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182"/>
  </p:notesMasterIdLst>
  <p:handoutMasterIdLst>
    <p:handoutMasterId r:id="rId183"/>
  </p:handoutMasterIdLst>
  <p:sldIdLst>
    <p:sldId id="679" r:id="rId2"/>
    <p:sldId id="487" r:id="rId3"/>
    <p:sldId id="617" r:id="rId4"/>
    <p:sldId id="618" r:id="rId5"/>
    <p:sldId id="967" r:id="rId6"/>
    <p:sldId id="968" r:id="rId7"/>
    <p:sldId id="490" r:id="rId8"/>
    <p:sldId id="805" r:id="rId9"/>
    <p:sldId id="806" r:id="rId10"/>
    <p:sldId id="807" r:id="rId11"/>
    <p:sldId id="808" r:id="rId12"/>
    <p:sldId id="809" r:id="rId13"/>
    <p:sldId id="810" r:id="rId14"/>
    <p:sldId id="811" r:id="rId15"/>
    <p:sldId id="812" r:id="rId16"/>
    <p:sldId id="813" r:id="rId17"/>
    <p:sldId id="814" r:id="rId18"/>
    <p:sldId id="815" r:id="rId19"/>
    <p:sldId id="816" r:id="rId20"/>
    <p:sldId id="817" r:id="rId21"/>
    <p:sldId id="818" r:id="rId22"/>
    <p:sldId id="970" r:id="rId23"/>
    <p:sldId id="819" r:id="rId24"/>
    <p:sldId id="820" r:id="rId25"/>
    <p:sldId id="821" r:id="rId26"/>
    <p:sldId id="822" r:id="rId27"/>
    <p:sldId id="823" r:id="rId28"/>
    <p:sldId id="824" r:id="rId29"/>
    <p:sldId id="825" r:id="rId30"/>
    <p:sldId id="826" r:id="rId31"/>
    <p:sldId id="827" r:id="rId32"/>
    <p:sldId id="828" r:id="rId33"/>
    <p:sldId id="829" r:id="rId34"/>
    <p:sldId id="830" r:id="rId35"/>
    <p:sldId id="831" r:id="rId36"/>
    <p:sldId id="832" r:id="rId37"/>
    <p:sldId id="833" r:id="rId38"/>
    <p:sldId id="834" r:id="rId39"/>
    <p:sldId id="835" r:id="rId40"/>
    <p:sldId id="836" r:id="rId41"/>
    <p:sldId id="837" r:id="rId42"/>
    <p:sldId id="971" r:id="rId43"/>
    <p:sldId id="838" r:id="rId44"/>
    <p:sldId id="839" r:id="rId45"/>
    <p:sldId id="840" r:id="rId46"/>
    <p:sldId id="841" r:id="rId47"/>
    <p:sldId id="842" r:id="rId48"/>
    <p:sldId id="843" r:id="rId49"/>
    <p:sldId id="844" r:id="rId50"/>
    <p:sldId id="845" r:id="rId51"/>
    <p:sldId id="846" r:id="rId52"/>
    <p:sldId id="847" r:id="rId53"/>
    <p:sldId id="848" r:id="rId54"/>
    <p:sldId id="849" r:id="rId55"/>
    <p:sldId id="972" r:id="rId56"/>
    <p:sldId id="850" r:id="rId57"/>
    <p:sldId id="851" r:id="rId58"/>
    <p:sldId id="852" r:id="rId59"/>
    <p:sldId id="853" r:id="rId60"/>
    <p:sldId id="854" r:id="rId61"/>
    <p:sldId id="977" r:id="rId62"/>
    <p:sldId id="856" r:id="rId63"/>
    <p:sldId id="857" r:id="rId64"/>
    <p:sldId id="858" r:id="rId65"/>
    <p:sldId id="859" r:id="rId66"/>
    <p:sldId id="860" r:id="rId67"/>
    <p:sldId id="861" r:id="rId68"/>
    <p:sldId id="973" r:id="rId69"/>
    <p:sldId id="862" r:id="rId70"/>
    <p:sldId id="863" r:id="rId71"/>
    <p:sldId id="864" r:id="rId72"/>
    <p:sldId id="865" r:id="rId73"/>
    <p:sldId id="866" r:id="rId74"/>
    <p:sldId id="867" r:id="rId75"/>
    <p:sldId id="868" r:id="rId76"/>
    <p:sldId id="869" r:id="rId77"/>
    <p:sldId id="870" r:id="rId78"/>
    <p:sldId id="871" r:id="rId79"/>
    <p:sldId id="872" r:id="rId80"/>
    <p:sldId id="873" r:id="rId81"/>
    <p:sldId id="874" r:id="rId82"/>
    <p:sldId id="875" r:id="rId83"/>
    <p:sldId id="876" r:id="rId84"/>
    <p:sldId id="877" r:id="rId85"/>
    <p:sldId id="878" r:id="rId86"/>
    <p:sldId id="879" r:id="rId87"/>
    <p:sldId id="880" r:id="rId88"/>
    <p:sldId id="881" r:id="rId89"/>
    <p:sldId id="882" r:id="rId90"/>
    <p:sldId id="883" r:id="rId91"/>
    <p:sldId id="884" r:id="rId92"/>
    <p:sldId id="885" r:id="rId93"/>
    <p:sldId id="886" r:id="rId94"/>
    <p:sldId id="976" r:id="rId95"/>
    <p:sldId id="975" r:id="rId96"/>
    <p:sldId id="887" r:id="rId97"/>
    <p:sldId id="888" r:id="rId98"/>
    <p:sldId id="889" r:id="rId99"/>
    <p:sldId id="890" r:id="rId100"/>
    <p:sldId id="891" r:id="rId101"/>
    <p:sldId id="892" r:id="rId102"/>
    <p:sldId id="893" r:id="rId103"/>
    <p:sldId id="894" r:id="rId104"/>
    <p:sldId id="895" r:id="rId105"/>
    <p:sldId id="896" r:id="rId106"/>
    <p:sldId id="897" r:id="rId107"/>
    <p:sldId id="898" r:id="rId108"/>
    <p:sldId id="899" r:id="rId109"/>
    <p:sldId id="900" r:id="rId110"/>
    <p:sldId id="901" r:id="rId111"/>
    <p:sldId id="902" r:id="rId112"/>
    <p:sldId id="903" r:id="rId113"/>
    <p:sldId id="904" r:id="rId114"/>
    <p:sldId id="905" r:id="rId115"/>
    <p:sldId id="906" r:id="rId116"/>
    <p:sldId id="907" r:id="rId117"/>
    <p:sldId id="908" r:id="rId118"/>
    <p:sldId id="909" r:id="rId119"/>
    <p:sldId id="910" r:id="rId120"/>
    <p:sldId id="911" r:id="rId121"/>
    <p:sldId id="912" r:id="rId122"/>
    <p:sldId id="913" r:id="rId123"/>
    <p:sldId id="914" r:id="rId124"/>
    <p:sldId id="915" r:id="rId125"/>
    <p:sldId id="916" r:id="rId126"/>
    <p:sldId id="917" r:id="rId127"/>
    <p:sldId id="918" r:id="rId128"/>
    <p:sldId id="919" r:id="rId129"/>
    <p:sldId id="920" r:id="rId130"/>
    <p:sldId id="921" r:id="rId131"/>
    <p:sldId id="922" r:id="rId132"/>
    <p:sldId id="923" r:id="rId133"/>
    <p:sldId id="924" r:id="rId134"/>
    <p:sldId id="925" r:id="rId135"/>
    <p:sldId id="926" r:id="rId136"/>
    <p:sldId id="927" r:id="rId137"/>
    <p:sldId id="928" r:id="rId138"/>
    <p:sldId id="929" r:id="rId139"/>
    <p:sldId id="930" r:id="rId140"/>
    <p:sldId id="931" r:id="rId141"/>
    <p:sldId id="932" r:id="rId142"/>
    <p:sldId id="933" r:id="rId143"/>
    <p:sldId id="934" r:id="rId144"/>
    <p:sldId id="935" r:id="rId145"/>
    <p:sldId id="936" r:id="rId146"/>
    <p:sldId id="937" r:id="rId147"/>
    <p:sldId id="938" r:id="rId148"/>
    <p:sldId id="939" r:id="rId149"/>
    <p:sldId id="940" r:id="rId150"/>
    <p:sldId id="941" r:id="rId151"/>
    <p:sldId id="942" r:id="rId152"/>
    <p:sldId id="974" r:id="rId153"/>
    <p:sldId id="794" r:id="rId154"/>
    <p:sldId id="943" r:id="rId155"/>
    <p:sldId id="944" r:id="rId156"/>
    <p:sldId id="945" r:id="rId157"/>
    <p:sldId id="946" r:id="rId158"/>
    <p:sldId id="947" r:id="rId159"/>
    <p:sldId id="948" r:id="rId160"/>
    <p:sldId id="949" r:id="rId161"/>
    <p:sldId id="950" r:id="rId162"/>
    <p:sldId id="951" r:id="rId163"/>
    <p:sldId id="952" r:id="rId164"/>
    <p:sldId id="953" r:id="rId165"/>
    <p:sldId id="954" r:id="rId166"/>
    <p:sldId id="955" r:id="rId167"/>
    <p:sldId id="956" r:id="rId168"/>
    <p:sldId id="969" r:id="rId169"/>
    <p:sldId id="957" r:id="rId170"/>
    <p:sldId id="958" r:id="rId171"/>
    <p:sldId id="959" r:id="rId172"/>
    <p:sldId id="960" r:id="rId173"/>
    <p:sldId id="961" r:id="rId174"/>
    <p:sldId id="962" r:id="rId175"/>
    <p:sldId id="963" r:id="rId176"/>
    <p:sldId id="964" r:id="rId177"/>
    <p:sldId id="965" r:id="rId178"/>
    <p:sldId id="966" r:id="rId179"/>
    <p:sldId id="795" r:id="rId180"/>
    <p:sldId id="608" r:id="rId181"/>
  </p:sldIdLst>
  <p:sldSz cx="9144000" cy="6858000" type="screen4x3"/>
  <p:notesSz cx="7099300" cy="10234613"/>
  <p:defaultTextStyle>
    <a:defPPr>
      <a:defRPr lang="de-DE"/>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66FF"/>
    <a:srgbClr val="FFFFB3"/>
    <a:srgbClr val="B3B3FF"/>
    <a:srgbClr val="FFFFCC"/>
    <a:srgbClr val="FFFF66"/>
    <a:srgbClr val="FFFF9A"/>
    <a:srgbClr val="FF5050"/>
    <a:srgbClr val="FF7C80"/>
    <a:srgbClr val="AAA28D"/>
    <a:srgbClr val="7D91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83" autoAdjust="0"/>
    <p:restoredTop sz="94202" autoAdjust="0"/>
  </p:normalViewPr>
  <p:slideViewPr>
    <p:cSldViewPr>
      <p:cViewPr varScale="1">
        <p:scale>
          <a:sx n="114" d="100"/>
          <a:sy n="114" d="100"/>
        </p:scale>
        <p:origin x="-1434" y="-96"/>
      </p:cViewPr>
      <p:guideLst>
        <p:guide orient="horz" pos="2160"/>
        <p:guide pos="2880"/>
        <p:guide pos="5531"/>
        <p:guide pos="57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1298"/>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notesMaster" Target="notesMasters/notesMaster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handoutMaster" Target="handoutMasters/handout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theme" Target="theme/theme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tableStyles" Target="tableStyles.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5730" name="Rectangle 2"/>
          <p:cNvSpPr>
            <a:spLocks noGrp="1" noChangeArrowheads="1"/>
          </p:cNvSpPr>
          <p:nvPr>
            <p:ph type="hdr" sz="quarter"/>
          </p:nvPr>
        </p:nvSpPr>
        <p:spPr bwMode="auto">
          <a:xfrm>
            <a:off x="1" y="1"/>
            <a:ext cx="3076363" cy="511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59" tIns="47380" rIns="94759" bIns="47380" numCol="1" anchor="t" anchorCtr="0" compatLnSpc="1">
            <a:prstTxWarp prst="textNoShape">
              <a:avLst/>
            </a:prstTxWarp>
          </a:bodyPr>
          <a:lstStyle>
            <a:lvl1pPr>
              <a:defRPr sz="1200">
                <a:latin typeface="Times" pitchFamily="18" charset="0"/>
              </a:defRPr>
            </a:lvl1pPr>
          </a:lstStyle>
          <a:p>
            <a:endParaRPr lang="de-DE" dirty="0"/>
          </a:p>
        </p:txBody>
      </p:sp>
      <p:sp>
        <p:nvSpPr>
          <p:cNvPr id="585731" name="Rectangle 3"/>
          <p:cNvSpPr>
            <a:spLocks noGrp="1" noChangeArrowheads="1"/>
          </p:cNvSpPr>
          <p:nvPr>
            <p:ph type="dt" sz="quarter" idx="1"/>
          </p:nvPr>
        </p:nvSpPr>
        <p:spPr bwMode="auto">
          <a:xfrm>
            <a:off x="4021295" y="1"/>
            <a:ext cx="3076363" cy="511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59" tIns="47380" rIns="94759" bIns="47380" numCol="1" anchor="t" anchorCtr="0" compatLnSpc="1">
            <a:prstTxWarp prst="textNoShape">
              <a:avLst/>
            </a:prstTxWarp>
          </a:bodyPr>
          <a:lstStyle>
            <a:lvl1pPr algn="r">
              <a:defRPr sz="1200">
                <a:latin typeface="Times" pitchFamily="18" charset="0"/>
              </a:defRPr>
            </a:lvl1pPr>
          </a:lstStyle>
          <a:p>
            <a:endParaRPr lang="de-DE" dirty="0"/>
          </a:p>
        </p:txBody>
      </p:sp>
      <p:sp>
        <p:nvSpPr>
          <p:cNvPr id="585732" name="Rectangle 4"/>
          <p:cNvSpPr>
            <a:spLocks noGrp="1" noChangeArrowheads="1"/>
          </p:cNvSpPr>
          <p:nvPr>
            <p:ph type="ftr" sz="quarter" idx="2"/>
          </p:nvPr>
        </p:nvSpPr>
        <p:spPr bwMode="auto">
          <a:xfrm>
            <a:off x="1" y="9721107"/>
            <a:ext cx="3076363" cy="511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59" tIns="47380" rIns="94759" bIns="47380" numCol="1" anchor="b" anchorCtr="0" compatLnSpc="1">
            <a:prstTxWarp prst="textNoShape">
              <a:avLst/>
            </a:prstTxWarp>
          </a:bodyPr>
          <a:lstStyle>
            <a:lvl1pPr>
              <a:defRPr sz="1200">
                <a:latin typeface="Times" pitchFamily="18" charset="0"/>
              </a:defRPr>
            </a:lvl1pPr>
          </a:lstStyle>
          <a:p>
            <a:endParaRPr lang="de-DE" dirty="0"/>
          </a:p>
        </p:txBody>
      </p:sp>
      <p:sp>
        <p:nvSpPr>
          <p:cNvPr id="585733" name="Rectangle 5"/>
          <p:cNvSpPr>
            <a:spLocks noGrp="1" noChangeArrowheads="1"/>
          </p:cNvSpPr>
          <p:nvPr>
            <p:ph type="sldNum" sz="quarter" idx="3"/>
          </p:nvPr>
        </p:nvSpPr>
        <p:spPr bwMode="auto">
          <a:xfrm>
            <a:off x="4021295" y="9721107"/>
            <a:ext cx="3076363" cy="511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59" tIns="47380" rIns="94759" bIns="47380" numCol="1" anchor="b" anchorCtr="0" compatLnSpc="1">
            <a:prstTxWarp prst="textNoShape">
              <a:avLst/>
            </a:prstTxWarp>
          </a:bodyPr>
          <a:lstStyle>
            <a:lvl1pPr algn="r">
              <a:defRPr sz="1200">
                <a:latin typeface="Times" pitchFamily="18" charset="0"/>
              </a:defRPr>
            </a:lvl1pPr>
          </a:lstStyle>
          <a:p>
            <a:fld id="{DD7BD447-8CD2-4BC3-90BC-A248B1D29E0F}" type="slidenum">
              <a:rPr lang="de-DE"/>
              <a:pPr/>
              <a:t>‹Nr.›</a:t>
            </a:fld>
            <a:endParaRPr lang="de-DE" dirty="0"/>
          </a:p>
        </p:txBody>
      </p:sp>
    </p:spTree>
    <p:extLst>
      <p:ext uri="{BB962C8B-B14F-4D97-AF65-F5344CB8AC3E}">
        <p14:creationId xmlns:p14="http://schemas.microsoft.com/office/powerpoint/2010/main" val="378127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1" y="1"/>
            <a:ext cx="3076363" cy="511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59" tIns="47380" rIns="94759" bIns="47380" numCol="1" anchor="t" anchorCtr="0" compatLnSpc="1">
            <a:prstTxWarp prst="textNoShape">
              <a:avLst/>
            </a:prstTxWarp>
          </a:bodyPr>
          <a:lstStyle>
            <a:lvl1pPr>
              <a:defRPr sz="1200">
                <a:latin typeface="Times" pitchFamily="18" charset="0"/>
              </a:defRPr>
            </a:lvl1pPr>
          </a:lstStyle>
          <a:p>
            <a:endParaRPr lang="de-DE" dirty="0"/>
          </a:p>
        </p:txBody>
      </p:sp>
      <p:sp>
        <p:nvSpPr>
          <p:cNvPr id="27651" name="Rectangle 3"/>
          <p:cNvSpPr>
            <a:spLocks noGrp="1" noChangeArrowheads="1"/>
          </p:cNvSpPr>
          <p:nvPr>
            <p:ph type="dt" idx="1"/>
          </p:nvPr>
        </p:nvSpPr>
        <p:spPr bwMode="auto">
          <a:xfrm>
            <a:off x="4022937" y="1"/>
            <a:ext cx="3076363" cy="511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59" tIns="47380" rIns="94759" bIns="47380" numCol="1" anchor="t" anchorCtr="0" compatLnSpc="1">
            <a:prstTxWarp prst="textNoShape">
              <a:avLst/>
            </a:prstTxWarp>
          </a:bodyPr>
          <a:lstStyle>
            <a:lvl1pPr algn="r">
              <a:defRPr sz="1200">
                <a:latin typeface="Times" pitchFamily="18" charset="0"/>
              </a:defRPr>
            </a:lvl1pPr>
          </a:lstStyle>
          <a:p>
            <a:endParaRPr lang="de-DE" dirty="0"/>
          </a:p>
        </p:txBody>
      </p:sp>
      <p:sp>
        <p:nvSpPr>
          <p:cNvPr id="27652" name="Rectangle 4"/>
          <p:cNvSpPr>
            <a:spLocks noGrp="1" noRot="1" noChangeAspect="1" noChangeArrowheads="1" noTextEdit="1"/>
          </p:cNvSpPr>
          <p:nvPr>
            <p:ph type="sldImg" idx="2"/>
          </p:nvPr>
        </p:nvSpPr>
        <p:spPr bwMode="auto">
          <a:xfrm>
            <a:off x="990600" y="766763"/>
            <a:ext cx="5118100" cy="3838575"/>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7653" name="Rectangle 5"/>
          <p:cNvSpPr>
            <a:spLocks noGrp="1" noChangeArrowheads="1"/>
          </p:cNvSpPr>
          <p:nvPr>
            <p:ph type="body" sz="quarter" idx="3"/>
          </p:nvPr>
        </p:nvSpPr>
        <p:spPr bwMode="auto">
          <a:xfrm>
            <a:off x="946574" y="4861442"/>
            <a:ext cx="5206154" cy="4605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59" tIns="47380" rIns="94759" bIns="47380" numCol="1" anchor="t" anchorCtr="0" compatLnSpc="1">
            <a:prstTxWarp prst="textNoShape">
              <a:avLst/>
            </a:prstTxWarp>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27654" name="Rectangle 6"/>
          <p:cNvSpPr>
            <a:spLocks noGrp="1" noChangeArrowheads="1"/>
          </p:cNvSpPr>
          <p:nvPr>
            <p:ph type="ftr" sz="quarter" idx="4"/>
          </p:nvPr>
        </p:nvSpPr>
        <p:spPr bwMode="auto">
          <a:xfrm>
            <a:off x="1" y="9722883"/>
            <a:ext cx="3076363" cy="511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59" tIns="47380" rIns="94759" bIns="47380" numCol="1" anchor="b" anchorCtr="0" compatLnSpc="1">
            <a:prstTxWarp prst="textNoShape">
              <a:avLst/>
            </a:prstTxWarp>
          </a:bodyPr>
          <a:lstStyle>
            <a:lvl1pPr>
              <a:defRPr sz="1200">
                <a:latin typeface="Times" pitchFamily="18" charset="0"/>
              </a:defRPr>
            </a:lvl1pPr>
          </a:lstStyle>
          <a:p>
            <a:endParaRPr lang="de-DE" dirty="0"/>
          </a:p>
        </p:txBody>
      </p:sp>
      <p:sp>
        <p:nvSpPr>
          <p:cNvPr id="27655" name="Rectangle 7"/>
          <p:cNvSpPr>
            <a:spLocks noGrp="1" noChangeArrowheads="1"/>
          </p:cNvSpPr>
          <p:nvPr>
            <p:ph type="sldNum" sz="quarter" idx="5"/>
          </p:nvPr>
        </p:nvSpPr>
        <p:spPr bwMode="auto">
          <a:xfrm>
            <a:off x="4022937" y="9722883"/>
            <a:ext cx="3076363" cy="511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759" tIns="47380" rIns="94759" bIns="47380" numCol="1" anchor="b" anchorCtr="0" compatLnSpc="1">
            <a:prstTxWarp prst="textNoShape">
              <a:avLst/>
            </a:prstTxWarp>
          </a:bodyPr>
          <a:lstStyle>
            <a:lvl1pPr algn="r">
              <a:defRPr sz="1200">
                <a:latin typeface="Times" pitchFamily="18" charset="0"/>
              </a:defRPr>
            </a:lvl1pPr>
          </a:lstStyle>
          <a:p>
            <a:fld id="{4C91CCA4-29A4-4CE9-BEBC-234498F09F3B}" type="slidenum">
              <a:rPr lang="de-DE"/>
              <a:pPr/>
              <a:t>‹Nr.›</a:t>
            </a:fld>
            <a:endParaRPr lang="de-DE" dirty="0"/>
          </a:p>
        </p:txBody>
      </p:sp>
    </p:spTree>
    <p:extLst>
      <p:ext uri="{BB962C8B-B14F-4D97-AF65-F5344CB8AC3E}">
        <p14:creationId xmlns:p14="http://schemas.microsoft.com/office/powerpoint/2010/main" val="24151867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pitchFamily="18" charset="0"/>
        <a:ea typeface="+mn-ea"/>
        <a:cs typeface="+mn-cs"/>
      </a:defRPr>
    </a:lvl1pPr>
    <a:lvl2pPr marL="457200" algn="l" rtl="0" fontAlgn="base">
      <a:spcBef>
        <a:spcPct val="30000"/>
      </a:spcBef>
      <a:spcAft>
        <a:spcPct val="0"/>
      </a:spcAft>
      <a:defRPr sz="1200" kern="1200">
        <a:solidFill>
          <a:schemeClr val="tx1"/>
        </a:solidFill>
        <a:latin typeface="Times" pitchFamily="18" charset="0"/>
        <a:ea typeface="+mn-ea"/>
        <a:cs typeface="+mn-cs"/>
      </a:defRPr>
    </a:lvl2pPr>
    <a:lvl3pPr marL="914400" algn="l" rtl="0" fontAlgn="base">
      <a:spcBef>
        <a:spcPct val="30000"/>
      </a:spcBef>
      <a:spcAft>
        <a:spcPct val="0"/>
      </a:spcAft>
      <a:defRPr sz="1200" kern="1200">
        <a:solidFill>
          <a:schemeClr val="tx1"/>
        </a:solidFill>
        <a:latin typeface="Times" pitchFamily="18" charset="0"/>
        <a:ea typeface="+mn-ea"/>
        <a:cs typeface="+mn-cs"/>
      </a:defRPr>
    </a:lvl3pPr>
    <a:lvl4pPr marL="1371600" algn="l" rtl="0" fontAlgn="base">
      <a:spcBef>
        <a:spcPct val="30000"/>
      </a:spcBef>
      <a:spcAft>
        <a:spcPct val="0"/>
      </a:spcAft>
      <a:defRPr sz="1200" kern="1200">
        <a:solidFill>
          <a:schemeClr val="tx1"/>
        </a:solidFill>
        <a:latin typeface="Times" pitchFamily="18" charset="0"/>
        <a:ea typeface="+mn-ea"/>
        <a:cs typeface="+mn-cs"/>
      </a:defRPr>
    </a:lvl4pPr>
    <a:lvl5pPr marL="1828800" algn="l" rtl="0" fontAlgn="base">
      <a:spcBef>
        <a:spcPct val="30000"/>
      </a:spcBef>
      <a:spcAft>
        <a:spcPct val="0"/>
      </a:spcAft>
      <a:defRPr sz="1200" kern="1200">
        <a:solidFill>
          <a:schemeClr val="tx1"/>
        </a:solidFill>
        <a:latin typeface="Times"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0" dirty="0"/>
          </a:p>
        </p:txBody>
      </p:sp>
      <p:sp>
        <p:nvSpPr>
          <p:cNvPr id="4" name="Foliennummernplatzhalter 3"/>
          <p:cNvSpPr>
            <a:spLocks noGrp="1"/>
          </p:cNvSpPr>
          <p:nvPr>
            <p:ph type="sldNum" sz="quarter" idx="10"/>
          </p:nvPr>
        </p:nvSpPr>
        <p:spPr/>
        <p:txBody>
          <a:bodyPr/>
          <a:lstStyle/>
          <a:p>
            <a:fld id="{66507C7C-5F2B-4569-A872-875A2C03B8AF}" type="slidenum">
              <a:rPr lang="de-DE" smtClean="0"/>
              <a:pPr/>
              <a:t>1</a:t>
            </a:fld>
            <a:endParaRPr lang="de-DE" dirty="0"/>
          </a:p>
        </p:txBody>
      </p:sp>
    </p:spTree>
    <p:extLst>
      <p:ext uri="{BB962C8B-B14F-4D97-AF65-F5344CB8AC3E}">
        <p14:creationId xmlns:p14="http://schemas.microsoft.com/office/powerpoint/2010/main" val="28663193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82238D-6EF2-429E-BBAC-52366E25F6BA}" type="slidenum">
              <a:rPr lang="de-DE"/>
              <a:pPr/>
              <a:t>15</a:t>
            </a:fld>
            <a:endParaRPr lang="de-DE" dirty="0"/>
          </a:p>
        </p:txBody>
      </p:sp>
      <p:sp>
        <p:nvSpPr>
          <p:cNvPr id="913410" name="Rectangle 2"/>
          <p:cNvSpPr>
            <a:spLocks noGrp="1" noRot="1" noChangeAspect="1" noChangeArrowheads="1" noTextEdit="1"/>
          </p:cNvSpPr>
          <p:nvPr>
            <p:ph type="sldImg"/>
          </p:nvPr>
        </p:nvSpPr>
        <p:spPr>
          <a:ln/>
        </p:spPr>
      </p:sp>
      <p:sp>
        <p:nvSpPr>
          <p:cNvPr id="913411"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FE3A0A-BB6F-4FE5-A2F2-F9E6274AE211}" type="slidenum">
              <a:rPr lang="de-DE"/>
              <a:pPr/>
              <a:t>120</a:t>
            </a:fld>
            <a:endParaRPr lang="de-DE" dirty="0"/>
          </a:p>
        </p:txBody>
      </p:sp>
      <p:sp>
        <p:nvSpPr>
          <p:cNvPr id="1017858" name="Rectangle 2"/>
          <p:cNvSpPr>
            <a:spLocks noGrp="1" noRot="1" noChangeAspect="1" noChangeArrowheads="1" noTextEdit="1"/>
          </p:cNvSpPr>
          <p:nvPr>
            <p:ph type="sldImg"/>
          </p:nvPr>
        </p:nvSpPr>
        <p:spPr>
          <a:ln/>
        </p:spPr>
      </p:sp>
      <p:sp>
        <p:nvSpPr>
          <p:cNvPr id="1017859"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FE3A0A-BB6F-4FE5-A2F2-F9E6274AE211}" type="slidenum">
              <a:rPr lang="de-DE"/>
              <a:pPr/>
              <a:t>121</a:t>
            </a:fld>
            <a:endParaRPr lang="de-DE" dirty="0"/>
          </a:p>
        </p:txBody>
      </p:sp>
      <p:sp>
        <p:nvSpPr>
          <p:cNvPr id="1017858" name="Rectangle 2"/>
          <p:cNvSpPr>
            <a:spLocks noGrp="1" noRot="1" noChangeAspect="1" noChangeArrowheads="1" noTextEdit="1"/>
          </p:cNvSpPr>
          <p:nvPr>
            <p:ph type="sldImg"/>
          </p:nvPr>
        </p:nvSpPr>
        <p:spPr>
          <a:ln/>
        </p:spPr>
      </p:sp>
      <p:sp>
        <p:nvSpPr>
          <p:cNvPr id="1017859"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04C80B-4BC7-4837-931E-D10E37404BE6}" type="slidenum">
              <a:rPr lang="de-DE"/>
              <a:pPr/>
              <a:t>129</a:t>
            </a:fld>
            <a:endParaRPr lang="de-DE" dirty="0"/>
          </a:p>
        </p:txBody>
      </p:sp>
      <p:sp>
        <p:nvSpPr>
          <p:cNvPr id="1050626" name="Rectangle 2"/>
          <p:cNvSpPr>
            <a:spLocks noGrp="1" noRot="1" noChangeAspect="1" noChangeArrowheads="1" noTextEdit="1"/>
          </p:cNvSpPr>
          <p:nvPr>
            <p:ph type="sldImg"/>
          </p:nvPr>
        </p:nvSpPr>
        <p:spPr>
          <a:ln/>
        </p:spPr>
      </p:sp>
      <p:sp>
        <p:nvSpPr>
          <p:cNvPr id="1050627"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FE3A0A-BB6F-4FE5-A2F2-F9E6274AE211}" type="slidenum">
              <a:rPr lang="de-DE"/>
              <a:pPr/>
              <a:t>130</a:t>
            </a:fld>
            <a:endParaRPr lang="de-DE" dirty="0"/>
          </a:p>
        </p:txBody>
      </p:sp>
      <p:sp>
        <p:nvSpPr>
          <p:cNvPr id="1017858" name="Rectangle 2"/>
          <p:cNvSpPr>
            <a:spLocks noGrp="1" noRot="1" noChangeAspect="1" noChangeArrowheads="1" noTextEdit="1"/>
          </p:cNvSpPr>
          <p:nvPr>
            <p:ph type="sldImg"/>
          </p:nvPr>
        </p:nvSpPr>
        <p:spPr>
          <a:ln/>
        </p:spPr>
      </p:sp>
      <p:sp>
        <p:nvSpPr>
          <p:cNvPr id="1017859"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FE3A0A-BB6F-4FE5-A2F2-F9E6274AE211}" type="slidenum">
              <a:rPr lang="de-DE"/>
              <a:pPr/>
              <a:t>131</a:t>
            </a:fld>
            <a:endParaRPr lang="de-DE" dirty="0"/>
          </a:p>
        </p:txBody>
      </p:sp>
      <p:sp>
        <p:nvSpPr>
          <p:cNvPr id="1017858" name="Rectangle 2"/>
          <p:cNvSpPr>
            <a:spLocks noGrp="1" noRot="1" noChangeAspect="1" noChangeArrowheads="1" noTextEdit="1"/>
          </p:cNvSpPr>
          <p:nvPr>
            <p:ph type="sldImg"/>
          </p:nvPr>
        </p:nvSpPr>
        <p:spPr>
          <a:ln/>
        </p:spPr>
      </p:sp>
      <p:sp>
        <p:nvSpPr>
          <p:cNvPr id="1017859"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FE3A0A-BB6F-4FE5-A2F2-F9E6274AE211}" type="slidenum">
              <a:rPr lang="de-DE"/>
              <a:pPr/>
              <a:t>137</a:t>
            </a:fld>
            <a:endParaRPr lang="de-DE" dirty="0"/>
          </a:p>
        </p:txBody>
      </p:sp>
      <p:sp>
        <p:nvSpPr>
          <p:cNvPr id="1017858" name="Rectangle 2"/>
          <p:cNvSpPr>
            <a:spLocks noGrp="1" noRot="1" noChangeAspect="1" noChangeArrowheads="1" noTextEdit="1"/>
          </p:cNvSpPr>
          <p:nvPr>
            <p:ph type="sldImg"/>
          </p:nvPr>
        </p:nvSpPr>
        <p:spPr>
          <a:ln/>
        </p:spPr>
      </p:sp>
      <p:sp>
        <p:nvSpPr>
          <p:cNvPr id="1017859"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FE3A0A-BB6F-4FE5-A2F2-F9E6274AE211}" type="slidenum">
              <a:rPr lang="de-DE"/>
              <a:pPr/>
              <a:t>138</a:t>
            </a:fld>
            <a:endParaRPr lang="de-DE" dirty="0"/>
          </a:p>
        </p:txBody>
      </p:sp>
      <p:sp>
        <p:nvSpPr>
          <p:cNvPr id="1017858" name="Rectangle 2"/>
          <p:cNvSpPr>
            <a:spLocks noGrp="1" noRot="1" noChangeAspect="1" noChangeArrowheads="1" noTextEdit="1"/>
          </p:cNvSpPr>
          <p:nvPr>
            <p:ph type="sldImg"/>
          </p:nvPr>
        </p:nvSpPr>
        <p:spPr>
          <a:ln/>
        </p:spPr>
      </p:sp>
      <p:sp>
        <p:nvSpPr>
          <p:cNvPr id="1017859"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FE3A0A-BB6F-4FE5-A2F2-F9E6274AE211}" type="slidenum">
              <a:rPr lang="de-DE"/>
              <a:pPr/>
              <a:t>139</a:t>
            </a:fld>
            <a:endParaRPr lang="de-DE" dirty="0"/>
          </a:p>
        </p:txBody>
      </p:sp>
      <p:sp>
        <p:nvSpPr>
          <p:cNvPr id="1017858" name="Rectangle 2"/>
          <p:cNvSpPr>
            <a:spLocks noGrp="1" noRot="1" noChangeAspect="1" noChangeArrowheads="1" noTextEdit="1"/>
          </p:cNvSpPr>
          <p:nvPr>
            <p:ph type="sldImg"/>
          </p:nvPr>
        </p:nvSpPr>
        <p:spPr>
          <a:ln/>
        </p:spPr>
      </p:sp>
      <p:sp>
        <p:nvSpPr>
          <p:cNvPr id="1017859"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04C80B-4BC7-4837-931E-D10E37404BE6}" type="slidenum">
              <a:rPr lang="de-DE"/>
              <a:pPr/>
              <a:t>145</a:t>
            </a:fld>
            <a:endParaRPr lang="de-DE" dirty="0"/>
          </a:p>
        </p:txBody>
      </p:sp>
      <p:sp>
        <p:nvSpPr>
          <p:cNvPr id="1050626" name="Rectangle 2"/>
          <p:cNvSpPr>
            <a:spLocks noGrp="1" noRot="1" noChangeAspect="1" noChangeArrowheads="1" noTextEdit="1"/>
          </p:cNvSpPr>
          <p:nvPr>
            <p:ph type="sldImg"/>
          </p:nvPr>
        </p:nvSpPr>
        <p:spPr>
          <a:ln/>
        </p:spPr>
      </p:sp>
      <p:sp>
        <p:nvSpPr>
          <p:cNvPr id="1050627"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6B54CB-DAB4-4315-BC05-60306A08DE0E}" type="slidenum">
              <a:rPr lang="de-DE"/>
              <a:pPr/>
              <a:t>146</a:t>
            </a:fld>
            <a:endParaRPr lang="de-DE" dirty="0"/>
          </a:p>
        </p:txBody>
      </p:sp>
      <p:sp>
        <p:nvSpPr>
          <p:cNvPr id="665602" name="Rectangle 2"/>
          <p:cNvSpPr>
            <a:spLocks noGrp="1" noRot="1" noChangeAspect="1" noChangeArrowheads="1" noTextEdit="1"/>
          </p:cNvSpPr>
          <p:nvPr>
            <p:ph type="sldImg"/>
          </p:nvPr>
        </p:nvSpPr>
        <p:spPr>
          <a:ln/>
        </p:spPr>
      </p:sp>
      <p:sp>
        <p:nvSpPr>
          <p:cNvPr id="665603"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005AD7-9CBC-4410-9B26-8EBDB490A5B6}" type="slidenum">
              <a:rPr lang="de-DE"/>
              <a:pPr/>
              <a:t>16</a:t>
            </a:fld>
            <a:endParaRPr lang="de-DE" dirty="0"/>
          </a:p>
        </p:txBody>
      </p:sp>
      <p:sp>
        <p:nvSpPr>
          <p:cNvPr id="667650" name="Rectangle 2"/>
          <p:cNvSpPr>
            <a:spLocks noGrp="1" noRot="1" noChangeAspect="1" noChangeArrowheads="1" noTextEdit="1"/>
          </p:cNvSpPr>
          <p:nvPr>
            <p:ph type="sldImg"/>
          </p:nvPr>
        </p:nvSpPr>
        <p:spPr>
          <a:ln/>
        </p:spPr>
      </p:sp>
      <p:sp>
        <p:nvSpPr>
          <p:cNvPr id="667651"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6B54CB-DAB4-4315-BC05-60306A08DE0E}" type="slidenum">
              <a:rPr lang="de-DE"/>
              <a:pPr/>
              <a:t>147</a:t>
            </a:fld>
            <a:endParaRPr lang="de-DE" dirty="0"/>
          </a:p>
        </p:txBody>
      </p:sp>
      <p:sp>
        <p:nvSpPr>
          <p:cNvPr id="665602" name="Rectangle 2"/>
          <p:cNvSpPr>
            <a:spLocks noGrp="1" noRot="1" noChangeAspect="1" noChangeArrowheads="1" noTextEdit="1"/>
          </p:cNvSpPr>
          <p:nvPr>
            <p:ph type="sldImg"/>
          </p:nvPr>
        </p:nvSpPr>
        <p:spPr>
          <a:ln/>
        </p:spPr>
      </p:sp>
      <p:sp>
        <p:nvSpPr>
          <p:cNvPr id="665603"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6B54CB-DAB4-4315-BC05-60306A08DE0E}" type="slidenum">
              <a:rPr lang="de-DE"/>
              <a:pPr/>
              <a:t>151</a:t>
            </a:fld>
            <a:endParaRPr lang="de-DE" dirty="0"/>
          </a:p>
        </p:txBody>
      </p:sp>
      <p:sp>
        <p:nvSpPr>
          <p:cNvPr id="665602" name="Rectangle 2"/>
          <p:cNvSpPr>
            <a:spLocks noGrp="1" noRot="1" noChangeAspect="1" noChangeArrowheads="1" noTextEdit="1"/>
          </p:cNvSpPr>
          <p:nvPr>
            <p:ph type="sldImg"/>
          </p:nvPr>
        </p:nvSpPr>
        <p:spPr>
          <a:ln/>
        </p:spPr>
      </p:sp>
      <p:sp>
        <p:nvSpPr>
          <p:cNvPr id="665603" name="Rectangle 3"/>
          <p:cNvSpPr>
            <a:spLocks noGrp="1" noChangeArrowheads="1"/>
          </p:cNvSpPr>
          <p:nvPr>
            <p:ph type="body" idx="1"/>
          </p:nvPr>
        </p:nvSpPr>
        <p:spPr/>
        <p:txBody>
          <a:bodyPr/>
          <a:lstStyle/>
          <a:p>
            <a:pPr marL="0" marR="0" indent="0" algn="l" defTabSz="990478" rtl="0" eaLnBrk="1" fontAlgn="base" latinLnBrk="0" hangingPunct="1">
              <a:lnSpc>
                <a:spcPct val="100000"/>
              </a:lnSpc>
              <a:spcBef>
                <a:spcPct val="30000"/>
              </a:spcBef>
              <a:spcAft>
                <a:spcPct val="0"/>
              </a:spcAft>
              <a:buClrTx/>
              <a:buSzTx/>
              <a:buFontTx/>
              <a:buNone/>
              <a:tabLst/>
              <a:defRPr/>
            </a:pPr>
            <a:endParaRPr lang="de-DE" b="0" i="0" dirty="0" smtClean="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090883-EA82-4011-A84E-C39D1000A411}" type="slidenum">
              <a:rPr lang="de-DE"/>
              <a:pPr/>
              <a:t>152</a:t>
            </a:fld>
            <a:endParaRPr lang="de-DE" dirty="0"/>
          </a:p>
        </p:txBody>
      </p:sp>
      <p:sp>
        <p:nvSpPr>
          <p:cNvPr id="656386" name="Rectangle 2"/>
          <p:cNvSpPr>
            <a:spLocks noGrp="1" noRot="1" noChangeAspect="1" noChangeArrowheads="1" noTextEdit="1"/>
          </p:cNvSpPr>
          <p:nvPr>
            <p:ph type="sldImg"/>
          </p:nvPr>
        </p:nvSpPr>
        <p:spPr>
          <a:ln/>
        </p:spPr>
      </p:sp>
      <p:sp>
        <p:nvSpPr>
          <p:cNvPr id="656387" name="Rectangle 3"/>
          <p:cNvSpPr>
            <a:spLocks noGrp="1" noChangeArrowheads="1"/>
          </p:cNvSpPr>
          <p:nvPr>
            <p:ph type="body" idx="1"/>
          </p:nvPr>
        </p:nvSpPr>
        <p:spPr/>
        <p:txBody>
          <a:bodyPr/>
          <a:lstStyle/>
          <a:p>
            <a:endParaRPr lang="de-DE" b="0" dirty="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7B6318-EB34-42CE-8D52-3C3C72637FA1}" type="slidenum">
              <a:rPr lang="de-DE"/>
              <a:pPr/>
              <a:t>153</a:t>
            </a:fld>
            <a:endParaRPr lang="de-DE" dirty="0"/>
          </a:p>
        </p:txBody>
      </p:sp>
      <p:sp>
        <p:nvSpPr>
          <p:cNvPr id="473090" name="Rectangle 2"/>
          <p:cNvSpPr>
            <a:spLocks noGrp="1" noRot="1" noChangeAspect="1" noChangeArrowheads="1" noTextEdit="1"/>
          </p:cNvSpPr>
          <p:nvPr>
            <p:ph type="sldImg"/>
          </p:nvPr>
        </p:nvSpPr>
        <p:spPr>
          <a:ln/>
        </p:spPr>
      </p:sp>
      <p:sp>
        <p:nvSpPr>
          <p:cNvPr id="473091" name="Rectangle 3"/>
          <p:cNvSpPr>
            <a:spLocks noGrp="1" noChangeArrowheads="1"/>
          </p:cNvSpPr>
          <p:nvPr>
            <p:ph type="body" idx="1"/>
          </p:nvPr>
        </p:nvSpPr>
        <p:spPr/>
        <p:txBody>
          <a:bodyPr/>
          <a:lstStyle/>
          <a:p>
            <a:endParaRPr lang="de-DE" b="0" i="0" dirty="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04C80B-4BC7-4837-931E-D10E37404BE6}" type="slidenum">
              <a:rPr lang="de-DE"/>
              <a:pPr/>
              <a:t>158</a:t>
            </a:fld>
            <a:endParaRPr lang="de-DE" dirty="0"/>
          </a:p>
        </p:txBody>
      </p:sp>
      <p:sp>
        <p:nvSpPr>
          <p:cNvPr id="1050626" name="Rectangle 2"/>
          <p:cNvSpPr>
            <a:spLocks noGrp="1" noRot="1" noChangeAspect="1" noChangeArrowheads="1" noTextEdit="1"/>
          </p:cNvSpPr>
          <p:nvPr>
            <p:ph type="sldImg"/>
          </p:nvPr>
        </p:nvSpPr>
        <p:spPr>
          <a:ln/>
        </p:spPr>
      </p:sp>
      <p:sp>
        <p:nvSpPr>
          <p:cNvPr id="1050627"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04C80B-4BC7-4837-931E-D10E37404BE6}" type="slidenum">
              <a:rPr lang="de-DE"/>
              <a:pPr/>
              <a:t>159</a:t>
            </a:fld>
            <a:endParaRPr lang="de-DE" dirty="0"/>
          </a:p>
        </p:txBody>
      </p:sp>
      <p:sp>
        <p:nvSpPr>
          <p:cNvPr id="1050626" name="Rectangle 2"/>
          <p:cNvSpPr>
            <a:spLocks noGrp="1" noRot="1" noChangeAspect="1" noChangeArrowheads="1" noTextEdit="1"/>
          </p:cNvSpPr>
          <p:nvPr>
            <p:ph type="sldImg"/>
          </p:nvPr>
        </p:nvSpPr>
        <p:spPr>
          <a:ln/>
        </p:spPr>
      </p:sp>
      <p:sp>
        <p:nvSpPr>
          <p:cNvPr id="1050627"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04C80B-4BC7-4837-931E-D10E37404BE6}" type="slidenum">
              <a:rPr lang="de-DE"/>
              <a:pPr/>
              <a:t>160</a:t>
            </a:fld>
            <a:endParaRPr lang="de-DE" dirty="0"/>
          </a:p>
        </p:txBody>
      </p:sp>
      <p:sp>
        <p:nvSpPr>
          <p:cNvPr id="1050626" name="Rectangle 2"/>
          <p:cNvSpPr>
            <a:spLocks noGrp="1" noRot="1" noChangeAspect="1" noChangeArrowheads="1" noTextEdit="1"/>
          </p:cNvSpPr>
          <p:nvPr>
            <p:ph type="sldImg"/>
          </p:nvPr>
        </p:nvSpPr>
        <p:spPr>
          <a:ln/>
        </p:spPr>
      </p:sp>
      <p:sp>
        <p:nvSpPr>
          <p:cNvPr id="1050627"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04C80B-4BC7-4837-931E-D10E37404BE6}" type="slidenum">
              <a:rPr lang="de-DE"/>
              <a:pPr/>
              <a:t>161</a:t>
            </a:fld>
            <a:endParaRPr lang="de-DE" dirty="0"/>
          </a:p>
        </p:txBody>
      </p:sp>
      <p:sp>
        <p:nvSpPr>
          <p:cNvPr id="1050626" name="Rectangle 2"/>
          <p:cNvSpPr>
            <a:spLocks noGrp="1" noRot="1" noChangeAspect="1" noChangeArrowheads="1" noTextEdit="1"/>
          </p:cNvSpPr>
          <p:nvPr>
            <p:ph type="sldImg"/>
          </p:nvPr>
        </p:nvSpPr>
        <p:spPr>
          <a:ln/>
        </p:spPr>
      </p:sp>
      <p:sp>
        <p:nvSpPr>
          <p:cNvPr id="1050627"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04C80B-4BC7-4837-931E-D10E37404BE6}" type="slidenum">
              <a:rPr lang="de-DE"/>
              <a:pPr/>
              <a:t>162</a:t>
            </a:fld>
            <a:endParaRPr lang="de-DE" dirty="0"/>
          </a:p>
        </p:txBody>
      </p:sp>
      <p:sp>
        <p:nvSpPr>
          <p:cNvPr id="1050626" name="Rectangle 2"/>
          <p:cNvSpPr>
            <a:spLocks noGrp="1" noRot="1" noChangeAspect="1" noChangeArrowheads="1" noTextEdit="1"/>
          </p:cNvSpPr>
          <p:nvPr>
            <p:ph type="sldImg"/>
          </p:nvPr>
        </p:nvSpPr>
        <p:spPr>
          <a:ln/>
        </p:spPr>
      </p:sp>
      <p:sp>
        <p:nvSpPr>
          <p:cNvPr id="1050627"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04C80B-4BC7-4837-931E-D10E37404BE6}" type="slidenum">
              <a:rPr lang="de-DE"/>
              <a:pPr/>
              <a:t>163</a:t>
            </a:fld>
            <a:endParaRPr lang="de-DE" dirty="0"/>
          </a:p>
        </p:txBody>
      </p:sp>
      <p:sp>
        <p:nvSpPr>
          <p:cNvPr id="1050626" name="Rectangle 2"/>
          <p:cNvSpPr>
            <a:spLocks noGrp="1" noRot="1" noChangeAspect="1" noChangeArrowheads="1" noTextEdit="1"/>
          </p:cNvSpPr>
          <p:nvPr>
            <p:ph type="sldImg"/>
          </p:nvPr>
        </p:nvSpPr>
        <p:spPr>
          <a:ln/>
        </p:spPr>
      </p:sp>
      <p:sp>
        <p:nvSpPr>
          <p:cNvPr id="1050627"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6B54CB-DAB4-4315-BC05-60306A08DE0E}" type="slidenum">
              <a:rPr lang="de-DE"/>
              <a:pPr/>
              <a:t>17</a:t>
            </a:fld>
            <a:endParaRPr lang="de-DE" dirty="0"/>
          </a:p>
        </p:txBody>
      </p:sp>
      <p:sp>
        <p:nvSpPr>
          <p:cNvPr id="665602" name="Rectangle 2"/>
          <p:cNvSpPr>
            <a:spLocks noGrp="1" noRot="1" noChangeAspect="1" noChangeArrowheads="1" noTextEdit="1"/>
          </p:cNvSpPr>
          <p:nvPr>
            <p:ph type="sldImg"/>
          </p:nvPr>
        </p:nvSpPr>
        <p:spPr>
          <a:ln/>
        </p:spPr>
      </p:sp>
      <p:sp>
        <p:nvSpPr>
          <p:cNvPr id="665603"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04C80B-4BC7-4837-931E-D10E37404BE6}" type="slidenum">
              <a:rPr lang="de-DE"/>
              <a:pPr/>
              <a:t>164</a:t>
            </a:fld>
            <a:endParaRPr lang="de-DE" dirty="0"/>
          </a:p>
        </p:txBody>
      </p:sp>
      <p:sp>
        <p:nvSpPr>
          <p:cNvPr id="1050626" name="Rectangle 2"/>
          <p:cNvSpPr>
            <a:spLocks noGrp="1" noRot="1" noChangeAspect="1" noChangeArrowheads="1" noTextEdit="1"/>
          </p:cNvSpPr>
          <p:nvPr>
            <p:ph type="sldImg"/>
          </p:nvPr>
        </p:nvSpPr>
        <p:spPr>
          <a:ln/>
        </p:spPr>
      </p:sp>
      <p:sp>
        <p:nvSpPr>
          <p:cNvPr id="1050627"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04C80B-4BC7-4837-931E-D10E37404BE6}" type="slidenum">
              <a:rPr lang="de-DE"/>
              <a:pPr/>
              <a:t>165</a:t>
            </a:fld>
            <a:endParaRPr lang="de-DE" dirty="0"/>
          </a:p>
        </p:txBody>
      </p:sp>
      <p:sp>
        <p:nvSpPr>
          <p:cNvPr id="1050626" name="Rectangle 2"/>
          <p:cNvSpPr>
            <a:spLocks noGrp="1" noRot="1" noChangeAspect="1" noChangeArrowheads="1" noTextEdit="1"/>
          </p:cNvSpPr>
          <p:nvPr>
            <p:ph type="sldImg"/>
          </p:nvPr>
        </p:nvSpPr>
        <p:spPr>
          <a:ln/>
        </p:spPr>
      </p:sp>
      <p:sp>
        <p:nvSpPr>
          <p:cNvPr id="1050627"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04C80B-4BC7-4837-931E-D10E37404BE6}" type="slidenum">
              <a:rPr lang="de-DE"/>
              <a:pPr/>
              <a:t>166</a:t>
            </a:fld>
            <a:endParaRPr lang="de-DE" dirty="0"/>
          </a:p>
        </p:txBody>
      </p:sp>
      <p:sp>
        <p:nvSpPr>
          <p:cNvPr id="1050626" name="Rectangle 2"/>
          <p:cNvSpPr>
            <a:spLocks noGrp="1" noRot="1" noChangeAspect="1" noChangeArrowheads="1" noTextEdit="1"/>
          </p:cNvSpPr>
          <p:nvPr>
            <p:ph type="sldImg"/>
          </p:nvPr>
        </p:nvSpPr>
        <p:spPr>
          <a:ln/>
        </p:spPr>
      </p:sp>
      <p:sp>
        <p:nvSpPr>
          <p:cNvPr id="1050627"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04C80B-4BC7-4837-931E-D10E37404BE6}" type="slidenum">
              <a:rPr lang="de-DE"/>
              <a:pPr/>
              <a:t>167</a:t>
            </a:fld>
            <a:endParaRPr lang="de-DE" dirty="0"/>
          </a:p>
        </p:txBody>
      </p:sp>
      <p:sp>
        <p:nvSpPr>
          <p:cNvPr id="1050626" name="Rectangle 2"/>
          <p:cNvSpPr>
            <a:spLocks noGrp="1" noRot="1" noChangeAspect="1" noChangeArrowheads="1" noTextEdit="1"/>
          </p:cNvSpPr>
          <p:nvPr>
            <p:ph type="sldImg"/>
          </p:nvPr>
        </p:nvSpPr>
        <p:spPr>
          <a:ln/>
        </p:spPr>
      </p:sp>
      <p:sp>
        <p:nvSpPr>
          <p:cNvPr id="1050627"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82F7F2-5E75-466B-84BC-1AA705EE8F0D}" type="slidenum">
              <a:rPr lang="de-DE"/>
              <a:pPr/>
              <a:t>168</a:t>
            </a:fld>
            <a:endParaRPr lang="de-DE" dirty="0"/>
          </a:p>
        </p:txBody>
      </p:sp>
      <p:sp>
        <p:nvSpPr>
          <p:cNvPr id="909314" name="Rectangle 2"/>
          <p:cNvSpPr>
            <a:spLocks noGrp="1" noRot="1" noChangeAspect="1" noChangeArrowheads="1" noTextEdit="1"/>
          </p:cNvSpPr>
          <p:nvPr>
            <p:ph type="sldImg"/>
          </p:nvPr>
        </p:nvSpPr>
        <p:spPr>
          <a:ln/>
        </p:spPr>
      </p:sp>
      <p:sp>
        <p:nvSpPr>
          <p:cNvPr id="909315"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04C80B-4BC7-4837-931E-D10E37404BE6}" type="slidenum">
              <a:rPr lang="de-DE"/>
              <a:pPr/>
              <a:t>169</a:t>
            </a:fld>
            <a:endParaRPr lang="de-DE" dirty="0"/>
          </a:p>
        </p:txBody>
      </p:sp>
      <p:sp>
        <p:nvSpPr>
          <p:cNvPr id="1050626" name="Rectangle 2"/>
          <p:cNvSpPr>
            <a:spLocks noGrp="1" noRot="1" noChangeAspect="1" noChangeArrowheads="1" noTextEdit="1"/>
          </p:cNvSpPr>
          <p:nvPr>
            <p:ph type="sldImg"/>
          </p:nvPr>
        </p:nvSpPr>
        <p:spPr>
          <a:ln/>
        </p:spPr>
      </p:sp>
      <p:sp>
        <p:nvSpPr>
          <p:cNvPr id="1050627"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04C80B-4BC7-4837-931E-D10E37404BE6}" type="slidenum">
              <a:rPr lang="de-DE"/>
              <a:pPr/>
              <a:t>170</a:t>
            </a:fld>
            <a:endParaRPr lang="de-DE" dirty="0"/>
          </a:p>
        </p:txBody>
      </p:sp>
      <p:sp>
        <p:nvSpPr>
          <p:cNvPr id="1050626" name="Rectangle 2"/>
          <p:cNvSpPr>
            <a:spLocks noGrp="1" noRot="1" noChangeAspect="1" noChangeArrowheads="1" noTextEdit="1"/>
          </p:cNvSpPr>
          <p:nvPr>
            <p:ph type="sldImg"/>
          </p:nvPr>
        </p:nvSpPr>
        <p:spPr>
          <a:ln/>
        </p:spPr>
      </p:sp>
      <p:sp>
        <p:nvSpPr>
          <p:cNvPr id="1050627"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04C80B-4BC7-4837-931E-D10E37404BE6}" type="slidenum">
              <a:rPr lang="de-DE"/>
              <a:pPr/>
              <a:t>171</a:t>
            </a:fld>
            <a:endParaRPr lang="de-DE" dirty="0"/>
          </a:p>
        </p:txBody>
      </p:sp>
      <p:sp>
        <p:nvSpPr>
          <p:cNvPr id="1050626" name="Rectangle 2"/>
          <p:cNvSpPr>
            <a:spLocks noGrp="1" noRot="1" noChangeAspect="1" noChangeArrowheads="1" noTextEdit="1"/>
          </p:cNvSpPr>
          <p:nvPr>
            <p:ph type="sldImg"/>
          </p:nvPr>
        </p:nvSpPr>
        <p:spPr>
          <a:ln/>
        </p:spPr>
      </p:sp>
      <p:sp>
        <p:nvSpPr>
          <p:cNvPr id="1050627"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noProof="0" dirty="0"/>
          </a:p>
        </p:txBody>
      </p:sp>
      <p:sp>
        <p:nvSpPr>
          <p:cNvPr id="4" name="Foliennummernplatzhalter 3"/>
          <p:cNvSpPr>
            <a:spLocks noGrp="1"/>
          </p:cNvSpPr>
          <p:nvPr>
            <p:ph type="sldNum" sz="quarter" idx="10"/>
          </p:nvPr>
        </p:nvSpPr>
        <p:spPr/>
        <p:txBody>
          <a:bodyPr/>
          <a:lstStyle/>
          <a:p>
            <a:fld id="{75CE8CF6-1928-4A4E-984B-168D852C56A5}" type="slidenum">
              <a:rPr lang="de-DE" smtClean="0"/>
              <a:pPr/>
              <a:t>172</a:t>
            </a:fld>
            <a:endParaRPr lang="de-DE" dirty="0"/>
          </a:p>
        </p:txBody>
      </p:sp>
    </p:spTree>
    <p:extLst>
      <p:ext uri="{BB962C8B-B14F-4D97-AF65-F5344CB8AC3E}">
        <p14:creationId xmlns:p14="http://schemas.microsoft.com/office/powerpoint/2010/main" val="3557519606"/>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de-DE" b="0" dirty="0" smtClean="0"/>
          </a:p>
        </p:txBody>
      </p:sp>
      <p:sp>
        <p:nvSpPr>
          <p:cNvPr id="4" name="Foliennummernplatzhalter 3"/>
          <p:cNvSpPr>
            <a:spLocks noGrp="1"/>
          </p:cNvSpPr>
          <p:nvPr>
            <p:ph type="sldNum" sz="quarter" idx="10"/>
          </p:nvPr>
        </p:nvSpPr>
        <p:spPr/>
        <p:txBody>
          <a:bodyPr/>
          <a:lstStyle/>
          <a:p>
            <a:fld id="{4C91CCA4-29A4-4CE9-BEBC-234498F09F3B}" type="slidenum">
              <a:rPr lang="de-DE" smtClean="0"/>
              <a:pPr/>
              <a:t>174</a:t>
            </a:fld>
            <a:endParaRPr lang="de-DE" dirty="0"/>
          </a:p>
        </p:txBody>
      </p:sp>
    </p:spTree>
    <p:extLst>
      <p:ext uri="{BB962C8B-B14F-4D97-AF65-F5344CB8AC3E}">
        <p14:creationId xmlns:p14="http://schemas.microsoft.com/office/powerpoint/2010/main" val="33329496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49C852-6920-4B40-BA59-D132948621F5}" type="slidenum">
              <a:rPr lang="de-DE"/>
              <a:pPr/>
              <a:t>18</a:t>
            </a:fld>
            <a:endParaRPr lang="de-DE" dirty="0"/>
          </a:p>
        </p:txBody>
      </p:sp>
      <p:sp>
        <p:nvSpPr>
          <p:cNvPr id="911362" name="Rectangle 2"/>
          <p:cNvSpPr>
            <a:spLocks noGrp="1" noRot="1" noChangeAspect="1" noChangeArrowheads="1" noTextEdit="1"/>
          </p:cNvSpPr>
          <p:nvPr>
            <p:ph type="sldImg"/>
          </p:nvPr>
        </p:nvSpPr>
        <p:spPr>
          <a:ln/>
        </p:spPr>
      </p:sp>
      <p:sp>
        <p:nvSpPr>
          <p:cNvPr id="911363"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7B6318-EB34-42CE-8D52-3C3C72637FA1}" type="slidenum">
              <a:rPr lang="de-DE"/>
              <a:pPr/>
              <a:t>179</a:t>
            </a:fld>
            <a:endParaRPr lang="de-DE" dirty="0"/>
          </a:p>
        </p:txBody>
      </p:sp>
      <p:sp>
        <p:nvSpPr>
          <p:cNvPr id="473090" name="Rectangle 2"/>
          <p:cNvSpPr>
            <a:spLocks noGrp="1" noRot="1" noChangeAspect="1" noChangeArrowheads="1" noTextEdit="1"/>
          </p:cNvSpPr>
          <p:nvPr>
            <p:ph type="sldImg"/>
          </p:nvPr>
        </p:nvSpPr>
        <p:spPr>
          <a:ln/>
        </p:spPr>
      </p:sp>
      <p:sp>
        <p:nvSpPr>
          <p:cNvPr id="473091" name="Rectangle 3"/>
          <p:cNvSpPr>
            <a:spLocks noGrp="1" noChangeArrowheads="1"/>
          </p:cNvSpPr>
          <p:nvPr>
            <p:ph type="body" idx="1"/>
          </p:nvPr>
        </p:nvSpPr>
        <p:spPr/>
        <p:txBody>
          <a:bodyPr/>
          <a:lstStyle/>
          <a:p>
            <a:endParaRPr lang="de-DE" b="0" i="0" dirty="0"/>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82F7F2-5E75-466B-84BC-1AA705EE8F0D}" type="slidenum">
              <a:rPr lang="de-DE"/>
              <a:pPr/>
              <a:t>180</a:t>
            </a:fld>
            <a:endParaRPr lang="de-DE" dirty="0"/>
          </a:p>
        </p:txBody>
      </p:sp>
      <p:sp>
        <p:nvSpPr>
          <p:cNvPr id="909314" name="Rectangle 2"/>
          <p:cNvSpPr>
            <a:spLocks noGrp="1" noRot="1" noChangeAspect="1" noChangeArrowheads="1" noTextEdit="1"/>
          </p:cNvSpPr>
          <p:nvPr>
            <p:ph type="sldImg"/>
          </p:nvPr>
        </p:nvSpPr>
        <p:spPr>
          <a:ln/>
        </p:spPr>
      </p:sp>
      <p:sp>
        <p:nvSpPr>
          <p:cNvPr id="909315" name="Rectangle 3"/>
          <p:cNvSpPr>
            <a:spLocks noGrp="1" noChangeArrowheads="1"/>
          </p:cNvSpPr>
          <p:nvPr>
            <p:ph type="body" idx="1"/>
          </p:nvPr>
        </p:nvSpPr>
        <p:spPr/>
        <p:txBody>
          <a:bodyPr/>
          <a:lstStyle/>
          <a:p>
            <a:endParaRPr lang="de-DE" b="0"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82238D-6EF2-429E-BBAC-52366E25F6BA}" type="slidenum">
              <a:rPr lang="de-DE"/>
              <a:pPr/>
              <a:t>19</a:t>
            </a:fld>
            <a:endParaRPr lang="de-DE" dirty="0"/>
          </a:p>
        </p:txBody>
      </p:sp>
      <p:sp>
        <p:nvSpPr>
          <p:cNvPr id="913410" name="Rectangle 2"/>
          <p:cNvSpPr>
            <a:spLocks noGrp="1" noRot="1" noChangeAspect="1" noChangeArrowheads="1" noTextEdit="1"/>
          </p:cNvSpPr>
          <p:nvPr>
            <p:ph type="sldImg"/>
          </p:nvPr>
        </p:nvSpPr>
        <p:spPr>
          <a:ln/>
        </p:spPr>
      </p:sp>
      <p:sp>
        <p:nvSpPr>
          <p:cNvPr id="913411"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84F35E-AF0F-4717-BBE4-9E9AA08E0ADB}" type="slidenum">
              <a:rPr lang="de-DE"/>
              <a:pPr/>
              <a:t>20</a:t>
            </a:fld>
            <a:endParaRPr lang="de-DE" dirty="0"/>
          </a:p>
        </p:txBody>
      </p:sp>
      <p:sp>
        <p:nvSpPr>
          <p:cNvPr id="915458" name="Rectangle 2"/>
          <p:cNvSpPr>
            <a:spLocks noGrp="1" noRot="1" noChangeAspect="1" noChangeArrowheads="1" noTextEdit="1"/>
          </p:cNvSpPr>
          <p:nvPr>
            <p:ph type="sldImg"/>
          </p:nvPr>
        </p:nvSpPr>
        <p:spPr>
          <a:ln/>
        </p:spPr>
      </p:sp>
      <p:sp>
        <p:nvSpPr>
          <p:cNvPr id="915459"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02D349-699E-4860-A75C-61E4B275B896}" type="slidenum">
              <a:rPr lang="de-DE"/>
              <a:pPr/>
              <a:t>21</a:t>
            </a:fld>
            <a:endParaRPr lang="de-DE" dirty="0"/>
          </a:p>
        </p:txBody>
      </p:sp>
      <p:sp>
        <p:nvSpPr>
          <p:cNvPr id="669698" name="Rectangle 2"/>
          <p:cNvSpPr>
            <a:spLocks noGrp="1" noRot="1" noChangeAspect="1" noChangeArrowheads="1" noTextEdit="1"/>
          </p:cNvSpPr>
          <p:nvPr>
            <p:ph type="sldImg"/>
          </p:nvPr>
        </p:nvSpPr>
        <p:spPr>
          <a:ln/>
        </p:spPr>
      </p:sp>
      <p:sp>
        <p:nvSpPr>
          <p:cNvPr id="669699"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090883-EA82-4011-A84E-C39D1000A411}" type="slidenum">
              <a:rPr lang="de-DE"/>
              <a:pPr/>
              <a:t>22</a:t>
            </a:fld>
            <a:endParaRPr lang="de-DE" dirty="0"/>
          </a:p>
        </p:txBody>
      </p:sp>
      <p:sp>
        <p:nvSpPr>
          <p:cNvPr id="656386" name="Rectangle 2"/>
          <p:cNvSpPr>
            <a:spLocks noGrp="1" noRot="1" noChangeAspect="1" noChangeArrowheads="1" noTextEdit="1"/>
          </p:cNvSpPr>
          <p:nvPr>
            <p:ph type="sldImg"/>
          </p:nvPr>
        </p:nvSpPr>
        <p:spPr>
          <a:ln/>
        </p:spPr>
      </p:sp>
      <p:sp>
        <p:nvSpPr>
          <p:cNvPr id="656387" name="Rectangle 3"/>
          <p:cNvSpPr>
            <a:spLocks noGrp="1" noChangeArrowheads="1"/>
          </p:cNvSpPr>
          <p:nvPr>
            <p:ph type="body" idx="1"/>
          </p:nvPr>
        </p:nvSpPr>
        <p:spPr/>
        <p:txBody>
          <a:bodyPr/>
          <a:lstStyle/>
          <a:p>
            <a:endParaRPr lang="de-DE" b="0"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D9336E-9D15-4EED-BC79-0006D192AB68}" type="slidenum">
              <a:rPr lang="de-DE"/>
              <a:pPr/>
              <a:t>23</a:t>
            </a:fld>
            <a:endParaRPr lang="de-DE" dirty="0"/>
          </a:p>
        </p:txBody>
      </p:sp>
      <p:sp>
        <p:nvSpPr>
          <p:cNvPr id="671746" name="Rectangle 2"/>
          <p:cNvSpPr>
            <a:spLocks noGrp="1" noRot="1" noChangeAspect="1" noChangeArrowheads="1" noTextEdit="1"/>
          </p:cNvSpPr>
          <p:nvPr>
            <p:ph type="sldImg"/>
          </p:nvPr>
        </p:nvSpPr>
        <p:spPr>
          <a:ln/>
        </p:spPr>
      </p:sp>
      <p:sp>
        <p:nvSpPr>
          <p:cNvPr id="671747"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CC002E-3773-493A-93AF-A917D2DE78E6}" type="slidenum">
              <a:rPr lang="de-DE"/>
              <a:pPr/>
              <a:t>24</a:t>
            </a:fld>
            <a:endParaRPr lang="de-DE" dirty="0"/>
          </a:p>
        </p:txBody>
      </p:sp>
      <p:sp>
        <p:nvSpPr>
          <p:cNvPr id="673794" name="Rectangle 2"/>
          <p:cNvSpPr>
            <a:spLocks noGrp="1" noRot="1" noChangeAspect="1" noChangeArrowheads="1" noTextEdit="1"/>
          </p:cNvSpPr>
          <p:nvPr>
            <p:ph type="sldImg"/>
          </p:nvPr>
        </p:nvSpPr>
        <p:spPr>
          <a:ln/>
        </p:spPr>
      </p:sp>
      <p:sp>
        <p:nvSpPr>
          <p:cNvPr id="673795"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090883-EA82-4011-A84E-C39D1000A411}" type="slidenum">
              <a:rPr lang="de-DE"/>
              <a:pPr/>
              <a:t>3</a:t>
            </a:fld>
            <a:endParaRPr lang="de-DE" dirty="0"/>
          </a:p>
        </p:txBody>
      </p:sp>
      <p:sp>
        <p:nvSpPr>
          <p:cNvPr id="656386" name="Rectangle 2"/>
          <p:cNvSpPr>
            <a:spLocks noGrp="1" noRot="1" noChangeAspect="1" noChangeArrowheads="1" noTextEdit="1"/>
          </p:cNvSpPr>
          <p:nvPr>
            <p:ph type="sldImg"/>
          </p:nvPr>
        </p:nvSpPr>
        <p:spPr>
          <a:ln/>
        </p:spPr>
      </p:sp>
      <p:sp>
        <p:nvSpPr>
          <p:cNvPr id="656387"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67835E-35BF-4B67-A611-2F7BE0D8ED0D}" type="slidenum">
              <a:rPr lang="de-DE"/>
              <a:pPr/>
              <a:t>25</a:t>
            </a:fld>
            <a:endParaRPr lang="de-DE" dirty="0"/>
          </a:p>
        </p:txBody>
      </p:sp>
      <p:sp>
        <p:nvSpPr>
          <p:cNvPr id="917506" name="Rectangle 2"/>
          <p:cNvSpPr>
            <a:spLocks noGrp="1" noRot="1" noChangeAspect="1" noChangeArrowheads="1" noTextEdit="1"/>
          </p:cNvSpPr>
          <p:nvPr>
            <p:ph type="sldImg"/>
          </p:nvPr>
        </p:nvSpPr>
        <p:spPr>
          <a:ln/>
        </p:spPr>
      </p:sp>
      <p:sp>
        <p:nvSpPr>
          <p:cNvPr id="917507"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D1AFB48-F5BE-42DA-AFA8-EC27157F8243}" type="slidenum">
              <a:rPr lang="de-DE"/>
              <a:pPr/>
              <a:t>26</a:t>
            </a:fld>
            <a:endParaRPr lang="de-DE" dirty="0"/>
          </a:p>
        </p:txBody>
      </p:sp>
      <p:sp>
        <p:nvSpPr>
          <p:cNvPr id="919554" name="Rectangle 2"/>
          <p:cNvSpPr>
            <a:spLocks noGrp="1" noRot="1" noChangeAspect="1" noChangeArrowheads="1" noTextEdit="1"/>
          </p:cNvSpPr>
          <p:nvPr>
            <p:ph type="sldImg"/>
          </p:nvPr>
        </p:nvSpPr>
        <p:spPr>
          <a:ln/>
        </p:spPr>
      </p:sp>
      <p:sp>
        <p:nvSpPr>
          <p:cNvPr id="919555"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74A8AB-FDF6-4FD4-8185-0DE1A20AE6ED}" type="slidenum">
              <a:rPr lang="de-DE"/>
              <a:pPr/>
              <a:t>27</a:t>
            </a:fld>
            <a:endParaRPr lang="de-DE" dirty="0"/>
          </a:p>
        </p:txBody>
      </p:sp>
      <p:sp>
        <p:nvSpPr>
          <p:cNvPr id="921602" name="Rectangle 2"/>
          <p:cNvSpPr>
            <a:spLocks noGrp="1" noRot="1" noChangeAspect="1" noChangeArrowheads="1" noTextEdit="1"/>
          </p:cNvSpPr>
          <p:nvPr>
            <p:ph type="sldImg"/>
          </p:nvPr>
        </p:nvSpPr>
        <p:spPr>
          <a:ln/>
        </p:spPr>
      </p:sp>
      <p:sp>
        <p:nvSpPr>
          <p:cNvPr id="921603"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24C7C5-FDCC-4EA0-B94E-A0015AF192B1}" type="slidenum">
              <a:rPr lang="de-DE"/>
              <a:pPr/>
              <a:t>28</a:t>
            </a:fld>
            <a:endParaRPr lang="de-DE" dirty="0"/>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302866-F000-4B59-B3DD-409A0CDE2BEA}" type="slidenum">
              <a:rPr lang="de-DE"/>
              <a:pPr/>
              <a:t>29</a:t>
            </a:fld>
            <a:endParaRPr lang="de-DE" dirty="0"/>
          </a:p>
        </p:txBody>
      </p:sp>
      <p:sp>
        <p:nvSpPr>
          <p:cNvPr id="925698" name="Rectangle 2"/>
          <p:cNvSpPr>
            <a:spLocks noGrp="1" noRot="1" noChangeAspect="1" noChangeArrowheads="1" noTextEdit="1"/>
          </p:cNvSpPr>
          <p:nvPr>
            <p:ph type="sldImg"/>
          </p:nvPr>
        </p:nvSpPr>
        <p:spPr>
          <a:ln/>
        </p:spPr>
      </p:sp>
      <p:sp>
        <p:nvSpPr>
          <p:cNvPr id="925699"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B54DC2-2979-4877-9A8B-A51A6AFC51A7}" type="slidenum">
              <a:rPr lang="de-DE"/>
              <a:pPr/>
              <a:t>30</a:t>
            </a:fld>
            <a:endParaRPr lang="de-DE" dirty="0"/>
          </a:p>
        </p:txBody>
      </p:sp>
      <p:sp>
        <p:nvSpPr>
          <p:cNvPr id="927746" name="Rectangle 2"/>
          <p:cNvSpPr>
            <a:spLocks noGrp="1" noRot="1" noChangeAspect="1" noChangeArrowheads="1" noTextEdit="1"/>
          </p:cNvSpPr>
          <p:nvPr>
            <p:ph type="sldImg"/>
          </p:nvPr>
        </p:nvSpPr>
        <p:spPr>
          <a:ln/>
        </p:spPr>
      </p:sp>
      <p:sp>
        <p:nvSpPr>
          <p:cNvPr id="927747"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310FFB-03F5-4ACE-A2F9-9D0112959746}" type="slidenum">
              <a:rPr lang="de-DE"/>
              <a:pPr/>
              <a:t>31</a:t>
            </a:fld>
            <a:endParaRPr lang="de-DE" dirty="0"/>
          </a:p>
        </p:txBody>
      </p:sp>
      <p:sp>
        <p:nvSpPr>
          <p:cNvPr id="929794" name="Rectangle 2"/>
          <p:cNvSpPr>
            <a:spLocks noGrp="1" noRot="1" noChangeAspect="1" noChangeArrowheads="1" noTextEdit="1"/>
          </p:cNvSpPr>
          <p:nvPr>
            <p:ph type="sldImg"/>
          </p:nvPr>
        </p:nvSpPr>
        <p:spPr>
          <a:ln/>
        </p:spPr>
      </p:sp>
      <p:sp>
        <p:nvSpPr>
          <p:cNvPr id="929795"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15A91F-1330-406A-AE7B-EEB4080380CF}" type="slidenum">
              <a:rPr lang="de-DE"/>
              <a:pPr/>
              <a:t>32</a:t>
            </a:fld>
            <a:endParaRPr lang="de-DE" dirty="0"/>
          </a:p>
        </p:txBody>
      </p:sp>
      <p:sp>
        <p:nvSpPr>
          <p:cNvPr id="931842" name="Rectangle 2"/>
          <p:cNvSpPr>
            <a:spLocks noGrp="1" noRot="1" noChangeAspect="1" noChangeArrowheads="1" noTextEdit="1"/>
          </p:cNvSpPr>
          <p:nvPr>
            <p:ph type="sldImg"/>
          </p:nvPr>
        </p:nvSpPr>
        <p:spPr>
          <a:ln/>
        </p:spPr>
      </p:sp>
      <p:sp>
        <p:nvSpPr>
          <p:cNvPr id="931843"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7E27EA-7E6E-445B-B794-C94F3067F784}" type="slidenum">
              <a:rPr lang="de-DE"/>
              <a:pPr/>
              <a:t>33</a:t>
            </a:fld>
            <a:endParaRPr lang="de-DE" dirty="0"/>
          </a:p>
        </p:txBody>
      </p:sp>
      <p:sp>
        <p:nvSpPr>
          <p:cNvPr id="933890" name="Rectangle 2"/>
          <p:cNvSpPr>
            <a:spLocks noGrp="1" noRot="1" noChangeAspect="1" noChangeArrowheads="1" noTextEdit="1"/>
          </p:cNvSpPr>
          <p:nvPr>
            <p:ph type="sldImg"/>
          </p:nvPr>
        </p:nvSpPr>
        <p:spPr>
          <a:ln/>
        </p:spPr>
      </p:sp>
      <p:sp>
        <p:nvSpPr>
          <p:cNvPr id="933891" name="Rectangle 3"/>
          <p:cNvSpPr>
            <a:spLocks noGrp="1" noChangeArrowheads="1"/>
          </p:cNvSpPr>
          <p:nvPr>
            <p:ph type="body" idx="1"/>
          </p:nvPr>
        </p:nvSpPr>
        <p:spPr/>
        <p:txBody>
          <a:bodyPr/>
          <a:lstStyle/>
          <a:p>
            <a:endParaRPr lang="de-DE" b="0"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796E06-B8C8-4E71-9A8E-B4A160D01CBB}" type="slidenum">
              <a:rPr lang="de-DE"/>
              <a:pPr/>
              <a:t>34</a:t>
            </a:fld>
            <a:endParaRPr lang="de-DE" dirty="0"/>
          </a:p>
        </p:txBody>
      </p:sp>
      <p:sp>
        <p:nvSpPr>
          <p:cNvPr id="946178" name="Rectangle 2"/>
          <p:cNvSpPr>
            <a:spLocks noGrp="1" noRot="1" noChangeAspect="1" noChangeArrowheads="1" noTextEdit="1"/>
          </p:cNvSpPr>
          <p:nvPr>
            <p:ph type="sldImg"/>
          </p:nvPr>
        </p:nvSpPr>
        <p:spPr>
          <a:ln/>
        </p:spPr>
      </p:sp>
      <p:sp>
        <p:nvSpPr>
          <p:cNvPr id="946179"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090883-EA82-4011-A84E-C39D1000A411}" type="slidenum">
              <a:rPr lang="de-DE"/>
              <a:pPr/>
              <a:t>4</a:t>
            </a:fld>
            <a:endParaRPr lang="de-DE" dirty="0"/>
          </a:p>
        </p:txBody>
      </p:sp>
      <p:sp>
        <p:nvSpPr>
          <p:cNvPr id="656386" name="Rectangle 2"/>
          <p:cNvSpPr>
            <a:spLocks noGrp="1" noRot="1" noChangeAspect="1" noChangeArrowheads="1" noTextEdit="1"/>
          </p:cNvSpPr>
          <p:nvPr>
            <p:ph type="sldImg"/>
          </p:nvPr>
        </p:nvSpPr>
        <p:spPr>
          <a:ln/>
        </p:spPr>
      </p:sp>
      <p:sp>
        <p:nvSpPr>
          <p:cNvPr id="656387" name="Rectangle 3"/>
          <p:cNvSpPr>
            <a:spLocks noGrp="1" noChangeArrowheads="1"/>
          </p:cNvSpPr>
          <p:nvPr>
            <p:ph type="body" idx="1"/>
          </p:nvPr>
        </p:nvSpPr>
        <p:spPr/>
        <p:txBody>
          <a:bodyPr/>
          <a:lstStyle/>
          <a:p>
            <a:endParaRPr lang="de-DE" b="0"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9F953F-EF16-42B9-AE46-5FB57118433B}" type="slidenum">
              <a:rPr lang="de-DE"/>
              <a:pPr/>
              <a:t>35</a:t>
            </a:fld>
            <a:endParaRPr lang="de-DE" dirty="0"/>
          </a:p>
        </p:txBody>
      </p:sp>
      <p:sp>
        <p:nvSpPr>
          <p:cNvPr id="935938" name="Rectangle 2"/>
          <p:cNvSpPr>
            <a:spLocks noGrp="1" noRot="1" noChangeAspect="1" noChangeArrowheads="1" noTextEdit="1"/>
          </p:cNvSpPr>
          <p:nvPr>
            <p:ph type="sldImg"/>
          </p:nvPr>
        </p:nvSpPr>
        <p:spPr>
          <a:ln/>
        </p:spPr>
      </p:sp>
      <p:sp>
        <p:nvSpPr>
          <p:cNvPr id="935939"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015C51E-04F2-40C5-AB35-4FB68DEDBE0A}" type="slidenum">
              <a:rPr lang="de-DE"/>
              <a:pPr/>
              <a:t>36</a:t>
            </a:fld>
            <a:endParaRPr lang="de-DE" dirty="0"/>
          </a:p>
        </p:txBody>
      </p:sp>
      <p:sp>
        <p:nvSpPr>
          <p:cNvPr id="937986" name="Rectangle 2"/>
          <p:cNvSpPr>
            <a:spLocks noGrp="1" noRot="1" noChangeAspect="1" noChangeArrowheads="1" noTextEdit="1"/>
          </p:cNvSpPr>
          <p:nvPr>
            <p:ph type="sldImg"/>
          </p:nvPr>
        </p:nvSpPr>
        <p:spPr>
          <a:ln/>
        </p:spPr>
      </p:sp>
      <p:sp>
        <p:nvSpPr>
          <p:cNvPr id="937987"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18FF47-838D-4E2F-B9C5-1C49DB310D4F}" type="slidenum">
              <a:rPr lang="de-DE"/>
              <a:pPr/>
              <a:t>37</a:t>
            </a:fld>
            <a:endParaRPr lang="de-DE" dirty="0"/>
          </a:p>
        </p:txBody>
      </p:sp>
      <p:sp>
        <p:nvSpPr>
          <p:cNvPr id="940034" name="Rectangle 2"/>
          <p:cNvSpPr>
            <a:spLocks noGrp="1" noRot="1" noChangeAspect="1" noChangeArrowheads="1" noTextEdit="1"/>
          </p:cNvSpPr>
          <p:nvPr>
            <p:ph type="sldImg"/>
          </p:nvPr>
        </p:nvSpPr>
        <p:spPr>
          <a:ln/>
        </p:spPr>
      </p:sp>
      <p:sp>
        <p:nvSpPr>
          <p:cNvPr id="940035"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E9C65E-6CEB-41B0-914A-CF4AA29872DF}" type="slidenum">
              <a:rPr lang="de-DE"/>
              <a:pPr/>
              <a:t>38</a:t>
            </a:fld>
            <a:endParaRPr lang="de-DE" dirty="0"/>
          </a:p>
        </p:txBody>
      </p:sp>
      <p:sp>
        <p:nvSpPr>
          <p:cNvPr id="942082" name="Rectangle 2"/>
          <p:cNvSpPr>
            <a:spLocks noGrp="1" noRot="1" noChangeAspect="1" noChangeArrowheads="1" noTextEdit="1"/>
          </p:cNvSpPr>
          <p:nvPr>
            <p:ph type="sldImg"/>
          </p:nvPr>
        </p:nvSpPr>
        <p:spPr>
          <a:ln/>
        </p:spPr>
      </p:sp>
      <p:sp>
        <p:nvSpPr>
          <p:cNvPr id="942083"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498435-0909-4DD5-A8CE-014F1F515539}" type="slidenum">
              <a:rPr lang="de-DE"/>
              <a:pPr/>
              <a:t>39</a:t>
            </a:fld>
            <a:endParaRPr lang="de-DE" dirty="0"/>
          </a:p>
        </p:txBody>
      </p:sp>
      <p:sp>
        <p:nvSpPr>
          <p:cNvPr id="944130" name="Rectangle 2"/>
          <p:cNvSpPr>
            <a:spLocks noGrp="1" noRot="1" noChangeAspect="1" noChangeArrowheads="1" noTextEdit="1"/>
          </p:cNvSpPr>
          <p:nvPr>
            <p:ph type="sldImg"/>
          </p:nvPr>
        </p:nvSpPr>
        <p:spPr>
          <a:ln/>
        </p:spPr>
      </p:sp>
      <p:sp>
        <p:nvSpPr>
          <p:cNvPr id="944131" name="Rectangle 3"/>
          <p:cNvSpPr>
            <a:spLocks noGrp="1" noChangeArrowheads="1"/>
          </p:cNvSpPr>
          <p:nvPr>
            <p:ph type="body" idx="1"/>
          </p:nvPr>
        </p:nvSpPr>
        <p:spPr/>
        <p:txBody>
          <a:bodyPr/>
          <a:lstStyle/>
          <a:p>
            <a:endParaRPr lang="de-DE" b="0"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D48CE5-7DFF-42DE-B664-93C57FEE9EF0}" type="slidenum">
              <a:rPr lang="de-DE"/>
              <a:pPr/>
              <a:t>40</a:t>
            </a:fld>
            <a:endParaRPr lang="de-DE" dirty="0"/>
          </a:p>
        </p:txBody>
      </p:sp>
      <p:sp>
        <p:nvSpPr>
          <p:cNvPr id="948226" name="Rectangle 2"/>
          <p:cNvSpPr>
            <a:spLocks noGrp="1" noRot="1" noChangeAspect="1" noChangeArrowheads="1" noTextEdit="1"/>
          </p:cNvSpPr>
          <p:nvPr>
            <p:ph type="sldImg"/>
          </p:nvPr>
        </p:nvSpPr>
        <p:spPr>
          <a:ln/>
        </p:spPr>
      </p:sp>
      <p:sp>
        <p:nvSpPr>
          <p:cNvPr id="948227"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C91F06-5754-42DE-A7C2-7099157656F3}" type="slidenum">
              <a:rPr lang="de-DE"/>
              <a:pPr/>
              <a:t>41</a:t>
            </a:fld>
            <a:endParaRPr lang="de-DE" dirty="0"/>
          </a:p>
        </p:txBody>
      </p:sp>
      <p:sp>
        <p:nvSpPr>
          <p:cNvPr id="950274" name="Rectangle 2"/>
          <p:cNvSpPr>
            <a:spLocks noGrp="1" noRot="1" noChangeAspect="1" noChangeArrowheads="1" noTextEdit="1"/>
          </p:cNvSpPr>
          <p:nvPr>
            <p:ph type="sldImg"/>
          </p:nvPr>
        </p:nvSpPr>
        <p:spPr>
          <a:ln/>
        </p:spPr>
      </p:sp>
      <p:sp>
        <p:nvSpPr>
          <p:cNvPr id="950275"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090883-EA82-4011-A84E-C39D1000A411}" type="slidenum">
              <a:rPr lang="de-DE"/>
              <a:pPr/>
              <a:t>42</a:t>
            </a:fld>
            <a:endParaRPr lang="de-DE" dirty="0"/>
          </a:p>
        </p:txBody>
      </p:sp>
      <p:sp>
        <p:nvSpPr>
          <p:cNvPr id="656386" name="Rectangle 2"/>
          <p:cNvSpPr>
            <a:spLocks noGrp="1" noRot="1" noChangeAspect="1" noChangeArrowheads="1" noTextEdit="1"/>
          </p:cNvSpPr>
          <p:nvPr>
            <p:ph type="sldImg"/>
          </p:nvPr>
        </p:nvSpPr>
        <p:spPr>
          <a:ln/>
        </p:spPr>
      </p:sp>
      <p:sp>
        <p:nvSpPr>
          <p:cNvPr id="656387" name="Rectangle 3"/>
          <p:cNvSpPr>
            <a:spLocks noGrp="1" noChangeArrowheads="1"/>
          </p:cNvSpPr>
          <p:nvPr>
            <p:ph type="body" idx="1"/>
          </p:nvPr>
        </p:nvSpPr>
        <p:spPr/>
        <p:txBody>
          <a:bodyPr/>
          <a:lstStyle/>
          <a:p>
            <a:endParaRPr lang="de-DE" b="0"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D395D7-CFC8-41DE-B88C-A556CFD5F950}" type="slidenum">
              <a:rPr lang="de-DE"/>
              <a:pPr/>
              <a:t>43</a:t>
            </a:fld>
            <a:endParaRPr lang="de-DE" dirty="0"/>
          </a:p>
        </p:txBody>
      </p:sp>
      <p:sp>
        <p:nvSpPr>
          <p:cNvPr id="952322" name="Rectangle 2"/>
          <p:cNvSpPr>
            <a:spLocks noGrp="1" noRot="1" noChangeAspect="1" noChangeArrowheads="1" noTextEdit="1"/>
          </p:cNvSpPr>
          <p:nvPr>
            <p:ph type="sldImg"/>
          </p:nvPr>
        </p:nvSpPr>
        <p:spPr>
          <a:ln/>
        </p:spPr>
      </p:sp>
      <p:sp>
        <p:nvSpPr>
          <p:cNvPr id="952323"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8A208C-2A82-4196-995B-CEB4214FC678}" type="slidenum">
              <a:rPr lang="de-DE"/>
              <a:pPr/>
              <a:t>44</a:t>
            </a:fld>
            <a:endParaRPr lang="de-DE" dirty="0"/>
          </a:p>
        </p:txBody>
      </p:sp>
      <p:sp>
        <p:nvSpPr>
          <p:cNvPr id="708610" name="Rectangle 2"/>
          <p:cNvSpPr>
            <a:spLocks noGrp="1" noRot="1" noChangeAspect="1" noChangeArrowheads="1" noTextEdit="1"/>
          </p:cNvSpPr>
          <p:nvPr>
            <p:ph type="sldImg"/>
          </p:nvPr>
        </p:nvSpPr>
        <p:spPr>
          <a:ln/>
        </p:spPr>
      </p:sp>
      <p:sp>
        <p:nvSpPr>
          <p:cNvPr id="708611"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090883-EA82-4011-A84E-C39D1000A411}" type="slidenum">
              <a:rPr lang="de-DE"/>
              <a:pPr/>
              <a:t>5</a:t>
            </a:fld>
            <a:endParaRPr lang="de-DE" dirty="0"/>
          </a:p>
        </p:txBody>
      </p:sp>
      <p:sp>
        <p:nvSpPr>
          <p:cNvPr id="656386" name="Rectangle 2"/>
          <p:cNvSpPr>
            <a:spLocks noGrp="1" noRot="1" noChangeAspect="1" noChangeArrowheads="1" noTextEdit="1"/>
          </p:cNvSpPr>
          <p:nvPr>
            <p:ph type="sldImg"/>
          </p:nvPr>
        </p:nvSpPr>
        <p:spPr>
          <a:ln/>
        </p:spPr>
      </p:sp>
      <p:sp>
        <p:nvSpPr>
          <p:cNvPr id="656387" name="Rectangle 3"/>
          <p:cNvSpPr>
            <a:spLocks noGrp="1" noChangeArrowheads="1"/>
          </p:cNvSpPr>
          <p:nvPr>
            <p:ph type="body" idx="1"/>
          </p:nvPr>
        </p:nvSpPr>
        <p:spPr/>
        <p:txBody>
          <a:bodyPr/>
          <a:lstStyle/>
          <a:p>
            <a:endParaRPr lang="de-DE" b="0"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DDB945-BE86-4928-8D64-E73CBBD3CE92}" type="slidenum">
              <a:rPr lang="de-DE"/>
              <a:pPr/>
              <a:t>45</a:t>
            </a:fld>
            <a:endParaRPr lang="de-DE" dirty="0"/>
          </a:p>
        </p:txBody>
      </p:sp>
      <p:sp>
        <p:nvSpPr>
          <p:cNvPr id="712706" name="Rectangle 2"/>
          <p:cNvSpPr>
            <a:spLocks noGrp="1" noRot="1" noChangeAspect="1" noChangeArrowheads="1" noTextEdit="1"/>
          </p:cNvSpPr>
          <p:nvPr>
            <p:ph type="sldImg"/>
          </p:nvPr>
        </p:nvSpPr>
        <p:spPr>
          <a:ln/>
        </p:spPr>
      </p:sp>
      <p:sp>
        <p:nvSpPr>
          <p:cNvPr id="712707"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B64895-2EE5-43FE-9A3D-DCDEA4C3711B}" type="slidenum">
              <a:rPr lang="de-DE"/>
              <a:pPr/>
              <a:t>46</a:t>
            </a:fld>
            <a:endParaRPr lang="de-DE" dirty="0"/>
          </a:p>
        </p:txBody>
      </p:sp>
      <p:sp>
        <p:nvSpPr>
          <p:cNvPr id="954370" name="Rectangle 2"/>
          <p:cNvSpPr>
            <a:spLocks noGrp="1" noRot="1" noChangeAspect="1" noChangeArrowheads="1" noTextEdit="1"/>
          </p:cNvSpPr>
          <p:nvPr>
            <p:ph type="sldImg"/>
          </p:nvPr>
        </p:nvSpPr>
        <p:spPr>
          <a:ln/>
        </p:spPr>
      </p:sp>
      <p:sp>
        <p:nvSpPr>
          <p:cNvPr id="954371"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431F14-080E-4171-A167-6859B1C919C3}" type="slidenum">
              <a:rPr lang="de-DE"/>
              <a:pPr/>
              <a:t>47</a:t>
            </a:fld>
            <a:endParaRPr lang="de-DE" dirty="0"/>
          </a:p>
        </p:txBody>
      </p:sp>
      <p:sp>
        <p:nvSpPr>
          <p:cNvPr id="956418" name="Rectangle 2"/>
          <p:cNvSpPr>
            <a:spLocks noGrp="1" noRot="1" noChangeAspect="1" noChangeArrowheads="1" noTextEdit="1"/>
          </p:cNvSpPr>
          <p:nvPr>
            <p:ph type="sldImg"/>
          </p:nvPr>
        </p:nvSpPr>
        <p:spPr>
          <a:ln/>
        </p:spPr>
      </p:sp>
      <p:sp>
        <p:nvSpPr>
          <p:cNvPr id="956419"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C8D931-E1DF-4FE7-81F8-F67F07A11316}" type="slidenum">
              <a:rPr lang="de-DE"/>
              <a:pPr/>
              <a:t>48</a:t>
            </a:fld>
            <a:endParaRPr lang="de-DE" dirty="0"/>
          </a:p>
        </p:txBody>
      </p:sp>
      <p:sp>
        <p:nvSpPr>
          <p:cNvPr id="958466" name="Rectangle 2"/>
          <p:cNvSpPr>
            <a:spLocks noGrp="1" noRot="1" noChangeAspect="1" noChangeArrowheads="1" noTextEdit="1"/>
          </p:cNvSpPr>
          <p:nvPr>
            <p:ph type="sldImg"/>
          </p:nvPr>
        </p:nvSpPr>
        <p:spPr>
          <a:ln/>
        </p:spPr>
      </p:sp>
      <p:sp>
        <p:nvSpPr>
          <p:cNvPr id="958467"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AEB541-A08C-4CDF-B8F2-620E6464AE83}" type="slidenum">
              <a:rPr lang="de-DE"/>
              <a:pPr/>
              <a:t>49</a:t>
            </a:fld>
            <a:endParaRPr lang="de-DE" dirty="0"/>
          </a:p>
        </p:txBody>
      </p:sp>
      <p:sp>
        <p:nvSpPr>
          <p:cNvPr id="960514" name="Rectangle 2"/>
          <p:cNvSpPr>
            <a:spLocks noGrp="1" noRot="1" noChangeAspect="1" noChangeArrowheads="1" noTextEdit="1"/>
          </p:cNvSpPr>
          <p:nvPr>
            <p:ph type="sldImg"/>
          </p:nvPr>
        </p:nvSpPr>
        <p:spPr>
          <a:ln/>
        </p:spPr>
      </p:sp>
      <p:sp>
        <p:nvSpPr>
          <p:cNvPr id="960515"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C4EAD3-184F-49E2-9F8C-B8659BC3613B}" type="slidenum">
              <a:rPr lang="de-DE"/>
              <a:pPr/>
              <a:t>50</a:t>
            </a:fld>
            <a:endParaRPr lang="de-DE" dirty="0"/>
          </a:p>
        </p:txBody>
      </p:sp>
      <p:sp>
        <p:nvSpPr>
          <p:cNvPr id="962562" name="Rectangle 2"/>
          <p:cNvSpPr>
            <a:spLocks noGrp="1" noRot="1" noChangeAspect="1" noChangeArrowheads="1" noTextEdit="1"/>
          </p:cNvSpPr>
          <p:nvPr>
            <p:ph type="sldImg"/>
          </p:nvPr>
        </p:nvSpPr>
        <p:spPr>
          <a:ln/>
        </p:spPr>
      </p:sp>
      <p:sp>
        <p:nvSpPr>
          <p:cNvPr id="962563"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4AC660-39A4-4B20-B725-BD6C3770008D}" type="slidenum">
              <a:rPr lang="de-DE"/>
              <a:pPr/>
              <a:t>51</a:t>
            </a:fld>
            <a:endParaRPr lang="de-DE" dirty="0"/>
          </a:p>
        </p:txBody>
      </p:sp>
      <p:sp>
        <p:nvSpPr>
          <p:cNvPr id="964610" name="Rectangle 2"/>
          <p:cNvSpPr>
            <a:spLocks noGrp="1" noRot="1" noChangeAspect="1" noChangeArrowheads="1" noTextEdit="1"/>
          </p:cNvSpPr>
          <p:nvPr>
            <p:ph type="sldImg"/>
          </p:nvPr>
        </p:nvSpPr>
        <p:spPr>
          <a:ln/>
        </p:spPr>
      </p:sp>
      <p:sp>
        <p:nvSpPr>
          <p:cNvPr id="964611"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8F5BA2-542D-4CBC-95FE-0E6B6D3D1AA9}" type="slidenum">
              <a:rPr lang="de-DE"/>
              <a:pPr/>
              <a:t>52</a:t>
            </a:fld>
            <a:endParaRPr lang="de-DE" dirty="0"/>
          </a:p>
        </p:txBody>
      </p:sp>
      <p:sp>
        <p:nvSpPr>
          <p:cNvPr id="966658" name="Rectangle 2"/>
          <p:cNvSpPr>
            <a:spLocks noGrp="1" noRot="1" noChangeAspect="1" noChangeArrowheads="1" noTextEdit="1"/>
          </p:cNvSpPr>
          <p:nvPr>
            <p:ph type="sldImg"/>
          </p:nvPr>
        </p:nvSpPr>
        <p:spPr>
          <a:ln/>
        </p:spPr>
      </p:sp>
      <p:sp>
        <p:nvSpPr>
          <p:cNvPr id="966659" name="Rectangle 3"/>
          <p:cNvSpPr>
            <a:spLocks noGrp="1" noChangeArrowheads="1"/>
          </p:cNvSpPr>
          <p:nvPr>
            <p:ph type="body" idx="1"/>
          </p:nvPr>
        </p:nvSpPr>
        <p:spPr/>
        <p:txBody>
          <a:bodyPr/>
          <a:lstStyle/>
          <a:p>
            <a:r>
              <a:rPr lang="de-DE" dirty="0" smtClean="0"/>
              <a:t>Es ist hier schon richtig, wenn da steht dass man CAS stehenlässt, und nicht RAS.</a:t>
            </a:r>
          </a:p>
          <a:p>
            <a:endParaRPr lang="de-DE" dirty="0" smtClean="0"/>
          </a:p>
          <a:p>
            <a:r>
              <a:rPr lang="de-DE" dirty="0" smtClean="0"/>
              <a:t>Ein DRAM-Zugriff läuft in zwei zeitlich aufeinanderfolgenden Phasen ab:</a:t>
            </a:r>
          </a:p>
          <a:p>
            <a:r>
              <a:rPr lang="de-DE" dirty="0" smtClean="0"/>
              <a:t>1. Anlegen einer Zeilenadresse und Signalisieren über RAS dass die ZA</a:t>
            </a:r>
          </a:p>
          <a:p>
            <a:r>
              <a:rPr lang="de-DE" dirty="0" smtClean="0"/>
              <a:t>   anliegt</a:t>
            </a:r>
          </a:p>
          <a:p>
            <a:r>
              <a:rPr lang="de-DE" dirty="0" smtClean="0"/>
              <a:t>   Sobald der DRAM das RAS-Signal kriegt, wird die auf dem Adressbus</a:t>
            </a:r>
          </a:p>
          <a:p>
            <a:r>
              <a:rPr lang="de-DE" dirty="0" smtClean="0"/>
              <a:t>   anliegende Zeilenadresse übernommen und die zugehörige Zeile der</a:t>
            </a:r>
          </a:p>
          <a:p>
            <a:r>
              <a:rPr lang="de-DE" dirty="0" smtClean="0"/>
              <a:t>   DRAM-Matrix aktiviert.</a:t>
            </a:r>
          </a:p>
          <a:p>
            <a:r>
              <a:rPr lang="de-DE" dirty="0" smtClean="0"/>
              <a:t>   Die Daten dieser Zeile werden ausgelesen und komplett in ein DRAM-</a:t>
            </a:r>
          </a:p>
          <a:p>
            <a:r>
              <a:rPr lang="de-DE" dirty="0" smtClean="0"/>
              <a:t>   internes schnelles Pufferregister übernommen.</a:t>
            </a:r>
          </a:p>
          <a:p>
            <a:r>
              <a:rPr lang="de-DE" dirty="0" smtClean="0"/>
              <a:t>   (Siehe Folie 45).</a:t>
            </a:r>
          </a:p>
          <a:p>
            <a:r>
              <a:rPr lang="de-DE" dirty="0" smtClean="0"/>
              <a:t>2. Anlegen einer Spaltenadresse und Signalisieren über CAS dass die</a:t>
            </a:r>
          </a:p>
          <a:p>
            <a:r>
              <a:rPr lang="de-DE" dirty="0" smtClean="0"/>
              <a:t>   SA anliegt</a:t>
            </a:r>
          </a:p>
          <a:p>
            <a:r>
              <a:rPr lang="de-DE" dirty="0" smtClean="0"/>
              <a:t>   Sobald der DRAM das CAS-Signal kriegt, wird mit der auf dem</a:t>
            </a:r>
          </a:p>
          <a:p>
            <a:r>
              <a:rPr lang="de-DE" dirty="0" smtClean="0"/>
              <a:t>   Adressbus anliegenden Spaltenadresse der konkret auszulesende</a:t>
            </a:r>
          </a:p>
          <a:p>
            <a:r>
              <a:rPr lang="de-DE" dirty="0" smtClean="0"/>
              <a:t>   Inhalt in dem Pufferregister selektiert und ausgegeben.</a:t>
            </a:r>
          </a:p>
          <a:p>
            <a:endParaRPr lang="de-DE" dirty="0" smtClean="0"/>
          </a:p>
          <a:p>
            <a:r>
              <a:rPr lang="de-DE" dirty="0" smtClean="0"/>
              <a:t>Worauf sich Folie 50 nun bezieht ist, dass man Schritt 1 ggfs. weglassen kann, um aufeinanderfolgende Daten auszulesen. Insbesondere Schritt 1 dauert enorm lange, da die Spaltenleitungen der kompletten DRAM-Matrix ge- und entladen werden müssen, und da nach Schritt 1 die ausgelesene Zeile wieder zurückgeschrieben werden muss (refresh, siehe Folien 45 und 46). Wenn man sich Schritt 1 also sparen kann, ist man fein raus.</a:t>
            </a:r>
          </a:p>
          <a:p>
            <a:endParaRPr lang="de-DE" dirty="0" smtClean="0"/>
          </a:p>
          <a:p>
            <a:r>
              <a:rPr lang="de-DE" dirty="0" smtClean="0"/>
              <a:t>Dieses Einsparen von Schritt 1 funktioniert auf keinen Fall über Stehenlassen von RAS. Sobald RAS gesetzt ist, wird der Adressbus ja als Zeilenadresse interpretiert und dementsprechend in Phase 1 behandelt.</a:t>
            </a:r>
          </a:p>
          <a:p>
            <a:endParaRPr lang="de-DE" dirty="0" smtClean="0"/>
          </a:p>
          <a:p>
            <a:r>
              <a:rPr lang="de-DE" dirty="0" smtClean="0"/>
              <a:t>Was man bei SDRAM also machen muss ist:</a:t>
            </a:r>
          </a:p>
          <a:p>
            <a:r>
              <a:rPr lang="de-DE" dirty="0" smtClean="0"/>
              <a:t>1. Erstmalig Zeilenadresse anlegen und RAS signalisieren.</a:t>
            </a:r>
          </a:p>
          <a:p>
            <a:r>
              <a:rPr lang="de-DE" dirty="0" smtClean="0"/>
              <a:t>   Vorausgesetzt, dass die DRAM-Matrix (und das erwähnte interne</a:t>
            </a:r>
          </a:p>
          <a:p>
            <a:r>
              <a:rPr lang="de-DE" dirty="0" smtClean="0"/>
              <a:t>   Pufferregister) richtig schön breit ist, wird jetzt eine schön</a:t>
            </a:r>
          </a:p>
          <a:p>
            <a:r>
              <a:rPr lang="de-DE" dirty="0" smtClean="0"/>
              <a:t>   breite Zeile in das Pufferregister übernommen.</a:t>
            </a:r>
          </a:p>
          <a:p>
            <a:r>
              <a:rPr lang="de-DE" dirty="0" smtClean="0"/>
              <a:t>2. Dann Start-Spaltenadresse anlegen und CAS signalisieren.</a:t>
            </a:r>
          </a:p>
          <a:p>
            <a:r>
              <a:rPr lang="de-DE" dirty="0" smtClean="0"/>
              <a:t>   Damit kriege ich das erste Datum aus meinem Pufferregister heraus.</a:t>
            </a:r>
          </a:p>
          <a:p>
            <a:r>
              <a:rPr lang="de-DE" dirty="0" smtClean="0"/>
              <a:t>3. Eine Folgeadresse auf dem Adressbus anlegen und CAS einfach</a:t>
            </a:r>
          </a:p>
          <a:p>
            <a:r>
              <a:rPr lang="de-DE" dirty="0" smtClean="0"/>
              <a:t>   stehenlassen</a:t>
            </a:r>
          </a:p>
          <a:p>
            <a:r>
              <a:rPr lang="de-DE" dirty="0" smtClean="0"/>
              <a:t>   Damit wird das nächste Wort im Pufferregister adressiert und</a:t>
            </a:r>
          </a:p>
          <a:p>
            <a:r>
              <a:rPr lang="de-DE" dirty="0" smtClean="0"/>
              <a:t>   ohne Zugriff auf die DRAM-Matrix direkt in einem Takt Latenz</a:t>
            </a:r>
          </a:p>
          <a:p>
            <a:r>
              <a:rPr lang="de-DE" dirty="0" smtClean="0"/>
              <a:t>   ausgegeben</a:t>
            </a:r>
          </a:p>
          <a:p>
            <a:r>
              <a:rPr lang="de-DE" dirty="0" smtClean="0"/>
              <a:t>4. Nächste Folgeadresse anlegen und CAS stehenlassen</a:t>
            </a:r>
          </a:p>
          <a:p>
            <a:r>
              <a:rPr lang="de-DE" dirty="0" smtClean="0"/>
              <a:t>usw.</a:t>
            </a:r>
          </a:p>
          <a:p>
            <a:endParaRPr lang="de-DE" dirty="0" smtClean="0"/>
          </a:p>
          <a:p>
            <a:r>
              <a:rPr lang="de-DE" dirty="0" smtClean="0"/>
              <a:t>Das Spielchen geht solange gut, bis man das "letzte" Wort im Pufferregister adressiert und ausgegeben hat. Wenn dann noch ein Folgewort ausgelesen werden soll, ist dies natürlich nicht mehr im Pufferregister drin, und man muss dann über Schritt 1 erst wieder die richtige Zeile ins Pufferregister laden etc.</a:t>
            </a:r>
          </a:p>
          <a:p>
            <a:endParaRPr lang="de-DE"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1B9BB8-3EB3-4D4C-AE53-9E472E836E09}" type="slidenum">
              <a:rPr lang="de-DE"/>
              <a:pPr/>
              <a:t>53</a:t>
            </a:fld>
            <a:endParaRPr lang="de-DE" dirty="0"/>
          </a:p>
        </p:txBody>
      </p:sp>
      <p:sp>
        <p:nvSpPr>
          <p:cNvPr id="968706" name="Rectangle 2"/>
          <p:cNvSpPr>
            <a:spLocks noGrp="1" noRot="1" noChangeAspect="1" noChangeArrowheads="1" noTextEdit="1"/>
          </p:cNvSpPr>
          <p:nvPr>
            <p:ph type="sldImg"/>
          </p:nvPr>
        </p:nvSpPr>
        <p:spPr>
          <a:ln/>
        </p:spPr>
      </p:sp>
      <p:sp>
        <p:nvSpPr>
          <p:cNvPr id="968707"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3058EA-055C-47B3-A979-620E45679CCF}" type="slidenum">
              <a:rPr lang="de-DE"/>
              <a:pPr/>
              <a:t>54</a:t>
            </a:fld>
            <a:endParaRPr lang="de-DE" dirty="0"/>
          </a:p>
        </p:txBody>
      </p:sp>
      <p:sp>
        <p:nvSpPr>
          <p:cNvPr id="970754" name="Rectangle 2"/>
          <p:cNvSpPr>
            <a:spLocks noGrp="1" noRot="1" noChangeAspect="1" noChangeArrowheads="1" noTextEdit="1"/>
          </p:cNvSpPr>
          <p:nvPr>
            <p:ph type="sldImg"/>
          </p:nvPr>
        </p:nvSpPr>
        <p:spPr>
          <a:ln/>
        </p:spPr>
      </p:sp>
      <p:sp>
        <p:nvSpPr>
          <p:cNvPr id="970755"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090883-EA82-4011-A84E-C39D1000A411}" type="slidenum">
              <a:rPr lang="de-DE"/>
              <a:pPr/>
              <a:t>6</a:t>
            </a:fld>
            <a:endParaRPr lang="de-DE" dirty="0"/>
          </a:p>
        </p:txBody>
      </p:sp>
      <p:sp>
        <p:nvSpPr>
          <p:cNvPr id="656386" name="Rectangle 2"/>
          <p:cNvSpPr>
            <a:spLocks noGrp="1" noRot="1" noChangeAspect="1" noChangeArrowheads="1" noTextEdit="1"/>
          </p:cNvSpPr>
          <p:nvPr>
            <p:ph type="sldImg"/>
          </p:nvPr>
        </p:nvSpPr>
        <p:spPr>
          <a:ln/>
        </p:spPr>
      </p:sp>
      <p:sp>
        <p:nvSpPr>
          <p:cNvPr id="656387" name="Rectangle 3"/>
          <p:cNvSpPr>
            <a:spLocks noGrp="1" noChangeArrowheads="1"/>
          </p:cNvSpPr>
          <p:nvPr>
            <p:ph type="body" idx="1"/>
          </p:nvPr>
        </p:nvSpPr>
        <p:spPr/>
        <p:txBody>
          <a:bodyPr/>
          <a:lstStyle/>
          <a:p>
            <a:endParaRPr lang="de-DE" b="0"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090883-EA82-4011-A84E-C39D1000A411}" type="slidenum">
              <a:rPr lang="de-DE"/>
              <a:pPr/>
              <a:t>55</a:t>
            </a:fld>
            <a:endParaRPr lang="de-DE" dirty="0"/>
          </a:p>
        </p:txBody>
      </p:sp>
      <p:sp>
        <p:nvSpPr>
          <p:cNvPr id="656386" name="Rectangle 2"/>
          <p:cNvSpPr>
            <a:spLocks noGrp="1" noRot="1" noChangeAspect="1" noChangeArrowheads="1" noTextEdit="1"/>
          </p:cNvSpPr>
          <p:nvPr>
            <p:ph type="sldImg"/>
          </p:nvPr>
        </p:nvSpPr>
        <p:spPr>
          <a:ln/>
        </p:spPr>
      </p:sp>
      <p:sp>
        <p:nvSpPr>
          <p:cNvPr id="656387" name="Rectangle 3"/>
          <p:cNvSpPr>
            <a:spLocks noGrp="1" noChangeArrowheads="1"/>
          </p:cNvSpPr>
          <p:nvPr>
            <p:ph type="body" idx="1"/>
          </p:nvPr>
        </p:nvSpPr>
        <p:spPr/>
        <p:txBody>
          <a:bodyPr/>
          <a:lstStyle/>
          <a:p>
            <a:endParaRPr lang="de-DE" b="0"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BDB9C8-3205-4738-AE8E-BCB12396ADBD}" type="slidenum">
              <a:rPr lang="de-DE"/>
              <a:pPr/>
              <a:t>56</a:t>
            </a:fld>
            <a:endParaRPr lang="de-DE" dirty="0"/>
          </a:p>
        </p:txBody>
      </p:sp>
      <p:sp>
        <p:nvSpPr>
          <p:cNvPr id="907266" name="Rectangle 2"/>
          <p:cNvSpPr>
            <a:spLocks noGrp="1" noRot="1" noChangeAspect="1" noChangeArrowheads="1" noTextEdit="1"/>
          </p:cNvSpPr>
          <p:nvPr>
            <p:ph type="sldImg"/>
          </p:nvPr>
        </p:nvSpPr>
        <p:spPr>
          <a:ln/>
        </p:spPr>
      </p:sp>
      <p:sp>
        <p:nvSpPr>
          <p:cNvPr id="907267"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C93F41-7D6C-404C-90FB-DC43A10F8D5C}" type="slidenum">
              <a:rPr lang="de-DE"/>
              <a:pPr/>
              <a:t>57</a:t>
            </a:fld>
            <a:endParaRPr lang="de-DE" dirty="0"/>
          </a:p>
        </p:txBody>
      </p:sp>
      <p:sp>
        <p:nvSpPr>
          <p:cNvPr id="974850" name="Rectangle 2"/>
          <p:cNvSpPr>
            <a:spLocks noGrp="1" noRot="1" noChangeAspect="1" noChangeArrowheads="1" noTextEdit="1"/>
          </p:cNvSpPr>
          <p:nvPr>
            <p:ph type="sldImg"/>
          </p:nvPr>
        </p:nvSpPr>
        <p:spPr>
          <a:ln/>
        </p:spPr>
      </p:sp>
      <p:sp>
        <p:nvSpPr>
          <p:cNvPr id="974851"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AF5E0B-7713-4E16-A10E-199E70433F0D}" type="slidenum">
              <a:rPr lang="de-DE"/>
              <a:pPr/>
              <a:t>58</a:t>
            </a:fld>
            <a:endParaRPr lang="de-DE" dirty="0"/>
          </a:p>
        </p:txBody>
      </p:sp>
      <p:sp>
        <p:nvSpPr>
          <p:cNvPr id="972802" name="Rectangle 2"/>
          <p:cNvSpPr>
            <a:spLocks noGrp="1" noRot="1" noChangeAspect="1" noChangeArrowheads="1" noTextEdit="1"/>
          </p:cNvSpPr>
          <p:nvPr>
            <p:ph type="sldImg"/>
          </p:nvPr>
        </p:nvSpPr>
        <p:spPr>
          <a:ln/>
        </p:spPr>
      </p:sp>
      <p:sp>
        <p:nvSpPr>
          <p:cNvPr id="972803" name="Rectangle 3"/>
          <p:cNvSpPr>
            <a:spLocks noGrp="1" noChangeArrowheads="1"/>
          </p:cNvSpPr>
          <p:nvPr>
            <p:ph type="body" idx="1"/>
          </p:nvPr>
        </p:nvSpPr>
        <p:spPr/>
        <p:txBody>
          <a:bodyPr/>
          <a:lstStyle/>
          <a:p>
            <a:endParaRPr lang="de-DE" b="0"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1AE4AF-7D38-42CF-B1F5-DF0C64EB268B}" type="slidenum">
              <a:rPr lang="de-DE"/>
              <a:pPr/>
              <a:t>59</a:t>
            </a:fld>
            <a:endParaRPr lang="de-DE" dirty="0"/>
          </a:p>
        </p:txBody>
      </p:sp>
      <p:sp>
        <p:nvSpPr>
          <p:cNvPr id="976898" name="Rectangle 2"/>
          <p:cNvSpPr>
            <a:spLocks noGrp="1" noRot="1" noChangeAspect="1" noChangeArrowheads="1" noTextEdit="1"/>
          </p:cNvSpPr>
          <p:nvPr>
            <p:ph type="sldImg"/>
          </p:nvPr>
        </p:nvSpPr>
        <p:spPr>
          <a:ln/>
        </p:spPr>
      </p:sp>
      <p:sp>
        <p:nvSpPr>
          <p:cNvPr id="976899"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62B671-E081-442E-86DB-B72C538741E6}" type="slidenum">
              <a:rPr lang="de-DE"/>
              <a:pPr/>
              <a:t>60</a:t>
            </a:fld>
            <a:endParaRPr lang="de-DE" dirty="0"/>
          </a:p>
        </p:txBody>
      </p:sp>
      <p:sp>
        <p:nvSpPr>
          <p:cNvPr id="978946" name="Rectangle 2"/>
          <p:cNvSpPr>
            <a:spLocks noGrp="1" noRot="1" noChangeAspect="1" noChangeArrowheads="1" noTextEdit="1"/>
          </p:cNvSpPr>
          <p:nvPr>
            <p:ph type="sldImg"/>
          </p:nvPr>
        </p:nvSpPr>
        <p:spPr>
          <a:ln/>
        </p:spPr>
      </p:sp>
      <p:sp>
        <p:nvSpPr>
          <p:cNvPr id="978947" name="Rectangle 3"/>
          <p:cNvSpPr>
            <a:spLocks noGrp="1" noChangeArrowheads="1"/>
          </p:cNvSpPr>
          <p:nvPr>
            <p:ph type="body" idx="1"/>
          </p:nvPr>
        </p:nvSpPr>
        <p:spPr/>
        <p:txBody>
          <a:bodyPr/>
          <a:lstStyle/>
          <a:p>
            <a:endParaRPr lang="de-DE" b="0"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B20D26-9066-4735-85B0-D9EB276B9850}" type="slidenum">
              <a:rPr lang="de-DE"/>
              <a:pPr/>
              <a:t>61</a:t>
            </a:fld>
            <a:endParaRPr lang="de-DE" dirty="0"/>
          </a:p>
        </p:txBody>
      </p:sp>
      <p:sp>
        <p:nvSpPr>
          <p:cNvPr id="980994" name="Rectangle 2"/>
          <p:cNvSpPr>
            <a:spLocks noGrp="1" noRot="1" noChangeAspect="1" noChangeArrowheads="1" noTextEdit="1"/>
          </p:cNvSpPr>
          <p:nvPr>
            <p:ph type="sldImg"/>
          </p:nvPr>
        </p:nvSpPr>
        <p:spPr>
          <a:ln/>
        </p:spPr>
      </p:sp>
      <p:sp>
        <p:nvSpPr>
          <p:cNvPr id="980995" name="Rectangle 3"/>
          <p:cNvSpPr>
            <a:spLocks noGrp="1" noChangeArrowheads="1"/>
          </p:cNvSpPr>
          <p:nvPr>
            <p:ph type="body" idx="1"/>
          </p:nvPr>
        </p:nvSpPr>
        <p:spPr/>
        <p:txBody>
          <a:bodyPr/>
          <a:lstStyle/>
          <a:p>
            <a:endParaRPr lang="de-DE" b="0"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84CBCE-1B08-4D48-8CFC-CF550A39235D}" type="slidenum">
              <a:rPr lang="de-DE"/>
              <a:pPr/>
              <a:t>62</a:t>
            </a:fld>
            <a:endParaRPr lang="de-DE" dirty="0"/>
          </a:p>
        </p:txBody>
      </p:sp>
      <p:sp>
        <p:nvSpPr>
          <p:cNvPr id="983042" name="Rectangle 2"/>
          <p:cNvSpPr>
            <a:spLocks noGrp="1" noRot="1" noChangeAspect="1" noChangeArrowheads="1" noTextEdit="1"/>
          </p:cNvSpPr>
          <p:nvPr>
            <p:ph type="sldImg"/>
          </p:nvPr>
        </p:nvSpPr>
        <p:spPr>
          <a:ln/>
        </p:spPr>
      </p:sp>
      <p:sp>
        <p:nvSpPr>
          <p:cNvPr id="983043"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D4B32C-4C1B-412F-A216-3ED002E170E9}" type="slidenum">
              <a:rPr lang="de-DE"/>
              <a:pPr/>
              <a:t>63</a:t>
            </a:fld>
            <a:endParaRPr lang="de-DE" dirty="0"/>
          </a:p>
        </p:txBody>
      </p:sp>
      <p:sp>
        <p:nvSpPr>
          <p:cNvPr id="985090" name="Rectangle 2"/>
          <p:cNvSpPr>
            <a:spLocks noGrp="1" noRot="1" noChangeAspect="1" noChangeArrowheads="1" noTextEdit="1"/>
          </p:cNvSpPr>
          <p:nvPr>
            <p:ph type="sldImg"/>
          </p:nvPr>
        </p:nvSpPr>
        <p:spPr>
          <a:ln/>
        </p:spPr>
      </p:sp>
      <p:sp>
        <p:nvSpPr>
          <p:cNvPr id="985091"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1742B5-DF2E-4592-AE68-BB5453B52A07}" type="slidenum">
              <a:rPr lang="de-DE"/>
              <a:pPr/>
              <a:t>64</a:t>
            </a:fld>
            <a:endParaRPr lang="de-DE" dirty="0"/>
          </a:p>
        </p:txBody>
      </p:sp>
      <p:sp>
        <p:nvSpPr>
          <p:cNvPr id="987138" name="Rectangle 2"/>
          <p:cNvSpPr>
            <a:spLocks noGrp="1" noRot="1" noChangeAspect="1" noChangeArrowheads="1" noTextEdit="1"/>
          </p:cNvSpPr>
          <p:nvPr>
            <p:ph type="sldImg"/>
          </p:nvPr>
        </p:nvSpPr>
        <p:spPr>
          <a:ln/>
        </p:spPr>
      </p:sp>
      <p:sp>
        <p:nvSpPr>
          <p:cNvPr id="987139"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927485-F873-4A26-A4CE-74CE88C29D09}" type="slidenum">
              <a:rPr lang="de-DE"/>
              <a:pPr/>
              <a:t>7</a:t>
            </a:fld>
            <a:endParaRPr lang="de-DE" dirty="0"/>
          </a:p>
        </p:txBody>
      </p:sp>
      <p:sp>
        <p:nvSpPr>
          <p:cNvPr id="659458" name="Rectangle 2"/>
          <p:cNvSpPr>
            <a:spLocks noGrp="1" noRot="1" noChangeAspect="1" noChangeArrowheads="1" noTextEdit="1"/>
          </p:cNvSpPr>
          <p:nvPr>
            <p:ph type="sldImg"/>
          </p:nvPr>
        </p:nvSpPr>
        <p:spPr>
          <a:ln/>
        </p:spPr>
      </p:sp>
      <p:sp>
        <p:nvSpPr>
          <p:cNvPr id="659459"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A4D475-4677-4B29-A6AB-47B087AFF065}" type="slidenum">
              <a:rPr lang="de-DE"/>
              <a:pPr/>
              <a:t>65</a:t>
            </a:fld>
            <a:endParaRPr lang="de-DE" dirty="0"/>
          </a:p>
        </p:txBody>
      </p:sp>
      <p:sp>
        <p:nvSpPr>
          <p:cNvPr id="989186" name="Rectangle 2"/>
          <p:cNvSpPr>
            <a:spLocks noGrp="1" noRot="1" noChangeAspect="1" noChangeArrowheads="1" noTextEdit="1"/>
          </p:cNvSpPr>
          <p:nvPr>
            <p:ph type="sldImg"/>
          </p:nvPr>
        </p:nvSpPr>
        <p:spPr>
          <a:ln/>
        </p:spPr>
      </p:sp>
      <p:sp>
        <p:nvSpPr>
          <p:cNvPr id="989187"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15C8A4-4D1F-4D25-95EF-C9929FB4E506}" type="slidenum">
              <a:rPr lang="de-DE"/>
              <a:pPr/>
              <a:t>66</a:t>
            </a:fld>
            <a:endParaRPr lang="de-DE" dirty="0"/>
          </a:p>
        </p:txBody>
      </p:sp>
      <p:sp>
        <p:nvSpPr>
          <p:cNvPr id="993282" name="Rectangle 2"/>
          <p:cNvSpPr>
            <a:spLocks noGrp="1" noRot="1" noChangeAspect="1" noChangeArrowheads="1" noTextEdit="1"/>
          </p:cNvSpPr>
          <p:nvPr>
            <p:ph type="sldImg"/>
          </p:nvPr>
        </p:nvSpPr>
        <p:spPr>
          <a:ln/>
        </p:spPr>
      </p:sp>
      <p:sp>
        <p:nvSpPr>
          <p:cNvPr id="993283"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921B55-7706-4ED3-B7EA-05B3A6195B0E}" type="slidenum">
              <a:rPr lang="de-DE"/>
              <a:pPr/>
              <a:t>67</a:t>
            </a:fld>
            <a:endParaRPr lang="de-DE" dirty="0"/>
          </a:p>
        </p:txBody>
      </p:sp>
      <p:sp>
        <p:nvSpPr>
          <p:cNvPr id="995330" name="Rectangle 2"/>
          <p:cNvSpPr>
            <a:spLocks noGrp="1" noRot="1" noChangeAspect="1" noChangeArrowheads="1" noTextEdit="1"/>
          </p:cNvSpPr>
          <p:nvPr>
            <p:ph type="sldImg"/>
          </p:nvPr>
        </p:nvSpPr>
        <p:spPr>
          <a:ln/>
        </p:spPr>
      </p:sp>
      <p:sp>
        <p:nvSpPr>
          <p:cNvPr id="995331"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090883-EA82-4011-A84E-C39D1000A411}" type="slidenum">
              <a:rPr lang="de-DE"/>
              <a:pPr/>
              <a:t>68</a:t>
            </a:fld>
            <a:endParaRPr lang="de-DE" dirty="0"/>
          </a:p>
        </p:txBody>
      </p:sp>
      <p:sp>
        <p:nvSpPr>
          <p:cNvPr id="656386" name="Rectangle 2"/>
          <p:cNvSpPr>
            <a:spLocks noGrp="1" noRot="1" noChangeAspect="1" noChangeArrowheads="1" noTextEdit="1"/>
          </p:cNvSpPr>
          <p:nvPr>
            <p:ph type="sldImg"/>
          </p:nvPr>
        </p:nvSpPr>
        <p:spPr>
          <a:ln/>
        </p:spPr>
      </p:sp>
      <p:sp>
        <p:nvSpPr>
          <p:cNvPr id="656387" name="Rectangle 3"/>
          <p:cNvSpPr>
            <a:spLocks noGrp="1" noChangeArrowheads="1"/>
          </p:cNvSpPr>
          <p:nvPr>
            <p:ph type="body" idx="1"/>
          </p:nvPr>
        </p:nvSpPr>
        <p:spPr/>
        <p:txBody>
          <a:bodyPr/>
          <a:lstStyle/>
          <a:p>
            <a:endParaRPr lang="de-DE" b="0"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C44DC2-898C-4C54-965B-361583AF1570}" type="slidenum">
              <a:rPr lang="de-DE"/>
              <a:pPr/>
              <a:t>69</a:t>
            </a:fld>
            <a:endParaRPr lang="de-DE" dirty="0"/>
          </a:p>
        </p:txBody>
      </p:sp>
      <p:sp>
        <p:nvSpPr>
          <p:cNvPr id="997378" name="Rectangle 2"/>
          <p:cNvSpPr>
            <a:spLocks noGrp="1" noRot="1" noChangeAspect="1" noChangeArrowheads="1" noTextEdit="1"/>
          </p:cNvSpPr>
          <p:nvPr>
            <p:ph type="sldImg"/>
          </p:nvPr>
        </p:nvSpPr>
        <p:spPr>
          <a:ln/>
        </p:spPr>
      </p:sp>
      <p:sp>
        <p:nvSpPr>
          <p:cNvPr id="997379"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4519FB-C1A0-4358-853A-9E352D24B683}" type="slidenum">
              <a:rPr lang="de-DE"/>
              <a:pPr/>
              <a:t>70</a:t>
            </a:fld>
            <a:endParaRPr lang="de-DE" dirty="0"/>
          </a:p>
        </p:txBody>
      </p:sp>
      <p:sp>
        <p:nvSpPr>
          <p:cNvPr id="999426" name="Rectangle 2"/>
          <p:cNvSpPr>
            <a:spLocks noGrp="1" noRot="1" noChangeAspect="1" noChangeArrowheads="1" noTextEdit="1"/>
          </p:cNvSpPr>
          <p:nvPr>
            <p:ph type="sldImg"/>
          </p:nvPr>
        </p:nvSpPr>
        <p:spPr>
          <a:ln/>
        </p:spPr>
      </p:sp>
      <p:sp>
        <p:nvSpPr>
          <p:cNvPr id="999427"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0789DC-CAA9-4499-B8C0-7E00B579FE91}" type="slidenum">
              <a:rPr lang="de-DE"/>
              <a:pPr/>
              <a:t>71</a:t>
            </a:fld>
            <a:endParaRPr lang="de-DE" dirty="0"/>
          </a:p>
        </p:txBody>
      </p:sp>
      <p:sp>
        <p:nvSpPr>
          <p:cNvPr id="1001474" name="Rectangle 2"/>
          <p:cNvSpPr>
            <a:spLocks noGrp="1" noRot="1" noChangeAspect="1" noChangeArrowheads="1" noTextEdit="1"/>
          </p:cNvSpPr>
          <p:nvPr>
            <p:ph type="sldImg"/>
          </p:nvPr>
        </p:nvSpPr>
        <p:spPr>
          <a:ln/>
        </p:spPr>
      </p:sp>
      <p:sp>
        <p:nvSpPr>
          <p:cNvPr id="1001475"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9714F6-5765-4B7E-9D38-B3F691C70F58}" type="slidenum">
              <a:rPr lang="de-DE"/>
              <a:pPr/>
              <a:t>72</a:t>
            </a:fld>
            <a:endParaRPr lang="de-DE" dirty="0"/>
          </a:p>
        </p:txBody>
      </p:sp>
      <p:sp>
        <p:nvSpPr>
          <p:cNvPr id="1003522" name="Rectangle 2"/>
          <p:cNvSpPr>
            <a:spLocks noGrp="1" noRot="1" noChangeAspect="1" noChangeArrowheads="1" noTextEdit="1"/>
          </p:cNvSpPr>
          <p:nvPr>
            <p:ph type="sldImg"/>
          </p:nvPr>
        </p:nvSpPr>
        <p:spPr>
          <a:ln/>
        </p:spPr>
      </p:sp>
      <p:sp>
        <p:nvSpPr>
          <p:cNvPr id="1003523"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40D651-842B-497F-AD18-94C5C55852EF}" type="slidenum">
              <a:rPr lang="de-DE"/>
              <a:pPr/>
              <a:t>73</a:t>
            </a:fld>
            <a:endParaRPr lang="de-DE" dirty="0"/>
          </a:p>
        </p:txBody>
      </p:sp>
      <p:sp>
        <p:nvSpPr>
          <p:cNvPr id="1005570" name="Rectangle 2"/>
          <p:cNvSpPr>
            <a:spLocks noGrp="1" noRot="1" noChangeAspect="1" noChangeArrowheads="1" noTextEdit="1"/>
          </p:cNvSpPr>
          <p:nvPr>
            <p:ph type="sldImg"/>
          </p:nvPr>
        </p:nvSpPr>
        <p:spPr>
          <a:ln/>
        </p:spPr>
      </p:sp>
      <p:sp>
        <p:nvSpPr>
          <p:cNvPr id="1005571"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4DD20A-A710-4466-B830-3095CC1A1FBA}" type="slidenum">
              <a:rPr lang="de-DE"/>
              <a:pPr/>
              <a:t>74</a:t>
            </a:fld>
            <a:endParaRPr lang="de-DE" dirty="0"/>
          </a:p>
        </p:txBody>
      </p:sp>
      <p:sp>
        <p:nvSpPr>
          <p:cNvPr id="1007618" name="Rectangle 2"/>
          <p:cNvSpPr>
            <a:spLocks noGrp="1" noRot="1" noChangeAspect="1" noChangeArrowheads="1" noTextEdit="1"/>
          </p:cNvSpPr>
          <p:nvPr>
            <p:ph type="sldImg"/>
          </p:nvPr>
        </p:nvSpPr>
        <p:spPr>
          <a:ln/>
        </p:spPr>
      </p:sp>
      <p:sp>
        <p:nvSpPr>
          <p:cNvPr id="1007619"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82238D-6EF2-429E-BBAC-52366E25F6BA}" type="slidenum">
              <a:rPr lang="de-DE"/>
              <a:pPr/>
              <a:t>12</a:t>
            </a:fld>
            <a:endParaRPr lang="de-DE" dirty="0"/>
          </a:p>
        </p:txBody>
      </p:sp>
      <p:sp>
        <p:nvSpPr>
          <p:cNvPr id="913410" name="Rectangle 2"/>
          <p:cNvSpPr>
            <a:spLocks noGrp="1" noRot="1" noChangeAspect="1" noChangeArrowheads="1" noTextEdit="1"/>
          </p:cNvSpPr>
          <p:nvPr>
            <p:ph type="sldImg"/>
          </p:nvPr>
        </p:nvSpPr>
        <p:spPr>
          <a:ln/>
        </p:spPr>
      </p:sp>
      <p:sp>
        <p:nvSpPr>
          <p:cNvPr id="913411"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DE0AA4-AEDF-4CCA-A69E-D360806EF62F}" type="slidenum">
              <a:rPr lang="de-DE"/>
              <a:pPr/>
              <a:t>75</a:t>
            </a:fld>
            <a:endParaRPr lang="de-DE" dirty="0"/>
          </a:p>
        </p:txBody>
      </p:sp>
      <p:sp>
        <p:nvSpPr>
          <p:cNvPr id="1009666" name="Rectangle 2"/>
          <p:cNvSpPr>
            <a:spLocks noGrp="1" noRot="1" noChangeAspect="1" noChangeArrowheads="1" noTextEdit="1"/>
          </p:cNvSpPr>
          <p:nvPr>
            <p:ph type="sldImg"/>
          </p:nvPr>
        </p:nvSpPr>
        <p:spPr>
          <a:ln/>
        </p:spPr>
      </p:sp>
      <p:sp>
        <p:nvSpPr>
          <p:cNvPr id="1009667"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678944-0231-4BF2-ADD8-62C7FEB168D9}" type="slidenum">
              <a:rPr lang="de-DE"/>
              <a:pPr/>
              <a:t>76</a:t>
            </a:fld>
            <a:endParaRPr lang="de-DE" dirty="0"/>
          </a:p>
        </p:txBody>
      </p:sp>
      <p:sp>
        <p:nvSpPr>
          <p:cNvPr id="1013762" name="Rectangle 2"/>
          <p:cNvSpPr>
            <a:spLocks noGrp="1" noRot="1" noChangeAspect="1" noChangeArrowheads="1" noTextEdit="1"/>
          </p:cNvSpPr>
          <p:nvPr>
            <p:ph type="sldImg"/>
          </p:nvPr>
        </p:nvSpPr>
        <p:spPr>
          <a:ln/>
        </p:spPr>
      </p:sp>
      <p:sp>
        <p:nvSpPr>
          <p:cNvPr id="1013763"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27CA1E-295A-464B-9A90-246CDE42D55B}" type="slidenum">
              <a:rPr lang="de-DE"/>
              <a:pPr/>
              <a:t>77</a:t>
            </a:fld>
            <a:endParaRPr lang="de-DE" dirty="0"/>
          </a:p>
        </p:txBody>
      </p:sp>
      <p:sp>
        <p:nvSpPr>
          <p:cNvPr id="1015810" name="Rectangle 2"/>
          <p:cNvSpPr>
            <a:spLocks noGrp="1" noRot="1" noChangeAspect="1" noChangeArrowheads="1" noTextEdit="1"/>
          </p:cNvSpPr>
          <p:nvPr>
            <p:ph type="sldImg"/>
          </p:nvPr>
        </p:nvSpPr>
        <p:spPr>
          <a:ln/>
        </p:spPr>
      </p:sp>
      <p:sp>
        <p:nvSpPr>
          <p:cNvPr id="1015811" name="Rectangle 3"/>
          <p:cNvSpPr>
            <a:spLocks noGrp="1" noChangeArrowheads="1"/>
          </p:cNvSpPr>
          <p:nvPr>
            <p:ph type="body" idx="1"/>
          </p:nvPr>
        </p:nvSpPr>
        <p:spPr/>
        <p:txBody>
          <a:bodyPr/>
          <a:lstStyle/>
          <a:p>
            <a:endParaRPr lang="de-DE" b="0"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2F972A-D9BB-4F6A-9CAA-BBEDF72E6B18}" type="slidenum">
              <a:rPr lang="de-DE"/>
              <a:pPr/>
              <a:t>78</a:t>
            </a:fld>
            <a:endParaRPr lang="de-DE" dirty="0"/>
          </a:p>
        </p:txBody>
      </p:sp>
      <p:sp>
        <p:nvSpPr>
          <p:cNvPr id="909314" name="Rectangle 2"/>
          <p:cNvSpPr>
            <a:spLocks noGrp="1" noRot="1" noChangeAspect="1" noChangeArrowheads="1" noTextEdit="1"/>
          </p:cNvSpPr>
          <p:nvPr>
            <p:ph type="sldImg"/>
          </p:nvPr>
        </p:nvSpPr>
        <p:spPr>
          <a:ln/>
        </p:spPr>
      </p:sp>
      <p:sp>
        <p:nvSpPr>
          <p:cNvPr id="909315"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1C733E-D53A-4575-ACD9-ECBEC2B40273}" type="slidenum">
              <a:rPr lang="de-DE"/>
              <a:pPr/>
              <a:t>79</a:t>
            </a:fld>
            <a:endParaRPr lang="de-DE" dirty="0"/>
          </a:p>
        </p:txBody>
      </p:sp>
      <p:sp>
        <p:nvSpPr>
          <p:cNvPr id="1019906" name="Rectangle 2"/>
          <p:cNvSpPr>
            <a:spLocks noGrp="1" noRot="1" noChangeAspect="1" noChangeArrowheads="1" noTextEdit="1"/>
          </p:cNvSpPr>
          <p:nvPr>
            <p:ph type="sldImg"/>
          </p:nvPr>
        </p:nvSpPr>
        <p:spPr>
          <a:ln/>
        </p:spPr>
      </p:sp>
      <p:sp>
        <p:nvSpPr>
          <p:cNvPr id="1019907"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71967B-5EA7-4D47-918E-59D3A6F67F92}" type="slidenum">
              <a:rPr lang="de-DE"/>
              <a:pPr/>
              <a:t>80</a:t>
            </a:fld>
            <a:endParaRPr lang="de-DE" dirty="0"/>
          </a:p>
        </p:txBody>
      </p:sp>
      <p:sp>
        <p:nvSpPr>
          <p:cNvPr id="1021954" name="Rectangle 2"/>
          <p:cNvSpPr>
            <a:spLocks noGrp="1" noRot="1" noChangeAspect="1" noChangeArrowheads="1" noTextEdit="1"/>
          </p:cNvSpPr>
          <p:nvPr>
            <p:ph type="sldImg"/>
          </p:nvPr>
        </p:nvSpPr>
        <p:spPr>
          <a:ln/>
        </p:spPr>
      </p:sp>
      <p:sp>
        <p:nvSpPr>
          <p:cNvPr id="1021955"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290FBF-9467-4B32-AA22-88086A50C2E6}" type="slidenum">
              <a:rPr lang="de-DE"/>
              <a:pPr/>
              <a:t>81</a:t>
            </a:fld>
            <a:endParaRPr lang="de-DE" dirty="0"/>
          </a:p>
        </p:txBody>
      </p:sp>
      <p:sp>
        <p:nvSpPr>
          <p:cNvPr id="1024002" name="Rectangle 2"/>
          <p:cNvSpPr>
            <a:spLocks noGrp="1" noRot="1" noChangeAspect="1" noChangeArrowheads="1" noTextEdit="1"/>
          </p:cNvSpPr>
          <p:nvPr>
            <p:ph type="sldImg"/>
          </p:nvPr>
        </p:nvSpPr>
        <p:spPr>
          <a:ln/>
        </p:spPr>
      </p:sp>
      <p:sp>
        <p:nvSpPr>
          <p:cNvPr id="1024003" name="Rectangle 3"/>
          <p:cNvSpPr>
            <a:spLocks noGrp="1" noChangeArrowheads="1"/>
          </p:cNvSpPr>
          <p:nvPr>
            <p:ph type="body" idx="1"/>
          </p:nvPr>
        </p:nvSpPr>
        <p:spPr/>
        <p:txBody>
          <a:bodyPr/>
          <a:lstStyle/>
          <a:p>
            <a:endParaRPr lang="de-DE" b="0"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3F4F80-682E-4502-AD95-423581CF1DFD}" type="slidenum">
              <a:rPr lang="de-DE"/>
              <a:pPr/>
              <a:t>82</a:t>
            </a:fld>
            <a:endParaRPr lang="de-DE" dirty="0"/>
          </a:p>
        </p:txBody>
      </p:sp>
      <p:sp>
        <p:nvSpPr>
          <p:cNvPr id="1026050" name="Rectangle 2"/>
          <p:cNvSpPr>
            <a:spLocks noGrp="1" noRot="1" noChangeAspect="1" noChangeArrowheads="1" noTextEdit="1"/>
          </p:cNvSpPr>
          <p:nvPr>
            <p:ph type="sldImg"/>
          </p:nvPr>
        </p:nvSpPr>
        <p:spPr>
          <a:ln/>
        </p:spPr>
      </p:sp>
      <p:sp>
        <p:nvSpPr>
          <p:cNvPr id="1026051"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898EC3-3681-4C19-9F80-12E5D035B32B}" type="slidenum">
              <a:rPr lang="de-DE"/>
              <a:pPr/>
              <a:t>83</a:t>
            </a:fld>
            <a:endParaRPr lang="de-DE" dirty="0"/>
          </a:p>
        </p:txBody>
      </p:sp>
      <p:sp>
        <p:nvSpPr>
          <p:cNvPr id="1028098" name="Rectangle 2"/>
          <p:cNvSpPr>
            <a:spLocks noGrp="1" noRot="1" noChangeAspect="1" noChangeArrowheads="1" noTextEdit="1"/>
          </p:cNvSpPr>
          <p:nvPr>
            <p:ph type="sldImg"/>
          </p:nvPr>
        </p:nvSpPr>
        <p:spPr>
          <a:ln/>
        </p:spPr>
      </p:sp>
      <p:sp>
        <p:nvSpPr>
          <p:cNvPr id="1028099" name="Rectangle 3"/>
          <p:cNvSpPr>
            <a:spLocks noGrp="1" noChangeArrowheads="1"/>
          </p:cNvSpPr>
          <p:nvPr>
            <p:ph type="body" idx="1"/>
          </p:nvPr>
        </p:nvSpPr>
        <p:spPr/>
        <p:txBody>
          <a:bodyPr/>
          <a:lstStyle/>
          <a:p>
            <a:endParaRPr lang="de-DE" b="0"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BC7CF7-D9B9-40F2-9CFC-4400D4E81C50}" type="slidenum">
              <a:rPr lang="de-DE"/>
              <a:pPr/>
              <a:t>84</a:t>
            </a:fld>
            <a:endParaRPr lang="de-DE" dirty="0"/>
          </a:p>
        </p:txBody>
      </p:sp>
      <p:sp>
        <p:nvSpPr>
          <p:cNvPr id="1030146" name="Rectangle 2"/>
          <p:cNvSpPr>
            <a:spLocks noGrp="1" noRot="1" noChangeAspect="1" noChangeArrowheads="1" noTextEdit="1"/>
          </p:cNvSpPr>
          <p:nvPr>
            <p:ph type="sldImg"/>
          </p:nvPr>
        </p:nvSpPr>
        <p:spPr>
          <a:ln/>
        </p:spPr>
      </p:sp>
      <p:sp>
        <p:nvSpPr>
          <p:cNvPr id="1030147"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82238D-6EF2-429E-BBAC-52366E25F6BA}" type="slidenum">
              <a:rPr lang="de-DE"/>
              <a:pPr/>
              <a:t>13</a:t>
            </a:fld>
            <a:endParaRPr lang="de-DE" dirty="0"/>
          </a:p>
        </p:txBody>
      </p:sp>
      <p:sp>
        <p:nvSpPr>
          <p:cNvPr id="913410" name="Rectangle 2"/>
          <p:cNvSpPr>
            <a:spLocks noGrp="1" noRot="1" noChangeAspect="1" noChangeArrowheads="1" noTextEdit="1"/>
          </p:cNvSpPr>
          <p:nvPr>
            <p:ph type="sldImg"/>
          </p:nvPr>
        </p:nvSpPr>
        <p:spPr>
          <a:ln/>
        </p:spPr>
      </p:sp>
      <p:sp>
        <p:nvSpPr>
          <p:cNvPr id="913411"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35E2B5-31E4-4BD0-9085-7A3C1D7AE218}" type="slidenum">
              <a:rPr lang="de-DE"/>
              <a:pPr/>
              <a:t>85</a:t>
            </a:fld>
            <a:endParaRPr lang="de-DE" dirty="0"/>
          </a:p>
        </p:txBody>
      </p:sp>
      <p:sp>
        <p:nvSpPr>
          <p:cNvPr id="1032194" name="Rectangle 2"/>
          <p:cNvSpPr>
            <a:spLocks noGrp="1" noRot="1" noChangeAspect="1" noChangeArrowheads="1" noTextEdit="1"/>
          </p:cNvSpPr>
          <p:nvPr>
            <p:ph type="sldImg"/>
          </p:nvPr>
        </p:nvSpPr>
        <p:spPr>
          <a:ln/>
        </p:spPr>
      </p:sp>
      <p:sp>
        <p:nvSpPr>
          <p:cNvPr id="1032195"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2075BB-86FB-4711-8BE0-BA86C4D1A60B}" type="slidenum">
              <a:rPr lang="de-DE"/>
              <a:pPr/>
              <a:t>86</a:t>
            </a:fld>
            <a:endParaRPr lang="de-DE" dirty="0"/>
          </a:p>
        </p:txBody>
      </p:sp>
      <p:sp>
        <p:nvSpPr>
          <p:cNvPr id="1034242" name="Rectangle 2"/>
          <p:cNvSpPr>
            <a:spLocks noGrp="1" noRot="1" noChangeAspect="1" noChangeArrowheads="1" noTextEdit="1"/>
          </p:cNvSpPr>
          <p:nvPr>
            <p:ph type="sldImg"/>
          </p:nvPr>
        </p:nvSpPr>
        <p:spPr>
          <a:ln/>
        </p:spPr>
      </p:sp>
      <p:sp>
        <p:nvSpPr>
          <p:cNvPr id="1034243"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BBDBB0-F05D-47D2-B292-18376527EA94}" type="slidenum">
              <a:rPr lang="de-DE"/>
              <a:pPr/>
              <a:t>87</a:t>
            </a:fld>
            <a:endParaRPr lang="de-DE" dirty="0"/>
          </a:p>
        </p:txBody>
      </p:sp>
      <p:sp>
        <p:nvSpPr>
          <p:cNvPr id="1036290" name="Rectangle 2"/>
          <p:cNvSpPr>
            <a:spLocks noGrp="1" noRot="1" noChangeAspect="1" noChangeArrowheads="1" noTextEdit="1"/>
          </p:cNvSpPr>
          <p:nvPr>
            <p:ph type="sldImg"/>
          </p:nvPr>
        </p:nvSpPr>
        <p:spPr>
          <a:ln/>
        </p:spPr>
      </p:sp>
      <p:sp>
        <p:nvSpPr>
          <p:cNvPr id="1036291"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5A7AE1-665F-4269-A4B1-D212B5CDFE97}" type="slidenum">
              <a:rPr lang="de-DE"/>
              <a:pPr/>
              <a:t>88</a:t>
            </a:fld>
            <a:endParaRPr lang="de-DE" dirty="0"/>
          </a:p>
        </p:txBody>
      </p:sp>
      <p:sp>
        <p:nvSpPr>
          <p:cNvPr id="1038338" name="Rectangle 2"/>
          <p:cNvSpPr>
            <a:spLocks noGrp="1" noRot="1" noChangeAspect="1" noChangeArrowheads="1" noTextEdit="1"/>
          </p:cNvSpPr>
          <p:nvPr>
            <p:ph type="sldImg"/>
          </p:nvPr>
        </p:nvSpPr>
        <p:spPr>
          <a:ln/>
        </p:spPr>
      </p:sp>
      <p:sp>
        <p:nvSpPr>
          <p:cNvPr id="1038339"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6CBF58-C668-496C-9027-77F99A2616C5}" type="slidenum">
              <a:rPr lang="de-DE"/>
              <a:pPr/>
              <a:t>89</a:t>
            </a:fld>
            <a:endParaRPr lang="de-DE" dirty="0"/>
          </a:p>
        </p:txBody>
      </p:sp>
      <p:sp>
        <p:nvSpPr>
          <p:cNvPr id="1040386" name="Rectangle 2"/>
          <p:cNvSpPr>
            <a:spLocks noGrp="1" noRot="1" noChangeAspect="1" noChangeArrowheads="1" noTextEdit="1"/>
          </p:cNvSpPr>
          <p:nvPr>
            <p:ph type="sldImg"/>
          </p:nvPr>
        </p:nvSpPr>
        <p:spPr>
          <a:ln/>
        </p:spPr>
      </p:sp>
      <p:sp>
        <p:nvSpPr>
          <p:cNvPr id="1040387"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1CBFB0-1FDD-4396-8E72-6BB4F094E8A0}" type="slidenum">
              <a:rPr lang="de-DE"/>
              <a:pPr/>
              <a:t>90</a:t>
            </a:fld>
            <a:endParaRPr lang="de-DE" dirty="0"/>
          </a:p>
        </p:txBody>
      </p:sp>
      <p:sp>
        <p:nvSpPr>
          <p:cNvPr id="1042434" name="Rectangle 2"/>
          <p:cNvSpPr>
            <a:spLocks noGrp="1" noRot="1" noChangeAspect="1" noChangeArrowheads="1" noTextEdit="1"/>
          </p:cNvSpPr>
          <p:nvPr>
            <p:ph type="sldImg"/>
          </p:nvPr>
        </p:nvSpPr>
        <p:spPr>
          <a:ln/>
        </p:spPr>
      </p:sp>
      <p:sp>
        <p:nvSpPr>
          <p:cNvPr id="1042435"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FE3A0A-BB6F-4FE5-A2F2-F9E6274AE211}" type="slidenum">
              <a:rPr lang="de-DE"/>
              <a:pPr/>
              <a:t>91</a:t>
            </a:fld>
            <a:endParaRPr lang="de-DE" dirty="0"/>
          </a:p>
        </p:txBody>
      </p:sp>
      <p:sp>
        <p:nvSpPr>
          <p:cNvPr id="1017858" name="Rectangle 2"/>
          <p:cNvSpPr>
            <a:spLocks noGrp="1" noRot="1" noChangeAspect="1" noChangeArrowheads="1" noTextEdit="1"/>
          </p:cNvSpPr>
          <p:nvPr>
            <p:ph type="sldImg"/>
          </p:nvPr>
        </p:nvSpPr>
        <p:spPr>
          <a:ln/>
        </p:spPr>
      </p:sp>
      <p:sp>
        <p:nvSpPr>
          <p:cNvPr id="1017859"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C8A1C2-7072-48AA-9CB2-C6DE6E6BD167}" type="slidenum">
              <a:rPr lang="de-DE"/>
              <a:pPr/>
              <a:t>92</a:t>
            </a:fld>
            <a:endParaRPr lang="de-DE" dirty="0"/>
          </a:p>
        </p:txBody>
      </p:sp>
      <p:sp>
        <p:nvSpPr>
          <p:cNvPr id="1044482" name="Rectangle 2"/>
          <p:cNvSpPr>
            <a:spLocks noGrp="1" noRot="1" noChangeAspect="1" noChangeArrowheads="1" noTextEdit="1"/>
          </p:cNvSpPr>
          <p:nvPr>
            <p:ph type="sldImg"/>
          </p:nvPr>
        </p:nvSpPr>
        <p:spPr>
          <a:ln/>
        </p:spPr>
      </p:sp>
      <p:sp>
        <p:nvSpPr>
          <p:cNvPr id="1044483"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C8A1C2-7072-48AA-9CB2-C6DE6E6BD167}" type="slidenum">
              <a:rPr lang="de-DE"/>
              <a:pPr/>
              <a:t>93</a:t>
            </a:fld>
            <a:endParaRPr lang="de-DE" dirty="0"/>
          </a:p>
        </p:txBody>
      </p:sp>
      <p:sp>
        <p:nvSpPr>
          <p:cNvPr id="1044482" name="Rectangle 2"/>
          <p:cNvSpPr>
            <a:spLocks noGrp="1" noRot="1" noChangeAspect="1" noChangeArrowheads="1" noTextEdit="1"/>
          </p:cNvSpPr>
          <p:nvPr>
            <p:ph type="sldImg"/>
          </p:nvPr>
        </p:nvSpPr>
        <p:spPr>
          <a:ln/>
        </p:spPr>
      </p:sp>
      <p:sp>
        <p:nvSpPr>
          <p:cNvPr id="1044483" name="Rectangle 3"/>
          <p:cNvSpPr>
            <a:spLocks noGrp="1" noChangeArrowheads="1"/>
          </p:cNvSpPr>
          <p:nvPr>
            <p:ph type="body" idx="1"/>
          </p:nvPr>
        </p:nvSpPr>
        <p:spPr/>
        <p:txBody>
          <a:bodyPr/>
          <a:lstStyle/>
          <a:p>
            <a:endParaRPr lang="de-DE" b="0" dirty="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C8A1C2-7072-48AA-9CB2-C6DE6E6BD167}" type="slidenum">
              <a:rPr lang="de-DE"/>
              <a:pPr/>
              <a:t>94</a:t>
            </a:fld>
            <a:endParaRPr lang="de-DE" dirty="0"/>
          </a:p>
        </p:txBody>
      </p:sp>
      <p:sp>
        <p:nvSpPr>
          <p:cNvPr id="1044482" name="Rectangle 2"/>
          <p:cNvSpPr>
            <a:spLocks noGrp="1" noRot="1" noChangeAspect="1" noChangeArrowheads="1" noTextEdit="1"/>
          </p:cNvSpPr>
          <p:nvPr>
            <p:ph type="sldImg"/>
          </p:nvPr>
        </p:nvSpPr>
        <p:spPr>
          <a:ln/>
        </p:spPr>
      </p:sp>
      <p:sp>
        <p:nvSpPr>
          <p:cNvPr id="1044483" name="Rectangle 3"/>
          <p:cNvSpPr>
            <a:spLocks noGrp="1" noChangeArrowheads="1"/>
          </p:cNvSpPr>
          <p:nvPr>
            <p:ph type="body" idx="1"/>
          </p:nvPr>
        </p:nvSpPr>
        <p:spPr/>
        <p:txBody>
          <a:bodyPr/>
          <a:lstStyle/>
          <a:p>
            <a:endParaRPr lang="de-DE" b="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31B1C6-AAD2-47FE-8FF4-9D5A27524DAE}" type="slidenum">
              <a:rPr lang="de-DE"/>
              <a:pPr/>
              <a:t>14</a:t>
            </a:fld>
            <a:endParaRPr lang="de-DE" dirty="0"/>
          </a:p>
        </p:txBody>
      </p:sp>
      <p:sp>
        <p:nvSpPr>
          <p:cNvPr id="659458" name="Rectangle 2"/>
          <p:cNvSpPr>
            <a:spLocks noGrp="1" noRot="1" noChangeAspect="1" noChangeArrowheads="1" noTextEdit="1"/>
          </p:cNvSpPr>
          <p:nvPr>
            <p:ph type="sldImg"/>
          </p:nvPr>
        </p:nvSpPr>
        <p:spPr>
          <a:ln/>
        </p:spPr>
      </p:sp>
      <p:sp>
        <p:nvSpPr>
          <p:cNvPr id="659459"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C8A1C2-7072-48AA-9CB2-C6DE6E6BD167}" type="slidenum">
              <a:rPr lang="de-DE"/>
              <a:pPr/>
              <a:t>95</a:t>
            </a:fld>
            <a:endParaRPr lang="de-DE" dirty="0"/>
          </a:p>
        </p:txBody>
      </p:sp>
      <p:sp>
        <p:nvSpPr>
          <p:cNvPr id="1044482" name="Rectangle 2"/>
          <p:cNvSpPr>
            <a:spLocks noGrp="1" noRot="1" noChangeAspect="1" noChangeArrowheads="1" noTextEdit="1"/>
          </p:cNvSpPr>
          <p:nvPr>
            <p:ph type="sldImg"/>
          </p:nvPr>
        </p:nvSpPr>
        <p:spPr>
          <a:ln/>
        </p:spPr>
      </p:sp>
      <p:sp>
        <p:nvSpPr>
          <p:cNvPr id="1044483" name="Rectangle 3"/>
          <p:cNvSpPr>
            <a:spLocks noGrp="1" noChangeArrowheads="1"/>
          </p:cNvSpPr>
          <p:nvPr>
            <p:ph type="body" idx="1"/>
          </p:nvPr>
        </p:nvSpPr>
        <p:spPr/>
        <p:txBody>
          <a:bodyPr/>
          <a:lstStyle/>
          <a:p>
            <a:endParaRPr lang="de-DE" b="0" dirty="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C8A1C2-7072-48AA-9CB2-C6DE6E6BD167}" type="slidenum">
              <a:rPr lang="de-DE"/>
              <a:pPr/>
              <a:t>96</a:t>
            </a:fld>
            <a:endParaRPr lang="de-DE" dirty="0"/>
          </a:p>
        </p:txBody>
      </p:sp>
      <p:sp>
        <p:nvSpPr>
          <p:cNvPr id="1044482" name="Rectangle 2"/>
          <p:cNvSpPr>
            <a:spLocks noGrp="1" noRot="1" noChangeAspect="1" noChangeArrowheads="1" noTextEdit="1"/>
          </p:cNvSpPr>
          <p:nvPr>
            <p:ph type="sldImg"/>
          </p:nvPr>
        </p:nvSpPr>
        <p:spPr>
          <a:ln/>
        </p:spPr>
      </p:sp>
      <p:sp>
        <p:nvSpPr>
          <p:cNvPr id="1044483"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C8A1C2-7072-48AA-9CB2-C6DE6E6BD167}" type="slidenum">
              <a:rPr lang="de-DE"/>
              <a:pPr/>
              <a:t>97</a:t>
            </a:fld>
            <a:endParaRPr lang="de-DE" dirty="0"/>
          </a:p>
        </p:txBody>
      </p:sp>
      <p:sp>
        <p:nvSpPr>
          <p:cNvPr id="1044482" name="Rectangle 2"/>
          <p:cNvSpPr>
            <a:spLocks noGrp="1" noRot="1" noChangeAspect="1" noChangeArrowheads="1" noTextEdit="1"/>
          </p:cNvSpPr>
          <p:nvPr>
            <p:ph type="sldImg"/>
          </p:nvPr>
        </p:nvSpPr>
        <p:spPr>
          <a:ln/>
        </p:spPr>
      </p:sp>
      <p:sp>
        <p:nvSpPr>
          <p:cNvPr id="1044483"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04C80B-4BC7-4837-931E-D10E37404BE6}" type="slidenum">
              <a:rPr lang="de-DE"/>
              <a:pPr/>
              <a:t>98</a:t>
            </a:fld>
            <a:endParaRPr lang="de-DE" dirty="0"/>
          </a:p>
        </p:txBody>
      </p:sp>
      <p:sp>
        <p:nvSpPr>
          <p:cNvPr id="1050626" name="Rectangle 2"/>
          <p:cNvSpPr>
            <a:spLocks noGrp="1" noRot="1" noChangeAspect="1" noChangeArrowheads="1" noTextEdit="1"/>
          </p:cNvSpPr>
          <p:nvPr>
            <p:ph type="sldImg"/>
          </p:nvPr>
        </p:nvSpPr>
        <p:spPr>
          <a:ln/>
        </p:spPr>
      </p:sp>
      <p:sp>
        <p:nvSpPr>
          <p:cNvPr id="1050627"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04C80B-4BC7-4837-931E-D10E37404BE6}" type="slidenum">
              <a:rPr lang="de-DE"/>
              <a:pPr/>
              <a:t>101</a:t>
            </a:fld>
            <a:endParaRPr lang="de-DE" dirty="0"/>
          </a:p>
        </p:txBody>
      </p:sp>
      <p:sp>
        <p:nvSpPr>
          <p:cNvPr id="1050626" name="Rectangle 2"/>
          <p:cNvSpPr>
            <a:spLocks noGrp="1" noRot="1" noChangeAspect="1" noChangeArrowheads="1" noTextEdit="1"/>
          </p:cNvSpPr>
          <p:nvPr>
            <p:ph type="sldImg"/>
          </p:nvPr>
        </p:nvSpPr>
        <p:spPr>
          <a:ln/>
        </p:spPr>
      </p:sp>
      <p:sp>
        <p:nvSpPr>
          <p:cNvPr id="1050627"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FE3A0A-BB6F-4FE5-A2F2-F9E6274AE211}" type="slidenum">
              <a:rPr lang="de-DE"/>
              <a:pPr/>
              <a:t>102</a:t>
            </a:fld>
            <a:endParaRPr lang="de-DE" dirty="0"/>
          </a:p>
        </p:txBody>
      </p:sp>
      <p:sp>
        <p:nvSpPr>
          <p:cNvPr id="1017858" name="Rectangle 2"/>
          <p:cNvSpPr>
            <a:spLocks noGrp="1" noRot="1" noChangeAspect="1" noChangeArrowheads="1" noTextEdit="1"/>
          </p:cNvSpPr>
          <p:nvPr>
            <p:ph type="sldImg"/>
          </p:nvPr>
        </p:nvSpPr>
        <p:spPr>
          <a:ln/>
        </p:spPr>
      </p:sp>
      <p:sp>
        <p:nvSpPr>
          <p:cNvPr id="1017859"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FE3A0A-BB6F-4FE5-A2F2-F9E6274AE211}" type="slidenum">
              <a:rPr lang="de-DE"/>
              <a:pPr/>
              <a:t>104</a:t>
            </a:fld>
            <a:endParaRPr lang="de-DE" dirty="0"/>
          </a:p>
        </p:txBody>
      </p:sp>
      <p:sp>
        <p:nvSpPr>
          <p:cNvPr id="1017858" name="Rectangle 2"/>
          <p:cNvSpPr>
            <a:spLocks noGrp="1" noRot="1" noChangeAspect="1" noChangeArrowheads="1" noTextEdit="1"/>
          </p:cNvSpPr>
          <p:nvPr>
            <p:ph type="sldImg"/>
          </p:nvPr>
        </p:nvSpPr>
        <p:spPr>
          <a:ln/>
        </p:spPr>
      </p:sp>
      <p:sp>
        <p:nvSpPr>
          <p:cNvPr id="1017859"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FE3A0A-BB6F-4FE5-A2F2-F9E6274AE211}" type="slidenum">
              <a:rPr lang="de-DE"/>
              <a:pPr/>
              <a:t>105</a:t>
            </a:fld>
            <a:endParaRPr lang="de-DE" dirty="0"/>
          </a:p>
        </p:txBody>
      </p:sp>
      <p:sp>
        <p:nvSpPr>
          <p:cNvPr id="1017858" name="Rectangle 2"/>
          <p:cNvSpPr>
            <a:spLocks noGrp="1" noRot="1" noChangeAspect="1" noChangeArrowheads="1" noTextEdit="1"/>
          </p:cNvSpPr>
          <p:nvPr>
            <p:ph type="sldImg"/>
          </p:nvPr>
        </p:nvSpPr>
        <p:spPr>
          <a:ln/>
        </p:spPr>
      </p:sp>
      <p:sp>
        <p:nvSpPr>
          <p:cNvPr id="1017859"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FE3A0A-BB6F-4FE5-A2F2-F9E6274AE211}" type="slidenum">
              <a:rPr lang="de-DE"/>
              <a:pPr/>
              <a:t>106</a:t>
            </a:fld>
            <a:endParaRPr lang="de-DE" dirty="0"/>
          </a:p>
        </p:txBody>
      </p:sp>
      <p:sp>
        <p:nvSpPr>
          <p:cNvPr id="1017858" name="Rectangle 2"/>
          <p:cNvSpPr>
            <a:spLocks noGrp="1" noRot="1" noChangeAspect="1" noChangeArrowheads="1" noTextEdit="1"/>
          </p:cNvSpPr>
          <p:nvPr>
            <p:ph type="sldImg"/>
          </p:nvPr>
        </p:nvSpPr>
        <p:spPr>
          <a:ln/>
        </p:spPr>
      </p:sp>
      <p:sp>
        <p:nvSpPr>
          <p:cNvPr id="1017859" name="Rectangle 3"/>
          <p:cNvSpPr>
            <a:spLocks noGrp="1" noChangeArrowheads="1"/>
          </p:cNvSpPr>
          <p:nvPr>
            <p:ph type="body" idx="1"/>
          </p:nvPr>
        </p:nvSpPr>
        <p:spPr/>
        <p:txBody>
          <a:bodyPr/>
          <a:lstStyle/>
          <a:p>
            <a:endParaRPr lang="de-DE" b="0" dirty="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5CE8CF6-1928-4A4E-984B-168D852C56A5}" type="slidenum">
              <a:rPr lang="de-DE" smtClean="0"/>
              <a:pPr/>
              <a:t>118</a:t>
            </a:fld>
            <a:endParaRPr lang="de-DE" dirty="0"/>
          </a:p>
        </p:txBody>
      </p:sp>
    </p:spTree>
    <p:extLst>
      <p:ext uri="{BB962C8B-B14F-4D97-AF65-F5344CB8AC3E}">
        <p14:creationId xmlns:p14="http://schemas.microsoft.com/office/powerpoint/2010/main" val="35287221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70659" name="Rectangle 3"/>
          <p:cNvSpPr>
            <a:spLocks noGrp="1" noChangeArrowheads="1"/>
          </p:cNvSpPr>
          <p:nvPr>
            <p:ph type="subTitle" idx="1"/>
          </p:nvPr>
        </p:nvSpPr>
        <p:spPr>
          <a:xfrm>
            <a:off x="1371600" y="3886200"/>
            <a:ext cx="6400800" cy="519113"/>
          </a:xfrm>
        </p:spPr>
        <p:txBody>
          <a:bodyPr>
            <a:spAutoFit/>
          </a:bodyPr>
          <a:lstStyle>
            <a:lvl1pPr marL="0" indent="0" algn="ctr">
              <a:lnSpc>
                <a:spcPct val="100000"/>
              </a:lnSpc>
              <a:defRPr sz="2800"/>
            </a:lvl1pPr>
          </a:lstStyle>
          <a:p>
            <a:pPr lvl="0"/>
            <a:r>
              <a:rPr lang="de-DE" noProof="0" smtClean="0"/>
              <a:t>Master-Untertitelformat bearbeiten</a:t>
            </a:r>
          </a:p>
        </p:txBody>
      </p:sp>
      <p:sp>
        <p:nvSpPr>
          <p:cNvPr id="70660" name="Rectangle 4"/>
          <p:cNvSpPr>
            <a:spLocks noGrp="1" noChangeArrowheads="1"/>
          </p:cNvSpPr>
          <p:nvPr>
            <p:ph type="dt" sz="half" idx="2"/>
          </p:nvPr>
        </p:nvSpPr>
        <p:spPr>
          <a:xfrm>
            <a:off x="457200" y="6265863"/>
            <a:ext cx="2133600" cy="476250"/>
          </a:xfrm>
        </p:spPr>
        <p:txBody>
          <a:bodyPr/>
          <a:lstStyle>
            <a:lvl1pPr>
              <a:defRPr sz="600">
                <a:solidFill>
                  <a:schemeClr val="tx1"/>
                </a:solidFill>
              </a:defRPr>
            </a:lvl1pPr>
          </a:lstStyle>
          <a:p>
            <a:fld id="{D69998C8-3289-4B33-AF2B-6949155081CE}" type="datetime1">
              <a:rPr lang="de-DE" smtClean="0"/>
              <a:t>01.10.2014</a:t>
            </a:fld>
            <a:endParaRPr lang="de-DE" dirty="0"/>
          </a:p>
        </p:txBody>
      </p:sp>
      <p:sp>
        <p:nvSpPr>
          <p:cNvPr id="70661" name="Rectangle 5"/>
          <p:cNvSpPr>
            <a:spLocks noGrp="1" noChangeArrowheads="1"/>
          </p:cNvSpPr>
          <p:nvPr>
            <p:ph type="ftr" sz="quarter" idx="3"/>
          </p:nvPr>
        </p:nvSpPr>
        <p:spPr>
          <a:xfrm>
            <a:off x="3124200" y="6245225"/>
            <a:ext cx="2895600" cy="476250"/>
          </a:xfrm>
        </p:spPr>
        <p:txBody>
          <a:bodyPr/>
          <a:lstStyle>
            <a:lvl1pPr>
              <a:defRPr sz="600" b="0">
                <a:solidFill>
                  <a:schemeClr val="tx1"/>
                </a:solidFill>
              </a:defRPr>
            </a:lvl1pPr>
          </a:lstStyle>
          <a:p>
            <a:r>
              <a:rPr lang="de-DE" dirty="0" smtClean="0"/>
              <a:t>7 - Speicher-Hardware</a:t>
            </a:r>
            <a:endParaRPr lang="de-DE" dirty="0"/>
          </a:p>
        </p:txBody>
      </p:sp>
      <p:sp>
        <p:nvSpPr>
          <p:cNvPr id="70662" name="Rectangle 6"/>
          <p:cNvSpPr>
            <a:spLocks noGrp="1" noChangeArrowheads="1"/>
          </p:cNvSpPr>
          <p:nvPr>
            <p:ph type="sldNum" sz="quarter" idx="4"/>
          </p:nvPr>
        </p:nvSpPr>
        <p:spPr>
          <a:xfrm>
            <a:off x="6553200" y="6245225"/>
            <a:ext cx="2133600" cy="476250"/>
          </a:xfrm>
        </p:spPr>
        <p:txBody>
          <a:bodyPr/>
          <a:lstStyle>
            <a:lvl1pPr>
              <a:defRPr sz="600">
                <a:solidFill>
                  <a:schemeClr val="tx1"/>
                </a:solidFill>
              </a:defRPr>
            </a:lvl1pPr>
          </a:lstStyle>
          <a:p>
            <a:fld id="{9B5478C7-916A-4050-8A8C-968152830D51}" type="slidenum">
              <a:rPr lang="de-DE"/>
              <a:pPr/>
              <a:t>‹Nr.›</a:t>
            </a:fld>
            <a:endParaRPr lang="de-DE" dirty="0"/>
          </a:p>
        </p:txBody>
      </p:sp>
      <p:pic>
        <p:nvPicPr>
          <p:cNvPr id="70669" name="Picture 1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89538" y="315913"/>
            <a:ext cx="3600450" cy="696912"/>
          </a:xfrm>
          <a:prstGeom prst="rect">
            <a:avLst/>
          </a:prstGeom>
          <a:noFill/>
          <a:extLst>
            <a:ext uri="{909E8E84-426E-40DD-AFC4-6F175D3DCCD1}">
              <a14:hiddenFill xmlns:a14="http://schemas.microsoft.com/office/drawing/2010/main">
                <a:solidFill>
                  <a:srgbClr val="FFFFFF"/>
                </a:solidFill>
              </a14:hiddenFill>
            </a:ext>
          </a:extLst>
        </p:spPr>
      </p:pic>
      <p:sp>
        <p:nvSpPr>
          <p:cNvPr id="70673" name="Rectangle 17"/>
          <p:cNvSpPr>
            <a:spLocks noGrp="1" noChangeArrowheads="1"/>
          </p:cNvSpPr>
          <p:nvPr>
            <p:ph type="ctrTitle" sz="quarter"/>
          </p:nvPr>
        </p:nvSpPr>
        <p:spPr>
          <a:xfrm>
            <a:off x="685800" y="1836738"/>
            <a:ext cx="7772400" cy="1409700"/>
          </a:xfrm>
        </p:spPr>
        <p:txBody>
          <a:bodyPr>
            <a:spAutoFit/>
          </a:bodyPr>
          <a:lstStyle>
            <a:lvl1pPr algn="ctr">
              <a:lnSpc>
                <a:spcPct val="120000"/>
              </a:lnSpc>
              <a:defRPr sz="3600"/>
            </a:lvl1pPr>
          </a:lstStyle>
          <a:p>
            <a:pPr lvl="0"/>
            <a:r>
              <a:rPr lang="de-DE" noProof="0" smtClean="0"/>
              <a:t>Titelmasterformat durch Klicken bearbeiten</a:t>
            </a:r>
          </a:p>
        </p:txBody>
      </p:sp>
    </p:spTree>
  </p:cSld>
  <p:clrMapOvr>
    <a:masterClrMapping/>
  </p:clrMapOv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r>
              <a:rPr lang="en-US" dirty="0"/>
              <a:t>©</a:t>
            </a:r>
            <a:r>
              <a:rPr lang="de-DE" dirty="0"/>
              <a:t> H. Falk | </a:t>
            </a:r>
            <a:fld id="{4F0B0853-8097-4C3E-8C5B-5DA4806292FD}" type="datetime1">
              <a:rPr lang="de-DE" smtClean="0"/>
              <a:t>01.10.2014</a:t>
            </a:fld>
            <a:endParaRPr lang="de-DE" dirty="0"/>
          </a:p>
        </p:txBody>
      </p:sp>
      <p:sp>
        <p:nvSpPr>
          <p:cNvPr id="5" name="Fußzeilenplatzhalter 4"/>
          <p:cNvSpPr>
            <a:spLocks noGrp="1"/>
          </p:cNvSpPr>
          <p:nvPr>
            <p:ph type="ftr" sz="quarter" idx="11"/>
          </p:nvPr>
        </p:nvSpPr>
        <p:spPr/>
        <p:txBody>
          <a:bodyPr/>
          <a:lstStyle>
            <a:lvl1pPr>
              <a:defRPr/>
            </a:lvl1pPr>
          </a:lstStyle>
          <a:p>
            <a:r>
              <a:rPr lang="de-DE" dirty="0" smtClean="0"/>
              <a:t>7 - Speicher-Hardware</a:t>
            </a:r>
            <a:endParaRPr lang="de-DE" dirty="0"/>
          </a:p>
        </p:txBody>
      </p:sp>
      <p:sp>
        <p:nvSpPr>
          <p:cNvPr id="6" name="Foliennummernplatzhalter 5"/>
          <p:cNvSpPr>
            <a:spLocks noGrp="1"/>
          </p:cNvSpPr>
          <p:nvPr>
            <p:ph type="sldNum" sz="quarter" idx="12"/>
          </p:nvPr>
        </p:nvSpPr>
        <p:spPr/>
        <p:txBody>
          <a:bodyPr/>
          <a:lstStyle>
            <a:lvl1pPr>
              <a:defRPr/>
            </a:lvl1pPr>
          </a:lstStyle>
          <a:p>
            <a:fld id="{0D63C051-C2D4-4B4A-B543-8FCEC1AEFEF5}" type="slidenum">
              <a:rPr lang="de-DE"/>
              <a:pPr/>
              <a:t>‹Nr.›</a:t>
            </a:fld>
            <a:endParaRPr lang="de-DE" dirty="0"/>
          </a:p>
        </p:txBody>
      </p:sp>
    </p:spTree>
    <p:extLst>
      <p:ext uri="{BB962C8B-B14F-4D97-AF65-F5344CB8AC3E}">
        <p14:creationId xmlns:p14="http://schemas.microsoft.com/office/powerpoint/2010/main" val="377684698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769100" y="549275"/>
            <a:ext cx="2195513" cy="583247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179388" y="549275"/>
            <a:ext cx="6437312" cy="583247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lvl1pPr>
              <a:defRPr/>
            </a:lvl1pPr>
          </a:lstStyle>
          <a:p>
            <a:r>
              <a:rPr lang="en-US" dirty="0"/>
              <a:t>©</a:t>
            </a:r>
            <a:r>
              <a:rPr lang="de-DE" dirty="0"/>
              <a:t> H. Falk | </a:t>
            </a:r>
            <a:fld id="{0B35A129-A1E7-4376-A206-A65174617A03}" type="datetime1">
              <a:rPr lang="de-DE" smtClean="0"/>
              <a:t>01.10.2014</a:t>
            </a:fld>
            <a:endParaRPr lang="de-DE" dirty="0"/>
          </a:p>
        </p:txBody>
      </p:sp>
      <p:sp>
        <p:nvSpPr>
          <p:cNvPr id="5" name="Fußzeilenplatzhalter 4"/>
          <p:cNvSpPr>
            <a:spLocks noGrp="1"/>
          </p:cNvSpPr>
          <p:nvPr>
            <p:ph type="ftr" sz="quarter" idx="11"/>
          </p:nvPr>
        </p:nvSpPr>
        <p:spPr/>
        <p:txBody>
          <a:bodyPr/>
          <a:lstStyle>
            <a:lvl1pPr>
              <a:defRPr/>
            </a:lvl1pPr>
          </a:lstStyle>
          <a:p>
            <a:r>
              <a:rPr lang="de-DE" dirty="0" smtClean="0"/>
              <a:t>7 - Speicher-Hardware</a:t>
            </a:r>
            <a:endParaRPr lang="de-DE" dirty="0"/>
          </a:p>
        </p:txBody>
      </p:sp>
      <p:sp>
        <p:nvSpPr>
          <p:cNvPr id="6" name="Foliennummernplatzhalter 5"/>
          <p:cNvSpPr>
            <a:spLocks noGrp="1"/>
          </p:cNvSpPr>
          <p:nvPr>
            <p:ph type="sldNum" sz="quarter" idx="12"/>
          </p:nvPr>
        </p:nvSpPr>
        <p:spPr/>
        <p:txBody>
          <a:bodyPr/>
          <a:lstStyle>
            <a:lvl1pPr>
              <a:defRPr/>
            </a:lvl1pPr>
          </a:lstStyle>
          <a:p>
            <a:fld id="{DE27FE2B-A5A2-4FCE-A80B-4B31FBB83581}" type="slidenum">
              <a:rPr lang="de-DE"/>
              <a:pPr/>
              <a:t>‹Nr.›</a:t>
            </a:fld>
            <a:endParaRPr lang="de-DE" dirty="0"/>
          </a:p>
        </p:txBody>
      </p:sp>
    </p:spTree>
    <p:extLst>
      <p:ext uri="{BB962C8B-B14F-4D97-AF65-F5344CB8AC3E}">
        <p14:creationId xmlns:p14="http://schemas.microsoft.com/office/powerpoint/2010/main" val="391511855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a:xfrm>
            <a:off x="179388" y="6500813"/>
            <a:ext cx="2016125" cy="357187"/>
          </a:xfrm>
        </p:spPr>
        <p:txBody>
          <a:bodyPr/>
          <a:lstStyle>
            <a:lvl1pPr>
              <a:defRPr/>
            </a:lvl1pPr>
          </a:lstStyle>
          <a:p>
            <a:r>
              <a:rPr lang="en-US" dirty="0"/>
              <a:t>©</a:t>
            </a:r>
            <a:r>
              <a:rPr lang="de-DE" dirty="0"/>
              <a:t> H. Falk | </a:t>
            </a:r>
            <a:fld id="{087EFF03-C888-4B55-8D33-EBEE9BEF4549}" type="datetime1">
              <a:rPr lang="de-DE" smtClean="0"/>
              <a:t>01.10.2014</a:t>
            </a:fld>
            <a:endParaRPr lang="de-DE" dirty="0"/>
          </a:p>
        </p:txBody>
      </p:sp>
      <p:sp>
        <p:nvSpPr>
          <p:cNvPr id="5" name="Fußzeilenplatzhalter 4"/>
          <p:cNvSpPr>
            <a:spLocks noGrp="1"/>
          </p:cNvSpPr>
          <p:nvPr>
            <p:ph type="ftr" sz="quarter" idx="11"/>
          </p:nvPr>
        </p:nvSpPr>
        <p:spPr>
          <a:xfrm>
            <a:off x="1835150" y="6500813"/>
            <a:ext cx="5545138" cy="357187"/>
          </a:xfrm>
        </p:spPr>
        <p:txBody>
          <a:bodyPr/>
          <a:lstStyle>
            <a:lvl1pPr>
              <a:defRPr/>
            </a:lvl1pPr>
          </a:lstStyle>
          <a:p>
            <a:r>
              <a:rPr lang="de-DE" dirty="0" smtClean="0"/>
              <a:t>7 - Speicher-Hardware</a:t>
            </a:r>
            <a:endParaRPr lang="de-DE" dirty="0"/>
          </a:p>
        </p:txBody>
      </p:sp>
      <p:sp>
        <p:nvSpPr>
          <p:cNvPr id="6" name="Foliennummernplatzhalter 5"/>
          <p:cNvSpPr>
            <a:spLocks noGrp="1"/>
          </p:cNvSpPr>
          <p:nvPr>
            <p:ph type="sldNum" sz="quarter" idx="12"/>
          </p:nvPr>
        </p:nvSpPr>
        <p:spPr>
          <a:xfrm>
            <a:off x="7524750" y="6500813"/>
            <a:ext cx="1439863" cy="357187"/>
          </a:xfrm>
        </p:spPr>
        <p:txBody>
          <a:bodyPr/>
          <a:lstStyle>
            <a:lvl1pPr>
              <a:defRPr/>
            </a:lvl1pPr>
          </a:lstStyle>
          <a:p>
            <a:fld id="{CFB067E7-0D63-45C0-8F4C-09613C622A01}" type="slidenum">
              <a:rPr lang="de-DE"/>
              <a:pPr/>
              <a:t>‹Nr.›</a:t>
            </a:fld>
            <a:endParaRPr lang="de-DE" dirty="0"/>
          </a:p>
        </p:txBody>
      </p:sp>
    </p:spTree>
    <p:extLst>
      <p:ext uri="{BB962C8B-B14F-4D97-AF65-F5344CB8AC3E}">
        <p14:creationId xmlns:p14="http://schemas.microsoft.com/office/powerpoint/2010/main" val="1444196843"/>
      </p:ext>
    </p:extLst>
  </p:cSld>
  <p:clrMapOvr>
    <a:masterClrMapping/>
  </p:clrMapOv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Datumsplatzhalter 3"/>
          <p:cNvSpPr>
            <a:spLocks noGrp="1"/>
          </p:cNvSpPr>
          <p:nvPr>
            <p:ph type="dt" sz="half" idx="10"/>
          </p:nvPr>
        </p:nvSpPr>
        <p:spPr/>
        <p:txBody>
          <a:bodyPr/>
          <a:lstStyle>
            <a:lvl1pPr>
              <a:defRPr/>
            </a:lvl1pPr>
          </a:lstStyle>
          <a:p>
            <a:r>
              <a:rPr lang="en-US" dirty="0"/>
              <a:t>©</a:t>
            </a:r>
            <a:r>
              <a:rPr lang="de-DE" dirty="0"/>
              <a:t> H. Falk | </a:t>
            </a:r>
            <a:fld id="{75FE5459-435E-4723-94DA-5CFDE09B6DFA}" type="datetime1">
              <a:rPr lang="de-DE" smtClean="0"/>
              <a:t>01.10.2014</a:t>
            </a:fld>
            <a:endParaRPr lang="de-DE" dirty="0"/>
          </a:p>
        </p:txBody>
      </p:sp>
      <p:sp>
        <p:nvSpPr>
          <p:cNvPr id="5" name="Fußzeilenplatzhalter 4"/>
          <p:cNvSpPr>
            <a:spLocks noGrp="1"/>
          </p:cNvSpPr>
          <p:nvPr>
            <p:ph type="ftr" sz="quarter" idx="11"/>
          </p:nvPr>
        </p:nvSpPr>
        <p:spPr/>
        <p:txBody>
          <a:bodyPr/>
          <a:lstStyle>
            <a:lvl1pPr>
              <a:defRPr/>
            </a:lvl1pPr>
          </a:lstStyle>
          <a:p>
            <a:r>
              <a:rPr lang="de-DE" dirty="0" smtClean="0"/>
              <a:t>7 - Speicher-Hardware</a:t>
            </a:r>
            <a:endParaRPr lang="de-DE" dirty="0"/>
          </a:p>
        </p:txBody>
      </p:sp>
      <p:sp>
        <p:nvSpPr>
          <p:cNvPr id="6" name="Foliennummernplatzhalter 5"/>
          <p:cNvSpPr>
            <a:spLocks noGrp="1"/>
          </p:cNvSpPr>
          <p:nvPr>
            <p:ph type="sldNum" sz="quarter" idx="12"/>
          </p:nvPr>
        </p:nvSpPr>
        <p:spPr/>
        <p:txBody>
          <a:bodyPr/>
          <a:lstStyle>
            <a:lvl1pPr>
              <a:defRPr/>
            </a:lvl1pPr>
          </a:lstStyle>
          <a:p>
            <a:fld id="{0E75073D-B59A-4E15-858F-C8B52B1BF3A1}" type="slidenum">
              <a:rPr lang="de-DE"/>
              <a:pPr/>
              <a:t>‹Nr.›</a:t>
            </a:fld>
            <a:endParaRPr lang="de-DE" dirty="0"/>
          </a:p>
        </p:txBody>
      </p:sp>
    </p:spTree>
    <p:extLst>
      <p:ext uri="{BB962C8B-B14F-4D97-AF65-F5344CB8AC3E}">
        <p14:creationId xmlns:p14="http://schemas.microsoft.com/office/powerpoint/2010/main" val="237006880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179388" y="1387475"/>
            <a:ext cx="4316412" cy="499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387475"/>
            <a:ext cx="4316413" cy="499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a:xfrm>
            <a:off x="179388" y="6500813"/>
            <a:ext cx="2016125" cy="357187"/>
          </a:xfrm>
        </p:spPr>
        <p:txBody>
          <a:bodyPr/>
          <a:lstStyle>
            <a:lvl1pPr>
              <a:defRPr/>
            </a:lvl1pPr>
          </a:lstStyle>
          <a:p>
            <a:r>
              <a:rPr lang="en-US" dirty="0"/>
              <a:t>©</a:t>
            </a:r>
            <a:r>
              <a:rPr lang="de-DE" dirty="0"/>
              <a:t> H. Falk | </a:t>
            </a:r>
            <a:fld id="{A99C41DC-5FBF-470E-A90F-A243678432F3}" type="datetime1">
              <a:rPr lang="de-DE" smtClean="0"/>
              <a:t>01.10.2014</a:t>
            </a:fld>
            <a:endParaRPr lang="de-DE" dirty="0"/>
          </a:p>
        </p:txBody>
      </p:sp>
      <p:sp>
        <p:nvSpPr>
          <p:cNvPr id="6" name="Fußzeilenplatzhalter 5"/>
          <p:cNvSpPr>
            <a:spLocks noGrp="1"/>
          </p:cNvSpPr>
          <p:nvPr>
            <p:ph type="ftr" sz="quarter" idx="11"/>
          </p:nvPr>
        </p:nvSpPr>
        <p:spPr>
          <a:xfrm>
            <a:off x="1835150" y="6500813"/>
            <a:ext cx="5545138" cy="357187"/>
          </a:xfrm>
        </p:spPr>
        <p:txBody>
          <a:bodyPr/>
          <a:lstStyle>
            <a:lvl1pPr>
              <a:defRPr/>
            </a:lvl1pPr>
          </a:lstStyle>
          <a:p>
            <a:r>
              <a:rPr lang="de-DE" dirty="0" smtClean="0"/>
              <a:t>7 - Speicher-Hardware</a:t>
            </a:r>
            <a:endParaRPr lang="de-DE" dirty="0"/>
          </a:p>
        </p:txBody>
      </p:sp>
      <p:sp>
        <p:nvSpPr>
          <p:cNvPr id="7" name="Foliennummernplatzhalter 6"/>
          <p:cNvSpPr>
            <a:spLocks noGrp="1"/>
          </p:cNvSpPr>
          <p:nvPr>
            <p:ph type="sldNum" sz="quarter" idx="12"/>
          </p:nvPr>
        </p:nvSpPr>
        <p:spPr>
          <a:xfrm>
            <a:off x="7524750" y="6500813"/>
            <a:ext cx="1439863" cy="357187"/>
          </a:xfrm>
        </p:spPr>
        <p:txBody>
          <a:bodyPr/>
          <a:lstStyle>
            <a:lvl1pPr>
              <a:defRPr/>
            </a:lvl1pPr>
          </a:lstStyle>
          <a:p>
            <a:fld id="{5A5D415D-5D6A-472D-87E2-4D7029EA8EF9}" type="slidenum">
              <a:rPr lang="de-DE"/>
              <a:pPr/>
              <a:t>‹Nr.›</a:t>
            </a:fld>
            <a:endParaRPr lang="de-DE" dirty="0"/>
          </a:p>
        </p:txBody>
      </p:sp>
    </p:spTree>
    <p:extLst>
      <p:ext uri="{BB962C8B-B14F-4D97-AF65-F5344CB8AC3E}">
        <p14:creationId xmlns:p14="http://schemas.microsoft.com/office/powerpoint/2010/main" val="392172673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lvl1pPr>
              <a:defRPr/>
            </a:lvl1pPr>
          </a:lstStyle>
          <a:p>
            <a:r>
              <a:rPr lang="en-US" dirty="0"/>
              <a:t>©</a:t>
            </a:r>
            <a:r>
              <a:rPr lang="de-DE" dirty="0"/>
              <a:t> H. Falk | </a:t>
            </a:r>
            <a:fld id="{A76C4A1D-147C-4B98-A631-B9B1E815752F}" type="datetime1">
              <a:rPr lang="de-DE" smtClean="0"/>
              <a:t>01.10.2014</a:t>
            </a:fld>
            <a:endParaRPr lang="de-DE" dirty="0"/>
          </a:p>
        </p:txBody>
      </p:sp>
      <p:sp>
        <p:nvSpPr>
          <p:cNvPr id="8" name="Fußzeilenplatzhalter 7"/>
          <p:cNvSpPr>
            <a:spLocks noGrp="1"/>
          </p:cNvSpPr>
          <p:nvPr>
            <p:ph type="ftr" sz="quarter" idx="11"/>
          </p:nvPr>
        </p:nvSpPr>
        <p:spPr/>
        <p:txBody>
          <a:bodyPr/>
          <a:lstStyle>
            <a:lvl1pPr>
              <a:defRPr/>
            </a:lvl1pPr>
          </a:lstStyle>
          <a:p>
            <a:r>
              <a:rPr lang="de-DE" dirty="0" smtClean="0"/>
              <a:t>7 - Speicher-Hardware</a:t>
            </a:r>
            <a:endParaRPr lang="de-DE" dirty="0"/>
          </a:p>
        </p:txBody>
      </p:sp>
      <p:sp>
        <p:nvSpPr>
          <p:cNvPr id="9" name="Foliennummernplatzhalter 8"/>
          <p:cNvSpPr>
            <a:spLocks noGrp="1"/>
          </p:cNvSpPr>
          <p:nvPr>
            <p:ph type="sldNum" sz="quarter" idx="12"/>
          </p:nvPr>
        </p:nvSpPr>
        <p:spPr/>
        <p:txBody>
          <a:bodyPr/>
          <a:lstStyle>
            <a:lvl1pPr>
              <a:defRPr/>
            </a:lvl1pPr>
          </a:lstStyle>
          <a:p>
            <a:fld id="{FD7739F7-A6CF-43B9-8AF5-0427AD2D4C52}" type="slidenum">
              <a:rPr lang="de-DE"/>
              <a:pPr/>
              <a:t>‹Nr.›</a:t>
            </a:fld>
            <a:endParaRPr lang="de-DE" dirty="0"/>
          </a:p>
        </p:txBody>
      </p:sp>
    </p:spTree>
    <p:extLst>
      <p:ext uri="{BB962C8B-B14F-4D97-AF65-F5344CB8AC3E}">
        <p14:creationId xmlns:p14="http://schemas.microsoft.com/office/powerpoint/2010/main" val="70238660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lvl1pPr>
              <a:defRPr/>
            </a:lvl1pPr>
          </a:lstStyle>
          <a:p>
            <a:r>
              <a:rPr lang="en-US" dirty="0"/>
              <a:t>©</a:t>
            </a:r>
            <a:r>
              <a:rPr lang="de-DE" dirty="0"/>
              <a:t> H. Falk | </a:t>
            </a:r>
            <a:fld id="{E6ED307A-A10E-4FC3-8B31-21422365E6B2}" type="datetime1">
              <a:rPr lang="de-DE" smtClean="0"/>
              <a:t>01.10.2014</a:t>
            </a:fld>
            <a:endParaRPr lang="de-DE" dirty="0"/>
          </a:p>
        </p:txBody>
      </p:sp>
      <p:sp>
        <p:nvSpPr>
          <p:cNvPr id="4" name="Fußzeilenplatzhalter 3"/>
          <p:cNvSpPr>
            <a:spLocks noGrp="1"/>
          </p:cNvSpPr>
          <p:nvPr>
            <p:ph type="ftr" sz="quarter" idx="11"/>
          </p:nvPr>
        </p:nvSpPr>
        <p:spPr/>
        <p:txBody>
          <a:bodyPr/>
          <a:lstStyle>
            <a:lvl1pPr>
              <a:defRPr/>
            </a:lvl1pPr>
          </a:lstStyle>
          <a:p>
            <a:r>
              <a:rPr lang="de-DE" dirty="0" smtClean="0"/>
              <a:t>7 - Speicher-Hardware</a:t>
            </a:r>
            <a:endParaRPr lang="de-DE" dirty="0"/>
          </a:p>
        </p:txBody>
      </p:sp>
      <p:sp>
        <p:nvSpPr>
          <p:cNvPr id="5" name="Foliennummernplatzhalter 4"/>
          <p:cNvSpPr>
            <a:spLocks noGrp="1"/>
          </p:cNvSpPr>
          <p:nvPr>
            <p:ph type="sldNum" sz="quarter" idx="12"/>
          </p:nvPr>
        </p:nvSpPr>
        <p:spPr/>
        <p:txBody>
          <a:bodyPr/>
          <a:lstStyle>
            <a:lvl1pPr>
              <a:defRPr/>
            </a:lvl1pPr>
          </a:lstStyle>
          <a:p>
            <a:fld id="{6C80D495-7C21-422E-A7CB-8DE812CE6C74}" type="slidenum">
              <a:rPr lang="de-DE"/>
              <a:pPr/>
              <a:t>‹Nr.›</a:t>
            </a:fld>
            <a:endParaRPr lang="de-DE" dirty="0"/>
          </a:p>
        </p:txBody>
      </p:sp>
    </p:spTree>
    <p:extLst>
      <p:ext uri="{BB962C8B-B14F-4D97-AF65-F5344CB8AC3E}">
        <p14:creationId xmlns:p14="http://schemas.microsoft.com/office/powerpoint/2010/main" val="160778755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r>
              <a:rPr lang="en-US" dirty="0"/>
              <a:t>©</a:t>
            </a:r>
            <a:r>
              <a:rPr lang="de-DE" dirty="0"/>
              <a:t> H. Falk | </a:t>
            </a:r>
            <a:fld id="{4905E9D4-2A43-44B9-B40B-9461DF705ACE}" type="datetime1">
              <a:rPr lang="de-DE" smtClean="0"/>
              <a:t>01.10.2014</a:t>
            </a:fld>
            <a:endParaRPr lang="de-DE" dirty="0"/>
          </a:p>
        </p:txBody>
      </p:sp>
      <p:sp>
        <p:nvSpPr>
          <p:cNvPr id="3" name="Fußzeilenplatzhalter 2"/>
          <p:cNvSpPr>
            <a:spLocks noGrp="1"/>
          </p:cNvSpPr>
          <p:nvPr>
            <p:ph type="ftr" sz="quarter" idx="11"/>
          </p:nvPr>
        </p:nvSpPr>
        <p:spPr/>
        <p:txBody>
          <a:bodyPr/>
          <a:lstStyle>
            <a:lvl1pPr>
              <a:defRPr/>
            </a:lvl1pPr>
          </a:lstStyle>
          <a:p>
            <a:r>
              <a:rPr lang="de-DE" dirty="0" smtClean="0"/>
              <a:t>7 - Speicher-Hardware</a:t>
            </a:r>
            <a:endParaRPr lang="de-DE" dirty="0"/>
          </a:p>
        </p:txBody>
      </p:sp>
      <p:sp>
        <p:nvSpPr>
          <p:cNvPr id="4" name="Foliennummernplatzhalter 3"/>
          <p:cNvSpPr>
            <a:spLocks noGrp="1"/>
          </p:cNvSpPr>
          <p:nvPr>
            <p:ph type="sldNum" sz="quarter" idx="12"/>
          </p:nvPr>
        </p:nvSpPr>
        <p:spPr/>
        <p:txBody>
          <a:bodyPr/>
          <a:lstStyle>
            <a:lvl1pPr>
              <a:defRPr/>
            </a:lvl1pPr>
          </a:lstStyle>
          <a:p>
            <a:fld id="{E47665D5-43D9-4192-85DB-0CA29A051D73}" type="slidenum">
              <a:rPr lang="de-DE"/>
              <a:pPr/>
              <a:t>‹Nr.›</a:t>
            </a:fld>
            <a:endParaRPr lang="de-DE" dirty="0"/>
          </a:p>
        </p:txBody>
      </p:sp>
    </p:spTree>
    <p:extLst>
      <p:ext uri="{BB962C8B-B14F-4D97-AF65-F5344CB8AC3E}">
        <p14:creationId xmlns:p14="http://schemas.microsoft.com/office/powerpoint/2010/main" val="169530049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r>
              <a:rPr lang="en-US" dirty="0"/>
              <a:t>©</a:t>
            </a:r>
            <a:r>
              <a:rPr lang="de-DE" dirty="0"/>
              <a:t> H. Falk | </a:t>
            </a:r>
            <a:fld id="{7A24FE5A-DA47-4DD7-8DE4-A6B96BFB3250}" type="datetime1">
              <a:rPr lang="de-DE" smtClean="0"/>
              <a:t>01.10.2014</a:t>
            </a:fld>
            <a:endParaRPr lang="de-DE" dirty="0"/>
          </a:p>
        </p:txBody>
      </p:sp>
      <p:sp>
        <p:nvSpPr>
          <p:cNvPr id="6" name="Fußzeilenplatzhalter 5"/>
          <p:cNvSpPr>
            <a:spLocks noGrp="1"/>
          </p:cNvSpPr>
          <p:nvPr>
            <p:ph type="ftr" sz="quarter" idx="11"/>
          </p:nvPr>
        </p:nvSpPr>
        <p:spPr/>
        <p:txBody>
          <a:bodyPr/>
          <a:lstStyle>
            <a:lvl1pPr>
              <a:defRPr/>
            </a:lvl1pPr>
          </a:lstStyle>
          <a:p>
            <a:r>
              <a:rPr lang="de-DE" dirty="0" smtClean="0"/>
              <a:t>7 - Speicher-Hardware</a:t>
            </a:r>
            <a:endParaRPr lang="de-DE" dirty="0"/>
          </a:p>
        </p:txBody>
      </p:sp>
      <p:sp>
        <p:nvSpPr>
          <p:cNvPr id="7" name="Foliennummernplatzhalter 6"/>
          <p:cNvSpPr>
            <a:spLocks noGrp="1"/>
          </p:cNvSpPr>
          <p:nvPr>
            <p:ph type="sldNum" sz="quarter" idx="12"/>
          </p:nvPr>
        </p:nvSpPr>
        <p:spPr/>
        <p:txBody>
          <a:bodyPr/>
          <a:lstStyle>
            <a:lvl1pPr>
              <a:defRPr/>
            </a:lvl1pPr>
          </a:lstStyle>
          <a:p>
            <a:fld id="{6D8D63C6-F30E-482D-84FE-820317243986}" type="slidenum">
              <a:rPr lang="de-DE"/>
              <a:pPr/>
              <a:t>‹Nr.›</a:t>
            </a:fld>
            <a:endParaRPr lang="de-DE" dirty="0"/>
          </a:p>
        </p:txBody>
      </p:sp>
    </p:spTree>
    <p:extLst>
      <p:ext uri="{BB962C8B-B14F-4D97-AF65-F5344CB8AC3E}">
        <p14:creationId xmlns:p14="http://schemas.microsoft.com/office/powerpoint/2010/main" val="1333705179"/>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dirty="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r>
              <a:rPr lang="en-US" dirty="0"/>
              <a:t>©</a:t>
            </a:r>
            <a:r>
              <a:rPr lang="de-DE" dirty="0"/>
              <a:t> H. Falk | </a:t>
            </a:r>
            <a:fld id="{5C83CD1C-8843-428B-B048-CDF279017F53}" type="datetime1">
              <a:rPr lang="de-DE" smtClean="0"/>
              <a:t>01.10.2014</a:t>
            </a:fld>
            <a:endParaRPr lang="de-DE" dirty="0"/>
          </a:p>
        </p:txBody>
      </p:sp>
      <p:sp>
        <p:nvSpPr>
          <p:cNvPr id="6" name="Fußzeilenplatzhalter 5"/>
          <p:cNvSpPr>
            <a:spLocks noGrp="1"/>
          </p:cNvSpPr>
          <p:nvPr>
            <p:ph type="ftr" sz="quarter" idx="11"/>
          </p:nvPr>
        </p:nvSpPr>
        <p:spPr/>
        <p:txBody>
          <a:bodyPr/>
          <a:lstStyle>
            <a:lvl1pPr>
              <a:defRPr/>
            </a:lvl1pPr>
          </a:lstStyle>
          <a:p>
            <a:r>
              <a:rPr lang="de-DE" dirty="0" smtClean="0"/>
              <a:t>7 - Speicher-Hardware</a:t>
            </a:r>
            <a:endParaRPr lang="de-DE" dirty="0"/>
          </a:p>
        </p:txBody>
      </p:sp>
      <p:sp>
        <p:nvSpPr>
          <p:cNvPr id="7" name="Foliennummernplatzhalter 6"/>
          <p:cNvSpPr>
            <a:spLocks noGrp="1"/>
          </p:cNvSpPr>
          <p:nvPr>
            <p:ph type="sldNum" sz="quarter" idx="12"/>
          </p:nvPr>
        </p:nvSpPr>
        <p:spPr/>
        <p:txBody>
          <a:bodyPr/>
          <a:lstStyle>
            <a:lvl1pPr>
              <a:defRPr/>
            </a:lvl1pPr>
          </a:lstStyle>
          <a:p>
            <a:fld id="{5640113A-6BA2-43D6-B4CD-60EE97D5501E}" type="slidenum">
              <a:rPr lang="de-DE"/>
              <a:pPr/>
              <a:t>‹Nr.›</a:t>
            </a:fld>
            <a:endParaRPr lang="de-DE" dirty="0"/>
          </a:p>
        </p:txBody>
      </p:sp>
    </p:spTree>
    <p:extLst>
      <p:ext uri="{BB962C8B-B14F-4D97-AF65-F5344CB8AC3E}">
        <p14:creationId xmlns:p14="http://schemas.microsoft.com/office/powerpoint/2010/main" val="348248951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79388" y="549275"/>
            <a:ext cx="8785225" cy="65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DE" smtClean="0"/>
              <a:t>Mastertitelformat bearbeiten</a:t>
            </a:r>
          </a:p>
        </p:txBody>
      </p:sp>
      <p:sp>
        <p:nvSpPr>
          <p:cNvPr id="1027" name="Rectangle 3"/>
          <p:cNvSpPr>
            <a:spLocks noGrp="1" noChangeArrowheads="1"/>
          </p:cNvSpPr>
          <p:nvPr>
            <p:ph type="body" idx="1"/>
          </p:nvPr>
        </p:nvSpPr>
        <p:spPr bwMode="auto">
          <a:xfrm>
            <a:off x="179388" y="1387475"/>
            <a:ext cx="8785225" cy="499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p:txBody>
      </p:sp>
      <p:sp>
        <p:nvSpPr>
          <p:cNvPr id="1028" name="Rectangle 4"/>
          <p:cNvSpPr>
            <a:spLocks noGrp="1" noChangeArrowheads="1"/>
          </p:cNvSpPr>
          <p:nvPr>
            <p:ph type="dt" sz="half" idx="2"/>
          </p:nvPr>
        </p:nvSpPr>
        <p:spPr bwMode="auto">
          <a:xfrm>
            <a:off x="179388" y="6500813"/>
            <a:ext cx="20161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A32638"/>
                </a:solidFill>
              </a:defRPr>
            </a:lvl1pPr>
          </a:lstStyle>
          <a:p>
            <a:r>
              <a:rPr lang="en-US" dirty="0"/>
              <a:t>©</a:t>
            </a:r>
            <a:r>
              <a:rPr lang="de-DE" dirty="0"/>
              <a:t> H. Falk | </a:t>
            </a:r>
            <a:fld id="{25A6338E-873D-41D2-AF9C-EE6BE7B0BBAE}" type="datetime1">
              <a:rPr lang="de-DE" smtClean="0"/>
              <a:t>01.10.2014</a:t>
            </a:fld>
            <a:endParaRPr lang="de-DE" dirty="0"/>
          </a:p>
        </p:txBody>
      </p:sp>
      <p:sp>
        <p:nvSpPr>
          <p:cNvPr id="1029" name="Rectangle 5"/>
          <p:cNvSpPr>
            <a:spLocks noGrp="1" noChangeArrowheads="1"/>
          </p:cNvSpPr>
          <p:nvPr>
            <p:ph type="ftr" sz="quarter" idx="3"/>
          </p:nvPr>
        </p:nvSpPr>
        <p:spPr bwMode="auto">
          <a:xfrm>
            <a:off x="1835150" y="6500813"/>
            <a:ext cx="55451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1">
                <a:solidFill>
                  <a:srgbClr val="A32638"/>
                </a:solidFill>
              </a:defRPr>
            </a:lvl1pPr>
          </a:lstStyle>
          <a:p>
            <a:r>
              <a:rPr lang="de-DE" dirty="0" smtClean="0"/>
              <a:t>7 - Speicher-Hardware</a:t>
            </a:r>
            <a:endParaRPr lang="de-DE" dirty="0"/>
          </a:p>
        </p:txBody>
      </p:sp>
      <p:sp>
        <p:nvSpPr>
          <p:cNvPr id="1030" name="Rectangle 6"/>
          <p:cNvSpPr>
            <a:spLocks noGrp="1" noChangeArrowheads="1"/>
          </p:cNvSpPr>
          <p:nvPr>
            <p:ph type="sldNum" sz="quarter" idx="4"/>
          </p:nvPr>
        </p:nvSpPr>
        <p:spPr bwMode="auto">
          <a:xfrm>
            <a:off x="7524750" y="6500813"/>
            <a:ext cx="14398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A32638"/>
                </a:solidFill>
              </a:defRPr>
            </a:lvl1pPr>
          </a:lstStyle>
          <a:p>
            <a:fld id="{FF740ED9-5B01-4F39-A248-D88A96FF5F03}" type="slidenum">
              <a:rPr lang="de-DE"/>
              <a:pPr/>
              <a:t>‹Nr.›</a:t>
            </a:fld>
            <a:endParaRPr lang="de-DE" dirty="0"/>
          </a:p>
        </p:txBody>
      </p:sp>
      <p:sp>
        <p:nvSpPr>
          <p:cNvPr id="1044" name="Line 20"/>
          <p:cNvSpPr>
            <a:spLocks noChangeShapeType="1"/>
          </p:cNvSpPr>
          <p:nvPr/>
        </p:nvSpPr>
        <p:spPr bwMode="auto">
          <a:xfrm>
            <a:off x="0" y="182563"/>
            <a:ext cx="9144000" cy="0"/>
          </a:xfrm>
          <a:prstGeom prst="line">
            <a:avLst/>
          </a:prstGeom>
          <a:noFill/>
          <a:ln w="9525">
            <a:solidFill>
              <a:srgbClr val="A3263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1047" name="Text Box 23"/>
          <p:cNvSpPr txBox="1">
            <a:spLocks noChangeArrowheads="1"/>
          </p:cNvSpPr>
          <p:nvPr/>
        </p:nvSpPr>
        <p:spPr bwMode="auto">
          <a:xfrm>
            <a:off x="900113" y="198438"/>
            <a:ext cx="6037262"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de-DE" sz="1000" dirty="0" smtClean="0">
                <a:solidFill>
                  <a:srgbClr val="A32638"/>
                </a:solidFill>
              </a:rPr>
              <a:t>Grundlagen der Rechnerarchitektur (GdRA) WS 2014/15</a:t>
            </a:r>
            <a:endParaRPr lang="de-DE" sz="1000" dirty="0">
              <a:solidFill>
                <a:srgbClr val="A32638"/>
              </a:solidFill>
            </a:endParaRPr>
          </a:p>
        </p:txBody>
      </p:sp>
      <p:sp>
        <p:nvSpPr>
          <p:cNvPr id="1049" name="Text Box 25"/>
          <p:cNvSpPr txBox="1">
            <a:spLocks noChangeArrowheads="1"/>
          </p:cNvSpPr>
          <p:nvPr/>
        </p:nvSpPr>
        <p:spPr bwMode="auto">
          <a:xfrm>
            <a:off x="0" y="183600"/>
            <a:ext cx="827088" cy="152400"/>
          </a:xfrm>
          <a:prstGeom prst="rect">
            <a:avLst/>
          </a:prstGeom>
          <a:solidFill>
            <a:srgbClr val="A3263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gn="ctr">
              <a:spcBef>
                <a:spcPct val="50000"/>
              </a:spcBef>
            </a:pPr>
            <a:r>
              <a:rPr lang="de-DE" sz="1000" dirty="0">
                <a:solidFill>
                  <a:schemeClr val="bg1"/>
                </a:solidFill>
              </a:rPr>
              <a:t>Folie </a:t>
            </a:r>
            <a:fld id="{EB4F8D40-8A88-4B33-89A3-91CA3C1040E4}" type="slidenum">
              <a:rPr lang="de-DE" sz="1000" smtClean="0">
                <a:solidFill>
                  <a:schemeClr val="bg1"/>
                </a:solidFill>
              </a:rPr>
              <a:pPr algn="ctr">
                <a:spcBef>
                  <a:spcPct val="50000"/>
                </a:spcBef>
              </a:pPr>
              <a:t>‹Nr.›</a:t>
            </a:fld>
            <a:r>
              <a:rPr lang="de-DE" sz="1000" dirty="0" smtClean="0">
                <a:solidFill>
                  <a:schemeClr val="bg1"/>
                </a:solidFill>
              </a:rPr>
              <a:t>/180</a:t>
            </a:r>
            <a:endParaRPr lang="de-DE" sz="1000" dirty="0">
              <a:solidFill>
                <a:schemeClr val="bg1"/>
              </a:solidFill>
            </a:endParaRPr>
          </a:p>
        </p:txBody>
      </p:sp>
      <p:sp>
        <p:nvSpPr>
          <p:cNvPr id="1053" name="Line 29"/>
          <p:cNvSpPr>
            <a:spLocks noChangeShapeType="1"/>
          </p:cNvSpPr>
          <p:nvPr/>
        </p:nvSpPr>
        <p:spPr bwMode="auto">
          <a:xfrm>
            <a:off x="0" y="1751013"/>
            <a:ext cx="91440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635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1054" name="Line 30"/>
          <p:cNvSpPr>
            <a:spLocks noChangeShapeType="1"/>
          </p:cNvSpPr>
          <p:nvPr/>
        </p:nvSpPr>
        <p:spPr bwMode="auto">
          <a:xfrm rot="-5400000">
            <a:off x="-2518569" y="3437732"/>
            <a:ext cx="6837363"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iming>
    <p:tnLst>
      <p:par>
        <p:cTn id="1" dur="indefinite" restart="never" nodeType="tmRoot"/>
      </p:par>
    </p:tnLst>
  </p:timing>
  <p:hf sldNum="0" hdr="0"/>
  <p:txStyles>
    <p:titleStyle>
      <a:lvl1pPr algn="l" rtl="0" fontAlgn="base">
        <a:lnSpc>
          <a:spcPts val="2400"/>
        </a:lnSpc>
        <a:spcBef>
          <a:spcPct val="0"/>
        </a:spcBef>
        <a:spcAft>
          <a:spcPct val="0"/>
        </a:spcAft>
        <a:defRPr sz="2400" b="1">
          <a:solidFill>
            <a:srgbClr val="A32638"/>
          </a:solidFill>
          <a:latin typeface="+mj-lt"/>
          <a:ea typeface="+mj-ea"/>
          <a:cs typeface="+mj-cs"/>
        </a:defRPr>
      </a:lvl1pPr>
      <a:lvl2pPr algn="l" rtl="0" fontAlgn="base">
        <a:lnSpc>
          <a:spcPts val="2400"/>
        </a:lnSpc>
        <a:spcBef>
          <a:spcPct val="0"/>
        </a:spcBef>
        <a:spcAft>
          <a:spcPct val="0"/>
        </a:spcAft>
        <a:defRPr sz="2400" b="1">
          <a:solidFill>
            <a:srgbClr val="A32638"/>
          </a:solidFill>
          <a:latin typeface="Arial" charset="0"/>
        </a:defRPr>
      </a:lvl2pPr>
      <a:lvl3pPr algn="l" rtl="0" fontAlgn="base">
        <a:lnSpc>
          <a:spcPts val="2400"/>
        </a:lnSpc>
        <a:spcBef>
          <a:spcPct val="0"/>
        </a:spcBef>
        <a:spcAft>
          <a:spcPct val="0"/>
        </a:spcAft>
        <a:defRPr sz="2400" b="1">
          <a:solidFill>
            <a:srgbClr val="A32638"/>
          </a:solidFill>
          <a:latin typeface="Arial" charset="0"/>
        </a:defRPr>
      </a:lvl3pPr>
      <a:lvl4pPr algn="l" rtl="0" fontAlgn="base">
        <a:lnSpc>
          <a:spcPts val="2400"/>
        </a:lnSpc>
        <a:spcBef>
          <a:spcPct val="0"/>
        </a:spcBef>
        <a:spcAft>
          <a:spcPct val="0"/>
        </a:spcAft>
        <a:defRPr sz="2400" b="1">
          <a:solidFill>
            <a:srgbClr val="A32638"/>
          </a:solidFill>
          <a:latin typeface="Arial" charset="0"/>
        </a:defRPr>
      </a:lvl4pPr>
      <a:lvl5pPr algn="l" rtl="0" fontAlgn="base">
        <a:lnSpc>
          <a:spcPts val="2400"/>
        </a:lnSpc>
        <a:spcBef>
          <a:spcPct val="0"/>
        </a:spcBef>
        <a:spcAft>
          <a:spcPct val="0"/>
        </a:spcAft>
        <a:defRPr sz="2400" b="1">
          <a:solidFill>
            <a:srgbClr val="A32638"/>
          </a:solidFill>
          <a:latin typeface="Arial" charset="0"/>
        </a:defRPr>
      </a:lvl5pPr>
      <a:lvl6pPr marL="457200" algn="l" rtl="0" fontAlgn="base">
        <a:lnSpc>
          <a:spcPts val="2400"/>
        </a:lnSpc>
        <a:spcBef>
          <a:spcPct val="0"/>
        </a:spcBef>
        <a:spcAft>
          <a:spcPct val="0"/>
        </a:spcAft>
        <a:defRPr sz="2400" b="1">
          <a:solidFill>
            <a:srgbClr val="A32638"/>
          </a:solidFill>
          <a:latin typeface="Arial" charset="0"/>
        </a:defRPr>
      </a:lvl6pPr>
      <a:lvl7pPr marL="914400" algn="l" rtl="0" fontAlgn="base">
        <a:lnSpc>
          <a:spcPts val="2400"/>
        </a:lnSpc>
        <a:spcBef>
          <a:spcPct val="0"/>
        </a:spcBef>
        <a:spcAft>
          <a:spcPct val="0"/>
        </a:spcAft>
        <a:defRPr sz="2400" b="1">
          <a:solidFill>
            <a:srgbClr val="A32638"/>
          </a:solidFill>
          <a:latin typeface="Arial" charset="0"/>
        </a:defRPr>
      </a:lvl7pPr>
      <a:lvl8pPr marL="1371600" algn="l" rtl="0" fontAlgn="base">
        <a:lnSpc>
          <a:spcPts val="2400"/>
        </a:lnSpc>
        <a:spcBef>
          <a:spcPct val="0"/>
        </a:spcBef>
        <a:spcAft>
          <a:spcPct val="0"/>
        </a:spcAft>
        <a:defRPr sz="2400" b="1">
          <a:solidFill>
            <a:srgbClr val="A32638"/>
          </a:solidFill>
          <a:latin typeface="Arial" charset="0"/>
        </a:defRPr>
      </a:lvl8pPr>
      <a:lvl9pPr marL="1828800" algn="l" rtl="0" fontAlgn="base">
        <a:lnSpc>
          <a:spcPts val="2400"/>
        </a:lnSpc>
        <a:spcBef>
          <a:spcPct val="0"/>
        </a:spcBef>
        <a:spcAft>
          <a:spcPct val="0"/>
        </a:spcAft>
        <a:defRPr sz="2400" b="1">
          <a:solidFill>
            <a:srgbClr val="A32638"/>
          </a:solidFill>
          <a:latin typeface="Arial" charset="0"/>
        </a:defRPr>
      </a:lvl9pPr>
    </p:titleStyle>
    <p:bodyStyle>
      <a:lvl1pPr marL="342900" indent="-342900" algn="l" rtl="0" fontAlgn="base">
        <a:lnSpc>
          <a:spcPts val="2000"/>
        </a:lnSpc>
        <a:spcBef>
          <a:spcPct val="0"/>
        </a:spcBef>
        <a:spcAft>
          <a:spcPct val="0"/>
        </a:spcAft>
        <a:defRPr sz="2000">
          <a:solidFill>
            <a:schemeClr val="tx1"/>
          </a:solidFill>
          <a:latin typeface="+mn-lt"/>
          <a:ea typeface="+mn-ea"/>
          <a:cs typeface="+mn-cs"/>
        </a:defRPr>
      </a:lvl1pPr>
      <a:lvl2pPr marL="742950" indent="-285750" algn="l" rtl="0" fontAlgn="base">
        <a:spcBef>
          <a:spcPts val="0"/>
        </a:spcBef>
        <a:spcAft>
          <a:spcPct val="0"/>
        </a:spcAft>
        <a:buChar char="–"/>
        <a:defRPr sz="2000">
          <a:solidFill>
            <a:schemeClr val="tx1"/>
          </a:solidFill>
          <a:latin typeface="+mn-lt"/>
        </a:defRPr>
      </a:lvl2pPr>
      <a:lvl3pPr marL="1143000" indent="-228600" algn="l" rtl="0" fontAlgn="base">
        <a:spcBef>
          <a:spcPct val="20000"/>
        </a:spcBef>
        <a:spcAft>
          <a:spcPct val="0"/>
        </a:spcAft>
        <a:buChar char="•"/>
        <a:defRPr>
          <a:solidFill>
            <a:schemeClr val="tx1"/>
          </a:solidFill>
          <a:latin typeface="+mn-lt"/>
        </a:defRPr>
      </a:lvl3pPr>
      <a:lvl4pPr marL="1600200" indent="-228600" algn="l" rtl="0" fontAlgn="base">
        <a:spcBef>
          <a:spcPct val="20000"/>
        </a:spcBef>
        <a:spcAft>
          <a:spcPct val="0"/>
        </a:spcAft>
        <a:buChar char="–"/>
        <a:defRPr sz="1600">
          <a:solidFill>
            <a:schemeClr val="tx1"/>
          </a:solidFill>
          <a:latin typeface="+mn-lt"/>
        </a:defRPr>
      </a:lvl4pPr>
      <a:lvl5pPr marL="2057400" indent="-228600" algn="l" rtl="0" fontAlgn="base">
        <a:spcBef>
          <a:spcPct val="20000"/>
        </a:spcBef>
        <a:spcAft>
          <a:spcPct val="0"/>
        </a:spcAft>
        <a:buChar char="»"/>
        <a:defRPr sz="1400">
          <a:solidFill>
            <a:schemeClr val="tx1"/>
          </a:solidFill>
          <a:latin typeface="+mn-lt"/>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0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9.xml"/><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24.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16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5.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7.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17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8.xml"/><Relationship Id="rId1" Type="http://schemas.openxmlformats.org/officeDocument/2006/relationships/slideLayout" Target="../slideLayouts/slideLayout6.xml"/></Relationships>
</file>

<file path=ppt/slides/_rels/slide17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17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29.xml"/><Relationship Id="rId1" Type="http://schemas.openxmlformats.org/officeDocument/2006/relationships/slideLayout" Target="../slideLayouts/slideLayout6.xml"/></Relationships>
</file>

<file path=ppt/slides/_rels/slide17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17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17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17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900" name="Rectangle 4"/>
          <p:cNvSpPr>
            <a:spLocks noGrp="1" noChangeArrowheads="1"/>
          </p:cNvSpPr>
          <p:nvPr>
            <p:ph type="ctrTitle"/>
          </p:nvPr>
        </p:nvSpPr>
        <p:spPr>
          <a:xfrm>
            <a:off x="685800" y="1573679"/>
            <a:ext cx="7772400" cy="1938992"/>
          </a:xfrm>
        </p:spPr>
        <p:txBody>
          <a:bodyPr/>
          <a:lstStyle/>
          <a:p>
            <a:r>
              <a:rPr lang="de-DE" dirty="0" smtClean="0"/>
              <a:t>Grundlagen der Rechnerarchitektur</a:t>
            </a:r>
            <a:r>
              <a:rPr lang="de-DE" dirty="0"/>
              <a:t/>
            </a:r>
            <a:br>
              <a:rPr lang="de-DE" dirty="0"/>
            </a:br>
            <a:r>
              <a:rPr lang="de-DE" sz="2800" b="0" dirty="0"/>
              <a:t>[</a:t>
            </a:r>
            <a:r>
              <a:rPr lang="de-DE" sz="2800" b="0" dirty="0" smtClean="0"/>
              <a:t>CS3100.010]</a:t>
            </a:r>
            <a:endParaRPr lang="de-DE" sz="2800" b="0" dirty="0"/>
          </a:p>
        </p:txBody>
      </p:sp>
      <p:sp>
        <p:nvSpPr>
          <p:cNvPr id="592901" name="Rectangle 5"/>
          <p:cNvSpPr>
            <a:spLocks noGrp="1" noChangeArrowheads="1"/>
          </p:cNvSpPr>
          <p:nvPr>
            <p:ph type="subTitle" idx="1"/>
          </p:nvPr>
        </p:nvSpPr>
        <p:spPr>
          <a:xfrm>
            <a:off x="1371600" y="3886200"/>
            <a:ext cx="6400800" cy="2590800"/>
          </a:xfrm>
        </p:spPr>
        <p:txBody>
          <a:bodyPr/>
          <a:lstStyle/>
          <a:p>
            <a:r>
              <a:rPr lang="de-DE" dirty="0" smtClean="0"/>
              <a:t>Wintersemester 2014/15</a:t>
            </a:r>
            <a:endParaRPr lang="de-DE" dirty="0"/>
          </a:p>
          <a:p>
            <a:endParaRPr lang="de-DE" dirty="0"/>
          </a:p>
          <a:p>
            <a:r>
              <a:rPr lang="de-DE" sz="2000" dirty="0"/>
              <a:t>Heiko Falk</a:t>
            </a:r>
          </a:p>
          <a:p>
            <a:endParaRPr lang="de-DE" sz="2000" dirty="0"/>
          </a:p>
          <a:p>
            <a:r>
              <a:rPr lang="de-DE" sz="2000" dirty="0"/>
              <a:t>Institut für Eingebettete Systeme/Echtzeitsysteme</a:t>
            </a:r>
          </a:p>
          <a:p>
            <a:pPr>
              <a:lnSpc>
                <a:spcPct val="120000"/>
              </a:lnSpc>
            </a:pPr>
            <a:r>
              <a:rPr lang="de-DE" sz="2000" dirty="0"/>
              <a:t>Ingenieurwissenschaften und Informatik</a:t>
            </a:r>
          </a:p>
          <a:p>
            <a:pPr>
              <a:lnSpc>
                <a:spcPct val="120000"/>
              </a:lnSpc>
            </a:pPr>
            <a:r>
              <a:rPr lang="de-DE" sz="2000" dirty="0"/>
              <a:t>Universität Ulm</a:t>
            </a:r>
          </a:p>
        </p:txBody>
      </p:sp>
    </p:spTree>
    <p:extLst>
      <p:ext uri="{BB962C8B-B14F-4D97-AF65-F5344CB8AC3E}">
        <p14:creationId xmlns:p14="http://schemas.microsoft.com/office/powerpoint/2010/main" val="3665324556"/>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i="1" dirty="0" smtClean="0"/>
              <a:t>Memory Wall</a:t>
            </a:r>
            <a:endParaRPr lang="en-US" i="1" dirty="0"/>
          </a:p>
        </p:txBody>
      </p:sp>
      <p:sp>
        <p:nvSpPr>
          <p:cNvPr id="3" name="Datumsplatzhalter 2"/>
          <p:cNvSpPr>
            <a:spLocks noGrp="1"/>
          </p:cNvSpPr>
          <p:nvPr>
            <p:ph type="dt" sz="half" idx="10"/>
          </p:nvPr>
        </p:nvSpPr>
        <p:spPr/>
        <p:txBody>
          <a:bodyPr/>
          <a:lstStyle/>
          <a:p>
            <a:r>
              <a:rPr lang="en-US" dirty="0" smtClean="0"/>
              <a:t>©</a:t>
            </a:r>
            <a:r>
              <a:rPr lang="de-DE" dirty="0" smtClean="0"/>
              <a:t> H. Falk | </a:t>
            </a:r>
            <a:fld id="{BBFC0F05-8298-4AAD-A241-28489FDA29C6}" type="datetime1">
              <a:rPr lang="de-DE" smtClean="0"/>
              <a:t>01.10.2014</a:t>
            </a:fld>
            <a:endParaRPr lang="de-DE" dirty="0"/>
          </a:p>
        </p:txBody>
      </p:sp>
      <p:sp>
        <p:nvSpPr>
          <p:cNvPr id="4" name="Fußzeilenplatzhalter 3"/>
          <p:cNvSpPr>
            <a:spLocks noGrp="1"/>
          </p:cNvSpPr>
          <p:nvPr>
            <p:ph type="ftr" sz="quarter" idx="11"/>
          </p:nvPr>
        </p:nvSpPr>
        <p:spPr/>
        <p:txBody>
          <a:bodyPr/>
          <a:lstStyle/>
          <a:p>
            <a:r>
              <a:rPr lang="de-DE" dirty="0" smtClean="0"/>
              <a:t>7 - Speicher-Hardware</a:t>
            </a:r>
            <a:endParaRPr lang="de-DE" dirty="0"/>
          </a:p>
        </p:txBody>
      </p:sp>
      <p:pic>
        <p:nvPicPr>
          <p:cNvPr id="5" name="Picture 7"/>
          <p:cNvPicPr>
            <a:picLocks noChangeAspect="1" noChangeArrowheads="1"/>
          </p:cNvPicPr>
          <p:nvPr/>
        </p:nvPicPr>
        <p:blipFill rotWithShape="1">
          <a:blip r:embed="rId2">
            <a:extLst>
              <a:ext uri="{28A0092B-C50C-407E-A947-70E740481C1C}">
                <a14:useLocalDpi xmlns:a14="http://schemas.microsoft.com/office/drawing/2010/main" val="0"/>
              </a:ext>
            </a:extLst>
          </a:blip>
          <a:srcRect t="6563" r="26" b="2391"/>
          <a:stretch/>
        </p:blipFill>
        <p:spPr bwMode="auto">
          <a:xfrm rot="120000">
            <a:off x="884982" y="1382132"/>
            <a:ext cx="6557962" cy="3489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12"/>
          <p:cNvSpPr txBox="1">
            <a:spLocks noChangeArrowheads="1"/>
          </p:cNvSpPr>
          <p:nvPr/>
        </p:nvSpPr>
        <p:spPr bwMode="auto">
          <a:xfrm>
            <a:off x="7452320" y="4005064"/>
            <a:ext cx="1512168" cy="276999"/>
          </a:xfrm>
          <a:prstGeom prst="rect">
            <a:avLst/>
          </a:prstGeom>
          <a:solidFill>
            <a:srgbClr val="AAA28D">
              <a:alpha val="8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DE" sz="1200" i="1" dirty="0" smtClean="0">
                <a:ea typeface="ヒラギノ角ゴ Pro W3" pitchFamily="96" charset="-128"/>
              </a:rPr>
              <a:t>© Elsevier Science</a:t>
            </a:r>
          </a:p>
        </p:txBody>
      </p:sp>
      <p:sp>
        <p:nvSpPr>
          <p:cNvPr id="7" name="Textfeld 6"/>
          <p:cNvSpPr txBox="1"/>
          <p:nvPr/>
        </p:nvSpPr>
        <p:spPr>
          <a:xfrm>
            <a:off x="179512" y="4869160"/>
            <a:ext cx="6595075" cy="1569660"/>
          </a:xfrm>
          <a:prstGeom prst="rect">
            <a:avLst/>
          </a:prstGeom>
          <a:noFill/>
        </p:spPr>
        <p:txBody>
          <a:bodyPr wrap="none" rtlCol="0">
            <a:spAutoFit/>
          </a:bodyPr>
          <a:lstStyle/>
          <a:p>
            <a:pPr marL="381000" indent="-381000">
              <a:lnSpc>
                <a:spcPct val="120000"/>
              </a:lnSpc>
              <a:buFont typeface="Arial" charset="0"/>
              <a:buChar char="–"/>
            </a:pPr>
            <a:r>
              <a:rPr lang="de-DE" sz="2000" dirty="0" smtClean="0"/>
              <a:t>Früher (1980er): Prozessoren ohne </a:t>
            </a:r>
            <a:r>
              <a:rPr lang="en-US" sz="2000" i="1" dirty="0" smtClean="0"/>
              <a:t>Cache</a:t>
            </a:r>
            <a:r>
              <a:rPr lang="de-DE" sz="2000" dirty="0" smtClean="0"/>
              <a:t> entwickelt</a:t>
            </a:r>
          </a:p>
          <a:p>
            <a:pPr marL="381000" indent="-381000">
              <a:lnSpc>
                <a:spcPct val="120000"/>
              </a:lnSpc>
              <a:buFont typeface="Arial" charset="0"/>
              <a:buChar char="–"/>
            </a:pPr>
            <a:r>
              <a:rPr lang="de-DE" sz="2000" dirty="0" smtClean="0"/>
              <a:t>Seit 2000: mindestens 2 </a:t>
            </a:r>
            <a:r>
              <a:rPr lang="en-US" sz="2000" i="1" dirty="0" smtClean="0"/>
              <a:t>Cache</a:t>
            </a:r>
            <a:r>
              <a:rPr lang="de-DE" sz="2000" dirty="0" smtClean="0"/>
              <a:t>-Ebenen</a:t>
            </a:r>
            <a:endParaRPr lang="de-DE" sz="2000" dirty="0"/>
          </a:p>
          <a:p>
            <a:pPr marL="381000" indent="-381000">
              <a:lnSpc>
                <a:spcPct val="120000"/>
              </a:lnSpc>
              <a:buFont typeface="Arial" charset="0"/>
              <a:buChar char="–"/>
            </a:pPr>
            <a:r>
              <a:rPr lang="de-DE" sz="2000" dirty="0" smtClean="0"/>
              <a:t>Problem wird sich weiter verschärfen</a:t>
            </a:r>
          </a:p>
          <a:p>
            <a:pPr marL="381000" indent="-381000">
              <a:lnSpc>
                <a:spcPct val="120000"/>
              </a:lnSpc>
              <a:buFont typeface="Arial" charset="0"/>
              <a:buChar char="–"/>
            </a:pPr>
            <a:r>
              <a:rPr lang="de-DE" sz="2000" dirty="0" smtClean="0"/>
              <a:t>Speicherhierarchien sind Versuch zu kompensieren</a:t>
            </a:r>
            <a:endParaRPr lang="de-DE" sz="2000" dirty="0"/>
          </a:p>
        </p:txBody>
      </p:sp>
    </p:spTree>
    <p:extLst>
      <p:ext uri="{BB962C8B-B14F-4D97-AF65-F5344CB8AC3E}">
        <p14:creationId xmlns:p14="http://schemas.microsoft.com/office/powerpoint/2010/main" val="13305690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LRU-Beispiel: Dynamischer Ablauf (2)</a:t>
            </a:r>
            <a:endParaRPr lang="de-DE" dirty="0"/>
          </a:p>
        </p:txBody>
      </p:sp>
      <p:sp>
        <p:nvSpPr>
          <p:cNvPr id="33" name="Text Box 8"/>
          <p:cNvSpPr txBox="1">
            <a:spLocks noChangeArrowheads="1"/>
          </p:cNvSpPr>
          <p:nvPr/>
        </p:nvSpPr>
        <p:spPr bwMode="auto">
          <a:xfrm>
            <a:off x="6534944" y="1334666"/>
            <a:ext cx="24114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sz="2400" b="0" dirty="0" smtClean="0"/>
              <a:t>Zugriff auf </a:t>
            </a:r>
            <a:r>
              <a:rPr lang="en-US" sz="2400" b="0" i="1" dirty="0" smtClean="0"/>
              <a:t>tag</a:t>
            </a:r>
            <a:r>
              <a:rPr lang="en-US" sz="2400" b="0" dirty="0" smtClean="0"/>
              <a:t>=4</a:t>
            </a:r>
            <a:endParaRPr lang="en-US" sz="2400" b="0" dirty="0"/>
          </a:p>
        </p:txBody>
      </p:sp>
      <p:sp>
        <p:nvSpPr>
          <p:cNvPr id="34" name="Text Box 9"/>
          <p:cNvSpPr txBox="1">
            <a:spLocks noChangeArrowheads="1"/>
          </p:cNvSpPr>
          <p:nvPr/>
        </p:nvSpPr>
        <p:spPr bwMode="auto">
          <a:xfrm>
            <a:off x="269081" y="6014616"/>
            <a:ext cx="1439863" cy="3667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spcBef>
                <a:spcPct val="50000"/>
              </a:spcBef>
            </a:pPr>
            <a:r>
              <a:rPr lang="en-US" dirty="0"/>
              <a:t>1</a:t>
            </a:r>
          </a:p>
        </p:txBody>
      </p:sp>
      <p:sp>
        <p:nvSpPr>
          <p:cNvPr id="35" name="Text Box 10"/>
          <p:cNvSpPr txBox="1">
            <a:spLocks noChangeArrowheads="1"/>
          </p:cNvSpPr>
          <p:nvPr/>
        </p:nvSpPr>
        <p:spPr bwMode="auto">
          <a:xfrm>
            <a:off x="269081" y="5654253"/>
            <a:ext cx="1439863" cy="3667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spcBef>
                <a:spcPct val="50000"/>
              </a:spcBef>
            </a:pPr>
            <a:r>
              <a:rPr lang="en-US" dirty="0"/>
              <a:t>5</a:t>
            </a:r>
          </a:p>
        </p:txBody>
      </p:sp>
      <p:sp>
        <p:nvSpPr>
          <p:cNvPr id="36" name="Text Box 11"/>
          <p:cNvSpPr txBox="1">
            <a:spLocks noChangeArrowheads="1"/>
          </p:cNvSpPr>
          <p:nvPr/>
        </p:nvSpPr>
        <p:spPr bwMode="auto">
          <a:xfrm>
            <a:off x="269081" y="5293891"/>
            <a:ext cx="1439863" cy="3667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spcBef>
                <a:spcPct val="50000"/>
              </a:spcBef>
            </a:pPr>
            <a:r>
              <a:rPr lang="en-US" dirty="0"/>
              <a:t>4</a:t>
            </a:r>
          </a:p>
        </p:txBody>
      </p:sp>
      <p:sp>
        <p:nvSpPr>
          <p:cNvPr id="37" name="Text Box 12"/>
          <p:cNvSpPr txBox="1">
            <a:spLocks noChangeArrowheads="1"/>
          </p:cNvSpPr>
          <p:nvPr/>
        </p:nvSpPr>
        <p:spPr bwMode="auto">
          <a:xfrm>
            <a:off x="269081" y="4935116"/>
            <a:ext cx="1439863" cy="3667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spcBef>
                <a:spcPct val="50000"/>
              </a:spcBef>
            </a:pPr>
            <a:r>
              <a:rPr lang="en-US" dirty="0"/>
              <a:t>7</a:t>
            </a:r>
          </a:p>
        </p:txBody>
      </p:sp>
      <p:sp>
        <p:nvSpPr>
          <p:cNvPr id="38" name="Text Box 17"/>
          <p:cNvSpPr txBox="1">
            <a:spLocks noChangeArrowheads="1"/>
          </p:cNvSpPr>
          <p:nvPr/>
        </p:nvSpPr>
        <p:spPr bwMode="auto">
          <a:xfrm>
            <a:off x="3425674" y="1334666"/>
            <a:ext cx="243552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sz="2400" b="0" dirty="0" smtClean="0"/>
              <a:t>Zugriff auf </a:t>
            </a:r>
            <a:r>
              <a:rPr lang="en-US" sz="2400" b="0" i="1" dirty="0" smtClean="0"/>
              <a:t>tag</a:t>
            </a:r>
            <a:r>
              <a:rPr lang="en-US" sz="2400" b="0" dirty="0" smtClean="0"/>
              <a:t>=5</a:t>
            </a:r>
            <a:endParaRPr lang="en-US" sz="2400" b="0" dirty="0"/>
          </a:p>
        </p:txBody>
      </p:sp>
      <p:sp>
        <p:nvSpPr>
          <p:cNvPr id="39" name="Text Box 22"/>
          <p:cNvSpPr txBox="1">
            <a:spLocks noChangeArrowheads="1"/>
          </p:cNvSpPr>
          <p:nvPr/>
        </p:nvSpPr>
        <p:spPr bwMode="auto">
          <a:xfrm>
            <a:off x="197644" y="1334666"/>
            <a:ext cx="20812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sz="2400" b="0" dirty="0" smtClean="0"/>
              <a:t>lt. letzter Folie</a:t>
            </a:r>
            <a:endParaRPr lang="de-DE" sz="2400" b="0" dirty="0"/>
          </a:p>
        </p:txBody>
      </p:sp>
      <p:sp>
        <p:nvSpPr>
          <p:cNvPr id="40" name="Text Box 23"/>
          <p:cNvSpPr txBox="1">
            <a:spLocks noChangeArrowheads="1"/>
          </p:cNvSpPr>
          <p:nvPr/>
        </p:nvSpPr>
        <p:spPr bwMode="auto">
          <a:xfrm>
            <a:off x="269081" y="3134891"/>
            <a:ext cx="1439863" cy="3667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spcBef>
                <a:spcPct val="50000"/>
              </a:spcBef>
            </a:pPr>
            <a:r>
              <a:rPr lang="en-US" dirty="0"/>
              <a:t>0</a:t>
            </a:r>
          </a:p>
        </p:txBody>
      </p:sp>
      <p:sp>
        <p:nvSpPr>
          <p:cNvPr id="41" name="Text Box 24"/>
          <p:cNvSpPr txBox="1">
            <a:spLocks noChangeArrowheads="1"/>
          </p:cNvSpPr>
          <p:nvPr/>
        </p:nvSpPr>
        <p:spPr bwMode="auto">
          <a:xfrm>
            <a:off x="269081" y="2774528"/>
            <a:ext cx="1439863" cy="3667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spcBef>
                <a:spcPct val="50000"/>
              </a:spcBef>
            </a:pPr>
            <a:r>
              <a:rPr lang="en-US" dirty="0"/>
              <a:t>2</a:t>
            </a:r>
          </a:p>
        </p:txBody>
      </p:sp>
      <p:sp>
        <p:nvSpPr>
          <p:cNvPr id="42" name="Text Box 25"/>
          <p:cNvSpPr txBox="1">
            <a:spLocks noChangeArrowheads="1"/>
          </p:cNvSpPr>
          <p:nvPr/>
        </p:nvSpPr>
        <p:spPr bwMode="auto">
          <a:xfrm>
            <a:off x="269081" y="2414166"/>
            <a:ext cx="1439863" cy="3667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spcBef>
                <a:spcPct val="50000"/>
              </a:spcBef>
            </a:pPr>
            <a:r>
              <a:rPr lang="en-US" dirty="0"/>
              <a:t>4</a:t>
            </a:r>
          </a:p>
        </p:txBody>
      </p:sp>
      <p:sp>
        <p:nvSpPr>
          <p:cNvPr id="43" name="Text Box 26"/>
          <p:cNvSpPr txBox="1">
            <a:spLocks noChangeArrowheads="1"/>
          </p:cNvSpPr>
          <p:nvPr/>
        </p:nvSpPr>
        <p:spPr bwMode="auto">
          <a:xfrm>
            <a:off x="269081" y="2055391"/>
            <a:ext cx="1439863" cy="3667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spcBef>
                <a:spcPct val="50000"/>
              </a:spcBef>
            </a:pPr>
            <a:r>
              <a:rPr lang="en-US" dirty="0"/>
              <a:t>1</a:t>
            </a:r>
          </a:p>
        </p:txBody>
      </p:sp>
      <p:sp>
        <p:nvSpPr>
          <p:cNvPr id="44" name="Text Box 30"/>
          <p:cNvSpPr txBox="1">
            <a:spLocks noChangeArrowheads="1"/>
          </p:cNvSpPr>
          <p:nvPr/>
        </p:nvSpPr>
        <p:spPr bwMode="auto">
          <a:xfrm>
            <a:off x="3580606" y="3134891"/>
            <a:ext cx="1439863" cy="3667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spcBef>
                <a:spcPct val="50000"/>
              </a:spcBef>
            </a:pPr>
            <a:r>
              <a:rPr lang="en-US" dirty="0"/>
              <a:t>2</a:t>
            </a:r>
          </a:p>
        </p:txBody>
      </p:sp>
      <p:sp>
        <p:nvSpPr>
          <p:cNvPr id="45" name="Text Box 31"/>
          <p:cNvSpPr txBox="1">
            <a:spLocks noChangeArrowheads="1"/>
          </p:cNvSpPr>
          <p:nvPr/>
        </p:nvSpPr>
        <p:spPr bwMode="auto">
          <a:xfrm>
            <a:off x="3580606" y="2774528"/>
            <a:ext cx="1439863" cy="3667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spcBef>
                <a:spcPct val="50000"/>
              </a:spcBef>
            </a:pPr>
            <a:r>
              <a:rPr lang="en-US" dirty="0"/>
              <a:t>4</a:t>
            </a:r>
          </a:p>
        </p:txBody>
      </p:sp>
      <p:sp>
        <p:nvSpPr>
          <p:cNvPr id="46" name="Text Box 32"/>
          <p:cNvSpPr txBox="1">
            <a:spLocks noChangeArrowheads="1"/>
          </p:cNvSpPr>
          <p:nvPr/>
        </p:nvSpPr>
        <p:spPr bwMode="auto">
          <a:xfrm>
            <a:off x="3580606" y="2414166"/>
            <a:ext cx="1439863" cy="3667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spcBef>
                <a:spcPct val="50000"/>
              </a:spcBef>
            </a:pPr>
            <a:r>
              <a:rPr lang="en-US" dirty="0"/>
              <a:t>1</a:t>
            </a:r>
          </a:p>
        </p:txBody>
      </p:sp>
      <p:sp>
        <p:nvSpPr>
          <p:cNvPr id="47" name="Text Box 33"/>
          <p:cNvSpPr txBox="1">
            <a:spLocks noChangeArrowheads="1"/>
          </p:cNvSpPr>
          <p:nvPr/>
        </p:nvSpPr>
        <p:spPr bwMode="auto">
          <a:xfrm>
            <a:off x="3580606" y="2055391"/>
            <a:ext cx="1439863" cy="3667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spcBef>
                <a:spcPct val="50000"/>
              </a:spcBef>
            </a:pPr>
            <a:r>
              <a:rPr lang="en-US" dirty="0"/>
              <a:t>5</a:t>
            </a:r>
          </a:p>
        </p:txBody>
      </p:sp>
      <p:sp>
        <p:nvSpPr>
          <p:cNvPr id="48" name="Line 34"/>
          <p:cNvSpPr>
            <a:spLocks noChangeShapeType="1"/>
          </p:cNvSpPr>
          <p:nvPr/>
        </p:nvSpPr>
        <p:spPr bwMode="auto">
          <a:xfrm>
            <a:off x="1853406" y="2918991"/>
            <a:ext cx="1512888" cy="288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endParaRPr lang="de-DE" dirty="0"/>
          </a:p>
        </p:txBody>
      </p:sp>
      <p:sp>
        <p:nvSpPr>
          <p:cNvPr id="49" name="Line 35"/>
          <p:cNvSpPr>
            <a:spLocks noChangeShapeType="1"/>
          </p:cNvSpPr>
          <p:nvPr/>
        </p:nvSpPr>
        <p:spPr bwMode="auto">
          <a:xfrm>
            <a:off x="1853406" y="2631653"/>
            <a:ext cx="1512888" cy="2873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endParaRPr lang="de-DE" dirty="0"/>
          </a:p>
        </p:txBody>
      </p:sp>
      <p:sp>
        <p:nvSpPr>
          <p:cNvPr id="50" name="Line 36"/>
          <p:cNvSpPr>
            <a:spLocks noChangeShapeType="1"/>
          </p:cNvSpPr>
          <p:nvPr/>
        </p:nvSpPr>
        <p:spPr bwMode="auto">
          <a:xfrm>
            <a:off x="1853406" y="2199853"/>
            <a:ext cx="1512888" cy="2873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endParaRPr lang="de-DE" dirty="0"/>
          </a:p>
        </p:txBody>
      </p:sp>
      <p:sp>
        <p:nvSpPr>
          <p:cNvPr id="51" name="Text Box 37"/>
          <p:cNvSpPr txBox="1">
            <a:spLocks noChangeArrowheads="1"/>
          </p:cNvSpPr>
          <p:nvPr/>
        </p:nvSpPr>
        <p:spPr bwMode="auto">
          <a:xfrm>
            <a:off x="6750844" y="3134891"/>
            <a:ext cx="1439862" cy="3667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spcBef>
                <a:spcPct val="50000"/>
              </a:spcBef>
            </a:pPr>
            <a:r>
              <a:rPr lang="en-US" dirty="0"/>
              <a:t>2</a:t>
            </a:r>
          </a:p>
        </p:txBody>
      </p:sp>
      <p:sp>
        <p:nvSpPr>
          <p:cNvPr id="52" name="Text Box 38"/>
          <p:cNvSpPr txBox="1">
            <a:spLocks noChangeArrowheads="1"/>
          </p:cNvSpPr>
          <p:nvPr/>
        </p:nvSpPr>
        <p:spPr bwMode="auto">
          <a:xfrm>
            <a:off x="6750844" y="2774528"/>
            <a:ext cx="1439862" cy="3667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spcBef>
                <a:spcPct val="50000"/>
              </a:spcBef>
            </a:pPr>
            <a:r>
              <a:rPr lang="en-US" dirty="0"/>
              <a:t>1</a:t>
            </a:r>
          </a:p>
        </p:txBody>
      </p:sp>
      <p:sp>
        <p:nvSpPr>
          <p:cNvPr id="53" name="Text Box 39"/>
          <p:cNvSpPr txBox="1">
            <a:spLocks noChangeArrowheads="1"/>
          </p:cNvSpPr>
          <p:nvPr/>
        </p:nvSpPr>
        <p:spPr bwMode="auto">
          <a:xfrm>
            <a:off x="6750844" y="2414166"/>
            <a:ext cx="1439862" cy="3667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spcBef>
                <a:spcPct val="50000"/>
              </a:spcBef>
            </a:pPr>
            <a:r>
              <a:rPr lang="en-US" dirty="0"/>
              <a:t>5</a:t>
            </a:r>
          </a:p>
        </p:txBody>
      </p:sp>
      <p:sp>
        <p:nvSpPr>
          <p:cNvPr id="54" name="Text Box 40"/>
          <p:cNvSpPr txBox="1">
            <a:spLocks noChangeArrowheads="1"/>
          </p:cNvSpPr>
          <p:nvPr/>
        </p:nvSpPr>
        <p:spPr bwMode="auto">
          <a:xfrm>
            <a:off x="6750844" y="2055391"/>
            <a:ext cx="1439862" cy="3667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spcBef>
                <a:spcPct val="50000"/>
              </a:spcBef>
            </a:pPr>
            <a:r>
              <a:rPr lang="en-US" dirty="0"/>
              <a:t>4</a:t>
            </a:r>
          </a:p>
        </p:txBody>
      </p:sp>
      <p:sp>
        <p:nvSpPr>
          <p:cNvPr id="55" name="Line 41"/>
          <p:cNvSpPr>
            <a:spLocks noChangeShapeType="1"/>
          </p:cNvSpPr>
          <p:nvPr/>
        </p:nvSpPr>
        <p:spPr bwMode="auto">
          <a:xfrm flipV="1">
            <a:off x="5237956" y="2271291"/>
            <a:ext cx="1368425" cy="7191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endParaRPr lang="de-DE" dirty="0"/>
          </a:p>
        </p:txBody>
      </p:sp>
      <p:sp>
        <p:nvSpPr>
          <p:cNvPr id="56" name="Line 42"/>
          <p:cNvSpPr>
            <a:spLocks noChangeShapeType="1"/>
          </p:cNvSpPr>
          <p:nvPr/>
        </p:nvSpPr>
        <p:spPr bwMode="auto">
          <a:xfrm>
            <a:off x="5310981" y="2271291"/>
            <a:ext cx="1223963" cy="2873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endParaRPr lang="de-DE" dirty="0"/>
          </a:p>
        </p:txBody>
      </p:sp>
      <p:sp>
        <p:nvSpPr>
          <p:cNvPr id="57" name="Line 43"/>
          <p:cNvSpPr>
            <a:spLocks noChangeShapeType="1"/>
          </p:cNvSpPr>
          <p:nvPr/>
        </p:nvSpPr>
        <p:spPr bwMode="auto">
          <a:xfrm>
            <a:off x="5310981" y="2631653"/>
            <a:ext cx="1223963" cy="2873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endParaRPr lang="de-DE" dirty="0"/>
          </a:p>
        </p:txBody>
      </p:sp>
      <p:sp>
        <p:nvSpPr>
          <p:cNvPr id="58" name="Line 44"/>
          <p:cNvSpPr>
            <a:spLocks noChangeShapeType="1"/>
          </p:cNvSpPr>
          <p:nvPr/>
        </p:nvSpPr>
        <p:spPr bwMode="auto">
          <a:xfrm>
            <a:off x="5310981" y="3350791"/>
            <a:ext cx="122396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endParaRPr lang="de-DE" dirty="0"/>
          </a:p>
        </p:txBody>
      </p:sp>
      <p:sp>
        <p:nvSpPr>
          <p:cNvPr id="59" name="Text Box 45"/>
          <p:cNvSpPr txBox="1">
            <a:spLocks noChangeArrowheads="1"/>
          </p:cNvSpPr>
          <p:nvPr/>
        </p:nvSpPr>
        <p:spPr bwMode="auto">
          <a:xfrm>
            <a:off x="197644" y="4077072"/>
            <a:ext cx="24114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sz="2400" b="0" dirty="0" smtClean="0"/>
              <a:t>Zugriff auf </a:t>
            </a:r>
            <a:r>
              <a:rPr lang="en-US" sz="2400" b="0" i="1" dirty="0" smtClean="0"/>
              <a:t>tag</a:t>
            </a:r>
            <a:r>
              <a:rPr lang="en-US" sz="2400" b="0" dirty="0" smtClean="0"/>
              <a:t>=7</a:t>
            </a:r>
            <a:endParaRPr lang="en-US" sz="2400" b="0" dirty="0"/>
          </a:p>
        </p:txBody>
      </p:sp>
      <p:sp>
        <p:nvSpPr>
          <p:cNvPr id="3" name="Datumsplatzhalter 2"/>
          <p:cNvSpPr>
            <a:spLocks noGrp="1"/>
          </p:cNvSpPr>
          <p:nvPr>
            <p:ph type="dt" sz="half" idx="10"/>
          </p:nvPr>
        </p:nvSpPr>
        <p:spPr/>
        <p:txBody>
          <a:bodyPr/>
          <a:lstStyle/>
          <a:p>
            <a:r>
              <a:rPr lang="en-US" dirty="0" smtClean="0"/>
              <a:t>©</a:t>
            </a:r>
            <a:r>
              <a:rPr lang="de-DE" dirty="0" smtClean="0"/>
              <a:t> H. Falk | </a:t>
            </a:r>
            <a:fld id="{E53299A4-39F5-4D9B-AFD1-3799AC42541B}" type="datetime1">
              <a:rPr lang="de-DE" smtClean="0"/>
              <a:t>01.10.2014</a:t>
            </a:fld>
            <a:endParaRPr lang="de-DE" dirty="0"/>
          </a:p>
        </p:txBody>
      </p:sp>
      <p:sp>
        <p:nvSpPr>
          <p:cNvPr id="4" name="Fußzeilenplatzhalter 3"/>
          <p:cNvSpPr>
            <a:spLocks noGrp="1"/>
          </p:cNvSpPr>
          <p:nvPr>
            <p:ph type="ftr" sz="quarter" idx="11"/>
          </p:nvPr>
        </p:nvSpPr>
        <p:spPr/>
        <p:txBody>
          <a:bodyPr/>
          <a:lstStyle/>
          <a:p>
            <a:r>
              <a:rPr lang="de-DE" dirty="0" smtClean="0"/>
              <a:t>7 - Speicher-Hardware</a:t>
            </a:r>
            <a:endParaRPr lang="de-DE" dirty="0"/>
          </a:p>
        </p:txBody>
      </p:sp>
    </p:spTree>
    <p:extLst>
      <p:ext uri="{BB962C8B-B14F-4D97-AF65-F5344CB8AC3E}">
        <p14:creationId xmlns:p14="http://schemas.microsoft.com/office/powerpoint/2010/main" val="32712704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animBg="1"/>
      <p:bldP spid="35" grpId="0" animBg="1"/>
      <p:bldP spid="36" grpId="0" animBg="1"/>
      <p:bldP spid="37" grpId="0" animBg="1"/>
      <p:bldP spid="38" grpId="0"/>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en-US" dirty="0"/>
              <a:t>©</a:t>
            </a:r>
            <a:r>
              <a:rPr lang="de-DE" dirty="0"/>
              <a:t> H. Falk | </a:t>
            </a:r>
            <a:fld id="{B16E3CE0-0C9C-47FD-94F2-0BA0D21161B7}" type="datetime1">
              <a:rPr lang="de-DE" smtClean="0"/>
              <a:t>01.10.2014</a:t>
            </a:fld>
            <a:endParaRPr lang="de-DE" dirty="0"/>
          </a:p>
        </p:txBody>
      </p:sp>
      <p:sp>
        <p:nvSpPr>
          <p:cNvPr id="5" name="Fußzeilenplatzhalter 4"/>
          <p:cNvSpPr>
            <a:spLocks noGrp="1"/>
          </p:cNvSpPr>
          <p:nvPr>
            <p:ph type="ftr" sz="quarter" idx="11"/>
          </p:nvPr>
        </p:nvSpPr>
        <p:spPr/>
        <p:txBody>
          <a:bodyPr/>
          <a:lstStyle/>
          <a:p>
            <a:r>
              <a:rPr lang="de-DE" dirty="0" smtClean="0"/>
              <a:t>7 - Speicher-Hardware</a:t>
            </a:r>
            <a:endParaRPr lang="de-DE" dirty="0"/>
          </a:p>
        </p:txBody>
      </p:sp>
      <p:sp>
        <p:nvSpPr>
          <p:cNvPr id="1049602" name="Rectangle 2"/>
          <p:cNvSpPr>
            <a:spLocks noGrp="1" noChangeArrowheads="1"/>
          </p:cNvSpPr>
          <p:nvPr>
            <p:ph type="title"/>
          </p:nvPr>
        </p:nvSpPr>
        <p:spPr/>
        <p:txBody>
          <a:bodyPr/>
          <a:lstStyle/>
          <a:p>
            <a:r>
              <a:rPr lang="de-DE" dirty="0"/>
              <a:t>Zusammenfassung</a:t>
            </a:r>
          </a:p>
        </p:txBody>
      </p:sp>
      <p:sp>
        <p:nvSpPr>
          <p:cNvPr id="1049603" name="Rectangle 3"/>
          <p:cNvSpPr>
            <a:spLocks noGrp="1" noChangeArrowheads="1"/>
          </p:cNvSpPr>
          <p:nvPr>
            <p:ph type="body" idx="1"/>
          </p:nvPr>
        </p:nvSpPr>
        <p:spPr/>
        <p:txBody>
          <a:bodyPr/>
          <a:lstStyle/>
          <a:p>
            <a:pPr>
              <a:lnSpc>
                <a:spcPct val="120000"/>
              </a:lnSpc>
              <a:buFont typeface="Arial" charset="0"/>
              <a:buChar char="–"/>
            </a:pPr>
            <a:r>
              <a:rPr lang="de-DE" i="1" dirty="0"/>
              <a:t>Cache</a:t>
            </a:r>
            <a:r>
              <a:rPr lang="de-DE" dirty="0"/>
              <a:t>-Zeilen: Einheit der Gültigkeitsprüfung</a:t>
            </a:r>
          </a:p>
          <a:p>
            <a:pPr>
              <a:lnSpc>
                <a:spcPct val="120000"/>
              </a:lnSpc>
              <a:buFont typeface="Arial" charset="0"/>
              <a:buChar char="–"/>
            </a:pPr>
            <a:r>
              <a:rPr lang="de-DE" i="1" dirty="0"/>
              <a:t>Cache</a:t>
            </a:r>
            <a:r>
              <a:rPr lang="de-DE" dirty="0"/>
              <a:t>-Blöcke: Einheit des Nachladens</a:t>
            </a:r>
          </a:p>
          <a:p>
            <a:pPr>
              <a:lnSpc>
                <a:spcPct val="120000"/>
              </a:lnSpc>
              <a:buFont typeface="Arial" charset="0"/>
              <a:buChar char="–"/>
            </a:pPr>
            <a:r>
              <a:rPr lang="de-DE" dirty="0"/>
              <a:t>Organisationsformen:</a:t>
            </a:r>
          </a:p>
          <a:p>
            <a:pPr lvl="1">
              <a:lnSpc>
                <a:spcPct val="120000"/>
              </a:lnSpc>
              <a:buFont typeface="Arial" charset="0"/>
              <a:buChar char="–"/>
            </a:pPr>
            <a:r>
              <a:rPr lang="en-US" i="1" dirty="0"/>
              <a:t>Direct mapping</a:t>
            </a:r>
          </a:p>
          <a:p>
            <a:pPr lvl="1">
              <a:lnSpc>
                <a:spcPct val="120000"/>
              </a:lnSpc>
              <a:buFont typeface="Arial" charset="0"/>
              <a:buChar char="–"/>
            </a:pPr>
            <a:r>
              <a:rPr lang="en-US" i="1" dirty="0"/>
              <a:t>Set-associative mapping</a:t>
            </a:r>
          </a:p>
          <a:p>
            <a:pPr>
              <a:lnSpc>
                <a:spcPct val="120000"/>
              </a:lnSpc>
              <a:buFont typeface="Arial" charset="0"/>
              <a:buChar char="–"/>
            </a:pPr>
            <a:r>
              <a:rPr lang="de-DE" dirty="0"/>
              <a:t>Unterscheidung zwischen virtuellen und realen </a:t>
            </a:r>
            <a:r>
              <a:rPr lang="de-DE" i="1" dirty="0"/>
              <a:t>Caches</a:t>
            </a:r>
          </a:p>
          <a:p>
            <a:pPr>
              <a:lnSpc>
                <a:spcPct val="120000"/>
              </a:lnSpc>
              <a:buFont typeface="Arial" charset="0"/>
              <a:buChar char="–"/>
            </a:pPr>
            <a:r>
              <a:rPr lang="de-DE" dirty="0"/>
              <a:t>Moderne Systeme besitzen mehrere </a:t>
            </a:r>
            <a:r>
              <a:rPr lang="de-DE" i="1" dirty="0"/>
              <a:t>Cache</a:t>
            </a:r>
            <a:r>
              <a:rPr lang="de-DE" dirty="0"/>
              <a:t>-Ebenen</a:t>
            </a:r>
            <a:endParaRPr lang="de-DE" i="1" dirty="0"/>
          </a:p>
        </p:txBody>
      </p:sp>
    </p:spTree>
    <p:extLst>
      <p:ext uri="{BB962C8B-B14F-4D97-AF65-F5344CB8AC3E}">
        <p14:creationId xmlns:p14="http://schemas.microsoft.com/office/powerpoint/2010/main" val="4000544979"/>
      </p:ext>
    </p:extLst>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umsplatzhalter 3"/>
          <p:cNvSpPr>
            <a:spLocks noGrp="1"/>
          </p:cNvSpPr>
          <p:nvPr>
            <p:ph type="dt" sz="half" idx="10"/>
          </p:nvPr>
        </p:nvSpPr>
        <p:spPr/>
        <p:txBody>
          <a:bodyPr/>
          <a:lstStyle/>
          <a:p>
            <a:r>
              <a:rPr lang="en-US" dirty="0"/>
              <a:t>©</a:t>
            </a:r>
            <a:r>
              <a:rPr lang="de-DE" dirty="0"/>
              <a:t> H. Falk | </a:t>
            </a:r>
            <a:fld id="{9C2C537D-C767-485C-B849-F01C8DA90EEB}" type="datetime1">
              <a:rPr lang="de-DE" smtClean="0"/>
              <a:t>01.10.2014</a:t>
            </a:fld>
            <a:endParaRPr lang="de-DE" dirty="0"/>
          </a:p>
        </p:txBody>
      </p:sp>
      <p:sp>
        <p:nvSpPr>
          <p:cNvPr id="8" name="Fußzeilenplatzhalter 4"/>
          <p:cNvSpPr>
            <a:spLocks noGrp="1"/>
          </p:cNvSpPr>
          <p:nvPr>
            <p:ph type="ftr" sz="quarter" idx="11"/>
          </p:nvPr>
        </p:nvSpPr>
        <p:spPr/>
        <p:txBody>
          <a:bodyPr/>
          <a:lstStyle/>
          <a:p>
            <a:r>
              <a:rPr lang="de-DE" dirty="0" smtClean="0"/>
              <a:t>7 - Speicher-Hardware</a:t>
            </a:r>
            <a:endParaRPr lang="de-DE" dirty="0"/>
          </a:p>
        </p:txBody>
      </p:sp>
      <p:sp>
        <p:nvSpPr>
          <p:cNvPr id="1016834" name="Rectangle 2"/>
          <p:cNvSpPr>
            <a:spLocks noGrp="1" noChangeArrowheads="1"/>
          </p:cNvSpPr>
          <p:nvPr>
            <p:ph type="title"/>
          </p:nvPr>
        </p:nvSpPr>
        <p:spPr/>
        <p:txBody>
          <a:bodyPr/>
          <a:lstStyle/>
          <a:p>
            <a:r>
              <a:rPr lang="de-DE" dirty="0" smtClean="0"/>
              <a:t>Moment einmal – Gemeinsam benutzte </a:t>
            </a:r>
            <a:r>
              <a:rPr lang="en-US" i="1" dirty="0" smtClean="0"/>
              <a:t>(shared)</a:t>
            </a:r>
            <a:r>
              <a:rPr lang="de-DE" dirty="0" smtClean="0"/>
              <a:t> </a:t>
            </a:r>
            <a:r>
              <a:rPr lang="en-US" i="1" dirty="0" smtClean="0"/>
              <a:t>Caches</a:t>
            </a:r>
            <a:r>
              <a:rPr lang="de-DE" dirty="0" smtClean="0"/>
              <a:t>?</a:t>
            </a:r>
            <a:endParaRPr lang="de-DE" dirty="0"/>
          </a:p>
        </p:txBody>
      </p:sp>
      <p:sp>
        <p:nvSpPr>
          <p:cNvPr id="1016835" name="Rectangle 3"/>
          <p:cNvSpPr>
            <a:spLocks noGrp="1" noChangeArrowheads="1"/>
          </p:cNvSpPr>
          <p:nvPr>
            <p:ph type="body" idx="1"/>
          </p:nvPr>
        </p:nvSpPr>
        <p:spPr/>
        <p:txBody>
          <a:bodyPr/>
          <a:lstStyle/>
          <a:p>
            <a:pPr marL="381000" indent="-381000">
              <a:lnSpc>
                <a:spcPct val="90000"/>
              </a:lnSpc>
            </a:pPr>
            <a:r>
              <a:rPr lang="de-DE" b="1" dirty="0"/>
              <a:t>Intel</a:t>
            </a:r>
            <a:r>
              <a:rPr lang="de-DE" b="1" baseline="30000" dirty="0">
                <a:cs typeface="Arial" charset="0"/>
              </a:rPr>
              <a:t>©</a:t>
            </a:r>
            <a:r>
              <a:rPr lang="de-DE" b="1" dirty="0"/>
              <a:t> Core</a:t>
            </a:r>
            <a:r>
              <a:rPr lang="de-DE" b="1" baseline="30000" dirty="0"/>
              <a:t>TM</a:t>
            </a:r>
            <a:r>
              <a:rPr lang="de-DE" b="1" dirty="0"/>
              <a:t>2 Extreme Quad-Core QX6000</a:t>
            </a:r>
            <a:endParaRPr lang="de-DE" dirty="0"/>
          </a:p>
          <a:p>
            <a:pPr marL="381000" indent="-381000">
              <a:lnSpc>
                <a:spcPct val="120000"/>
              </a:lnSpc>
              <a:buFont typeface="Arial" charset="0"/>
              <a:buChar char="–"/>
            </a:pPr>
            <a:r>
              <a:rPr lang="de-DE" dirty="0"/>
              <a:t>4 x 32kB L1 Cache</a:t>
            </a:r>
          </a:p>
          <a:p>
            <a:pPr marL="381000" indent="-381000">
              <a:lnSpc>
                <a:spcPct val="120000"/>
              </a:lnSpc>
              <a:buFont typeface="Arial" charset="0"/>
              <a:buChar char="–"/>
            </a:pPr>
            <a:r>
              <a:rPr lang="de-DE" dirty="0"/>
              <a:t>2 x 4MB L2 Cache</a:t>
            </a:r>
          </a:p>
          <a:p>
            <a:pPr marL="381000" indent="-381000">
              <a:lnSpc>
                <a:spcPct val="120000"/>
              </a:lnSpc>
              <a:buFont typeface="Arial" charset="0"/>
              <a:buChar char="–"/>
            </a:pPr>
            <a:r>
              <a:rPr lang="de-DE" dirty="0"/>
              <a:t>2 Doppelprozessoren in</a:t>
            </a:r>
            <a:br>
              <a:rPr lang="de-DE" dirty="0"/>
            </a:br>
            <a:r>
              <a:rPr lang="de-DE" dirty="0"/>
              <a:t>einem Gehäuse</a:t>
            </a:r>
          </a:p>
        </p:txBody>
      </p:sp>
      <p:pic>
        <p:nvPicPr>
          <p:cNvPr id="10168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163" y="2349500"/>
            <a:ext cx="2879725" cy="2511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683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875" y="4391025"/>
            <a:ext cx="2232025" cy="172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16838" name="Line 6"/>
          <p:cNvSpPr>
            <a:spLocks noChangeShapeType="1"/>
          </p:cNvSpPr>
          <p:nvPr/>
        </p:nvSpPr>
        <p:spPr bwMode="auto">
          <a:xfrm flipV="1">
            <a:off x="2987675" y="3644900"/>
            <a:ext cx="3313113" cy="12239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2" name="Ellipse 1"/>
          <p:cNvSpPr/>
          <p:nvPr/>
        </p:nvSpPr>
        <p:spPr bwMode="auto">
          <a:xfrm>
            <a:off x="539552" y="1700808"/>
            <a:ext cx="360040" cy="1152128"/>
          </a:xfrm>
          <a:prstGeom prst="ellipse">
            <a:avLst/>
          </a:prstGeom>
          <a:noFill/>
          <a:ln w="25400"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smtClean="0">
              <a:ln>
                <a:noFill/>
              </a:ln>
              <a:solidFill>
                <a:schemeClr val="tx1"/>
              </a:solidFill>
              <a:effectLst/>
              <a:latin typeface="Arial" charset="0"/>
            </a:endParaRPr>
          </a:p>
        </p:txBody>
      </p:sp>
      <p:sp>
        <p:nvSpPr>
          <p:cNvPr id="3" name="Textfeld 2"/>
          <p:cNvSpPr txBox="1"/>
          <p:nvPr/>
        </p:nvSpPr>
        <p:spPr>
          <a:xfrm>
            <a:off x="251520" y="3356992"/>
            <a:ext cx="3636404" cy="1631216"/>
          </a:xfrm>
          <a:prstGeom prst="rect">
            <a:avLst/>
          </a:prstGeom>
          <a:noFill/>
        </p:spPr>
        <p:txBody>
          <a:bodyPr wrap="square" rtlCol="0">
            <a:spAutoFit/>
          </a:bodyPr>
          <a:lstStyle/>
          <a:p>
            <a:r>
              <a:rPr lang="de-DE" sz="2000" i="1" dirty="0" smtClean="0"/>
              <a:t>Es gibt unterschiedliche Anzahlen von L1- und L2-Caches für einen Quadcore-Prozessor.</a:t>
            </a:r>
          </a:p>
          <a:p>
            <a:r>
              <a:rPr lang="de-DE" sz="2000" i="1" dirty="0" smtClean="0"/>
              <a:t>Wie geht das…?</a:t>
            </a:r>
            <a:endParaRPr lang="de-DE" sz="2000" i="1" dirty="0"/>
          </a:p>
        </p:txBody>
      </p:sp>
      <p:cxnSp>
        <p:nvCxnSpPr>
          <p:cNvPr id="5" name="Gerade Verbindung 4"/>
          <p:cNvCxnSpPr>
            <a:stCxn id="2" idx="4"/>
          </p:cNvCxnSpPr>
          <p:nvPr/>
        </p:nvCxnSpPr>
        <p:spPr bwMode="auto">
          <a:xfrm flipH="1">
            <a:off x="467544" y="2852936"/>
            <a:ext cx="252028" cy="576064"/>
          </a:xfrm>
          <a:prstGeom prst="line">
            <a:avLst/>
          </a:prstGeom>
          <a:solidFill>
            <a:schemeClr val="accent1"/>
          </a:solidFill>
          <a:ln w="2222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1050310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Reales </a:t>
            </a:r>
            <a:r>
              <a:rPr lang="en-US" i="1" dirty="0" smtClean="0"/>
              <a:t>Shared Memory System</a:t>
            </a:r>
            <a:endParaRPr lang="en-US" i="1" dirty="0"/>
          </a:p>
        </p:txBody>
      </p:sp>
      <p:sp>
        <p:nvSpPr>
          <p:cNvPr id="3" name="Datumsplatzhalter 2"/>
          <p:cNvSpPr>
            <a:spLocks noGrp="1"/>
          </p:cNvSpPr>
          <p:nvPr>
            <p:ph type="dt" sz="half" idx="10"/>
          </p:nvPr>
        </p:nvSpPr>
        <p:spPr/>
        <p:txBody>
          <a:bodyPr/>
          <a:lstStyle/>
          <a:p>
            <a:r>
              <a:rPr lang="en-US" dirty="0" smtClean="0"/>
              <a:t>©</a:t>
            </a:r>
            <a:r>
              <a:rPr lang="de-DE" dirty="0" smtClean="0"/>
              <a:t> H. Falk | </a:t>
            </a:r>
            <a:fld id="{86E7FB1A-331B-4182-A912-FF716B14CC28}" type="datetime1">
              <a:rPr lang="de-DE" smtClean="0"/>
              <a:t>01.10.2014</a:t>
            </a:fld>
            <a:endParaRPr lang="de-DE" dirty="0"/>
          </a:p>
        </p:txBody>
      </p:sp>
      <p:sp>
        <p:nvSpPr>
          <p:cNvPr id="4" name="Fußzeilenplatzhalter 3"/>
          <p:cNvSpPr>
            <a:spLocks noGrp="1"/>
          </p:cNvSpPr>
          <p:nvPr>
            <p:ph type="ftr" sz="quarter" idx="11"/>
          </p:nvPr>
        </p:nvSpPr>
        <p:spPr/>
        <p:txBody>
          <a:bodyPr/>
          <a:lstStyle/>
          <a:p>
            <a:r>
              <a:rPr lang="de-DE" dirty="0" smtClean="0"/>
              <a:t>7 - Speicher-Hardware</a:t>
            </a:r>
            <a:endParaRPr lang="de-DE"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225" t="12451" r="64848" b="41484"/>
          <a:stretch/>
        </p:blipFill>
        <p:spPr bwMode="auto">
          <a:xfrm>
            <a:off x="790615" y="1642622"/>
            <a:ext cx="7021745" cy="4738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feld 4"/>
          <p:cNvSpPr txBox="1"/>
          <p:nvPr/>
        </p:nvSpPr>
        <p:spPr>
          <a:xfrm>
            <a:off x="107504" y="4062551"/>
            <a:ext cx="2376264" cy="2246769"/>
          </a:xfrm>
          <a:prstGeom prst="rect">
            <a:avLst/>
          </a:prstGeom>
          <a:noFill/>
        </p:spPr>
        <p:txBody>
          <a:bodyPr wrap="square" rtlCol="0">
            <a:spAutoFit/>
          </a:bodyPr>
          <a:lstStyle/>
          <a:p>
            <a:r>
              <a:rPr lang="de-DE" sz="2000" b="1" dirty="0" smtClean="0"/>
              <a:t>Konsistenz</a:t>
            </a:r>
            <a:r>
              <a:rPr lang="de-DE" sz="2000" dirty="0" smtClean="0"/>
              <a:t> zwischen Speicher und </a:t>
            </a:r>
            <a:r>
              <a:rPr lang="en-US" sz="2000" i="1" dirty="0" smtClean="0"/>
              <a:t>Caches</a:t>
            </a:r>
            <a:r>
              <a:rPr lang="de-DE" sz="2000" dirty="0" smtClean="0"/>
              <a:t>:</a:t>
            </a:r>
          </a:p>
          <a:p>
            <a:r>
              <a:rPr lang="de-DE" sz="2000" i="1" dirty="0" smtClean="0"/>
              <a:t>Alle Daten des Caches befinden sich auch im Speicher</a:t>
            </a:r>
            <a:endParaRPr lang="de-DE" sz="2000" i="1" dirty="0"/>
          </a:p>
        </p:txBody>
      </p:sp>
      <p:sp>
        <p:nvSpPr>
          <p:cNvPr id="6" name="Rechteck 5"/>
          <p:cNvSpPr/>
          <p:nvPr/>
        </p:nvSpPr>
        <p:spPr>
          <a:xfrm>
            <a:off x="7888259" y="2780928"/>
            <a:ext cx="968535" cy="1631216"/>
          </a:xfrm>
          <a:prstGeom prst="rect">
            <a:avLst/>
          </a:prstGeom>
          <a:noFill/>
        </p:spPr>
        <p:txBody>
          <a:bodyPr wrap="none" lIns="91440" tIns="45720" rIns="91440" bIns="45720">
            <a:spAutoFit/>
          </a:bodyPr>
          <a:lstStyle/>
          <a:p>
            <a:pPr algn="ctr"/>
            <a:r>
              <a:rPr lang="de-DE" sz="10000"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a:t>
            </a:r>
            <a:endParaRPr lang="de-DE" sz="10000"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spTree>
    <p:extLst>
      <p:ext uri="{BB962C8B-B14F-4D97-AF65-F5344CB8AC3E}">
        <p14:creationId xmlns:p14="http://schemas.microsoft.com/office/powerpoint/2010/main" val="13644667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umsplatzhalter 3"/>
          <p:cNvSpPr>
            <a:spLocks noGrp="1"/>
          </p:cNvSpPr>
          <p:nvPr>
            <p:ph type="dt" sz="half" idx="10"/>
          </p:nvPr>
        </p:nvSpPr>
        <p:spPr/>
        <p:txBody>
          <a:bodyPr/>
          <a:lstStyle/>
          <a:p>
            <a:r>
              <a:rPr lang="en-US" dirty="0"/>
              <a:t>©</a:t>
            </a:r>
            <a:r>
              <a:rPr lang="de-DE" dirty="0"/>
              <a:t> H. Falk | </a:t>
            </a:r>
            <a:fld id="{2E994EF3-32A7-4C5B-A332-20944C8F23D9}" type="datetime1">
              <a:rPr lang="de-DE" smtClean="0"/>
              <a:t>01.10.2014</a:t>
            </a:fld>
            <a:endParaRPr lang="de-DE" dirty="0"/>
          </a:p>
        </p:txBody>
      </p:sp>
      <p:sp>
        <p:nvSpPr>
          <p:cNvPr id="8" name="Fußzeilenplatzhalter 4"/>
          <p:cNvSpPr>
            <a:spLocks noGrp="1"/>
          </p:cNvSpPr>
          <p:nvPr>
            <p:ph type="ftr" sz="quarter" idx="11"/>
          </p:nvPr>
        </p:nvSpPr>
        <p:spPr/>
        <p:txBody>
          <a:bodyPr/>
          <a:lstStyle/>
          <a:p>
            <a:r>
              <a:rPr lang="de-DE" dirty="0" smtClean="0"/>
              <a:t>7 - Speicher-Hardware</a:t>
            </a:r>
            <a:endParaRPr lang="de-DE" dirty="0"/>
          </a:p>
        </p:txBody>
      </p:sp>
      <p:sp>
        <p:nvSpPr>
          <p:cNvPr id="1016834" name="Rectangle 2"/>
          <p:cNvSpPr>
            <a:spLocks noGrp="1" noChangeArrowheads="1"/>
          </p:cNvSpPr>
          <p:nvPr>
            <p:ph type="title"/>
          </p:nvPr>
        </p:nvSpPr>
        <p:spPr/>
        <p:txBody>
          <a:bodyPr/>
          <a:lstStyle/>
          <a:p>
            <a:r>
              <a:rPr lang="en-US" i="1" dirty="0" smtClean="0"/>
              <a:t>Cache</a:t>
            </a:r>
            <a:r>
              <a:rPr lang="de-DE" dirty="0" smtClean="0"/>
              <a:t>(daten)-Kohärenz (1)</a:t>
            </a:r>
            <a:endParaRPr lang="de-DE" dirty="0"/>
          </a:p>
        </p:txBody>
      </p:sp>
      <p:sp>
        <p:nvSpPr>
          <p:cNvPr id="1016835" name="Rectangle 3"/>
          <p:cNvSpPr>
            <a:spLocks noGrp="1" noChangeArrowheads="1"/>
          </p:cNvSpPr>
          <p:nvPr>
            <p:ph type="body" idx="1"/>
          </p:nvPr>
        </p:nvSpPr>
        <p:spPr/>
        <p:txBody>
          <a:bodyPr/>
          <a:lstStyle/>
          <a:p>
            <a:pPr marL="381000" indent="-381000">
              <a:lnSpc>
                <a:spcPct val="90000"/>
              </a:lnSpc>
            </a:pPr>
            <a:r>
              <a:rPr lang="de-DE" b="1" dirty="0" smtClean="0"/>
              <a:t>Daten-Kohärenz</a:t>
            </a:r>
            <a:endParaRPr lang="de-DE" dirty="0"/>
          </a:p>
          <a:p>
            <a:pPr marL="381000" indent="-381000">
              <a:lnSpc>
                <a:spcPct val="120000"/>
              </a:lnSpc>
              <a:buFont typeface="Arial" charset="0"/>
              <a:buChar char="–"/>
            </a:pPr>
            <a:r>
              <a:rPr lang="de-DE" dirty="0" smtClean="0"/>
              <a:t>Sagt aus, welcher Wert beim Lesen abgeliefert wird</a:t>
            </a:r>
            <a:endParaRPr lang="de-DE" dirty="0"/>
          </a:p>
          <a:p>
            <a:pPr marL="381000" indent="-381000">
              <a:lnSpc>
                <a:spcPct val="120000"/>
              </a:lnSpc>
              <a:buFont typeface="Arial" charset="0"/>
              <a:buChar char="–"/>
            </a:pPr>
            <a:r>
              <a:rPr lang="de-DE" dirty="0" smtClean="0"/>
              <a:t>Bezug auf Lesen und Schreiben ein- und derselben Speicherzelle</a:t>
            </a:r>
            <a:endParaRPr lang="de-DE" dirty="0"/>
          </a:p>
        </p:txBody>
      </p:sp>
    </p:spTree>
    <p:extLst>
      <p:ext uri="{BB962C8B-B14F-4D97-AF65-F5344CB8AC3E}">
        <p14:creationId xmlns:p14="http://schemas.microsoft.com/office/powerpoint/2010/main" val="2479940817"/>
      </p:ext>
    </p:extLst>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umsplatzhalter 3"/>
          <p:cNvSpPr>
            <a:spLocks noGrp="1"/>
          </p:cNvSpPr>
          <p:nvPr>
            <p:ph type="dt" sz="half" idx="10"/>
          </p:nvPr>
        </p:nvSpPr>
        <p:spPr/>
        <p:txBody>
          <a:bodyPr/>
          <a:lstStyle/>
          <a:p>
            <a:r>
              <a:rPr lang="en-US" dirty="0"/>
              <a:t>©</a:t>
            </a:r>
            <a:r>
              <a:rPr lang="de-DE" dirty="0"/>
              <a:t> H. Falk | </a:t>
            </a:r>
            <a:fld id="{AAB085EA-C7AB-4A5A-A69B-B76A6E8B5579}" type="datetime1">
              <a:rPr lang="de-DE" smtClean="0"/>
              <a:t>01.10.2014</a:t>
            </a:fld>
            <a:endParaRPr lang="de-DE" dirty="0"/>
          </a:p>
        </p:txBody>
      </p:sp>
      <p:sp>
        <p:nvSpPr>
          <p:cNvPr id="8" name="Fußzeilenplatzhalter 4"/>
          <p:cNvSpPr>
            <a:spLocks noGrp="1"/>
          </p:cNvSpPr>
          <p:nvPr>
            <p:ph type="ftr" sz="quarter" idx="11"/>
          </p:nvPr>
        </p:nvSpPr>
        <p:spPr/>
        <p:txBody>
          <a:bodyPr/>
          <a:lstStyle/>
          <a:p>
            <a:r>
              <a:rPr lang="de-DE" dirty="0" smtClean="0"/>
              <a:t>7 - Speicher-Hardware</a:t>
            </a:r>
            <a:endParaRPr lang="de-DE" dirty="0"/>
          </a:p>
        </p:txBody>
      </p:sp>
      <p:sp>
        <p:nvSpPr>
          <p:cNvPr id="1016834" name="Rectangle 2"/>
          <p:cNvSpPr>
            <a:spLocks noGrp="1" noChangeArrowheads="1"/>
          </p:cNvSpPr>
          <p:nvPr>
            <p:ph type="title"/>
          </p:nvPr>
        </p:nvSpPr>
        <p:spPr/>
        <p:txBody>
          <a:bodyPr/>
          <a:lstStyle/>
          <a:p>
            <a:r>
              <a:rPr lang="en-US" i="1" dirty="0" smtClean="0"/>
              <a:t>Cache</a:t>
            </a:r>
            <a:r>
              <a:rPr lang="de-DE" dirty="0" smtClean="0"/>
              <a:t>(daten)-Kohärenz (2)</a:t>
            </a:r>
            <a:endParaRPr lang="de-DE" dirty="0"/>
          </a:p>
        </p:txBody>
      </p:sp>
      <p:sp>
        <p:nvSpPr>
          <p:cNvPr id="1016835" name="Rectangle 3"/>
          <p:cNvSpPr>
            <a:spLocks noGrp="1" noChangeArrowheads="1"/>
          </p:cNvSpPr>
          <p:nvPr>
            <p:ph type="body" idx="1"/>
          </p:nvPr>
        </p:nvSpPr>
        <p:spPr/>
        <p:txBody>
          <a:bodyPr/>
          <a:lstStyle/>
          <a:p>
            <a:pPr marL="381000" indent="-381000">
              <a:lnSpc>
                <a:spcPct val="90000"/>
              </a:lnSpc>
            </a:pPr>
            <a:r>
              <a:rPr lang="de-DE" b="1" dirty="0" smtClean="0"/>
              <a:t>Definition: Ein Speichersystem heißt kohärent, wenn</a:t>
            </a:r>
            <a:endParaRPr lang="de-DE" dirty="0"/>
          </a:p>
          <a:p>
            <a:pPr marL="381000" indent="-381000">
              <a:lnSpc>
                <a:spcPct val="120000"/>
              </a:lnSpc>
              <a:buFont typeface="Arial" charset="0"/>
              <a:buChar char="–"/>
            </a:pPr>
            <a:r>
              <a:rPr lang="de-DE" dirty="0"/>
              <a:t>b</a:t>
            </a:r>
            <a:r>
              <a:rPr lang="de-DE" dirty="0" smtClean="0"/>
              <a:t>ei einem Schreiben einer Zelle </a:t>
            </a:r>
            <a:r>
              <a:rPr lang="de-DE" i="1" dirty="0" smtClean="0"/>
              <a:t>x</a:t>
            </a:r>
            <a:r>
              <a:rPr lang="de-DE" dirty="0" smtClean="0"/>
              <a:t> durch einen Prozessor, welches von einem Lesen derselben Zelle gefolgt wird, das Lesen immer den geschriebenen Wert abliefert,</a:t>
            </a:r>
            <a:br>
              <a:rPr lang="de-DE" dirty="0" smtClean="0"/>
            </a:br>
            <a:r>
              <a:rPr lang="de-DE" i="1" dirty="0" smtClean="0"/>
              <a:t>sofern</a:t>
            </a:r>
            <a:r>
              <a:rPr lang="de-DE" dirty="0" smtClean="0"/>
              <a:t> zwischen beiden Operationen kein Schreiben eines anderen Prozessors erfolgt;</a:t>
            </a:r>
          </a:p>
          <a:p>
            <a:pPr marL="381000" indent="-381000">
              <a:lnSpc>
                <a:spcPct val="120000"/>
              </a:lnSpc>
              <a:buFont typeface="Arial" charset="0"/>
              <a:buChar char="–"/>
            </a:pPr>
            <a:r>
              <a:rPr lang="de-DE" dirty="0" smtClean="0"/>
              <a:t>Bei einem Schreiben einer Zelle </a:t>
            </a:r>
            <a:r>
              <a:rPr lang="de-DE" i="1" dirty="0" smtClean="0"/>
              <a:t>x</a:t>
            </a:r>
            <a:r>
              <a:rPr lang="de-DE" dirty="0" smtClean="0"/>
              <a:t> durch einen Prozessor </a:t>
            </a:r>
            <a:r>
              <a:rPr lang="de-DE" i="1" dirty="0" smtClean="0"/>
              <a:t>P</a:t>
            </a:r>
            <a:r>
              <a:rPr lang="de-DE" dirty="0" smtClean="0"/>
              <a:t>, welches von einem Lesen derselben Zelle durch einen Prozessor </a:t>
            </a:r>
            <a:r>
              <a:rPr lang="de-DE" i="1" dirty="0" smtClean="0"/>
              <a:t>P’</a:t>
            </a:r>
            <a:r>
              <a:rPr lang="de-DE" dirty="0" smtClean="0"/>
              <a:t> gefolgt wird, das Lesen immer den geschriebenen Wert abliefert,</a:t>
            </a:r>
            <a:br>
              <a:rPr lang="de-DE" dirty="0" smtClean="0"/>
            </a:br>
            <a:r>
              <a:rPr lang="de-DE" i="1" dirty="0" smtClean="0"/>
              <a:t>sofern</a:t>
            </a:r>
            <a:r>
              <a:rPr lang="de-DE" dirty="0" smtClean="0"/>
              <a:t> zwischen beiden Operationen kein Schreiben eines anderen Prozessors erfolgt</a:t>
            </a:r>
            <a:br>
              <a:rPr lang="de-DE" dirty="0" smtClean="0"/>
            </a:br>
            <a:r>
              <a:rPr lang="de-DE" i="1" dirty="0" smtClean="0"/>
              <a:t>und sofern</a:t>
            </a:r>
            <a:r>
              <a:rPr lang="de-DE" dirty="0" smtClean="0"/>
              <a:t> zwischen beiden Operationen hinreichend viel Zeit vergeht;</a:t>
            </a:r>
            <a:endParaRPr lang="de-DE" dirty="0"/>
          </a:p>
        </p:txBody>
      </p:sp>
    </p:spTree>
    <p:extLst>
      <p:ext uri="{BB962C8B-B14F-4D97-AF65-F5344CB8AC3E}">
        <p14:creationId xmlns:p14="http://schemas.microsoft.com/office/powerpoint/2010/main" val="34381967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1683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umsplatzhalter 3"/>
          <p:cNvSpPr>
            <a:spLocks noGrp="1"/>
          </p:cNvSpPr>
          <p:nvPr>
            <p:ph type="dt" sz="half" idx="10"/>
          </p:nvPr>
        </p:nvSpPr>
        <p:spPr/>
        <p:txBody>
          <a:bodyPr/>
          <a:lstStyle/>
          <a:p>
            <a:r>
              <a:rPr lang="en-US" dirty="0"/>
              <a:t>©</a:t>
            </a:r>
            <a:r>
              <a:rPr lang="de-DE" dirty="0"/>
              <a:t> H. Falk | </a:t>
            </a:r>
            <a:fld id="{30F02449-4859-4DED-BA8F-3606D21B13B2}" type="datetime1">
              <a:rPr lang="de-DE" smtClean="0"/>
              <a:t>01.10.2014</a:t>
            </a:fld>
            <a:endParaRPr lang="de-DE" dirty="0"/>
          </a:p>
        </p:txBody>
      </p:sp>
      <p:sp>
        <p:nvSpPr>
          <p:cNvPr id="8" name="Fußzeilenplatzhalter 4"/>
          <p:cNvSpPr>
            <a:spLocks noGrp="1"/>
          </p:cNvSpPr>
          <p:nvPr>
            <p:ph type="ftr" sz="quarter" idx="11"/>
          </p:nvPr>
        </p:nvSpPr>
        <p:spPr/>
        <p:txBody>
          <a:bodyPr/>
          <a:lstStyle/>
          <a:p>
            <a:r>
              <a:rPr lang="de-DE" dirty="0" smtClean="0"/>
              <a:t>7 - Speicher-Hardware</a:t>
            </a:r>
            <a:endParaRPr lang="de-DE" dirty="0"/>
          </a:p>
        </p:txBody>
      </p:sp>
      <p:sp>
        <p:nvSpPr>
          <p:cNvPr id="1016834" name="Rectangle 2"/>
          <p:cNvSpPr>
            <a:spLocks noGrp="1" noChangeArrowheads="1"/>
          </p:cNvSpPr>
          <p:nvPr>
            <p:ph type="title"/>
          </p:nvPr>
        </p:nvSpPr>
        <p:spPr/>
        <p:txBody>
          <a:bodyPr/>
          <a:lstStyle/>
          <a:p>
            <a:r>
              <a:rPr lang="en-US" i="1" dirty="0" smtClean="0"/>
              <a:t>Cache</a:t>
            </a:r>
            <a:r>
              <a:rPr lang="de-DE" dirty="0" smtClean="0"/>
              <a:t>(daten)-Kohärenz (3)</a:t>
            </a:r>
            <a:endParaRPr lang="de-DE" dirty="0"/>
          </a:p>
        </p:txBody>
      </p:sp>
      <p:sp>
        <p:nvSpPr>
          <p:cNvPr id="1016835" name="Rectangle 3"/>
          <p:cNvSpPr>
            <a:spLocks noGrp="1" noChangeArrowheads="1"/>
          </p:cNvSpPr>
          <p:nvPr>
            <p:ph type="body" idx="1"/>
          </p:nvPr>
        </p:nvSpPr>
        <p:spPr/>
        <p:txBody>
          <a:bodyPr/>
          <a:lstStyle/>
          <a:p>
            <a:pPr marL="381000" indent="-381000">
              <a:lnSpc>
                <a:spcPct val="90000"/>
              </a:lnSpc>
            </a:pPr>
            <a:r>
              <a:rPr lang="de-DE" b="1" dirty="0" smtClean="0"/>
              <a:t>Definition: Ein Speichersystem heißt kohärent, wenn (Forts.)</a:t>
            </a:r>
            <a:endParaRPr lang="de-DE" dirty="0"/>
          </a:p>
          <a:p>
            <a:pPr marL="381000" indent="-381000">
              <a:lnSpc>
                <a:spcPct val="120000"/>
              </a:lnSpc>
              <a:buFont typeface="Arial" charset="0"/>
              <a:buChar char="–"/>
            </a:pPr>
            <a:r>
              <a:rPr lang="de-DE" dirty="0" smtClean="0"/>
              <a:t>Schreibvorgänge in die selbe Zelle serialisiert werden, d.h. zwei Schreibvorgänge durch zwei Prozessoren werden durch die übrigen Prozessoren in derselben Reihenfolge gesehen.</a:t>
            </a:r>
          </a:p>
        </p:txBody>
      </p:sp>
    </p:spTree>
    <p:extLst>
      <p:ext uri="{BB962C8B-B14F-4D97-AF65-F5344CB8AC3E}">
        <p14:creationId xmlns:p14="http://schemas.microsoft.com/office/powerpoint/2010/main" val="3173639952"/>
      </p:ext>
    </p:extLst>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i="1" dirty="0" smtClean="0"/>
              <a:t>Cache</a:t>
            </a:r>
            <a:r>
              <a:rPr lang="de-DE" dirty="0" smtClean="0"/>
              <a:t>-Kohärenz: Beispiel 1</a:t>
            </a:r>
            <a:endParaRPr lang="de-DE" dirty="0"/>
          </a:p>
        </p:txBody>
      </p:sp>
      <p:sp>
        <p:nvSpPr>
          <p:cNvPr id="3" name="Datumsplatzhalter 2"/>
          <p:cNvSpPr>
            <a:spLocks noGrp="1"/>
          </p:cNvSpPr>
          <p:nvPr>
            <p:ph type="dt" sz="half" idx="10"/>
          </p:nvPr>
        </p:nvSpPr>
        <p:spPr/>
        <p:txBody>
          <a:bodyPr/>
          <a:lstStyle/>
          <a:p>
            <a:r>
              <a:rPr lang="en-US" dirty="0" smtClean="0"/>
              <a:t>©</a:t>
            </a:r>
            <a:r>
              <a:rPr lang="de-DE" dirty="0" smtClean="0"/>
              <a:t> H. Falk | </a:t>
            </a:r>
            <a:fld id="{EC5AD3BA-696B-41F5-ADC8-118331D3813B}" type="datetime1">
              <a:rPr lang="de-DE" smtClean="0"/>
              <a:t>01.10.2014</a:t>
            </a:fld>
            <a:endParaRPr lang="de-DE" dirty="0"/>
          </a:p>
        </p:txBody>
      </p:sp>
      <p:sp>
        <p:nvSpPr>
          <p:cNvPr id="4" name="Fußzeilenplatzhalter 3"/>
          <p:cNvSpPr>
            <a:spLocks noGrp="1"/>
          </p:cNvSpPr>
          <p:nvPr>
            <p:ph type="ftr" sz="quarter" idx="11"/>
          </p:nvPr>
        </p:nvSpPr>
        <p:spPr/>
        <p:txBody>
          <a:bodyPr/>
          <a:lstStyle/>
          <a:p>
            <a:r>
              <a:rPr lang="de-DE" dirty="0" smtClean="0"/>
              <a:t>7 - Speicher-Hardware</a:t>
            </a:r>
            <a:endParaRPr lang="de-DE"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337" t="14452" r="65955" b="42000"/>
          <a:stretch/>
        </p:blipFill>
        <p:spPr bwMode="auto">
          <a:xfrm>
            <a:off x="3275856" y="1412776"/>
            <a:ext cx="5855110" cy="497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hteck 4"/>
          <p:cNvSpPr/>
          <p:nvPr/>
        </p:nvSpPr>
        <p:spPr bwMode="auto">
          <a:xfrm>
            <a:off x="3131840" y="3501008"/>
            <a:ext cx="576064" cy="400558"/>
          </a:xfrm>
          <a:prstGeom prst="rect">
            <a:avLst/>
          </a:prstGeom>
          <a:solidFill>
            <a:srgbClr val="FFFFFF"/>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smtClean="0">
              <a:ln>
                <a:noFill/>
              </a:ln>
              <a:solidFill>
                <a:schemeClr val="tx1"/>
              </a:solidFill>
              <a:effectLst/>
              <a:latin typeface="Arial" charset="0"/>
            </a:endParaRPr>
          </a:p>
        </p:txBody>
      </p:sp>
      <p:sp>
        <p:nvSpPr>
          <p:cNvPr id="6" name="Textfeld 5"/>
          <p:cNvSpPr txBox="1"/>
          <p:nvPr/>
        </p:nvSpPr>
        <p:spPr>
          <a:xfrm>
            <a:off x="179512" y="1916832"/>
            <a:ext cx="2860270" cy="1938992"/>
          </a:xfrm>
          <a:prstGeom prst="rect">
            <a:avLst/>
          </a:prstGeom>
          <a:noFill/>
        </p:spPr>
        <p:txBody>
          <a:bodyPr wrap="square" rtlCol="0">
            <a:spAutoFit/>
          </a:bodyPr>
          <a:lstStyle/>
          <a:p>
            <a:r>
              <a:rPr lang="de-DE" sz="2000" dirty="0" smtClean="0"/>
              <a:t>Variable </a:t>
            </a:r>
            <a:r>
              <a:rPr lang="de-DE" sz="2000" i="1" dirty="0" smtClean="0"/>
              <a:t>X</a:t>
            </a:r>
            <a:r>
              <a:rPr lang="de-DE" sz="2000" dirty="0" smtClean="0"/>
              <a:t> befindet sich in den </a:t>
            </a:r>
            <a:r>
              <a:rPr lang="en-US" sz="2000" i="1" dirty="0" smtClean="0"/>
              <a:t>Caches</a:t>
            </a:r>
            <a:r>
              <a:rPr lang="de-DE" sz="2000" dirty="0" smtClean="0"/>
              <a:t> von </a:t>
            </a:r>
            <a:r>
              <a:rPr lang="de-DE" sz="2000" i="1" dirty="0" smtClean="0"/>
              <a:t>P</a:t>
            </a:r>
            <a:r>
              <a:rPr lang="de-DE" sz="2000" dirty="0" smtClean="0"/>
              <a:t>1, </a:t>
            </a:r>
            <a:r>
              <a:rPr lang="de-DE" sz="2000" i="1" dirty="0" smtClean="0"/>
              <a:t>P</a:t>
            </a:r>
            <a:r>
              <a:rPr lang="de-DE" sz="2000" dirty="0" smtClean="0"/>
              <a:t>2 und im Hauptspeicher: kohärente Ausgangssituation</a:t>
            </a:r>
            <a:endParaRPr lang="de-DE" sz="2000" dirty="0"/>
          </a:p>
        </p:txBody>
      </p:sp>
    </p:spTree>
    <p:extLst>
      <p:ext uri="{BB962C8B-B14F-4D97-AF65-F5344CB8AC3E}">
        <p14:creationId xmlns:p14="http://schemas.microsoft.com/office/powerpoint/2010/main" val="472838182"/>
      </p:ext>
    </p:extLst>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i="1" dirty="0" smtClean="0"/>
              <a:t>Cache</a:t>
            </a:r>
            <a:r>
              <a:rPr lang="de-DE" dirty="0" smtClean="0"/>
              <a:t>-Kohärenz: Beispiel 1</a:t>
            </a:r>
            <a:endParaRPr lang="de-DE" dirty="0"/>
          </a:p>
        </p:txBody>
      </p:sp>
      <p:sp>
        <p:nvSpPr>
          <p:cNvPr id="3" name="Datumsplatzhalter 2"/>
          <p:cNvSpPr>
            <a:spLocks noGrp="1"/>
          </p:cNvSpPr>
          <p:nvPr>
            <p:ph type="dt" sz="half" idx="10"/>
          </p:nvPr>
        </p:nvSpPr>
        <p:spPr/>
        <p:txBody>
          <a:bodyPr/>
          <a:lstStyle/>
          <a:p>
            <a:r>
              <a:rPr lang="en-US" dirty="0" smtClean="0"/>
              <a:t>©</a:t>
            </a:r>
            <a:r>
              <a:rPr lang="de-DE" dirty="0" smtClean="0"/>
              <a:t> H. Falk | </a:t>
            </a:r>
            <a:fld id="{41E09A7F-02F0-4154-8F71-4B98D1CD56CD}" type="datetime1">
              <a:rPr lang="de-DE" smtClean="0"/>
              <a:t>01.10.2014</a:t>
            </a:fld>
            <a:endParaRPr lang="de-DE" dirty="0"/>
          </a:p>
        </p:txBody>
      </p:sp>
      <p:sp>
        <p:nvSpPr>
          <p:cNvPr id="4" name="Fußzeilenplatzhalter 3"/>
          <p:cNvSpPr>
            <a:spLocks noGrp="1"/>
          </p:cNvSpPr>
          <p:nvPr>
            <p:ph type="ftr" sz="quarter" idx="11"/>
          </p:nvPr>
        </p:nvSpPr>
        <p:spPr/>
        <p:txBody>
          <a:bodyPr/>
          <a:lstStyle/>
          <a:p>
            <a:r>
              <a:rPr lang="de-DE" dirty="0" smtClean="0"/>
              <a:t>7 - Speicher-Hardware</a:t>
            </a:r>
            <a:endParaRPr lang="de-DE" dirty="0"/>
          </a:p>
        </p:txBody>
      </p:sp>
      <p:sp>
        <p:nvSpPr>
          <p:cNvPr id="6" name="Textfeld 5"/>
          <p:cNvSpPr txBox="1"/>
          <p:nvPr/>
        </p:nvSpPr>
        <p:spPr>
          <a:xfrm>
            <a:off x="179512" y="1916832"/>
            <a:ext cx="2860270" cy="1015663"/>
          </a:xfrm>
          <a:prstGeom prst="rect">
            <a:avLst/>
          </a:prstGeom>
          <a:noFill/>
        </p:spPr>
        <p:txBody>
          <a:bodyPr wrap="square" rtlCol="0">
            <a:spAutoFit/>
          </a:bodyPr>
          <a:lstStyle/>
          <a:p>
            <a:r>
              <a:rPr lang="de-DE" sz="2000" i="1" dirty="0" smtClean="0"/>
              <a:t>P</a:t>
            </a:r>
            <a:r>
              <a:rPr lang="de-DE" sz="2000" dirty="0" smtClean="0"/>
              <a:t>1 schreibt </a:t>
            </a:r>
            <a:r>
              <a:rPr lang="de-DE" sz="2000" i="1" dirty="0" smtClean="0"/>
              <a:t>X</a:t>
            </a:r>
            <a:r>
              <a:rPr lang="de-DE" sz="2000" dirty="0" smtClean="0"/>
              <a:t> = 1 in den </a:t>
            </a:r>
            <a:r>
              <a:rPr lang="en-US" sz="2000" i="1" dirty="0" smtClean="0"/>
              <a:t>Cache</a:t>
            </a:r>
            <a:r>
              <a:rPr lang="de-DE" sz="2000" dirty="0" smtClean="0"/>
              <a:t> und in den Hauptspeicher</a:t>
            </a:r>
            <a:endParaRPr lang="de-DE" sz="2000"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313" t="14323" r="65980" b="42387"/>
          <a:stretch/>
        </p:blipFill>
        <p:spPr bwMode="auto">
          <a:xfrm>
            <a:off x="3276000" y="1412776"/>
            <a:ext cx="5855109" cy="4948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6281056"/>
      </p:ext>
    </p:extLst>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i="1" dirty="0" smtClean="0"/>
              <a:t>Cache</a:t>
            </a:r>
            <a:r>
              <a:rPr lang="de-DE" dirty="0" smtClean="0"/>
              <a:t>-Kohärenz: Beispiel 1</a:t>
            </a:r>
            <a:endParaRPr lang="de-DE" dirty="0"/>
          </a:p>
        </p:txBody>
      </p:sp>
      <p:sp>
        <p:nvSpPr>
          <p:cNvPr id="3" name="Datumsplatzhalter 2"/>
          <p:cNvSpPr>
            <a:spLocks noGrp="1"/>
          </p:cNvSpPr>
          <p:nvPr>
            <p:ph type="dt" sz="half" idx="10"/>
          </p:nvPr>
        </p:nvSpPr>
        <p:spPr/>
        <p:txBody>
          <a:bodyPr/>
          <a:lstStyle/>
          <a:p>
            <a:r>
              <a:rPr lang="en-US" dirty="0" smtClean="0"/>
              <a:t>©</a:t>
            </a:r>
            <a:r>
              <a:rPr lang="de-DE" dirty="0" smtClean="0"/>
              <a:t> H. Falk | </a:t>
            </a:r>
            <a:fld id="{FA115CDE-16F9-4396-98E3-C72301BA8811}" type="datetime1">
              <a:rPr lang="de-DE" smtClean="0"/>
              <a:t>01.10.2014</a:t>
            </a:fld>
            <a:endParaRPr lang="de-DE" dirty="0"/>
          </a:p>
        </p:txBody>
      </p:sp>
      <p:sp>
        <p:nvSpPr>
          <p:cNvPr id="4" name="Fußzeilenplatzhalter 3"/>
          <p:cNvSpPr>
            <a:spLocks noGrp="1"/>
          </p:cNvSpPr>
          <p:nvPr>
            <p:ph type="ftr" sz="quarter" idx="11"/>
          </p:nvPr>
        </p:nvSpPr>
        <p:spPr/>
        <p:txBody>
          <a:bodyPr/>
          <a:lstStyle/>
          <a:p>
            <a:r>
              <a:rPr lang="de-DE" dirty="0" smtClean="0"/>
              <a:t>7 - Speicher-Hardware</a:t>
            </a:r>
            <a:endParaRPr lang="de-DE" dirty="0"/>
          </a:p>
        </p:txBody>
      </p:sp>
      <p:sp>
        <p:nvSpPr>
          <p:cNvPr id="6" name="Textfeld 5"/>
          <p:cNvSpPr txBox="1"/>
          <p:nvPr/>
        </p:nvSpPr>
        <p:spPr>
          <a:xfrm>
            <a:off x="179512" y="1916832"/>
            <a:ext cx="2860270" cy="1015663"/>
          </a:xfrm>
          <a:prstGeom prst="rect">
            <a:avLst/>
          </a:prstGeom>
          <a:noFill/>
        </p:spPr>
        <p:txBody>
          <a:bodyPr wrap="square" rtlCol="0">
            <a:spAutoFit/>
          </a:bodyPr>
          <a:lstStyle/>
          <a:p>
            <a:r>
              <a:rPr lang="de-DE" sz="2000" i="1" dirty="0" smtClean="0"/>
              <a:t>P</a:t>
            </a:r>
            <a:r>
              <a:rPr lang="de-DE" sz="2000" dirty="0" smtClean="0"/>
              <a:t>2 liest alten Wert aus </a:t>
            </a:r>
            <a:r>
              <a:rPr lang="en-US" sz="2000" i="1" dirty="0" smtClean="0"/>
              <a:t>Cache</a:t>
            </a:r>
            <a:r>
              <a:rPr lang="de-DE" sz="2000" dirty="0" smtClean="0"/>
              <a:t>: inkohärentes Ergebnis</a:t>
            </a:r>
            <a:endParaRPr lang="de-DE" sz="2000" dirty="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244" t="14516" r="65979" b="42065"/>
          <a:stretch/>
        </p:blipFill>
        <p:spPr bwMode="auto">
          <a:xfrm>
            <a:off x="3266767" y="1411200"/>
            <a:ext cx="5877233" cy="4962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7533038"/>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Abhängigkeit von der Speichergröße</a:t>
            </a:r>
            <a:endParaRPr lang="de-DE" dirty="0"/>
          </a:p>
        </p:txBody>
      </p:sp>
      <p:sp>
        <p:nvSpPr>
          <p:cNvPr id="3" name="Datumsplatzhalter 2"/>
          <p:cNvSpPr>
            <a:spLocks noGrp="1"/>
          </p:cNvSpPr>
          <p:nvPr>
            <p:ph type="dt" sz="half" idx="10"/>
          </p:nvPr>
        </p:nvSpPr>
        <p:spPr/>
        <p:txBody>
          <a:bodyPr/>
          <a:lstStyle/>
          <a:p>
            <a:r>
              <a:rPr lang="en-US" dirty="0" smtClean="0"/>
              <a:t>©</a:t>
            </a:r>
            <a:r>
              <a:rPr lang="de-DE" dirty="0" smtClean="0"/>
              <a:t> H. Falk | </a:t>
            </a:r>
            <a:fld id="{9CB43C58-8C32-4DE0-A3EB-36C147CF7785}" type="datetime1">
              <a:rPr lang="de-DE" smtClean="0"/>
              <a:t>01.10.2014</a:t>
            </a:fld>
            <a:endParaRPr lang="de-DE" dirty="0"/>
          </a:p>
        </p:txBody>
      </p:sp>
      <p:sp>
        <p:nvSpPr>
          <p:cNvPr id="4" name="Fußzeilenplatzhalter 3"/>
          <p:cNvSpPr>
            <a:spLocks noGrp="1"/>
          </p:cNvSpPr>
          <p:nvPr>
            <p:ph type="ftr" sz="quarter" idx="11"/>
          </p:nvPr>
        </p:nvSpPr>
        <p:spPr/>
        <p:txBody>
          <a:bodyPr/>
          <a:lstStyle/>
          <a:p>
            <a:r>
              <a:rPr lang="de-DE" dirty="0" smtClean="0"/>
              <a:t>7 - Speicher-Hardware</a:t>
            </a:r>
            <a:endParaRPr lang="de-DE" dirty="0"/>
          </a:p>
        </p:txBody>
      </p:sp>
      <p:grpSp>
        <p:nvGrpSpPr>
          <p:cNvPr id="5" name="Group 9"/>
          <p:cNvGrpSpPr>
            <a:grpSpLocks/>
          </p:cNvGrpSpPr>
          <p:nvPr/>
        </p:nvGrpSpPr>
        <p:grpSpPr bwMode="auto">
          <a:xfrm>
            <a:off x="467544" y="1570831"/>
            <a:ext cx="4775200" cy="4162425"/>
            <a:chOff x="2352" y="1392"/>
            <a:chExt cx="3008" cy="2622"/>
          </a:xfrm>
        </p:grpSpPr>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l="1181" t="6645" r="28343" b="16611"/>
            <a:stretch>
              <a:fillRect/>
            </a:stretch>
          </p:blipFill>
          <p:spPr bwMode="auto">
            <a:xfrm>
              <a:off x="2352" y="1392"/>
              <a:ext cx="3008" cy="2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7" name="Text Box 4"/>
            <p:cNvSpPr txBox="1">
              <a:spLocks noChangeArrowheads="1"/>
            </p:cNvSpPr>
            <p:nvPr/>
          </p:nvSpPr>
          <p:spPr bwMode="auto">
            <a:xfrm>
              <a:off x="4224" y="2160"/>
              <a:ext cx="779" cy="288"/>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sz="2400" b="0" dirty="0" smtClean="0"/>
                <a:t>Energie</a:t>
              </a:r>
              <a:endParaRPr lang="de-DE" sz="2400" b="0" dirty="0"/>
            </a:p>
          </p:txBody>
        </p:sp>
        <p:sp>
          <p:nvSpPr>
            <p:cNvPr id="8" name="Line 5"/>
            <p:cNvSpPr>
              <a:spLocks noChangeShapeType="1"/>
            </p:cNvSpPr>
            <p:nvPr/>
          </p:nvSpPr>
          <p:spPr bwMode="auto">
            <a:xfrm>
              <a:off x="4560" y="2496"/>
              <a:ext cx="384" cy="96"/>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endParaRPr lang="de-DE" dirty="0"/>
            </a:p>
          </p:txBody>
        </p:sp>
        <p:sp>
          <p:nvSpPr>
            <p:cNvPr id="9" name="Text Box 6"/>
            <p:cNvSpPr txBox="1">
              <a:spLocks noChangeArrowheads="1"/>
            </p:cNvSpPr>
            <p:nvPr/>
          </p:nvSpPr>
          <p:spPr bwMode="auto">
            <a:xfrm>
              <a:off x="3168" y="2736"/>
              <a:ext cx="1269" cy="288"/>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sz="2400" b="0" dirty="0" smtClean="0"/>
                <a:t>Zugriffszeiten</a:t>
              </a:r>
              <a:endParaRPr lang="de-DE" sz="2400" b="0" dirty="0"/>
            </a:p>
          </p:txBody>
        </p:sp>
        <p:sp>
          <p:nvSpPr>
            <p:cNvPr id="10" name="Line 7"/>
            <p:cNvSpPr>
              <a:spLocks noChangeShapeType="1"/>
            </p:cNvSpPr>
            <p:nvPr/>
          </p:nvSpPr>
          <p:spPr bwMode="auto">
            <a:xfrm>
              <a:off x="3744" y="3024"/>
              <a:ext cx="432" cy="144"/>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endParaRPr lang="de-DE" dirty="0"/>
            </a:p>
          </p:txBody>
        </p:sp>
      </p:grpSp>
      <p:sp>
        <p:nvSpPr>
          <p:cNvPr id="11" name="Textfeld 10"/>
          <p:cNvSpPr txBox="1"/>
          <p:nvPr/>
        </p:nvSpPr>
        <p:spPr>
          <a:xfrm>
            <a:off x="6012161" y="2989401"/>
            <a:ext cx="2088231" cy="1015663"/>
          </a:xfrm>
          <a:prstGeom prst="rect">
            <a:avLst/>
          </a:prstGeom>
          <a:noFill/>
        </p:spPr>
        <p:txBody>
          <a:bodyPr wrap="square" rtlCol="0">
            <a:spAutoFit/>
          </a:bodyPr>
          <a:lstStyle/>
          <a:p>
            <a:r>
              <a:rPr lang="de-DE" sz="2000" dirty="0" smtClean="0"/>
              <a:t>Anwendungen werden größer und größer…</a:t>
            </a:r>
          </a:p>
        </p:txBody>
      </p:sp>
    </p:spTree>
    <p:extLst>
      <p:ext uri="{BB962C8B-B14F-4D97-AF65-F5344CB8AC3E}">
        <p14:creationId xmlns:p14="http://schemas.microsoft.com/office/powerpoint/2010/main" val="930300321"/>
      </p:ext>
    </p:extLst>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i="1" dirty="0" smtClean="0"/>
              <a:t>Cache</a:t>
            </a:r>
            <a:r>
              <a:rPr lang="de-DE" dirty="0" smtClean="0"/>
              <a:t>-Kohärenz: Beispiel 2</a:t>
            </a:r>
            <a:endParaRPr lang="de-DE" dirty="0"/>
          </a:p>
        </p:txBody>
      </p:sp>
      <p:sp>
        <p:nvSpPr>
          <p:cNvPr id="3" name="Datumsplatzhalter 2"/>
          <p:cNvSpPr>
            <a:spLocks noGrp="1"/>
          </p:cNvSpPr>
          <p:nvPr>
            <p:ph type="dt" sz="half" idx="10"/>
          </p:nvPr>
        </p:nvSpPr>
        <p:spPr/>
        <p:txBody>
          <a:bodyPr/>
          <a:lstStyle/>
          <a:p>
            <a:r>
              <a:rPr lang="en-US" dirty="0" smtClean="0"/>
              <a:t>©</a:t>
            </a:r>
            <a:r>
              <a:rPr lang="de-DE" dirty="0" smtClean="0"/>
              <a:t> H. Falk | </a:t>
            </a:r>
            <a:fld id="{99D8B826-BB53-4C88-A2B1-C4BEB5537422}" type="datetime1">
              <a:rPr lang="de-DE" smtClean="0"/>
              <a:t>01.10.2014</a:t>
            </a:fld>
            <a:endParaRPr lang="de-DE" dirty="0"/>
          </a:p>
        </p:txBody>
      </p:sp>
      <p:sp>
        <p:nvSpPr>
          <p:cNvPr id="4" name="Fußzeilenplatzhalter 3"/>
          <p:cNvSpPr>
            <a:spLocks noGrp="1"/>
          </p:cNvSpPr>
          <p:nvPr>
            <p:ph type="ftr" sz="quarter" idx="11"/>
          </p:nvPr>
        </p:nvSpPr>
        <p:spPr/>
        <p:txBody>
          <a:bodyPr/>
          <a:lstStyle/>
          <a:p>
            <a:r>
              <a:rPr lang="de-DE" dirty="0" smtClean="0"/>
              <a:t>7 - Speicher-Hardware</a:t>
            </a:r>
            <a:endParaRPr lang="de-DE" dirty="0"/>
          </a:p>
        </p:txBody>
      </p:sp>
      <p:sp>
        <p:nvSpPr>
          <p:cNvPr id="6" name="Textfeld 5"/>
          <p:cNvSpPr txBox="1"/>
          <p:nvPr/>
        </p:nvSpPr>
        <p:spPr>
          <a:xfrm>
            <a:off x="179512" y="1916832"/>
            <a:ext cx="2860270" cy="1631216"/>
          </a:xfrm>
          <a:prstGeom prst="rect">
            <a:avLst/>
          </a:prstGeom>
          <a:noFill/>
        </p:spPr>
        <p:txBody>
          <a:bodyPr wrap="square" rtlCol="0">
            <a:spAutoFit/>
          </a:bodyPr>
          <a:lstStyle/>
          <a:p>
            <a:r>
              <a:rPr lang="de-DE" sz="2000" dirty="0" smtClean="0"/>
              <a:t>Variable </a:t>
            </a:r>
            <a:r>
              <a:rPr lang="de-DE" sz="2000" i="1" dirty="0" smtClean="0"/>
              <a:t>X</a:t>
            </a:r>
            <a:r>
              <a:rPr lang="de-DE" sz="2000" dirty="0" smtClean="0"/>
              <a:t> befindet sich im </a:t>
            </a:r>
            <a:r>
              <a:rPr lang="en-US" sz="2000" i="1" dirty="0" smtClean="0"/>
              <a:t>Cache</a:t>
            </a:r>
            <a:r>
              <a:rPr lang="de-DE" sz="2000" dirty="0" smtClean="0"/>
              <a:t> von </a:t>
            </a:r>
            <a:r>
              <a:rPr lang="de-DE" sz="2000" i="1" dirty="0" smtClean="0"/>
              <a:t>P</a:t>
            </a:r>
            <a:r>
              <a:rPr lang="de-DE" sz="2000" dirty="0" smtClean="0"/>
              <a:t>1 und im Hauptspeicher: kohärente Ausgangssituation</a:t>
            </a:r>
            <a:endParaRPr lang="de-DE" sz="2000"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337" t="13613" r="65979" b="42968"/>
          <a:stretch/>
        </p:blipFill>
        <p:spPr bwMode="auto">
          <a:xfrm>
            <a:off x="3265200" y="1411200"/>
            <a:ext cx="5847735" cy="4962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hteck 7"/>
          <p:cNvSpPr/>
          <p:nvPr/>
        </p:nvSpPr>
        <p:spPr bwMode="auto">
          <a:xfrm>
            <a:off x="3131840" y="3501008"/>
            <a:ext cx="576064" cy="400558"/>
          </a:xfrm>
          <a:prstGeom prst="rect">
            <a:avLst/>
          </a:prstGeom>
          <a:solidFill>
            <a:srgbClr val="FFFFFF"/>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val="3656615001"/>
      </p:ext>
    </p:extLst>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i="1" dirty="0" smtClean="0"/>
              <a:t>Cache</a:t>
            </a:r>
            <a:r>
              <a:rPr lang="de-DE" dirty="0" smtClean="0"/>
              <a:t>-Kohärenz: Beispiel 2</a:t>
            </a:r>
            <a:endParaRPr lang="de-DE" dirty="0"/>
          </a:p>
        </p:txBody>
      </p:sp>
      <p:sp>
        <p:nvSpPr>
          <p:cNvPr id="3" name="Datumsplatzhalter 2"/>
          <p:cNvSpPr>
            <a:spLocks noGrp="1"/>
          </p:cNvSpPr>
          <p:nvPr>
            <p:ph type="dt" sz="half" idx="10"/>
          </p:nvPr>
        </p:nvSpPr>
        <p:spPr/>
        <p:txBody>
          <a:bodyPr/>
          <a:lstStyle/>
          <a:p>
            <a:r>
              <a:rPr lang="en-US" dirty="0" smtClean="0"/>
              <a:t>©</a:t>
            </a:r>
            <a:r>
              <a:rPr lang="de-DE" dirty="0" smtClean="0"/>
              <a:t> H. Falk | </a:t>
            </a:r>
            <a:fld id="{9EFE705D-593B-4345-8F08-F8719C24D3CD}" type="datetime1">
              <a:rPr lang="de-DE" smtClean="0"/>
              <a:t>01.10.2014</a:t>
            </a:fld>
            <a:endParaRPr lang="de-DE" dirty="0"/>
          </a:p>
        </p:txBody>
      </p:sp>
      <p:sp>
        <p:nvSpPr>
          <p:cNvPr id="4" name="Fußzeilenplatzhalter 3"/>
          <p:cNvSpPr>
            <a:spLocks noGrp="1"/>
          </p:cNvSpPr>
          <p:nvPr>
            <p:ph type="ftr" sz="quarter" idx="11"/>
          </p:nvPr>
        </p:nvSpPr>
        <p:spPr/>
        <p:txBody>
          <a:bodyPr/>
          <a:lstStyle/>
          <a:p>
            <a:r>
              <a:rPr lang="de-DE" dirty="0" smtClean="0"/>
              <a:t>7 - Speicher-Hardware</a:t>
            </a:r>
            <a:endParaRPr lang="de-DE" dirty="0"/>
          </a:p>
        </p:txBody>
      </p:sp>
      <p:sp>
        <p:nvSpPr>
          <p:cNvPr id="6" name="Textfeld 5"/>
          <p:cNvSpPr txBox="1"/>
          <p:nvPr/>
        </p:nvSpPr>
        <p:spPr>
          <a:xfrm>
            <a:off x="179512" y="1916832"/>
            <a:ext cx="2860270" cy="707886"/>
          </a:xfrm>
          <a:prstGeom prst="rect">
            <a:avLst/>
          </a:prstGeom>
          <a:noFill/>
        </p:spPr>
        <p:txBody>
          <a:bodyPr wrap="square" rtlCol="0">
            <a:spAutoFit/>
          </a:bodyPr>
          <a:lstStyle/>
          <a:p>
            <a:r>
              <a:rPr lang="de-DE" sz="2000" i="1" dirty="0" smtClean="0"/>
              <a:t>P</a:t>
            </a:r>
            <a:r>
              <a:rPr lang="de-DE" sz="2000" dirty="0" smtClean="0"/>
              <a:t>1 schreibt </a:t>
            </a:r>
            <a:r>
              <a:rPr lang="de-DE" sz="2000" i="1" dirty="0" smtClean="0"/>
              <a:t>X</a:t>
            </a:r>
            <a:r>
              <a:rPr lang="de-DE" sz="2000" dirty="0" smtClean="0"/>
              <a:t> = 1 nur in den </a:t>
            </a:r>
            <a:r>
              <a:rPr lang="en-US" sz="2000" i="1" dirty="0" smtClean="0"/>
              <a:t>Cache</a:t>
            </a:r>
            <a:endParaRPr lang="en-US" sz="2000" i="1" dirty="0"/>
          </a:p>
        </p:txBody>
      </p:sp>
      <p:sp>
        <p:nvSpPr>
          <p:cNvPr id="8" name="Rechteck 7"/>
          <p:cNvSpPr/>
          <p:nvPr/>
        </p:nvSpPr>
        <p:spPr bwMode="auto">
          <a:xfrm>
            <a:off x="3131840" y="3501008"/>
            <a:ext cx="576064" cy="400558"/>
          </a:xfrm>
          <a:prstGeom prst="rect">
            <a:avLst/>
          </a:prstGeom>
          <a:solidFill>
            <a:srgbClr val="FFFFFF"/>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smtClean="0">
              <a:ln>
                <a:noFill/>
              </a:ln>
              <a:solidFill>
                <a:schemeClr val="tx1"/>
              </a:solidFill>
              <a:effectLst/>
              <a:latin typeface="Arial" charset="0"/>
            </a:endParaRP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362" t="14645" r="65954" b="42194"/>
          <a:stretch/>
        </p:blipFill>
        <p:spPr bwMode="auto">
          <a:xfrm>
            <a:off x="3265200" y="1411200"/>
            <a:ext cx="5847735" cy="4933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8060771"/>
      </p:ext>
    </p:extLst>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i="1" dirty="0" smtClean="0"/>
              <a:t>Cache</a:t>
            </a:r>
            <a:r>
              <a:rPr lang="de-DE" dirty="0" smtClean="0"/>
              <a:t>-Kohärenz: Beispiel 2</a:t>
            </a:r>
            <a:endParaRPr lang="de-DE" dirty="0"/>
          </a:p>
        </p:txBody>
      </p:sp>
      <p:sp>
        <p:nvSpPr>
          <p:cNvPr id="3" name="Datumsplatzhalter 2"/>
          <p:cNvSpPr>
            <a:spLocks noGrp="1"/>
          </p:cNvSpPr>
          <p:nvPr>
            <p:ph type="dt" sz="half" idx="10"/>
          </p:nvPr>
        </p:nvSpPr>
        <p:spPr/>
        <p:txBody>
          <a:bodyPr/>
          <a:lstStyle/>
          <a:p>
            <a:r>
              <a:rPr lang="en-US" dirty="0" smtClean="0"/>
              <a:t>©</a:t>
            </a:r>
            <a:r>
              <a:rPr lang="de-DE" dirty="0" smtClean="0"/>
              <a:t> H. Falk | </a:t>
            </a:r>
            <a:fld id="{A247A39C-D71A-4AA9-BDE2-B9E4FE1A45DD}" type="datetime1">
              <a:rPr lang="de-DE" smtClean="0"/>
              <a:t>01.10.2014</a:t>
            </a:fld>
            <a:endParaRPr lang="de-DE" dirty="0"/>
          </a:p>
        </p:txBody>
      </p:sp>
      <p:sp>
        <p:nvSpPr>
          <p:cNvPr id="4" name="Fußzeilenplatzhalter 3"/>
          <p:cNvSpPr>
            <a:spLocks noGrp="1"/>
          </p:cNvSpPr>
          <p:nvPr>
            <p:ph type="ftr" sz="quarter" idx="11"/>
          </p:nvPr>
        </p:nvSpPr>
        <p:spPr/>
        <p:txBody>
          <a:bodyPr/>
          <a:lstStyle/>
          <a:p>
            <a:r>
              <a:rPr lang="de-DE" dirty="0" smtClean="0"/>
              <a:t>7 - Speicher-Hardware</a:t>
            </a:r>
            <a:endParaRPr lang="de-DE" dirty="0"/>
          </a:p>
        </p:txBody>
      </p:sp>
      <p:sp>
        <p:nvSpPr>
          <p:cNvPr id="6" name="Textfeld 5"/>
          <p:cNvSpPr txBox="1"/>
          <p:nvPr/>
        </p:nvSpPr>
        <p:spPr>
          <a:xfrm>
            <a:off x="179512" y="1916832"/>
            <a:ext cx="2860270" cy="1015663"/>
          </a:xfrm>
          <a:prstGeom prst="rect">
            <a:avLst/>
          </a:prstGeom>
          <a:noFill/>
        </p:spPr>
        <p:txBody>
          <a:bodyPr wrap="square" rtlCol="0">
            <a:spAutoFit/>
          </a:bodyPr>
          <a:lstStyle/>
          <a:p>
            <a:r>
              <a:rPr lang="de-DE" sz="2000" i="1" dirty="0" smtClean="0"/>
              <a:t>P</a:t>
            </a:r>
            <a:r>
              <a:rPr lang="de-DE" sz="2000" dirty="0"/>
              <a:t>2</a:t>
            </a:r>
            <a:r>
              <a:rPr lang="de-DE" sz="2000" dirty="0" smtClean="0"/>
              <a:t> liest alten Wert aus Hauptspeicher: inkohärentes Ergebnis</a:t>
            </a:r>
            <a:endParaRPr lang="de-DE" sz="2000" dirty="0"/>
          </a:p>
        </p:txBody>
      </p:sp>
      <p:sp>
        <p:nvSpPr>
          <p:cNvPr id="8" name="Rechteck 7"/>
          <p:cNvSpPr/>
          <p:nvPr/>
        </p:nvSpPr>
        <p:spPr bwMode="auto">
          <a:xfrm>
            <a:off x="3131840" y="3501008"/>
            <a:ext cx="576064" cy="400558"/>
          </a:xfrm>
          <a:prstGeom prst="rect">
            <a:avLst/>
          </a:prstGeom>
          <a:solidFill>
            <a:srgbClr val="FFFFFF"/>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smtClean="0">
              <a:ln>
                <a:noFill/>
              </a:ln>
              <a:solidFill>
                <a:schemeClr val="tx1"/>
              </a:solidFill>
              <a:effectLst/>
              <a:latin typeface="Arial" charset="0"/>
            </a:endParaRP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337" t="11936" r="66050" b="44774"/>
          <a:stretch/>
        </p:blipFill>
        <p:spPr bwMode="auto">
          <a:xfrm>
            <a:off x="3265200" y="1411200"/>
            <a:ext cx="5825613" cy="4948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648132"/>
      </p:ext>
    </p:extLst>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i="1" dirty="0" smtClean="0"/>
              <a:t>Cache</a:t>
            </a:r>
            <a:r>
              <a:rPr lang="de-DE" dirty="0" smtClean="0"/>
              <a:t>-Kohärenz: Beispiel </a:t>
            </a:r>
            <a:r>
              <a:rPr lang="de-DE" dirty="0"/>
              <a:t>3</a:t>
            </a:r>
          </a:p>
        </p:txBody>
      </p:sp>
      <p:sp>
        <p:nvSpPr>
          <p:cNvPr id="3" name="Datumsplatzhalter 2"/>
          <p:cNvSpPr>
            <a:spLocks noGrp="1"/>
          </p:cNvSpPr>
          <p:nvPr>
            <p:ph type="dt" sz="half" idx="10"/>
          </p:nvPr>
        </p:nvSpPr>
        <p:spPr/>
        <p:txBody>
          <a:bodyPr/>
          <a:lstStyle/>
          <a:p>
            <a:r>
              <a:rPr lang="en-US" dirty="0" smtClean="0"/>
              <a:t>©</a:t>
            </a:r>
            <a:r>
              <a:rPr lang="de-DE" dirty="0" smtClean="0"/>
              <a:t> H. Falk | </a:t>
            </a:r>
            <a:fld id="{D687D0C1-B305-494F-9428-1A5D870B9B70}" type="datetime1">
              <a:rPr lang="de-DE" smtClean="0"/>
              <a:t>01.10.2014</a:t>
            </a:fld>
            <a:endParaRPr lang="de-DE" dirty="0"/>
          </a:p>
        </p:txBody>
      </p:sp>
      <p:sp>
        <p:nvSpPr>
          <p:cNvPr id="4" name="Fußzeilenplatzhalter 3"/>
          <p:cNvSpPr>
            <a:spLocks noGrp="1"/>
          </p:cNvSpPr>
          <p:nvPr>
            <p:ph type="ftr" sz="quarter" idx="11"/>
          </p:nvPr>
        </p:nvSpPr>
        <p:spPr/>
        <p:txBody>
          <a:bodyPr/>
          <a:lstStyle/>
          <a:p>
            <a:r>
              <a:rPr lang="de-DE" dirty="0" smtClean="0"/>
              <a:t>7 - Speicher-Hardware</a:t>
            </a:r>
            <a:endParaRPr lang="de-DE" dirty="0"/>
          </a:p>
        </p:txBody>
      </p:sp>
      <p:sp>
        <p:nvSpPr>
          <p:cNvPr id="6" name="Textfeld 5"/>
          <p:cNvSpPr txBox="1"/>
          <p:nvPr/>
        </p:nvSpPr>
        <p:spPr>
          <a:xfrm>
            <a:off x="179512" y="1916832"/>
            <a:ext cx="2860270" cy="707886"/>
          </a:xfrm>
          <a:prstGeom prst="rect">
            <a:avLst/>
          </a:prstGeom>
          <a:noFill/>
        </p:spPr>
        <p:txBody>
          <a:bodyPr wrap="square" rtlCol="0">
            <a:spAutoFit/>
          </a:bodyPr>
          <a:lstStyle/>
          <a:p>
            <a:r>
              <a:rPr lang="de-DE" sz="2000" dirty="0" smtClean="0"/>
              <a:t>Kohärente Ausgangssituation</a:t>
            </a:r>
            <a:endParaRPr lang="de-DE" sz="2000" dirty="0"/>
          </a:p>
        </p:txBody>
      </p:sp>
      <p:sp>
        <p:nvSpPr>
          <p:cNvPr id="8" name="Rechteck 7"/>
          <p:cNvSpPr/>
          <p:nvPr/>
        </p:nvSpPr>
        <p:spPr bwMode="auto">
          <a:xfrm>
            <a:off x="3131840" y="3501008"/>
            <a:ext cx="576064" cy="400558"/>
          </a:xfrm>
          <a:prstGeom prst="rect">
            <a:avLst/>
          </a:prstGeom>
          <a:solidFill>
            <a:srgbClr val="FFFFFF"/>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smtClean="0">
              <a:ln>
                <a:noFill/>
              </a:ln>
              <a:solidFill>
                <a:schemeClr val="tx1"/>
              </a:solidFill>
              <a:effectLst/>
              <a:latin typeface="Arial" charset="0"/>
            </a:endParaRP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361" t="14581" r="64071" b="42129"/>
          <a:stretch/>
        </p:blipFill>
        <p:spPr bwMode="auto">
          <a:xfrm>
            <a:off x="2627784" y="1411200"/>
            <a:ext cx="6437671" cy="4948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2382884"/>
      </p:ext>
    </p:extLst>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337" t="16000" r="64000" b="40774"/>
          <a:stretch/>
        </p:blipFill>
        <p:spPr bwMode="auto">
          <a:xfrm>
            <a:off x="2628000" y="1411200"/>
            <a:ext cx="6467168" cy="4940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title"/>
          </p:nvPr>
        </p:nvSpPr>
        <p:spPr/>
        <p:txBody>
          <a:bodyPr/>
          <a:lstStyle/>
          <a:p>
            <a:r>
              <a:rPr lang="en-US" i="1" dirty="0" smtClean="0"/>
              <a:t>Cache</a:t>
            </a:r>
            <a:r>
              <a:rPr lang="de-DE" dirty="0" smtClean="0"/>
              <a:t>-Kohärenz: Beispiel </a:t>
            </a:r>
            <a:r>
              <a:rPr lang="de-DE" dirty="0"/>
              <a:t>3</a:t>
            </a:r>
          </a:p>
        </p:txBody>
      </p:sp>
      <p:sp>
        <p:nvSpPr>
          <p:cNvPr id="3" name="Datumsplatzhalter 2"/>
          <p:cNvSpPr>
            <a:spLocks noGrp="1"/>
          </p:cNvSpPr>
          <p:nvPr>
            <p:ph type="dt" sz="half" idx="10"/>
          </p:nvPr>
        </p:nvSpPr>
        <p:spPr/>
        <p:txBody>
          <a:bodyPr/>
          <a:lstStyle/>
          <a:p>
            <a:r>
              <a:rPr lang="en-US" dirty="0" smtClean="0"/>
              <a:t>©</a:t>
            </a:r>
            <a:r>
              <a:rPr lang="de-DE" dirty="0" smtClean="0"/>
              <a:t> H. Falk | </a:t>
            </a:r>
            <a:fld id="{BE01D733-4EFE-49FC-A416-14EC650AA4F7}" type="datetime1">
              <a:rPr lang="de-DE" smtClean="0"/>
              <a:t>01.10.2014</a:t>
            </a:fld>
            <a:endParaRPr lang="de-DE" dirty="0"/>
          </a:p>
        </p:txBody>
      </p:sp>
      <p:sp>
        <p:nvSpPr>
          <p:cNvPr id="4" name="Fußzeilenplatzhalter 3"/>
          <p:cNvSpPr>
            <a:spLocks noGrp="1"/>
          </p:cNvSpPr>
          <p:nvPr>
            <p:ph type="ftr" sz="quarter" idx="11"/>
          </p:nvPr>
        </p:nvSpPr>
        <p:spPr/>
        <p:txBody>
          <a:bodyPr/>
          <a:lstStyle/>
          <a:p>
            <a:r>
              <a:rPr lang="de-DE" dirty="0" smtClean="0"/>
              <a:t>7 - Speicher-Hardware</a:t>
            </a:r>
            <a:endParaRPr lang="de-DE" dirty="0"/>
          </a:p>
        </p:txBody>
      </p:sp>
      <p:sp>
        <p:nvSpPr>
          <p:cNvPr id="6" name="Textfeld 5"/>
          <p:cNvSpPr txBox="1"/>
          <p:nvPr/>
        </p:nvSpPr>
        <p:spPr>
          <a:xfrm>
            <a:off x="179512" y="1916832"/>
            <a:ext cx="2860270" cy="707886"/>
          </a:xfrm>
          <a:prstGeom prst="rect">
            <a:avLst/>
          </a:prstGeom>
          <a:noFill/>
        </p:spPr>
        <p:txBody>
          <a:bodyPr wrap="square" rtlCol="0">
            <a:spAutoFit/>
          </a:bodyPr>
          <a:lstStyle/>
          <a:p>
            <a:r>
              <a:rPr lang="de-DE" sz="2000" dirty="0" smtClean="0"/>
              <a:t>Einlesen mittels </a:t>
            </a:r>
            <a:r>
              <a:rPr lang="en-US" sz="2000" i="1" dirty="0" smtClean="0"/>
              <a:t>Direct Memory Access (DMA)</a:t>
            </a:r>
            <a:endParaRPr lang="en-US" sz="2000" i="1" dirty="0"/>
          </a:p>
        </p:txBody>
      </p:sp>
      <p:sp>
        <p:nvSpPr>
          <p:cNvPr id="8" name="Rechteck 7"/>
          <p:cNvSpPr/>
          <p:nvPr/>
        </p:nvSpPr>
        <p:spPr bwMode="auto">
          <a:xfrm>
            <a:off x="3131840" y="3501008"/>
            <a:ext cx="576064" cy="400558"/>
          </a:xfrm>
          <a:prstGeom prst="rect">
            <a:avLst/>
          </a:prstGeom>
          <a:solidFill>
            <a:srgbClr val="FFFFFF"/>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val="3648622922"/>
      </p:ext>
    </p:extLst>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6793" t="21880" r="14073" b="7854"/>
          <a:stretch/>
        </p:blipFill>
        <p:spPr bwMode="auto">
          <a:xfrm>
            <a:off x="2628000" y="1411200"/>
            <a:ext cx="6430297" cy="49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title"/>
          </p:nvPr>
        </p:nvSpPr>
        <p:spPr/>
        <p:txBody>
          <a:bodyPr/>
          <a:lstStyle/>
          <a:p>
            <a:r>
              <a:rPr lang="en-US" i="1" dirty="0" smtClean="0"/>
              <a:t>Cache</a:t>
            </a:r>
            <a:r>
              <a:rPr lang="de-DE" dirty="0" smtClean="0"/>
              <a:t>-Kohärenz: Beispiel </a:t>
            </a:r>
            <a:r>
              <a:rPr lang="de-DE" dirty="0"/>
              <a:t>3</a:t>
            </a:r>
          </a:p>
        </p:txBody>
      </p:sp>
      <p:sp>
        <p:nvSpPr>
          <p:cNvPr id="3" name="Datumsplatzhalter 2"/>
          <p:cNvSpPr>
            <a:spLocks noGrp="1"/>
          </p:cNvSpPr>
          <p:nvPr>
            <p:ph type="dt" sz="half" idx="10"/>
          </p:nvPr>
        </p:nvSpPr>
        <p:spPr/>
        <p:txBody>
          <a:bodyPr/>
          <a:lstStyle/>
          <a:p>
            <a:r>
              <a:rPr lang="en-US" dirty="0" smtClean="0"/>
              <a:t>©</a:t>
            </a:r>
            <a:r>
              <a:rPr lang="de-DE" dirty="0" smtClean="0"/>
              <a:t> H. Falk | </a:t>
            </a:r>
            <a:fld id="{A3E1D220-0962-4A1D-9256-9BE4DF29B0C2}" type="datetime1">
              <a:rPr lang="de-DE" smtClean="0"/>
              <a:t>01.10.2014</a:t>
            </a:fld>
            <a:endParaRPr lang="de-DE" dirty="0"/>
          </a:p>
        </p:txBody>
      </p:sp>
      <p:sp>
        <p:nvSpPr>
          <p:cNvPr id="4" name="Fußzeilenplatzhalter 3"/>
          <p:cNvSpPr>
            <a:spLocks noGrp="1"/>
          </p:cNvSpPr>
          <p:nvPr>
            <p:ph type="ftr" sz="quarter" idx="11"/>
          </p:nvPr>
        </p:nvSpPr>
        <p:spPr/>
        <p:txBody>
          <a:bodyPr/>
          <a:lstStyle/>
          <a:p>
            <a:r>
              <a:rPr lang="de-DE" dirty="0" smtClean="0"/>
              <a:t>7 - Speicher-Hardware</a:t>
            </a:r>
            <a:endParaRPr lang="de-DE" dirty="0"/>
          </a:p>
        </p:txBody>
      </p:sp>
      <p:sp>
        <p:nvSpPr>
          <p:cNvPr id="6" name="Textfeld 5"/>
          <p:cNvSpPr txBox="1"/>
          <p:nvPr/>
        </p:nvSpPr>
        <p:spPr>
          <a:xfrm>
            <a:off x="179512" y="1916832"/>
            <a:ext cx="2860270" cy="1015663"/>
          </a:xfrm>
          <a:prstGeom prst="rect">
            <a:avLst/>
          </a:prstGeom>
          <a:noFill/>
        </p:spPr>
        <p:txBody>
          <a:bodyPr wrap="square" rtlCol="0">
            <a:spAutoFit/>
          </a:bodyPr>
          <a:lstStyle/>
          <a:p>
            <a:r>
              <a:rPr lang="de-DE" sz="2000" i="1" dirty="0" smtClean="0"/>
              <a:t>P</a:t>
            </a:r>
            <a:r>
              <a:rPr lang="de-DE" sz="2000" dirty="0" smtClean="0"/>
              <a:t>2 liest alten Wert aus </a:t>
            </a:r>
            <a:r>
              <a:rPr lang="en-US" sz="2000" i="1" dirty="0" smtClean="0"/>
              <a:t>Cache</a:t>
            </a:r>
            <a:r>
              <a:rPr lang="de-DE" sz="2000" dirty="0" smtClean="0"/>
              <a:t>: inkohärentes Ergebnis</a:t>
            </a:r>
            <a:endParaRPr lang="en-US" sz="2000" i="1" dirty="0"/>
          </a:p>
        </p:txBody>
      </p:sp>
      <p:sp>
        <p:nvSpPr>
          <p:cNvPr id="8" name="Rechteck 7"/>
          <p:cNvSpPr/>
          <p:nvPr/>
        </p:nvSpPr>
        <p:spPr bwMode="auto">
          <a:xfrm>
            <a:off x="3131840" y="3501008"/>
            <a:ext cx="576064" cy="400558"/>
          </a:xfrm>
          <a:prstGeom prst="rect">
            <a:avLst/>
          </a:prstGeom>
          <a:solidFill>
            <a:srgbClr val="FFFFFF"/>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val="289299955"/>
      </p:ext>
    </p:extLst>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i="1" dirty="0" smtClean="0"/>
              <a:t>Cache</a:t>
            </a:r>
            <a:r>
              <a:rPr lang="de-DE" dirty="0" smtClean="0"/>
              <a:t>-Kohärenz: Beispiel 4</a:t>
            </a:r>
            <a:endParaRPr lang="de-DE" dirty="0"/>
          </a:p>
        </p:txBody>
      </p:sp>
      <p:sp>
        <p:nvSpPr>
          <p:cNvPr id="3" name="Datumsplatzhalter 2"/>
          <p:cNvSpPr>
            <a:spLocks noGrp="1"/>
          </p:cNvSpPr>
          <p:nvPr>
            <p:ph type="dt" sz="half" idx="10"/>
          </p:nvPr>
        </p:nvSpPr>
        <p:spPr/>
        <p:txBody>
          <a:bodyPr/>
          <a:lstStyle/>
          <a:p>
            <a:r>
              <a:rPr lang="en-US" dirty="0" smtClean="0"/>
              <a:t>©</a:t>
            </a:r>
            <a:r>
              <a:rPr lang="de-DE" dirty="0" smtClean="0"/>
              <a:t> H. Falk | </a:t>
            </a:r>
            <a:fld id="{1FB228BC-1D4C-48E9-B02E-E6BD522E8A03}" type="datetime1">
              <a:rPr lang="de-DE" smtClean="0"/>
              <a:t>01.10.2014</a:t>
            </a:fld>
            <a:endParaRPr lang="de-DE" dirty="0"/>
          </a:p>
        </p:txBody>
      </p:sp>
      <p:sp>
        <p:nvSpPr>
          <p:cNvPr id="4" name="Fußzeilenplatzhalter 3"/>
          <p:cNvSpPr>
            <a:spLocks noGrp="1"/>
          </p:cNvSpPr>
          <p:nvPr>
            <p:ph type="ftr" sz="quarter" idx="11"/>
          </p:nvPr>
        </p:nvSpPr>
        <p:spPr/>
        <p:txBody>
          <a:bodyPr/>
          <a:lstStyle/>
          <a:p>
            <a:r>
              <a:rPr lang="de-DE" dirty="0" smtClean="0"/>
              <a:t>7 - Speicher-Hardware</a:t>
            </a:r>
            <a:endParaRPr lang="de-DE" dirty="0"/>
          </a:p>
        </p:txBody>
      </p:sp>
      <p:sp>
        <p:nvSpPr>
          <p:cNvPr id="6" name="Textfeld 5"/>
          <p:cNvSpPr txBox="1"/>
          <p:nvPr/>
        </p:nvSpPr>
        <p:spPr>
          <a:xfrm>
            <a:off x="179512" y="1916832"/>
            <a:ext cx="2860270" cy="707886"/>
          </a:xfrm>
          <a:prstGeom prst="rect">
            <a:avLst/>
          </a:prstGeom>
          <a:noFill/>
        </p:spPr>
        <p:txBody>
          <a:bodyPr wrap="square" rtlCol="0">
            <a:spAutoFit/>
          </a:bodyPr>
          <a:lstStyle/>
          <a:p>
            <a:r>
              <a:rPr lang="de-DE" sz="2000" dirty="0" smtClean="0"/>
              <a:t>Kohärente Ausgangssituation</a:t>
            </a:r>
            <a:endParaRPr lang="en-US" sz="2000" dirty="0"/>
          </a:p>
        </p:txBody>
      </p:sp>
      <p:sp>
        <p:nvSpPr>
          <p:cNvPr id="8" name="Rechteck 7"/>
          <p:cNvSpPr/>
          <p:nvPr/>
        </p:nvSpPr>
        <p:spPr bwMode="auto">
          <a:xfrm>
            <a:off x="3131840" y="3501008"/>
            <a:ext cx="576064" cy="400558"/>
          </a:xfrm>
          <a:prstGeom prst="rect">
            <a:avLst/>
          </a:prstGeom>
          <a:solidFill>
            <a:srgbClr val="FFFFFF"/>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smtClean="0">
              <a:ln>
                <a:noFill/>
              </a:ln>
              <a:solidFill>
                <a:schemeClr val="tx1"/>
              </a:solidFill>
              <a:effectLst/>
              <a:latin typeface="Arial" charset="0"/>
            </a:endParaRPr>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6851" t="23878" r="13903" b="6171"/>
          <a:stretch/>
        </p:blipFill>
        <p:spPr bwMode="auto">
          <a:xfrm>
            <a:off x="2628000" y="1411200"/>
            <a:ext cx="6445045" cy="4903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8968851"/>
      </p:ext>
    </p:extLst>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i="1" dirty="0" smtClean="0"/>
              <a:t>Cache</a:t>
            </a:r>
            <a:r>
              <a:rPr lang="de-DE" dirty="0" smtClean="0"/>
              <a:t>-Kohärenz: Beispiel 4</a:t>
            </a:r>
            <a:endParaRPr lang="de-DE" dirty="0"/>
          </a:p>
        </p:txBody>
      </p:sp>
      <p:sp>
        <p:nvSpPr>
          <p:cNvPr id="3" name="Datumsplatzhalter 2"/>
          <p:cNvSpPr>
            <a:spLocks noGrp="1"/>
          </p:cNvSpPr>
          <p:nvPr>
            <p:ph type="dt" sz="half" idx="10"/>
          </p:nvPr>
        </p:nvSpPr>
        <p:spPr/>
        <p:txBody>
          <a:bodyPr/>
          <a:lstStyle/>
          <a:p>
            <a:r>
              <a:rPr lang="en-US" dirty="0" smtClean="0"/>
              <a:t>©</a:t>
            </a:r>
            <a:r>
              <a:rPr lang="de-DE" dirty="0" smtClean="0"/>
              <a:t> H. Falk | </a:t>
            </a:r>
            <a:fld id="{4AAD4409-E273-434F-882A-9CC78D3FA285}" type="datetime1">
              <a:rPr lang="de-DE" smtClean="0"/>
              <a:t>01.10.2014</a:t>
            </a:fld>
            <a:endParaRPr lang="de-DE" dirty="0"/>
          </a:p>
        </p:txBody>
      </p:sp>
      <p:sp>
        <p:nvSpPr>
          <p:cNvPr id="4" name="Fußzeilenplatzhalter 3"/>
          <p:cNvSpPr>
            <a:spLocks noGrp="1"/>
          </p:cNvSpPr>
          <p:nvPr>
            <p:ph type="ftr" sz="quarter" idx="11"/>
          </p:nvPr>
        </p:nvSpPr>
        <p:spPr/>
        <p:txBody>
          <a:bodyPr/>
          <a:lstStyle/>
          <a:p>
            <a:r>
              <a:rPr lang="de-DE" dirty="0" smtClean="0"/>
              <a:t>7 - Speicher-Hardware</a:t>
            </a:r>
            <a:endParaRPr lang="de-DE" dirty="0"/>
          </a:p>
        </p:txBody>
      </p:sp>
      <p:sp>
        <p:nvSpPr>
          <p:cNvPr id="6" name="Textfeld 5"/>
          <p:cNvSpPr txBox="1"/>
          <p:nvPr/>
        </p:nvSpPr>
        <p:spPr>
          <a:xfrm>
            <a:off x="179512" y="1916832"/>
            <a:ext cx="2860270" cy="707886"/>
          </a:xfrm>
          <a:prstGeom prst="rect">
            <a:avLst/>
          </a:prstGeom>
          <a:noFill/>
        </p:spPr>
        <p:txBody>
          <a:bodyPr wrap="square" rtlCol="0">
            <a:spAutoFit/>
          </a:bodyPr>
          <a:lstStyle/>
          <a:p>
            <a:r>
              <a:rPr lang="de-DE" sz="2000" i="1" dirty="0" smtClean="0"/>
              <a:t>P</a:t>
            </a:r>
            <a:r>
              <a:rPr lang="de-DE" sz="2000" dirty="0" smtClean="0"/>
              <a:t>1 modifiziert </a:t>
            </a:r>
            <a:r>
              <a:rPr lang="de-DE" sz="2000" i="1" dirty="0" smtClean="0"/>
              <a:t>X</a:t>
            </a:r>
            <a:r>
              <a:rPr lang="de-DE" sz="2000" dirty="0" smtClean="0"/>
              <a:t> im </a:t>
            </a:r>
            <a:r>
              <a:rPr lang="en-US" sz="2000" i="1" dirty="0" smtClean="0"/>
              <a:t>Write-Back</a:t>
            </a:r>
            <a:r>
              <a:rPr lang="de-DE" sz="2000" dirty="0" smtClean="0"/>
              <a:t> </a:t>
            </a:r>
            <a:r>
              <a:rPr lang="en-US" sz="2000" i="1" dirty="0" smtClean="0"/>
              <a:t>Cache</a:t>
            </a:r>
            <a:endParaRPr lang="en-US" sz="2000" i="1" dirty="0"/>
          </a:p>
        </p:txBody>
      </p:sp>
      <p:sp>
        <p:nvSpPr>
          <p:cNvPr id="8" name="Rechteck 7"/>
          <p:cNvSpPr/>
          <p:nvPr/>
        </p:nvSpPr>
        <p:spPr bwMode="auto">
          <a:xfrm>
            <a:off x="3131840" y="3501008"/>
            <a:ext cx="576064" cy="400558"/>
          </a:xfrm>
          <a:prstGeom prst="rect">
            <a:avLst/>
          </a:prstGeom>
          <a:solidFill>
            <a:srgbClr val="FFFFFF"/>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smtClean="0">
              <a:ln>
                <a:noFill/>
              </a:ln>
              <a:solidFill>
                <a:schemeClr val="tx1"/>
              </a:solidFill>
              <a:effectLst/>
              <a:latin typeface="Arial" charset="0"/>
            </a:endParaRPr>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6794" t="19566" r="14016" b="10063"/>
          <a:stretch/>
        </p:blipFill>
        <p:spPr bwMode="auto">
          <a:xfrm>
            <a:off x="2628000" y="1411200"/>
            <a:ext cx="6437671" cy="4933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6684" t="50000" r="39090" b="45859"/>
          <a:stretch/>
        </p:blipFill>
        <p:spPr bwMode="auto">
          <a:xfrm>
            <a:off x="5112000" y="5677200"/>
            <a:ext cx="470110" cy="246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6417272"/>
      </p:ext>
    </p:extLst>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i="1" dirty="0" smtClean="0"/>
              <a:t>Cache</a:t>
            </a:r>
            <a:r>
              <a:rPr lang="de-DE" dirty="0" smtClean="0"/>
              <a:t>-Kohärenz: Beispiel 4</a:t>
            </a:r>
            <a:endParaRPr lang="de-DE" dirty="0"/>
          </a:p>
        </p:txBody>
      </p:sp>
      <p:sp>
        <p:nvSpPr>
          <p:cNvPr id="3" name="Datumsplatzhalter 2"/>
          <p:cNvSpPr>
            <a:spLocks noGrp="1"/>
          </p:cNvSpPr>
          <p:nvPr>
            <p:ph type="dt" sz="half" idx="10"/>
          </p:nvPr>
        </p:nvSpPr>
        <p:spPr/>
        <p:txBody>
          <a:bodyPr/>
          <a:lstStyle/>
          <a:p>
            <a:r>
              <a:rPr lang="en-US" dirty="0" smtClean="0"/>
              <a:t>©</a:t>
            </a:r>
            <a:r>
              <a:rPr lang="de-DE" dirty="0" smtClean="0"/>
              <a:t> H. Falk | </a:t>
            </a:r>
            <a:fld id="{9E5141C2-F2A6-4F23-9E36-DC0D968EDEB8}" type="datetime1">
              <a:rPr lang="de-DE" smtClean="0"/>
              <a:t>01.10.2014</a:t>
            </a:fld>
            <a:endParaRPr lang="de-DE" dirty="0"/>
          </a:p>
        </p:txBody>
      </p:sp>
      <p:sp>
        <p:nvSpPr>
          <p:cNvPr id="4" name="Fußzeilenplatzhalter 3"/>
          <p:cNvSpPr>
            <a:spLocks noGrp="1"/>
          </p:cNvSpPr>
          <p:nvPr>
            <p:ph type="ftr" sz="quarter" idx="11"/>
          </p:nvPr>
        </p:nvSpPr>
        <p:spPr/>
        <p:txBody>
          <a:bodyPr/>
          <a:lstStyle/>
          <a:p>
            <a:r>
              <a:rPr lang="de-DE" dirty="0" smtClean="0"/>
              <a:t>7 - Speicher-Hardware</a:t>
            </a:r>
            <a:endParaRPr lang="de-DE" dirty="0"/>
          </a:p>
        </p:txBody>
      </p:sp>
      <p:sp>
        <p:nvSpPr>
          <p:cNvPr id="6" name="Textfeld 5"/>
          <p:cNvSpPr txBox="1"/>
          <p:nvPr/>
        </p:nvSpPr>
        <p:spPr>
          <a:xfrm>
            <a:off x="179512" y="1916832"/>
            <a:ext cx="2860270" cy="707886"/>
          </a:xfrm>
          <a:prstGeom prst="rect">
            <a:avLst/>
          </a:prstGeom>
          <a:noFill/>
        </p:spPr>
        <p:txBody>
          <a:bodyPr wrap="square" rtlCol="0">
            <a:spAutoFit/>
          </a:bodyPr>
          <a:lstStyle/>
          <a:p>
            <a:r>
              <a:rPr lang="de-DE" sz="2000" dirty="0" smtClean="0"/>
              <a:t>Inkonsistente Daten werden ausgegeben</a:t>
            </a:r>
            <a:endParaRPr lang="en-US" sz="2000" dirty="0"/>
          </a:p>
        </p:txBody>
      </p:sp>
      <p:sp>
        <p:nvSpPr>
          <p:cNvPr id="8" name="Rechteck 7"/>
          <p:cNvSpPr/>
          <p:nvPr/>
        </p:nvSpPr>
        <p:spPr bwMode="auto">
          <a:xfrm>
            <a:off x="3131840" y="3501008"/>
            <a:ext cx="576064" cy="400558"/>
          </a:xfrm>
          <a:prstGeom prst="rect">
            <a:avLst/>
          </a:prstGeom>
          <a:solidFill>
            <a:srgbClr val="FFFFFF"/>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smtClean="0">
              <a:ln>
                <a:noFill/>
              </a:ln>
              <a:solidFill>
                <a:schemeClr val="tx1"/>
              </a:solidFill>
              <a:effectLst/>
              <a:latin typeface="Arial" charset="0"/>
            </a:endParaRPr>
          </a:p>
        </p:txBody>
      </p:sp>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6624" t="21985" r="13961" b="8065"/>
          <a:stretch/>
        </p:blipFill>
        <p:spPr bwMode="auto">
          <a:xfrm>
            <a:off x="2628000" y="1411200"/>
            <a:ext cx="6467168" cy="4903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5400602"/>
      </p:ext>
    </p:extLst>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6794" t="23879" r="12044" b="5750"/>
          <a:stretch/>
        </p:blipFill>
        <p:spPr bwMode="auto">
          <a:xfrm>
            <a:off x="2411760" y="1411200"/>
            <a:ext cx="6695768" cy="4933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title"/>
          </p:nvPr>
        </p:nvSpPr>
        <p:spPr/>
        <p:txBody>
          <a:bodyPr/>
          <a:lstStyle/>
          <a:p>
            <a:r>
              <a:rPr lang="de-DE" dirty="0" smtClean="0"/>
              <a:t>Lösung des I/O-Problems</a:t>
            </a:r>
            <a:endParaRPr lang="de-DE" dirty="0"/>
          </a:p>
        </p:txBody>
      </p:sp>
      <p:sp>
        <p:nvSpPr>
          <p:cNvPr id="3" name="Datumsplatzhalter 2"/>
          <p:cNvSpPr>
            <a:spLocks noGrp="1"/>
          </p:cNvSpPr>
          <p:nvPr>
            <p:ph type="dt" sz="half" idx="10"/>
          </p:nvPr>
        </p:nvSpPr>
        <p:spPr/>
        <p:txBody>
          <a:bodyPr/>
          <a:lstStyle/>
          <a:p>
            <a:r>
              <a:rPr lang="en-US" dirty="0" smtClean="0"/>
              <a:t>©</a:t>
            </a:r>
            <a:r>
              <a:rPr lang="de-DE" dirty="0" smtClean="0"/>
              <a:t> H. Falk | </a:t>
            </a:r>
            <a:fld id="{0232518C-4CD7-413E-B407-2D220A153E79}" type="datetime1">
              <a:rPr lang="de-DE" smtClean="0"/>
              <a:t>01.10.2014</a:t>
            </a:fld>
            <a:endParaRPr lang="de-DE" dirty="0"/>
          </a:p>
        </p:txBody>
      </p:sp>
      <p:sp>
        <p:nvSpPr>
          <p:cNvPr id="4" name="Fußzeilenplatzhalter 3"/>
          <p:cNvSpPr>
            <a:spLocks noGrp="1"/>
          </p:cNvSpPr>
          <p:nvPr>
            <p:ph type="ftr" sz="quarter" idx="11"/>
          </p:nvPr>
        </p:nvSpPr>
        <p:spPr/>
        <p:txBody>
          <a:bodyPr/>
          <a:lstStyle/>
          <a:p>
            <a:r>
              <a:rPr lang="de-DE" dirty="0" smtClean="0"/>
              <a:t>7 - Speicher-Hardware</a:t>
            </a:r>
            <a:endParaRPr lang="de-DE" dirty="0"/>
          </a:p>
        </p:txBody>
      </p:sp>
      <p:sp>
        <p:nvSpPr>
          <p:cNvPr id="6" name="Textfeld 5"/>
          <p:cNvSpPr txBox="1"/>
          <p:nvPr/>
        </p:nvSpPr>
        <p:spPr>
          <a:xfrm>
            <a:off x="179512" y="1916832"/>
            <a:ext cx="2376264" cy="1015663"/>
          </a:xfrm>
          <a:prstGeom prst="rect">
            <a:avLst/>
          </a:prstGeom>
          <a:noFill/>
        </p:spPr>
        <p:txBody>
          <a:bodyPr wrap="square" rtlCol="0">
            <a:spAutoFit/>
          </a:bodyPr>
          <a:lstStyle/>
          <a:p>
            <a:r>
              <a:rPr lang="de-DE" sz="2000" dirty="0" smtClean="0"/>
              <a:t>Zuordnung einer I/O-Einheit zu jedem Prozessor</a:t>
            </a:r>
            <a:endParaRPr lang="en-US" sz="2000" dirty="0"/>
          </a:p>
        </p:txBody>
      </p:sp>
      <p:sp>
        <p:nvSpPr>
          <p:cNvPr id="8" name="Rechteck 7"/>
          <p:cNvSpPr/>
          <p:nvPr/>
        </p:nvSpPr>
        <p:spPr bwMode="auto">
          <a:xfrm>
            <a:off x="3131840" y="3501008"/>
            <a:ext cx="576064" cy="400558"/>
          </a:xfrm>
          <a:prstGeom prst="rect">
            <a:avLst/>
          </a:prstGeom>
          <a:solidFill>
            <a:srgbClr val="FFFFFF"/>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val="3335226164"/>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en-US" dirty="0"/>
              <a:t>©</a:t>
            </a:r>
            <a:r>
              <a:rPr lang="de-DE" dirty="0"/>
              <a:t> H. Falk | </a:t>
            </a:r>
            <a:fld id="{A01A2F1C-806F-4B08-A277-0A69EB35FDC5}" type="datetime1">
              <a:rPr lang="de-DE" smtClean="0"/>
              <a:t>01.10.2014</a:t>
            </a:fld>
            <a:endParaRPr lang="de-DE" dirty="0"/>
          </a:p>
        </p:txBody>
      </p:sp>
      <p:sp>
        <p:nvSpPr>
          <p:cNvPr id="5" name="Fußzeilenplatzhalter 4"/>
          <p:cNvSpPr>
            <a:spLocks noGrp="1"/>
          </p:cNvSpPr>
          <p:nvPr>
            <p:ph type="ftr" sz="quarter" idx="11"/>
          </p:nvPr>
        </p:nvSpPr>
        <p:spPr/>
        <p:txBody>
          <a:bodyPr/>
          <a:lstStyle/>
          <a:p>
            <a:r>
              <a:rPr lang="de-DE" dirty="0" smtClean="0"/>
              <a:t>7 - Speicher-Hardware</a:t>
            </a:r>
            <a:endParaRPr lang="de-DE" dirty="0"/>
          </a:p>
        </p:txBody>
      </p:sp>
      <p:sp>
        <p:nvSpPr>
          <p:cNvPr id="912386" name="Rectangle 2"/>
          <p:cNvSpPr>
            <a:spLocks noGrp="1" noChangeArrowheads="1"/>
          </p:cNvSpPr>
          <p:nvPr>
            <p:ph type="title"/>
          </p:nvPr>
        </p:nvSpPr>
        <p:spPr/>
        <p:txBody>
          <a:bodyPr/>
          <a:lstStyle/>
          <a:p>
            <a:r>
              <a:rPr lang="de-DE" dirty="0" smtClean="0"/>
              <a:t>Speicherhierarchie</a:t>
            </a:r>
            <a:endParaRPr lang="de-DE" dirty="0"/>
          </a:p>
        </p:txBody>
      </p:sp>
      <p:sp>
        <p:nvSpPr>
          <p:cNvPr id="912387" name="Rectangle 3"/>
          <p:cNvSpPr>
            <a:spLocks noGrp="1" noChangeArrowheads="1"/>
          </p:cNvSpPr>
          <p:nvPr>
            <p:ph type="body" idx="1"/>
          </p:nvPr>
        </p:nvSpPr>
        <p:spPr/>
        <p:txBody>
          <a:bodyPr/>
          <a:lstStyle/>
          <a:p>
            <a:pPr>
              <a:lnSpc>
                <a:spcPct val="120000"/>
              </a:lnSpc>
              <a:buFont typeface="Arial" charset="0"/>
              <a:buChar char="–"/>
            </a:pPr>
            <a:r>
              <a:rPr lang="de-DE" dirty="0" smtClean="0"/>
              <a:t>Große Speicher sind langsam</a:t>
            </a:r>
            <a:endParaRPr lang="de-DE" dirty="0"/>
          </a:p>
          <a:p>
            <a:pPr>
              <a:lnSpc>
                <a:spcPct val="120000"/>
              </a:lnSpc>
              <a:buFont typeface="Arial" charset="0"/>
              <a:buChar char="–"/>
            </a:pPr>
            <a:r>
              <a:rPr lang="de-DE" dirty="0" smtClean="0"/>
              <a:t>Anwendung verhalten sich üblicherweise lokal</a:t>
            </a:r>
          </a:p>
          <a:p>
            <a:pPr>
              <a:lnSpc>
                <a:spcPct val="120000"/>
              </a:lnSpc>
              <a:buFont typeface="Arial" charset="0"/>
              <a:buChar char="–"/>
            </a:pPr>
            <a:endParaRPr lang="de-DE" dirty="0"/>
          </a:p>
          <a:p>
            <a:pPr>
              <a:lnSpc>
                <a:spcPct val="120000"/>
              </a:lnSpc>
              <a:buFont typeface="Wingdings" pitchFamily="2" charset="2"/>
              <a:buChar char="F"/>
            </a:pPr>
            <a:r>
              <a:rPr lang="de-DE" dirty="0" smtClean="0"/>
              <a:t>Häufig benötigte Speicherinhalte in kleinen Speichern, seltener benötigte Inhalte in großen Speichern ablegen!</a:t>
            </a:r>
          </a:p>
          <a:p>
            <a:pPr>
              <a:lnSpc>
                <a:spcPct val="120000"/>
              </a:lnSpc>
              <a:buFont typeface="Wingdings" pitchFamily="2" charset="2"/>
              <a:buChar char="F"/>
            </a:pPr>
            <a:r>
              <a:rPr lang="de-DE" dirty="0" smtClean="0"/>
              <a:t>Einführung einer „Speicherhierarchie“</a:t>
            </a:r>
          </a:p>
          <a:p>
            <a:pPr>
              <a:lnSpc>
                <a:spcPct val="120000"/>
              </a:lnSpc>
              <a:buFont typeface="Wingdings" pitchFamily="2" charset="2"/>
              <a:buChar char="F"/>
            </a:pPr>
            <a:r>
              <a:rPr lang="de-DE" i="1" dirty="0" smtClean="0"/>
              <a:t>Illusion</a:t>
            </a:r>
            <a:r>
              <a:rPr lang="de-DE" dirty="0" smtClean="0"/>
              <a:t> eines </a:t>
            </a:r>
            <a:r>
              <a:rPr lang="de-DE" b="1" dirty="0" smtClean="0"/>
              <a:t>großen Speichers</a:t>
            </a:r>
            <a:r>
              <a:rPr lang="de-DE" dirty="0" smtClean="0"/>
              <a:t> mit (durchschnittlich) </a:t>
            </a:r>
            <a:r>
              <a:rPr lang="de-DE" b="1" dirty="0" smtClean="0"/>
              <a:t>kleinen Zugriffszeiten</a:t>
            </a:r>
          </a:p>
          <a:p>
            <a:pPr>
              <a:lnSpc>
                <a:spcPct val="120000"/>
              </a:lnSpc>
              <a:buFont typeface="Arial" charset="0"/>
              <a:buChar char="–"/>
            </a:pPr>
            <a:endParaRPr lang="de-DE" dirty="0" smtClean="0"/>
          </a:p>
          <a:p>
            <a:pPr>
              <a:lnSpc>
                <a:spcPct val="120000"/>
              </a:lnSpc>
              <a:buFont typeface="Arial" charset="0"/>
              <a:buChar char="–"/>
            </a:pPr>
            <a:r>
              <a:rPr lang="de-DE" dirty="0" smtClean="0"/>
              <a:t>Enge Grenze für die Zugriffszeit wird selten garantiert</a:t>
            </a:r>
          </a:p>
          <a:p>
            <a:pPr>
              <a:lnSpc>
                <a:spcPct val="120000"/>
              </a:lnSpc>
              <a:buFont typeface="Wingdings" pitchFamily="2" charset="2"/>
              <a:buChar char="F"/>
            </a:pPr>
            <a:r>
              <a:rPr lang="de-DE" dirty="0" smtClean="0"/>
              <a:t>Spezielle Überlegungen bei Realzeitsystemen</a:t>
            </a:r>
            <a:endParaRPr lang="de-DE" dirty="0"/>
          </a:p>
        </p:txBody>
      </p:sp>
    </p:spTree>
    <p:extLst>
      <p:ext uri="{BB962C8B-B14F-4D97-AF65-F5344CB8AC3E}">
        <p14:creationId xmlns:p14="http://schemas.microsoft.com/office/powerpoint/2010/main" val="627587326"/>
      </p:ext>
    </p:extLst>
  </p:cSld>
  <p:clrMapOvr>
    <a:masterClrMapping/>
  </p:clrMapOvr>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umsplatzhalter 3"/>
          <p:cNvSpPr>
            <a:spLocks noGrp="1"/>
          </p:cNvSpPr>
          <p:nvPr>
            <p:ph type="dt" sz="half" idx="10"/>
          </p:nvPr>
        </p:nvSpPr>
        <p:spPr/>
        <p:txBody>
          <a:bodyPr/>
          <a:lstStyle/>
          <a:p>
            <a:r>
              <a:rPr lang="en-US" dirty="0"/>
              <a:t>©</a:t>
            </a:r>
            <a:r>
              <a:rPr lang="de-DE" dirty="0"/>
              <a:t> H. Falk | </a:t>
            </a:r>
            <a:fld id="{A6755BEF-E1B5-4C03-AD67-46757DFE9EF5}" type="datetime1">
              <a:rPr lang="de-DE" smtClean="0"/>
              <a:t>01.10.2014</a:t>
            </a:fld>
            <a:endParaRPr lang="de-DE" dirty="0"/>
          </a:p>
        </p:txBody>
      </p:sp>
      <p:sp>
        <p:nvSpPr>
          <p:cNvPr id="8" name="Fußzeilenplatzhalter 4"/>
          <p:cNvSpPr>
            <a:spLocks noGrp="1"/>
          </p:cNvSpPr>
          <p:nvPr>
            <p:ph type="ftr" sz="quarter" idx="11"/>
          </p:nvPr>
        </p:nvSpPr>
        <p:spPr/>
        <p:txBody>
          <a:bodyPr/>
          <a:lstStyle/>
          <a:p>
            <a:r>
              <a:rPr lang="de-DE" dirty="0" smtClean="0"/>
              <a:t>7 - Speicher-Hardware</a:t>
            </a:r>
            <a:endParaRPr lang="de-DE" dirty="0"/>
          </a:p>
        </p:txBody>
      </p:sp>
      <p:sp>
        <p:nvSpPr>
          <p:cNvPr id="1016834" name="Rectangle 2"/>
          <p:cNvSpPr>
            <a:spLocks noGrp="1" noChangeArrowheads="1"/>
          </p:cNvSpPr>
          <p:nvPr>
            <p:ph type="title"/>
          </p:nvPr>
        </p:nvSpPr>
        <p:spPr/>
        <p:txBody>
          <a:bodyPr/>
          <a:lstStyle/>
          <a:p>
            <a:r>
              <a:rPr lang="de-DE" dirty="0" smtClean="0"/>
              <a:t>Lösungsmethoden</a:t>
            </a:r>
            <a:endParaRPr lang="de-DE" dirty="0"/>
          </a:p>
        </p:txBody>
      </p:sp>
      <p:sp>
        <p:nvSpPr>
          <p:cNvPr id="1016835" name="Rectangle 3"/>
          <p:cNvSpPr>
            <a:spLocks noGrp="1" noChangeArrowheads="1"/>
          </p:cNvSpPr>
          <p:nvPr>
            <p:ph type="body" idx="1"/>
          </p:nvPr>
        </p:nvSpPr>
        <p:spPr/>
        <p:txBody>
          <a:bodyPr/>
          <a:lstStyle/>
          <a:p>
            <a:pPr marL="381000" indent="-381000">
              <a:lnSpc>
                <a:spcPct val="90000"/>
              </a:lnSpc>
            </a:pPr>
            <a:r>
              <a:rPr lang="de-DE" b="1" dirty="0" smtClean="0"/>
              <a:t>Hardware-Lösung (I/O-Problem)</a:t>
            </a:r>
            <a:endParaRPr lang="de-DE" dirty="0"/>
          </a:p>
          <a:p>
            <a:pPr marL="381000" indent="-381000">
              <a:lnSpc>
                <a:spcPct val="120000"/>
              </a:lnSpc>
              <a:buFont typeface="Arial" charset="0"/>
              <a:buChar char="–"/>
            </a:pPr>
            <a:r>
              <a:rPr lang="de-DE" dirty="0" smtClean="0"/>
              <a:t>Aufwändig, schlechte Lokalität der Daten</a:t>
            </a:r>
          </a:p>
          <a:p>
            <a:pPr marL="381000" indent="-381000">
              <a:lnSpc>
                <a:spcPct val="120000"/>
              </a:lnSpc>
              <a:buFont typeface="Arial" charset="0"/>
              <a:buChar char="–"/>
            </a:pPr>
            <a:endParaRPr lang="de-DE" dirty="0" smtClean="0"/>
          </a:p>
          <a:p>
            <a:pPr marL="381000" indent="-381000">
              <a:lnSpc>
                <a:spcPct val="90000"/>
              </a:lnSpc>
            </a:pPr>
            <a:r>
              <a:rPr lang="de-DE" b="1" dirty="0" smtClean="0"/>
              <a:t>Gemeinsamer </a:t>
            </a:r>
            <a:r>
              <a:rPr lang="en-US" b="1" i="1" dirty="0" smtClean="0"/>
              <a:t>Cache</a:t>
            </a:r>
            <a:r>
              <a:rPr lang="de-DE" b="1" dirty="0" smtClean="0"/>
              <a:t> für alle Prozessoren</a:t>
            </a:r>
            <a:endParaRPr lang="de-DE" dirty="0"/>
          </a:p>
          <a:p>
            <a:pPr marL="381000" indent="-381000">
              <a:lnSpc>
                <a:spcPct val="120000"/>
              </a:lnSpc>
              <a:buFont typeface="Arial" charset="0"/>
              <a:buChar char="–"/>
            </a:pPr>
            <a:r>
              <a:rPr lang="de-DE" dirty="0" smtClean="0"/>
              <a:t>Hoher Hardware-Aufwand, geringe Effizienz</a:t>
            </a:r>
          </a:p>
          <a:p>
            <a:pPr marL="381000" indent="-381000">
              <a:lnSpc>
                <a:spcPct val="120000"/>
              </a:lnSpc>
              <a:buFont typeface="Arial" charset="0"/>
              <a:buChar char="–"/>
            </a:pPr>
            <a:endParaRPr lang="de-DE" dirty="0" smtClean="0"/>
          </a:p>
          <a:p>
            <a:pPr marL="381000" indent="-381000">
              <a:lnSpc>
                <a:spcPct val="90000"/>
              </a:lnSpc>
            </a:pPr>
            <a:r>
              <a:rPr lang="de-DE" b="1" dirty="0" smtClean="0"/>
              <a:t>Unterscheidung in </a:t>
            </a:r>
            <a:r>
              <a:rPr lang="en-US" b="1" i="1" dirty="0" smtClean="0"/>
              <a:t>cacheable</a:t>
            </a:r>
            <a:r>
              <a:rPr lang="de-DE" b="1" dirty="0" smtClean="0"/>
              <a:t> und </a:t>
            </a:r>
            <a:r>
              <a:rPr lang="en-US" b="1" i="1" dirty="0" smtClean="0"/>
              <a:t>non-cacheable</a:t>
            </a:r>
            <a:r>
              <a:rPr lang="de-DE" b="1" dirty="0" smtClean="0"/>
              <a:t> Daten</a:t>
            </a:r>
            <a:endParaRPr lang="de-DE" dirty="0"/>
          </a:p>
          <a:p>
            <a:pPr marL="381000" indent="-381000">
              <a:lnSpc>
                <a:spcPct val="120000"/>
              </a:lnSpc>
              <a:buFont typeface="Arial" charset="0"/>
              <a:buChar char="–"/>
            </a:pPr>
            <a:r>
              <a:rPr lang="de-DE" dirty="0" smtClean="0"/>
              <a:t>Hoher Aufwand (Programmierer, Compiler)</a:t>
            </a:r>
          </a:p>
          <a:p>
            <a:pPr marL="381000" indent="-381000">
              <a:lnSpc>
                <a:spcPct val="120000"/>
              </a:lnSpc>
              <a:buFont typeface="Arial" charset="0"/>
              <a:buChar char="–"/>
            </a:pPr>
            <a:endParaRPr lang="de-DE" dirty="0"/>
          </a:p>
          <a:p>
            <a:pPr marL="381000" indent="-381000">
              <a:lnSpc>
                <a:spcPct val="90000"/>
              </a:lnSpc>
            </a:pPr>
            <a:r>
              <a:rPr lang="de-DE" b="1" i="1" dirty="0" smtClean="0"/>
              <a:t>Cache</a:t>
            </a:r>
            <a:r>
              <a:rPr lang="de-DE" b="1" dirty="0" smtClean="0"/>
              <a:t>-Kohärenzprotokolle</a:t>
            </a:r>
            <a:endParaRPr lang="de-DE" dirty="0"/>
          </a:p>
          <a:p>
            <a:pPr marL="381000" indent="-381000">
              <a:lnSpc>
                <a:spcPct val="120000"/>
              </a:lnSpc>
              <a:buFont typeface="Arial" charset="0"/>
              <a:buChar char="–"/>
            </a:pPr>
            <a:r>
              <a:rPr lang="en-US" i="1" dirty="0" smtClean="0"/>
              <a:t>Snooping</a:t>
            </a:r>
            <a:r>
              <a:rPr lang="de-DE" dirty="0" smtClean="0"/>
              <a:t>-Protokolle</a:t>
            </a:r>
          </a:p>
          <a:p>
            <a:pPr marL="381000" indent="-381000">
              <a:lnSpc>
                <a:spcPct val="120000"/>
              </a:lnSpc>
              <a:buFont typeface="Arial" charset="0"/>
              <a:buChar char="–"/>
            </a:pPr>
            <a:r>
              <a:rPr lang="de-DE" i="1" dirty="0" smtClean="0"/>
              <a:t>Directory</a:t>
            </a:r>
            <a:r>
              <a:rPr lang="de-DE" dirty="0" smtClean="0"/>
              <a:t>-Protokolle</a:t>
            </a:r>
            <a:endParaRPr lang="de-DE" dirty="0"/>
          </a:p>
          <a:p>
            <a:pPr marL="0" indent="0">
              <a:lnSpc>
                <a:spcPct val="120000"/>
              </a:lnSpc>
            </a:pPr>
            <a:endParaRPr lang="de-DE" dirty="0"/>
          </a:p>
          <a:p>
            <a:pPr marL="381000" indent="-381000">
              <a:lnSpc>
                <a:spcPct val="120000"/>
              </a:lnSpc>
              <a:buFont typeface="Arial" charset="0"/>
              <a:buChar char="–"/>
            </a:pPr>
            <a:endParaRPr lang="de-DE" dirty="0"/>
          </a:p>
          <a:p>
            <a:pPr marL="381000" indent="-381000">
              <a:lnSpc>
                <a:spcPct val="120000"/>
              </a:lnSpc>
              <a:buFont typeface="Arial" charset="0"/>
              <a:buChar char="–"/>
            </a:pPr>
            <a:endParaRPr lang="de-DE" dirty="0"/>
          </a:p>
          <a:p>
            <a:pPr marL="381000" indent="-381000">
              <a:lnSpc>
                <a:spcPct val="120000"/>
              </a:lnSpc>
              <a:buFont typeface="Arial" charset="0"/>
              <a:buChar char="–"/>
            </a:pPr>
            <a:endParaRPr lang="de-DE" dirty="0"/>
          </a:p>
          <a:p>
            <a:pPr marL="381000" indent="-381000">
              <a:lnSpc>
                <a:spcPct val="120000"/>
              </a:lnSpc>
              <a:buFont typeface="Arial" charset="0"/>
              <a:buChar char="–"/>
            </a:pPr>
            <a:endParaRPr lang="de-DE" dirty="0" smtClean="0"/>
          </a:p>
        </p:txBody>
      </p:sp>
    </p:spTree>
    <p:extLst>
      <p:ext uri="{BB962C8B-B14F-4D97-AF65-F5344CB8AC3E}">
        <p14:creationId xmlns:p14="http://schemas.microsoft.com/office/powerpoint/2010/main" val="2620386520"/>
      </p:ext>
    </p:extLst>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umsplatzhalter 3"/>
          <p:cNvSpPr>
            <a:spLocks noGrp="1"/>
          </p:cNvSpPr>
          <p:nvPr>
            <p:ph type="dt" sz="half" idx="10"/>
          </p:nvPr>
        </p:nvSpPr>
        <p:spPr/>
        <p:txBody>
          <a:bodyPr/>
          <a:lstStyle/>
          <a:p>
            <a:r>
              <a:rPr lang="en-US" dirty="0"/>
              <a:t>©</a:t>
            </a:r>
            <a:r>
              <a:rPr lang="de-DE" dirty="0"/>
              <a:t> H. Falk | </a:t>
            </a:r>
            <a:fld id="{85743DB5-CD5F-45BA-958C-CE099DBCB388}" type="datetime1">
              <a:rPr lang="de-DE" smtClean="0"/>
              <a:t>01.10.2014</a:t>
            </a:fld>
            <a:endParaRPr lang="de-DE" dirty="0"/>
          </a:p>
        </p:txBody>
      </p:sp>
      <p:sp>
        <p:nvSpPr>
          <p:cNvPr id="8" name="Fußzeilenplatzhalter 4"/>
          <p:cNvSpPr>
            <a:spLocks noGrp="1"/>
          </p:cNvSpPr>
          <p:nvPr>
            <p:ph type="ftr" sz="quarter" idx="11"/>
          </p:nvPr>
        </p:nvSpPr>
        <p:spPr/>
        <p:txBody>
          <a:bodyPr/>
          <a:lstStyle/>
          <a:p>
            <a:r>
              <a:rPr lang="de-DE" dirty="0" smtClean="0"/>
              <a:t>7 - Speicher-Hardware</a:t>
            </a:r>
            <a:endParaRPr lang="de-DE" dirty="0"/>
          </a:p>
        </p:txBody>
      </p:sp>
      <p:sp>
        <p:nvSpPr>
          <p:cNvPr id="1016834" name="Rectangle 2"/>
          <p:cNvSpPr>
            <a:spLocks noGrp="1" noChangeArrowheads="1"/>
          </p:cNvSpPr>
          <p:nvPr>
            <p:ph type="title"/>
          </p:nvPr>
        </p:nvSpPr>
        <p:spPr/>
        <p:txBody>
          <a:bodyPr/>
          <a:lstStyle/>
          <a:p>
            <a:r>
              <a:rPr lang="en-US" i="1" dirty="0" smtClean="0"/>
              <a:t>Snooping</a:t>
            </a:r>
            <a:r>
              <a:rPr lang="de-DE" dirty="0" smtClean="0"/>
              <a:t>-Protokolle</a:t>
            </a:r>
            <a:endParaRPr lang="de-DE" dirty="0"/>
          </a:p>
        </p:txBody>
      </p:sp>
      <p:sp>
        <p:nvSpPr>
          <p:cNvPr id="1016835" name="Rectangle 3"/>
          <p:cNvSpPr>
            <a:spLocks noGrp="1" noChangeArrowheads="1"/>
          </p:cNvSpPr>
          <p:nvPr>
            <p:ph type="body" idx="1"/>
          </p:nvPr>
        </p:nvSpPr>
        <p:spPr/>
        <p:txBody>
          <a:bodyPr/>
          <a:lstStyle/>
          <a:p>
            <a:pPr marL="0" indent="0">
              <a:lnSpc>
                <a:spcPct val="120000"/>
              </a:lnSpc>
            </a:pPr>
            <a:r>
              <a:rPr lang="de-DE" dirty="0" smtClean="0"/>
              <a:t>Alle Prozessoren beobachten alle Datenübertragungen von jedem </a:t>
            </a:r>
            <a:r>
              <a:rPr lang="en-US" i="1" dirty="0" smtClean="0"/>
              <a:t>Cache</a:t>
            </a:r>
            <a:r>
              <a:rPr lang="de-DE" dirty="0" smtClean="0"/>
              <a:t> zum Hauptspeicher.</a:t>
            </a:r>
          </a:p>
          <a:p>
            <a:pPr marL="0" indent="0">
              <a:lnSpc>
                <a:spcPct val="120000"/>
              </a:lnSpc>
            </a:pPr>
            <a:r>
              <a:rPr lang="de-DE" dirty="0" smtClean="0"/>
              <a:t>Voraussetzung: broadcastfähiges Verbindungsnetzwerk</a:t>
            </a:r>
          </a:p>
          <a:p>
            <a:pPr marL="381000" indent="-381000">
              <a:lnSpc>
                <a:spcPct val="120000"/>
              </a:lnSpc>
              <a:buFont typeface="Arial" charset="0"/>
              <a:buChar char="–"/>
            </a:pPr>
            <a:endParaRPr lang="de-DE" dirty="0" smtClean="0"/>
          </a:p>
          <a:p>
            <a:pPr marL="381000" indent="-381000">
              <a:lnSpc>
                <a:spcPct val="90000"/>
              </a:lnSpc>
            </a:pPr>
            <a:r>
              <a:rPr lang="de-DE" b="1" dirty="0" smtClean="0"/>
              <a:t>Implementierungen</a:t>
            </a:r>
            <a:endParaRPr lang="de-DE" dirty="0"/>
          </a:p>
          <a:p>
            <a:pPr marL="381000" indent="-381000">
              <a:lnSpc>
                <a:spcPct val="120000"/>
              </a:lnSpc>
              <a:buFont typeface="Arial" charset="0"/>
              <a:buChar char="–"/>
            </a:pPr>
            <a:r>
              <a:rPr lang="en-US" i="1" dirty="0" smtClean="0"/>
              <a:t>Write Invalidate</a:t>
            </a:r>
            <a:r>
              <a:rPr lang="de-DE" dirty="0" smtClean="0"/>
              <a:t/>
            </a:r>
            <a:br>
              <a:rPr lang="de-DE" dirty="0" smtClean="0"/>
            </a:br>
            <a:r>
              <a:rPr lang="de-DE" dirty="0" smtClean="0"/>
              <a:t>Das Verändern eines Blocks im Speicher führt zur Invalidierung aller </a:t>
            </a:r>
            <a:r>
              <a:rPr lang="en-US" i="1" dirty="0" smtClean="0"/>
              <a:t>Cache</a:t>
            </a:r>
            <a:r>
              <a:rPr lang="de-DE" dirty="0" smtClean="0"/>
              <a:t>-Kopien mit der gleichen Adresse</a:t>
            </a:r>
          </a:p>
          <a:p>
            <a:pPr marL="381000" indent="-381000">
              <a:lnSpc>
                <a:spcPct val="120000"/>
              </a:lnSpc>
              <a:buFont typeface="Arial" charset="0"/>
              <a:buChar char="–"/>
            </a:pPr>
            <a:r>
              <a:rPr lang="en-US" i="1" dirty="0" smtClean="0"/>
              <a:t>Write Update / Write Broadcast</a:t>
            </a:r>
            <a:r>
              <a:rPr lang="de-DE" dirty="0" smtClean="0"/>
              <a:t/>
            </a:r>
            <a:br>
              <a:rPr lang="de-DE" dirty="0" smtClean="0"/>
            </a:br>
            <a:r>
              <a:rPr lang="de-DE" dirty="0" smtClean="0"/>
              <a:t>Das Verändern eines Blocks im Speicher führt zur Modifikation aller anderen </a:t>
            </a:r>
            <a:r>
              <a:rPr lang="en-US" i="1" dirty="0" smtClean="0"/>
              <a:t>Cache</a:t>
            </a:r>
            <a:r>
              <a:rPr lang="de-DE" dirty="0" smtClean="0"/>
              <a:t>-Blöcke mit der gleichen Adresse</a:t>
            </a:r>
          </a:p>
          <a:p>
            <a:pPr marL="0" indent="0">
              <a:lnSpc>
                <a:spcPct val="120000"/>
              </a:lnSpc>
            </a:pPr>
            <a:endParaRPr lang="de-DE" dirty="0"/>
          </a:p>
          <a:p>
            <a:pPr marL="381000" indent="-381000">
              <a:lnSpc>
                <a:spcPct val="120000"/>
              </a:lnSpc>
              <a:buFont typeface="Arial" charset="0"/>
              <a:buChar char="–"/>
            </a:pPr>
            <a:endParaRPr lang="de-DE" dirty="0"/>
          </a:p>
          <a:p>
            <a:pPr marL="381000" indent="-381000">
              <a:lnSpc>
                <a:spcPct val="120000"/>
              </a:lnSpc>
              <a:buFont typeface="Arial" charset="0"/>
              <a:buChar char="–"/>
            </a:pPr>
            <a:endParaRPr lang="de-DE" dirty="0" smtClean="0"/>
          </a:p>
        </p:txBody>
      </p:sp>
    </p:spTree>
    <p:extLst>
      <p:ext uri="{BB962C8B-B14F-4D97-AF65-F5344CB8AC3E}">
        <p14:creationId xmlns:p14="http://schemas.microsoft.com/office/powerpoint/2010/main" val="3546030084"/>
      </p:ext>
    </p:extLst>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i="1" dirty="0" smtClean="0"/>
              <a:t>Write-Through Cache</a:t>
            </a:r>
            <a:r>
              <a:rPr lang="de-DE" i="1" dirty="0" smtClean="0"/>
              <a:t> – </a:t>
            </a:r>
            <a:r>
              <a:rPr lang="en-US" i="1" dirty="0" smtClean="0"/>
              <a:t>Write Invalidate </a:t>
            </a:r>
            <a:r>
              <a:rPr lang="de-DE" i="1" dirty="0" smtClean="0"/>
              <a:t>Protokoll</a:t>
            </a:r>
            <a:endParaRPr lang="de-DE" i="1" dirty="0"/>
          </a:p>
        </p:txBody>
      </p:sp>
      <p:sp>
        <p:nvSpPr>
          <p:cNvPr id="3" name="Datumsplatzhalter 2"/>
          <p:cNvSpPr>
            <a:spLocks noGrp="1"/>
          </p:cNvSpPr>
          <p:nvPr>
            <p:ph type="dt" sz="half" idx="10"/>
          </p:nvPr>
        </p:nvSpPr>
        <p:spPr/>
        <p:txBody>
          <a:bodyPr/>
          <a:lstStyle/>
          <a:p>
            <a:r>
              <a:rPr lang="en-US" dirty="0" smtClean="0"/>
              <a:t>©</a:t>
            </a:r>
            <a:r>
              <a:rPr lang="de-DE" dirty="0" smtClean="0"/>
              <a:t> H. Falk | </a:t>
            </a:r>
            <a:fld id="{C3422B68-F0FC-4F1B-868D-BD56570DB786}" type="datetime1">
              <a:rPr lang="de-DE" smtClean="0"/>
              <a:t>01.10.2014</a:t>
            </a:fld>
            <a:endParaRPr lang="de-DE" dirty="0"/>
          </a:p>
        </p:txBody>
      </p:sp>
      <p:sp>
        <p:nvSpPr>
          <p:cNvPr id="4" name="Fußzeilenplatzhalter 3"/>
          <p:cNvSpPr>
            <a:spLocks noGrp="1"/>
          </p:cNvSpPr>
          <p:nvPr>
            <p:ph type="ftr" sz="quarter" idx="11"/>
          </p:nvPr>
        </p:nvSpPr>
        <p:spPr/>
        <p:txBody>
          <a:bodyPr/>
          <a:lstStyle/>
          <a:p>
            <a:r>
              <a:rPr lang="de-DE" dirty="0" smtClean="0"/>
              <a:t>7 - Speicher-Hardware</a:t>
            </a:r>
            <a:endParaRPr lang="de-DE" dirty="0"/>
          </a:p>
        </p:txBody>
      </p:sp>
      <p:sp>
        <p:nvSpPr>
          <p:cNvPr id="6" name="Textfeld 5"/>
          <p:cNvSpPr txBox="1"/>
          <p:nvPr/>
        </p:nvSpPr>
        <p:spPr>
          <a:xfrm>
            <a:off x="189856" y="5805264"/>
            <a:ext cx="8630616" cy="707886"/>
          </a:xfrm>
          <a:prstGeom prst="rect">
            <a:avLst/>
          </a:prstGeom>
          <a:noFill/>
        </p:spPr>
        <p:txBody>
          <a:bodyPr wrap="square" rtlCol="0">
            <a:spAutoFit/>
          </a:bodyPr>
          <a:lstStyle/>
          <a:p>
            <a:endParaRPr lang="de-DE" sz="2000" dirty="0" smtClean="0"/>
          </a:p>
          <a:p>
            <a:r>
              <a:rPr lang="de-DE" sz="2000" dirty="0" smtClean="0"/>
              <a:t>Kohärente Ausgangssituation</a:t>
            </a:r>
            <a:endParaRPr lang="en-US" sz="2000" dirty="0"/>
          </a:p>
        </p:txBody>
      </p:sp>
      <p:pic>
        <p:nvPicPr>
          <p:cNvPr id="11269"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28624" t="17776" r="20270" b="12903"/>
          <a:stretch/>
        </p:blipFill>
        <p:spPr bwMode="auto">
          <a:xfrm>
            <a:off x="972000" y="1195200"/>
            <a:ext cx="6688394" cy="4859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5913872"/>
      </p:ext>
    </p:extLst>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28510" t="26508" r="20327" b="4278"/>
          <a:stretch/>
        </p:blipFill>
        <p:spPr bwMode="auto">
          <a:xfrm>
            <a:off x="972576" y="1196752"/>
            <a:ext cx="6695768" cy="4852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title"/>
          </p:nvPr>
        </p:nvSpPr>
        <p:spPr/>
        <p:txBody>
          <a:bodyPr/>
          <a:lstStyle/>
          <a:p>
            <a:r>
              <a:rPr lang="en-US" i="1" dirty="0" smtClean="0"/>
              <a:t>Write-Through Cache</a:t>
            </a:r>
            <a:r>
              <a:rPr lang="de-DE" i="1" dirty="0" smtClean="0"/>
              <a:t> – </a:t>
            </a:r>
            <a:r>
              <a:rPr lang="en-US" i="1" dirty="0" smtClean="0"/>
              <a:t>Write Invalidate </a:t>
            </a:r>
            <a:r>
              <a:rPr lang="de-DE" i="1" dirty="0" smtClean="0"/>
              <a:t>Protokoll</a:t>
            </a:r>
            <a:endParaRPr lang="de-DE" i="1" dirty="0"/>
          </a:p>
        </p:txBody>
      </p:sp>
      <p:sp>
        <p:nvSpPr>
          <p:cNvPr id="3" name="Datumsplatzhalter 2"/>
          <p:cNvSpPr>
            <a:spLocks noGrp="1"/>
          </p:cNvSpPr>
          <p:nvPr>
            <p:ph type="dt" sz="half" idx="10"/>
          </p:nvPr>
        </p:nvSpPr>
        <p:spPr/>
        <p:txBody>
          <a:bodyPr/>
          <a:lstStyle/>
          <a:p>
            <a:r>
              <a:rPr lang="en-US" dirty="0" smtClean="0"/>
              <a:t>©</a:t>
            </a:r>
            <a:r>
              <a:rPr lang="de-DE" dirty="0" smtClean="0"/>
              <a:t> H. Falk | </a:t>
            </a:r>
            <a:fld id="{F0358006-9E85-45FF-BCE2-0D40DA1F4D70}" type="datetime1">
              <a:rPr lang="de-DE" smtClean="0"/>
              <a:t>01.10.2014</a:t>
            </a:fld>
            <a:endParaRPr lang="de-DE" dirty="0"/>
          </a:p>
        </p:txBody>
      </p:sp>
      <p:sp>
        <p:nvSpPr>
          <p:cNvPr id="4" name="Fußzeilenplatzhalter 3"/>
          <p:cNvSpPr>
            <a:spLocks noGrp="1"/>
          </p:cNvSpPr>
          <p:nvPr>
            <p:ph type="ftr" sz="quarter" idx="11"/>
          </p:nvPr>
        </p:nvSpPr>
        <p:spPr/>
        <p:txBody>
          <a:bodyPr/>
          <a:lstStyle/>
          <a:p>
            <a:r>
              <a:rPr lang="de-DE" dirty="0" smtClean="0"/>
              <a:t>7 - Speicher-Hardware</a:t>
            </a:r>
            <a:endParaRPr lang="de-DE" dirty="0"/>
          </a:p>
        </p:txBody>
      </p:sp>
      <p:sp>
        <p:nvSpPr>
          <p:cNvPr id="6" name="Textfeld 5"/>
          <p:cNvSpPr txBox="1"/>
          <p:nvPr/>
        </p:nvSpPr>
        <p:spPr>
          <a:xfrm>
            <a:off x="189856" y="5805264"/>
            <a:ext cx="8630616" cy="707886"/>
          </a:xfrm>
          <a:prstGeom prst="rect">
            <a:avLst/>
          </a:prstGeom>
          <a:noFill/>
        </p:spPr>
        <p:txBody>
          <a:bodyPr wrap="square" rtlCol="0">
            <a:spAutoFit/>
          </a:bodyPr>
          <a:lstStyle/>
          <a:p>
            <a:r>
              <a:rPr lang="de-DE" sz="2000" i="1" dirty="0" smtClean="0"/>
              <a:t>P</a:t>
            </a:r>
            <a:r>
              <a:rPr lang="de-DE" sz="2000" dirty="0" smtClean="0"/>
              <a:t>2 schreibt </a:t>
            </a:r>
            <a:r>
              <a:rPr lang="de-DE" sz="2000" i="1" dirty="0" smtClean="0"/>
              <a:t>X</a:t>
            </a:r>
            <a:r>
              <a:rPr lang="de-DE" sz="2000" dirty="0" smtClean="0"/>
              <a:t> = 1</a:t>
            </a:r>
          </a:p>
          <a:p>
            <a:r>
              <a:rPr lang="de-DE" sz="2000" dirty="0" smtClean="0"/>
              <a:t>Alle anderen Prozessoren invalidieren den </a:t>
            </a:r>
            <a:r>
              <a:rPr lang="en-US" sz="2000" i="1" dirty="0" smtClean="0"/>
              <a:t>Cache</a:t>
            </a:r>
            <a:r>
              <a:rPr lang="de-DE" sz="2000" dirty="0" smtClean="0"/>
              <a:t>-Block</a:t>
            </a:r>
            <a:endParaRPr lang="en-US" sz="2000" dirty="0"/>
          </a:p>
        </p:txBody>
      </p:sp>
    </p:spTree>
    <p:extLst>
      <p:ext uri="{BB962C8B-B14F-4D97-AF65-F5344CB8AC3E}">
        <p14:creationId xmlns:p14="http://schemas.microsoft.com/office/powerpoint/2010/main" val="4268751668"/>
      </p:ext>
    </p:extLst>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i="1" dirty="0" smtClean="0"/>
              <a:t>Write-Through Cache</a:t>
            </a:r>
            <a:r>
              <a:rPr lang="de-DE" i="1" dirty="0" smtClean="0"/>
              <a:t> – </a:t>
            </a:r>
            <a:r>
              <a:rPr lang="en-US" i="1" dirty="0" smtClean="0"/>
              <a:t>Write Update/Broadcast </a:t>
            </a:r>
            <a:r>
              <a:rPr lang="de-DE" i="1" dirty="0" smtClean="0"/>
              <a:t>Protokoll</a:t>
            </a:r>
            <a:endParaRPr lang="de-DE" i="1" dirty="0"/>
          </a:p>
        </p:txBody>
      </p:sp>
      <p:sp>
        <p:nvSpPr>
          <p:cNvPr id="3" name="Datumsplatzhalter 2"/>
          <p:cNvSpPr>
            <a:spLocks noGrp="1"/>
          </p:cNvSpPr>
          <p:nvPr>
            <p:ph type="dt" sz="half" idx="10"/>
          </p:nvPr>
        </p:nvSpPr>
        <p:spPr/>
        <p:txBody>
          <a:bodyPr/>
          <a:lstStyle/>
          <a:p>
            <a:r>
              <a:rPr lang="en-US" dirty="0" smtClean="0"/>
              <a:t>©</a:t>
            </a:r>
            <a:r>
              <a:rPr lang="de-DE" dirty="0" smtClean="0"/>
              <a:t> H. Falk | </a:t>
            </a:r>
            <a:fld id="{0C3012E8-9BB8-4ECE-AE51-D482A1E40BD0}" type="datetime1">
              <a:rPr lang="de-DE" smtClean="0"/>
              <a:t>01.10.2014</a:t>
            </a:fld>
            <a:endParaRPr lang="de-DE" dirty="0"/>
          </a:p>
        </p:txBody>
      </p:sp>
      <p:sp>
        <p:nvSpPr>
          <p:cNvPr id="4" name="Fußzeilenplatzhalter 3"/>
          <p:cNvSpPr>
            <a:spLocks noGrp="1"/>
          </p:cNvSpPr>
          <p:nvPr>
            <p:ph type="ftr" sz="quarter" idx="11"/>
          </p:nvPr>
        </p:nvSpPr>
        <p:spPr/>
        <p:txBody>
          <a:bodyPr/>
          <a:lstStyle/>
          <a:p>
            <a:r>
              <a:rPr lang="de-DE" dirty="0" smtClean="0"/>
              <a:t>7 - Speicher-Hardware</a:t>
            </a:r>
            <a:endParaRPr lang="de-DE" dirty="0"/>
          </a:p>
        </p:txBody>
      </p:sp>
      <p:sp>
        <p:nvSpPr>
          <p:cNvPr id="6" name="Textfeld 5"/>
          <p:cNvSpPr txBox="1"/>
          <p:nvPr/>
        </p:nvSpPr>
        <p:spPr>
          <a:xfrm>
            <a:off x="189856" y="5805264"/>
            <a:ext cx="8630616" cy="707886"/>
          </a:xfrm>
          <a:prstGeom prst="rect">
            <a:avLst/>
          </a:prstGeom>
          <a:noFill/>
        </p:spPr>
        <p:txBody>
          <a:bodyPr wrap="square" rtlCol="0">
            <a:spAutoFit/>
          </a:bodyPr>
          <a:lstStyle/>
          <a:p>
            <a:endParaRPr lang="de-DE" sz="2000" dirty="0" smtClean="0"/>
          </a:p>
          <a:p>
            <a:r>
              <a:rPr lang="de-DE" sz="2000" dirty="0" smtClean="0"/>
              <a:t>Kohärente Ausgangssituation</a:t>
            </a:r>
            <a:endParaRPr lang="en-US" sz="2000" dirty="0"/>
          </a:p>
        </p:txBody>
      </p:sp>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624" t="28822" r="20496" b="2174"/>
          <a:stretch/>
        </p:blipFill>
        <p:spPr bwMode="auto">
          <a:xfrm>
            <a:off x="972000" y="1195200"/>
            <a:ext cx="6658897" cy="4837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6474721"/>
      </p:ext>
    </p:extLst>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624" t="24509" r="20439" b="6274"/>
          <a:stretch/>
        </p:blipFill>
        <p:spPr bwMode="auto">
          <a:xfrm>
            <a:off x="972000" y="1195200"/>
            <a:ext cx="6666271" cy="4852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title"/>
          </p:nvPr>
        </p:nvSpPr>
        <p:spPr/>
        <p:txBody>
          <a:bodyPr/>
          <a:lstStyle/>
          <a:p>
            <a:r>
              <a:rPr lang="en-US" i="1" dirty="0" smtClean="0"/>
              <a:t>Write-Through Cache</a:t>
            </a:r>
            <a:r>
              <a:rPr lang="de-DE" i="1" dirty="0" smtClean="0"/>
              <a:t> – </a:t>
            </a:r>
            <a:r>
              <a:rPr lang="en-US" i="1" dirty="0" smtClean="0"/>
              <a:t>Write Update/Broadcast </a:t>
            </a:r>
            <a:r>
              <a:rPr lang="de-DE" i="1" dirty="0" smtClean="0"/>
              <a:t>Protokoll</a:t>
            </a:r>
            <a:endParaRPr lang="de-DE" i="1" dirty="0"/>
          </a:p>
        </p:txBody>
      </p:sp>
      <p:sp>
        <p:nvSpPr>
          <p:cNvPr id="3" name="Datumsplatzhalter 2"/>
          <p:cNvSpPr>
            <a:spLocks noGrp="1"/>
          </p:cNvSpPr>
          <p:nvPr>
            <p:ph type="dt" sz="half" idx="10"/>
          </p:nvPr>
        </p:nvSpPr>
        <p:spPr/>
        <p:txBody>
          <a:bodyPr/>
          <a:lstStyle/>
          <a:p>
            <a:r>
              <a:rPr lang="en-US" dirty="0" smtClean="0"/>
              <a:t>©</a:t>
            </a:r>
            <a:r>
              <a:rPr lang="de-DE" dirty="0" smtClean="0"/>
              <a:t> H. Falk | </a:t>
            </a:r>
            <a:fld id="{7491F80B-8C4A-4781-9245-D21E99B5F64F}" type="datetime1">
              <a:rPr lang="de-DE" smtClean="0"/>
              <a:t>01.10.2014</a:t>
            </a:fld>
            <a:endParaRPr lang="de-DE" dirty="0"/>
          </a:p>
        </p:txBody>
      </p:sp>
      <p:sp>
        <p:nvSpPr>
          <p:cNvPr id="4" name="Fußzeilenplatzhalter 3"/>
          <p:cNvSpPr>
            <a:spLocks noGrp="1"/>
          </p:cNvSpPr>
          <p:nvPr>
            <p:ph type="ftr" sz="quarter" idx="11"/>
          </p:nvPr>
        </p:nvSpPr>
        <p:spPr/>
        <p:txBody>
          <a:bodyPr/>
          <a:lstStyle/>
          <a:p>
            <a:r>
              <a:rPr lang="de-DE" dirty="0" smtClean="0"/>
              <a:t>7 - Speicher-Hardware</a:t>
            </a:r>
            <a:endParaRPr lang="de-DE" dirty="0"/>
          </a:p>
        </p:txBody>
      </p:sp>
      <p:sp>
        <p:nvSpPr>
          <p:cNvPr id="6" name="Textfeld 5"/>
          <p:cNvSpPr txBox="1"/>
          <p:nvPr/>
        </p:nvSpPr>
        <p:spPr>
          <a:xfrm>
            <a:off x="189856" y="5805264"/>
            <a:ext cx="8630616" cy="707886"/>
          </a:xfrm>
          <a:prstGeom prst="rect">
            <a:avLst/>
          </a:prstGeom>
          <a:noFill/>
        </p:spPr>
        <p:txBody>
          <a:bodyPr wrap="square" rtlCol="0">
            <a:spAutoFit/>
          </a:bodyPr>
          <a:lstStyle/>
          <a:p>
            <a:r>
              <a:rPr lang="de-DE" sz="2000" i="1" dirty="0" smtClean="0"/>
              <a:t>P</a:t>
            </a:r>
            <a:r>
              <a:rPr lang="de-DE" sz="2000" dirty="0" smtClean="0"/>
              <a:t>2 schreibt </a:t>
            </a:r>
            <a:r>
              <a:rPr lang="de-DE" sz="2000" i="1" dirty="0" smtClean="0"/>
              <a:t>X</a:t>
            </a:r>
            <a:r>
              <a:rPr lang="de-DE" sz="2000" dirty="0" smtClean="0"/>
              <a:t> = 1</a:t>
            </a:r>
          </a:p>
          <a:p>
            <a:r>
              <a:rPr lang="de-DE" sz="2000" dirty="0" smtClean="0"/>
              <a:t>Alle anderen Prozessoren aktualisieren den </a:t>
            </a:r>
            <a:r>
              <a:rPr lang="en-US" sz="2000" i="1" dirty="0" smtClean="0"/>
              <a:t>Cache</a:t>
            </a:r>
            <a:r>
              <a:rPr lang="de-DE" sz="2000" dirty="0" smtClean="0"/>
              <a:t>-Block</a:t>
            </a:r>
            <a:endParaRPr lang="en-US" sz="2000" dirty="0"/>
          </a:p>
        </p:txBody>
      </p:sp>
    </p:spTree>
    <p:extLst>
      <p:ext uri="{BB962C8B-B14F-4D97-AF65-F5344CB8AC3E}">
        <p14:creationId xmlns:p14="http://schemas.microsoft.com/office/powerpoint/2010/main" val="2823184688"/>
      </p:ext>
    </p:extLst>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i="1" dirty="0" smtClean="0"/>
              <a:t>Write-Through </a:t>
            </a:r>
            <a:r>
              <a:rPr lang="de-DE" i="1" dirty="0" smtClean="0"/>
              <a:t>– </a:t>
            </a:r>
            <a:r>
              <a:rPr lang="en-US" i="1" dirty="0" smtClean="0"/>
              <a:t>Write Invalidate</a:t>
            </a:r>
            <a:r>
              <a:rPr lang="en-US" dirty="0" smtClean="0"/>
              <a:t> (1)</a:t>
            </a:r>
            <a:endParaRPr lang="en-US" dirty="0"/>
          </a:p>
        </p:txBody>
      </p:sp>
      <p:sp>
        <p:nvSpPr>
          <p:cNvPr id="3" name="Datumsplatzhalter 2"/>
          <p:cNvSpPr>
            <a:spLocks noGrp="1"/>
          </p:cNvSpPr>
          <p:nvPr>
            <p:ph type="dt" sz="half" idx="10"/>
          </p:nvPr>
        </p:nvSpPr>
        <p:spPr/>
        <p:txBody>
          <a:bodyPr/>
          <a:lstStyle/>
          <a:p>
            <a:r>
              <a:rPr lang="en-US" dirty="0" smtClean="0"/>
              <a:t>©</a:t>
            </a:r>
            <a:r>
              <a:rPr lang="de-DE" dirty="0" smtClean="0"/>
              <a:t> H. Falk | </a:t>
            </a:r>
            <a:fld id="{703FCC01-2555-441A-8B31-0F4CC1638974}" type="datetime1">
              <a:rPr lang="de-DE" smtClean="0"/>
              <a:t>01.10.2014</a:t>
            </a:fld>
            <a:endParaRPr lang="de-DE" dirty="0"/>
          </a:p>
        </p:txBody>
      </p:sp>
      <p:sp>
        <p:nvSpPr>
          <p:cNvPr id="4" name="Fußzeilenplatzhalter 3"/>
          <p:cNvSpPr>
            <a:spLocks noGrp="1"/>
          </p:cNvSpPr>
          <p:nvPr>
            <p:ph type="ftr" sz="quarter" idx="11"/>
          </p:nvPr>
        </p:nvSpPr>
        <p:spPr/>
        <p:txBody>
          <a:bodyPr/>
          <a:lstStyle/>
          <a:p>
            <a:r>
              <a:rPr lang="de-DE" dirty="0" smtClean="0"/>
              <a:t>7 - Speicher-Hardware</a:t>
            </a:r>
            <a:endParaRPr lang="de-DE" dirty="0"/>
          </a:p>
        </p:txBody>
      </p:sp>
      <p:sp>
        <p:nvSpPr>
          <p:cNvPr id="6" name="Textfeld 5"/>
          <p:cNvSpPr txBox="1"/>
          <p:nvPr/>
        </p:nvSpPr>
        <p:spPr>
          <a:xfrm>
            <a:off x="261864" y="4941168"/>
            <a:ext cx="8630616" cy="400110"/>
          </a:xfrm>
          <a:prstGeom prst="rect">
            <a:avLst/>
          </a:prstGeom>
          <a:noFill/>
        </p:spPr>
        <p:txBody>
          <a:bodyPr wrap="square" rtlCol="0">
            <a:spAutoFit/>
          </a:bodyPr>
          <a:lstStyle/>
          <a:p>
            <a:pPr algn="ctr"/>
            <a:r>
              <a:rPr lang="de-DE" sz="2000" b="1" dirty="0" smtClean="0">
                <a:solidFill>
                  <a:srgbClr val="C00000"/>
                </a:solidFill>
              </a:rPr>
              <a:t>Schreiben oder Lesen von </a:t>
            </a:r>
            <a:r>
              <a:rPr lang="de-DE" sz="2000" b="1" i="1" dirty="0" smtClean="0">
                <a:solidFill>
                  <a:srgbClr val="C00000"/>
                </a:solidFill>
              </a:rPr>
              <a:t>P</a:t>
            </a:r>
            <a:r>
              <a:rPr lang="de-DE" sz="2000" b="1" i="1" baseline="-25000" dirty="0" smtClean="0">
                <a:solidFill>
                  <a:srgbClr val="C00000"/>
                </a:solidFill>
              </a:rPr>
              <a:t>i</a:t>
            </a:r>
            <a:endParaRPr lang="en-US" sz="2000" b="1" baseline="-25000" dirty="0">
              <a:ln>
                <a:solidFill>
                  <a:sysClr val="windowText" lastClr="000000"/>
                </a:solidFill>
              </a:ln>
              <a:solidFill>
                <a:srgbClr val="C00000"/>
              </a:solidFill>
            </a:endParaRPr>
          </a:p>
        </p:txBody>
      </p:sp>
      <p:pic>
        <p:nvPicPr>
          <p:cNvPr id="143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5836" t="43548" r="20270" b="38465"/>
          <a:stretch/>
        </p:blipFill>
        <p:spPr bwMode="auto">
          <a:xfrm>
            <a:off x="2051720" y="2204864"/>
            <a:ext cx="5744497" cy="1260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9889130"/>
      </p:ext>
    </p:extLst>
  </p:cSld>
  <p:clrMapOvr>
    <a:masterClrMapping/>
  </p:clrMapOv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i="1" dirty="0" smtClean="0"/>
              <a:t>Write-Through </a:t>
            </a:r>
            <a:r>
              <a:rPr lang="de-DE" i="1" dirty="0" smtClean="0"/>
              <a:t>– </a:t>
            </a:r>
            <a:r>
              <a:rPr lang="en-US" i="1" dirty="0" smtClean="0"/>
              <a:t>Write Invalidate</a:t>
            </a:r>
            <a:r>
              <a:rPr lang="en-US" dirty="0" smtClean="0"/>
              <a:t> (2)</a:t>
            </a:r>
            <a:endParaRPr lang="en-US" dirty="0"/>
          </a:p>
        </p:txBody>
      </p:sp>
      <p:sp>
        <p:nvSpPr>
          <p:cNvPr id="3" name="Datumsplatzhalter 2"/>
          <p:cNvSpPr>
            <a:spLocks noGrp="1"/>
          </p:cNvSpPr>
          <p:nvPr>
            <p:ph type="dt" sz="half" idx="10"/>
          </p:nvPr>
        </p:nvSpPr>
        <p:spPr/>
        <p:txBody>
          <a:bodyPr/>
          <a:lstStyle/>
          <a:p>
            <a:r>
              <a:rPr lang="en-US" dirty="0" smtClean="0"/>
              <a:t>©</a:t>
            </a:r>
            <a:r>
              <a:rPr lang="de-DE" dirty="0" smtClean="0"/>
              <a:t> H. Falk | </a:t>
            </a:r>
            <a:fld id="{42F398B4-1BB3-45A0-83CA-D1DF180CE3A3}" type="datetime1">
              <a:rPr lang="de-DE" smtClean="0"/>
              <a:t>01.10.2014</a:t>
            </a:fld>
            <a:endParaRPr lang="de-DE" dirty="0"/>
          </a:p>
        </p:txBody>
      </p:sp>
      <p:sp>
        <p:nvSpPr>
          <p:cNvPr id="4" name="Fußzeilenplatzhalter 3"/>
          <p:cNvSpPr>
            <a:spLocks noGrp="1"/>
          </p:cNvSpPr>
          <p:nvPr>
            <p:ph type="ftr" sz="quarter" idx="11"/>
          </p:nvPr>
        </p:nvSpPr>
        <p:spPr/>
        <p:txBody>
          <a:bodyPr/>
          <a:lstStyle/>
          <a:p>
            <a:r>
              <a:rPr lang="de-DE" dirty="0" smtClean="0"/>
              <a:t>7 - Speicher-Hardware</a:t>
            </a:r>
            <a:endParaRPr lang="de-DE" dirty="0"/>
          </a:p>
        </p:txBody>
      </p:sp>
      <p:sp>
        <p:nvSpPr>
          <p:cNvPr id="6" name="Textfeld 5"/>
          <p:cNvSpPr txBox="1"/>
          <p:nvPr/>
        </p:nvSpPr>
        <p:spPr>
          <a:xfrm>
            <a:off x="261864" y="4941168"/>
            <a:ext cx="8630616" cy="400110"/>
          </a:xfrm>
          <a:prstGeom prst="rect">
            <a:avLst/>
          </a:prstGeom>
          <a:noFill/>
        </p:spPr>
        <p:txBody>
          <a:bodyPr wrap="square" rtlCol="0">
            <a:spAutoFit/>
          </a:bodyPr>
          <a:lstStyle/>
          <a:p>
            <a:pPr algn="ctr"/>
            <a:r>
              <a:rPr lang="de-DE" sz="2000" b="1" dirty="0" smtClean="0">
                <a:solidFill>
                  <a:srgbClr val="C00000"/>
                </a:solidFill>
              </a:rPr>
              <a:t>Schreiben eines anderen Prozessors</a:t>
            </a:r>
            <a:endParaRPr lang="en-US" sz="2000" b="1" baseline="-25000" dirty="0">
              <a:ln>
                <a:solidFill>
                  <a:sysClr val="windowText" lastClr="000000"/>
                </a:solidFill>
              </a:ln>
              <a:solidFill>
                <a:srgbClr val="C00000"/>
              </a:solidFill>
            </a:endParaRPr>
          </a:p>
        </p:txBody>
      </p:sp>
      <p:pic>
        <p:nvPicPr>
          <p:cNvPr id="1536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0990" t="41550" r="20270" b="32574"/>
          <a:stretch/>
        </p:blipFill>
        <p:spPr bwMode="auto">
          <a:xfrm>
            <a:off x="1433682" y="2060848"/>
            <a:ext cx="6378678" cy="1814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6896962"/>
      </p:ext>
    </p:extLst>
  </p:cSld>
  <p:clrMapOvr>
    <a:masterClrMapping/>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990" t="41865" r="20496" b="29517"/>
          <a:stretch/>
        </p:blipFill>
        <p:spPr bwMode="auto">
          <a:xfrm>
            <a:off x="1463179" y="2070833"/>
            <a:ext cx="6349181" cy="2006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title"/>
          </p:nvPr>
        </p:nvSpPr>
        <p:spPr/>
        <p:txBody>
          <a:bodyPr/>
          <a:lstStyle/>
          <a:p>
            <a:r>
              <a:rPr lang="en-US" i="1" dirty="0" smtClean="0"/>
              <a:t>Write-Through </a:t>
            </a:r>
            <a:r>
              <a:rPr lang="de-DE" i="1" dirty="0" smtClean="0"/>
              <a:t>– </a:t>
            </a:r>
            <a:r>
              <a:rPr lang="en-US" i="1" dirty="0" smtClean="0"/>
              <a:t>Write Invalidate</a:t>
            </a:r>
            <a:r>
              <a:rPr lang="en-US" dirty="0" smtClean="0"/>
              <a:t> (3)</a:t>
            </a:r>
            <a:endParaRPr lang="en-US" dirty="0"/>
          </a:p>
        </p:txBody>
      </p:sp>
      <p:sp>
        <p:nvSpPr>
          <p:cNvPr id="3" name="Datumsplatzhalter 2"/>
          <p:cNvSpPr>
            <a:spLocks noGrp="1"/>
          </p:cNvSpPr>
          <p:nvPr>
            <p:ph type="dt" sz="half" idx="10"/>
          </p:nvPr>
        </p:nvSpPr>
        <p:spPr/>
        <p:txBody>
          <a:bodyPr/>
          <a:lstStyle/>
          <a:p>
            <a:r>
              <a:rPr lang="en-US" dirty="0" smtClean="0"/>
              <a:t>©</a:t>
            </a:r>
            <a:r>
              <a:rPr lang="de-DE" dirty="0" smtClean="0"/>
              <a:t> H. Falk | </a:t>
            </a:r>
            <a:fld id="{21832346-7D41-4071-89C2-AA5E81A0A32D}" type="datetime1">
              <a:rPr lang="de-DE" smtClean="0"/>
              <a:t>01.10.2014</a:t>
            </a:fld>
            <a:endParaRPr lang="de-DE" dirty="0"/>
          </a:p>
        </p:txBody>
      </p:sp>
      <p:sp>
        <p:nvSpPr>
          <p:cNvPr id="4" name="Fußzeilenplatzhalter 3"/>
          <p:cNvSpPr>
            <a:spLocks noGrp="1"/>
          </p:cNvSpPr>
          <p:nvPr>
            <p:ph type="ftr" sz="quarter" idx="11"/>
          </p:nvPr>
        </p:nvSpPr>
        <p:spPr/>
        <p:txBody>
          <a:bodyPr/>
          <a:lstStyle/>
          <a:p>
            <a:r>
              <a:rPr lang="de-DE" dirty="0" smtClean="0"/>
              <a:t>7 - Speicher-Hardware</a:t>
            </a:r>
            <a:endParaRPr lang="de-DE" dirty="0"/>
          </a:p>
        </p:txBody>
      </p:sp>
      <p:sp>
        <p:nvSpPr>
          <p:cNvPr id="6" name="Textfeld 5"/>
          <p:cNvSpPr txBox="1"/>
          <p:nvPr/>
        </p:nvSpPr>
        <p:spPr>
          <a:xfrm>
            <a:off x="261864" y="4941168"/>
            <a:ext cx="8630616" cy="400110"/>
          </a:xfrm>
          <a:prstGeom prst="rect">
            <a:avLst/>
          </a:prstGeom>
          <a:noFill/>
        </p:spPr>
        <p:txBody>
          <a:bodyPr wrap="square" rtlCol="0">
            <a:spAutoFit/>
          </a:bodyPr>
          <a:lstStyle/>
          <a:p>
            <a:pPr algn="ctr"/>
            <a:r>
              <a:rPr lang="de-DE" sz="2000" b="1" dirty="0" smtClean="0"/>
              <a:t>Zustandsdiagramm des </a:t>
            </a:r>
            <a:r>
              <a:rPr lang="de-DE" sz="2000" b="1" i="1" dirty="0" smtClean="0"/>
              <a:t>Caches</a:t>
            </a:r>
            <a:r>
              <a:rPr lang="de-DE" sz="2000" b="1" dirty="0" smtClean="0"/>
              <a:t> von </a:t>
            </a:r>
            <a:r>
              <a:rPr lang="de-DE" sz="2000" b="1" i="1" dirty="0" smtClean="0"/>
              <a:t>P</a:t>
            </a:r>
            <a:r>
              <a:rPr lang="de-DE" sz="2000" b="1" i="1" baseline="-25000" dirty="0" smtClean="0"/>
              <a:t>i</a:t>
            </a:r>
            <a:endParaRPr lang="en-US" sz="2000" b="1" i="1" baseline="-25000" dirty="0">
              <a:ln>
                <a:solidFill>
                  <a:sysClr val="windowText" lastClr="000000"/>
                </a:solidFill>
              </a:ln>
            </a:endParaRPr>
          </a:p>
        </p:txBody>
      </p:sp>
    </p:spTree>
    <p:extLst>
      <p:ext uri="{BB962C8B-B14F-4D97-AF65-F5344CB8AC3E}">
        <p14:creationId xmlns:p14="http://schemas.microsoft.com/office/powerpoint/2010/main" val="1341779322"/>
      </p:ext>
    </p:extLst>
  </p:cSld>
  <p:clrMapOvr>
    <a:masterClrMapping/>
  </p:clrMapOv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en-US" dirty="0"/>
              <a:t>©</a:t>
            </a:r>
            <a:r>
              <a:rPr lang="de-DE" dirty="0"/>
              <a:t> H. Falk | </a:t>
            </a:r>
            <a:fld id="{09EBB0A6-EF10-48A7-9058-D6D76507E3CA}" type="datetime1">
              <a:rPr lang="de-DE" smtClean="0"/>
              <a:t>01.10.2014</a:t>
            </a:fld>
            <a:endParaRPr lang="de-DE" dirty="0"/>
          </a:p>
        </p:txBody>
      </p:sp>
      <p:sp>
        <p:nvSpPr>
          <p:cNvPr id="5" name="Fußzeilenplatzhalter 4"/>
          <p:cNvSpPr>
            <a:spLocks noGrp="1"/>
          </p:cNvSpPr>
          <p:nvPr>
            <p:ph type="ftr" sz="quarter" idx="11"/>
          </p:nvPr>
        </p:nvSpPr>
        <p:spPr/>
        <p:txBody>
          <a:bodyPr/>
          <a:lstStyle/>
          <a:p>
            <a:r>
              <a:rPr lang="de-DE" dirty="0" smtClean="0"/>
              <a:t>7 - Speicher-Hardware</a:t>
            </a:r>
            <a:endParaRPr lang="de-DE" dirty="0"/>
          </a:p>
        </p:txBody>
      </p:sp>
      <p:sp>
        <p:nvSpPr>
          <p:cNvPr id="1049602" name="Rectangle 2"/>
          <p:cNvSpPr>
            <a:spLocks noGrp="1" noChangeArrowheads="1"/>
          </p:cNvSpPr>
          <p:nvPr>
            <p:ph type="title"/>
          </p:nvPr>
        </p:nvSpPr>
        <p:spPr/>
        <p:txBody>
          <a:bodyPr/>
          <a:lstStyle/>
          <a:p>
            <a:r>
              <a:rPr lang="de-DE" i="1" dirty="0" smtClean="0"/>
              <a:t>Write-Back</a:t>
            </a:r>
            <a:endParaRPr lang="de-DE" i="1" dirty="0"/>
          </a:p>
        </p:txBody>
      </p:sp>
      <p:sp>
        <p:nvSpPr>
          <p:cNvPr id="1049603" name="Rectangle 3"/>
          <p:cNvSpPr>
            <a:spLocks noGrp="1" noChangeArrowheads="1"/>
          </p:cNvSpPr>
          <p:nvPr>
            <p:ph type="body" idx="1"/>
          </p:nvPr>
        </p:nvSpPr>
        <p:spPr/>
        <p:txBody>
          <a:bodyPr/>
          <a:lstStyle/>
          <a:p>
            <a:pPr>
              <a:lnSpc>
                <a:spcPct val="120000"/>
              </a:lnSpc>
              <a:buFont typeface="Arial" charset="0"/>
              <a:buChar char="–"/>
            </a:pPr>
            <a:r>
              <a:rPr lang="de-DE" dirty="0" smtClean="0"/>
              <a:t>Problem: </a:t>
            </a:r>
            <a:r>
              <a:rPr lang="de-DE" i="1" dirty="0" smtClean="0"/>
              <a:t>Write Back-Caches</a:t>
            </a:r>
            <a:r>
              <a:rPr lang="de-DE" dirty="0" smtClean="0"/>
              <a:t> führen zur temporären Inkonsistenz</a:t>
            </a:r>
          </a:p>
          <a:p>
            <a:pPr>
              <a:lnSpc>
                <a:spcPct val="120000"/>
              </a:lnSpc>
              <a:buFont typeface="Arial" charset="0"/>
              <a:buChar char="–"/>
            </a:pPr>
            <a:endParaRPr lang="de-DE" dirty="0" smtClean="0"/>
          </a:p>
          <a:p>
            <a:pPr>
              <a:lnSpc>
                <a:spcPct val="120000"/>
              </a:lnSpc>
              <a:buFont typeface="Arial" charset="0"/>
              <a:buChar char="–"/>
            </a:pPr>
            <a:r>
              <a:rPr lang="de-DE" dirty="0" smtClean="0"/>
              <a:t>Lösung: exklusives Eigentumskonzept durch Zustandsgraph pro </a:t>
            </a:r>
            <a:r>
              <a:rPr lang="de-DE" i="1" dirty="0" smtClean="0"/>
              <a:t>Cache</a:t>
            </a:r>
            <a:r>
              <a:rPr lang="de-DE" dirty="0" smtClean="0"/>
              <a:t>-Block</a:t>
            </a:r>
          </a:p>
          <a:p>
            <a:pPr lvl="1">
              <a:lnSpc>
                <a:spcPct val="120000"/>
              </a:lnSpc>
              <a:buFont typeface="Arial" charset="0"/>
              <a:buChar char="–"/>
            </a:pPr>
            <a:r>
              <a:rPr lang="en-US" dirty="0" smtClean="0"/>
              <a:t>MSI </a:t>
            </a:r>
            <a:r>
              <a:rPr lang="en-US" i="1" dirty="0" smtClean="0"/>
              <a:t>(Modified, Shared, Invalid)</a:t>
            </a:r>
          </a:p>
          <a:p>
            <a:pPr lvl="1">
              <a:lnSpc>
                <a:spcPct val="120000"/>
              </a:lnSpc>
              <a:buFont typeface="Arial" charset="0"/>
              <a:buChar char="–"/>
            </a:pPr>
            <a:r>
              <a:rPr lang="en-US" dirty="0" smtClean="0"/>
              <a:t>MESI </a:t>
            </a:r>
            <a:r>
              <a:rPr lang="en-US" i="1" dirty="0" smtClean="0"/>
              <a:t>(Modified, Exclusive, Shared, Invalid)</a:t>
            </a:r>
          </a:p>
          <a:p>
            <a:pPr lvl="1">
              <a:lnSpc>
                <a:spcPct val="120000"/>
              </a:lnSpc>
              <a:buFont typeface="Arial" charset="0"/>
              <a:buChar char="–"/>
            </a:pPr>
            <a:endParaRPr lang="de-DE" dirty="0"/>
          </a:p>
          <a:p>
            <a:pPr>
              <a:lnSpc>
                <a:spcPct val="120000"/>
              </a:lnSpc>
              <a:buFont typeface="Arial" charset="0"/>
              <a:buChar char="–"/>
            </a:pPr>
            <a:r>
              <a:rPr lang="de-DE" dirty="0" smtClean="0"/>
              <a:t>Mischung zwischen </a:t>
            </a:r>
            <a:r>
              <a:rPr lang="de-DE" i="1" dirty="0" smtClean="0"/>
              <a:t>Write-Through</a:t>
            </a:r>
            <a:r>
              <a:rPr lang="de-DE" dirty="0" smtClean="0"/>
              <a:t> und </a:t>
            </a:r>
            <a:r>
              <a:rPr lang="de-DE" i="1" dirty="0" smtClean="0"/>
              <a:t>Write-Back</a:t>
            </a:r>
            <a:endParaRPr lang="de-DE" i="1" dirty="0"/>
          </a:p>
        </p:txBody>
      </p:sp>
    </p:spTree>
    <p:extLst>
      <p:ext uri="{BB962C8B-B14F-4D97-AF65-F5344CB8AC3E}">
        <p14:creationId xmlns:p14="http://schemas.microsoft.com/office/powerpoint/2010/main" val="3244095152"/>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en-US" dirty="0"/>
              <a:t>©</a:t>
            </a:r>
            <a:r>
              <a:rPr lang="de-DE" dirty="0"/>
              <a:t> H. Falk | </a:t>
            </a:r>
            <a:fld id="{AA84B5A1-E09F-4AE6-9EAA-DA7E395C1366}" type="datetime1">
              <a:rPr lang="de-DE" smtClean="0"/>
              <a:t>01.10.2014</a:t>
            </a:fld>
            <a:endParaRPr lang="de-DE" dirty="0"/>
          </a:p>
        </p:txBody>
      </p:sp>
      <p:sp>
        <p:nvSpPr>
          <p:cNvPr id="5" name="Fußzeilenplatzhalter 4"/>
          <p:cNvSpPr>
            <a:spLocks noGrp="1"/>
          </p:cNvSpPr>
          <p:nvPr>
            <p:ph type="ftr" sz="quarter" idx="11"/>
          </p:nvPr>
        </p:nvSpPr>
        <p:spPr/>
        <p:txBody>
          <a:bodyPr/>
          <a:lstStyle/>
          <a:p>
            <a:r>
              <a:rPr lang="de-DE" dirty="0" smtClean="0"/>
              <a:t>7 - Speicher-Hardware</a:t>
            </a:r>
            <a:endParaRPr lang="de-DE" dirty="0"/>
          </a:p>
        </p:txBody>
      </p:sp>
      <p:sp>
        <p:nvSpPr>
          <p:cNvPr id="912386" name="Rectangle 2"/>
          <p:cNvSpPr>
            <a:spLocks noGrp="1" noChangeArrowheads="1"/>
          </p:cNvSpPr>
          <p:nvPr>
            <p:ph type="title"/>
          </p:nvPr>
        </p:nvSpPr>
        <p:spPr/>
        <p:txBody>
          <a:bodyPr/>
          <a:lstStyle/>
          <a:p>
            <a:r>
              <a:rPr lang="de-DE" dirty="0" smtClean="0"/>
              <a:t>Entwurf von Speicherhierarchien</a:t>
            </a:r>
            <a:endParaRPr lang="de-DE" dirty="0"/>
          </a:p>
        </p:txBody>
      </p:sp>
      <p:sp>
        <p:nvSpPr>
          <p:cNvPr id="912387" name="Rectangle 3"/>
          <p:cNvSpPr>
            <a:spLocks noGrp="1" noChangeArrowheads="1"/>
          </p:cNvSpPr>
          <p:nvPr>
            <p:ph type="body" idx="1"/>
          </p:nvPr>
        </p:nvSpPr>
        <p:spPr/>
        <p:txBody>
          <a:bodyPr/>
          <a:lstStyle/>
          <a:p>
            <a:pPr marL="0" indent="0">
              <a:lnSpc>
                <a:spcPct val="120000"/>
              </a:lnSpc>
            </a:pPr>
            <a:r>
              <a:rPr lang="de-DE" dirty="0" smtClean="0"/>
              <a:t>„Speicherhunger“ von Applikationen/Entwicklern/…</a:t>
            </a:r>
          </a:p>
          <a:p>
            <a:pPr marL="0" indent="0">
              <a:lnSpc>
                <a:spcPct val="120000"/>
              </a:lnSpc>
            </a:pPr>
            <a:endParaRPr lang="de-DE" dirty="0"/>
          </a:p>
          <a:p>
            <a:pPr marL="0" indent="0">
              <a:lnSpc>
                <a:spcPct val="120000"/>
              </a:lnSpc>
            </a:pPr>
            <a:endParaRPr lang="de-DE" dirty="0" smtClean="0"/>
          </a:p>
          <a:p>
            <a:pPr marL="0" indent="0">
              <a:lnSpc>
                <a:spcPct val="120000"/>
              </a:lnSpc>
            </a:pPr>
            <a:r>
              <a:rPr lang="en-US" i="1" dirty="0" smtClean="0"/>
              <a:t>„Ideally one would desire an indefinitely large memory capacity such that any particular … word would be immediately available… We are … forced to recognize the possibility of constructing a hierarchy of memories, each of which has greater capacity than the preceding but which is less quickly accessible“</a:t>
            </a:r>
          </a:p>
        </p:txBody>
      </p:sp>
      <p:sp>
        <p:nvSpPr>
          <p:cNvPr id="6" name="Text Box 12"/>
          <p:cNvSpPr txBox="1">
            <a:spLocks noChangeArrowheads="1"/>
          </p:cNvSpPr>
          <p:nvPr/>
        </p:nvSpPr>
        <p:spPr bwMode="auto">
          <a:xfrm>
            <a:off x="251520" y="5085184"/>
            <a:ext cx="8280920" cy="584775"/>
          </a:xfrm>
          <a:prstGeom prst="rect">
            <a:avLst/>
          </a:prstGeom>
          <a:solidFill>
            <a:srgbClr val="AAA28D">
              <a:alpha val="8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600" i="1" dirty="0" smtClean="0">
                <a:ea typeface="ヒラギノ角ゴ Pro W3" pitchFamily="96" charset="-128"/>
              </a:rPr>
              <a:t>[</a:t>
            </a:r>
            <a:r>
              <a:rPr lang="en-US" sz="1600" b="1" i="1" dirty="0" smtClean="0"/>
              <a:t>A. W. Burks, H. H. Goldstine, J. v. Neumann,</a:t>
            </a:r>
            <a:r>
              <a:rPr lang="en-US" sz="1600" i="1" dirty="0" smtClean="0"/>
              <a:t> Preliminary Discussion of the Logical Design of an Electronic Computing Instrument, 1946</a:t>
            </a:r>
            <a:r>
              <a:rPr lang="en-US" sz="1600" i="1" dirty="0" smtClean="0">
                <a:ea typeface="ヒラギノ角ゴ Pro W3" pitchFamily="96" charset="-128"/>
              </a:rPr>
              <a:t>]</a:t>
            </a:r>
            <a:endParaRPr lang="en-US" sz="1600" i="1" dirty="0">
              <a:ea typeface="ヒラギノ角ゴ Pro W3" pitchFamily="96" charset="-128"/>
            </a:endParaRPr>
          </a:p>
        </p:txBody>
      </p:sp>
    </p:spTree>
    <p:extLst>
      <p:ext uri="{BB962C8B-B14F-4D97-AF65-F5344CB8AC3E}">
        <p14:creationId xmlns:p14="http://schemas.microsoft.com/office/powerpoint/2010/main" val="1408168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umsplatzhalter 3"/>
          <p:cNvSpPr>
            <a:spLocks noGrp="1"/>
          </p:cNvSpPr>
          <p:nvPr>
            <p:ph type="dt" sz="half" idx="10"/>
          </p:nvPr>
        </p:nvSpPr>
        <p:spPr/>
        <p:txBody>
          <a:bodyPr/>
          <a:lstStyle/>
          <a:p>
            <a:r>
              <a:rPr lang="en-US" dirty="0"/>
              <a:t>©</a:t>
            </a:r>
            <a:r>
              <a:rPr lang="de-DE" dirty="0"/>
              <a:t> H. Falk | </a:t>
            </a:r>
            <a:fld id="{64BA524E-1CE0-44A9-9CF0-5B068154AAC2}" type="datetime1">
              <a:rPr lang="de-DE" smtClean="0"/>
              <a:t>01.10.2014</a:t>
            </a:fld>
            <a:endParaRPr lang="de-DE" dirty="0"/>
          </a:p>
        </p:txBody>
      </p:sp>
      <p:sp>
        <p:nvSpPr>
          <p:cNvPr id="8" name="Fußzeilenplatzhalter 4"/>
          <p:cNvSpPr>
            <a:spLocks noGrp="1"/>
          </p:cNvSpPr>
          <p:nvPr>
            <p:ph type="ftr" sz="quarter" idx="11"/>
          </p:nvPr>
        </p:nvSpPr>
        <p:spPr/>
        <p:txBody>
          <a:bodyPr/>
          <a:lstStyle/>
          <a:p>
            <a:r>
              <a:rPr lang="de-DE" dirty="0" smtClean="0"/>
              <a:t>7 - Speicher-Hardware</a:t>
            </a:r>
            <a:endParaRPr lang="de-DE" dirty="0"/>
          </a:p>
        </p:txBody>
      </p:sp>
      <p:sp>
        <p:nvSpPr>
          <p:cNvPr id="1016834" name="Rectangle 2"/>
          <p:cNvSpPr>
            <a:spLocks noGrp="1" noChangeArrowheads="1"/>
          </p:cNvSpPr>
          <p:nvPr>
            <p:ph type="title"/>
          </p:nvPr>
        </p:nvSpPr>
        <p:spPr/>
        <p:txBody>
          <a:bodyPr/>
          <a:lstStyle/>
          <a:p>
            <a:r>
              <a:rPr lang="de-DE" dirty="0" smtClean="0"/>
              <a:t>MSI (1)</a:t>
            </a:r>
            <a:endParaRPr lang="de-DE" dirty="0"/>
          </a:p>
        </p:txBody>
      </p:sp>
      <p:sp>
        <p:nvSpPr>
          <p:cNvPr id="1016835" name="Rectangle 3"/>
          <p:cNvSpPr>
            <a:spLocks noGrp="1" noChangeArrowheads="1"/>
          </p:cNvSpPr>
          <p:nvPr>
            <p:ph type="body" idx="1"/>
          </p:nvPr>
        </p:nvSpPr>
        <p:spPr/>
        <p:txBody>
          <a:bodyPr/>
          <a:lstStyle/>
          <a:p>
            <a:pPr marL="381000" indent="-381000">
              <a:lnSpc>
                <a:spcPct val="90000"/>
              </a:lnSpc>
            </a:pPr>
            <a:r>
              <a:rPr lang="de-DE" b="1" dirty="0" smtClean="0"/>
              <a:t>Drei Zustände</a:t>
            </a:r>
            <a:endParaRPr lang="de-DE" dirty="0"/>
          </a:p>
          <a:p>
            <a:pPr marL="381000" indent="-381000">
              <a:lnSpc>
                <a:spcPct val="120000"/>
              </a:lnSpc>
              <a:buFont typeface="Arial" charset="0"/>
              <a:buChar char="–"/>
            </a:pPr>
            <a:r>
              <a:rPr lang="en-US" i="1" dirty="0" smtClean="0"/>
              <a:t>Modified</a:t>
            </a:r>
            <a:r>
              <a:rPr lang="de-DE" dirty="0" smtClean="0"/>
              <a:t/>
            </a:r>
            <a:br>
              <a:rPr lang="de-DE" dirty="0" smtClean="0"/>
            </a:br>
            <a:r>
              <a:rPr lang="de-DE" i="1" dirty="0" smtClean="0"/>
              <a:t>Cache</a:t>
            </a:r>
            <a:r>
              <a:rPr lang="de-DE" dirty="0" smtClean="0"/>
              <a:t>-Block wurde lokal geändert, Kopien im Hauptspeicher oder in </a:t>
            </a:r>
            <a:r>
              <a:rPr lang="de-DE" i="1" dirty="0" smtClean="0"/>
              <a:t>Caches</a:t>
            </a:r>
            <a:r>
              <a:rPr lang="de-DE" dirty="0" smtClean="0"/>
              <a:t> anderer Prozessoren sind ungültig</a:t>
            </a:r>
          </a:p>
          <a:p>
            <a:pPr marL="381000" indent="-381000">
              <a:lnSpc>
                <a:spcPct val="120000"/>
              </a:lnSpc>
              <a:buFont typeface="Arial" charset="0"/>
              <a:buChar char="–"/>
            </a:pPr>
            <a:r>
              <a:rPr lang="en-US" i="1" dirty="0" smtClean="0"/>
              <a:t>Shared</a:t>
            </a:r>
            <a:r>
              <a:rPr lang="de-DE" dirty="0" smtClean="0"/>
              <a:t/>
            </a:r>
            <a:br>
              <a:rPr lang="de-DE" dirty="0" smtClean="0"/>
            </a:br>
            <a:r>
              <a:rPr lang="de-DE" dirty="0" smtClean="0"/>
              <a:t>Mehrere </a:t>
            </a:r>
            <a:r>
              <a:rPr lang="de-DE" i="1" dirty="0" smtClean="0"/>
              <a:t>Caches</a:t>
            </a:r>
            <a:r>
              <a:rPr lang="de-DE" dirty="0" smtClean="0"/>
              <a:t> (mind. 2) enthalten diesen Datenblock; alle </a:t>
            </a:r>
            <a:r>
              <a:rPr lang="de-DE" i="1" dirty="0" smtClean="0"/>
              <a:t>Caches</a:t>
            </a:r>
            <a:r>
              <a:rPr lang="de-DE" dirty="0" smtClean="0"/>
              <a:t>, die im Zustand </a:t>
            </a:r>
            <a:r>
              <a:rPr lang="en-US" i="1" dirty="0" smtClean="0"/>
              <a:t>shared</a:t>
            </a:r>
            <a:r>
              <a:rPr lang="de-DE" dirty="0" smtClean="0"/>
              <a:t> sind, haben eine gültige Kopie</a:t>
            </a:r>
          </a:p>
          <a:p>
            <a:pPr marL="381000" indent="-381000">
              <a:lnSpc>
                <a:spcPct val="120000"/>
              </a:lnSpc>
              <a:buFont typeface="Arial" charset="0"/>
              <a:buChar char="–"/>
            </a:pPr>
            <a:r>
              <a:rPr lang="en-US" i="1" dirty="0" smtClean="0"/>
              <a:t>Invalid</a:t>
            </a:r>
            <a:r>
              <a:rPr lang="de-DE" dirty="0" smtClean="0"/>
              <a:t/>
            </a:r>
            <a:br>
              <a:rPr lang="de-DE" dirty="0" smtClean="0"/>
            </a:br>
            <a:r>
              <a:rPr lang="de-DE" i="1" dirty="0" smtClean="0"/>
              <a:t>Cache</a:t>
            </a:r>
            <a:r>
              <a:rPr lang="de-DE" dirty="0" smtClean="0"/>
              <a:t>-Block ist noch gar nicht geladen</a:t>
            </a:r>
            <a:r>
              <a:rPr lang="de-DE" dirty="0"/>
              <a:t> </a:t>
            </a:r>
            <a:r>
              <a:rPr lang="de-DE" dirty="0" smtClean="0"/>
              <a:t>bzw. veraltet/ungültig</a:t>
            </a:r>
          </a:p>
        </p:txBody>
      </p:sp>
    </p:spTree>
    <p:extLst>
      <p:ext uri="{BB962C8B-B14F-4D97-AF65-F5344CB8AC3E}">
        <p14:creationId xmlns:p14="http://schemas.microsoft.com/office/powerpoint/2010/main" val="3401742028"/>
      </p:ext>
    </p:extLst>
  </p:cSld>
  <p:clrMapOvr>
    <a:masterClrMapping/>
  </p:clrMapOv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umsplatzhalter 3"/>
          <p:cNvSpPr>
            <a:spLocks noGrp="1"/>
          </p:cNvSpPr>
          <p:nvPr>
            <p:ph type="dt" sz="half" idx="10"/>
          </p:nvPr>
        </p:nvSpPr>
        <p:spPr/>
        <p:txBody>
          <a:bodyPr/>
          <a:lstStyle/>
          <a:p>
            <a:r>
              <a:rPr lang="en-US" dirty="0"/>
              <a:t>©</a:t>
            </a:r>
            <a:r>
              <a:rPr lang="de-DE" dirty="0"/>
              <a:t> H. Falk | </a:t>
            </a:r>
            <a:fld id="{AE87F117-44BB-4F15-B207-7C2C96D19386}" type="datetime1">
              <a:rPr lang="de-DE" smtClean="0"/>
              <a:t>01.10.2014</a:t>
            </a:fld>
            <a:endParaRPr lang="de-DE" dirty="0"/>
          </a:p>
        </p:txBody>
      </p:sp>
      <p:sp>
        <p:nvSpPr>
          <p:cNvPr id="8" name="Fußzeilenplatzhalter 4"/>
          <p:cNvSpPr>
            <a:spLocks noGrp="1"/>
          </p:cNvSpPr>
          <p:nvPr>
            <p:ph type="ftr" sz="quarter" idx="11"/>
          </p:nvPr>
        </p:nvSpPr>
        <p:spPr/>
        <p:txBody>
          <a:bodyPr/>
          <a:lstStyle/>
          <a:p>
            <a:r>
              <a:rPr lang="de-DE" dirty="0" smtClean="0"/>
              <a:t>7 - Speicher-Hardware</a:t>
            </a:r>
            <a:endParaRPr lang="de-DE" dirty="0"/>
          </a:p>
        </p:txBody>
      </p:sp>
      <p:sp>
        <p:nvSpPr>
          <p:cNvPr id="1016834" name="Rectangle 2"/>
          <p:cNvSpPr>
            <a:spLocks noGrp="1" noChangeArrowheads="1"/>
          </p:cNvSpPr>
          <p:nvPr>
            <p:ph type="title"/>
          </p:nvPr>
        </p:nvSpPr>
        <p:spPr/>
        <p:txBody>
          <a:bodyPr/>
          <a:lstStyle/>
          <a:p>
            <a:r>
              <a:rPr lang="de-DE" dirty="0" smtClean="0"/>
              <a:t>MSI (2)</a:t>
            </a:r>
            <a:endParaRPr lang="de-DE" dirty="0"/>
          </a:p>
        </p:txBody>
      </p:sp>
      <p:sp>
        <p:nvSpPr>
          <p:cNvPr id="1016835" name="Rectangle 3"/>
          <p:cNvSpPr>
            <a:spLocks noGrp="1" noChangeArrowheads="1"/>
          </p:cNvSpPr>
          <p:nvPr>
            <p:ph type="body" idx="1"/>
          </p:nvPr>
        </p:nvSpPr>
        <p:spPr/>
        <p:txBody>
          <a:bodyPr/>
          <a:lstStyle/>
          <a:p>
            <a:pPr marL="0" indent="-381000">
              <a:lnSpc>
                <a:spcPct val="100000"/>
              </a:lnSpc>
            </a:pPr>
            <a:r>
              <a:rPr lang="de-DE" dirty="0" smtClean="0"/>
              <a:t>Prozessoren können auf einen Speicherblock lesend oder schreibend zugreifen. Lese- und Schreiboperationen von Prozessoren lösen Operationen auf dem Bus aus.</a:t>
            </a:r>
            <a:endParaRPr lang="de-DE" dirty="0"/>
          </a:p>
          <a:p>
            <a:pPr marL="0" indent="0">
              <a:lnSpc>
                <a:spcPct val="120000"/>
              </a:lnSpc>
            </a:pPr>
            <a:endParaRPr lang="de-DE" dirty="0" smtClean="0"/>
          </a:p>
          <a:p>
            <a:pPr marL="381000" indent="-381000">
              <a:lnSpc>
                <a:spcPct val="90000"/>
              </a:lnSpc>
            </a:pPr>
            <a:r>
              <a:rPr lang="de-DE" b="1" dirty="0" smtClean="0"/>
              <a:t>Bus-Operationen</a:t>
            </a:r>
            <a:endParaRPr lang="de-DE" dirty="0"/>
          </a:p>
          <a:p>
            <a:pPr marL="381000" indent="-381000">
              <a:lnSpc>
                <a:spcPct val="120000"/>
              </a:lnSpc>
              <a:buFont typeface="Arial" charset="0"/>
              <a:buChar char="–"/>
            </a:pPr>
            <a:r>
              <a:rPr lang="en-US" i="1" dirty="0" smtClean="0"/>
              <a:t>Bus Read:</a:t>
            </a:r>
            <a:r>
              <a:rPr lang="de-DE" dirty="0" smtClean="0"/>
              <a:t> wenn ein Prozessor Wert eines Speicherblocks lesen will</a:t>
            </a:r>
          </a:p>
          <a:p>
            <a:pPr marL="381000" indent="-381000">
              <a:lnSpc>
                <a:spcPct val="120000"/>
              </a:lnSpc>
              <a:buFont typeface="Arial" charset="0"/>
              <a:buChar char="–"/>
            </a:pPr>
            <a:r>
              <a:rPr lang="en-US" i="1" dirty="0" smtClean="0"/>
              <a:t>Bus Read Exclusive:</a:t>
            </a:r>
            <a:r>
              <a:rPr lang="de-DE" dirty="0" smtClean="0"/>
              <a:t> wenn ein Prozessor Wert eines Speicherblocks überschreiben will</a:t>
            </a:r>
          </a:p>
          <a:p>
            <a:pPr marL="381000" indent="-381000">
              <a:lnSpc>
                <a:spcPct val="120000"/>
              </a:lnSpc>
              <a:buFont typeface="Arial" charset="0"/>
              <a:buChar char="–"/>
            </a:pPr>
            <a:r>
              <a:rPr lang="en-US" i="1" dirty="0" smtClean="0"/>
              <a:t>Flush:</a:t>
            </a:r>
            <a:r>
              <a:rPr lang="de-DE" dirty="0" smtClean="0"/>
              <a:t> wenn ein Prozessor </a:t>
            </a:r>
            <a:r>
              <a:rPr lang="de-DE" i="1" dirty="0" smtClean="0"/>
              <a:t>P</a:t>
            </a:r>
            <a:r>
              <a:rPr lang="de-DE" i="1" baseline="-25000" dirty="0" smtClean="0"/>
              <a:t>i</a:t>
            </a:r>
            <a:r>
              <a:rPr lang="de-DE" dirty="0" smtClean="0"/>
              <a:t> einen Speicherblock alleinig in seinem </a:t>
            </a:r>
            <a:r>
              <a:rPr lang="de-DE" i="1" dirty="0" smtClean="0"/>
              <a:t>Cache</a:t>
            </a:r>
            <a:r>
              <a:rPr lang="de-DE" dirty="0" smtClean="0"/>
              <a:t> hat, ein anderer Prozessor </a:t>
            </a:r>
            <a:r>
              <a:rPr lang="de-DE" i="1" dirty="0" smtClean="0"/>
              <a:t>P</a:t>
            </a:r>
            <a:r>
              <a:rPr lang="de-DE" i="1" baseline="-25000" dirty="0" smtClean="0"/>
              <a:t>j</a:t>
            </a:r>
            <a:r>
              <a:rPr lang="de-DE" dirty="0" smtClean="0"/>
              <a:t> aber lesend oder schreibend auf diesen Block zugreift. Bei einer </a:t>
            </a:r>
            <a:r>
              <a:rPr lang="en-US" i="1" dirty="0" smtClean="0"/>
              <a:t>Flush</a:t>
            </a:r>
            <a:r>
              <a:rPr lang="de-DE" dirty="0" smtClean="0"/>
              <a:t>-Operation legt </a:t>
            </a:r>
            <a:r>
              <a:rPr lang="de-DE" i="1" dirty="0" smtClean="0"/>
              <a:t>P</a:t>
            </a:r>
            <a:r>
              <a:rPr lang="de-DE" i="1" baseline="-25000" dirty="0" smtClean="0"/>
              <a:t>i</a:t>
            </a:r>
            <a:r>
              <a:rPr lang="de-DE" dirty="0" smtClean="0"/>
              <a:t> ebenfalls das Datum des Speicherblocks auf den Bus.</a:t>
            </a:r>
          </a:p>
        </p:txBody>
      </p:sp>
    </p:spTree>
    <p:extLst>
      <p:ext uri="{BB962C8B-B14F-4D97-AF65-F5344CB8AC3E}">
        <p14:creationId xmlns:p14="http://schemas.microsoft.com/office/powerpoint/2010/main" val="3764997936"/>
      </p:ext>
    </p:extLst>
  </p:cSld>
  <p:clrMapOvr>
    <a:masterClrMapping/>
  </p:clrMapOvr>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2004" t="38920" r="20890" b="17742"/>
          <a:stretch/>
        </p:blipFill>
        <p:spPr bwMode="auto">
          <a:xfrm>
            <a:off x="1503518" y="1975009"/>
            <a:ext cx="6164826" cy="3038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title"/>
          </p:nvPr>
        </p:nvSpPr>
        <p:spPr/>
        <p:txBody>
          <a:bodyPr/>
          <a:lstStyle/>
          <a:p>
            <a:r>
              <a:rPr lang="en-US" dirty="0" smtClean="0"/>
              <a:t>MSI: </a:t>
            </a:r>
            <a:r>
              <a:rPr lang="en-US" i="1" dirty="0" smtClean="0"/>
              <a:t>Write-Back </a:t>
            </a:r>
            <a:r>
              <a:rPr lang="de-DE" i="1" dirty="0" smtClean="0"/>
              <a:t>– </a:t>
            </a:r>
            <a:r>
              <a:rPr lang="en-US" i="1" dirty="0" smtClean="0"/>
              <a:t>Write Invalidate</a:t>
            </a:r>
            <a:r>
              <a:rPr lang="en-US" dirty="0" smtClean="0"/>
              <a:t> (1)</a:t>
            </a:r>
            <a:endParaRPr lang="en-US" dirty="0"/>
          </a:p>
        </p:txBody>
      </p:sp>
      <p:sp>
        <p:nvSpPr>
          <p:cNvPr id="3" name="Datumsplatzhalter 2"/>
          <p:cNvSpPr>
            <a:spLocks noGrp="1"/>
          </p:cNvSpPr>
          <p:nvPr>
            <p:ph type="dt" sz="half" idx="10"/>
          </p:nvPr>
        </p:nvSpPr>
        <p:spPr/>
        <p:txBody>
          <a:bodyPr/>
          <a:lstStyle/>
          <a:p>
            <a:r>
              <a:rPr lang="en-US" dirty="0" smtClean="0"/>
              <a:t>©</a:t>
            </a:r>
            <a:r>
              <a:rPr lang="de-DE" dirty="0" smtClean="0"/>
              <a:t> H. Falk | </a:t>
            </a:r>
            <a:fld id="{63D51EEA-08B7-4D1E-8731-3CE4CAD2501E}" type="datetime1">
              <a:rPr lang="de-DE" smtClean="0"/>
              <a:t>01.10.2014</a:t>
            </a:fld>
            <a:endParaRPr lang="de-DE" dirty="0"/>
          </a:p>
        </p:txBody>
      </p:sp>
      <p:sp>
        <p:nvSpPr>
          <p:cNvPr id="4" name="Fußzeilenplatzhalter 3"/>
          <p:cNvSpPr>
            <a:spLocks noGrp="1"/>
          </p:cNvSpPr>
          <p:nvPr>
            <p:ph type="ftr" sz="quarter" idx="11"/>
          </p:nvPr>
        </p:nvSpPr>
        <p:spPr/>
        <p:txBody>
          <a:bodyPr/>
          <a:lstStyle/>
          <a:p>
            <a:r>
              <a:rPr lang="de-DE" dirty="0" smtClean="0"/>
              <a:t>7 - Speicher-Hardware</a:t>
            </a:r>
            <a:endParaRPr lang="de-DE" dirty="0"/>
          </a:p>
        </p:txBody>
      </p:sp>
      <p:sp>
        <p:nvSpPr>
          <p:cNvPr id="6" name="Textfeld 5"/>
          <p:cNvSpPr txBox="1"/>
          <p:nvPr/>
        </p:nvSpPr>
        <p:spPr>
          <a:xfrm>
            <a:off x="261864" y="5693186"/>
            <a:ext cx="8630616" cy="400110"/>
          </a:xfrm>
          <a:prstGeom prst="rect">
            <a:avLst/>
          </a:prstGeom>
          <a:noFill/>
        </p:spPr>
        <p:txBody>
          <a:bodyPr wrap="square" rtlCol="0">
            <a:spAutoFit/>
          </a:bodyPr>
          <a:lstStyle/>
          <a:p>
            <a:pPr algn="ctr"/>
            <a:r>
              <a:rPr lang="de-DE" sz="2000" b="1" dirty="0" smtClean="0">
                <a:solidFill>
                  <a:srgbClr val="C00000"/>
                </a:solidFill>
              </a:rPr>
              <a:t>Lesen von </a:t>
            </a:r>
            <a:r>
              <a:rPr lang="de-DE" sz="2000" b="1" i="1" dirty="0" smtClean="0">
                <a:solidFill>
                  <a:srgbClr val="C00000"/>
                </a:solidFill>
              </a:rPr>
              <a:t>P</a:t>
            </a:r>
            <a:r>
              <a:rPr lang="de-DE" sz="2000" b="1" i="1" baseline="-25000" dirty="0" smtClean="0">
                <a:solidFill>
                  <a:srgbClr val="C00000"/>
                </a:solidFill>
              </a:rPr>
              <a:t>i</a:t>
            </a:r>
            <a:endParaRPr lang="en-US" sz="2000" b="1" i="1" baseline="-25000" dirty="0">
              <a:ln>
                <a:solidFill>
                  <a:sysClr val="windowText" lastClr="000000"/>
                </a:solidFill>
              </a:ln>
              <a:solidFill>
                <a:srgbClr val="C00000"/>
              </a:solidFill>
            </a:endParaRPr>
          </a:p>
        </p:txBody>
      </p:sp>
    </p:spTree>
    <p:extLst>
      <p:ext uri="{BB962C8B-B14F-4D97-AF65-F5344CB8AC3E}">
        <p14:creationId xmlns:p14="http://schemas.microsoft.com/office/powerpoint/2010/main" val="413057390"/>
      </p:ext>
    </p:extLst>
  </p:cSld>
  <p:clrMapOvr>
    <a:masterClrMapping/>
  </p:clrMapOv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610" t="35239" r="20946" b="17847"/>
          <a:stretch/>
        </p:blipFill>
        <p:spPr bwMode="auto">
          <a:xfrm>
            <a:off x="1459273" y="1700808"/>
            <a:ext cx="6209071" cy="3288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title"/>
          </p:nvPr>
        </p:nvSpPr>
        <p:spPr/>
        <p:txBody>
          <a:bodyPr/>
          <a:lstStyle/>
          <a:p>
            <a:r>
              <a:rPr lang="en-US" dirty="0" smtClean="0"/>
              <a:t>MSI: </a:t>
            </a:r>
            <a:r>
              <a:rPr lang="en-US" i="1" dirty="0" smtClean="0"/>
              <a:t>Write-Back </a:t>
            </a:r>
            <a:r>
              <a:rPr lang="de-DE" i="1" dirty="0" smtClean="0"/>
              <a:t>– </a:t>
            </a:r>
            <a:r>
              <a:rPr lang="en-US" i="1" dirty="0" smtClean="0"/>
              <a:t>Write Invalidate</a:t>
            </a:r>
            <a:r>
              <a:rPr lang="en-US" dirty="0" smtClean="0"/>
              <a:t> (2)</a:t>
            </a:r>
            <a:endParaRPr lang="en-US" dirty="0"/>
          </a:p>
        </p:txBody>
      </p:sp>
      <p:sp>
        <p:nvSpPr>
          <p:cNvPr id="3" name="Datumsplatzhalter 2"/>
          <p:cNvSpPr>
            <a:spLocks noGrp="1"/>
          </p:cNvSpPr>
          <p:nvPr>
            <p:ph type="dt" sz="half" idx="10"/>
          </p:nvPr>
        </p:nvSpPr>
        <p:spPr/>
        <p:txBody>
          <a:bodyPr/>
          <a:lstStyle/>
          <a:p>
            <a:r>
              <a:rPr lang="en-US" dirty="0" smtClean="0"/>
              <a:t>©</a:t>
            </a:r>
            <a:r>
              <a:rPr lang="de-DE" dirty="0" smtClean="0"/>
              <a:t> H. Falk | </a:t>
            </a:r>
            <a:fld id="{03CDD9D5-70B2-4B27-9B6B-C0968DFF7771}" type="datetime1">
              <a:rPr lang="de-DE" smtClean="0"/>
              <a:t>01.10.2014</a:t>
            </a:fld>
            <a:endParaRPr lang="de-DE" dirty="0"/>
          </a:p>
        </p:txBody>
      </p:sp>
      <p:sp>
        <p:nvSpPr>
          <p:cNvPr id="4" name="Fußzeilenplatzhalter 3"/>
          <p:cNvSpPr>
            <a:spLocks noGrp="1"/>
          </p:cNvSpPr>
          <p:nvPr>
            <p:ph type="ftr" sz="quarter" idx="11"/>
          </p:nvPr>
        </p:nvSpPr>
        <p:spPr/>
        <p:txBody>
          <a:bodyPr/>
          <a:lstStyle/>
          <a:p>
            <a:r>
              <a:rPr lang="de-DE" dirty="0" smtClean="0"/>
              <a:t>7 - Speicher-Hardware</a:t>
            </a:r>
            <a:endParaRPr lang="de-DE" dirty="0"/>
          </a:p>
        </p:txBody>
      </p:sp>
      <p:sp>
        <p:nvSpPr>
          <p:cNvPr id="6" name="Textfeld 5"/>
          <p:cNvSpPr txBox="1"/>
          <p:nvPr/>
        </p:nvSpPr>
        <p:spPr>
          <a:xfrm>
            <a:off x="261864" y="5693186"/>
            <a:ext cx="8630616" cy="400110"/>
          </a:xfrm>
          <a:prstGeom prst="rect">
            <a:avLst/>
          </a:prstGeom>
          <a:noFill/>
        </p:spPr>
        <p:txBody>
          <a:bodyPr wrap="square" rtlCol="0">
            <a:spAutoFit/>
          </a:bodyPr>
          <a:lstStyle/>
          <a:p>
            <a:pPr algn="ctr"/>
            <a:r>
              <a:rPr lang="de-DE" sz="2000" b="1" dirty="0" smtClean="0">
                <a:solidFill>
                  <a:srgbClr val="C00000"/>
                </a:solidFill>
              </a:rPr>
              <a:t>Schreiben von </a:t>
            </a:r>
            <a:r>
              <a:rPr lang="de-DE" sz="2000" b="1" i="1" dirty="0" smtClean="0">
                <a:solidFill>
                  <a:srgbClr val="C00000"/>
                </a:solidFill>
              </a:rPr>
              <a:t>P</a:t>
            </a:r>
            <a:r>
              <a:rPr lang="de-DE" sz="2000" b="1" i="1" baseline="-25000" dirty="0" smtClean="0">
                <a:solidFill>
                  <a:srgbClr val="C00000"/>
                </a:solidFill>
              </a:rPr>
              <a:t>i</a:t>
            </a:r>
            <a:endParaRPr lang="en-US" sz="2000" b="1" i="1" baseline="-25000" dirty="0">
              <a:ln>
                <a:solidFill>
                  <a:sysClr val="windowText" lastClr="000000"/>
                </a:solidFill>
              </a:ln>
              <a:solidFill>
                <a:srgbClr val="C00000"/>
              </a:solidFill>
            </a:endParaRPr>
          </a:p>
        </p:txBody>
      </p:sp>
    </p:spTree>
    <p:extLst>
      <p:ext uri="{BB962C8B-B14F-4D97-AF65-F5344CB8AC3E}">
        <p14:creationId xmlns:p14="http://schemas.microsoft.com/office/powerpoint/2010/main" val="707885228"/>
      </p:ext>
    </p:extLst>
  </p:cSld>
  <p:clrMapOvr>
    <a:masterClrMapping/>
  </p:clrMapOvr>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595" t="35344" r="21003" b="12272"/>
          <a:stretch/>
        </p:blipFill>
        <p:spPr bwMode="auto">
          <a:xfrm>
            <a:off x="1331640" y="1700808"/>
            <a:ext cx="6334432" cy="3672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title"/>
          </p:nvPr>
        </p:nvSpPr>
        <p:spPr/>
        <p:txBody>
          <a:bodyPr/>
          <a:lstStyle/>
          <a:p>
            <a:r>
              <a:rPr lang="en-US" dirty="0" smtClean="0"/>
              <a:t>MSI: </a:t>
            </a:r>
            <a:r>
              <a:rPr lang="en-US" i="1" dirty="0" smtClean="0"/>
              <a:t>Write-Back </a:t>
            </a:r>
            <a:r>
              <a:rPr lang="de-DE" i="1" dirty="0" smtClean="0"/>
              <a:t>– </a:t>
            </a:r>
            <a:r>
              <a:rPr lang="en-US" i="1" dirty="0" smtClean="0"/>
              <a:t>Write Invalidate</a:t>
            </a:r>
            <a:r>
              <a:rPr lang="en-US" dirty="0" smtClean="0"/>
              <a:t> (3)</a:t>
            </a:r>
            <a:endParaRPr lang="en-US" dirty="0"/>
          </a:p>
        </p:txBody>
      </p:sp>
      <p:sp>
        <p:nvSpPr>
          <p:cNvPr id="3" name="Datumsplatzhalter 2"/>
          <p:cNvSpPr>
            <a:spLocks noGrp="1"/>
          </p:cNvSpPr>
          <p:nvPr>
            <p:ph type="dt" sz="half" idx="10"/>
          </p:nvPr>
        </p:nvSpPr>
        <p:spPr/>
        <p:txBody>
          <a:bodyPr/>
          <a:lstStyle/>
          <a:p>
            <a:r>
              <a:rPr lang="en-US" dirty="0" smtClean="0"/>
              <a:t>©</a:t>
            </a:r>
            <a:r>
              <a:rPr lang="de-DE" dirty="0" smtClean="0"/>
              <a:t> H. Falk | </a:t>
            </a:r>
            <a:fld id="{F472691C-C460-49B3-8A26-C52AF7695B8E}" type="datetime1">
              <a:rPr lang="de-DE" smtClean="0"/>
              <a:t>01.10.2014</a:t>
            </a:fld>
            <a:endParaRPr lang="de-DE" dirty="0"/>
          </a:p>
        </p:txBody>
      </p:sp>
      <p:sp>
        <p:nvSpPr>
          <p:cNvPr id="4" name="Fußzeilenplatzhalter 3"/>
          <p:cNvSpPr>
            <a:spLocks noGrp="1"/>
          </p:cNvSpPr>
          <p:nvPr>
            <p:ph type="ftr" sz="quarter" idx="11"/>
          </p:nvPr>
        </p:nvSpPr>
        <p:spPr/>
        <p:txBody>
          <a:bodyPr/>
          <a:lstStyle/>
          <a:p>
            <a:r>
              <a:rPr lang="de-DE" dirty="0" smtClean="0"/>
              <a:t>7 - Speicher-Hardware</a:t>
            </a:r>
            <a:endParaRPr lang="de-DE" dirty="0"/>
          </a:p>
        </p:txBody>
      </p:sp>
      <p:sp>
        <p:nvSpPr>
          <p:cNvPr id="6" name="Textfeld 5"/>
          <p:cNvSpPr txBox="1"/>
          <p:nvPr/>
        </p:nvSpPr>
        <p:spPr>
          <a:xfrm>
            <a:off x="261864" y="5693186"/>
            <a:ext cx="8630616" cy="400110"/>
          </a:xfrm>
          <a:prstGeom prst="rect">
            <a:avLst/>
          </a:prstGeom>
          <a:noFill/>
        </p:spPr>
        <p:txBody>
          <a:bodyPr wrap="square" rtlCol="0">
            <a:spAutoFit/>
          </a:bodyPr>
          <a:lstStyle/>
          <a:p>
            <a:pPr algn="ctr"/>
            <a:r>
              <a:rPr lang="de-DE" sz="2000" b="1" dirty="0" smtClean="0">
                <a:solidFill>
                  <a:srgbClr val="C00000"/>
                </a:solidFill>
              </a:rPr>
              <a:t>Lesen eines anderen Prozessors</a:t>
            </a:r>
            <a:endParaRPr lang="en-US" sz="2000" b="1" i="1" baseline="-25000" dirty="0">
              <a:ln>
                <a:solidFill>
                  <a:sysClr val="windowText" lastClr="000000"/>
                </a:solidFill>
              </a:ln>
              <a:solidFill>
                <a:srgbClr val="C00000"/>
              </a:solidFill>
            </a:endParaRPr>
          </a:p>
        </p:txBody>
      </p:sp>
    </p:spTree>
    <p:extLst>
      <p:ext uri="{BB962C8B-B14F-4D97-AF65-F5344CB8AC3E}">
        <p14:creationId xmlns:p14="http://schemas.microsoft.com/office/powerpoint/2010/main" val="3550018429"/>
      </p:ext>
    </p:extLst>
  </p:cSld>
  <p:clrMapOvr>
    <a:masterClrMapping/>
  </p:clrMapOvr>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596" t="35133" r="20947" b="12272"/>
          <a:stretch/>
        </p:blipFill>
        <p:spPr bwMode="auto">
          <a:xfrm>
            <a:off x="1326537" y="1700808"/>
            <a:ext cx="6341807" cy="3687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title"/>
          </p:nvPr>
        </p:nvSpPr>
        <p:spPr/>
        <p:txBody>
          <a:bodyPr/>
          <a:lstStyle/>
          <a:p>
            <a:r>
              <a:rPr lang="en-US" dirty="0" smtClean="0"/>
              <a:t>MSI: </a:t>
            </a:r>
            <a:r>
              <a:rPr lang="en-US" i="1" dirty="0" smtClean="0"/>
              <a:t>Write-Back </a:t>
            </a:r>
            <a:r>
              <a:rPr lang="de-DE" i="1" dirty="0" smtClean="0"/>
              <a:t>– </a:t>
            </a:r>
            <a:r>
              <a:rPr lang="en-US" i="1" dirty="0" smtClean="0"/>
              <a:t>Write Invalidate</a:t>
            </a:r>
            <a:r>
              <a:rPr lang="en-US" dirty="0" smtClean="0"/>
              <a:t> (4)</a:t>
            </a:r>
            <a:endParaRPr lang="en-US" dirty="0"/>
          </a:p>
        </p:txBody>
      </p:sp>
      <p:sp>
        <p:nvSpPr>
          <p:cNvPr id="3" name="Datumsplatzhalter 2"/>
          <p:cNvSpPr>
            <a:spLocks noGrp="1"/>
          </p:cNvSpPr>
          <p:nvPr>
            <p:ph type="dt" sz="half" idx="10"/>
          </p:nvPr>
        </p:nvSpPr>
        <p:spPr/>
        <p:txBody>
          <a:bodyPr/>
          <a:lstStyle/>
          <a:p>
            <a:r>
              <a:rPr lang="en-US" dirty="0" smtClean="0"/>
              <a:t>©</a:t>
            </a:r>
            <a:r>
              <a:rPr lang="de-DE" dirty="0" smtClean="0"/>
              <a:t> H. Falk | </a:t>
            </a:r>
            <a:fld id="{1EE67D43-05C8-4BF5-B872-C26C5DDCAAB0}" type="datetime1">
              <a:rPr lang="de-DE" smtClean="0"/>
              <a:t>01.10.2014</a:t>
            </a:fld>
            <a:endParaRPr lang="de-DE" dirty="0"/>
          </a:p>
        </p:txBody>
      </p:sp>
      <p:sp>
        <p:nvSpPr>
          <p:cNvPr id="4" name="Fußzeilenplatzhalter 3"/>
          <p:cNvSpPr>
            <a:spLocks noGrp="1"/>
          </p:cNvSpPr>
          <p:nvPr>
            <p:ph type="ftr" sz="quarter" idx="11"/>
          </p:nvPr>
        </p:nvSpPr>
        <p:spPr/>
        <p:txBody>
          <a:bodyPr/>
          <a:lstStyle/>
          <a:p>
            <a:r>
              <a:rPr lang="de-DE" dirty="0" smtClean="0"/>
              <a:t>7 - Speicher-Hardware</a:t>
            </a:r>
            <a:endParaRPr lang="de-DE" dirty="0"/>
          </a:p>
        </p:txBody>
      </p:sp>
      <p:sp>
        <p:nvSpPr>
          <p:cNvPr id="6" name="Textfeld 5"/>
          <p:cNvSpPr txBox="1"/>
          <p:nvPr/>
        </p:nvSpPr>
        <p:spPr>
          <a:xfrm>
            <a:off x="261864" y="5693186"/>
            <a:ext cx="8630616" cy="400110"/>
          </a:xfrm>
          <a:prstGeom prst="rect">
            <a:avLst/>
          </a:prstGeom>
          <a:noFill/>
        </p:spPr>
        <p:txBody>
          <a:bodyPr wrap="square" rtlCol="0">
            <a:spAutoFit/>
          </a:bodyPr>
          <a:lstStyle/>
          <a:p>
            <a:pPr algn="ctr"/>
            <a:r>
              <a:rPr lang="de-DE" sz="2000" b="1" dirty="0" smtClean="0">
                <a:solidFill>
                  <a:srgbClr val="C00000"/>
                </a:solidFill>
              </a:rPr>
              <a:t>Schreiben eines anderen Prozessors</a:t>
            </a:r>
            <a:endParaRPr lang="en-US" sz="2000" b="1" i="1" baseline="-25000" dirty="0">
              <a:ln>
                <a:solidFill>
                  <a:sysClr val="windowText" lastClr="000000"/>
                </a:solidFill>
              </a:ln>
              <a:solidFill>
                <a:srgbClr val="C00000"/>
              </a:solidFill>
            </a:endParaRPr>
          </a:p>
        </p:txBody>
      </p:sp>
    </p:spTree>
    <p:extLst>
      <p:ext uri="{BB962C8B-B14F-4D97-AF65-F5344CB8AC3E}">
        <p14:creationId xmlns:p14="http://schemas.microsoft.com/office/powerpoint/2010/main" val="822405099"/>
      </p:ext>
    </p:extLst>
  </p:cSld>
  <p:clrMapOvr>
    <a:masterClrMapping/>
  </p:clrMapOvr>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652" t="35344" r="20946" b="12272"/>
          <a:stretch/>
        </p:blipFill>
        <p:spPr bwMode="auto">
          <a:xfrm>
            <a:off x="1333911" y="1700808"/>
            <a:ext cx="6334433" cy="3672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title"/>
          </p:nvPr>
        </p:nvSpPr>
        <p:spPr/>
        <p:txBody>
          <a:bodyPr/>
          <a:lstStyle/>
          <a:p>
            <a:r>
              <a:rPr lang="en-US" dirty="0" smtClean="0"/>
              <a:t>MSI: </a:t>
            </a:r>
            <a:r>
              <a:rPr lang="en-US" i="1" dirty="0" smtClean="0"/>
              <a:t>Write-Back </a:t>
            </a:r>
            <a:r>
              <a:rPr lang="de-DE" i="1" dirty="0" smtClean="0"/>
              <a:t>– </a:t>
            </a:r>
            <a:r>
              <a:rPr lang="en-US" i="1" dirty="0" smtClean="0"/>
              <a:t>Write Invalidate</a:t>
            </a:r>
            <a:r>
              <a:rPr lang="en-US" dirty="0" smtClean="0"/>
              <a:t> (5)</a:t>
            </a:r>
            <a:endParaRPr lang="en-US" dirty="0"/>
          </a:p>
        </p:txBody>
      </p:sp>
      <p:sp>
        <p:nvSpPr>
          <p:cNvPr id="3" name="Datumsplatzhalter 2"/>
          <p:cNvSpPr>
            <a:spLocks noGrp="1"/>
          </p:cNvSpPr>
          <p:nvPr>
            <p:ph type="dt" sz="half" idx="10"/>
          </p:nvPr>
        </p:nvSpPr>
        <p:spPr/>
        <p:txBody>
          <a:bodyPr/>
          <a:lstStyle/>
          <a:p>
            <a:r>
              <a:rPr lang="en-US" dirty="0" smtClean="0"/>
              <a:t>©</a:t>
            </a:r>
            <a:r>
              <a:rPr lang="de-DE" dirty="0" smtClean="0"/>
              <a:t> H. Falk | </a:t>
            </a:r>
            <a:fld id="{4F426793-D9F3-4F3B-B270-9E6E48D587C5}" type="datetime1">
              <a:rPr lang="de-DE" smtClean="0"/>
              <a:t>01.10.2014</a:t>
            </a:fld>
            <a:endParaRPr lang="de-DE" dirty="0"/>
          </a:p>
        </p:txBody>
      </p:sp>
      <p:sp>
        <p:nvSpPr>
          <p:cNvPr id="4" name="Fußzeilenplatzhalter 3"/>
          <p:cNvSpPr>
            <a:spLocks noGrp="1"/>
          </p:cNvSpPr>
          <p:nvPr>
            <p:ph type="ftr" sz="quarter" idx="11"/>
          </p:nvPr>
        </p:nvSpPr>
        <p:spPr/>
        <p:txBody>
          <a:bodyPr/>
          <a:lstStyle/>
          <a:p>
            <a:r>
              <a:rPr lang="de-DE" dirty="0" smtClean="0"/>
              <a:t>7 - Speicher-Hardware</a:t>
            </a:r>
            <a:endParaRPr lang="de-DE" dirty="0"/>
          </a:p>
        </p:txBody>
      </p:sp>
      <p:sp>
        <p:nvSpPr>
          <p:cNvPr id="6" name="Textfeld 5"/>
          <p:cNvSpPr txBox="1"/>
          <p:nvPr/>
        </p:nvSpPr>
        <p:spPr>
          <a:xfrm>
            <a:off x="261864" y="5693186"/>
            <a:ext cx="8630616" cy="400110"/>
          </a:xfrm>
          <a:prstGeom prst="rect">
            <a:avLst/>
          </a:prstGeom>
          <a:noFill/>
        </p:spPr>
        <p:txBody>
          <a:bodyPr wrap="square" rtlCol="0">
            <a:spAutoFit/>
          </a:bodyPr>
          <a:lstStyle/>
          <a:p>
            <a:pPr algn="ctr"/>
            <a:r>
              <a:rPr lang="de-DE" sz="2000" b="1" dirty="0" smtClean="0"/>
              <a:t>Zustandsdiagramm des </a:t>
            </a:r>
            <a:r>
              <a:rPr lang="de-DE" sz="2000" b="1" i="1" dirty="0" smtClean="0"/>
              <a:t>Caches</a:t>
            </a:r>
            <a:r>
              <a:rPr lang="de-DE" sz="2000" b="1" dirty="0" smtClean="0"/>
              <a:t> von </a:t>
            </a:r>
            <a:r>
              <a:rPr lang="de-DE" sz="2000" b="1" i="1" dirty="0" smtClean="0"/>
              <a:t>P</a:t>
            </a:r>
            <a:r>
              <a:rPr lang="de-DE" sz="2000" b="1" i="1" baseline="-25000" dirty="0" smtClean="0"/>
              <a:t>i</a:t>
            </a:r>
            <a:endParaRPr lang="en-US" sz="2000" b="1" i="1" baseline="-25000" dirty="0">
              <a:ln>
                <a:solidFill>
                  <a:sysClr val="windowText" lastClr="000000"/>
                </a:solidFill>
              </a:ln>
            </a:endParaRPr>
          </a:p>
        </p:txBody>
      </p:sp>
      <p:sp>
        <p:nvSpPr>
          <p:cNvPr id="5" name="Rechteck 4"/>
          <p:cNvSpPr/>
          <p:nvPr/>
        </p:nvSpPr>
        <p:spPr bwMode="auto">
          <a:xfrm>
            <a:off x="1187624" y="4365104"/>
            <a:ext cx="1512168" cy="432048"/>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smtClean="0">
              <a:ln>
                <a:noFill/>
              </a:ln>
              <a:solidFill>
                <a:schemeClr val="tx1"/>
              </a:solidFill>
              <a:effectLst/>
              <a:latin typeface="Arial" charset="0"/>
            </a:endParaRPr>
          </a:p>
        </p:txBody>
      </p:sp>
      <p:sp>
        <p:nvSpPr>
          <p:cNvPr id="11" name="Rechteck 10"/>
          <p:cNvSpPr/>
          <p:nvPr/>
        </p:nvSpPr>
        <p:spPr bwMode="auto">
          <a:xfrm>
            <a:off x="827584" y="4725144"/>
            <a:ext cx="1512168" cy="432048"/>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val="167187764"/>
      </p:ext>
    </p:extLst>
  </p:cSld>
  <p:clrMapOvr>
    <a:masterClrMapping/>
  </p:clrMapOvr>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umsplatzhalter 3"/>
          <p:cNvSpPr>
            <a:spLocks noGrp="1"/>
          </p:cNvSpPr>
          <p:nvPr>
            <p:ph type="dt" sz="half" idx="10"/>
          </p:nvPr>
        </p:nvSpPr>
        <p:spPr/>
        <p:txBody>
          <a:bodyPr/>
          <a:lstStyle/>
          <a:p>
            <a:r>
              <a:rPr lang="en-US" dirty="0"/>
              <a:t>©</a:t>
            </a:r>
            <a:r>
              <a:rPr lang="de-DE" dirty="0"/>
              <a:t> H. Falk | </a:t>
            </a:r>
            <a:fld id="{17BAD095-3765-4127-8277-1E53FD44851F}" type="datetime1">
              <a:rPr lang="de-DE" smtClean="0"/>
              <a:t>01.10.2014</a:t>
            </a:fld>
            <a:endParaRPr lang="de-DE" dirty="0"/>
          </a:p>
        </p:txBody>
      </p:sp>
      <p:sp>
        <p:nvSpPr>
          <p:cNvPr id="8" name="Fußzeilenplatzhalter 4"/>
          <p:cNvSpPr>
            <a:spLocks noGrp="1"/>
          </p:cNvSpPr>
          <p:nvPr>
            <p:ph type="ftr" sz="quarter" idx="11"/>
          </p:nvPr>
        </p:nvSpPr>
        <p:spPr/>
        <p:txBody>
          <a:bodyPr/>
          <a:lstStyle/>
          <a:p>
            <a:r>
              <a:rPr lang="de-DE" dirty="0" smtClean="0"/>
              <a:t>7 - Speicher-Hardware</a:t>
            </a:r>
            <a:endParaRPr lang="de-DE" dirty="0"/>
          </a:p>
        </p:txBody>
      </p:sp>
      <p:sp>
        <p:nvSpPr>
          <p:cNvPr id="1016834" name="Rectangle 2"/>
          <p:cNvSpPr>
            <a:spLocks noGrp="1" noChangeArrowheads="1"/>
          </p:cNvSpPr>
          <p:nvPr>
            <p:ph type="title"/>
          </p:nvPr>
        </p:nvSpPr>
        <p:spPr/>
        <p:txBody>
          <a:bodyPr/>
          <a:lstStyle/>
          <a:p>
            <a:r>
              <a:rPr lang="de-DE" dirty="0" smtClean="0"/>
              <a:t>MESI (1)</a:t>
            </a:r>
            <a:endParaRPr lang="de-DE" dirty="0"/>
          </a:p>
        </p:txBody>
      </p:sp>
      <p:sp>
        <p:nvSpPr>
          <p:cNvPr id="1016835" name="Rectangle 3"/>
          <p:cNvSpPr>
            <a:spLocks noGrp="1" noChangeArrowheads="1"/>
          </p:cNvSpPr>
          <p:nvPr>
            <p:ph type="body" idx="1"/>
          </p:nvPr>
        </p:nvSpPr>
        <p:spPr/>
        <p:txBody>
          <a:bodyPr/>
          <a:lstStyle/>
          <a:p>
            <a:pPr marL="381000" indent="-381000">
              <a:lnSpc>
                <a:spcPct val="90000"/>
              </a:lnSpc>
            </a:pPr>
            <a:r>
              <a:rPr lang="de-DE" b="1" dirty="0" smtClean="0"/>
              <a:t>Vier Zustände</a:t>
            </a:r>
            <a:endParaRPr lang="de-DE" dirty="0"/>
          </a:p>
          <a:p>
            <a:pPr marL="381000" indent="-381000">
              <a:lnSpc>
                <a:spcPct val="120000"/>
              </a:lnSpc>
              <a:buFont typeface="Arial" charset="0"/>
              <a:buChar char="–"/>
            </a:pPr>
            <a:r>
              <a:rPr lang="en-US" i="1" dirty="0" smtClean="0"/>
              <a:t>(exclusive) Modified</a:t>
            </a:r>
            <a:r>
              <a:rPr lang="de-DE" dirty="0" smtClean="0"/>
              <a:t/>
            </a:r>
            <a:br>
              <a:rPr lang="de-DE" dirty="0" smtClean="0"/>
            </a:br>
            <a:r>
              <a:rPr lang="de-DE" i="1" dirty="0" smtClean="0"/>
              <a:t>Cache</a:t>
            </a:r>
            <a:r>
              <a:rPr lang="de-DE" dirty="0" smtClean="0"/>
              <a:t>-Block wurde lokal geändert, die Kopie im Hauptspeicher ist ungültig. Will ein anderer Prozessor dieses Datum im Hauptspeicher lesen, so muss der </a:t>
            </a:r>
            <a:r>
              <a:rPr lang="de-DE" i="1" dirty="0" smtClean="0"/>
              <a:t>Cache</a:t>
            </a:r>
            <a:r>
              <a:rPr lang="de-DE" dirty="0" smtClean="0"/>
              <a:t>-Block erst in den Hauptspeicher zurückgeschrieben werden.</a:t>
            </a:r>
          </a:p>
          <a:p>
            <a:pPr marL="381000" indent="-381000">
              <a:lnSpc>
                <a:spcPct val="120000"/>
              </a:lnSpc>
              <a:buFont typeface="Arial" charset="0"/>
              <a:buChar char="–"/>
            </a:pPr>
            <a:r>
              <a:rPr lang="en-US" i="1" dirty="0" smtClean="0"/>
              <a:t>Exclusive (unmodified)</a:t>
            </a:r>
            <a:r>
              <a:rPr lang="de-DE" dirty="0" smtClean="0"/>
              <a:t/>
            </a:r>
            <a:br>
              <a:rPr lang="de-DE" dirty="0" smtClean="0"/>
            </a:br>
            <a:r>
              <a:rPr lang="de-DE" dirty="0" smtClean="0"/>
              <a:t>Dieser </a:t>
            </a:r>
            <a:r>
              <a:rPr lang="de-DE" i="1" dirty="0" smtClean="0"/>
              <a:t>Cache</a:t>
            </a:r>
            <a:r>
              <a:rPr lang="de-DE" dirty="0" smtClean="0"/>
              <a:t> ist der einzige, der den </a:t>
            </a:r>
            <a:r>
              <a:rPr lang="de-DE" i="1" dirty="0" smtClean="0"/>
              <a:t>Cache</a:t>
            </a:r>
            <a:r>
              <a:rPr lang="de-DE" dirty="0" smtClean="0"/>
              <a:t>-Block enthält, Wert im Hauptspeicher ist gültig. Liest ein anderer Prozessor dieses Datum im Hauptspeicher, so muss die Zeile als </a:t>
            </a:r>
            <a:r>
              <a:rPr lang="en-US" i="1" dirty="0" smtClean="0"/>
              <a:t>shared</a:t>
            </a:r>
            <a:r>
              <a:rPr lang="de-DE" dirty="0" smtClean="0"/>
              <a:t> markiert werden. Wird das Datum im Hauptspeicher verändert, ist der </a:t>
            </a:r>
            <a:r>
              <a:rPr lang="de-DE" i="1" dirty="0" smtClean="0"/>
              <a:t>Cache</a:t>
            </a:r>
            <a:r>
              <a:rPr lang="de-DE" dirty="0" smtClean="0"/>
              <a:t>-Block auf </a:t>
            </a:r>
            <a:r>
              <a:rPr lang="en-US" i="1" dirty="0" smtClean="0"/>
              <a:t>invalid</a:t>
            </a:r>
            <a:r>
              <a:rPr lang="de-DE" dirty="0" smtClean="0"/>
              <a:t> zu setzen.</a:t>
            </a:r>
          </a:p>
        </p:txBody>
      </p:sp>
    </p:spTree>
    <p:extLst>
      <p:ext uri="{BB962C8B-B14F-4D97-AF65-F5344CB8AC3E}">
        <p14:creationId xmlns:p14="http://schemas.microsoft.com/office/powerpoint/2010/main" val="1037710777"/>
      </p:ext>
    </p:extLst>
  </p:cSld>
  <p:clrMapOvr>
    <a:masterClrMapping/>
  </p:clrMapOvr>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umsplatzhalter 3"/>
          <p:cNvSpPr>
            <a:spLocks noGrp="1"/>
          </p:cNvSpPr>
          <p:nvPr>
            <p:ph type="dt" sz="half" idx="10"/>
          </p:nvPr>
        </p:nvSpPr>
        <p:spPr/>
        <p:txBody>
          <a:bodyPr/>
          <a:lstStyle/>
          <a:p>
            <a:r>
              <a:rPr lang="en-US" dirty="0"/>
              <a:t>©</a:t>
            </a:r>
            <a:r>
              <a:rPr lang="de-DE" dirty="0"/>
              <a:t> H. Falk | </a:t>
            </a:r>
            <a:fld id="{825B48AE-54BA-4883-AAA7-5979737C2563}" type="datetime1">
              <a:rPr lang="de-DE" smtClean="0"/>
              <a:t>01.10.2014</a:t>
            </a:fld>
            <a:endParaRPr lang="de-DE" dirty="0"/>
          </a:p>
        </p:txBody>
      </p:sp>
      <p:sp>
        <p:nvSpPr>
          <p:cNvPr id="8" name="Fußzeilenplatzhalter 4"/>
          <p:cNvSpPr>
            <a:spLocks noGrp="1"/>
          </p:cNvSpPr>
          <p:nvPr>
            <p:ph type="ftr" sz="quarter" idx="11"/>
          </p:nvPr>
        </p:nvSpPr>
        <p:spPr/>
        <p:txBody>
          <a:bodyPr/>
          <a:lstStyle/>
          <a:p>
            <a:r>
              <a:rPr lang="de-DE" dirty="0" smtClean="0"/>
              <a:t>7 - Speicher-Hardware</a:t>
            </a:r>
            <a:endParaRPr lang="de-DE" dirty="0"/>
          </a:p>
        </p:txBody>
      </p:sp>
      <p:sp>
        <p:nvSpPr>
          <p:cNvPr id="1016834" name="Rectangle 2"/>
          <p:cNvSpPr>
            <a:spLocks noGrp="1" noChangeArrowheads="1"/>
          </p:cNvSpPr>
          <p:nvPr>
            <p:ph type="title"/>
          </p:nvPr>
        </p:nvSpPr>
        <p:spPr/>
        <p:txBody>
          <a:bodyPr/>
          <a:lstStyle/>
          <a:p>
            <a:r>
              <a:rPr lang="de-DE" dirty="0" smtClean="0"/>
              <a:t>MESI (2)</a:t>
            </a:r>
            <a:endParaRPr lang="de-DE" dirty="0"/>
          </a:p>
        </p:txBody>
      </p:sp>
      <p:sp>
        <p:nvSpPr>
          <p:cNvPr id="1016835" name="Rectangle 3"/>
          <p:cNvSpPr>
            <a:spLocks noGrp="1" noChangeArrowheads="1"/>
          </p:cNvSpPr>
          <p:nvPr>
            <p:ph type="body" idx="1"/>
          </p:nvPr>
        </p:nvSpPr>
        <p:spPr/>
        <p:txBody>
          <a:bodyPr/>
          <a:lstStyle/>
          <a:p>
            <a:pPr marL="381000" indent="-381000">
              <a:lnSpc>
                <a:spcPct val="90000"/>
              </a:lnSpc>
            </a:pPr>
            <a:r>
              <a:rPr lang="de-DE" b="1" dirty="0" smtClean="0"/>
              <a:t>Vier Zustände</a:t>
            </a:r>
            <a:endParaRPr lang="de-DE" dirty="0"/>
          </a:p>
          <a:p>
            <a:pPr marL="381000" indent="-381000">
              <a:lnSpc>
                <a:spcPct val="120000"/>
              </a:lnSpc>
              <a:buFont typeface="Arial" charset="0"/>
              <a:buChar char="–"/>
            </a:pPr>
            <a:r>
              <a:rPr lang="en-US" i="1" dirty="0" smtClean="0"/>
              <a:t>Shared (unmodified)</a:t>
            </a:r>
            <a:r>
              <a:rPr lang="de-DE" dirty="0" smtClean="0"/>
              <a:t/>
            </a:r>
            <a:br>
              <a:rPr lang="de-DE" dirty="0" smtClean="0"/>
            </a:br>
            <a:r>
              <a:rPr lang="de-DE" dirty="0" smtClean="0"/>
              <a:t>Mehrere </a:t>
            </a:r>
            <a:r>
              <a:rPr lang="de-DE" i="1" dirty="0" smtClean="0"/>
              <a:t>Caches</a:t>
            </a:r>
            <a:r>
              <a:rPr lang="de-DE" dirty="0" smtClean="0"/>
              <a:t> (mind. 2) enthalten dieses Datum. Da alle bisher nur gelesen haben, ist das Datum im Hauptspeicher gültig. Schreibzugriffe auf einen </a:t>
            </a:r>
            <a:r>
              <a:rPr lang="en-US" i="1" dirty="0" smtClean="0"/>
              <a:t>shared</a:t>
            </a:r>
            <a:r>
              <a:rPr lang="de-DE" dirty="0" smtClean="0"/>
              <a:t> </a:t>
            </a:r>
            <a:r>
              <a:rPr lang="de-DE" i="1" dirty="0" smtClean="0"/>
              <a:t>Cache</a:t>
            </a:r>
            <a:r>
              <a:rPr lang="de-DE" dirty="0" smtClean="0"/>
              <a:t>-Block müssen immer zu einer Bus-Operation führen, damit der Hauptspeicher aktualisiert und die </a:t>
            </a:r>
            <a:r>
              <a:rPr lang="de-DE" i="1" dirty="0" smtClean="0"/>
              <a:t>Cache</a:t>
            </a:r>
            <a:r>
              <a:rPr lang="de-DE" dirty="0" smtClean="0"/>
              <a:t>-Blocks der anderen </a:t>
            </a:r>
            <a:r>
              <a:rPr lang="de-DE" i="1" dirty="0" smtClean="0"/>
              <a:t>Caches</a:t>
            </a:r>
            <a:r>
              <a:rPr lang="de-DE" dirty="0" smtClean="0"/>
              <a:t> auf </a:t>
            </a:r>
            <a:r>
              <a:rPr lang="en-US" i="1" dirty="0" smtClean="0"/>
              <a:t>invalid</a:t>
            </a:r>
            <a:r>
              <a:rPr lang="de-DE" dirty="0" smtClean="0"/>
              <a:t> gesetzt werden können.</a:t>
            </a:r>
          </a:p>
          <a:p>
            <a:pPr marL="381000" indent="-381000">
              <a:lnSpc>
                <a:spcPct val="120000"/>
              </a:lnSpc>
              <a:buFont typeface="Arial" charset="0"/>
              <a:buChar char="–"/>
            </a:pPr>
            <a:r>
              <a:rPr lang="en-US" i="1" dirty="0" smtClean="0"/>
              <a:t>Invalid</a:t>
            </a:r>
            <a:r>
              <a:rPr lang="de-DE" dirty="0" smtClean="0"/>
              <a:t/>
            </a:r>
            <a:br>
              <a:rPr lang="de-DE" dirty="0" smtClean="0"/>
            </a:br>
            <a:r>
              <a:rPr lang="de-DE" i="1" dirty="0" smtClean="0"/>
              <a:t>Cache</a:t>
            </a:r>
            <a:r>
              <a:rPr lang="de-DE" dirty="0" smtClean="0"/>
              <a:t>-Block ist noch gar nicht geladen</a:t>
            </a:r>
            <a:r>
              <a:rPr lang="de-DE" dirty="0"/>
              <a:t> </a:t>
            </a:r>
            <a:r>
              <a:rPr lang="de-DE" dirty="0" smtClean="0"/>
              <a:t>bzw. veraltet/ungültig</a:t>
            </a:r>
          </a:p>
          <a:p>
            <a:pPr marL="0" indent="0">
              <a:lnSpc>
                <a:spcPct val="120000"/>
              </a:lnSpc>
            </a:pPr>
            <a:endParaRPr lang="de-DE" dirty="0"/>
          </a:p>
          <a:p>
            <a:pPr marL="381000" indent="-381000">
              <a:lnSpc>
                <a:spcPct val="90000"/>
              </a:lnSpc>
            </a:pPr>
            <a:r>
              <a:rPr lang="de-DE" b="1" dirty="0"/>
              <a:t>Bus-Operationen</a:t>
            </a:r>
            <a:endParaRPr lang="de-DE" dirty="0"/>
          </a:p>
          <a:p>
            <a:pPr marL="381000" indent="-381000">
              <a:lnSpc>
                <a:spcPct val="120000"/>
              </a:lnSpc>
              <a:buFont typeface="Wingdings" pitchFamily="2" charset="2"/>
              <a:buChar char="F"/>
            </a:pPr>
            <a:r>
              <a:rPr lang="de-DE" i="1" dirty="0" smtClean="0"/>
              <a:t>Siehe MSI</a:t>
            </a:r>
            <a:endParaRPr lang="de-DE" dirty="0"/>
          </a:p>
          <a:p>
            <a:pPr marL="381000" indent="-381000">
              <a:lnSpc>
                <a:spcPct val="120000"/>
              </a:lnSpc>
              <a:buFont typeface="Arial" charset="0"/>
              <a:buChar char="–"/>
            </a:pPr>
            <a:endParaRPr lang="de-DE" dirty="0" smtClean="0"/>
          </a:p>
        </p:txBody>
      </p:sp>
    </p:spTree>
    <p:extLst>
      <p:ext uri="{BB962C8B-B14F-4D97-AF65-F5344CB8AC3E}">
        <p14:creationId xmlns:p14="http://schemas.microsoft.com/office/powerpoint/2010/main" val="3464918668"/>
      </p:ext>
    </p:extLst>
  </p:cSld>
  <p:clrMapOvr>
    <a:masterClrMapping/>
  </p:clrMapOvr>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umsplatzhalter 3"/>
          <p:cNvSpPr>
            <a:spLocks noGrp="1"/>
          </p:cNvSpPr>
          <p:nvPr>
            <p:ph type="dt" sz="half" idx="10"/>
          </p:nvPr>
        </p:nvSpPr>
        <p:spPr/>
        <p:txBody>
          <a:bodyPr/>
          <a:lstStyle/>
          <a:p>
            <a:r>
              <a:rPr lang="en-US" dirty="0"/>
              <a:t>©</a:t>
            </a:r>
            <a:r>
              <a:rPr lang="de-DE" dirty="0"/>
              <a:t> H. Falk | </a:t>
            </a:r>
            <a:fld id="{46C8DFFF-9B40-4958-A381-218C1C3103BC}" type="datetime1">
              <a:rPr lang="de-DE" smtClean="0"/>
              <a:t>01.10.2014</a:t>
            </a:fld>
            <a:endParaRPr lang="de-DE" dirty="0"/>
          </a:p>
        </p:txBody>
      </p:sp>
      <p:sp>
        <p:nvSpPr>
          <p:cNvPr id="8" name="Fußzeilenplatzhalter 4"/>
          <p:cNvSpPr>
            <a:spLocks noGrp="1"/>
          </p:cNvSpPr>
          <p:nvPr>
            <p:ph type="ftr" sz="quarter" idx="11"/>
          </p:nvPr>
        </p:nvSpPr>
        <p:spPr/>
        <p:txBody>
          <a:bodyPr/>
          <a:lstStyle/>
          <a:p>
            <a:r>
              <a:rPr lang="de-DE" dirty="0" smtClean="0"/>
              <a:t>7 - Speicher-Hardware</a:t>
            </a:r>
            <a:endParaRPr lang="de-DE" dirty="0"/>
          </a:p>
        </p:txBody>
      </p:sp>
      <p:sp>
        <p:nvSpPr>
          <p:cNvPr id="1016834" name="Rectangle 2"/>
          <p:cNvSpPr>
            <a:spLocks noGrp="1" noChangeArrowheads="1"/>
          </p:cNvSpPr>
          <p:nvPr>
            <p:ph type="title"/>
          </p:nvPr>
        </p:nvSpPr>
        <p:spPr/>
        <p:txBody>
          <a:bodyPr/>
          <a:lstStyle/>
          <a:p>
            <a:r>
              <a:rPr lang="de-DE" dirty="0" smtClean="0"/>
              <a:t>MESI (3)</a:t>
            </a:r>
            <a:endParaRPr lang="de-DE" dirty="0"/>
          </a:p>
        </p:txBody>
      </p:sp>
      <p:sp>
        <p:nvSpPr>
          <p:cNvPr id="1016835" name="Rectangle 3"/>
          <p:cNvSpPr>
            <a:spLocks noGrp="1" noChangeArrowheads="1"/>
          </p:cNvSpPr>
          <p:nvPr>
            <p:ph type="body" idx="1"/>
          </p:nvPr>
        </p:nvSpPr>
        <p:spPr/>
        <p:txBody>
          <a:bodyPr/>
          <a:lstStyle/>
          <a:p>
            <a:pPr marL="381000" indent="-381000">
              <a:lnSpc>
                <a:spcPct val="90000"/>
              </a:lnSpc>
            </a:pPr>
            <a:r>
              <a:rPr lang="de-DE" b="1" dirty="0" smtClean="0"/>
              <a:t>Steuersignale</a:t>
            </a:r>
            <a:endParaRPr lang="de-DE" dirty="0"/>
          </a:p>
          <a:p>
            <a:pPr marL="381000" indent="-381000">
              <a:lnSpc>
                <a:spcPct val="120000"/>
              </a:lnSpc>
              <a:buFont typeface="Arial" charset="0"/>
              <a:buChar char="–"/>
            </a:pPr>
            <a:r>
              <a:rPr lang="en-US" i="1" dirty="0" smtClean="0"/>
              <a:t>Invalidate-</a:t>
            </a:r>
            <a:r>
              <a:rPr lang="en-US" dirty="0" smtClean="0"/>
              <a:t>Signal</a:t>
            </a:r>
            <a:r>
              <a:rPr lang="de-DE" dirty="0" smtClean="0"/>
              <a:t/>
            </a:r>
            <a:br>
              <a:rPr lang="de-DE" dirty="0" smtClean="0"/>
            </a:br>
            <a:r>
              <a:rPr lang="de-DE" dirty="0" smtClean="0"/>
              <a:t>Invalidieren des Blocks in den </a:t>
            </a:r>
            <a:r>
              <a:rPr lang="de-DE" i="1" dirty="0" smtClean="0"/>
              <a:t>Caches</a:t>
            </a:r>
            <a:r>
              <a:rPr lang="de-DE" dirty="0" smtClean="0"/>
              <a:t> anderer Prozessoren</a:t>
            </a:r>
          </a:p>
          <a:p>
            <a:pPr marL="381000" indent="-381000">
              <a:lnSpc>
                <a:spcPct val="120000"/>
              </a:lnSpc>
              <a:buFont typeface="Arial" charset="0"/>
              <a:buChar char="–"/>
            </a:pPr>
            <a:r>
              <a:rPr lang="en-US" i="1" dirty="0" smtClean="0"/>
              <a:t>Shared-</a:t>
            </a:r>
            <a:r>
              <a:rPr lang="en-US" dirty="0" smtClean="0"/>
              <a:t>Signal</a:t>
            </a:r>
            <a:r>
              <a:rPr lang="de-DE" dirty="0" smtClean="0"/>
              <a:t/>
            </a:r>
            <a:br>
              <a:rPr lang="de-DE" dirty="0" smtClean="0"/>
            </a:br>
            <a:r>
              <a:rPr lang="de-DE" dirty="0" smtClean="0"/>
              <a:t>Signalisierung, ob ein zu ladendes Datum bereits als Kopie im </a:t>
            </a:r>
            <a:r>
              <a:rPr lang="de-DE" i="1" dirty="0" smtClean="0"/>
              <a:t>Cache</a:t>
            </a:r>
            <a:r>
              <a:rPr lang="de-DE" dirty="0" smtClean="0"/>
              <a:t> vorhanden ist</a:t>
            </a:r>
          </a:p>
          <a:p>
            <a:pPr marL="381000" indent="-381000">
              <a:lnSpc>
                <a:spcPct val="120000"/>
              </a:lnSpc>
              <a:buFont typeface="Arial" charset="0"/>
              <a:buChar char="–"/>
            </a:pPr>
            <a:r>
              <a:rPr lang="en-US" i="1" dirty="0" smtClean="0"/>
              <a:t>Retry</a:t>
            </a:r>
            <a:r>
              <a:rPr lang="de-DE" dirty="0" smtClean="0"/>
              <a:t>-Signal</a:t>
            </a:r>
            <a:br>
              <a:rPr lang="de-DE" dirty="0" smtClean="0"/>
            </a:br>
            <a:r>
              <a:rPr lang="de-DE" dirty="0" smtClean="0"/>
              <a:t>Aufforderung von Prozessor </a:t>
            </a:r>
            <a:r>
              <a:rPr lang="de-DE" i="1" dirty="0" smtClean="0"/>
              <a:t>P</a:t>
            </a:r>
            <a:r>
              <a:rPr lang="de-DE" i="1" baseline="-25000" dirty="0" smtClean="0"/>
              <a:t>i</a:t>
            </a:r>
            <a:r>
              <a:rPr lang="de-DE" dirty="0" smtClean="0"/>
              <a:t> an Prozessor </a:t>
            </a:r>
            <a:r>
              <a:rPr lang="de-DE" i="1" dirty="0" smtClean="0"/>
              <a:t>P</a:t>
            </a:r>
            <a:r>
              <a:rPr lang="de-DE" i="1" baseline="-25000" dirty="0" smtClean="0"/>
              <a:t>j</a:t>
            </a:r>
            <a:r>
              <a:rPr lang="de-DE" dirty="0" smtClean="0"/>
              <a:t>, das Laden eines Datums vom Hauptspeicher abzubrechen, da der Hauptspeicher noch ein altes, ungültiges Datum besitzt und vorher aktualisiert werden muss. Das Laden durch </a:t>
            </a:r>
            <a:r>
              <a:rPr lang="de-DE" i="1" dirty="0" smtClean="0"/>
              <a:t>P</a:t>
            </a:r>
            <a:r>
              <a:rPr lang="de-DE" i="1" baseline="-25000" dirty="0" smtClean="0"/>
              <a:t>j</a:t>
            </a:r>
            <a:r>
              <a:rPr lang="de-DE" dirty="0" smtClean="0"/>
              <a:t> kann danach wiederholt werden.</a:t>
            </a:r>
          </a:p>
        </p:txBody>
      </p:sp>
    </p:spTree>
    <p:extLst>
      <p:ext uri="{BB962C8B-B14F-4D97-AF65-F5344CB8AC3E}">
        <p14:creationId xmlns:p14="http://schemas.microsoft.com/office/powerpoint/2010/main" val="2842246050"/>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atumsplatzhalter 3"/>
          <p:cNvSpPr>
            <a:spLocks noGrp="1"/>
          </p:cNvSpPr>
          <p:nvPr>
            <p:ph type="dt" sz="half" idx="10"/>
          </p:nvPr>
        </p:nvSpPr>
        <p:spPr/>
        <p:txBody>
          <a:bodyPr/>
          <a:lstStyle/>
          <a:p>
            <a:r>
              <a:rPr lang="en-US" dirty="0"/>
              <a:t>©</a:t>
            </a:r>
            <a:r>
              <a:rPr lang="de-DE" dirty="0"/>
              <a:t> H. Falk | </a:t>
            </a:r>
            <a:fld id="{B71B3234-9138-4A46-ABD8-223791BFF9F6}" type="datetime1">
              <a:rPr lang="de-DE" smtClean="0"/>
              <a:t>01.10.2014</a:t>
            </a:fld>
            <a:endParaRPr lang="de-DE" dirty="0"/>
          </a:p>
        </p:txBody>
      </p:sp>
      <p:sp>
        <p:nvSpPr>
          <p:cNvPr id="37" name="Fußzeilenplatzhalter 4"/>
          <p:cNvSpPr>
            <a:spLocks noGrp="1"/>
          </p:cNvSpPr>
          <p:nvPr>
            <p:ph type="ftr" sz="quarter" idx="11"/>
          </p:nvPr>
        </p:nvSpPr>
        <p:spPr/>
        <p:txBody>
          <a:bodyPr/>
          <a:lstStyle/>
          <a:p>
            <a:r>
              <a:rPr lang="de-DE" dirty="0" smtClean="0"/>
              <a:t>7 - Speicher-Hardware</a:t>
            </a:r>
            <a:endParaRPr lang="de-DE" dirty="0"/>
          </a:p>
        </p:txBody>
      </p:sp>
      <p:sp>
        <p:nvSpPr>
          <p:cNvPr id="658434" name="Rectangle 2"/>
          <p:cNvSpPr>
            <a:spLocks noGrp="1" noChangeArrowheads="1"/>
          </p:cNvSpPr>
          <p:nvPr>
            <p:ph type="title"/>
          </p:nvPr>
        </p:nvSpPr>
        <p:spPr/>
        <p:txBody>
          <a:bodyPr/>
          <a:lstStyle/>
          <a:p>
            <a:r>
              <a:rPr lang="de-DE" dirty="0" smtClean="0"/>
              <a:t>Größenordnungen von Kapazitäten und Zugriffszeiten</a:t>
            </a:r>
            <a:endParaRPr lang="de-DE" dirty="0"/>
          </a:p>
        </p:txBody>
      </p:sp>
      <p:sp>
        <p:nvSpPr>
          <p:cNvPr id="658435" name="Rectangle 3"/>
          <p:cNvSpPr>
            <a:spLocks noGrp="1" noChangeArrowheads="1"/>
          </p:cNvSpPr>
          <p:nvPr>
            <p:ph type="body" idx="1"/>
          </p:nvPr>
        </p:nvSpPr>
        <p:spPr/>
        <p:txBody>
          <a:bodyPr/>
          <a:lstStyle/>
          <a:p>
            <a:pPr>
              <a:lnSpc>
                <a:spcPct val="90000"/>
              </a:lnSpc>
            </a:pPr>
            <a:r>
              <a:rPr lang="de-DE" b="1" dirty="0"/>
              <a:t>Speicherhierarchie</a:t>
            </a:r>
          </a:p>
          <a:p>
            <a:pPr>
              <a:lnSpc>
                <a:spcPct val="120000"/>
              </a:lnSpc>
              <a:buFont typeface="Arial" charset="0"/>
              <a:buChar char="–"/>
            </a:pPr>
            <a:r>
              <a:rPr lang="de-DE" dirty="0"/>
              <a:t>Bis zu sechs Ebenen in modernen Systemen unterscheidbar</a:t>
            </a:r>
          </a:p>
        </p:txBody>
      </p:sp>
      <p:sp>
        <p:nvSpPr>
          <p:cNvPr id="658440" name="AutoShape 8"/>
          <p:cNvSpPr>
            <a:spLocks noChangeArrowheads="1"/>
          </p:cNvSpPr>
          <p:nvPr/>
        </p:nvSpPr>
        <p:spPr bwMode="auto">
          <a:xfrm>
            <a:off x="1798638" y="2205038"/>
            <a:ext cx="4968875" cy="4248150"/>
          </a:xfrm>
          <a:prstGeom prst="triangle">
            <a:avLst>
              <a:gd name="adj" fmla="val 50000"/>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658441" name="Text Box 9"/>
          <p:cNvSpPr txBox="1">
            <a:spLocks noChangeArrowheads="1"/>
          </p:cNvSpPr>
          <p:nvPr/>
        </p:nvSpPr>
        <p:spPr bwMode="auto">
          <a:xfrm>
            <a:off x="1835150" y="5805488"/>
            <a:ext cx="4918075"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de-DE" sz="2000" dirty="0"/>
              <a:t>Magnetbänder</a:t>
            </a:r>
          </a:p>
        </p:txBody>
      </p:sp>
      <p:sp>
        <p:nvSpPr>
          <p:cNvPr id="658442" name="Text Box 10"/>
          <p:cNvSpPr txBox="1">
            <a:spLocks noChangeArrowheads="1"/>
          </p:cNvSpPr>
          <p:nvPr/>
        </p:nvSpPr>
        <p:spPr bwMode="auto">
          <a:xfrm>
            <a:off x="1835150" y="5157788"/>
            <a:ext cx="4918075"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de-DE" sz="2000" dirty="0" smtClean="0"/>
              <a:t>CD-ROM/DVD/</a:t>
            </a:r>
            <a:r>
              <a:rPr lang="de-DE" sz="2000" dirty="0" err="1" smtClean="0"/>
              <a:t>BluRay</a:t>
            </a:r>
            <a:endParaRPr lang="de-DE" sz="2000" dirty="0"/>
          </a:p>
        </p:txBody>
      </p:sp>
      <p:sp>
        <p:nvSpPr>
          <p:cNvPr id="658443" name="Text Box 11"/>
          <p:cNvSpPr txBox="1">
            <a:spLocks noChangeArrowheads="1"/>
          </p:cNvSpPr>
          <p:nvPr/>
        </p:nvSpPr>
        <p:spPr bwMode="auto">
          <a:xfrm>
            <a:off x="1835150" y="4508500"/>
            <a:ext cx="4918075" cy="64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de-DE" sz="2000" dirty="0"/>
              <a:t>Festplatte</a:t>
            </a:r>
          </a:p>
        </p:txBody>
      </p:sp>
      <p:sp>
        <p:nvSpPr>
          <p:cNvPr id="658444" name="Text Box 12"/>
          <p:cNvSpPr txBox="1">
            <a:spLocks noChangeArrowheads="1"/>
          </p:cNvSpPr>
          <p:nvPr/>
        </p:nvSpPr>
        <p:spPr bwMode="auto">
          <a:xfrm>
            <a:off x="1835150" y="3860800"/>
            <a:ext cx="4918075"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de-DE" sz="2000" dirty="0">
                <a:solidFill>
                  <a:srgbClr val="3366FF"/>
                </a:solidFill>
              </a:rPr>
              <a:t>Hauptspeicher/RAM</a:t>
            </a:r>
          </a:p>
        </p:txBody>
      </p:sp>
      <p:sp>
        <p:nvSpPr>
          <p:cNvPr id="658445" name="Text Box 13"/>
          <p:cNvSpPr txBox="1">
            <a:spLocks noChangeArrowheads="1"/>
          </p:cNvSpPr>
          <p:nvPr/>
        </p:nvSpPr>
        <p:spPr bwMode="auto">
          <a:xfrm>
            <a:off x="3833813" y="3213100"/>
            <a:ext cx="919162"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de-DE" sz="2000" dirty="0">
                <a:solidFill>
                  <a:srgbClr val="3366FF"/>
                </a:solidFill>
              </a:rPr>
              <a:t>Cache</a:t>
            </a:r>
          </a:p>
        </p:txBody>
      </p:sp>
      <p:sp>
        <p:nvSpPr>
          <p:cNvPr id="658446" name="Text Box 14"/>
          <p:cNvSpPr txBox="1">
            <a:spLocks noChangeArrowheads="1"/>
          </p:cNvSpPr>
          <p:nvPr/>
        </p:nvSpPr>
        <p:spPr bwMode="auto">
          <a:xfrm>
            <a:off x="1835150" y="2636838"/>
            <a:ext cx="49180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de-DE" sz="2000" dirty="0"/>
              <a:t>Register</a:t>
            </a:r>
          </a:p>
        </p:txBody>
      </p:sp>
      <p:sp>
        <p:nvSpPr>
          <p:cNvPr id="658448" name="Line 16"/>
          <p:cNvSpPr>
            <a:spLocks noChangeShapeType="1"/>
          </p:cNvSpPr>
          <p:nvPr/>
        </p:nvSpPr>
        <p:spPr bwMode="auto">
          <a:xfrm>
            <a:off x="611188" y="5805488"/>
            <a:ext cx="79216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658449" name="Line 17"/>
          <p:cNvSpPr>
            <a:spLocks noChangeShapeType="1"/>
          </p:cNvSpPr>
          <p:nvPr/>
        </p:nvSpPr>
        <p:spPr bwMode="auto">
          <a:xfrm flipV="1">
            <a:off x="611188" y="5156200"/>
            <a:ext cx="7921625" cy="1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658450" name="Line 18"/>
          <p:cNvSpPr>
            <a:spLocks noChangeShapeType="1"/>
          </p:cNvSpPr>
          <p:nvPr/>
        </p:nvSpPr>
        <p:spPr bwMode="auto">
          <a:xfrm>
            <a:off x="611188" y="4508500"/>
            <a:ext cx="79216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658451" name="Line 19"/>
          <p:cNvSpPr>
            <a:spLocks noChangeShapeType="1"/>
          </p:cNvSpPr>
          <p:nvPr/>
        </p:nvSpPr>
        <p:spPr bwMode="auto">
          <a:xfrm>
            <a:off x="611188" y="3860800"/>
            <a:ext cx="79216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658452" name="Line 20"/>
          <p:cNvSpPr>
            <a:spLocks noChangeShapeType="1"/>
          </p:cNvSpPr>
          <p:nvPr/>
        </p:nvSpPr>
        <p:spPr bwMode="auto">
          <a:xfrm>
            <a:off x="611188" y="3213100"/>
            <a:ext cx="792162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658457" name="Text Box 25"/>
          <p:cNvSpPr txBox="1">
            <a:spLocks noChangeArrowheads="1"/>
          </p:cNvSpPr>
          <p:nvPr/>
        </p:nvSpPr>
        <p:spPr bwMode="auto">
          <a:xfrm rot="16200000">
            <a:off x="7326313" y="4094163"/>
            <a:ext cx="1152525"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algn="ctr"/>
            <a:r>
              <a:rPr lang="de-DE" sz="2000" dirty="0"/>
              <a:t>Kapazität</a:t>
            </a:r>
          </a:p>
        </p:txBody>
      </p:sp>
      <p:sp>
        <p:nvSpPr>
          <p:cNvPr id="658455" name="Line 23"/>
          <p:cNvSpPr>
            <a:spLocks noChangeShapeType="1"/>
          </p:cNvSpPr>
          <p:nvPr/>
        </p:nvSpPr>
        <p:spPr bwMode="auto">
          <a:xfrm>
            <a:off x="8064500" y="2205038"/>
            <a:ext cx="0" cy="4248150"/>
          </a:xfrm>
          <a:prstGeom prst="line">
            <a:avLst/>
          </a:prstGeom>
          <a:noFill/>
          <a:ln w="19050">
            <a:solidFill>
              <a:schemeClr val="tx1"/>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658459" name="Text Box 27"/>
          <p:cNvSpPr txBox="1">
            <a:spLocks noChangeArrowheads="1"/>
          </p:cNvSpPr>
          <p:nvPr/>
        </p:nvSpPr>
        <p:spPr bwMode="auto">
          <a:xfrm>
            <a:off x="8008938" y="2636838"/>
            <a:ext cx="984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1800" dirty="0"/>
              <a:t>1 KByte</a:t>
            </a:r>
          </a:p>
        </p:txBody>
      </p:sp>
      <p:sp>
        <p:nvSpPr>
          <p:cNvPr id="658460" name="Text Box 28"/>
          <p:cNvSpPr txBox="1">
            <a:spLocks noChangeArrowheads="1"/>
          </p:cNvSpPr>
          <p:nvPr/>
        </p:nvSpPr>
        <p:spPr bwMode="auto">
          <a:xfrm>
            <a:off x="8027988" y="3349625"/>
            <a:ext cx="1149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1800" dirty="0">
                <a:solidFill>
                  <a:srgbClr val="3366FF"/>
                </a:solidFill>
              </a:rPr>
              <a:t>12 MByte</a:t>
            </a:r>
          </a:p>
        </p:txBody>
      </p:sp>
      <p:sp>
        <p:nvSpPr>
          <p:cNvPr id="658461" name="Text Box 29"/>
          <p:cNvSpPr txBox="1">
            <a:spLocks noChangeArrowheads="1"/>
          </p:cNvSpPr>
          <p:nvPr/>
        </p:nvSpPr>
        <p:spPr bwMode="auto">
          <a:xfrm>
            <a:off x="8027988" y="399891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1800" dirty="0">
                <a:solidFill>
                  <a:srgbClr val="3366FF"/>
                </a:solidFill>
              </a:rPr>
              <a:t>8 GByte</a:t>
            </a:r>
          </a:p>
        </p:txBody>
      </p:sp>
      <p:sp>
        <p:nvSpPr>
          <p:cNvPr id="658462" name="Text Box 30"/>
          <p:cNvSpPr txBox="1">
            <a:spLocks noChangeArrowheads="1"/>
          </p:cNvSpPr>
          <p:nvPr/>
        </p:nvSpPr>
        <p:spPr bwMode="auto">
          <a:xfrm>
            <a:off x="8027988" y="4646613"/>
            <a:ext cx="971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1800" dirty="0"/>
              <a:t>1 TByte</a:t>
            </a:r>
          </a:p>
        </p:txBody>
      </p:sp>
      <p:sp>
        <p:nvSpPr>
          <p:cNvPr id="658463" name="Text Box 31"/>
          <p:cNvSpPr txBox="1">
            <a:spLocks noChangeArrowheads="1"/>
          </p:cNvSpPr>
          <p:nvPr/>
        </p:nvSpPr>
        <p:spPr bwMode="auto">
          <a:xfrm>
            <a:off x="8027988" y="5294313"/>
            <a:ext cx="1136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1800" dirty="0"/>
              <a:t>50 GByte</a:t>
            </a:r>
          </a:p>
        </p:txBody>
      </p:sp>
      <p:sp>
        <p:nvSpPr>
          <p:cNvPr id="658464" name="Text Box 32"/>
          <p:cNvSpPr txBox="1">
            <a:spLocks noChangeArrowheads="1"/>
          </p:cNvSpPr>
          <p:nvPr/>
        </p:nvSpPr>
        <p:spPr bwMode="auto">
          <a:xfrm>
            <a:off x="8027988" y="5942013"/>
            <a:ext cx="971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1800" dirty="0"/>
              <a:t>5 TByte</a:t>
            </a:r>
          </a:p>
        </p:txBody>
      </p:sp>
      <p:sp>
        <p:nvSpPr>
          <p:cNvPr id="658466" name="Text Box 34"/>
          <p:cNvSpPr txBox="1">
            <a:spLocks noChangeArrowheads="1"/>
          </p:cNvSpPr>
          <p:nvPr/>
        </p:nvSpPr>
        <p:spPr bwMode="auto">
          <a:xfrm rot="16200000">
            <a:off x="6428582" y="5164931"/>
            <a:ext cx="1668462" cy="7016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de-DE" sz="2000" dirty="0"/>
              <a:t>Sequentieller</a:t>
            </a:r>
          </a:p>
          <a:p>
            <a:pPr algn="ctr"/>
            <a:r>
              <a:rPr lang="de-DE" sz="2000" dirty="0"/>
              <a:t>Zugriff</a:t>
            </a:r>
          </a:p>
        </p:txBody>
      </p:sp>
      <p:sp>
        <p:nvSpPr>
          <p:cNvPr id="658465" name="Line 33"/>
          <p:cNvSpPr>
            <a:spLocks noChangeShapeType="1"/>
          </p:cNvSpPr>
          <p:nvPr/>
        </p:nvSpPr>
        <p:spPr bwMode="auto">
          <a:xfrm>
            <a:off x="6948488" y="4508500"/>
            <a:ext cx="0" cy="1944688"/>
          </a:xfrm>
          <a:prstGeom prst="line">
            <a:avLst/>
          </a:prstGeom>
          <a:noFill/>
          <a:ln w="19050">
            <a:solidFill>
              <a:schemeClr val="tx1"/>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658470" name="Text Box 38"/>
          <p:cNvSpPr txBox="1">
            <a:spLocks noChangeArrowheads="1"/>
          </p:cNvSpPr>
          <p:nvPr/>
        </p:nvSpPr>
        <p:spPr bwMode="auto">
          <a:xfrm rot="16200000">
            <a:off x="6574632" y="2899569"/>
            <a:ext cx="1341437" cy="7016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de-DE" sz="2000" dirty="0"/>
              <a:t>Wahlfreier</a:t>
            </a:r>
          </a:p>
          <a:p>
            <a:pPr algn="ctr"/>
            <a:r>
              <a:rPr lang="de-DE" sz="2000" dirty="0"/>
              <a:t>Zugriff</a:t>
            </a:r>
          </a:p>
        </p:txBody>
      </p:sp>
      <p:sp>
        <p:nvSpPr>
          <p:cNvPr id="658469" name="Line 37"/>
          <p:cNvSpPr>
            <a:spLocks noChangeShapeType="1"/>
          </p:cNvSpPr>
          <p:nvPr/>
        </p:nvSpPr>
        <p:spPr bwMode="auto">
          <a:xfrm>
            <a:off x="6948488" y="2205038"/>
            <a:ext cx="0" cy="2305050"/>
          </a:xfrm>
          <a:prstGeom prst="line">
            <a:avLst/>
          </a:prstGeom>
          <a:noFill/>
          <a:ln w="19050">
            <a:solidFill>
              <a:schemeClr val="tx1"/>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658473" name="Text Box 41"/>
          <p:cNvSpPr txBox="1">
            <a:spLocks noChangeArrowheads="1"/>
          </p:cNvSpPr>
          <p:nvPr/>
        </p:nvSpPr>
        <p:spPr bwMode="auto">
          <a:xfrm rot="16200000">
            <a:off x="723900" y="4094163"/>
            <a:ext cx="2257425"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de-DE" sz="2000" dirty="0"/>
              <a:t>Zugriffszeit/Latenz</a:t>
            </a:r>
          </a:p>
        </p:txBody>
      </p:sp>
      <p:sp>
        <p:nvSpPr>
          <p:cNvPr id="658472" name="Line 40"/>
          <p:cNvSpPr>
            <a:spLocks noChangeShapeType="1"/>
          </p:cNvSpPr>
          <p:nvPr/>
        </p:nvSpPr>
        <p:spPr bwMode="auto">
          <a:xfrm>
            <a:off x="1692275" y="2205038"/>
            <a:ext cx="0" cy="4248150"/>
          </a:xfrm>
          <a:prstGeom prst="line">
            <a:avLst/>
          </a:prstGeom>
          <a:noFill/>
          <a:ln w="19050">
            <a:solidFill>
              <a:schemeClr val="tx1"/>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658476" name="Text Box 44"/>
          <p:cNvSpPr txBox="1">
            <a:spLocks noChangeArrowheads="1"/>
          </p:cNvSpPr>
          <p:nvPr/>
        </p:nvSpPr>
        <p:spPr bwMode="auto">
          <a:xfrm>
            <a:off x="739775" y="2636838"/>
            <a:ext cx="869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1800" dirty="0"/>
              <a:t>100 ps</a:t>
            </a:r>
          </a:p>
        </p:txBody>
      </p:sp>
      <p:sp>
        <p:nvSpPr>
          <p:cNvPr id="658477" name="Text Box 45"/>
          <p:cNvSpPr txBox="1">
            <a:spLocks noChangeArrowheads="1"/>
          </p:cNvSpPr>
          <p:nvPr/>
        </p:nvSpPr>
        <p:spPr bwMode="auto">
          <a:xfrm>
            <a:off x="758825" y="3349625"/>
            <a:ext cx="615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1800" dirty="0">
                <a:solidFill>
                  <a:srgbClr val="3366FF"/>
                </a:solidFill>
              </a:rPr>
              <a:t>1 ns</a:t>
            </a:r>
          </a:p>
        </p:txBody>
      </p:sp>
      <p:sp>
        <p:nvSpPr>
          <p:cNvPr id="658478" name="Text Box 46"/>
          <p:cNvSpPr txBox="1">
            <a:spLocks noChangeArrowheads="1"/>
          </p:cNvSpPr>
          <p:nvPr/>
        </p:nvSpPr>
        <p:spPr bwMode="auto">
          <a:xfrm>
            <a:off x="758825" y="3998913"/>
            <a:ext cx="742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1800" dirty="0">
                <a:solidFill>
                  <a:srgbClr val="3366FF"/>
                </a:solidFill>
              </a:rPr>
              <a:t>10 ns</a:t>
            </a:r>
          </a:p>
        </p:txBody>
      </p:sp>
      <p:sp>
        <p:nvSpPr>
          <p:cNvPr id="658479" name="Text Box 47"/>
          <p:cNvSpPr txBox="1">
            <a:spLocks noChangeArrowheads="1"/>
          </p:cNvSpPr>
          <p:nvPr/>
        </p:nvSpPr>
        <p:spPr bwMode="auto">
          <a:xfrm>
            <a:off x="758825" y="4646613"/>
            <a:ext cx="806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1800" dirty="0"/>
              <a:t>10 ms</a:t>
            </a:r>
          </a:p>
        </p:txBody>
      </p:sp>
      <p:sp>
        <p:nvSpPr>
          <p:cNvPr id="658480" name="Text Box 48"/>
          <p:cNvSpPr txBox="1">
            <a:spLocks noChangeArrowheads="1"/>
          </p:cNvSpPr>
          <p:nvPr/>
        </p:nvSpPr>
        <p:spPr bwMode="auto">
          <a:xfrm>
            <a:off x="758825" y="5294313"/>
            <a:ext cx="9334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1800" dirty="0"/>
              <a:t>100 ms</a:t>
            </a:r>
          </a:p>
        </p:txBody>
      </p:sp>
      <p:sp>
        <p:nvSpPr>
          <p:cNvPr id="658481" name="Text Box 49"/>
          <p:cNvSpPr txBox="1">
            <a:spLocks noChangeArrowheads="1"/>
          </p:cNvSpPr>
          <p:nvPr/>
        </p:nvSpPr>
        <p:spPr bwMode="auto">
          <a:xfrm>
            <a:off x="758825" y="5942013"/>
            <a:ext cx="742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1800" dirty="0"/>
              <a:t>100 s</a:t>
            </a:r>
          </a:p>
        </p:txBody>
      </p:sp>
    </p:spTree>
    <p:extLst>
      <p:ext uri="{BB962C8B-B14F-4D97-AF65-F5344CB8AC3E}">
        <p14:creationId xmlns:p14="http://schemas.microsoft.com/office/powerpoint/2010/main" val="1549093981"/>
      </p:ext>
    </p:extLst>
  </p:cSld>
  <p:clrMapOvr>
    <a:masterClrMapping/>
  </p:clrMapOvr>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MESI-Zustandsdiagramm (1)</a:t>
            </a:r>
            <a:endParaRPr lang="de-DE" dirty="0"/>
          </a:p>
        </p:txBody>
      </p:sp>
      <p:sp>
        <p:nvSpPr>
          <p:cNvPr id="3" name="Datumsplatzhalter 2"/>
          <p:cNvSpPr>
            <a:spLocks noGrp="1"/>
          </p:cNvSpPr>
          <p:nvPr>
            <p:ph type="dt" sz="half" idx="10"/>
          </p:nvPr>
        </p:nvSpPr>
        <p:spPr/>
        <p:txBody>
          <a:bodyPr/>
          <a:lstStyle/>
          <a:p>
            <a:r>
              <a:rPr lang="en-US" dirty="0" smtClean="0"/>
              <a:t>©</a:t>
            </a:r>
            <a:r>
              <a:rPr lang="de-DE" dirty="0" smtClean="0"/>
              <a:t> H. Falk | </a:t>
            </a:r>
            <a:fld id="{4B61BD88-4D03-4400-A521-F245F74A4337}" type="datetime1">
              <a:rPr lang="de-DE" smtClean="0"/>
              <a:t>01.10.2014</a:t>
            </a:fld>
            <a:endParaRPr lang="de-DE" dirty="0"/>
          </a:p>
        </p:txBody>
      </p:sp>
      <p:sp>
        <p:nvSpPr>
          <p:cNvPr id="4" name="Fußzeilenplatzhalter 3"/>
          <p:cNvSpPr>
            <a:spLocks noGrp="1"/>
          </p:cNvSpPr>
          <p:nvPr>
            <p:ph type="ftr" sz="quarter" idx="11"/>
          </p:nvPr>
        </p:nvSpPr>
        <p:spPr/>
        <p:txBody>
          <a:bodyPr/>
          <a:lstStyle/>
          <a:p>
            <a:r>
              <a:rPr lang="de-DE" dirty="0" smtClean="0"/>
              <a:t>7 - Speicher-Hardware</a:t>
            </a:r>
            <a:endParaRPr lang="de-DE" dirty="0"/>
          </a:p>
        </p:txBody>
      </p:sp>
      <p:sp>
        <p:nvSpPr>
          <p:cNvPr id="5" name="Ellipse 4"/>
          <p:cNvSpPr/>
          <p:nvPr/>
        </p:nvSpPr>
        <p:spPr bwMode="auto">
          <a:xfrm>
            <a:off x="1907704" y="4221088"/>
            <a:ext cx="936104" cy="936104"/>
          </a:xfrm>
          <a:prstGeom prst="ellipse">
            <a:avLst/>
          </a:prstGeom>
          <a:solidFill>
            <a:srgbClr val="AAA28D">
              <a:alpha val="80000"/>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smtClean="0">
              <a:ln>
                <a:noFill/>
              </a:ln>
              <a:solidFill>
                <a:schemeClr val="tx1"/>
              </a:solidFill>
              <a:effectLst/>
              <a:latin typeface="Arial" charset="0"/>
            </a:endParaRPr>
          </a:p>
        </p:txBody>
      </p:sp>
      <p:sp>
        <p:nvSpPr>
          <p:cNvPr id="6" name="Ellipse 5"/>
          <p:cNvSpPr/>
          <p:nvPr/>
        </p:nvSpPr>
        <p:spPr bwMode="auto">
          <a:xfrm>
            <a:off x="6300192" y="4221088"/>
            <a:ext cx="936104" cy="936104"/>
          </a:xfrm>
          <a:prstGeom prst="ellipse">
            <a:avLst/>
          </a:prstGeom>
          <a:solidFill>
            <a:srgbClr val="AAA28D">
              <a:alpha val="80000"/>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smtClean="0">
              <a:ln>
                <a:noFill/>
              </a:ln>
              <a:solidFill>
                <a:schemeClr val="tx1"/>
              </a:solidFill>
              <a:effectLst/>
              <a:latin typeface="Arial" charset="0"/>
            </a:endParaRPr>
          </a:p>
        </p:txBody>
      </p:sp>
      <p:sp>
        <p:nvSpPr>
          <p:cNvPr id="7" name="Ellipse 6"/>
          <p:cNvSpPr/>
          <p:nvPr/>
        </p:nvSpPr>
        <p:spPr bwMode="auto">
          <a:xfrm>
            <a:off x="1907704" y="1988840"/>
            <a:ext cx="936104" cy="936104"/>
          </a:xfrm>
          <a:prstGeom prst="ellipse">
            <a:avLst/>
          </a:prstGeom>
          <a:solidFill>
            <a:srgbClr val="AAA28D">
              <a:alpha val="80000"/>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smtClean="0">
              <a:ln>
                <a:noFill/>
              </a:ln>
              <a:solidFill>
                <a:schemeClr val="tx1"/>
              </a:solidFill>
              <a:effectLst/>
              <a:latin typeface="Arial" charset="0"/>
            </a:endParaRPr>
          </a:p>
        </p:txBody>
      </p:sp>
      <p:sp>
        <p:nvSpPr>
          <p:cNvPr id="8" name="Ellipse 7"/>
          <p:cNvSpPr/>
          <p:nvPr/>
        </p:nvSpPr>
        <p:spPr bwMode="auto">
          <a:xfrm>
            <a:off x="6300192" y="1988840"/>
            <a:ext cx="936104" cy="936104"/>
          </a:xfrm>
          <a:prstGeom prst="ellipse">
            <a:avLst/>
          </a:prstGeom>
          <a:solidFill>
            <a:srgbClr val="AAA28D">
              <a:alpha val="80000"/>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smtClean="0">
              <a:ln>
                <a:noFill/>
              </a:ln>
              <a:solidFill>
                <a:schemeClr val="tx1"/>
              </a:solidFill>
              <a:effectLst/>
              <a:latin typeface="Arial" charset="0"/>
            </a:endParaRPr>
          </a:p>
        </p:txBody>
      </p:sp>
      <p:sp>
        <p:nvSpPr>
          <p:cNvPr id="9" name="Textfeld 8"/>
          <p:cNvSpPr txBox="1"/>
          <p:nvPr/>
        </p:nvSpPr>
        <p:spPr>
          <a:xfrm>
            <a:off x="1907704" y="4221088"/>
            <a:ext cx="936104" cy="936104"/>
          </a:xfrm>
          <a:prstGeom prst="rect">
            <a:avLst/>
          </a:prstGeom>
          <a:noFill/>
        </p:spPr>
        <p:txBody>
          <a:bodyPr wrap="none" rtlCol="0" anchor="ctr" anchorCtr="1">
            <a:noAutofit/>
          </a:bodyPr>
          <a:lstStyle/>
          <a:p>
            <a:r>
              <a:rPr lang="de-DE" dirty="0" smtClean="0"/>
              <a:t>M</a:t>
            </a:r>
            <a:endParaRPr lang="de-DE" dirty="0"/>
          </a:p>
        </p:txBody>
      </p:sp>
      <p:sp>
        <p:nvSpPr>
          <p:cNvPr id="10" name="Textfeld 9"/>
          <p:cNvSpPr txBox="1"/>
          <p:nvPr/>
        </p:nvSpPr>
        <p:spPr>
          <a:xfrm>
            <a:off x="6300192" y="4221088"/>
            <a:ext cx="936104" cy="936104"/>
          </a:xfrm>
          <a:prstGeom prst="rect">
            <a:avLst/>
          </a:prstGeom>
          <a:noFill/>
        </p:spPr>
        <p:txBody>
          <a:bodyPr wrap="none" rtlCol="0" anchor="ctr" anchorCtr="1">
            <a:noAutofit/>
          </a:bodyPr>
          <a:lstStyle/>
          <a:p>
            <a:r>
              <a:rPr lang="de-DE" dirty="0" smtClean="0"/>
              <a:t>E</a:t>
            </a:r>
            <a:endParaRPr lang="de-DE" dirty="0"/>
          </a:p>
        </p:txBody>
      </p:sp>
      <p:sp>
        <p:nvSpPr>
          <p:cNvPr id="11" name="Textfeld 10"/>
          <p:cNvSpPr txBox="1"/>
          <p:nvPr/>
        </p:nvSpPr>
        <p:spPr>
          <a:xfrm>
            <a:off x="1907704" y="1988840"/>
            <a:ext cx="936104" cy="936104"/>
          </a:xfrm>
          <a:prstGeom prst="rect">
            <a:avLst/>
          </a:prstGeom>
          <a:noFill/>
        </p:spPr>
        <p:txBody>
          <a:bodyPr wrap="none" rtlCol="0" anchor="ctr" anchorCtr="1">
            <a:noAutofit/>
          </a:bodyPr>
          <a:lstStyle/>
          <a:p>
            <a:r>
              <a:rPr lang="de-DE" dirty="0" smtClean="0"/>
              <a:t>I</a:t>
            </a:r>
            <a:endParaRPr lang="de-DE" dirty="0"/>
          </a:p>
        </p:txBody>
      </p:sp>
      <p:sp>
        <p:nvSpPr>
          <p:cNvPr id="12" name="Textfeld 11"/>
          <p:cNvSpPr txBox="1"/>
          <p:nvPr/>
        </p:nvSpPr>
        <p:spPr>
          <a:xfrm>
            <a:off x="6300192" y="1988840"/>
            <a:ext cx="936104" cy="936104"/>
          </a:xfrm>
          <a:prstGeom prst="rect">
            <a:avLst/>
          </a:prstGeom>
          <a:noFill/>
        </p:spPr>
        <p:txBody>
          <a:bodyPr wrap="none" rtlCol="0" anchor="ctr" anchorCtr="1">
            <a:noAutofit/>
          </a:bodyPr>
          <a:lstStyle/>
          <a:p>
            <a:r>
              <a:rPr lang="de-DE" dirty="0" smtClean="0"/>
              <a:t>S</a:t>
            </a:r>
            <a:endParaRPr lang="de-DE" dirty="0"/>
          </a:p>
        </p:txBody>
      </p:sp>
      <p:sp>
        <p:nvSpPr>
          <p:cNvPr id="13" name="Textfeld 12"/>
          <p:cNvSpPr txBox="1"/>
          <p:nvPr/>
        </p:nvSpPr>
        <p:spPr>
          <a:xfrm>
            <a:off x="261864" y="5693186"/>
            <a:ext cx="8630616" cy="400110"/>
          </a:xfrm>
          <a:prstGeom prst="rect">
            <a:avLst/>
          </a:prstGeom>
          <a:noFill/>
        </p:spPr>
        <p:txBody>
          <a:bodyPr wrap="square" rtlCol="0">
            <a:spAutoFit/>
          </a:bodyPr>
          <a:lstStyle/>
          <a:p>
            <a:pPr algn="ctr"/>
            <a:r>
              <a:rPr lang="de-DE" sz="2000" b="1" dirty="0" smtClean="0">
                <a:solidFill>
                  <a:srgbClr val="C00000"/>
                </a:solidFill>
              </a:rPr>
              <a:t>Lesen von </a:t>
            </a:r>
            <a:r>
              <a:rPr lang="de-DE" sz="2000" b="1" i="1" dirty="0" smtClean="0">
                <a:solidFill>
                  <a:srgbClr val="C00000"/>
                </a:solidFill>
              </a:rPr>
              <a:t>P</a:t>
            </a:r>
            <a:r>
              <a:rPr lang="de-DE" sz="2000" b="1" i="1" baseline="-25000" dirty="0" smtClean="0">
                <a:solidFill>
                  <a:srgbClr val="C00000"/>
                </a:solidFill>
              </a:rPr>
              <a:t>i</a:t>
            </a:r>
            <a:endParaRPr lang="en-US" sz="2000" b="1" i="1" baseline="-25000" dirty="0">
              <a:ln>
                <a:solidFill>
                  <a:sysClr val="windowText" lastClr="000000"/>
                </a:solidFill>
              </a:ln>
              <a:solidFill>
                <a:srgbClr val="C00000"/>
              </a:solidFill>
            </a:endParaRPr>
          </a:p>
        </p:txBody>
      </p:sp>
      <p:sp>
        <p:nvSpPr>
          <p:cNvPr id="20" name="Freihandform 19"/>
          <p:cNvSpPr/>
          <p:nvPr/>
        </p:nvSpPr>
        <p:spPr bwMode="auto">
          <a:xfrm>
            <a:off x="1349325" y="4298518"/>
            <a:ext cx="617361" cy="822056"/>
          </a:xfrm>
          <a:custGeom>
            <a:avLst/>
            <a:gdLst>
              <a:gd name="connsiteX0" fmla="*/ 617361 w 617361"/>
              <a:gd name="connsiteY0" fmla="*/ 150111 h 822056"/>
              <a:gd name="connsiteX1" fmla="*/ 145646 w 617361"/>
              <a:gd name="connsiteY1" fmla="*/ 12225 h 822056"/>
              <a:gd name="connsiteX2" fmla="*/ 504 w 617361"/>
              <a:gd name="connsiteY2" fmla="*/ 425882 h 822056"/>
              <a:gd name="connsiteX3" fmla="*/ 181932 w 617361"/>
              <a:gd name="connsiteY3" fmla="*/ 817768 h 822056"/>
              <a:gd name="connsiteX4" fmla="*/ 595589 w 617361"/>
              <a:gd name="connsiteY4" fmla="*/ 600053 h 822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361" h="822056">
                <a:moveTo>
                  <a:pt x="617361" y="150111"/>
                </a:moveTo>
                <a:cubicBezTo>
                  <a:pt x="432908" y="58187"/>
                  <a:pt x="248455" y="-33737"/>
                  <a:pt x="145646" y="12225"/>
                </a:cubicBezTo>
                <a:cubicBezTo>
                  <a:pt x="42837" y="58187"/>
                  <a:pt x="-5544" y="291625"/>
                  <a:pt x="504" y="425882"/>
                </a:cubicBezTo>
                <a:cubicBezTo>
                  <a:pt x="6552" y="560139"/>
                  <a:pt x="82751" y="788740"/>
                  <a:pt x="181932" y="817768"/>
                </a:cubicBezTo>
                <a:cubicBezTo>
                  <a:pt x="281113" y="846796"/>
                  <a:pt x="438351" y="723424"/>
                  <a:pt x="595589" y="600053"/>
                </a:cubicBezTo>
              </a:path>
            </a:pathLst>
          </a:custGeom>
          <a:noFill/>
          <a:ln w="19050" cap="flat" cmpd="sng" algn="ctr">
            <a:solidFill>
              <a:srgbClr val="C00000"/>
            </a:solidFill>
            <a:prstDash val="solid"/>
            <a:round/>
            <a:headEnd type="stealth" w="lg" len="lg"/>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smtClean="0">
              <a:ln>
                <a:noFill/>
              </a:ln>
              <a:solidFill>
                <a:schemeClr val="tx1"/>
              </a:solidFill>
              <a:effectLst/>
              <a:latin typeface="Arial" charset="0"/>
            </a:endParaRPr>
          </a:p>
        </p:txBody>
      </p:sp>
      <p:sp>
        <p:nvSpPr>
          <p:cNvPr id="22" name="Freihandform 21"/>
          <p:cNvSpPr/>
          <p:nvPr/>
        </p:nvSpPr>
        <p:spPr bwMode="auto">
          <a:xfrm flipH="1">
            <a:off x="7164288" y="4293096"/>
            <a:ext cx="617361" cy="822056"/>
          </a:xfrm>
          <a:custGeom>
            <a:avLst/>
            <a:gdLst>
              <a:gd name="connsiteX0" fmla="*/ 617361 w 617361"/>
              <a:gd name="connsiteY0" fmla="*/ 150111 h 822056"/>
              <a:gd name="connsiteX1" fmla="*/ 145646 w 617361"/>
              <a:gd name="connsiteY1" fmla="*/ 12225 h 822056"/>
              <a:gd name="connsiteX2" fmla="*/ 504 w 617361"/>
              <a:gd name="connsiteY2" fmla="*/ 425882 h 822056"/>
              <a:gd name="connsiteX3" fmla="*/ 181932 w 617361"/>
              <a:gd name="connsiteY3" fmla="*/ 817768 h 822056"/>
              <a:gd name="connsiteX4" fmla="*/ 595589 w 617361"/>
              <a:gd name="connsiteY4" fmla="*/ 600053 h 822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361" h="822056">
                <a:moveTo>
                  <a:pt x="617361" y="150111"/>
                </a:moveTo>
                <a:cubicBezTo>
                  <a:pt x="432908" y="58187"/>
                  <a:pt x="248455" y="-33737"/>
                  <a:pt x="145646" y="12225"/>
                </a:cubicBezTo>
                <a:cubicBezTo>
                  <a:pt x="42837" y="58187"/>
                  <a:pt x="-5544" y="291625"/>
                  <a:pt x="504" y="425882"/>
                </a:cubicBezTo>
                <a:cubicBezTo>
                  <a:pt x="6552" y="560139"/>
                  <a:pt x="82751" y="788740"/>
                  <a:pt x="181932" y="817768"/>
                </a:cubicBezTo>
                <a:cubicBezTo>
                  <a:pt x="281113" y="846796"/>
                  <a:pt x="438351" y="723424"/>
                  <a:pt x="595589" y="600053"/>
                </a:cubicBezTo>
              </a:path>
            </a:pathLst>
          </a:custGeom>
          <a:noFill/>
          <a:ln w="19050" cap="flat" cmpd="sng" algn="ctr">
            <a:solidFill>
              <a:srgbClr val="C00000"/>
            </a:solidFill>
            <a:prstDash val="solid"/>
            <a:round/>
            <a:headEnd type="stealth" w="lg" len="lg"/>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smtClean="0">
              <a:ln>
                <a:noFill/>
              </a:ln>
              <a:solidFill>
                <a:schemeClr val="tx1"/>
              </a:solidFill>
              <a:effectLst/>
              <a:latin typeface="Arial" charset="0"/>
            </a:endParaRPr>
          </a:p>
        </p:txBody>
      </p:sp>
      <p:sp>
        <p:nvSpPr>
          <p:cNvPr id="23" name="Freihandform 22"/>
          <p:cNvSpPr/>
          <p:nvPr/>
        </p:nvSpPr>
        <p:spPr bwMode="auto">
          <a:xfrm flipH="1">
            <a:off x="7164288" y="2060848"/>
            <a:ext cx="617361" cy="822056"/>
          </a:xfrm>
          <a:custGeom>
            <a:avLst/>
            <a:gdLst>
              <a:gd name="connsiteX0" fmla="*/ 617361 w 617361"/>
              <a:gd name="connsiteY0" fmla="*/ 150111 h 822056"/>
              <a:gd name="connsiteX1" fmla="*/ 145646 w 617361"/>
              <a:gd name="connsiteY1" fmla="*/ 12225 h 822056"/>
              <a:gd name="connsiteX2" fmla="*/ 504 w 617361"/>
              <a:gd name="connsiteY2" fmla="*/ 425882 h 822056"/>
              <a:gd name="connsiteX3" fmla="*/ 181932 w 617361"/>
              <a:gd name="connsiteY3" fmla="*/ 817768 h 822056"/>
              <a:gd name="connsiteX4" fmla="*/ 595589 w 617361"/>
              <a:gd name="connsiteY4" fmla="*/ 600053 h 822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361" h="822056">
                <a:moveTo>
                  <a:pt x="617361" y="150111"/>
                </a:moveTo>
                <a:cubicBezTo>
                  <a:pt x="432908" y="58187"/>
                  <a:pt x="248455" y="-33737"/>
                  <a:pt x="145646" y="12225"/>
                </a:cubicBezTo>
                <a:cubicBezTo>
                  <a:pt x="42837" y="58187"/>
                  <a:pt x="-5544" y="291625"/>
                  <a:pt x="504" y="425882"/>
                </a:cubicBezTo>
                <a:cubicBezTo>
                  <a:pt x="6552" y="560139"/>
                  <a:pt x="82751" y="788740"/>
                  <a:pt x="181932" y="817768"/>
                </a:cubicBezTo>
                <a:cubicBezTo>
                  <a:pt x="281113" y="846796"/>
                  <a:pt x="438351" y="723424"/>
                  <a:pt x="595589" y="600053"/>
                </a:cubicBezTo>
              </a:path>
            </a:pathLst>
          </a:custGeom>
          <a:noFill/>
          <a:ln w="19050" cap="flat" cmpd="sng" algn="ctr">
            <a:solidFill>
              <a:srgbClr val="C00000"/>
            </a:solidFill>
            <a:prstDash val="solid"/>
            <a:round/>
            <a:headEnd type="stealth" w="lg" len="lg"/>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smtClean="0">
              <a:ln>
                <a:noFill/>
              </a:ln>
              <a:solidFill>
                <a:schemeClr val="tx1"/>
              </a:solidFill>
              <a:effectLst/>
              <a:latin typeface="Arial" charset="0"/>
            </a:endParaRPr>
          </a:p>
        </p:txBody>
      </p:sp>
      <p:sp>
        <p:nvSpPr>
          <p:cNvPr id="24" name="Freihandform 23"/>
          <p:cNvSpPr/>
          <p:nvPr/>
        </p:nvSpPr>
        <p:spPr bwMode="auto">
          <a:xfrm>
            <a:off x="2837543" y="2569029"/>
            <a:ext cx="3476171" cy="203200"/>
          </a:xfrm>
          <a:custGeom>
            <a:avLst/>
            <a:gdLst>
              <a:gd name="connsiteX0" fmla="*/ 0 w 3497943"/>
              <a:gd name="connsiteY0" fmla="*/ 72571 h 204548"/>
              <a:gd name="connsiteX1" fmla="*/ 1799772 w 3497943"/>
              <a:gd name="connsiteY1" fmla="*/ 203200 h 204548"/>
              <a:gd name="connsiteX2" fmla="*/ 3497943 w 3497943"/>
              <a:gd name="connsiteY2" fmla="*/ 0 h 204548"/>
              <a:gd name="connsiteX0" fmla="*/ 0 w 3476171"/>
              <a:gd name="connsiteY0" fmla="*/ 0 h 203200"/>
              <a:gd name="connsiteX1" fmla="*/ 1778000 w 3476171"/>
              <a:gd name="connsiteY1" fmla="*/ 203200 h 203200"/>
              <a:gd name="connsiteX2" fmla="*/ 3476171 w 3476171"/>
              <a:gd name="connsiteY2" fmla="*/ 0 h 203200"/>
            </a:gdLst>
            <a:ahLst/>
            <a:cxnLst>
              <a:cxn ang="0">
                <a:pos x="connsiteX0" y="connsiteY0"/>
              </a:cxn>
              <a:cxn ang="0">
                <a:pos x="connsiteX1" y="connsiteY1"/>
              </a:cxn>
              <a:cxn ang="0">
                <a:pos x="connsiteX2" y="connsiteY2"/>
              </a:cxn>
            </a:cxnLst>
            <a:rect l="l" t="t" r="r" b="b"/>
            <a:pathLst>
              <a:path w="3476171" h="203200">
                <a:moveTo>
                  <a:pt x="0" y="0"/>
                </a:moveTo>
                <a:cubicBezTo>
                  <a:pt x="608391" y="71362"/>
                  <a:pt x="1198638" y="203200"/>
                  <a:pt x="1778000" y="203200"/>
                </a:cubicBezTo>
                <a:cubicBezTo>
                  <a:pt x="2357362" y="203200"/>
                  <a:pt x="2918580" y="95552"/>
                  <a:pt x="3476171" y="0"/>
                </a:cubicBezTo>
              </a:path>
            </a:pathLst>
          </a:custGeom>
          <a:noFill/>
          <a:ln w="19050" cap="flat" cmpd="sng" algn="ctr">
            <a:solidFill>
              <a:srgbClr val="C00000"/>
            </a:solidFill>
            <a:prstDash val="solid"/>
            <a:round/>
            <a:headEnd type="none" w="lg" len="lg"/>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smtClean="0">
              <a:ln>
                <a:noFill/>
              </a:ln>
              <a:solidFill>
                <a:schemeClr val="tx1"/>
              </a:solidFill>
              <a:effectLst/>
              <a:latin typeface="Arial" charset="0"/>
            </a:endParaRPr>
          </a:p>
        </p:txBody>
      </p:sp>
      <p:sp>
        <p:nvSpPr>
          <p:cNvPr id="28" name="Freihandform 27"/>
          <p:cNvSpPr/>
          <p:nvPr/>
        </p:nvSpPr>
        <p:spPr bwMode="auto">
          <a:xfrm>
            <a:off x="2808514" y="2648857"/>
            <a:ext cx="3585029" cy="1756229"/>
          </a:xfrm>
          <a:custGeom>
            <a:avLst/>
            <a:gdLst>
              <a:gd name="connsiteX0" fmla="*/ 0 w 3585029"/>
              <a:gd name="connsiteY0" fmla="*/ 0 h 1756229"/>
              <a:gd name="connsiteX1" fmla="*/ 1966686 w 3585029"/>
              <a:gd name="connsiteY1" fmla="*/ 740229 h 1756229"/>
              <a:gd name="connsiteX2" fmla="*/ 3585029 w 3585029"/>
              <a:gd name="connsiteY2" fmla="*/ 1756229 h 1756229"/>
            </a:gdLst>
            <a:ahLst/>
            <a:cxnLst>
              <a:cxn ang="0">
                <a:pos x="connsiteX0" y="connsiteY0"/>
              </a:cxn>
              <a:cxn ang="0">
                <a:pos x="connsiteX1" y="connsiteY1"/>
              </a:cxn>
              <a:cxn ang="0">
                <a:pos x="connsiteX2" y="connsiteY2"/>
              </a:cxn>
            </a:cxnLst>
            <a:rect l="l" t="t" r="r" b="b"/>
            <a:pathLst>
              <a:path w="3585029" h="1756229">
                <a:moveTo>
                  <a:pt x="0" y="0"/>
                </a:moveTo>
                <a:cubicBezTo>
                  <a:pt x="684590" y="223762"/>
                  <a:pt x="1369181" y="447524"/>
                  <a:pt x="1966686" y="740229"/>
                </a:cubicBezTo>
                <a:cubicBezTo>
                  <a:pt x="2564191" y="1032934"/>
                  <a:pt x="3074610" y="1394581"/>
                  <a:pt x="3585029" y="1756229"/>
                </a:cubicBezTo>
              </a:path>
            </a:pathLst>
          </a:custGeom>
          <a:noFill/>
          <a:ln w="19050" cap="flat" cmpd="sng" algn="ctr">
            <a:solidFill>
              <a:srgbClr val="C00000"/>
            </a:solidFill>
            <a:prstDash val="solid"/>
            <a:round/>
            <a:headEnd type="none" w="med" len="med"/>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val="2709734715"/>
      </p:ext>
    </p:extLst>
  </p:cSld>
  <p:clrMapOvr>
    <a:masterClrMapping/>
  </p:clrMapOvr>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MESI-Zustandsdiagramm (2)</a:t>
            </a:r>
            <a:endParaRPr lang="de-DE" dirty="0"/>
          </a:p>
        </p:txBody>
      </p:sp>
      <p:sp>
        <p:nvSpPr>
          <p:cNvPr id="3" name="Datumsplatzhalter 2"/>
          <p:cNvSpPr>
            <a:spLocks noGrp="1"/>
          </p:cNvSpPr>
          <p:nvPr>
            <p:ph type="dt" sz="half" idx="10"/>
          </p:nvPr>
        </p:nvSpPr>
        <p:spPr/>
        <p:txBody>
          <a:bodyPr/>
          <a:lstStyle/>
          <a:p>
            <a:r>
              <a:rPr lang="en-US" dirty="0" smtClean="0"/>
              <a:t>©</a:t>
            </a:r>
            <a:r>
              <a:rPr lang="de-DE" dirty="0" smtClean="0"/>
              <a:t> H. Falk | </a:t>
            </a:r>
            <a:fld id="{1DB7B319-0803-4624-BF46-C1FA9A067F50}" type="datetime1">
              <a:rPr lang="de-DE" smtClean="0"/>
              <a:t>01.10.2014</a:t>
            </a:fld>
            <a:endParaRPr lang="de-DE" dirty="0"/>
          </a:p>
        </p:txBody>
      </p:sp>
      <p:sp>
        <p:nvSpPr>
          <p:cNvPr id="4" name="Fußzeilenplatzhalter 3"/>
          <p:cNvSpPr>
            <a:spLocks noGrp="1"/>
          </p:cNvSpPr>
          <p:nvPr>
            <p:ph type="ftr" sz="quarter" idx="11"/>
          </p:nvPr>
        </p:nvSpPr>
        <p:spPr/>
        <p:txBody>
          <a:bodyPr/>
          <a:lstStyle/>
          <a:p>
            <a:r>
              <a:rPr lang="de-DE" dirty="0" smtClean="0"/>
              <a:t>7 - Speicher-Hardware</a:t>
            </a:r>
            <a:endParaRPr lang="de-DE" dirty="0"/>
          </a:p>
        </p:txBody>
      </p:sp>
      <p:sp>
        <p:nvSpPr>
          <p:cNvPr id="5" name="Ellipse 4"/>
          <p:cNvSpPr/>
          <p:nvPr/>
        </p:nvSpPr>
        <p:spPr bwMode="auto">
          <a:xfrm>
            <a:off x="1907704" y="4221088"/>
            <a:ext cx="936104" cy="936104"/>
          </a:xfrm>
          <a:prstGeom prst="ellipse">
            <a:avLst/>
          </a:prstGeom>
          <a:solidFill>
            <a:srgbClr val="AAA28D">
              <a:alpha val="80000"/>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smtClean="0">
              <a:ln>
                <a:noFill/>
              </a:ln>
              <a:solidFill>
                <a:schemeClr val="tx1"/>
              </a:solidFill>
              <a:effectLst/>
              <a:latin typeface="Arial" charset="0"/>
            </a:endParaRPr>
          </a:p>
        </p:txBody>
      </p:sp>
      <p:sp>
        <p:nvSpPr>
          <p:cNvPr id="6" name="Ellipse 5"/>
          <p:cNvSpPr/>
          <p:nvPr/>
        </p:nvSpPr>
        <p:spPr bwMode="auto">
          <a:xfrm>
            <a:off x="6300192" y="4221088"/>
            <a:ext cx="936104" cy="936104"/>
          </a:xfrm>
          <a:prstGeom prst="ellipse">
            <a:avLst/>
          </a:prstGeom>
          <a:solidFill>
            <a:srgbClr val="AAA28D">
              <a:alpha val="80000"/>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smtClean="0">
              <a:ln>
                <a:noFill/>
              </a:ln>
              <a:solidFill>
                <a:schemeClr val="tx1"/>
              </a:solidFill>
              <a:effectLst/>
              <a:latin typeface="Arial" charset="0"/>
            </a:endParaRPr>
          </a:p>
        </p:txBody>
      </p:sp>
      <p:sp>
        <p:nvSpPr>
          <p:cNvPr id="7" name="Ellipse 6"/>
          <p:cNvSpPr/>
          <p:nvPr/>
        </p:nvSpPr>
        <p:spPr bwMode="auto">
          <a:xfrm>
            <a:off x="1907704" y="1988840"/>
            <a:ext cx="936104" cy="936104"/>
          </a:xfrm>
          <a:prstGeom prst="ellipse">
            <a:avLst/>
          </a:prstGeom>
          <a:solidFill>
            <a:srgbClr val="AAA28D">
              <a:alpha val="80000"/>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smtClean="0">
              <a:ln>
                <a:noFill/>
              </a:ln>
              <a:solidFill>
                <a:schemeClr val="tx1"/>
              </a:solidFill>
              <a:effectLst/>
              <a:latin typeface="Arial" charset="0"/>
            </a:endParaRPr>
          </a:p>
        </p:txBody>
      </p:sp>
      <p:sp>
        <p:nvSpPr>
          <p:cNvPr id="8" name="Ellipse 7"/>
          <p:cNvSpPr/>
          <p:nvPr/>
        </p:nvSpPr>
        <p:spPr bwMode="auto">
          <a:xfrm>
            <a:off x="6300192" y="1988840"/>
            <a:ext cx="936104" cy="936104"/>
          </a:xfrm>
          <a:prstGeom prst="ellipse">
            <a:avLst/>
          </a:prstGeom>
          <a:solidFill>
            <a:srgbClr val="AAA28D">
              <a:alpha val="80000"/>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smtClean="0">
              <a:ln>
                <a:noFill/>
              </a:ln>
              <a:solidFill>
                <a:schemeClr val="tx1"/>
              </a:solidFill>
              <a:effectLst/>
              <a:latin typeface="Arial" charset="0"/>
            </a:endParaRPr>
          </a:p>
        </p:txBody>
      </p:sp>
      <p:sp>
        <p:nvSpPr>
          <p:cNvPr id="9" name="Textfeld 8"/>
          <p:cNvSpPr txBox="1"/>
          <p:nvPr/>
        </p:nvSpPr>
        <p:spPr>
          <a:xfrm>
            <a:off x="1907704" y="4221088"/>
            <a:ext cx="936104" cy="936104"/>
          </a:xfrm>
          <a:prstGeom prst="rect">
            <a:avLst/>
          </a:prstGeom>
          <a:noFill/>
        </p:spPr>
        <p:txBody>
          <a:bodyPr wrap="none" rtlCol="0" anchor="ctr" anchorCtr="1">
            <a:noAutofit/>
          </a:bodyPr>
          <a:lstStyle/>
          <a:p>
            <a:r>
              <a:rPr lang="de-DE" dirty="0" smtClean="0"/>
              <a:t>M</a:t>
            </a:r>
            <a:endParaRPr lang="de-DE" dirty="0"/>
          </a:p>
        </p:txBody>
      </p:sp>
      <p:sp>
        <p:nvSpPr>
          <p:cNvPr id="10" name="Textfeld 9"/>
          <p:cNvSpPr txBox="1"/>
          <p:nvPr/>
        </p:nvSpPr>
        <p:spPr>
          <a:xfrm>
            <a:off x="6300192" y="4221088"/>
            <a:ext cx="936104" cy="936104"/>
          </a:xfrm>
          <a:prstGeom prst="rect">
            <a:avLst/>
          </a:prstGeom>
          <a:noFill/>
        </p:spPr>
        <p:txBody>
          <a:bodyPr wrap="none" rtlCol="0" anchor="ctr" anchorCtr="1">
            <a:noAutofit/>
          </a:bodyPr>
          <a:lstStyle/>
          <a:p>
            <a:r>
              <a:rPr lang="de-DE" dirty="0" smtClean="0"/>
              <a:t>E</a:t>
            </a:r>
            <a:endParaRPr lang="de-DE" dirty="0"/>
          </a:p>
        </p:txBody>
      </p:sp>
      <p:sp>
        <p:nvSpPr>
          <p:cNvPr id="11" name="Textfeld 10"/>
          <p:cNvSpPr txBox="1"/>
          <p:nvPr/>
        </p:nvSpPr>
        <p:spPr>
          <a:xfrm>
            <a:off x="1907704" y="1988840"/>
            <a:ext cx="936104" cy="936104"/>
          </a:xfrm>
          <a:prstGeom prst="rect">
            <a:avLst/>
          </a:prstGeom>
          <a:noFill/>
        </p:spPr>
        <p:txBody>
          <a:bodyPr wrap="none" rtlCol="0" anchor="ctr" anchorCtr="1">
            <a:noAutofit/>
          </a:bodyPr>
          <a:lstStyle/>
          <a:p>
            <a:r>
              <a:rPr lang="de-DE" dirty="0" smtClean="0"/>
              <a:t>I</a:t>
            </a:r>
            <a:endParaRPr lang="de-DE" dirty="0"/>
          </a:p>
        </p:txBody>
      </p:sp>
      <p:sp>
        <p:nvSpPr>
          <p:cNvPr id="12" name="Textfeld 11"/>
          <p:cNvSpPr txBox="1"/>
          <p:nvPr/>
        </p:nvSpPr>
        <p:spPr>
          <a:xfrm>
            <a:off x="6300192" y="1988840"/>
            <a:ext cx="936104" cy="936104"/>
          </a:xfrm>
          <a:prstGeom prst="rect">
            <a:avLst/>
          </a:prstGeom>
          <a:noFill/>
        </p:spPr>
        <p:txBody>
          <a:bodyPr wrap="none" rtlCol="0" anchor="ctr" anchorCtr="1">
            <a:noAutofit/>
          </a:bodyPr>
          <a:lstStyle/>
          <a:p>
            <a:r>
              <a:rPr lang="de-DE" dirty="0" smtClean="0"/>
              <a:t>S</a:t>
            </a:r>
            <a:endParaRPr lang="de-DE" dirty="0"/>
          </a:p>
        </p:txBody>
      </p:sp>
      <p:sp>
        <p:nvSpPr>
          <p:cNvPr id="13" name="Textfeld 12"/>
          <p:cNvSpPr txBox="1"/>
          <p:nvPr/>
        </p:nvSpPr>
        <p:spPr>
          <a:xfrm>
            <a:off x="261864" y="5693186"/>
            <a:ext cx="8630616" cy="400110"/>
          </a:xfrm>
          <a:prstGeom prst="rect">
            <a:avLst/>
          </a:prstGeom>
          <a:noFill/>
        </p:spPr>
        <p:txBody>
          <a:bodyPr wrap="square" rtlCol="0">
            <a:spAutoFit/>
          </a:bodyPr>
          <a:lstStyle/>
          <a:p>
            <a:pPr algn="ctr"/>
            <a:r>
              <a:rPr lang="de-DE" sz="2000" b="1" dirty="0" smtClean="0">
                <a:solidFill>
                  <a:srgbClr val="C00000"/>
                </a:solidFill>
              </a:rPr>
              <a:t>Schreiben von </a:t>
            </a:r>
            <a:r>
              <a:rPr lang="de-DE" sz="2000" b="1" i="1" dirty="0" smtClean="0">
                <a:solidFill>
                  <a:srgbClr val="C00000"/>
                </a:solidFill>
              </a:rPr>
              <a:t>P</a:t>
            </a:r>
            <a:r>
              <a:rPr lang="de-DE" sz="2000" b="1" i="1" baseline="-25000" dirty="0" smtClean="0">
                <a:solidFill>
                  <a:srgbClr val="C00000"/>
                </a:solidFill>
              </a:rPr>
              <a:t>i</a:t>
            </a:r>
            <a:endParaRPr lang="en-US" sz="2000" b="1" i="1" baseline="-25000" dirty="0">
              <a:ln>
                <a:solidFill>
                  <a:sysClr val="windowText" lastClr="000000"/>
                </a:solidFill>
              </a:ln>
              <a:solidFill>
                <a:srgbClr val="C00000"/>
              </a:solidFill>
            </a:endParaRPr>
          </a:p>
        </p:txBody>
      </p:sp>
      <p:sp>
        <p:nvSpPr>
          <p:cNvPr id="20" name="Freihandform 19"/>
          <p:cNvSpPr/>
          <p:nvPr/>
        </p:nvSpPr>
        <p:spPr bwMode="auto">
          <a:xfrm>
            <a:off x="1349325" y="4298518"/>
            <a:ext cx="617361" cy="822056"/>
          </a:xfrm>
          <a:custGeom>
            <a:avLst/>
            <a:gdLst>
              <a:gd name="connsiteX0" fmla="*/ 617361 w 617361"/>
              <a:gd name="connsiteY0" fmla="*/ 150111 h 822056"/>
              <a:gd name="connsiteX1" fmla="*/ 145646 w 617361"/>
              <a:gd name="connsiteY1" fmla="*/ 12225 h 822056"/>
              <a:gd name="connsiteX2" fmla="*/ 504 w 617361"/>
              <a:gd name="connsiteY2" fmla="*/ 425882 h 822056"/>
              <a:gd name="connsiteX3" fmla="*/ 181932 w 617361"/>
              <a:gd name="connsiteY3" fmla="*/ 817768 h 822056"/>
              <a:gd name="connsiteX4" fmla="*/ 595589 w 617361"/>
              <a:gd name="connsiteY4" fmla="*/ 600053 h 822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361" h="822056">
                <a:moveTo>
                  <a:pt x="617361" y="150111"/>
                </a:moveTo>
                <a:cubicBezTo>
                  <a:pt x="432908" y="58187"/>
                  <a:pt x="248455" y="-33737"/>
                  <a:pt x="145646" y="12225"/>
                </a:cubicBezTo>
                <a:cubicBezTo>
                  <a:pt x="42837" y="58187"/>
                  <a:pt x="-5544" y="291625"/>
                  <a:pt x="504" y="425882"/>
                </a:cubicBezTo>
                <a:cubicBezTo>
                  <a:pt x="6552" y="560139"/>
                  <a:pt x="82751" y="788740"/>
                  <a:pt x="181932" y="817768"/>
                </a:cubicBezTo>
                <a:cubicBezTo>
                  <a:pt x="281113" y="846796"/>
                  <a:pt x="438351" y="723424"/>
                  <a:pt x="595589" y="600053"/>
                </a:cubicBezTo>
              </a:path>
            </a:pathLst>
          </a:custGeom>
          <a:noFill/>
          <a:ln w="19050" cap="flat" cmpd="sng" algn="ctr">
            <a:solidFill>
              <a:srgbClr val="C00000"/>
            </a:solidFill>
            <a:prstDash val="solid"/>
            <a:round/>
            <a:headEnd type="stealth" w="lg" len="lg"/>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smtClean="0">
              <a:ln>
                <a:noFill/>
              </a:ln>
              <a:solidFill>
                <a:schemeClr val="tx1"/>
              </a:solidFill>
              <a:effectLst/>
              <a:latin typeface="Arial" charset="0"/>
            </a:endParaRPr>
          </a:p>
        </p:txBody>
      </p:sp>
      <p:sp>
        <p:nvSpPr>
          <p:cNvPr id="22" name="Freihandform 21"/>
          <p:cNvSpPr/>
          <p:nvPr/>
        </p:nvSpPr>
        <p:spPr bwMode="auto">
          <a:xfrm flipH="1">
            <a:off x="7164288" y="4293096"/>
            <a:ext cx="617361" cy="822056"/>
          </a:xfrm>
          <a:custGeom>
            <a:avLst/>
            <a:gdLst>
              <a:gd name="connsiteX0" fmla="*/ 617361 w 617361"/>
              <a:gd name="connsiteY0" fmla="*/ 150111 h 822056"/>
              <a:gd name="connsiteX1" fmla="*/ 145646 w 617361"/>
              <a:gd name="connsiteY1" fmla="*/ 12225 h 822056"/>
              <a:gd name="connsiteX2" fmla="*/ 504 w 617361"/>
              <a:gd name="connsiteY2" fmla="*/ 425882 h 822056"/>
              <a:gd name="connsiteX3" fmla="*/ 181932 w 617361"/>
              <a:gd name="connsiteY3" fmla="*/ 817768 h 822056"/>
              <a:gd name="connsiteX4" fmla="*/ 595589 w 617361"/>
              <a:gd name="connsiteY4" fmla="*/ 600053 h 822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361" h="822056">
                <a:moveTo>
                  <a:pt x="617361" y="150111"/>
                </a:moveTo>
                <a:cubicBezTo>
                  <a:pt x="432908" y="58187"/>
                  <a:pt x="248455" y="-33737"/>
                  <a:pt x="145646" y="12225"/>
                </a:cubicBezTo>
                <a:cubicBezTo>
                  <a:pt x="42837" y="58187"/>
                  <a:pt x="-5544" y="291625"/>
                  <a:pt x="504" y="425882"/>
                </a:cubicBezTo>
                <a:cubicBezTo>
                  <a:pt x="6552" y="560139"/>
                  <a:pt x="82751" y="788740"/>
                  <a:pt x="181932" y="817768"/>
                </a:cubicBezTo>
                <a:cubicBezTo>
                  <a:pt x="281113" y="846796"/>
                  <a:pt x="438351" y="723424"/>
                  <a:pt x="595589" y="600053"/>
                </a:cubicBezTo>
              </a:path>
            </a:pathLst>
          </a:custGeom>
          <a:noFill/>
          <a:ln w="19050" cap="flat" cmpd="sng" algn="ctr">
            <a:solidFill>
              <a:schemeClr val="tx1"/>
            </a:solidFill>
            <a:prstDash val="solid"/>
            <a:round/>
            <a:headEnd type="stealth" w="lg" len="lg"/>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smtClean="0">
              <a:ln>
                <a:noFill/>
              </a:ln>
              <a:solidFill>
                <a:schemeClr val="tx1"/>
              </a:solidFill>
              <a:effectLst/>
              <a:latin typeface="Arial" charset="0"/>
            </a:endParaRPr>
          </a:p>
        </p:txBody>
      </p:sp>
      <p:sp>
        <p:nvSpPr>
          <p:cNvPr id="23" name="Freihandform 22"/>
          <p:cNvSpPr/>
          <p:nvPr/>
        </p:nvSpPr>
        <p:spPr bwMode="auto">
          <a:xfrm flipH="1">
            <a:off x="7164288" y="2060848"/>
            <a:ext cx="617361" cy="822056"/>
          </a:xfrm>
          <a:custGeom>
            <a:avLst/>
            <a:gdLst>
              <a:gd name="connsiteX0" fmla="*/ 617361 w 617361"/>
              <a:gd name="connsiteY0" fmla="*/ 150111 h 822056"/>
              <a:gd name="connsiteX1" fmla="*/ 145646 w 617361"/>
              <a:gd name="connsiteY1" fmla="*/ 12225 h 822056"/>
              <a:gd name="connsiteX2" fmla="*/ 504 w 617361"/>
              <a:gd name="connsiteY2" fmla="*/ 425882 h 822056"/>
              <a:gd name="connsiteX3" fmla="*/ 181932 w 617361"/>
              <a:gd name="connsiteY3" fmla="*/ 817768 h 822056"/>
              <a:gd name="connsiteX4" fmla="*/ 595589 w 617361"/>
              <a:gd name="connsiteY4" fmla="*/ 600053 h 822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361" h="822056">
                <a:moveTo>
                  <a:pt x="617361" y="150111"/>
                </a:moveTo>
                <a:cubicBezTo>
                  <a:pt x="432908" y="58187"/>
                  <a:pt x="248455" y="-33737"/>
                  <a:pt x="145646" y="12225"/>
                </a:cubicBezTo>
                <a:cubicBezTo>
                  <a:pt x="42837" y="58187"/>
                  <a:pt x="-5544" y="291625"/>
                  <a:pt x="504" y="425882"/>
                </a:cubicBezTo>
                <a:cubicBezTo>
                  <a:pt x="6552" y="560139"/>
                  <a:pt x="82751" y="788740"/>
                  <a:pt x="181932" y="817768"/>
                </a:cubicBezTo>
                <a:cubicBezTo>
                  <a:pt x="281113" y="846796"/>
                  <a:pt x="438351" y="723424"/>
                  <a:pt x="595589" y="600053"/>
                </a:cubicBezTo>
              </a:path>
            </a:pathLst>
          </a:custGeom>
          <a:noFill/>
          <a:ln w="19050" cap="flat" cmpd="sng" algn="ctr">
            <a:solidFill>
              <a:schemeClr val="tx1"/>
            </a:solidFill>
            <a:prstDash val="solid"/>
            <a:round/>
            <a:headEnd type="stealth" w="lg" len="lg"/>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smtClean="0">
              <a:ln>
                <a:noFill/>
              </a:ln>
              <a:solidFill>
                <a:schemeClr val="tx1"/>
              </a:solidFill>
              <a:effectLst/>
              <a:latin typeface="Arial" charset="0"/>
            </a:endParaRPr>
          </a:p>
        </p:txBody>
      </p:sp>
      <p:sp>
        <p:nvSpPr>
          <p:cNvPr id="24" name="Freihandform 23"/>
          <p:cNvSpPr/>
          <p:nvPr/>
        </p:nvSpPr>
        <p:spPr bwMode="auto">
          <a:xfrm>
            <a:off x="2837543" y="2569029"/>
            <a:ext cx="3476171" cy="203200"/>
          </a:xfrm>
          <a:custGeom>
            <a:avLst/>
            <a:gdLst>
              <a:gd name="connsiteX0" fmla="*/ 0 w 3497943"/>
              <a:gd name="connsiteY0" fmla="*/ 72571 h 204548"/>
              <a:gd name="connsiteX1" fmla="*/ 1799772 w 3497943"/>
              <a:gd name="connsiteY1" fmla="*/ 203200 h 204548"/>
              <a:gd name="connsiteX2" fmla="*/ 3497943 w 3497943"/>
              <a:gd name="connsiteY2" fmla="*/ 0 h 204548"/>
              <a:gd name="connsiteX0" fmla="*/ 0 w 3476171"/>
              <a:gd name="connsiteY0" fmla="*/ 0 h 203200"/>
              <a:gd name="connsiteX1" fmla="*/ 1778000 w 3476171"/>
              <a:gd name="connsiteY1" fmla="*/ 203200 h 203200"/>
              <a:gd name="connsiteX2" fmla="*/ 3476171 w 3476171"/>
              <a:gd name="connsiteY2" fmla="*/ 0 h 203200"/>
            </a:gdLst>
            <a:ahLst/>
            <a:cxnLst>
              <a:cxn ang="0">
                <a:pos x="connsiteX0" y="connsiteY0"/>
              </a:cxn>
              <a:cxn ang="0">
                <a:pos x="connsiteX1" y="connsiteY1"/>
              </a:cxn>
              <a:cxn ang="0">
                <a:pos x="connsiteX2" y="connsiteY2"/>
              </a:cxn>
            </a:cxnLst>
            <a:rect l="l" t="t" r="r" b="b"/>
            <a:pathLst>
              <a:path w="3476171" h="203200">
                <a:moveTo>
                  <a:pt x="0" y="0"/>
                </a:moveTo>
                <a:cubicBezTo>
                  <a:pt x="608391" y="71362"/>
                  <a:pt x="1198638" y="203200"/>
                  <a:pt x="1778000" y="203200"/>
                </a:cubicBezTo>
                <a:cubicBezTo>
                  <a:pt x="2357362" y="203200"/>
                  <a:pt x="2918580" y="95552"/>
                  <a:pt x="3476171" y="0"/>
                </a:cubicBezTo>
              </a:path>
            </a:pathLst>
          </a:custGeom>
          <a:noFill/>
          <a:ln w="19050" cap="flat" cmpd="sng" algn="ctr">
            <a:solidFill>
              <a:schemeClr val="tx1"/>
            </a:solidFill>
            <a:prstDash val="solid"/>
            <a:round/>
            <a:headEnd type="none" w="lg" len="lg"/>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smtClean="0">
              <a:ln>
                <a:noFill/>
              </a:ln>
              <a:solidFill>
                <a:schemeClr val="tx1"/>
              </a:solidFill>
              <a:effectLst/>
              <a:latin typeface="Arial" charset="0"/>
            </a:endParaRPr>
          </a:p>
        </p:txBody>
      </p:sp>
      <p:sp>
        <p:nvSpPr>
          <p:cNvPr id="28" name="Freihandform 27"/>
          <p:cNvSpPr/>
          <p:nvPr/>
        </p:nvSpPr>
        <p:spPr bwMode="auto">
          <a:xfrm>
            <a:off x="2808514" y="2648857"/>
            <a:ext cx="3585029" cy="1756229"/>
          </a:xfrm>
          <a:custGeom>
            <a:avLst/>
            <a:gdLst>
              <a:gd name="connsiteX0" fmla="*/ 0 w 3585029"/>
              <a:gd name="connsiteY0" fmla="*/ 0 h 1756229"/>
              <a:gd name="connsiteX1" fmla="*/ 1966686 w 3585029"/>
              <a:gd name="connsiteY1" fmla="*/ 740229 h 1756229"/>
              <a:gd name="connsiteX2" fmla="*/ 3585029 w 3585029"/>
              <a:gd name="connsiteY2" fmla="*/ 1756229 h 1756229"/>
            </a:gdLst>
            <a:ahLst/>
            <a:cxnLst>
              <a:cxn ang="0">
                <a:pos x="connsiteX0" y="connsiteY0"/>
              </a:cxn>
              <a:cxn ang="0">
                <a:pos x="connsiteX1" y="connsiteY1"/>
              </a:cxn>
              <a:cxn ang="0">
                <a:pos x="connsiteX2" y="connsiteY2"/>
              </a:cxn>
            </a:cxnLst>
            <a:rect l="l" t="t" r="r" b="b"/>
            <a:pathLst>
              <a:path w="3585029" h="1756229">
                <a:moveTo>
                  <a:pt x="0" y="0"/>
                </a:moveTo>
                <a:cubicBezTo>
                  <a:pt x="684590" y="223762"/>
                  <a:pt x="1369181" y="447524"/>
                  <a:pt x="1966686" y="740229"/>
                </a:cubicBezTo>
                <a:cubicBezTo>
                  <a:pt x="2564191" y="1032934"/>
                  <a:pt x="3074610" y="1394581"/>
                  <a:pt x="3585029" y="1756229"/>
                </a:cubicBezTo>
              </a:path>
            </a:pathLst>
          </a:custGeom>
          <a:noFill/>
          <a:ln w="19050" cap="flat" cmpd="sng" algn="ctr">
            <a:solidFill>
              <a:schemeClr val="tx1"/>
            </a:solidFill>
            <a:prstDash val="solid"/>
            <a:round/>
            <a:headEnd type="none" w="med" len="med"/>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smtClean="0">
              <a:ln>
                <a:noFill/>
              </a:ln>
              <a:solidFill>
                <a:schemeClr val="tx1"/>
              </a:solidFill>
              <a:effectLst/>
              <a:latin typeface="Arial" charset="0"/>
            </a:endParaRPr>
          </a:p>
        </p:txBody>
      </p:sp>
      <p:sp>
        <p:nvSpPr>
          <p:cNvPr id="14" name="Textfeld 13"/>
          <p:cNvSpPr txBox="1"/>
          <p:nvPr/>
        </p:nvSpPr>
        <p:spPr>
          <a:xfrm>
            <a:off x="3851920" y="2708920"/>
            <a:ext cx="1922321" cy="307777"/>
          </a:xfrm>
          <a:prstGeom prst="rect">
            <a:avLst/>
          </a:prstGeom>
          <a:noFill/>
        </p:spPr>
        <p:txBody>
          <a:bodyPr wrap="none" rtlCol="0">
            <a:spAutoFit/>
          </a:bodyPr>
          <a:lstStyle/>
          <a:p>
            <a:r>
              <a:rPr lang="de-DE" sz="1400" dirty="0" smtClean="0"/>
              <a:t>Lesen von </a:t>
            </a:r>
            <a:r>
              <a:rPr lang="de-DE" sz="1400" i="1" dirty="0" smtClean="0"/>
              <a:t>P</a:t>
            </a:r>
            <a:r>
              <a:rPr lang="de-DE" sz="1400" i="1" baseline="-25000" dirty="0" smtClean="0"/>
              <a:t>i</a:t>
            </a:r>
            <a:r>
              <a:rPr lang="en-US" sz="1400" i="1" dirty="0" smtClean="0"/>
              <a:t> (shared)</a:t>
            </a:r>
            <a:endParaRPr lang="en-US" sz="1400" i="1" dirty="0"/>
          </a:p>
        </p:txBody>
      </p:sp>
      <p:sp>
        <p:nvSpPr>
          <p:cNvPr id="21" name="Textfeld 20"/>
          <p:cNvSpPr txBox="1"/>
          <p:nvPr/>
        </p:nvSpPr>
        <p:spPr>
          <a:xfrm>
            <a:off x="6893010" y="1753071"/>
            <a:ext cx="1207382" cy="307777"/>
          </a:xfrm>
          <a:prstGeom prst="rect">
            <a:avLst/>
          </a:prstGeom>
          <a:noFill/>
        </p:spPr>
        <p:txBody>
          <a:bodyPr wrap="none" rtlCol="0">
            <a:spAutoFit/>
          </a:bodyPr>
          <a:lstStyle/>
          <a:p>
            <a:r>
              <a:rPr lang="de-DE" sz="1400" dirty="0" smtClean="0"/>
              <a:t>Lesen von </a:t>
            </a:r>
            <a:r>
              <a:rPr lang="de-DE" sz="1400" i="1" dirty="0" smtClean="0"/>
              <a:t>P</a:t>
            </a:r>
            <a:r>
              <a:rPr lang="de-DE" sz="1400" i="1" baseline="-25000" dirty="0" smtClean="0"/>
              <a:t>i</a:t>
            </a:r>
            <a:endParaRPr lang="de-DE" sz="1400" i="1" baseline="-25000" dirty="0"/>
          </a:p>
        </p:txBody>
      </p:sp>
      <p:sp>
        <p:nvSpPr>
          <p:cNvPr id="25" name="Textfeld 24"/>
          <p:cNvSpPr txBox="1"/>
          <p:nvPr/>
        </p:nvSpPr>
        <p:spPr>
          <a:xfrm>
            <a:off x="6893010" y="5085184"/>
            <a:ext cx="1207382" cy="307777"/>
          </a:xfrm>
          <a:prstGeom prst="rect">
            <a:avLst/>
          </a:prstGeom>
          <a:noFill/>
        </p:spPr>
        <p:txBody>
          <a:bodyPr wrap="none" rtlCol="0">
            <a:spAutoFit/>
          </a:bodyPr>
          <a:lstStyle/>
          <a:p>
            <a:r>
              <a:rPr lang="de-DE" sz="1400" dirty="0" smtClean="0"/>
              <a:t>Lesen von </a:t>
            </a:r>
            <a:r>
              <a:rPr lang="de-DE" sz="1400" i="1" dirty="0" smtClean="0"/>
              <a:t>P</a:t>
            </a:r>
            <a:r>
              <a:rPr lang="de-DE" sz="1400" i="1" baseline="-25000" dirty="0" smtClean="0"/>
              <a:t>i</a:t>
            </a:r>
            <a:endParaRPr lang="de-DE" sz="1400" i="1" baseline="-25000" dirty="0"/>
          </a:p>
        </p:txBody>
      </p:sp>
      <p:sp>
        <p:nvSpPr>
          <p:cNvPr id="26" name="Textfeld 25"/>
          <p:cNvSpPr txBox="1"/>
          <p:nvPr/>
        </p:nvSpPr>
        <p:spPr>
          <a:xfrm>
            <a:off x="971600" y="5065439"/>
            <a:ext cx="1207382" cy="307777"/>
          </a:xfrm>
          <a:prstGeom prst="rect">
            <a:avLst/>
          </a:prstGeom>
          <a:noFill/>
        </p:spPr>
        <p:txBody>
          <a:bodyPr wrap="none" rtlCol="0">
            <a:spAutoFit/>
          </a:bodyPr>
          <a:lstStyle/>
          <a:p>
            <a:r>
              <a:rPr lang="de-DE" sz="1400" dirty="0" smtClean="0"/>
              <a:t>Lesen von </a:t>
            </a:r>
            <a:r>
              <a:rPr lang="de-DE" sz="1400" i="1" dirty="0" smtClean="0"/>
              <a:t>P</a:t>
            </a:r>
            <a:r>
              <a:rPr lang="de-DE" sz="1400" i="1" baseline="-25000" dirty="0" smtClean="0"/>
              <a:t>i</a:t>
            </a:r>
            <a:endParaRPr lang="de-DE" sz="1400" i="1" baseline="-25000" dirty="0"/>
          </a:p>
        </p:txBody>
      </p:sp>
      <p:sp>
        <p:nvSpPr>
          <p:cNvPr id="27" name="Textfeld 26"/>
          <p:cNvSpPr txBox="1"/>
          <p:nvPr/>
        </p:nvSpPr>
        <p:spPr>
          <a:xfrm>
            <a:off x="5596866" y="3769876"/>
            <a:ext cx="1207382" cy="523220"/>
          </a:xfrm>
          <a:prstGeom prst="rect">
            <a:avLst/>
          </a:prstGeom>
          <a:noFill/>
        </p:spPr>
        <p:txBody>
          <a:bodyPr wrap="none" rtlCol="0">
            <a:spAutoFit/>
          </a:bodyPr>
          <a:lstStyle/>
          <a:p>
            <a:r>
              <a:rPr lang="de-DE" sz="1400" dirty="0" smtClean="0"/>
              <a:t>Lesen von </a:t>
            </a:r>
            <a:r>
              <a:rPr lang="de-DE" sz="1400" i="1" dirty="0" smtClean="0"/>
              <a:t>P</a:t>
            </a:r>
            <a:r>
              <a:rPr lang="de-DE" sz="1400" i="1" baseline="-25000" dirty="0" smtClean="0"/>
              <a:t>i</a:t>
            </a:r>
          </a:p>
          <a:p>
            <a:r>
              <a:rPr lang="en-US" sz="1400" i="1" dirty="0" smtClean="0"/>
              <a:t>(not shared)</a:t>
            </a:r>
            <a:endParaRPr lang="en-US" sz="1400" i="1" dirty="0"/>
          </a:p>
        </p:txBody>
      </p:sp>
      <p:cxnSp>
        <p:nvCxnSpPr>
          <p:cNvPr id="16" name="Gerade Verbindung 15"/>
          <p:cNvCxnSpPr>
            <a:stCxn id="10" idx="1"/>
            <a:endCxn id="5" idx="6"/>
          </p:cNvCxnSpPr>
          <p:nvPr/>
        </p:nvCxnSpPr>
        <p:spPr bwMode="auto">
          <a:xfrm flipH="1">
            <a:off x="2843808" y="4689140"/>
            <a:ext cx="3456384" cy="0"/>
          </a:xfrm>
          <a:prstGeom prst="line">
            <a:avLst/>
          </a:prstGeom>
          <a:solidFill>
            <a:schemeClr val="accent1"/>
          </a:solidFill>
          <a:ln w="19050" cap="flat" cmpd="sng" algn="ctr">
            <a:solidFill>
              <a:srgbClr val="C00000"/>
            </a:solidFill>
            <a:prstDash val="solid"/>
            <a:round/>
            <a:headEnd type="none" w="med" len="med"/>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Freihandform 17"/>
          <p:cNvSpPr/>
          <p:nvPr/>
        </p:nvSpPr>
        <p:spPr bwMode="auto">
          <a:xfrm>
            <a:off x="2539999" y="2888342"/>
            <a:ext cx="159657" cy="1378857"/>
          </a:xfrm>
          <a:custGeom>
            <a:avLst/>
            <a:gdLst>
              <a:gd name="connsiteX0" fmla="*/ 0 w 254234"/>
              <a:gd name="connsiteY0" fmla="*/ 0 h 1386114"/>
              <a:gd name="connsiteX1" fmla="*/ 254000 w 254234"/>
              <a:gd name="connsiteY1" fmla="*/ 718457 h 1386114"/>
              <a:gd name="connsiteX2" fmla="*/ 36286 w 254234"/>
              <a:gd name="connsiteY2" fmla="*/ 1386114 h 1386114"/>
              <a:gd name="connsiteX0" fmla="*/ 0 w 254000"/>
              <a:gd name="connsiteY0" fmla="*/ 0 h 1378857"/>
              <a:gd name="connsiteX1" fmla="*/ 254000 w 254000"/>
              <a:gd name="connsiteY1" fmla="*/ 718457 h 1378857"/>
              <a:gd name="connsiteX2" fmla="*/ 0 w 254000"/>
              <a:gd name="connsiteY2" fmla="*/ 1378857 h 1378857"/>
              <a:gd name="connsiteX0" fmla="*/ 0 w 159657"/>
              <a:gd name="connsiteY0" fmla="*/ 0 h 1378857"/>
              <a:gd name="connsiteX1" fmla="*/ 159657 w 159657"/>
              <a:gd name="connsiteY1" fmla="*/ 682171 h 1378857"/>
              <a:gd name="connsiteX2" fmla="*/ 0 w 159657"/>
              <a:gd name="connsiteY2" fmla="*/ 1378857 h 1378857"/>
            </a:gdLst>
            <a:ahLst/>
            <a:cxnLst>
              <a:cxn ang="0">
                <a:pos x="connsiteX0" y="connsiteY0"/>
              </a:cxn>
              <a:cxn ang="0">
                <a:pos x="connsiteX1" y="connsiteY1"/>
              </a:cxn>
              <a:cxn ang="0">
                <a:pos x="connsiteX2" y="connsiteY2"/>
              </a:cxn>
            </a:cxnLst>
            <a:rect l="l" t="t" r="r" b="b"/>
            <a:pathLst>
              <a:path w="159657" h="1378857">
                <a:moveTo>
                  <a:pt x="0" y="0"/>
                </a:moveTo>
                <a:cubicBezTo>
                  <a:pt x="123976" y="243719"/>
                  <a:pt x="159657" y="452362"/>
                  <a:pt x="159657" y="682171"/>
                </a:cubicBezTo>
                <a:cubicBezTo>
                  <a:pt x="159657" y="911980"/>
                  <a:pt x="111881" y="1160538"/>
                  <a:pt x="0" y="1378857"/>
                </a:cubicBezTo>
              </a:path>
            </a:pathLst>
          </a:custGeom>
          <a:noFill/>
          <a:ln w="19050" cap="flat" cmpd="sng" algn="ctr">
            <a:solidFill>
              <a:srgbClr val="C00000"/>
            </a:solidFill>
            <a:prstDash val="solid"/>
            <a:round/>
            <a:headEnd type="none" w="med" len="med"/>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smtClean="0">
              <a:ln>
                <a:noFill/>
              </a:ln>
              <a:solidFill>
                <a:schemeClr val="tx1"/>
              </a:solidFill>
              <a:effectLst/>
              <a:latin typeface="Arial" charset="0"/>
            </a:endParaRPr>
          </a:p>
        </p:txBody>
      </p:sp>
      <p:sp>
        <p:nvSpPr>
          <p:cNvPr id="31" name="Freihandform 30"/>
          <p:cNvSpPr/>
          <p:nvPr/>
        </p:nvSpPr>
        <p:spPr bwMode="auto">
          <a:xfrm>
            <a:off x="2830286" y="2852057"/>
            <a:ext cx="3650343" cy="1705429"/>
          </a:xfrm>
          <a:custGeom>
            <a:avLst/>
            <a:gdLst>
              <a:gd name="connsiteX0" fmla="*/ 3650343 w 3650343"/>
              <a:gd name="connsiteY0" fmla="*/ 0 h 1705429"/>
              <a:gd name="connsiteX1" fmla="*/ 2387600 w 3650343"/>
              <a:gd name="connsiteY1" fmla="*/ 885372 h 1705429"/>
              <a:gd name="connsiteX2" fmla="*/ 0 w 3650343"/>
              <a:gd name="connsiteY2" fmla="*/ 1705429 h 1705429"/>
              <a:gd name="connsiteX0" fmla="*/ 3650343 w 3650343"/>
              <a:gd name="connsiteY0" fmla="*/ 0 h 1705429"/>
              <a:gd name="connsiteX1" fmla="*/ 2148114 w 3650343"/>
              <a:gd name="connsiteY1" fmla="*/ 1066800 h 1705429"/>
              <a:gd name="connsiteX2" fmla="*/ 0 w 3650343"/>
              <a:gd name="connsiteY2" fmla="*/ 1705429 h 1705429"/>
            </a:gdLst>
            <a:ahLst/>
            <a:cxnLst>
              <a:cxn ang="0">
                <a:pos x="connsiteX0" y="connsiteY0"/>
              </a:cxn>
              <a:cxn ang="0">
                <a:pos x="connsiteX1" y="connsiteY1"/>
              </a:cxn>
              <a:cxn ang="0">
                <a:pos x="connsiteX2" y="connsiteY2"/>
              </a:cxn>
            </a:cxnLst>
            <a:rect l="l" t="t" r="r" b="b"/>
            <a:pathLst>
              <a:path w="3650343" h="1705429">
                <a:moveTo>
                  <a:pt x="3650343" y="0"/>
                </a:moveTo>
                <a:cubicBezTo>
                  <a:pt x="3323166" y="300567"/>
                  <a:pt x="2756504" y="782562"/>
                  <a:pt x="2148114" y="1066800"/>
                </a:cubicBezTo>
                <a:cubicBezTo>
                  <a:pt x="1539724" y="1351038"/>
                  <a:pt x="0" y="1705429"/>
                  <a:pt x="0" y="1705429"/>
                </a:cubicBezTo>
              </a:path>
            </a:pathLst>
          </a:custGeom>
          <a:noFill/>
          <a:ln w="19050" cap="flat" cmpd="sng" algn="ctr">
            <a:solidFill>
              <a:srgbClr val="C00000"/>
            </a:solidFill>
            <a:prstDash val="solid"/>
            <a:round/>
            <a:headEnd type="none" w="med" len="med"/>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val="1481108543"/>
      </p:ext>
    </p:extLst>
  </p:cSld>
  <p:clrMapOvr>
    <a:masterClrMapping/>
  </p:clrMapOvr>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MESI-Zustandsdiagramm (3)</a:t>
            </a:r>
            <a:endParaRPr lang="de-DE" dirty="0"/>
          </a:p>
        </p:txBody>
      </p:sp>
      <p:sp>
        <p:nvSpPr>
          <p:cNvPr id="3" name="Datumsplatzhalter 2"/>
          <p:cNvSpPr>
            <a:spLocks noGrp="1"/>
          </p:cNvSpPr>
          <p:nvPr>
            <p:ph type="dt" sz="half" idx="10"/>
          </p:nvPr>
        </p:nvSpPr>
        <p:spPr/>
        <p:txBody>
          <a:bodyPr/>
          <a:lstStyle/>
          <a:p>
            <a:r>
              <a:rPr lang="en-US" dirty="0" smtClean="0"/>
              <a:t>©</a:t>
            </a:r>
            <a:r>
              <a:rPr lang="de-DE" dirty="0" smtClean="0"/>
              <a:t> H. Falk | </a:t>
            </a:r>
            <a:fld id="{3EDA74C8-B714-49D1-9A88-FEB8798D44C6}" type="datetime1">
              <a:rPr lang="de-DE" smtClean="0"/>
              <a:t>01.10.2014</a:t>
            </a:fld>
            <a:endParaRPr lang="de-DE" dirty="0"/>
          </a:p>
        </p:txBody>
      </p:sp>
      <p:sp>
        <p:nvSpPr>
          <p:cNvPr id="4" name="Fußzeilenplatzhalter 3"/>
          <p:cNvSpPr>
            <a:spLocks noGrp="1"/>
          </p:cNvSpPr>
          <p:nvPr>
            <p:ph type="ftr" sz="quarter" idx="11"/>
          </p:nvPr>
        </p:nvSpPr>
        <p:spPr/>
        <p:txBody>
          <a:bodyPr/>
          <a:lstStyle/>
          <a:p>
            <a:r>
              <a:rPr lang="de-DE" dirty="0" smtClean="0"/>
              <a:t>7 - Speicher-Hardware</a:t>
            </a:r>
            <a:endParaRPr lang="de-DE" dirty="0"/>
          </a:p>
        </p:txBody>
      </p:sp>
      <p:sp>
        <p:nvSpPr>
          <p:cNvPr id="5" name="Ellipse 4"/>
          <p:cNvSpPr/>
          <p:nvPr/>
        </p:nvSpPr>
        <p:spPr bwMode="auto">
          <a:xfrm>
            <a:off x="1907704" y="4221088"/>
            <a:ext cx="936104" cy="936104"/>
          </a:xfrm>
          <a:prstGeom prst="ellipse">
            <a:avLst/>
          </a:prstGeom>
          <a:solidFill>
            <a:srgbClr val="AAA28D">
              <a:alpha val="80000"/>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smtClean="0">
              <a:ln>
                <a:noFill/>
              </a:ln>
              <a:solidFill>
                <a:schemeClr val="tx1"/>
              </a:solidFill>
              <a:effectLst/>
              <a:latin typeface="Arial" charset="0"/>
            </a:endParaRPr>
          </a:p>
        </p:txBody>
      </p:sp>
      <p:sp>
        <p:nvSpPr>
          <p:cNvPr id="6" name="Ellipse 5"/>
          <p:cNvSpPr/>
          <p:nvPr/>
        </p:nvSpPr>
        <p:spPr bwMode="auto">
          <a:xfrm>
            <a:off x="6300192" y="4221088"/>
            <a:ext cx="936104" cy="936104"/>
          </a:xfrm>
          <a:prstGeom prst="ellipse">
            <a:avLst/>
          </a:prstGeom>
          <a:solidFill>
            <a:srgbClr val="AAA28D">
              <a:alpha val="80000"/>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smtClean="0">
              <a:ln>
                <a:noFill/>
              </a:ln>
              <a:solidFill>
                <a:schemeClr val="tx1"/>
              </a:solidFill>
              <a:effectLst/>
              <a:latin typeface="Arial" charset="0"/>
            </a:endParaRPr>
          </a:p>
        </p:txBody>
      </p:sp>
      <p:sp>
        <p:nvSpPr>
          <p:cNvPr id="7" name="Ellipse 6"/>
          <p:cNvSpPr/>
          <p:nvPr/>
        </p:nvSpPr>
        <p:spPr bwMode="auto">
          <a:xfrm>
            <a:off x="1907704" y="1988840"/>
            <a:ext cx="936104" cy="936104"/>
          </a:xfrm>
          <a:prstGeom prst="ellipse">
            <a:avLst/>
          </a:prstGeom>
          <a:solidFill>
            <a:srgbClr val="AAA28D">
              <a:alpha val="80000"/>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smtClean="0">
              <a:ln>
                <a:noFill/>
              </a:ln>
              <a:solidFill>
                <a:schemeClr val="tx1"/>
              </a:solidFill>
              <a:effectLst/>
              <a:latin typeface="Arial" charset="0"/>
            </a:endParaRPr>
          </a:p>
        </p:txBody>
      </p:sp>
      <p:sp>
        <p:nvSpPr>
          <p:cNvPr id="8" name="Ellipse 7"/>
          <p:cNvSpPr/>
          <p:nvPr/>
        </p:nvSpPr>
        <p:spPr bwMode="auto">
          <a:xfrm>
            <a:off x="6300192" y="1988840"/>
            <a:ext cx="936104" cy="936104"/>
          </a:xfrm>
          <a:prstGeom prst="ellipse">
            <a:avLst/>
          </a:prstGeom>
          <a:solidFill>
            <a:srgbClr val="AAA28D">
              <a:alpha val="80000"/>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smtClean="0">
              <a:ln>
                <a:noFill/>
              </a:ln>
              <a:solidFill>
                <a:schemeClr val="tx1"/>
              </a:solidFill>
              <a:effectLst/>
              <a:latin typeface="Arial" charset="0"/>
            </a:endParaRPr>
          </a:p>
        </p:txBody>
      </p:sp>
      <p:sp>
        <p:nvSpPr>
          <p:cNvPr id="9" name="Textfeld 8"/>
          <p:cNvSpPr txBox="1"/>
          <p:nvPr/>
        </p:nvSpPr>
        <p:spPr>
          <a:xfrm>
            <a:off x="1907704" y="4221088"/>
            <a:ext cx="936104" cy="936104"/>
          </a:xfrm>
          <a:prstGeom prst="rect">
            <a:avLst/>
          </a:prstGeom>
          <a:noFill/>
        </p:spPr>
        <p:txBody>
          <a:bodyPr wrap="none" rtlCol="0" anchor="ctr" anchorCtr="1">
            <a:noAutofit/>
          </a:bodyPr>
          <a:lstStyle/>
          <a:p>
            <a:r>
              <a:rPr lang="de-DE" dirty="0" smtClean="0"/>
              <a:t>M</a:t>
            </a:r>
            <a:endParaRPr lang="de-DE" dirty="0"/>
          </a:p>
        </p:txBody>
      </p:sp>
      <p:sp>
        <p:nvSpPr>
          <p:cNvPr id="10" name="Textfeld 9"/>
          <p:cNvSpPr txBox="1"/>
          <p:nvPr/>
        </p:nvSpPr>
        <p:spPr>
          <a:xfrm>
            <a:off x="6300192" y="4221088"/>
            <a:ext cx="936104" cy="936104"/>
          </a:xfrm>
          <a:prstGeom prst="rect">
            <a:avLst/>
          </a:prstGeom>
          <a:noFill/>
        </p:spPr>
        <p:txBody>
          <a:bodyPr wrap="none" rtlCol="0" anchor="ctr" anchorCtr="1">
            <a:noAutofit/>
          </a:bodyPr>
          <a:lstStyle/>
          <a:p>
            <a:r>
              <a:rPr lang="de-DE" dirty="0" smtClean="0"/>
              <a:t>E</a:t>
            </a:r>
            <a:endParaRPr lang="de-DE" dirty="0"/>
          </a:p>
        </p:txBody>
      </p:sp>
      <p:sp>
        <p:nvSpPr>
          <p:cNvPr id="11" name="Textfeld 10"/>
          <p:cNvSpPr txBox="1"/>
          <p:nvPr/>
        </p:nvSpPr>
        <p:spPr>
          <a:xfrm>
            <a:off x="1907704" y="1988840"/>
            <a:ext cx="936104" cy="936104"/>
          </a:xfrm>
          <a:prstGeom prst="rect">
            <a:avLst/>
          </a:prstGeom>
          <a:noFill/>
        </p:spPr>
        <p:txBody>
          <a:bodyPr wrap="none" rtlCol="0" anchor="ctr" anchorCtr="1">
            <a:noAutofit/>
          </a:bodyPr>
          <a:lstStyle/>
          <a:p>
            <a:r>
              <a:rPr lang="de-DE" dirty="0" smtClean="0"/>
              <a:t>I</a:t>
            </a:r>
            <a:endParaRPr lang="de-DE" dirty="0"/>
          </a:p>
        </p:txBody>
      </p:sp>
      <p:sp>
        <p:nvSpPr>
          <p:cNvPr id="12" name="Textfeld 11"/>
          <p:cNvSpPr txBox="1"/>
          <p:nvPr/>
        </p:nvSpPr>
        <p:spPr>
          <a:xfrm>
            <a:off x="6300192" y="1988840"/>
            <a:ext cx="936104" cy="936104"/>
          </a:xfrm>
          <a:prstGeom prst="rect">
            <a:avLst/>
          </a:prstGeom>
          <a:noFill/>
        </p:spPr>
        <p:txBody>
          <a:bodyPr wrap="none" rtlCol="0" anchor="ctr" anchorCtr="1">
            <a:noAutofit/>
          </a:bodyPr>
          <a:lstStyle/>
          <a:p>
            <a:r>
              <a:rPr lang="de-DE" dirty="0" smtClean="0"/>
              <a:t>S</a:t>
            </a:r>
            <a:endParaRPr lang="de-DE" dirty="0"/>
          </a:p>
        </p:txBody>
      </p:sp>
      <p:sp>
        <p:nvSpPr>
          <p:cNvPr id="13" name="Textfeld 12"/>
          <p:cNvSpPr txBox="1"/>
          <p:nvPr/>
        </p:nvSpPr>
        <p:spPr>
          <a:xfrm>
            <a:off x="261864" y="5693186"/>
            <a:ext cx="8630616" cy="400110"/>
          </a:xfrm>
          <a:prstGeom prst="rect">
            <a:avLst/>
          </a:prstGeom>
          <a:noFill/>
        </p:spPr>
        <p:txBody>
          <a:bodyPr wrap="square" rtlCol="0">
            <a:spAutoFit/>
          </a:bodyPr>
          <a:lstStyle/>
          <a:p>
            <a:pPr algn="ctr"/>
            <a:r>
              <a:rPr lang="de-DE" sz="2000" b="1" dirty="0" smtClean="0">
                <a:solidFill>
                  <a:srgbClr val="C00000"/>
                </a:solidFill>
              </a:rPr>
              <a:t>Lesen eines anderen Prozessors</a:t>
            </a:r>
            <a:endParaRPr lang="en-US" sz="2000" b="1" i="1" baseline="-25000" dirty="0">
              <a:ln>
                <a:solidFill>
                  <a:sysClr val="windowText" lastClr="000000"/>
                </a:solidFill>
              </a:ln>
              <a:solidFill>
                <a:srgbClr val="C00000"/>
              </a:solidFill>
            </a:endParaRPr>
          </a:p>
        </p:txBody>
      </p:sp>
      <p:sp>
        <p:nvSpPr>
          <p:cNvPr id="20" name="Freihandform 19"/>
          <p:cNvSpPr/>
          <p:nvPr/>
        </p:nvSpPr>
        <p:spPr bwMode="auto">
          <a:xfrm>
            <a:off x="1349325" y="4298518"/>
            <a:ext cx="617361" cy="822056"/>
          </a:xfrm>
          <a:custGeom>
            <a:avLst/>
            <a:gdLst>
              <a:gd name="connsiteX0" fmla="*/ 617361 w 617361"/>
              <a:gd name="connsiteY0" fmla="*/ 150111 h 822056"/>
              <a:gd name="connsiteX1" fmla="*/ 145646 w 617361"/>
              <a:gd name="connsiteY1" fmla="*/ 12225 h 822056"/>
              <a:gd name="connsiteX2" fmla="*/ 504 w 617361"/>
              <a:gd name="connsiteY2" fmla="*/ 425882 h 822056"/>
              <a:gd name="connsiteX3" fmla="*/ 181932 w 617361"/>
              <a:gd name="connsiteY3" fmla="*/ 817768 h 822056"/>
              <a:gd name="connsiteX4" fmla="*/ 595589 w 617361"/>
              <a:gd name="connsiteY4" fmla="*/ 600053 h 822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361" h="822056">
                <a:moveTo>
                  <a:pt x="617361" y="150111"/>
                </a:moveTo>
                <a:cubicBezTo>
                  <a:pt x="432908" y="58187"/>
                  <a:pt x="248455" y="-33737"/>
                  <a:pt x="145646" y="12225"/>
                </a:cubicBezTo>
                <a:cubicBezTo>
                  <a:pt x="42837" y="58187"/>
                  <a:pt x="-5544" y="291625"/>
                  <a:pt x="504" y="425882"/>
                </a:cubicBezTo>
                <a:cubicBezTo>
                  <a:pt x="6552" y="560139"/>
                  <a:pt x="82751" y="788740"/>
                  <a:pt x="181932" y="817768"/>
                </a:cubicBezTo>
                <a:cubicBezTo>
                  <a:pt x="281113" y="846796"/>
                  <a:pt x="438351" y="723424"/>
                  <a:pt x="595589" y="600053"/>
                </a:cubicBezTo>
              </a:path>
            </a:pathLst>
          </a:custGeom>
          <a:noFill/>
          <a:ln w="19050" cap="flat" cmpd="sng" algn="ctr">
            <a:solidFill>
              <a:schemeClr val="tx1"/>
            </a:solidFill>
            <a:prstDash val="solid"/>
            <a:round/>
            <a:headEnd type="stealth" w="lg" len="lg"/>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smtClean="0">
              <a:ln>
                <a:noFill/>
              </a:ln>
              <a:effectLst/>
              <a:latin typeface="Arial" charset="0"/>
            </a:endParaRPr>
          </a:p>
        </p:txBody>
      </p:sp>
      <p:sp>
        <p:nvSpPr>
          <p:cNvPr id="22" name="Freihandform 21"/>
          <p:cNvSpPr/>
          <p:nvPr/>
        </p:nvSpPr>
        <p:spPr bwMode="auto">
          <a:xfrm flipH="1">
            <a:off x="7164288" y="4293096"/>
            <a:ext cx="617361" cy="822056"/>
          </a:xfrm>
          <a:custGeom>
            <a:avLst/>
            <a:gdLst>
              <a:gd name="connsiteX0" fmla="*/ 617361 w 617361"/>
              <a:gd name="connsiteY0" fmla="*/ 150111 h 822056"/>
              <a:gd name="connsiteX1" fmla="*/ 145646 w 617361"/>
              <a:gd name="connsiteY1" fmla="*/ 12225 h 822056"/>
              <a:gd name="connsiteX2" fmla="*/ 504 w 617361"/>
              <a:gd name="connsiteY2" fmla="*/ 425882 h 822056"/>
              <a:gd name="connsiteX3" fmla="*/ 181932 w 617361"/>
              <a:gd name="connsiteY3" fmla="*/ 817768 h 822056"/>
              <a:gd name="connsiteX4" fmla="*/ 595589 w 617361"/>
              <a:gd name="connsiteY4" fmla="*/ 600053 h 822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361" h="822056">
                <a:moveTo>
                  <a:pt x="617361" y="150111"/>
                </a:moveTo>
                <a:cubicBezTo>
                  <a:pt x="432908" y="58187"/>
                  <a:pt x="248455" y="-33737"/>
                  <a:pt x="145646" y="12225"/>
                </a:cubicBezTo>
                <a:cubicBezTo>
                  <a:pt x="42837" y="58187"/>
                  <a:pt x="-5544" y="291625"/>
                  <a:pt x="504" y="425882"/>
                </a:cubicBezTo>
                <a:cubicBezTo>
                  <a:pt x="6552" y="560139"/>
                  <a:pt x="82751" y="788740"/>
                  <a:pt x="181932" y="817768"/>
                </a:cubicBezTo>
                <a:cubicBezTo>
                  <a:pt x="281113" y="846796"/>
                  <a:pt x="438351" y="723424"/>
                  <a:pt x="595589" y="600053"/>
                </a:cubicBezTo>
              </a:path>
            </a:pathLst>
          </a:custGeom>
          <a:noFill/>
          <a:ln w="19050" cap="flat" cmpd="sng" algn="ctr">
            <a:solidFill>
              <a:schemeClr val="tx1"/>
            </a:solidFill>
            <a:prstDash val="solid"/>
            <a:round/>
            <a:headEnd type="stealth" w="lg" len="lg"/>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smtClean="0">
              <a:ln>
                <a:noFill/>
              </a:ln>
              <a:solidFill>
                <a:schemeClr val="tx1"/>
              </a:solidFill>
              <a:effectLst/>
              <a:latin typeface="Arial" charset="0"/>
            </a:endParaRPr>
          </a:p>
        </p:txBody>
      </p:sp>
      <p:sp>
        <p:nvSpPr>
          <p:cNvPr id="23" name="Freihandform 22"/>
          <p:cNvSpPr/>
          <p:nvPr/>
        </p:nvSpPr>
        <p:spPr bwMode="auto">
          <a:xfrm flipH="1">
            <a:off x="7164288" y="2060848"/>
            <a:ext cx="617361" cy="822056"/>
          </a:xfrm>
          <a:custGeom>
            <a:avLst/>
            <a:gdLst>
              <a:gd name="connsiteX0" fmla="*/ 617361 w 617361"/>
              <a:gd name="connsiteY0" fmla="*/ 150111 h 822056"/>
              <a:gd name="connsiteX1" fmla="*/ 145646 w 617361"/>
              <a:gd name="connsiteY1" fmla="*/ 12225 h 822056"/>
              <a:gd name="connsiteX2" fmla="*/ 504 w 617361"/>
              <a:gd name="connsiteY2" fmla="*/ 425882 h 822056"/>
              <a:gd name="connsiteX3" fmla="*/ 181932 w 617361"/>
              <a:gd name="connsiteY3" fmla="*/ 817768 h 822056"/>
              <a:gd name="connsiteX4" fmla="*/ 595589 w 617361"/>
              <a:gd name="connsiteY4" fmla="*/ 600053 h 822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361" h="822056">
                <a:moveTo>
                  <a:pt x="617361" y="150111"/>
                </a:moveTo>
                <a:cubicBezTo>
                  <a:pt x="432908" y="58187"/>
                  <a:pt x="248455" y="-33737"/>
                  <a:pt x="145646" y="12225"/>
                </a:cubicBezTo>
                <a:cubicBezTo>
                  <a:pt x="42837" y="58187"/>
                  <a:pt x="-5544" y="291625"/>
                  <a:pt x="504" y="425882"/>
                </a:cubicBezTo>
                <a:cubicBezTo>
                  <a:pt x="6552" y="560139"/>
                  <a:pt x="82751" y="788740"/>
                  <a:pt x="181932" y="817768"/>
                </a:cubicBezTo>
                <a:cubicBezTo>
                  <a:pt x="281113" y="846796"/>
                  <a:pt x="438351" y="723424"/>
                  <a:pt x="595589" y="600053"/>
                </a:cubicBezTo>
              </a:path>
            </a:pathLst>
          </a:custGeom>
          <a:noFill/>
          <a:ln w="19050" cap="flat" cmpd="sng" algn="ctr">
            <a:solidFill>
              <a:srgbClr val="C00000"/>
            </a:solidFill>
            <a:prstDash val="solid"/>
            <a:round/>
            <a:headEnd type="stealth" w="lg" len="lg"/>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smtClean="0">
              <a:ln>
                <a:noFill/>
              </a:ln>
              <a:solidFill>
                <a:schemeClr val="tx1"/>
              </a:solidFill>
              <a:effectLst/>
              <a:latin typeface="Arial" charset="0"/>
            </a:endParaRPr>
          </a:p>
        </p:txBody>
      </p:sp>
      <p:sp>
        <p:nvSpPr>
          <p:cNvPr id="24" name="Freihandform 23"/>
          <p:cNvSpPr/>
          <p:nvPr/>
        </p:nvSpPr>
        <p:spPr bwMode="auto">
          <a:xfrm>
            <a:off x="2837543" y="2569029"/>
            <a:ext cx="3476171" cy="203200"/>
          </a:xfrm>
          <a:custGeom>
            <a:avLst/>
            <a:gdLst>
              <a:gd name="connsiteX0" fmla="*/ 0 w 3497943"/>
              <a:gd name="connsiteY0" fmla="*/ 72571 h 204548"/>
              <a:gd name="connsiteX1" fmla="*/ 1799772 w 3497943"/>
              <a:gd name="connsiteY1" fmla="*/ 203200 h 204548"/>
              <a:gd name="connsiteX2" fmla="*/ 3497943 w 3497943"/>
              <a:gd name="connsiteY2" fmla="*/ 0 h 204548"/>
              <a:gd name="connsiteX0" fmla="*/ 0 w 3476171"/>
              <a:gd name="connsiteY0" fmla="*/ 0 h 203200"/>
              <a:gd name="connsiteX1" fmla="*/ 1778000 w 3476171"/>
              <a:gd name="connsiteY1" fmla="*/ 203200 h 203200"/>
              <a:gd name="connsiteX2" fmla="*/ 3476171 w 3476171"/>
              <a:gd name="connsiteY2" fmla="*/ 0 h 203200"/>
            </a:gdLst>
            <a:ahLst/>
            <a:cxnLst>
              <a:cxn ang="0">
                <a:pos x="connsiteX0" y="connsiteY0"/>
              </a:cxn>
              <a:cxn ang="0">
                <a:pos x="connsiteX1" y="connsiteY1"/>
              </a:cxn>
              <a:cxn ang="0">
                <a:pos x="connsiteX2" y="connsiteY2"/>
              </a:cxn>
            </a:cxnLst>
            <a:rect l="l" t="t" r="r" b="b"/>
            <a:pathLst>
              <a:path w="3476171" h="203200">
                <a:moveTo>
                  <a:pt x="0" y="0"/>
                </a:moveTo>
                <a:cubicBezTo>
                  <a:pt x="608391" y="71362"/>
                  <a:pt x="1198638" y="203200"/>
                  <a:pt x="1778000" y="203200"/>
                </a:cubicBezTo>
                <a:cubicBezTo>
                  <a:pt x="2357362" y="203200"/>
                  <a:pt x="2918580" y="95552"/>
                  <a:pt x="3476171" y="0"/>
                </a:cubicBezTo>
              </a:path>
            </a:pathLst>
          </a:custGeom>
          <a:noFill/>
          <a:ln w="19050" cap="flat" cmpd="sng" algn="ctr">
            <a:solidFill>
              <a:schemeClr val="tx1"/>
            </a:solidFill>
            <a:prstDash val="solid"/>
            <a:round/>
            <a:headEnd type="none" w="lg" len="lg"/>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smtClean="0">
              <a:ln>
                <a:noFill/>
              </a:ln>
              <a:solidFill>
                <a:schemeClr val="tx1"/>
              </a:solidFill>
              <a:effectLst/>
              <a:latin typeface="Arial" charset="0"/>
            </a:endParaRPr>
          </a:p>
        </p:txBody>
      </p:sp>
      <p:sp>
        <p:nvSpPr>
          <p:cNvPr id="28" name="Freihandform 27"/>
          <p:cNvSpPr/>
          <p:nvPr/>
        </p:nvSpPr>
        <p:spPr bwMode="auto">
          <a:xfrm>
            <a:off x="2808514" y="2648857"/>
            <a:ext cx="3585029" cy="1756229"/>
          </a:xfrm>
          <a:custGeom>
            <a:avLst/>
            <a:gdLst>
              <a:gd name="connsiteX0" fmla="*/ 0 w 3585029"/>
              <a:gd name="connsiteY0" fmla="*/ 0 h 1756229"/>
              <a:gd name="connsiteX1" fmla="*/ 1966686 w 3585029"/>
              <a:gd name="connsiteY1" fmla="*/ 740229 h 1756229"/>
              <a:gd name="connsiteX2" fmla="*/ 3585029 w 3585029"/>
              <a:gd name="connsiteY2" fmla="*/ 1756229 h 1756229"/>
            </a:gdLst>
            <a:ahLst/>
            <a:cxnLst>
              <a:cxn ang="0">
                <a:pos x="connsiteX0" y="connsiteY0"/>
              </a:cxn>
              <a:cxn ang="0">
                <a:pos x="connsiteX1" y="connsiteY1"/>
              </a:cxn>
              <a:cxn ang="0">
                <a:pos x="connsiteX2" y="connsiteY2"/>
              </a:cxn>
            </a:cxnLst>
            <a:rect l="l" t="t" r="r" b="b"/>
            <a:pathLst>
              <a:path w="3585029" h="1756229">
                <a:moveTo>
                  <a:pt x="0" y="0"/>
                </a:moveTo>
                <a:cubicBezTo>
                  <a:pt x="684590" y="223762"/>
                  <a:pt x="1369181" y="447524"/>
                  <a:pt x="1966686" y="740229"/>
                </a:cubicBezTo>
                <a:cubicBezTo>
                  <a:pt x="2564191" y="1032934"/>
                  <a:pt x="3074610" y="1394581"/>
                  <a:pt x="3585029" y="1756229"/>
                </a:cubicBezTo>
              </a:path>
            </a:pathLst>
          </a:custGeom>
          <a:noFill/>
          <a:ln w="19050" cap="flat" cmpd="sng" algn="ctr">
            <a:solidFill>
              <a:schemeClr val="tx1"/>
            </a:solidFill>
            <a:prstDash val="solid"/>
            <a:round/>
            <a:headEnd type="none" w="med" len="med"/>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smtClean="0">
              <a:ln>
                <a:noFill/>
              </a:ln>
              <a:solidFill>
                <a:schemeClr val="tx1"/>
              </a:solidFill>
              <a:effectLst/>
              <a:latin typeface="Arial" charset="0"/>
            </a:endParaRPr>
          </a:p>
        </p:txBody>
      </p:sp>
      <p:sp>
        <p:nvSpPr>
          <p:cNvPr id="14" name="Textfeld 13"/>
          <p:cNvSpPr txBox="1"/>
          <p:nvPr/>
        </p:nvSpPr>
        <p:spPr>
          <a:xfrm>
            <a:off x="3851920" y="2708920"/>
            <a:ext cx="1922321" cy="307777"/>
          </a:xfrm>
          <a:prstGeom prst="rect">
            <a:avLst/>
          </a:prstGeom>
          <a:noFill/>
        </p:spPr>
        <p:txBody>
          <a:bodyPr wrap="none" rtlCol="0">
            <a:spAutoFit/>
          </a:bodyPr>
          <a:lstStyle/>
          <a:p>
            <a:r>
              <a:rPr lang="de-DE" sz="1400" dirty="0" smtClean="0"/>
              <a:t>Lesen von </a:t>
            </a:r>
            <a:r>
              <a:rPr lang="de-DE" sz="1400" i="1" dirty="0" smtClean="0"/>
              <a:t>P</a:t>
            </a:r>
            <a:r>
              <a:rPr lang="de-DE" sz="1400" i="1" baseline="-25000" dirty="0" smtClean="0"/>
              <a:t>i</a:t>
            </a:r>
            <a:r>
              <a:rPr lang="en-US" sz="1400" i="1" dirty="0" smtClean="0"/>
              <a:t> (shared)</a:t>
            </a:r>
            <a:endParaRPr lang="en-US" sz="1400" i="1" dirty="0"/>
          </a:p>
        </p:txBody>
      </p:sp>
      <p:sp>
        <p:nvSpPr>
          <p:cNvPr id="21" name="Textfeld 20"/>
          <p:cNvSpPr txBox="1"/>
          <p:nvPr/>
        </p:nvSpPr>
        <p:spPr>
          <a:xfrm>
            <a:off x="6893010" y="1753071"/>
            <a:ext cx="1207382" cy="307777"/>
          </a:xfrm>
          <a:prstGeom prst="rect">
            <a:avLst/>
          </a:prstGeom>
          <a:noFill/>
        </p:spPr>
        <p:txBody>
          <a:bodyPr wrap="none" rtlCol="0">
            <a:spAutoFit/>
          </a:bodyPr>
          <a:lstStyle/>
          <a:p>
            <a:r>
              <a:rPr lang="de-DE" sz="1400" dirty="0" smtClean="0"/>
              <a:t>Lesen von </a:t>
            </a:r>
            <a:r>
              <a:rPr lang="de-DE" sz="1400" i="1" dirty="0" smtClean="0"/>
              <a:t>P</a:t>
            </a:r>
            <a:r>
              <a:rPr lang="de-DE" sz="1400" i="1" baseline="-25000" dirty="0" smtClean="0"/>
              <a:t>i</a:t>
            </a:r>
            <a:endParaRPr lang="de-DE" sz="1400" i="1" baseline="-25000" dirty="0"/>
          </a:p>
        </p:txBody>
      </p:sp>
      <p:sp>
        <p:nvSpPr>
          <p:cNvPr id="25" name="Textfeld 24"/>
          <p:cNvSpPr txBox="1"/>
          <p:nvPr/>
        </p:nvSpPr>
        <p:spPr>
          <a:xfrm>
            <a:off x="6893010" y="5085184"/>
            <a:ext cx="1207382" cy="307777"/>
          </a:xfrm>
          <a:prstGeom prst="rect">
            <a:avLst/>
          </a:prstGeom>
          <a:noFill/>
        </p:spPr>
        <p:txBody>
          <a:bodyPr wrap="none" rtlCol="0">
            <a:spAutoFit/>
          </a:bodyPr>
          <a:lstStyle/>
          <a:p>
            <a:r>
              <a:rPr lang="de-DE" sz="1400" dirty="0" smtClean="0"/>
              <a:t>Lesen von </a:t>
            </a:r>
            <a:r>
              <a:rPr lang="de-DE" sz="1400" i="1" dirty="0" smtClean="0"/>
              <a:t>P</a:t>
            </a:r>
            <a:r>
              <a:rPr lang="de-DE" sz="1400" i="1" baseline="-25000" dirty="0" smtClean="0"/>
              <a:t>i</a:t>
            </a:r>
            <a:endParaRPr lang="de-DE" sz="1400" i="1" baseline="-25000" dirty="0"/>
          </a:p>
        </p:txBody>
      </p:sp>
      <p:sp>
        <p:nvSpPr>
          <p:cNvPr id="26" name="Textfeld 25"/>
          <p:cNvSpPr txBox="1"/>
          <p:nvPr/>
        </p:nvSpPr>
        <p:spPr>
          <a:xfrm>
            <a:off x="971600" y="5065439"/>
            <a:ext cx="1526380" cy="523220"/>
          </a:xfrm>
          <a:prstGeom prst="rect">
            <a:avLst/>
          </a:prstGeom>
          <a:noFill/>
        </p:spPr>
        <p:txBody>
          <a:bodyPr wrap="none" rtlCol="0">
            <a:spAutoFit/>
          </a:bodyPr>
          <a:lstStyle/>
          <a:p>
            <a:r>
              <a:rPr lang="de-DE" sz="1400" dirty="0" smtClean="0"/>
              <a:t>Lesen oder</a:t>
            </a:r>
          </a:p>
          <a:p>
            <a:r>
              <a:rPr lang="de-DE" sz="1400" dirty="0" smtClean="0"/>
              <a:t>Schreiben von </a:t>
            </a:r>
            <a:r>
              <a:rPr lang="de-DE" sz="1400" i="1" dirty="0" smtClean="0"/>
              <a:t>P</a:t>
            </a:r>
            <a:r>
              <a:rPr lang="de-DE" sz="1400" i="1" baseline="-25000" dirty="0" smtClean="0"/>
              <a:t>i</a:t>
            </a:r>
            <a:endParaRPr lang="de-DE" sz="1400" i="1" baseline="-25000" dirty="0"/>
          </a:p>
        </p:txBody>
      </p:sp>
      <p:sp>
        <p:nvSpPr>
          <p:cNvPr id="27" name="Textfeld 26"/>
          <p:cNvSpPr txBox="1"/>
          <p:nvPr/>
        </p:nvSpPr>
        <p:spPr>
          <a:xfrm>
            <a:off x="5596866" y="3769876"/>
            <a:ext cx="1207382" cy="523220"/>
          </a:xfrm>
          <a:prstGeom prst="rect">
            <a:avLst/>
          </a:prstGeom>
          <a:noFill/>
        </p:spPr>
        <p:txBody>
          <a:bodyPr wrap="none" rtlCol="0">
            <a:spAutoFit/>
          </a:bodyPr>
          <a:lstStyle/>
          <a:p>
            <a:r>
              <a:rPr lang="de-DE" sz="1400" dirty="0" smtClean="0"/>
              <a:t>Lesen von </a:t>
            </a:r>
            <a:r>
              <a:rPr lang="de-DE" sz="1400" i="1" dirty="0" smtClean="0"/>
              <a:t>P</a:t>
            </a:r>
            <a:r>
              <a:rPr lang="de-DE" sz="1400" i="1" baseline="-25000" dirty="0" smtClean="0"/>
              <a:t>i</a:t>
            </a:r>
          </a:p>
          <a:p>
            <a:r>
              <a:rPr lang="en-US" sz="1400" i="1" dirty="0" smtClean="0"/>
              <a:t>(not shared)</a:t>
            </a:r>
            <a:endParaRPr lang="en-US" sz="1400" i="1" dirty="0"/>
          </a:p>
        </p:txBody>
      </p:sp>
      <p:cxnSp>
        <p:nvCxnSpPr>
          <p:cNvPr id="16" name="Gerade Verbindung 15"/>
          <p:cNvCxnSpPr>
            <a:stCxn id="10" idx="1"/>
            <a:endCxn id="5" idx="6"/>
          </p:cNvCxnSpPr>
          <p:nvPr/>
        </p:nvCxnSpPr>
        <p:spPr bwMode="auto">
          <a:xfrm flipH="1">
            <a:off x="2843808" y="4689140"/>
            <a:ext cx="3456384" cy="0"/>
          </a:xfrm>
          <a:prstGeom prst="line">
            <a:avLst/>
          </a:prstGeom>
          <a:solidFill>
            <a:schemeClr val="accent1"/>
          </a:solidFill>
          <a:ln w="19050" cap="flat" cmpd="sng" algn="ctr">
            <a:solidFill>
              <a:schemeClr val="tx1"/>
            </a:solidFill>
            <a:prstDash val="solid"/>
            <a:round/>
            <a:headEnd type="none" w="med" len="med"/>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Freihandform 17"/>
          <p:cNvSpPr/>
          <p:nvPr/>
        </p:nvSpPr>
        <p:spPr bwMode="auto">
          <a:xfrm>
            <a:off x="2539999" y="2888342"/>
            <a:ext cx="159657" cy="1378857"/>
          </a:xfrm>
          <a:custGeom>
            <a:avLst/>
            <a:gdLst>
              <a:gd name="connsiteX0" fmla="*/ 0 w 254234"/>
              <a:gd name="connsiteY0" fmla="*/ 0 h 1386114"/>
              <a:gd name="connsiteX1" fmla="*/ 254000 w 254234"/>
              <a:gd name="connsiteY1" fmla="*/ 718457 h 1386114"/>
              <a:gd name="connsiteX2" fmla="*/ 36286 w 254234"/>
              <a:gd name="connsiteY2" fmla="*/ 1386114 h 1386114"/>
              <a:gd name="connsiteX0" fmla="*/ 0 w 254000"/>
              <a:gd name="connsiteY0" fmla="*/ 0 h 1378857"/>
              <a:gd name="connsiteX1" fmla="*/ 254000 w 254000"/>
              <a:gd name="connsiteY1" fmla="*/ 718457 h 1378857"/>
              <a:gd name="connsiteX2" fmla="*/ 0 w 254000"/>
              <a:gd name="connsiteY2" fmla="*/ 1378857 h 1378857"/>
              <a:gd name="connsiteX0" fmla="*/ 0 w 159657"/>
              <a:gd name="connsiteY0" fmla="*/ 0 h 1378857"/>
              <a:gd name="connsiteX1" fmla="*/ 159657 w 159657"/>
              <a:gd name="connsiteY1" fmla="*/ 682171 h 1378857"/>
              <a:gd name="connsiteX2" fmla="*/ 0 w 159657"/>
              <a:gd name="connsiteY2" fmla="*/ 1378857 h 1378857"/>
            </a:gdLst>
            <a:ahLst/>
            <a:cxnLst>
              <a:cxn ang="0">
                <a:pos x="connsiteX0" y="connsiteY0"/>
              </a:cxn>
              <a:cxn ang="0">
                <a:pos x="connsiteX1" y="connsiteY1"/>
              </a:cxn>
              <a:cxn ang="0">
                <a:pos x="connsiteX2" y="connsiteY2"/>
              </a:cxn>
            </a:cxnLst>
            <a:rect l="l" t="t" r="r" b="b"/>
            <a:pathLst>
              <a:path w="159657" h="1378857">
                <a:moveTo>
                  <a:pt x="0" y="0"/>
                </a:moveTo>
                <a:cubicBezTo>
                  <a:pt x="123976" y="243719"/>
                  <a:pt x="159657" y="452362"/>
                  <a:pt x="159657" y="682171"/>
                </a:cubicBezTo>
                <a:cubicBezTo>
                  <a:pt x="159657" y="911980"/>
                  <a:pt x="111881" y="1160538"/>
                  <a:pt x="0" y="1378857"/>
                </a:cubicBezTo>
              </a:path>
            </a:pathLst>
          </a:custGeom>
          <a:noFill/>
          <a:ln w="19050" cap="flat" cmpd="sng" algn="ctr">
            <a:solidFill>
              <a:schemeClr val="tx1"/>
            </a:solidFill>
            <a:prstDash val="solid"/>
            <a:round/>
            <a:headEnd type="none" w="med" len="med"/>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smtClean="0">
              <a:ln>
                <a:noFill/>
              </a:ln>
              <a:solidFill>
                <a:schemeClr val="tx1"/>
              </a:solidFill>
              <a:effectLst/>
              <a:latin typeface="Arial" charset="0"/>
            </a:endParaRPr>
          </a:p>
        </p:txBody>
      </p:sp>
      <p:sp>
        <p:nvSpPr>
          <p:cNvPr id="31" name="Freihandform 30"/>
          <p:cNvSpPr/>
          <p:nvPr/>
        </p:nvSpPr>
        <p:spPr bwMode="auto">
          <a:xfrm>
            <a:off x="2830286" y="2852057"/>
            <a:ext cx="3650343" cy="1705429"/>
          </a:xfrm>
          <a:custGeom>
            <a:avLst/>
            <a:gdLst>
              <a:gd name="connsiteX0" fmla="*/ 3650343 w 3650343"/>
              <a:gd name="connsiteY0" fmla="*/ 0 h 1705429"/>
              <a:gd name="connsiteX1" fmla="*/ 2387600 w 3650343"/>
              <a:gd name="connsiteY1" fmla="*/ 885372 h 1705429"/>
              <a:gd name="connsiteX2" fmla="*/ 0 w 3650343"/>
              <a:gd name="connsiteY2" fmla="*/ 1705429 h 1705429"/>
              <a:gd name="connsiteX0" fmla="*/ 3650343 w 3650343"/>
              <a:gd name="connsiteY0" fmla="*/ 0 h 1705429"/>
              <a:gd name="connsiteX1" fmla="*/ 2148114 w 3650343"/>
              <a:gd name="connsiteY1" fmla="*/ 1066800 h 1705429"/>
              <a:gd name="connsiteX2" fmla="*/ 0 w 3650343"/>
              <a:gd name="connsiteY2" fmla="*/ 1705429 h 1705429"/>
            </a:gdLst>
            <a:ahLst/>
            <a:cxnLst>
              <a:cxn ang="0">
                <a:pos x="connsiteX0" y="connsiteY0"/>
              </a:cxn>
              <a:cxn ang="0">
                <a:pos x="connsiteX1" y="connsiteY1"/>
              </a:cxn>
              <a:cxn ang="0">
                <a:pos x="connsiteX2" y="connsiteY2"/>
              </a:cxn>
            </a:cxnLst>
            <a:rect l="l" t="t" r="r" b="b"/>
            <a:pathLst>
              <a:path w="3650343" h="1705429">
                <a:moveTo>
                  <a:pt x="3650343" y="0"/>
                </a:moveTo>
                <a:cubicBezTo>
                  <a:pt x="3323166" y="300567"/>
                  <a:pt x="2756504" y="782562"/>
                  <a:pt x="2148114" y="1066800"/>
                </a:cubicBezTo>
                <a:cubicBezTo>
                  <a:pt x="1539724" y="1351038"/>
                  <a:pt x="0" y="1705429"/>
                  <a:pt x="0" y="1705429"/>
                </a:cubicBezTo>
              </a:path>
            </a:pathLst>
          </a:custGeom>
          <a:noFill/>
          <a:ln w="19050" cap="flat" cmpd="sng" algn="ctr">
            <a:solidFill>
              <a:schemeClr val="tx1"/>
            </a:solidFill>
            <a:prstDash val="solid"/>
            <a:round/>
            <a:headEnd type="none" w="med" len="med"/>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smtClean="0">
              <a:ln>
                <a:noFill/>
              </a:ln>
              <a:solidFill>
                <a:schemeClr val="tx1"/>
              </a:solidFill>
              <a:effectLst/>
              <a:latin typeface="Arial" charset="0"/>
            </a:endParaRPr>
          </a:p>
        </p:txBody>
      </p:sp>
      <p:sp>
        <p:nvSpPr>
          <p:cNvPr id="30" name="Textfeld 29"/>
          <p:cNvSpPr txBox="1"/>
          <p:nvPr/>
        </p:nvSpPr>
        <p:spPr>
          <a:xfrm>
            <a:off x="3995936" y="4653136"/>
            <a:ext cx="1526380" cy="307777"/>
          </a:xfrm>
          <a:prstGeom prst="rect">
            <a:avLst/>
          </a:prstGeom>
          <a:noFill/>
        </p:spPr>
        <p:txBody>
          <a:bodyPr wrap="none" rtlCol="0">
            <a:spAutoFit/>
          </a:bodyPr>
          <a:lstStyle/>
          <a:p>
            <a:r>
              <a:rPr lang="de-DE" sz="1400" dirty="0" smtClean="0"/>
              <a:t>Schreiben von </a:t>
            </a:r>
            <a:r>
              <a:rPr lang="de-DE" sz="1400" i="1" dirty="0" smtClean="0"/>
              <a:t>P</a:t>
            </a:r>
            <a:r>
              <a:rPr lang="de-DE" sz="1400" i="1" baseline="-25000" dirty="0" smtClean="0"/>
              <a:t>i</a:t>
            </a:r>
            <a:endParaRPr lang="de-DE" sz="1400" i="1" baseline="-25000" dirty="0"/>
          </a:p>
        </p:txBody>
      </p:sp>
      <p:sp>
        <p:nvSpPr>
          <p:cNvPr id="32" name="Textfeld 31"/>
          <p:cNvSpPr txBox="1"/>
          <p:nvPr/>
        </p:nvSpPr>
        <p:spPr>
          <a:xfrm>
            <a:off x="2268000" y="3625200"/>
            <a:ext cx="990977" cy="523220"/>
          </a:xfrm>
          <a:prstGeom prst="rect">
            <a:avLst/>
          </a:prstGeom>
          <a:noFill/>
        </p:spPr>
        <p:txBody>
          <a:bodyPr wrap="none" rtlCol="0">
            <a:spAutoFit/>
          </a:bodyPr>
          <a:lstStyle/>
          <a:p>
            <a:r>
              <a:rPr lang="de-DE" sz="1400" dirty="0" smtClean="0"/>
              <a:t>Schreiben</a:t>
            </a:r>
          </a:p>
          <a:p>
            <a:r>
              <a:rPr lang="de-DE" sz="1400" dirty="0" smtClean="0"/>
              <a:t>von </a:t>
            </a:r>
            <a:r>
              <a:rPr lang="de-DE" sz="1400" i="1" dirty="0" smtClean="0"/>
              <a:t>P</a:t>
            </a:r>
            <a:r>
              <a:rPr lang="de-DE" sz="1400" i="1" baseline="-25000" dirty="0" smtClean="0"/>
              <a:t>i</a:t>
            </a:r>
            <a:endParaRPr lang="de-DE" sz="1400" i="1" baseline="-25000" dirty="0"/>
          </a:p>
        </p:txBody>
      </p:sp>
      <p:sp>
        <p:nvSpPr>
          <p:cNvPr id="33" name="Textfeld 32"/>
          <p:cNvSpPr txBox="1"/>
          <p:nvPr/>
        </p:nvSpPr>
        <p:spPr>
          <a:xfrm>
            <a:off x="3437007" y="4129916"/>
            <a:ext cx="990977" cy="523220"/>
          </a:xfrm>
          <a:prstGeom prst="rect">
            <a:avLst/>
          </a:prstGeom>
          <a:noFill/>
        </p:spPr>
        <p:txBody>
          <a:bodyPr wrap="none" rtlCol="0">
            <a:spAutoFit/>
          </a:bodyPr>
          <a:lstStyle/>
          <a:p>
            <a:r>
              <a:rPr lang="de-DE" sz="1400" dirty="0" smtClean="0"/>
              <a:t>Schreiben</a:t>
            </a:r>
          </a:p>
          <a:p>
            <a:r>
              <a:rPr lang="de-DE" sz="1400" dirty="0" smtClean="0"/>
              <a:t>von </a:t>
            </a:r>
            <a:r>
              <a:rPr lang="de-DE" sz="1400" i="1" dirty="0" smtClean="0"/>
              <a:t>P</a:t>
            </a:r>
            <a:r>
              <a:rPr lang="de-DE" sz="1400" i="1" baseline="-25000" dirty="0" smtClean="0"/>
              <a:t>i</a:t>
            </a:r>
            <a:endParaRPr lang="de-DE" sz="1400" i="1" baseline="-25000" dirty="0"/>
          </a:p>
        </p:txBody>
      </p:sp>
      <p:sp>
        <p:nvSpPr>
          <p:cNvPr id="34" name="Freihandform 33"/>
          <p:cNvSpPr/>
          <p:nvPr/>
        </p:nvSpPr>
        <p:spPr bwMode="auto">
          <a:xfrm>
            <a:off x="1362351" y="2060848"/>
            <a:ext cx="617361" cy="822056"/>
          </a:xfrm>
          <a:custGeom>
            <a:avLst/>
            <a:gdLst>
              <a:gd name="connsiteX0" fmla="*/ 617361 w 617361"/>
              <a:gd name="connsiteY0" fmla="*/ 150111 h 822056"/>
              <a:gd name="connsiteX1" fmla="*/ 145646 w 617361"/>
              <a:gd name="connsiteY1" fmla="*/ 12225 h 822056"/>
              <a:gd name="connsiteX2" fmla="*/ 504 w 617361"/>
              <a:gd name="connsiteY2" fmla="*/ 425882 h 822056"/>
              <a:gd name="connsiteX3" fmla="*/ 181932 w 617361"/>
              <a:gd name="connsiteY3" fmla="*/ 817768 h 822056"/>
              <a:gd name="connsiteX4" fmla="*/ 595589 w 617361"/>
              <a:gd name="connsiteY4" fmla="*/ 600053 h 822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361" h="822056">
                <a:moveTo>
                  <a:pt x="617361" y="150111"/>
                </a:moveTo>
                <a:cubicBezTo>
                  <a:pt x="432908" y="58187"/>
                  <a:pt x="248455" y="-33737"/>
                  <a:pt x="145646" y="12225"/>
                </a:cubicBezTo>
                <a:cubicBezTo>
                  <a:pt x="42837" y="58187"/>
                  <a:pt x="-5544" y="291625"/>
                  <a:pt x="504" y="425882"/>
                </a:cubicBezTo>
                <a:cubicBezTo>
                  <a:pt x="6552" y="560139"/>
                  <a:pt x="82751" y="788740"/>
                  <a:pt x="181932" y="817768"/>
                </a:cubicBezTo>
                <a:cubicBezTo>
                  <a:pt x="281113" y="846796"/>
                  <a:pt x="438351" y="723424"/>
                  <a:pt x="595589" y="600053"/>
                </a:cubicBezTo>
              </a:path>
            </a:pathLst>
          </a:custGeom>
          <a:noFill/>
          <a:ln w="19050" cap="flat" cmpd="sng" algn="ctr">
            <a:solidFill>
              <a:srgbClr val="C00000"/>
            </a:solidFill>
            <a:prstDash val="solid"/>
            <a:round/>
            <a:headEnd type="stealth" w="lg" len="lg"/>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smtClean="0">
              <a:ln>
                <a:noFill/>
              </a:ln>
              <a:effectLst/>
              <a:latin typeface="Arial" charset="0"/>
            </a:endParaRPr>
          </a:p>
        </p:txBody>
      </p:sp>
      <p:sp>
        <p:nvSpPr>
          <p:cNvPr id="35" name="Freihandform 34"/>
          <p:cNvSpPr/>
          <p:nvPr/>
        </p:nvSpPr>
        <p:spPr bwMode="auto">
          <a:xfrm flipV="1">
            <a:off x="6948264" y="2880000"/>
            <a:ext cx="159657" cy="1378857"/>
          </a:xfrm>
          <a:custGeom>
            <a:avLst/>
            <a:gdLst>
              <a:gd name="connsiteX0" fmla="*/ 0 w 254234"/>
              <a:gd name="connsiteY0" fmla="*/ 0 h 1386114"/>
              <a:gd name="connsiteX1" fmla="*/ 254000 w 254234"/>
              <a:gd name="connsiteY1" fmla="*/ 718457 h 1386114"/>
              <a:gd name="connsiteX2" fmla="*/ 36286 w 254234"/>
              <a:gd name="connsiteY2" fmla="*/ 1386114 h 1386114"/>
              <a:gd name="connsiteX0" fmla="*/ 0 w 254000"/>
              <a:gd name="connsiteY0" fmla="*/ 0 h 1378857"/>
              <a:gd name="connsiteX1" fmla="*/ 254000 w 254000"/>
              <a:gd name="connsiteY1" fmla="*/ 718457 h 1378857"/>
              <a:gd name="connsiteX2" fmla="*/ 0 w 254000"/>
              <a:gd name="connsiteY2" fmla="*/ 1378857 h 1378857"/>
              <a:gd name="connsiteX0" fmla="*/ 0 w 159657"/>
              <a:gd name="connsiteY0" fmla="*/ 0 h 1378857"/>
              <a:gd name="connsiteX1" fmla="*/ 159657 w 159657"/>
              <a:gd name="connsiteY1" fmla="*/ 682171 h 1378857"/>
              <a:gd name="connsiteX2" fmla="*/ 0 w 159657"/>
              <a:gd name="connsiteY2" fmla="*/ 1378857 h 1378857"/>
            </a:gdLst>
            <a:ahLst/>
            <a:cxnLst>
              <a:cxn ang="0">
                <a:pos x="connsiteX0" y="connsiteY0"/>
              </a:cxn>
              <a:cxn ang="0">
                <a:pos x="connsiteX1" y="connsiteY1"/>
              </a:cxn>
              <a:cxn ang="0">
                <a:pos x="connsiteX2" y="connsiteY2"/>
              </a:cxn>
            </a:cxnLst>
            <a:rect l="l" t="t" r="r" b="b"/>
            <a:pathLst>
              <a:path w="159657" h="1378857">
                <a:moveTo>
                  <a:pt x="0" y="0"/>
                </a:moveTo>
                <a:cubicBezTo>
                  <a:pt x="123976" y="243719"/>
                  <a:pt x="159657" y="452362"/>
                  <a:pt x="159657" y="682171"/>
                </a:cubicBezTo>
                <a:cubicBezTo>
                  <a:pt x="159657" y="911980"/>
                  <a:pt x="111881" y="1160538"/>
                  <a:pt x="0" y="1378857"/>
                </a:cubicBezTo>
              </a:path>
            </a:pathLst>
          </a:custGeom>
          <a:noFill/>
          <a:ln w="19050" cap="flat" cmpd="sng" algn="ctr">
            <a:solidFill>
              <a:srgbClr val="C00000"/>
            </a:solidFill>
            <a:prstDash val="solid"/>
            <a:round/>
            <a:headEnd type="none" w="med" len="med"/>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smtClean="0">
              <a:ln>
                <a:noFill/>
              </a:ln>
              <a:solidFill>
                <a:schemeClr val="tx1"/>
              </a:solidFill>
              <a:effectLst/>
              <a:latin typeface="Arial" charset="0"/>
            </a:endParaRPr>
          </a:p>
        </p:txBody>
      </p:sp>
      <p:sp>
        <p:nvSpPr>
          <p:cNvPr id="36" name="Freihandform 35"/>
          <p:cNvSpPr/>
          <p:nvPr/>
        </p:nvSpPr>
        <p:spPr bwMode="auto">
          <a:xfrm rot="10800000">
            <a:off x="2771801" y="2731682"/>
            <a:ext cx="3650343" cy="1705429"/>
          </a:xfrm>
          <a:custGeom>
            <a:avLst/>
            <a:gdLst>
              <a:gd name="connsiteX0" fmla="*/ 3650343 w 3650343"/>
              <a:gd name="connsiteY0" fmla="*/ 0 h 1705429"/>
              <a:gd name="connsiteX1" fmla="*/ 2387600 w 3650343"/>
              <a:gd name="connsiteY1" fmla="*/ 885372 h 1705429"/>
              <a:gd name="connsiteX2" fmla="*/ 0 w 3650343"/>
              <a:gd name="connsiteY2" fmla="*/ 1705429 h 1705429"/>
              <a:gd name="connsiteX0" fmla="*/ 3650343 w 3650343"/>
              <a:gd name="connsiteY0" fmla="*/ 0 h 1705429"/>
              <a:gd name="connsiteX1" fmla="*/ 2148114 w 3650343"/>
              <a:gd name="connsiteY1" fmla="*/ 1066800 h 1705429"/>
              <a:gd name="connsiteX2" fmla="*/ 0 w 3650343"/>
              <a:gd name="connsiteY2" fmla="*/ 1705429 h 1705429"/>
            </a:gdLst>
            <a:ahLst/>
            <a:cxnLst>
              <a:cxn ang="0">
                <a:pos x="connsiteX0" y="connsiteY0"/>
              </a:cxn>
              <a:cxn ang="0">
                <a:pos x="connsiteX1" y="connsiteY1"/>
              </a:cxn>
              <a:cxn ang="0">
                <a:pos x="connsiteX2" y="connsiteY2"/>
              </a:cxn>
            </a:cxnLst>
            <a:rect l="l" t="t" r="r" b="b"/>
            <a:pathLst>
              <a:path w="3650343" h="1705429">
                <a:moveTo>
                  <a:pt x="3650343" y="0"/>
                </a:moveTo>
                <a:cubicBezTo>
                  <a:pt x="3323166" y="300567"/>
                  <a:pt x="2756504" y="782562"/>
                  <a:pt x="2148114" y="1066800"/>
                </a:cubicBezTo>
                <a:cubicBezTo>
                  <a:pt x="1539724" y="1351038"/>
                  <a:pt x="0" y="1705429"/>
                  <a:pt x="0" y="1705429"/>
                </a:cubicBezTo>
              </a:path>
            </a:pathLst>
          </a:custGeom>
          <a:noFill/>
          <a:ln w="19050" cap="flat" cmpd="sng" algn="ctr">
            <a:solidFill>
              <a:srgbClr val="C00000"/>
            </a:solidFill>
            <a:prstDash val="solid"/>
            <a:round/>
            <a:headEnd type="none" w="med" len="med"/>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val="2778579355"/>
      </p:ext>
    </p:extLst>
  </p:cSld>
  <p:clrMapOvr>
    <a:masterClrMapping/>
  </p:clrMapOvr>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MESI-Zustandsdiagramm (4)</a:t>
            </a:r>
            <a:endParaRPr lang="de-DE" dirty="0"/>
          </a:p>
        </p:txBody>
      </p:sp>
      <p:sp>
        <p:nvSpPr>
          <p:cNvPr id="3" name="Datumsplatzhalter 2"/>
          <p:cNvSpPr>
            <a:spLocks noGrp="1"/>
          </p:cNvSpPr>
          <p:nvPr>
            <p:ph type="dt" sz="half" idx="10"/>
          </p:nvPr>
        </p:nvSpPr>
        <p:spPr/>
        <p:txBody>
          <a:bodyPr/>
          <a:lstStyle/>
          <a:p>
            <a:r>
              <a:rPr lang="en-US" dirty="0" smtClean="0"/>
              <a:t>©</a:t>
            </a:r>
            <a:r>
              <a:rPr lang="de-DE" dirty="0" smtClean="0"/>
              <a:t> H. Falk | </a:t>
            </a:r>
            <a:fld id="{27C2368B-580A-4669-AD88-4A55AB5D18C6}" type="datetime1">
              <a:rPr lang="de-DE" smtClean="0"/>
              <a:t>01.10.2014</a:t>
            </a:fld>
            <a:endParaRPr lang="de-DE" dirty="0"/>
          </a:p>
        </p:txBody>
      </p:sp>
      <p:sp>
        <p:nvSpPr>
          <p:cNvPr id="4" name="Fußzeilenplatzhalter 3"/>
          <p:cNvSpPr>
            <a:spLocks noGrp="1"/>
          </p:cNvSpPr>
          <p:nvPr>
            <p:ph type="ftr" sz="quarter" idx="11"/>
          </p:nvPr>
        </p:nvSpPr>
        <p:spPr/>
        <p:txBody>
          <a:bodyPr/>
          <a:lstStyle/>
          <a:p>
            <a:r>
              <a:rPr lang="de-DE" dirty="0" smtClean="0"/>
              <a:t>7 - Speicher-Hardware</a:t>
            </a:r>
            <a:endParaRPr lang="de-DE" dirty="0"/>
          </a:p>
        </p:txBody>
      </p:sp>
      <p:sp>
        <p:nvSpPr>
          <p:cNvPr id="5" name="Ellipse 4"/>
          <p:cNvSpPr/>
          <p:nvPr/>
        </p:nvSpPr>
        <p:spPr bwMode="auto">
          <a:xfrm>
            <a:off x="1907704" y="4221088"/>
            <a:ext cx="936104" cy="936104"/>
          </a:xfrm>
          <a:prstGeom prst="ellipse">
            <a:avLst/>
          </a:prstGeom>
          <a:solidFill>
            <a:srgbClr val="AAA28D">
              <a:alpha val="80000"/>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smtClean="0">
              <a:ln>
                <a:noFill/>
              </a:ln>
              <a:solidFill>
                <a:schemeClr val="tx1"/>
              </a:solidFill>
              <a:effectLst/>
              <a:latin typeface="Arial" charset="0"/>
            </a:endParaRPr>
          </a:p>
        </p:txBody>
      </p:sp>
      <p:sp>
        <p:nvSpPr>
          <p:cNvPr id="6" name="Ellipse 5"/>
          <p:cNvSpPr/>
          <p:nvPr/>
        </p:nvSpPr>
        <p:spPr bwMode="auto">
          <a:xfrm>
            <a:off x="6300192" y="4221088"/>
            <a:ext cx="936104" cy="936104"/>
          </a:xfrm>
          <a:prstGeom prst="ellipse">
            <a:avLst/>
          </a:prstGeom>
          <a:solidFill>
            <a:srgbClr val="AAA28D">
              <a:alpha val="80000"/>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smtClean="0">
              <a:ln>
                <a:noFill/>
              </a:ln>
              <a:solidFill>
                <a:schemeClr val="tx1"/>
              </a:solidFill>
              <a:effectLst/>
              <a:latin typeface="Arial" charset="0"/>
            </a:endParaRPr>
          </a:p>
        </p:txBody>
      </p:sp>
      <p:sp>
        <p:nvSpPr>
          <p:cNvPr id="7" name="Ellipse 6"/>
          <p:cNvSpPr/>
          <p:nvPr/>
        </p:nvSpPr>
        <p:spPr bwMode="auto">
          <a:xfrm>
            <a:off x="1907704" y="1988840"/>
            <a:ext cx="936104" cy="936104"/>
          </a:xfrm>
          <a:prstGeom prst="ellipse">
            <a:avLst/>
          </a:prstGeom>
          <a:solidFill>
            <a:srgbClr val="AAA28D">
              <a:alpha val="80000"/>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smtClean="0">
              <a:ln>
                <a:noFill/>
              </a:ln>
              <a:solidFill>
                <a:schemeClr val="tx1"/>
              </a:solidFill>
              <a:effectLst/>
              <a:latin typeface="Arial" charset="0"/>
            </a:endParaRPr>
          </a:p>
        </p:txBody>
      </p:sp>
      <p:sp>
        <p:nvSpPr>
          <p:cNvPr id="8" name="Ellipse 7"/>
          <p:cNvSpPr/>
          <p:nvPr/>
        </p:nvSpPr>
        <p:spPr bwMode="auto">
          <a:xfrm>
            <a:off x="6300192" y="1988840"/>
            <a:ext cx="936104" cy="936104"/>
          </a:xfrm>
          <a:prstGeom prst="ellipse">
            <a:avLst/>
          </a:prstGeom>
          <a:solidFill>
            <a:srgbClr val="AAA28D">
              <a:alpha val="80000"/>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smtClean="0">
              <a:ln>
                <a:noFill/>
              </a:ln>
              <a:solidFill>
                <a:schemeClr val="tx1"/>
              </a:solidFill>
              <a:effectLst/>
              <a:latin typeface="Arial" charset="0"/>
            </a:endParaRPr>
          </a:p>
        </p:txBody>
      </p:sp>
      <p:sp>
        <p:nvSpPr>
          <p:cNvPr id="9" name="Textfeld 8"/>
          <p:cNvSpPr txBox="1"/>
          <p:nvPr/>
        </p:nvSpPr>
        <p:spPr>
          <a:xfrm>
            <a:off x="1907704" y="4221088"/>
            <a:ext cx="936104" cy="936104"/>
          </a:xfrm>
          <a:prstGeom prst="rect">
            <a:avLst/>
          </a:prstGeom>
          <a:noFill/>
        </p:spPr>
        <p:txBody>
          <a:bodyPr wrap="none" rtlCol="0" anchor="ctr" anchorCtr="1">
            <a:noAutofit/>
          </a:bodyPr>
          <a:lstStyle/>
          <a:p>
            <a:r>
              <a:rPr lang="de-DE" dirty="0" smtClean="0"/>
              <a:t>M</a:t>
            </a:r>
            <a:endParaRPr lang="de-DE" dirty="0"/>
          </a:p>
        </p:txBody>
      </p:sp>
      <p:sp>
        <p:nvSpPr>
          <p:cNvPr id="10" name="Textfeld 9"/>
          <p:cNvSpPr txBox="1"/>
          <p:nvPr/>
        </p:nvSpPr>
        <p:spPr>
          <a:xfrm>
            <a:off x="6300192" y="4221088"/>
            <a:ext cx="936104" cy="936104"/>
          </a:xfrm>
          <a:prstGeom prst="rect">
            <a:avLst/>
          </a:prstGeom>
          <a:noFill/>
        </p:spPr>
        <p:txBody>
          <a:bodyPr wrap="none" rtlCol="0" anchor="ctr" anchorCtr="1">
            <a:noAutofit/>
          </a:bodyPr>
          <a:lstStyle/>
          <a:p>
            <a:r>
              <a:rPr lang="de-DE" dirty="0" smtClean="0"/>
              <a:t>E</a:t>
            </a:r>
            <a:endParaRPr lang="de-DE" dirty="0"/>
          </a:p>
        </p:txBody>
      </p:sp>
      <p:sp>
        <p:nvSpPr>
          <p:cNvPr id="11" name="Textfeld 10"/>
          <p:cNvSpPr txBox="1"/>
          <p:nvPr/>
        </p:nvSpPr>
        <p:spPr>
          <a:xfrm>
            <a:off x="1907704" y="1988840"/>
            <a:ext cx="936104" cy="936104"/>
          </a:xfrm>
          <a:prstGeom prst="rect">
            <a:avLst/>
          </a:prstGeom>
          <a:noFill/>
        </p:spPr>
        <p:txBody>
          <a:bodyPr wrap="none" rtlCol="0" anchor="ctr" anchorCtr="1">
            <a:noAutofit/>
          </a:bodyPr>
          <a:lstStyle/>
          <a:p>
            <a:r>
              <a:rPr lang="de-DE" dirty="0" smtClean="0"/>
              <a:t>I</a:t>
            </a:r>
            <a:endParaRPr lang="de-DE" dirty="0"/>
          </a:p>
        </p:txBody>
      </p:sp>
      <p:sp>
        <p:nvSpPr>
          <p:cNvPr id="12" name="Textfeld 11"/>
          <p:cNvSpPr txBox="1"/>
          <p:nvPr/>
        </p:nvSpPr>
        <p:spPr>
          <a:xfrm>
            <a:off x="6300192" y="1988840"/>
            <a:ext cx="936104" cy="936104"/>
          </a:xfrm>
          <a:prstGeom prst="rect">
            <a:avLst/>
          </a:prstGeom>
          <a:noFill/>
        </p:spPr>
        <p:txBody>
          <a:bodyPr wrap="none" rtlCol="0" anchor="ctr" anchorCtr="1">
            <a:noAutofit/>
          </a:bodyPr>
          <a:lstStyle/>
          <a:p>
            <a:r>
              <a:rPr lang="de-DE" dirty="0" smtClean="0"/>
              <a:t>S</a:t>
            </a:r>
            <a:endParaRPr lang="de-DE" dirty="0"/>
          </a:p>
        </p:txBody>
      </p:sp>
      <p:sp>
        <p:nvSpPr>
          <p:cNvPr id="13" name="Textfeld 12"/>
          <p:cNvSpPr txBox="1"/>
          <p:nvPr/>
        </p:nvSpPr>
        <p:spPr>
          <a:xfrm>
            <a:off x="261864" y="5693186"/>
            <a:ext cx="8630616" cy="400110"/>
          </a:xfrm>
          <a:prstGeom prst="rect">
            <a:avLst/>
          </a:prstGeom>
          <a:noFill/>
        </p:spPr>
        <p:txBody>
          <a:bodyPr wrap="square" rtlCol="0">
            <a:spAutoFit/>
          </a:bodyPr>
          <a:lstStyle/>
          <a:p>
            <a:pPr algn="ctr"/>
            <a:r>
              <a:rPr lang="de-DE" sz="2000" b="1" dirty="0" smtClean="0">
                <a:solidFill>
                  <a:srgbClr val="C00000"/>
                </a:solidFill>
              </a:rPr>
              <a:t>Schreiben eines anderen Prozessors</a:t>
            </a:r>
            <a:endParaRPr lang="en-US" sz="2000" b="1" i="1" baseline="-25000" dirty="0">
              <a:ln>
                <a:solidFill>
                  <a:sysClr val="windowText" lastClr="000000"/>
                </a:solidFill>
              </a:ln>
              <a:solidFill>
                <a:srgbClr val="C00000"/>
              </a:solidFill>
            </a:endParaRPr>
          </a:p>
        </p:txBody>
      </p:sp>
      <p:sp>
        <p:nvSpPr>
          <p:cNvPr id="20" name="Freihandform 19"/>
          <p:cNvSpPr/>
          <p:nvPr/>
        </p:nvSpPr>
        <p:spPr bwMode="auto">
          <a:xfrm>
            <a:off x="1349325" y="4298518"/>
            <a:ext cx="617361" cy="822056"/>
          </a:xfrm>
          <a:custGeom>
            <a:avLst/>
            <a:gdLst>
              <a:gd name="connsiteX0" fmla="*/ 617361 w 617361"/>
              <a:gd name="connsiteY0" fmla="*/ 150111 h 822056"/>
              <a:gd name="connsiteX1" fmla="*/ 145646 w 617361"/>
              <a:gd name="connsiteY1" fmla="*/ 12225 h 822056"/>
              <a:gd name="connsiteX2" fmla="*/ 504 w 617361"/>
              <a:gd name="connsiteY2" fmla="*/ 425882 h 822056"/>
              <a:gd name="connsiteX3" fmla="*/ 181932 w 617361"/>
              <a:gd name="connsiteY3" fmla="*/ 817768 h 822056"/>
              <a:gd name="connsiteX4" fmla="*/ 595589 w 617361"/>
              <a:gd name="connsiteY4" fmla="*/ 600053 h 822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361" h="822056">
                <a:moveTo>
                  <a:pt x="617361" y="150111"/>
                </a:moveTo>
                <a:cubicBezTo>
                  <a:pt x="432908" y="58187"/>
                  <a:pt x="248455" y="-33737"/>
                  <a:pt x="145646" y="12225"/>
                </a:cubicBezTo>
                <a:cubicBezTo>
                  <a:pt x="42837" y="58187"/>
                  <a:pt x="-5544" y="291625"/>
                  <a:pt x="504" y="425882"/>
                </a:cubicBezTo>
                <a:cubicBezTo>
                  <a:pt x="6552" y="560139"/>
                  <a:pt x="82751" y="788740"/>
                  <a:pt x="181932" y="817768"/>
                </a:cubicBezTo>
                <a:cubicBezTo>
                  <a:pt x="281113" y="846796"/>
                  <a:pt x="438351" y="723424"/>
                  <a:pt x="595589" y="600053"/>
                </a:cubicBezTo>
              </a:path>
            </a:pathLst>
          </a:custGeom>
          <a:noFill/>
          <a:ln w="19050" cap="flat" cmpd="sng" algn="ctr">
            <a:solidFill>
              <a:schemeClr val="tx1"/>
            </a:solidFill>
            <a:prstDash val="solid"/>
            <a:round/>
            <a:headEnd type="stealth" w="lg" len="lg"/>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smtClean="0">
              <a:ln>
                <a:noFill/>
              </a:ln>
              <a:effectLst/>
              <a:latin typeface="Arial" charset="0"/>
            </a:endParaRPr>
          </a:p>
        </p:txBody>
      </p:sp>
      <p:sp>
        <p:nvSpPr>
          <p:cNvPr id="22" name="Freihandform 21"/>
          <p:cNvSpPr/>
          <p:nvPr/>
        </p:nvSpPr>
        <p:spPr bwMode="auto">
          <a:xfrm flipH="1">
            <a:off x="7164288" y="4293096"/>
            <a:ext cx="617361" cy="822056"/>
          </a:xfrm>
          <a:custGeom>
            <a:avLst/>
            <a:gdLst>
              <a:gd name="connsiteX0" fmla="*/ 617361 w 617361"/>
              <a:gd name="connsiteY0" fmla="*/ 150111 h 822056"/>
              <a:gd name="connsiteX1" fmla="*/ 145646 w 617361"/>
              <a:gd name="connsiteY1" fmla="*/ 12225 h 822056"/>
              <a:gd name="connsiteX2" fmla="*/ 504 w 617361"/>
              <a:gd name="connsiteY2" fmla="*/ 425882 h 822056"/>
              <a:gd name="connsiteX3" fmla="*/ 181932 w 617361"/>
              <a:gd name="connsiteY3" fmla="*/ 817768 h 822056"/>
              <a:gd name="connsiteX4" fmla="*/ 595589 w 617361"/>
              <a:gd name="connsiteY4" fmla="*/ 600053 h 822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361" h="822056">
                <a:moveTo>
                  <a:pt x="617361" y="150111"/>
                </a:moveTo>
                <a:cubicBezTo>
                  <a:pt x="432908" y="58187"/>
                  <a:pt x="248455" y="-33737"/>
                  <a:pt x="145646" y="12225"/>
                </a:cubicBezTo>
                <a:cubicBezTo>
                  <a:pt x="42837" y="58187"/>
                  <a:pt x="-5544" y="291625"/>
                  <a:pt x="504" y="425882"/>
                </a:cubicBezTo>
                <a:cubicBezTo>
                  <a:pt x="6552" y="560139"/>
                  <a:pt x="82751" y="788740"/>
                  <a:pt x="181932" y="817768"/>
                </a:cubicBezTo>
                <a:cubicBezTo>
                  <a:pt x="281113" y="846796"/>
                  <a:pt x="438351" y="723424"/>
                  <a:pt x="595589" y="600053"/>
                </a:cubicBezTo>
              </a:path>
            </a:pathLst>
          </a:custGeom>
          <a:noFill/>
          <a:ln w="19050" cap="flat" cmpd="sng" algn="ctr">
            <a:solidFill>
              <a:schemeClr val="tx1"/>
            </a:solidFill>
            <a:prstDash val="solid"/>
            <a:round/>
            <a:headEnd type="stealth" w="lg" len="lg"/>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smtClean="0">
              <a:ln>
                <a:noFill/>
              </a:ln>
              <a:solidFill>
                <a:schemeClr val="tx1"/>
              </a:solidFill>
              <a:effectLst/>
              <a:latin typeface="Arial" charset="0"/>
            </a:endParaRPr>
          </a:p>
        </p:txBody>
      </p:sp>
      <p:sp>
        <p:nvSpPr>
          <p:cNvPr id="23" name="Freihandform 22"/>
          <p:cNvSpPr/>
          <p:nvPr/>
        </p:nvSpPr>
        <p:spPr bwMode="auto">
          <a:xfrm flipH="1">
            <a:off x="7164288" y="2060848"/>
            <a:ext cx="617361" cy="822056"/>
          </a:xfrm>
          <a:custGeom>
            <a:avLst/>
            <a:gdLst>
              <a:gd name="connsiteX0" fmla="*/ 617361 w 617361"/>
              <a:gd name="connsiteY0" fmla="*/ 150111 h 822056"/>
              <a:gd name="connsiteX1" fmla="*/ 145646 w 617361"/>
              <a:gd name="connsiteY1" fmla="*/ 12225 h 822056"/>
              <a:gd name="connsiteX2" fmla="*/ 504 w 617361"/>
              <a:gd name="connsiteY2" fmla="*/ 425882 h 822056"/>
              <a:gd name="connsiteX3" fmla="*/ 181932 w 617361"/>
              <a:gd name="connsiteY3" fmla="*/ 817768 h 822056"/>
              <a:gd name="connsiteX4" fmla="*/ 595589 w 617361"/>
              <a:gd name="connsiteY4" fmla="*/ 600053 h 822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361" h="822056">
                <a:moveTo>
                  <a:pt x="617361" y="150111"/>
                </a:moveTo>
                <a:cubicBezTo>
                  <a:pt x="432908" y="58187"/>
                  <a:pt x="248455" y="-33737"/>
                  <a:pt x="145646" y="12225"/>
                </a:cubicBezTo>
                <a:cubicBezTo>
                  <a:pt x="42837" y="58187"/>
                  <a:pt x="-5544" y="291625"/>
                  <a:pt x="504" y="425882"/>
                </a:cubicBezTo>
                <a:cubicBezTo>
                  <a:pt x="6552" y="560139"/>
                  <a:pt x="82751" y="788740"/>
                  <a:pt x="181932" y="817768"/>
                </a:cubicBezTo>
                <a:cubicBezTo>
                  <a:pt x="281113" y="846796"/>
                  <a:pt x="438351" y="723424"/>
                  <a:pt x="595589" y="600053"/>
                </a:cubicBezTo>
              </a:path>
            </a:pathLst>
          </a:custGeom>
          <a:noFill/>
          <a:ln w="19050" cap="flat" cmpd="sng" algn="ctr">
            <a:solidFill>
              <a:schemeClr val="tx1"/>
            </a:solidFill>
            <a:prstDash val="solid"/>
            <a:round/>
            <a:headEnd type="stealth" w="lg" len="lg"/>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smtClean="0">
              <a:ln>
                <a:noFill/>
              </a:ln>
              <a:solidFill>
                <a:schemeClr val="tx1"/>
              </a:solidFill>
              <a:effectLst/>
              <a:latin typeface="Arial" charset="0"/>
            </a:endParaRPr>
          </a:p>
        </p:txBody>
      </p:sp>
      <p:sp>
        <p:nvSpPr>
          <p:cNvPr id="24" name="Freihandform 23"/>
          <p:cNvSpPr/>
          <p:nvPr/>
        </p:nvSpPr>
        <p:spPr bwMode="auto">
          <a:xfrm>
            <a:off x="2837543" y="2569029"/>
            <a:ext cx="3476171" cy="203200"/>
          </a:xfrm>
          <a:custGeom>
            <a:avLst/>
            <a:gdLst>
              <a:gd name="connsiteX0" fmla="*/ 0 w 3497943"/>
              <a:gd name="connsiteY0" fmla="*/ 72571 h 204548"/>
              <a:gd name="connsiteX1" fmla="*/ 1799772 w 3497943"/>
              <a:gd name="connsiteY1" fmla="*/ 203200 h 204548"/>
              <a:gd name="connsiteX2" fmla="*/ 3497943 w 3497943"/>
              <a:gd name="connsiteY2" fmla="*/ 0 h 204548"/>
              <a:gd name="connsiteX0" fmla="*/ 0 w 3476171"/>
              <a:gd name="connsiteY0" fmla="*/ 0 h 203200"/>
              <a:gd name="connsiteX1" fmla="*/ 1778000 w 3476171"/>
              <a:gd name="connsiteY1" fmla="*/ 203200 h 203200"/>
              <a:gd name="connsiteX2" fmla="*/ 3476171 w 3476171"/>
              <a:gd name="connsiteY2" fmla="*/ 0 h 203200"/>
            </a:gdLst>
            <a:ahLst/>
            <a:cxnLst>
              <a:cxn ang="0">
                <a:pos x="connsiteX0" y="connsiteY0"/>
              </a:cxn>
              <a:cxn ang="0">
                <a:pos x="connsiteX1" y="connsiteY1"/>
              </a:cxn>
              <a:cxn ang="0">
                <a:pos x="connsiteX2" y="connsiteY2"/>
              </a:cxn>
            </a:cxnLst>
            <a:rect l="l" t="t" r="r" b="b"/>
            <a:pathLst>
              <a:path w="3476171" h="203200">
                <a:moveTo>
                  <a:pt x="0" y="0"/>
                </a:moveTo>
                <a:cubicBezTo>
                  <a:pt x="608391" y="71362"/>
                  <a:pt x="1198638" y="203200"/>
                  <a:pt x="1778000" y="203200"/>
                </a:cubicBezTo>
                <a:cubicBezTo>
                  <a:pt x="2357362" y="203200"/>
                  <a:pt x="2918580" y="95552"/>
                  <a:pt x="3476171" y="0"/>
                </a:cubicBezTo>
              </a:path>
            </a:pathLst>
          </a:custGeom>
          <a:noFill/>
          <a:ln w="19050" cap="flat" cmpd="sng" algn="ctr">
            <a:solidFill>
              <a:schemeClr val="tx1"/>
            </a:solidFill>
            <a:prstDash val="solid"/>
            <a:round/>
            <a:headEnd type="none" w="lg" len="lg"/>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smtClean="0">
              <a:ln>
                <a:noFill/>
              </a:ln>
              <a:solidFill>
                <a:schemeClr val="tx1"/>
              </a:solidFill>
              <a:effectLst/>
              <a:latin typeface="Arial" charset="0"/>
            </a:endParaRPr>
          </a:p>
        </p:txBody>
      </p:sp>
      <p:sp>
        <p:nvSpPr>
          <p:cNvPr id="28" name="Freihandform 27"/>
          <p:cNvSpPr/>
          <p:nvPr/>
        </p:nvSpPr>
        <p:spPr bwMode="auto">
          <a:xfrm>
            <a:off x="2808514" y="2648857"/>
            <a:ext cx="3585029" cy="1756229"/>
          </a:xfrm>
          <a:custGeom>
            <a:avLst/>
            <a:gdLst>
              <a:gd name="connsiteX0" fmla="*/ 0 w 3585029"/>
              <a:gd name="connsiteY0" fmla="*/ 0 h 1756229"/>
              <a:gd name="connsiteX1" fmla="*/ 1966686 w 3585029"/>
              <a:gd name="connsiteY1" fmla="*/ 740229 h 1756229"/>
              <a:gd name="connsiteX2" fmla="*/ 3585029 w 3585029"/>
              <a:gd name="connsiteY2" fmla="*/ 1756229 h 1756229"/>
            </a:gdLst>
            <a:ahLst/>
            <a:cxnLst>
              <a:cxn ang="0">
                <a:pos x="connsiteX0" y="connsiteY0"/>
              </a:cxn>
              <a:cxn ang="0">
                <a:pos x="connsiteX1" y="connsiteY1"/>
              </a:cxn>
              <a:cxn ang="0">
                <a:pos x="connsiteX2" y="connsiteY2"/>
              </a:cxn>
            </a:cxnLst>
            <a:rect l="l" t="t" r="r" b="b"/>
            <a:pathLst>
              <a:path w="3585029" h="1756229">
                <a:moveTo>
                  <a:pt x="0" y="0"/>
                </a:moveTo>
                <a:cubicBezTo>
                  <a:pt x="684590" y="223762"/>
                  <a:pt x="1369181" y="447524"/>
                  <a:pt x="1966686" y="740229"/>
                </a:cubicBezTo>
                <a:cubicBezTo>
                  <a:pt x="2564191" y="1032934"/>
                  <a:pt x="3074610" y="1394581"/>
                  <a:pt x="3585029" y="1756229"/>
                </a:cubicBezTo>
              </a:path>
            </a:pathLst>
          </a:custGeom>
          <a:noFill/>
          <a:ln w="19050" cap="flat" cmpd="sng" algn="ctr">
            <a:solidFill>
              <a:schemeClr val="tx1"/>
            </a:solidFill>
            <a:prstDash val="solid"/>
            <a:round/>
            <a:headEnd type="none" w="med" len="med"/>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smtClean="0">
              <a:ln>
                <a:noFill/>
              </a:ln>
              <a:solidFill>
                <a:schemeClr val="tx1"/>
              </a:solidFill>
              <a:effectLst/>
              <a:latin typeface="Arial" charset="0"/>
            </a:endParaRPr>
          </a:p>
        </p:txBody>
      </p:sp>
      <p:sp>
        <p:nvSpPr>
          <p:cNvPr id="14" name="Textfeld 13"/>
          <p:cNvSpPr txBox="1"/>
          <p:nvPr/>
        </p:nvSpPr>
        <p:spPr>
          <a:xfrm>
            <a:off x="3635896" y="2420888"/>
            <a:ext cx="1922321" cy="307777"/>
          </a:xfrm>
          <a:prstGeom prst="rect">
            <a:avLst/>
          </a:prstGeom>
          <a:noFill/>
        </p:spPr>
        <p:txBody>
          <a:bodyPr wrap="none" rtlCol="0">
            <a:spAutoFit/>
          </a:bodyPr>
          <a:lstStyle/>
          <a:p>
            <a:r>
              <a:rPr lang="de-DE" sz="1400" dirty="0" smtClean="0"/>
              <a:t>Lesen von </a:t>
            </a:r>
            <a:r>
              <a:rPr lang="de-DE" sz="1400" i="1" dirty="0" smtClean="0"/>
              <a:t>P</a:t>
            </a:r>
            <a:r>
              <a:rPr lang="de-DE" sz="1400" i="1" baseline="-25000" dirty="0" smtClean="0"/>
              <a:t>i</a:t>
            </a:r>
            <a:r>
              <a:rPr lang="en-US" sz="1400" i="1" dirty="0" smtClean="0"/>
              <a:t> (shared)</a:t>
            </a:r>
            <a:endParaRPr lang="en-US" sz="1400" i="1" dirty="0"/>
          </a:p>
        </p:txBody>
      </p:sp>
      <p:sp>
        <p:nvSpPr>
          <p:cNvPr id="21" name="Textfeld 20"/>
          <p:cNvSpPr txBox="1"/>
          <p:nvPr/>
        </p:nvSpPr>
        <p:spPr>
          <a:xfrm>
            <a:off x="6893010" y="1556792"/>
            <a:ext cx="2092239" cy="523220"/>
          </a:xfrm>
          <a:prstGeom prst="rect">
            <a:avLst/>
          </a:prstGeom>
          <a:noFill/>
        </p:spPr>
        <p:txBody>
          <a:bodyPr wrap="none" rtlCol="0">
            <a:spAutoFit/>
          </a:bodyPr>
          <a:lstStyle/>
          <a:p>
            <a:r>
              <a:rPr lang="de-DE" sz="1400" dirty="0" smtClean="0"/>
              <a:t>Lesen von </a:t>
            </a:r>
            <a:r>
              <a:rPr lang="de-DE" sz="1400" i="1" dirty="0" smtClean="0"/>
              <a:t>P</a:t>
            </a:r>
            <a:r>
              <a:rPr lang="de-DE" sz="1400" i="1" baseline="-25000" dirty="0" smtClean="0"/>
              <a:t>i</a:t>
            </a:r>
            <a:r>
              <a:rPr lang="de-DE" sz="1400" dirty="0" smtClean="0"/>
              <a:t> oder eines</a:t>
            </a:r>
          </a:p>
          <a:p>
            <a:r>
              <a:rPr lang="de-DE" sz="1400" dirty="0" smtClean="0"/>
              <a:t>anderen Prozessors</a:t>
            </a:r>
            <a:endParaRPr lang="de-DE" sz="1400" dirty="0"/>
          </a:p>
        </p:txBody>
      </p:sp>
      <p:sp>
        <p:nvSpPr>
          <p:cNvPr id="25" name="Textfeld 24"/>
          <p:cNvSpPr txBox="1"/>
          <p:nvPr/>
        </p:nvSpPr>
        <p:spPr>
          <a:xfrm>
            <a:off x="6893010" y="5085184"/>
            <a:ext cx="1207382" cy="307777"/>
          </a:xfrm>
          <a:prstGeom prst="rect">
            <a:avLst/>
          </a:prstGeom>
          <a:noFill/>
        </p:spPr>
        <p:txBody>
          <a:bodyPr wrap="none" rtlCol="0">
            <a:spAutoFit/>
          </a:bodyPr>
          <a:lstStyle/>
          <a:p>
            <a:r>
              <a:rPr lang="de-DE" sz="1400" dirty="0" smtClean="0"/>
              <a:t>Lesen von </a:t>
            </a:r>
            <a:r>
              <a:rPr lang="de-DE" sz="1400" i="1" dirty="0" smtClean="0"/>
              <a:t>P</a:t>
            </a:r>
            <a:r>
              <a:rPr lang="de-DE" sz="1400" i="1" baseline="-25000" dirty="0" smtClean="0"/>
              <a:t>i</a:t>
            </a:r>
            <a:endParaRPr lang="de-DE" sz="1400" i="1" baseline="-25000" dirty="0"/>
          </a:p>
        </p:txBody>
      </p:sp>
      <p:sp>
        <p:nvSpPr>
          <p:cNvPr id="26" name="Textfeld 25"/>
          <p:cNvSpPr txBox="1"/>
          <p:nvPr/>
        </p:nvSpPr>
        <p:spPr>
          <a:xfrm>
            <a:off x="971600" y="5065439"/>
            <a:ext cx="1526380" cy="523220"/>
          </a:xfrm>
          <a:prstGeom prst="rect">
            <a:avLst/>
          </a:prstGeom>
          <a:noFill/>
        </p:spPr>
        <p:txBody>
          <a:bodyPr wrap="none" rtlCol="0">
            <a:spAutoFit/>
          </a:bodyPr>
          <a:lstStyle/>
          <a:p>
            <a:r>
              <a:rPr lang="de-DE" sz="1400" dirty="0" smtClean="0"/>
              <a:t>Lesen oder</a:t>
            </a:r>
          </a:p>
          <a:p>
            <a:r>
              <a:rPr lang="de-DE" sz="1400" dirty="0" smtClean="0"/>
              <a:t>Schreiben von </a:t>
            </a:r>
            <a:r>
              <a:rPr lang="de-DE" sz="1400" i="1" dirty="0" smtClean="0"/>
              <a:t>P</a:t>
            </a:r>
            <a:r>
              <a:rPr lang="de-DE" sz="1400" i="1" baseline="-25000" dirty="0" smtClean="0"/>
              <a:t>i</a:t>
            </a:r>
            <a:endParaRPr lang="de-DE" sz="1400" i="1" baseline="-25000" dirty="0"/>
          </a:p>
        </p:txBody>
      </p:sp>
      <p:sp>
        <p:nvSpPr>
          <p:cNvPr id="27" name="Textfeld 26"/>
          <p:cNvSpPr txBox="1"/>
          <p:nvPr/>
        </p:nvSpPr>
        <p:spPr>
          <a:xfrm>
            <a:off x="5596866" y="3769876"/>
            <a:ext cx="1207382" cy="523220"/>
          </a:xfrm>
          <a:prstGeom prst="rect">
            <a:avLst/>
          </a:prstGeom>
          <a:noFill/>
        </p:spPr>
        <p:txBody>
          <a:bodyPr wrap="none" rtlCol="0">
            <a:spAutoFit/>
          </a:bodyPr>
          <a:lstStyle/>
          <a:p>
            <a:r>
              <a:rPr lang="de-DE" sz="1400" dirty="0" smtClean="0"/>
              <a:t>Lesen von </a:t>
            </a:r>
            <a:r>
              <a:rPr lang="de-DE" sz="1400" i="1" dirty="0" smtClean="0"/>
              <a:t>P</a:t>
            </a:r>
            <a:r>
              <a:rPr lang="de-DE" sz="1400" i="1" baseline="-25000" dirty="0" smtClean="0"/>
              <a:t>i</a:t>
            </a:r>
          </a:p>
          <a:p>
            <a:r>
              <a:rPr lang="en-US" sz="1400" i="1" dirty="0" smtClean="0"/>
              <a:t>(not shared)</a:t>
            </a:r>
            <a:endParaRPr lang="en-US" sz="1400" i="1" dirty="0"/>
          </a:p>
        </p:txBody>
      </p:sp>
      <p:cxnSp>
        <p:nvCxnSpPr>
          <p:cNvPr id="16" name="Gerade Verbindung 15"/>
          <p:cNvCxnSpPr>
            <a:stCxn id="10" idx="1"/>
            <a:endCxn id="5" idx="6"/>
          </p:cNvCxnSpPr>
          <p:nvPr/>
        </p:nvCxnSpPr>
        <p:spPr bwMode="auto">
          <a:xfrm flipH="1">
            <a:off x="2843808" y="4689140"/>
            <a:ext cx="3456384" cy="0"/>
          </a:xfrm>
          <a:prstGeom prst="line">
            <a:avLst/>
          </a:prstGeom>
          <a:solidFill>
            <a:schemeClr val="accent1"/>
          </a:solidFill>
          <a:ln w="19050" cap="flat" cmpd="sng" algn="ctr">
            <a:solidFill>
              <a:schemeClr val="tx1"/>
            </a:solidFill>
            <a:prstDash val="solid"/>
            <a:round/>
            <a:headEnd type="none" w="med" len="med"/>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Freihandform 17"/>
          <p:cNvSpPr/>
          <p:nvPr/>
        </p:nvSpPr>
        <p:spPr bwMode="auto">
          <a:xfrm>
            <a:off x="2539999" y="2888342"/>
            <a:ext cx="159657" cy="1378857"/>
          </a:xfrm>
          <a:custGeom>
            <a:avLst/>
            <a:gdLst>
              <a:gd name="connsiteX0" fmla="*/ 0 w 254234"/>
              <a:gd name="connsiteY0" fmla="*/ 0 h 1386114"/>
              <a:gd name="connsiteX1" fmla="*/ 254000 w 254234"/>
              <a:gd name="connsiteY1" fmla="*/ 718457 h 1386114"/>
              <a:gd name="connsiteX2" fmla="*/ 36286 w 254234"/>
              <a:gd name="connsiteY2" fmla="*/ 1386114 h 1386114"/>
              <a:gd name="connsiteX0" fmla="*/ 0 w 254000"/>
              <a:gd name="connsiteY0" fmla="*/ 0 h 1378857"/>
              <a:gd name="connsiteX1" fmla="*/ 254000 w 254000"/>
              <a:gd name="connsiteY1" fmla="*/ 718457 h 1378857"/>
              <a:gd name="connsiteX2" fmla="*/ 0 w 254000"/>
              <a:gd name="connsiteY2" fmla="*/ 1378857 h 1378857"/>
              <a:gd name="connsiteX0" fmla="*/ 0 w 159657"/>
              <a:gd name="connsiteY0" fmla="*/ 0 h 1378857"/>
              <a:gd name="connsiteX1" fmla="*/ 159657 w 159657"/>
              <a:gd name="connsiteY1" fmla="*/ 682171 h 1378857"/>
              <a:gd name="connsiteX2" fmla="*/ 0 w 159657"/>
              <a:gd name="connsiteY2" fmla="*/ 1378857 h 1378857"/>
            </a:gdLst>
            <a:ahLst/>
            <a:cxnLst>
              <a:cxn ang="0">
                <a:pos x="connsiteX0" y="connsiteY0"/>
              </a:cxn>
              <a:cxn ang="0">
                <a:pos x="connsiteX1" y="connsiteY1"/>
              </a:cxn>
              <a:cxn ang="0">
                <a:pos x="connsiteX2" y="connsiteY2"/>
              </a:cxn>
            </a:cxnLst>
            <a:rect l="l" t="t" r="r" b="b"/>
            <a:pathLst>
              <a:path w="159657" h="1378857">
                <a:moveTo>
                  <a:pt x="0" y="0"/>
                </a:moveTo>
                <a:cubicBezTo>
                  <a:pt x="123976" y="243719"/>
                  <a:pt x="159657" y="452362"/>
                  <a:pt x="159657" y="682171"/>
                </a:cubicBezTo>
                <a:cubicBezTo>
                  <a:pt x="159657" y="911980"/>
                  <a:pt x="111881" y="1160538"/>
                  <a:pt x="0" y="1378857"/>
                </a:cubicBezTo>
              </a:path>
            </a:pathLst>
          </a:custGeom>
          <a:noFill/>
          <a:ln w="19050" cap="flat" cmpd="sng" algn="ctr">
            <a:solidFill>
              <a:schemeClr val="tx1"/>
            </a:solidFill>
            <a:prstDash val="solid"/>
            <a:round/>
            <a:headEnd type="none" w="med" len="med"/>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smtClean="0">
              <a:ln>
                <a:noFill/>
              </a:ln>
              <a:solidFill>
                <a:schemeClr val="tx1"/>
              </a:solidFill>
              <a:effectLst/>
              <a:latin typeface="Arial" charset="0"/>
            </a:endParaRPr>
          </a:p>
        </p:txBody>
      </p:sp>
      <p:sp>
        <p:nvSpPr>
          <p:cNvPr id="31" name="Freihandform 30"/>
          <p:cNvSpPr/>
          <p:nvPr/>
        </p:nvSpPr>
        <p:spPr bwMode="auto">
          <a:xfrm>
            <a:off x="2830286" y="2852057"/>
            <a:ext cx="3650343" cy="1705429"/>
          </a:xfrm>
          <a:custGeom>
            <a:avLst/>
            <a:gdLst>
              <a:gd name="connsiteX0" fmla="*/ 3650343 w 3650343"/>
              <a:gd name="connsiteY0" fmla="*/ 0 h 1705429"/>
              <a:gd name="connsiteX1" fmla="*/ 2387600 w 3650343"/>
              <a:gd name="connsiteY1" fmla="*/ 885372 h 1705429"/>
              <a:gd name="connsiteX2" fmla="*/ 0 w 3650343"/>
              <a:gd name="connsiteY2" fmla="*/ 1705429 h 1705429"/>
              <a:gd name="connsiteX0" fmla="*/ 3650343 w 3650343"/>
              <a:gd name="connsiteY0" fmla="*/ 0 h 1705429"/>
              <a:gd name="connsiteX1" fmla="*/ 2148114 w 3650343"/>
              <a:gd name="connsiteY1" fmla="*/ 1066800 h 1705429"/>
              <a:gd name="connsiteX2" fmla="*/ 0 w 3650343"/>
              <a:gd name="connsiteY2" fmla="*/ 1705429 h 1705429"/>
            </a:gdLst>
            <a:ahLst/>
            <a:cxnLst>
              <a:cxn ang="0">
                <a:pos x="connsiteX0" y="connsiteY0"/>
              </a:cxn>
              <a:cxn ang="0">
                <a:pos x="connsiteX1" y="connsiteY1"/>
              </a:cxn>
              <a:cxn ang="0">
                <a:pos x="connsiteX2" y="connsiteY2"/>
              </a:cxn>
            </a:cxnLst>
            <a:rect l="l" t="t" r="r" b="b"/>
            <a:pathLst>
              <a:path w="3650343" h="1705429">
                <a:moveTo>
                  <a:pt x="3650343" y="0"/>
                </a:moveTo>
                <a:cubicBezTo>
                  <a:pt x="3323166" y="300567"/>
                  <a:pt x="2756504" y="782562"/>
                  <a:pt x="2148114" y="1066800"/>
                </a:cubicBezTo>
                <a:cubicBezTo>
                  <a:pt x="1539724" y="1351038"/>
                  <a:pt x="0" y="1705429"/>
                  <a:pt x="0" y="1705429"/>
                </a:cubicBezTo>
              </a:path>
            </a:pathLst>
          </a:custGeom>
          <a:noFill/>
          <a:ln w="19050" cap="flat" cmpd="sng" algn="ctr">
            <a:solidFill>
              <a:schemeClr val="tx1"/>
            </a:solidFill>
            <a:prstDash val="solid"/>
            <a:round/>
            <a:headEnd type="none" w="med" len="med"/>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smtClean="0">
              <a:ln>
                <a:noFill/>
              </a:ln>
              <a:solidFill>
                <a:schemeClr val="tx1"/>
              </a:solidFill>
              <a:effectLst/>
              <a:latin typeface="Arial" charset="0"/>
            </a:endParaRPr>
          </a:p>
        </p:txBody>
      </p:sp>
      <p:sp>
        <p:nvSpPr>
          <p:cNvPr id="30" name="Textfeld 29"/>
          <p:cNvSpPr txBox="1"/>
          <p:nvPr/>
        </p:nvSpPr>
        <p:spPr>
          <a:xfrm>
            <a:off x="3995936" y="4653136"/>
            <a:ext cx="1526380" cy="307777"/>
          </a:xfrm>
          <a:prstGeom prst="rect">
            <a:avLst/>
          </a:prstGeom>
          <a:noFill/>
        </p:spPr>
        <p:txBody>
          <a:bodyPr wrap="none" rtlCol="0">
            <a:spAutoFit/>
          </a:bodyPr>
          <a:lstStyle/>
          <a:p>
            <a:r>
              <a:rPr lang="de-DE" sz="1400" dirty="0" smtClean="0"/>
              <a:t>Schreiben von </a:t>
            </a:r>
            <a:r>
              <a:rPr lang="de-DE" sz="1400" i="1" dirty="0" smtClean="0"/>
              <a:t>P</a:t>
            </a:r>
            <a:r>
              <a:rPr lang="de-DE" sz="1400" i="1" baseline="-25000" dirty="0" smtClean="0"/>
              <a:t>i</a:t>
            </a:r>
            <a:endParaRPr lang="de-DE" sz="1400" i="1" baseline="-25000" dirty="0"/>
          </a:p>
        </p:txBody>
      </p:sp>
      <p:sp>
        <p:nvSpPr>
          <p:cNvPr id="32" name="Textfeld 31"/>
          <p:cNvSpPr txBox="1"/>
          <p:nvPr/>
        </p:nvSpPr>
        <p:spPr>
          <a:xfrm>
            <a:off x="2268000" y="3625200"/>
            <a:ext cx="990977" cy="523220"/>
          </a:xfrm>
          <a:prstGeom prst="rect">
            <a:avLst/>
          </a:prstGeom>
          <a:noFill/>
        </p:spPr>
        <p:txBody>
          <a:bodyPr wrap="none" rtlCol="0">
            <a:spAutoFit/>
          </a:bodyPr>
          <a:lstStyle/>
          <a:p>
            <a:r>
              <a:rPr lang="de-DE" sz="1400" dirty="0" smtClean="0"/>
              <a:t>Schreiben</a:t>
            </a:r>
          </a:p>
          <a:p>
            <a:r>
              <a:rPr lang="de-DE" sz="1400" dirty="0" smtClean="0"/>
              <a:t>von </a:t>
            </a:r>
            <a:r>
              <a:rPr lang="de-DE" sz="1400" i="1" dirty="0" smtClean="0"/>
              <a:t>P</a:t>
            </a:r>
            <a:r>
              <a:rPr lang="de-DE" sz="1400" i="1" baseline="-25000" dirty="0" smtClean="0"/>
              <a:t>i</a:t>
            </a:r>
            <a:endParaRPr lang="de-DE" sz="1400" i="1" baseline="-25000" dirty="0"/>
          </a:p>
        </p:txBody>
      </p:sp>
      <p:sp>
        <p:nvSpPr>
          <p:cNvPr id="33" name="Textfeld 32"/>
          <p:cNvSpPr txBox="1"/>
          <p:nvPr/>
        </p:nvSpPr>
        <p:spPr>
          <a:xfrm>
            <a:off x="3437007" y="4129916"/>
            <a:ext cx="990977" cy="523220"/>
          </a:xfrm>
          <a:prstGeom prst="rect">
            <a:avLst/>
          </a:prstGeom>
          <a:noFill/>
        </p:spPr>
        <p:txBody>
          <a:bodyPr wrap="none" rtlCol="0">
            <a:spAutoFit/>
          </a:bodyPr>
          <a:lstStyle/>
          <a:p>
            <a:r>
              <a:rPr lang="de-DE" sz="1400" dirty="0" smtClean="0"/>
              <a:t>Schreiben</a:t>
            </a:r>
          </a:p>
          <a:p>
            <a:r>
              <a:rPr lang="de-DE" sz="1400" dirty="0" smtClean="0"/>
              <a:t>von </a:t>
            </a:r>
            <a:r>
              <a:rPr lang="de-DE" sz="1400" i="1" dirty="0" smtClean="0"/>
              <a:t>P</a:t>
            </a:r>
            <a:r>
              <a:rPr lang="de-DE" sz="1400" i="1" baseline="-25000" dirty="0" smtClean="0"/>
              <a:t>i</a:t>
            </a:r>
            <a:endParaRPr lang="de-DE" sz="1400" i="1" baseline="-25000" dirty="0"/>
          </a:p>
        </p:txBody>
      </p:sp>
      <p:sp>
        <p:nvSpPr>
          <p:cNvPr id="34" name="Freihandform 33"/>
          <p:cNvSpPr/>
          <p:nvPr/>
        </p:nvSpPr>
        <p:spPr bwMode="auto">
          <a:xfrm>
            <a:off x="1362351" y="2060848"/>
            <a:ext cx="617361" cy="822056"/>
          </a:xfrm>
          <a:custGeom>
            <a:avLst/>
            <a:gdLst>
              <a:gd name="connsiteX0" fmla="*/ 617361 w 617361"/>
              <a:gd name="connsiteY0" fmla="*/ 150111 h 822056"/>
              <a:gd name="connsiteX1" fmla="*/ 145646 w 617361"/>
              <a:gd name="connsiteY1" fmla="*/ 12225 h 822056"/>
              <a:gd name="connsiteX2" fmla="*/ 504 w 617361"/>
              <a:gd name="connsiteY2" fmla="*/ 425882 h 822056"/>
              <a:gd name="connsiteX3" fmla="*/ 181932 w 617361"/>
              <a:gd name="connsiteY3" fmla="*/ 817768 h 822056"/>
              <a:gd name="connsiteX4" fmla="*/ 595589 w 617361"/>
              <a:gd name="connsiteY4" fmla="*/ 600053 h 822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361" h="822056">
                <a:moveTo>
                  <a:pt x="617361" y="150111"/>
                </a:moveTo>
                <a:cubicBezTo>
                  <a:pt x="432908" y="58187"/>
                  <a:pt x="248455" y="-33737"/>
                  <a:pt x="145646" y="12225"/>
                </a:cubicBezTo>
                <a:cubicBezTo>
                  <a:pt x="42837" y="58187"/>
                  <a:pt x="-5544" y="291625"/>
                  <a:pt x="504" y="425882"/>
                </a:cubicBezTo>
                <a:cubicBezTo>
                  <a:pt x="6552" y="560139"/>
                  <a:pt x="82751" y="788740"/>
                  <a:pt x="181932" y="817768"/>
                </a:cubicBezTo>
                <a:cubicBezTo>
                  <a:pt x="281113" y="846796"/>
                  <a:pt x="438351" y="723424"/>
                  <a:pt x="595589" y="600053"/>
                </a:cubicBezTo>
              </a:path>
            </a:pathLst>
          </a:custGeom>
          <a:noFill/>
          <a:ln w="19050" cap="flat" cmpd="sng" algn="ctr">
            <a:solidFill>
              <a:srgbClr val="C00000"/>
            </a:solidFill>
            <a:prstDash val="solid"/>
            <a:round/>
            <a:headEnd type="stealth" w="lg" len="lg"/>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smtClean="0">
              <a:ln>
                <a:noFill/>
              </a:ln>
              <a:effectLst/>
              <a:latin typeface="Arial" charset="0"/>
            </a:endParaRPr>
          </a:p>
        </p:txBody>
      </p:sp>
      <p:sp>
        <p:nvSpPr>
          <p:cNvPr id="35" name="Freihandform 34"/>
          <p:cNvSpPr/>
          <p:nvPr/>
        </p:nvSpPr>
        <p:spPr bwMode="auto">
          <a:xfrm flipV="1">
            <a:off x="6948264" y="2880000"/>
            <a:ext cx="159657" cy="1378857"/>
          </a:xfrm>
          <a:custGeom>
            <a:avLst/>
            <a:gdLst>
              <a:gd name="connsiteX0" fmla="*/ 0 w 254234"/>
              <a:gd name="connsiteY0" fmla="*/ 0 h 1386114"/>
              <a:gd name="connsiteX1" fmla="*/ 254000 w 254234"/>
              <a:gd name="connsiteY1" fmla="*/ 718457 h 1386114"/>
              <a:gd name="connsiteX2" fmla="*/ 36286 w 254234"/>
              <a:gd name="connsiteY2" fmla="*/ 1386114 h 1386114"/>
              <a:gd name="connsiteX0" fmla="*/ 0 w 254000"/>
              <a:gd name="connsiteY0" fmla="*/ 0 h 1378857"/>
              <a:gd name="connsiteX1" fmla="*/ 254000 w 254000"/>
              <a:gd name="connsiteY1" fmla="*/ 718457 h 1378857"/>
              <a:gd name="connsiteX2" fmla="*/ 0 w 254000"/>
              <a:gd name="connsiteY2" fmla="*/ 1378857 h 1378857"/>
              <a:gd name="connsiteX0" fmla="*/ 0 w 159657"/>
              <a:gd name="connsiteY0" fmla="*/ 0 h 1378857"/>
              <a:gd name="connsiteX1" fmla="*/ 159657 w 159657"/>
              <a:gd name="connsiteY1" fmla="*/ 682171 h 1378857"/>
              <a:gd name="connsiteX2" fmla="*/ 0 w 159657"/>
              <a:gd name="connsiteY2" fmla="*/ 1378857 h 1378857"/>
            </a:gdLst>
            <a:ahLst/>
            <a:cxnLst>
              <a:cxn ang="0">
                <a:pos x="connsiteX0" y="connsiteY0"/>
              </a:cxn>
              <a:cxn ang="0">
                <a:pos x="connsiteX1" y="connsiteY1"/>
              </a:cxn>
              <a:cxn ang="0">
                <a:pos x="connsiteX2" y="connsiteY2"/>
              </a:cxn>
            </a:cxnLst>
            <a:rect l="l" t="t" r="r" b="b"/>
            <a:pathLst>
              <a:path w="159657" h="1378857">
                <a:moveTo>
                  <a:pt x="0" y="0"/>
                </a:moveTo>
                <a:cubicBezTo>
                  <a:pt x="123976" y="243719"/>
                  <a:pt x="159657" y="452362"/>
                  <a:pt x="159657" y="682171"/>
                </a:cubicBezTo>
                <a:cubicBezTo>
                  <a:pt x="159657" y="911980"/>
                  <a:pt x="111881" y="1160538"/>
                  <a:pt x="0" y="1378857"/>
                </a:cubicBezTo>
              </a:path>
            </a:pathLst>
          </a:custGeom>
          <a:noFill/>
          <a:ln w="19050" cap="flat" cmpd="sng" algn="ctr">
            <a:solidFill>
              <a:schemeClr val="tx1"/>
            </a:solidFill>
            <a:prstDash val="solid"/>
            <a:round/>
            <a:headEnd type="none" w="med" len="med"/>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smtClean="0">
              <a:ln>
                <a:noFill/>
              </a:ln>
              <a:solidFill>
                <a:schemeClr val="tx1"/>
              </a:solidFill>
              <a:effectLst/>
              <a:latin typeface="Arial" charset="0"/>
            </a:endParaRPr>
          </a:p>
        </p:txBody>
      </p:sp>
      <p:sp>
        <p:nvSpPr>
          <p:cNvPr id="36" name="Freihandform 35"/>
          <p:cNvSpPr/>
          <p:nvPr/>
        </p:nvSpPr>
        <p:spPr bwMode="auto">
          <a:xfrm rot="10800000">
            <a:off x="2771801" y="2731682"/>
            <a:ext cx="3650343" cy="1705429"/>
          </a:xfrm>
          <a:custGeom>
            <a:avLst/>
            <a:gdLst>
              <a:gd name="connsiteX0" fmla="*/ 3650343 w 3650343"/>
              <a:gd name="connsiteY0" fmla="*/ 0 h 1705429"/>
              <a:gd name="connsiteX1" fmla="*/ 2387600 w 3650343"/>
              <a:gd name="connsiteY1" fmla="*/ 885372 h 1705429"/>
              <a:gd name="connsiteX2" fmla="*/ 0 w 3650343"/>
              <a:gd name="connsiteY2" fmla="*/ 1705429 h 1705429"/>
              <a:gd name="connsiteX0" fmla="*/ 3650343 w 3650343"/>
              <a:gd name="connsiteY0" fmla="*/ 0 h 1705429"/>
              <a:gd name="connsiteX1" fmla="*/ 2148114 w 3650343"/>
              <a:gd name="connsiteY1" fmla="*/ 1066800 h 1705429"/>
              <a:gd name="connsiteX2" fmla="*/ 0 w 3650343"/>
              <a:gd name="connsiteY2" fmla="*/ 1705429 h 1705429"/>
            </a:gdLst>
            <a:ahLst/>
            <a:cxnLst>
              <a:cxn ang="0">
                <a:pos x="connsiteX0" y="connsiteY0"/>
              </a:cxn>
              <a:cxn ang="0">
                <a:pos x="connsiteX1" y="connsiteY1"/>
              </a:cxn>
              <a:cxn ang="0">
                <a:pos x="connsiteX2" y="connsiteY2"/>
              </a:cxn>
            </a:cxnLst>
            <a:rect l="l" t="t" r="r" b="b"/>
            <a:pathLst>
              <a:path w="3650343" h="1705429">
                <a:moveTo>
                  <a:pt x="3650343" y="0"/>
                </a:moveTo>
                <a:cubicBezTo>
                  <a:pt x="3323166" y="300567"/>
                  <a:pt x="2756504" y="782562"/>
                  <a:pt x="2148114" y="1066800"/>
                </a:cubicBezTo>
                <a:cubicBezTo>
                  <a:pt x="1539724" y="1351038"/>
                  <a:pt x="0" y="1705429"/>
                  <a:pt x="0" y="1705429"/>
                </a:cubicBezTo>
              </a:path>
            </a:pathLst>
          </a:custGeom>
          <a:noFill/>
          <a:ln w="19050" cap="flat" cmpd="sng" algn="ctr">
            <a:solidFill>
              <a:schemeClr val="tx1"/>
            </a:solidFill>
            <a:prstDash val="solid"/>
            <a:round/>
            <a:headEnd type="none" w="med" len="med"/>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smtClean="0">
              <a:ln>
                <a:noFill/>
              </a:ln>
              <a:solidFill>
                <a:schemeClr val="tx1"/>
              </a:solidFill>
              <a:effectLst/>
              <a:latin typeface="Arial" charset="0"/>
            </a:endParaRPr>
          </a:p>
        </p:txBody>
      </p:sp>
      <p:sp>
        <p:nvSpPr>
          <p:cNvPr id="38" name="Textfeld 37"/>
          <p:cNvSpPr txBox="1"/>
          <p:nvPr/>
        </p:nvSpPr>
        <p:spPr>
          <a:xfrm>
            <a:off x="1187624" y="1465620"/>
            <a:ext cx="1786066" cy="523220"/>
          </a:xfrm>
          <a:prstGeom prst="rect">
            <a:avLst/>
          </a:prstGeom>
          <a:noFill/>
        </p:spPr>
        <p:txBody>
          <a:bodyPr wrap="none" rtlCol="0">
            <a:spAutoFit/>
          </a:bodyPr>
          <a:lstStyle/>
          <a:p>
            <a:r>
              <a:rPr lang="de-DE" sz="1400" dirty="0" smtClean="0"/>
              <a:t>Lesen eines</a:t>
            </a:r>
          </a:p>
          <a:p>
            <a:r>
              <a:rPr lang="de-DE" sz="1400" dirty="0" smtClean="0"/>
              <a:t>anderen Prozessors</a:t>
            </a:r>
            <a:endParaRPr lang="de-DE" sz="1400" dirty="0"/>
          </a:p>
        </p:txBody>
      </p:sp>
      <p:sp>
        <p:nvSpPr>
          <p:cNvPr id="39" name="Textfeld 38"/>
          <p:cNvSpPr txBox="1"/>
          <p:nvPr/>
        </p:nvSpPr>
        <p:spPr>
          <a:xfrm>
            <a:off x="7106414" y="3337828"/>
            <a:ext cx="1786066" cy="523220"/>
          </a:xfrm>
          <a:prstGeom prst="rect">
            <a:avLst/>
          </a:prstGeom>
          <a:noFill/>
        </p:spPr>
        <p:txBody>
          <a:bodyPr wrap="none" rtlCol="0">
            <a:spAutoFit/>
          </a:bodyPr>
          <a:lstStyle/>
          <a:p>
            <a:r>
              <a:rPr lang="de-DE" sz="1400" dirty="0" smtClean="0"/>
              <a:t>Lesen eines</a:t>
            </a:r>
          </a:p>
          <a:p>
            <a:r>
              <a:rPr lang="de-DE" sz="1400" dirty="0" smtClean="0"/>
              <a:t>anderen Prozessors</a:t>
            </a:r>
            <a:endParaRPr lang="de-DE" sz="1400" dirty="0"/>
          </a:p>
        </p:txBody>
      </p:sp>
      <p:sp>
        <p:nvSpPr>
          <p:cNvPr id="40" name="Textfeld 39"/>
          <p:cNvSpPr txBox="1"/>
          <p:nvPr/>
        </p:nvSpPr>
        <p:spPr>
          <a:xfrm>
            <a:off x="4499992" y="2761764"/>
            <a:ext cx="1686680" cy="523220"/>
          </a:xfrm>
          <a:prstGeom prst="rect">
            <a:avLst/>
          </a:prstGeom>
          <a:noFill/>
        </p:spPr>
        <p:txBody>
          <a:bodyPr wrap="none" rtlCol="0">
            <a:spAutoFit/>
          </a:bodyPr>
          <a:lstStyle/>
          <a:p>
            <a:r>
              <a:rPr lang="de-DE" sz="1400" dirty="0" smtClean="0"/>
              <a:t>Lesen eines ande-</a:t>
            </a:r>
          </a:p>
          <a:p>
            <a:r>
              <a:rPr lang="de-DE" sz="1400" dirty="0" smtClean="0"/>
              <a:t>ren Prozessors</a:t>
            </a:r>
            <a:endParaRPr lang="de-DE" sz="1400" dirty="0"/>
          </a:p>
        </p:txBody>
      </p:sp>
      <p:sp>
        <p:nvSpPr>
          <p:cNvPr id="41" name="Freihandform 40"/>
          <p:cNvSpPr/>
          <p:nvPr/>
        </p:nvSpPr>
        <p:spPr bwMode="auto">
          <a:xfrm flipH="1" flipV="1">
            <a:off x="2051720" y="2880000"/>
            <a:ext cx="159657" cy="1378857"/>
          </a:xfrm>
          <a:custGeom>
            <a:avLst/>
            <a:gdLst>
              <a:gd name="connsiteX0" fmla="*/ 0 w 254234"/>
              <a:gd name="connsiteY0" fmla="*/ 0 h 1386114"/>
              <a:gd name="connsiteX1" fmla="*/ 254000 w 254234"/>
              <a:gd name="connsiteY1" fmla="*/ 718457 h 1386114"/>
              <a:gd name="connsiteX2" fmla="*/ 36286 w 254234"/>
              <a:gd name="connsiteY2" fmla="*/ 1386114 h 1386114"/>
              <a:gd name="connsiteX0" fmla="*/ 0 w 254000"/>
              <a:gd name="connsiteY0" fmla="*/ 0 h 1378857"/>
              <a:gd name="connsiteX1" fmla="*/ 254000 w 254000"/>
              <a:gd name="connsiteY1" fmla="*/ 718457 h 1378857"/>
              <a:gd name="connsiteX2" fmla="*/ 0 w 254000"/>
              <a:gd name="connsiteY2" fmla="*/ 1378857 h 1378857"/>
              <a:gd name="connsiteX0" fmla="*/ 0 w 159657"/>
              <a:gd name="connsiteY0" fmla="*/ 0 h 1378857"/>
              <a:gd name="connsiteX1" fmla="*/ 159657 w 159657"/>
              <a:gd name="connsiteY1" fmla="*/ 682171 h 1378857"/>
              <a:gd name="connsiteX2" fmla="*/ 0 w 159657"/>
              <a:gd name="connsiteY2" fmla="*/ 1378857 h 1378857"/>
            </a:gdLst>
            <a:ahLst/>
            <a:cxnLst>
              <a:cxn ang="0">
                <a:pos x="connsiteX0" y="connsiteY0"/>
              </a:cxn>
              <a:cxn ang="0">
                <a:pos x="connsiteX1" y="connsiteY1"/>
              </a:cxn>
              <a:cxn ang="0">
                <a:pos x="connsiteX2" y="connsiteY2"/>
              </a:cxn>
            </a:cxnLst>
            <a:rect l="l" t="t" r="r" b="b"/>
            <a:pathLst>
              <a:path w="159657" h="1378857">
                <a:moveTo>
                  <a:pt x="0" y="0"/>
                </a:moveTo>
                <a:cubicBezTo>
                  <a:pt x="123976" y="243719"/>
                  <a:pt x="159657" y="452362"/>
                  <a:pt x="159657" y="682171"/>
                </a:cubicBezTo>
                <a:cubicBezTo>
                  <a:pt x="159657" y="911980"/>
                  <a:pt x="111881" y="1160538"/>
                  <a:pt x="0" y="1378857"/>
                </a:cubicBezTo>
              </a:path>
            </a:pathLst>
          </a:custGeom>
          <a:noFill/>
          <a:ln w="19050" cap="flat" cmpd="sng" algn="ctr">
            <a:solidFill>
              <a:srgbClr val="C00000"/>
            </a:solidFill>
            <a:prstDash val="solid"/>
            <a:round/>
            <a:headEnd type="none" w="med" len="med"/>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smtClean="0">
              <a:ln>
                <a:noFill/>
              </a:ln>
              <a:solidFill>
                <a:schemeClr val="tx1"/>
              </a:solidFill>
              <a:effectLst/>
              <a:latin typeface="Arial" charset="0"/>
            </a:endParaRPr>
          </a:p>
        </p:txBody>
      </p:sp>
      <p:sp>
        <p:nvSpPr>
          <p:cNvPr id="42" name="Freihandform 41"/>
          <p:cNvSpPr/>
          <p:nvPr/>
        </p:nvSpPr>
        <p:spPr bwMode="auto">
          <a:xfrm rot="10800000">
            <a:off x="2843808" y="2132856"/>
            <a:ext cx="3476171" cy="203200"/>
          </a:xfrm>
          <a:custGeom>
            <a:avLst/>
            <a:gdLst>
              <a:gd name="connsiteX0" fmla="*/ 0 w 3497943"/>
              <a:gd name="connsiteY0" fmla="*/ 72571 h 204548"/>
              <a:gd name="connsiteX1" fmla="*/ 1799772 w 3497943"/>
              <a:gd name="connsiteY1" fmla="*/ 203200 h 204548"/>
              <a:gd name="connsiteX2" fmla="*/ 3497943 w 3497943"/>
              <a:gd name="connsiteY2" fmla="*/ 0 h 204548"/>
              <a:gd name="connsiteX0" fmla="*/ 0 w 3476171"/>
              <a:gd name="connsiteY0" fmla="*/ 0 h 203200"/>
              <a:gd name="connsiteX1" fmla="*/ 1778000 w 3476171"/>
              <a:gd name="connsiteY1" fmla="*/ 203200 h 203200"/>
              <a:gd name="connsiteX2" fmla="*/ 3476171 w 3476171"/>
              <a:gd name="connsiteY2" fmla="*/ 0 h 203200"/>
            </a:gdLst>
            <a:ahLst/>
            <a:cxnLst>
              <a:cxn ang="0">
                <a:pos x="connsiteX0" y="connsiteY0"/>
              </a:cxn>
              <a:cxn ang="0">
                <a:pos x="connsiteX1" y="connsiteY1"/>
              </a:cxn>
              <a:cxn ang="0">
                <a:pos x="connsiteX2" y="connsiteY2"/>
              </a:cxn>
            </a:cxnLst>
            <a:rect l="l" t="t" r="r" b="b"/>
            <a:pathLst>
              <a:path w="3476171" h="203200">
                <a:moveTo>
                  <a:pt x="0" y="0"/>
                </a:moveTo>
                <a:cubicBezTo>
                  <a:pt x="608391" y="71362"/>
                  <a:pt x="1198638" y="203200"/>
                  <a:pt x="1778000" y="203200"/>
                </a:cubicBezTo>
                <a:cubicBezTo>
                  <a:pt x="2357362" y="203200"/>
                  <a:pt x="2918580" y="95552"/>
                  <a:pt x="3476171" y="0"/>
                </a:cubicBezTo>
              </a:path>
            </a:pathLst>
          </a:custGeom>
          <a:noFill/>
          <a:ln w="19050" cap="flat" cmpd="sng" algn="ctr">
            <a:solidFill>
              <a:srgbClr val="C00000"/>
            </a:solidFill>
            <a:prstDash val="solid"/>
            <a:round/>
            <a:headEnd type="none" w="lg" len="lg"/>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smtClean="0">
              <a:ln>
                <a:noFill/>
              </a:ln>
              <a:solidFill>
                <a:schemeClr val="tx1"/>
              </a:solidFill>
              <a:effectLst/>
              <a:latin typeface="Arial" charset="0"/>
            </a:endParaRPr>
          </a:p>
        </p:txBody>
      </p:sp>
      <p:sp>
        <p:nvSpPr>
          <p:cNvPr id="43" name="Freihandform 42"/>
          <p:cNvSpPr/>
          <p:nvPr/>
        </p:nvSpPr>
        <p:spPr bwMode="auto">
          <a:xfrm rot="10800000">
            <a:off x="2715163" y="2780928"/>
            <a:ext cx="3585029" cy="1756229"/>
          </a:xfrm>
          <a:custGeom>
            <a:avLst/>
            <a:gdLst>
              <a:gd name="connsiteX0" fmla="*/ 0 w 3585029"/>
              <a:gd name="connsiteY0" fmla="*/ 0 h 1756229"/>
              <a:gd name="connsiteX1" fmla="*/ 1966686 w 3585029"/>
              <a:gd name="connsiteY1" fmla="*/ 740229 h 1756229"/>
              <a:gd name="connsiteX2" fmla="*/ 3585029 w 3585029"/>
              <a:gd name="connsiteY2" fmla="*/ 1756229 h 1756229"/>
            </a:gdLst>
            <a:ahLst/>
            <a:cxnLst>
              <a:cxn ang="0">
                <a:pos x="connsiteX0" y="connsiteY0"/>
              </a:cxn>
              <a:cxn ang="0">
                <a:pos x="connsiteX1" y="connsiteY1"/>
              </a:cxn>
              <a:cxn ang="0">
                <a:pos x="connsiteX2" y="connsiteY2"/>
              </a:cxn>
            </a:cxnLst>
            <a:rect l="l" t="t" r="r" b="b"/>
            <a:pathLst>
              <a:path w="3585029" h="1756229">
                <a:moveTo>
                  <a:pt x="0" y="0"/>
                </a:moveTo>
                <a:cubicBezTo>
                  <a:pt x="684590" y="223762"/>
                  <a:pt x="1369181" y="447524"/>
                  <a:pt x="1966686" y="740229"/>
                </a:cubicBezTo>
                <a:cubicBezTo>
                  <a:pt x="2564191" y="1032934"/>
                  <a:pt x="3074610" y="1394581"/>
                  <a:pt x="3585029" y="1756229"/>
                </a:cubicBezTo>
              </a:path>
            </a:pathLst>
          </a:custGeom>
          <a:noFill/>
          <a:ln w="19050" cap="flat" cmpd="sng" algn="ctr">
            <a:solidFill>
              <a:srgbClr val="C00000"/>
            </a:solidFill>
            <a:prstDash val="solid"/>
            <a:round/>
            <a:headEnd type="none" w="med" len="med"/>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val="3464713715"/>
      </p:ext>
    </p:extLst>
  </p:cSld>
  <p:clrMapOvr>
    <a:masterClrMapping/>
  </p:clrMapOvr>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Letztliches MESI-Zustandsdiagramm</a:t>
            </a:r>
            <a:endParaRPr lang="de-DE" dirty="0"/>
          </a:p>
        </p:txBody>
      </p:sp>
      <p:sp>
        <p:nvSpPr>
          <p:cNvPr id="3" name="Datumsplatzhalter 2"/>
          <p:cNvSpPr>
            <a:spLocks noGrp="1"/>
          </p:cNvSpPr>
          <p:nvPr>
            <p:ph type="dt" sz="half" idx="10"/>
          </p:nvPr>
        </p:nvSpPr>
        <p:spPr/>
        <p:txBody>
          <a:bodyPr/>
          <a:lstStyle/>
          <a:p>
            <a:r>
              <a:rPr lang="en-US" dirty="0" smtClean="0"/>
              <a:t>©</a:t>
            </a:r>
            <a:r>
              <a:rPr lang="de-DE" dirty="0" smtClean="0"/>
              <a:t> H. Falk | </a:t>
            </a:r>
            <a:fld id="{1F0D9387-73DF-4F2A-BADC-721A3FF891B6}" type="datetime1">
              <a:rPr lang="de-DE" smtClean="0"/>
              <a:t>01.10.2014</a:t>
            </a:fld>
            <a:endParaRPr lang="de-DE" dirty="0"/>
          </a:p>
        </p:txBody>
      </p:sp>
      <p:sp>
        <p:nvSpPr>
          <p:cNvPr id="4" name="Fußzeilenplatzhalter 3"/>
          <p:cNvSpPr>
            <a:spLocks noGrp="1"/>
          </p:cNvSpPr>
          <p:nvPr>
            <p:ph type="ftr" sz="quarter" idx="11"/>
          </p:nvPr>
        </p:nvSpPr>
        <p:spPr/>
        <p:txBody>
          <a:bodyPr/>
          <a:lstStyle/>
          <a:p>
            <a:r>
              <a:rPr lang="de-DE" dirty="0" smtClean="0"/>
              <a:t>7 - Speicher-Hardware</a:t>
            </a:r>
            <a:endParaRPr lang="de-DE" dirty="0"/>
          </a:p>
        </p:txBody>
      </p:sp>
      <p:sp>
        <p:nvSpPr>
          <p:cNvPr id="5" name="Ellipse 4"/>
          <p:cNvSpPr/>
          <p:nvPr/>
        </p:nvSpPr>
        <p:spPr bwMode="auto">
          <a:xfrm>
            <a:off x="1907704" y="4221088"/>
            <a:ext cx="936104" cy="936104"/>
          </a:xfrm>
          <a:prstGeom prst="ellipse">
            <a:avLst/>
          </a:prstGeom>
          <a:solidFill>
            <a:srgbClr val="AAA28D">
              <a:alpha val="80000"/>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smtClean="0">
              <a:ln>
                <a:noFill/>
              </a:ln>
              <a:solidFill>
                <a:schemeClr val="tx1"/>
              </a:solidFill>
              <a:effectLst/>
              <a:latin typeface="Arial" charset="0"/>
            </a:endParaRPr>
          </a:p>
        </p:txBody>
      </p:sp>
      <p:sp>
        <p:nvSpPr>
          <p:cNvPr id="6" name="Ellipse 5"/>
          <p:cNvSpPr/>
          <p:nvPr/>
        </p:nvSpPr>
        <p:spPr bwMode="auto">
          <a:xfrm>
            <a:off x="6300192" y="4221088"/>
            <a:ext cx="936104" cy="936104"/>
          </a:xfrm>
          <a:prstGeom prst="ellipse">
            <a:avLst/>
          </a:prstGeom>
          <a:solidFill>
            <a:srgbClr val="AAA28D">
              <a:alpha val="80000"/>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smtClean="0">
              <a:ln>
                <a:noFill/>
              </a:ln>
              <a:solidFill>
                <a:schemeClr val="tx1"/>
              </a:solidFill>
              <a:effectLst/>
              <a:latin typeface="Arial" charset="0"/>
            </a:endParaRPr>
          </a:p>
        </p:txBody>
      </p:sp>
      <p:sp>
        <p:nvSpPr>
          <p:cNvPr id="7" name="Ellipse 6"/>
          <p:cNvSpPr/>
          <p:nvPr/>
        </p:nvSpPr>
        <p:spPr bwMode="auto">
          <a:xfrm>
            <a:off x="1907704" y="1988840"/>
            <a:ext cx="936104" cy="936104"/>
          </a:xfrm>
          <a:prstGeom prst="ellipse">
            <a:avLst/>
          </a:prstGeom>
          <a:solidFill>
            <a:srgbClr val="AAA28D">
              <a:alpha val="80000"/>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smtClean="0">
              <a:ln>
                <a:noFill/>
              </a:ln>
              <a:solidFill>
                <a:schemeClr val="tx1"/>
              </a:solidFill>
              <a:effectLst/>
              <a:latin typeface="Arial" charset="0"/>
            </a:endParaRPr>
          </a:p>
        </p:txBody>
      </p:sp>
      <p:sp>
        <p:nvSpPr>
          <p:cNvPr id="8" name="Ellipse 7"/>
          <p:cNvSpPr/>
          <p:nvPr/>
        </p:nvSpPr>
        <p:spPr bwMode="auto">
          <a:xfrm>
            <a:off x="6300192" y="1988840"/>
            <a:ext cx="936104" cy="936104"/>
          </a:xfrm>
          <a:prstGeom prst="ellipse">
            <a:avLst/>
          </a:prstGeom>
          <a:solidFill>
            <a:srgbClr val="AAA28D">
              <a:alpha val="80000"/>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smtClean="0">
              <a:ln>
                <a:noFill/>
              </a:ln>
              <a:solidFill>
                <a:schemeClr val="tx1"/>
              </a:solidFill>
              <a:effectLst/>
              <a:latin typeface="Arial" charset="0"/>
            </a:endParaRPr>
          </a:p>
        </p:txBody>
      </p:sp>
      <p:sp>
        <p:nvSpPr>
          <p:cNvPr id="9" name="Textfeld 8"/>
          <p:cNvSpPr txBox="1"/>
          <p:nvPr/>
        </p:nvSpPr>
        <p:spPr>
          <a:xfrm>
            <a:off x="1907704" y="4221088"/>
            <a:ext cx="936104" cy="936104"/>
          </a:xfrm>
          <a:prstGeom prst="rect">
            <a:avLst/>
          </a:prstGeom>
          <a:noFill/>
        </p:spPr>
        <p:txBody>
          <a:bodyPr wrap="none" rtlCol="0" anchor="ctr" anchorCtr="1">
            <a:noAutofit/>
          </a:bodyPr>
          <a:lstStyle/>
          <a:p>
            <a:r>
              <a:rPr lang="de-DE" dirty="0" smtClean="0"/>
              <a:t>M</a:t>
            </a:r>
            <a:endParaRPr lang="de-DE" dirty="0"/>
          </a:p>
        </p:txBody>
      </p:sp>
      <p:sp>
        <p:nvSpPr>
          <p:cNvPr id="10" name="Textfeld 9"/>
          <p:cNvSpPr txBox="1"/>
          <p:nvPr/>
        </p:nvSpPr>
        <p:spPr>
          <a:xfrm>
            <a:off x="6300192" y="4221088"/>
            <a:ext cx="936104" cy="936104"/>
          </a:xfrm>
          <a:prstGeom prst="rect">
            <a:avLst/>
          </a:prstGeom>
          <a:noFill/>
        </p:spPr>
        <p:txBody>
          <a:bodyPr wrap="none" rtlCol="0" anchor="ctr" anchorCtr="1">
            <a:noAutofit/>
          </a:bodyPr>
          <a:lstStyle/>
          <a:p>
            <a:r>
              <a:rPr lang="de-DE" dirty="0" smtClean="0"/>
              <a:t>E</a:t>
            </a:r>
            <a:endParaRPr lang="de-DE" dirty="0"/>
          </a:p>
        </p:txBody>
      </p:sp>
      <p:sp>
        <p:nvSpPr>
          <p:cNvPr id="11" name="Textfeld 10"/>
          <p:cNvSpPr txBox="1"/>
          <p:nvPr/>
        </p:nvSpPr>
        <p:spPr>
          <a:xfrm>
            <a:off x="1907704" y="1988840"/>
            <a:ext cx="936104" cy="936104"/>
          </a:xfrm>
          <a:prstGeom prst="rect">
            <a:avLst/>
          </a:prstGeom>
          <a:noFill/>
        </p:spPr>
        <p:txBody>
          <a:bodyPr wrap="none" rtlCol="0" anchor="ctr" anchorCtr="1">
            <a:noAutofit/>
          </a:bodyPr>
          <a:lstStyle/>
          <a:p>
            <a:r>
              <a:rPr lang="de-DE" dirty="0" smtClean="0"/>
              <a:t>I</a:t>
            </a:r>
            <a:endParaRPr lang="de-DE" dirty="0"/>
          </a:p>
        </p:txBody>
      </p:sp>
      <p:sp>
        <p:nvSpPr>
          <p:cNvPr id="12" name="Textfeld 11"/>
          <p:cNvSpPr txBox="1"/>
          <p:nvPr/>
        </p:nvSpPr>
        <p:spPr>
          <a:xfrm>
            <a:off x="6300192" y="1988840"/>
            <a:ext cx="936104" cy="936104"/>
          </a:xfrm>
          <a:prstGeom prst="rect">
            <a:avLst/>
          </a:prstGeom>
          <a:noFill/>
        </p:spPr>
        <p:txBody>
          <a:bodyPr wrap="none" rtlCol="0" anchor="ctr" anchorCtr="1">
            <a:noAutofit/>
          </a:bodyPr>
          <a:lstStyle/>
          <a:p>
            <a:r>
              <a:rPr lang="de-DE" dirty="0" smtClean="0"/>
              <a:t>S</a:t>
            </a:r>
            <a:endParaRPr lang="de-DE" dirty="0"/>
          </a:p>
        </p:txBody>
      </p:sp>
      <p:sp>
        <p:nvSpPr>
          <p:cNvPr id="20" name="Freihandform 19"/>
          <p:cNvSpPr/>
          <p:nvPr/>
        </p:nvSpPr>
        <p:spPr bwMode="auto">
          <a:xfrm>
            <a:off x="1349325" y="4298518"/>
            <a:ext cx="617361" cy="822056"/>
          </a:xfrm>
          <a:custGeom>
            <a:avLst/>
            <a:gdLst>
              <a:gd name="connsiteX0" fmla="*/ 617361 w 617361"/>
              <a:gd name="connsiteY0" fmla="*/ 150111 h 822056"/>
              <a:gd name="connsiteX1" fmla="*/ 145646 w 617361"/>
              <a:gd name="connsiteY1" fmla="*/ 12225 h 822056"/>
              <a:gd name="connsiteX2" fmla="*/ 504 w 617361"/>
              <a:gd name="connsiteY2" fmla="*/ 425882 h 822056"/>
              <a:gd name="connsiteX3" fmla="*/ 181932 w 617361"/>
              <a:gd name="connsiteY3" fmla="*/ 817768 h 822056"/>
              <a:gd name="connsiteX4" fmla="*/ 595589 w 617361"/>
              <a:gd name="connsiteY4" fmla="*/ 600053 h 822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361" h="822056">
                <a:moveTo>
                  <a:pt x="617361" y="150111"/>
                </a:moveTo>
                <a:cubicBezTo>
                  <a:pt x="432908" y="58187"/>
                  <a:pt x="248455" y="-33737"/>
                  <a:pt x="145646" y="12225"/>
                </a:cubicBezTo>
                <a:cubicBezTo>
                  <a:pt x="42837" y="58187"/>
                  <a:pt x="-5544" y="291625"/>
                  <a:pt x="504" y="425882"/>
                </a:cubicBezTo>
                <a:cubicBezTo>
                  <a:pt x="6552" y="560139"/>
                  <a:pt x="82751" y="788740"/>
                  <a:pt x="181932" y="817768"/>
                </a:cubicBezTo>
                <a:cubicBezTo>
                  <a:pt x="281113" y="846796"/>
                  <a:pt x="438351" y="723424"/>
                  <a:pt x="595589" y="600053"/>
                </a:cubicBezTo>
              </a:path>
            </a:pathLst>
          </a:custGeom>
          <a:noFill/>
          <a:ln w="19050" cap="flat" cmpd="sng" algn="ctr">
            <a:solidFill>
              <a:schemeClr val="tx1"/>
            </a:solidFill>
            <a:prstDash val="solid"/>
            <a:round/>
            <a:headEnd type="stealth" w="lg" len="lg"/>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smtClean="0">
              <a:ln>
                <a:noFill/>
              </a:ln>
              <a:effectLst/>
              <a:latin typeface="Arial" charset="0"/>
            </a:endParaRPr>
          </a:p>
        </p:txBody>
      </p:sp>
      <p:sp>
        <p:nvSpPr>
          <p:cNvPr id="22" name="Freihandform 21"/>
          <p:cNvSpPr/>
          <p:nvPr/>
        </p:nvSpPr>
        <p:spPr bwMode="auto">
          <a:xfrm flipH="1">
            <a:off x="7164288" y="4293096"/>
            <a:ext cx="617361" cy="822056"/>
          </a:xfrm>
          <a:custGeom>
            <a:avLst/>
            <a:gdLst>
              <a:gd name="connsiteX0" fmla="*/ 617361 w 617361"/>
              <a:gd name="connsiteY0" fmla="*/ 150111 h 822056"/>
              <a:gd name="connsiteX1" fmla="*/ 145646 w 617361"/>
              <a:gd name="connsiteY1" fmla="*/ 12225 h 822056"/>
              <a:gd name="connsiteX2" fmla="*/ 504 w 617361"/>
              <a:gd name="connsiteY2" fmla="*/ 425882 h 822056"/>
              <a:gd name="connsiteX3" fmla="*/ 181932 w 617361"/>
              <a:gd name="connsiteY3" fmla="*/ 817768 h 822056"/>
              <a:gd name="connsiteX4" fmla="*/ 595589 w 617361"/>
              <a:gd name="connsiteY4" fmla="*/ 600053 h 822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361" h="822056">
                <a:moveTo>
                  <a:pt x="617361" y="150111"/>
                </a:moveTo>
                <a:cubicBezTo>
                  <a:pt x="432908" y="58187"/>
                  <a:pt x="248455" y="-33737"/>
                  <a:pt x="145646" y="12225"/>
                </a:cubicBezTo>
                <a:cubicBezTo>
                  <a:pt x="42837" y="58187"/>
                  <a:pt x="-5544" y="291625"/>
                  <a:pt x="504" y="425882"/>
                </a:cubicBezTo>
                <a:cubicBezTo>
                  <a:pt x="6552" y="560139"/>
                  <a:pt x="82751" y="788740"/>
                  <a:pt x="181932" y="817768"/>
                </a:cubicBezTo>
                <a:cubicBezTo>
                  <a:pt x="281113" y="846796"/>
                  <a:pt x="438351" y="723424"/>
                  <a:pt x="595589" y="600053"/>
                </a:cubicBezTo>
              </a:path>
            </a:pathLst>
          </a:custGeom>
          <a:noFill/>
          <a:ln w="19050" cap="flat" cmpd="sng" algn="ctr">
            <a:solidFill>
              <a:schemeClr val="tx1"/>
            </a:solidFill>
            <a:prstDash val="solid"/>
            <a:round/>
            <a:headEnd type="stealth" w="lg" len="lg"/>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smtClean="0">
              <a:ln>
                <a:noFill/>
              </a:ln>
              <a:solidFill>
                <a:schemeClr val="tx1"/>
              </a:solidFill>
              <a:effectLst/>
              <a:latin typeface="Arial" charset="0"/>
            </a:endParaRPr>
          </a:p>
        </p:txBody>
      </p:sp>
      <p:sp>
        <p:nvSpPr>
          <p:cNvPr id="23" name="Freihandform 22"/>
          <p:cNvSpPr/>
          <p:nvPr/>
        </p:nvSpPr>
        <p:spPr bwMode="auto">
          <a:xfrm flipH="1">
            <a:off x="7164288" y="2060848"/>
            <a:ext cx="617361" cy="822056"/>
          </a:xfrm>
          <a:custGeom>
            <a:avLst/>
            <a:gdLst>
              <a:gd name="connsiteX0" fmla="*/ 617361 w 617361"/>
              <a:gd name="connsiteY0" fmla="*/ 150111 h 822056"/>
              <a:gd name="connsiteX1" fmla="*/ 145646 w 617361"/>
              <a:gd name="connsiteY1" fmla="*/ 12225 h 822056"/>
              <a:gd name="connsiteX2" fmla="*/ 504 w 617361"/>
              <a:gd name="connsiteY2" fmla="*/ 425882 h 822056"/>
              <a:gd name="connsiteX3" fmla="*/ 181932 w 617361"/>
              <a:gd name="connsiteY3" fmla="*/ 817768 h 822056"/>
              <a:gd name="connsiteX4" fmla="*/ 595589 w 617361"/>
              <a:gd name="connsiteY4" fmla="*/ 600053 h 822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361" h="822056">
                <a:moveTo>
                  <a:pt x="617361" y="150111"/>
                </a:moveTo>
                <a:cubicBezTo>
                  <a:pt x="432908" y="58187"/>
                  <a:pt x="248455" y="-33737"/>
                  <a:pt x="145646" y="12225"/>
                </a:cubicBezTo>
                <a:cubicBezTo>
                  <a:pt x="42837" y="58187"/>
                  <a:pt x="-5544" y="291625"/>
                  <a:pt x="504" y="425882"/>
                </a:cubicBezTo>
                <a:cubicBezTo>
                  <a:pt x="6552" y="560139"/>
                  <a:pt x="82751" y="788740"/>
                  <a:pt x="181932" y="817768"/>
                </a:cubicBezTo>
                <a:cubicBezTo>
                  <a:pt x="281113" y="846796"/>
                  <a:pt x="438351" y="723424"/>
                  <a:pt x="595589" y="600053"/>
                </a:cubicBezTo>
              </a:path>
            </a:pathLst>
          </a:custGeom>
          <a:noFill/>
          <a:ln w="19050" cap="flat" cmpd="sng" algn="ctr">
            <a:solidFill>
              <a:schemeClr val="tx1"/>
            </a:solidFill>
            <a:prstDash val="solid"/>
            <a:round/>
            <a:headEnd type="stealth" w="lg" len="lg"/>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smtClean="0">
              <a:ln>
                <a:noFill/>
              </a:ln>
              <a:solidFill>
                <a:schemeClr val="tx1"/>
              </a:solidFill>
              <a:effectLst/>
              <a:latin typeface="Arial" charset="0"/>
            </a:endParaRPr>
          </a:p>
        </p:txBody>
      </p:sp>
      <p:sp>
        <p:nvSpPr>
          <p:cNvPr id="24" name="Freihandform 23"/>
          <p:cNvSpPr/>
          <p:nvPr/>
        </p:nvSpPr>
        <p:spPr bwMode="auto">
          <a:xfrm>
            <a:off x="2837543" y="2569029"/>
            <a:ext cx="3476171" cy="203200"/>
          </a:xfrm>
          <a:custGeom>
            <a:avLst/>
            <a:gdLst>
              <a:gd name="connsiteX0" fmla="*/ 0 w 3497943"/>
              <a:gd name="connsiteY0" fmla="*/ 72571 h 204548"/>
              <a:gd name="connsiteX1" fmla="*/ 1799772 w 3497943"/>
              <a:gd name="connsiteY1" fmla="*/ 203200 h 204548"/>
              <a:gd name="connsiteX2" fmla="*/ 3497943 w 3497943"/>
              <a:gd name="connsiteY2" fmla="*/ 0 h 204548"/>
              <a:gd name="connsiteX0" fmla="*/ 0 w 3476171"/>
              <a:gd name="connsiteY0" fmla="*/ 0 h 203200"/>
              <a:gd name="connsiteX1" fmla="*/ 1778000 w 3476171"/>
              <a:gd name="connsiteY1" fmla="*/ 203200 h 203200"/>
              <a:gd name="connsiteX2" fmla="*/ 3476171 w 3476171"/>
              <a:gd name="connsiteY2" fmla="*/ 0 h 203200"/>
            </a:gdLst>
            <a:ahLst/>
            <a:cxnLst>
              <a:cxn ang="0">
                <a:pos x="connsiteX0" y="connsiteY0"/>
              </a:cxn>
              <a:cxn ang="0">
                <a:pos x="connsiteX1" y="connsiteY1"/>
              </a:cxn>
              <a:cxn ang="0">
                <a:pos x="connsiteX2" y="connsiteY2"/>
              </a:cxn>
            </a:cxnLst>
            <a:rect l="l" t="t" r="r" b="b"/>
            <a:pathLst>
              <a:path w="3476171" h="203200">
                <a:moveTo>
                  <a:pt x="0" y="0"/>
                </a:moveTo>
                <a:cubicBezTo>
                  <a:pt x="608391" y="71362"/>
                  <a:pt x="1198638" y="203200"/>
                  <a:pt x="1778000" y="203200"/>
                </a:cubicBezTo>
                <a:cubicBezTo>
                  <a:pt x="2357362" y="203200"/>
                  <a:pt x="2918580" y="95552"/>
                  <a:pt x="3476171" y="0"/>
                </a:cubicBezTo>
              </a:path>
            </a:pathLst>
          </a:custGeom>
          <a:noFill/>
          <a:ln w="19050" cap="flat" cmpd="sng" algn="ctr">
            <a:solidFill>
              <a:schemeClr val="tx1"/>
            </a:solidFill>
            <a:prstDash val="solid"/>
            <a:round/>
            <a:headEnd type="none" w="lg" len="lg"/>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smtClean="0">
              <a:ln>
                <a:noFill/>
              </a:ln>
              <a:solidFill>
                <a:schemeClr val="tx1"/>
              </a:solidFill>
              <a:effectLst/>
              <a:latin typeface="Arial" charset="0"/>
            </a:endParaRPr>
          </a:p>
        </p:txBody>
      </p:sp>
      <p:sp>
        <p:nvSpPr>
          <p:cNvPr id="28" name="Freihandform 27"/>
          <p:cNvSpPr/>
          <p:nvPr/>
        </p:nvSpPr>
        <p:spPr bwMode="auto">
          <a:xfrm>
            <a:off x="2808514" y="2648857"/>
            <a:ext cx="3585029" cy="1756229"/>
          </a:xfrm>
          <a:custGeom>
            <a:avLst/>
            <a:gdLst>
              <a:gd name="connsiteX0" fmla="*/ 0 w 3585029"/>
              <a:gd name="connsiteY0" fmla="*/ 0 h 1756229"/>
              <a:gd name="connsiteX1" fmla="*/ 1966686 w 3585029"/>
              <a:gd name="connsiteY1" fmla="*/ 740229 h 1756229"/>
              <a:gd name="connsiteX2" fmla="*/ 3585029 w 3585029"/>
              <a:gd name="connsiteY2" fmla="*/ 1756229 h 1756229"/>
            </a:gdLst>
            <a:ahLst/>
            <a:cxnLst>
              <a:cxn ang="0">
                <a:pos x="connsiteX0" y="connsiteY0"/>
              </a:cxn>
              <a:cxn ang="0">
                <a:pos x="connsiteX1" y="connsiteY1"/>
              </a:cxn>
              <a:cxn ang="0">
                <a:pos x="connsiteX2" y="connsiteY2"/>
              </a:cxn>
            </a:cxnLst>
            <a:rect l="l" t="t" r="r" b="b"/>
            <a:pathLst>
              <a:path w="3585029" h="1756229">
                <a:moveTo>
                  <a:pt x="0" y="0"/>
                </a:moveTo>
                <a:cubicBezTo>
                  <a:pt x="684590" y="223762"/>
                  <a:pt x="1369181" y="447524"/>
                  <a:pt x="1966686" y="740229"/>
                </a:cubicBezTo>
                <a:cubicBezTo>
                  <a:pt x="2564191" y="1032934"/>
                  <a:pt x="3074610" y="1394581"/>
                  <a:pt x="3585029" y="1756229"/>
                </a:cubicBezTo>
              </a:path>
            </a:pathLst>
          </a:custGeom>
          <a:noFill/>
          <a:ln w="19050" cap="flat" cmpd="sng" algn="ctr">
            <a:solidFill>
              <a:schemeClr val="tx1"/>
            </a:solidFill>
            <a:prstDash val="solid"/>
            <a:round/>
            <a:headEnd type="none" w="med" len="med"/>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smtClean="0">
              <a:ln>
                <a:noFill/>
              </a:ln>
              <a:solidFill>
                <a:schemeClr val="tx1"/>
              </a:solidFill>
              <a:effectLst/>
              <a:latin typeface="Arial" charset="0"/>
            </a:endParaRPr>
          </a:p>
        </p:txBody>
      </p:sp>
      <p:sp>
        <p:nvSpPr>
          <p:cNvPr id="14" name="Textfeld 13"/>
          <p:cNvSpPr txBox="1"/>
          <p:nvPr/>
        </p:nvSpPr>
        <p:spPr>
          <a:xfrm>
            <a:off x="3635896" y="2420888"/>
            <a:ext cx="1922321" cy="307777"/>
          </a:xfrm>
          <a:prstGeom prst="rect">
            <a:avLst/>
          </a:prstGeom>
          <a:noFill/>
        </p:spPr>
        <p:txBody>
          <a:bodyPr wrap="none" rtlCol="0">
            <a:spAutoFit/>
          </a:bodyPr>
          <a:lstStyle/>
          <a:p>
            <a:r>
              <a:rPr lang="de-DE" sz="1400" dirty="0" smtClean="0"/>
              <a:t>Lesen von </a:t>
            </a:r>
            <a:r>
              <a:rPr lang="de-DE" sz="1400" i="1" dirty="0" smtClean="0"/>
              <a:t>P</a:t>
            </a:r>
            <a:r>
              <a:rPr lang="de-DE" sz="1400" i="1" baseline="-25000" dirty="0" smtClean="0"/>
              <a:t>i</a:t>
            </a:r>
            <a:r>
              <a:rPr lang="en-US" sz="1400" i="1" dirty="0" smtClean="0"/>
              <a:t> (shared)</a:t>
            </a:r>
            <a:endParaRPr lang="en-US" sz="1400" i="1" dirty="0"/>
          </a:p>
        </p:txBody>
      </p:sp>
      <p:sp>
        <p:nvSpPr>
          <p:cNvPr id="21" name="Textfeld 20"/>
          <p:cNvSpPr txBox="1"/>
          <p:nvPr/>
        </p:nvSpPr>
        <p:spPr>
          <a:xfrm>
            <a:off x="6893010" y="1556792"/>
            <a:ext cx="2092239" cy="523220"/>
          </a:xfrm>
          <a:prstGeom prst="rect">
            <a:avLst/>
          </a:prstGeom>
          <a:noFill/>
        </p:spPr>
        <p:txBody>
          <a:bodyPr wrap="none" rtlCol="0">
            <a:spAutoFit/>
          </a:bodyPr>
          <a:lstStyle/>
          <a:p>
            <a:r>
              <a:rPr lang="de-DE" sz="1400" dirty="0" smtClean="0"/>
              <a:t>Lesen von </a:t>
            </a:r>
            <a:r>
              <a:rPr lang="de-DE" sz="1400" i="1" dirty="0" smtClean="0"/>
              <a:t>P</a:t>
            </a:r>
            <a:r>
              <a:rPr lang="de-DE" sz="1400" i="1" baseline="-25000" dirty="0" smtClean="0"/>
              <a:t>i</a:t>
            </a:r>
            <a:r>
              <a:rPr lang="de-DE" sz="1400" dirty="0" smtClean="0"/>
              <a:t> oder eines</a:t>
            </a:r>
          </a:p>
          <a:p>
            <a:r>
              <a:rPr lang="de-DE" sz="1400" dirty="0" smtClean="0"/>
              <a:t>anderen Prozessors</a:t>
            </a:r>
            <a:endParaRPr lang="de-DE" sz="1400" dirty="0"/>
          </a:p>
        </p:txBody>
      </p:sp>
      <p:sp>
        <p:nvSpPr>
          <p:cNvPr id="25" name="Textfeld 24"/>
          <p:cNvSpPr txBox="1"/>
          <p:nvPr/>
        </p:nvSpPr>
        <p:spPr>
          <a:xfrm>
            <a:off x="6893010" y="5085184"/>
            <a:ext cx="1207382" cy="307777"/>
          </a:xfrm>
          <a:prstGeom prst="rect">
            <a:avLst/>
          </a:prstGeom>
          <a:noFill/>
        </p:spPr>
        <p:txBody>
          <a:bodyPr wrap="none" rtlCol="0">
            <a:spAutoFit/>
          </a:bodyPr>
          <a:lstStyle/>
          <a:p>
            <a:r>
              <a:rPr lang="de-DE" sz="1400" dirty="0" smtClean="0"/>
              <a:t>Lesen von </a:t>
            </a:r>
            <a:r>
              <a:rPr lang="de-DE" sz="1400" i="1" dirty="0" smtClean="0"/>
              <a:t>P</a:t>
            </a:r>
            <a:r>
              <a:rPr lang="de-DE" sz="1400" i="1" baseline="-25000" dirty="0" smtClean="0"/>
              <a:t>i</a:t>
            </a:r>
            <a:endParaRPr lang="de-DE" sz="1400" i="1" baseline="-25000" dirty="0"/>
          </a:p>
        </p:txBody>
      </p:sp>
      <p:sp>
        <p:nvSpPr>
          <p:cNvPr id="26" name="Textfeld 25"/>
          <p:cNvSpPr txBox="1"/>
          <p:nvPr/>
        </p:nvSpPr>
        <p:spPr>
          <a:xfrm>
            <a:off x="971600" y="5065439"/>
            <a:ext cx="1526380" cy="523220"/>
          </a:xfrm>
          <a:prstGeom prst="rect">
            <a:avLst/>
          </a:prstGeom>
          <a:noFill/>
        </p:spPr>
        <p:txBody>
          <a:bodyPr wrap="none" rtlCol="0">
            <a:spAutoFit/>
          </a:bodyPr>
          <a:lstStyle/>
          <a:p>
            <a:r>
              <a:rPr lang="de-DE" sz="1400" dirty="0" smtClean="0"/>
              <a:t>Lesen oder</a:t>
            </a:r>
          </a:p>
          <a:p>
            <a:r>
              <a:rPr lang="de-DE" sz="1400" dirty="0" smtClean="0"/>
              <a:t>Schreiben von </a:t>
            </a:r>
            <a:r>
              <a:rPr lang="de-DE" sz="1400" i="1" dirty="0" smtClean="0"/>
              <a:t>P</a:t>
            </a:r>
            <a:r>
              <a:rPr lang="de-DE" sz="1400" i="1" baseline="-25000" dirty="0" smtClean="0"/>
              <a:t>i</a:t>
            </a:r>
            <a:endParaRPr lang="de-DE" sz="1400" i="1" baseline="-25000" dirty="0"/>
          </a:p>
        </p:txBody>
      </p:sp>
      <p:sp>
        <p:nvSpPr>
          <p:cNvPr id="27" name="Textfeld 26"/>
          <p:cNvSpPr txBox="1"/>
          <p:nvPr/>
        </p:nvSpPr>
        <p:spPr>
          <a:xfrm>
            <a:off x="5596866" y="3769876"/>
            <a:ext cx="1207382" cy="523220"/>
          </a:xfrm>
          <a:prstGeom prst="rect">
            <a:avLst/>
          </a:prstGeom>
          <a:noFill/>
        </p:spPr>
        <p:txBody>
          <a:bodyPr wrap="none" rtlCol="0">
            <a:spAutoFit/>
          </a:bodyPr>
          <a:lstStyle/>
          <a:p>
            <a:r>
              <a:rPr lang="de-DE" sz="1400" dirty="0" smtClean="0"/>
              <a:t>Lesen von </a:t>
            </a:r>
            <a:r>
              <a:rPr lang="de-DE" sz="1400" i="1" dirty="0" smtClean="0"/>
              <a:t>P</a:t>
            </a:r>
            <a:r>
              <a:rPr lang="de-DE" sz="1400" i="1" baseline="-25000" dirty="0" smtClean="0"/>
              <a:t>i</a:t>
            </a:r>
          </a:p>
          <a:p>
            <a:r>
              <a:rPr lang="en-US" sz="1400" i="1" dirty="0" smtClean="0"/>
              <a:t>(not shared)</a:t>
            </a:r>
            <a:endParaRPr lang="en-US" sz="1400" i="1" dirty="0"/>
          </a:p>
        </p:txBody>
      </p:sp>
      <p:cxnSp>
        <p:nvCxnSpPr>
          <p:cNvPr id="16" name="Gerade Verbindung 15"/>
          <p:cNvCxnSpPr>
            <a:stCxn id="10" idx="1"/>
            <a:endCxn id="5" idx="6"/>
          </p:cNvCxnSpPr>
          <p:nvPr/>
        </p:nvCxnSpPr>
        <p:spPr bwMode="auto">
          <a:xfrm flipH="1">
            <a:off x="2843808" y="4689140"/>
            <a:ext cx="3456384" cy="0"/>
          </a:xfrm>
          <a:prstGeom prst="line">
            <a:avLst/>
          </a:prstGeom>
          <a:solidFill>
            <a:schemeClr val="accent1"/>
          </a:solidFill>
          <a:ln w="19050" cap="flat" cmpd="sng" algn="ctr">
            <a:solidFill>
              <a:schemeClr val="tx1"/>
            </a:solidFill>
            <a:prstDash val="solid"/>
            <a:round/>
            <a:headEnd type="none" w="med" len="med"/>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Freihandform 17"/>
          <p:cNvSpPr/>
          <p:nvPr/>
        </p:nvSpPr>
        <p:spPr bwMode="auto">
          <a:xfrm>
            <a:off x="2539999" y="2888342"/>
            <a:ext cx="159657" cy="1378857"/>
          </a:xfrm>
          <a:custGeom>
            <a:avLst/>
            <a:gdLst>
              <a:gd name="connsiteX0" fmla="*/ 0 w 254234"/>
              <a:gd name="connsiteY0" fmla="*/ 0 h 1386114"/>
              <a:gd name="connsiteX1" fmla="*/ 254000 w 254234"/>
              <a:gd name="connsiteY1" fmla="*/ 718457 h 1386114"/>
              <a:gd name="connsiteX2" fmla="*/ 36286 w 254234"/>
              <a:gd name="connsiteY2" fmla="*/ 1386114 h 1386114"/>
              <a:gd name="connsiteX0" fmla="*/ 0 w 254000"/>
              <a:gd name="connsiteY0" fmla="*/ 0 h 1378857"/>
              <a:gd name="connsiteX1" fmla="*/ 254000 w 254000"/>
              <a:gd name="connsiteY1" fmla="*/ 718457 h 1378857"/>
              <a:gd name="connsiteX2" fmla="*/ 0 w 254000"/>
              <a:gd name="connsiteY2" fmla="*/ 1378857 h 1378857"/>
              <a:gd name="connsiteX0" fmla="*/ 0 w 159657"/>
              <a:gd name="connsiteY0" fmla="*/ 0 h 1378857"/>
              <a:gd name="connsiteX1" fmla="*/ 159657 w 159657"/>
              <a:gd name="connsiteY1" fmla="*/ 682171 h 1378857"/>
              <a:gd name="connsiteX2" fmla="*/ 0 w 159657"/>
              <a:gd name="connsiteY2" fmla="*/ 1378857 h 1378857"/>
            </a:gdLst>
            <a:ahLst/>
            <a:cxnLst>
              <a:cxn ang="0">
                <a:pos x="connsiteX0" y="connsiteY0"/>
              </a:cxn>
              <a:cxn ang="0">
                <a:pos x="connsiteX1" y="connsiteY1"/>
              </a:cxn>
              <a:cxn ang="0">
                <a:pos x="connsiteX2" y="connsiteY2"/>
              </a:cxn>
            </a:cxnLst>
            <a:rect l="l" t="t" r="r" b="b"/>
            <a:pathLst>
              <a:path w="159657" h="1378857">
                <a:moveTo>
                  <a:pt x="0" y="0"/>
                </a:moveTo>
                <a:cubicBezTo>
                  <a:pt x="123976" y="243719"/>
                  <a:pt x="159657" y="452362"/>
                  <a:pt x="159657" y="682171"/>
                </a:cubicBezTo>
                <a:cubicBezTo>
                  <a:pt x="159657" y="911980"/>
                  <a:pt x="111881" y="1160538"/>
                  <a:pt x="0" y="1378857"/>
                </a:cubicBezTo>
              </a:path>
            </a:pathLst>
          </a:custGeom>
          <a:noFill/>
          <a:ln w="19050" cap="flat" cmpd="sng" algn="ctr">
            <a:solidFill>
              <a:schemeClr val="tx1"/>
            </a:solidFill>
            <a:prstDash val="solid"/>
            <a:round/>
            <a:headEnd type="none" w="med" len="med"/>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smtClean="0">
              <a:ln>
                <a:noFill/>
              </a:ln>
              <a:solidFill>
                <a:schemeClr val="tx1"/>
              </a:solidFill>
              <a:effectLst/>
              <a:latin typeface="Arial" charset="0"/>
            </a:endParaRPr>
          </a:p>
        </p:txBody>
      </p:sp>
      <p:sp>
        <p:nvSpPr>
          <p:cNvPr id="31" name="Freihandform 30"/>
          <p:cNvSpPr/>
          <p:nvPr/>
        </p:nvSpPr>
        <p:spPr bwMode="auto">
          <a:xfrm>
            <a:off x="2830286" y="2852057"/>
            <a:ext cx="3650343" cy="1705429"/>
          </a:xfrm>
          <a:custGeom>
            <a:avLst/>
            <a:gdLst>
              <a:gd name="connsiteX0" fmla="*/ 3650343 w 3650343"/>
              <a:gd name="connsiteY0" fmla="*/ 0 h 1705429"/>
              <a:gd name="connsiteX1" fmla="*/ 2387600 w 3650343"/>
              <a:gd name="connsiteY1" fmla="*/ 885372 h 1705429"/>
              <a:gd name="connsiteX2" fmla="*/ 0 w 3650343"/>
              <a:gd name="connsiteY2" fmla="*/ 1705429 h 1705429"/>
              <a:gd name="connsiteX0" fmla="*/ 3650343 w 3650343"/>
              <a:gd name="connsiteY0" fmla="*/ 0 h 1705429"/>
              <a:gd name="connsiteX1" fmla="*/ 2148114 w 3650343"/>
              <a:gd name="connsiteY1" fmla="*/ 1066800 h 1705429"/>
              <a:gd name="connsiteX2" fmla="*/ 0 w 3650343"/>
              <a:gd name="connsiteY2" fmla="*/ 1705429 h 1705429"/>
            </a:gdLst>
            <a:ahLst/>
            <a:cxnLst>
              <a:cxn ang="0">
                <a:pos x="connsiteX0" y="connsiteY0"/>
              </a:cxn>
              <a:cxn ang="0">
                <a:pos x="connsiteX1" y="connsiteY1"/>
              </a:cxn>
              <a:cxn ang="0">
                <a:pos x="connsiteX2" y="connsiteY2"/>
              </a:cxn>
            </a:cxnLst>
            <a:rect l="l" t="t" r="r" b="b"/>
            <a:pathLst>
              <a:path w="3650343" h="1705429">
                <a:moveTo>
                  <a:pt x="3650343" y="0"/>
                </a:moveTo>
                <a:cubicBezTo>
                  <a:pt x="3323166" y="300567"/>
                  <a:pt x="2756504" y="782562"/>
                  <a:pt x="2148114" y="1066800"/>
                </a:cubicBezTo>
                <a:cubicBezTo>
                  <a:pt x="1539724" y="1351038"/>
                  <a:pt x="0" y="1705429"/>
                  <a:pt x="0" y="1705429"/>
                </a:cubicBezTo>
              </a:path>
            </a:pathLst>
          </a:custGeom>
          <a:noFill/>
          <a:ln w="19050" cap="flat" cmpd="sng" algn="ctr">
            <a:solidFill>
              <a:schemeClr val="tx1"/>
            </a:solidFill>
            <a:prstDash val="solid"/>
            <a:round/>
            <a:headEnd type="none" w="med" len="med"/>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smtClean="0">
              <a:ln>
                <a:noFill/>
              </a:ln>
              <a:solidFill>
                <a:schemeClr val="tx1"/>
              </a:solidFill>
              <a:effectLst/>
              <a:latin typeface="Arial" charset="0"/>
            </a:endParaRPr>
          </a:p>
        </p:txBody>
      </p:sp>
      <p:sp>
        <p:nvSpPr>
          <p:cNvPr id="30" name="Textfeld 29"/>
          <p:cNvSpPr txBox="1"/>
          <p:nvPr/>
        </p:nvSpPr>
        <p:spPr>
          <a:xfrm>
            <a:off x="3995936" y="4653136"/>
            <a:ext cx="1526380" cy="307777"/>
          </a:xfrm>
          <a:prstGeom prst="rect">
            <a:avLst/>
          </a:prstGeom>
          <a:noFill/>
        </p:spPr>
        <p:txBody>
          <a:bodyPr wrap="none" rtlCol="0">
            <a:spAutoFit/>
          </a:bodyPr>
          <a:lstStyle/>
          <a:p>
            <a:r>
              <a:rPr lang="de-DE" sz="1400" dirty="0" smtClean="0"/>
              <a:t>Schreiben von </a:t>
            </a:r>
            <a:r>
              <a:rPr lang="de-DE" sz="1400" i="1" dirty="0" smtClean="0"/>
              <a:t>P</a:t>
            </a:r>
            <a:r>
              <a:rPr lang="de-DE" sz="1400" i="1" baseline="-25000" dirty="0" smtClean="0"/>
              <a:t>i</a:t>
            </a:r>
            <a:endParaRPr lang="de-DE" sz="1400" i="1" baseline="-25000" dirty="0"/>
          </a:p>
        </p:txBody>
      </p:sp>
      <p:sp>
        <p:nvSpPr>
          <p:cNvPr id="32" name="Textfeld 31"/>
          <p:cNvSpPr txBox="1"/>
          <p:nvPr/>
        </p:nvSpPr>
        <p:spPr>
          <a:xfrm>
            <a:off x="2267744" y="3625860"/>
            <a:ext cx="990977" cy="523220"/>
          </a:xfrm>
          <a:prstGeom prst="rect">
            <a:avLst/>
          </a:prstGeom>
          <a:noFill/>
        </p:spPr>
        <p:txBody>
          <a:bodyPr wrap="none" rtlCol="0">
            <a:spAutoFit/>
          </a:bodyPr>
          <a:lstStyle/>
          <a:p>
            <a:r>
              <a:rPr lang="de-DE" sz="1400" dirty="0" smtClean="0"/>
              <a:t>Schreiben</a:t>
            </a:r>
          </a:p>
          <a:p>
            <a:r>
              <a:rPr lang="de-DE" sz="1400" dirty="0" smtClean="0"/>
              <a:t>von </a:t>
            </a:r>
            <a:r>
              <a:rPr lang="de-DE" sz="1400" i="1" dirty="0" smtClean="0"/>
              <a:t>P</a:t>
            </a:r>
            <a:r>
              <a:rPr lang="de-DE" sz="1400" i="1" baseline="-25000" dirty="0" smtClean="0"/>
              <a:t>i</a:t>
            </a:r>
            <a:endParaRPr lang="de-DE" sz="1400" i="1" baseline="-25000" dirty="0"/>
          </a:p>
        </p:txBody>
      </p:sp>
      <p:sp>
        <p:nvSpPr>
          <p:cNvPr id="33" name="Textfeld 32"/>
          <p:cNvSpPr txBox="1"/>
          <p:nvPr/>
        </p:nvSpPr>
        <p:spPr>
          <a:xfrm>
            <a:off x="3437007" y="4129916"/>
            <a:ext cx="990977" cy="523220"/>
          </a:xfrm>
          <a:prstGeom prst="rect">
            <a:avLst/>
          </a:prstGeom>
          <a:noFill/>
        </p:spPr>
        <p:txBody>
          <a:bodyPr wrap="none" rtlCol="0">
            <a:spAutoFit/>
          </a:bodyPr>
          <a:lstStyle/>
          <a:p>
            <a:r>
              <a:rPr lang="de-DE" sz="1400" dirty="0" smtClean="0"/>
              <a:t>Schreiben</a:t>
            </a:r>
          </a:p>
          <a:p>
            <a:r>
              <a:rPr lang="de-DE" sz="1400" dirty="0" smtClean="0"/>
              <a:t>von </a:t>
            </a:r>
            <a:r>
              <a:rPr lang="de-DE" sz="1400" i="1" dirty="0" smtClean="0"/>
              <a:t>P</a:t>
            </a:r>
            <a:r>
              <a:rPr lang="de-DE" sz="1400" i="1" baseline="-25000" dirty="0" smtClean="0"/>
              <a:t>i</a:t>
            </a:r>
            <a:endParaRPr lang="de-DE" sz="1400" i="1" baseline="-25000" dirty="0"/>
          </a:p>
        </p:txBody>
      </p:sp>
      <p:sp>
        <p:nvSpPr>
          <p:cNvPr id="34" name="Freihandform 33"/>
          <p:cNvSpPr/>
          <p:nvPr/>
        </p:nvSpPr>
        <p:spPr bwMode="auto">
          <a:xfrm>
            <a:off x="1362351" y="2060848"/>
            <a:ext cx="617361" cy="822056"/>
          </a:xfrm>
          <a:custGeom>
            <a:avLst/>
            <a:gdLst>
              <a:gd name="connsiteX0" fmla="*/ 617361 w 617361"/>
              <a:gd name="connsiteY0" fmla="*/ 150111 h 822056"/>
              <a:gd name="connsiteX1" fmla="*/ 145646 w 617361"/>
              <a:gd name="connsiteY1" fmla="*/ 12225 h 822056"/>
              <a:gd name="connsiteX2" fmla="*/ 504 w 617361"/>
              <a:gd name="connsiteY2" fmla="*/ 425882 h 822056"/>
              <a:gd name="connsiteX3" fmla="*/ 181932 w 617361"/>
              <a:gd name="connsiteY3" fmla="*/ 817768 h 822056"/>
              <a:gd name="connsiteX4" fmla="*/ 595589 w 617361"/>
              <a:gd name="connsiteY4" fmla="*/ 600053 h 822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361" h="822056">
                <a:moveTo>
                  <a:pt x="617361" y="150111"/>
                </a:moveTo>
                <a:cubicBezTo>
                  <a:pt x="432908" y="58187"/>
                  <a:pt x="248455" y="-33737"/>
                  <a:pt x="145646" y="12225"/>
                </a:cubicBezTo>
                <a:cubicBezTo>
                  <a:pt x="42837" y="58187"/>
                  <a:pt x="-5544" y="291625"/>
                  <a:pt x="504" y="425882"/>
                </a:cubicBezTo>
                <a:cubicBezTo>
                  <a:pt x="6552" y="560139"/>
                  <a:pt x="82751" y="788740"/>
                  <a:pt x="181932" y="817768"/>
                </a:cubicBezTo>
                <a:cubicBezTo>
                  <a:pt x="281113" y="846796"/>
                  <a:pt x="438351" y="723424"/>
                  <a:pt x="595589" y="600053"/>
                </a:cubicBezTo>
              </a:path>
            </a:pathLst>
          </a:custGeom>
          <a:noFill/>
          <a:ln w="19050" cap="flat" cmpd="sng" algn="ctr">
            <a:solidFill>
              <a:schemeClr val="tx1"/>
            </a:solidFill>
            <a:prstDash val="solid"/>
            <a:round/>
            <a:headEnd type="stealth" w="lg" len="lg"/>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smtClean="0">
              <a:ln>
                <a:noFill/>
              </a:ln>
              <a:effectLst/>
              <a:latin typeface="Arial" charset="0"/>
            </a:endParaRPr>
          </a:p>
        </p:txBody>
      </p:sp>
      <p:sp>
        <p:nvSpPr>
          <p:cNvPr id="35" name="Freihandform 34"/>
          <p:cNvSpPr/>
          <p:nvPr/>
        </p:nvSpPr>
        <p:spPr bwMode="auto">
          <a:xfrm flipV="1">
            <a:off x="6948264" y="2880000"/>
            <a:ext cx="159657" cy="1378857"/>
          </a:xfrm>
          <a:custGeom>
            <a:avLst/>
            <a:gdLst>
              <a:gd name="connsiteX0" fmla="*/ 0 w 254234"/>
              <a:gd name="connsiteY0" fmla="*/ 0 h 1386114"/>
              <a:gd name="connsiteX1" fmla="*/ 254000 w 254234"/>
              <a:gd name="connsiteY1" fmla="*/ 718457 h 1386114"/>
              <a:gd name="connsiteX2" fmla="*/ 36286 w 254234"/>
              <a:gd name="connsiteY2" fmla="*/ 1386114 h 1386114"/>
              <a:gd name="connsiteX0" fmla="*/ 0 w 254000"/>
              <a:gd name="connsiteY0" fmla="*/ 0 h 1378857"/>
              <a:gd name="connsiteX1" fmla="*/ 254000 w 254000"/>
              <a:gd name="connsiteY1" fmla="*/ 718457 h 1378857"/>
              <a:gd name="connsiteX2" fmla="*/ 0 w 254000"/>
              <a:gd name="connsiteY2" fmla="*/ 1378857 h 1378857"/>
              <a:gd name="connsiteX0" fmla="*/ 0 w 159657"/>
              <a:gd name="connsiteY0" fmla="*/ 0 h 1378857"/>
              <a:gd name="connsiteX1" fmla="*/ 159657 w 159657"/>
              <a:gd name="connsiteY1" fmla="*/ 682171 h 1378857"/>
              <a:gd name="connsiteX2" fmla="*/ 0 w 159657"/>
              <a:gd name="connsiteY2" fmla="*/ 1378857 h 1378857"/>
            </a:gdLst>
            <a:ahLst/>
            <a:cxnLst>
              <a:cxn ang="0">
                <a:pos x="connsiteX0" y="connsiteY0"/>
              </a:cxn>
              <a:cxn ang="0">
                <a:pos x="connsiteX1" y="connsiteY1"/>
              </a:cxn>
              <a:cxn ang="0">
                <a:pos x="connsiteX2" y="connsiteY2"/>
              </a:cxn>
            </a:cxnLst>
            <a:rect l="l" t="t" r="r" b="b"/>
            <a:pathLst>
              <a:path w="159657" h="1378857">
                <a:moveTo>
                  <a:pt x="0" y="0"/>
                </a:moveTo>
                <a:cubicBezTo>
                  <a:pt x="123976" y="243719"/>
                  <a:pt x="159657" y="452362"/>
                  <a:pt x="159657" y="682171"/>
                </a:cubicBezTo>
                <a:cubicBezTo>
                  <a:pt x="159657" y="911980"/>
                  <a:pt x="111881" y="1160538"/>
                  <a:pt x="0" y="1378857"/>
                </a:cubicBezTo>
              </a:path>
            </a:pathLst>
          </a:custGeom>
          <a:noFill/>
          <a:ln w="19050" cap="flat" cmpd="sng" algn="ctr">
            <a:solidFill>
              <a:schemeClr val="tx1"/>
            </a:solidFill>
            <a:prstDash val="solid"/>
            <a:round/>
            <a:headEnd type="none" w="med" len="med"/>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smtClean="0">
              <a:ln>
                <a:noFill/>
              </a:ln>
              <a:solidFill>
                <a:schemeClr val="tx1"/>
              </a:solidFill>
              <a:effectLst/>
              <a:latin typeface="Arial" charset="0"/>
            </a:endParaRPr>
          </a:p>
        </p:txBody>
      </p:sp>
      <p:sp>
        <p:nvSpPr>
          <p:cNvPr id="36" name="Freihandform 35"/>
          <p:cNvSpPr/>
          <p:nvPr/>
        </p:nvSpPr>
        <p:spPr bwMode="auto">
          <a:xfrm rot="10800000">
            <a:off x="2771801" y="2731682"/>
            <a:ext cx="3650343" cy="1705429"/>
          </a:xfrm>
          <a:custGeom>
            <a:avLst/>
            <a:gdLst>
              <a:gd name="connsiteX0" fmla="*/ 3650343 w 3650343"/>
              <a:gd name="connsiteY0" fmla="*/ 0 h 1705429"/>
              <a:gd name="connsiteX1" fmla="*/ 2387600 w 3650343"/>
              <a:gd name="connsiteY1" fmla="*/ 885372 h 1705429"/>
              <a:gd name="connsiteX2" fmla="*/ 0 w 3650343"/>
              <a:gd name="connsiteY2" fmla="*/ 1705429 h 1705429"/>
              <a:gd name="connsiteX0" fmla="*/ 3650343 w 3650343"/>
              <a:gd name="connsiteY0" fmla="*/ 0 h 1705429"/>
              <a:gd name="connsiteX1" fmla="*/ 2148114 w 3650343"/>
              <a:gd name="connsiteY1" fmla="*/ 1066800 h 1705429"/>
              <a:gd name="connsiteX2" fmla="*/ 0 w 3650343"/>
              <a:gd name="connsiteY2" fmla="*/ 1705429 h 1705429"/>
            </a:gdLst>
            <a:ahLst/>
            <a:cxnLst>
              <a:cxn ang="0">
                <a:pos x="connsiteX0" y="connsiteY0"/>
              </a:cxn>
              <a:cxn ang="0">
                <a:pos x="connsiteX1" y="connsiteY1"/>
              </a:cxn>
              <a:cxn ang="0">
                <a:pos x="connsiteX2" y="connsiteY2"/>
              </a:cxn>
            </a:cxnLst>
            <a:rect l="l" t="t" r="r" b="b"/>
            <a:pathLst>
              <a:path w="3650343" h="1705429">
                <a:moveTo>
                  <a:pt x="3650343" y="0"/>
                </a:moveTo>
                <a:cubicBezTo>
                  <a:pt x="3323166" y="300567"/>
                  <a:pt x="2756504" y="782562"/>
                  <a:pt x="2148114" y="1066800"/>
                </a:cubicBezTo>
                <a:cubicBezTo>
                  <a:pt x="1539724" y="1351038"/>
                  <a:pt x="0" y="1705429"/>
                  <a:pt x="0" y="1705429"/>
                </a:cubicBezTo>
              </a:path>
            </a:pathLst>
          </a:custGeom>
          <a:noFill/>
          <a:ln w="19050" cap="flat" cmpd="sng" algn="ctr">
            <a:solidFill>
              <a:schemeClr val="tx1"/>
            </a:solidFill>
            <a:prstDash val="solid"/>
            <a:round/>
            <a:headEnd type="none" w="med" len="med"/>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smtClean="0">
              <a:ln>
                <a:noFill/>
              </a:ln>
              <a:solidFill>
                <a:schemeClr val="tx1"/>
              </a:solidFill>
              <a:effectLst/>
              <a:latin typeface="Arial" charset="0"/>
            </a:endParaRPr>
          </a:p>
        </p:txBody>
      </p:sp>
      <p:sp>
        <p:nvSpPr>
          <p:cNvPr id="38" name="Textfeld 37"/>
          <p:cNvSpPr txBox="1"/>
          <p:nvPr/>
        </p:nvSpPr>
        <p:spPr>
          <a:xfrm>
            <a:off x="1187624" y="1465620"/>
            <a:ext cx="2412840" cy="523220"/>
          </a:xfrm>
          <a:prstGeom prst="rect">
            <a:avLst/>
          </a:prstGeom>
          <a:noFill/>
        </p:spPr>
        <p:txBody>
          <a:bodyPr wrap="none" rtlCol="0">
            <a:spAutoFit/>
          </a:bodyPr>
          <a:lstStyle/>
          <a:p>
            <a:r>
              <a:rPr lang="de-DE" sz="1400" dirty="0" smtClean="0"/>
              <a:t>Lesen oder Schreiben eines</a:t>
            </a:r>
          </a:p>
          <a:p>
            <a:r>
              <a:rPr lang="de-DE" sz="1400" dirty="0" smtClean="0"/>
              <a:t>anderen Prozessors</a:t>
            </a:r>
            <a:endParaRPr lang="de-DE" sz="1400" dirty="0"/>
          </a:p>
        </p:txBody>
      </p:sp>
      <p:sp>
        <p:nvSpPr>
          <p:cNvPr id="39" name="Textfeld 38"/>
          <p:cNvSpPr txBox="1"/>
          <p:nvPr/>
        </p:nvSpPr>
        <p:spPr>
          <a:xfrm>
            <a:off x="7106414" y="3337828"/>
            <a:ext cx="1786066" cy="523220"/>
          </a:xfrm>
          <a:prstGeom prst="rect">
            <a:avLst/>
          </a:prstGeom>
          <a:noFill/>
        </p:spPr>
        <p:txBody>
          <a:bodyPr wrap="none" rtlCol="0">
            <a:spAutoFit/>
          </a:bodyPr>
          <a:lstStyle/>
          <a:p>
            <a:r>
              <a:rPr lang="de-DE" sz="1400" dirty="0" smtClean="0"/>
              <a:t>Lesen eines</a:t>
            </a:r>
          </a:p>
          <a:p>
            <a:r>
              <a:rPr lang="de-DE" sz="1400" dirty="0" smtClean="0"/>
              <a:t>anderen Prozessors</a:t>
            </a:r>
            <a:endParaRPr lang="de-DE" sz="1400" dirty="0"/>
          </a:p>
        </p:txBody>
      </p:sp>
      <p:sp>
        <p:nvSpPr>
          <p:cNvPr id="40" name="Textfeld 39"/>
          <p:cNvSpPr txBox="1"/>
          <p:nvPr/>
        </p:nvSpPr>
        <p:spPr>
          <a:xfrm>
            <a:off x="4499992" y="2761764"/>
            <a:ext cx="1686680" cy="523220"/>
          </a:xfrm>
          <a:prstGeom prst="rect">
            <a:avLst/>
          </a:prstGeom>
          <a:noFill/>
        </p:spPr>
        <p:txBody>
          <a:bodyPr wrap="none" rtlCol="0">
            <a:spAutoFit/>
          </a:bodyPr>
          <a:lstStyle/>
          <a:p>
            <a:r>
              <a:rPr lang="de-DE" sz="1400" dirty="0" smtClean="0"/>
              <a:t>Lesen eines ande-</a:t>
            </a:r>
          </a:p>
          <a:p>
            <a:r>
              <a:rPr lang="de-DE" sz="1400" dirty="0" smtClean="0"/>
              <a:t>ren Prozessors</a:t>
            </a:r>
            <a:endParaRPr lang="de-DE" sz="1400" dirty="0"/>
          </a:p>
        </p:txBody>
      </p:sp>
      <p:sp>
        <p:nvSpPr>
          <p:cNvPr id="41" name="Freihandform 40"/>
          <p:cNvSpPr/>
          <p:nvPr/>
        </p:nvSpPr>
        <p:spPr bwMode="auto">
          <a:xfrm flipH="1" flipV="1">
            <a:off x="2051720" y="2880000"/>
            <a:ext cx="159657" cy="1378857"/>
          </a:xfrm>
          <a:custGeom>
            <a:avLst/>
            <a:gdLst>
              <a:gd name="connsiteX0" fmla="*/ 0 w 254234"/>
              <a:gd name="connsiteY0" fmla="*/ 0 h 1386114"/>
              <a:gd name="connsiteX1" fmla="*/ 254000 w 254234"/>
              <a:gd name="connsiteY1" fmla="*/ 718457 h 1386114"/>
              <a:gd name="connsiteX2" fmla="*/ 36286 w 254234"/>
              <a:gd name="connsiteY2" fmla="*/ 1386114 h 1386114"/>
              <a:gd name="connsiteX0" fmla="*/ 0 w 254000"/>
              <a:gd name="connsiteY0" fmla="*/ 0 h 1378857"/>
              <a:gd name="connsiteX1" fmla="*/ 254000 w 254000"/>
              <a:gd name="connsiteY1" fmla="*/ 718457 h 1378857"/>
              <a:gd name="connsiteX2" fmla="*/ 0 w 254000"/>
              <a:gd name="connsiteY2" fmla="*/ 1378857 h 1378857"/>
              <a:gd name="connsiteX0" fmla="*/ 0 w 159657"/>
              <a:gd name="connsiteY0" fmla="*/ 0 h 1378857"/>
              <a:gd name="connsiteX1" fmla="*/ 159657 w 159657"/>
              <a:gd name="connsiteY1" fmla="*/ 682171 h 1378857"/>
              <a:gd name="connsiteX2" fmla="*/ 0 w 159657"/>
              <a:gd name="connsiteY2" fmla="*/ 1378857 h 1378857"/>
            </a:gdLst>
            <a:ahLst/>
            <a:cxnLst>
              <a:cxn ang="0">
                <a:pos x="connsiteX0" y="connsiteY0"/>
              </a:cxn>
              <a:cxn ang="0">
                <a:pos x="connsiteX1" y="connsiteY1"/>
              </a:cxn>
              <a:cxn ang="0">
                <a:pos x="connsiteX2" y="connsiteY2"/>
              </a:cxn>
            </a:cxnLst>
            <a:rect l="l" t="t" r="r" b="b"/>
            <a:pathLst>
              <a:path w="159657" h="1378857">
                <a:moveTo>
                  <a:pt x="0" y="0"/>
                </a:moveTo>
                <a:cubicBezTo>
                  <a:pt x="123976" y="243719"/>
                  <a:pt x="159657" y="452362"/>
                  <a:pt x="159657" y="682171"/>
                </a:cubicBezTo>
                <a:cubicBezTo>
                  <a:pt x="159657" y="911980"/>
                  <a:pt x="111881" y="1160538"/>
                  <a:pt x="0" y="1378857"/>
                </a:cubicBezTo>
              </a:path>
            </a:pathLst>
          </a:custGeom>
          <a:noFill/>
          <a:ln w="19050" cap="flat" cmpd="sng" algn="ctr">
            <a:solidFill>
              <a:schemeClr val="tx1"/>
            </a:solidFill>
            <a:prstDash val="solid"/>
            <a:round/>
            <a:headEnd type="none" w="med" len="med"/>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smtClean="0">
              <a:ln>
                <a:noFill/>
              </a:ln>
              <a:solidFill>
                <a:schemeClr val="tx1"/>
              </a:solidFill>
              <a:effectLst/>
              <a:latin typeface="Arial" charset="0"/>
            </a:endParaRPr>
          </a:p>
        </p:txBody>
      </p:sp>
      <p:sp>
        <p:nvSpPr>
          <p:cNvPr id="42" name="Freihandform 41"/>
          <p:cNvSpPr/>
          <p:nvPr/>
        </p:nvSpPr>
        <p:spPr bwMode="auto">
          <a:xfrm rot="10800000">
            <a:off x="2843808" y="2132856"/>
            <a:ext cx="3476171" cy="203200"/>
          </a:xfrm>
          <a:custGeom>
            <a:avLst/>
            <a:gdLst>
              <a:gd name="connsiteX0" fmla="*/ 0 w 3497943"/>
              <a:gd name="connsiteY0" fmla="*/ 72571 h 204548"/>
              <a:gd name="connsiteX1" fmla="*/ 1799772 w 3497943"/>
              <a:gd name="connsiteY1" fmla="*/ 203200 h 204548"/>
              <a:gd name="connsiteX2" fmla="*/ 3497943 w 3497943"/>
              <a:gd name="connsiteY2" fmla="*/ 0 h 204548"/>
              <a:gd name="connsiteX0" fmla="*/ 0 w 3476171"/>
              <a:gd name="connsiteY0" fmla="*/ 0 h 203200"/>
              <a:gd name="connsiteX1" fmla="*/ 1778000 w 3476171"/>
              <a:gd name="connsiteY1" fmla="*/ 203200 h 203200"/>
              <a:gd name="connsiteX2" fmla="*/ 3476171 w 3476171"/>
              <a:gd name="connsiteY2" fmla="*/ 0 h 203200"/>
            </a:gdLst>
            <a:ahLst/>
            <a:cxnLst>
              <a:cxn ang="0">
                <a:pos x="connsiteX0" y="connsiteY0"/>
              </a:cxn>
              <a:cxn ang="0">
                <a:pos x="connsiteX1" y="connsiteY1"/>
              </a:cxn>
              <a:cxn ang="0">
                <a:pos x="connsiteX2" y="connsiteY2"/>
              </a:cxn>
            </a:cxnLst>
            <a:rect l="l" t="t" r="r" b="b"/>
            <a:pathLst>
              <a:path w="3476171" h="203200">
                <a:moveTo>
                  <a:pt x="0" y="0"/>
                </a:moveTo>
                <a:cubicBezTo>
                  <a:pt x="608391" y="71362"/>
                  <a:pt x="1198638" y="203200"/>
                  <a:pt x="1778000" y="203200"/>
                </a:cubicBezTo>
                <a:cubicBezTo>
                  <a:pt x="2357362" y="203200"/>
                  <a:pt x="2918580" y="95552"/>
                  <a:pt x="3476171" y="0"/>
                </a:cubicBezTo>
              </a:path>
            </a:pathLst>
          </a:custGeom>
          <a:noFill/>
          <a:ln w="19050" cap="flat" cmpd="sng" algn="ctr">
            <a:solidFill>
              <a:schemeClr val="tx1"/>
            </a:solidFill>
            <a:prstDash val="solid"/>
            <a:round/>
            <a:headEnd type="none" w="lg" len="lg"/>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smtClean="0">
              <a:ln>
                <a:noFill/>
              </a:ln>
              <a:solidFill>
                <a:schemeClr val="tx1"/>
              </a:solidFill>
              <a:effectLst/>
              <a:latin typeface="Arial" charset="0"/>
            </a:endParaRPr>
          </a:p>
        </p:txBody>
      </p:sp>
      <p:sp>
        <p:nvSpPr>
          <p:cNvPr id="43" name="Freihandform 42"/>
          <p:cNvSpPr/>
          <p:nvPr/>
        </p:nvSpPr>
        <p:spPr bwMode="auto">
          <a:xfrm rot="10800000">
            <a:off x="2715163" y="2780928"/>
            <a:ext cx="3585029" cy="1756229"/>
          </a:xfrm>
          <a:custGeom>
            <a:avLst/>
            <a:gdLst>
              <a:gd name="connsiteX0" fmla="*/ 0 w 3585029"/>
              <a:gd name="connsiteY0" fmla="*/ 0 h 1756229"/>
              <a:gd name="connsiteX1" fmla="*/ 1966686 w 3585029"/>
              <a:gd name="connsiteY1" fmla="*/ 740229 h 1756229"/>
              <a:gd name="connsiteX2" fmla="*/ 3585029 w 3585029"/>
              <a:gd name="connsiteY2" fmla="*/ 1756229 h 1756229"/>
            </a:gdLst>
            <a:ahLst/>
            <a:cxnLst>
              <a:cxn ang="0">
                <a:pos x="connsiteX0" y="connsiteY0"/>
              </a:cxn>
              <a:cxn ang="0">
                <a:pos x="connsiteX1" y="connsiteY1"/>
              </a:cxn>
              <a:cxn ang="0">
                <a:pos x="connsiteX2" y="connsiteY2"/>
              </a:cxn>
            </a:cxnLst>
            <a:rect l="l" t="t" r="r" b="b"/>
            <a:pathLst>
              <a:path w="3585029" h="1756229">
                <a:moveTo>
                  <a:pt x="0" y="0"/>
                </a:moveTo>
                <a:cubicBezTo>
                  <a:pt x="684590" y="223762"/>
                  <a:pt x="1369181" y="447524"/>
                  <a:pt x="1966686" y="740229"/>
                </a:cubicBezTo>
                <a:cubicBezTo>
                  <a:pt x="2564191" y="1032934"/>
                  <a:pt x="3074610" y="1394581"/>
                  <a:pt x="3585029" y="1756229"/>
                </a:cubicBezTo>
              </a:path>
            </a:pathLst>
          </a:custGeom>
          <a:noFill/>
          <a:ln w="19050" cap="flat" cmpd="sng" algn="ctr">
            <a:solidFill>
              <a:schemeClr val="tx1"/>
            </a:solidFill>
            <a:prstDash val="solid"/>
            <a:round/>
            <a:headEnd type="none" w="med" len="med"/>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smtClean="0">
              <a:ln>
                <a:noFill/>
              </a:ln>
              <a:solidFill>
                <a:schemeClr val="tx1"/>
              </a:solidFill>
              <a:effectLst/>
              <a:latin typeface="Arial" charset="0"/>
            </a:endParaRPr>
          </a:p>
        </p:txBody>
      </p:sp>
      <p:sp>
        <p:nvSpPr>
          <p:cNvPr id="44" name="Textfeld 43"/>
          <p:cNvSpPr txBox="1"/>
          <p:nvPr/>
        </p:nvSpPr>
        <p:spPr>
          <a:xfrm>
            <a:off x="3707904" y="1681644"/>
            <a:ext cx="1786066" cy="523220"/>
          </a:xfrm>
          <a:prstGeom prst="rect">
            <a:avLst/>
          </a:prstGeom>
          <a:noFill/>
        </p:spPr>
        <p:txBody>
          <a:bodyPr wrap="none" rtlCol="0">
            <a:spAutoFit/>
          </a:bodyPr>
          <a:lstStyle/>
          <a:p>
            <a:r>
              <a:rPr lang="de-DE" sz="1400" dirty="0" smtClean="0"/>
              <a:t>Schreiben eines</a:t>
            </a:r>
          </a:p>
          <a:p>
            <a:r>
              <a:rPr lang="de-DE" sz="1400" dirty="0" smtClean="0"/>
              <a:t>anderen Prozessors</a:t>
            </a:r>
            <a:endParaRPr lang="de-DE" sz="1400" dirty="0"/>
          </a:p>
        </p:txBody>
      </p:sp>
      <p:sp>
        <p:nvSpPr>
          <p:cNvPr id="45" name="Textfeld 44"/>
          <p:cNvSpPr txBox="1"/>
          <p:nvPr/>
        </p:nvSpPr>
        <p:spPr>
          <a:xfrm>
            <a:off x="323528" y="3284984"/>
            <a:ext cx="1786066" cy="523220"/>
          </a:xfrm>
          <a:prstGeom prst="rect">
            <a:avLst/>
          </a:prstGeom>
          <a:noFill/>
        </p:spPr>
        <p:txBody>
          <a:bodyPr wrap="none" rtlCol="0">
            <a:spAutoFit/>
          </a:bodyPr>
          <a:lstStyle/>
          <a:p>
            <a:r>
              <a:rPr lang="de-DE" sz="1400" dirty="0" smtClean="0"/>
              <a:t>Schreiben eines</a:t>
            </a:r>
          </a:p>
          <a:p>
            <a:r>
              <a:rPr lang="de-DE" sz="1400" dirty="0" smtClean="0"/>
              <a:t>anderen Prozessors</a:t>
            </a:r>
            <a:endParaRPr lang="de-DE" sz="1400" dirty="0"/>
          </a:p>
        </p:txBody>
      </p:sp>
      <p:sp>
        <p:nvSpPr>
          <p:cNvPr id="46" name="Textfeld 45"/>
          <p:cNvSpPr txBox="1"/>
          <p:nvPr/>
        </p:nvSpPr>
        <p:spPr>
          <a:xfrm>
            <a:off x="2679422" y="2977788"/>
            <a:ext cx="1388522" cy="523220"/>
          </a:xfrm>
          <a:prstGeom prst="rect">
            <a:avLst/>
          </a:prstGeom>
          <a:noFill/>
        </p:spPr>
        <p:txBody>
          <a:bodyPr wrap="none" rtlCol="0">
            <a:spAutoFit/>
          </a:bodyPr>
          <a:lstStyle/>
          <a:p>
            <a:r>
              <a:rPr lang="de-DE" sz="1400" dirty="0" smtClean="0"/>
              <a:t>Schreiben e. a.</a:t>
            </a:r>
          </a:p>
          <a:p>
            <a:r>
              <a:rPr lang="de-DE" sz="1400" dirty="0" smtClean="0"/>
              <a:t>Prozessors</a:t>
            </a:r>
            <a:endParaRPr lang="de-DE" sz="1400" dirty="0"/>
          </a:p>
        </p:txBody>
      </p:sp>
    </p:spTree>
    <p:extLst>
      <p:ext uri="{BB962C8B-B14F-4D97-AF65-F5344CB8AC3E}">
        <p14:creationId xmlns:p14="http://schemas.microsoft.com/office/powerpoint/2010/main" val="919390768"/>
      </p:ext>
    </p:extLst>
  </p:cSld>
  <p:clrMapOvr>
    <a:masterClrMapping/>
  </p:clrMapOvr>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en-US" dirty="0"/>
              <a:t>©</a:t>
            </a:r>
            <a:r>
              <a:rPr lang="de-DE" dirty="0"/>
              <a:t> H. Falk | </a:t>
            </a:r>
            <a:fld id="{F57E8832-4E38-451A-B156-65594AED11E0}" type="datetime1">
              <a:rPr lang="de-DE" smtClean="0"/>
              <a:t>01.10.2014</a:t>
            </a:fld>
            <a:endParaRPr lang="de-DE" dirty="0"/>
          </a:p>
        </p:txBody>
      </p:sp>
      <p:sp>
        <p:nvSpPr>
          <p:cNvPr id="5" name="Fußzeilenplatzhalter 4"/>
          <p:cNvSpPr>
            <a:spLocks noGrp="1"/>
          </p:cNvSpPr>
          <p:nvPr>
            <p:ph type="ftr" sz="quarter" idx="11"/>
          </p:nvPr>
        </p:nvSpPr>
        <p:spPr/>
        <p:txBody>
          <a:bodyPr/>
          <a:lstStyle/>
          <a:p>
            <a:r>
              <a:rPr lang="de-DE" dirty="0" smtClean="0"/>
              <a:t>7 - Speicher-Hardware</a:t>
            </a:r>
            <a:endParaRPr lang="de-DE" dirty="0"/>
          </a:p>
        </p:txBody>
      </p:sp>
      <p:sp>
        <p:nvSpPr>
          <p:cNvPr id="1049602" name="Rectangle 2"/>
          <p:cNvSpPr>
            <a:spLocks noGrp="1" noChangeArrowheads="1"/>
          </p:cNvSpPr>
          <p:nvPr>
            <p:ph type="title"/>
          </p:nvPr>
        </p:nvSpPr>
        <p:spPr/>
        <p:txBody>
          <a:bodyPr/>
          <a:lstStyle/>
          <a:p>
            <a:r>
              <a:rPr lang="de-DE" dirty="0" smtClean="0"/>
              <a:t>Bewertung von </a:t>
            </a:r>
            <a:r>
              <a:rPr lang="en-US" i="1" dirty="0" smtClean="0"/>
              <a:t>Snooping</a:t>
            </a:r>
            <a:r>
              <a:rPr lang="de-DE" dirty="0" smtClean="0"/>
              <a:t>-Protokollen</a:t>
            </a:r>
            <a:endParaRPr lang="de-DE" dirty="0"/>
          </a:p>
        </p:txBody>
      </p:sp>
      <p:sp>
        <p:nvSpPr>
          <p:cNvPr id="1049603" name="Rectangle 3"/>
          <p:cNvSpPr>
            <a:spLocks noGrp="1" noChangeArrowheads="1"/>
          </p:cNvSpPr>
          <p:nvPr>
            <p:ph type="body" idx="1"/>
          </p:nvPr>
        </p:nvSpPr>
        <p:spPr/>
        <p:txBody>
          <a:bodyPr/>
          <a:lstStyle/>
          <a:p>
            <a:pPr>
              <a:lnSpc>
                <a:spcPct val="120000"/>
              </a:lnSpc>
              <a:buFont typeface="Arial" charset="0"/>
              <a:buChar char="–"/>
            </a:pPr>
            <a:r>
              <a:rPr lang="de-DE" dirty="0" smtClean="0"/>
              <a:t>Leichte Implementierbarkeit bei Bus-basierten </a:t>
            </a:r>
            <a:r>
              <a:rPr lang="en-US" i="1" dirty="0" smtClean="0"/>
              <a:t>Shared Memory</a:t>
            </a:r>
            <a:r>
              <a:rPr lang="de-DE" dirty="0" smtClean="0"/>
              <a:t> Systemen</a:t>
            </a:r>
          </a:p>
          <a:p>
            <a:pPr>
              <a:lnSpc>
                <a:spcPct val="120000"/>
              </a:lnSpc>
              <a:buFont typeface="Arial" charset="0"/>
              <a:buChar char="–"/>
            </a:pPr>
            <a:r>
              <a:rPr lang="en-US" i="1" dirty="0" smtClean="0"/>
              <a:t>Snooping</a:t>
            </a:r>
            <a:r>
              <a:rPr lang="de-DE" dirty="0" smtClean="0"/>
              <a:t> skaliert bei Bussen jedoch nicht</a:t>
            </a:r>
          </a:p>
          <a:p>
            <a:pPr lvl="1">
              <a:lnSpc>
                <a:spcPct val="120000"/>
              </a:lnSpc>
              <a:buFont typeface="Arial" charset="0"/>
              <a:buChar char="–"/>
            </a:pPr>
            <a:r>
              <a:rPr lang="de-DE" dirty="0" smtClean="0"/>
              <a:t>Bei vielen beteiligten Prozessoren sinkt die effektive Bandbreite des Busses, da überproportional viele Invalidierungsnachrichten per </a:t>
            </a:r>
            <a:r>
              <a:rPr lang="de-DE" i="1" dirty="0" smtClean="0"/>
              <a:t>Broadcast</a:t>
            </a:r>
            <a:r>
              <a:rPr lang="de-DE" dirty="0" smtClean="0"/>
              <a:t> über den Bus gehen</a:t>
            </a:r>
            <a:endParaRPr lang="de-DE" dirty="0"/>
          </a:p>
          <a:p>
            <a:pPr>
              <a:lnSpc>
                <a:spcPct val="120000"/>
              </a:lnSpc>
              <a:buFont typeface="Arial" charset="0"/>
              <a:buChar char="–"/>
            </a:pPr>
            <a:endParaRPr lang="de-DE" dirty="0" smtClean="0"/>
          </a:p>
          <a:p>
            <a:pPr>
              <a:lnSpc>
                <a:spcPct val="120000"/>
              </a:lnSpc>
              <a:buFont typeface="Arial" charset="0"/>
              <a:buChar char="–"/>
            </a:pPr>
            <a:r>
              <a:rPr lang="de-DE" dirty="0" smtClean="0"/>
              <a:t>Punkt-zu-Punkt Netzwerke sind skalierbar, jedoch ist die Implementierung von </a:t>
            </a:r>
            <a:r>
              <a:rPr lang="de-DE" i="1" dirty="0" smtClean="0"/>
              <a:t>Broadcasts</a:t>
            </a:r>
            <a:r>
              <a:rPr lang="de-DE" dirty="0" smtClean="0"/>
              <a:t> hier aufwändig</a:t>
            </a:r>
          </a:p>
          <a:p>
            <a:pPr lvl="1">
              <a:lnSpc>
                <a:spcPct val="120000"/>
              </a:lnSpc>
              <a:buFont typeface="Arial" charset="0"/>
              <a:buChar char="–"/>
            </a:pPr>
            <a:r>
              <a:rPr lang="de-DE" dirty="0" smtClean="0"/>
              <a:t>Für </a:t>
            </a:r>
            <a:r>
              <a:rPr lang="en-US" i="1" dirty="0" smtClean="0"/>
              <a:t>Snooping</a:t>
            </a:r>
            <a:r>
              <a:rPr lang="de-DE" dirty="0" smtClean="0"/>
              <a:t>-Protokolle daher oft ungeeignet</a:t>
            </a:r>
          </a:p>
          <a:p>
            <a:pPr lvl="1">
              <a:lnSpc>
                <a:spcPct val="120000"/>
              </a:lnSpc>
              <a:buFont typeface="Arial" charset="0"/>
              <a:buChar char="–"/>
            </a:pPr>
            <a:endParaRPr lang="de-DE" dirty="0"/>
          </a:p>
          <a:p>
            <a:pPr lvl="1">
              <a:lnSpc>
                <a:spcPct val="120000"/>
              </a:lnSpc>
              <a:buFont typeface="Arial" charset="0"/>
              <a:buChar char="–"/>
            </a:pPr>
            <a:endParaRPr lang="de-DE" dirty="0" smtClean="0"/>
          </a:p>
          <a:p>
            <a:pPr>
              <a:lnSpc>
                <a:spcPct val="120000"/>
              </a:lnSpc>
              <a:buFont typeface="Wingdings" pitchFamily="2" charset="2"/>
              <a:buChar char="F"/>
            </a:pPr>
            <a:r>
              <a:rPr lang="de-DE" dirty="0" smtClean="0"/>
              <a:t>Ist eine </a:t>
            </a:r>
            <a:r>
              <a:rPr lang="de-DE" i="1" dirty="0" smtClean="0"/>
              <a:t>Broadcast</a:t>
            </a:r>
            <a:r>
              <a:rPr lang="de-DE" dirty="0" smtClean="0"/>
              <a:t>-Invalidierungsnachricht an alle Prozessoren nötig?</a:t>
            </a:r>
          </a:p>
        </p:txBody>
      </p:sp>
    </p:spTree>
    <p:extLst>
      <p:ext uri="{BB962C8B-B14F-4D97-AF65-F5344CB8AC3E}">
        <p14:creationId xmlns:p14="http://schemas.microsoft.com/office/powerpoint/2010/main" val="8380068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960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4960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4960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en-US" dirty="0"/>
              <a:t>©</a:t>
            </a:r>
            <a:r>
              <a:rPr lang="de-DE" dirty="0"/>
              <a:t> H. Falk | </a:t>
            </a:r>
            <a:fld id="{15E26ECB-0574-4188-92DF-EA97738D6F66}" type="datetime1">
              <a:rPr lang="de-DE" smtClean="0"/>
              <a:t>01.10.2014</a:t>
            </a:fld>
            <a:endParaRPr lang="de-DE" dirty="0"/>
          </a:p>
        </p:txBody>
      </p:sp>
      <p:sp>
        <p:nvSpPr>
          <p:cNvPr id="5" name="Fußzeilenplatzhalter 4"/>
          <p:cNvSpPr>
            <a:spLocks noGrp="1"/>
          </p:cNvSpPr>
          <p:nvPr>
            <p:ph type="ftr" sz="quarter" idx="11"/>
          </p:nvPr>
        </p:nvSpPr>
        <p:spPr/>
        <p:txBody>
          <a:bodyPr/>
          <a:lstStyle/>
          <a:p>
            <a:r>
              <a:rPr lang="de-DE" dirty="0" smtClean="0"/>
              <a:t>7 - Speicher-Hardware</a:t>
            </a:r>
            <a:endParaRPr lang="de-DE" dirty="0"/>
          </a:p>
        </p:txBody>
      </p:sp>
      <p:sp>
        <p:nvSpPr>
          <p:cNvPr id="664578" name="Rectangle 2"/>
          <p:cNvSpPr>
            <a:spLocks noGrp="1" noChangeArrowheads="1"/>
          </p:cNvSpPr>
          <p:nvPr>
            <p:ph type="title"/>
          </p:nvPr>
        </p:nvSpPr>
        <p:spPr/>
        <p:txBody>
          <a:bodyPr/>
          <a:lstStyle/>
          <a:p>
            <a:r>
              <a:rPr lang="de-DE" i="1" dirty="0" smtClean="0"/>
              <a:t>Directory</a:t>
            </a:r>
            <a:r>
              <a:rPr lang="de-DE" dirty="0" smtClean="0"/>
              <a:t>-Protokolle (1)</a:t>
            </a:r>
            <a:endParaRPr lang="de-DE" dirty="0"/>
          </a:p>
        </p:txBody>
      </p:sp>
      <p:sp>
        <p:nvSpPr>
          <p:cNvPr id="664579" name="Rectangle 3"/>
          <p:cNvSpPr>
            <a:spLocks noGrp="1" noChangeArrowheads="1"/>
          </p:cNvSpPr>
          <p:nvPr>
            <p:ph type="body" idx="1"/>
          </p:nvPr>
        </p:nvSpPr>
        <p:spPr/>
        <p:txBody>
          <a:bodyPr/>
          <a:lstStyle/>
          <a:p>
            <a:pPr>
              <a:lnSpc>
                <a:spcPct val="90000"/>
              </a:lnSpc>
            </a:pPr>
            <a:r>
              <a:rPr lang="de-DE" b="1" dirty="0" smtClean="0"/>
              <a:t>Beobachtung</a:t>
            </a:r>
            <a:endParaRPr lang="de-DE" b="1" i="1" dirty="0"/>
          </a:p>
          <a:p>
            <a:pPr>
              <a:lnSpc>
                <a:spcPct val="120000"/>
              </a:lnSpc>
              <a:buFont typeface="Arial" charset="0"/>
              <a:buChar char="–"/>
            </a:pPr>
            <a:r>
              <a:rPr lang="de-DE" dirty="0" smtClean="0"/>
              <a:t>Nur wenige Prozessoren teilen sich die gleichen Daten in vielen Anwendungen</a:t>
            </a:r>
            <a:endParaRPr lang="de-DE" dirty="0"/>
          </a:p>
          <a:p>
            <a:pPr>
              <a:lnSpc>
                <a:spcPct val="120000"/>
              </a:lnSpc>
              <a:buFont typeface="Arial" charset="0"/>
              <a:buChar char="–"/>
            </a:pPr>
            <a:r>
              <a:rPr lang="de-DE" dirty="0" smtClean="0"/>
              <a:t>Kenntnis nur dieser Prozessoren ist nötig</a:t>
            </a:r>
            <a:endParaRPr lang="de-DE" dirty="0"/>
          </a:p>
          <a:p>
            <a:pPr lvl="1">
              <a:lnSpc>
                <a:spcPct val="120000"/>
              </a:lnSpc>
              <a:buFont typeface="Arial" charset="0"/>
              <a:buChar char="–"/>
            </a:pPr>
            <a:endParaRPr lang="de-DE" dirty="0"/>
          </a:p>
          <a:p>
            <a:pPr>
              <a:lnSpc>
                <a:spcPct val="90000"/>
              </a:lnSpc>
            </a:pPr>
            <a:r>
              <a:rPr lang="de-DE" b="1" i="1" dirty="0" smtClean="0"/>
              <a:t>Directory</a:t>
            </a:r>
            <a:r>
              <a:rPr lang="de-DE" b="1" dirty="0" smtClean="0"/>
              <a:t>-Protokolle</a:t>
            </a:r>
            <a:endParaRPr lang="de-DE" b="1" i="1" dirty="0"/>
          </a:p>
          <a:p>
            <a:pPr>
              <a:lnSpc>
                <a:spcPct val="120000"/>
              </a:lnSpc>
              <a:buFont typeface="Arial" charset="0"/>
              <a:buChar char="–"/>
            </a:pPr>
            <a:r>
              <a:rPr lang="de-DE" i="1" dirty="0" smtClean="0"/>
              <a:t>Directory</a:t>
            </a:r>
            <a:r>
              <a:rPr lang="de-DE" dirty="0" smtClean="0"/>
              <a:t>-Protokolle nutzen Lokalitätsinformationen, um die Anzahl an Invalidierungsnachrichten zu minimieren</a:t>
            </a:r>
          </a:p>
          <a:p>
            <a:pPr>
              <a:lnSpc>
                <a:spcPct val="120000"/>
              </a:lnSpc>
              <a:buFont typeface="Arial" charset="0"/>
              <a:buChar char="–"/>
            </a:pPr>
            <a:r>
              <a:rPr lang="de-DE" dirty="0" smtClean="0"/>
              <a:t>Nachrichten gehen nur an Prozessoren, die eine Kopie des </a:t>
            </a:r>
            <a:r>
              <a:rPr lang="de-DE" i="1" dirty="0" smtClean="0"/>
              <a:t>Cache</a:t>
            </a:r>
            <a:r>
              <a:rPr lang="de-DE" dirty="0" smtClean="0"/>
              <a:t>-Blocks besitzen</a:t>
            </a:r>
          </a:p>
          <a:p>
            <a:pPr>
              <a:lnSpc>
                <a:spcPct val="120000"/>
              </a:lnSpc>
              <a:buFont typeface="Arial" charset="0"/>
              <a:buChar char="–"/>
            </a:pPr>
            <a:r>
              <a:rPr lang="de-DE" dirty="0" smtClean="0"/>
              <a:t>Directory-Protokolle skalieren daher auch für Netze ohne </a:t>
            </a:r>
            <a:r>
              <a:rPr lang="de-DE" i="1" dirty="0" smtClean="0"/>
              <a:t>Broadcast</a:t>
            </a:r>
            <a:r>
              <a:rPr lang="de-DE" dirty="0" smtClean="0"/>
              <a:t>-Fähigkeit</a:t>
            </a:r>
            <a:endParaRPr lang="de-DE" dirty="0"/>
          </a:p>
        </p:txBody>
      </p:sp>
    </p:spTree>
    <p:extLst>
      <p:ext uri="{BB962C8B-B14F-4D97-AF65-F5344CB8AC3E}">
        <p14:creationId xmlns:p14="http://schemas.microsoft.com/office/powerpoint/2010/main" val="2276799474"/>
      </p:ext>
    </p:extLst>
  </p:cSld>
  <p:clrMapOvr>
    <a:masterClrMapping/>
  </p:clrMapOvr>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en-US" dirty="0"/>
              <a:t>©</a:t>
            </a:r>
            <a:r>
              <a:rPr lang="de-DE" dirty="0"/>
              <a:t> H. Falk | </a:t>
            </a:r>
            <a:fld id="{CB68B9F8-4435-4481-9EB0-BDA1A04EFAED}" type="datetime1">
              <a:rPr lang="de-DE" smtClean="0"/>
              <a:t>01.10.2014</a:t>
            </a:fld>
            <a:endParaRPr lang="de-DE" dirty="0"/>
          </a:p>
        </p:txBody>
      </p:sp>
      <p:sp>
        <p:nvSpPr>
          <p:cNvPr id="5" name="Fußzeilenplatzhalter 4"/>
          <p:cNvSpPr>
            <a:spLocks noGrp="1"/>
          </p:cNvSpPr>
          <p:nvPr>
            <p:ph type="ftr" sz="quarter" idx="11"/>
          </p:nvPr>
        </p:nvSpPr>
        <p:spPr/>
        <p:txBody>
          <a:bodyPr/>
          <a:lstStyle/>
          <a:p>
            <a:r>
              <a:rPr lang="de-DE" dirty="0" smtClean="0"/>
              <a:t>7 - Speicher-Hardware</a:t>
            </a:r>
            <a:endParaRPr lang="de-DE" dirty="0"/>
          </a:p>
        </p:txBody>
      </p:sp>
      <p:sp>
        <p:nvSpPr>
          <p:cNvPr id="664578" name="Rectangle 2"/>
          <p:cNvSpPr>
            <a:spLocks noGrp="1" noChangeArrowheads="1"/>
          </p:cNvSpPr>
          <p:nvPr>
            <p:ph type="title"/>
          </p:nvPr>
        </p:nvSpPr>
        <p:spPr/>
        <p:txBody>
          <a:bodyPr/>
          <a:lstStyle/>
          <a:p>
            <a:r>
              <a:rPr lang="de-DE" i="1" dirty="0" smtClean="0"/>
              <a:t>Directory-Protokolle</a:t>
            </a:r>
            <a:r>
              <a:rPr lang="de-DE" dirty="0" smtClean="0"/>
              <a:t> (2)</a:t>
            </a:r>
            <a:endParaRPr lang="de-DE" dirty="0"/>
          </a:p>
        </p:txBody>
      </p:sp>
      <p:sp>
        <p:nvSpPr>
          <p:cNvPr id="664579" name="Rectangle 3"/>
          <p:cNvSpPr>
            <a:spLocks noGrp="1" noChangeArrowheads="1"/>
          </p:cNvSpPr>
          <p:nvPr>
            <p:ph type="body" idx="1"/>
          </p:nvPr>
        </p:nvSpPr>
        <p:spPr/>
        <p:txBody>
          <a:bodyPr/>
          <a:lstStyle/>
          <a:p>
            <a:pPr>
              <a:lnSpc>
                <a:spcPct val="90000"/>
              </a:lnSpc>
            </a:pPr>
            <a:r>
              <a:rPr lang="de-DE" b="1" dirty="0" smtClean="0"/>
              <a:t>Ansatz</a:t>
            </a:r>
            <a:endParaRPr lang="de-DE" b="1" i="1" dirty="0"/>
          </a:p>
          <a:p>
            <a:pPr>
              <a:lnSpc>
                <a:spcPct val="120000"/>
              </a:lnSpc>
              <a:buFont typeface="Arial" charset="0"/>
              <a:buChar char="–"/>
            </a:pPr>
            <a:r>
              <a:rPr lang="en-US" i="1" dirty="0" smtClean="0"/>
              <a:t>Presence Flag Vector</a:t>
            </a:r>
            <a:r>
              <a:rPr lang="de-DE" dirty="0" smtClean="0"/>
              <a:t/>
            </a:r>
            <a:br>
              <a:rPr lang="de-DE" dirty="0" smtClean="0"/>
            </a:br>
            <a:r>
              <a:rPr lang="de-DE" dirty="0" smtClean="0"/>
              <a:t>Im Hauptspeicher abgelegter Bit-Vektor für jeden einzelnen Speicherblock:</a:t>
            </a:r>
            <a:br>
              <a:rPr lang="de-DE" dirty="0" smtClean="0"/>
            </a:br>
            <a:r>
              <a:rPr lang="de-DE" dirty="0" smtClean="0"/>
              <a:t>1 Bit pro Prozessor/</a:t>
            </a:r>
            <a:r>
              <a:rPr lang="de-DE" i="1" dirty="0" smtClean="0"/>
              <a:t>Cache</a:t>
            </a:r>
            <a:r>
              <a:rPr lang="de-DE" dirty="0" smtClean="0"/>
              <a:t> + Statusbits (</a:t>
            </a:r>
            <a:r>
              <a:rPr lang="en-US" i="1" dirty="0" smtClean="0"/>
              <a:t>dirty</a:t>
            </a:r>
            <a:r>
              <a:rPr lang="de-DE" dirty="0" smtClean="0"/>
              <a:t>, </a:t>
            </a:r>
            <a:r>
              <a:rPr lang="en-US" i="1" dirty="0" smtClean="0"/>
              <a:t>modified</a:t>
            </a:r>
            <a:r>
              <a:rPr lang="de-DE" dirty="0" smtClean="0"/>
              <a:t>)</a:t>
            </a:r>
            <a:endParaRPr lang="de-DE" dirty="0"/>
          </a:p>
        </p:txBody>
      </p:sp>
    </p:spTree>
    <p:extLst>
      <p:ext uri="{BB962C8B-B14F-4D97-AF65-F5344CB8AC3E}">
        <p14:creationId xmlns:p14="http://schemas.microsoft.com/office/powerpoint/2010/main" val="68977421"/>
      </p:ext>
    </p:extLst>
  </p:cSld>
  <p:clrMapOvr>
    <a:masterClrMapping/>
  </p:clrMapOvr>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Beispiel </a:t>
            </a:r>
            <a:r>
              <a:rPr lang="en-US" i="1" dirty="0" smtClean="0"/>
              <a:t>Presence Flag Vector</a:t>
            </a:r>
            <a:r>
              <a:rPr lang="de-DE" dirty="0" smtClean="0"/>
              <a:t> (1)</a:t>
            </a:r>
            <a:endParaRPr lang="de-DE" dirty="0"/>
          </a:p>
        </p:txBody>
      </p:sp>
      <p:sp>
        <p:nvSpPr>
          <p:cNvPr id="3" name="Datumsplatzhalter 2"/>
          <p:cNvSpPr>
            <a:spLocks noGrp="1"/>
          </p:cNvSpPr>
          <p:nvPr>
            <p:ph type="dt" sz="half" idx="10"/>
          </p:nvPr>
        </p:nvSpPr>
        <p:spPr/>
        <p:txBody>
          <a:bodyPr/>
          <a:lstStyle/>
          <a:p>
            <a:r>
              <a:rPr lang="en-US" dirty="0" smtClean="0"/>
              <a:t>©</a:t>
            </a:r>
            <a:r>
              <a:rPr lang="de-DE" dirty="0" smtClean="0"/>
              <a:t> H. Falk | </a:t>
            </a:r>
            <a:fld id="{9ECA8EDB-225D-4325-B43F-A619F1A9BF79}" type="datetime1">
              <a:rPr lang="de-DE" smtClean="0"/>
              <a:t>01.10.2014</a:t>
            </a:fld>
            <a:endParaRPr lang="de-DE" dirty="0"/>
          </a:p>
        </p:txBody>
      </p:sp>
      <p:sp>
        <p:nvSpPr>
          <p:cNvPr id="4" name="Fußzeilenplatzhalter 3"/>
          <p:cNvSpPr>
            <a:spLocks noGrp="1"/>
          </p:cNvSpPr>
          <p:nvPr>
            <p:ph type="ftr" sz="quarter" idx="11"/>
          </p:nvPr>
        </p:nvSpPr>
        <p:spPr/>
        <p:txBody>
          <a:bodyPr/>
          <a:lstStyle/>
          <a:p>
            <a:r>
              <a:rPr lang="de-DE" dirty="0" smtClean="0"/>
              <a:t>7 - Speicher-Hardware</a:t>
            </a:r>
            <a:endParaRPr lang="de-DE" dirty="0"/>
          </a:p>
        </p:txBody>
      </p:sp>
      <p:sp>
        <p:nvSpPr>
          <p:cNvPr id="6" name="Textfeld 5"/>
          <p:cNvSpPr txBox="1"/>
          <p:nvPr/>
        </p:nvSpPr>
        <p:spPr>
          <a:xfrm>
            <a:off x="179512" y="1916832"/>
            <a:ext cx="2376264" cy="1015663"/>
          </a:xfrm>
          <a:prstGeom prst="rect">
            <a:avLst/>
          </a:prstGeom>
          <a:noFill/>
        </p:spPr>
        <p:txBody>
          <a:bodyPr wrap="square" rtlCol="0">
            <a:spAutoFit/>
          </a:bodyPr>
          <a:lstStyle/>
          <a:p>
            <a:r>
              <a:rPr lang="de-DE" sz="2000" dirty="0" smtClean="0"/>
              <a:t>Block </a:t>
            </a:r>
            <a:r>
              <a:rPr lang="de-DE" sz="2000" i="1" dirty="0" smtClean="0"/>
              <a:t>B</a:t>
            </a:r>
            <a:r>
              <a:rPr lang="de-DE" sz="2000" dirty="0" smtClean="0"/>
              <a:t> befindet sich in keinem </a:t>
            </a:r>
            <a:r>
              <a:rPr lang="de-DE" sz="2000" i="1" dirty="0" smtClean="0"/>
              <a:t>Cache</a:t>
            </a:r>
            <a:endParaRPr lang="en-US" sz="2000" i="1" dirty="0"/>
          </a:p>
        </p:txBody>
      </p:sp>
      <p:sp>
        <p:nvSpPr>
          <p:cNvPr id="8" name="Rechteck 7"/>
          <p:cNvSpPr/>
          <p:nvPr/>
        </p:nvSpPr>
        <p:spPr bwMode="auto">
          <a:xfrm>
            <a:off x="3131840" y="3501008"/>
            <a:ext cx="576064" cy="400558"/>
          </a:xfrm>
          <a:prstGeom prst="rect">
            <a:avLst/>
          </a:prstGeom>
          <a:solidFill>
            <a:srgbClr val="FFFFFF"/>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smtClean="0">
              <a:ln>
                <a:noFill/>
              </a:ln>
              <a:solidFill>
                <a:schemeClr val="tx1"/>
              </a:solidFill>
              <a:effectLst/>
              <a:latin typeface="Arial" charset="0"/>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4202" t="20933" r="14918" b="9958"/>
          <a:stretch/>
        </p:blipFill>
        <p:spPr bwMode="auto">
          <a:xfrm>
            <a:off x="2339752" y="1467464"/>
            <a:ext cx="6658897" cy="4844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8765425"/>
      </p:ext>
    </p:extLst>
  </p:cSld>
  <p:clrMapOvr>
    <a:masterClrMapping/>
  </p:clrMapOvr>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4033" t="23142" r="15143" b="7749"/>
          <a:stretch/>
        </p:blipFill>
        <p:spPr bwMode="auto">
          <a:xfrm>
            <a:off x="2340000" y="1468800"/>
            <a:ext cx="6651522" cy="4844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title"/>
          </p:nvPr>
        </p:nvSpPr>
        <p:spPr/>
        <p:txBody>
          <a:bodyPr/>
          <a:lstStyle/>
          <a:p>
            <a:r>
              <a:rPr lang="de-DE" dirty="0" smtClean="0"/>
              <a:t>Beispiel </a:t>
            </a:r>
            <a:r>
              <a:rPr lang="en-US" i="1" dirty="0" smtClean="0"/>
              <a:t>Presence Flag Vector</a:t>
            </a:r>
            <a:r>
              <a:rPr lang="de-DE" dirty="0" smtClean="0"/>
              <a:t> (2)</a:t>
            </a:r>
            <a:endParaRPr lang="de-DE" dirty="0"/>
          </a:p>
        </p:txBody>
      </p:sp>
      <p:sp>
        <p:nvSpPr>
          <p:cNvPr id="3" name="Datumsplatzhalter 2"/>
          <p:cNvSpPr>
            <a:spLocks noGrp="1"/>
          </p:cNvSpPr>
          <p:nvPr>
            <p:ph type="dt" sz="half" idx="10"/>
          </p:nvPr>
        </p:nvSpPr>
        <p:spPr/>
        <p:txBody>
          <a:bodyPr/>
          <a:lstStyle/>
          <a:p>
            <a:r>
              <a:rPr lang="en-US" dirty="0" smtClean="0"/>
              <a:t>©</a:t>
            </a:r>
            <a:r>
              <a:rPr lang="de-DE" dirty="0" smtClean="0"/>
              <a:t> H. Falk | </a:t>
            </a:r>
            <a:fld id="{E379542E-6FD9-4216-80AB-F1E76108F206}" type="datetime1">
              <a:rPr lang="de-DE" smtClean="0"/>
              <a:t>01.10.2014</a:t>
            </a:fld>
            <a:endParaRPr lang="de-DE" dirty="0"/>
          </a:p>
        </p:txBody>
      </p:sp>
      <p:sp>
        <p:nvSpPr>
          <p:cNvPr id="4" name="Fußzeilenplatzhalter 3"/>
          <p:cNvSpPr>
            <a:spLocks noGrp="1"/>
          </p:cNvSpPr>
          <p:nvPr>
            <p:ph type="ftr" sz="quarter" idx="11"/>
          </p:nvPr>
        </p:nvSpPr>
        <p:spPr/>
        <p:txBody>
          <a:bodyPr/>
          <a:lstStyle/>
          <a:p>
            <a:r>
              <a:rPr lang="de-DE" dirty="0" smtClean="0"/>
              <a:t>7 - Speicher-Hardware</a:t>
            </a:r>
            <a:endParaRPr lang="de-DE" dirty="0"/>
          </a:p>
        </p:txBody>
      </p:sp>
      <p:sp>
        <p:nvSpPr>
          <p:cNvPr id="6" name="Textfeld 5"/>
          <p:cNvSpPr txBox="1"/>
          <p:nvPr/>
        </p:nvSpPr>
        <p:spPr>
          <a:xfrm>
            <a:off x="179512" y="1916832"/>
            <a:ext cx="2376264" cy="1015663"/>
          </a:xfrm>
          <a:prstGeom prst="rect">
            <a:avLst/>
          </a:prstGeom>
          <a:noFill/>
        </p:spPr>
        <p:txBody>
          <a:bodyPr wrap="square" rtlCol="0">
            <a:spAutoFit/>
          </a:bodyPr>
          <a:lstStyle/>
          <a:p>
            <a:r>
              <a:rPr lang="de-DE" sz="2000" dirty="0" smtClean="0"/>
              <a:t>Block </a:t>
            </a:r>
            <a:r>
              <a:rPr lang="de-DE" sz="2000" i="1" dirty="0" smtClean="0"/>
              <a:t>B</a:t>
            </a:r>
            <a:r>
              <a:rPr lang="de-DE" sz="2000" dirty="0" smtClean="0"/>
              <a:t> befindet sich in den </a:t>
            </a:r>
            <a:r>
              <a:rPr lang="de-DE" sz="2000" i="1" dirty="0" smtClean="0"/>
              <a:t>Caches</a:t>
            </a:r>
            <a:r>
              <a:rPr lang="de-DE" sz="2000" dirty="0" smtClean="0"/>
              <a:t> von </a:t>
            </a:r>
            <a:r>
              <a:rPr lang="de-DE" sz="2000" i="1" dirty="0" smtClean="0"/>
              <a:t>P</a:t>
            </a:r>
            <a:r>
              <a:rPr lang="de-DE" sz="2000" dirty="0" smtClean="0"/>
              <a:t>1, </a:t>
            </a:r>
            <a:r>
              <a:rPr lang="de-DE" sz="2000" i="1" dirty="0" smtClean="0"/>
              <a:t>P</a:t>
            </a:r>
            <a:r>
              <a:rPr lang="de-DE" sz="2000" dirty="0" smtClean="0"/>
              <a:t>2 und </a:t>
            </a:r>
            <a:r>
              <a:rPr lang="de-DE" sz="2000" i="1" dirty="0" smtClean="0"/>
              <a:t>Pn</a:t>
            </a:r>
            <a:endParaRPr lang="en-US" sz="2000" i="1" dirty="0"/>
          </a:p>
        </p:txBody>
      </p:sp>
      <p:sp>
        <p:nvSpPr>
          <p:cNvPr id="8" name="Rechteck 7"/>
          <p:cNvSpPr/>
          <p:nvPr/>
        </p:nvSpPr>
        <p:spPr bwMode="auto">
          <a:xfrm>
            <a:off x="3131840" y="3501008"/>
            <a:ext cx="576064" cy="400558"/>
          </a:xfrm>
          <a:prstGeom prst="rect">
            <a:avLst/>
          </a:prstGeom>
          <a:solidFill>
            <a:srgbClr val="FFFFFF"/>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val="3974022081"/>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en-US" dirty="0"/>
              <a:t>©</a:t>
            </a:r>
            <a:r>
              <a:rPr lang="de-DE" dirty="0"/>
              <a:t> H. Falk | </a:t>
            </a:r>
            <a:fld id="{8E79AEAC-0159-43E2-A468-0175A947C7B8}" type="datetime1">
              <a:rPr lang="de-DE" smtClean="0"/>
              <a:t>01.10.2014</a:t>
            </a:fld>
            <a:endParaRPr lang="de-DE" dirty="0"/>
          </a:p>
        </p:txBody>
      </p:sp>
      <p:sp>
        <p:nvSpPr>
          <p:cNvPr id="5" name="Fußzeilenplatzhalter 4"/>
          <p:cNvSpPr>
            <a:spLocks noGrp="1"/>
          </p:cNvSpPr>
          <p:nvPr>
            <p:ph type="ftr" sz="quarter" idx="11"/>
          </p:nvPr>
        </p:nvSpPr>
        <p:spPr/>
        <p:txBody>
          <a:bodyPr/>
          <a:lstStyle/>
          <a:p>
            <a:r>
              <a:rPr lang="de-DE" dirty="0" smtClean="0"/>
              <a:t>7 - Speicher-Hardware</a:t>
            </a:r>
            <a:endParaRPr lang="de-DE" dirty="0"/>
          </a:p>
        </p:txBody>
      </p:sp>
      <p:sp>
        <p:nvSpPr>
          <p:cNvPr id="912386" name="Rectangle 2"/>
          <p:cNvSpPr>
            <a:spLocks noGrp="1" noChangeArrowheads="1"/>
          </p:cNvSpPr>
          <p:nvPr>
            <p:ph type="title"/>
          </p:nvPr>
        </p:nvSpPr>
        <p:spPr/>
        <p:txBody>
          <a:bodyPr/>
          <a:lstStyle/>
          <a:p>
            <a:r>
              <a:rPr lang="de-DE" dirty="0" smtClean="0"/>
              <a:t>Entwurfsziele</a:t>
            </a:r>
            <a:endParaRPr lang="de-DE" dirty="0"/>
          </a:p>
        </p:txBody>
      </p:sp>
      <p:sp>
        <p:nvSpPr>
          <p:cNvPr id="912387" name="Rectangle 3"/>
          <p:cNvSpPr>
            <a:spLocks noGrp="1" noChangeArrowheads="1"/>
          </p:cNvSpPr>
          <p:nvPr>
            <p:ph type="body" idx="1"/>
          </p:nvPr>
        </p:nvSpPr>
        <p:spPr/>
        <p:txBody>
          <a:bodyPr/>
          <a:lstStyle/>
          <a:p>
            <a:pPr>
              <a:lnSpc>
                <a:spcPct val="120000"/>
              </a:lnSpc>
              <a:buFont typeface="Arial" charset="0"/>
              <a:buChar char="–"/>
            </a:pPr>
            <a:r>
              <a:rPr lang="de-DE" dirty="0" smtClean="0"/>
              <a:t>Möglichst großer Speicher</a:t>
            </a:r>
          </a:p>
          <a:p>
            <a:pPr>
              <a:lnSpc>
                <a:spcPct val="120000"/>
              </a:lnSpc>
              <a:buFont typeface="Arial" charset="0"/>
              <a:buChar char="–"/>
            </a:pPr>
            <a:r>
              <a:rPr lang="de-DE" dirty="0" smtClean="0"/>
              <a:t>Möglichst große Geschwindigkeit</a:t>
            </a:r>
          </a:p>
          <a:p>
            <a:pPr lvl="1">
              <a:lnSpc>
                <a:spcPct val="120000"/>
              </a:lnSpc>
              <a:buFont typeface="Arial" charset="0"/>
              <a:buChar char="–"/>
            </a:pPr>
            <a:r>
              <a:rPr lang="de-DE" dirty="0" smtClean="0"/>
              <a:t>Geringe Zeit bis zur Verfügbarkeit eines Speicherinhalts (kleine </a:t>
            </a:r>
            <a:r>
              <a:rPr lang="en-US" i="1" dirty="0" smtClean="0"/>
              <a:t>latency</a:t>
            </a:r>
            <a:r>
              <a:rPr lang="de-DE" dirty="0" smtClean="0"/>
              <a:t>)</a:t>
            </a:r>
          </a:p>
          <a:p>
            <a:pPr lvl="1">
              <a:lnSpc>
                <a:spcPct val="120000"/>
              </a:lnSpc>
              <a:buFont typeface="Arial" charset="0"/>
              <a:buChar char="–"/>
            </a:pPr>
            <a:r>
              <a:rPr lang="de-DE" dirty="0" smtClean="0"/>
              <a:t>Hoher Durchsatz (großer </a:t>
            </a:r>
            <a:r>
              <a:rPr lang="en-US" i="1" dirty="0" smtClean="0"/>
              <a:t>throughput</a:t>
            </a:r>
            <a:r>
              <a:rPr lang="de-DE" dirty="0" smtClean="0"/>
              <a:t>)</a:t>
            </a:r>
            <a:endParaRPr lang="de-DE" dirty="0"/>
          </a:p>
          <a:p>
            <a:pPr>
              <a:lnSpc>
                <a:spcPct val="120000"/>
              </a:lnSpc>
              <a:buFont typeface="Arial" charset="0"/>
              <a:buChar char="–"/>
            </a:pPr>
            <a:r>
              <a:rPr lang="de-DE" dirty="0" smtClean="0"/>
              <a:t>Persistente (nicht-flüchtige Speicherung)</a:t>
            </a:r>
          </a:p>
          <a:p>
            <a:pPr>
              <a:lnSpc>
                <a:spcPct val="120000"/>
              </a:lnSpc>
              <a:buFont typeface="Arial" charset="0"/>
              <a:buChar char="–"/>
            </a:pPr>
            <a:r>
              <a:rPr lang="de-DE" dirty="0" smtClean="0"/>
              <a:t>Geringe Energieaufnahme</a:t>
            </a:r>
          </a:p>
          <a:p>
            <a:pPr>
              <a:lnSpc>
                <a:spcPct val="120000"/>
              </a:lnSpc>
              <a:buFont typeface="Arial" charset="0"/>
              <a:buChar char="–"/>
            </a:pPr>
            <a:r>
              <a:rPr lang="de-DE" dirty="0" smtClean="0"/>
              <a:t>Hohe Datensicherheit</a:t>
            </a:r>
          </a:p>
          <a:p>
            <a:pPr>
              <a:lnSpc>
                <a:spcPct val="120000"/>
              </a:lnSpc>
              <a:buFont typeface="Arial" charset="0"/>
              <a:buChar char="–"/>
            </a:pPr>
            <a:r>
              <a:rPr lang="de-DE" dirty="0" smtClean="0"/>
              <a:t>Geringer Preis</a:t>
            </a:r>
          </a:p>
          <a:p>
            <a:pPr>
              <a:lnSpc>
                <a:spcPct val="120000"/>
              </a:lnSpc>
              <a:buFont typeface="Arial" charset="0"/>
              <a:buChar char="–"/>
            </a:pPr>
            <a:r>
              <a:rPr lang="de-DE" dirty="0" smtClean="0"/>
              <a:t>Klein</a:t>
            </a:r>
          </a:p>
        </p:txBody>
      </p:sp>
    </p:spTree>
    <p:extLst>
      <p:ext uri="{BB962C8B-B14F-4D97-AF65-F5344CB8AC3E}">
        <p14:creationId xmlns:p14="http://schemas.microsoft.com/office/powerpoint/2010/main" val="2069564379"/>
      </p:ext>
    </p:extLst>
  </p:cSld>
  <p:clrMapOvr>
    <a:masterClrMapping/>
  </p:clrMapOvr>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4314" t="25456" r="14974" b="5645"/>
          <a:stretch/>
        </p:blipFill>
        <p:spPr bwMode="auto">
          <a:xfrm>
            <a:off x="2340000" y="1468800"/>
            <a:ext cx="6636774" cy="4830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title"/>
          </p:nvPr>
        </p:nvSpPr>
        <p:spPr/>
        <p:txBody>
          <a:bodyPr/>
          <a:lstStyle/>
          <a:p>
            <a:r>
              <a:rPr lang="de-DE" dirty="0" smtClean="0"/>
              <a:t>Beispiel </a:t>
            </a:r>
            <a:r>
              <a:rPr lang="en-US" dirty="0" smtClean="0"/>
              <a:t>Presence Flag Vector</a:t>
            </a:r>
            <a:r>
              <a:rPr lang="de-DE" dirty="0" smtClean="0"/>
              <a:t> (3)</a:t>
            </a:r>
            <a:endParaRPr lang="de-DE" dirty="0"/>
          </a:p>
        </p:txBody>
      </p:sp>
      <p:sp>
        <p:nvSpPr>
          <p:cNvPr id="3" name="Datumsplatzhalter 2"/>
          <p:cNvSpPr>
            <a:spLocks noGrp="1"/>
          </p:cNvSpPr>
          <p:nvPr>
            <p:ph type="dt" sz="half" idx="10"/>
          </p:nvPr>
        </p:nvSpPr>
        <p:spPr/>
        <p:txBody>
          <a:bodyPr/>
          <a:lstStyle/>
          <a:p>
            <a:r>
              <a:rPr lang="en-US" dirty="0" smtClean="0"/>
              <a:t>©</a:t>
            </a:r>
            <a:r>
              <a:rPr lang="de-DE" dirty="0" smtClean="0"/>
              <a:t> H. Falk | </a:t>
            </a:r>
            <a:fld id="{3B916641-8370-4846-94F5-C5D27254AAEC}" type="datetime1">
              <a:rPr lang="de-DE" smtClean="0"/>
              <a:t>01.10.2014</a:t>
            </a:fld>
            <a:endParaRPr lang="de-DE" dirty="0"/>
          </a:p>
        </p:txBody>
      </p:sp>
      <p:sp>
        <p:nvSpPr>
          <p:cNvPr id="4" name="Fußzeilenplatzhalter 3"/>
          <p:cNvSpPr>
            <a:spLocks noGrp="1"/>
          </p:cNvSpPr>
          <p:nvPr>
            <p:ph type="ftr" sz="quarter" idx="11"/>
          </p:nvPr>
        </p:nvSpPr>
        <p:spPr/>
        <p:txBody>
          <a:bodyPr/>
          <a:lstStyle/>
          <a:p>
            <a:r>
              <a:rPr lang="de-DE" dirty="0" smtClean="0"/>
              <a:t>7 - Speicher-Hardware</a:t>
            </a:r>
            <a:endParaRPr lang="de-DE" dirty="0"/>
          </a:p>
        </p:txBody>
      </p:sp>
      <p:sp>
        <p:nvSpPr>
          <p:cNvPr id="8" name="Rechteck 7"/>
          <p:cNvSpPr/>
          <p:nvPr/>
        </p:nvSpPr>
        <p:spPr bwMode="auto">
          <a:xfrm>
            <a:off x="3131840" y="3501008"/>
            <a:ext cx="576064" cy="400558"/>
          </a:xfrm>
          <a:prstGeom prst="rect">
            <a:avLst/>
          </a:prstGeom>
          <a:solidFill>
            <a:srgbClr val="FFFFFF"/>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smtClean="0">
              <a:ln>
                <a:noFill/>
              </a:ln>
              <a:solidFill>
                <a:schemeClr val="tx1"/>
              </a:solidFill>
              <a:effectLst/>
              <a:latin typeface="Arial" charset="0"/>
            </a:endParaRPr>
          </a:p>
        </p:txBody>
      </p:sp>
      <p:sp>
        <p:nvSpPr>
          <p:cNvPr id="5" name="Rechteck 4"/>
          <p:cNvSpPr/>
          <p:nvPr/>
        </p:nvSpPr>
        <p:spPr bwMode="auto">
          <a:xfrm>
            <a:off x="2267744" y="1916832"/>
            <a:ext cx="720080" cy="504056"/>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smtClean="0">
              <a:ln>
                <a:noFill/>
              </a:ln>
              <a:solidFill>
                <a:schemeClr val="tx1"/>
              </a:solidFill>
              <a:effectLst/>
              <a:latin typeface="Arial" charset="0"/>
            </a:endParaRPr>
          </a:p>
        </p:txBody>
      </p:sp>
      <p:sp>
        <p:nvSpPr>
          <p:cNvPr id="6" name="Textfeld 5"/>
          <p:cNvSpPr txBox="1"/>
          <p:nvPr/>
        </p:nvSpPr>
        <p:spPr>
          <a:xfrm>
            <a:off x="179512" y="1916832"/>
            <a:ext cx="2376264" cy="1938992"/>
          </a:xfrm>
          <a:prstGeom prst="rect">
            <a:avLst/>
          </a:prstGeom>
          <a:noFill/>
        </p:spPr>
        <p:txBody>
          <a:bodyPr wrap="square" rtlCol="0">
            <a:spAutoFit/>
          </a:bodyPr>
          <a:lstStyle/>
          <a:p>
            <a:r>
              <a:rPr lang="de-DE" sz="2000" dirty="0" smtClean="0"/>
              <a:t>Block </a:t>
            </a:r>
            <a:r>
              <a:rPr lang="de-DE" sz="2000" i="1" dirty="0" smtClean="0"/>
              <a:t>B</a:t>
            </a:r>
            <a:r>
              <a:rPr lang="de-DE" sz="2000" dirty="0" smtClean="0"/>
              <a:t> befindet sich in den </a:t>
            </a:r>
            <a:r>
              <a:rPr lang="de-DE" sz="2000" i="1" dirty="0" smtClean="0"/>
              <a:t>Caches</a:t>
            </a:r>
            <a:r>
              <a:rPr lang="de-DE" sz="2000" dirty="0" smtClean="0"/>
              <a:t> von </a:t>
            </a:r>
            <a:r>
              <a:rPr lang="de-DE" sz="2000" i="1" dirty="0" smtClean="0"/>
              <a:t>P</a:t>
            </a:r>
            <a:r>
              <a:rPr lang="de-DE" sz="2000" dirty="0" smtClean="0"/>
              <a:t>1 (überschrieben), </a:t>
            </a:r>
            <a:r>
              <a:rPr lang="de-DE" sz="2000" i="1" dirty="0" smtClean="0"/>
              <a:t>P</a:t>
            </a:r>
            <a:r>
              <a:rPr lang="de-DE" sz="2000" dirty="0" smtClean="0"/>
              <a:t>2 und </a:t>
            </a:r>
            <a:r>
              <a:rPr lang="de-DE" sz="2000" i="1" dirty="0" smtClean="0"/>
              <a:t>Pn</a:t>
            </a:r>
            <a:r>
              <a:rPr lang="de-DE" sz="2000" dirty="0" smtClean="0"/>
              <a:t> (ungültig)</a:t>
            </a:r>
            <a:endParaRPr lang="en-US" sz="2000" dirty="0"/>
          </a:p>
        </p:txBody>
      </p:sp>
    </p:spTree>
    <p:extLst>
      <p:ext uri="{BB962C8B-B14F-4D97-AF65-F5344CB8AC3E}">
        <p14:creationId xmlns:p14="http://schemas.microsoft.com/office/powerpoint/2010/main" val="3241415807"/>
      </p:ext>
    </p:extLst>
  </p:cSld>
  <p:clrMapOvr>
    <a:masterClrMapping/>
  </p:clrMapOvr>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en-US" dirty="0"/>
              <a:t>©</a:t>
            </a:r>
            <a:r>
              <a:rPr lang="de-DE" dirty="0"/>
              <a:t> H. Falk | </a:t>
            </a:r>
            <a:fld id="{CFE048DA-EBD8-4710-996D-67A5D968B08D}" type="datetime1">
              <a:rPr lang="de-DE" smtClean="0"/>
              <a:t>01.10.2014</a:t>
            </a:fld>
            <a:endParaRPr lang="de-DE" dirty="0"/>
          </a:p>
        </p:txBody>
      </p:sp>
      <p:sp>
        <p:nvSpPr>
          <p:cNvPr id="5" name="Fußzeilenplatzhalter 4"/>
          <p:cNvSpPr>
            <a:spLocks noGrp="1"/>
          </p:cNvSpPr>
          <p:nvPr>
            <p:ph type="ftr" sz="quarter" idx="11"/>
          </p:nvPr>
        </p:nvSpPr>
        <p:spPr/>
        <p:txBody>
          <a:bodyPr/>
          <a:lstStyle/>
          <a:p>
            <a:r>
              <a:rPr lang="de-DE" dirty="0" smtClean="0"/>
              <a:t>7 - Speicher-Hardware</a:t>
            </a:r>
            <a:endParaRPr lang="de-DE" dirty="0"/>
          </a:p>
        </p:txBody>
      </p:sp>
      <p:sp>
        <p:nvSpPr>
          <p:cNvPr id="664578" name="Rectangle 2"/>
          <p:cNvSpPr>
            <a:spLocks noGrp="1" noChangeArrowheads="1"/>
          </p:cNvSpPr>
          <p:nvPr>
            <p:ph type="title"/>
          </p:nvPr>
        </p:nvSpPr>
        <p:spPr/>
        <p:txBody>
          <a:bodyPr/>
          <a:lstStyle/>
          <a:p>
            <a:r>
              <a:rPr lang="de-DE" dirty="0" smtClean="0"/>
              <a:t>Bewertung von </a:t>
            </a:r>
            <a:r>
              <a:rPr lang="de-DE" i="1" dirty="0" smtClean="0"/>
              <a:t>Directory</a:t>
            </a:r>
            <a:r>
              <a:rPr lang="de-DE" dirty="0" smtClean="0"/>
              <a:t>-Protokollen</a:t>
            </a:r>
            <a:endParaRPr lang="de-DE" dirty="0"/>
          </a:p>
        </p:txBody>
      </p:sp>
      <p:sp>
        <p:nvSpPr>
          <p:cNvPr id="664579" name="Rectangle 3"/>
          <p:cNvSpPr>
            <a:spLocks noGrp="1" noChangeArrowheads="1"/>
          </p:cNvSpPr>
          <p:nvPr>
            <p:ph type="body" idx="1"/>
          </p:nvPr>
        </p:nvSpPr>
        <p:spPr/>
        <p:txBody>
          <a:bodyPr/>
          <a:lstStyle/>
          <a:p>
            <a:pPr>
              <a:lnSpc>
                <a:spcPct val="90000"/>
              </a:lnSpc>
            </a:pPr>
            <a:r>
              <a:rPr lang="de-DE" b="1" dirty="0" smtClean="0"/>
              <a:t>Problem</a:t>
            </a:r>
            <a:endParaRPr lang="de-DE" b="1" i="1" dirty="0"/>
          </a:p>
          <a:p>
            <a:pPr>
              <a:lnSpc>
                <a:spcPct val="120000"/>
              </a:lnSpc>
              <a:buFont typeface="Arial" charset="0"/>
              <a:buChar char="–"/>
            </a:pPr>
            <a:r>
              <a:rPr lang="de-DE" dirty="0" smtClean="0"/>
              <a:t>Wachstum des Speicherbedarfs linear mit Anzahl der Prozessoren</a:t>
            </a:r>
            <a:endParaRPr lang="de-DE" dirty="0"/>
          </a:p>
          <a:p>
            <a:pPr lvl="1">
              <a:lnSpc>
                <a:spcPct val="120000"/>
              </a:lnSpc>
              <a:buFont typeface="Arial" charset="0"/>
              <a:buChar char="–"/>
            </a:pPr>
            <a:endParaRPr lang="de-DE" dirty="0"/>
          </a:p>
          <a:p>
            <a:pPr>
              <a:lnSpc>
                <a:spcPct val="90000"/>
              </a:lnSpc>
            </a:pPr>
            <a:r>
              <a:rPr lang="de-DE" b="1" dirty="0" smtClean="0"/>
              <a:t>Beispiel</a:t>
            </a:r>
            <a:endParaRPr lang="de-DE" b="1" i="1" dirty="0"/>
          </a:p>
          <a:p>
            <a:pPr>
              <a:lnSpc>
                <a:spcPct val="120000"/>
              </a:lnSpc>
              <a:buFont typeface="Arial" charset="0"/>
              <a:buChar char="–"/>
            </a:pPr>
            <a:r>
              <a:rPr lang="de-DE" dirty="0" smtClean="0"/>
              <a:t>Speicherblöcke von 64 Bytes Größe</a:t>
            </a:r>
          </a:p>
          <a:p>
            <a:pPr lvl="1">
              <a:lnSpc>
                <a:spcPct val="120000"/>
              </a:lnSpc>
              <a:buFont typeface="Arial" charset="0"/>
              <a:buChar char="–"/>
            </a:pPr>
            <a:r>
              <a:rPr lang="de-DE" dirty="0" smtClean="0"/>
              <a:t>64 Prozessoren		= Overhead 12,69%</a:t>
            </a:r>
          </a:p>
          <a:p>
            <a:pPr lvl="1">
              <a:lnSpc>
                <a:spcPct val="120000"/>
              </a:lnSpc>
              <a:buFont typeface="Arial" charset="0"/>
              <a:buChar char="–"/>
            </a:pPr>
            <a:r>
              <a:rPr lang="de-DE" dirty="0" smtClean="0"/>
              <a:t>256 Prozessoren		= Overhead 50,2%</a:t>
            </a:r>
          </a:p>
          <a:p>
            <a:pPr lvl="1">
              <a:lnSpc>
                <a:spcPct val="120000"/>
              </a:lnSpc>
              <a:buFont typeface="Arial" charset="0"/>
              <a:buChar char="–"/>
            </a:pPr>
            <a:r>
              <a:rPr lang="de-DE" dirty="0" smtClean="0"/>
              <a:t>1024 Prozessoren	= Overhead 200,16%</a:t>
            </a:r>
          </a:p>
        </p:txBody>
      </p:sp>
    </p:spTree>
    <p:extLst>
      <p:ext uri="{BB962C8B-B14F-4D97-AF65-F5344CB8AC3E}">
        <p14:creationId xmlns:p14="http://schemas.microsoft.com/office/powerpoint/2010/main" val="1397998559"/>
      </p:ext>
    </p:extLst>
  </p:cSld>
  <p:clrMapOvr>
    <a:masterClrMapping/>
  </p:clrMapOvr>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en-US" dirty="0"/>
              <a:t>©</a:t>
            </a:r>
            <a:r>
              <a:rPr lang="de-DE" dirty="0"/>
              <a:t> H. Falk | </a:t>
            </a:r>
            <a:fld id="{B40EDB79-F73A-4C12-8FE2-0E5957A4B9CC}" type="datetime1">
              <a:rPr lang="de-DE" smtClean="0"/>
              <a:t>01.10.2014</a:t>
            </a:fld>
            <a:endParaRPr lang="de-DE" dirty="0"/>
          </a:p>
        </p:txBody>
      </p:sp>
      <p:sp>
        <p:nvSpPr>
          <p:cNvPr id="5" name="Fußzeilenplatzhalter 4"/>
          <p:cNvSpPr>
            <a:spLocks noGrp="1"/>
          </p:cNvSpPr>
          <p:nvPr>
            <p:ph type="ftr" sz="quarter" idx="11"/>
          </p:nvPr>
        </p:nvSpPr>
        <p:spPr/>
        <p:txBody>
          <a:bodyPr/>
          <a:lstStyle/>
          <a:p>
            <a:r>
              <a:rPr lang="de-DE" dirty="0" smtClean="0"/>
              <a:t>7 - Speicher-Hardware</a:t>
            </a:r>
            <a:endParaRPr lang="de-DE" dirty="0"/>
          </a:p>
        </p:txBody>
      </p:sp>
      <p:sp>
        <p:nvSpPr>
          <p:cNvPr id="655362" name="Rectangle 2"/>
          <p:cNvSpPr>
            <a:spLocks noGrp="1" noChangeArrowheads="1"/>
          </p:cNvSpPr>
          <p:nvPr>
            <p:ph type="title"/>
          </p:nvPr>
        </p:nvSpPr>
        <p:spPr/>
        <p:txBody>
          <a:bodyPr/>
          <a:lstStyle/>
          <a:p>
            <a:r>
              <a:rPr lang="de-DE" dirty="0" smtClean="0"/>
              <a:t>Roter Faden</a:t>
            </a:r>
            <a:endParaRPr lang="de-DE" dirty="0"/>
          </a:p>
        </p:txBody>
      </p:sp>
      <p:sp>
        <p:nvSpPr>
          <p:cNvPr id="655363" name="Rectangle 3"/>
          <p:cNvSpPr>
            <a:spLocks noGrp="1" noChangeArrowheads="1"/>
          </p:cNvSpPr>
          <p:nvPr>
            <p:ph type="body" idx="1"/>
          </p:nvPr>
        </p:nvSpPr>
        <p:spPr/>
        <p:txBody>
          <a:bodyPr/>
          <a:lstStyle/>
          <a:p>
            <a:pPr marL="457200" indent="-457200">
              <a:lnSpc>
                <a:spcPct val="120000"/>
              </a:lnSpc>
              <a:buFont typeface="+mj-lt"/>
              <a:buAutoNum type="arabicPeriod" startAt="7"/>
            </a:pPr>
            <a:r>
              <a:rPr lang="de-DE" b="1" dirty="0" smtClean="0"/>
              <a:t>Speicher-Hardware</a:t>
            </a:r>
            <a:endParaRPr lang="de-DE" b="1" dirty="0"/>
          </a:p>
          <a:p>
            <a:pPr marL="838200" lvl="1" indent="-381000">
              <a:lnSpc>
                <a:spcPct val="90000"/>
              </a:lnSpc>
              <a:spcBef>
                <a:spcPts val="480"/>
              </a:spcBef>
              <a:buFont typeface="Arial" charset="0"/>
              <a:buChar char="–"/>
            </a:pPr>
            <a:r>
              <a:rPr lang="de-DE" dirty="0" smtClean="0"/>
              <a:t>Einleitung: Speicherhierarchien</a:t>
            </a:r>
          </a:p>
          <a:p>
            <a:pPr marL="838200" lvl="1" indent="-381000">
              <a:lnSpc>
                <a:spcPct val="90000"/>
              </a:lnSpc>
              <a:spcBef>
                <a:spcPts val="480"/>
              </a:spcBef>
              <a:buFont typeface="Arial" charset="0"/>
              <a:buChar char="–"/>
            </a:pPr>
            <a:r>
              <a:rPr lang="de-DE" dirty="0" smtClean="0"/>
              <a:t>SRAM</a:t>
            </a:r>
          </a:p>
          <a:p>
            <a:pPr marL="838200" lvl="1" indent="-381000">
              <a:lnSpc>
                <a:spcPct val="90000"/>
              </a:lnSpc>
              <a:spcBef>
                <a:spcPts val="480"/>
              </a:spcBef>
              <a:buFont typeface="Arial" charset="0"/>
              <a:buChar char="–"/>
            </a:pPr>
            <a:r>
              <a:rPr lang="de-DE" dirty="0" smtClean="0"/>
              <a:t>DRAM</a:t>
            </a:r>
          </a:p>
          <a:p>
            <a:pPr marL="838200" lvl="1" indent="-381000">
              <a:lnSpc>
                <a:spcPct val="90000"/>
              </a:lnSpc>
              <a:spcBef>
                <a:spcPts val="480"/>
              </a:spcBef>
              <a:buFont typeface="Arial" charset="0"/>
              <a:buChar char="–"/>
            </a:pPr>
            <a:r>
              <a:rPr lang="en-US" i="1" dirty="0" smtClean="0"/>
              <a:t>Translation Look-Aside Buffer</a:t>
            </a:r>
            <a:r>
              <a:rPr lang="de-DE" dirty="0" smtClean="0"/>
              <a:t> (TLBs)</a:t>
            </a:r>
          </a:p>
          <a:p>
            <a:pPr marL="838200" lvl="1" indent="-381000">
              <a:lnSpc>
                <a:spcPct val="90000"/>
              </a:lnSpc>
              <a:spcBef>
                <a:spcPts val="480"/>
              </a:spcBef>
              <a:buFont typeface="Arial" charset="0"/>
              <a:buChar char="–"/>
            </a:pPr>
            <a:r>
              <a:rPr lang="en-US" i="1" dirty="0" smtClean="0"/>
              <a:t>Caches</a:t>
            </a:r>
          </a:p>
          <a:p>
            <a:pPr marL="1238250" lvl="2" indent="-381000">
              <a:lnSpc>
                <a:spcPct val="90000"/>
              </a:lnSpc>
              <a:spcBef>
                <a:spcPts val="480"/>
              </a:spcBef>
              <a:buFont typeface="Arial" charset="0"/>
              <a:buChar char="–"/>
            </a:pPr>
            <a:r>
              <a:rPr lang="de-DE" sz="2000" dirty="0" smtClean="0"/>
              <a:t>Organisation von </a:t>
            </a:r>
            <a:r>
              <a:rPr lang="en-US" sz="2000" i="1" dirty="0" smtClean="0"/>
              <a:t>Caches</a:t>
            </a:r>
          </a:p>
          <a:p>
            <a:pPr marL="1238250" lvl="2" indent="-381000">
              <a:lnSpc>
                <a:spcPct val="90000"/>
              </a:lnSpc>
              <a:spcBef>
                <a:spcPts val="480"/>
              </a:spcBef>
              <a:buFont typeface="Arial" charset="0"/>
              <a:buChar char="–"/>
            </a:pPr>
            <a:r>
              <a:rPr lang="de-DE" sz="2000" dirty="0" smtClean="0"/>
              <a:t>Schreibverfahren: </a:t>
            </a:r>
            <a:r>
              <a:rPr lang="en-US" sz="2000" i="1" dirty="0" smtClean="0"/>
              <a:t>Write-Through</a:t>
            </a:r>
            <a:r>
              <a:rPr lang="de-DE" sz="2000" dirty="0" smtClean="0"/>
              <a:t>, </a:t>
            </a:r>
            <a:r>
              <a:rPr lang="en-US" sz="2000" i="1" dirty="0" smtClean="0"/>
              <a:t>Copy-Back</a:t>
            </a:r>
          </a:p>
          <a:p>
            <a:pPr marL="1238250" lvl="2" indent="-381000">
              <a:lnSpc>
                <a:spcPct val="90000"/>
              </a:lnSpc>
              <a:spcBef>
                <a:spcPts val="480"/>
              </a:spcBef>
              <a:buFont typeface="Arial" charset="0"/>
              <a:buChar char="–"/>
            </a:pPr>
            <a:r>
              <a:rPr lang="de-DE" sz="2000" dirty="0" smtClean="0"/>
              <a:t>Virtuelle vs. Reale </a:t>
            </a:r>
            <a:r>
              <a:rPr lang="en-US" sz="2000" i="1" dirty="0" smtClean="0"/>
              <a:t>Caches</a:t>
            </a:r>
          </a:p>
          <a:p>
            <a:pPr marL="1238250" lvl="2" indent="-381000">
              <a:lnSpc>
                <a:spcPct val="90000"/>
              </a:lnSpc>
              <a:spcBef>
                <a:spcPts val="480"/>
              </a:spcBef>
              <a:buFont typeface="Arial" charset="0"/>
              <a:buChar char="–"/>
            </a:pPr>
            <a:r>
              <a:rPr lang="de-DE" sz="2000" dirty="0" smtClean="0"/>
              <a:t>Austauschverfahren: </a:t>
            </a:r>
            <a:r>
              <a:rPr lang="en-US" sz="2000" i="1" dirty="0" smtClean="0"/>
              <a:t>Random</a:t>
            </a:r>
            <a:r>
              <a:rPr lang="de-DE" sz="2000" dirty="0" smtClean="0"/>
              <a:t>, FIFO, </a:t>
            </a:r>
            <a:r>
              <a:rPr lang="en-US" sz="2000" i="1" dirty="0" smtClean="0"/>
              <a:t>Clock</a:t>
            </a:r>
            <a:r>
              <a:rPr lang="de-DE" sz="2000" dirty="0" smtClean="0"/>
              <a:t>, NRU, LRU</a:t>
            </a:r>
          </a:p>
          <a:p>
            <a:pPr marL="1238250" lvl="2" indent="-381000">
              <a:lnSpc>
                <a:spcPct val="90000"/>
              </a:lnSpc>
              <a:spcBef>
                <a:spcPts val="480"/>
              </a:spcBef>
              <a:buFont typeface="Arial" charset="0"/>
              <a:buChar char="–"/>
            </a:pPr>
            <a:r>
              <a:rPr lang="en-US" sz="2000" i="1" dirty="0" smtClean="0"/>
              <a:t>Cache</a:t>
            </a:r>
            <a:r>
              <a:rPr lang="de-DE" sz="2000" dirty="0" smtClean="0"/>
              <a:t>-Kohärenz</a:t>
            </a:r>
          </a:p>
          <a:p>
            <a:pPr marL="1695450" lvl="3" indent="-381000">
              <a:lnSpc>
                <a:spcPct val="90000"/>
              </a:lnSpc>
              <a:spcBef>
                <a:spcPts val="480"/>
              </a:spcBef>
              <a:buFont typeface="Arial" charset="0"/>
              <a:buChar char="–"/>
            </a:pPr>
            <a:r>
              <a:rPr lang="de-DE" sz="2000" dirty="0" smtClean="0"/>
              <a:t>Gründe für Inkohärenzen</a:t>
            </a:r>
          </a:p>
          <a:p>
            <a:pPr marL="1695450" lvl="3" indent="-381000">
              <a:lnSpc>
                <a:spcPct val="90000"/>
              </a:lnSpc>
              <a:spcBef>
                <a:spcPts val="480"/>
              </a:spcBef>
              <a:buFont typeface="Arial" charset="0"/>
              <a:buChar char="–"/>
            </a:pPr>
            <a:r>
              <a:rPr lang="en-US" sz="2000" i="1" dirty="0" smtClean="0"/>
              <a:t>Snooping-</a:t>
            </a:r>
            <a:r>
              <a:rPr lang="de-DE" sz="2000" dirty="0" smtClean="0"/>
              <a:t> &amp; </a:t>
            </a:r>
            <a:r>
              <a:rPr lang="en-US" sz="2000" i="1" dirty="0" smtClean="0"/>
              <a:t>Directory</a:t>
            </a:r>
            <a:r>
              <a:rPr lang="de-DE" sz="2000" dirty="0" smtClean="0"/>
              <a:t>-Protokolle</a:t>
            </a:r>
          </a:p>
          <a:p>
            <a:pPr marL="838200" lvl="1" indent="-381000">
              <a:lnSpc>
                <a:spcPct val="90000"/>
              </a:lnSpc>
              <a:spcBef>
                <a:spcPts val="480"/>
              </a:spcBef>
              <a:buFont typeface="Arial" charset="0"/>
              <a:buChar char="–"/>
            </a:pPr>
            <a:r>
              <a:rPr lang="de-DE" dirty="0" smtClean="0"/>
              <a:t>Massenspeicher</a:t>
            </a:r>
          </a:p>
        </p:txBody>
      </p:sp>
    </p:spTree>
    <p:extLst>
      <p:ext uri="{BB962C8B-B14F-4D97-AF65-F5344CB8AC3E}">
        <p14:creationId xmlns:p14="http://schemas.microsoft.com/office/powerpoint/2010/main" val="1704273374"/>
      </p:ext>
    </p:extLst>
  </p:cSld>
  <p:clrMapOvr>
    <a:masterClrMapping/>
  </p:clrMapOvr>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en-US" dirty="0"/>
              <a:t>©</a:t>
            </a:r>
            <a:r>
              <a:rPr lang="de-DE" dirty="0"/>
              <a:t> H. Falk | </a:t>
            </a:r>
            <a:fld id="{30188204-95E3-4D29-8D92-64AD235A08C4}" type="datetime1">
              <a:rPr lang="de-DE" smtClean="0"/>
              <a:t>01.10.2014</a:t>
            </a:fld>
            <a:endParaRPr lang="de-DE" dirty="0"/>
          </a:p>
        </p:txBody>
      </p:sp>
      <p:sp>
        <p:nvSpPr>
          <p:cNvPr id="5" name="Fußzeilenplatzhalter 4"/>
          <p:cNvSpPr>
            <a:spLocks noGrp="1"/>
          </p:cNvSpPr>
          <p:nvPr>
            <p:ph type="ftr" sz="quarter" idx="11"/>
          </p:nvPr>
        </p:nvSpPr>
        <p:spPr/>
        <p:txBody>
          <a:bodyPr/>
          <a:lstStyle/>
          <a:p>
            <a:r>
              <a:rPr lang="de-DE" dirty="0" smtClean="0"/>
              <a:t>7 - Speicher-Hardware</a:t>
            </a:r>
            <a:endParaRPr lang="de-DE" dirty="0"/>
          </a:p>
        </p:txBody>
      </p:sp>
      <p:sp>
        <p:nvSpPr>
          <p:cNvPr id="464900" name="Rectangle 4"/>
          <p:cNvSpPr>
            <a:spLocks noGrp="1" noChangeArrowheads="1"/>
          </p:cNvSpPr>
          <p:nvPr>
            <p:ph type="title"/>
          </p:nvPr>
        </p:nvSpPr>
        <p:spPr/>
        <p:txBody>
          <a:bodyPr/>
          <a:lstStyle/>
          <a:p>
            <a:r>
              <a:rPr lang="de-DE" dirty="0" smtClean="0"/>
              <a:t>Massenspeicher</a:t>
            </a:r>
            <a:endParaRPr lang="de-DE" dirty="0"/>
          </a:p>
        </p:txBody>
      </p:sp>
      <p:sp>
        <p:nvSpPr>
          <p:cNvPr id="464901" name="Rectangle 5"/>
          <p:cNvSpPr>
            <a:spLocks noGrp="1" noChangeArrowheads="1"/>
          </p:cNvSpPr>
          <p:nvPr>
            <p:ph type="body" idx="1"/>
          </p:nvPr>
        </p:nvSpPr>
        <p:spPr/>
        <p:txBody>
          <a:bodyPr/>
          <a:lstStyle/>
          <a:p>
            <a:pPr>
              <a:lnSpc>
                <a:spcPct val="120000"/>
              </a:lnSpc>
              <a:buFont typeface="Arial" charset="0"/>
              <a:buChar char="–"/>
            </a:pPr>
            <a:r>
              <a:rPr lang="de-DE" dirty="0" smtClean="0"/>
              <a:t>Plattenspeicher</a:t>
            </a:r>
          </a:p>
          <a:p>
            <a:pPr lvl="1">
              <a:lnSpc>
                <a:spcPct val="120000"/>
              </a:lnSpc>
              <a:buFont typeface="Arial" charset="0"/>
              <a:buChar char="–"/>
            </a:pPr>
            <a:r>
              <a:rPr lang="en-US" i="1" dirty="0" smtClean="0"/>
              <a:t>Disc-Arrays</a:t>
            </a:r>
          </a:p>
          <a:p>
            <a:pPr>
              <a:lnSpc>
                <a:spcPct val="120000"/>
              </a:lnSpc>
              <a:buFont typeface="Arial" charset="0"/>
              <a:buChar char="–"/>
            </a:pPr>
            <a:r>
              <a:rPr lang="de-DE" dirty="0" smtClean="0"/>
              <a:t>CD-ROM</a:t>
            </a:r>
          </a:p>
          <a:p>
            <a:pPr>
              <a:lnSpc>
                <a:spcPct val="120000"/>
              </a:lnSpc>
              <a:buFont typeface="Arial" charset="0"/>
              <a:buChar char="–"/>
            </a:pPr>
            <a:r>
              <a:rPr lang="de-DE" dirty="0" smtClean="0"/>
              <a:t>DVD</a:t>
            </a:r>
          </a:p>
          <a:p>
            <a:pPr>
              <a:lnSpc>
                <a:spcPct val="120000"/>
              </a:lnSpc>
              <a:buFont typeface="Arial" charset="0"/>
              <a:buChar char="–"/>
            </a:pPr>
            <a:r>
              <a:rPr lang="de-DE" dirty="0" smtClean="0"/>
              <a:t>Blu-ray</a:t>
            </a:r>
            <a:endParaRPr lang="de-DE" dirty="0"/>
          </a:p>
          <a:p>
            <a:pPr>
              <a:lnSpc>
                <a:spcPct val="120000"/>
              </a:lnSpc>
              <a:buFont typeface="Arial" charset="0"/>
              <a:buChar char="–"/>
            </a:pPr>
            <a:r>
              <a:rPr lang="de-DE" dirty="0" smtClean="0"/>
              <a:t>Bandlaufwerke</a:t>
            </a:r>
          </a:p>
        </p:txBody>
      </p:sp>
    </p:spTree>
    <p:extLst>
      <p:ext uri="{BB962C8B-B14F-4D97-AF65-F5344CB8AC3E}">
        <p14:creationId xmlns:p14="http://schemas.microsoft.com/office/powerpoint/2010/main" val="1399611518"/>
      </p:ext>
    </p:extLst>
  </p:cSld>
  <p:clrMapOvr>
    <a:masterClrMapping/>
  </p:clrMapOvr>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Schematischer Aufbau eines Plattenlaufwerks</a:t>
            </a:r>
            <a:endParaRPr lang="de-DE" dirty="0"/>
          </a:p>
        </p:txBody>
      </p:sp>
      <p:sp>
        <p:nvSpPr>
          <p:cNvPr id="3" name="Datumsplatzhalter 2"/>
          <p:cNvSpPr>
            <a:spLocks noGrp="1"/>
          </p:cNvSpPr>
          <p:nvPr>
            <p:ph type="dt" sz="half" idx="10"/>
          </p:nvPr>
        </p:nvSpPr>
        <p:spPr/>
        <p:txBody>
          <a:bodyPr/>
          <a:lstStyle/>
          <a:p>
            <a:r>
              <a:rPr lang="en-US" dirty="0" smtClean="0"/>
              <a:t>©</a:t>
            </a:r>
            <a:r>
              <a:rPr lang="de-DE" dirty="0" smtClean="0"/>
              <a:t> H. Falk | </a:t>
            </a:r>
            <a:fld id="{92FB3F36-F704-4F7A-8494-4F24B0D5806D}" type="datetime1">
              <a:rPr lang="de-DE" smtClean="0"/>
              <a:t>01.10.2014</a:t>
            </a:fld>
            <a:endParaRPr lang="de-DE" dirty="0"/>
          </a:p>
        </p:txBody>
      </p:sp>
      <p:sp>
        <p:nvSpPr>
          <p:cNvPr id="4" name="Fußzeilenplatzhalter 3"/>
          <p:cNvSpPr>
            <a:spLocks noGrp="1"/>
          </p:cNvSpPr>
          <p:nvPr>
            <p:ph type="ftr" sz="quarter" idx="11"/>
          </p:nvPr>
        </p:nvSpPr>
        <p:spPr/>
        <p:txBody>
          <a:bodyPr/>
          <a:lstStyle/>
          <a:p>
            <a:r>
              <a:rPr lang="de-DE" dirty="0" smtClean="0"/>
              <a:t>7 - Speicher-Hardware</a:t>
            </a:r>
            <a:endParaRPr lang="de-DE" dirty="0"/>
          </a:p>
        </p:txBody>
      </p:sp>
      <p:sp>
        <p:nvSpPr>
          <p:cNvPr id="5" name="Text Box 3"/>
          <p:cNvSpPr txBox="1">
            <a:spLocks noChangeArrowheads="1"/>
          </p:cNvSpPr>
          <p:nvPr/>
        </p:nvSpPr>
        <p:spPr bwMode="auto">
          <a:xfrm>
            <a:off x="1475656" y="2921099"/>
            <a:ext cx="1752600" cy="82232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de-DE" dirty="0"/>
              <a:t>Speicher-platten</a:t>
            </a:r>
          </a:p>
        </p:txBody>
      </p:sp>
      <p:sp>
        <p:nvSpPr>
          <p:cNvPr id="6" name="Line 4"/>
          <p:cNvSpPr>
            <a:spLocks noChangeShapeType="1"/>
          </p:cNvSpPr>
          <p:nvPr/>
        </p:nvSpPr>
        <p:spPr bwMode="auto">
          <a:xfrm>
            <a:off x="2618656" y="3606899"/>
            <a:ext cx="838200" cy="914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7" name="Line 5"/>
          <p:cNvSpPr>
            <a:spLocks noChangeShapeType="1"/>
          </p:cNvSpPr>
          <p:nvPr/>
        </p:nvSpPr>
        <p:spPr bwMode="auto">
          <a:xfrm flipV="1">
            <a:off x="2771056" y="3073499"/>
            <a:ext cx="6858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8" name="Line 6"/>
          <p:cNvSpPr>
            <a:spLocks noChangeShapeType="1"/>
          </p:cNvSpPr>
          <p:nvPr/>
        </p:nvSpPr>
        <p:spPr bwMode="auto">
          <a:xfrm flipV="1">
            <a:off x="2771056" y="3378299"/>
            <a:ext cx="685800" cy="152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 name="Line 7"/>
          <p:cNvSpPr>
            <a:spLocks noChangeShapeType="1"/>
          </p:cNvSpPr>
          <p:nvPr/>
        </p:nvSpPr>
        <p:spPr bwMode="auto">
          <a:xfrm>
            <a:off x="2771056" y="3606899"/>
            <a:ext cx="685800" cy="152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10" name="Line 8"/>
          <p:cNvSpPr>
            <a:spLocks noChangeShapeType="1"/>
          </p:cNvSpPr>
          <p:nvPr/>
        </p:nvSpPr>
        <p:spPr bwMode="auto">
          <a:xfrm>
            <a:off x="2771056" y="3683099"/>
            <a:ext cx="68580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11" name="Rectangle 9"/>
          <p:cNvSpPr>
            <a:spLocks noChangeArrowheads="1"/>
          </p:cNvSpPr>
          <p:nvPr/>
        </p:nvSpPr>
        <p:spPr bwMode="auto">
          <a:xfrm>
            <a:off x="4980856" y="2768699"/>
            <a:ext cx="152400" cy="2209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de-DE" dirty="0"/>
          </a:p>
        </p:txBody>
      </p:sp>
      <p:sp>
        <p:nvSpPr>
          <p:cNvPr id="12" name="Rectangle 10"/>
          <p:cNvSpPr>
            <a:spLocks noChangeArrowheads="1"/>
          </p:cNvSpPr>
          <p:nvPr/>
        </p:nvSpPr>
        <p:spPr bwMode="auto">
          <a:xfrm>
            <a:off x="3609256" y="2997299"/>
            <a:ext cx="2895600" cy="76200"/>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de-DE" dirty="0"/>
          </a:p>
        </p:txBody>
      </p:sp>
      <p:sp>
        <p:nvSpPr>
          <p:cNvPr id="13" name="Rectangle 11"/>
          <p:cNvSpPr>
            <a:spLocks noChangeArrowheads="1"/>
          </p:cNvSpPr>
          <p:nvPr/>
        </p:nvSpPr>
        <p:spPr bwMode="auto">
          <a:xfrm>
            <a:off x="3609256" y="3378299"/>
            <a:ext cx="2895600" cy="76200"/>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de-DE" dirty="0"/>
          </a:p>
        </p:txBody>
      </p:sp>
      <p:sp>
        <p:nvSpPr>
          <p:cNvPr id="14" name="Rectangle 12"/>
          <p:cNvSpPr>
            <a:spLocks noChangeArrowheads="1"/>
          </p:cNvSpPr>
          <p:nvPr/>
        </p:nvSpPr>
        <p:spPr bwMode="auto">
          <a:xfrm>
            <a:off x="3609256" y="3759299"/>
            <a:ext cx="2895600" cy="76200"/>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de-DE" dirty="0"/>
          </a:p>
        </p:txBody>
      </p:sp>
      <p:sp>
        <p:nvSpPr>
          <p:cNvPr id="15" name="Rectangle 13"/>
          <p:cNvSpPr>
            <a:spLocks noChangeArrowheads="1"/>
          </p:cNvSpPr>
          <p:nvPr/>
        </p:nvSpPr>
        <p:spPr bwMode="auto">
          <a:xfrm>
            <a:off x="3609256" y="4140299"/>
            <a:ext cx="2895600" cy="76200"/>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de-DE" dirty="0"/>
          </a:p>
        </p:txBody>
      </p:sp>
      <p:sp>
        <p:nvSpPr>
          <p:cNvPr id="16" name="Rectangle 14"/>
          <p:cNvSpPr>
            <a:spLocks noChangeArrowheads="1"/>
          </p:cNvSpPr>
          <p:nvPr/>
        </p:nvSpPr>
        <p:spPr bwMode="auto">
          <a:xfrm>
            <a:off x="3609256" y="4521299"/>
            <a:ext cx="2895600" cy="76200"/>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de-DE" dirty="0"/>
          </a:p>
        </p:txBody>
      </p:sp>
      <p:grpSp>
        <p:nvGrpSpPr>
          <p:cNvPr id="17" name="Group 15"/>
          <p:cNvGrpSpPr>
            <a:grpSpLocks/>
          </p:cNvGrpSpPr>
          <p:nvPr/>
        </p:nvGrpSpPr>
        <p:grpSpPr bwMode="auto">
          <a:xfrm>
            <a:off x="4218856" y="2311499"/>
            <a:ext cx="1676400" cy="3133725"/>
            <a:chOff x="1920" y="1056"/>
            <a:chExt cx="1056" cy="1974"/>
          </a:xfrm>
        </p:grpSpPr>
        <p:sp>
          <p:nvSpPr>
            <p:cNvPr id="18" name="Text Box 16"/>
            <p:cNvSpPr txBox="1">
              <a:spLocks noChangeArrowheads="1"/>
            </p:cNvSpPr>
            <p:nvPr/>
          </p:nvSpPr>
          <p:spPr bwMode="auto">
            <a:xfrm>
              <a:off x="1920" y="2736"/>
              <a:ext cx="1056" cy="294"/>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lgn="ctr">
                <a:spcBef>
                  <a:spcPct val="50000"/>
                </a:spcBef>
              </a:pPr>
              <a:r>
                <a:rPr lang="de-DE" dirty="0"/>
                <a:t>Motor</a:t>
              </a:r>
            </a:p>
          </p:txBody>
        </p:sp>
        <p:sp>
          <p:nvSpPr>
            <p:cNvPr id="19" name="Text Box 17"/>
            <p:cNvSpPr txBox="1">
              <a:spLocks noChangeArrowheads="1"/>
            </p:cNvSpPr>
            <p:nvPr/>
          </p:nvSpPr>
          <p:spPr bwMode="auto">
            <a:xfrm>
              <a:off x="2160" y="1056"/>
              <a:ext cx="672" cy="288"/>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de-DE" dirty="0"/>
                <a:t>Achse</a:t>
              </a:r>
            </a:p>
          </p:txBody>
        </p:sp>
      </p:grpSp>
      <p:grpSp>
        <p:nvGrpSpPr>
          <p:cNvPr id="20" name="Group 18"/>
          <p:cNvGrpSpPr>
            <a:grpSpLocks/>
          </p:cNvGrpSpPr>
          <p:nvPr/>
        </p:nvGrpSpPr>
        <p:grpSpPr bwMode="auto">
          <a:xfrm>
            <a:off x="5361856" y="1776512"/>
            <a:ext cx="2505075" cy="3200400"/>
            <a:chOff x="3840" y="864"/>
            <a:chExt cx="1584" cy="2016"/>
          </a:xfrm>
        </p:grpSpPr>
        <p:grpSp>
          <p:nvGrpSpPr>
            <p:cNvPr id="21" name="Group 19"/>
            <p:cNvGrpSpPr>
              <a:grpSpLocks/>
            </p:cNvGrpSpPr>
            <p:nvPr/>
          </p:nvGrpSpPr>
          <p:grpSpPr bwMode="auto">
            <a:xfrm>
              <a:off x="4368" y="1488"/>
              <a:ext cx="816" cy="1392"/>
              <a:chOff x="3072" y="1344"/>
              <a:chExt cx="816" cy="1392"/>
            </a:xfrm>
          </p:grpSpPr>
          <p:sp>
            <p:nvSpPr>
              <p:cNvPr id="24" name="Rectangle 20"/>
              <p:cNvSpPr>
                <a:spLocks noChangeArrowheads="1"/>
              </p:cNvSpPr>
              <p:nvPr/>
            </p:nvSpPr>
            <p:spPr bwMode="auto">
              <a:xfrm>
                <a:off x="3792" y="1344"/>
                <a:ext cx="96" cy="1392"/>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de-DE" dirty="0"/>
              </a:p>
            </p:txBody>
          </p:sp>
          <p:sp>
            <p:nvSpPr>
              <p:cNvPr id="25" name="Rectangle 21"/>
              <p:cNvSpPr>
                <a:spLocks noChangeArrowheads="1"/>
              </p:cNvSpPr>
              <p:nvPr/>
            </p:nvSpPr>
            <p:spPr bwMode="auto">
              <a:xfrm>
                <a:off x="3072" y="1440"/>
                <a:ext cx="192" cy="48"/>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de-DE" dirty="0"/>
              </a:p>
            </p:txBody>
          </p:sp>
          <p:sp>
            <p:nvSpPr>
              <p:cNvPr id="26" name="Line 22"/>
              <p:cNvSpPr>
                <a:spLocks noChangeShapeType="1"/>
              </p:cNvSpPr>
              <p:nvPr/>
            </p:nvSpPr>
            <p:spPr bwMode="auto">
              <a:xfrm>
                <a:off x="3072" y="1440"/>
                <a:ext cx="76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27" name="Rectangle 23"/>
              <p:cNvSpPr>
                <a:spLocks noChangeArrowheads="1"/>
              </p:cNvSpPr>
              <p:nvPr/>
            </p:nvSpPr>
            <p:spPr bwMode="auto">
              <a:xfrm>
                <a:off x="3072" y="1680"/>
                <a:ext cx="192" cy="48"/>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de-DE" dirty="0"/>
              </a:p>
            </p:txBody>
          </p:sp>
          <p:sp>
            <p:nvSpPr>
              <p:cNvPr id="28" name="Line 24"/>
              <p:cNvSpPr>
                <a:spLocks noChangeShapeType="1"/>
              </p:cNvSpPr>
              <p:nvPr/>
            </p:nvSpPr>
            <p:spPr bwMode="auto">
              <a:xfrm>
                <a:off x="3072" y="1680"/>
                <a:ext cx="76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29" name="Rectangle 25"/>
              <p:cNvSpPr>
                <a:spLocks noChangeArrowheads="1"/>
              </p:cNvSpPr>
              <p:nvPr/>
            </p:nvSpPr>
            <p:spPr bwMode="auto">
              <a:xfrm>
                <a:off x="3072" y="1920"/>
                <a:ext cx="192" cy="48"/>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de-DE" dirty="0"/>
              </a:p>
            </p:txBody>
          </p:sp>
          <p:sp>
            <p:nvSpPr>
              <p:cNvPr id="30" name="Line 26"/>
              <p:cNvSpPr>
                <a:spLocks noChangeShapeType="1"/>
              </p:cNvSpPr>
              <p:nvPr/>
            </p:nvSpPr>
            <p:spPr bwMode="auto">
              <a:xfrm>
                <a:off x="3072" y="1920"/>
                <a:ext cx="76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31" name="Rectangle 27"/>
              <p:cNvSpPr>
                <a:spLocks noChangeArrowheads="1"/>
              </p:cNvSpPr>
              <p:nvPr/>
            </p:nvSpPr>
            <p:spPr bwMode="auto">
              <a:xfrm>
                <a:off x="3072" y="2160"/>
                <a:ext cx="192" cy="48"/>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de-DE" dirty="0"/>
              </a:p>
            </p:txBody>
          </p:sp>
          <p:sp>
            <p:nvSpPr>
              <p:cNvPr id="32" name="Line 28"/>
              <p:cNvSpPr>
                <a:spLocks noChangeShapeType="1"/>
              </p:cNvSpPr>
              <p:nvPr/>
            </p:nvSpPr>
            <p:spPr bwMode="auto">
              <a:xfrm>
                <a:off x="3072" y="2160"/>
                <a:ext cx="76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33" name="Rectangle 29"/>
              <p:cNvSpPr>
                <a:spLocks noChangeArrowheads="1"/>
              </p:cNvSpPr>
              <p:nvPr/>
            </p:nvSpPr>
            <p:spPr bwMode="auto">
              <a:xfrm>
                <a:off x="3072" y="2400"/>
                <a:ext cx="192" cy="48"/>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de-DE" dirty="0"/>
              </a:p>
            </p:txBody>
          </p:sp>
          <p:sp>
            <p:nvSpPr>
              <p:cNvPr id="34" name="Line 30"/>
              <p:cNvSpPr>
                <a:spLocks noChangeShapeType="1"/>
              </p:cNvSpPr>
              <p:nvPr/>
            </p:nvSpPr>
            <p:spPr bwMode="auto">
              <a:xfrm>
                <a:off x="3072" y="2400"/>
                <a:ext cx="76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grpSp>
            <p:nvGrpSpPr>
              <p:cNvPr id="35" name="Group 31"/>
              <p:cNvGrpSpPr>
                <a:grpSpLocks/>
              </p:cNvGrpSpPr>
              <p:nvPr/>
            </p:nvGrpSpPr>
            <p:grpSpPr bwMode="auto">
              <a:xfrm flipV="1">
                <a:off x="3072" y="1536"/>
                <a:ext cx="768" cy="48"/>
                <a:chOff x="4272" y="1536"/>
                <a:chExt cx="768" cy="48"/>
              </a:xfrm>
            </p:grpSpPr>
            <p:sp>
              <p:nvSpPr>
                <p:cNvPr id="48" name="Rectangle 32"/>
                <p:cNvSpPr>
                  <a:spLocks noChangeArrowheads="1"/>
                </p:cNvSpPr>
                <p:nvPr/>
              </p:nvSpPr>
              <p:spPr bwMode="auto">
                <a:xfrm flipV="1">
                  <a:off x="4272" y="1536"/>
                  <a:ext cx="192" cy="48"/>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de-DE" dirty="0"/>
                </a:p>
              </p:txBody>
            </p:sp>
            <p:sp>
              <p:nvSpPr>
                <p:cNvPr id="49" name="Line 33"/>
                <p:cNvSpPr>
                  <a:spLocks noChangeShapeType="1"/>
                </p:cNvSpPr>
                <p:nvPr/>
              </p:nvSpPr>
              <p:spPr bwMode="auto">
                <a:xfrm flipV="1">
                  <a:off x="4272" y="1536"/>
                  <a:ext cx="76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grpSp>
          <p:grpSp>
            <p:nvGrpSpPr>
              <p:cNvPr id="36" name="Group 34"/>
              <p:cNvGrpSpPr>
                <a:grpSpLocks/>
              </p:cNvGrpSpPr>
              <p:nvPr/>
            </p:nvGrpSpPr>
            <p:grpSpPr bwMode="auto">
              <a:xfrm flipV="1">
                <a:off x="3072" y="1776"/>
                <a:ext cx="768" cy="48"/>
                <a:chOff x="4272" y="1536"/>
                <a:chExt cx="768" cy="48"/>
              </a:xfrm>
            </p:grpSpPr>
            <p:sp>
              <p:nvSpPr>
                <p:cNvPr id="46" name="Rectangle 35"/>
                <p:cNvSpPr>
                  <a:spLocks noChangeArrowheads="1"/>
                </p:cNvSpPr>
                <p:nvPr/>
              </p:nvSpPr>
              <p:spPr bwMode="auto">
                <a:xfrm flipV="1">
                  <a:off x="4272" y="1536"/>
                  <a:ext cx="192" cy="48"/>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de-DE" dirty="0"/>
                </a:p>
              </p:txBody>
            </p:sp>
            <p:sp>
              <p:nvSpPr>
                <p:cNvPr id="47" name="Line 36"/>
                <p:cNvSpPr>
                  <a:spLocks noChangeShapeType="1"/>
                </p:cNvSpPr>
                <p:nvPr/>
              </p:nvSpPr>
              <p:spPr bwMode="auto">
                <a:xfrm flipV="1">
                  <a:off x="4272" y="1536"/>
                  <a:ext cx="76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grpSp>
          <p:grpSp>
            <p:nvGrpSpPr>
              <p:cNvPr id="37" name="Group 37"/>
              <p:cNvGrpSpPr>
                <a:grpSpLocks/>
              </p:cNvGrpSpPr>
              <p:nvPr/>
            </p:nvGrpSpPr>
            <p:grpSpPr bwMode="auto">
              <a:xfrm flipV="1">
                <a:off x="3072" y="2016"/>
                <a:ext cx="768" cy="48"/>
                <a:chOff x="4272" y="1536"/>
                <a:chExt cx="768" cy="48"/>
              </a:xfrm>
            </p:grpSpPr>
            <p:sp>
              <p:nvSpPr>
                <p:cNvPr id="44" name="Rectangle 38"/>
                <p:cNvSpPr>
                  <a:spLocks noChangeArrowheads="1"/>
                </p:cNvSpPr>
                <p:nvPr/>
              </p:nvSpPr>
              <p:spPr bwMode="auto">
                <a:xfrm flipV="1">
                  <a:off x="4272" y="1536"/>
                  <a:ext cx="192" cy="48"/>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de-DE" dirty="0"/>
                </a:p>
              </p:txBody>
            </p:sp>
            <p:sp>
              <p:nvSpPr>
                <p:cNvPr id="45" name="Line 39"/>
                <p:cNvSpPr>
                  <a:spLocks noChangeShapeType="1"/>
                </p:cNvSpPr>
                <p:nvPr/>
              </p:nvSpPr>
              <p:spPr bwMode="auto">
                <a:xfrm flipV="1">
                  <a:off x="4272" y="1536"/>
                  <a:ext cx="76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grpSp>
          <p:grpSp>
            <p:nvGrpSpPr>
              <p:cNvPr id="38" name="Group 40"/>
              <p:cNvGrpSpPr>
                <a:grpSpLocks/>
              </p:cNvGrpSpPr>
              <p:nvPr/>
            </p:nvGrpSpPr>
            <p:grpSpPr bwMode="auto">
              <a:xfrm flipV="1">
                <a:off x="3072" y="2256"/>
                <a:ext cx="768" cy="48"/>
                <a:chOff x="4272" y="1536"/>
                <a:chExt cx="768" cy="48"/>
              </a:xfrm>
            </p:grpSpPr>
            <p:sp>
              <p:nvSpPr>
                <p:cNvPr id="42" name="Rectangle 41"/>
                <p:cNvSpPr>
                  <a:spLocks noChangeArrowheads="1"/>
                </p:cNvSpPr>
                <p:nvPr/>
              </p:nvSpPr>
              <p:spPr bwMode="auto">
                <a:xfrm flipV="1">
                  <a:off x="4272" y="1536"/>
                  <a:ext cx="192" cy="48"/>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de-DE" dirty="0"/>
                </a:p>
              </p:txBody>
            </p:sp>
            <p:sp>
              <p:nvSpPr>
                <p:cNvPr id="43" name="Line 42"/>
                <p:cNvSpPr>
                  <a:spLocks noChangeShapeType="1"/>
                </p:cNvSpPr>
                <p:nvPr/>
              </p:nvSpPr>
              <p:spPr bwMode="auto">
                <a:xfrm flipV="1">
                  <a:off x="4272" y="1536"/>
                  <a:ext cx="76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grpSp>
          <p:grpSp>
            <p:nvGrpSpPr>
              <p:cNvPr id="39" name="Group 43"/>
              <p:cNvGrpSpPr>
                <a:grpSpLocks/>
              </p:cNvGrpSpPr>
              <p:nvPr/>
            </p:nvGrpSpPr>
            <p:grpSpPr bwMode="auto">
              <a:xfrm flipV="1">
                <a:off x="3072" y="2496"/>
                <a:ext cx="768" cy="48"/>
                <a:chOff x="4272" y="1536"/>
                <a:chExt cx="768" cy="48"/>
              </a:xfrm>
            </p:grpSpPr>
            <p:sp>
              <p:nvSpPr>
                <p:cNvPr id="40" name="Rectangle 44"/>
                <p:cNvSpPr>
                  <a:spLocks noChangeArrowheads="1"/>
                </p:cNvSpPr>
                <p:nvPr/>
              </p:nvSpPr>
              <p:spPr bwMode="auto">
                <a:xfrm flipV="1">
                  <a:off x="4272" y="1536"/>
                  <a:ext cx="192" cy="48"/>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de-DE" dirty="0"/>
                </a:p>
              </p:txBody>
            </p:sp>
            <p:sp>
              <p:nvSpPr>
                <p:cNvPr id="41" name="Line 45"/>
                <p:cNvSpPr>
                  <a:spLocks noChangeShapeType="1"/>
                </p:cNvSpPr>
                <p:nvPr/>
              </p:nvSpPr>
              <p:spPr bwMode="auto">
                <a:xfrm flipV="1">
                  <a:off x="4272" y="1536"/>
                  <a:ext cx="76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grpSp>
        </p:grpSp>
        <p:sp>
          <p:nvSpPr>
            <p:cNvPr id="22" name="Text Box 46"/>
            <p:cNvSpPr txBox="1">
              <a:spLocks noChangeArrowheads="1"/>
            </p:cNvSpPr>
            <p:nvPr/>
          </p:nvSpPr>
          <p:spPr bwMode="auto">
            <a:xfrm>
              <a:off x="3840" y="864"/>
              <a:ext cx="1584" cy="25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de-DE" sz="2000" dirty="0"/>
                <a:t>Schreib-/Leseköpfe</a:t>
              </a:r>
            </a:p>
          </p:txBody>
        </p:sp>
        <p:sp>
          <p:nvSpPr>
            <p:cNvPr id="23" name="Line 47"/>
            <p:cNvSpPr>
              <a:spLocks noChangeShapeType="1"/>
            </p:cNvSpPr>
            <p:nvPr/>
          </p:nvSpPr>
          <p:spPr bwMode="auto">
            <a:xfrm flipH="1">
              <a:off x="4512" y="1104"/>
              <a:ext cx="288" cy="432"/>
            </a:xfrm>
            <a:prstGeom prst="line">
              <a:avLst/>
            </a:prstGeom>
            <a:noFill/>
            <a:ln w="9525" cap="rnd">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grpSp>
    </p:spTree>
    <p:extLst>
      <p:ext uri="{BB962C8B-B14F-4D97-AF65-F5344CB8AC3E}">
        <p14:creationId xmlns:p14="http://schemas.microsoft.com/office/powerpoint/2010/main" val="28996956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0" fill="hold"/>
                                        <p:tgtEl>
                                          <p:spTgt spid="17"/>
                                        </p:tgtEl>
                                        <p:attrNameLst>
                                          <p:attrName>ppt_w</p:attrName>
                                        </p:attrNameLst>
                                      </p:cBhvr>
                                      <p:tavLst>
                                        <p:tav tm="0" fmla="#ppt_w*sin(2.5*pi*$)">
                                          <p:val>
                                            <p:fltVal val="0"/>
                                          </p:val>
                                        </p:tav>
                                        <p:tav tm="100000">
                                          <p:val>
                                            <p:fltVal val="1"/>
                                          </p:val>
                                        </p:tav>
                                      </p:tavLst>
                                    </p:anim>
                                    <p:anim calcmode="lin" valueType="num">
                                      <p:cBhvr>
                                        <p:cTn id="8" dur="50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0" presetClass="path" presetSubtype="0" repeatCount="3000" accel="50000" decel="50000" autoRev="1" fill="hold" nodeType="clickEffect">
                                  <p:stCondLst>
                                    <p:cond delay="0"/>
                                  </p:stCondLst>
                                  <p:childTnLst>
                                    <p:animMotion origin="layout" path="M 8.33333E-7 -2.82604E-6 L -0.0849 0.00162 " pathEditMode="relative" rAng="0" ptsTypes="AA">
                                      <p:cBhvr>
                                        <p:cTn id="12" dur="2000" fill="hold"/>
                                        <p:tgtEl>
                                          <p:spTgt spid="20"/>
                                        </p:tgtEl>
                                        <p:attrNameLst>
                                          <p:attrName>ppt_x</p:attrName>
                                          <p:attrName>ppt_y</p:attrName>
                                        </p:attrNameLst>
                                      </p:cBhvr>
                                      <p:rCtr x="-4253"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Einteilung der Platten in Sektoren, Spuren und Zylinder</a:t>
            </a:r>
            <a:endParaRPr lang="de-DE" dirty="0"/>
          </a:p>
        </p:txBody>
      </p:sp>
      <p:sp>
        <p:nvSpPr>
          <p:cNvPr id="3" name="Datumsplatzhalter 2"/>
          <p:cNvSpPr>
            <a:spLocks noGrp="1"/>
          </p:cNvSpPr>
          <p:nvPr>
            <p:ph type="dt" sz="half" idx="10"/>
          </p:nvPr>
        </p:nvSpPr>
        <p:spPr/>
        <p:txBody>
          <a:bodyPr/>
          <a:lstStyle/>
          <a:p>
            <a:r>
              <a:rPr lang="en-US" dirty="0" smtClean="0"/>
              <a:t>©</a:t>
            </a:r>
            <a:r>
              <a:rPr lang="de-DE" dirty="0" smtClean="0"/>
              <a:t> H. Falk | </a:t>
            </a:r>
            <a:fld id="{33FDBC42-0389-4268-ABBA-BF3001F1D8A0}" type="datetime1">
              <a:rPr lang="de-DE" smtClean="0"/>
              <a:t>01.10.2014</a:t>
            </a:fld>
            <a:endParaRPr lang="de-DE" dirty="0"/>
          </a:p>
        </p:txBody>
      </p:sp>
      <p:sp>
        <p:nvSpPr>
          <p:cNvPr id="4" name="Fußzeilenplatzhalter 3"/>
          <p:cNvSpPr>
            <a:spLocks noGrp="1"/>
          </p:cNvSpPr>
          <p:nvPr>
            <p:ph type="ftr" sz="quarter" idx="11"/>
          </p:nvPr>
        </p:nvSpPr>
        <p:spPr/>
        <p:txBody>
          <a:bodyPr/>
          <a:lstStyle/>
          <a:p>
            <a:r>
              <a:rPr lang="de-DE" dirty="0" smtClean="0"/>
              <a:t>7 - Speicher-Hardware</a:t>
            </a:r>
            <a:endParaRPr lang="de-DE" dirty="0"/>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l="15146" t="15242" r="18102" b="5081"/>
          <a:stretch>
            <a:fillRect/>
          </a:stretch>
        </p:blipFill>
        <p:spPr bwMode="auto">
          <a:xfrm>
            <a:off x="3392809" y="1219200"/>
            <a:ext cx="5427663"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12"/>
          <p:cNvSpPr txBox="1">
            <a:spLocks noChangeArrowheads="1"/>
          </p:cNvSpPr>
          <p:nvPr/>
        </p:nvSpPr>
        <p:spPr bwMode="auto">
          <a:xfrm>
            <a:off x="179512" y="5868561"/>
            <a:ext cx="5472608" cy="584775"/>
          </a:xfrm>
          <a:prstGeom prst="rect">
            <a:avLst/>
          </a:prstGeom>
          <a:solidFill>
            <a:srgbClr val="AAA28D">
              <a:alpha val="8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600" i="1" dirty="0">
                <a:ea typeface="ヒラギノ角ゴ Pro W3" pitchFamily="96" charset="-128"/>
              </a:rPr>
              <a:t>[</a:t>
            </a:r>
            <a:r>
              <a:rPr lang="en-US" sz="1600" b="1" i="1" dirty="0" smtClean="0"/>
              <a:t>Hennessy/Patterson,</a:t>
            </a:r>
            <a:r>
              <a:rPr lang="en-US" sz="1600" i="1" dirty="0" smtClean="0"/>
              <a:t> Computer Architecture, 3. </a:t>
            </a:r>
            <a:r>
              <a:rPr lang="de-DE" sz="1600" i="1" dirty="0" smtClean="0"/>
              <a:t>Auflage</a:t>
            </a:r>
            <a:r>
              <a:rPr lang="en-US" sz="1600" i="1" dirty="0" smtClean="0">
                <a:ea typeface="ヒラギノ角ゴ Pro W3" pitchFamily="96" charset="-128"/>
              </a:rPr>
              <a:t>]</a:t>
            </a:r>
          </a:p>
          <a:p>
            <a:r>
              <a:rPr lang="en-US" sz="1600" dirty="0" smtClean="0">
                <a:ea typeface="ヒラギノ角ゴ Pro W3" pitchFamily="96" charset="-128"/>
              </a:rPr>
              <a:t>© Elsevier Science (USA), 2003. All rights reserved</a:t>
            </a:r>
            <a:endParaRPr lang="en-US" sz="1600" dirty="0">
              <a:ea typeface="ヒラギノ角ゴ Pro W3" pitchFamily="96" charset="-128"/>
            </a:endParaRPr>
          </a:p>
        </p:txBody>
      </p:sp>
    </p:spTree>
    <p:extLst>
      <p:ext uri="{BB962C8B-B14F-4D97-AF65-F5344CB8AC3E}">
        <p14:creationId xmlns:p14="http://schemas.microsoft.com/office/powerpoint/2010/main" val="16538010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Daten einiger Plattenlaufwerke (2011)</a:t>
            </a:r>
            <a:endParaRPr lang="de-DE" dirty="0"/>
          </a:p>
        </p:txBody>
      </p:sp>
      <p:sp>
        <p:nvSpPr>
          <p:cNvPr id="3" name="Datumsplatzhalter 2"/>
          <p:cNvSpPr>
            <a:spLocks noGrp="1"/>
          </p:cNvSpPr>
          <p:nvPr>
            <p:ph type="dt" sz="half" idx="10"/>
          </p:nvPr>
        </p:nvSpPr>
        <p:spPr/>
        <p:txBody>
          <a:bodyPr/>
          <a:lstStyle/>
          <a:p>
            <a:r>
              <a:rPr lang="en-US" dirty="0" smtClean="0"/>
              <a:t>©</a:t>
            </a:r>
            <a:r>
              <a:rPr lang="de-DE" dirty="0" smtClean="0"/>
              <a:t> H. Falk | </a:t>
            </a:r>
            <a:fld id="{DF2AFDFB-2813-41DC-A874-20F47F80EAF0}" type="datetime1">
              <a:rPr lang="de-DE" smtClean="0"/>
              <a:t>01.10.2014</a:t>
            </a:fld>
            <a:endParaRPr lang="de-DE" dirty="0"/>
          </a:p>
        </p:txBody>
      </p:sp>
      <p:sp>
        <p:nvSpPr>
          <p:cNvPr id="4" name="Fußzeilenplatzhalter 3"/>
          <p:cNvSpPr>
            <a:spLocks noGrp="1"/>
          </p:cNvSpPr>
          <p:nvPr>
            <p:ph type="ftr" sz="quarter" idx="11"/>
          </p:nvPr>
        </p:nvSpPr>
        <p:spPr/>
        <p:txBody>
          <a:bodyPr/>
          <a:lstStyle/>
          <a:p>
            <a:r>
              <a:rPr lang="de-DE" dirty="0" smtClean="0"/>
              <a:t>7 - Speicher-Hardware</a:t>
            </a:r>
            <a:endParaRPr lang="de-DE" dirty="0"/>
          </a:p>
        </p:txBody>
      </p:sp>
      <p:graphicFrame>
        <p:nvGraphicFramePr>
          <p:cNvPr id="5" name="Group 156"/>
          <p:cNvGraphicFramePr>
            <a:graphicFrameLocks noGrp="1"/>
          </p:cNvGraphicFramePr>
          <p:nvPr>
            <p:extLst>
              <p:ext uri="{D42A27DB-BD31-4B8C-83A1-F6EECF244321}">
                <p14:modId xmlns:p14="http://schemas.microsoft.com/office/powerpoint/2010/main" val="890782632"/>
              </p:ext>
            </p:extLst>
          </p:nvPr>
        </p:nvGraphicFramePr>
        <p:xfrm>
          <a:off x="179388" y="1196975"/>
          <a:ext cx="8785225" cy="5195110"/>
        </p:xfrm>
        <a:graphic>
          <a:graphicData uri="http://schemas.openxmlformats.org/drawingml/2006/table">
            <a:tbl>
              <a:tblPr/>
              <a:tblGrid>
                <a:gridCol w="2232372"/>
                <a:gridCol w="2161828"/>
                <a:gridCol w="2195512"/>
                <a:gridCol w="2195513"/>
              </a:tblGrid>
              <a:tr h="40640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a:txBody>
                  <a:tcPr marL="36000" marR="36000" marT="18000" marB="180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800" b="0" i="0" u="none" strike="noStrike" cap="none" normalizeH="0" baseline="0" dirty="0" smtClean="0">
                          <a:ln>
                            <a:noFill/>
                          </a:ln>
                          <a:solidFill>
                            <a:schemeClr val="tx1"/>
                          </a:solidFill>
                          <a:effectLst/>
                          <a:latin typeface="Arial" charset="0"/>
                        </a:rPr>
                        <a:t>Seagate Barracuda XT.</a:t>
                      </a:r>
                      <a:endParaRPr kumimoji="0" lang="en-US" sz="1800" b="0" i="0" u="none" strike="noStrike" cap="none" normalizeH="0" baseline="0" dirty="0" smtClean="0">
                        <a:ln>
                          <a:noFill/>
                        </a:ln>
                        <a:solidFill>
                          <a:schemeClr val="tx1"/>
                        </a:solidFill>
                        <a:effectLst/>
                        <a:latin typeface="Arial" charset="0"/>
                      </a:endParaRPr>
                    </a:p>
                  </a:txBody>
                  <a:tcPr marL="36000" marR="36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800" b="0" i="0" u="none" strike="noStrike" cap="none" normalizeH="0" baseline="0" dirty="0" smtClean="0">
                          <a:ln>
                            <a:noFill/>
                          </a:ln>
                          <a:solidFill>
                            <a:schemeClr val="tx1"/>
                          </a:solidFill>
                          <a:effectLst/>
                          <a:latin typeface="Arial" charset="0"/>
                        </a:rPr>
                        <a:t>Seagate Momentus Thin</a:t>
                      </a:r>
                      <a:endParaRPr kumimoji="0" lang="en-US" sz="1800" b="0" i="0" u="none" strike="noStrike" cap="none" normalizeH="0" baseline="0" dirty="0" smtClean="0">
                        <a:ln>
                          <a:noFill/>
                        </a:ln>
                        <a:solidFill>
                          <a:schemeClr val="tx1"/>
                        </a:solidFill>
                        <a:effectLst/>
                        <a:latin typeface="Arial" charset="0"/>
                      </a:endParaRPr>
                    </a:p>
                  </a:txBody>
                  <a:tcPr marL="36000" marR="36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Toshiba MK1214GAH </a:t>
                      </a:r>
                    </a:p>
                  </a:txBody>
                  <a:tcPr marL="36000" marR="36000" marT="18000" marB="180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6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800" b="0" i="0" u="none" strike="noStrike" cap="none" normalizeH="0" baseline="0" dirty="0" smtClean="0">
                          <a:ln>
                            <a:noFill/>
                          </a:ln>
                          <a:solidFill>
                            <a:schemeClr val="tx1"/>
                          </a:solidFill>
                          <a:effectLst/>
                          <a:latin typeface="Arial" charset="0"/>
                        </a:rPr>
                        <a:t>Durchmesser ['']</a:t>
                      </a:r>
                      <a:endParaRPr kumimoji="0" lang="en-US" sz="1800" b="0" i="0" u="none" strike="noStrike" cap="none" normalizeH="0" baseline="0" dirty="0" smtClean="0">
                        <a:ln>
                          <a:noFill/>
                        </a:ln>
                        <a:solidFill>
                          <a:schemeClr val="tx1"/>
                        </a:solidFill>
                        <a:effectLst/>
                        <a:latin typeface="Arial" charset="0"/>
                      </a:endParaRPr>
                    </a:p>
                  </a:txBody>
                  <a:tcPr marL="36000" marR="36000" marT="18000" marB="180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800" b="0" i="0" u="none" strike="noStrike" cap="none" normalizeH="0" baseline="0" dirty="0" smtClean="0">
                          <a:ln>
                            <a:noFill/>
                          </a:ln>
                          <a:solidFill>
                            <a:schemeClr val="tx1"/>
                          </a:solidFill>
                          <a:effectLst/>
                          <a:latin typeface="Arial" charset="0"/>
                        </a:rPr>
                        <a:t>3,5</a:t>
                      </a:r>
                      <a:endParaRPr kumimoji="0" lang="en-US" sz="1800" b="0" i="0" u="none" strike="noStrike" cap="none" normalizeH="0" baseline="0" dirty="0" smtClean="0">
                        <a:ln>
                          <a:noFill/>
                        </a:ln>
                        <a:solidFill>
                          <a:schemeClr val="tx1"/>
                        </a:solidFill>
                        <a:effectLst/>
                        <a:latin typeface="Arial" charset="0"/>
                      </a:endParaRPr>
                    </a:p>
                  </a:txBody>
                  <a:tcPr marL="36000" marR="36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2,5</a:t>
                      </a:r>
                    </a:p>
                  </a:txBody>
                  <a:tcPr marL="36000" marR="36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1,8</a:t>
                      </a:r>
                    </a:p>
                  </a:txBody>
                  <a:tcPr marL="36000" marR="36000" marT="18000" marB="180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81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800" b="0" i="0" u="none" strike="noStrike" cap="none" normalizeH="0" baseline="0" dirty="0" smtClean="0">
                          <a:ln>
                            <a:noFill/>
                          </a:ln>
                          <a:solidFill>
                            <a:schemeClr val="tx1"/>
                          </a:solidFill>
                          <a:effectLst/>
                          <a:latin typeface="Arial" charset="0"/>
                        </a:rPr>
                        <a:t>Kapazität [GB]</a:t>
                      </a:r>
                      <a:endParaRPr kumimoji="0" lang="en-US" sz="1800" b="0" i="0" u="none" strike="noStrike" cap="none" normalizeH="0" baseline="0" dirty="0" smtClean="0">
                        <a:ln>
                          <a:noFill/>
                        </a:ln>
                        <a:solidFill>
                          <a:schemeClr val="tx1"/>
                        </a:solidFill>
                        <a:effectLst/>
                        <a:latin typeface="Arial" charset="0"/>
                      </a:endParaRPr>
                    </a:p>
                  </a:txBody>
                  <a:tcPr marL="36000" marR="36000" marT="18000" marB="180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800" b="0" i="0" u="none" strike="noStrike" cap="none" normalizeH="0" baseline="0" dirty="0" smtClean="0">
                          <a:ln>
                            <a:noFill/>
                          </a:ln>
                          <a:solidFill>
                            <a:schemeClr val="tx1"/>
                          </a:solidFill>
                          <a:effectLst/>
                          <a:latin typeface="Arial" charset="0"/>
                        </a:rPr>
                        <a:t>2000</a:t>
                      </a:r>
                      <a:endParaRPr kumimoji="0" lang="en-US" sz="1800" b="0" i="0" u="none" strike="noStrike" cap="none" normalizeH="0" baseline="0" dirty="0" smtClean="0">
                        <a:ln>
                          <a:noFill/>
                        </a:ln>
                        <a:solidFill>
                          <a:schemeClr val="tx1"/>
                        </a:solidFill>
                        <a:effectLst/>
                        <a:latin typeface="Arial" charset="0"/>
                      </a:endParaRPr>
                    </a:p>
                  </a:txBody>
                  <a:tcPr marL="36000" marR="36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320 </a:t>
                      </a:r>
                    </a:p>
                  </a:txBody>
                  <a:tcPr marL="36000" marR="36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320 </a:t>
                      </a:r>
                    </a:p>
                  </a:txBody>
                  <a:tcPr marL="36000" marR="36000" marT="18000" marB="180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6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800" b="0" i="0" u="none" strike="noStrike" cap="none" normalizeH="0" baseline="0" noProof="0" dirty="0" smtClean="0">
                          <a:ln>
                            <a:noFill/>
                          </a:ln>
                          <a:solidFill>
                            <a:schemeClr val="tx1"/>
                          </a:solidFill>
                          <a:effectLst/>
                          <a:latin typeface="Arial" charset="0"/>
                        </a:rPr>
                        <a:t>Umdrehungen</a:t>
                      </a:r>
                      <a:r>
                        <a:rPr kumimoji="0" lang="en-US" sz="1800" b="0" i="0" u="none" strike="noStrike" cap="none" normalizeH="0" baseline="0" dirty="0" smtClean="0">
                          <a:ln>
                            <a:noFill/>
                          </a:ln>
                          <a:solidFill>
                            <a:schemeClr val="tx1"/>
                          </a:solidFill>
                          <a:effectLst/>
                          <a:latin typeface="Arial" charset="0"/>
                        </a:rPr>
                        <a:t> [RPM]</a:t>
                      </a:r>
                    </a:p>
                  </a:txBody>
                  <a:tcPr marL="36000" marR="36000" marT="18000" marB="180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7200</a:t>
                      </a:r>
                    </a:p>
                  </a:txBody>
                  <a:tcPr marL="36000" marR="36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7200</a:t>
                      </a:r>
                    </a:p>
                  </a:txBody>
                  <a:tcPr marL="36000" marR="36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5400</a:t>
                      </a:r>
                    </a:p>
                  </a:txBody>
                  <a:tcPr marL="36000" marR="36000" marT="18000" marB="180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83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800" b="0" i="0" u="none" strike="noStrike" cap="none" normalizeH="0" baseline="0" noProof="0" dirty="0" smtClean="0">
                          <a:ln>
                            <a:noFill/>
                          </a:ln>
                          <a:solidFill>
                            <a:schemeClr val="tx1"/>
                          </a:solidFill>
                          <a:effectLst/>
                          <a:latin typeface="Arial" charset="0"/>
                        </a:rPr>
                        <a:t>Mittl. Latenz </a:t>
                      </a:r>
                      <a:r>
                        <a:rPr kumimoji="0" lang="en-US" sz="1800" b="0" i="0" u="none" strike="noStrike" cap="none" normalizeH="0" baseline="0" dirty="0" smtClean="0">
                          <a:ln>
                            <a:noFill/>
                          </a:ln>
                          <a:solidFill>
                            <a:schemeClr val="tx1"/>
                          </a:solidFill>
                          <a:effectLst/>
                          <a:latin typeface="Arial" charset="0"/>
                        </a:rPr>
                        <a:t>[ms]</a:t>
                      </a:r>
                    </a:p>
                  </a:txBody>
                  <a:tcPr marL="36000" marR="36000" marT="18000" marB="180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4,17</a:t>
                      </a:r>
                    </a:p>
                  </a:txBody>
                  <a:tcPr marL="36000" marR="36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4,17</a:t>
                      </a:r>
                    </a:p>
                  </a:txBody>
                  <a:tcPr marL="36000" marR="36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5,56</a:t>
                      </a:r>
                    </a:p>
                  </a:txBody>
                  <a:tcPr marL="36000" marR="36000" marT="18000" marB="180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6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noProof="0" dirty="0" smtClean="0">
                          <a:ln>
                            <a:noFill/>
                          </a:ln>
                          <a:solidFill>
                            <a:schemeClr val="tx1"/>
                          </a:solidFill>
                          <a:effectLst/>
                          <a:latin typeface="Arial" charset="0"/>
                        </a:rPr>
                        <a:t>Average seek </a:t>
                      </a:r>
                      <a:r>
                        <a:rPr kumimoji="0" lang="de-DE" sz="1800" b="0" i="0" u="none" strike="noStrike" cap="none" normalizeH="0" baseline="0" dirty="0" smtClean="0">
                          <a:ln>
                            <a:noFill/>
                          </a:ln>
                          <a:solidFill>
                            <a:schemeClr val="tx1"/>
                          </a:solidFill>
                          <a:effectLst/>
                          <a:latin typeface="Arial" charset="0"/>
                        </a:rPr>
                        <a:t>[ms]</a:t>
                      </a:r>
                      <a:endParaRPr kumimoji="0" lang="en-US" sz="1800" b="0" i="0" u="none" strike="noStrike" cap="none" normalizeH="0" baseline="0" dirty="0" smtClean="0">
                        <a:ln>
                          <a:noFill/>
                        </a:ln>
                        <a:solidFill>
                          <a:schemeClr val="tx1"/>
                        </a:solidFill>
                        <a:effectLst/>
                        <a:latin typeface="Arial" charset="0"/>
                      </a:endParaRPr>
                    </a:p>
                  </a:txBody>
                  <a:tcPr marL="36000" marR="36000" marT="18000" marB="180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800" b="0" i="0" u="none" strike="noStrike" cap="none" normalizeH="0" baseline="0" dirty="0" smtClean="0">
                          <a:ln>
                            <a:noFill/>
                          </a:ln>
                          <a:solidFill>
                            <a:schemeClr val="tx1"/>
                          </a:solidFill>
                          <a:effectLst/>
                          <a:latin typeface="Arial" charset="0"/>
                        </a:rPr>
                        <a:t>8,5 read/9,5 write</a:t>
                      </a:r>
                      <a:endParaRPr kumimoji="0" lang="en-US" sz="1800" b="0" i="0" u="none" strike="noStrike" cap="none" normalizeH="0" baseline="0" dirty="0" smtClean="0">
                        <a:ln>
                          <a:noFill/>
                        </a:ln>
                        <a:solidFill>
                          <a:schemeClr val="tx1"/>
                        </a:solidFill>
                        <a:effectLst/>
                        <a:latin typeface="Arial" charset="0"/>
                      </a:endParaRPr>
                    </a:p>
                  </a:txBody>
                  <a:tcPr marL="36000" marR="36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11</a:t>
                      </a:r>
                    </a:p>
                  </a:txBody>
                  <a:tcPr marL="36000" marR="36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15</a:t>
                      </a:r>
                    </a:p>
                  </a:txBody>
                  <a:tcPr marL="36000" marR="36000" marT="18000" marB="180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800" b="0" i="0" u="none" strike="noStrike" cap="none" normalizeH="0" baseline="0" dirty="0" smtClean="0">
                          <a:ln>
                            <a:noFill/>
                          </a:ln>
                          <a:solidFill>
                            <a:schemeClr val="tx1"/>
                          </a:solidFill>
                          <a:effectLst/>
                          <a:latin typeface="Arial" charset="0"/>
                        </a:rPr>
                        <a:t>Übertragungsrate</a:t>
                      </a:r>
                      <a:endParaRPr kumimoji="0" lang="en-US" sz="1800" b="0" i="0" u="none" strike="noStrike" cap="none" normalizeH="0" baseline="0" dirty="0" smtClean="0">
                        <a:ln>
                          <a:noFill/>
                        </a:ln>
                        <a:solidFill>
                          <a:schemeClr val="tx1"/>
                        </a:solidFill>
                        <a:effectLst/>
                        <a:latin typeface="Arial" charset="0"/>
                      </a:endParaRPr>
                    </a:p>
                  </a:txBody>
                  <a:tcPr marL="36000" marR="36000" marT="18000" marB="180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800" b="0" i="0" u="none" strike="noStrike" cap="none" normalizeH="0" baseline="0" dirty="0" smtClean="0">
                          <a:ln>
                            <a:noFill/>
                          </a:ln>
                          <a:solidFill>
                            <a:schemeClr val="tx1"/>
                          </a:solidFill>
                          <a:effectLst/>
                          <a:latin typeface="Arial" charset="0"/>
                        </a:rPr>
                        <a:t>Max. 600 MB/s,</a:t>
                      </a:r>
                      <a:br>
                        <a:rPr kumimoji="0" lang="de-DE" sz="1800" b="0" i="0" u="none" strike="noStrike" cap="none" normalizeH="0" baseline="0" dirty="0" smtClean="0">
                          <a:ln>
                            <a:noFill/>
                          </a:ln>
                          <a:solidFill>
                            <a:schemeClr val="tx1"/>
                          </a:solidFill>
                          <a:effectLst/>
                          <a:latin typeface="Arial" charset="0"/>
                        </a:rPr>
                      </a:br>
                      <a:r>
                        <a:rPr kumimoji="0" lang="de-DE" sz="1800" b="0" i="0" u="none" strike="noStrike" cap="none" normalizeH="0" baseline="0" dirty="0" smtClean="0">
                          <a:ln>
                            <a:noFill/>
                          </a:ln>
                          <a:solidFill>
                            <a:schemeClr val="tx1"/>
                          </a:solidFill>
                          <a:effectLst/>
                          <a:latin typeface="Arial" charset="0"/>
                        </a:rPr>
                        <a:t>138 MB/s dauerhaft</a:t>
                      </a:r>
                      <a:endParaRPr kumimoji="0" lang="en-US" sz="1800" b="0" i="0" u="none" strike="noStrike" cap="none" normalizeH="0" baseline="0" dirty="0" smtClean="0">
                        <a:ln>
                          <a:noFill/>
                        </a:ln>
                        <a:solidFill>
                          <a:schemeClr val="tx1"/>
                        </a:solidFill>
                        <a:effectLst/>
                        <a:latin typeface="Arial" charset="0"/>
                      </a:endParaRPr>
                    </a:p>
                  </a:txBody>
                  <a:tcPr marL="36000" marR="36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300 MB/s</a:t>
                      </a:r>
                    </a:p>
                  </a:txBody>
                  <a:tcPr marL="36000" marR="36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300 MB/s</a:t>
                      </a:r>
                    </a:p>
                  </a:txBody>
                  <a:tcPr marL="36000" marR="36000" marT="18000" marB="180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800" b="0" i="0" u="none" strike="noStrike" cap="none" normalizeH="0" baseline="0" dirty="0" smtClean="0">
                          <a:ln>
                            <a:noFill/>
                          </a:ln>
                          <a:solidFill>
                            <a:schemeClr val="tx1"/>
                          </a:solidFill>
                          <a:effectLst/>
                          <a:latin typeface="Arial" charset="0"/>
                        </a:rPr>
                        <a:t>Leistung [W] </a:t>
                      </a:r>
                      <a:r>
                        <a:rPr kumimoji="0" lang="de-DE" sz="1600" b="0" i="1" u="none" strike="noStrike" cap="none" normalizeH="0" baseline="0" dirty="0" smtClean="0">
                          <a:ln>
                            <a:noFill/>
                          </a:ln>
                          <a:solidFill>
                            <a:schemeClr val="tx1"/>
                          </a:solidFill>
                          <a:effectLst/>
                          <a:latin typeface="Arial" charset="0"/>
                        </a:rPr>
                        <a:t>passiv/aktiv</a:t>
                      </a:r>
                      <a:endParaRPr kumimoji="0" lang="en-US" sz="1600" b="0" i="1" u="none" strike="noStrike" cap="none" normalizeH="0" baseline="0" dirty="0" smtClean="0">
                        <a:ln>
                          <a:noFill/>
                        </a:ln>
                        <a:solidFill>
                          <a:schemeClr val="tx1"/>
                        </a:solidFill>
                        <a:effectLst/>
                        <a:latin typeface="Arial" charset="0"/>
                      </a:endParaRPr>
                    </a:p>
                  </a:txBody>
                  <a:tcPr marL="36000" marR="36000" marT="18000" marB="180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800" b="0" i="0" u="none" strike="noStrike" cap="none" normalizeH="0" baseline="0" dirty="0" smtClean="0">
                          <a:ln>
                            <a:noFill/>
                          </a:ln>
                          <a:solidFill>
                            <a:schemeClr val="tx1"/>
                          </a:solidFill>
                          <a:effectLst/>
                          <a:latin typeface="Arial" charset="0"/>
                        </a:rPr>
                        <a:t>6,39/9,23</a:t>
                      </a:r>
                      <a:endParaRPr kumimoji="0" lang="en-US" sz="1800" b="0" i="0" u="none" strike="noStrike" cap="none" normalizeH="0" baseline="0" dirty="0" smtClean="0">
                        <a:ln>
                          <a:noFill/>
                        </a:ln>
                        <a:solidFill>
                          <a:schemeClr val="tx1"/>
                        </a:solidFill>
                        <a:effectLst/>
                        <a:latin typeface="Arial" charset="0"/>
                      </a:endParaRPr>
                    </a:p>
                  </a:txBody>
                  <a:tcPr marL="36000" marR="36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0,66/1,6</a:t>
                      </a:r>
                    </a:p>
                  </a:txBody>
                  <a:tcPr marL="36000" marR="36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0,40/1,3</a:t>
                      </a:r>
                    </a:p>
                  </a:txBody>
                  <a:tcPr marL="36000" marR="36000" marT="18000" marB="180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6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800" b="0" i="0" u="none" strike="noStrike" cap="none" normalizeH="0" baseline="0" dirty="0" smtClean="0">
                          <a:ln>
                            <a:noFill/>
                          </a:ln>
                          <a:solidFill>
                            <a:schemeClr val="tx1"/>
                          </a:solidFill>
                          <a:effectLst/>
                          <a:latin typeface="Arial" charset="0"/>
                        </a:rPr>
                        <a:t>Puffer [MB]</a:t>
                      </a:r>
                      <a:endParaRPr kumimoji="0" lang="en-US" sz="1800" b="0" i="0" u="none" strike="noStrike" cap="none" normalizeH="0" baseline="0" dirty="0" smtClean="0">
                        <a:ln>
                          <a:noFill/>
                        </a:ln>
                        <a:solidFill>
                          <a:schemeClr val="tx1"/>
                        </a:solidFill>
                        <a:effectLst/>
                        <a:latin typeface="Arial" charset="0"/>
                      </a:endParaRPr>
                    </a:p>
                  </a:txBody>
                  <a:tcPr marL="36000" marR="36000" marT="18000" marB="180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800" b="0" i="0" u="none" strike="noStrike" cap="none" normalizeH="0" baseline="0" dirty="0" smtClean="0">
                          <a:ln>
                            <a:noFill/>
                          </a:ln>
                          <a:solidFill>
                            <a:schemeClr val="tx1"/>
                          </a:solidFill>
                          <a:effectLst/>
                          <a:latin typeface="Arial" charset="0"/>
                        </a:rPr>
                        <a:t>64</a:t>
                      </a:r>
                      <a:endParaRPr kumimoji="0" lang="en-US" sz="1800" b="0" i="0" u="none" strike="noStrike" cap="none" normalizeH="0" baseline="0" dirty="0" smtClean="0">
                        <a:ln>
                          <a:noFill/>
                        </a:ln>
                        <a:solidFill>
                          <a:schemeClr val="tx1"/>
                        </a:solidFill>
                        <a:effectLst/>
                        <a:latin typeface="Arial" charset="0"/>
                      </a:endParaRPr>
                    </a:p>
                  </a:txBody>
                  <a:tcPr marL="36000" marR="36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16</a:t>
                      </a:r>
                    </a:p>
                  </a:txBody>
                  <a:tcPr marL="36000" marR="36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16</a:t>
                      </a:r>
                    </a:p>
                  </a:txBody>
                  <a:tcPr marL="36000" marR="36000" marT="18000" marB="180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83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800" b="0" i="0" u="none" strike="noStrike" cap="none" normalizeH="0" baseline="0" dirty="0" smtClean="0">
                          <a:ln>
                            <a:noFill/>
                          </a:ln>
                          <a:solidFill>
                            <a:schemeClr val="tx1"/>
                          </a:solidFill>
                          <a:effectLst/>
                          <a:latin typeface="Arial" charset="0"/>
                        </a:rPr>
                        <a:t>Gb/Quadratzoll</a:t>
                      </a:r>
                      <a:endParaRPr kumimoji="0" lang="en-US" sz="1800" b="0" i="0" u="none" strike="noStrike" cap="none" normalizeH="0" baseline="0" dirty="0" smtClean="0">
                        <a:ln>
                          <a:noFill/>
                        </a:ln>
                        <a:solidFill>
                          <a:schemeClr val="tx1"/>
                        </a:solidFill>
                        <a:effectLst/>
                        <a:latin typeface="Arial" charset="0"/>
                      </a:endParaRPr>
                    </a:p>
                  </a:txBody>
                  <a:tcPr marL="36000" marR="36000" marT="18000" marB="180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800" b="0" i="0" u="none" strike="noStrike" cap="none" normalizeH="0" baseline="0" dirty="0" smtClean="0">
                          <a:ln>
                            <a:noFill/>
                          </a:ln>
                          <a:solidFill>
                            <a:schemeClr val="tx1"/>
                          </a:solidFill>
                          <a:effectLst/>
                          <a:latin typeface="Arial" charset="0"/>
                        </a:rPr>
                        <a:t>347</a:t>
                      </a:r>
                      <a:endParaRPr kumimoji="0" lang="en-US" sz="1800" b="0" i="0" u="none" strike="noStrike" cap="none" normalizeH="0" baseline="0" dirty="0" smtClean="0">
                        <a:ln>
                          <a:noFill/>
                        </a:ln>
                        <a:solidFill>
                          <a:schemeClr val="tx1"/>
                        </a:solidFill>
                        <a:effectLst/>
                        <a:latin typeface="Arial" charset="0"/>
                      </a:endParaRPr>
                    </a:p>
                  </a:txBody>
                  <a:tcPr marL="36000" marR="36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425</a:t>
                      </a:r>
                    </a:p>
                  </a:txBody>
                  <a:tcPr marL="36000" marR="36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 ?</a:t>
                      </a:r>
                    </a:p>
                  </a:txBody>
                  <a:tcPr marL="36000" marR="36000" marT="18000" marB="180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600" b="0" i="0" u="none" strike="noStrike" cap="none" normalizeH="0" baseline="0" dirty="0" smtClean="0">
                          <a:ln>
                            <a:noFill/>
                          </a:ln>
                          <a:solidFill>
                            <a:schemeClr val="tx1"/>
                          </a:solidFill>
                          <a:effectLst/>
                          <a:latin typeface="Arial" charset="0"/>
                        </a:rPr>
                        <a:t>Schock-Toleranz</a:t>
                      </a:r>
                      <a:br>
                        <a:rPr kumimoji="0" lang="de-DE" sz="1600" b="0" i="0" u="none" strike="noStrike" cap="none" normalizeH="0" baseline="0" dirty="0" smtClean="0">
                          <a:ln>
                            <a:noFill/>
                          </a:ln>
                          <a:solidFill>
                            <a:schemeClr val="tx1"/>
                          </a:solidFill>
                          <a:effectLst/>
                          <a:latin typeface="Arial" charset="0"/>
                        </a:rPr>
                      </a:br>
                      <a:r>
                        <a:rPr kumimoji="0" lang="de-DE" sz="1600" b="0" i="0" u="none" strike="noStrike" cap="none" normalizeH="0" baseline="0" dirty="0" smtClean="0">
                          <a:ln>
                            <a:noFill/>
                          </a:ln>
                          <a:solidFill>
                            <a:schemeClr val="tx1"/>
                          </a:solidFill>
                          <a:effectLst/>
                          <a:latin typeface="Arial" charset="0"/>
                        </a:rPr>
                        <a:t>[Betrieb/außer Betrieb]</a:t>
                      </a:r>
                      <a:endParaRPr kumimoji="0" lang="en-US" sz="1600" b="0" i="0" u="none" strike="noStrike" cap="none" normalizeH="0" baseline="0" dirty="0" smtClean="0">
                        <a:ln>
                          <a:noFill/>
                        </a:ln>
                        <a:solidFill>
                          <a:schemeClr val="tx1"/>
                        </a:solidFill>
                        <a:effectLst/>
                        <a:latin typeface="Arial" charset="0"/>
                      </a:endParaRPr>
                    </a:p>
                  </a:txBody>
                  <a:tcPr marL="36000" marR="36000" marT="18000" marB="180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800" b="0" i="0" u="none" strike="noStrike" cap="none" normalizeH="0" baseline="0" dirty="0" smtClean="0">
                          <a:ln>
                            <a:noFill/>
                          </a:ln>
                          <a:solidFill>
                            <a:schemeClr val="tx1"/>
                          </a:solidFill>
                          <a:effectLst/>
                          <a:latin typeface="Arial" charset="0"/>
                        </a:rPr>
                        <a:t>86 G/300 G</a:t>
                      </a:r>
                      <a:endParaRPr kumimoji="0" lang="en-US" sz="1800" b="0" i="0" u="none" strike="noStrike" cap="none" normalizeH="0" baseline="0" dirty="0" smtClean="0">
                        <a:ln>
                          <a:noFill/>
                        </a:ln>
                        <a:solidFill>
                          <a:schemeClr val="tx1"/>
                        </a:solidFill>
                        <a:effectLst/>
                        <a:latin typeface="Arial" charset="0"/>
                      </a:endParaRPr>
                    </a:p>
                  </a:txBody>
                  <a:tcPr marL="36000" marR="36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350 G/1000 G</a:t>
                      </a:r>
                    </a:p>
                  </a:txBody>
                  <a:tcPr marL="36000" marR="36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 500 G/1500 G</a:t>
                      </a:r>
                    </a:p>
                  </a:txBody>
                  <a:tcPr marL="36000" marR="36000" marT="18000" marB="180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Interface</a:t>
                      </a:r>
                    </a:p>
                  </a:txBody>
                  <a:tcPr marL="36000" marR="36000" marT="18000" marB="180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800" b="0" i="0" u="none" strike="noStrike" cap="none" normalizeH="0" baseline="0" dirty="0" smtClean="0">
                          <a:ln>
                            <a:noFill/>
                          </a:ln>
                          <a:solidFill>
                            <a:schemeClr val="tx1"/>
                          </a:solidFill>
                          <a:effectLst/>
                          <a:latin typeface="Arial" charset="0"/>
                        </a:rPr>
                        <a:t>SATA 6 Gb/s</a:t>
                      </a:r>
                      <a:endParaRPr kumimoji="0" lang="en-US" sz="1800" b="0" i="0" u="none" strike="noStrike" cap="none" normalizeH="0" baseline="0" dirty="0" smtClean="0">
                        <a:ln>
                          <a:noFill/>
                        </a:ln>
                        <a:solidFill>
                          <a:schemeClr val="tx1"/>
                        </a:solidFill>
                        <a:effectLst/>
                        <a:latin typeface="Arial" charset="0"/>
                      </a:endParaRPr>
                    </a:p>
                  </a:txBody>
                  <a:tcPr marL="36000" marR="36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800" b="0" i="0" u="none" strike="noStrike" cap="none" normalizeH="0" baseline="0" dirty="0" smtClean="0">
                          <a:ln>
                            <a:noFill/>
                          </a:ln>
                          <a:solidFill>
                            <a:schemeClr val="tx1"/>
                          </a:solidFill>
                          <a:effectLst/>
                          <a:latin typeface="Arial" charset="0"/>
                        </a:rPr>
                        <a:t>SATA, 3 Gb/s</a:t>
                      </a:r>
                      <a:endParaRPr kumimoji="0" lang="en-US" sz="1800" b="0" i="0" u="none" strike="noStrike" cap="none" normalizeH="0" baseline="0" dirty="0" smtClean="0">
                        <a:ln>
                          <a:noFill/>
                        </a:ln>
                        <a:solidFill>
                          <a:schemeClr val="tx1"/>
                        </a:solidFill>
                        <a:effectLst/>
                        <a:latin typeface="Arial" charset="0"/>
                      </a:endParaRPr>
                    </a:p>
                  </a:txBody>
                  <a:tcPr marL="36000" marR="36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SATA, 3 Gb/s </a:t>
                      </a:r>
                    </a:p>
                  </a:txBody>
                  <a:tcPr marL="36000" marR="36000" marT="18000" marB="180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2332357906"/>
      </p:ext>
    </p:extLst>
  </p:cSld>
  <p:clrMapOvr>
    <a:masterClrMapping/>
  </p:clrMapOvr>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Suchzeit: Verteilung der Spurdifferenzen</a:t>
            </a:r>
            <a:endParaRPr lang="de-DE" dirty="0"/>
          </a:p>
        </p:txBody>
      </p:sp>
      <p:sp>
        <p:nvSpPr>
          <p:cNvPr id="3" name="Datumsplatzhalter 2"/>
          <p:cNvSpPr>
            <a:spLocks noGrp="1"/>
          </p:cNvSpPr>
          <p:nvPr>
            <p:ph type="dt" sz="half" idx="10"/>
          </p:nvPr>
        </p:nvSpPr>
        <p:spPr/>
        <p:txBody>
          <a:bodyPr/>
          <a:lstStyle/>
          <a:p>
            <a:r>
              <a:rPr lang="en-US" dirty="0" smtClean="0"/>
              <a:t>©</a:t>
            </a:r>
            <a:r>
              <a:rPr lang="de-DE" dirty="0" smtClean="0"/>
              <a:t> H. Falk | </a:t>
            </a:r>
            <a:fld id="{2DEF3474-ABC1-492C-8132-2730D8A2A40D}" type="datetime1">
              <a:rPr lang="de-DE" smtClean="0"/>
              <a:t>01.10.2014</a:t>
            </a:fld>
            <a:endParaRPr lang="de-DE" dirty="0"/>
          </a:p>
        </p:txBody>
      </p:sp>
      <p:sp>
        <p:nvSpPr>
          <p:cNvPr id="4" name="Fußzeilenplatzhalter 3"/>
          <p:cNvSpPr>
            <a:spLocks noGrp="1"/>
          </p:cNvSpPr>
          <p:nvPr>
            <p:ph type="ftr" sz="quarter" idx="11"/>
          </p:nvPr>
        </p:nvSpPr>
        <p:spPr/>
        <p:txBody>
          <a:bodyPr/>
          <a:lstStyle/>
          <a:p>
            <a:r>
              <a:rPr lang="de-DE" dirty="0" smtClean="0"/>
              <a:t>7 - Speicher-Hardware</a:t>
            </a:r>
            <a:endParaRPr lang="de-DE" dirty="0"/>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l="4063" t="23094" r="10713" b="17090"/>
          <a:stretch>
            <a:fillRect/>
          </a:stretch>
        </p:blipFill>
        <p:spPr bwMode="auto">
          <a:xfrm>
            <a:off x="0" y="1406674"/>
            <a:ext cx="8991600" cy="5046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4895769"/>
      </p:ext>
    </p:extLst>
  </p:cSld>
  <p:clrMapOvr>
    <a:masterClrMapping/>
  </p:clrMapOvr>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en-US" dirty="0"/>
              <a:t>©</a:t>
            </a:r>
            <a:r>
              <a:rPr lang="de-DE" dirty="0"/>
              <a:t> H. Falk | </a:t>
            </a:r>
            <a:fld id="{74DD4561-D5E2-4851-AB04-C895F7293D77}" type="datetime1">
              <a:rPr lang="de-DE" smtClean="0"/>
              <a:t>01.10.2014</a:t>
            </a:fld>
            <a:endParaRPr lang="de-DE" dirty="0"/>
          </a:p>
        </p:txBody>
      </p:sp>
      <p:sp>
        <p:nvSpPr>
          <p:cNvPr id="5" name="Fußzeilenplatzhalter 4"/>
          <p:cNvSpPr>
            <a:spLocks noGrp="1"/>
          </p:cNvSpPr>
          <p:nvPr>
            <p:ph type="ftr" sz="quarter" idx="11"/>
          </p:nvPr>
        </p:nvSpPr>
        <p:spPr/>
        <p:txBody>
          <a:bodyPr/>
          <a:lstStyle/>
          <a:p>
            <a:r>
              <a:rPr lang="de-DE" dirty="0" smtClean="0"/>
              <a:t>7 - Speicher-Hardware</a:t>
            </a:r>
            <a:endParaRPr lang="de-DE" dirty="0"/>
          </a:p>
        </p:txBody>
      </p:sp>
      <p:sp>
        <p:nvSpPr>
          <p:cNvPr id="1049602" name="Rectangle 2"/>
          <p:cNvSpPr>
            <a:spLocks noGrp="1" noChangeArrowheads="1"/>
          </p:cNvSpPr>
          <p:nvPr>
            <p:ph type="title"/>
          </p:nvPr>
        </p:nvSpPr>
        <p:spPr/>
        <p:txBody>
          <a:bodyPr/>
          <a:lstStyle/>
          <a:p>
            <a:r>
              <a:rPr lang="de-DE" dirty="0" smtClean="0"/>
              <a:t>Schnittstellen</a:t>
            </a:r>
            <a:endParaRPr lang="de-DE" dirty="0"/>
          </a:p>
        </p:txBody>
      </p:sp>
      <p:sp>
        <p:nvSpPr>
          <p:cNvPr id="1049603" name="Rectangle 3"/>
          <p:cNvSpPr>
            <a:spLocks noGrp="1" noChangeArrowheads="1"/>
          </p:cNvSpPr>
          <p:nvPr>
            <p:ph type="body" idx="1"/>
          </p:nvPr>
        </p:nvSpPr>
        <p:spPr/>
        <p:txBody>
          <a:bodyPr/>
          <a:lstStyle/>
          <a:p>
            <a:pPr>
              <a:lnSpc>
                <a:spcPct val="120000"/>
              </a:lnSpc>
              <a:buFont typeface="Arial" charset="0"/>
              <a:buChar char="–"/>
            </a:pPr>
            <a:r>
              <a:rPr lang="de-DE" dirty="0" smtClean="0"/>
              <a:t>IDE/ATA </a:t>
            </a:r>
            <a:r>
              <a:rPr lang="en-US" i="1" dirty="0" smtClean="0"/>
              <a:t>(Integrated Drive Electronics)</a:t>
            </a:r>
          </a:p>
          <a:p>
            <a:pPr>
              <a:lnSpc>
                <a:spcPct val="120000"/>
              </a:lnSpc>
              <a:buFont typeface="Arial" charset="0"/>
              <a:buChar char="–"/>
            </a:pPr>
            <a:r>
              <a:rPr lang="de-DE" dirty="0" smtClean="0"/>
              <a:t>SATA </a:t>
            </a:r>
            <a:r>
              <a:rPr lang="en-US" i="1" dirty="0" smtClean="0"/>
              <a:t>(Serial ATA)</a:t>
            </a:r>
          </a:p>
          <a:p>
            <a:pPr>
              <a:lnSpc>
                <a:spcPct val="120000"/>
              </a:lnSpc>
              <a:buFont typeface="Arial" charset="0"/>
              <a:buChar char="–"/>
            </a:pPr>
            <a:r>
              <a:rPr lang="de-DE" dirty="0" smtClean="0"/>
              <a:t>SCSI </a:t>
            </a:r>
            <a:r>
              <a:rPr lang="en-US" i="1" dirty="0" smtClean="0"/>
              <a:t>(Small Computer System Interface)</a:t>
            </a:r>
          </a:p>
          <a:p>
            <a:pPr>
              <a:lnSpc>
                <a:spcPct val="120000"/>
              </a:lnSpc>
              <a:buFont typeface="Arial" charset="0"/>
              <a:buChar char="–"/>
            </a:pPr>
            <a:r>
              <a:rPr lang="de-DE" dirty="0" smtClean="0"/>
              <a:t>SAS </a:t>
            </a:r>
            <a:r>
              <a:rPr lang="en-US" i="1" dirty="0" smtClean="0"/>
              <a:t>(Serial attached SCSI)</a:t>
            </a:r>
            <a:br>
              <a:rPr lang="en-US" i="1" dirty="0" smtClean="0"/>
            </a:br>
            <a:r>
              <a:rPr lang="de-DE" dirty="0" smtClean="0"/>
              <a:t>SCSI-Protokoll über serielle, SATA-kompatible Leitung</a:t>
            </a:r>
          </a:p>
          <a:p>
            <a:pPr>
              <a:lnSpc>
                <a:spcPct val="120000"/>
              </a:lnSpc>
              <a:buFont typeface="Arial" charset="0"/>
              <a:buChar char="–"/>
            </a:pPr>
            <a:r>
              <a:rPr lang="en-US" i="1" dirty="0" smtClean="0"/>
              <a:t>Fibre Channel</a:t>
            </a:r>
            <a:r>
              <a:rPr lang="de-DE" dirty="0" smtClean="0"/>
              <a:t/>
            </a:r>
            <a:br>
              <a:rPr lang="de-DE" dirty="0" smtClean="0"/>
            </a:br>
            <a:r>
              <a:rPr lang="de-DE" dirty="0" smtClean="0"/>
              <a:t>Hochleitungsanschluss für den Server-Bereich</a:t>
            </a:r>
          </a:p>
          <a:p>
            <a:pPr>
              <a:lnSpc>
                <a:spcPct val="120000"/>
              </a:lnSpc>
              <a:buFont typeface="Arial" charset="0"/>
              <a:buChar char="–"/>
            </a:pPr>
            <a:r>
              <a:rPr lang="de-DE" dirty="0" smtClean="0"/>
              <a:t>USB/FireWire</a:t>
            </a:r>
          </a:p>
        </p:txBody>
      </p:sp>
    </p:spTree>
    <p:extLst>
      <p:ext uri="{BB962C8B-B14F-4D97-AF65-F5344CB8AC3E}">
        <p14:creationId xmlns:p14="http://schemas.microsoft.com/office/powerpoint/2010/main" val="2301781701"/>
      </p:ext>
    </p:extLst>
  </p:cSld>
  <p:clrMapOvr>
    <a:masterClrMapping/>
  </p:clrMapOvr>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en-US" dirty="0"/>
              <a:t>©</a:t>
            </a:r>
            <a:r>
              <a:rPr lang="de-DE" dirty="0"/>
              <a:t> H. Falk | </a:t>
            </a:r>
            <a:fld id="{D69B8A8E-72B7-42D4-B6C4-F507FE66FF2A}" type="datetime1">
              <a:rPr lang="de-DE" smtClean="0"/>
              <a:t>01.10.2014</a:t>
            </a:fld>
            <a:endParaRPr lang="de-DE" dirty="0"/>
          </a:p>
        </p:txBody>
      </p:sp>
      <p:sp>
        <p:nvSpPr>
          <p:cNvPr id="5" name="Fußzeilenplatzhalter 4"/>
          <p:cNvSpPr>
            <a:spLocks noGrp="1"/>
          </p:cNvSpPr>
          <p:nvPr>
            <p:ph type="ftr" sz="quarter" idx="11"/>
          </p:nvPr>
        </p:nvSpPr>
        <p:spPr/>
        <p:txBody>
          <a:bodyPr/>
          <a:lstStyle/>
          <a:p>
            <a:r>
              <a:rPr lang="de-DE" dirty="0" smtClean="0"/>
              <a:t>7 - Speicher-Hardware</a:t>
            </a:r>
            <a:endParaRPr lang="de-DE" dirty="0"/>
          </a:p>
        </p:txBody>
      </p:sp>
      <p:sp>
        <p:nvSpPr>
          <p:cNvPr id="1049602" name="Rectangle 2"/>
          <p:cNvSpPr>
            <a:spLocks noGrp="1" noChangeArrowheads="1"/>
          </p:cNvSpPr>
          <p:nvPr>
            <p:ph type="title"/>
          </p:nvPr>
        </p:nvSpPr>
        <p:spPr/>
        <p:txBody>
          <a:bodyPr/>
          <a:lstStyle/>
          <a:p>
            <a:r>
              <a:rPr lang="en-US" i="1" dirty="0" smtClean="0"/>
              <a:t>Redundant Arrays of Independent Discs (RAID)</a:t>
            </a:r>
            <a:endParaRPr lang="en-US" i="1" dirty="0"/>
          </a:p>
        </p:txBody>
      </p:sp>
      <p:sp>
        <p:nvSpPr>
          <p:cNvPr id="1049603" name="Rectangle 3"/>
          <p:cNvSpPr>
            <a:spLocks noGrp="1" noChangeArrowheads="1"/>
          </p:cNvSpPr>
          <p:nvPr>
            <p:ph type="body" idx="1"/>
          </p:nvPr>
        </p:nvSpPr>
        <p:spPr/>
        <p:txBody>
          <a:bodyPr/>
          <a:lstStyle/>
          <a:p>
            <a:pPr>
              <a:lnSpc>
                <a:spcPct val="120000"/>
              </a:lnSpc>
              <a:buFont typeface="Arial" charset="0"/>
              <a:buChar char="–"/>
            </a:pPr>
            <a:r>
              <a:rPr lang="de-DE" dirty="0" smtClean="0"/>
              <a:t>Verbesserung der I/O-Geschwindigkeit durch paralleles Lesen/Schreiben auf mehrere Platten</a:t>
            </a:r>
          </a:p>
          <a:p>
            <a:pPr>
              <a:lnSpc>
                <a:spcPct val="120000"/>
              </a:lnSpc>
              <a:buFont typeface="Arial" charset="0"/>
              <a:buChar char="–"/>
            </a:pPr>
            <a:r>
              <a:rPr lang="de-DE" dirty="0" smtClean="0"/>
              <a:t>Einsatz von Redundanz, damit dadurch nicht die Zuverlässigkeit leidet</a:t>
            </a:r>
          </a:p>
          <a:p>
            <a:pPr>
              <a:lnSpc>
                <a:spcPct val="120000"/>
              </a:lnSpc>
              <a:buFont typeface="Wingdings" pitchFamily="2" charset="2"/>
              <a:buChar char=""/>
            </a:pPr>
            <a:r>
              <a:rPr lang="en-US" i="1" dirty="0" smtClean="0"/>
              <a:t>Disc arrays, drive arrays</a:t>
            </a:r>
          </a:p>
        </p:txBody>
      </p:sp>
    </p:spTree>
    <p:extLst>
      <p:ext uri="{BB962C8B-B14F-4D97-AF65-F5344CB8AC3E}">
        <p14:creationId xmlns:p14="http://schemas.microsoft.com/office/powerpoint/2010/main" val="3870755080"/>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3"/>
          <p:cNvSpPr>
            <a:spLocks noGrp="1"/>
          </p:cNvSpPr>
          <p:nvPr>
            <p:ph type="dt" sz="half" idx="10"/>
          </p:nvPr>
        </p:nvSpPr>
        <p:spPr/>
        <p:txBody>
          <a:bodyPr/>
          <a:lstStyle/>
          <a:p>
            <a:r>
              <a:rPr lang="en-US" dirty="0"/>
              <a:t>©</a:t>
            </a:r>
            <a:r>
              <a:rPr lang="de-DE" dirty="0"/>
              <a:t> H. Falk | </a:t>
            </a:r>
            <a:fld id="{FBA7954E-31E3-4FDA-A3D4-E885F5566E0D}" type="datetime1">
              <a:rPr lang="de-DE" smtClean="0"/>
              <a:t>01.10.2014</a:t>
            </a:fld>
            <a:endParaRPr lang="de-DE" dirty="0"/>
          </a:p>
        </p:txBody>
      </p:sp>
      <p:sp>
        <p:nvSpPr>
          <p:cNvPr id="11" name="Fußzeilenplatzhalter 4"/>
          <p:cNvSpPr>
            <a:spLocks noGrp="1"/>
          </p:cNvSpPr>
          <p:nvPr>
            <p:ph type="ftr" sz="quarter" idx="11"/>
          </p:nvPr>
        </p:nvSpPr>
        <p:spPr/>
        <p:txBody>
          <a:bodyPr/>
          <a:lstStyle/>
          <a:p>
            <a:r>
              <a:rPr lang="de-DE" dirty="0" smtClean="0"/>
              <a:t>7 - Speicher-Hardware</a:t>
            </a:r>
            <a:endParaRPr lang="de-DE" dirty="0"/>
          </a:p>
        </p:txBody>
      </p:sp>
      <p:sp>
        <p:nvSpPr>
          <p:cNvPr id="666628" name="Rectangle 4"/>
          <p:cNvSpPr>
            <a:spLocks noGrp="1" noChangeArrowheads="1"/>
          </p:cNvSpPr>
          <p:nvPr>
            <p:ph type="body" idx="1"/>
          </p:nvPr>
        </p:nvSpPr>
        <p:spPr/>
        <p:txBody>
          <a:bodyPr/>
          <a:lstStyle/>
          <a:p>
            <a:pPr>
              <a:lnSpc>
                <a:spcPct val="90000"/>
              </a:lnSpc>
            </a:pPr>
            <a:r>
              <a:rPr lang="de-DE" b="1" dirty="0"/>
              <a:t>Zweierpotenzen</a:t>
            </a:r>
          </a:p>
          <a:p>
            <a:pPr>
              <a:lnSpc>
                <a:spcPct val="120000"/>
              </a:lnSpc>
              <a:buFont typeface="Arial" charset="0"/>
              <a:buNone/>
            </a:pPr>
            <a:r>
              <a:rPr lang="de-DE" dirty="0"/>
              <a:t>	1 KByte = 1 KB = 1024 Bytes = 2</a:t>
            </a:r>
            <a:r>
              <a:rPr lang="de-DE" baseline="30000" dirty="0"/>
              <a:t>10</a:t>
            </a:r>
            <a:r>
              <a:rPr lang="de-DE" dirty="0"/>
              <a:t> Bytes</a:t>
            </a:r>
          </a:p>
          <a:p>
            <a:pPr>
              <a:lnSpc>
                <a:spcPct val="120000"/>
              </a:lnSpc>
              <a:buFont typeface="Arial" charset="0"/>
              <a:buNone/>
            </a:pPr>
            <a:r>
              <a:rPr lang="de-DE" dirty="0"/>
              <a:t>	1 MByte = 1 MB = 1024 KB = 2</a:t>
            </a:r>
            <a:r>
              <a:rPr lang="de-DE" baseline="30000" dirty="0"/>
              <a:t>20</a:t>
            </a:r>
            <a:r>
              <a:rPr lang="de-DE" dirty="0"/>
              <a:t> Bytes = 1.048.576 Bytes</a:t>
            </a:r>
          </a:p>
          <a:p>
            <a:pPr>
              <a:lnSpc>
                <a:spcPct val="120000"/>
              </a:lnSpc>
              <a:buFont typeface="Arial" charset="0"/>
              <a:buNone/>
            </a:pPr>
            <a:r>
              <a:rPr lang="de-DE" dirty="0"/>
              <a:t>	1 GByte = 1 GB = 1024 MB = 2</a:t>
            </a:r>
            <a:r>
              <a:rPr lang="de-DE" baseline="30000" dirty="0"/>
              <a:t>30</a:t>
            </a:r>
            <a:r>
              <a:rPr lang="de-DE" dirty="0"/>
              <a:t> Bytes = 1.073.741.824 Bytes</a:t>
            </a:r>
          </a:p>
          <a:p>
            <a:pPr>
              <a:lnSpc>
                <a:spcPct val="120000"/>
              </a:lnSpc>
              <a:buFont typeface="Arial" charset="0"/>
              <a:buNone/>
            </a:pPr>
            <a:r>
              <a:rPr lang="de-DE" dirty="0"/>
              <a:t>	1 TByte = 1 TB = 1024 GB = 2</a:t>
            </a:r>
            <a:r>
              <a:rPr lang="de-DE" baseline="30000" dirty="0"/>
              <a:t>40</a:t>
            </a:r>
            <a:r>
              <a:rPr lang="de-DE" dirty="0"/>
              <a:t> Bytes = 1.099.511.627.776 Bytes</a:t>
            </a:r>
          </a:p>
          <a:p>
            <a:pPr>
              <a:lnSpc>
                <a:spcPct val="120000"/>
              </a:lnSpc>
              <a:buFont typeface="Arial" charset="0"/>
              <a:buNone/>
            </a:pPr>
            <a:endParaRPr lang="de-DE" dirty="0"/>
          </a:p>
          <a:p>
            <a:pPr>
              <a:lnSpc>
                <a:spcPct val="120000"/>
              </a:lnSpc>
              <a:buFont typeface="Arial" charset="0"/>
              <a:buNone/>
            </a:pPr>
            <a:r>
              <a:rPr lang="de-DE" b="1" dirty="0"/>
              <a:t>	Kilo</a:t>
            </a:r>
          </a:p>
          <a:p>
            <a:pPr>
              <a:lnSpc>
                <a:spcPct val="120000"/>
              </a:lnSpc>
              <a:buFont typeface="Arial" charset="0"/>
              <a:buNone/>
            </a:pPr>
            <a:r>
              <a:rPr lang="de-DE" b="1" dirty="0"/>
              <a:t>	Mega</a:t>
            </a:r>
          </a:p>
          <a:p>
            <a:pPr>
              <a:lnSpc>
                <a:spcPct val="120000"/>
              </a:lnSpc>
              <a:buFont typeface="Arial" charset="0"/>
              <a:buNone/>
            </a:pPr>
            <a:r>
              <a:rPr lang="de-DE" b="1" dirty="0"/>
              <a:t>	Giga</a:t>
            </a:r>
          </a:p>
          <a:p>
            <a:pPr>
              <a:lnSpc>
                <a:spcPct val="120000"/>
              </a:lnSpc>
              <a:buFont typeface="Arial" charset="0"/>
              <a:buNone/>
            </a:pPr>
            <a:r>
              <a:rPr lang="de-DE" b="1" dirty="0"/>
              <a:t>	Tera</a:t>
            </a:r>
          </a:p>
          <a:p>
            <a:pPr>
              <a:lnSpc>
                <a:spcPct val="120000"/>
              </a:lnSpc>
              <a:buFont typeface="Arial" charset="0"/>
              <a:buNone/>
            </a:pPr>
            <a:r>
              <a:rPr lang="de-DE" b="1" dirty="0"/>
              <a:t>	Peta</a:t>
            </a:r>
          </a:p>
          <a:p>
            <a:pPr>
              <a:lnSpc>
                <a:spcPct val="120000"/>
              </a:lnSpc>
              <a:buFont typeface="Arial" charset="0"/>
              <a:buNone/>
            </a:pPr>
            <a:r>
              <a:rPr lang="de-DE" b="1" dirty="0"/>
              <a:t>	Exa</a:t>
            </a:r>
          </a:p>
          <a:p>
            <a:pPr>
              <a:lnSpc>
                <a:spcPct val="120000"/>
              </a:lnSpc>
              <a:buFont typeface="Arial" charset="0"/>
              <a:buNone/>
            </a:pPr>
            <a:r>
              <a:rPr lang="de-DE" b="1" dirty="0"/>
              <a:t>	Zetta</a:t>
            </a:r>
          </a:p>
          <a:p>
            <a:pPr>
              <a:lnSpc>
                <a:spcPct val="120000"/>
              </a:lnSpc>
              <a:buFont typeface="Arial" charset="0"/>
              <a:buNone/>
            </a:pPr>
            <a:r>
              <a:rPr lang="de-DE" b="1" dirty="0"/>
              <a:t>	Yotta</a:t>
            </a:r>
          </a:p>
        </p:txBody>
      </p:sp>
      <p:sp>
        <p:nvSpPr>
          <p:cNvPr id="666627" name="Rectangle 3"/>
          <p:cNvSpPr>
            <a:spLocks noGrp="1" noChangeArrowheads="1"/>
          </p:cNvSpPr>
          <p:nvPr>
            <p:ph type="title"/>
          </p:nvPr>
        </p:nvSpPr>
        <p:spPr/>
        <p:txBody>
          <a:bodyPr/>
          <a:lstStyle/>
          <a:p>
            <a:r>
              <a:rPr lang="de-DE" dirty="0"/>
              <a:t>Maßeinheiten für Speicherkapazitäten</a:t>
            </a:r>
          </a:p>
        </p:txBody>
      </p:sp>
      <p:sp>
        <p:nvSpPr>
          <p:cNvPr id="666694" name="Line 70"/>
          <p:cNvSpPr>
            <a:spLocks noChangeShapeType="1"/>
          </p:cNvSpPr>
          <p:nvPr/>
        </p:nvSpPr>
        <p:spPr bwMode="auto">
          <a:xfrm>
            <a:off x="1835150" y="3573463"/>
            <a:ext cx="0" cy="1079500"/>
          </a:xfrm>
          <a:prstGeom prst="line">
            <a:avLst/>
          </a:prstGeom>
          <a:noFill/>
          <a:ln w="19050">
            <a:solidFill>
              <a:srgbClr val="3366FF"/>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666695" name="Line 71"/>
          <p:cNvSpPr>
            <a:spLocks noChangeShapeType="1"/>
          </p:cNvSpPr>
          <p:nvPr/>
        </p:nvSpPr>
        <p:spPr bwMode="auto">
          <a:xfrm>
            <a:off x="1835150" y="4654550"/>
            <a:ext cx="0" cy="719138"/>
          </a:xfrm>
          <a:prstGeom prst="line">
            <a:avLst/>
          </a:prstGeom>
          <a:noFill/>
          <a:ln w="19050">
            <a:solidFill>
              <a:srgbClr val="996600"/>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666696" name="Line 72"/>
          <p:cNvSpPr>
            <a:spLocks noChangeShapeType="1"/>
          </p:cNvSpPr>
          <p:nvPr/>
        </p:nvSpPr>
        <p:spPr bwMode="auto">
          <a:xfrm>
            <a:off x="1835150" y="5373688"/>
            <a:ext cx="0" cy="719137"/>
          </a:xfrm>
          <a:prstGeom prst="line">
            <a:avLst/>
          </a:prstGeom>
          <a:noFill/>
          <a:ln w="19050">
            <a:solidFill>
              <a:srgbClr val="008000"/>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666697" name="Text Box 73"/>
          <p:cNvSpPr txBox="1">
            <a:spLocks noChangeArrowheads="1"/>
          </p:cNvSpPr>
          <p:nvPr/>
        </p:nvSpPr>
        <p:spPr bwMode="auto">
          <a:xfrm>
            <a:off x="2032000" y="3933825"/>
            <a:ext cx="13684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2000" b="1" dirty="0">
                <a:solidFill>
                  <a:srgbClr val="3366FF"/>
                </a:solidFill>
              </a:rPr>
              <a:t>elektrisch</a:t>
            </a:r>
          </a:p>
        </p:txBody>
      </p:sp>
      <p:sp>
        <p:nvSpPr>
          <p:cNvPr id="666698" name="Text Box 74"/>
          <p:cNvSpPr txBox="1">
            <a:spLocks noChangeArrowheads="1"/>
          </p:cNvSpPr>
          <p:nvPr/>
        </p:nvSpPr>
        <p:spPr bwMode="auto">
          <a:xfrm>
            <a:off x="2019300" y="4832350"/>
            <a:ext cx="159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2000" b="1" dirty="0">
                <a:solidFill>
                  <a:srgbClr val="996600"/>
                </a:solidFill>
              </a:rPr>
              <a:t>magnetisch</a:t>
            </a:r>
          </a:p>
        </p:txBody>
      </p:sp>
      <p:sp>
        <p:nvSpPr>
          <p:cNvPr id="666699" name="Text Box 75"/>
          <p:cNvSpPr txBox="1">
            <a:spLocks noChangeArrowheads="1"/>
          </p:cNvSpPr>
          <p:nvPr/>
        </p:nvSpPr>
        <p:spPr bwMode="auto">
          <a:xfrm>
            <a:off x="2019300" y="5553075"/>
            <a:ext cx="10858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2000" b="1" dirty="0">
                <a:solidFill>
                  <a:srgbClr val="008000"/>
                </a:solidFill>
              </a:rPr>
              <a:t>im Netz</a:t>
            </a:r>
          </a:p>
        </p:txBody>
      </p:sp>
    </p:spTree>
    <p:extLst>
      <p:ext uri="{BB962C8B-B14F-4D97-AF65-F5344CB8AC3E}">
        <p14:creationId xmlns:p14="http://schemas.microsoft.com/office/powerpoint/2010/main" val="90258273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66628">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66628">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66628">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66628">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66628">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66628">
                                            <p:txEl>
                                              <p:pRg st="11" end="1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66628">
                                            <p:txEl>
                                              <p:pRg st="12" end="1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66628">
                                            <p:txEl>
                                              <p:pRg st="13" end="1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6669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6669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6669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6669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6669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666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6694" grpId="0" animBg="1"/>
      <p:bldP spid="666695" grpId="0" animBg="1"/>
      <p:bldP spid="666696" grpId="0" animBg="1"/>
      <p:bldP spid="666697" grpId="0"/>
      <p:bldP spid="666698" grpId="0"/>
      <p:bldP spid="666699"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en-US" dirty="0"/>
              <a:t>©</a:t>
            </a:r>
            <a:r>
              <a:rPr lang="de-DE" dirty="0"/>
              <a:t> H. Falk | </a:t>
            </a:r>
            <a:fld id="{8C2DD7D3-74C6-4921-8BAA-9DE688A9DC08}" type="datetime1">
              <a:rPr lang="de-DE" smtClean="0"/>
              <a:t>01.10.2014</a:t>
            </a:fld>
            <a:endParaRPr lang="de-DE" dirty="0"/>
          </a:p>
        </p:txBody>
      </p:sp>
      <p:sp>
        <p:nvSpPr>
          <p:cNvPr id="5" name="Fußzeilenplatzhalter 4"/>
          <p:cNvSpPr>
            <a:spLocks noGrp="1"/>
          </p:cNvSpPr>
          <p:nvPr>
            <p:ph type="ftr" sz="quarter" idx="11"/>
          </p:nvPr>
        </p:nvSpPr>
        <p:spPr/>
        <p:txBody>
          <a:bodyPr/>
          <a:lstStyle/>
          <a:p>
            <a:r>
              <a:rPr lang="de-DE" dirty="0" smtClean="0"/>
              <a:t>7 - Speicher-Hardware</a:t>
            </a:r>
            <a:endParaRPr lang="de-DE" dirty="0"/>
          </a:p>
        </p:txBody>
      </p:sp>
      <p:sp>
        <p:nvSpPr>
          <p:cNvPr id="1049602" name="Rectangle 2"/>
          <p:cNvSpPr>
            <a:spLocks noGrp="1" noChangeArrowheads="1"/>
          </p:cNvSpPr>
          <p:nvPr>
            <p:ph type="title"/>
          </p:nvPr>
        </p:nvSpPr>
        <p:spPr/>
        <p:txBody>
          <a:bodyPr/>
          <a:lstStyle/>
          <a:p>
            <a:r>
              <a:rPr lang="en-US" dirty="0" smtClean="0"/>
              <a:t>RAID 0 </a:t>
            </a:r>
            <a:r>
              <a:rPr lang="en-US" i="1" dirty="0" smtClean="0"/>
              <a:t>(Striping)</a:t>
            </a:r>
            <a:endParaRPr lang="en-US" i="1" dirty="0"/>
          </a:p>
        </p:txBody>
      </p:sp>
      <p:sp>
        <p:nvSpPr>
          <p:cNvPr id="1049603" name="Rectangle 3"/>
          <p:cNvSpPr>
            <a:spLocks noGrp="1" noChangeArrowheads="1"/>
          </p:cNvSpPr>
          <p:nvPr>
            <p:ph type="body" idx="1"/>
          </p:nvPr>
        </p:nvSpPr>
        <p:spPr/>
        <p:txBody>
          <a:bodyPr/>
          <a:lstStyle/>
          <a:p>
            <a:pPr marL="0" indent="0">
              <a:lnSpc>
                <a:spcPct val="120000"/>
              </a:lnSpc>
            </a:pPr>
            <a:r>
              <a:rPr lang="de-DE" dirty="0" smtClean="0"/>
              <a:t>Dateien werden unterteilt in so genannte </a:t>
            </a:r>
            <a:r>
              <a:rPr lang="en-US" b="1" i="1" dirty="0" smtClean="0"/>
              <a:t>Stripes</a:t>
            </a:r>
            <a:r>
              <a:rPr lang="de-DE" dirty="0" smtClean="0"/>
              <a:t>.</a:t>
            </a:r>
          </a:p>
          <a:p>
            <a:pPr marL="0" indent="0">
              <a:lnSpc>
                <a:spcPct val="120000"/>
              </a:lnSpc>
            </a:pPr>
            <a:r>
              <a:rPr lang="en-US" i="1" dirty="0" smtClean="0"/>
              <a:t>Striping</a:t>
            </a:r>
            <a:r>
              <a:rPr lang="de-DE" dirty="0" smtClean="0"/>
              <a:t>-Parameter = Länge eines </a:t>
            </a:r>
            <a:r>
              <a:rPr lang="en-US" i="1" dirty="0" smtClean="0"/>
              <a:t>Stripes</a:t>
            </a:r>
            <a:r>
              <a:rPr lang="de-DE" dirty="0" smtClean="0"/>
              <a:t>.</a:t>
            </a:r>
          </a:p>
          <a:p>
            <a:pPr marL="0" indent="0">
              <a:lnSpc>
                <a:spcPct val="120000"/>
              </a:lnSpc>
            </a:pPr>
            <a:r>
              <a:rPr lang="de-DE" dirty="0" smtClean="0"/>
              <a:t>Diese </a:t>
            </a:r>
            <a:r>
              <a:rPr lang="en-US" i="1" dirty="0" smtClean="0"/>
              <a:t>Stripes</a:t>
            </a:r>
            <a:r>
              <a:rPr lang="de-DE" dirty="0" smtClean="0"/>
              <a:t> werden auf den Platten verteilt.</a:t>
            </a:r>
          </a:p>
          <a:p>
            <a:pPr>
              <a:lnSpc>
                <a:spcPct val="120000"/>
              </a:lnSpc>
              <a:buFont typeface="Arial" charset="0"/>
              <a:buChar char="–"/>
            </a:pPr>
            <a:endParaRPr lang="de-DE" dirty="0" smtClean="0"/>
          </a:p>
          <a:p>
            <a:pPr>
              <a:lnSpc>
                <a:spcPct val="120000"/>
              </a:lnSpc>
              <a:buFont typeface="Arial" charset="0"/>
              <a:buChar char="–"/>
            </a:pPr>
            <a:endParaRPr lang="de-DE" dirty="0"/>
          </a:p>
          <a:p>
            <a:pPr>
              <a:lnSpc>
                <a:spcPct val="120000"/>
              </a:lnSpc>
              <a:buFont typeface="Arial" charset="0"/>
              <a:buChar char="–"/>
            </a:pPr>
            <a:endParaRPr lang="de-DE" dirty="0" smtClean="0"/>
          </a:p>
          <a:p>
            <a:pPr>
              <a:lnSpc>
                <a:spcPct val="120000"/>
              </a:lnSpc>
              <a:buFont typeface="Arial" charset="0"/>
              <a:buChar char="–"/>
            </a:pPr>
            <a:endParaRPr lang="de-DE" dirty="0"/>
          </a:p>
          <a:p>
            <a:pPr>
              <a:lnSpc>
                <a:spcPct val="120000"/>
              </a:lnSpc>
              <a:buFont typeface="Arial" charset="0"/>
              <a:buChar char="–"/>
            </a:pPr>
            <a:endParaRPr lang="de-DE" dirty="0" smtClean="0"/>
          </a:p>
          <a:p>
            <a:pPr>
              <a:lnSpc>
                <a:spcPct val="120000"/>
              </a:lnSpc>
              <a:buFont typeface="Arial" charset="0"/>
              <a:buChar char="–"/>
            </a:pPr>
            <a:endParaRPr lang="de-DE" dirty="0"/>
          </a:p>
          <a:p>
            <a:pPr>
              <a:lnSpc>
                <a:spcPct val="120000"/>
              </a:lnSpc>
              <a:buFont typeface="Arial" charset="0"/>
              <a:buChar char="–"/>
            </a:pPr>
            <a:endParaRPr lang="de-DE" dirty="0" smtClean="0"/>
          </a:p>
          <a:p>
            <a:pPr>
              <a:lnSpc>
                <a:spcPct val="120000"/>
              </a:lnSpc>
              <a:buFont typeface="Arial" charset="0"/>
              <a:buChar char="–"/>
            </a:pPr>
            <a:endParaRPr lang="de-DE" dirty="0"/>
          </a:p>
          <a:p>
            <a:pPr>
              <a:lnSpc>
                <a:spcPct val="120000"/>
              </a:lnSpc>
              <a:buFont typeface="Arial" charset="0"/>
              <a:buChar char="–"/>
            </a:pPr>
            <a:r>
              <a:rPr lang="de-DE" dirty="0" smtClean="0"/>
              <a:t>Keine Redundanz</a:t>
            </a:r>
          </a:p>
          <a:p>
            <a:pPr>
              <a:lnSpc>
                <a:spcPct val="120000"/>
              </a:lnSpc>
              <a:buFont typeface="Arial" charset="0"/>
              <a:buChar char="–"/>
            </a:pPr>
            <a:r>
              <a:rPr lang="de-DE" dirty="0" smtClean="0"/>
              <a:t>Nur Verbesserung der Übertragungsrate</a:t>
            </a:r>
          </a:p>
        </p:txBody>
      </p:sp>
      <p:sp>
        <p:nvSpPr>
          <p:cNvPr id="6" name="AutoShape 4"/>
          <p:cNvSpPr>
            <a:spLocks noChangeArrowheads="1"/>
          </p:cNvSpPr>
          <p:nvPr/>
        </p:nvSpPr>
        <p:spPr bwMode="auto">
          <a:xfrm>
            <a:off x="784225" y="3068638"/>
            <a:ext cx="1143000" cy="1524000"/>
          </a:xfrm>
          <a:prstGeom prst="flowChartMagneticDisk">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de-DE" dirty="0"/>
          </a:p>
        </p:txBody>
      </p:sp>
      <p:sp>
        <p:nvSpPr>
          <p:cNvPr id="7" name="Text Box 5"/>
          <p:cNvSpPr txBox="1">
            <a:spLocks noChangeArrowheads="1"/>
          </p:cNvSpPr>
          <p:nvPr/>
        </p:nvSpPr>
        <p:spPr bwMode="auto">
          <a:xfrm>
            <a:off x="860425" y="3754438"/>
            <a:ext cx="457200" cy="406400"/>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de-DE" sz="2000" dirty="0"/>
              <a:t>0</a:t>
            </a:r>
          </a:p>
        </p:txBody>
      </p:sp>
      <p:sp>
        <p:nvSpPr>
          <p:cNvPr id="8" name="AutoShape 6"/>
          <p:cNvSpPr>
            <a:spLocks noChangeArrowheads="1"/>
          </p:cNvSpPr>
          <p:nvPr/>
        </p:nvSpPr>
        <p:spPr bwMode="auto">
          <a:xfrm>
            <a:off x="2841625" y="3068638"/>
            <a:ext cx="1143000" cy="1524000"/>
          </a:xfrm>
          <a:prstGeom prst="flowChartMagneticDisk">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de-DE" dirty="0"/>
          </a:p>
        </p:txBody>
      </p:sp>
      <p:sp>
        <p:nvSpPr>
          <p:cNvPr id="9" name="AutoShape 7"/>
          <p:cNvSpPr>
            <a:spLocks noChangeArrowheads="1"/>
          </p:cNvSpPr>
          <p:nvPr/>
        </p:nvSpPr>
        <p:spPr bwMode="auto">
          <a:xfrm>
            <a:off x="4975225" y="3068638"/>
            <a:ext cx="1143000" cy="1524000"/>
          </a:xfrm>
          <a:prstGeom prst="flowChartMagneticDisk">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de-DE" dirty="0"/>
          </a:p>
        </p:txBody>
      </p:sp>
      <p:sp>
        <p:nvSpPr>
          <p:cNvPr id="10" name="AutoShape 8"/>
          <p:cNvSpPr>
            <a:spLocks noChangeArrowheads="1"/>
          </p:cNvSpPr>
          <p:nvPr/>
        </p:nvSpPr>
        <p:spPr bwMode="auto">
          <a:xfrm>
            <a:off x="6804025" y="3068638"/>
            <a:ext cx="1143000" cy="1524000"/>
          </a:xfrm>
          <a:prstGeom prst="flowChartMagneticDisk">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de-DE" dirty="0"/>
          </a:p>
        </p:txBody>
      </p:sp>
      <p:sp>
        <p:nvSpPr>
          <p:cNvPr id="11" name="Text Box 9"/>
          <p:cNvSpPr txBox="1">
            <a:spLocks noChangeArrowheads="1"/>
          </p:cNvSpPr>
          <p:nvPr/>
        </p:nvSpPr>
        <p:spPr bwMode="auto">
          <a:xfrm>
            <a:off x="2994025" y="3754438"/>
            <a:ext cx="457200" cy="406400"/>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de-DE" sz="2000" dirty="0"/>
              <a:t>1</a:t>
            </a:r>
          </a:p>
        </p:txBody>
      </p:sp>
      <p:sp>
        <p:nvSpPr>
          <p:cNvPr id="12" name="Text Box 10"/>
          <p:cNvSpPr txBox="1">
            <a:spLocks noChangeArrowheads="1"/>
          </p:cNvSpPr>
          <p:nvPr/>
        </p:nvSpPr>
        <p:spPr bwMode="auto">
          <a:xfrm>
            <a:off x="5127625" y="3754438"/>
            <a:ext cx="457200" cy="406400"/>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de-DE" sz="2000" dirty="0"/>
              <a:t>2</a:t>
            </a:r>
          </a:p>
        </p:txBody>
      </p:sp>
      <p:sp>
        <p:nvSpPr>
          <p:cNvPr id="13" name="Text Box 11"/>
          <p:cNvSpPr txBox="1">
            <a:spLocks noChangeArrowheads="1"/>
          </p:cNvSpPr>
          <p:nvPr/>
        </p:nvSpPr>
        <p:spPr bwMode="auto">
          <a:xfrm>
            <a:off x="6956425" y="3754438"/>
            <a:ext cx="457200" cy="406400"/>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de-DE" sz="2000" dirty="0"/>
              <a:t>3</a:t>
            </a:r>
          </a:p>
        </p:txBody>
      </p:sp>
      <p:sp>
        <p:nvSpPr>
          <p:cNvPr id="14" name="Text Box 12"/>
          <p:cNvSpPr txBox="1">
            <a:spLocks noChangeArrowheads="1"/>
          </p:cNvSpPr>
          <p:nvPr/>
        </p:nvSpPr>
        <p:spPr bwMode="auto">
          <a:xfrm>
            <a:off x="1393825" y="3754438"/>
            <a:ext cx="457200" cy="406400"/>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de-DE" sz="2000" dirty="0"/>
              <a:t>4</a:t>
            </a:r>
          </a:p>
        </p:txBody>
      </p:sp>
    </p:spTree>
    <p:extLst>
      <p:ext uri="{BB962C8B-B14F-4D97-AF65-F5344CB8AC3E}">
        <p14:creationId xmlns:p14="http://schemas.microsoft.com/office/powerpoint/2010/main" val="3688953339"/>
      </p:ext>
    </p:extLst>
  </p:cSld>
  <p:clrMapOvr>
    <a:masterClrMapping/>
  </p:clrMapOvr>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en-US" dirty="0"/>
              <a:t>©</a:t>
            </a:r>
            <a:r>
              <a:rPr lang="de-DE" dirty="0"/>
              <a:t> H. Falk | </a:t>
            </a:r>
            <a:fld id="{971FFFF7-D667-4159-9603-C54546D44651}" type="datetime1">
              <a:rPr lang="de-DE" smtClean="0"/>
              <a:t>01.10.2014</a:t>
            </a:fld>
            <a:endParaRPr lang="de-DE" dirty="0"/>
          </a:p>
        </p:txBody>
      </p:sp>
      <p:sp>
        <p:nvSpPr>
          <p:cNvPr id="5" name="Fußzeilenplatzhalter 4"/>
          <p:cNvSpPr>
            <a:spLocks noGrp="1"/>
          </p:cNvSpPr>
          <p:nvPr>
            <p:ph type="ftr" sz="quarter" idx="11"/>
          </p:nvPr>
        </p:nvSpPr>
        <p:spPr/>
        <p:txBody>
          <a:bodyPr/>
          <a:lstStyle/>
          <a:p>
            <a:r>
              <a:rPr lang="de-DE" dirty="0" smtClean="0"/>
              <a:t>7 - Speicher-Hardware</a:t>
            </a:r>
            <a:endParaRPr lang="de-DE" dirty="0"/>
          </a:p>
        </p:txBody>
      </p:sp>
      <p:sp>
        <p:nvSpPr>
          <p:cNvPr id="1049602" name="Rectangle 2"/>
          <p:cNvSpPr>
            <a:spLocks noGrp="1" noChangeArrowheads="1"/>
          </p:cNvSpPr>
          <p:nvPr>
            <p:ph type="title"/>
          </p:nvPr>
        </p:nvSpPr>
        <p:spPr/>
        <p:txBody>
          <a:bodyPr/>
          <a:lstStyle/>
          <a:p>
            <a:r>
              <a:rPr lang="en-US" dirty="0" smtClean="0"/>
              <a:t>RAID 1 </a:t>
            </a:r>
            <a:r>
              <a:rPr lang="en-US" i="1" dirty="0" smtClean="0"/>
              <a:t>(Mirroring)</a:t>
            </a:r>
            <a:endParaRPr lang="en-US" i="1" dirty="0"/>
          </a:p>
        </p:txBody>
      </p:sp>
      <p:sp>
        <p:nvSpPr>
          <p:cNvPr id="1049603" name="Rectangle 3"/>
          <p:cNvSpPr>
            <a:spLocks noGrp="1" noChangeArrowheads="1"/>
          </p:cNvSpPr>
          <p:nvPr>
            <p:ph type="body" idx="1"/>
          </p:nvPr>
        </p:nvSpPr>
        <p:spPr/>
        <p:txBody>
          <a:bodyPr/>
          <a:lstStyle/>
          <a:p>
            <a:pPr marL="0" indent="0">
              <a:lnSpc>
                <a:spcPct val="120000"/>
              </a:lnSpc>
            </a:pPr>
            <a:r>
              <a:rPr lang="de-DE" dirty="0" smtClean="0"/>
              <a:t>Die selben Informationen werden auf zwei Platten geschrieben (gespiegelte Platten, </a:t>
            </a:r>
            <a:r>
              <a:rPr lang="en-US" i="1" dirty="0" smtClean="0"/>
              <a:t>mirrored discs</a:t>
            </a:r>
            <a:r>
              <a:rPr lang="de-DE" dirty="0" smtClean="0"/>
              <a:t>).</a:t>
            </a:r>
          </a:p>
          <a:p>
            <a:pPr>
              <a:lnSpc>
                <a:spcPct val="120000"/>
              </a:lnSpc>
              <a:buFont typeface="Arial" charset="0"/>
              <a:buChar char="–"/>
            </a:pPr>
            <a:endParaRPr lang="de-DE" dirty="0" smtClean="0"/>
          </a:p>
          <a:p>
            <a:pPr>
              <a:lnSpc>
                <a:spcPct val="120000"/>
              </a:lnSpc>
              <a:buFont typeface="Arial" charset="0"/>
              <a:buChar char="–"/>
            </a:pPr>
            <a:endParaRPr lang="de-DE" dirty="0"/>
          </a:p>
          <a:p>
            <a:pPr>
              <a:lnSpc>
                <a:spcPct val="120000"/>
              </a:lnSpc>
              <a:buFont typeface="Arial" charset="0"/>
              <a:buChar char="–"/>
            </a:pPr>
            <a:endParaRPr lang="de-DE" dirty="0" smtClean="0"/>
          </a:p>
          <a:p>
            <a:pPr>
              <a:lnSpc>
                <a:spcPct val="120000"/>
              </a:lnSpc>
              <a:buFont typeface="Arial" charset="0"/>
              <a:buChar char="–"/>
            </a:pPr>
            <a:endParaRPr lang="de-DE" dirty="0"/>
          </a:p>
          <a:p>
            <a:pPr>
              <a:lnSpc>
                <a:spcPct val="120000"/>
              </a:lnSpc>
              <a:buFont typeface="Arial" charset="0"/>
              <a:buChar char="–"/>
            </a:pPr>
            <a:endParaRPr lang="de-DE" dirty="0" smtClean="0"/>
          </a:p>
          <a:p>
            <a:pPr>
              <a:lnSpc>
                <a:spcPct val="120000"/>
              </a:lnSpc>
              <a:buFont typeface="Arial" charset="0"/>
              <a:buChar char="–"/>
            </a:pPr>
            <a:endParaRPr lang="de-DE" dirty="0"/>
          </a:p>
          <a:p>
            <a:pPr>
              <a:lnSpc>
                <a:spcPct val="120000"/>
              </a:lnSpc>
              <a:buFont typeface="Arial" charset="0"/>
              <a:buChar char="–"/>
            </a:pPr>
            <a:endParaRPr lang="de-DE" dirty="0" smtClean="0"/>
          </a:p>
          <a:p>
            <a:pPr>
              <a:lnSpc>
                <a:spcPct val="120000"/>
              </a:lnSpc>
              <a:buFont typeface="Arial" charset="0"/>
              <a:buChar char="–"/>
            </a:pPr>
            <a:endParaRPr lang="de-DE" dirty="0"/>
          </a:p>
          <a:p>
            <a:pPr>
              <a:lnSpc>
                <a:spcPct val="120000"/>
              </a:lnSpc>
              <a:buFont typeface="Arial" charset="0"/>
              <a:buChar char="–"/>
            </a:pPr>
            <a:r>
              <a:rPr lang="de-DE" dirty="0" smtClean="0"/>
              <a:t>Erhöhte Fehlersicherheit</a:t>
            </a:r>
          </a:p>
          <a:p>
            <a:pPr>
              <a:lnSpc>
                <a:spcPct val="120000"/>
              </a:lnSpc>
              <a:buFont typeface="Arial" charset="0"/>
              <a:buChar char="–"/>
            </a:pPr>
            <a:r>
              <a:rPr lang="de-DE" dirty="0" smtClean="0"/>
              <a:t>Stark erhöhter Aufwand (x 2)</a:t>
            </a:r>
          </a:p>
          <a:p>
            <a:pPr>
              <a:lnSpc>
                <a:spcPct val="120000"/>
              </a:lnSpc>
              <a:buFont typeface="Arial" charset="0"/>
              <a:buChar char="–"/>
            </a:pPr>
            <a:r>
              <a:rPr lang="de-DE" dirty="0" smtClean="0"/>
              <a:t>Es werden eigentlich nur 2 Plattenlaufwerke genutzt</a:t>
            </a:r>
          </a:p>
        </p:txBody>
      </p:sp>
      <p:sp>
        <p:nvSpPr>
          <p:cNvPr id="15" name="AutoShape 4"/>
          <p:cNvSpPr>
            <a:spLocks noChangeArrowheads="1"/>
          </p:cNvSpPr>
          <p:nvPr/>
        </p:nvSpPr>
        <p:spPr bwMode="auto">
          <a:xfrm>
            <a:off x="762000" y="2438400"/>
            <a:ext cx="1143000" cy="1524000"/>
          </a:xfrm>
          <a:prstGeom prst="flowChartMagneticDisk">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de-DE" dirty="0"/>
          </a:p>
        </p:txBody>
      </p:sp>
      <p:sp>
        <p:nvSpPr>
          <p:cNvPr id="16" name="Text Box 5"/>
          <p:cNvSpPr txBox="1">
            <a:spLocks noChangeArrowheads="1"/>
          </p:cNvSpPr>
          <p:nvPr/>
        </p:nvSpPr>
        <p:spPr bwMode="auto">
          <a:xfrm>
            <a:off x="827088" y="2997200"/>
            <a:ext cx="288925" cy="336550"/>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10800" rIns="90000" bIns="10800">
            <a:spAutoFit/>
          </a:bodyPr>
          <a:lstStyle/>
          <a:p>
            <a:pPr>
              <a:spcBef>
                <a:spcPct val="50000"/>
              </a:spcBef>
            </a:pPr>
            <a:r>
              <a:rPr lang="de-DE" sz="2000" dirty="0"/>
              <a:t>0</a:t>
            </a:r>
          </a:p>
        </p:txBody>
      </p:sp>
      <p:sp>
        <p:nvSpPr>
          <p:cNvPr id="17" name="AutoShape 6"/>
          <p:cNvSpPr>
            <a:spLocks noChangeArrowheads="1"/>
          </p:cNvSpPr>
          <p:nvPr/>
        </p:nvSpPr>
        <p:spPr bwMode="auto">
          <a:xfrm>
            <a:off x="2819400" y="2438400"/>
            <a:ext cx="1143000" cy="1524000"/>
          </a:xfrm>
          <a:prstGeom prst="flowChartMagneticDisk">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de-DE" dirty="0"/>
          </a:p>
        </p:txBody>
      </p:sp>
      <p:sp>
        <p:nvSpPr>
          <p:cNvPr id="18" name="Text Box 7"/>
          <p:cNvSpPr txBox="1">
            <a:spLocks noChangeArrowheads="1"/>
          </p:cNvSpPr>
          <p:nvPr/>
        </p:nvSpPr>
        <p:spPr bwMode="auto">
          <a:xfrm>
            <a:off x="1187450" y="3500438"/>
            <a:ext cx="288925" cy="336550"/>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10800" rIns="90000" bIns="10800">
            <a:spAutoFit/>
          </a:bodyPr>
          <a:lstStyle/>
          <a:p>
            <a:pPr>
              <a:spcBef>
                <a:spcPct val="50000"/>
              </a:spcBef>
            </a:pPr>
            <a:r>
              <a:rPr lang="de-DE" sz="2000" dirty="0"/>
              <a:t>4</a:t>
            </a:r>
          </a:p>
        </p:txBody>
      </p:sp>
      <p:sp>
        <p:nvSpPr>
          <p:cNvPr id="19" name="Text Box 8"/>
          <p:cNvSpPr txBox="1">
            <a:spLocks noChangeArrowheads="1"/>
          </p:cNvSpPr>
          <p:nvPr/>
        </p:nvSpPr>
        <p:spPr bwMode="auto">
          <a:xfrm>
            <a:off x="1187450" y="2997200"/>
            <a:ext cx="288925" cy="336550"/>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10800" rIns="90000" bIns="10800">
            <a:spAutoFit/>
          </a:bodyPr>
          <a:lstStyle/>
          <a:p>
            <a:pPr>
              <a:spcBef>
                <a:spcPct val="50000"/>
              </a:spcBef>
            </a:pPr>
            <a:r>
              <a:rPr lang="de-DE" sz="2000" dirty="0"/>
              <a:t>1</a:t>
            </a:r>
          </a:p>
        </p:txBody>
      </p:sp>
      <p:sp>
        <p:nvSpPr>
          <p:cNvPr id="20" name="Text Box 10"/>
          <p:cNvSpPr txBox="1">
            <a:spLocks noChangeArrowheads="1"/>
          </p:cNvSpPr>
          <p:nvPr/>
        </p:nvSpPr>
        <p:spPr bwMode="auto">
          <a:xfrm>
            <a:off x="827088" y="3500438"/>
            <a:ext cx="288925" cy="336550"/>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10800" rIns="90000" bIns="10800">
            <a:spAutoFit/>
          </a:bodyPr>
          <a:lstStyle/>
          <a:p>
            <a:pPr>
              <a:spcBef>
                <a:spcPct val="50000"/>
              </a:spcBef>
            </a:pPr>
            <a:r>
              <a:rPr lang="de-DE" sz="2000" dirty="0"/>
              <a:t>3</a:t>
            </a:r>
          </a:p>
        </p:txBody>
      </p:sp>
      <p:sp>
        <p:nvSpPr>
          <p:cNvPr id="21" name="AutoShape 11"/>
          <p:cNvSpPr>
            <a:spLocks noChangeArrowheads="1"/>
          </p:cNvSpPr>
          <p:nvPr/>
        </p:nvSpPr>
        <p:spPr bwMode="auto">
          <a:xfrm>
            <a:off x="4876800" y="2438400"/>
            <a:ext cx="1143000" cy="1524000"/>
          </a:xfrm>
          <a:prstGeom prst="flowChartMagneticDisk">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de-DE" dirty="0"/>
          </a:p>
        </p:txBody>
      </p:sp>
      <p:sp>
        <p:nvSpPr>
          <p:cNvPr id="22" name="AutoShape 12"/>
          <p:cNvSpPr>
            <a:spLocks noChangeArrowheads="1"/>
          </p:cNvSpPr>
          <p:nvPr/>
        </p:nvSpPr>
        <p:spPr bwMode="auto">
          <a:xfrm>
            <a:off x="6934200" y="2438400"/>
            <a:ext cx="1143000" cy="1524000"/>
          </a:xfrm>
          <a:prstGeom prst="flowChartMagneticDisk">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de-DE" dirty="0"/>
          </a:p>
        </p:txBody>
      </p:sp>
      <p:sp>
        <p:nvSpPr>
          <p:cNvPr id="23" name="Text Box 13"/>
          <p:cNvSpPr txBox="1">
            <a:spLocks noChangeArrowheads="1"/>
          </p:cNvSpPr>
          <p:nvPr/>
        </p:nvSpPr>
        <p:spPr bwMode="auto">
          <a:xfrm>
            <a:off x="1547813" y="2997200"/>
            <a:ext cx="287337" cy="336550"/>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10800" rIns="90000" bIns="10800">
            <a:spAutoFit/>
          </a:bodyPr>
          <a:lstStyle/>
          <a:p>
            <a:pPr>
              <a:spcBef>
                <a:spcPct val="50000"/>
              </a:spcBef>
            </a:pPr>
            <a:r>
              <a:rPr lang="de-DE" sz="2000" dirty="0"/>
              <a:t>2</a:t>
            </a:r>
          </a:p>
        </p:txBody>
      </p:sp>
      <p:sp>
        <p:nvSpPr>
          <p:cNvPr id="24" name="Text Box 14"/>
          <p:cNvSpPr txBox="1">
            <a:spLocks noChangeArrowheads="1"/>
          </p:cNvSpPr>
          <p:nvPr/>
        </p:nvSpPr>
        <p:spPr bwMode="auto">
          <a:xfrm>
            <a:off x="3505200" y="4267200"/>
            <a:ext cx="2286000" cy="3968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de-DE" sz="2000" dirty="0"/>
              <a:t>identische Kopien</a:t>
            </a:r>
          </a:p>
        </p:txBody>
      </p:sp>
      <p:sp>
        <p:nvSpPr>
          <p:cNvPr id="25" name="Line 15"/>
          <p:cNvSpPr>
            <a:spLocks noChangeShapeType="1"/>
          </p:cNvSpPr>
          <p:nvPr/>
        </p:nvSpPr>
        <p:spPr bwMode="auto">
          <a:xfrm flipH="1" flipV="1">
            <a:off x="2362200" y="4343400"/>
            <a:ext cx="1066800" cy="152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26" name="Line 16"/>
          <p:cNvSpPr>
            <a:spLocks noChangeShapeType="1"/>
          </p:cNvSpPr>
          <p:nvPr/>
        </p:nvSpPr>
        <p:spPr bwMode="auto">
          <a:xfrm flipV="1">
            <a:off x="5638800" y="4343400"/>
            <a:ext cx="838200" cy="152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27" name="AutoShape 17"/>
          <p:cNvSpPr>
            <a:spLocks/>
          </p:cNvSpPr>
          <p:nvPr/>
        </p:nvSpPr>
        <p:spPr bwMode="auto">
          <a:xfrm rot="5400000">
            <a:off x="2171700" y="2552700"/>
            <a:ext cx="381000" cy="3200400"/>
          </a:xfrm>
          <a:prstGeom prst="rightBrace">
            <a:avLst>
              <a:gd name="adj1" fmla="val 70000"/>
              <a:gd name="adj2" fmla="val 50000"/>
            </a:avLst>
          </a:prstGeom>
          <a:noFill/>
          <a:ln w="9525">
            <a:solidFill>
              <a:schemeClr val="tx1"/>
            </a:solidFill>
            <a:round/>
            <a:headEnd/>
            <a:tailEnd/>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de-DE" dirty="0"/>
          </a:p>
        </p:txBody>
      </p:sp>
      <p:sp>
        <p:nvSpPr>
          <p:cNvPr id="28" name="AutoShape 18"/>
          <p:cNvSpPr>
            <a:spLocks/>
          </p:cNvSpPr>
          <p:nvPr/>
        </p:nvSpPr>
        <p:spPr bwMode="auto">
          <a:xfrm rot="5400000">
            <a:off x="6286500" y="2552700"/>
            <a:ext cx="381000" cy="3200400"/>
          </a:xfrm>
          <a:prstGeom prst="rightBrace">
            <a:avLst>
              <a:gd name="adj1" fmla="val 70000"/>
              <a:gd name="adj2" fmla="val 50000"/>
            </a:avLst>
          </a:prstGeom>
          <a:noFill/>
          <a:ln w="9525">
            <a:solidFill>
              <a:schemeClr val="tx1"/>
            </a:solidFill>
            <a:round/>
            <a:headEnd/>
            <a:tailEnd/>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de-DE" dirty="0"/>
          </a:p>
        </p:txBody>
      </p:sp>
      <p:sp>
        <p:nvSpPr>
          <p:cNvPr id="29" name="Text Box 19"/>
          <p:cNvSpPr txBox="1">
            <a:spLocks noChangeArrowheads="1"/>
          </p:cNvSpPr>
          <p:nvPr/>
        </p:nvSpPr>
        <p:spPr bwMode="auto">
          <a:xfrm>
            <a:off x="4930775" y="2997200"/>
            <a:ext cx="288925" cy="336550"/>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10800" rIns="90000" bIns="10800">
            <a:spAutoFit/>
          </a:bodyPr>
          <a:lstStyle/>
          <a:p>
            <a:pPr>
              <a:spcBef>
                <a:spcPct val="50000"/>
              </a:spcBef>
            </a:pPr>
            <a:r>
              <a:rPr lang="de-DE" sz="2000" dirty="0">
                <a:solidFill>
                  <a:schemeClr val="accent2"/>
                </a:solidFill>
              </a:rPr>
              <a:t>0</a:t>
            </a:r>
          </a:p>
        </p:txBody>
      </p:sp>
      <p:sp>
        <p:nvSpPr>
          <p:cNvPr id="30" name="Text Box 20"/>
          <p:cNvSpPr txBox="1">
            <a:spLocks noChangeArrowheads="1"/>
          </p:cNvSpPr>
          <p:nvPr/>
        </p:nvSpPr>
        <p:spPr bwMode="auto">
          <a:xfrm>
            <a:off x="5291138" y="3500438"/>
            <a:ext cx="288925" cy="336550"/>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10800" rIns="90000" bIns="10800">
            <a:spAutoFit/>
          </a:bodyPr>
          <a:lstStyle/>
          <a:p>
            <a:pPr>
              <a:spcBef>
                <a:spcPct val="50000"/>
              </a:spcBef>
            </a:pPr>
            <a:r>
              <a:rPr lang="de-DE" sz="2000" dirty="0">
                <a:solidFill>
                  <a:schemeClr val="accent2"/>
                </a:solidFill>
              </a:rPr>
              <a:t>4</a:t>
            </a:r>
          </a:p>
        </p:txBody>
      </p:sp>
      <p:sp>
        <p:nvSpPr>
          <p:cNvPr id="31" name="Text Box 21"/>
          <p:cNvSpPr txBox="1">
            <a:spLocks noChangeArrowheads="1"/>
          </p:cNvSpPr>
          <p:nvPr/>
        </p:nvSpPr>
        <p:spPr bwMode="auto">
          <a:xfrm>
            <a:off x="5291138" y="2997200"/>
            <a:ext cx="288925" cy="336550"/>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10800" rIns="90000" bIns="10800">
            <a:spAutoFit/>
          </a:bodyPr>
          <a:lstStyle/>
          <a:p>
            <a:pPr>
              <a:spcBef>
                <a:spcPct val="50000"/>
              </a:spcBef>
            </a:pPr>
            <a:r>
              <a:rPr lang="de-DE" sz="2000" dirty="0">
                <a:solidFill>
                  <a:schemeClr val="accent2"/>
                </a:solidFill>
              </a:rPr>
              <a:t>1</a:t>
            </a:r>
          </a:p>
        </p:txBody>
      </p:sp>
      <p:sp>
        <p:nvSpPr>
          <p:cNvPr id="32" name="Text Box 22"/>
          <p:cNvSpPr txBox="1">
            <a:spLocks noChangeArrowheads="1"/>
          </p:cNvSpPr>
          <p:nvPr/>
        </p:nvSpPr>
        <p:spPr bwMode="auto">
          <a:xfrm>
            <a:off x="4930775" y="3500438"/>
            <a:ext cx="288925" cy="336550"/>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10800" rIns="90000" bIns="10800">
            <a:spAutoFit/>
          </a:bodyPr>
          <a:lstStyle/>
          <a:p>
            <a:pPr>
              <a:spcBef>
                <a:spcPct val="50000"/>
              </a:spcBef>
            </a:pPr>
            <a:r>
              <a:rPr lang="de-DE" sz="2000" dirty="0">
                <a:solidFill>
                  <a:schemeClr val="accent2"/>
                </a:solidFill>
              </a:rPr>
              <a:t>3</a:t>
            </a:r>
          </a:p>
        </p:txBody>
      </p:sp>
      <p:sp>
        <p:nvSpPr>
          <p:cNvPr id="33" name="Text Box 23"/>
          <p:cNvSpPr txBox="1">
            <a:spLocks noChangeArrowheads="1"/>
          </p:cNvSpPr>
          <p:nvPr/>
        </p:nvSpPr>
        <p:spPr bwMode="auto">
          <a:xfrm>
            <a:off x="5651500" y="2997200"/>
            <a:ext cx="287338" cy="336550"/>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10800" rIns="90000" bIns="10800">
            <a:spAutoFit/>
          </a:bodyPr>
          <a:lstStyle/>
          <a:p>
            <a:pPr>
              <a:spcBef>
                <a:spcPct val="50000"/>
              </a:spcBef>
            </a:pPr>
            <a:r>
              <a:rPr lang="de-DE" sz="2000" dirty="0">
                <a:solidFill>
                  <a:schemeClr val="accent2"/>
                </a:solidFill>
              </a:rPr>
              <a:t>2</a:t>
            </a:r>
          </a:p>
        </p:txBody>
      </p:sp>
    </p:spTree>
    <p:extLst>
      <p:ext uri="{BB962C8B-B14F-4D97-AF65-F5344CB8AC3E}">
        <p14:creationId xmlns:p14="http://schemas.microsoft.com/office/powerpoint/2010/main" val="1322626172"/>
      </p:ext>
    </p:extLst>
  </p:cSld>
  <p:clrMapOvr>
    <a:masterClrMapping/>
  </p:clrMapOvr>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en-US" dirty="0"/>
              <a:t>©</a:t>
            </a:r>
            <a:r>
              <a:rPr lang="de-DE" dirty="0"/>
              <a:t> H. Falk | </a:t>
            </a:r>
            <a:fld id="{22F55E0A-2899-4099-9996-B9057B2A60CF}" type="datetime1">
              <a:rPr lang="de-DE" smtClean="0"/>
              <a:t>01.10.2014</a:t>
            </a:fld>
            <a:endParaRPr lang="de-DE" dirty="0"/>
          </a:p>
        </p:txBody>
      </p:sp>
      <p:sp>
        <p:nvSpPr>
          <p:cNvPr id="5" name="Fußzeilenplatzhalter 4"/>
          <p:cNvSpPr>
            <a:spLocks noGrp="1"/>
          </p:cNvSpPr>
          <p:nvPr>
            <p:ph type="ftr" sz="quarter" idx="11"/>
          </p:nvPr>
        </p:nvSpPr>
        <p:spPr/>
        <p:txBody>
          <a:bodyPr/>
          <a:lstStyle/>
          <a:p>
            <a:r>
              <a:rPr lang="de-DE" dirty="0" smtClean="0"/>
              <a:t>7 - Speicher-Hardware</a:t>
            </a:r>
            <a:endParaRPr lang="de-DE" dirty="0"/>
          </a:p>
        </p:txBody>
      </p:sp>
      <p:sp>
        <p:nvSpPr>
          <p:cNvPr id="1049602" name="Rectangle 2"/>
          <p:cNvSpPr>
            <a:spLocks noGrp="1" noChangeArrowheads="1"/>
          </p:cNvSpPr>
          <p:nvPr>
            <p:ph type="title"/>
          </p:nvPr>
        </p:nvSpPr>
        <p:spPr/>
        <p:txBody>
          <a:bodyPr/>
          <a:lstStyle/>
          <a:p>
            <a:r>
              <a:rPr lang="en-US" dirty="0" smtClean="0"/>
              <a:t>RAID 2 </a:t>
            </a:r>
            <a:r>
              <a:rPr lang="en-US" i="1" dirty="0" smtClean="0"/>
              <a:t>(ECC)</a:t>
            </a:r>
            <a:endParaRPr lang="en-US" i="1" dirty="0"/>
          </a:p>
        </p:txBody>
      </p:sp>
      <p:sp>
        <p:nvSpPr>
          <p:cNvPr id="1049603" name="Rectangle 3"/>
          <p:cNvSpPr>
            <a:spLocks noGrp="1" noChangeArrowheads="1"/>
          </p:cNvSpPr>
          <p:nvPr>
            <p:ph type="body" idx="1"/>
          </p:nvPr>
        </p:nvSpPr>
        <p:spPr/>
        <p:txBody>
          <a:bodyPr/>
          <a:lstStyle/>
          <a:p>
            <a:pPr marL="0" indent="0">
              <a:lnSpc>
                <a:spcPct val="120000"/>
              </a:lnSpc>
            </a:pPr>
            <a:r>
              <a:rPr lang="de-DE" dirty="0" smtClean="0"/>
              <a:t>Zusätzlich werden Prüfbits auf spezielle Platten geschrieben, Verwendung von fehlerkorrigierenden Codes </a:t>
            </a:r>
            <a:r>
              <a:rPr lang="en-US" i="1" dirty="0" smtClean="0"/>
              <a:t>(error-correcting code, ECC)</a:t>
            </a:r>
            <a:r>
              <a:rPr lang="de-DE" dirty="0" smtClean="0"/>
              <a:t>.</a:t>
            </a:r>
          </a:p>
          <a:p>
            <a:pPr marL="0" indent="0">
              <a:lnSpc>
                <a:spcPct val="120000"/>
              </a:lnSpc>
            </a:pPr>
            <a:r>
              <a:rPr lang="de-DE" dirty="0" smtClean="0"/>
              <a:t>Die einzelnen Daten- und Prüfbits werden auf mehrere Platten verteilt.</a:t>
            </a:r>
          </a:p>
          <a:p>
            <a:pPr>
              <a:lnSpc>
                <a:spcPct val="120000"/>
              </a:lnSpc>
              <a:buFont typeface="Arial" charset="0"/>
              <a:buChar char="–"/>
            </a:pPr>
            <a:endParaRPr lang="de-DE" dirty="0" smtClean="0"/>
          </a:p>
          <a:p>
            <a:pPr>
              <a:lnSpc>
                <a:spcPct val="120000"/>
              </a:lnSpc>
              <a:buFont typeface="Arial" charset="0"/>
              <a:buChar char="–"/>
            </a:pPr>
            <a:endParaRPr lang="de-DE" dirty="0"/>
          </a:p>
          <a:p>
            <a:pPr>
              <a:lnSpc>
                <a:spcPct val="120000"/>
              </a:lnSpc>
              <a:buFont typeface="Arial" charset="0"/>
              <a:buChar char="–"/>
            </a:pPr>
            <a:endParaRPr lang="de-DE" dirty="0" smtClean="0"/>
          </a:p>
          <a:p>
            <a:pPr>
              <a:lnSpc>
                <a:spcPct val="120000"/>
              </a:lnSpc>
              <a:buFont typeface="Arial" charset="0"/>
              <a:buChar char="–"/>
            </a:pPr>
            <a:endParaRPr lang="de-DE" dirty="0"/>
          </a:p>
          <a:p>
            <a:pPr>
              <a:lnSpc>
                <a:spcPct val="120000"/>
              </a:lnSpc>
              <a:buFont typeface="Arial" charset="0"/>
              <a:buChar char="–"/>
            </a:pPr>
            <a:endParaRPr lang="de-DE" dirty="0" smtClean="0"/>
          </a:p>
          <a:p>
            <a:pPr>
              <a:lnSpc>
                <a:spcPct val="120000"/>
              </a:lnSpc>
              <a:buFont typeface="Arial" charset="0"/>
              <a:buChar char="–"/>
            </a:pPr>
            <a:endParaRPr lang="de-DE" dirty="0"/>
          </a:p>
          <a:p>
            <a:pPr marL="0" indent="0">
              <a:lnSpc>
                <a:spcPct val="120000"/>
              </a:lnSpc>
            </a:pPr>
            <a:endParaRPr lang="de-DE" dirty="0"/>
          </a:p>
          <a:p>
            <a:pPr>
              <a:lnSpc>
                <a:spcPct val="120000"/>
              </a:lnSpc>
              <a:buFont typeface="Arial" charset="0"/>
              <a:buChar char="–"/>
            </a:pPr>
            <a:r>
              <a:rPr lang="de-DE" dirty="0" smtClean="0"/>
              <a:t>Geringere Redundanz als RAID 1, aber wegen Prüfbit-Erzeugung und Last auf Prüfbitplatten langsamer</a:t>
            </a:r>
          </a:p>
          <a:p>
            <a:pPr>
              <a:lnSpc>
                <a:spcPct val="120000"/>
              </a:lnSpc>
              <a:buFont typeface="Arial" charset="0"/>
              <a:buChar char="–"/>
            </a:pPr>
            <a:r>
              <a:rPr lang="de-DE" dirty="0" smtClean="0"/>
              <a:t>Erfordert spezielle Platten, kommerziell nicht verfügbar</a:t>
            </a:r>
          </a:p>
        </p:txBody>
      </p:sp>
      <p:grpSp>
        <p:nvGrpSpPr>
          <p:cNvPr id="34" name="Group 4"/>
          <p:cNvGrpSpPr>
            <a:grpSpLocks/>
          </p:cNvGrpSpPr>
          <p:nvPr/>
        </p:nvGrpSpPr>
        <p:grpSpPr bwMode="auto">
          <a:xfrm>
            <a:off x="344488" y="2924944"/>
            <a:ext cx="990600" cy="1447800"/>
            <a:chOff x="192" y="1872"/>
            <a:chExt cx="720" cy="960"/>
          </a:xfrm>
        </p:grpSpPr>
        <p:sp>
          <p:nvSpPr>
            <p:cNvPr id="35" name="AutoShape 5"/>
            <p:cNvSpPr>
              <a:spLocks noChangeArrowheads="1"/>
            </p:cNvSpPr>
            <p:nvPr/>
          </p:nvSpPr>
          <p:spPr bwMode="auto">
            <a:xfrm>
              <a:off x="192" y="1872"/>
              <a:ext cx="720" cy="960"/>
            </a:xfrm>
            <a:prstGeom prst="flowChartMagneticDisk">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de-DE" dirty="0"/>
            </a:p>
          </p:txBody>
        </p:sp>
        <p:sp>
          <p:nvSpPr>
            <p:cNvPr id="36" name="Text Box 6"/>
            <p:cNvSpPr txBox="1">
              <a:spLocks noChangeArrowheads="1"/>
            </p:cNvSpPr>
            <p:nvPr/>
          </p:nvSpPr>
          <p:spPr bwMode="auto">
            <a:xfrm>
              <a:off x="240" y="2304"/>
              <a:ext cx="288" cy="269"/>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de-DE" sz="2000" dirty="0"/>
                <a:t>0</a:t>
              </a:r>
            </a:p>
          </p:txBody>
        </p:sp>
        <p:sp>
          <p:nvSpPr>
            <p:cNvPr id="37" name="Text Box 7"/>
            <p:cNvSpPr txBox="1">
              <a:spLocks noChangeArrowheads="1"/>
            </p:cNvSpPr>
            <p:nvPr/>
          </p:nvSpPr>
          <p:spPr bwMode="auto">
            <a:xfrm>
              <a:off x="576" y="2304"/>
              <a:ext cx="288" cy="269"/>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de-DE" sz="2000" dirty="0"/>
                <a:t>5</a:t>
              </a:r>
            </a:p>
          </p:txBody>
        </p:sp>
      </p:grpSp>
      <p:grpSp>
        <p:nvGrpSpPr>
          <p:cNvPr id="38" name="Group 9"/>
          <p:cNvGrpSpPr>
            <a:grpSpLocks/>
          </p:cNvGrpSpPr>
          <p:nvPr/>
        </p:nvGrpSpPr>
        <p:grpSpPr bwMode="auto">
          <a:xfrm>
            <a:off x="1411288" y="2924944"/>
            <a:ext cx="990600" cy="1447800"/>
            <a:chOff x="192" y="1872"/>
            <a:chExt cx="720" cy="960"/>
          </a:xfrm>
        </p:grpSpPr>
        <p:sp>
          <p:nvSpPr>
            <p:cNvPr id="39" name="AutoShape 10"/>
            <p:cNvSpPr>
              <a:spLocks noChangeArrowheads="1"/>
            </p:cNvSpPr>
            <p:nvPr/>
          </p:nvSpPr>
          <p:spPr bwMode="auto">
            <a:xfrm>
              <a:off x="192" y="1872"/>
              <a:ext cx="720" cy="960"/>
            </a:xfrm>
            <a:prstGeom prst="flowChartMagneticDisk">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de-DE" dirty="0"/>
            </a:p>
          </p:txBody>
        </p:sp>
        <p:sp>
          <p:nvSpPr>
            <p:cNvPr id="40" name="Text Box 11"/>
            <p:cNvSpPr txBox="1">
              <a:spLocks noChangeArrowheads="1"/>
            </p:cNvSpPr>
            <p:nvPr/>
          </p:nvSpPr>
          <p:spPr bwMode="auto">
            <a:xfrm>
              <a:off x="240" y="2304"/>
              <a:ext cx="288" cy="269"/>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de-DE" sz="2000" dirty="0"/>
                <a:t>1</a:t>
              </a:r>
            </a:p>
          </p:txBody>
        </p:sp>
        <p:sp>
          <p:nvSpPr>
            <p:cNvPr id="41" name="Text Box 12"/>
            <p:cNvSpPr txBox="1">
              <a:spLocks noChangeArrowheads="1"/>
            </p:cNvSpPr>
            <p:nvPr/>
          </p:nvSpPr>
          <p:spPr bwMode="auto">
            <a:xfrm>
              <a:off x="576" y="2304"/>
              <a:ext cx="288" cy="269"/>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de-DE" sz="2000" dirty="0"/>
                <a:t>6</a:t>
              </a:r>
            </a:p>
          </p:txBody>
        </p:sp>
      </p:grpSp>
      <p:grpSp>
        <p:nvGrpSpPr>
          <p:cNvPr id="42" name="Group 13"/>
          <p:cNvGrpSpPr>
            <a:grpSpLocks/>
          </p:cNvGrpSpPr>
          <p:nvPr/>
        </p:nvGrpSpPr>
        <p:grpSpPr bwMode="auto">
          <a:xfrm>
            <a:off x="2478088" y="2924944"/>
            <a:ext cx="990600" cy="1447800"/>
            <a:chOff x="192" y="1872"/>
            <a:chExt cx="720" cy="960"/>
          </a:xfrm>
        </p:grpSpPr>
        <p:sp>
          <p:nvSpPr>
            <p:cNvPr id="43" name="AutoShape 14"/>
            <p:cNvSpPr>
              <a:spLocks noChangeArrowheads="1"/>
            </p:cNvSpPr>
            <p:nvPr/>
          </p:nvSpPr>
          <p:spPr bwMode="auto">
            <a:xfrm>
              <a:off x="192" y="1872"/>
              <a:ext cx="720" cy="960"/>
            </a:xfrm>
            <a:prstGeom prst="flowChartMagneticDisk">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de-DE" dirty="0"/>
            </a:p>
          </p:txBody>
        </p:sp>
        <p:sp>
          <p:nvSpPr>
            <p:cNvPr id="44" name="Text Box 15"/>
            <p:cNvSpPr txBox="1">
              <a:spLocks noChangeArrowheads="1"/>
            </p:cNvSpPr>
            <p:nvPr/>
          </p:nvSpPr>
          <p:spPr bwMode="auto">
            <a:xfrm>
              <a:off x="240" y="2304"/>
              <a:ext cx="288" cy="269"/>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de-DE" sz="2000" dirty="0"/>
                <a:t>2</a:t>
              </a:r>
            </a:p>
          </p:txBody>
        </p:sp>
        <p:sp>
          <p:nvSpPr>
            <p:cNvPr id="45" name="Text Box 16"/>
            <p:cNvSpPr txBox="1">
              <a:spLocks noChangeArrowheads="1"/>
            </p:cNvSpPr>
            <p:nvPr/>
          </p:nvSpPr>
          <p:spPr bwMode="auto">
            <a:xfrm>
              <a:off x="576" y="2304"/>
              <a:ext cx="288" cy="269"/>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de-DE" sz="2000" dirty="0"/>
                <a:t>7</a:t>
              </a:r>
            </a:p>
          </p:txBody>
        </p:sp>
      </p:grpSp>
      <p:grpSp>
        <p:nvGrpSpPr>
          <p:cNvPr id="46" name="Group 17"/>
          <p:cNvGrpSpPr>
            <a:grpSpLocks/>
          </p:cNvGrpSpPr>
          <p:nvPr/>
        </p:nvGrpSpPr>
        <p:grpSpPr bwMode="auto">
          <a:xfrm>
            <a:off x="3544888" y="2924944"/>
            <a:ext cx="990600" cy="1447800"/>
            <a:chOff x="192" y="1872"/>
            <a:chExt cx="720" cy="960"/>
          </a:xfrm>
        </p:grpSpPr>
        <p:sp>
          <p:nvSpPr>
            <p:cNvPr id="47" name="AutoShape 18"/>
            <p:cNvSpPr>
              <a:spLocks noChangeArrowheads="1"/>
            </p:cNvSpPr>
            <p:nvPr/>
          </p:nvSpPr>
          <p:spPr bwMode="auto">
            <a:xfrm>
              <a:off x="192" y="1872"/>
              <a:ext cx="720" cy="960"/>
            </a:xfrm>
            <a:prstGeom prst="flowChartMagneticDisk">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de-DE" dirty="0"/>
            </a:p>
          </p:txBody>
        </p:sp>
        <p:sp>
          <p:nvSpPr>
            <p:cNvPr id="48" name="Text Box 19"/>
            <p:cNvSpPr txBox="1">
              <a:spLocks noChangeArrowheads="1"/>
            </p:cNvSpPr>
            <p:nvPr/>
          </p:nvSpPr>
          <p:spPr bwMode="auto">
            <a:xfrm>
              <a:off x="240" y="2304"/>
              <a:ext cx="288" cy="269"/>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de-DE" sz="2000" dirty="0"/>
                <a:t>3</a:t>
              </a:r>
            </a:p>
          </p:txBody>
        </p:sp>
        <p:sp>
          <p:nvSpPr>
            <p:cNvPr id="49" name="Text Box 20"/>
            <p:cNvSpPr txBox="1">
              <a:spLocks noChangeArrowheads="1"/>
            </p:cNvSpPr>
            <p:nvPr/>
          </p:nvSpPr>
          <p:spPr bwMode="auto">
            <a:xfrm>
              <a:off x="576" y="2304"/>
              <a:ext cx="288" cy="269"/>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de-DE" sz="2000" dirty="0"/>
                <a:t>8</a:t>
              </a:r>
            </a:p>
          </p:txBody>
        </p:sp>
      </p:grpSp>
      <p:grpSp>
        <p:nvGrpSpPr>
          <p:cNvPr id="50" name="Group 21"/>
          <p:cNvGrpSpPr>
            <a:grpSpLocks/>
          </p:cNvGrpSpPr>
          <p:nvPr/>
        </p:nvGrpSpPr>
        <p:grpSpPr bwMode="auto">
          <a:xfrm>
            <a:off x="4611688" y="2924944"/>
            <a:ext cx="990600" cy="1447800"/>
            <a:chOff x="192" y="1872"/>
            <a:chExt cx="720" cy="960"/>
          </a:xfrm>
        </p:grpSpPr>
        <p:sp>
          <p:nvSpPr>
            <p:cNvPr id="51" name="AutoShape 22"/>
            <p:cNvSpPr>
              <a:spLocks noChangeArrowheads="1"/>
            </p:cNvSpPr>
            <p:nvPr/>
          </p:nvSpPr>
          <p:spPr bwMode="auto">
            <a:xfrm>
              <a:off x="192" y="1872"/>
              <a:ext cx="720" cy="960"/>
            </a:xfrm>
            <a:prstGeom prst="flowChartMagneticDisk">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de-DE" dirty="0"/>
            </a:p>
          </p:txBody>
        </p:sp>
        <p:sp>
          <p:nvSpPr>
            <p:cNvPr id="52" name="Text Box 23"/>
            <p:cNvSpPr txBox="1">
              <a:spLocks noChangeArrowheads="1"/>
            </p:cNvSpPr>
            <p:nvPr/>
          </p:nvSpPr>
          <p:spPr bwMode="auto">
            <a:xfrm>
              <a:off x="240" y="2304"/>
              <a:ext cx="288" cy="269"/>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de-DE" sz="2000" dirty="0"/>
                <a:t>4</a:t>
              </a:r>
            </a:p>
          </p:txBody>
        </p:sp>
        <p:sp>
          <p:nvSpPr>
            <p:cNvPr id="53" name="Text Box 24"/>
            <p:cNvSpPr txBox="1">
              <a:spLocks noChangeArrowheads="1"/>
            </p:cNvSpPr>
            <p:nvPr/>
          </p:nvSpPr>
          <p:spPr bwMode="auto">
            <a:xfrm>
              <a:off x="576" y="2304"/>
              <a:ext cx="288" cy="269"/>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de-DE" sz="2000" dirty="0"/>
                <a:t>9</a:t>
              </a:r>
            </a:p>
          </p:txBody>
        </p:sp>
      </p:grpSp>
      <p:grpSp>
        <p:nvGrpSpPr>
          <p:cNvPr id="54" name="Group 25"/>
          <p:cNvGrpSpPr>
            <a:grpSpLocks/>
          </p:cNvGrpSpPr>
          <p:nvPr/>
        </p:nvGrpSpPr>
        <p:grpSpPr bwMode="auto">
          <a:xfrm>
            <a:off x="5678488" y="2924944"/>
            <a:ext cx="990600" cy="1447800"/>
            <a:chOff x="192" y="1872"/>
            <a:chExt cx="720" cy="960"/>
          </a:xfrm>
        </p:grpSpPr>
        <p:sp>
          <p:nvSpPr>
            <p:cNvPr id="55" name="AutoShape 26"/>
            <p:cNvSpPr>
              <a:spLocks noChangeArrowheads="1"/>
            </p:cNvSpPr>
            <p:nvPr/>
          </p:nvSpPr>
          <p:spPr bwMode="auto">
            <a:xfrm>
              <a:off x="192" y="1872"/>
              <a:ext cx="720" cy="960"/>
            </a:xfrm>
            <a:prstGeom prst="flowChartMagneticDisk">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de-DE" dirty="0"/>
            </a:p>
          </p:txBody>
        </p:sp>
        <p:sp>
          <p:nvSpPr>
            <p:cNvPr id="56" name="Text Box 27"/>
            <p:cNvSpPr txBox="1">
              <a:spLocks noChangeArrowheads="1"/>
            </p:cNvSpPr>
            <p:nvPr/>
          </p:nvSpPr>
          <p:spPr bwMode="auto">
            <a:xfrm>
              <a:off x="240" y="2304"/>
              <a:ext cx="288" cy="269"/>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endParaRPr lang="en-US" sz="2000" dirty="0"/>
            </a:p>
          </p:txBody>
        </p:sp>
        <p:sp>
          <p:nvSpPr>
            <p:cNvPr id="57" name="Text Box 28"/>
            <p:cNvSpPr txBox="1">
              <a:spLocks noChangeArrowheads="1"/>
            </p:cNvSpPr>
            <p:nvPr/>
          </p:nvSpPr>
          <p:spPr bwMode="auto">
            <a:xfrm>
              <a:off x="576" y="2304"/>
              <a:ext cx="288" cy="269"/>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endParaRPr lang="en-US" sz="2000" dirty="0"/>
            </a:p>
          </p:txBody>
        </p:sp>
      </p:grpSp>
      <p:grpSp>
        <p:nvGrpSpPr>
          <p:cNvPr id="58" name="Group 29"/>
          <p:cNvGrpSpPr>
            <a:grpSpLocks/>
          </p:cNvGrpSpPr>
          <p:nvPr/>
        </p:nvGrpSpPr>
        <p:grpSpPr bwMode="auto">
          <a:xfrm>
            <a:off x="6745288" y="2924944"/>
            <a:ext cx="990600" cy="1447800"/>
            <a:chOff x="192" y="1872"/>
            <a:chExt cx="720" cy="960"/>
          </a:xfrm>
        </p:grpSpPr>
        <p:sp>
          <p:nvSpPr>
            <p:cNvPr id="59" name="AutoShape 30"/>
            <p:cNvSpPr>
              <a:spLocks noChangeArrowheads="1"/>
            </p:cNvSpPr>
            <p:nvPr/>
          </p:nvSpPr>
          <p:spPr bwMode="auto">
            <a:xfrm>
              <a:off x="192" y="1872"/>
              <a:ext cx="720" cy="960"/>
            </a:xfrm>
            <a:prstGeom prst="flowChartMagneticDisk">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de-DE" dirty="0"/>
            </a:p>
          </p:txBody>
        </p:sp>
        <p:sp>
          <p:nvSpPr>
            <p:cNvPr id="60" name="Text Box 31"/>
            <p:cNvSpPr txBox="1">
              <a:spLocks noChangeArrowheads="1"/>
            </p:cNvSpPr>
            <p:nvPr/>
          </p:nvSpPr>
          <p:spPr bwMode="auto">
            <a:xfrm>
              <a:off x="240" y="2304"/>
              <a:ext cx="288" cy="269"/>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endParaRPr lang="en-US" sz="2000" dirty="0"/>
            </a:p>
          </p:txBody>
        </p:sp>
        <p:sp>
          <p:nvSpPr>
            <p:cNvPr id="61" name="Text Box 32"/>
            <p:cNvSpPr txBox="1">
              <a:spLocks noChangeArrowheads="1"/>
            </p:cNvSpPr>
            <p:nvPr/>
          </p:nvSpPr>
          <p:spPr bwMode="auto">
            <a:xfrm>
              <a:off x="576" y="2304"/>
              <a:ext cx="288" cy="269"/>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endParaRPr lang="en-US" sz="2000" dirty="0"/>
            </a:p>
          </p:txBody>
        </p:sp>
      </p:grpSp>
      <p:grpSp>
        <p:nvGrpSpPr>
          <p:cNvPr id="62" name="Group 33"/>
          <p:cNvGrpSpPr>
            <a:grpSpLocks/>
          </p:cNvGrpSpPr>
          <p:nvPr/>
        </p:nvGrpSpPr>
        <p:grpSpPr bwMode="auto">
          <a:xfrm>
            <a:off x="7812088" y="2924944"/>
            <a:ext cx="990600" cy="1447800"/>
            <a:chOff x="192" y="1872"/>
            <a:chExt cx="720" cy="960"/>
          </a:xfrm>
        </p:grpSpPr>
        <p:sp>
          <p:nvSpPr>
            <p:cNvPr id="63" name="AutoShape 34"/>
            <p:cNvSpPr>
              <a:spLocks noChangeArrowheads="1"/>
            </p:cNvSpPr>
            <p:nvPr/>
          </p:nvSpPr>
          <p:spPr bwMode="auto">
            <a:xfrm>
              <a:off x="192" y="1872"/>
              <a:ext cx="720" cy="960"/>
            </a:xfrm>
            <a:prstGeom prst="flowChartMagneticDisk">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de-DE" dirty="0"/>
            </a:p>
          </p:txBody>
        </p:sp>
        <p:sp>
          <p:nvSpPr>
            <p:cNvPr id="64" name="Text Box 35"/>
            <p:cNvSpPr txBox="1">
              <a:spLocks noChangeArrowheads="1"/>
            </p:cNvSpPr>
            <p:nvPr/>
          </p:nvSpPr>
          <p:spPr bwMode="auto">
            <a:xfrm>
              <a:off x="240" y="2304"/>
              <a:ext cx="288" cy="269"/>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endParaRPr lang="en-US" sz="2000" dirty="0"/>
            </a:p>
          </p:txBody>
        </p:sp>
        <p:sp>
          <p:nvSpPr>
            <p:cNvPr id="65" name="Text Box 36"/>
            <p:cNvSpPr txBox="1">
              <a:spLocks noChangeArrowheads="1"/>
            </p:cNvSpPr>
            <p:nvPr/>
          </p:nvSpPr>
          <p:spPr bwMode="auto">
            <a:xfrm>
              <a:off x="576" y="2304"/>
              <a:ext cx="288" cy="269"/>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endParaRPr lang="en-US" sz="2000" dirty="0"/>
            </a:p>
          </p:txBody>
        </p:sp>
      </p:grpSp>
      <p:sp>
        <p:nvSpPr>
          <p:cNvPr id="66" name="Text Box 37"/>
          <p:cNvSpPr txBox="1">
            <a:spLocks noChangeArrowheads="1"/>
          </p:cNvSpPr>
          <p:nvPr/>
        </p:nvSpPr>
        <p:spPr bwMode="auto">
          <a:xfrm>
            <a:off x="6897688" y="4601344"/>
            <a:ext cx="914400" cy="3968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de-DE" sz="2000" dirty="0"/>
              <a:t>ECC</a:t>
            </a:r>
          </a:p>
        </p:txBody>
      </p:sp>
      <p:sp>
        <p:nvSpPr>
          <p:cNvPr id="67" name="AutoShape 38"/>
          <p:cNvSpPr>
            <a:spLocks/>
          </p:cNvSpPr>
          <p:nvPr/>
        </p:nvSpPr>
        <p:spPr bwMode="auto">
          <a:xfrm rot="5400000">
            <a:off x="7164388" y="2963044"/>
            <a:ext cx="228600" cy="3048000"/>
          </a:xfrm>
          <a:prstGeom prst="rightBrace">
            <a:avLst>
              <a:gd name="adj1" fmla="val 111111"/>
              <a:gd name="adj2" fmla="val 50000"/>
            </a:avLst>
          </a:prstGeom>
          <a:noFill/>
          <a:ln w="9525">
            <a:solidFill>
              <a:schemeClr val="tx1"/>
            </a:solidFill>
            <a:round/>
            <a:headEnd/>
            <a:tailEnd/>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de-DE" dirty="0"/>
          </a:p>
        </p:txBody>
      </p:sp>
      <p:sp>
        <p:nvSpPr>
          <p:cNvPr id="68" name="Text Box 39"/>
          <p:cNvSpPr txBox="1">
            <a:spLocks noChangeArrowheads="1"/>
          </p:cNvSpPr>
          <p:nvPr/>
        </p:nvSpPr>
        <p:spPr bwMode="auto">
          <a:xfrm>
            <a:off x="2630488" y="4448944"/>
            <a:ext cx="838200" cy="4572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de-DE" dirty="0"/>
              <a:t>Bits</a:t>
            </a:r>
          </a:p>
        </p:txBody>
      </p:sp>
      <p:sp>
        <p:nvSpPr>
          <p:cNvPr id="69" name="Line 40"/>
          <p:cNvSpPr>
            <a:spLocks noChangeShapeType="1"/>
          </p:cNvSpPr>
          <p:nvPr/>
        </p:nvSpPr>
        <p:spPr bwMode="auto">
          <a:xfrm flipH="1" flipV="1">
            <a:off x="649288" y="3915544"/>
            <a:ext cx="1981200" cy="609600"/>
          </a:xfrm>
          <a:prstGeom prst="line">
            <a:avLst/>
          </a:prstGeom>
          <a:noFill/>
          <a:ln w="9525">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70" name="Line 41"/>
          <p:cNvSpPr>
            <a:spLocks noChangeShapeType="1"/>
          </p:cNvSpPr>
          <p:nvPr/>
        </p:nvSpPr>
        <p:spPr bwMode="auto">
          <a:xfrm flipH="1" flipV="1">
            <a:off x="1182688" y="3915544"/>
            <a:ext cx="1676400" cy="609600"/>
          </a:xfrm>
          <a:prstGeom prst="line">
            <a:avLst/>
          </a:prstGeom>
          <a:noFill/>
          <a:ln w="9525">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71" name="Line 42"/>
          <p:cNvSpPr>
            <a:spLocks noChangeShapeType="1"/>
          </p:cNvSpPr>
          <p:nvPr/>
        </p:nvSpPr>
        <p:spPr bwMode="auto">
          <a:xfrm flipV="1">
            <a:off x="3316288" y="3915544"/>
            <a:ext cx="2438400" cy="609600"/>
          </a:xfrm>
          <a:prstGeom prst="line">
            <a:avLst/>
          </a:prstGeom>
          <a:noFill/>
          <a:ln w="9525">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72" name="Line 43"/>
          <p:cNvSpPr>
            <a:spLocks noChangeShapeType="1"/>
          </p:cNvSpPr>
          <p:nvPr/>
        </p:nvSpPr>
        <p:spPr bwMode="auto">
          <a:xfrm flipV="1">
            <a:off x="3316288" y="3915544"/>
            <a:ext cx="3124200" cy="685800"/>
          </a:xfrm>
          <a:prstGeom prst="line">
            <a:avLst/>
          </a:prstGeom>
          <a:noFill/>
          <a:ln w="9525">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Tree>
    <p:extLst>
      <p:ext uri="{BB962C8B-B14F-4D97-AF65-F5344CB8AC3E}">
        <p14:creationId xmlns:p14="http://schemas.microsoft.com/office/powerpoint/2010/main" val="2433643089"/>
      </p:ext>
    </p:extLst>
  </p:cSld>
  <p:clrMapOvr>
    <a:masterClrMapping/>
  </p:clrMapOvr>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en-US" dirty="0"/>
              <a:t>©</a:t>
            </a:r>
            <a:r>
              <a:rPr lang="de-DE" dirty="0"/>
              <a:t> H. Falk | </a:t>
            </a:r>
            <a:fld id="{40D81B97-F885-4D88-986E-3141C4D96E68}" type="datetime1">
              <a:rPr lang="de-DE" smtClean="0"/>
              <a:t>01.10.2014</a:t>
            </a:fld>
            <a:endParaRPr lang="de-DE" dirty="0"/>
          </a:p>
        </p:txBody>
      </p:sp>
      <p:sp>
        <p:nvSpPr>
          <p:cNvPr id="5" name="Fußzeilenplatzhalter 4"/>
          <p:cNvSpPr>
            <a:spLocks noGrp="1"/>
          </p:cNvSpPr>
          <p:nvPr>
            <p:ph type="ftr" sz="quarter" idx="11"/>
          </p:nvPr>
        </p:nvSpPr>
        <p:spPr/>
        <p:txBody>
          <a:bodyPr/>
          <a:lstStyle/>
          <a:p>
            <a:r>
              <a:rPr lang="de-DE" dirty="0" smtClean="0"/>
              <a:t>7 - Speicher-Hardware</a:t>
            </a:r>
            <a:endParaRPr lang="de-DE" dirty="0"/>
          </a:p>
        </p:txBody>
      </p:sp>
      <p:sp>
        <p:nvSpPr>
          <p:cNvPr id="1049602" name="Rectangle 2"/>
          <p:cNvSpPr>
            <a:spLocks noGrp="1" noChangeArrowheads="1"/>
          </p:cNvSpPr>
          <p:nvPr>
            <p:ph type="title"/>
          </p:nvPr>
        </p:nvSpPr>
        <p:spPr/>
        <p:txBody>
          <a:bodyPr/>
          <a:lstStyle/>
          <a:p>
            <a:r>
              <a:rPr lang="en-US" dirty="0" smtClean="0"/>
              <a:t>RAID 3 </a:t>
            </a:r>
            <a:r>
              <a:rPr lang="en-US" i="1" dirty="0" smtClean="0"/>
              <a:t>(Dedicated parity)</a:t>
            </a:r>
            <a:endParaRPr lang="en-US" i="1" dirty="0"/>
          </a:p>
        </p:txBody>
      </p:sp>
      <p:sp>
        <p:nvSpPr>
          <p:cNvPr id="1049603" name="Rectangle 3"/>
          <p:cNvSpPr>
            <a:spLocks noGrp="1" noChangeArrowheads="1"/>
          </p:cNvSpPr>
          <p:nvPr>
            <p:ph type="body" idx="1"/>
          </p:nvPr>
        </p:nvSpPr>
        <p:spPr/>
        <p:txBody>
          <a:bodyPr/>
          <a:lstStyle/>
          <a:p>
            <a:pPr marL="0" indent="0">
              <a:lnSpc>
                <a:spcPct val="120000"/>
              </a:lnSpc>
            </a:pPr>
            <a:r>
              <a:rPr lang="de-DE" dirty="0" smtClean="0"/>
              <a:t>Es wird nur ein einzelnes Paritäts-</a:t>
            </a:r>
            <a:r>
              <a:rPr lang="en-US" i="1" dirty="0" smtClean="0"/>
              <a:t>Stripe</a:t>
            </a:r>
            <a:r>
              <a:rPr lang="de-DE" dirty="0" smtClean="0"/>
              <a:t> auf einer </a:t>
            </a:r>
            <a:r>
              <a:rPr lang="en-US" i="1" dirty="0" smtClean="0"/>
              <a:t>Parity</a:t>
            </a:r>
            <a:r>
              <a:rPr lang="de-DE" dirty="0" smtClean="0"/>
              <a:t>-Platte abgelegt.</a:t>
            </a:r>
          </a:p>
          <a:p>
            <a:pPr marL="0" indent="0">
              <a:lnSpc>
                <a:spcPct val="120000"/>
              </a:lnSpc>
            </a:pPr>
            <a:r>
              <a:rPr lang="de-DE" dirty="0" smtClean="0"/>
              <a:t>Häufig wird nur der Fall </a:t>
            </a:r>
            <a:r>
              <a:rPr lang="en-US" i="1" dirty="0" smtClean="0"/>
              <a:t>Stripe</a:t>
            </a:r>
            <a:r>
              <a:rPr lang="de-DE" dirty="0" smtClean="0"/>
              <a:t>-Parameter = 1 Bit betrachtet.</a:t>
            </a:r>
          </a:p>
          <a:p>
            <a:pPr marL="0" indent="0">
              <a:lnSpc>
                <a:spcPct val="120000"/>
              </a:lnSpc>
            </a:pPr>
            <a:r>
              <a:rPr lang="de-DE" dirty="0" smtClean="0"/>
              <a:t>Die </a:t>
            </a:r>
            <a:r>
              <a:rPr lang="en-US" i="1" dirty="0" smtClean="0"/>
              <a:t>Stripes</a:t>
            </a:r>
            <a:r>
              <a:rPr lang="de-DE" dirty="0" smtClean="0"/>
              <a:t> eines Datenblocks werden auf Platten verteilt.</a:t>
            </a:r>
          </a:p>
          <a:p>
            <a:pPr>
              <a:lnSpc>
                <a:spcPct val="120000"/>
              </a:lnSpc>
              <a:buFont typeface="Arial" charset="0"/>
              <a:buChar char="–"/>
            </a:pPr>
            <a:endParaRPr lang="de-DE" dirty="0" smtClean="0"/>
          </a:p>
          <a:p>
            <a:pPr>
              <a:lnSpc>
                <a:spcPct val="120000"/>
              </a:lnSpc>
              <a:buFont typeface="Arial" charset="0"/>
              <a:buChar char="–"/>
            </a:pPr>
            <a:endParaRPr lang="de-DE" dirty="0"/>
          </a:p>
          <a:p>
            <a:pPr>
              <a:lnSpc>
                <a:spcPct val="120000"/>
              </a:lnSpc>
              <a:buFont typeface="Arial" charset="0"/>
              <a:buChar char="–"/>
            </a:pPr>
            <a:endParaRPr lang="de-DE" dirty="0" smtClean="0"/>
          </a:p>
          <a:p>
            <a:pPr>
              <a:lnSpc>
                <a:spcPct val="120000"/>
              </a:lnSpc>
              <a:buFont typeface="Arial" charset="0"/>
              <a:buChar char="–"/>
            </a:pPr>
            <a:endParaRPr lang="de-DE" dirty="0"/>
          </a:p>
          <a:p>
            <a:pPr>
              <a:lnSpc>
                <a:spcPct val="120000"/>
              </a:lnSpc>
              <a:buFont typeface="Arial" charset="0"/>
              <a:buChar char="–"/>
            </a:pPr>
            <a:endParaRPr lang="de-DE" dirty="0" smtClean="0"/>
          </a:p>
          <a:p>
            <a:pPr>
              <a:lnSpc>
                <a:spcPct val="120000"/>
              </a:lnSpc>
              <a:buFont typeface="Arial" charset="0"/>
              <a:buChar char="–"/>
            </a:pPr>
            <a:endParaRPr lang="de-DE" dirty="0"/>
          </a:p>
          <a:p>
            <a:pPr marL="0" indent="0">
              <a:lnSpc>
                <a:spcPct val="120000"/>
              </a:lnSpc>
            </a:pPr>
            <a:endParaRPr lang="de-DE" dirty="0"/>
          </a:p>
          <a:p>
            <a:pPr>
              <a:lnSpc>
                <a:spcPct val="120000"/>
              </a:lnSpc>
              <a:buFont typeface="Arial" charset="0"/>
              <a:buChar char="–"/>
            </a:pPr>
            <a:r>
              <a:rPr lang="de-DE" dirty="0" smtClean="0"/>
              <a:t>Selbst für kleinste zu schreibende/lesende Blöcke sind alle Platten aktiv</a:t>
            </a:r>
          </a:p>
          <a:p>
            <a:pPr>
              <a:lnSpc>
                <a:spcPct val="120000"/>
              </a:lnSpc>
              <a:buFont typeface="Wingdings" pitchFamily="2" charset="2"/>
              <a:buChar char="F"/>
            </a:pPr>
            <a:r>
              <a:rPr lang="de-DE" i="1" dirty="0" smtClean="0"/>
              <a:t>Keine gute Performance</a:t>
            </a:r>
          </a:p>
        </p:txBody>
      </p:sp>
      <p:grpSp>
        <p:nvGrpSpPr>
          <p:cNvPr id="73" name="Group 4"/>
          <p:cNvGrpSpPr>
            <a:grpSpLocks/>
          </p:cNvGrpSpPr>
          <p:nvPr/>
        </p:nvGrpSpPr>
        <p:grpSpPr bwMode="auto">
          <a:xfrm>
            <a:off x="1371600" y="2852936"/>
            <a:ext cx="990600" cy="1447800"/>
            <a:chOff x="192" y="1872"/>
            <a:chExt cx="720" cy="960"/>
          </a:xfrm>
        </p:grpSpPr>
        <p:sp>
          <p:nvSpPr>
            <p:cNvPr id="74" name="AutoShape 5"/>
            <p:cNvSpPr>
              <a:spLocks noChangeArrowheads="1"/>
            </p:cNvSpPr>
            <p:nvPr/>
          </p:nvSpPr>
          <p:spPr bwMode="auto">
            <a:xfrm>
              <a:off x="192" y="1872"/>
              <a:ext cx="720" cy="960"/>
            </a:xfrm>
            <a:prstGeom prst="flowChartMagneticDisk">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de-DE" dirty="0"/>
            </a:p>
          </p:txBody>
        </p:sp>
        <p:sp>
          <p:nvSpPr>
            <p:cNvPr id="75" name="Text Box 6"/>
            <p:cNvSpPr txBox="1">
              <a:spLocks noChangeArrowheads="1"/>
            </p:cNvSpPr>
            <p:nvPr/>
          </p:nvSpPr>
          <p:spPr bwMode="auto">
            <a:xfrm>
              <a:off x="240" y="2304"/>
              <a:ext cx="288" cy="269"/>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de-DE" sz="2000" dirty="0"/>
                <a:t>0</a:t>
              </a:r>
            </a:p>
          </p:txBody>
        </p:sp>
        <p:sp>
          <p:nvSpPr>
            <p:cNvPr id="76" name="Text Box 7"/>
            <p:cNvSpPr txBox="1">
              <a:spLocks noChangeArrowheads="1"/>
            </p:cNvSpPr>
            <p:nvPr/>
          </p:nvSpPr>
          <p:spPr bwMode="auto">
            <a:xfrm>
              <a:off x="576" y="2304"/>
              <a:ext cx="288" cy="269"/>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de-DE" sz="2000" dirty="0"/>
                <a:t>5</a:t>
              </a:r>
            </a:p>
          </p:txBody>
        </p:sp>
      </p:grpSp>
      <p:grpSp>
        <p:nvGrpSpPr>
          <p:cNvPr id="77" name="Group 9"/>
          <p:cNvGrpSpPr>
            <a:grpSpLocks/>
          </p:cNvGrpSpPr>
          <p:nvPr/>
        </p:nvGrpSpPr>
        <p:grpSpPr bwMode="auto">
          <a:xfrm>
            <a:off x="2438400" y="2852936"/>
            <a:ext cx="990600" cy="1447800"/>
            <a:chOff x="192" y="1872"/>
            <a:chExt cx="720" cy="960"/>
          </a:xfrm>
        </p:grpSpPr>
        <p:sp>
          <p:nvSpPr>
            <p:cNvPr id="78" name="AutoShape 10"/>
            <p:cNvSpPr>
              <a:spLocks noChangeArrowheads="1"/>
            </p:cNvSpPr>
            <p:nvPr/>
          </p:nvSpPr>
          <p:spPr bwMode="auto">
            <a:xfrm>
              <a:off x="192" y="1872"/>
              <a:ext cx="720" cy="960"/>
            </a:xfrm>
            <a:prstGeom prst="flowChartMagneticDisk">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de-DE" dirty="0"/>
            </a:p>
          </p:txBody>
        </p:sp>
        <p:sp>
          <p:nvSpPr>
            <p:cNvPr id="79" name="Text Box 11"/>
            <p:cNvSpPr txBox="1">
              <a:spLocks noChangeArrowheads="1"/>
            </p:cNvSpPr>
            <p:nvPr/>
          </p:nvSpPr>
          <p:spPr bwMode="auto">
            <a:xfrm>
              <a:off x="240" y="2304"/>
              <a:ext cx="288" cy="269"/>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de-DE" sz="2000" dirty="0"/>
                <a:t>1</a:t>
              </a:r>
            </a:p>
          </p:txBody>
        </p:sp>
        <p:sp>
          <p:nvSpPr>
            <p:cNvPr id="80" name="Text Box 12"/>
            <p:cNvSpPr txBox="1">
              <a:spLocks noChangeArrowheads="1"/>
            </p:cNvSpPr>
            <p:nvPr/>
          </p:nvSpPr>
          <p:spPr bwMode="auto">
            <a:xfrm>
              <a:off x="576" y="2304"/>
              <a:ext cx="288" cy="269"/>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de-DE" sz="2000" dirty="0"/>
                <a:t>6</a:t>
              </a:r>
            </a:p>
          </p:txBody>
        </p:sp>
      </p:grpSp>
      <p:grpSp>
        <p:nvGrpSpPr>
          <p:cNvPr id="81" name="Group 13"/>
          <p:cNvGrpSpPr>
            <a:grpSpLocks/>
          </p:cNvGrpSpPr>
          <p:nvPr/>
        </p:nvGrpSpPr>
        <p:grpSpPr bwMode="auto">
          <a:xfrm>
            <a:off x="3505200" y="2852936"/>
            <a:ext cx="990600" cy="1447800"/>
            <a:chOff x="192" y="1872"/>
            <a:chExt cx="720" cy="960"/>
          </a:xfrm>
        </p:grpSpPr>
        <p:sp>
          <p:nvSpPr>
            <p:cNvPr id="82" name="AutoShape 14"/>
            <p:cNvSpPr>
              <a:spLocks noChangeArrowheads="1"/>
            </p:cNvSpPr>
            <p:nvPr/>
          </p:nvSpPr>
          <p:spPr bwMode="auto">
            <a:xfrm>
              <a:off x="192" y="1872"/>
              <a:ext cx="720" cy="960"/>
            </a:xfrm>
            <a:prstGeom prst="flowChartMagneticDisk">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de-DE" dirty="0"/>
            </a:p>
          </p:txBody>
        </p:sp>
        <p:sp>
          <p:nvSpPr>
            <p:cNvPr id="83" name="Text Box 15"/>
            <p:cNvSpPr txBox="1">
              <a:spLocks noChangeArrowheads="1"/>
            </p:cNvSpPr>
            <p:nvPr/>
          </p:nvSpPr>
          <p:spPr bwMode="auto">
            <a:xfrm>
              <a:off x="240" y="2304"/>
              <a:ext cx="288" cy="269"/>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de-DE" sz="2000" dirty="0"/>
                <a:t>2</a:t>
              </a:r>
            </a:p>
          </p:txBody>
        </p:sp>
        <p:sp>
          <p:nvSpPr>
            <p:cNvPr id="84" name="Text Box 16"/>
            <p:cNvSpPr txBox="1">
              <a:spLocks noChangeArrowheads="1"/>
            </p:cNvSpPr>
            <p:nvPr/>
          </p:nvSpPr>
          <p:spPr bwMode="auto">
            <a:xfrm>
              <a:off x="576" y="2304"/>
              <a:ext cx="288" cy="269"/>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de-DE" sz="2000" dirty="0"/>
                <a:t>7</a:t>
              </a:r>
            </a:p>
          </p:txBody>
        </p:sp>
      </p:grpSp>
      <p:grpSp>
        <p:nvGrpSpPr>
          <p:cNvPr id="85" name="Group 17"/>
          <p:cNvGrpSpPr>
            <a:grpSpLocks/>
          </p:cNvGrpSpPr>
          <p:nvPr/>
        </p:nvGrpSpPr>
        <p:grpSpPr bwMode="auto">
          <a:xfrm>
            <a:off x="4572000" y="2852936"/>
            <a:ext cx="990600" cy="1447800"/>
            <a:chOff x="192" y="1872"/>
            <a:chExt cx="720" cy="960"/>
          </a:xfrm>
        </p:grpSpPr>
        <p:sp>
          <p:nvSpPr>
            <p:cNvPr id="86" name="AutoShape 18"/>
            <p:cNvSpPr>
              <a:spLocks noChangeArrowheads="1"/>
            </p:cNvSpPr>
            <p:nvPr/>
          </p:nvSpPr>
          <p:spPr bwMode="auto">
            <a:xfrm>
              <a:off x="192" y="1872"/>
              <a:ext cx="720" cy="960"/>
            </a:xfrm>
            <a:prstGeom prst="flowChartMagneticDisk">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de-DE" dirty="0"/>
            </a:p>
          </p:txBody>
        </p:sp>
        <p:sp>
          <p:nvSpPr>
            <p:cNvPr id="87" name="Text Box 19"/>
            <p:cNvSpPr txBox="1">
              <a:spLocks noChangeArrowheads="1"/>
            </p:cNvSpPr>
            <p:nvPr/>
          </p:nvSpPr>
          <p:spPr bwMode="auto">
            <a:xfrm>
              <a:off x="240" y="2304"/>
              <a:ext cx="288" cy="269"/>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de-DE" sz="2000" dirty="0"/>
                <a:t>3</a:t>
              </a:r>
            </a:p>
          </p:txBody>
        </p:sp>
        <p:sp>
          <p:nvSpPr>
            <p:cNvPr id="88" name="Text Box 20"/>
            <p:cNvSpPr txBox="1">
              <a:spLocks noChangeArrowheads="1"/>
            </p:cNvSpPr>
            <p:nvPr/>
          </p:nvSpPr>
          <p:spPr bwMode="auto">
            <a:xfrm>
              <a:off x="576" y="2304"/>
              <a:ext cx="288" cy="269"/>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de-DE" sz="2000" dirty="0"/>
                <a:t>8</a:t>
              </a:r>
            </a:p>
          </p:txBody>
        </p:sp>
      </p:grpSp>
      <p:grpSp>
        <p:nvGrpSpPr>
          <p:cNvPr id="89" name="Group 21"/>
          <p:cNvGrpSpPr>
            <a:grpSpLocks/>
          </p:cNvGrpSpPr>
          <p:nvPr/>
        </p:nvGrpSpPr>
        <p:grpSpPr bwMode="auto">
          <a:xfrm>
            <a:off x="5638800" y="2852936"/>
            <a:ext cx="990600" cy="1447800"/>
            <a:chOff x="192" y="1872"/>
            <a:chExt cx="720" cy="960"/>
          </a:xfrm>
        </p:grpSpPr>
        <p:sp>
          <p:nvSpPr>
            <p:cNvPr id="90" name="AutoShape 22"/>
            <p:cNvSpPr>
              <a:spLocks noChangeArrowheads="1"/>
            </p:cNvSpPr>
            <p:nvPr/>
          </p:nvSpPr>
          <p:spPr bwMode="auto">
            <a:xfrm>
              <a:off x="192" y="1872"/>
              <a:ext cx="720" cy="960"/>
            </a:xfrm>
            <a:prstGeom prst="flowChartMagneticDisk">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de-DE" dirty="0"/>
            </a:p>
          </p:txBody>
        </p:sp>
        <p:sp>
          <p:nvSpPr>
            <p:cNvPr id="91" name="Text Box 23"/>
            <p:cNvSpPr txBox="1">
              <a:spLocks noChangeArrowheads="1"/>
            </p:cNvSpPr>
            <p:nvPr/>
          </p:nvSpPr>
          <p:spPr bwMode="auto">
            <a:xfrm>
              <a:off x="240" y="2304"/>
              <a:ext cx="288" cy="269"/>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de-DE" sz="2000" dirty="0"/>
                <a:t>4</a:t>
              </a:r>
            </a:p>
          </p:txBody>
        </p:sp>
        <p:sp>
          <p:nvSpPr>
            <p:cNvPr id="92" name="Text Box 24"/>
            <p:cNvSpPr txBox="1">
              <a:spLocks noChangeArrowheads="1"/>
            </p:cNvSpPr>
            <p:nvPr/>
          </p:nvSpPr>
          <p:spPr bwMode="auto">
            <a:xfrm>
              <a:off x="576" y="2304"/>
              <a:ext cx="288" cy="269"/>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de-DE" sz="2000" dirty="0"/>
                <a:t>9</a:t>
              </a:r>
            </a:p>
          </p:txBody>
        </p:sp>
      </p:grpSp>
      <p:grpSp>
        <p:nvGrpSpPr>
          <p:cNvPr id="93" name="Group 25"/>
          <p:cNvGrpSpPr>
            <a:grpSpLocks/>
          </p:cNvGrpSpPr>
          <p:nvPr/>
        </p:nvGrpSpPr>
        <p:grpSpPr bwMode="auto">
          <a:xfrm>
            <a:off x="6705600" y="2852936"/>
            <a:ext cx="990600" cy="1447800"/>
            <a:chOff x="192" y="1872"/>
            <a:chExt cx="720" cy="960"/>
          </a:xfrm>
        </p:grpSpPr>
        <p:sp>
          <p:nvSpPr>
            <p:cNvPr id="94" name="AutoShape 26"/>
            <p:cNvSpPr>
              <a:spLocks noChangeArrowheads="1"/>
            </p:cNvSpPr>
            <p:nvPr/>
          </p:nvSpPr>
          <p:spPr bwMode="auto">
            <a:xfrm>
              <a:off x="192" y="1872"/>
              <a:ext cx="720" cy="960"/>
            </a:xfrm>
            <a:prstGeom prst="flowChartMagneticDisk">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de-DE" dirty="0"/>
            </a:p>
          </p:txBody>
        </p:sp>
        <p:sp>
          <p:nvSpPr>
            <p:cNvPr id="95" name="Text Box 27"/>
            <p:cNvSpPr txBox="1">
              <a:spLocks noChangeArrowheads="1"/>
            </p:cNvSpPr>
            <p:nvPr/>
          </p:nvSpPr>
          <p:spPr bwMode="auto">
            <a:xfrm>
              <a:off x="240" y="2304"/>
              <a:ext cx="288" cy="269"/>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de-DE" sz="2000" dirty="0"/>
                <a:t>P</a:t>
              </a:r>
            </a:p>
          </p:txBody>
        </p:sp>
        <p:sp>
          <p:nvSpPr>
            <p:cNvPr id="96" name="Text Box 28"/>
            <p:cNvSpPr txBox="1">
              <a:spLocks noChangeArrowheads="1"/>
            </p:cNvSpPr>
            <p:nvPr/>
          </p:nvSpPr>
          <p:spPr bwMode="auto">
            <a:xfrm>
              <a:off x="576" y="2304"/>
              <a:ext cx="299" cy="267"/>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a:spcBef>
                  <a:spcPct val="50000"/>
                </a:spcBef>
              </a:pPr>
              <a:r>
                <a:rPr lang="de-DE" sz="2000" dirty="0" smtClean="0"/>
                <a:t>P’</a:t>
              </a:r>
              <a:endParaRPr lang="de-DE" sz="2000" dirty="0"/>
            </a:p>
          </p:txBody>
        </p:sp>
      </p:grpSp>
      <p:sp>
        <p:nvSpPr>
          <p:cNvPr id="97" name="Text Box 29"/>
          <p:cNvSpPr txBox="1">
            <a:spLocks noChangeArrowheads="1"/>
          </p:cNvSpPr>
          <p:nvPr/>
        </p:nvSpPr>
        <p:spPr bwMode="auto">
          <a:xfrm>
            <a:off x="3657600" y="4376936"/>
            <a:ext cx="838200" cy="4572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de-DE" dirty="0"/>
              <a:t>Bits</a:t>
            </a:r>
          </a:p>
        </p:txBody>
      </p:sp>
      <p:sp>
        <p:nvSpPr>
          <p:cNvPr id="98" name="Line 30"/>
          <p:cNvSpPr>
            <a:spLocks noChangeShapeType="1"/>
          </p:cNvSpPr>
          <p:nvPr/>
        </p:nvSpPr>
        <p:spPr bwMode="auto">
          <a:xfrm flipH="1" flipV="1">
            <a:off x="1676400" y="3843536"/>
            <a:ext cx="1981200" cy="609600"/>
          </a:xfrm>
          <a:prstGeom prst="line">
            <a:avLst/>
          </a:prstGeom>
          <a:noFill/>
          <a:ln w="9525">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9" name="Line 31"/>
          <p:cNvSpPr>
            <a:spLocks noChangeShapeType="1"/>
          </p:cNvSpPr>
          <p:nvPr/>
        </p:nvSpPr>
        <p:spPr bwMode="auto">
          <a:xfrm flipH="1" flipV="1">
            <a:off x="2209800" y="3843536"/>
            <a:ext cx="1676400" cy="609600"/>
          </a:xfrm>
          <a:prstGeom prst="line">
            <a:avLst/>
          </a:prstGeom>
          <a:noFill/>
          <a:ln w="9525">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100" name="Line 32"/>
          <p:cNvSpPr>
            <a:spLocks noChangeShapeType="1"/>
          </p:cNvSpPr>
          <p:nvPr/>
        </p:nvSpPr>
        <p:spPr bwMode="auto">
          <a:xfrm flipV="1">
            <a:off x="4343400" y="3843536"/>
            <a:ext cx="2438400" cy="609600"/>
          </a:xfrm>
          <a:prstGeom prst="line">
            <a:avLst/>
          </a:prstGeom>
          <a:noFill/>
          <a:ln w="9525">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101" name="Line 33"/>
          <p:cNvSpPr>
            <a:spLocks noChangeShapeType="1"/>
          </p:cNvSpPr>
          <p:nvPr/>
        </p:nvSpPr>
        <p:spPr bwMode="auto">
          <a:xfrm flipV="1">
            <a:off x="4343400" y="3843536"/>
            <a:ext cx="3124200" cy="685800"/>
          </a:xfrm>
          <a:prstGeom prst="line">
            <a:avLst/>
          </a:prstGeom>
          <a:noFill/>
          <a:ln w="9525">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Tree>
    <p:extLst>
      <p:ext uri="{BB962C8B-B14F-4D97-AF65-F5344CB8AC3E}">
        <p14:creationId xmlns:p14="http://schemas.microsoft.com/office/powerpoint/2010/main" val="3770849147"/>
      </p:ext>
    </p:extLst>
  </p:cSld>
  <p:clrMapOvr>
    <a:masterClrMapping/>
  </p:clrMapOvr>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en-US" dirty="0"/>
              <a:t>©</a:t>
            </a:r>
            <a:r>
              <a:rPr lang="de-DE" dirty="0"/>
              <a:t> H. Falk | </a:t>
            </a:r>
            <a:fld id="{8092F7EE-89B1-4170-9AEE-751E7BADC025}" type="datetime1">
              <a:rPr lang="de-DE" smtClean="0"/>
              <a:t>01.10.2014</a:t>
            </a:fld>
            <a:endParaRPr lang="de-DE" dirty="0"/>
          </a:p>
        </p:txBody>
      </p:sp>
      <p:sp>
        <p:nvSpPr>
          <p:cNvPr id="5" name="Fußzeilenplatzhalter 4"/>
          <p:cNvSpPr>
            <a:spLocks noGrp="1"/>
          </p:cNvSpPr>
          <p:nvPr>
            <p:ph type="ftr" sz="quarter" idx="11"/>
          </p:nvPr>
        </p:nvSpPr>
        <p:spPr/>
        <p:txBody>
          <a:bodyPr/>
          <a:lstStyle/>
          <a:p>
            <a:r>
              <a:rPr lang="de-DE" dirty="0" smtClean="0"/>
              <a:t>7 - Speicher-Hardware</a:t>
            </a:r>
            <a:endParaRPr lang="de-DE" dirty="0"/>
          </a:p>
        </p:txBody>
      </p:sp>
      <p:sp>
        <p:nvSpPr>
          <p:cNvPr id="1049602" name="Rectangle 2"/>
          <p:cNvSpPr>
            <a:spLocks noGrp="1" noChangeArrowheads="1"/>
          </p:cNvSpPr>
          <p:nvPr>
            <p:ph type="title"/>
          </p:nvPr>
        </p:nvSpPr>
        <p:spPr/>
        <p:txBody>
          <a:bodyPr/>
          <a:lstStyle/>
          <a:p>
            <a:r>
              <a:rPr lang="en-US" dirty="0" smtClean="0"/>
              <a:t>RAID 4</a:t>
            </a:r>
            <a:endParaRPr lang="en-US" i="1" dirty="0"/>
          </a:p>
        </p:txBody>
      </p:sp>
      <p:sp>
        <p:nvSpPr>
          <p:cNvPr id="1049603" name="Rectangle 3"/>
          <p:cNvSpPr>
            <a:spLocks noGrp="1" noChangeArrowheads="1"/>
          </p:cNvSpPr>
          <p:nvPr>
            <p:ph type="body" idx="1"/>
          </p:nvPr>
        </p:nvSpPr>
        <p:spPr/>
        <p:txBody>
          <a:bodyPr/>
          <a:lstStyle/>
          <a:p>
            <a:pPr marL="0" indent="0">
              <a:lnSpc>
                <a:spcPct val="120000"/>
              </a:lnSpc>
            </a:pPr>
            <a:r>
              <a:rPr lang="de-DE" dirty="0" smtClean="0"/>
              <a:t>Wie RAID 3, jedoch mit einem </a:t>
            </a:r>
            <a:r>
              <a:rPr lang="en-US" i="1" dirty="0" smtClean="0"/>
              <a:t>Striping</a:t>
            </a:r>
            <a:r>
              <a:rPr lang="de-DE" dirty="0" smtClean="0"/>
              <a:t>-Faktor von einem Block und mehr.</a:t>
            </a:r>
          </a:p>
          <a:p>
            <a:pPr>
              <a:lnSpc>
                <a:spcPct val="120000"/>
              </a:lnSpc>
              <a:buFont typeface="Arial" charset="0"/>
              <a:buChar char="–"/>
            </a:pPr>
            <a:endParaRPr lang="de-DE" dirty="0" smtClean="0"/>
          </a:p>
          <a:p>
            <a:pPr>
              <a:lnSpc>
                <a:spcPct val="120000"/>
              </a:lnSpc>
              <a:buFont typeface="Arial" charset="0"/>
              <a:buChar char="–"/>
            </a:pPr>
            <a:endParaRPr lang="de-DE" dirty="0"/>
          </a:p>
          <a:p>
            <a:pPr>
              <a:lnSpc>
                <a:spcPct val="120000"/>
              </a:lnSpc>
              <a:buFont typeface="Arial" charset="0"/>
              <a:buChar char="–"/>
            </a:pPr>
            <a:endParaRPr lang="de-DE" dirty="0" smtClean="0"/>
          </a:p>
          <a:p>
            <a:pPr>
              <a:lnSpc>
                <a:spcPct val="120000"/>
              </a:lnSpc>
              <a:buFont typeface="Arial" charset="0"/>
              <a:buChar char="–"/>
            </a:pPr>
            <a:endParaRPr lang="de-DE" dirty="0"/>
          </a:p>
          <a:p>
            <a:pPr>
              <a:lnSpc>
                <a:spcPct val="120000"/>
              </a:lnSpc>
              <a:buFont typeface="Arial" charset="0"/>
              <a:buChar char="–"/>
            </a:pPr>
            <a:endParaRPr lang="de-DE" dirty="0" smtClean="0"/>
          </a:p>
          <a:p>
            <a:pPr>
              <a:lnSpc>
                <a:spcPct val="120000"/>
              </a:lnSpc>
              <a:buFont typeface="Arial" charset="0"/>
              <a:buChar char="–"/>
            </a:pPr>
            <a:endParaRPr lang="de-DE" dirty="0"/>
          </a:p>
          <a:p>
            <a:pPr marL="0" indent="0">
              <a:lnSpc>
                <a:spcPct val="120000"/>
              </a:lnSpc>
            </a:pPr>
            <a:endParaRPr lang="de-DE" dirty="0" smtClean="0"/>
          </a:p>
          <a:p>
            <a:pPr marL="0" indent="0">
              <a:lnSpc>
                <a:spcPct val="120000"/>
              </a:lnSpc>
            </a:pPr>
            <a:endParaRPr lang="de-DE" dirty="0"/>
          </a:p>
          <a:p>
            <a:pPr marL="0" indent="0">
              <a:lnSpc>
                <a:spcPct val="120000"/>
              </a:lnSpc>
            </a:pPr>
            <a:endParaRPr lang="de-DE" dirty="0"/>
          </a:p>
          <a:p>
            <a:pPr>
              <a:lnSpc>
                <a:spcPct val="120000"/>
              </a:lnSpc>
              <a:buFont typeface="Arial" charset="0"/>
              <a:buChar char="–"/>
            </a:pPr>
            <a:r>
              <a:rPr lang="de-DE" dirty="0" smtClean="0"/>
              <a:t>Besserer wahlfreier Zugriff als RAID 3</a:t>
            </a:r>
          </a:p>
          <a:p>
            <a:pPr>
              <a:lnSpc>
                <a:spcPct val="120000"/>
              </a:lnSpc>
              <a:buFont typeface="Arial" charset="0"/>
              <a:buChar char="–"/>
            </a:pPr>
            <a:r>
              <a:rPr lang="de-DE" dirty="0" smtClean="0"/>
              <a:t>Paritätsplatte bleibt ein Engpass</a:t>
            </a:r>
          </a:p>
        </p:txBody>
      </p:sp>
      <p:grpSp>
        <p:nvGrpSpPr>
          <p:cNvPr id="35" name="Group 4"/>
          <p:cNvGrpSpPr>
            <a:grpSpLocks/>
          </p:cNvGrpSpPr>
          <p:nvPr/>
        </p:nvGrpSpPr>
        <p:grpSpPr bwMode="auto">
          <a:xfrm>
            <a:off x="1143000" y="2564904"/>
            <a:ext cx="990600" cy="1447800"/>
            <a:chOff x="192" y="1872"/>
            <a:chExt cx="720" cy="960"/>
          </a:xfrm>
        </p:grpSpPr>
        <p:sp>
          <p:nvSpPr>
            <p:cNvPr id="36" name="AutoShape 5"/>
            <p:cNvSpPr>
              <a:spLocks noChangeArrowheads="1"/>
            </p:cNvSpPr>
            <p:nvPr/>
          </p:nvSpPr>
          <p:spPr bwMode="auto">
            <a:xfrm>
              <a:off x="192" y="1872"/>
              <a:ext cx="720" cy="960"/>
            </a:xfrm>
            <a:prstGeom prst="flowChartMagneticDisk">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de-DE" dirty="0"/>
            </a:p>
          </p:txBody>
        </p:sp>
        <p:sp>
          <p:nvSpPr>
            <p:cNvPr id="37" name="Text Box 6"/>
            <p:cNvSpPr txBox="1">
              <a:spLocks noChangeArrowheads="1"/>
            </p:cNvSpPr>
            <p:nvPr/>
          </p:nvSpPr>
          <p:spPr bwMode="auto">
            <a:xfrm>
              <a:off x="240" y="2304"/>
              <a:ext cx="288" cy="269"/>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de-DE" sz="2000" dirty="0"/>
                <a:t>0</a:t>
              </a:r>
            </a:p>
          </p:txBody>
        </p:sp>
        <p:sp>
          <p:nvSpPr>
            <p:cNvPr id="38" name="Text Box 7"/>
            <p:cNvSpPr txBox="1">
              <a:spLocks noChangeArrowheads="1"/>
            </p:cNvSpPr>
            <p:nvPr/>
          </p:nvSpPr>
          <p:spPr bwMode="auto">
            <a:xfrm>
              <a:off x="576" y="2304"/>
              <a:ext cx="288" cy="269"/>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de-DE" sz="2000" dirty="0"/>
                <a:t>5</a:t>
              </a:r>
            </a:p>
          </p:txBody>
        </p:sp>
      </p:grpSp>
      <p:grpSp>
        <p:nvGrpSpPr>
          <p:cNvPr id="39" name="Group 9"/>
          <p:cNvGrpSpPr>
            <a:grpSpLocks/>
          </p:cNvGrpSpPr>
          <p:nvPr/>
        </p:nvGrpSpPr>
        <p:grpSpPr bwMode="auto">
          <a:xfrm>
            <a:off x="2209800" y="2564904"/>
            <a:ext cx="990600" cy="1447800"/>
            <a:chOff x="192" y="1872"/>
            <a:chExt cx="720" cy="960"/>
          </a:xfrm>
        </p:grpSpPr>
        <p:sp>
          <p:nvSpPr>
            <p:cNvPr id="40" name="AutoShape 10"/>
            <p:cNvSpPr>
              <a:spLocks noChangeArrowheads="1"/>
            </p:cNvSpPr>
            <p:nvPr/>
          </p:nvSpPr>
          <p:spPr bwMode="auto">
            <a:xfrm>
              <a:off x="192" y="1872"/>
              <a:ext cx="720" cy="960"/>
            </a:xfrm>
            <a:prstGeom prst="flowChartMagneticDisk">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de-DE" dirty="0"/>
            </a:p>
          </p:txBody>
        </p:sp>
        <p:sp>
          <p:nvSpPr>
            <p:cNvPr id="41" name="Text Box 11"/>
            <p:cNvSpPr txBox="1">
              <a:spLocks noChangeArrowheads="1"/>
            </p:cNvSpPr>
            <p:nvPr/>
          </p:nvSpPr>
          <p:spPr bwMode="auto">
            <a:xfrm>
              <a:off x="240" y="2304"/>
              <a:ext cx="288" cy="269"/>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de-DE" sz="2000" dirty="0"/>
                <a:t>1</a:t>
              </a:r>
            </a:p>
          </p:txBody>
        </p:sp>
        <p:sp>
          <p:nvSpPr>
            <p:cNvPr id="42" name="Text Box 12"/>
            <p:cNvSpPr txBox="1">
              <a:spLocks noChangeArrowheads="1"/>
            </p:cNvSpPr>
            <p:nvPr/>
          </p:nvSpPr>
          <p:spPr bwMode="auto">
            <a:xfrm>
              <a:off x="576" y="2304"/>
              <a:ext cx="288" cy="269"/>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de-DE" sz="2000" dirty="0"/>
                <a:t>6</a:t>
              </a:r>
            </a:p>
          </p:txBody>
        </p:sp>
      </p:grpSp>
      <p:grpSp>
        <p:nvGrpSpPr>
          <p:cNvPr id="43" name="Group 13"/>
          <p:cNvGrpSpPr>
            <a:grpSpLocks/>
          </p:cNvGrpSpPr>
          <p:nvPr/>
        </p:nvGrpSpPr>
        <p:grpSpPr bwMode="auto">
          <a:xfrm>
            <a:off x="3276600" y="2564904"/>
            <a:ext cx="990600" cy="1447800"/>
            <a:chOff x="192" y="1872"/>
            <a:chExt cx="720" cy="960"/>
          </a:xfrm>
        </p:grpSpPr>
        <p:sp>
          <p:nvSpPr>
            <p:cNvPr id="44" name="AutoShape 14"/>
            <p:cNvSpPr>
              <a:spLocks noChangeArrowheads="1"/>
            </p:cNvSpPr>
            <p:nvPr/>
          </p:nvSpPr>
          <p:spPr bwMode="auto">
            <a:xfrm>
              <a:off x="192" y="1872"/>
              <a:ext cx="720" cy="960"/>
            </a:xfrm>
            <a:prstGeom prst="flowChartMagneticDisk">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de-DE" dirty="0"/>
            </a:p>
          </p:txBody>
        </p:sp>
        <p:sp>
          <p:nvSpPr>
            <p:cNvPr id="45" name="Text Box 15"/>
            <p:cNvSpPr txBox="1">
              <a:spLocks noChangeArrowheads="1"/>
            </p:cNvSpPr>
            <p:nvPr/>
          </p:nvSpPr>
          <p:spPr bwMode="auto">
            <a:xfrm>
              <a:off x="240" y="2304"/>
              <a:ext cx="288" cy="269"/>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de-DE" sz="2000" dirty="0"/>
                <a:t>2</a:t>
              </a:r>
            </a:p>
          </p:txBody>
        </p:sp>
        <p:sp>
          <p:nvSpPr>
            <p:cNvPr id="46" name="Text Box 16"/>
            <p:cNvSpPr txBox="1">
              <a:spLocks noChangeArrowheads="1"/>
            </p:cNvSpPr>
            <p:nvPr/>
          </p:nvSpPr>
          <p:spPr bwMode="auto">
            <a:xfrm>
              <a:off x="576" y="2304"/>
              <a:ext cx="288" cy="269"/>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de-DE" sz="2000" dirty="0"/>
                <a:t>7</a:t>
              </a:r>
            </a:p>
          </p:txBody>
        </p:sp>
      </p:grpSp>
      <p:grpSp>
        <p:nvGrpSpPr>
          <p:cNvPr id="47" name="Group 17"/>
          <p:cNvGrpSpPr>
            <a:grpSpLocks/>
          </p:cNvGrpSpPr>
          <p:nvPr/>
        </p:nvGrpSpPr>
        <p:grpSpPr bwMode="auto">
          <a:xfrm>
            <a:off x="4343400" y="2564904"/>
            <a:ext cx="990600" cy="1447800"/>
            <a:chOff x="192" y="1872"/>
            <a:chExt cx="720" cy="960"/>
          </a:xfrm>
        </p:grpSpPr>
        <p:sp>
          <p:nvSpPr>
            <p:cNvPr id="48" name="AutoShape 18"/>
            <p:cNvSpPr>
              <a:spLocks noChangeArrowheads="1"/>
            </p:cNvSpPr>
            <p:nvPr/>
          </p:nvSpPr>
          <p:spPr bwMode="auto">
            <a:xfrm>
              <a:off x="192" y="1872"/>
              <a:ext cx="720" cy="960"/>
            </a:xfrm>
            <a:prstGeom prst="flowChartMagneticDisk">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de-DE" dirty="0"/>
            </a:p>
          </p:txBody>
        </p:sp>
        <p:sp>
          <p:nvSpPr>
            <p:cNvPr id="49" name="Text Box 19"/>
            <p:cNvSpPr txBox="1">
              <a:spLocks noChangeArrowheads="1"/>
            </p:cNvSpPr>
            <p:nvPr/>
          </p:nvSpPr>
          <p:spPr bwMode="auto">
            <a:xfrm>
              <a:off x="240" y="2304"/>
              <a:ext cx="288" cy="269"/>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de-DE" sz="2000" dirty="0"/>
                <a:t>3</a:t>
              </a:r>
            </a:p>
          </p:txBody>
        </p:sp>
        <p:sp>
          <p:nvSpPr>
            <p:cNvPr id="50" name="Text Box 20"/>
            <p:cNvSpPr txBox="1">
              <a:spLocks noChangeArrowheads="1"/>
            </p:cNvSpPr>
            <p:nvPr/>
          </p:nvSpPr>
          <p:spPr bwMode="auto">
            <a:xfrm>
              <a:off x="576" y="2304"/>
              <a:ext cx="288" cy="269"/>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de-DE" sz="2000" dirty="0"/>
                <a:t>8</a:t>
              </a:r>
            </a:p>
          </p:txBody>
        </p:sp>
      </p:grpSp>
      <p:grpSp>
        <p:nvGrpSpPr>
          <p:cNvPr id="51" name="Group 21"/>
          <p:cNvGrpSpPr>
            <a:grpSpLocks/>
          </p:cNvGrpSpPr>
          <p:nvPr/>
        </p:nvGrpSpPr>
        <p:grpSpPr bwMode="auto">
          <a:xfrm>
            <a:off x="5410200" y="2564904"/>
            <a:ext cx="990600" cy="1447800"/>
            <a:chOff x="192" y="1872"/>
            <a:chExt cx="720" cy="960"/>
          </a:xfrm>
        </p:grpSpPr>
        <p:sp>
          <p:nvSpPr>
            <p:cNvPr id="52" name="AutoShape 22"/>
            <p:cNvSpPr>
              <a:spLocks noChangeArrowheads="1"/>
            </p:cNvSpPr>
            <p:nvPr/>
          </p:nvSpPr>
          <p:spPr bwMode="auto">
            <a:xfrm>
              <a:off x="192" y="1872"/>
              <a:ext cx="720" cy="960"/>
            </a:xfrm>
            <a:prstGeom prst="flowChartMagneticDisk">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de-DE" dirty="0"/>
            </a:p>
          </p:txBody>
        </p:sp>
        <p:sp>
          <p:nvSpPr>
            <p:cNvPr id="53" name="Text Box 23"/>
            <p:cNvSpPr txBox="1">
              <a:spLocks noChangeArrowheads="1"/>
            </p:cNvSpPr>
            <p:nvPr/>
          </p:nvSpPr>
          <p:spPr bwMode="auto">
            <a:xfrm>
              <a:off x="240" y="2304"/>
              <a:ext cx="288" cy="269"/>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de-DE" sz="2000" dirty="0"/>
                <a:t>4</a:t>
              </a:r>
            </a:p>
          </p:txBody>
        </p:sp>
        <p:sp>
          <p:nvSpPr>
            <p:cNvPr id="54" name="Text Box 24"/>
            <p:cNvSpPr txBox="1">
              <a:spLocks noChangeArrowheads="1"/>
            </p:cNvSpPr>
            <p:nvPr/>
          </p:nvSpPr>
          <p:spPr bwMode="auto">
            <a:xfrm>
              <a:off x="576" y="2304"/>
              <a:ext cx="288" cy="269"/>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de-DE" sz="2000" dirty="0"/>
                <a:t>9</a:t>
              </a:r>
            </a:p>
          </p:txBody>
        </p:sp>
      </p:grpSp>
      <p:grpSp>
        <p:nvGrpSpPr>
          <p:cNvPr id="55" name="Group 25"/>
          <p:cNvGrpSpPr>
            <a:grpSpLocks/>
          </p:cNvGrpSpPr>
          <p:nvPr/>
        </p:nvGrpSpPr>
        <p:grpSpPr bwMode="auto">
          <a:xfrm>
            <a:off x="6477000" y="2564904"/>
            <a:ext cx="990600" cy="1447800"/>
            <a:chOff x="192" y="1872"/>
            <a:chExt cx="720" cy="960"/>
          </a:xfrm>
        </p:grpSpPr>
        <p:sp>
          <p:nvSpPr>
            <p:cNvPr id="56" name="AutoShape 26"/>
            <p:cNvSpPr>
              <a:spLocks noChangeArrowheads="1"/>
            </p:cNvSpPr>
            <p:nvPr/>
          </p:nvSpPr>
          <p:spPr bwMode="auto">
            <a:xfrm>
              <a:off x="192" y="1872"/>
              <a:ext cx="720" cy="960"/>
            </a:xfrm>
            <a:prstGeom prst="flowChartMagneticDisk">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de-DE" dirty="0"/>
            </a:p>
          </p:txBody>
        </p:sp>
        <p:sp>
          <p:nvSpPr>
            <p:cNvPr id="57" name="Text Box 27"/>
            <p:cNvSpPr txBox="1">
              <a:spLocks noChangeArrowheads="1"/>
            </p:cNvSpPr>
            <p:nvPr/>
          </p:nvSpPr>
          <p:spPr bwMode="auto">
            <a:xfrm>
              <a:off x="240" y="2304"/>
              <a:ext cx="288" cy="269"/>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de-DE" sz="2000" dirty="0"/>
                <a:t>P</a:t>
              </a:r>
            </a:p>
          </p:txBody>
        </p:sp>
        <p:sp>
          <p:nvSpPr>
            <p:cNvPr id="58" name="Text Box 28"/>
            <p:cNvSpPr txBox="1">
              <a:spLocks noChangeArrowheads="1"/>
            </p:cNvSpPr>
            <p:nvPr/>
          </p:nvSpPr>
          <p:spPr bwMode="auto">
            <a:xfrm>
              <a:off x="576" y="2304"/>
              <a:ext cx="299" cy="267"/>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a:spcBef>
                  <a:spcPct val="50000"/>
                </a:spcBef>
              </a:pPr>
              <a:r>
                <a:rPr lang="de-DE" sz="2000" dirty="0"/>
                <a:t>P’</a:t>
              </a:r>
            </a:p>
          </p:txBody>
        </p:sp>
      </p:grpSp>
      <p:sp>
        <p:nvSpPr>
          <p:cNvPr id="59" name="Text Box 29"/>
          <p:cNvSpPr txBox="1">
            <a:spLocks noChangeArrowheads="1"/>
          </p:cNvSpPr>
          <p:nvPr/>
        </p:nvSpPr>
        <p:spPr bwMode="auto">
          <a:xfrm>
            <a:off x="3429000" y="4088904"/>
            <a:ext cx="3124200" cy="402291"/>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de-DE" sz="2000" dirty="0" smtClean="0"/>
              <a:t>Größe = </a:t>
            </a:r>
            <a:r>
              <a:rPr lang="en-US" sz="2000" i="1" dirty="0" smtClean="0"/>
              <a:t>Striping</a:t>
            </a:r>
            <a:r>
              <a:rPr lang="de-DE" sz="2000" dirty="0" smtClean="0"/>
              <a:t>-Faktor</a:t>
            </a:r>
            <a:endParaRPr lang="de-DE" sz="2000" dirty="0"/>
          </a:p>
        </p:txBody>
      </p:sp>
      <p:sp>
        <p:nvSpPr>
          <p:cNvPr id="60" name="Line 30"/>
          <p:cNvSpPr>
            <a:spLocks noChangeShapeType="1"/>
          </p:cNvSpPr>
          <p:nvPr/>
        </p:nvSpPr>
        <p:spPr bwMode="auto">
          <a:xfrm flipH="1" flipV="1">
            <a:off x="1447800" y="3555504"/>
            <a:ext cx="1981200" cy="609600"/>
          </a:xfrm>
          <a:prstGeom prst="line">
            <a:avLst/>
          </a:prstGeom>
          <a:noFill/>
          <a:ln w="9525">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61" name="Line 31"/>
          <p:cNvSpPr>
            <a:spLocks noChangeShapeType="1"/>
          </p:cNvSpPr>
          <p:nvPr/>
        </p:nvSpPr>
        <p:spPr bwMode="auto">
          <a:xfrm flipH="1" flipV="1">
            <a:off x="1981200" y="3555504"/>
            <a:ext cx="1676400" cy="609600"/>
          </a:xfrm>
          <a:prstGeom prst="line">
            <a:avLst/>
          </a:prstGeom>
          <a:noFill/>
          <a:ln w="9525">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62" name="Line 32"/>
          <p:cNvSpPr>
            <a:spLocks noChangeShapeType="1"/>
          </p:cNvSpPr>
          <p:nvPr/>
        </p:nvSpPr>
        <p:spPr bwMode="auto">
          <a:xfrm flipV="1">
            <a:off x="4114800" y="3555504"/>
            <a:ext cx="2438400" cy="609600"/>
          </a:xfrm>
          <a:prstGeom prst="line">
            <a:avLst/>
          </a:prstGeom>
          <a:noFill/>
          <a:ln w="9525">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63" name="Line 33"/>
          <p:cNvSpPr>
            <a:spLocks noChangeShapeType="1"/>
          </p:cNvSpPr>
          <p:nvPr/>
        </p:nvSpPr>
        <p:spPr bwMode="auto">
          <a:xfrm flipV="1">
            <a:off x="4114800" y="3555504"/>
            <a:ext cx="3124200" cy="685800"/>
          </a:xfrm>
          <a:prstGeom prst="line">
            <a:avLst/>
          </a:prstGeom>
          <a:noFill/>
          <a:ln w="9525">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Tree>
    <p:extLst>
      <p:ext uri="{BB962C8B-B14F-4D97-AF65-F5344CB8AC3E}">
        <p14:creationId xmlns:p14="http://schemas.microsoft.com/office/powerpoint/2010/main" val="716826398"/>
      </p:ext>
    </p:extLst>
  </p:cSld>
  <p:clrMapOvr>
    <a:masterClrMapping/>
  </p:clrMapOvr>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en-US" dirty="0"/>
              <a:t>©</a:t>
            </a:r>
            <a:r>
              <a:rPr lang="de-DE" dirty="0"/>
              <a:t> H. Falk | </a:t>
            </a:r>
            <a:fld id="{67DB9651-3C41-4D07-B17C-27E1BB70764F}" type="datetime1">
              <a:rPr lang="de-DE" smtClean="0"/>
              <a:t>01.10.2014</a:t>
            </a:fld>
            <a:endParaRPr lang="de-DE" dirty="0"/>
          </a:p>
        </p:txBody>
      </p:sp>
      <p:sp>
        <p:nvSpPr>
          <p:cNvPr id="5" name="Fußzeilenplatzhalter 4"/>
          <p:cNvSpPr>
            <a:spLocks noGrp="1"/>
          </p:cNvSpPr>
          <p:nvPr>
            <p:ph type="ftr" sz="quarter" idx="11"/>
          </p:nvPr>
        </p:nvSpPr>
        <p:spPr/>
        <p:txBody>
          <a:bodyPr/>
          <a:lstStyle/>
          <a:p>
            <a:r>
              <a:rPr lang="de-DE" dirty="0" smtClean="0"/>
              <a:t>7 - Speicher-Hardware</a:t>
            </a:r>
            <a:endParaRPr lang="de-DE" dirty="0"/>
          </a:p>
        </p:txBody>
      </p:sp>
      <p:sp>
        <p:nvSpPr>
          <p:cNvPr id="1049602" name="Rectangle 2"/>
          <p:cNvSpPr>
            <a:spLocks noGrp="1" noChangeArrowheads="1"/>
          </p:cNvSpPr>
          <p:nvPr>
            <p:ph type="title"/>
          </p:nvPr>
        </p:nvSpPr>
        <p:spPr/>
        <p:txBody>
          <a:bodyPr/>
          <a:lstStyle/>
          <a:p>
            <a:r>
              <a:rPr lang="en-US" dirty="0" smtClean="0"/>
              <a:t>RAID 5 </a:t>
            </a:r>
            <a:r>
              <a:rPr lang="en-US" i="1" dirty="0" smtClean="0"/>
              <a:t>(Distributed parity)</a:t>
            </a:r>
            <a:endParaRPr lang="en-US" i="1" dirty="0"/>
          </a:p>
        </p:txBody>
      </p:sp>
      <p:sp>
        <p:nvSpPr>
          <p:cNvPr id="1049603" name="Rectangle 3"/>
          <p:cNvSpPr>
            <a:spLocks noGrp="1" noChangeArrowheads="1"/>
          </p:cNvSpPr>
          <p:nvPr>
            <p:ph type="body" idx="1"/>
          </p:nvPr>
        </p:nvSpPr>
        <p:spPr/>
        <p:txBody>
          <a:bodyPr/>
          <a:lstStyle/>
          <a:p>
            <a:pPr marL="0" indent="0">
              <a:lnSpc>
                <a:spcPct val="120000"/>
              </a:lnSpc>
            </a:pPr>
            <a:r>
              <a:rPr lang="de-DE" dirty="0" smtClean="0"/>
              <a:t>Paritätsinformation wird über verschiedene Platten verteilt.</a:t>
            </a:r>
          </a:p>
          <a:p>
            <a:pPr>
              <a:lnSpc>
                <a:spcPct val="120000"/>
              </a:lnSpc>
              <a:buFont typeface="Arial" charset="0"/>
              <a:buChar char="–"/>
            </a:pPr>
            <a:endParaRPr lang="de-DE" dirty="0" smtClean="0"/>
          </a:p>
          <a:p>
            <a:pPr>
              <a:lnSpc>
                <a:spcPct val="120000"/>
              </a:lnSpc>
              <a:buFont typeface="Arial" charset="0"/>
              <a:buChar char="–"/>
            </a:pPr>
            <a:endParaRPr lang="de-DE" dirty="0" smtClean="0"/>
          </a:p>
          <a:p>
            <a:pPr>
              <a:lnSpc>
                <a:spcPct val="120000"/>
              </a:lnSpc>
              <a:buFont typeface="Arial" charset="0"/>
              <a:buChar char="–"/>
            </a:pPr>
            <a:endParaRPr lang="de-DE" dirty="0"/>
          </a:p>
          <a:p>
            <a:pPr>
              <a:lnSpc>
                <a:spcPct val="120000"/>
              </a:lnSpc>
              <a:buFont typeface="Arial" charset="0"/>
              <a:buChar char="–"/>
            </a:pPr>
            <a:endParaRPr lang="de-DE" dirty="0" smtClean="0"/>
          </a:p>
          <a:p>
            <a:pPr>
              <a:lnSpc>
                <a:spcPct val="120000"/>
              </a:lnSpc>
              <a:buFont typeface="Arial" charset="0"/>
              <a:buChar char="–"/>
            </a:pPr>
            <a:endParaRPr lang="de-DE" dirty="0"/>
          </a:p>
          <a:p>
            <a:pPr>
              <a:lnSpc>
                <a:spcPct val="120000"/>
              </a:lnSpc>
              <a:buFont typeface="Arial" charset="0"/>
              <a:buChar char="–"/>
            </a:pPr>
            <a:endParaRPr lang="de-DE" dirty="0" smtClean="0"/>
          </a:p>
          <a:p>
            <a:pPr>
              <a:lnSpc>
                <a:spcPct val="120000"/>
              </a:lnSpc>
              <a:buFont typeface="Arial" charset="0"/>
              <a:buChar char="–"/>
            </a:pPr>
            <a:endParaRPr lang="de-DE" dirty="0"/>
          </a:p>
          <a:p>
            <a:pPr marL="0" indent="0">
              <a:lnSpc>
                <a:spcPct val="120000"/>
              </a:lnSpc>
            </a:pPr>
            <a:endParaRPr lang="de-DE" dirty="0" smtClean="0"/>
          </a:p>
          <a:p>
            <a:pPr marL="0" indent="0">
              <a:lnSpc>
                <a:spcPct val="120000"/>
              </a:lnSpc>
            </a:pPr>
            <a:endParaRPr lang="de-DE" dirty="0"/>
          </a:p>
          <a:p>
            <a:pPr marL="0" indent="0">
              <a:lnSpc>
                <a:spcPct val="120000"/>
              </a:lnSpc>
            </a:pPr>
            <a:endParaRPr lang="de-DE" dirty="0"/>
          </a:p>
          <a:p>
            <a:pPr>
              <a:lnSpc>
                <a:spcPct val="120000"/>
              </a:lnSpc>
              <a:buFont typeface="Arial" charset="0"/>
              <a:buChar char="–"/>
            </a:pPr>
            <a:r>
              <a:rPr lang="de-DE" dirty="0" smtClean="0"/>
              <a:t>Paritätsplatte nicht weiter ein Engpass</a:t>
            </a:r>
          </a:p>
          <a:p>
            <a:pPr>
              <a:lnSpc>
                <a:spcPct val="120000"/>
              </a:lnSpc>
              <a:buFont typeface="Arial" charset="0"/>
              <a:buChar char="–"/>
            </a:pPr>
            <a:r>
              <a:rPr lang="de-DE" dirty="0" smtClean="0"/>
              <a:t>Fehlertoleranz: es darf max. 1 komplette Festplatte ausfallen</a:t>
            </a:r>
          </a:p>
        </p:txBody>
      </p:sp>
      <p:grpSp>
        <p:nvGrpSpPr>
          <p:cNvPr id="64" name="Group 4"/>
          <p:cNvGrpSpPr>
            <a:grpSpLocks/>
          </p:cNvGrpSpPr>
          <p:nvPr/>
        </p:nvGrpSpPr>
        <p:grpSpPr bwMode="auto">
          <a:xfrm>
            <a:off x="685800" y="2286000"/>
            <a:ext cx="990600" cy="2971800"/>
            <a:chOff x="432" y="1440"/>
            <a:chExt cx="624" cy="1872"/>
          </a:xfrm>
        </p:grpSpPr>
        <p:sp>
          <p:nvSpPr>
            <p:cNvPr id="65" name="AutoShape 5"/>
            <p:cNvSpPr>
              <a:spLocks noChangeArrowheads="1"/>
            </p:cNvSpPr>
            <p:nvPr/>
          </p:nvSpPr>
          <p:spPr bwMode="auto">
            <a:xfrm>
              <a:off x="432" y="1440"/>
              <a:ext cx="624" cy="1872"/>
            </a:xfrm>
            <a:prstGeom prst="flowChartMagneticDisk">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de-DE" dirty="0"/>
            </a:p>
          </p:txBody>
        </p:sp>
        <p:sp>
          <p:nvSpPr>
            <p:cNvPr id="66" name="Text Box 6"/>
            <p:cNvSpPr txBox="1">
              <a:spLocks noChangeArrowheads="1"/>
            </p:cNvSpPr>
            <p:nvPr/>
          </p:nvSpPr>
          <p:spPr bwMode="auto">
            <a:xfrm>
              <a:off x="576" y="2064"/>
              <a:ext cx="336" cy="179"/>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0" rIns="90000" bIns="0">
              <a:spAutoFit/>
            </a:bodyPr>
            <a:lstStyle/>
            <a:p>
              <a:pPr algn="ctr">
                <a:spcBef>
                  <a:spcPct val="50000"/>
                </a:spcBef>
              </a:pPr>
              <a:r>
                <a:rPr lang="de-DE" sz="1800" dirty="0"/>
                <a:t>0</a:t>
              </a:r>
            </a:p>
          </p:txBody>
        </p:sp>
        <p:sp>
          <p:nvSpPr>
            <p:cNvPr id="67" name="Text Box 7"/>
            <p:cNvSpPr txBox="1">
              <a:spLocks noChangeArrowheads="1"/>
            </p:cNvSpPr>
            <p:nvPr/>
          </p:nvSpPr>
          <p:spPr bwMode="auto">
            <a:xfrm>
              <a:off x="576" y="2304"/>
              <a:ext cx="336" cy="179"/>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0" rIns="90000" bIns="0">
              <a:spAutoFit/>
            </a:bodyPr>
            <a:lstStyle/>
            <a:p>
              <a:pPr algn="ctr">
                <a:spcBef>
                  <a:spcPct val="50000"/>
                </a:spcBef>
              </a:pPr>
              <a:r>
                <a:rPr lang="de-DE" sz="1800" dirty="0"/>
                <a:t>4</a:t>
              </a:r>
            </a:p>
          </p:txBody>
        </p:sp>
        <p:sp>
          <p:nvSpPr>
            <p:cNvPr id="68" name="Text Box 8"/>
            <p:cNvSpPr txBox="1">
              <a:spLocks noChangeArrowheads="1"/>
            </p:cNvSpPr>
            <p:nvPr/>
          </p:nvSpPr>
          <p:spPr bwMode="auto">
            <a:xfrm>
              <a:off x="576" y="3024"/>
              <a:ext cx="336" cy="179"/>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0" rIns="90000" bIns="0">
              <a:spAutoFit/>
            </a:bodyPr>
            <a:lstStyle/>
            <a:p>
              <a:pPr algn="ctr">
                <a:spcBef>
                  <a:spcPct val="50000"/>
                </a:spcBef>
              </a:pPr>
              <a:r>
                <a:rPr lang="de-DE" sz="1800" dirty="0"/>
                <a:t>P4</a:t>
              </a:r>
            </a:p>
          </p:txBody>
        </p:sp>
        <p:sp>
          <p:nvSpPr>
            <p:cNvPr id="69" name="Text Box 9"/>
            <p:cNvSpPr txBox="1">
              <a:spLocks noChangeArrowheads="1"/>
            </p:cNvSpPr>
            <p:nvPr/>
          </p:nvSpPr>
          <p:spPr bwMode="auto">
            <a:xfrm>
              <a:off x="576" y="2784"/>
              <a:ext cx="336" cy="179"/>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0" rIns="90000" bIns="0">
              <a:spAutoFit/>
            </a:bodyPr>
            <a:lstStyle/>
            <a:p>
              <a:pPr algn="ctr">
                <a:spcBef>
                  <a:spcPct val="50000"/>
                </a:spcBef>
              </a:pPr>
              <a:r>
                <a:rPr lang="de-DE" sz="1800" dirty="0"/>
                <a:t>12</a:t>
              </a:r>
            </a:p>
          </p:txBody>
        </p:sp>
        <p:sp>
          <p:nvSpPr>
            <p:cNvPr id="70" name="Text Box 10"/>
            <p:cNvSpPr txBox="1">
              <a:spLocks noChangeArrowheads="1"/>
            </p:cNvSpPr>
            <p:nvPr/>
          </p:nvSpPr>
          <p:spPr bwMode="auto">
            <a:xfrm>
              <a:off x="576" y="2544"/>
              <a:ext cx="336" cy="179"/>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0" rIns="90000" bIns="0">
              <a:spAutoFit/>
            </a:bodyPr>
            <a:lstStyle/>
            <a:p>
              <a:pPr algn="ctr">
                <a:spcBef>
                  <a:spcPct val="50000"/>
                </a:spcBef>
              </a:pPr>
              <a:r>
                <a:rPr lang="de-DE" sz="1800" dirty="0"/>
                <a:t>8</a:t>
              </a:r>
            </a:p>
          </p:txBody>
        </p:sp>
      </p:grpSp>
      <p:grpSp>
        <p:nvGrpSpPr>
          <p:cNvPr id="71" name="Group 11"/>
          <p:cNvGrpSpPr>
            <a:grpSpLocks/>
          </p:cNvGrpSpPr>
          <p:nvPr/>
        </p:nvGrpSpPr>
        <p:grpSpPr bwMode="auto">
          <a:xfrm>
            <a:off x="2362200" y="2286000"/>
            <a:ext cx="990600" cy="2971800"/>
            <a:chOff x="432" y="1440"/>
            <a:chExt cx="624" cy="1872"/>
          </a:xfrm>
        </p:grpSpPr>
        <p:sp>
          <p:nvSpPr>
            <p:cNvPr id="72" name="AutoShape 12"/>
            <p:cNvSpPr>
              <a:spLocks noChangeArrowheads="1"/>
            </p:cNvSpPr>
            <p:nvPr/>
          </p:nvSpPr>
          <p:spPr bwMode="auto">
            <a:xfrm>
              <a:off x="432" y="1440"/>
              <a:ext cx="624" cy="1872"/>
            </a:xfrm>
            <a:prstGeom prst="flowChartMagneticDisk">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de-DE" dirty="0"/>
            </a:p>
          </p:txBody>
        </p:sp>
        <p:sp>
          <p:nvSpPr>
            <p:cNvPr id="73" name="Text Box 13"/>
            <p:cNvSpPr txBox="1">
              <a:spLocks noChangeArrowheads="1"/>
            </p:cNvSpPr>
            <p:nvPr/>
          </p:nvSpPr>
          <p:spPr bwMode="auto">
            <a:xfrm>
              <a:off x="576" y="2064"/>
              <a:ext cx="336" cy="179"/>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0" rIns="90000" bIns="0">
              <a:spAutoFit/>
            </a:bodyPr>
            <a:lstStyle/>
            <a:p>
              <a:pPr algn="ctr">
                <a:spcBef>
                  <a:spcPct val="50000"/>
                </a:spcBef>
              </a:pPr>
              <a:r>
                <a:rPr lang="de-DE" sz="1800" dirty="0"/>
                <a:t>1</a:t>
              </a:r>
            </a:p>
          </p:txBody>
        </p:sp>
        <p:sp>
          <p:nvSpPr>
            <p:cNvPr id="74" name="Text Box 14"/>
            <p:cNvSpPr txBox="1">
              <a:spLocks noChangeArrowheads="1"/>
            </p:cNvSpPr>
            <p:nvPr/>
          </p:nvSpPr>
          <p:spPr bwMode="auto">
            <a:xfrm>
              <a:off x="576" y="2304"/>
              <a:ext cx="336" cy="179"/>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0" rIns="90000" bIns="0">
              <a:spAutoFit/>
            </a:bodyPr>
            <a:lstStyle/>
            <a:p>
              <a:pPr algn="ctr">
                <a:spcBef>
                  <a:spcPct val="50000"/>
                </a:spcBef>
              </a:pPr>
              <a:r>
                <a:rPr lang="de-DE" sz="1800" dirty="0"/>
                <a:t>5</a:t>
              </a:r>
            </a:p>
          </p:txBody>
        </p:sp>
        <p:sp>
          <p:nvSpPr>
            <p:cNvPr id="75" name="Text Box 15"/>
            <p:cNvSpPr txBox="1">
              <a:spLocks noChangeArrowheads="1"/>
            </p:cNvSpPr>
            <p:nvPr/>
          </p:nvSpPr>
          <p:spPr bwMode="auto">
            <a:xfrm>
              <a:off x="576" y="3024"/>
              <a:ext cx="336" cy="179"/>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0" rIns="90000" bIns="0">
              <a:spAutoFit/>
            </a:bodyPr>
            <a:lstStyle/>
            <a:p>
              <a:pPr algn="ctr">
                <a:spcBef>
                  <a:spcPct val="50000"/>
                </a:spcBef>
              </a:pPr>
              <a:r>
                <a:rPr lang="de-DE" sz="1800" dirty="0"/>
                <a:t>16</a:t>
              </a:r>
            </a:p>
          </p:txBody>
        </p:sp>
        <p:sp>
          <p:nvSpPr>
            <p:cNvPr id="76" name="Text Box 16"/>
            <p:cNvSpPr txBox="1">
              <a:spLocks noChangeArrowheads="1"/>
            </p:cNvSpPr>
            <p:nvPr/>
          </p:nvSpPr>
          <p:spPr bwMode="auto">
            <a:xfrm>
              <a:off x="576" y="2784"/>
              <a:ext cx="336" cy="179"/>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0" rIns="90000" bIns="0">
              <a:spAutoFit/>
            </a:bodyPr>
            <a:lstStyle/>
            <a:p>
              <a:pPr algn="ctr">
                <a:spcBef>
                  <a:spcPct val="50000"/>
                </a:spcBef>
              </a:pPr>
              <a:r>
                <a:rPr lang="de-DE" sz="1800" dirty="0"/>
                <a:t>P3</a:t>
              </a:r>
            </a:p>
          </p:txBody>
        </p:sp>
        <p:sp>
          <p:nvSpPr>
            <p:cNvPr id="77" name="Text Box 17"/>
            <p:cNvSpPr txBox="1">
              <a:spLocks noChangeArrowheads="1"/>
            </p:cNvSpPr>
            <p:nvPr/>
          </p:nvSpPr>
          <p:spPr bwMode="auto">
            <a:xfrm>
              <a:off x="576" y="2544"/>
              <a:ext cx="336" cy="179"/>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0" rIns="90000" bIns="0">
              <a:spAutoFit/>
            </a:bodyPr>
            <a:lstStyle/>
            <a:p>
              <a:pPr algn="ctr">
                <a:spcBef>
                  <a:spcPct val="50000"/>
                </a:spcBef>
              </a:pPr>
              <a:r>
                <a:rPr lang="de-DE" sz="1800" dirty="0"/>
                <a:t>9</a:t>
              </a:r>
            </a:p>
          </p:txBody>
        </p:sp>
      </p:grpSp>
      <p:grpSp>
        <p:nvGrpSpPr>
          <p:cNvPr id="78" name="Group 18"/>
          <p:cNvGrpSpPr>
            <a:grpSpLocks/>
          </p:cNvGrpSpPr>
          <p:nvPr/>
        </p:nvGrpSpPr>
        <p:grpSpPr bwMode="auto">
          <a:xfrm>
            <a:off x="4076700" y="2286000"/>
            <a:ext cx="990600" cy="2971800"/>
            <a:chOff x="432" y="1440"/>
            <a:chExt cx="624" cy="1872"/>
          </a:xfrm>
        </p:grpSpPr>
        <p:sp>
          <p:nvSpPr>
            <p:cNvPr id="79" name="AutoShape 19"/>
            <p:cNvSpPr>
              <a:spLocks noChangeArrowheads="1"/>
            </p:cNvSpPr>
            <p:nvPr/>
          </p:nvSpPr>
          <p:spPr bwMode="auto">
            <a:xfrm>
              <a:off x="432" y="1440"/>
              <a:ext cx="624" cy="1872"/>
            </a:xfrm>
            <a:prstGeom prst="flowChartMagneticDisk">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de-DE" dirty="0"/>
            </a:p>
          </p:txBody>
        </p:sp>
        <p:sp>
          <p:nvSpPr>
            <p:cNvPr id="80" name="Text Box 20"/>
            <p:cNvSpPr txBox="1">
              <a:spLocks noChangeArrowheads="1"/>
            </p:cNvSpPr>
            <p:nvPr/>
          </p:nvSpPr>
          <p:spPr bwMode="auto">
            <a:xfrm>
              <a:off x="576" y="2064"/>
              <a:ext cx="336" cy="179"/>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0" rIns="90000" bIns="0">
              <a:spAutoFit/>
            </a:bodyPr>
            <a:lstStyle/>
            <a:p>
              <a:pPr algn="ctr">
                <a:spcBef>
                  <a:spcPct val="50000"/>
                </a:spcBef>
              </a:pPr>
              <a:r>
                <a:rPr lang="de-DE" sz="1800" dirty="0"/>
                <a:t>2</a:t>
              </a:r>
            </a:p>
          </p:txBody>
        </p:sp>
        <p:sp>
          <p:nvSpPr>
            <p:cNvPr id="81" name="Text Box 21"/>
            <p:cNvSpPr txBox="1">
              <a:spLocks noChangeArrowheads="1"/>
            </p:cNvSpPr>
            <p:nvPr/>
          </p:nvSpPr>
          <p:spPr bwMode="auto">
            <a:xfrm>
              <a:off x="576" y="2304"/>
              <a:ext cx="336" cy="179"/>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0" rIns="90000" bIns="0">
              <a:spAutoFit/>
            </a:bodyPr>
            <a:lstStyle/>
            <a:p>
              <a:pPr algn="ctr">
                <a:spcBef>
                  <a:spcPct val="50000"/>
                </a:spcBef>
              </a:pPr>
              <a:r>
                <a:rPr lang="de-DE" sz="1800" dirty="0"/>
                <a:t>6</a:t>
              </a:r>
            </a:p>
          </p:txBody>
        </p:sp>
        <p:sp>
          <p:nvSpPr>
            <p:cNvPr id="82" name="Text Box 22"/>
            <p:cNvSpPr txBox="1">
              <a:spLocks noChangeArrowheads="1"/>
            </p:cNvSpPr>
            <p:nvPr/>
          </p:nvSpPr>
          <p:spPr bwMode="auto">
            <a:xfrm>
              <a:off x="576" y="3024"/>
              <a:ext cx="336" cy="179"/>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0" rIns="90000" bIns="0">
              <a:spAutoFit/>
            </a:bodyPr>
            <a:lstStyle/>
            <a:p>
              <a:pPr algn="ctr">
                <a:spcBef>
                  <a:spcPct val="50000"/>
                </a:spcBef>
              </a:pPr>
              <a:r>
                <a:rPr lang="de-DE" sz="1800" dirty="0"/>
                <a:t>17</a:t>
              </a:r>
            </a:p>
          </p:txBody>
        </p:sp>
        <p:sp>
          <p:nvSpPr>
            <p:cNvPr id="83" name="Text Box 23"/>
            <p:cNvSpPr txBox="1">
              <a:spLocks noChangeArrowheads="1"/>
            </p:cNvSpPr>
            <p:nvPr/>
          </p:nvSpPr>
          <p:spPr bwMode="auto">
            <a:xfrm>
              <a:off x="576" y="2784"/>
              <a:ext cx="336" cy="179"/>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0" rIns="90000" bIns="0">
              <a:spAutoFit/>
            </a:bodyPr>
            <a:lstStyle/>
            <a:p>
              <a:pPr algn="ctr">
                <a:spcBef>
                  <a:spcPct val="50000"/>
                </a:spcBef>
              </a:pPr>
              <a:r>
                <a:rPr lang="de-DE" sz="1800" dirty="0"/>
                <a:t>13</a:t>
              </a:r>
            </a:p>
          </p:txBody>
        </p:sp>
        <p:sp>
          <p:nvSpPr>
            <p:cNvPr id="84" name="Text Box 24"/>
            <p:cNvSpPr txBox="1">
              <a:spLocks noChangeArrowheads="1"/>
            </p:cNvSpPr>
            <p:nvPr/>
          </p:nvSpPr>
          <p:spPr bwMode="auto">
            <a:xfrm>
              <a:off x="576" y="2544"/>
              <a:ext cx="336" cy="179"/>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0" rIns="90000" bIns="0">
              <a:spAutoFit/>
            </a:bodyPr>
            <a:lstStyle/>
            <a:p>
              <a:pPr algn="ctr">
                <a:spcBef>
                  <a:spcPct val="50000"/>
                </a:spcBef>
              </a:pPr>
              <a:r>
                <a:rPr lang="de-DE" sz="1800" dirty="0"/>
                <a:t>P2</a:t>
              </a:r>
            </a:p>
          </p:txBody>
        </p:sp>
      </p:grpSp>
      <p:grpSp>
        <p:nvGrpSpPr>
          <p:cNvPr id="85" name="Group 25"/>
          <p:cNvGrpSpPr>
            <a:grpSpLocks/>
          </p:cNvGrpSpPr>
          <p:nvPr/>
        </p:nvGrpSpPr>
        <p:grpSpPr bwMode="auto">
          <a:xfrm>
            <a:off x="5638800" y="2286000"/>
            <a:ext cx="990600" cy="2971800"/>
            <a:chOff x="432" y="1440"/>
            <a:chExt cx="624" cy="1872"/>
          </a:xfrm>
        </p:grpSpPr>
        <p:sp>
          <p:nvSpPr>
            <p:cNvPr id="86" name="AutoShape 26"/>
            <p:cNvSpPr>
              <a:spLocks noChangeArrowheads="1"/>
            </p:cNvSpPr>
            <p:nvPr/>
          </p:nvSpPr>
          <p:spPr bwMode="auto">
            <a:xfrm>
              <a:off x="432" y="1440"/>
              <a:ext cx="624" cy="1872"/>
            </a:xfrm>
            <a:prstGeom prst="flowChartMagneticDisk">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de-DE" dirty="0"/>
            </a:p>
          </p:txBody>
        </p:sp>
        <p:sp>
          <p:nvSpPr>
            <p:cNvPr id="87" name="Text Box 27"/>
            <p:cNvSpPr txBox="1">
              <a:spLocks noChangeArrowheads="1"/>
            </p:cNvSpPr>
            <p:nvPr/>
          </p:nvSpPr>
          <p:spPr bwMode="auto">
            <a:xfrm>
              <a:off x="576" y="2064"/>
              <a:ext cx="336" cy="179"/>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0" rIns="90000" bIns="0">
              <a:spAutoFit/>
            </a:bodyPr>
            <a:lstStyle/>
            <a:p>
              <a:pPr algn="ctr">
                <a:spcBef>
                  <a:spcPct val="50000"/>
                </a:spcBef>
              </a:pPr>
              <a:r>
                <a:rPr lang="de-DE" sz="1800" dirty="0"/>
                <a:t>3</a:t>
              </a:r>
            </a:p>
          </p:txBody>
        </p:sp>
        <p:sp>
          <p:nvSpPr>
            <p:cNvPr id="88" name="Text Box 28"/>
            <p:cNvSpPr txBox="1">
              <a:spLocks noChangeArrowheads="1"/>
            </p:cNvSpPr>
            <p:nvPr/>
          </p:nvSpPr>
          <p:spPr bwMode="auto">
            <a:xfrm>
              <a:off x="576" y="2304"/>
              <a:ext cx="336" cy="179"/>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0" rIns="90000" bIns="0">
              <a:spAutoFit/>
            </a:bodyPr>
            <a:lstStyle/>
            <a:p>
              <a:pPr algn="ctr">
                <a:spcBef>
                  <a:spcPct val="50000"/>
                </a:spcBef>
              </a:pPr>
              <a:r>
                <a:rPr lang="de-DE" sz="1800" dirty="0"/>
                <a:t>P1</a:t>
              </a:r>
            </a:p>
          </p:txBody>
        </p:sp>
        <p:sp>
          <p:nvSpPr>
            <p:cNvPr id="89" name="Text Box 29"/>
            <p:cNvSpPr txBox="1">
              <a:spLocks noChangeArrowheads="1"/>
            </p:cNvSpPr>
            <p:nvPr/>
          </p:nvSpPr>
          <p:spPr bwMode="auto">
            <a:xfrm>
              <a:off x="576" y="3024"/>
              <a:ext cx="336" cy="179"/>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0" rIns="90000" bIns="0">
              <a:spAutoFit/>
            </a:bodyPr>
            <a:lstStyle/>
            <a:p>
              <a:pPr algn="ctr">
                <a:spcBef>
                  <a:spcPct val="50000"/>
                </a:spcBef>
              </a:pPr>
              <a:r>
                <a:rPr lang="de-DE" sz="1800" dirty="0"/>
                <a:t>18</a:t>
              </a:r>
            </a:p>
          </p:txBody>
        </p:sp>
        <p:sp>
          <p:nvSpPr>
            <p:cNvPr id="90" name="Text Box 30"/>
            <p:cNvSpPr txBox="1">
              <a:spLocks noChangeArrowheads="1"/>
            </p:cNvSpPr>
            <p:nvPr/>
          </p:nvSpPr>
          <p:spPr bwMode="auto">
            <a:xfrm>
              <a:off x="576" y="2784"/>
              <a:ext cx="336" cy="179"/>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0" rIns="90000" bIns="0">
              <a:spAutoFit/>
            </a:bodyPr>
            <a:lstStyle/>
            <a:p>
              <a:pPr algn="ctr">
                <a:spcBef>
                  <a:spcPct val="50000"/>
                </a:spcBef>
              </a:pPr>
              <a:r>
                <a:rPr lang="de-DE" sz="1800" dirty="0"/>
                <a:t>14</a:t>
              </a:r>
            </a:p>
          </p:txBody>
        </p:sp>
        <p:sp>
          <p:nvSpPr>
            <p:cNvPr id="91" name="Text Box 31"/>
            <p:cNvSpPr txBox="1">
              <a:spLocks noChangeArrowheads="1"/>
            </p:cNvSpPr>
            <p:nvPr/>
          </p:nvSpPr>
          <p:spPr bwMode="auto">
            <a:xfrm>
              <a:off x="576" y="2544"/>
              <a:ext cx="336" cy="179"/>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0" rIns="90000" bIns="0">
              <a:spAutoFit/>
            </a:bodyPr>
            <a:lstStyle/>
            <a:p>
              <a:pPr algn="ctr">
                <a:spcBef>
                  <a:spcPct val="50000"/>
                </a:spcBef>
              </a:pPr>
              <a:r>
                <a:rPr lang="de-DE" sz="1800" dirty="0"/>
                <a:t>10</a:t>
              </a:r>
            </a:p>
          </p:txBody>
        </p:sp>
      </p:grpSp>
      <p:grpSp>
        <p:nvGrpSpPr>
          <p:cNvPr id="92" name="Group 32"/>
          <p:cNvGrpSpPr>
            <a:grpSpLocks/>
          </p:cNvGrpSpPr>
          <p:nvPr/>
        </p:nvGrpSpPr>
        <p:grpSpPr bwMode="auto">
          <a:xfrm>
            <a:off x="7239000" y="2286000"/>
            <a:ext cx="990600" cy="2971800"/>
            <a:chOff x="432" y="1440"/>
            <a:chExt cx="624" cy="1872"/>
          </a:xfrm>
        </p:grpSpPr>
        <p:sp>
          <p:nvSpPr>
            <p:cNvPr id="93" name="AutoShape 33"/>
            <p:cNvSpPr>
              <a:spLocks noChangeArrowheads="1"/>
            </p:cNvSpPr>
            <p:nvPr/>
          </p:nvSpPr>
          <p:spPr bwMode="auto">
            <a:xfrm>
              <a:off x="432" y="1440"/>
              <a:ext cx="624" cy="1872"/>
            </a:xfrm>
            <a:prstGeom prst="flowChartMagneticDisk">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de-DE" dirty="0"/>
            </a:p>
          </p:txBody>
        </p:sp>
        <p:sp>
          <p:nvSpPr>
            <p:cNvPr id="94" name="Text Box 34"/>
            <p:cNvSpPr txBox="1">
              <a:spLocks noChangeArrowheads="1"/>
            </p:cNvSpPr>
            <p:nvPr/>
          </p:nvSpPr>
          <p:spPr bwMode="auto">
            <a:xfrm>
              <a:off x="576" y="2064"/>
              <a:ext cx="336" cy="179"/>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0" rIns="90000" bIns="0">
              <a:spAutoFit/>
            </a:bodyPr>
            <a:lstStyle/>
            <a:p>
              <a:pPr algn="ctr">
                <a:spcBef>
                  <a:spcPct val="50000"/>
                </a:spcBef>
              </a:pPr>
              <a:r>
                <a:rPr lang="de-DE" sz="1800" dirty="0"/>
                <a:t>P0</a:t>
              </a:r>
            </a:p>
          </p:txBody>
        </p:sp>
        <p:sp>
          <p:nvSpPr>
            <p:cNvPr id="95" name="Text Box 35"/>
            <p:cNvSpPr txBox="1">
              <a:spLocks noChangeArrowheads="1"/>
            </p:cNvSpPr>
            <p:nvPr/>
          </p:nvSpPr>
          <p:spPr bwMode="auto">
            <a:xfrm>
              <a:off x="576" y="2304"/>
              <a:ext cx="336" cy="179"/>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0" rIns="90000" bIns="0">
              <a:spAutoFit/>
            </a:bodyPr>
            <a:lstStyle/>
            <a:p>
              <a:pPr algn="ctr">
                <a:spcBef>
                  <a:spcPct val="50000"/>
                </a:spcBef>
              </a:pPr>
              <a:r>
                <a:rPr lang="de-DE" sz="1800" dirty="0"/>
                <a:t>7</a:t>
              </a:r>
            </a:p>
          </p:txBody>
        </p:sp>
        <p:sp>
          <p:nvSpPr>
            <p:cNvPr id="96" name="Text Box 36"/>
            <p:cNvSpPr txBox="1">
              <a:spLocks noChangeArrowheads="1"/>
            </p:cNvSpPr>
            <p:nvPr/>
          </p:nvSpPr>
          <p:spPr bwMode="auto">
            <a:xfrm>
              <a:off x="576" y="3024"/>
              <a:ext cx="336" cy="179"/>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0" rIns="90000" bIns="0">
              <a:spAutoFit/>
            </a:bodyPr>
            <a:lstStyle/>
            <a:p>
              <a:pPr algn="ctr">
                <a:spcBef>
                  <a:spcPct val="50000"/>
                </a:spcBef>
              </a:pPr>
              <a:r>
                <a:rPr lang="de-DE" sz="1800" dirty="0"/>
                <a:t>19</a:t>
              </a:r>
            </a:p>
          </p:txBody>
        </p:sp>
        <p:sp>
          <p:nvSpPr>
            <p:cNvPr id="97" name="Text Box 37"/>
            <p:cNvSpPr txBox="1">
              <a:spLocks noChangeArrowheads="1"/>
            </p:cNvSpPr>
            <p:nvPr/>
          </p:nvSpPr>
          <p:spPr bwMode="auto">
            <a:xfrm>
              <a:off x="576" y="2784"/>
              <a:ext cx="336" cy="179"/>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0" rIns="90000" bIns="0">
              <a:spAutoFit/>
            </a:bodyPr>
            <a:lstStyle/>
            <a:p>
              <a:pPr algn="ctr">
                <a:spcBef>
                  <a:spcPct val="50000"/>
                </a:spcBef>
              </a:pPr>
              <a:r>
                <a:rPr lang="de-DE" sz="1800" dirty="0"/>
                <a:t>15</a:t>
              </a:r>
            </a:p>
          </p:txBody>
        </p:sp>
        <p:sp>
          <p:nvSpPr>
            <p:cNvPr id="98" name="Text Box 38"/>
            <p:cNvSpPr txBox="1">
              <a:spLocks noChangeArrowheads="1"/>
            </p:cNvSpPr>
            <p:nvPr/>
          </p:nvSpPr>
          <p:spPr bwMode="auto">
            <a:xfrm>
              <a:off x="576" y="2544"/>
              <a:ext cx="336" cy="179"/>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0" rIns="90000" bIns="0">
              <a:spAutoFit/>
            </a:bodyPr>
            <a:lstStyle/>
            <a:p>
              <a:pPr algn="ctr">
                <a:spcBef>
                  <a:spcPct val="50000"/>
                </a:spcBef>
              </a:pPr>
              <a:r>
                <a:rPr lang="de-DE" sz="1800" dirty="0"/>
                <a:t>11</a:t>
              </a:r>
            </a:p>
          </p:txBody>
        </p:sp>
      </p:grpSp>
    </p:spTree>
    <p:extLst>
      <p:ext uri="{BB962C8B-B14F-4D97-AF65-F5344CB8AC3E}">
        <p14:creationId xmlns:p14="http://schemas.microsoft.com/office/powerpoint/2010/main" val="2420086458"/>
      </p:ext>
    </p:extLst>
  </p:cSld>
  <p:clrMapOvr>
    <a:masterClrMapping/>
  </p:clrMapOvr>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en-US" dirty="0"/>
              <a:t>©</a:t>
            </a:r>
            <a:r>
              <a:rPr lang="de-DE" dirty="0"/>
              <a:t> H. Falk | </a:t>
            </a:r>
            <a:fld id="{2A2AB140-C608-4357-9023-423912C26993}" type="datetime1">
              <a:rPr lang="de-DE" smtClean="0"/>
              <a:t>01.10.2014</a:t>
            </a:fld>
            <a:endParaRPr lang="de-DE" dirty="0"/>
          </a:p>
        </p:txBody>
      </p:sp>
      <p:sp>
        <p:nvSpPr>
          <p:cNvPr id="5" name="Fußzeilenplatzhalter 4"/>
          <p:cNvSpPr>
            <a:spLocks noGrp="1"/>
          </p:cNvSpPr>
          <p:nvPr>
            <p:ph type="ftr" sz="quarter" idx="11"/>
          </p:nvPr>
        </p:nvSpPr>
        <p:spPr/>
        <p:txBody>
          <a:bodyPr/>
          <a:lstStyle/>
          <a:p>
            <a:r>
              <a:rPr lang="de-DE" dirty="0" smtClean="0"/>
              <a:t>7 - Speicher-Hardware</a:t>
            </a:r>
            <a:endParaRPr lang="de-DE" dirty="0"/>
          </a:p>
        </p:txBody>
      </p:sp>
      <p:sp>
        <p:nvSpPr>
          <p:cNvPr id="1049602" name="Rectangle 2"/>
          <p:cNvSpPr>
            <a:spLocks noGrp="1" noChangeArrowheads="1"/>
          </p:cNvSpPr>
          <p:nvPr>
            <p:ph type="title"/>
          </p:nvPr>
        </p:nvSpPr>
        <p:spPr/>
        <p:txBody>
          <a:bodyPr/>
          <a:lstStyle/>
          <a:p>
            <a:r>
              <a:rPr lang="en-US" dirty="0" smtClean="0"/>
              <a:t>RAID 0+1, RAID 01 </a:t>
            </a:r>
            <a:r>
              <a:rPr lang="en-US" i="1" dirty="0" smtClean="0"/>
              <a:t>(Mirrored stripes)</a:t>
            </a:r>
            <a:endParaRPr lang="en-US" i="1" dirty="0"/>
          </a:p>
        </p:txBody>
      </p:sp>
      <p:sp>
        <p:nvSpPr>
          <p:cNvPr id="1049603" name="Rectangle 3"/>
          <p:cNvSpPr>
            <a:spLocks noGrp="1" noChangeArrowheads="1"/>
          </p:cNvSpPr>
          <p:nvPr>
            <p:ph type="body" idx="1"/>
          </p:nvPr>
        </p:nvSpPr>
        <p:spPr/>
        <p:txBody>
          <a:bodyPr/>
          <a:lstStyle/>
          <a:p>
            <a:pPr marL="0" indent="0">
              <a:lnSpc>
                <a:spcPct val="120000"/>
              </a:lnSpc>
            </a:pPr>
            <a:r>
              <a:rPr lang="de-DE" dirty="0" smtClean="0"/>
              <a:t>Gespiegelte Platten (RAID 1) mit verteilten </a:t>
            </a:r>
            <a:r>
              <a:rPr lang="en-US" i="1" dirty="0" smtClean="0"/>
              <a:t>Stripes</a:t>
            </a:r>
            <a:r>
              <a:rPr lang="de-DE" dirty="0" smtClean="0"/>
              <a:t> (RAID 0)</a:t>
            </a:r>
          </a:p>
          <a:p>
            <a:pPr marL="0" indent="0">
              <a:lnSpc>
                <a:spcPct val="120000"/>
              </a:lnSpc>
            </a:pPr>
            <a:r>
              <a:rPr lang="de-DE" dirty="0" smtClean="0">
                <a:sym typeface="Wingdings"/>
              </a:rPr>
              <a:t> </a:t>
            </a:r>
            <a:r>
              <a:rPr lang="en-US" i="1" dirty="0" smtClean="0"/>
              <a:t>Mirrored stripes</a:t>
            </a:r>
          </a:p>
          <a:p>
            <a:pPr>
              <a:lnSpc>
                <a:spcPct val="120000"/>
              </a:lnSpc>
              <a:buFont typeface="Arial" charset="0"/>
              <a:buChar char="–"/>
            </a:pPr>
            <a:endParaRPr lang="de-DE" dirty="0" smtClean="0"/>
          </a:p>
          <a:p>
            <a:pPr>
              <a:lnSpc>
                <a:spcPct val="120000"/>
              </a:lnSpc>
              <a:buFont typeface="Arial" charset="0"/>
              <a:buChar char="–"/>
            </a:pPr>
            <a:endParaRPr lang="de-DE" dirty="0" smtClean="0"/>
          </a:p>
          <a:p>
            <a:pPr>
              <a:lnSpc>
                <a:spcPct val="120000"/>
              </a:lnSpc>
              <a:buFont typeface="Arial" charset="0"/>
              <a:buChar char="–"/>
            </a:pPr>
            <a:endParaRPr lang="de-DE" dirty="0"/>
          </a:p>
          <a:p>
            <a:pPr>
              <a:lnSpc>
                <a:spcPct val="120000"/>
              </a:lnSpc>
              <a:buFont typeface="Arial" charset="0"/>
              <a:buChar char="–"/>
            </a:pPr>
            <a:endParaRPr lang="de-DE" dirty="0" smtClean="0"/>
          </a:p>
          <a:p>
            <a:pPr>
              <a:lnSpc>
                <a:spcPct val="120000"/>
              </a:lnSpc>
              <a:buFont typeface="Arial" charset="0"/>
              <a:buChar char="–"/>
            </a:pPr>
            <a:endParaRPr lang="de-DE" dirty="0"/>
          </a:p>
          <a:p>
            <a:pPr>
              <a:lnSpc>
                <a:spcPct val="120000"/>
              </a:lnSpc>
              <a:buFont typeface="Arial" charset="0"/>
              <a:buChar char="–"/>
            </a:pPr>
            <a:endParaRPr lang="de-DE" dirty="0" smtClean="0"/>
          </a:p>
          <a:p>
            <a:pPr>
              <a:lnSpc>
                <a:spcPct val="120000"/>
              </a:lnSpc>
              <a:buFont typeface="Arial" charset="0"/>
              <a:buChar char="–"/>
            </a:pPr>
            <a:endParaRPr lang="de-DE" dirty="0"/>
          </a:p>
          <a:p>
            <a:pPr marL="0" indent="0">
              <a:lnSpc>
                <a:spcPct val="120000"/>
              </a:lnSpc>
            </a:pPr>
            <a:endParaRPr lang="de-DE" dirty="0"/>
          </a:p>
          <a:p>
            <a:pPr>
              <a:lnSpc>
                <a:spcPct val="120000"/>
              </a:lnSpc>
              <a:buFont typeface="Arial" charset="0"/>
              <a:buChar char="–"/>
            </a:pPr>
            <a:r>
              <a:rPr lang="de-DE" i="1" u="sng" dirty="0" smtClean="0"/>
              <a:t>Lese</a:t>
            </a:r>
            <a:r>
              <a:rPr lang="de-DE" dirty="0" smtClean="0"/>
              <a:t>geschwindigkeit erhöht</a:t>
            </a:r>
          </a:p>
          <a:p>
            <a:pPr>
              <a:lnSpc>
                <a:spcPct val="120000"/>
              </a:lnSpc>
              <a:buFont typeface="Arial" charset="0"/>
              <a:buChar char="–"/>
            </a:pPr>
            <a:r>
              <a:rPr lang="de-DE" dirty="0" smtClean="0"/>
              <a:t>Erhöhte Fehlersicherheit</a:t>
            </a:r>
          </a:p>
          <a:p>
            <a:pPr>
              <a:lnSpc>
                <a:spcPct val="120000"/>
              </a:lnSpc>
              <a:buFont typeface="Arial" charset="0"/>
              <a:buChar char="–"/>
            </a:pPr>
            <a:r>
              <a:rPr lang="de-DE" dirty="0" smtClean="0"/>
              <a:t>Stark erhöhter Aufwand</a:t>
            </a:r>
          </a:p>
        </p:txBody>
      </p:sp>
      <p:sp>
        <p:nvSpPr>
          <p:cNvPr id="41" name="AutoShape 5"/>
          <p:cNvSpPr>
            <a:spLocks noChangeArrowheads="1"/>
          </p:cNvSpPr>
          <p:nvPr/>
        </p:nvSpPr>
        <p:spPr bwMode="auto">
          <a:xfrm>
            <a:off x="744538" y="2499469"/>
            <a:ext cx="1143000" cy="1524000"/>
          </a:xfrm>
          <a:prstGeom prst="flowChartMagneticDisk">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de-DE" dirty="0"/>
          </a:p>
        </p:txBody>
      </p:sp>
      <p:sp>
        <p:nvSpPr>
          <p:cNvPr id="42" name="Text Box 6"/>
          <p:cNvSpPr txBox="1">
            <a:spLocks noChangeArrowheads="1"/>
          </p:cNvSpPr>
          <p:nvPr/>
        </p:nvSpPr>
        <p:spPr bwMode="auto">
          <a:xfrm>
            <a:off x="809625" y="3058269"/>
            <a:ext cx="288925" cy="336550"/>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10800" rIns="90000" bIns="10800">
            <a:spAutoFit/>
          </a:bodyPr>
          <a:lstStyle/>
          <a:p>
            <a:pPr>
              <a:spcBef>
                <a:spcPct val="50000"/>
              </a:spcBef>
            </a:pPr>
            <a:r>
              <a:rPr lang="de-DE" sz="2000" dirty="0"/>
              <a:t>0</a:t>
            </a:r>
          </a:p>
        </p:txBody>
      </p:sp>
      <p:sp>
        <p:nvSpPr>
          <p:cNvPr id="43" name="AutoShape 7"/>
          <p:cNvSpPr>
            <a:spLocks noChangeArrowheads="1"/>
          </p:cNvSpPr>
          <p:nvPr/>
        </p:nvSpPr>
        <p:spPr bwMode="auto">
          <a:xfrm>
            <a:off x="2801938" y="2499469"/>
            <a:ext cx="1143000" cy="1524000"/>
          </a:xfrm>
          <a:prstGeom prst="flowChartMagneticDisk">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de-DE" dirty="0"/>
          </a:p>
        </p:txBody>
      </p:sp>
      <p:sp>
        <p:nvSpPr>
          <p:cNvPr id="44" name="Text Box 8"/>
          <p:cNvSpPr txBox="1">
            <a:spLocks noChangeArrowheads="1"/>
          </p:cNvSpPr>
          <p:nvPr/>
        </p:nvSpPr>
        <p:spPr bwMode="auto">
          <a:xfrm>
            <a:off x="1530350" y="3058269"/>
            <a:ext cx="288925" cy="336550"/>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10800" rIns="90000" bIns="10800">
            <a:spAutoFit/>
          </a:bodyPr>
          <a:lstStyle/>
          <a:p>
            <a:pPr>
              <a:spcBef>
                <a:spcPct val="50000"/>
              </a:spcBef>
            </a:pPr>
            <a:r>
              <a:rPr lang="de-DE" sz="2000" dirty="0"/>
              <a:t>4</a:t>
            </a:r>
          </a:p>
        </p:txBody>
      </p:sp>
      <p:sp>
        <p:nvSpPr>
          <p:cNvPr id="45" name="Text Box 9"/>
          <p:cNvSpPr txBox="1">
            <a:spLocks noChangeArrowheads="1"/>
          </p:cNvSpPr>
          <p:nvPr/>
        </p:nvSpPr>
        <p:spPr bwMode="auto">
          <a:xfrm>
            <a:off x="2898775" y="3058269"/>
            <a:ext cx="288925" cy="336550"/>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10800" rIns="90000" bIns="10800">
            <a:spAutoFit/>
          </a:bodyPr>
          <a:lstStyle/>
          <a:p>
            <a:pPr>
              <a:spcBef>
                <a:spcPct val="50000"/>
              </a:spcBef>
            </a:pPr>
            <a:r>
              <a:rPr lang="de-DE" sz="2000" dirty="0"/>
              <a:t>1</a:t>
            </a:r>
          </a:p>
        </p:txBody>
      </p:sp>
      <p:sp>
        <p:nvSpPr>
          <p:cNvPr id="46" name="Text Box 10"/>
          <p:cNvSpPr txBox="1">
            <a:spLocks noChangeArrowheads="1"/>
          </p:cNvSpPr>
          <p:nvPr/>
        </p:nvSpPr>
        <p:spPr bwMode="auto">
          <a:xfrm>
            <a:off x="3259138" y="3058269"/>
            <a:ext cx="288925" cy="336550"/>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10800" rIns="90000" bIns="10800">
            <a:spAutoFit/>
          </a:bodyPr>
          <a:lstStyle/>
          <a:p>
            <a:pPr>
              <a:spcBef>
                <a:spcPct val="50000"/>
              </a:spcBef>
            </a:pPr>
            <a:r>
              <a:rPr lang="de-DE" sz="2000" dirty="0"/>
              <a:t>3</a:t>
            </a:r>
          </a:p>
        </p:txBody>
      </p:sp>
      <p:sp>
        <p:nvSpPr>
          <p:cNvPr id="47" name="AutoShape 11"/>
          <p:cNvSpPr>
            <a:spLocks noChangeArrowheads="1"/>
          </p:cNvSpPr>
          <p:nvPr/>
        </p:nvSpPr>
        <p:spPr bwMode="auto">
          <a:xfrm>
            <a:off x="4859338" y="2499469"/>
            <a:ext cx="1143000" cy="1524000"/>
          </a:xfrm>
          <a:prstGeom prst="flowChartMagneticDisk">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de-DE" dirty="0"/>
          </a:p>
        </p:txBody>
      </p:sp>
      <p:sp>
        <p:nvSpPr>
          <p:cNvPr id="48" name="AutoShape 12"/>
          <p:cNvSpPr>
            <a:spLocks noChangeArrowheads="1"/>
          </p:cNvSpPr>
          <p:nvPr/>
        </p:nvSpPr>
        <p:spPr bwMode="auto">
          <a:xfrm>
            <a:off x="6916738" y="2499469"/>
            <a:ext cx="1143000" cy="1524000"/>
          </a:xfrm>
          <a:prstGeom prst="flowChartMagneticDisk">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de-DE" dirty="0"/>
          </a:p>
        </p:txBody>
      </p:sp>
      <p:sp>
        <p:nvSpPr>
          <p:cNvPr id="49" name="Text Box 13"/>
          <p:cNvSpPr txBox="1">
            <a:spLocks noChangeArrowheads="1"/>
          </p:cNvSpPr>
          <p:nvPr/>
        </p:nvSpPr>
        <p:spPr bwMode="auto">
          <a:xfrm>
            <a:off x="1169988" y="3058269"/>
            <a:ext cx="287337" cy="336550"/>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10800" rIns="90000" bIns="10800">
            <a:spAutoFit/>
          </a:bodyPr>
          <a:lstStyle/>
          <a:p>
            <a:pPr>
              <a:spcBef>
                <a:spcPct val="50000"/>
              </a:spcBef>
            </a:pPr>
            <a:r>
              <a:rPr lang="de-DE" sz="2000" dirty="0"/>
              <a:t>2</a:t>
            </a:r>
          </a:p>
        </p:txBody>
      </p:sp>
      <p:sp>
        <p:nvSpPr>
          <p:cNvPr id="50" name="Text Box 14"/>
          <p:cNvSpPr txBox="1">
            <a:spLocks noChangeArrowheads="1"/>
          </p:cNvSpPr>
          <p:nvPr/>
        </p:nvSpPr>
        <p:spPr bwMode="auto">
          <a:xfrm>
            <a:off x="3487738" y="4328269"/>
            <a:ext cx="2286000" cy="3968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r>
              <a:rPr lang="de-DE" sz="2000" dirty="0"/>
              <a:t>identische Kopien</a:t>
            </a:r>
          </a:p>
        </p:txBody>
      </p:sp>
      <p:sp>
        <p:nvSpPr>
          <p:cNvPr id="51" name="Line 15"/>
          <p:cNvSpPr>
            <a:spLocks noChangeShapeType="1"/>
          </p:cNvSpPr>
          <p:nvPr/>
        </p:nvSpPr>
        <p:spPr bwMode="auto">
          <a:xfrm flipH="1" flipV="1">
            <a:off x="2344738" y="4404469"/>
            <a:ext cx="1066800" cy="152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52" name="Line 16"/>
          <p:cNvSpPr>
            <a:spLocks noChangeShapeType="1"/>
          </p:cNvSpPr>
          <p:nvPr/>
        </p:nvSpPr>
        <p:spPr bwMode="auto">
          <a:xfrm flipV="1">
            <a:off x="5621338" y="4404469"/>
            <a:ext cx="838200" cy="152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53" name="AutoShape 17"/>
          <p:cNvSpPr>
            <a:spLocks/>
          </p:cNvSpPr>
          <p:nvPr/>
        </p:nvSpPr>
        <p:spPr bwMode="auto">
          <a:xfrm rot="5400000">
            <a:off x="2154238" y="2613769"/>
            <a:ext cx="381000" cy="3200400"/>
          </a:xfrm>
          <a:prstGeom prst="rightBrace">
            <a:avLst>
              <a:gd name="adj1" fmla="val 70000"/>
              <a:gd name="adj2" fmla="val 50000"/>
            </a:avLst>
          </a:prstGeom>
          <a:noFill/>
          <a:ln w="9525">
            <a:solidFill>
              <a:schemeClr val="tx1"/>
            </a:solidFill>
            <a:round/>
            <a:headEnd/>
            <a:tailEnd/>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de-DE" dirty="0"/>
          </a:p>
        </p:txBody>
      </p:sp>
      <p:sp>
        <p:nvSpPr>
          <p:cNvPr id="54" name="AutoShape 18"/>
          <p:cNvSpPr>
            <a:spLocks/>
          </p:cNvSpPr>
          <p:nvPr/>
        </p:nvSpPr>
        <p:spPr bwMode="auto">
          <a:xfrm rot="5400000">
            <a:off x="6269038" y="2613769"/>
            <a:ext cx="381000" cy="3200400"/>
          </a:xfrm>
          <a:prstGeom prst="rightBrace">
            <a:avLst>
              <a:gd name="adj1" fmla="val 70000"/>
              <a:gd name="adj2" fmla="val 50000"/>
            </a:avLst>
          </a:prstGeom>
          <a:noFill/>
          <a:ln w="9525">
            <a:solidFill>
              <a:schemeClr val="tx1"/>
            </a:solidFill>
            <a:round/>
            <a:headEnd/>
            <a:tailEnd/>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de-DE" dirty="0"/>
          </a:p>
        </p:txBody>
      </p:sp>
      <p:sp>
        <p:nvSpPr>
          <p:cNvPr id="55" name="Text Box 19"/>
          <p:cNvSpPr txBox="1">
            <a:spLocks noChangeArrowheads="1"/>
          </p:cNvSpPr>
          <p:nvPr/>
        </p:nvSpPr>
        <p:spPr bwMode="auto">
          <a:xfrm>
            <a:off x="4913313" y="3058269"/>
            <a:ext cx="288925" cy="336550"/>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10800" rIns="90000" bIns="10800">
            <a:spAutoFit/>
          </a:bodyPr>
          <a:lstStyle/>
          <a:p>
            <a:pPr>
              <a:spcBef>
                <a:spcPct val="50000"/>
              </a:spcBef>
            </a:pPr>
            <a:r>
              <a:rPr lang="de-DE" sz="2000" dirty="0">
                <a:solidFill>
                  <a:schemeClr val="accent2"/>
                </a:solidFill>
              </a:rPr>
              <a:t>0</a:t>
            </a:r>
          </a:p>
        </p:txBody>
      </p:sp>
      <p:sp>
        <p:nvSpPr>
          <p:cNvPr id="56" name="Text Box 20"/>
          <p:cNvSpPr txBox="1">
            <a:spLocks noChangeArrowheads="1"/>
          </p:cNvSpPr>
          <p:nvPr/>
        </p:nvSpPr>
        <p:spPr bwMode="auto">
          <a:xfrm>
            <a:off x="5634038" y="3058269"/>
            <a:ext cx="288925" cy="336550"/>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10800" rIns="90000" bIns="10800">
            <a:spAutoFit/>
          </a:bodyPr>
          <a:lstStyle/>
          <a:p>
            <a:pPr>
              <a:spcBef>
                <a:spcPct val="50000"/>
              </a:spcBef>
            </a:pPr>
            <a:r>
              <a:rPr lang="de-DE" sz="2000" dirty="0">
                <a:solidFill>
                  <a:schemeClr val="accent2"/>
                </a:solidFill>
              </a:rPr>
              <a:t>4</a:t>
            </a:r>
          </a:p>
        </p:txBody>
      </p:sp>
      <p:sp>
        <p:nvSpPr>
          <p:cNvPr id="57" name="Text Box 21"/>
          <p:cNvSpPr txBox="1">
            <a:spLocks noChangeArrowheads="1"/>
          </p:cNvSpPr>
          <p:nvPr/>
        </p:nvSpPr>
        <p:spPr bwMode="auto">
          <a:xfrm>
            <a:off x="7002463" y="3058269"/>
            <a:ext cx="288925" cy="336550"/>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10800" rIns="90000" bIns="10800">
            <a:spAutoFit/>
          </a:bodyPr>
          <a:lstStyle/>
          <a:p>
            <a:pPr>
              <a:spcBef>
                <a:spcPct val="50000"/>
              </a:spcBef>
            </a:pPr>
            <a:r>
              <a:rPr lang="de-DE" sz="2000" dirty="0">
                <a:solidFill>
                  <a:schemeClr val="accent2"/>
                </a:solidFill>
              </a:rPr>
              <a:t>1</a:t>
            </a:r>
          </a:p>
        </p:txBody>
      </p:sp>
      <p:sp>
        <p:nvSpPr>
          <p:cNvPr id="58" name="Text Box 22"/>
          <p:cNvSpPr txBox="1">
            <a:spLocks noChangeArrowheads="1"/>
          </p:cNvSpPr>
          <p:nvPr/>
        </p:nvSpPr>
        <p:spPr bwMode="auto">
          <a:xfrm>
            <a:off x="7362825" y="3058269"/>
            <a:ext cx="288925" cy="336550"/>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10800" rIns="90000" bIns="10800">
            <a:spAutoFit/>
          </a:bodyPr>
          <a:lstStyle/>
          <a:p>
            <a:pPr>
              <a:spcBef>
                <a:spcPct val="50000"/>
              </a:spcBef>
            </a:pPr>
            <a:r>
              <a:rPr lang="de-DE" sz="2000" dirty="0">
                <a:solidFill>
                  <a:schemeClr val="accent2"/>
                </a:solidFill>
              </a:rPr>
              <a:t>3</a:t>
            </a:r>
          </a:p>
        </p:txBody>
      </p:sp>
      <p:sp>
        <p:nvSpPr>
          <p:cNvPr id="59" name="Text Box 23"/>
          <p:cNvSpPr txBox="1">
            <a:spLocks noChangeArrowheads="1"/>
          </p:cNvSpPr>
          <p:nvPr/>
        </p:nvSpPr>
        <p:spPr bwMode="auto">
          <a:xfrm>
            <a:off x="5273675" y="3058269"/>
            <a:ext cx="287338" cy="336550"/>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10800" rIns="90000" bIns="10800">
            <a:spAutoFit/>
          </a:bodyPr>
          <a:lstStyle/>
          <a:p>
            <a:pPr>
              <a:spcBef>
                <a:spcPct val="50000"/>
              </a:spcBef>
            </a:pPr>
            <a:r>
              <a:rPr lang="de-DE" sz="2000" dirty="0">
                <a:solidFill>
                  <a:schemeClr val="accent2"/>
                </a:solidFill>
              </a:rPr>
              <a:t>2</a:t>
            </a:r>
          </a:p>
        </p:txBody>
      </p:sp>
    </p:spTree>
    <p:extLst>
      <p:ext uri="{BB962C8B-B14F-4D97-AF65-F5344CB8AC3E}">
        <p14:creationId xmlns:p14="http://schemas.microsoft.com/office/powerpoint/2010/main" val="1424549351"/>
      </p:ext>
    </p:extLst>
  </p:cSld>
  <p:clrMapOvr>
    <a:masterClrMapping/>
  </p:clrMapOvr>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en-US" dirty="0"/>
              <a:t>©</a:t>
            </a:r>
            <a:r>
              <a:rPr lang="de-DE" dirty="0"/>
              <a:t> H. Falk | </a:t>
            </a:r>
            <a:fld id="{1D4BCC36-5320-43E8-AC2E-59DAAC48F6D6}" type="datetime1">
              <a:rPr lang="de-DE" smtClean="0"/>
              <a:t>01.10.2014</a:t>
            </a:fld>
            <a:endParaRPr lang="de-DE" dirty="0"/>
          </a:p>
        </p:txBody>
      </p:sp>
      <p:sp>
        <p:nvSpPr>
          <p:cNvPr id="5" name="Fußzeilenplatzhalter 4"/>
          <p:cNvSpPr>
            <a:spLocks noGrp="1"/>
          </p:cNvSpPr>
          <p:nvPr>
            <p:ph type="ftr" sz="quarter" idx="11"/>
          </p:nvPr>
        </p:nvSpPr>
        <p:spPr/>
        <p:txBody>
          <a:bodyPr/>
          <a:lstStyle/>
          <a:p>
            <a:r>
              <a:rPr lang="de-DE" dirty="0" smtClean="0"/>
              <a:t>7 - Speicher-Hardware</a:t>
            </a:r>
            <a:endParaRPr lang="de-DE" dirty="0"/>
          </a:p>
        </p:txBody>
      </p:sp>
      <p:sp>
        <p:nvSpPr>
          <p:cNvPr id="1049602" name="Rectangle 2"/>
          <p:cNvSpPr>
            <a:spLocks noGrp="1" noChangeArrowheads="1"/>
          </p:cNvSpPr>
          <p:nvPr>
            <p:ph type="title"/>
          </p:nvPr>
        </p:nvSpPr>
        <p:spPr/>
        <p:txBody>
          <a:bodyPr/>
          <a:lstStyle/>
          <a:p>
            <a:r>
              <a:rPr lang="de-DE" dirty="0" smtClean="0"/>
              <a:t>Übersicht</a:t>
            </a:r>
            <a:endParaRPr lang="de-DE" i="1" dirty="0"/>
          </a:p>
        </p:txBody>
      </p:sp>
      <p:graphicFrame>
        <p:nvGraphicFramePr>
          <p:cNvPr id="26" name="Group 3"/>
          <p:cNvGraphicFramePr>
            <a:graphicFrameLocks noGrp="1"/>
          </p:cNvGraphicFramePr>
          <p:nvPr>
            <p:extLst>
              <p:ext uri="{D42A27DB-BD31-4B8C-83A1-F6EECF244321}">
                <p14:modId xmlns:p14="http://schemas.microsoft.com/office/powerpoint/2010/main" val="1628019390"/>
              </p:ext>
            </p:extLst>
          </p:nvPr>
        </p:nvGraphicFramePr>
        <p:xfrm>
          <a:off x="179388" y="1268413"/>
          <a:ext cx="8785225" cy="5082201"/>
        </p:xfrm>
        <a:graphic>
          <a:graphicData uri="http://schemas.openxmlformats.org/drawingml/2006/table">
            <a:tbl>
              <a:tblPr/>
              <a:tblGrid>
                <a:gridCol w="1152525"/>
                <a:gridCol w="2122487"/>
                <a:gridCol w="1995488"/>
                <a:gridCol w="1917700"/>
                <a:gridCol w="1597025"/>
              </a:tblGrid>
              <a:tr h="7016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2000" b="0" i="0" u="none" strike="noStrike" cap="none" normalizeH="0" baseline="0" dirty="0" smtClean="0">
                          <a:ln>
                            <a:noFill/>
                          </a:ln>
                          <a:solidFill>
                            <a:schemeClr val="tx1"/>
                          </a:solidFill>
                          <a:effectLst/>
                          <a:latin typeface="Arial" charset="0"/>
                        </a:rPr>
                        <a:t>RAID </a:t>
                      </a:r>
                      <a:br>
                        <a:rPr kumimoji="0" lang="de-DE" sz="2000" b="0" i="0" u="none" strike="noStrike" cap="none" normalizeH="0" baseline="0" dirty="0" smtClean="0">
                          <a:ln>
                            <a:noFill/>
                          </a:ln>
                          <a:solidFill>
                            <a:schemeClr val="tx1"/>
                          </a:solidFill>
                          <a:effectLst/>
                          <a:latin typeface="Arial" charset="0"/>
                        </a:rPr>
                      </a:br>
                      <a:r>
                        <a:rPr kumimoji="0" lang="de-DE" sz="2000" b="0" i="0" u="none" strike="noStrike" cap="none" normalizeH="0" baseline="0" dirty="0" smtClean="0">
                          <a:ln>
                            <a:noFill/>
                          </a:ln>
                          <a:solidFill>
                            <a:schemeClr val="tx1"/>
                          </a:solidFill>
                          <a:effectLst/>
                          <a:latin typeface="Arial" charset="0"/>
                        </a:rPr>
                        <a:t>Variante</a:t>
                      </a:r>
                    </a:p>
                  </a:txBody>
                  <a:tcPr marL="90000" marR="90000" marT="18000" marB="180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2000" b="0" i="0" u="none" strike="noStrike" cap="none" normalizeH="0" baseline="0" dirty="0" smtClean="0">
                          <a:ln>
                            <a:noFill/>
                          </a:ln>
                          <a:solidFill>
                            <a:schemeClr val="tx1"/>
                          </a:solidFill>
                          <a:effectLst/>
                          <a:latin typeface="Arial" charset="0"/>
                        </a:rPr>
                        <a:t>Technik</a:t>
                      </a:r>
                    </a:p>
                  </a:txBody>
                  <a:tcPr marL="90000" marR="90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2000" b="0" i="0" u="none" strike="noStrike" cap="none" normalizeH="0" baseline="0" dirty="0" smtClean="0">
                          <a:ln>
                            <a:noFill/>
                          </a:ln>
                          <a:solidFill>
                            <a:schemeClr val="tx1"/>
                          </a:solidFill>
                          <a:effectLst/>
                          <a:latin typeface="Arial" charset="0"/>
                        </a:rPr>
                        <a:t>Fehlertoleranz</a:t>
                      </a:r>
                    </a:p>
                  </a:txBody>
                  <a:tcPr marL="90000" marR="90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2000" b="0" i="0" u="none" strike="noStrike" cap="none" normalizeH="0" baseline="0" dirty="0" smtClean="0">
                          <a:ln>
                            <a:noFill/>
                          </a:ln>
                          <a:solidFill>
                            <a:schemeClr val="tx1"/>
                          </a:solidFill>
                          <a:effectLst/>
                          <a:latin typeface="Arial" charset="0"/>
                        </a:rPr>
                        <a:t>Daten-Platten</a:t>
                      </a:r>
                    </a:p>
                  </a:txBody>
                  <a:tcPr marL="90000" marR="90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2000" b="0" i="0" u="none" strike="noStrike" cap="none" normalizeH="0" baseline="0" dirty="0" smtClean="0">
                          <a:ln>
                            <a:noFill/>
                          </a:ln>
                          <a:solidFill>
                            <a:schemeClr val="tx1"/>
                          </a:solidFill>
                          <a:effectLst/>
                          <a:latin typeface="Arial" charset="0"/>
                        </a:rPr>
                        <a:t>Prüfplatten</a:t>
                      </a:r>
                    </a:p>
                  </a:txBody>
                  <a:tcPr marL="90000" marR="90000" marT="18000" marB="180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03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2000" b="0" i="0" u="none" strike="noStrike" cap="none" normalizeH="0" baseline="0" dirty="0" smtClean="0">
                          <a:ln>
                            <a:noFill/>
                          </a:ln>
                          <a:solidFill>
                            <a:schemeClr val="tx1"/>
                          </a:solidFill>
                          <a:effectLst/>
                          <a:latin typeface="Arial" charset="0"/>
                        </a:rPr>
                        <a:t>0</a:t>
                      </a:r>
                    </a:p>
                  </a:txBody>
                  <a:tcPr marL="90000" marR="90000" marT="18000" marB="180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2000" b="0" i="1" u="none" strike="noStrike" cap="none" normalizeH="0" baseline="0" dirty="0" smtClean="0">
                          <a:ln>
                            <a:noFill/>
                          </a:ln>
                          <a:solidFill>
                            <a:schemeClr val="tx1"/>
                          </a:solidFill>
                          <a:effectLst/>
                          <a:latin typeface="Arial" charset="0"/>
                        </a:rPr>
                        <a:t>non-</a:t>
                      </a:r>
                      <a:r>
                        <a:rPr kumimoji="0" lang="en-GB" sz="2000" b="0" i="1" u="none" strike="noStrike" cap="none" normalizeH="0" baseline="0" dirty="0" smtClean="0">
                          <a:ln>
                            <a:noFill/>
                          </a:ln>
                          <a:solidFill>
                            <a:schemeClr val="tx1"/>
                          </a:solidFill>
                          <a:effectLst/>
                          <a:latin typeface="Arial" charset="0"/>
                        </a:rPr>
                        <a:t>redundant</a:t>
                      </a:r>
                    </a:p>
                  </a:txBody>
                  <a:tcPr marL="90000" marR="90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2000" b="0" i="0" u="none" strike="noStrike" cap="none" normalizeH="0" baseline="0" dirty="0" smtClean="0">
                          <a:ln>
                            <a:noFill/>
                          </a:ln>
                          <a:solidFill>
                            <a:schemeClr val="tx1"/>
                          </a:solidFill>
                          <a:effectLst/>
                          <a:latin typeface="Arial" charset="0"/>
                        </a:rPr>
                        <a:t>0</a:t>
                      </a:r>
                    </a:p>
                  </a:txBody>
                  <a:tcPr marL="90000" marR="90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2000" b="0" i="0" u="none" strike="noStrike" cap="none" normalizeH="0" baseline="0" dirty="0" smtClean="0">
                          <a:ln>
                            <a:noFill/>
                          </a:ln>
                          <a:solidFill>
                            <a:schemeClr val="tx1"/>
                          </a:solidFill>
                          <a:effectLst/>
                          <a:latin typeface="Arial" charset="0"/>
                        </a:rPr>
                        <a:t>8</a:t>
                      </a:r>
                    </a:p>
                  </a:txBody>
                  <a:tcPr marL="90000" marR="90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2000" b="0" i="0" u="none" strike="noStrike" cap="none" normalizeH="0" baseline="0" dirty="0" smtClean="0">
                          <a:ln>
                            <a:noFill/>
                          </a:ln>
                          <a:solidFill>
                            <a:schemeClr val="tx1"/>
                          </a:solidFill>
                          <a:effectLst/>
                          <a:latin typeface="Arial" charset="0"/>
                        </a:rPr>
                        <a:t>0</a:t>
                      </a:r>
                    </a:p>
                  </a:txBody>
                  <a:tcPr marL="90000" marR="90000" marT="18000" marB="180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03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2000" b="0" i="0" u="none" strike="noStrike" cap="none" normalizeH="0" baseline="0" dirty="0" smtClean="0">
                          <a:ln>
                            <a:noFill/>
                          </a:ln>
                          <a:solidFill>
                            <a:schemeClr val="tx1"/>
                          </a:solidFill>
                          <a:effectLst/>
                          <a:latin typeface="Arial" charset="0"/>
                        </a:rPr>
                        <a:t>1</a:t>
                      </a:r>
                    </a:p>
                  </a:txBody>
                  <a:tcPr marL="90000" marR="90000" marT="18000" marB="180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1" u="none" strike="noStrike" cap="none" normalizeH="0" baseline="0" dirty="0" smtClean="0">
                          <a:ln>
                            <a:noFill/>
                          </a:ln>
                          <a:solidFill>
                            <a:schemeClr val="tx1"/>
                          </a:solidFill>
                          <a:effectLst/>
                          <a:latin typeface="Arial" charset="0"/>
                        </a:rPr>
                        <a:t>mirrored</a:t>
                      </a:r>
                    </a:p>
                  </a:txBody>
                  <a:tcPr marL="90000" marR="90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2000" b="0" i="0" u="none" strike="noStrike" cap="none" normalizeH="0" baseline="0" dirty="0" smtClean="0">
                          <a:ln>
                            <a:noFill/>
                          </a:ln>
                          <a:solidFill>
                            <a:schemeClr val="tx1"/>
                          </a:solidFill>
                          <a:effectLst/>
                          <a:latin typeface="Arial" charset="0"/>
                        </a:rPr>
                        <a:t>1</a:t>
                      </a:r>
                    </a:p>
                  </a:txBody>
                  <a:tcPr marL="90000" marR="90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2000" b="0" i="0" u="none" strike="noStrike" cap="none" normalizeH="0" baseline="0" dirty="0" smtClean="0">
                          <a:ln>
                            <a:noFill/>
                          </a:ln>
                          <a:solidFill>
                            <a:schemeClr val="tx1"/>
                          </a:solidFill>
                          <a:effectLst/>
                          <a:latin typeface="Arial" charset="0"/>
                        </a:rPr>
                        <a:t>8</a:t>
                      </a:r>
                    </a:p>
                  </a:txBody>
                  <a:tcPr marL="90000" marR="90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2000" b="0" i="0" u="none" strike="noStrike" cap="none" normalizeH="0" baseline="0" dirty="0" smtClean="0">
                          <a:ln>
                            <a:noFill/>
                          </a:ln>
                          <a:solidFill>
                            <a:schemeClr val="tx1"/>
                          </a:solidFill>
                          <a:effectLst/>
                          <a:latin typeface="Arial" charset="0"/>
                        </a:rPr>
                        <a:t>8</a:t>
                      </a:r>
                    </a:p>
                  </a:txBody>
                  <a:tcPr marL="90000" marR="90000" marT="18000" marB="180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1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2000" b="0" i="0" u="none" strike="noStrike" cap="none" normalizeH="0" baseline="0" dirty="0" smtClean="0">
                          <a:ln>
                            <a:noFill/>
                          </a:ln>
                          <a:solidFill>
                            <a:schemeClr val="tx1"/>
                          </a:solidFill>
                          <a:effectLst/>
                          <a:latin typeface="Arial" charset="0"/>
                        </a:rPr>
                        <a:t>0+1</a:t>
                      </a:r>
                    </a:p>
                  </a:txBody>
                  <a:tcPr marL="90000" marR="90000" marT="18000" marB="180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2000" b="0" i="0" u="none" strike="noStrike" cap="none" normalizeH="0" baseline="0" dirty="0" smtClean="0">
                          <a:ln>
                            <a:noFill/>
                          </a:ln>
                          <a:solidFill>
                            <a:schemeClr val="tx1"/>
                          </a:solidFill>
                          <a:effectLst/>
                          <a:latin typeface="Arial" charset="0"/>
                        </a:rPr>
                        <a:t>Komb. v. 0 &amp; 1</a:t>
                      </a:r>
                    </a:p>
                  </a:txBody>
                  <a:tcPr marL="90000" marR="90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2000" b="0" i="0" u="none" strike="noStrike" cap="none" normalizeH="0" baseline="0" dirty="0" smtClean="0">
                          <a:ln>
                            <a:noFill/>
                          </a:ln>
                          <a:solidFill>
                            <a:schemeClr val="tx1"/>
                          </a:solidFill>
                          <a:effectLst/>
                          <a:latin typeface="Arial" charset="0"/>
                        </a:rPr>
                        <a:t>1</a:t>
                      </a:r>
                    </a:p>
                  </a:txBody>
                  <a:tcPr marL="90000" marR="90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2000" b="0" i="0" u="none" strike="noStrike" cap="none" normalizeH="0" baseline="0" dirty="0" smtClean="0">
                          <a:ln>
                            <a:noFill/>
                          </a:ln>
                          <a:solidFill>
                            <a:schemeClr val="tx1"/>
                          </a:solidFill>
                          <a:effectLst/>
                          <a:latin typeface="Arial" charset="0"/>
                        </a:rPr>
                        <a:t>8</a:t>
                      </a:r>
                    </a:p>
                  </a:txBody>
                  <a:tcPr marL="90000" marR="90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2000" b="0" i="0" u="none" strike="noStrike" cap="none" normalizeH="0" baseline="0" dirty="0" smtClean="0">
                          <a:ln>
                            <a:noFill/>
                          </a:ln>
                          <a:solidFill>
                            <a:schemeClr val="tx1"/>
                          </a:solidFill>
                          <a:effectLst/>
                          <a:latin typeface="Arial" charset="0"/>
                        </a:rPr>
                        <a:t>8</a:t>
                      </a:r>
                    </a:p>
                  </a:txBody>
                  <a:tcPr marL="90000" marR="90000" marT="18000" marB="180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810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2000" b="0" i="0" u="none" strike="noStrike" cap="none" normalizeH="0" baseline="0" dirty="0" smtClean="0">
                          <a:ln>
                            <a:noFill/>
                          </a:ln>
                          <a:solidFill>
                            <a:schemeClr val="tx1"/>
                          </a:solidFill>
                          <a:effectLst/>
                          <a:latin typeface="Arial" charset="0"/>
                        </a:rPr>
                        <a:t>2</a:t>
                      </a:r>
                    </a:p>
                  </a:txBody>
                  <a:tcPr marL="90000" marR="90000" marT="18000" marB="180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1" u="none" strike="noStrike" cap="none" normalizeH="0" baseline="0" dirty="0" smtClean="0">
                          <a:ln>
                            <a:noFill/>
                          </a:ln>
                          <a:solidFill>
                            <a:schemeClr val="tx1"/>
                          </a:solidFill>
                          <a:effectLst/>
                          <a:latin typeface="Arial" charset="0"/>
                        </a:rPr>
                        <a:t>memory-style</a:t>
                      </a:r>
                      <a:r>
                        <a:rPr kumimoji="0" lang="de-DE" sz="2000" b="0" i="1" u="none" strike="noStrike" cap="none" normalizeH="0" baseline="0" dirty="0" smtClean="0">
                          <a:ln>
                            <a:noFill/>
                          </a:ln>
                          <a:solidFill>
                            <a:schemeClr val="tx1"/>
                          </a:solidFill>
                          <a:effectLst/>
                          <a:latin typeface="Arial" charset="0"/>
                        </a:rPr>
                        <a:t> ECC</a:t>
                      </a:r>
                    </a:p>
                  </a:txBody>
                  <a:tcPr marL="90000" marR="90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2000" b="0" i="0" u="none" strike="noStrike" cap="none" normalizeH="0" baseline="0" dirty="0" smtClean="0">
                          <a:ln>
                            <a:noFill/>
                          </a:ln>
                          <a:solidFill>
                            <a:schemeClr val="tx1"/>
                          </a:solidFill>
                          <a:effectLst/>
                          <a:latin typeface="Arial" charset="0"/>
                        </a:rPr>
                        <a:t>1</a:t>
                      </a:r>
                    </a:p>
                  </a:txBody>
                  <a:tcPr marL="90000" marR="90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2000" b="0" i="0" u="none" strike="noStrike" cap="none" normalizeH="0" baseline="0" dirty="0" smtClean="0">
                          <a:ln>
                            <a:noFill/>
                          </a:ln>
                          <a:solidFill>
                            <a:schemeClr val="tx1"/>
                          </a:solidFill>
                          <a:effectLst/>
                          <a:latin typeface="Arial" charset="0"/>
                        </a:rPr>
                        <a:t>8</a:t>
                      </a:r>
                    </a:p>
                  </a:txBody>
                  <a:tcPr marL="90000" marR="90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2000" b="0" i="0" u="none" strike="noStrike" cap="none" normalizeH="0" baseline="0" dirty="0" smtClean="0">
                          <a:ln>
                            <a:noFill/>
                          </a:ln>
                          <a:solidFill>
                            <a:schemeClr val="tx1"/>
                          </a:solidFill>
                          <a:effectLst/>
                          <a:latin typeface="Arial" charset="0"/>
                        </a:rPr>
                        <a:t>4</a:t>
                      </a:r>
                    </a:p>
                  </a:txBody>
                  <a:tcPr marL="90000" marR="90000" marT="18000" marB="180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810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2000" b="0" i="0" u="none" strike="noStrike" cap="none" normalizeH="0" baseline="0" dirty="0" smtClean="0">
                          <a:ln>
                            <a:noFill/>
                          </a:ln>
                          <a:solidFill>
                            <a:schemeClr val="tx1"/>
                          </a:solidFill>
                          <a:effectLst/>
                          <a:latin typeface="Arial" charset="0"/>
                        </a:rPr>
                        <a:t>3</a:t>
                      </a:r>
                    </a:p>
                  </a:txBody>
                  <a:tcPr marL="90000" marR="90000" marT="18000" marB="180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1" u="none" strike="noStrike" cap="none" normalizeH="0" baseline="0" noProof="0" dirty="0" smtClean="0">
                          <a:ln>
                            <a:noFill/>
                          </a:ln>
                          <a:solidFill>
                            <a:schemeClr val="tx1"/>
                          </a:solidFill>
                          <a:effectLst/>
                          <a:latin typeface="Arial" charset="0"/>
                        </a:rPr>
                        <a:t>bit-interleaved parity</a:t>
                      </a:r>
                    </a:p>
                  </a:txBody>
                  <a:tcPr marL="90000" marR="90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2000" b="0" i="0" u="none" strike="noStrike" cap="none" normalizeH="0" baseline="0" dirty="0" smtClean="0">
                          <a:ln>
                            <a:noFill/>
                          </a:ln>
                          <a:solidFill>
                            <a:schemeClr val="tx1"/>
                          </a:solidFill>
                          <a:effectLst/>
                          <a:latin typeface="Arial" charset="0"/>
                        </a:rPr>
                        <a:t>1</a:t>
                      </a:r>
                    </a:p>
                  </a:txBody>
                  <a:tcPr marL="90000" marR="90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2000" b="0" i="0" u="none" strike="noStrike" cap="none" normalizeH="0" baseline="0" dirty="0" smtClean="0">
                          <a:ln>
                            <a:noFill/>
                          </a:ln>
                          <a:solidFill>
                            <a:schemeClr val="tx1"/>
                          </a:solidFill>
                          <a:effectLst/>
                          <a:latin typeface="Arial" charset="0"/>
                        </a:rPr>
                        <a:t>8</a:t>
                      </a:r>
                    </a:p>
                  </a:txBody>
                  <a:tcPr marL="90000" marR="90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2000" b="0" i="0" u="none" strike="noStrike" cap="none" normalizeH="0" baseline="0" dirty="0" smtClean="0">
                          <a:ln>
                            <a:noFill/>
                          </a:ln>
                          <a:solidFill>
                            <a:schemeClr val="tx1"/>
                          </a:solidFill>
                          <a:effectLst/>
                          <a:latin typeface="Arial" charset="0"/>
                        </a:rPr>
                        <a:t>1</a:t>
                      </a:r>
                    </a:p>
                  </a:txBody>
                  <a:tcPr marL="90000" marR="90000" marT="18000" marB="180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94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2000" b="0" i="0" u="none" strike="noStrike" cap="none" normalizeH="0" baseline="0" dirty="0" smtClean="0">
                          <a:ln>
                            <a:noFill/>
                          </a:ln>
                          <a:solidFill>
                            <a:schemeClr val="tx1"/>
                          </a:solidFill>
                          <a:effectLst/>
                          <a:latin typeface="Arial" charset="0"/>
                        </a:rPr>
                        <a:t>4</a:t>
                      </a:r>
                    </a:p>
                  </a:txBody>
                  <a:tcPr marL="90000" marR="90000" marT="18000" marB="180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1" u="none" strike="noStrike" cap="none" normalizeH="0" baseline="0" noProof="0" dirty="0" smtClean="0">
                          <a:ln>
                            <a:noFill/>
                          </a:ln>
                          <a:solidFill>
                            <a:schemeClr val="tx1"/>
                          </a:solidFill>
                          <a:effectLst/>
                          <a:latin typeface="Arial" charset="0"/>
                        </a:rPr>
                        <a:t>block-interleaved parity</a:t>
                      </a:r>
                    </a:p>
                  </a:txBody>
                  <a:tcPr marL="90000" marR="90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2000" b="0" i="0" u="none" strike="noStrike" cap="none" normalizeH="0" baseline="0" dirty="0" smtClean="0">
                          <a:ln>
                            <a:noFill/>
                          </a:ln>
                          <a:solidFill>
                            <a:schemeClr val="tx1"/>
                          </a:solidFill>
                          <a:effectLst/>
                          <a:latin typeface="Arial" charset="0"/>
                        </a:rPr>
                        <a:t>1</a:t>
                      </a:r>
                    </a:p>
                  </a:txBody>
                  <a:tcPr marL="90000" marR="90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2000" b="0" i="0" u="none" strike="noStrike" cap="none" normalizeH="0" baseline="0" dirty="0" smtClean="0">
                          <a:ln>
                            <a:noFill/>
                          </a:ln>
                          <a:solidFill>
                            <a:schemeClr val="tx1"/>
                          </a:solidFill>
                          <a:effectLst/>
                          <a:latin typeface="Arial" charset="0"/>
                        </a:rPr>
                        <a:t>8</a:t>
                      </a:r>
                    </a:p>
                  </a:txBody>
                  <a:tcPr marL="90000" marR="90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2000" b="0" i="0" u="none" strike="noStrike" cap="none" normalizeH="0" baseline="0" dirty="0" smtClean="0">
                          <a:ln>
                            <a:noFill/>
                          </a:ln>
                          <a:solidFill>
                            <a:schemeClr val="tx1"/>
                          </a:solidFill>
                          <a:effectLst/>
                          <a:latin typeface="Arial" charset="0"/>
                        </a:rPr>
                        <a:t>1</a:t>
                      </a:r>
                    </a:p>
                  </a:txBody>
                  <a:tcPr marL="90000" marR="90000" marT="18000" marB="180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810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2000" b="0" i="0" u="none" strike="noStrike" cap="none" normalizeH="0" baseline="0" dirty="0" smtClean="0">
                          <a:ln>
                            <a:noFill/>
                          </a:ln>
                          <a:solidFill>
                            <a:schemeClr val="tx1"/>
                          </a:solidFill>
                          <a:effectLst/>
                          <a:latin typeface="Arial" charset="0"/>
                        </a:rPr>
                        <a:t>5</a:t>
                      </a:r>
                    </a:p>
                  </a:txBody>
                  <a:tcPr marL="90000" marR="90000" marT="18000" marB="180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2000" b="0" i="1" u="none" strike="noStrike" cap="none" normalizeH="0" baseline="0" dirty="0" smtClean="0">
                          <a:ln>
                            <a:noFill/>
                          </a:ln>
                          <a:solidFill>
                            <a:schemeClr val="tx1"/>
                          </a:solidFill>
                          <a:effectLst/>
                          <a:latin typeface="Arial" charset="0"/>
                        </a:rPr>
                        <a:t>dto, </a:t>
                      </a:r>
                      <a:r>
                        <a:rPr kumimoji="0" lang="en-US" sz="2000" b="0" i="1" u="none" strike="noStrike" cap="none" normalizeH="0" baseline="0" noProof="0" dirty="0" smtClean="0">
                          <a:ln>
                            <a:noFill/>
                          </a:ln>
                          <a:solidFill>
                            <a:schemeClr val="tx1"/>
                          </a:solidFill>
                          <a:effectLst/>
                          <a:latin typeface="Arial" charset="0"/>
                        </a:rPr>
                        <a:t>distributed parity</a:t>
                      </a:r>
                    </a:p>
                  </a:txBody>
                  <a:tcPr marL="90000" marR="90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2000" b="0" i="0" u="none" strike="noStrike" cap="none" normalizeH="0" baseline="0" dirty="0" smtClean="0">
                          <a:ln>
                            <a:noFill/>
                          </a:ln>
                          <a:solidFill>
                            <a:schemeClr val="tx1"/>
                          </a:solidFill>
                          <a:effectLst/>
                          <a:latin typeface="Arial" charset="0"/>
                        </a:rPr>
                        <a:t>1</a:t>
                      </a:r>
                    </a:p>
                  </a:txBody>
                  <a:tcPr marL="90000" marR="90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2000" b="0" i="0" u="none" strike="noStrike" cap="none" normalizeH="0" baseline="0" dirty="0" smtClean="0">
                          <a:ln>
                            <a:noFill/>
                          </a:ln>
                          <a:solidFill>
                            <a:schemeClr val="tx1"/>
                          </a:solidFill>
                          <a:effectLst/>
                          <a:latin typeface="Arial" charset="0"/>
                        </a:rPr>
                        <a:t>8</a:t>
                      </a:r>
                    </a:p>
                  </a:txBody>
                  <a:tcPr marL="90000" marR="90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2000" b="0" i="0" u="none" strike="noStrike" cap="none" normalizeH="0" baseline="0" dirty="0" smtClean="0">
                          <a:ln>
                            <a:noFill/>
                          </a:ln>
                          <a:solidFill>
                            <a:schemeClr val="tx1"/>
                          </a:solidFill>
                          <a:effectLst/>
                          <a:latin typeface="Arial" charset="0"/>
                        </a:rPr>
                        <a:t>1</a:t>
                      </a:r>
                    </a:p>
                  </a:txBody>
                  <a:tcPr marL="90000" marR="90000" marT="18000" marB="180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810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2000" b="0" i="0" u="none" strike="noStrike" cap="none" normalizeH="0" baseline="0" dirty="0" smtClean="0">
                          <a:ln>
                            <a:noFill/>
                          </a:ln>
                          <a:solidFill>
                            <a:schemeClr val="tx1"/>
                          </a:solidFill>
                          <a:effectLst/>
                          <a:latin typeface="Arial" charset="0"/>
                        </a:rPr>
                        <a:t>6</a:t>
                      </a:r>
                    </a:p>
                  </a:txBody>
                  <a:tcPr marL="90000" marR="90000" marT="18000" marB="180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2000" b="0" i="1" u="none" strike="noStrike" cap="none" normalizeH="0" baseline="0" dirty="0" smtClean="0">
                          <a:ln>
                            <a:noFill/>
                          </a:ln>
                          <a:solidFill>
                            <a:schemeClr val="tx1"/>
                          </a:solidFill>
                          <a:effectLst/>
                          <a:latin typeface="Arial" charset="0"/>
                        </a:rPr>
                        <a:t>RAID 5 &amp; dop-pelte vert. </a:t>
                      </a:r>
                      <a:r>
                        <a:rPr kumimoji="0" lang="en-US" sz="2000" b="0" i="1" u="none" strike="noStrike" cap="none" normalizeH="0" baseline="0" noProof="0" dirty="0" smtClean="0">
                          <a:ln>
                            <a:noFill/>
                          </a:ln>
                          <a:solidFill>
                            <a:schemeClr val="tx1"/>
                          </a:solidFill>
                          <a:effectLst/>
                          <a:latin typeface="Arial" charset="0"/>
                        </a:rPr>
                        <a:t>Parity</a:t>
                      </a:r>
                    </a:p>
                  </a:txBody>
                  <a:tcPr marL="90000" marR="90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2000" b="0" i="0" u="none" strike="noStrike" cap="none" normalizeH="0" baseline="0" dirty="0" smtClean="0">
                          <a:ln>
                            <a:noFill/>
                          </a:ln>
                          <a:solidFill>
                            <a:schemeClr val="tx1"/>
                          </a:solidFill>
                          <a:effectLst/>
                          <a:latin typeface="Arial" charset="0"/>
                        </a:rPr>
                        <a:t>2</a:t>
                      </a:r>
                    </a:p>
                  </a:txBody>
                  <a:tcPr marL="90000" marR="90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2000" b="0" i="0" u="none" strike="noStrike" cap="none" normalizeH="0" baseline="0" dirty="0" smtClean="0">
                          <a:ln>
                            <a:noFill/>
                          </a:ln>
                          <a:solidFill>
                            <a:schemeClr val="tx1"/>
                          </a:solidFill>
                          <a:effectLst/>
                          <a:latin typeface="Arial" charset="0"/>
                        </a:rPr>
                        <a:t>8</a:t>
                      </a:r>
                    </a:p>
                  </a:txBody>
                  <a:tcPr marL="90000" marR="90000" marT="18000" marB="18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2000" b="0" i="0" u="none" strike="noStrike" cap="none" normalizeH="0" baseline="0" dirty="0" smtClean="0">
                          <a:ln>
                            <a:noFill/>
                          </a:ln>
                          <a:solidFill>
                            <a:schemeClr val="tx1"/>
                          </a:solidFill>
                          <a:effectLst/>
                          <a:latin typeface="Arial" charset="0"/>
                        </a:rPr>
                        <a:t>2</a:t>
                      </a:r>
                    </a:p>
                  </a:txBody>
                  <a:tcPr marL="90000" marR="90000" marT="18000" marB="180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4233542365"/>
      </p:ext>
    </p:extLst>
  </p:cSld>
  <p:clrMapOvr>
    <a:masterClrMapping/>
  </p:clrMapOvr>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en-US" dirty="0"/>
              <a:t>©</a:t>
            </a:r>
            <a:r>
              <a:rPr lang="de-DE" dirty="0"/>
              <a:t> H. Falk | </a:t>
            </a:r>
            <a:fld id="{4DE1E99D-8210-4059-8845-8C9CEA941A79}" type="datetime1">
              <a:rPr lang="de-DE" smtClean="0"/>
              <a:t>01.10.2014</a:t>
            </a:fld>
            <a:endParaRPr lang="de-DE" dirty="0"/>
          </a:p>
        </p:txBody>
      </p:sp>
      <p:sp>
        <p:nvSpPr>
          <p:cNvPr id="5" name="Fußzeilenplatzhalter 4"/>
          <p:cNvSpPr>
            <a:spLocks noGrp="1"/>
          </p:cNvSpPr>
          <p:nvPr>
            <p:ph type="ftr" sz="quarter" idx="11"/>
          </p:nvPr>
        </p:nvSpPr>
        <p:spPr/>
        <p:txBody>
          <a:bodyPr/>
          <a:lstStyle/>
          <a:p>
            <a:r>
              <a:rPr lang="de-DE" dirty="0" smtClean="0"/>
              <a:t>7 - Speicher-Hardware</a:t>
            </a:r>
            <a:endParaRPr lang="de-DE" dirty="0"/>
          </a:p>
        </p:txBody>
      </p:sp>
      <p:sp>
        <p:nvSpPr>
          <p:cNvPr id="908290" name="Rectangle 2"/>
          <p:cNvSpPr>
            <a:spLocks noGrp="1" noChangeArrowheads="1"/>
          </p:cNvSpPr>
          <p:nvPr>
            <p:ph type="title"/>
          </p:nvPr>
        </p:nvSpPr>
        <p:spPr/>
        <p:txBody>
          <a:bodyPr/>
          <a:lstStyle/>
          <a:p>
            <a:r>
              <a:rPr lang="de-DE" dirty="0" smtClean="0"/>
              <a:t>Beispiel</a:t>
            </a:r>
            <a:endParaRPr lang="de-DE" dirty="0"/>
          </a:p>
        </p:txBody>
      </p:sp>
      <p:sp>
        <p:nvSpPr>
          <p:cNvPr id="908291" name="Rectangle 3"/>
          <p:cNvSpPr>
            <a:spLocks noGrp="1" noChangeArrowheads="1"/>
          </p:cNvSpPr>
          <p:nvPr>
            <p:ph type="body" idx="1"/>
          </p:nvPr>
        </p:nvSpPr>
        <p:spPr/>
        <p:txBody>
          <a:bodyPr/>
          <a:lstStyle/>
          <a:p>
            <a:pPr marL="381000" indent="-381000">
              <a:lnSpc>
                <a:spcPct val="90000"/>
              </a:lnSpc>
            </a:pPr>
            <a:r>
              <a:rPr lang="de-DE" b="1" dirty="0" smtClean="0"/>
              <a:t>Ein heutiges RAID</a:t>
            </a:r>
            <a:endParaRPr lang="de-DE" dirty="0"/>
          </a:p>
          <a:p>
            <a:pPr marL="381000" indent="-381000">
              <a:lnSpc>
                <a:spcPct val="120000"/>
              </a:lnSpc>
              <a:buFont typeface="Arial" charset="0"/>
              <a:buChar char="–"/>
            </a:pPr>
            <a:r>
              <a:rPr lang="de-DE" dirty="0" smtClean="0"/>
              <a:t>RAID 6</a:t>
            </a:r>
          </a:p>
          <a:p>
            <a:pPr marL="381000" indent="-381000">
              <a:lnSpc>
                <a:spcPct val="120000"/>
              </a:lnSpc>
              <a:buFont typeface="Arial" charset="0"/>
              <a:buChar char="–"/>
            </a:pPr>
            <a:r>
              <a:rPr lang="de-DE" dirty="0" smtClean="0"/>
              <a:t>16 Hitachi-Festplatten à 300 GB</a:t>
            </a:r>
          </a:p>
          <a:p>
            <a:pPr marL="381000" indent="-381000">
              <a:lnSpc>
                <a:spcPct val="120000"/>
              </a:lnSpc>
              <a:buFont typeface="Arial" charset="0"/>
              <a:buChar char="–"/>
            </a:pPr>
            <a:r>
              <a:rPr lang="de-DE" dirty="0" smtClean="0"/>
              <a:t>Interface HDD ↔ RAID: SAS</a:t>
            </a:r>
          </a:p>
          <a:p>
            <a:pPr marL="381000" indent="-381000">
              <a:lnSpc>
                <a:spcPct val="120000"/>
              </a:lnSpc>
              <a:buFont typeface="Arial" charset="0"/>
              <a:buChar char="–"/>
            </a:pPr>
            <a:r>
              <a:rPr lang="de-DE" dirty="0" smtClean="0"/>
              <a:t>Interface RAID </a:t>
            </a:r>
            <a:r>
              <a:rPr lang="de-DE" dirty="0"/>
              <a:t>↔</a:t>
            </a:r>
            <a:r>
              <a:rPr lang="de-DE" dirty="0" smtClean="0"/>
              <a:t> Server:</a:t>
            </a:r>
            <a:br>
              <a:rPr lang="de-DE" dirty="0" smtClean="0"/>
            </a:br>
            <a:r>
              <a:rPr lang="de-DE" dirty="0" smtClean="0"/>
              <a:t>2 SAS-Busse à 6 Gbit/s</a:t>
            </a:r>
          </a:p>
          <a:p>
            <a:pPr marL="381000" indent="-381000">
              <a:lnSpc>
                <a:spcPct val="120000"/>
              </a:lnSpc>
              <a:buFont typeface="Arial" charset="0"/>
              <a:buChar char="–"/>
            </a:pPr>
            <a:r>
              <a:rPr lang="de-DE" dirty="0" smtClean="0"/>
              <a:t>4 GB interner DDR-</a:t>
            </a:r>
            <a:r>
              <a:rPr lang="en-US" i="1" dirty="0" smtClean="0"/>
              <a:t>Cache</a:t>
            </a:r>
          </a:p>
          <a:p>
            <a:pPr marL="381000" indent="-381000">
              <a:lnSpc>
                <a:spcPct val="120000"/>
              </a:lnSpc>
              <a:buFont typeface="Arial" charset="0"/>
              <a:buChar char="–"/>
            </a:pPr>
            <a:r>
              <a:rPr lang="en-US" i="1" dirty="0" smtClean="0"/>
              <a:t>Hot-pluggable</a:t>
            </a:r>
            <a:r>
              <a:rPr lang="de-DE" dirty="0" smtClean="0"/>
              <a:t> Festplatten,</a:t>
            </a:r>
            <a:br>
              <a:rPr lang="de-DE" dirty="0" smtClean="0"/>
            </a:br>
            <a:r>
              <a:rPr lang="de-DE" dirty="0" smtClean="0"/>
              <a:t>Netzteile und Lüfter</a:t>
            </a:r>
          </a:p>
        </p:txBody>
      </p:sp>
      <p:pic>
        <p:nvPicPr>
          <p:cNvPr id="2" name="Grafik 1"/>
          <p:cNvPicPr>
            <a:picLocks noChangeAspect="1"/>
          </p:cNvPicPr>
          <p:nvPr/>
        </p:nvPicPr>
        <p:blipFill rotWithShape="1">
          <a:blip r:embed="rId3" cstate="print">
            <a:extLst>
              <a:ext uri="{28A0092B-C50C-407E-A947-70E740481C1C}">
                <a14:useLocalDpi xmlns:a14="http://schemas.microsoft.com/office/drawing/2010/main" val="0"/>
              </a:ext>
            </a:extLst>
          </a:blip>
          <a:srcRect l="1388" t="30371" b="22098"/>
          <a:stretch/>
        </p:blipFill>
        <p:spPr>
          <a:xfrm>
            <a:off x="4427984" y="1412776"/>
            <a:ext cx="4514689" cy="1631814"/>
          </a:xfrm>
          <a:prstGeom prst="rect">
            <a:avLst/>
          </a:prstGeom>
        </p:spPr>
      </p:pic>
      <p:pic>
        <p:nvPicPr>
          <p:cNvPr id="3" name="Grafik 2"/>
          <p:cNvPicPr>
            <a:picLocks noChangeAspect="1"/>
          </p:cNvPicPr>
          <p:nvPr/>
        </p:nvPicPr>
        <p:blipFill rotWithShape="1">
          <a:blip r:embed="rId4" cstate="print">
            <a:extLst>
              <a:ext uri="{28A0092B-C50C-407E-A947-70E740481C1C}">
                <a14:useLocalDpi xmlns:a14="http://schemas.microsoft.com/office/drawing/2010/main" val="0"/>
              </a:ext>
            </a:extLst>
          </a:blip>
          <a:srcRect t="8024"/>
          <a:stretch/>
        </p:blipFill>
        <p:spPr>
          <a:xfrm>
            <a:off x="4397533" y="3284984"/>
            <a:ext cx="4578235" cy="3157680"/>
          </a:xfrm>
          <a:prstGeom prst="rect">
            <a:avLst/>
          </a:prstGeom>
        </p:spPr>
      </p:pic>
    </p:spTree>
    <p:extLst>
      <p:ext uri="{BB962C8B-B14F-4D97-AF65-F5344CB8AC3E}">
        <p14:creationId xmlns:p14="http://schemas.microsoft.com/office/powerpoint/2010/main" val="3707464027"/>
      </p:ext>
    </p:extLst>
  </p:cSld>
  <p:clrMapOvr>
    <a:masterClrMapping/>
  </p:clrMapOvr>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en-US" dirty="0"/>
              <a:t>©</a:t>
            </a:r>
            <a:r>
              <a:rPr lang="de-DE" dirty="0"/>
              <a:t> H. Falk | </a:t>
            </a:r>
            <a:fld id="{44DA5F0B-E515-4AE4-85B5-B5D0AD99E2E3}" type="datetime1">
              <a:rPr lang="de-DE" smtClean="0"/>
              <a:t>01.10.2014</a:t>
            </a:fld>
            <a:endParaRPr lang="de-DE" dirty="0"/>
          </a:p>
        </p:txBody>
      </p:sp>
      <p:sp>
        <p:nvSpPr>
          <p:cNvPr id="5" name="Fußzeilenplatzhalter 4"/>
          <p:cNvSpPr>
            <a:spLocks noGrp="1"/>
          </p:cNvSpPr>
          <p:nvPr>
            <p:ph type="ftr" sz="quarter" idx="11"/>
          </p:nvPr>
        </p:nvSpPr>
        <p:spPr/>
        <p:txBody>
          <a:bodyPr/>
          <a:lstStyle/>
          <a:p>
            <a:r>
              <a:rPr lang="de-DE" dirty="0" smtClean="0"/>
              <a:t>7 - Speicher-Hardware</a:t>
            </a:r>
            <a:endParaRPr lang="de-DE" dirty="0"/>
          </a:p>
        </p:txBody>
      </p:sp>
      <p:sp>
        <p:nvSpPr>
          <p:cNvPr id="1049602" name="Rectangle 2"/>
          <p:cNvSpPr>
            <a:spLocks noGrp="1" noChangeArrowheads="1"/>
          </p:cNvSpPr>
          <p:nvPr>
            <p:ph type="title"/>
          </p:nvPr>
        </p:nvSpPr>
        <p:spPr/>
        <p:txBody>
          <a:bodyPr/>
          <a:lstStyle/>
          <a:p>
            <a:r>
              <a:rPr lang="en-US" dirty="0" smtClean="0"/>
              <a:t>CD-ROM</a:t>
            </a:r>
            <a:endParaRPr lang="en-US" i="1" dirty="0"/>
          </a:p>
        </p:txBody>
      </p:sp>
      <p:sp>
        <p:nvSpPr>
          <p:cNvPr id="1049603" name="Rectangle 3"/>
          <p:cNvSpPr>
            <a:spLocks noGrp="1" noChangeArrowheads="1"/>
          </p:cNvSpPr>
          <p:nvPr>
            <p:ph type="body" idx="1"/>
          </p:nvPr>
        </p:nvSpPr>
        <p:spPr/>
        <p:txBody>
          <a:bodyPr/>
          <a:lstStyle/>
          <a:p>
            <a:pPr marL="0" indent="0">
              <a:lnSpc>
                <a:spcPct val="120000"/>
              </a:lnSpc>
            </a:pPr>
            <a:r>
              <a:rPr lang="de-DE" dirty="0" smtClean="0"/>
              <a:t>Datenträger auf der Basis der Technik von Audio-CDs.</a:t>
            </a:r>
          </a:p>
          <a:p>
            <a:pPr marL="0" indent="0">
              <a:lnSpc>
                <a:spcPct val="120000"/>
              </a:lnSpc>
            </a:pPr>
            <a:r>
              <a:rPr lang="de-DE" dirty="0" smtClean="0"/>
              <a:t>Informationen werden als Vertiefungen in einer reflektierenden Oberfläche gespeichert. Abtastung mit 780nm Laser.</a:t>
            </a:r>
          </a:p>
        </p:txBody>
      </p:sp>
      <p:pic>
        <p:nvPicPr>
          <p:cNvPr id="41" name="Picture 4" descr="CDLIC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048000"/>
            <a:ext cx="4267200" cy="268922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5" descr="CDR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429000"/>
            <a:ext cx="4267200" cy="2046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070049"/>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en-US" dirty="0"/>
              <a:t>©</a:t>
            </a:r>
            <a:r>
              <a:rPr lang="de-DE" dirty="0"/>
              <a:t> H. Falk | </a:t>
            </a:r>
            <a:fld id="{716D1F57-67AA-4787-8718-C8300F99CA5E}" type="datetime1">
              <a:rPr lang="de-DE" smtClean="0"/>
              <a:t>01.10.2014</a:t>
            </a:fld>
            <a:endParaRPr lang="de-DE" dirty="0"/>
          </a:p>
        </p:txBody>
      </p:sp>
      <p:sp>
        <p:nvSpPr>
          <p:cNvPr id="5" name="Fußzeilenplatzhalter 4"/>
          <p:cNvSpPr>
            <a:spLocks noGrp="1"/>
          </p:cNvSpPr>
          <p:nvPr>
            <p:ph type="ftr" sz="quarter" idx="11"/>
          </p:nvPr>
        </p:nvSpPr>
        <p:spPr/>
        <p:txBody>
          <a:bodyPr/>
          <a:lstStyle/>
          <a:p>
            <a:r>
              <a:rPr lang="de-DE" dirty="0" smtClean="0"/>
              <a:t>7 - Speicher-Hardware</a:t>
            </a:r>
            <a:endParaRPr lang="de-DE" dirty="0"/>
          </a:p>
        </p:txBody>
      </p:sp>
      <p:sp>
        <p:nvSpPr>
          <p:cNvPr id="664578" name="Rectangle 2"/>
          <p:cNvSpPr>
            <a:spLocks noGrp="1" noChangeArrowheads="1"/>
          </p:cNvSpPr>
          <p:nvPr>
            <p:ph type="title"/>
          </p:nvPr>
        </p:nvSpPr>
        <p:spPr/>
        <p:txBody>
          <a:bodyPr/>
          <a:lstStyle/>
          <a:p>
            <a:r>
              <a:rPr lang="de-DE" dirty="0"/>
              <a:t>Begriffe (1)</a:t>
            </a:r>
          </a:p>
        </p:txBody>
      </p:sp>
      <p:sp>
        <p:nvSpPr>
          <p:cNvPr id="664579" name="Rectangle 3"/>
          <p:cNvSpPr>
            <a:spLocks noGrp="1" noChangeArrowheads="1"/>
          </p:cNvSpPr>
          <p:nvPr>
            <p:ph type="body" idx="1"/>
          </p:nvPr>
        </p:nvSpPr>
        <p:spPr/>
        <p:txBody>
          <a:bodyPr/>
          <a:lstStyle/>
          <a:p>
            <a:pPr>
              <a:lnSpc>
                <a:spcPct val="90000"/>
              </a:lnSpc>
            </a:pPr>
            <a:r>
              <a:rPr lang="de-DE" b="1" dirty="0"/>
              <a:t>RAM </a:t>
            </a:r>
            <a:r>
              <a:rPr lang="de-DE" b="1" i="1" dirty="0"/>
              <a:t>(</a:t>
            </a:r>
            <a:r>
              <a:rPr lang="en-US" b="1" i="1" dirty="0"/>
              <a:t>Random Access Memory</a:t>
            </a:r>
            <a:r>
              <a:rPr lang="de-DE" b="1" i="1" dirty="0"/>
              <a:t>)</a:t>
            </a:r>
          </a:p>
          <a:p>
            <a:pPr>
              <a:lnSpc>
                <a:spcPct val="120000"/>
              </a:lnSpc>
              <a:buFont typeface="Arial" charset="0"/>
              <a:buChar char="–"/>
            </a:pPr>
            <a:r>
              <a:rPr lang="de-DE" dirty="0"/>
              <a:t>Wahlfreier Zugriff</a:t>
            </a:r>
          </a:p>
          <a:p>
            <a:pPr>
              <a:lnSpc>
                <a:spcPct val="120000"/>
              </a:lnSpc>
              <a:buFont typeface="Arial" charset="0"/>
              <a:buChar char="–"/>
            </a:pPr>
            <a:r>
              <a:rPr lang="de-DE" dirty="0"/>
              <a:t>Zugriffe dauern alle etwa gleich lang</a:t>
            </a:r>
          </a:p>
          <a:p>
            <a:pPr lvl="1">
              <a:lnSpc>
                <a:spcPct val="120000"/>
              </a:lnSpc>
              <a:buFont typeface="Arial" charset="0"/>
              <a:buChar char="–"/>
            </a:pPr>
            <a:r>
              <a:rPr lang="de-DE" dirty="0"/>
              <a:t>Vgl. Plattenzugriffe, Bandzugriffe</a:t>
            </a:r>
          </a:p>
          <a:p>
            <a:pPr>
              <a:lnSpc>
                <a:spcPct val="120000"/>
              </a:lnSpc>
              <a:buFont typeface="Arial" charset="0"/>
              <a:buChar char="–"/>
            </a:pPr>
            <a:r>
              <a:rPr lang="de-DE" dirty="0"/>
              <a:t>Lesende und schreibende Zugriffe möglich</a:t>
            </a:r>
          </a:p>
          <a:p>
            <a:pPr lvl="1">
              <a:lnSpc>
                <a:spcPct val="120000"/>
              </a:lnSpc>
              <a:buFont typeface="Arial" charset="0"/>
              <a:buChar char="–"/>
            </a:pPr>
            <a:endParaRPr lang="de-DE" dirty="0"/>
          </a:p>
          <a:p>
            <a:pPr>
              <a:lnSpc>
                <a:spcPct val="90000"/>
              </a:lnSpc>
            </a:pPr>
            <a:r>
              <a:rPr lang="de-DE" b="1" dirty="0"/>
              <a:t>SRAM </a:t>
            </a:r>
            <a:r>
              <a:rPr lang="de-DE" b="1" i="1" dirty="0"/>
              <a:t>(</a:t>
            </a:r>
            <a:r>
              <a:rPr lang="en-US" b="1" i="1" dirty="0"/>
              <a:t>Static</a:t>
            </a:r>
            <a:r>
              <a:rPr lang="de-DE" b="1" i="1" dirty="0"/>
              <a:t> RAM)</a:t>
            </a:r>
          </a:p>
          <a:p>
            <a:pPr>
              <a:lnSpc>
                <a:spcPct val="120000"/>
              </a:lnSpc>
              <a:buFont typeface="Arial" charset="0"/>
              <a:buChar char="–"/>
            </a:pPr>
            <a:r>
              <a:rPr lang="de-DE" dirty="0"/>
              <a:t>Statischer RAM-Speicher</a:t>
            </a:r>
          </a:p>
          <a:p>
            <a:pPr>
              <a:lnSpc>
                <a:spcPct val="90000"/>
              </a:lnSpc>
            </a:pPr>
            <a:endParaRPr lang="de-DE" b="1" dirty="0"/>
          </a:p>
          <a:p>
            <a:pPr>
              <a:lnSpc>
                <a:spcPct val="90000"/>
              </a:lnSpc>
            </a:pPr>
            <a:r>
              <a:rPr lang="de-DE" b="1" dirty="0"/>
              <a:t>DRAM </a:t>
            </a:r>
            <a:r>
              <a:rPr lang="de-DE" b="1" i="1" dirty="0"/>
              <a:t>(</a:t>
            </a:r>
            <a:r>
              <a:rPr lang="en-US" b="1" i="1" dirty="0"/>
              <a:t>Dynamic</a:t>
            </a:r>
            <a:r>
              <a:rPr lang="de-DE" b="1" i="1" dirty="0"/>
              <a:t> RAM)</a:t>
            </a:r>
          </a:p>
          <a:p>
            <a:pPr>
              <a:lnSpc>
                <a:spcPct val="120000"/>
              </a:lnSpc>
              <a:buFont typeface="Arial" charset="0"/>
              <a:buChar char="–"/>
            </a:pPr>
            <a:r>
              <a:rPr lang="de-DE" dirty="0"/>
              <a:t>Dynamischer RAM-Speicher</a:t>
            </a:r>
            <a:endParaRPr lang="en-US" i="1" dirty="0"/>
          </a:p>
          <a:p>
            <a:pPr>
              <a:lnSpc>
                <a:spcPct val="120000"/>
              </a:lnSpc>
              <a:buFont typeface="Arial" charset="0"/>
              <a:buChar char="–"/>
            </a:pPr>
            <a:endParaRPr lang="en-US" i="1" dirty="0"/>
          </a:p>
        </p:txBody>
      </p:sp>
    </p:spTree>
    <p:extLst>
      <p:ext uri="{BB962C8B-B14F-4D97-AF65-F5344CB8AC3E}">
        <p14:creationId xmlns:p14="http://schemas.microsoft.com/office/powerpoint/2010/main" val="1701659512"/>
      </p:ext>
    </p:extLst>
  </p:cSld>
  <p:clrMapOvr>
    <a:masterClrMapping/>
  </p:clrMapOvr>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en-US" dirty="0"/>
              <a:t>©</a:t>
            </a:r>
            <a:r>
              <a:rPr lang="de-DE" dirty="0"/>
              <a:t> H. Falk | </a:t>
            </a:r>
            <a:fld id="{E47FE945-FD5F-4E57-A923-F68420944AFB}" type="datetime1">
              <a:rPr lang="de-DE" smtClean="0"/>
              <a:t>01.10.2014</a:t>
            </a:fld>
            <a:endParaRPr lang="de-DE" dirty="0"/>
          </a:p>
        </p:txBody>
      </p:sp>
      <p:sp>
        <p:nvSpPr>
          <p:cNvPr id="5" name="Fußzeilenplatzhalter 4"/>
          <p:cNvSpPr>
            <a:spLocks noGrp="1"/>
          </p:cNvSpPr>
          <p:nvPr>
            <p:ph type="ftr" sz="quarter" idx="11"/>
          </p:nvPr>
        </p:nvSpPr>
        <p:spPr/>
        <p:txBody>
          <a:bodyPr/>
          <a:lstStyle/>
          <a:p>
            <a:r>
              <a:rPr lang="de-DE" dirty="0" smtClean="0"/>
              <a:t>7 - Speicher-Hardware</a:t>
            </a:r>
            <a:endParaRPr lang="de-DE" dirty="0"/>
          </a:p>
        </p:txBody>
      </p:sp>
      <p:sp>
        <p:nvSpPr>
          <p:cNvPr id="1049602" name="Rectangle 2"/>
          <p:cNvSpPr>
            <a:spLocks noGrp="1" noChangeArrowheads="1"/>
          </p:cNvSpPr>
          <p:nvPr>
            <p:ph type="title"/>
          </p:nvPr>
        </p:nvSpPr>
        <p:spPr/>
        <p:txBody>
          <a:bodyPr/>
          <a:lstStyle/>
          <a:p>
            <a:r>
              <a:rPr lang="en-US" dirty="0" smtClean="0"/>
              <a:t>DVDs (1)</a:t>
            </a:r>
            <a:endParaRPr lang="en-US" i="1" dirty="0"/>
          </a:p>
        </p:txBody>
      </p:sp>
      <p:sp>
        <p:nvSpPr>
          <p:cNvPr id="1049603" name="Rectangle 3"/>
          <p:cNvSpPr>
            <a:spLocks noGrp="1" noChangeArrowheads="1"/>
          </p:cNvSpPr>
          <p:nvPr>
            <p:ph type="body" idx="1"/>
          </p:nvPr>
        </p:nvSpPr>
        <p:spPr/>
        <p:txBody>
          <a:bodyPr/>
          <a:lstStyle/>
          <a:p>
            <a:pPr marL="0" indent="0">
              <a:lnSpc>
                <a:spcPct val="120000"/>
              </a:lnSpc>
            </a:pPr>
            <a:r>
              <a:rPr lang="de-DE" dirty="0" smtClean="0"/>
              <a:t>Kapazität gegenüber der CD durch zwei Maßnahmen erhöht:</a:t>
            </a:r>
          </a:p>
          <a:p>
            <a:pPr marL="457200" indent="-457200">
              <a:lnSpc>
                <a:spcPct val="120000"/>
              </a:lnSpc>
              <a:buFont typeface="+mj-lt"/>
              <a:buAutoNum type="arabicPeriod"/>
            </a:pPr>
            <a:r>
              <a:rPr lang="de-DE" dirty="0" smtClean="0"/>
              <a:t>Abstände und Größe der Vertiefungen werden reduziert, Abtastung mit 650nm (rotem) Laserstrahl</a:t>
            </a:r>
          </a:p>
          <a:p>
            <a:pPr marL="457200" indent="-457200">
              <a:lnSpc>
                <a:spcPct val="120000"/>
              </a:lnSpc>
              <a:buFont typeface="+mj-lt"/>
              <a:buAutoNum type="arabicPeriod"/>
            </a:pPr>
            <a:endParaRPr lang="de-DE" dirty="0"/>
          </a:p>
          <a:p>
            <a:pPr marL="457200" indent="-457200">
              <a:lnSpc>
                <a:spcPct val="120000"/>
              </a:lnSpc>
              <a:buFont typeface="+mj-lt"/>
              <a:buAutoNum type="arabicPeriod"/>
            </a:pPr>
            <a:endParaRPr lang="de-DE" dirty="0" smtClean="0"/>
          </a:p>
          <a:p>
            <a:pPr marL="457200" indent="-457200">
              <a:lnSpc>
                <a:spcPct val="120000"/>
              </a:lnSpc>
              <a:buFont typeface="+mj-lt"/>
              <a:buAutoNum type="arabicPeriod"/>
            </a:pPr>
            <a:endParaRPr lang="de-DE" dirty="0" smtClean="0"/>
          </a:p>
          <a:p>
            <a:pPr marL="457200" indent="-457200">
              <a:lnSpc>
                <a:spcPct val="120000"/>
              </a:lnSpc>
              <a:buFont typeface="+mj-lt"/>
              <a:buAutoNum type="arabicPeriod"/>
            </a:pPr>
            <a:endParaRPr lang="de-DE" dirty="0"/>
          </a:p>
          <a:p>
            <a:pPr marL="457200" indent="-457200">
              <a:lnSpc>
                <a:spcPct val="120000"/>
              </a:lnSpc>
              <a:buFont typeface="+mj-lt"/>
              <a:buAutoNum type="arabicPeriod"/>
            </a:pPr>
            <a:endParaRPr lang="de-DE" dirty="0" smtClean="0"/>
          </a:p>
          <a:p>
            <a:pPr marL="457200" indent="-457200">
              <a:lnSpc>
                <a:spcPct val="120000"/>
              </a:lnSpc>
              <a:buFont typeface="+mj-lt"/>
              <a:buAutoNum type="arabicPeriod"/>
            </a:pPr>
            <a:endParaRPr lang="de-DE" dirty="0"/>
          </a:p>
          <a:p>
            <a:pPr marL="457200" indent="-457200">
              <a:lnSpc>
                <a:spcPct val="120000"/>
              </a:lnSpc>
              <a:buFont typeface="+mj-lt"/>
              <a:buAutoNum type="arabicPeriod"/>
            </a:pPr>
            <a:endParaRPr lang="de-DE" dirty="0" smtClean="0"/>
          </a:p>
          <a:p>
            <a:pPr marL="457200" indent="-457200">
              <a:lnSpc>
                <a:spcPct val="120000"/>
              </a:lnSpc>
              <a:buFont typeface="+mj-lt"/>
              <a:buAutoNum type="arabicPeriod"/>
            </a:pPr>
            <a:endParaRPr lang="de-DE" dirty="0"/>
          </a:p>
          <a:p>
            <a:pPr marL="457200" indent="-457200">
              <a:lnSpc>
                <a:spcPct val="120000"/>
              </a:lnSpc>
              <a:buFont typeface="+mj-lt"/>
              <a:buAutoNum type="arabicPeriod"/>
            </a:pPr>
            <a:endParaRPr lang="de-DE" dirty="0"/>
          </a:p>
          <a:p>
            <a:pPr marL="457200" indent="-457200">
              <a:lnSpc>
                <a:spcPct val="120000"/>
              </a:lnSpc>
              <a:buFont typeface="Wingdings" pitchFamily="2" charset="2"/>
              <a:buChar char="F"/>
            </a:pPr>
            <a:r>
              <a:rPr lang="de-DE" dirty="0" smtClean="0"/>
              <a:t>Erhöhung der Kapazität um den Faktor 4.</a:t>
            </a:r>
          </a:p>
        </p:txBody>
      </p:sp>
      <p:pic>
        <p:nvPicPr>
          <p:cNvPr id="8" name="Picture 3" descr="10pit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200400"/>
            <a:ext cx="6011863" cy="25146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6"/>
          <p:cNvSpPr txBox="1">
            <a:spLocks noChangeArrowheads="1"/>
          </p:cNvSpPr>
          <p:nvPr/>
        </p:nvSpPr>
        <p:spPr bwMode="auto">
          <a:xfrm>
            <a:off x="1476375" y="2636838"/>
            <a:ext cx="5334000" cy="466725"/>
          </a:xfrm>
          <a:prstGeom prst="rect">
            <a:avLst/>
          </a:prstGeom>
          <a:solidFill>
            <a:srgbClr val="FFCC99"/>
          </a:solidFill>
          <a:ln w="9525">
            <a:solidFill>
              <a:schemeClr val="tx1"/>
            </a:solidFill>
            <a:miter lim="800000"/>
            <a:headEnd/>
            <a:tailEnd/>
          </a:ln>
          <a:effectLst>
            <a:outerShdw dist="107763" dir="2700000" algn="ctr" rotWithShape="0">
              <a:schemeClr val="bg2"/>
            </a:outerShdw>
          </a:effectLst>
        </p:spPr>
        <p:txBody>
          <a:bodyPr lIns="90000" tIns="46800" rIns="90000" bIns="46800">
            <a:spAutoFit/>
          </a:bodyPr>
          <a:lstStyle/>
          <a:p>
            <a:pPr>
              <a:spcBef>
                <a:spcPct val="50000"/>
              </a:spcBef>
            </a:pPr>
            <a:r>
              <a:rPr lang="de-DE" dirty="0"/>
              <a:t>CD-ROM                       DVD</a:t>
            </a:r>
          </a:p>
        </p:txBody>
      </p:sp>
    </p:spTree>
    <p:extLst>
      <p:ext uri="{BB962C8B-B14F-4D97-AF65-F5344CB8AC3E}">
        <p14:creationId xmlns:p14="http://schemas.microsoft.com/office/powerpoint/2010/main" val="3729446387"/>
      </p:ext>
    </p:extLst>
  </p:cSld>
  <p:clrMapOvr>
    <a:masterClrMapping/>
  </p:clrMapOvr>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en-US" dirty="0"/>
              <a:t>©</a:t>
            </a:r>
            <a:r>
              <a:rPr lang="de-DE" dirty="0"/>
              <a:t> H. Falk | </a:t>
            </a:r>
            <a:fld id="{2B28231B-BFFA-4C02-AA31-1C9EFDF9B9E7}" type="datetime1">
              <a:rPr lang="de-DE" smtClean="0"/>
              <a:t>01.10.2014</a:t>
            </a:fld>
            <a:endParaRPr lang="de-DE" dirty="0"/>
          </a:p>
        </p:txBody>
      </p:sp>
      <p:sp>
        <p:nvSpPr>
          <p:cNvPr id="5" name="Fußzeilenplatzhalter 4"/>
          <p:cNvSpPr>
            <a:spLocks noGrp="1"/>
          </p:cNvSpPr>
          <p:nvPr>
            <p:ph type="ftr" sz="quarter" idx="11"/>
          </p:nvPr>
        </p:nvSpPr>
        <p:spPr/>
        <p:txBody>
          <a:bodyPr/>
          <a:lstStyle/>
          <a:p>
            <a:r>
              <a:rPr lang="de-DE" dirty="0" smtClean="0"/>
              <a:t>7 - Speicher-Hardware</a:t>
            </a:r>
            <a:endParaRPr lang="de-DE" dirty="0"/>
          </a:p>
        </p:txBody>
      </p:sp>
      <p:sp>
        <p:nvSpPr>
          <p:cNvPr id="1049602" name="Rectangle 2"/>
          <p:cNvSpPr>
            <a:spLocks noGrp="1" noChangeArrowheads="1"/>
          </p:cNvSpPr>
          <p:nvPr>
            <p:ph type="title"/>
          </p:nvPr>
        </p:nvSpPr>
        <p:spPr/>
        <p:txBody>
          <a:bodyPr/>
          <a:lstStyle/>
          <a:p>
            <a:r>
              <a:rPr lang="en-US" dirty="0" smtClean="0"/>
              <a:t>DVDs (2)</a:t>
            </a:r>
            <a:endParaRPr lang="en-US" i="1" dirty="0"/>
          </a:p>
        </p:txBody>
      </p:sp>
      <p:sp>
        <p:nvSpPr>
          <p:cNvPr id="1049603" name="Rectangle 3"/>
          <p:cNvSpPr>
            <a:spLocks noGrp="1" noChangeArrowheads="1"/>
          </p:cNvSpPr>
          <p:nvPr>
            <p:ph type="body" idx="1"/>
          </p:nvPr>
        </p:nvSpPr>
        <p:spPr>
          <a:xfrm>
            <a:off x="179389" y="1387475"/>
            <a:ext cx="3744540" cy="4994275"/>
          </a:xfrm>
        </p:spPr>
        <p:txBody>
          <a:bodyPr/>
          <a:lstStyle/>
          <a:p>
            <a:pPr marL="457200" indent="-457200">
              <a:lnSpc>
                <a:spcPct val="100000"/>
              </a:lnSpc>
              <a:buFont typeface="+mj-lt"/>
              <a:buAutoNum type="arabicPeriod" startAt="2"/>
            </a:pPr>
            <a:r>
              <a:rPr lang="de-DE" dirty="0" smtClean="0"/>
              <a:t>Informationen können in zwei Ebenen und auf beiden Seiten gespeichert werden.</a:t>
            </a:r>
          </a:p>
          <a:p>
            <a:pPr marL="0" indent="0">
              <a:lnSpc>
                <a:spcPct val="100000"/>
              </a:lnSpc>
            </a:pPr>
            <a:endParaRPr lang="de-DE" dirty="0"/>
          </a:p>
        </p:txBody>
      </p:sp>
      <p:pic>
        <p:nvPicPr>
          <p:cNvPr id="10" name="Picture 3" descr="10CAP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3188940"/>
            <a:ext cx="5543550" cy="24003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10lay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143000"/>
            <a:ext cx="3962400" cy="1651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179512" y="5661248"/>
            <a:ext cx="6082114" cy="707886"/>
          </a:xfrm>
          <a:prstGeom prst="rect">
            <a:avLst/>
          </a:prstGeom>
          <a:noFill/>
        </p:spPr>
        <p:txBody>
          <a:bodyPr wrap="none" rtlCol="0">
            <a:spAutoFit/>
          </a:bodyPr>
          <a:lstStyle/>
          <a:p>
            <a:r>
              <a:rPr lang="de-DE" sz="2000" dirty="0" smtClean="0"/>
              <a:t>Datenrate 1,25 MB/s bei einfacher Geschwindigkeit.</a:t>
            </a:r>
          </a:p>
          <a:p>
            <a:r>
              <a:rPr lang="de-DE" sz="2000" dirty="0" smtClean="0"/>
              <a:t>MPEG-2 bei Speicherung von Filmen.</a:t>
            </a:r>
            <a:endParaRPr lang="de-DE" sz="2000" dirty="0"/>
          </a:p>
        </p:txBody>
      </p:sp>
    </p:spTree>
    <p:extLst>
      <p:ext uri="{BB962C8B-B14F-4D97-AF65-F5344CB8AC3E}">
        <p14:creationId xmlns:p14="http://schemas.microsoft.com/office/powerpoint/2010/main" val="2865133983"/>
      </p:ext>
    </p:extLst>
  </p:cSld>
  <p:clrMapOvr>
    <a:masterClrMapping/>
  </p:clrMapOvr>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Blu*-ray Disc (BD): Motivation</a:t>
            </a:r>
            <a:endParaRPr lang="de-DE" dirty="0"/>
          </a:p>
        </p:txBody>
      </p:sp>
      <p:sp>
        <p:nvSpPr>
          <p:cNvPr id="3" name="Datumsplatzhalter 2"/>
          <p:cNvSpPr>
            <a:spLocks noGrp="1"/>
          </p:cNvSpPr>
          <p:nvPr>
            <p:ph type="dt" sz="half" idx="10"/>
          </p:nvPr>
        </p:nvSpPr>
        <p:spPr/>
        <p:txBody>
          <a:bodyPr/>
          <a:lstStyle/>
          <a:p>
            <a:r>
              <a:rPr lang="en-US" dirty="0" smtClean="0"/>
              <a:t>©</a:t>
            </a:r>
            <a:r>
              <a:rPr lang="de-DE" dirty="0" smtClean="0"/>
              <a:t> H. Falk | </a:t>
            </a:r>
            <a:fld id="{F97EE432-BB18-44F2-A451-DDD23E39289B}" type="datetime1">
              <a:rPr lang="de-DE" smtClean="0"/>
              <a:t>01.10.2014</a:t>
            </a:fld>
            <a:endParaRPr lang="de-DE" dirty="0"/>
          </a:p>
        </p:txBody>
      </p:sp>
      <p:sp>
        <p:nvSpPr>
          <p:cNvPr id="4" name="Fußzeilenplatzhalter 3"/>
          <p:cNvSpPr>
            <a:spLocks noGrp="1"/>
          </p:cNvSpPr>
          <p:nvPr>
            <p:ph type="ftr" sz="quarter" idx="11"/>
          </p:nvPr>
        </p:nvSpPr>
        <p:spPr/>
        <p:txBody>
          <a:bodyPr/>
          <a:lstStyle/>
          <a:p>
            <a:r>
              <a:rPr lang="de-DE" dirty="0" smtClean="0"/>
              <a:t>7 - Speicher-Hardware</a:t>
            </a:r>
            <a:endParaRPr lang="de-DE" dirty="0"/>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l="17004" t="30278" r="11676" b="21425"/>
          <a:stretch>
            <a:fillRect/>
          </a:stretch>
        </p:blipFill>
        <p:spPr bwMode="auto">
          <a:xfrm>
            <a:off x="539750" y="1196975"/>
            <a:ext cx="7705725" cy="417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12"/>
          <p:cNvSpPr txBox="1">
            <a:spLocks noChangeArrowheads="1"/>
          </p:cNvSpPr>
          <p:nvPr/>
        </p:nvSpPr>
        <p:spPr bwMode="auto">
          <a:xfrm>
            <a:off x="4499992" y="5868561"/>
            <a:ext cx="4536504" cy="584775"/>
          </a:xfrm>
          <a:prstGeom prst="rect">
            <a:avLst/>
          </a:prstGeom>
          <a:solidFill>
            <a:srgbClr val="AAA28D">
              <a:alpha val="8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600" i="1" dirty="0">
                <a:ea typeface="ヒラギノ角ゴ Pro W3" pitchFamily="96" charset="-128"/>
              </a:rPr>
              <a:t>[http://</a:t>
            </a:r>
            <a:r>
              <a:rPr lang="en-US" sz="1600" i="1" dirty="0" smtClean="0">
                <a:ea typeface="ヒラギノ角ゴ Pro W3" pitchFamily="96" charset="-128"/>
              </a:rPr>
              <a:t>blu-raydisc.com/Assets/Downloadablefile/ general_bluraydiscformat-15263.pdf]</a:t>
            </a:r>
          </a:p>
        </p:txBody>
      </p:sp>
      <p:sp>
        <p:nvSpPr>
          <p:cNvPr id="7" name="Textfeld 6"/>
          <p:cNvSpPr txBox="1"/>
          <p:nvPr/>
        </p:nvSpPr>
        <p:spPr>
          <a:xfrm>
            <a:off x="179512" y="5805264"/>
            <a:ext cx="3826689" cy="646331"/>
          </a:xfrm>
          <a:prstGeom prst="rect">
            <a:avLst/>
          </a:prstGeom>
          <a:noFill/>
        </p:spPr>
        <p:txBody>
          <a:bodyPr wrap="none" rtlCol="0">
            <a:spAutoFit/>
          </a:bodyPr>
          <a:lstStyle/>
          <a:p>
            <a:r>
              <a:rPr lang="de-DE" sz="1800" dirty="0" smtClean="0"/>
              <a:t>* Falsche Schreibweise, um Eintrag</a:t>
            </a:r>
          </a:p>
          <a:p>
            <a:r>
              <a:rPr lang="de-DE" sz="1800" dirty="0" smtClean="0"/>
              <a:t>als Markenzeichen zu ermöglichen</a:t>
            </a:r>
            <a:endParaRPr lang="de-DE" sz="1800" dirty="0"/>
          </a:p>
        </p:txBody>
      </p:sp>
    </p:spTree>
    <p:extLst>
      <p:ext uri="{BB962C8B-B14F-4D97-AF65-F5344CB8AC3E}">
        <p14:creationId xmlns:p14="http://schemas.microsoft.com/office/powerpoint/2010/main" val="8376581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Blu-ray: Eigenschaften (1)</a:t>
            </a:r>
            <a:endParaRPr lang="de-DE" dirty="0"/>
          </a:p>
        </p:txBody>
      </p:sp>
      <p:sp>
        <p:nvSpPr>
          <p:cNvPr id="3" name="Datumsplatzhalter 2"/>
          <p:cNvSpPr>
            <a:spLocks noGrp="1"/>
          </p:cNvSpPr>
          <p:nvPr>
            <p:ph type="dt" sz="half" idx="10"/>
          </p:nvPr>
        </p:nvSpPr>
        <p:spPr/>
        <p:txBody>
          <a:bodyPr/>
          <a:lstStyle/>
          <a:p>
            <a:r>
              <a:rPr lang="en-US" dirty="0" smtClean="0"/>
              <a:t>©</a:t>
            </a:r>
            <a:r>
              <a:rPr lang="de-DE" dirty="0" smtClean="0"/>
              <a:t> H. Falk | </a:t>
            </a:r>
            <a:fld id="{9C990E14-27E2-491C-95F4-86F572B520B4}" type="datetime1">
              <a:rPr lang="de-DE" smtClean="0"/>
              <a:t>01.10.2014</a:t>
            </a:fld>
            <a:endParaRPr lang="de-DE" dirty="0"/>
          </a:p>
        </p:txBody>
      </p:sp>
      <p:sp>
        <p:nvSpPr>
          <p:cNvPr id="4" name="Fußzeilenplatzhalter 3"/>
          <p:cNvSpPr>
            <a:spLocks noGrp="1"/>
          </p:cNvSpPr>
          <p:nvPr>
            <p:ph type="ftr" sz="quarter" idx="11"/>
          </p:nvPr>
        </p:nvSpPr>
        <p:spPr/>
        <p:txBody>
          <a:bodyPr/>
          <a:lstStyle/>
          <a:p>
            <a:r>
              <a:rPr lang="de-DE" dirty="0" smtClean="0"/>
              <a:t>7 - Speicher-Hardware</a:t>
            </a:r>
            <a:endParaRPr lang="de-DE" dirty="0"/>
          </a:p>
        </p:txBody>
      </p:sp>
      <p:pic>
        <p:nvPicPr>
          <p:cNvPr id="6" name="Picture 7"/>
          <p:cNvPicPr>
            <a:picLocks noChangeAspect="1" noChangeArrowheads="1"/>
          </p:cNvPicPr>
          <p:nvPr/>
        </p:nvPicPr>
        <p:blipFill>
          <a:blip r:embed="rId2">
            <a:extLst>
              <a:ext uri="{28A0092B-C50C-407E-A947-70E740481C1C}">
                <a14:useLocalDpi xmlns:a14="http://schemas.microsoft.com/office/drawing/2010/main" val="0"/>
              </a:ext>
            </a:extLst>
          </a:blip>
          <a:srcRect l="21654" t="41147" r="47044" b="23421"/>
          <a:stretch>
            <a:fillRect/>
          </a:stretch>
        </p:blipFill>
        <p:spPr bwMode="auto">
          <a:xfrm>
            <a:off x="5724152" y="3573463"/>
            <a:ext cx="2808288" cy="2543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6709" t="24194" r="15654" b="21419"/>
          <a:stretch/>
        </p:blipFill>
        <p:spPr bwMode="auto">
          <a:xfrm>
            <a:off x="4975416" y="692696"/>
            <a:ext cx="3629032" cy="2608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feld 6"/>
          <p:cNvSpPr txBox="1"/>
          <p:nvPr/>
        </p:nvSpPr>
        <p:spPr>
          <a:xfrm>
            <a:off x="251520" y="1628800"/>
            <a:ext cx="4752528" cy="1631216"/>
          </a:xfrm>
          <a:prstGeom prst="rect">
            <a:avLst/>
          </a:prstGeom>
          <a:noFill/>
        </p:spPr>
        <p:txBody>
          <a:bodyPr wrap="square" rtlCol="0">
            <a:spAutoFit/>
          </a:bodyPr>
          <a:lstStyle/>
          <a:p>
            <a:r>
              <a:rPr lang="de-DE" sz="2000" dirty="0" smtClean="0"/>
              <a:t>Verkürzung der Wellenlänge auf 405 nm (blau).</a:t>
            </a:r>
          </a:p>
          <a:p>
            <a:r>
              <a:rPr lang="de-DE" sz="2000" dirty="0" smtClean="0"/>
              <a:t>Durch besser fokussierten Laser Erhöhung der Speicherdichte bei Reduktion des Energiebedarfs möglich.</a:t>
            </a:r>
            <a:endParaRPr lang="de-DE" sz="2000" dirty="0"/>
          </a:p>
        </p:txBody>
      </p:sp>
      <p:sp>
        <p:nvSpPr>
          <p:cNvPr id="9" name="Textfeld 8"/>
          <p:cNvSpPr txBox="1"/>
          <p:nvPr/>
        </p:nvSpPr>
        <p:spPr>
          <a:xfrm>
            <a:off x="251520" y="3789040"/>
            <a:ext cx="4752528" cy="1692771"/>
          </a:xfrm>
          <a:prstGeom prst="rect">
            <a:avLst/>
          </a:prstGeom>
          <a:noFill/>
        </p:spPr>
        <p:txBody>
          <a:bodyPr wrap="square" rtlCol="0">
            <a:spAutoFit/>
          </a:bodyPr>
          <a:lstStyle/>
          <a:p>
            <a:r>
              <a:rPr lang="de-DE" sz="2000" dirty="0" smtClean="0"/>
              <a:t>Reduktion der Dicke der transparenten Schicht auf 100 </a:t>
            </a:r>
            <a:r>
              <a:rPr lang="de-DE" sz="2000" dirty="0"/>
              <a:t>µ</a:t>
            </a:r>
            <a:r>
              <a:rPr lang="de-DE" sz="2000" dirty="0" smtClean="0"/>
              <a:t>m, zur besseren Fokussierung des Laserstrahls, bessere Fehlerkorrektur; zusätzliche schmutzresistente Schicht</a:t>
            </a:r>
            <a:endParaRPr lang="de-DE" sz="2000" dirty="0"/>
          </a:p>
        </p:txBody>
      </p:sp>
      <p:sp>
        <p:nvSpPr>
          <p:cNvPr id="10" name="Text Box 12"/>
          <p:cNvSpPr txBox="1">
            <a:spLocks noChangeArrowheads="1"/>
          </p:cNvSpPr>
          <p:nvPr/>
        </p:nvSpPr>
        <p:spPr bwMode="auto">
          <a:xfrm>
            <a:off x="251520" y="5733256"/>
            <a:ext cx="4536504" cy="584775"/>
          </a:xfrm>
          <a:prstGeom prst="rect">
            <a:avLst/>
          </a:prstGeom>
          <a:solidFill>
            <a:srgbClr val="AAA28D">
              <a:alpha val="8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600" i="1" dirty="0">
                <a:ea typeface="ヒラギノ角ゴ Pro W3" pitchFamily="96" charset="-128"/>
              </a:rPr>
              <a:t>[http://</a:t>
            </a:r>
            <a:r>
              <a:rPr lang="en-US" sz="1600" i="1" dirty="0" smtClean="0">
                <a:ea typeface="ヒラギノ角ゴ Pro W3" pitchFamily="96" charset="-128"/>
              </a:rPr>
              <a:t>blu-raydisc.com/Assets/Downloadablefile/ general_bluraydiscformat-15263.pdf]</a:t>
            </a:r>
          </a:p>
        </p:txBody>
      </p:sp>
    </p:spTree>
    <p:extLst>
      <p:ext uri="{BB962C8B-B14F-4D97-AF65-F5344CB8AC3E}">
        <p14:creationId xmlns:p14="http://schemas.microsoft.com/office/powerpoint/2010/main" val="5618793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Blu-ray: Eigenschaften (2)</a:t>
            </a:r>
            <a:endParaRPr lang="de-DE" dirty="0"/>
          </a:p>
        </p:txBody>
      </p:sp>
      <p:sp>
        <p:nvSpPr>
          <p:cNvPr id="3" name="Datumsplatzhalter 2"/>
          <p:cNvSpPr>
            <a:spLocks noGrp="1"/>
          </p:cNvSpPr>
          <p:nvPr>
            <p:ph type="dt" sz="half" idx="10"/>
          </p:nvPr>
        </p:nvSpPr>
        <p:spPr/>
        <p:txBody>
          <a:bodyPr/>
          <a:lstStyle/>
          <a:p>
            <a:r>
              <a:rPr lang="en-US" dirty="0" smtClean="0"/>
              <a:t>©</a:t>
            </a:r>
            <a:r>
              <a:rPr lang="de-DE" dirty="0" smtClean="0"/>
              <a:t> H. Falk | </a:t>
            </a:r>
            <a:fld id="{F9F647AC-E92A-4260-A29B-8DA0D566B492}" type="datetime1">
              <a:rPr lang="de-DE" smtClean="0"/>
              <a:t>01.10.2014</a:t>
            </a:fld>
            <a:endParaRPr lang="de-DE" dirty="0"/>
          </a:p>
        </p:txBody>
      </p:sp>
      <p:sp>
        <p:nvSpPr>
          <p:cNvPr id="4" name="Fußzeilenplatzhalter 3"/>
          <p:cNvSpPr>
            <a:spLocks noGrp="1"/>
          </p:cNvSpPr>
          <p:nvPr>
            <p:ph type="ftr" sz="quarter" idx="11"/>
          </p:nvPr>
        </p:nvSpPr>
        <p:spPr/>
        <p:txBody>
          <a:bodyPr/>
          <a:lstStyle/>
          <a:p>
            <a:r>
              <a:rPr lang="de-DE" dirty="0" smtClean="0"/>
              <a:t>7 - Speicher-Hardware</a:t>
            </a:r>
            <a:endParaRPr lang="de-DE" dirty="0"/>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l="24011" t="44824" r="22826" b="23421"/>
          <a:stretch>
            <a:fillRect/>
          </a:stretch>
        </p:blipFill>
        <p:spPr bwMode="auto">
          <a:xfrm>
            <a:off x="1187971" y="2420888"/>
            <a:ext cx="7056437" cy="337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feld 5"/>
          <p:cNvSpPr txBox="1"/>
          <p:nvPr/>
        </p:nvSpPr>
        <p:spPr>
          <a:xfrm>
            <a:off x="251520" y="1628800"/>
            <a:ext cx="4752528" cy="1015663"/>
          </a:xfrm>
          <a:prstGeom prst="rect">
            <a:avLst/>
          </a:prstGeom>
          <a:noFill/>
        </p:spPr>
        <p:txBody>
          <a:bodyPr wrap="square" rtlCol="0">
            <a:spAutoFit/>
          </a:bodyPr>
          <a:lstStyle/>
          <a:p>
            <a:r>
              <a:rPr lang="de-DE" sz="2000" dirty="0" smtClean="0"/>
              <a:t>23,3/25/27 GB in einer Speicherebene</a:t>
            </a:r>
          </a:p>
          <a:p>
            <a:r>
              <a:rPr lang="de-DE" sz="2000" dirty="0" smtClean="0"/>
              <a:t>46,6/50/54 GB in zwei Speicherebenen</a:t>
            </a:r>
          </a:p>
          <a:p>
            <a:r>
              <a:rPr lang="de-DE" sz="2000" dirty="0" smtClean="0"/>
              <a:t>Experimentell 200 GB</a:t>
            </a:r>
            <a:endParaRPr lang="de-DE" sz="2000" dirty="0"/>
          </a:p>
        </p:txBody>
      </p:sp>
      <p:sp>
        <p:nvSpPr>
          <p:cNvPr id="7" name="Text Box 12"/>
          <p:cNvSpPr txBox="1">
            <a:spLocks noChangeArrowheads="1"/>
          </p:cNvSpPr>
          <p:nvPr/>
        </p:nvSpPr>
        <p:spPr bwMode="auto">
          <a:xfrm>
            <a:off x="251520" y="5733256"/>
            <a:ext cx="4536504" cy="584775"/>
          </a:xfrm>
          <a:prstGeom prst="rect">
            <a:avLst/>
          </a:prstGeom>
          <a:solidFill>
            <a:srgbClr val="AAA28D">
              <a:alpha val="8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600" i="1" dirty="0">
                <a:ea typeface="ヒラギノ角ゴ Pro W3" pitchFamily="96" charset="-128"/>
              </a:rPr>
              <a:t>[http://</a:t>
            </a:r>
            <a:r>
              <a:rPr lang="en-US" sz="1600" i="1" dirty="0" smtClean="0">
                <a:ea typeface="ヒラギノ角ゴ Pro W3" pitchFamily="96" charset="-128"/>
              </a:rPr>
              <a:t>blu-raydisc.com/Assets/Downloadablefile/ general_bluraydiscformat-15263.pdf]</a:t>
            </a:r>
          </a:p>
        </p:txBody>
      </p:sp>
    </p:spTree>
    <p:extLst>
      <p:ext uri="{BB962C8B-B14F-4D97-AF65-F5344CB8AC3E}">
        <p14:creationId xmlns:p14="http://schemas.microsoft.com/office/powerpoint/2010/main" val="29445716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qic-lau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916113"/>
            <a:ext cx="6400800" cy="4397375"/>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DE" dirty="0" smtClean="0"/>
              <a:t>QIC-Laufwerk </a:t>
            </a:r>
            <a:r>
              <a:rPr lang="en-US" i="1" dirty="0" smtClean="0"/>
              <a:t>(Quarter Inch Cartridge)</a:t>
            </a:r>
            <a:endParaRPr lang="en-US" i="1" dirty="0"/>
          </a:p>
        </p:txBody>
      </p:sp>
      <p:sp>
        <p:nvSpPr>
          <p:cNvPr id="3" name="Datumsplatzhalter 2"/>
          <p:cNvSpPr>
            <a:spLocks noGrp="1"/>
          </p:cNvSpPr>
          <p:nvPr>
            <p:ph type="dt" sz="half" idx="10"/>
          </p:nvPr>
        </p:nvSpPr>
        <p:spPr/>
        <p:txBody>
          <a:bodyPr/>
          <a:lstStyle/>
          <a:p>
            <a:r>
              <a:rPr lang="en-US" dirty="0" smtClean="0"/>
              <a:t>©</a:t>
            </a:r>
            <a:r>
              <a:rPr lang="de-DE" dirty="0" smtClean="0"/>
              <a:t> H. Falk | </a:t>
            </a:r>
            <a:fld id="{F21801C1-D984-4387-9578-CEDDB0326B21}" type="datetime1">
              <a:rPr lang="de-DE" smtClean="0"/>
              <a:t>01.10.2014</a:t>
            </a:fld>
            <a:endParaRPr lang="de-DE" dirty="0"/>
          </a:p>
        </p:txBody>
      </p:sp>
      <p:sp>
        <p:nvSpPr>
          <p:cNvPr id="4" name="Fußzeilenplatzhalter 3"/>
          <p:cNvSpPr>
            <a:spLocks noGrp="1"/>
          </p:cNvSpPr>
          <p:nvPr>
            <p:ph type="ftr" sz="quarter" idx="11"/>
          </p:nvPr>
        </p:nvSpPr>
        <p:spPr/>
        <p:txBody>
          <a:bodyPr/>
          <a:lstStyle/>
          <a:p>
            <a:r>
              <a:rPr lang="de-DE" dirty="0" smtClean="0"/>
              <a:t>7 - Speicher-Hardware</a:t>
            </a:r>
            <a:endParaRPr lang="de-DE" dirty="0"/>
          </a:p>
        </p:txBody>
      </p:sp>
      <p:sp>
        <p:nvSpPr>
          <p:cNvPr id="6" name="Textfeld 5"/>
          <p:cNvSpPr txBox="1"/>
          <p:nvPr/>
        </p:nvSpPr>
        <p:spPr>
          <a:xfrm>
            <a:off x="179512" y="1196752"/>
            <a:ext cx="8712968" cy="1323439"/>
          </a:xfrm>
          <a:prstGeom prst="rect">
            <a:avLst/>
          </a:prstGeom>
          <a:noFill/>
        </p:spPr>
        <p:txBody>
          <a:bodyPr wrap="square" rtlCol="0">
            <a:spAutoFit/>
          </a:bodyPr>
          <a:lstStyle/>
          <a:p>
            <a:r>
              <a:rPr lang="de-DE" sz="2000" dirty="0" smtClean="0"/>
              <a:t>Horizontale Aufzeichnung in mehreren (bis zu 100) Spuren nacheinander,</a:t>
            </a:r>
            <a:br>
              <a:rPr lang="de-DE" sz="2000" dirty="0" smtClean="0"/>
            </a:br>
            <a:r>
              <a:rPr lang="de-DE" sz="2000" dirty="0" smtClean="0"/>
              <a:t>	optimiert auf Streaming-Betrieb mit hoher Bandgeschwindigkeit,</a:t>
            </a:r>
            <a:br>
              <a:rPr lang="de-DE" sz="2000" dirty="0" smtClean="0"/>
            </a:br>
            <a:r>
              <a:rPr lang="de-DE" sz="2000" dirty="0" smtClean="0"/>
              <a:t>				 bis ~5 GB (20 GB bei Weiterentwicklung</a:t>
            </a:r>
            <a:br>
              <a:rPr lang="de-DE" sz="2000" dirty="0" smtClean="0"/>
            </a:br>
            <a:r>
              <a:rPr lang="de-DE" sz="2000" dirty="0" smtClean="0"/>
              <a:t>						Travan-5)</a:t>
            </a:r>
            <a:endParaRPr lang="de-DE" sz="2000" dirty="0"/>
          </a:p>
        </p:txBody>
      </p:sp>
      <p:sp>
        <p:nvSpPr>
          <p:cNvPr id="7" name="Text Box 12"/>
          <p:cNvSpPr txBox="1">
            <a:spLocks noChangeArrowheads="1"/>
          </p:cNvSpPr>
          <p:nvPr/>
        </p:nvSpPr>
        <p:spPr bwMode="auto">
          <a:xfrm>
            <a:off x="6580188" y="6021288"/>
            <a:ext cx="2456308" cy="461665"/>
          </a:xfrm>
          <a:prstGeom prst="rect">
            <a:avLst/>
          </a:prstGeom>
          <a:solidFill>
            <a:srgbClr val="AAA28D">
              <a:alpha val="8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DE" sz="1200" i="1" dirty="0" smtClean="0">
                <a:ea typeface="ヒラギノ角ゴ Pro W3" pitchFamily="96" charset="-128"/>
              </a:rPr>
              <a:t>© c’t, nur zur Verwendung der Teilnehmer der GdRA-Vorlesung.</a:t>
            </a:r>
          </a:p>
        </p:txBody>
      </p:sp>
    </p:spTree>
    <p:extLst>
      <p:ext uri="{BB962C8B-B14F-4D97-AF65-F5344CB8AC3E}">
        <p14:creationId xmlns:p14="http://schemas.microsoft.com/office/powerpoint/2010/main" val="24930070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DAT-LAU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113" y="1989138"/>
            <a:ext cx="5638800" cy="43561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DE" dirty="0" smtClean="0"/>
              <a:t>DAT-Laufwerk </a:t>
            </a:r>
            <a:r>
              <a:rPr lang="en-US" i="1" dirty="0" smtClean="0"/>
              <a:t>(Digital Audio Tape)</a:t>
            </a:r>
            <a:endParaRPr lang="en-US" i="1" dirty="0"/>
          </a:p>
        </p:txBody>
      </p:sp>
      <p:sp>
        <p:nvSpPr>
          <p:cNvPr id="3" name="Datumsplatzhalter 2"/>
          <p:cNvSpPr>
            <a:spLocks noGrp="1"/>
          </p:cNvSpPr>
          <p:nvPr>
            <p:ph type="dt" sz="half" idx="10"/>
          </p:nvPr>
        </p:nvSpPr>
        <p:spPr/>
        <p:txBody>
          <a:bodyPr/>
          <a:lstStyle/>
          <a:p>
            <a:r>
              <a:rPr lang="en-US" dirty="0" smtClean="0"/>
              <a:t>©</a:t>
            </a:r>
            <a:r>
              <a:rPr lang="de-DE" dirty="0" smtClean="0"/>
              <a:t> H. Falk | </a:t>
            </a:r>
            <a:fld id="{8D517EF3-08F8-49EE-ACDC-4F14756138E1}" type="datetime1">
              <a:rPr lang="de-DE" smtClean="0"/>
              <a:t>01.10.2014</a:t>
            </a:fld>
            <a:endParaRPr lang="de-DE" dirty="0"/>
          </a:p>
        </p:txBody>
      </p:sp>
      <p:sp>
        <p:nvSpPr>
          <p:cNvPr id="4" name="Fußzeilenplatzhalter 3"/>
          <p:cNvSpPr>
            <a:spLocks noGrp="1"/>
          </p:cNvSpPr>
          <p:nvPr>
            <p:ph type="ftr" sz="quarter" idx="11"/>
          </p:nvPr>
        </p:nvSpPr>
        <p:spPr/>
        <p:txBody>
          <a:bodyPr/>
          <a:lstStyle/>
          <a:p>
            <a:r>
              <a:rPr lang="de-DE" dirty="0" smtClean="0"/>
              <a:t>7 - Speicher-Hardware</a:t>
            </a:r>
            <a:endParaRPr lang="de-DE" dirty="0"/>
          </a:p>
        </p:txBody>
      </p:sp>
      <p:sp>
        <p:nvSpPr>
          <p:cNvPr id="6" name="Textfeld 5"/>
          <p:cNvSpPr txBox="1"/>
          <p:nvPr/>
        </p:nvSpPr>
        <p:spPr>
          <a:xfrm>
            <a:off x="179512" y="2287900"/>
            <a:ext cx="2879601" cy="2246769"/>
          </a:xfrm>
          <a:prstGeom prst="rect">
            <a:avLst/>
          </a:prstGeom>
          <a:noFill/>
        </p:spPr>
        <p:txBody>
          <a:bodyPr wrap="square" rtlCol="0">
            <a:spAutoFit/>
          </a:bodyPr>
          <a:lstStyle/>
          <a:p>
            <a:r>
              <a:rPr lang="de-DE" sz="2000" dirty="0" smtClean="0"/>
              <a:t>Technik der </a:t>
            </a:r>
            <a:r>
              <a:rPr lang="en-US" sz="2000" i="1" dirty="0" smtClean="0"/>
              <a:t>digital audio tapes</a:t>
            </a:r>
            <a:r>
              <a:rPr lang="de-DE" sz="2000" dirty="0" smtClean="0"/>
              <a:t>, Schrägspur-aufzeichnung, Weiterentwicklung DDS-4; bis 20 GB (40 GB komprimiert)</a:t>
            </a:r>
            <a:endParaRPr lang="de-DE" sz="2000" dirty="0"/>
          </a:p>
        </p:txBody>
      </p:sp>
      <p:sp>
        <p:nvSpPr>
          <p:cNvPr id="7" name="Text Box 12"/>
          <p:cNvSpPr txBox="1">
            <a:spLocks noChangeArrowheads="1"/>
          </p:cNvSpPr>
          <p:nvPr/>
        </p:nvSpPr>
        <p:spPr bwMode="auto">
          <a:xfrm>
            <a:off x="6588224" y="6021288"/>
            <a:ext cx="2448272" cy="461665"/>
          </a:xfrm>
          <a:prstGeom prst="rect">
            <a:avLst/>
          </a:prstGeom>
          <a:solidFill>
            <a:srgbClr val="AAA28D">
              <a:alpha val="8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DE" sz="1200" i="1" dirty="0" smtClean="0">
                <a:ea typeface="ヒラギノ角ゴ Pro W3" pitchFamily="96" charset="-128"/>
              </a:rPr>
              <a:t>© c’t, nur zur Verwendung der Teilnehmer der GdRA-Vorlesung.</a:t>
            </a:r>
          </a:p>
        </p:txBody>
      </p:sp>
      <p:pic>
        <p:nvPicPr>
          <p:cNvPr id="10" name="Picture 3" descr="dat-ba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295400"/>
            <a:ext cx="5715000" cy="593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51054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i="1" dirty="0" smtClean="0"/>
              <a:t>Linear Tape Open (LTO)</a:t>
            </a:r>
            <a:endParaRPr lang="en-US" i="1" dirty="0"/>
          </a:p>
        </p:txBody>
      </p:sp>
      <p:sp>
        <p:nvSpPr>
          <p:cNvPr id="3" name="Datumsplatzhalter 2"/>
          <p:cNvSpPr>
            <a:spLocks noGrp="1"/>
          </p:cNvSpPr>
          <p:nvPr>
            <p:ph type="dt" sz="half" idx="10"/>
          </p:nvPr>
        </p:nvSpPr>
        <p:spPr/>
        <p:txBody>
          <a:bodyPr/>
          <a:lstStyle/>
          <a:p>
            <a:r>
              <a:rPr lang="en-US" dirty="0" smtClean="0"/>
              <a:t>©</a:t>
            </a:r>
            <a:r>
              <a:rPr lang="de-DE" dirty="0" smtClean="0"/>
              <a:t> H. Falk | </a:t>
            </a:r>
            <a:fld id="{BE0C54E3-B835-4395-A389-41596B19E595}" type="datetime1">
              <a:rPr lang="de-DE" smtClean="0"/>
              <a:t>01.10.2014</a:t>
            </a:fld>
            <a:endParaRPr lang="de-DE" dirty="0"/>
          </a:p>
        </p:txBody>
      </p:sp>
      <p:sp>
        <p:nvSpPr>
          <p:cNvPr id="4" name="Fußzeilenplatzhalter 3"/>
          <p:cNvSpPr>
            <a:spLocks noGrp="1"/>
          </p:cNvSpPr>
          <p:nvPr>
            <p:ph type="ftr" sz="quarter" idx="11"/>
          </p:nvPr>
        </p:nvSpPr>
        <p:spPr/>
        <p:txBody>
          <a:bodyPr/>
          <a:lstStyle/>
          <a:p>
            <a:r>
              <a:rPr lang="de-DE" dirty="0" smtClean="0"/>
              <a:t>7 - Speicher-Hardware</a:t>
            </a:r>
            <a:endParaRPr lang="de-DE" dirty="0"/>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5055" y="1341438"/>
            <a:ext cx="3240574" cy="2591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3"/>
          <p:cNvSpPr txBox="1">
            <a:spLocks noChangeArrowheads="1"/>
          </p:cNvSpPr>
          <p:nvPr/>
        </p:nvSpPr>
        <p:spPr>
          <a:xfrm>
            <a:off x="179388" y="1387475"/>
            <a:ext cx="8785225" cy="4994275"/>
          </a:xfrm>
          <a:prstGeom prst="rect">
            <a:avLst/>
          </a:prstGeom>
        </p:spPr>
        <p:txBody>
          <a:bodyPr/>
          <a:lstStyle>
            <a:lvl1pPr marL="342900" indent="-342900" algn="l" rtl="0" fontAlgn="base">
              <a:lnSpc>
                <a:spcPts val="2000"/>
              </a:lnSpc>
              <a:spcBef>
                <a:spcPct val="0"/>
              </a:spcBef>
              <a:spcAft>
                <a:spcPct val="0"/>
              </a:spcAft>
              <a:defRPr sz="2000">
                <a:solidFill>
                  <a:schemeClr val="tx1"/>
                </a:solidFill>
                <a:latin typeface="+mn-lt"/>
                <a:ea typeface="+mn-ea"/>
                <a:cs typeface="+mn-cs"/>
              </a:defRPr>
            </a:lvl1pPr>
            <a:lvl2pPr marL="742950" indent="-285750" algn="l" rtl="0" fontAlgn="base">
              <a:spcBef>
                <a:spcPct val="20000"/>
              </a:spcBef>
              <a:spcAft>
                <a:spcPct val="0"/>
              </a:spcAft>
              <a:buChar char="–"/>
              <a:defRPr sz="2000">
                <a:solidFill>
                  <a:schemeClr val="tx1"/>
                </a:solidFill>
                <a:latin typeface="+mn-lt"/>
              </a:defRPr>
            </a:lvl2pPr>
            <a:lvl3pPr marL="1143000" indent="-228600" algn="l" rtl="0" fontAlgn="base">
              <a:spcBef>
                <a:spcPct val="20000"/>
              </a:spcBef>
              <a:spcAft>
                <a:spcPct val="0"/>
              </a:spcAft>
              <a:buChar char="•"/>
              <a:defRPr>
                <a:solidFill>
                  <a:schemeClr val="tx1"/>
                </a:solidFill>
                <a:latin typeface="+mn-lt"/>
              </a:defRPr>
            </a:lvl3pPr>
            <a:lvl4pPr marL="1600200" indent="-228600" algn="l" rtl="0" fontAlgn="base">
              <a:spcBef>
                <a:spcPct val="20000"/>
              </a:spcBef>
              <a:spcAft>
                <a:spcPct val="0"/>
              </a:spcAft>
              <a:buChar char="–"/>
              <a:defRPr sz="1600">
                <a:solidFill>
                  <a:schemeClr val="tx1"/>
                </a:solidFill>
                <a:latin typeface="+mn-lt"/>
              </a:defRPr>
            </a:lvl4pPr>
            <a:lvl5pPr marL="2057400" indent="-228600" algn="l" rtl="0" fontAlgn="base">
              <a:spcBef>
                <a:spcPct val="20000"/>
              </a:spcBef>
              <a:spcAft>
                <a:spcPct val="0"/>
              </a:spcAft>
              <a:buChar char="»"/>
              <a:defRPr sz="1400">
                <a:solidFill>
                  <a:schemeClr val="tx1"/>
                </a:solidFill>
                <a:latin typeface="+mn-lt"/>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a:lstStyle>
          <a:p>
            <a:pPr>
              <a:lnSpc>
                <a:spcPct val="120000"/>
              </a:lnSpc>
              <a:buFont typeface="Arial" charset="0"/>
              <a:buChar char="–"/>
            </a:pPr>
            <a:r>
              <a:rPr lang="de-DE" dirty="0" smtClean="0"/>
              <a:t>Offenes Herstellerkonsortium (IBM, HP,</a:t>
            </a:r>
            <a:br>
              <a:rPr lang="de-DE" dirty="0" smtClean="0"/>
            </a:br>
            <a:r>
              <a:rPr lang="de-DE" dirty="0" smtClean="0"/>
              <a:t>Quantum)</a:t>
            </a:r>
          </a:p>
          <a:p>
            <a:pPr>
              <a:lnSpc>
                <a:spcPct val="120000"/>
              </a:lnSpc>
              <a:buFont typeface="Arial" charset="0"/>
              <a:buChar char="–"/>
            </a:pPr>
            <a:r>
              <a:rPr lang="de-DE" dirty="0" smtClean="0"/>
              <a:t>Kontinuierlicher Entwicklungsprozess geplant:</a:t>
            </a:r>
            <a:br>
              <a:rPr lang="de-DE" dirty="0" smtClean="0"/>
            </a:br>
            <a:r>
              <a:rPr lang="de-DE" dirty="0" smtClean="0"/>
              <a:t>alle 2 Jahre neue Generation mit verdoppelter</a:t>
            </a:r>
            <a:br>
              <a:rPr lang="de-DE" dirty="0" smtClean="0"/>
            </a:br>
            <a:r>
              <a:rPr lang="de-DE" dirty="0" smtClean="0"/>
              <a:t>Bandkapazität und mind. 50% erhöhter</a:t>
            </a:r>
            <a:r>
              <a:rPr lang="de-DE" dirty="0"/>
              <a:t/>
            </a:r>
            <a:br>
              <a:rPr lang="de-DE" dirty="0"/>
            </a:br>
            <a:r>
              <a:rPr lang="de-DE" dirty="0" smtClean="0"/>
              <a:t>Datentransferrate</a:t>
            </a:r>
          </a:p>
          <a:p>
            <a:pPr>
              <a:lnSpc>
                <a:spcPct val="120000"/>
              </a:lnSpc>
              <a:buFont typeface="Arial" charset="0"/>
              <a:buChar char="–"/>
            </a:pPr>
            <a:r>
              <a:rPr lang="de-DE" dirty="0" smtClean="0"/>
              <a:t>Laufwerke können Bänder der vorigen</a:t>
            </a:r>
            <a:br>
              <a:rPr lang="de-DE" dirty="0" smtClean="0"/>
            </a:br>
            <a:r>
              <a:rPr lang="de-DE" dirty="0" smtClean="0"/>
              <a:t>Generation verarbeiten, die der vorletzten Generation zumindest lesen</a:t>
            </a:r>
          </a:p>
          <a:p>
            <a:pPr>
              <a:lnSpc>
                <a:spcPct val="120000"/>
              </a:lnSpc>
              <a:buFont typeface="Arial" charset="0"/>
              <a:buChar char="–"/>
            </a:pPr>
            <a:r>
              <a:rPr lang="de-DE" dirty="0" smtClean="0"/>
              <a:t>LTO-4 Bänder können verschlüsselt werden (AES 256 Bit)</a:t>
            </a:r>
          </a:p>
          <a:p>
            <a:pPr>
              <a:lnSpc>
                <a:spcPct val="120000"/>
              </a:lnSpc>
              <a:buFont typeface="Arial" charset="0"/>
              <a:buChar char="–"/>
            </a:pPr>
            <a:r>
              <a:rPr lang="de-DE" dirty="0" smtClean="0"/>
              <a:t>LTO-Bänder enthalten 4KB Speicherchip im Kassettengehäuse (Seriennummer des Bandes, Nutzungslogs der letzten 100 </a:t>
            </a:r>
            <a:r>
              <a:rPr lang="en-US" i="1" dirty="0" smtClean="0"/>
              <a:t>tape mounts</a:t>
            </a:r>
            <a:r>
              <a:rPr lang="de-DE" dirty="0" smtClean="0"/>
              <a:t>)</a:t>
            </a:r>
          </a:p>
        </p:txBody>
      </p:sp>
      <p:sp>
        <p:nvSpPr>
          <p:cNvPr id="7" name="Text Box 12"/>
          <p:cNvSpPr txBox="1">
            <a:spLocks noChangeArrowheads="1"/>
          </p:cNvSpPr>
          <p:nvPr/>
        </p:nvSpPr>
        <p:spPr bwMode="auto">
          <a:xfrm>
            <a:off x="7235429" y="6079180"/>
            <a:ext cx="1800200" cy="338554"/>
          </a:xfrm>
          <a:prstGeom prst="rect">
            <a:avLst/>
          </a:prstGeom>
          <a:solidFill>
            <a:srgbClr val="AAA28D">
              <a:alpha val="8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600" i="1" dirty="0" smtClean="0">
                <a:ea typeface="ヒラギノ角ゴ Pro W3" pitchFamily="96" charset="-128"/>
              </a:rPr>
              <a:t>[de.wikipedia.org]</a:t>
            </a:r>
          </a:p>
        </p:txBody>
      </p:sp>
    </p:spTree>
    <p:extLst>
      <p:ext uri="{BB962C8B-B14F-4D97-AF65-F5344CB8AC3E}">
        <p14:creationId xmlns:p14="http://schemas.microsoft.com/office/powerpoint/2010/main" val="23565302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i="1" dirty="0"/>
              <a:t>Linear Tape Open (LTO)</a:t>
            </a:r>
            <a:endParaRPr lang="de-DE" dirty="0"/>
          </a:p>
        </p:txBody>
      </p:sp>
      <p:sp>
        <p:nvSpPr>
          <p:cNvPr id="3" name="Datumsplatzhalter 2"/>
          <p:cNvSpPr>
            <a:spLocks noGrp="1"/>
          </p:cNvSpPr>
          <p:nvPr>
            <p:ph type="dt" sz="half" idx="10"/>
          </p:nvPr>
        </p:nvSpPr>
        <p:spPr/>
        <p:txBody>
          <a:bodyPr/>
          <a:lstStyle/>
          <a:p>
            <a:r>
              <a:rPr lang="en-US" dirty="0" smtClean="0"/>
              <a:t>©</a:t>
            </a:r>
            <a:r>
              <a:rPr lang="de-DE" dirty="0" smtClean="0"/>
              <a:t> H. Falk | </a:t>
            </a:r>
            <a:fld id="{800DECCE-89BC-43BB-A576-CCE99F59431C}" type="datetime1">
              <a:rPr lang="de-DE" smtClean="0"/>
              <a:t>01.10.2014</a:t>
            </a:fld>
            <a:endParaRPr lang="de-DE" dirty="0"/>
          </a:p>
        </p:txBody>
      </p:sp>
      <p:sp>
        <p:nvSpPr>
          <p:cNvPr id="4" name="Fußzeilenplatzhalter 3"/>
          <p:cNvSpPr>
            <a:spLocks noGrp="1"/>
          </p:cNvSpPr>
          <p:nvPr>
            <p:ph type="ftr" sz="quarter" idx="11"/>
          </p:nvPr>
        </p:nvSpPr>
        <p:spPr/>
        <p:txBody>
          <a:bodyPr/>
          <a:lstStyle/>
          <a:p>
            <a:r>
              <a:rPr lang="de-DE" dirty="0" smtClean="0"/>
              <a:t>7 - Speicher-Hardware</a:t>
            </a:r>
            <a:endParaRPr lang="de-DE" dirty="0"/>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13" y="1290638"/>
            <a:ext cx="8791575" cy="473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12"/>
          <p:cNvSpPr txBox="1">
            <a:spLocks noChangeArrowheads="1"/>
          </p:cNvSpPr>
          <p:nvPr/>
        </p:nvSpPr>
        <p:spPr bwMode="auto">
          <a:xfrm>
            <a:off x="7235429" y="6079180"/>
            <a:ext cx="1800200" cy="338554"/>
          </a:xfrm>
          <a:prstGeom prst="rect">
            <a:avLst/>
          </a:prstGeom>
          <a:solidFill>
            <a:srgbClr val="AAA28D">
              <a:alpha val="8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600" i="1" dirty="0" smtClean="0">
                <a:ea typeface="ヒラギノ角ゴ Pro W3" pitchFamily="96" charset="-128"/>
              </a:rPr>
              <a:t>[de.wikipedia.org]</a:t>
            </a:r>
          </a:p>
        </p:txBody>
      </p:sp>
    </p:spTree>
    <p:extLst>
      <p:ext uri="{BB962C8B-B14F-4D97-AF65-F5344CB8AC3E}">
        <p14:creationId xmlns:p14="http://schemas.microsoft.com/office/powerpoint/2010/main" val="31188091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en-US" dirty="0"/>
              <a:t>©</a:t>
            </a:r>
            <a:r>
              <a:rPr lang="de-DE" dirty="0"/>
              <a:t> H. Falk | </a:t>
            </a:r>
            <a:fld id="{02A8A676-37F6-4F98-B3B2-5C6A893EDBAD}" type="datetime1">
              <a:rPr lang="de-DE" smtClean="0"/>
              <a:t>01.10.2014</a:t>
            </a:fld>
            <a:endParaRPr lang="de-DE" dirty="0"/>
          </a:p>
        </p:txBody>
      </p:sp>
      <p:sp>
        <p:nvSpPr>
          <p:cNvPr id="5" name="Fußzeilenplatzhalter 4"/>
          <p:cNvSpPr>
            <a:spLocks noGrp="1"/>
          </p:cNvSpPr>
          <p:nvPr>
            <p:ph type="ftr" sz="quarter" idx="11"/>
          </p:nvPr>
        </p:nvSpPr>
        <p:spPr/>
        <p:txBody>
          <a:bodyPr/>
          <a:lstStyle/>
          <a:p>
            <a:r>
              <a:rPr lang="de-DE" dirty="0" smtClean="0"/>
              <a:t>7 - Speicher-Hardware</a:t>
            </a:r>
            <a:endParaRPr lang="de-DE" dirty="0"/>
          </a:p>
        </p:txBody>
      </p:sp>
      <p:sp>
        <p:nvSpPr>
          <p:cNvPr id="464900" name="Rectangle 4"/>
          <p:cNvSpPr>
            <a:spLocks noGrp="1" noChangeArrowheads="1"/>
          </p:cNvSpPr>
          <p:nvPr>
            <p:ph type="title"/>
          </p:nvPr>
        </p:nvSpPr>
        <p:spPr/>
        <p:txBody>
          <a:bodyPr/>
          <a:lstStyle/>
          <a:p>
            <a:r>
              <a:rPr lang="de-DE" dirty="0" smtClean="0"/>
              <a:t>Bewertung von Band-basierten Medien</a:t>
            </a:r>
            <a:endParaRPr lang="de-DE" dirty="0"/>
          </a:p>
        </p:txBody>
      </p:sp>
      <p:sp>
        <p:nvSpPr>
          <p:cNvPr id="464901" name="Rectangle 5"/>
          <p:cNvSpPr>
            <a:spLocks noGrp="1" noChangeArrowheads="1"/>
          </p:cNvSpPr>
          <p:nvPr>
            <p:ph type="body" idx="1"/>
          </p:nvPr>
        </p:nvSpPr>
        <p:spPr/>
        <p:txBody>
          <a:bodyPr/>
          <a:lstStyle/>
          <a:p>
            <a:pPr>
              <a:lnSpc>
                <a:spcPct val="120000"/>
              </a:lnSpc>
              <a:buFont typeface="Arial" charset="0"/>
              <a:buChar char="–"/>
            </a:pPr>
            <a:r>
              <a:rPr lang="de-DE" dirty="0" smtClean="0"/>
              <a:t>Lange Suchzeiten</a:t>
            </a:r>
          </a:p>
          <a:p>
            <a:pPr>
              <a:lnSpc>
                <a:spcPct val="120000"/>
              </a:lnSpc>
              <a:buFont typeface="Arial" charset="0"/>
              <a:buChar char="–"/>
            </a:pPr>
            <a:r>
              <a:rPr lang="de-DE" dirty="0" smtClean="0"/>
              <a:t>Geringe Transferraten</a:t>
            </a:r>
          </a:p>
          <a:p>
            <a:pPr>
              <a:lnSpc>
                <a:spcPct val="120000"/>
              </a:lnSpc>
              <a:buFont typeface="Arial" charset="0"/>
              <a:buChar char="–"/>
            </a:pPr>
            <a:r>
              <a:rPr lang="de-DE" dirty="0" smtClean="0"/>
              <a:t>Abnutzung</a:t>
            </a:r>
          </a:p>
          <a:p>
            <a:pPr lvl="1">
              <a:lnSpc>
                <a:spcPct val="120000"/>
              </a:lnSpc>
              <a:buFont typeface="Arial" charset="0"/>
              <a:buChar char="–"/>
            </a:pPr>
            <a:r>
              <a:rPr lang="de-DE" dirty="0" smtClean="0"/>
              <a:t>Schrägspur: „Hunderte von Durchläufen“</a:t>
            </a:r>
          </a:p>
          <a:p>
            <a:pPr lvl="1">
              <a:lnSpc>
                <a:spcPct val="120000"/>
              </a:lnSpc>
              <a:buFont typeface="Arial" charset="0"/>
              <a:buChar char="–"/>
            </a:pPr>
            <a:r>
              <a:rPr lang="de-DE" dirty="0" smtClean="0"/>
              <a:t>Parallelspur: „Tausende bis Millionen von Durchläufen“</a:t>
            </a:r>
          </a:p>
          <a:p>
            <a:pPr>
              <a:lnSpc>
                <a:spcPct val="120000"/>
              </a:lnSpc>
              <a:buFont typeface="Arial" charset="0"/>
              <a:buChar char="–"/>
            </a:pPr>
            <a:r>
              <a:rPr lang="de-DE" dirty="0" smtClean="0"/>
              <a:t>Ursprünglich deutlich kostengünstiger als Platten</a:t>
            </a:r>
          </a:p>
          <a:p>
            <a:pPr>
              <a:lnSpc>
                <a:spcPct val="120000"/>
              </a:lnSpc>
              <a:buFont typeface="Arial" charset="0"/>
              <a:buChar char="–"/>
            </a:pPr>
            <a:endParaRPr lang="de-DE" dirty="0"/>
          </a:p>
          <a:p>
            <a:pPr>
              <a:lnSpc>
                <a:spcPct val="120000"/>
              </a:lnSpc>
              <a:buFont typeface="Arial" charset="0"/>
              <a:buChar char="–"/>
            </a:pPr>
            <a:r>
              <a:rPr lang="de-DE" i="1" dirty="0" smtClean="0"/>
              <a:t>Hennessy/Patterson: Gegenwärtiger Kostenvorteil?</a:t>
            </a:r>
            <a:r>
              <a:rPr lang="de-DE" dirty="0" smtClean="0"/>
              <a:t/>
            </a:r>
            <a:br>
              <a:rPr lang="de-DE" dirty="0" smtClean="0"/>
            </a:br>
            <a:r>
              <a:rPr lang="de-DE" dirty="0" smtClean="0"/>
              <a:t>Derzeit (2011): ~22€ für Archivierung von 800 GB über LTO-4</a:t>
            </a:r>
          </a:p>
          <a:p>
            <a:pPr lvl="1">
              <a:lnSpc>
                <a:spcPct val="120000"/>
              </a:lnSpc>
              <a:buFont typeface="Wingdings" pitchFamily="2" charset="2"/>
              <a:buChar char="F"/>
            </a:pPr>
            <a:r>
              <a:rPr lang="de-DE" dirty="0" smtClean="0"/>
              <a:t>Bietet immer noch Kosten- und Archivierungsvorteile</a:t>
            </a:r>
            <a:endParaRPr lang="de-DE" dirty="0"/>
          </a:p>
        </p:txBody>
      </p:sp>
    </p:spTree>
    <p:extLst>
      <p:ext uri="{BB962C8B-B14F-4D97-AF65-F5344CB8AC3E}">
        <p14:creationId xmlns:p14="http://schemas.microsoft.com/office/powerpoint/2010/main" val="2436394068"/>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en-US" dirty="0"/>
              <a:t>©</a:t>
            </a:r>
            <a:r>
              <a:rPr lang="de-DE" dirty="0"/>
              <a:t> H. Falk | </a:t>
            </a:r>
            <a:fld id="{0DF79846-F78C-4CC8-B844-C532C3F31AA6}" type="datetime1">
              <a:rPr lang="de-DE" smtClean="0"/>
              <a:t>01.10.2014</a:t>
            </a:fld>
            <a:endParaRPr lang="de-DE" dirty="0"/>
          </a:p>
        </p:txBody>
      </p:sp>
      <p:sp>
        <p:nvSpPr>
          <p:cNvPr id="5" name="Fußzeilenplatzhalter 4"/>
          <p:cNvSpPr>
            <a:spLocks noGrp="1"/>
          </p:cNvSpPr>
          <p:nvPr>
            <p:ph type="ftr" sz="quarter" idx="11"/>
          </p:nvPr>
        </p:nvSpPr>
        <p:spPr/>
        <p:txBody>
          <a:bodyPr/>
          <a:lstStyle/>
          <a:p>
            <a:r>
              <a:rPr lang="de-DE" dirty="0" smtClean="0"/>
              <a:t>7 - Speicher-Hardware</a:t>
            </a:r>
            <a:endParaRPr lang="de-DE" dirty="0"/>
          </a:p>
        </p:txBody>
      </p:sp>
      <p:sp>
        <p:nvSpPr>
          <p:cNvPr id="910338" name="Rectangle 2"/>
          <p:cNvSpPr>
            <a:spLocks noGrp="1" noChangeArrowheads="1"/>
          </p:cNvSpPr>
          <p:nvPr>
            <p:ph type="title"/>
          </p:nvPr>
        </p:nvSpPr>
        <p:spPr/>
        <p:txBody>
          <a:bodyPr/>
          <a:lstStyle/>
          <a:p>
            <a:r>
              <a:rPr lang="de-DE" dirty="0"/>
              <a:t>Begriffe (2)</a:t>
            </a:r>
          </a:p>
        </p:txBody>
      </p:sp>
      <p:sp>
        <p:nvSpPr>
          <p:cNvPr id="910339" name="Rectangle 3"/>
          <p:cNvSpPr>
            <a:spLocks noGrp="1" noChangeArrowheads="1"/>
          </p:cNvSpPr>
          <p:nvPr>
            <p:ph type="body" idx="1"/>
          </p:nvPr>
        </p:nvSpPr>
        <p:spPr/>
        <p:txBody>
          <a:bodyPr/>
          <a:lstStyle/>
          <a:p>
            <a:pPr>
              <a:lnSpc>
                <a:spcPct val="90000"/>
              </a:lnSpc>
            </a:pPr>
            <a:r>
              <a:rPr lang="de-DE" b="1" dirty="0"/>
              <a:t>ROM </a:t>
            </a:r>
            <a:r>
              <a:rPr lang="de-DE" b="1" i="1" dirty="0"/>
              <a:t>(</a:t>
            </a:r>
            <a:r>
              <a:rPr lang="en-US" b="1" i="1" dirty="0"/>
              <a:t>Read Only Memory</a:t>
            </a:r>
            <a:r>
              <a:rPr lang="de-DE" b="1" i="1" dirty="0"/>
              <a:t>)</a:t>
            </a:r>
          </a:p>
          <a:p>
            <a:pPr>
              <a:lnSpc>
                <a:spcPct val="120000"/>
              </a:lnSpc>
              <a:buFont typeface="Arial" charset="0"/>
              <a:buChar char="–"/>
            </a:pPr>
            <a:r>
              <a:rPr lang="de-DE" dirty="0"/>
              <a:t>Nur lesender Zugriff möglich</a:t>
            </a:r>
          </a:p>
          <a:p>
            <a:pPr lvl="1">
              <a:lnSpc>
                <a:spcPct val="120000"/>
              </a:lnSpc>
              <a:buFont typeface="Arial" charset="0"/>
              <a:buChar char="–"/>
            </a:pPr>
            <a:endParaRPr lang="de-DE" dirty="0"/>
          </a:p>
          <a:p>
            <a:pPr>
              <a:lnSpc>
                <a:spcPct val="90000"/>
              </a:lnSpc>
            </a:pPr>
            <a:r>
              <a:rPr lang="de-DE" b="1" dirty="0"/>
              <a:t>PROM </a:t>
            </a:r>
            <a:r>
              <a:rPr lang="de-DE" b="1" i="1" dirty="0"/>
              <a:t>(</a:t>
            </a:r>
            <a:r>
              <a:rPr lang="en-US" b="1" i="1" dirty="0"/>
              <a:t>Programmable Read only Memory</a:t>
            </a:r>
            <a:r>
              <a:rPr lang="de-DE" b="1" i="1" dirty="0"/>
              <a:t>)</a:t>
            </a:r>
          </a:p>
          <a:p>
            <a:pPr>
              <a:lnSpc>
                <a:spcPct val="120000"/>
              </a:lnSpc>
              <a:buFont typeface="Arial" charset="0"/>
              <a:buChar char="–"/>
            </a:pPr>
            <a:r>
              <a:rPr lang="de-DE" dirty="0"/>
              <a:t>Programmierbarer ROM-Speicher (einmalig beschreibbar)</a:t>
            </a:r>
          </a:p>
          <a:p>
            <a:pPr>
              <a:lnSpc>
                <a:spcPct val="120000"/>
              </a:lnSpc>
              <a:buFont typeface="Arial" charset="0"/>
              <a:buChar char="–"/>
            </a:pPr>
            <a:r>
              <a:rPr lang="de-DE" dirty="0"/>
              <a:t>z.B. maskenprogrammiert bei Chip-Herstellung</a:t>
            </a:r>
          </a:p>
          <a:p>
            <a:pPr>
              <a:lnSpc>
                <a:spcPct val="90000"/>
              </a:lnSpc>
            </a:pPr>
            <a:endParaRPr lang="de-DE" b="1" dirty="0"/>
          </a:p>
          <a:p>
            <a:pPr>
              <a:lnSpc>
                <a:spcPct val="90000"/>
              </a:lnSpc>
            </a:pPr>
            <a:r>
              <a:rPr lang="de-DE" b="1" dirty="0"/>
              <a:t>EPROM </a:t>
            </a:r>
            <a:r>
              <a:rPr lang="de-DE" b="1" i="1" dirty="0"/>
              <a:t>(</a:t>
            </a:r>
            <a:r>
              <a:rPr lang="en-US" b="1" i="1" dirty="0"/>
              <a:t>Erasable PROM</a:t>
            </a:r>
            <a:r>
              <a:rPr lang="de-DE" b="1" i="1" dirty="0"/>
              <a:t>)</a:t>
            </a:r>
          </a:p>
          <a:p>
            <a:pPr>
              <a:lnSpc>
                <a:spcPct val="120000"/>
              </a:lnSpc>
              <a:buFont typeface="Arial" charset="0"/>
              <a:buChar char="–"/>
            </a:pPr>
            <a:r>
              <a:rPr lang="de-DE" dirty="0"/>
              <a:t>Mit UV-Licht löschbarer PROM-Speicher</a:t>
            </a:r>
          </a:p>
          <a:p>
            <a:pPr>
              <a:lnSpc>
                <a:spcPct val="120000"/>
              </a:lnSpc>
              <a:buFont typeface="Arial" charset="0"/>
              <a:buChar char="–"/>
            </a:pPr>
            <a:r>
              <a:rPr lang="de-DE" dirty="0"/>
              <a:t>Elektrisch programmierbar (durch zusätzliche Steuerleitungen)</a:t>
            </a:r>
            <a:endParaRPr lang="en-US" i="1" dirty="0"/>
          </a:p>
          <a:p>
            <a:pPr>
              <a:lnSpc>
                <a:spcPct val="90000"/>
              </a:lnSpc>
            </a:pPr>
            <a:endParaRPr lang="de-DE" b="1" dirty="0"/>
          </a:p>
          <a:p>
            <a:pPr>
              <a:lnSpc>
                <a:spcPct val="90000"/>
              </a:lnSpc>
            </a:pPr>
            <a:r>
              <a:rPr lang="de-DE" b="1" dirty="0"/>
              <a:t>EEPROM </a:t>
            </a:r>
            <a:r>
              <a:rPr lang="de-DE" b="1" i="1" dirty="0"/>
              <a:t>(</a:t>
            </a:r>
            <a:r>
              <a:rPr lang="en-US" b="1" i="1" dirty="0"/>
              <a:t>Electrically Erasable PROM</a:t>
            </a:r>
            <a:r>
              <a:rPr lang="de-DE" b="1" i="1" dirty="0"/>
              <a:t>)</a:t>
            </a:r>
          </a:p>
          <a:p>
            <a:pPr>
              <a:lnSpc>
                <a:spcPct val="120000"/>
              </a:lnSpc>
              <a:buFont typeface="Arial" charset="0"/>
              <a:buChar char="–"/>
            </a:pPr>
            <a:r>
              <a:rPr lang="de-DE" dirty="0"/>
              <a:t>Elektrisch lösch- und beschreibbarer Speicher</a:t>
            </a:r>
          </a:p>
          <a:p>
            <a:pPr>
              <a:lnSpc>
                <a:spcPct val="120000"/>
              </a:lnSpc>
              <a:buFont typeface="Arial" charset="0"/>
              <a:buNone/>
            </a:pPr>
            <a:endParaRPr lang="en-US" i="1" dirty="0"/>
          </a:p>
        </p:txBody>
      </p:sp>
    </p:spTree>
    <p:extLst>
      <p:ext uri="{BB962C8B-B14F-4D97-AF65-F5344CB8AC3E}">
        <p14:creationId xmlns:p14="http://schemas.microsoft.com/office/powerpoint/2010/main" val="3052525114"/>
      </p:ext>
    </p:extLst>
  </p:cSld>
  <p:clrMapOvr>
    <a:masterClrMapping/>
  </p:clrMapOvr>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en-US" dirty="0"/>
              <a:t>©</a:t>
            </a:r>
            <a:r>
              <a:rPr lang="de-DE" dirty="0"/>
              <a:t> H. Falk | </a:t>
            </a:r>
            <a:fld id="{4DE1E99D-8210-4059-8845-8C9CEA941A79}" type="datetime1">
              <a:rPr lang="de-DE" smtClean="0"/>
              <a:t>01.10.2014</a:t>
            </a:fld>
            <a:endParaRPr lang="de-DE" dirty="0"/>
          </a:p>
        </p:txBody>
      </p:sp>
      <p:sp>
        <p:nvSpPr>
          <p:cNvPr id="5" name="Fußzeilenplatzhalter 4"/>
          <p:cNvSpPr>
            <a:spLocks noGrp="1"/>
          </p:cNvSpPr>
          <p:nvPr>
            <p:ph type="ftr" sz="quarter" idx="11"/>
          </p:nvPr>
        </p:nvSpPr>
        <p:spPr/>
        <p:txBody>
          <a:bodyPr/>
          <a:lstStyle/>
          <a:p>
            <a:r>
              <a:rPr lang="de-DE" dirty="0" smtClean="0"/>
              <a:t>7 - Speicher-Hardware</a:t>
            </a:r>
            <a:endParaRPr lang="de-DE" dirty="0"/>
          </a:p>
        </p:txBody>
      </p:sp>
      <p:sp>
        <p:nvSpPr>
          <p:cNvPr id="908290" name="Rectangle 2"/>
          <p:cNvSpPr>
            <a:spLocks noGrp="1" noChangeArrowheads="1"/>
          </p:cNvSpPr>
          <p:nvPr>
            <p:ph type="title"/>
          </p:nvPr>
        </p:nvSpPr>
        <p:spPr/>
        <p:txBody>
          <a:bodyPr/>
          <a:lstStyle/>
          <a:p>
            <a:r>
              <a:rPr lang="de-DE" dirty="0" smtClean="0"/>
              <a:t>Zusammenfassung</a:t>
            </a:r>
            <a:endParaRPr lang="de-DE" dirty="0"/>
          </a:p>
        </p:txBody>
      </p:sp>
      <p:sp>
        <p:nvSpPr>
          <p:cNvPr id="908291" name="Rectangle 3"/>
          <p:cNvSpPr>
            <a:spLocks noGrp="1" noChangeArrowheads="1"/>
          </p:cNvSpPr>
          <p:nvPr>
            <p:ph type="body" idx="1"/>
          </p:nvPr>
        </p:nvSpPr>
        <p:spPr/>
        <p:txBody>
          <a:bodyPr/>
          <a:lstStyle/>
          <a:p>
            <a:pPr marL="381000" indent="-381000">
              <a:lnSpc>
                <a:spcPct val="90000"/>
              </a:lnSpc>
            </a:pPr>
            <a:r>
              <a:rPr lang="de-DE" b="1" dirty="0" smtClean="0"/>
              <a:t>Flüchtige Speicher</a:t>
            </a:r>
            <a:endParaRPr lang="de-DE" dirty="0"/>
          </a:p>
          <a:p>
            <a:pPr marL="381000" indent="-381000">
              <a:lnSpc>
                <a:spcPct val="120000"/>
              </a:lnSpc>
              <a:buFont typeface="Arial" charset="0"/>
              <a:buChar char="–"/>
            </a:pPr>
            <a:r>
              <a:rPr lang="de-DE" dirty="0" smtClean="0"/>
              <a:t>SRAM / DRAM</a:t>
            </a:r>
          </a:p>
          <a:p>
            <a:pPr marL="381000" indent="-381000">
              <a:lnSpc>
                <a:spcPct val="120000"/>
              </a:lnSpc>
              <a:buFont typeface="Arial" charset="0"/>
              <a:buChar char="–"/>
            </a:pPr>
            <a:r>
              <a:rPr lang="en-US" i="1" dirty="0" smtClean="0"/>
              <a:t>Translation Look-Aside Buffer</a:t>
            </a:r>
            <a:r>
              <a:rPr lang="de-DE" dirty="0" smtClean="0"/>
              <a:t>, </a:t>
            </a:r>
            <a:r>
              <a:rPr lang="en-US" i="1" dirty="0" smtClean="0"/>
              <a:t>Caches</a:t>
            </a:r>
          </a:p>
          <a:p>
            <a:pPr marL="381000" indent="-381000">
              <a:lnSpc>
                <a:spcPct val="120000"/>
              </a:lnSpc>
              <a:buFont typeface="Arial" charset="0"/>
              <a:buChar char="–"/>
            </a:pPr>
            <a:r>
              <a:rPr lang="de-DE" dirty="0" smtClean="0"/>
              <a:t>Organisationsformen von TLBs und </a:t>
            </a:r>
            <a:r>
              <a:rPr lang="en-US" i="1" dirty="0" smtClean="0"/>
              <a:t>Caches</a:t>
            </a:r>
            <a:r>
              <a:rPr lang="de-DE" dirty="0" smtClean="0"/>
              <a:t/>
            </a:r>
            <a:br>
              <a:rPr lang="de-DE" dirty="0" smtClean="0"/>
            </a:br>
            <a:r>
              <a:rPr lang="en-US" i="1" dirty="0" smtClean="0"/>
              <a:t>direct mapped</a:t>
            </a:r>
            <a:r>
              <a:rPr lang="de-DE" dirty="0" smtClean="0"/>
              <a:t>, </a:t>
            </a:r>
            <a:r>
              <a:rPr lang="en-US" i="1" dirty="0" smtClean="0"/>
              <a:t>set-associative</a:t>
            </a:r>
            <a:r>
              <a:rPr lang="de-DE" dirty="0" smtClean="0"/>
              <a:t>, Assoziativspeicher</a:t>
            </a:r>
          </a:p>
          <a:p>
            <a:pPr marL="381000" indent="-381000">
              <a:lnSpc>
                <a:spcPct val="120000"/>
              </a:lnSpc>
              <a:buFont typeface="Arial" charset="0"/>
              <a:buChar char="–"/>
            </a:pPr>
            <a:r>
              <a:rPr lang="de-DE" dirty="0" smtClean="0"/>
              <a:t>Austauschverfahren</a:t>
            </a:r>
            <a:br>
              <a:rPr lang="de-DE" dirty="0" smtClean="0"/>
            </a:br>
            <a:r>
              <a:rPr lang="en-US" i="1" dirty="0" smtClean="0"/>
              <a:t>Random</a:t>
            </a:r>
            <a:r>
              <a:rPr lang="de-DE" dirty="0" smtClean="0"/>
              <a:t>, NRU, LRU</a:t>
            </a:r>
          </a:p>
          <a:p>
            <a:pPr marL="381000" indent="-381000">
              <a:lnSpc>
                <a:spcPct val="120000"/>
              </a:lnSpc>
              <a:buFont typeface="Arial" charset="0"/>
              <a:buChar char="–"/>
            </a:pPr>
            <a:r>
              <a:rPr lang="en-US" i="1" dirty="0" smtClean="0"/>
              <a:t>Cache</a:t>
            </a:r>
            <a:r>
              <a:rPr lang="de-DE" dirty="0" smtClean="0"/>
              <a:t>-Kohärenz</a:t>
            </a:r>
          </a:p>
          <a:p>
            <a:pPr marL="0" indent="0">
              <a:lnSpc>
                <a:spcPct val="120000"/>
              </a:lnSpc>
            </a:pPr>
            <a:endParaRPr lang="de-DE" sz="1200" dirty="0"/>
          </a:p>
          <a:p>
            <a:pPr marL="381000" indent="-381000">
              <a:lnSpc>
                <a:spcPct val="90000"/>
              </a:lnSpc>
            </a:pPr>
            <a:r>
              <a:rPr lang="de-DE" b="1" dirty="0" smtClean="0"/>
              <a:t>Nichtflüchtige Massenspeicher</a:t>
            </a:r>
            <a:endParaRPr lang="de-DE" dirty="0"/>
          </a:p>
          <a:p>
            <a:pPr marL="381000" indent="-381000">
              <a:lnSpc>
                <a:spcPct val="120000"/>
              </a:lnSpc>
              <a:buFont typeface="Arial" charset="0"/>
              <a:buChar char="–"/>
            </a:pPr>
            <a:r>
              <a:rPr lang="de-DE" dirty="0" smtClean="0"/>
              <a:t>Festplatten: Traditionell preisgünstiges Speichermedium</a:t>
            </a:r>
          </a:p>
          <a:p>
            <a:pPr marL="781050" lvl="1" indent="-381000">
              <a:lnSpc>
                <a:spcPct val="120000"/>
              </a:lnSpc>
              <a:buFont typeface="Arial" charset="0"/>
              <a:buChar char="–"/>
            </a:pPr>
            <a:r>
              <a:rPr lang="de-DE" dirty="0" smtClean="0"/>
              <a:t>RAID Festplattenverbünde bieten benötigte Zuverlässigkeit</a:t>
            </a:r>
          </a:p>
          <a:p>
            <a:pPr marL="381000" indent="-381000">
              <a:lnSpc>
                <a:spcPct val="120000"/>
              </a:lnSpc>
              <a:buFont typeface="Arial" charset="0"/>
              <a:buChar char="–"/>
            </a:pPr>
            <a:r>
              <a:rPr lang="de-DE" dirty="0" smtClean="0"/>
              <a:t>Optische Speicher (CD, DVD, Blu-ray): Kapazität steigt weiter an</a:t>
            </a:r>
          </a:p>
          <a:p>
            <a:pPr marL="381000" indent="-381000">
              <a:lnSpc>
                <a:spcPct val="120000"/>
              </a:lnSpc>
              <a:buFont typeface="Arial" charset="0"/>
              <a:buChar char="–"/>
            </a:pPr>
            <a:r>
              <a:rPr lang="de-DE" dirty="0" smtClean="0"/>
              <a:t>Bandspeicher: Zur Archivierung/Datensicherung günstiges Medium</a:t>
            </a:r>
            <a:endParaRPr lang="de-DE" dirty="0"/>
          </a:p>
          <a:p>
            <a:pPr marL="0" indent="0">
              <a:lnSpc>
                <a:spcPct val="120000"/>
              </a:lnSpc>
            </a:pPr>
            <a:endParaRPr lang="de-DE" dirty="0" smtClean="0"/>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en-US" dirty="0"/>
              <a:t>©</a:t>
            </a:r>
            <a:r>
              <a:rPr lang="de-DE" dirty="0"/>
              <a:t> H. Falk | </a:t>
            </a:r>
            <a:fld id="{ABC2BEE4-0FA3-4ED9-9C59-586B15AEFF01}" type="datetime1">
              <a:rPr lang="de-DE" smtClean="0"/>
              <a:t>01.10.2014</a:t>
            </a:fld>
            <a:endParaRPr lang="de-DE" dirty="0"/>
          </a:p>
        </p:txBody>
      </p:sp>
      <p:sp>
        <p:nvSpPr>
          <p:cNvPr id="5" name="Fußzeilenplatzhalter 4"/>
          <p:cNvSpPr>
            <a:spLocks noGrp="1"/>
          </p:cNvSpPr>
          <p:nvPr>
            <p:ph type="ftr" sz="quarter" idx="11"/>
          </p:nvPr>
        </p:nvSpPr>
        <p:spPr/>
        <p:txBody>
          <a:bodyPr/>
          <a:lstStyle/>
          <a:p>
            <a:r>
              <a:rPr lang="de-DE" dirty="0" smtClean="0"/>
              <a:t>7 - Speicher-Hardware</a:t>
            </a:r>
            <a:endParaRPr lang="de-DE" dirty="0"/>
          </a:p>
        </p:txBody>
      </p:sp>
      <p:sp>
        <p:nvSpPr>
          <p:cNvPr id="912386" name="Rectangle 2"/>
          <p:cNvSpPr>
            <a:spLocks noGrp="1" noChangeArrowheads="1"/>
          </p:cNvSpPr>
          <p:nvPr>
            <p:ph type="title"/>
          </p:nvPr>
        </p:nvSpPr>
        <p:spPr/>
        <p:txBody>
          <a:bodyPr/>
          <a:lstStyle/>
          <a:p>
            <a:r>
              <a:rPr lang="de-DE" dirty="0"/>
              <a:t>Begriffe (3)</a:t>
            </a:r>
          </a:p>
        </p:txBody>
      </p:sp>
      <p:sp>
        <p:nvSpPr>
          <p:cNvPr id="912387" name="Rectangle 3"/>
          <p:cNvSpPr>
            <a:spLocks noGrp="1" noChangeArrowheads="1"/>
          </p:cNvSpPr>
          <p:nvPr>
            <p:ph type="body" idx="1"/>
          </p:nvPr>
        </p:nvSpPr>
        <p:spPr/>
        <p:txBody>
          <a:bodyPr/>
          <a:lstStyle/>
          <a:p>
            <a:pPr>
              <a:lnSpc>
                <a:spcPct val="90000"/>
              </a:lnSpc>
            </a:pPr>
            <a:r>
              <a:rPr lang="de-DE" b="1" dirty="0"/>
              <a:t>Flash-Speicher</a:t>
            </a:r>
            <a:endParaRPr lang="de-DE" b="1" i="1" dirty="0"/>
          </a:p>
          <a:p>
            <a:pPr>
              <a:lnSpc>
                <a:spcPct val="120000"/>
              </a:lnSpc>
              <a:buFont typeface="Arial" charset="0"/>
              <a:buChar char="–"/>
            </a:pPr>
            <a:r>
              <a:rPr lang="de-DE" dirty="0"/>
              <a:t>Eigenname</a:t>
            </a:r>
          </a:p>
          <a:p>
            <a:pPr>
              <a:lnSpc>
                <a:spcPct val="120000"/>
              </a:lnSpc>
              <a:buFont typeface="Arial" charset="0"/>
              <a:buChar char="–"/>
            </a:pPr>
            <a:r>
              <a:rPr lang="de-DE" dirty="0"/>
              <a:t>Wie EEPROM, jedoch höhere Packungsdichte</a:t>
            </a:r>
          </a:p>
          <a:p>
            <a:pPr lvl="1">
              <a:lnSpc>
                <a:spcPct val="120000"/>
              </a:lnSpc>
              <a:buFont typeface="Arial" charset="0"/>
              <a:buChar char="–"/>
            </a:pPr>
            <a:endParaRPr lang="de-DE" dirty="0"/>
          </a:p>
          <a:p>
            <a:pPr>
              <a:lnSpc>
                <a:spcPct val="90000"/>
              </a:lnSpc>
            </a:pPr>
            <a:r>
              <a:rPr lang="de-DE" b="1" dirty="0"/>
              <a:t>NV-RAM </a:t>
            </a:r>
            <a:r>
              <a:rPr lang="de-DE" b="1" i="1" dirty="0"/>
              <a:t>(</a:t>
            </a:r>
            <a:r>
              <a:rPr lang="en-US" b="1" i="1" dirty="0"/>
              <a:t>Non-Volatile RAM</a:t>
            </a:r>
            <a:r>
              <a:rPr lang="de-DE" b="1" i="1" dirty="0"/>
              <a:t>)</a:t>
            </a:r>
          </a:p>
          <a:p>
            <a:pPr>
              <a:lnSpc>
                <a:spcPct val="120000"/>
              </a:lnSpc>
              <a:buFont typeface="Arial" charset="0"/>
              <a:buChar char="–"/>
            </a:pPr>
            <a:r>
              <a:rPr lang="de-DE" dirty="0"/>
              <a:t>Normalerweise SRAM mit eingebautem EEPROM zur Rettung der Daten bei Stromverlust</a:t>
            </a:r>
          </a:p>
          <a:p>
            <a:pPr>
              <a:lnSpc>
                <a:spcPct val="90000"/>
              </a:lnSpc>
            </a:pPr>
            <a:endParaRPr lang="de-DE" b="1" dirty="0"/>
          </a:p>
          <a:p>
            <a:pPr>
              <a:lnSpc>
                <a:spcPct val="90000"/>
              </a:lnSpc>
            </a:pPr>
            <a:r>
              <a:rPr lang="de-DE" b="1" dirty="0"/>
              <a:t>Batteriegepuffertes RAM</a:t>
            </a:r>
            <a:endParaRPr lang="de-DE" b="1" i="1" dirty="0"/>
          </a:p>
          <a:p>
            <a:pPr>
              <a:lnSpc>
                <a:spcPct val="120000"/>
              </a:lnSpc>
              <a:buFont typeface="Arial" charset="0"/>
              <a:buChar char="–"/>
            </a:pPr>
            <a:r>
              <a:rPr lang="de-DE" dirty="0"/>
              <a:t>Integrierte Batterie sorgt für Erhalt der Daten</a:t>
            </a:r>
          </a:p>
        </p:txBody>
      </p:sp>
    </p:spTree>
    <p:extLst>
      <p:ext uri="{BB962C8B-B14F-4D97-AF65-F5344CB8AC3E}">
        <p14:creationId xmlns:p14="http://schemas.microsoft.com/office/powerpoint/2010/main" val="950186794"/>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90" name="Rectangle 2"/>
          <p:cNvSpPr>
            <a:spLocks noGrp="1" noChangeArrowheads="1"/>
          </p:cNvSpPr>
          <p:nvPr>
            <p:ph type="ctrTitle"/>
          </p:nvPr>
        </p:nvSpPr>
        <p:spPr>
          <a:xfrm>
            <a:off x="685800" y="2182813"/>
            <a:ext cx="7772400" cy="2068512"/>
          </a:xfrm>
        </p:spPr>
        <p:txBody>
          <a:bodyPr/>
          <a:lstStyle/>
          <a:p>
            <a:r>
              <a:rPr lang="de-DE" dirty="0"/>
              <a:t>Kapitel 7</a:t>
            </a:r>
            <a:br>
              <a:rPr lang="de-DE" dirty="0"/>
            </a:br>
            <a:r>
              <a:rPr lang="de-DE" dirty="0"/>
              <a:t/>
            </a:r>
            <a:br>
              <a:rPr lang="de-DE" dirty="0"/>
            </a:br>
            <a:r>
              <a:rPr lang="de-DE" dirty="0" smtClean="0"/>
              <a:t>Speicher-Hardware</a:t>
            </a:r>
            <a:endParaRPr lang="de-DE" dirty="0"/>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en-US" dirty="0"/>
              <a:t>©</a:t>
            </a:r>
            <a:r>
              <a:rPr lang="de-DE" dirty="0"/>
              <a:t> H. Falk | </a:t>
            </a:r>
            <a:fld id="{59C0BD6C-BD4E-416A-9AEF-03A47E7C405B}" type="datetime1">
              <a:rPr lang="de-DE" smtClean="0"/>
              <a:t>01.10.2014</a:t>
            </a:fld>
            <a:endParaRPr lang="de-DE" dirty="0"/>
          </a:p>
        </p:txBody>
      </p:sp>
      <p:sp>
        <p:nvSpPr>
          <p:cNvPr id="5" name="Fußzeilenplatzhalter 4"/>
          <p:cNvSpPr>
            <a:spLocks noGrp="1"/>
          </p:cNvSpPr>
          <p:nvPr>
            <p:ph type="ftr" sz="quarter" idx="11"/>
          </p:nvPr>
        </p:nvSpPr>
        <p:spPr/>
        <p:txBody>
          <a:bodyPr/>
          <a:lstStyle/>
          <a:p>
            <a:r>
              <a:rPr lang="de-DE" dirty="0" smtClean="0"/>
              <a:t>7 - Speicher-Hardware</a:t>
            </a:r>
            <a:endParaRPr lang="de-DE" dirty="0"/>
          </a:p>
        </p:txBody>
      </p:sp>
      <p:sp>
        <p:nvSpPr>
          <p:cNvPr id="914434" name="Rectangle 2"/>
          <p:cNvSpPr>
            <a:spLocks noGrp="1" noChangeArrowheads="1"/>
          </p:cNvSpPr>
          <p:nvPr>
            <p:ph type="title"/>
          </p:nvPr>
        </p:nvSpPr>
        <p:spPr/>
        <p:txBody>
          <a:bodyPr/>
          <a:lstStyle/>
          <a:p>
            <a:r>
              <a:rPr lang="de-DE" dirty="0"/>
              <a:t>Begriffe (4)</a:t>
            </a:r>
          </a:p>
        </p:txBody>
      </p:sp>
      <p:sp>
        <p:nvSpPr>
          <p:cNvPr id="914435" name="Rectangle 3"/>
          <p:cNvSpPr>
            <a:spLocks noGrp="1" noChangeArrowheads="1"/>
          </p:cNvSpPr>
          <p:nvPr>
            <p:ph type="body" idx="1"/>
          </p:nvPr>
        </p:nvSpPr>
        <p:spPr/>
        <p:txBody>
          <a:bodyPr/>
          <a:lstStyle/>
          <a:p>
            <a:pPr>
              <a:lnSpc>
                <a:spcPct val="90000"/>
              </a:lnSpc>
            </a:pPr>
            <a:r>
              <a:rPr lang="de-DE" b="1" dirty="0"/>
              <a:t>Einteilung des Speichers in</a:t>
            </a:r>
            <a:endParaRPr lang="de-DE" b="1" i="1" dirty="0"/>
          </a:p>
          <a:p>
            <a:pPr>
              <a:lnSpc>
                <a:spcPct val="120000"/>
              </a:lnSpc>
              <a:buFont typeface="Arial" charset="0"/>
              <a:buChar char="–"/>
            </a:pPr>
            <a:r>
              <a:rPr lang="de-DE" dirty="0"/>
              <a:t>Flüchtigen Speicher: SRAM, DRAM, SDRAM, ...</a:t>
            </a:r>
          </a:p>
          <a:p>
            <a:pPr lvl="1">
              <a:lnSpc>
                <a:spcPct val="120000"/>
              </a:lnSpc>
              <a:buFont typeface="Arial" charset="0"/>
              <a:buChar char="–"/>
            </a:pPr>
            <a:r>
              <a:rPr lang="de-DE" dirty="0"/>
              <a:t>Informationen gehen nach Ausschalten der Versorgungsspannung verloren!</a:t>
            </a:r>
          </a:p>
          <a:p>
            <a:pPr>
              <a:lnSpc>
                <a:spcPct val="120000"/>
              </a:lnSpc>
              <a:buFont typeface="Arial" charset="0"/>
              <a:buChar char="–"/>
            </a:pPr>
            <a:r>
              <a:rPr lang="de-DE" dirty="0"/>
              <a:t>Nichtflüchtige Speicher: PROM, EPROM, EEPROM, Flash, ...</a:t>
            </a:r>
          </a:p>
          <a:p>
            <a:pPr lvl="1">
              <a:lnSpc>
                <a:spcPct val="120000"/>
              </a:lnSpc>
              <a:buFont typeface="Arial" charset="0"/>
              <a:buChar char="–"/>
            </a:pPr>
            <a:r>
              <a:rPr lang="de-DE" dirty="0"/>
              <a:t>Informationen bleiben auch ohne Versorgungsspannung über längere Zeit (typischerweise einige Jahre) erhalten!</a:t>
            </a:r>
          </a:p>
        </p:txBody>
      </p:sp>
    </p:spTree>
    <p:extLst>
      <p:ext uri="{BB962C8B-B14F-4D97-AF65-F5344CB8AC3E}">
        <p14:creationId xmlns:p14="http://schemas.microsoft.com/office/powerpoint/2010/main" val="3102961716"/>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3"/>
          <p:cNvSpPr>
            <a:spLocks noGrp="1"/>
          </p:cNvSpPr>
          <p:nvPr>
            <p:ph type="dt" sz="half" idx="10"/>
          </p:nvPr>
        </p:nvSpPr>
        <p:spPr/>
        <p:txBody>
          <a:bodyPr/>
          <a:lstStyle/>
          <a:p>
            <a:r>
              <a:rPr lang="en-US" dirty="0"/>
              <a:t>©</a:t>
            </a:r>
            <a:r>
              <a:rPr lang="de-DE" dirty="0"/>
              <a:t> H. Falk | </a:t>
            </a:r>
            <a:fld id="{1C8C7368-1D7D-4ADF-ABCB-264781A62649}" type="datetime1">
              <a:rPr lang="de-DE" smtClean="0"/>
              <a:t>01.10.2014</a:t>
            </a:fld>
            <a:endParaRPr lang="de-DE" dirty="0"/>
          </a:p>
        </p:txBody>
      </p:sp>
      <p:sp>
        <p:nvSpPr>
          <p:cNvPr id="6" name="Fußzeilenplatzhalter 4"/>
          <p:cNvSpPr>
            <a:spLocks noGrp="1"/>
          </p:cNvSpPr>
          <p:nvPr>
            <p:ph type="ftr" sz="quarter" idx="11"/>
          </p:nvPr>
        </p:nvSpPr>
        <p:spPr/>
        <p:txBody>
          <a:bodyPr/>
          <a:lstStyle/>
          <a:p>
            <a:r>
              <a:rPr lang="de-DE" dirty="0" smtClean="0"/>
              <a:t>7 - Speicher-Hardware</a:t>
            </a:r>
            <a:endParaRPr lang="de-DE" dirty="0"/>
          </a:p>
        </p:txBody>
      </p:sp>
      <p:sp>
        <p:nvSpPr>
          <p:cNvPr id="668675" name="Rectangle 3"/>
          <p:cNvSpPr>
            <a:spLocks noGrp="1" noChangeArrowheads="1"/>
          </p:cNvSpPr>
          <p:nvPr>
            <p:ph type="title"/>
          </p:nvPr>
        </p:nvSpPr>
        <p:spPr/>
        <p:txBody>
          <a:bodyPr/>
          <a:lstStyle/>
          <a:p>
            <a:r>
              <a:rPr lang="de-DE" dirty="0"/>
              <a:t>Geschwindigkeit</a:t>
            </a:r>
          </a:p>
        </p:txBody>
      </p:sp>
      <p:sp>
        <p:nvSpPr>
          <p:cNvPr id="668676" name="Rectangle 4"/>
          <p:cNvSpPr>
            <a:spLocks noGrp="1" noChangeArrowheads="1"/>
          </p:cNvSpPr>
          <p:nvPr>
            <p:ph type="body" idx="1"/>
          </p:nvPr>
        </p:nvSpPr>
        <p:spPr/>
        <p:txBody>
          <a:bodyPr/>
          <a:lstStyle/>
          <a:p>
            <a:pPr>
              <a:lnSpc>
                <a:spcPct val="90000"/>
              </a:lnSpc>
            </a:pPr>
            <a:r>
              <a:rPr lang="de-DE" b="1" dirty="0"/>
              <a:t>Zugriffszeit </a:t>
            </a:r>
            <a:r>
              <a:rPr lang="de-DE" i="1" dirty="0"/>
              <a:t>t</a:t>
            </a:r>
            <a:r>
              <a:rPr lang="de-DE" baseline="-25000" dirty="0"/>
              <a:t>ac</a:t>
            </a:r>
          </a:p>
          <a:p>
            <a:pPr>
              <a:lnSpc>
                <a:spcPct val="120000"/>
              </a:lnSpc>
              <a:buFont typeface="Arial" charset="0"/>
              <a:buChar char="–"/>
            </a:pPr>
            <a:r>
              <a:rPr lang="de-DE" dirty="0"/>
              <a:t>Zeitspanne vom Anlegen einer Speicheradresse bis zum Vorliegen der Daten (Lesezugriff)</a:t>
            </a:r>
          </a:p>
          <a:p>
            <a:pPr>
              <a:lnSpc>
                <a:spcPct val="90000"/>
              </a:lnSpc>
            </a:pPr>
            <a:endParaRPr lang="de-DE" b="1" dirty="0"/>
          </a:p>
          <a:p>
            <a:pPr>
              <a:lnSpc>
                <a:spcPct val="90000"/>
              </a:lnSpc>
            </a:pPr>
            <a:r>
              <a:rPr lang="de-DE" b="1" dirty="0"/>
              <a:t>Zykluszeit </a:t>
            </a:r>
            <a:r>
              <a:rPr lang="de-DE" i="1" dirty="0"/>
              <a:t>t</a:t>
            </a:r>
            <a:r>
              <a:rPr lang="de-DE" baseline="-25000" dirty="0"/>
              <a:t>cycle</a:t>
            </a:r>
          </a:p>
          <a:p>
            <a:pPr>
              <a:lnSpc>
                <a:spcPct val="120000"/>
              </a:lnSpc>
              <a:buFont typeface="Arial" charset="0"/>
              <a:buChar char="–"/>
            </a:pPr>
            <a:r>
              <a:rPr lang="de-DE" dirty="0"/>
              <a:t>Zeitspanne vom Anlegen einer Adresse bis zum möglichen Anlegen der nächsten Adresse</a:t>
            </a:r>
          </a:p>
          <a:p>
            <a:pPr>
              <a:lnSpc>
                <a:spcPct val="90000"/>
              </a:lnSpc>
            </a:pPr>
            <a:endParaRPr lang="de-DE" b="1" dirty="0"/>
          </a:p>
          <a:p>
            <a:pPr>
              <a:lnSpc>
                <a:spcPct val="90000"/>
              </a:lnSpc>
            </a:pPr>
            <a:r>
              <a:rPr lang="de-DE" b="1" dirty="0"/>
              <a:t>Beispiel für Zeitdiagramm</a:t>
            </a:r>
          </a:p>
        </p:txBody>
      </p:sp>
      <p:pic>
        <p:nvPicPr>
          <p:cNvPr id="668746" name="Picture 74"/>
          <p:cNvPicPr>
            <a:picLocks noChangeAspect="1" noChangeArrowheads="1"/>
          </p:cNvPicPr>
          <p:nvPr/>
        </p:nvPicPr>
        <p:blipFill>
          <a:blip r:embed="rId3">
            <a:extLst>
              <a:ext uri="{28A0092B-C50C-407E-A947-70E740481C1C}">
                <a14:useLocalDpi xmlns:a14="http://schemas.microsoft.com/office/drawing/2010/main" val="0"/>
              </a:ext>
            </a:extLst>
          </a:blip>
          <a:srcRect l="6694" t="29861" r="61819" b="44321"/>
          <a:stretch>
            <a:fillRect/>
          </a:stretch>
        </p:blipFill>
        <p:spPr bwMode="auto">
          <a:xfrm>
            <a:off x="611188" y="4365625"/>
            <a:ext cx="6218237" cy="212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276269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68676">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687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en-US" dirty="0"/>
              <a:t>©</a:t>
            </a:r>
            <a:r>
              <a:rPr lang="de-DE" dirty="0"/>
              <a:t> H. Falk | </a:t>
            </a:r>
            <a:fld id="{B40EDB79-F73A-4C12-8FE2-0E5957A4B9CC}" type="datetime1">
              <a:rPr lang="de-DE" smtClean="0"/>
              <a:t>01.10.2014</a:t>
            </a:fld>
            <a:endParaRPr lang="de-DE" dirty="0"/>
          </a:p>
        </p:txBody>
      </p:sp>
      <p:sp>
        <p:nvSpPr>
          <p:cNvPr id="5" name="Fußzeilenplatzhalter 4"/>
          <p:cNvSpPr>
            <a:spLocks noGrp="1"/>
          </p:cNvSpPr>
          <p:nvPr>
            <p:ph type="ftr" sz="quarter" idx="11"/>
          </p:nvPr>
        </p:nvSpPr>
        <p:spPr/>
        <p:txBody>
          <a:bodyPr/>
          <a:lstStyle/>
          <a:p>
            <a:r>
              <a:rPr lang="de-DE" dirty="0" smtClean="0"/>
              <a:t>7 - Speicher-Hardware</a:t>
            </a:r>
            <a:endParaRPr lang="de-DE" dirty="0"/>
          </a:p>
        </p:txBody>
      </p:sp>
      <p:sp>
        <p:nvSpPr>
          <p:cNvPr id="655362" name="Rectangle 2"/>
          <p:cNvSpPr>
            <a:spLocks noGrp="1" noChangeArrowheads="1"/>
          </p:cNvSpPr>
          <p:nvPr>
            <p:ph type="title"/>
          </p:nvPr>
        </p:nvSpPr>
        <p:spPr/>
        <p:txBody>
          <a:bodyPr/>
          <a:lstStyle/>
          <a:p>
            <a:r>
              <a:rPr lang="de-DE" dirty="0" smtClean="0"/>
              <a:t>Roter Faden</a:t>
            </a:r>
            <a:endParaRPr lang="de-DE" dirty="0"/>
          </a:p>
        </p:txBody>
      </p:sp>
      <p:sp>
        <p:nvSpPr>
          <p:cNvPr id="655363" name="Rectangle 3"/>
          <p:cNvSpPr>
            <a:spLocks noGrp="1" noChangeArrowheads="1"/>
          </p:cNvSpPr>
          <p:nvPr>
            <p:ph type="body" idx="1"/>
          </p:nvPr>
        </p:nvSpPr>
        <p:spPr/>
        <p:txBody>
          <a:bodyPr/>
          <a:lstStyle/>
          <a:p>
            <a:pPr marL="457200" indent="-457200">
              <a:lnSpc>
                <a:spcPct val="120000"/>
              </a:lnSpc>
              <a:buFont typeface="+mj-lt"/>
              <a:buAutoNum type="arabicPeriod" startAt="7"/>
            </a:pPr>
            <a:r>
              <a:rPr lang="de-DE" b="1" dirty="0" smtClean="0"/>
              <a:t>Speicher-Hardware</a:t>
            </a:r>
            <a:endParaRPr lang="de-DE" b="1" dirty="0"/>
          </a:p>
          <a:p>
            <a:pPr marL="838200" lvl="1" indent="-381000">
              <a:lnSpc>
                <a:spcPct val="90000"/>
              </a:lnSpc>
              <a:spcBef>
                <a:spcPts val="480"/>
              </a:spcBef>
              <a:buFont typeface="Arial" charset="0"/>
              <a:buChar char="–"/>
            </a:pPr>
            <a:r>
              <a:rPr lang="de-DE" dirty="0" smtClean="0"/>
              <a:t>Einleitung: Speicherhierarchien</a:t>
            </a:r>
          </a:p>
          <a:p>
            <a:pPr marL="1238250" lvl="2" indent="-381000">
              <a:lnSpc>
                <a:spcPct val="90000"/>
              </a:lnSpc>
              <a:spcBef>
                <a:spcPts val="480"/>
              </a:spcBef>
              <a:buFont typeface="Arial" charset="0"/>
              <a:buChar char="–"/>
            </a:pPr>
            <a:r>
              <a:rPr lang="en-US" sz="2000" i="1" dirty="0" smtClean="0"/>
              <a:t>„Memory Wall“</a:t>
            </a:r>
            <a:r>
              <a:rPr lang="de-DE" sz="2000" dirty="0" smtClean="0"/>
              <a:t> Problem</a:t>
            </a:r>
          </a:p>
          <a:p>
            <a:pPr marL="1238250" lvl="2" indent="-381000">
              <a:lnSpc>
                <a:spcPct val="90000"/>
              </a:lnSpc>
              <a:spcBef>
                <a:spcPts val="480"/>
              </a:spcBef>
              <a:buFont typeface="Arial" charset="0"/>
              <a:buChar char="–"/>
            </a:pPr>
            <a:r>
              <a:rPr lang="de-DE" sz="2000" dirty="0" smtClean="0"/>
              <a:t>Entwurf von Speicherhierarchien</a:t>
            </a:r>
          </a:p>
          <a:p>
            <a:pPr marL="838200" lvl="1" indent="-381000">
              <a:lnSpc>
                <a:spcPct val="90000"/>
              </a:lnSpc>
              <a:spcBef>
                <a:spcPts val="480"/>
              </a:spcBef>
              <a:buFont typeface="Arial" charset="0"/>
              <a:buChar char="–"/>
            </a:pPr>
            <a:r>
              <a:rPr lang="de-DE" dirty="0" smtClean="0"/>
              <a:t>SRAM</a:t>
            </a:r>
            <a:endParaRPr lang="de-DE" sz="2000" dirty="0" smtClean="0"/>
          </a:p>
          <a:p>
            <a:pPr marL="838200" lvl="1" indent="-381000">
              <a:lnSpc>
                <a:spcPct val="90000"/>
              </a:lnSpc>
              <a:spcBef>
                <a:spcPts val="480"/>
              </a:spcBef>
              <a:buFont typeface="Arial" charset="0"/>
              <a:buChar char="–"/>
            </a:pPr>
            <a:r>
              <a:rPr lang="de-DE" dirty="0" smtClean="0"/>
              <a:t>DRAM</a:t>
            </a:r>
          </a:p>
          <a:p>
            <a:pPr marL="838200" lvl="1" indent="-381000">
              <a:lnSpc>
                <a:spcPct val="90000"/>
              </a:lnSpc>
              <a:spcBef>
                <a:spcPts val="480"/>
              </a:spcBef>
              <a:buFont typeface="Arial" charset="0"/>
              <a:buChar char="–"/>
            </a:pPr>
            <a:r>
              <a:rPr lang="en-US" i="1" dirty="0" smtClean="0"/>
              <a:t>Translation Look-Aside Buffer</a:t>
            </a:r>
            <a:r>
              <a:rPr lang="de-DE" dirty="0" smtClean="0"/>
              <a:t> (TLBs)</a:t>
            </a:r>
          </a:p>
          <a:p>
            <a:pPr marL="838200" lvl="1" indent="-381000">
              <a:lnSpc>
                <a:spcPct val="90000"/>
              </a:lnSpc>
              <a:spcBef>
                <a:spcPts val="480"/>
              </a:spcBef>
              <a:buFont typeface="Arial" charset="0"/>
              <a:buChar char="–"/>
            </a:pPr>
            <a:r>
              <a:rPr lang="en-US" i="1" dirty="0" smtClean="0"/>
              <a:t>Caches</a:t>
            </a:r>
          </a:p>
          <a:p>
            <a:pPr marL="838200" lvl="1" indent="-381000">
              <a:lnSpc>
                <a:spcPct val="90000"/>
              </a:lnSpc>
              <a:spcBef>
                <a:spcPts val="480"/>
              </a:spcBef>
              <a:buFont typeface="Arial" charset="0"/>
              <a:buChar char="–"/>
            </a:pPr>
            <a:r>
              <a:rPr lang="de-DE" dirty="0" smtClean="0"/>
              <a:t>Massenspeicher</a:t>
            </a:r>
          </a:p>
        </p:txBody>
      </p:sp>
    </p:spTree>
    <p:extLst>
      <p:ext uri="{BB962C8B-B14F-4D97-AF65-F5344CB8AC3E}">
        <p14:creationId xmlns:p14="http://schemas.microsoft.com/office/powerpoint/2010/main" val="2370810694"/>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3"/>
          <p:cNvSpPr>
            <a:spLocks noGrp="1"/>
          </p:cNvSpPr>
          <p:nvPr>
            <p:ph type="dt" sz="half" idx="10"/>
          </p:nvPr>
        </p:nvSpPr>
        <p:spPr/>
        <p:txBody>
          <a:bodyPr/>
          <a:lstStyle/>
          <a:p>
            <a:r>
              <a:rPr lang="en-US" dirty="0"/>
              <a:t>©</a:t>
            </a:r>
            <a:r>
              <a:rPr lang="de-DE" dirty="0"/>
              <a:t> H. Falk | </a:t>
            </a:r>
            <a:fld id="{31A5B274-1486-4A1F-9CD5-E211B52124F6}" type="datetime1">
              <a:rPr lang="de-DE" smtClean="0"/>
              <a:t>01.10.2014</a:t>
            </a:fld>
            <a:endParaRPr lang="de-DE" dirty="0"/>
          </a:p>
        </p:txBody>
      </p:sp>
      <p:sp>
        <p:nvSpPr>
          <p:cNvPr id="6" name="Fußzeilenplatzhalter 4"/>
          <p:cNvSpPr>
            <a:spLocks noGrp="1"/>
          </p:cNvSpPr>
          <p:nvPr>
            <p:ph type="ftr" sz="quarter" idx="11"/>
          </p:nvPr>
        </p:nvSpPr>
        <p:spPr/>
        <p:txBody>
          <a:bodyPr/>
          <a:lstStyle/>
          <a:p>
            <a:r>
              <a:rPr lang="de-DE" dirty="0" smtClean="0"/>
              <a:t>7 - Speicher-Hardware</a:t>
            </a:r>
            <a:endParaRPr lang="de-DE" dirty="0"/>
          </a:p>
        </p:txBody>
      </p:sp>
      <p:sp>
        <p:nvSpPr>
          <p:cNvPr id="670722" name="Rectangle 2"/>
          <p:cNvSpPr>
            <a:spLocks noGrp="1" noChangeArrowheads="1"/>
          </p:cNvSpPr>
          <p:nvPr>
            <p:ph type="title"/>
          </p:nvPr>
        </p:nvSpPr>
        <p:spPr/>
        <p:txBody>
          <a:bodyPr/>
          <a:lstStyle/>
          <a:p>
            <a:r>
              <a:rPr lang="de-DE" dirty="0"/>
              <a:t>SRAM</a:t>
            </a:r>
          </a:p>
        </p:txBody>
      </p:sp>
      <p:sp>
        <p:nvSpPr>
          <p:cNvPr id="670791" name="Rectangle 71"/>
          <p:cNvSpPr>
            <a:spLocks noGrp="1" noChangeArrowheads="1"/>
          </p:cNvSpPr>
          <p:nvPr>
            <p:ph type="body" idx="1"/>
          </p:nvPr>
        </p:nvSpPr>
        <p:spPr/>
        <p:txBody>
          <a:bodyPr/>
          <a:lstStyle/>
          <a:p>
            <a:pPr>
              <a:lnSpc>
                <a:spcPct val="90000"/>
              </a:lnSpc>
            </a:pPr>
            <a:r>
              <a:rPr lang="en-US" b="1" i="1" dirty="0" smtClean="0"/>
              <a:t>Static Random Access Memory (SRAM)</a:t>
            </a:r>
          </a:p>
          <a:p>
            <a:pPr>
              <a:lnSpc>
                <a:spcPct val="120000"/>
              </a:lnSpc>
              <a:buFont typeface="Arial" charset="0"/>
              <a:buChar char="–"/>
            </a:pPr>
            <a:r>
              <a:rPr lang="de-DE" dirty="0" smtClean="0"/>
              <a:t>Auf </a:t>
            </a:r>
            <a:r>
              <a:rPr lang="de-DE" dirty="0"/>
              <a:t>Flip-Flop Prinzip basierender Speicher</a:t>
            </a:r>
          </a:p>
          <a:p>
            <a:pPr>
              <a:lnSpc>
                <a:spcPct val="120000"/>
              </a:lnSpc>
              <a:buFont typeface="Arial" charset="0"/>
              <a:buChar char="–"/>
            </a:pPr>
            <a:endParaRPr lang="de-DE" dirty="0"/>
          </a:p>
          <a:p>
            <a:pPr>
              <a:lnSpc>
                <a:spcPct val="120000"/>
              </a:lnSpc>
              <a:buFont typeface="Arial" charset="0"/>
              <a:buChar char="–"/>
            </a:pPr>
            <a:endParaRPr lang="de-DE" dirty="0"/>
          </a:p>
          <a:p>
            <a:pPr>
              <a:lnSpc>
                <a:spcPct val="120000"/>
              </a:lnSpc>
              <a:buFont typeface="Arial" charset="0"/>
              <a:buChar char="–"/>
            </a:pPr>
            <a:endParaRPr lang="de-DE" dirty="0"/>
          </a:p>
          <a:p>
            <a:pPr>
              <a:lnSpc>
                <a:spcPct val="120000"/>
              </a:lnSpc>
              <a:buFont typeface="Arial" charset="0"/>
              <a:buChar char="–"/>
            </a:pPr>
            <a:endParaRPr lang="de-DE" dirty="0"/>
          </a:p>
          <a:p>
            <a:pPr>
              <a:lnSpc>
                <a:spcPct val="120000"/>
              </a:lnSpc>
              <a:buFont typeface="Arial" charset="0"/>
              <a:buChar char="–"/>
            </a:pPr>
            <a:endParaRPr lang="de-DE" dirty="0"/>
          </a:p>
          <a:p>
            <a:pPr>
              <a:lnSpc>
                <a:spcPct val="120000"/>
              </a:lnSpc>
              <a:buFont typeface="Arial" charset="0"/>
              <a:buChar char="–"/>
            </a:pPr>
            <a:endParaRPr lang="de-DE" sz="1200" dirty="0"/>
          </a:p>
          <a:p>
            <a:pPr>
              <a:lnSpc>
                <a:spcPct val="120000"/>
              </a:lnSpc>
              <a:buFont typeface="Arial" charset="0"/>
              <a:buChar char="–"/>
            </a:pPr>
            <a:r>
              <a:rPr lang="de-DE" dirty="0"/>
              <a:t>Bei Write = 1 wird Information von D</a:t>
            </a:r>
            <a:r>
              <a:rPr lang="de-DE" baseline="-25000" dirty="0"/>
              <a:t>in</a:t>
            </a:r>
            <a:r>
              <a:rPr lang="de-DE" dirty="0"/>
              <a:t> gespeichert und steht am Ausgang D</a:t>
            </a:r>
            <a:r>
              <a:rPr lang="de-DE" baseline="-25000" dirty="0"/>
              <a:t>out</a:t>
            </a:r>
            <a:r>
              <a:rPr lang="de-DE" dirty="0"/>
              <a:t> zur Verfügung</a:t>
            </a:r>
          </a:p>
          <a:p>
            <a:pPr>
              <a:lnSpc>
                <a:spcPct val="120000"/>
              </a:lnSpc>
              <a:buFont typeface="Arial" charset="0"/>
              <a:buChar char="–"/>
            </a:pPr>
            <a:r>
              <a:rPr lang="de-DE" dirty="0"/>
              <a:t>Information bleibt gespeichert, auch wenn sich D</a:t>
            </a:r>
            <a:r>
              <a:rPr lang="de-DE" baseline="-25000" dirty="0"/>
              <a:t>in</a:t>
            </a:r>
            <a:r>
              <a:rPr lang="de-DE" dirty="0"/>
              <a:t> bei Write = 0 wieder ändern sollte</a:t>
            </a:r>
          </a:p>
          <a:p>
            <a:pPr>
              <a:lnSpc>
                <a:spcPct val="120000"/>
              </a:lnSpc>
              <a:buFont typeface="Arial" charset="0"/>
              <a:buChar char="–"/>
            </a:pPr>
            <a:r>
              <a:rPr lang="de-DE" dirty="0"/>
              <a:t>SRAMs basieren jedoch nicht auf vollständigen D-Flip-Flops, sondern auf einfacheren SRAM-Zellen</a:t>
            </a:r>
          </a:p>
        </p:txBody>
      </p:sp>
      <p:pic>
        <p:nvPicPr>
          <p:cNvPr id="670797" name="Picture 77"/>
          <p:cNvPicPr>
            <a:picLocks noChangeAspect="1" noChangeArrowheads="1"/>
          </p:cNvPicPr>
          <p:nvPr/>
        </p:nvPicPr>
        <p:blipFill>
          <a:blip r:embed="rId3">
            <a:extLst>
              <a:ext uri="{28A0092B-C50C-407E-A947-70E740481C1C}">
                <a14:useLocalDpi xmlns:a14="http://schemas.microsoft.com/office/drawing/2010/main" val="0"/>
              </a:ext>
            </a:extLst>
          </a:blip>
          <a:srcRect l="7993" t="27940" r="82556" b="52510"/>
          <a:stretch>
            <a:fillRect/>
          </a:stretch>
        </p:blipFill>
        <p:spPr bwMode="auto">
          <a:xfrm>
            <a:off x="611188" y="2276475"/>
            <a:ext cx="1868487" cy="160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3128243"/>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umsplatzhalter 3"/>
          <p:cNvSpPr>
            <a:spLocks noGrp="1"/>
          </p:cNvSpPr>
          <p:nvPr>
            <p:ph type="dt" sz="half" idx="10"/>
          </p:nvPr>
        </p:nvSpPr>
        <p:spPr/>
        <p:txBody>
          <a:bodyPr/>
          <a:lstStyle/>
          <a:p>
            <a:r>
              <a:rPr lang="en-US" dirty="0"/>
              <a:t>©</a:t>
            </a:r>
            <a:r>
              <a:rPr lang="de-DE" dirty="0"/>
              <a:t> H. Falk | </a:t>
            </a:r>
            <a:fld id="{5AF93CAA-21BE-4C7E-B38F-46C3567A629E}" type="datetime1">
              <a:rPr lang="de-DE" smtClean="0"/>
              <a:t>01.10.2014</a:t>
            </a:fld>
            <a:endParaRPr lang="de-DE" dirty="0"/>
          </a:p>
        </p:txBody>
      </p:sp>
      <p:sp>
        <p:nvSpPr>
          <p:cNvPr id="7" name="Fußzeilenplatzhalter 4"/>
          <p:cNvSpPr>
            <a:spLocks noGrp="1"/>
          </p:cNvSpPr>
          <p:nvPr>
            <p:ph type="ftr" sz="quarter" idx="11"/>
          </p:nvPr>
        </p:nvSpPr>
        <p:spPr/>
        <p:txBody>
          <a:bodyPr/>
          <a:lstStyle/>
          <a:p>
            <a:r>
              <a:rPr lang="de-DE" dirty="0" smtClean="0"/>
              <a:t>7 - Speicher-Hardware</a:t>
            </a:r>
            <a:endParaRPr lang="de-DE" dirty="0"/>
          </a:p>
        </p:txBody>
      </p:sp>
      <p:sp>
        <p:nvSpPr>
          <p:cNvPr id="672770" name="Rectangle 2"/>
          <p:cNvSpPr>
            <a:spLocks noGrp="1" noChangeArrowheads="1"/>
          </p:cNvSpPr>
          <p:nvPr>
            <p:ph type="title"/>
          </p:nvPr>
        </p:nvSpPr>
        <p:spPr/>
        <p:txBody>
          <a:bodyPr/>
          <a:lstStyle/>
          <a:p>
            <a:r>
              <a:rPr lang="de-DE" dirty="0"/>
              <a:t>SRAM-Zelle (1)</a:t>
            </a:r>
          </a:p>
        </p:txBody>
      </p:sp>
      <p:sp>
        <p:nvSpPr>
          <p:cNvPr id="672773" name="Rectangle 5"/>
          <p:cNvSpPr>
            <a:spLocks noGrp="1" noChangeArrowheads="1"/>
          </p:cNvSpPr>
          <p:nvPr>
            <p:ph type="body" idx="1"/>
          </p:nvPr>
        </p:nvSpPr>
        <p:spPr/>
        <p:txBody>
          <a:bodyPr/>
          <a:lstStyle/>
          <a:p>
            <a:pPr>
              <a:lnSpc>
                <a:spcPct val="90000"/>
              </a:lnSpc>
            </a:pPr>
            <a:r>
              <a:rPr lang="de-DE" b="1" dirty="0"/>
              <a:t>SRAM-Zelle mit zwei Invertern</a:t>
            </a:r>
          </a:p>
          <a:p>
            <a:pPr>
              <a:lnSpc>
                <a:spcPct val="90000"/>
              </a:lnSpc>
            </a:pPr>
            <a:endParaRPr lang="de-DE" b="1" dirty="0"/>
          </a:p>
          <a:p>
            <a:pPr>
              <a:lnSpc>
                <a:spcPct val="90000"/>
              </a:lnSpc>
            </a:pPr>
            <a:endParaRPr lang="de-DE" b="1" dirty="0"/>
          </a:p>
          <a:p>
            <a:pPr>
              <a:lnSpc>
                <a:spcPct val="90000"/>
              </a:lnSpc>
            </a:pPr>
            <a:endParaRPr lang="de-DE" b="1" dirty="0"/>
          </a:p>
          <a:p>
            <a:pPr>
              <a:lnSpc>
                <a:spcPct val="90000"/>
              </a:lnSpc>
            </a:pPr>
            <a:endParaRPr lang="de-DE" b="1" dirty="0"/>
          </a:p>
          <a:p>
            <a:pPr>
              <a:lnSpc>
                <a:spcPct val="90000"/>
              </a:lnSpc>
            </a:pPr>
            <a:endParaRPr lang="de-DE" b="1" dirty="0"/>
          </a:p>
          <a:p>
            <a:pPr>
              <a:lnSpc>
                <a:spcPct val="90000"/>
              </a:lnSpc>
            </a:pPr>
            <a:endParaRPr lang="de-DE" b="1" dirty="0"/>
          </a:p>
          <a:p>
            <a:pPr>
              <a:lnSpc>
                <a:spcPct val="90000"/>
              </a:lnSpc>
            </a:pPr>
            <a:endParaRPr lang="de-DE" b="1" dirty="0"/>
          </a:p>
          <a:p>
            <a:pPr>
              <a:lnSpc>
                <a:spcPct val="90000"/>
              </a:lnSpc>
            </a:pPr>
            <a:endParaRPr lang="de-DE" b="1" dirty="0"/>
          </a:p>
          <a:p>
            <a:pPr>
              <a:lnSpc>
                <a:spcPct val="90000"/>
              </a:lnSpc>
            </a:pPr>
            <a:endParaRPr lang="de-DE" b="1" dirty="0"/>
          </a:p>
          <a:p>
            <a:pPr>
              <a:lnSpc>
                <a:spcPct val="120000"/>
              </a:lnSpc>
              <a:buFont typeface="Arial" charset="0"/>
              <a:buChar char="–"/>
            </a:pPr>
            <a:r>
              <a:rPr lang="de-DE" dirty="0"/>
              <a:t>Inverterausgänge werden stabil (Flip-Flop, zwei stabile Zustände)</a:t>
            </a:r>
          </a:p>
          <a:p>
            <a:pPr>
              <a:lnSpc>
                <a:spcPct val="120000"/>
              </a:lnSpc>
              <a:buFont typeface="Arial" charset="0"/>
              <a:buChar char="–"/>
            </a:pPr>
            <a:r>
              <a:rPr lang="de-DE" dirty="0"/>
              <a:t>Mit Select-Leitung kann Flip-Flop mit Leitungen bit und bit verbunden werden</a:t>
            </a:r>
          </a:p>
        </p:txBody>
      </p:sp>
      <p:pic>
        <p:nvPicPr>
          <p:cNvPr id="672832" name="Picture 64"/>
          <p:cNvPicPr>
            <a:picLocks noChangeAspect="1" noChangeArrowheads="1"/>
          </p:cNvPicPr>
          <p:nvPr/>
        </p:nvPicPr>
        <p:blipFill>
          <a:blip r:embed="rId3">
            <a:extLst>
              <a:ext uri="{28A0092B-C50C-407E-A947-70E740481C1C}">
                <a14:useLocalDpi xmlns:a14="http://schemas.microsoft.com/office/drawing/2010/main" val="0"/>
              </a:ext>
            </a:extLst>
          </a:blip>
          <a:srcRect l="6694" t="23531" r="72319" b="49361"/>
          <a:stretch>
            <a:fillRect/>
          </a:stretch>
        </p:blipFill>
        <p:spPr bwMode="auto">
          <a:xfrm>
            <a:off x="641350" y="1844675"/>
            <a:ext cx="4146550" cy="223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2833" name="Line 65"/>
          <p:cNvSpPr>
            <a:spLocks noChangeShapeType="1"/>
          </p:cNvSpPr>
          <p:nvPr/>
        </p:nvSpPr>
        <p:spPr bwMode="auto">
          <a:xfrm flipV="1">
            <a:off x="6823075" y="4608000"/>
            <a:ext cx="288925" cy="0"/>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dirty="0"/>
          </a:p>
        </p:txBody>
      </p:sp>
      <p:grpSp>
        <p:nvGrpSpPr>
          <p:cNvPr id="3" name="Gruppieren 2"/>
          <p:cNvGrpSpPr/>
          <p:nvPr/>
        </p:nvGrpSpPr>
        <p:grpSpPr>
          <a:xfrm>
            <a:off x="2843808" y="2764800"/>
            <a:ext cx="601392" cy="504000"/>
            <a:chOff x="2843808" y="2772000"/>
            <a:chExt cx="601392" cy="504000"/>
          </a:xfrm>
        </p:grpSpPr>
        <p:sp>
          <p:nvSpPr>
            <p:cNvPr id="9" name="Rechteck 8"/>
            <p:cNvSpPr/>
            <p:nvPr/>
          </p:nvSpPr>
          <p:spPr bwMode="auto">
            <a:xfrm rot="10800000">
              <a:off x="3010432" y="2788128"/>
              <a:ext cx="409440" cy="462716"/>
            </a:xfrm>
            <a:prstGeom prst="rect">
              <a:avLst/>
            </a:prstGeom>
            <a:solidFill>
              <a:schemeClr val="bg1"/>
            </a:solidFill>
            <a:ln w="1905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pic>
          <p:nvPicPr>
            <p:cNvPr id="10" name="Grafik 9"/>
            <p:cNvPicPr preferRelativeResize="0">
              <a:picLocks/>
            </p:cNvPicPr>
            <p:nvPr/>
          </p:nvPicPr>
          <p:blipFill rotWithShape="1">
            <a:blip r:embed="rId4" cstate="print">
              <a:extLst>
                <a:ext uri="{28A0092B-C50C-407E-A947-70E740481C1C}">
                  <a14:useLocalDpi xmlns:a14="http://schemas.microsoft.com/office/drawing/2010/main" val="0"/>
                </a:ext>
              </a:extLst>
            </a:blip>
            <a:srcRect l="19594" t="45035" r="75938" b="40037"/>
            <a:stretch/>
          </p:blipFill>
          <p:spPr>
            <a:xfrm rot="10800000">
              <a:off x="3193200" y="2772000"/>
              <a:ext cx="252000" cy="504000"/>
            </a:xfrm>
            <a:prstGeom prst="rect">
              <a:avLst/>
            </a:prstGeom>
          </p:spPr>
        </p:pic>
        <p:sp>
          <p:nvSpPr>
            <p:cNvPr id="11" name="Ellipse 10"/>
            <p:cNvSpPr/>
            <p:nvPr/>
          </p:nvSpPr>
          <p:spPr bwMode="auto">
            <a:xfrm rot="10800000">
              <a:off x="3154197" y="3004968"/>
              <a:ext cx="45719" cy="45719"/>
            </a:xfrm>
            <a:prstGeom prst="ellipse">
              <a:avLst/>
            </a:prstGeom>
            <a:solidFill>
              <a:schemeClr val="tx1"/>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cxnSp>
          <p:nvCxnSpPr>
            <p:cNvPr id="12" name="Gerade Verbindung 11"/>
            <p:cNvCxnSpPr/>
            <p:nvPr/>
          </p:nvCxnSpPr>
          <p:spPr bwMode="auto">
            <a:xfrm rot="10800000">
              <a:off x="2843808" y="3025964"/>
              <a:ext cx="333248"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 name="Gruppieren 1"/>
          <p:cNvGrpSpPr/>
          <p:nvPr/>
        </p:nvGrpSpPr>
        <p:grpSpPr>
          <a:xfrm flipH="1">
            <a:off x="3052800" y="2228400"/>
            <a:ext cx="601392" cy="504000"/>
            <a:chOff x="5374736" y="2060848"/>
            <a:chExt cx="601392" cy="504000"/>
          </a:xfrm>
        </p:grpSpPr>
        <p:sp>
          <p:nvSpPr>
            <p:cNvPr id="13" name="Rechteck 12"/>
            <p:cNvSpPr/>
            <p:nvPr/>
          </p:nvSpPr>
          <p:spPr bwMode="auto">
            <a:xfrm rot="10800000">
              <a:off x="5541360" y="2076976"/>
              <a:ext cx="409440" cy="462716"/>
            </a:xfrm>
            <a:prstGeom prst="rect">
              <a:avLst/>
            </a:prstGeom>
            <a:solidFill>
              <a:schemeClr val="bg1"/>
            </a:solidFill>
            <a:ln w="1905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pic>
          <p:nvPicPr>
            <p:cNvPr id="14" name="Grafik 13"/>
            <p:cNvPicPr preferRelativeResize="0">
              <a:picLocks/>
            </p:cNvPicPr>
            <p:nvPr/>
          </p:nvPicPr>
          <p:blipFill rotWithShape="1">
            <a:blip r:embed="rId4" cstate="print">
              <a:extLst>
                <a:ext uri="{28A0092B-C50C-407E-A947-70E740481C1C}">
                  <a14:useLocalDpi xmlns:a14="http://schemas.microsoft.com/office/drawing/2010/main" val="0"/>
                </a:ext>
              </a:extLst>
            </a:blip>
            <a:srcRect l="19594" t="45035" r="75938" b="40037"/>
            <a:stretch/>
          </p:blipFill>
          <p:spPr>
            <a:xfrm rot="10800000">
              <a:off x="5724128" y="2060848"/>
              <a:ext cx="252000" cy="504000"/>
            </a:xfrm>
            <a:prstGeom prst="rect">
              <a:avLst/>
            </a:prstGeom>
          </p:spPr>
        </p:pic>
        <p:sp>
          <p:nvSpPr>
            <p:cNvPr id="15" name="Ellipse 14"/>
            <p:cNvSpPr/>
            <p:nvPr/>
          </p:nvSpPr>
          <p:spPr bwMode="auto">
            <a:xfrm rot="10800000">
              <a:off x="5685125" y="2293816"/>
              <a:ext cx="45719" cy="45719"/>
            </a:xfrm>
            <a:prstGeom prst="ellipse">
              <a:avLst/>
            </a:prstGeom>
            <a:solidFill>
              <a:schemeClr val="tx1"/>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cxnSp>
          <p:nvCxnSpPr>
            <p:cNvPr id="16" name="Gerade Verbindung 15"/>
            <p:cNvCxnSpPr/>
            <p:nvPr/>
          </p:nvCxnSpPr>
          <p:spPr bwMode="auto">
            <a:xfrm rot="10800000">
              <a:off x="5374736" y="2314812"/>
              <a:ext cx="333248"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3993853942"/>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umsplatzhalter 3"/>
          <p:cNvSpPr>
            <a:spLocks noGrp="1"/>
          </p:cNvSpPr>
          <p:nvPr>
            <p:ph type="dt" sz="half" idx="10"/>
          </p:nvPr>
        </p:nvSpPr>
        <p:spPr/>
        <p:txBody>
          <a:bodyPr/>
          <a:lstStyle/>
          <a:p>
            <a:r>
              <a:rPr lang="en-US" dirty="0"/>
              <a:t>©</a:t>
            </a:r>
            <a:r>
              <a:rPr lang="de-DE" dirty="0"/>
              <a:t> H. Falk | </a:t>
            </a:r>
            <a:fld id="{27C0DAD3-1725-4A7B-AE28-6FB2980A6896}" type="datetime1">
              <a:rPr lang="de-DE" smtClean="0"/>
              <a:t>01.10.2014</a:t>
            </a:fld>
            <a:endParaRPr lang="de-DE" dirty="0"/>
          </a:p>
        </p:txBody>
      </p:sp>
      <p:sp>
        <p:nvSpPr>
          <p:cNvPr id="9" name="Fußzeilenplatzhalter 4"/>
          <p:cNvSpPr>
            <a:spLocks noGrp="1"/>
          </p:cNvSpPr>
          <p:nvPr>
            <p:ph type="ftr" sz="quarter" idx="11"/>
          </p:nvPr>
        </p:nvSpPr>
        <p:spPr/>
        <p:txBody>
          <a:bodyPr/>
          <a:lstStyle/>
          <a:p>
            <a:r>
              <a:rPr lang="de-DE" dirty="0" smtClean="0"/>
              <a:t>7 - Speicher-Hardware</a:t>
            </a:r>
            <a:endParaRPr lang="de-DE" dirty="0"/>
          </a:p>
        </p:txBody>
      </p:sp>
      <p:sp>
        <p:nvSpPr>
          <p:cNvPr id="916482" name="Rectangle 2"/>
          <p:cNvSpPr>
            <a:spLocks noGrp="1" noChangeArrowheads="1"/>
          </p:cNvSpPr>
          <p:nvPr>
            <p:ph type="title"/>
          </p:nvPr>
        </p:nvSpPr>
        <p:spPr/>
        <p:txBody>
          <a:bodyPr/>
          <a:lstStyle/>
          <a:p>
            <a:r>
              <a:rPr lang="de-DE" dirty="0"/>
              <a:t>SRAM-Zelle (2)</a:t>
            </a:r>
          </a:p>
        </p:txBody>
      </p:sp>
      <p:sp>
        <p:nvSpPr>
          <p:cNvPr id="916483" name="Rectangle 3"/>
          <p:cNvSpPr>
            <a:spLocks noGrp="1" noChangeArrowheads="1"/>
          </p:cNvSpPr>
          <p:nvPr>
            <p:ph type="body" idx="1"/>
          </p:nvPr>
        </p:nvSpPr>
        <p:spPr/>
        <p:txBody>
          <a:bodyPr/>
          <a:lstStyle/>
          <a:p>
            <a:pPr>
              <a:lnSpc>
                <a:spcPct val="90000"/>
              </a:lnSpc>
            </a:pPr>
            <a:r>
              <a:rPr lang="de-DE" b="1" dirty="0"/>
              <a:t>Schreiben in Zelle</a:t>
            </a:r>
          </a:p>
          <a:p>
            <a:pPr>
              <a:lnSpc>
                <a:spcPct val="90000"/>
              </a:lnSpc>
            </a:pPr>
            <a:endParaRPr lang="de-DE" b="1" dirty="0"/>
          </a:p>
          <a:p>
            <a:pPr>
              <a:lnSpc>
                <a:spcPct val="90000"/>
              </a:lnSpc>
            </a:pPr>
            <a:endParaRPr lang="de-DE" b="1" dirty="0"/>
          </a:p>
          <a:p>
            <a:pPr>
              <a:lnSpc>
                <a:spcPct val="90000"/>
              </a:lnSpc>
            </a:pPr>
            <a:endParaRPr lang="de-DE" b="1" dirty="0"/>
          </a:p>
          <a:p>
            <a:pPr>
              <a:lnSpc>
                <a:spcPct val="90000"/>
              </a:lnSpc>
            </a:pPr>
            <a:endParaRPr lang="de-DE" b="1" dirty="0"/>
          </a:p>
          <a:p>
            <a:pPr>
              <a:lnSpc>
                <a:spcPct val="90000"/>
              </a:lnSpc>
            </a:pPr>
            <a:endParaRPr lang="de-DE" b="1" dirty="0"/>
          </a:p>
          <a:p>
            <a:pPr>
              <a:lnSpc>
                <a:spcPct val="90000"/>
              </a:lnSpc>
            </a:pPr>
            <a:endParaRPr lang="de-DE" b="1" dirty="0"/>
          </a:p>
          <a:p>
            <a:pPr>
              <a:lnSpc>
                <a:spcPct val="90000"/>
              </a:lnSpc>
            </a:pPr>
            <a:endParaRPr lang="de-DE" b="1" dirty="0"/>
          </a:p>
          <a:p>
            <a:pPr>
              <a:lnSpc>
                <a:spcPct val="90000"/>
              </a:lnSpc>
            </a:pPr>
            <a:endParaRPr lang="de-DE" b="1" dirty="0"/>
          </a:p>
          <a:p>
            <a:pPr>
              <a:lnSpc>
                <a:spcPct val="90000"/>
              </a:lnSpc>
            </a:pPr>
            <a:endParaRPr lang="de-DE" b="1" dirty="0"/>
          </a:p>
          <a:p>
            <a:pPr>
              <a:lnSpc>
                <a:spcPct val="120000"/>
              </a:lnSpc>
              <a:buFont typeface="Arial" charset="0"/>
              <a:buChar char="–"/>
            </a:pPr>
            <a:r>
              <a:rPr lang="de-DE" dirty="0"/>
              <a:t>Leitungen bit und </a:t>
            </a:r>
            <a:r>
              <a:rPr lang="en-US" dirty="0" smtClean="0"/>
              <a:t>bit</a:t>
            </a:r>
            <a:r>
              <a:rPr lang="de-DE" dirty="0" smtClean="0"/>
              <a:t> </a:t>
            </a:r>
            <a:r>
              <a:rPr lang="de-DE" dirty="0"/>
              <a:t>werden verschieden beschaltet: (0,1) oder (1,0)</a:t>
            </a:r>
          </a:p>
        </p:txBody>
      </p:sp>
      <p:pic>
        <p:nvPicPr>
          <p:cNvPr id="916484" name="Picture 4"/>
          <p:cNvPicPr>
            <a:picLocks noChangeAspect="1" noChangeArrowheads="1"/>
          </p:cNvPicPr>
          <p:nvPr/>
        </p:nvPicPr>
        <p:blipFill>
          <a:blip r:embed="rId3">
            <a:extLst>
              <a:ext uri="{28A0092B-C50C-407E-A947-70E740481C1C}">
                <a14:useLocalDpi xmlns:a14="http://schemas.microsoft.com/office/drawing/2010/main" val="0"/>
              </a:ext>
            </a:extLst>
          </a:blip>
          <a:srcRect l="6694" t="23531" r="72319" b="49361"/>
          <a:stretch>
            <a:fillRect/>
          </a:stretch>
        </p:blipFill>
        <p:spPr bwMode="auto">
          <a:xfrm>
            <a:off x="641350" y="1844675"/>
            <a:ext cx="4146550" cy="223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16485" name="Line 5"/>
          <p:cNvSpPr>
            <a:spLocks noChangeShapeType="1"/>
          </p:cNvSpPr>
          <p:nvPr/>
        </p:nvSpPr>
        <p:spPr bwMode="auto">
          <a:xfrm flipV="1">
            <a:off x="2627313" y="4230000"/>
            <a:ext cx="288925" cy="0"/>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916486" name="Text Box 6"/>
          <p:cNvSpPr txBox="1">
            <a:spLocks noChangeArrowheads="1"/>
          </p:cNvSpPr>
          <p:nvPr/>
        </p:nvSpPr>
        <p:spPr bwMode="auto">
          <a:xfrm>
            <a:off x="1582738" y="2527300"/>
            <a:ext cx="3254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2000" dirty="0">
                <a:solidFill>
                  <a:srgbClr val="3366FF"/>
                </a:solidFill>
              </a:rPr>
              <a:t>1</a:t>
            </a:r>
          </a:p>
        </p:txBody>
      </p:sp>
      <p:sp>
        <p:nvSpPr>
          <p:cNvPr id="916487" name="Text Box 7"/>
          <p:cNvSpPr txBox="1">
            <a:spLocks noChangeArrowheads="1"/>
          </p:cNvSpPr>
          <p:nvPr/>
        </p:nvSpPr>
        <p:spPr bwMode="auto">
          <a:xfrm>
            <a:off x="4606925" y="2527300"/>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2000" dirty="0">
                <a:solidFill>
                  <a:srgbClr val="008000"/>
                </a:solidFill>
              </a:rPr>
              <a:t>0</a:t>
            </a:r>
          </a:p>
        </p:txBody>
      </p:sp>
      <p:grpSp>
        <p:nvGrpSpPr>
          <p:cNvPr id="10" name="Gruppieren 9"/>
          <p:cNvGrpSpPr/>
          <p:nvPr/>
        </p:nvGrpSpPr>
        <p:grpSpPr>
          <a:xfrm>
            <a:off x="2843808" y="2764800"/>
            <a:ext cx="601392" cy="504000"/>
            <a:chOff x="2843808" y="2772000"/>
            <a:chExt cx="601392" cy="504000"/>
          </a:xfrm>
        </p:grpSpPr>
        <p:sp>
          <p:nvSpPr>
            <p:cNvPr id="11" name="Rechteck 10"/>
            <p:cNvSpPr/>
            <p:nvPr/>
          </p:nvSpPr>
          <p:spPr bwMode="auto">
            <a:xfrm rot="10800000">
              <a:off x="3010432" y="2788128"/>
              <a:ext cx="409440" cy="462716"/>
            </a:xfrm>
            <a:prstGeom prst="rect">
              <a:avLst/>
            </a:prstGeom>
            <a:solidFill>
              <a:schemeClr val="bg1"/>
            </a:solidFill>
            <a:ln w="1905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pic>
          <p:nvPicPr>
            <p:cNvPr id="12" name="Grafik 11"/>
            <p:cNvPicPr preferRelativeResize="0">
              <a:picLocks/>
            </p:cNvPicPr>
            <p:nvPr/>
          </p:nvPicPr>
          <p:blipFill rotWithShape="1">
            <a:blip r:embed="rId4" cstate="print">
              <a:extLst>
                <a:ext uri="{28A0092B-C50C-407E-A947-70E740481C1C}">
                  <a14:useLocalDpi xmlns:a14="http://schemas.microsoft.com/office/drawing/2010/main" val="0"/>
                </a:ext>
              </a:extLst>
            </a:blip>
            <a:srcRect l="19594" t="45035" r="75938" b="40037"/>
            <a:stretch/>
          </p:blipFill>
          <p:spPr>
            <a:xfrm rot="10800000">
              <a:off x="3193200" y="2772000"/>
              <a:ext cx="252000" cy="504000"/>
            </a:xfrm>
            <a:prstGeom prst="rect">
              <a:avLst/>
            </a:prstGeom>
          </p:spPr>
        </p:pic>
        <p:sp>
          <p:nvSpPr>
            <p:cNvPr id="13" name="Ellipse 12"/>
            <p:cNvSpPr/>
            <p:nvPr/>
          </p:nvSpPr>
          <p:spPr bwMode="auto">
            <a:xfrm rot="10800000">
              <a:off x="3154197" y="3004968"/>
              <a:ext cx="45719" cy="45719"/>
            </a:xfrm>
            <a:prstGeom prst="ellipse">
              <a:avLst/>
            </a:prstGeom>
            <a:solidFill>
              <a:schemeClr val="tx1"/>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cxnSp>
          <p:nvCxnSpPr>
            <p:cNvPr id="14" name="Gerade Verbindung 13"/>
            <p:cNvCxnSpPr/>
            <p:nvPr/>
          </p:nvCxnSpPr>
          <p:spPr bwMode="auto">
            <a:xfrm rot="10800000">
              <a:off x="2843808" y="3025964"/>
              <a:ext cx="333248"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5" name="Gruppieren 14"/>
          <p:cNvGrpSpPr/>
          <p:nvPr/>
        </p:nvGrpSpPr>
        <p:grpSpPr>
          <a:xfrm flipH="1">
            <a:off x="3052800" y="2228400"/>
            <a:ext cx="601392" cy="504000"/>
            <a:chOff x="5374736" y="2060848"/>
            <a:chExt cx="601392" cy="504000"/>
          </a:xfrm>
        </p:grpSpPr>
        <p:sp>
          <p:nvSpPr>
            <p:cNvPr id="16" name="Rechteck 15"/>
            <p:cNvSpPr/>
            <p:nvPr/>
          </p:nvSpPr>
          <p:spPr bwMode="auto">
            <a:xfrm rot="10800000">
              <a:off x="5541360" y="2076976"/>
              <a:ext cx="409440" cy="462716"/>
            </a:xfrm>
            <a:prstGeom prst="rect">
              <a:avLst/>
            </a:prstGeom>
            <a:solidFill>
              <a:schemeClr val="bg1"/>
            </a:solidFill>
            <a:ln w="1905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pic>
          <p:nvPicPr>
            <p:cNvPr id="17" name="Grafik 16"/>
            <p:cNvPicPr preferRelativeResize="0">
              <a:picLocks/>
            </p:cNvPicPr>
            <p:nvPr/>
          </p:nvPicPr>
          <p:blipFill rotWithShape="1">
            <a:blip r:embed="rId4" cstate="print">
              <a:extLst>
                <a:ext uri="{28A0092B-C50C-407E-A947-70E740481C1C}">
                  <a14:useLocalDpi xmlns:a14="http://schemas.microsoft.com/office/drawing/2010/main" val="0"/>
                </a:ext>
              </a:extLst>
            </a:blip>
            <a:srcRect l="19594" t="45035" r="75938" b="40037"/>
            <a:stretch/>
          </p:blipFill>
          <p:spPr>
            <a:xfrm rot="10800000">
              <a:off x="5724128" y="2060848"/>
              <a:ext cx="252000" cy="504000"/>
            </a:xfrm>
            <a:prstGeom prst="rect">
              <a:avLst/>
            </a:prstGeom>
          </p:spPr>
        </p:pic>
        <p:sp>
          <p:nvSpPr>
            <p:cNvPr id="18" name="Ellipse 17"/>
            <p:cNvSpPr/>
            <p:nvPr/>
          </p:nvSpPr>
          <p:spPr bwMode="auto">
            <a:xfrm rot="10800000">
              <a:off x="5685125" y="2293816"/>
              <a:ext cx="45719" cy="45719"/>
            </a:xfrm>
            <a:prstGeom prst="ellipse">
              <a:avLst/>
            </a:prstGeom>
            <a:solidFill>
              <a:schemeClr val="tx1"/>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cxnSp>
          <p:nvCxnSpPr>
            <p:cNvPr id="19" name="Gerade Verbindung 18"/>
            <p:cNvCxnSpPr/>
            <p:nvPr/>
          </p:nvCxnSpPr>
          <p:spPr bwMode="auto">
            <a:xfrm rot="10800000">
              <a:off x="5374736" y="2314812"/>
              <a:ext cx="333248"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3216839937"/>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umsplatzhalter 3"/>
          <p:cNvSpPr>
            <a:spLocks noGrp="1"/>
          </p:cNvSpPr>
          <p:nvPr>
            <p:ph type="dt" sz="half" idx="10"/>
          </p:nvPr>
        </p:nvSpPr>
        <p:spPr/>
        <p:txBody>
          <a:bodyPr/>
          <a:lstStyle/>
          <a:p>
            <a:r>
              <a:rPr lang="en-US" dirty="0"/>
              <a:t>©</a:t>
            </a:r>
            <a:r>
              <a:rPr lang="de-DE" dirty="0"/>
              <a:t> H. Falk | </a:t>
            </a:r>
            <a:fld id="{5D9AB0C8-3D42-4000-BC6B-DDC07F6A0309}" type="datetime1">
              <a:rPr lang="de-DE" smtClean="0"/>
              <a:t>01.10.2014</a:t>
            </a:fld>
            <a:endParaRPr lang="de-DE" dirty="0"/>
          </a:p>
        </p:txBody>
      </p:sp>
      <p:sp>
        <p:nvSpPr>
          <p:cNvPr id="10" name="Fußzeilenplatzhalter 4"/>
          <p:cNvSpPr>
            <a:spLocks noGrp="1"/>
          </p:cNvSpPr>
          <p:nvPr>
            <p:ph type="ftr" sz="quarter" idx="11"/>
          </p:nvPr>
        </p:nvSpPr>
        <p:spPr/>
        <p:txBody>
          <a:bodyPr/>
          <a:lstStyle/>
          <a:p>
            <a:r>
              <a:rPr lang="de-DE" dirty="0" smtClean="0"/>
              <a:t>7 - Speicher-Hardware</a:t>
            </a:r>
            <a:endParaRPr lang="de-DE" dirty="0"/>
          </a:p>
        </p:txBody>
      </p:sp>
      <p:sp>
        <p:nvSpPr>
          <p:cNvPr id="918530" name="Rectangle 2"/>
          <p:cNvSpPr>
            <a:spLocks noGrp="1" noChangeArrowheads="1"/>
          </p:cNvSpPr>
          <p:nvPr>
            <p:ph type="title"/>
          </p:nvPr>
        </p:nvSpPr>
        <p:spPr/>
        <p:txBody>
          <a:bodyPr/>
          <a:lstStyle/>
          <a:p>
            <a:r>
              <a:rPr lang="de-DE" dirty="0"/>
              <a:t>SRAM-Zelle (3)</a:t>
            </a:r>
          </a:p>
        </p:txBody>
      </p:sp>
      <p:sp>
        <p:nvSpPr>
          <p:cNvPr id="918531" name="Rectangle 3"/>
          <p:cNvSpPr>
            <a:spLocks noGrp="1" noChangeArrowheads="1"/>
          </p:cNvSpPr>
          <p:nvPr>
            <p:ph type="body" idx="1"/>
          </p:nvPr>
        </p:nvSpPr>
        <p:spPr/>
        <p:txBody>
          <a:bodyPr/>
          <a:lstStyle/>
          <a:p>
            <a:pPr>
              <a:lnSpc>
                <a:spcPct val="90000"/>
              </a:lnSpc>
            </a:pPr>
            <a:r>
              <a:rPr lang="de-DE" b="1" dirty="0"/>
              <a:t>Schreiben in Zelle</a:t>
            </a:r>
          </a:p>
          <a:p>
            <a:pPr>
              <a:lnSpc>
                <a:spcPct val="90000"/>
              </a:lnSpc>
            </a:pPr>
            <a:endParaRPr lang="de-DE" b="1" dirty="0"/>
          </a:p>
          <a:p>
            <a:pPr>
              <a:lnSpc>
                <a:spcPct val="90000"/>
              </a:lnSpc>
            </a:pPr>
            <a:endParaRPr lang="de-DE" b="1" dirty="0"/>
          </a:p>
          <a:p>
            <a:pPr>
              <a:lnSpc>
                <a:spcPct val="90000"/>
              </a:lnSpc>
            </a:pPr>
            <a:endParaRPr lang="de-DE" b="1" dirty="0"/>
          </a:p>
          <a:p>
            <a:pPr>
              <a:lnSpc>
                <a:spcPct val="90000"/>
              </a:lnSpc>
            </a:pPr>
            <a:endParaRPr lang="de-DE" b="1" dirty="0"/>
          </a:p>
          <a:p>
            <a:pPr>
              <a:lnSpc>
                <a:spcPct val="90000"/>
              </a:lnSpc>
            </a:pPr>
            <a:endParaRPr lang="de-DE" b="1" dirty="0"/>
          </a:p>
          <a:p>
            <a:pPr>
              <a:lnSpc>
                <a:spcPct val="90000"/>
              </a:lnSpc>
            </a:pPr>
            <a:endParaRPr lang="de-DE" b="1" dirty="0"/>
          </a:p>
          <a:p>
            <a:pPr>
              <a:lnSpc>
                <a:spcPct val="90000"/>
              </a:lnSpc>
            </a:pPr>
            <a:endParaRPr lang="de-DE" b="1" dirty="0"/>
          </a:p>
          <a:p>
            <a:pPr>
              <a:lnSpc>
                <a:spcPct val="90000"/>
              </a:lnSpc>
            </a:pPr>
            <a:endParaRPr lang="de-DE" b="1" dirty="0"/>
          </a:p>
          <a:p>
            <a:pPr>
              <a:lnSpc>
                <a:spcPct val="90000"/>
              </a:lnSpc>
            </a:pPr>
            <a:endParaRPr lang="de-DE" b="1" dirty="0"/>
          </a:p>
          <a:p>
            <a:pPr>
              <a:lnSpc>
                <a:spcPct val="120000"/>
              </a:lnSpc>
              <a:buFont typeface="Arial" charset="0"/>
              <a:buChar char="–"/>
            </a:pPr>
            <a:r>
              <a:rPr lang="de-DE" dirty="0"/>
              <a:t>Leitungen </a:t>
            </a:r>
            <a:r>
              <a:rPr lang="en-US" dirty="0" smtClean="0"/>
              <a:t>bit</a:t>
            </a:r>
            <a:r>
              <a:rPr lang="de-DE" dirty="0" smtClean="0"/>
              <a:t> </a:t>
            </a:r>
            <a:r>
              <a:rPr lang="de-DE" dirty="0"/>
              <a:t>und </a:t>
            </a:r>
            <a:r>
              <a:rPr lang="en-US" dirty="0" smtClean="0"/>
              <a:t>bit</a:t>
            </a:r>
            <a:r>
              <a:rPr lang="de-DE" dirty="0" smtClean="0"/>
              <a:t> </a:t>
            </a:r>
            <a:r>
              <a:rPr lang="de-DE" dirty="0"/>
              <a:t>werden verschieden beschaltet: (0,1) oder (1,0)</a:t>
            </a:r>
          </a:p>
          <a:p>
            <a:pPr>
              <a:lnSpc>
                <a:spcPct val="120000"/>
              </a:lnSpc>
              <a:buFont typeface="Arial" charset="0"/>
              <a:buChar char="–"/>
            </a:pPr>
            <a:r>
              <a:rPr lang="de-DE" dirty="0"/>
              <a:t>Select-Leitung wird auf 1 gesetzt</a:t>
            </a:r>
          </a:p>
        </p:txBody>
      </p:sp>
      <p:pic>
        <p:nvPicPr>
          <p:cNvPr id="918532" name="Picture 4"/>
          <p:cNvPicPr>
            <a:picLocks noChangeAspect="1" noChangeArrowheads="1"/>
          </p:cNvPicPr>
          <p:nvPr/>
        </p:nvPicPr>
        <p:blipFill>
          <a:blip r:embed="rId3">
            <a:extLst>
              <a:ext uri="{28A0092B-C50C-407E-A947-70E740481C1C}">
                <a14:useLocalDpi xmlns:a14="http://schemas.microsoft.com/office/drawing/2010/main" val="0"/>
              </a:ext>
            </a:extLst>
          </a:blip>
          <a:srcRect l="6694" t="23531" r="72319" b="49361"/>
          <a:stretch>
            <a:fillRect/>
          </a:stretch>
        </p:blipFill>
        <p:spPr bwMode="auto">
          <a:xfrm>
            <a:off x="641350" y="1844675"/>
            <a:ext cx="4146550" cy="223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18533" name="Line 5"/>
          <p:cNvSpPr>
            <a:spLocks noChangeShapeType="1"/>
          </p:cNvSpPr>
          <p:nvPr/>
        </p:nvSpPr>
        <p:spPr bwMode="auto">
          <a:xfrm flipV="1">
            <a:off x="2627313" y="4230000"/>
            <a:ext cx="288925" cy="0"/>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918535" name="Text Box 7"/>
          <p:cNvSpPr txBox="1">
            <a:spLocks noChangeArrowheads="1"/>
          </p:cNvSpPr>
          <p:nvPr/>
        </p:nvSpPr>
        <p:spPr bwMode="auto">
          <a:xfrm>
            <a:off x="4606925" y="2527300"/>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2000" dirty="0">
                <a:solidFill>
                  <a:srgbClr val="008000"/>
                </a:solidFill>
              </a:rPr>
              <a:t>0</a:t>
            </a:r>
          </a:p>
        </p:txBody>
      </p:sp>
      <p:sp>
        <p:nvSpPr>
          <p:cNvPr id="918536" name="Text Box 8"/>
          <p:cNvSpPr txBox="1">
            <a:spLocks noChangeArrowheads="1"/>
          </p:cNvSpPr>
          <p:nvPr/>
        </p:nvSpPr>
        <p:spPr bwMode="auto">
          <a:xfrm>
            <a:off x="1582738" y="2527300"/>
            <a:ext cx="3254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2000" dirty="0">
                <a:solidFill>
                  <a:srgbClr val="3366FF"/>
                </a:solidFill>
              </a:rPr>
              <a:t>1</a:t>
            </a:r>
          </a:p>
        </p:txBody>
      </p:sp>
      <p:sp>
        <p:nvSpPr>
          <p:cNvPr id="918537" name="Text Box 9"/>
          <p:cNvSpPr txBox="1">
            <a:spLocks noChangeArrowheads="1"/>
          </p:cNvSpPr>
          <p:nvPr/>
        </p:nvSpPr>
        <p:spPr bwMode="auto">
          <a:xfrm>
            <a:off x="3022600" y="3357563"/>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2000" dirty="0">
                <a:solidFill>
                  <a:srgbClr val="A32638"/>
                </a:solidFill>
              </a:rPr>
              <a:t>1</a:t>
            </a:r>
          </a:p>
        </p:txBody>
      </p:sp>
      <p:grpSp>
        <p:nvGrpSpPr>
          <p:cNvPr id="11" name="Gruppieren 10"/>
          <p:cNvGrpSpPr/>
          <p:nvPr/>
        </p:nvGrpSpPr>
        <p:grpSpPr>
          <a:xfrm>
            <a:off x="2843808" y="2764800"/>
            <a:ext cx="601392" cy="504000"/>
            <a:chOff x="2843808" y="2772000"/>
            <a:chExt cx="601392" cy="504000"/>
          </a:xfrm>
        </p:grpSpPr>
        <p:sp>
          <p:nvSpPr>
            <p:cNvPr id="12" name="Rechteck 11"/>
            <p:cNvSpPr/>
            <p:nvPr/>
          </p:nvSpPr>
          <p:spPr bwMode="auto">
            <a:xfrm rot="10800000">
              <a:off x="3010432" y="2788128"/>
              <a:ext cx="409440" cy="462716"/>
            </a:xfrm>
            <a:prstGeom prst="rect">
              <a:avLst/>
            </a:prstGeom>
            <a:solidFill>
              <a:schemeClr val="bg1"/>
            </a:solidFill>
            <a:ln w="1905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pic>
          <p:nvPicPr>
            <p:cNvPr id="13" name="Grafik 12"/>
            <p:cNvPicPr preferRelativeResize="0">
              <a:picLocks/>
            </p:cNvPicPr>
            <p:nvPr/>
          </p:nvPicPr>
          <p:blipFill rotWithShape="1">
            <a:blip r:embed="rId4" cstate="print">
              <a:extLst>
                <a:ext uri="{28A0092B-C50C-407E-A947-70E740481C1C}">
                  <a14:useLocalDpi xmlns:a14="http://schemas.microsoft.com/office/drawing/2010/main" val="0"/>
                </a:ext>
              </a:extLst>
            </a:blip>
            <a:srcRect l="19594" t="45035" r="75938" b="40037"/>
            <a:stretch/>
          </p:blipFill>
          <p:spPr>
            <a:xfrm rot="10800000">
              <a:off x="3193200" y="2772000"/>
              <a:ext cx="252000" cy="504000"/>
            </a:xfrm>
            <a:prstGeom prst="rect">
              <a:avLst/>
            </a:prstGeom>
          </p:spPr>
        </p:pic>
        <p:sp>
          <p:nvSpPr>
            <p:cNvPr id="14" name="Ellipse 13"/>
            <p:cNvSpPr/>
            <p:nvPr/>
          </p:nvSpPr>
          <p:spPr bwMode="auto">
            <a:xfrm rot="10800000">
              <a:off x="3154197" y="3004968"/>
              <a:ext cx="45719" cy="45719"/>
            </a:xfrm>
            <a:prstGeom prst="ellipse">
              <a:avLst/>
            </a:prstGeom>
            <a:solidFill>
              <a:schemeClr val="tx1"/>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cxnSp>
          <p:nvCxnSpPr>
            <p:cNvPr id="15" name="Gerade Verbindung 14"/>
            <p:cNvCxnSpPr/>
            <p:nvPr/>
          </p:nvCxnSpPr>
          <p:spPr bwMode="auto">
            <a:xfrm rot="10800000">
              <a:off x="2843808" y="3025964"/>
              <a:ext cx="333248"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6" name="Gruppieren 15"/>
          <p:cNvGrpSpPr/>
          <p:nvPr/>
        </p:nvGrpSpPr>
        <p:grpSpPr>
          <a:xfrm flipH="1">
            <a:off x="3052800" y="2228400"/>
            <a:ext cx="601392" cy="504000"/>
            <a:chOff x="5374736" y="2060848"/>
            <a:chExt cx="601392" cy="504000"/>
          </a:xfrm>
        </p:grpSpPr>
        <p:sp>
          <p:nvSpPr>
            <p:cNvPr id="17" name="Rechteck 16"/>
            <p:cNvSpPr/>
            <p:nvPr/>
          </p:nvSpPr>
          <p:spPr bwMode="auto">
            <a:xfrm rot="10800000">
              <a:off x="5541360" y="2076976"/>
              <a:ext cx="409440" cy="462716"/>
            </a:xfrm>
            <a:prstGeom prst="rect">
              <a:avLst/>
            </a:prstGeom>
            <a:solidFill>
              <a:schemeClr val="bg1"/>
            </a:solidFill>
            <a:ln w="1905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pic>
          <p:nvPicPr>
            <p:cNvPr id="18" name="Grafik 17"/>
            <p:cNvPicPr preferRelativeResize="0">
              <a:picLocks/>
            </p:cNvPicPr>
            <p:nvPr/>
          </p:nvPicPr>
          <p:blipFill rotWithShape="1">
            <a:blip r:embed="rId4" cstate="print">
              <a:extLst>
                <a:ext uri="{28A0092B-C50C-407E-A947-70E740481C1C}">
                  <a14:useLocalDpi xmlns:a14="http://schemas.microsoft.com/office/drawing/2010/main" val="0"/>
                </a:ext>
              </a:extLst>
            </a:blip>
            <a:srcRect l="19594" t="45035" r="75938" b="40037"/>
            <a:stretch/>
          </p:blipFill>
          <p:spPr>
            <a:xfrm rot="10800000">
              <a:off x="5724128" y="2060848"/>
              <a:ext cx="252000" cy="504000"/>
            </a:xfrm>
            <a:prstGeom prst="rect">
              <a:avLst/>
            </a:prstGeom>
          </p:spPr>
        </p:pic>
        <p:sp>
          <p:nvSpPr>
            <p:cNvPr id="19" name="Ellipse 18"/>
            <p:cNvSpPr/>
            <p:nvPr/>
          </p:nvSpPr>
          <p:spPr bwMode="auto">
            <a:xfrm rot="10800000">
              <a:off x="5685125" y="2293816"/>
              <a:ext cx="45719" cy="45719"/>
            </a:xfrm>
            <a:prstGeom prst="ellipse">
              <a:avLst/>
            </a:prstGeom>
            <a:solidFill>
              <a:schemeClr val="tx1"/>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cxnSp>
          <p:nvCxnSpPr>
            <p:cNvPr id="20" name="Gerade Verbindung 19"/>
            <p:cNvCxnSpPr/>
            <p:nvPr/>
          </p:nvCxnSpPr>
          <p:spPr bwMode="auto">
            <a:xfrm rot="10800000">
              <a:off x="5374736" y="2314812"/>
              <a:ext cx="333248"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1889019674"/>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umsplatzhalter 3"/>
          <p:cNvSpPr>
            <a:spLocks noGrp="1"/>
          </p:cNvSpPr>
          <p:nvPr>
            <p:ph type="dt" sz="half" idx="10"/>
          </p:nvPr>
        </p:nvSpPr>
        <p:spPr/>
        <p:txBody>
          <a:bodyPr/>
          <a:lstStyle/>
          <a:p>
            <a:r>
              <a:rPr lang="en-US" dirty="0"/>
              <a:t>©</a:t>
            </a:r>
            <a:r>
              <a:rPr lang="de-DE" dirty="0"/>
              <a:t> H. Falk | </a:t>
            </a:r>
            <a:fld id="{BEAF58A3-81B5-498B-BA86-A8B4BDD4CD93}" type="datetime1">
              <a:rPr lang="de-DE" smtClean="0"/>
              <a:t>01.10.2014</a:t>
            </a:fld>
            <a:endParaRPr lang="de-DE" dirty="0"/>
          </a:p>
        </p:txBody>
      </p:sp>
      <p:sp>
        <p:nvSpPr>
          <p:cNvPr id="12" name="Fußzeilenplatzhalter 4"/>
          <p:cNvSpPr>
            <a:spLocks noGrp="1"/>
          </p:cNvSpPr>
          <p:nvPr>
            <p:ph type="ftr" sz="quarter" idx="11"/>
          </p:nvPr>
        </p:nvSpPr>
        <p:spPr/>
        <p:txBody>
          <a:bodyPr/>
          <a:lstStyle/>
          <a:p>
            <a:r>
              <a:rPr lang="de-DE" dirty="0" smtClean="0"/>
              <a:t>7 - Speicher-Hardware</a:t>
            </a:r>
            <a:endParaRPr lang="de-DE" dirty="0"/>
          </a:p>
        </p:txBody>
      </p:sp>
      <p:sp>
        <p:nvSpPr>
          <p:cNvPr id="920578" name="Rectangle 2"/>
          <p:cNvSpPr>
            <a:spLocks noGrp="1" noChangeArrowheads="1"/>
          </p:cNvSpPr>
          <p:nvPr>
            <p:ph type="title"/>
          </p:nvPr>
        </p:nvSpPr>
        <p:spPr/>
        <p:txBody>
          <a:bodyPr/>
          <a:lstStyle/>
          <a:p>
            <a:r>
              <a:rPr lang="de-DE" dirty="0"/>
              <a:t>SRAM-Zelle (4)</a:t>
            </a:r>
          </a:p>
        </p:txBody>
      </p:sp>
      <p:sp>
        <p:nvSpPr>
          <p:cNvPr id="920579" name="Rectangle 3"/>
          <p:cNvSpPr>
            <a:spLocks noGrp="1" noChangeArrowheads="1"/>
          </p:cNvSpPr>
          <p:nvPr>
            <p:ph type="body" idx="1"/>
          </p:nvPr>
        </p:nvSpPr>
        <p:spPr/>
        <p:txBody>
          <a:bodyPr/>
          <a:lstStyle/>
          <a:p>
            <a:pPr>
              <a:lnSpc>
                <a:spcPct val="90000"/>
              </a:lnSpc>
            </a:pPr>
            <a:r>
              <a:rPr lang="de-DE" b="1" dirty="0"/>
              <a:t>Schreiben in Zelle</a:t>
            </a:r>
          </a:p>
          <a:p>
            <a:pPr>
              <a:lnSpc>
                <a:spcPct val="90000"/>
              </a:lnSpc>
            </a:pPr>
            <a:endParaRPr lang="de-DE" b="1" dirty="0"/>
          </a:p>
          <a:p>
            <a:pPr>
              <a:lnSpc>
                <a:spcPct val="90000"/>
              </a:lnSpc>
            </a:pPr>
            <a:endParaRPr lang="de-DE" b="1" dirty="0"/>
          </a:p>
          <a:p>
            <a:pPr>
              <a:lnSpc>
                <a:spcPct val="90000"/>
              </a:lnSpc>
            </a:pPr>
            <a:endParaRPr lang="de-DE" b="1" dirty="0"/>
          </a:p>
          <a:p>
            <a:pPr>
              <a:lnSpc>
                <a:spcPct val="90000"/>
              </a:lnSpc>
            </a:pPr>
            <a:endParaRPr lang="de-DE" b="1" dirty="0"/>
          </a:p>
          <a:p>
            <a:pPr>
              <a:lnSpc>
                <a:spcPct val="90000"/>
              </a:lnSpc>
            </a:pPr>
            <a:endParaRPr lang="de-DE" b="1" dirty="0"/>
          </a:p>
          <a:p>
            <a:pPr>
              <a:lnSpc>
                <a:spcPct val="90000"/>
              </a:lnSpc>
            </a:pPr>
            <a:endParaRPr lang="de-DE" b="1" dirty="0"/>
          </a:p>
          <a:p>
            <a:pPr>
              <a:lnSpc>
                <a:spcPct val="90000"/>
              </a:lnSpc>
            </a:pPr>
            <a:endParaRPr lang="de-DE" b="1" dirty="0"/>
          </a:p>
          <a:p>
            <a:pPr>
              <a:lnSpc>
                <a:spcPct val="90000"/>
              </a:lnSpc>
            </a:pPr>
            <a:endParaRPr lang="de-DE" b="1" dirty="0"/>
          </a:p>
          <a:p>
            <a:pPr>
              <a:lnSpc>
                <a:spcPct val="90000"/>
              </a:lnSpc>
            </a:pPr>
            <a:endParaRPr lang="de-DE" b="1" dirty="0"/>
          </a:p>
          <a:p>
            <a:pPr>
              <a:lnSpc>
                <a:spcPct val="120000"/>
              </a:lnSpc>
              <a:buFont typeface="Arial" charset="0"/>
              <a:buChar char="–"/>
            </a:pPr>
            <a:r>
              <a:rPr lang="de-DE" dirty="0"/>
              <a:t>Leitungen </a:t>
            </a:r>
            <a:r>
              <a:rPr lang="en-US" dirty="0" smtClean="0"/>
              <a:t>bit</a:t>
            </a:r>
            <a:r>
              <a:rPr lang="de-DE" dirty="0" smtClean="0"/>
              <a:t> </a:t>
            </a:r>
            <a:r>
              <a:rPr lang="de-DE" dirty="0"/>
              <a:t>und </a:t>
            </a:r>
            <a:r>
              <a:rPr lang="en-US" dirty="0" smtClean="0"/>
              <a:t>bit</a:t>
            </a:r>
            <a:r>
              <a:rPr lang="de-DE" dirty="0" smtClean="0"/>
              <a:t> </a:t>
            </a:r>
            <a:r>
              <a:rPr lang="de-DE" dirty="0"/>
              <a:t>werden verschieden beschaltet: (0,1) oder (1,0)</a:t>
            </a:r>
          </a:p>
          <a:p>
            <a:pPr>
              <a:lnSpc>
                <a:spcPct val="120000"/>
              </a:lnSpc>
              <a:buFont typeface="Arial" charset="0"/>
              <a:buChar char="–"/>
            </a:pPr>
            <a:r>
              <a:rPr lang="de-DE" dirty="0"/>
              <a:t>Select-Leitung wird auf 1 gesetzt</a:t>
            </a:r>
          </a:p>
          <a:p>
            <a:pPr>
              <a:lnSpc>
                <a:spcPct val="120000"/>
              </a:lnSpc>
              <a:buFont typeface="Arial" charset="0"/>
              <a:buChar char="–"/>
            </a:pPr>
            <a:r>
              <a:rPr lang="de-DE" dirty="0"/>
              <a:t>Inverter schwingen in den einen bzw. anderen stabilen Zustand ein</a:t>
            </a:r>
          </a:p>
        </p:txBody>
      </p:sp>
      <p:pic>
        <p:nvPicPr>
          <p:cNvPr id="920580" name="Picture 4"/>
          <p:cNvPicPr>
            <a:picLocks noChangeAspect="1" noChangeArrowheads="1"/>
          </p:cNvPicPr>
          <p:nvPr/>
        </p:nvPicPr>
        <p:blipFill>
          <a:blip r:embed="rId3">
            <a:extLst>
              <a:ext uri="{28A0092B-C50C-407E-A947-70E740481C1C}">
                <a14:useLocalDpi xmlns:a14="http://schemas.microsoft.com/office/drawing/2010/main" val="0"/>
              </a:ext>
            </a:extLst>
          </a:blip>
          <a:srcRect l="6694" t="23531" r="72319" b="49361"/>
          <a:stretch>
            <a:fillRect/>
          </a:stretch>
        </p:blipFill>
        <p:spPr bwMode="auto">
          <a:xfrm>
            <a:off x="641350" y="1844675"/>
            <a:ext cx="4146550" cy="223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0581" name="Line 5"/>
          <p:cNvSpPr>
            <a:spLocks noChangeShapeType="1"/>
          </p:cNvSpPr>
          <p:nvPr/>
        </p:nvSpPr>
        <p:spPr bwMode="auto">
          <a:xfrm flipV="1">
            <a:off x="2627313" y="4230000"/>
            <a:ext cx="288925" cy="0"/>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920582" name="Text Box 6"/>
          <p:cNvSpPr txBox="1">
            <a:spLocks noChangeArrowheads="1"/>
          </p:cNvSpPr>
          <p:nvPr/>
        </p:nvSpPr>
        <p:spPr bwMode="auto">
          <a:xfrm>
            <a:off x="4606925" y="2527300"/>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2000" dirty="0">
                <a:solidFill>
                  <a:srgbClr val="008000"/>
                </a:solidFill>
              </a:rPr>
              <a:t>0</a:t>
            </a:r>
          </a:p>
        </p:txBody>
      </p:sp>
      <p:sp>
        <p:nvSpPr>
          <p:cNvPr id="920583" name="Text Box 7"/>
          <p:cNvSpPr txBox="1">
            <a:spLocks noChangeArrowheads="1"/>
          </p:cNvSpPr>
          <p:nvPr/>
        </p:nvSpPr>
        <p:spPr bwMode="auto">
          <a:xfrm>
            <a:off x="1582738" y="2527300"/>
            <a:ext cx="3254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2000" dirty="0">
                <a:solidFill>
                  <a:srgbClr val="3366FF"/>
                </a:solidFill>
              </a:rPr>
              <a:t>1</a:t>
            </a:r>
          </a:p>
        </p:txBody>
      </p:sp>
      <p:sp>
        <p:nvSpPr>
          <p:cNvPr id="920584" name="Text Box 8"/>
          <p:cNvSpPr txBox="1">
            <a:spLocks noChangeArrowheads="1"/>
          </p:cNvSpPr>
          <p:nvPr/>
        </p:nvSpPr>
        <p:spPr bwMode="auto">
          <a:xfrm>
            <a:off x="3022600" y="3357563"/>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2000" dirty="0">
                <a:solidFill>
                  <a:srgbClr val="A32638"/>
                </a:solidFill>
              </a:rPr>
              <a:t>1</a:t>
            </a:r>
          </a:p>
        </p:txBody>
      </p:sp>
      <p:sp>
        <p:nvSpPr>
          <p:cNvPr id="920585" name="Text Box 9"/>
          <p:cNvSpPr txBox="1">
            <a:spLocks noChangeArrowheads="1"/>
          </p:cNvSpPr>
          <p:nvPr/>
        </p:nvSpPr>
        <p:spPr bwMode="auto">
          <a:xfrm>
            <a:off x="2806700" y="2133600"/>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2000" dirty="0">
                <a:solidFill>
                  <a:srgbClr val="3366FF"/>
                </a:solidFill>
              </a:rPr>
              <a:t>1</a:t>
            </a:r>
          </a:p>
        </p:txBody>
      </p:sp>
      <p:sp>
        <p:nvSpPr>
          <p:cNvPr id="920586" name="Text Box 10"/>
          <p:cNvSpPr txBox="1">
            <a:spLocks noChangeArrowheads="1"/>
          </p:cNvSpPr>
          <p:nvPr/>
        </p:nvSpPr>
        <p:spPr bwMode="auto">
          <a:xfrm>
            <a:off x="3382963" y="2960688"/>
            <a:ext cx="3254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2000" dirty="0">
                <a:solidFill>
                  <a:srgbClr val="008000"/>
                </a:solidFill>
              </a:rPr>
              <a:t>0</a:t>
            </a:r>
          </a:p>
        </p:txBody>
      </p:sp>
      <p:grpSp>
        <p:nvGrpSpPr>
          <p:cNvPr id="13" name="Gruppieren 12"/>
          <p:cNvGrpSpPr/>
          <p:nvPr/>
        </p:nvGrpSpPr>
        <p:grpSpPr>
          <a:xfrm>
            <a:off x="2843808" y="2764800"/>
            <a:ext cx="601392" cy="504000"/>
            <a:chOff x="2843808" y="2772000"/>
            <a:chExt cx="601392" cy="504000"/>
          </a:xfrm>
        </p:grpSpPr>
        <p:sp>
          <p:nvSpPr>
            <p:cNvPr id="14" name="Rechteck 13"/>
            <p:cNvSpPr/>
            <p:nvPr/>
          </p:nvSpPr>
          <p:spPr bwMode="auto">
            <a:xfrm rot="10800000">
              <a:off x="3010432" y="2788128"/>
              <a:ext cx="409440" cy="462716"/>
            </a:xfrm>
            <a:prstGeom prst="rect">
              <a:avLst/>
            </a:prstGeom>
            <a:solidFill>
              <a:schemeClr val="bg1"/>
            </a:solidFill>
            <a:ln w="1905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pic>
          <p:nvPicPr>
            <p:cNvPr id="15" name="Grafik 14"/>
            <p:cNvPicPr preferRelativeResize="0">
              <a:picLocks/>
            </p:cNvPicPr>
            <p:nvPr/>
          </p:nvPicPr>
          <p:blipFill rotWithShape="1">
            <a:blip r:embed="rId4" cstate="print">
              <a:extLst>
                <a:ext uri="{28A0092B-C50C-407E-A947-70E740481C1C}">
                  <a14:useLocalDpi xmlns:a14="http://schemas.microsoft.com/office/drawing/2010/main" val="0"/>
                </a:ext>
              </a:extLst>
            </a:blip>
            <a:srcRect l="19594" t="45035" r="75938" b="40037"/>
            <a:stretch/>
          </p:blipFill>
          <p:spPr>
            <a:xfrm rot="10800000">
              <a:off x="3193200" y="2772000"/>
              <a:ext cx="252000" cy="504000"/>
            </a:xfrm>
            <a:prstGeom prst="rect">
              <a:avLst/>
            </a:prstGeom>
          </p:spPr>
        </p:pic>
        <p:sp>
          <p:nvSpPr>
            <p:cNvPr id="16" name="Ellipse 15"/>
            <p:cNvSpPr/>
            <p:nvPr/>
          </p:nvSpPr>
          <p:spPr bwMode="auto">
            <a:xfrm rot="10800000">
              <a:off x="3154197" y="3004968"/>
              <a:ext cx="45719" cy="45719"/>
            </a:xfrm>
            <a:prstGeom prst="ellipse">
              <a:avLst/>
            </a:prstGeom>
            <a:solidFill>
              <a:schemeClr val="tx1"/>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cxnSp>
          <p:nvCxnSpPr>
            <p:cNvPr id="17" name="Gerade Verbindung 16"/>
            <p:cNvCxnSpPr/>
            <p:nvPr/>
          </p:nvCxnSpPr>
          <p:spPr bwMode="auto">
            <a:xfrm rot="10800000">
              <a:off x="2843808" y="3025964"/>
              <a:ext cx="333248"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 name="Gruppieren 17"/>
          <p:cNvGrpSpPr/>
          <p:nvPr/>
        </p:nvGrpSpPr>
        <p:grpSpPr>
          <a:xfrm flipH="1">
            <a:off x="3052800" y="2228400"/>
            <a:ext cx="601392" cy="504000"/>
            <a:chOff x="5374736" y="2060848"/>
            <a:chExt cx="601392" cy="504000"/>
          </a:xfrm>
        </p:grpSpPr>
        <p:sp>
          <p:nvSpPr>
            <p:cNvPr id="19" name="Rechteck 18"/>
            <p:cNvSpPr/>
            <p:nvPr/>
          </p:nvSpPr>
          <p:spPr bwMode="auto">
            <a:xfrm rot="10800000">
              <a:off x="5541360" y="2076976"/>
              <a:ext cx="409440" cy="462716"/>
            </a:xfrm>
            <a:prstGeom prst="rect">
              <a:avLst/>
            </a:prstGeom>
            <a:solidFill>
              <a:schemeClr val="bg1"/>
            </a:solidFill>
            <a:ln w="1905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pic>
          <p:nvPicPr>
            <p:cNvPr id="20" name="Grafik 19"/>
            <p:cNvPicPr preferRelativeResize="0">
              <a:picLocks/>
            </p:cNvPicPr>
            <p:nvPr/>
          </p:nvPicPr>
          <p:blipFill rotWithShape="1">
            <a:blip r:embed="rId4" cstate="print">
              <a:extLst>
                <a:ext uri="{28A0092B-C50C-407E-A947-70E740481C1C}">
                  <a14:useLocalDpi xmlns:a14="http://schemas.microsoft.com/office/drawing/2010/main" val="0"/>
                </a:ext>
              </a:extLst>
            </a:blip>
            <a:srcRect l="19594" t="45035" r="75938" b="40037"/>
            <a:stretch/>
          </p:blipFill>
          <p:spPr>
            <a:xfrm rot="10800000">
              <a:off x="5724128" y="2060848"/>
              <a:ext cx="252000" cy="504000"/>
            </a:xfrm>
            <a:prstGeom prst="rect">
              <a:avLst/>
            </a:prstGeom>
          </p:spPr>
        </p:pic>
        <p:sp>
          <p:nvSpPr>
            <p:cNvPr id="21" name="Ellipse 20"/>
            <p:cNvSpPr/>
            <p:nvPr/>
          </p:nvSpPr>
          <p:spPr bwMode="auto">
            <a:xfrm rot="10800000">
              <a:off x="5685125" y="2293816"/>
              <a:ext cx="45719" cy="45719"/>
            </a:xfrm>
            <a:prstGeom prst="ellipse">
              <a:avLst/>
            </a:prstGeom>
            <a:solidFill>
              <a:schemeClr val="tx1"/>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cxnSp>
          <p:nvCxnSpPr>
            <p:cNvPr id="22" name="Gerade Verbindung 21"/>
            <p:cNvCxnSpPr/>
            <p:nvPr/>
          </p:nvCxnSpPr>
          <p:spPr bwMode="auto">
            <a:xfrm rot="10800000">
              <a:off x="5374736" y="2314812"/>
              <a:ext cx="333248"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3334247901"/>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umsplatzhalter 3"/>
          <p:cNvSpPr>
            <a:spLocks noGrp="1"/>
          </p:cNvSpPr>
          <p:nvPr>
            <p:ph type="dt" sz="half" idx="10"/>
          </p:nvPr>
        </p:nvSpPr>
        <p:spPr/>
        <p:txBody>
          <a:bodyPr/>
          <a:lstStyle/>
          <a:p>
            <a:r>
              <a:rPr lang="en-US" dirty="0"/>
              <a:t>©</a:t>
            </a:r>
            <a:r>
              <a:rPr lang="de-DE" dirty="0"/>
              <a:t> H. Falk | </a:t>
            </a:r>
            <a:fld id="{2D00F347-175A-468E-8703-112103E42604}" type="datetime1">
              <a:rPr lang="de-DE" smtClean="0"/>
              <a:t>01.10.2014</a:t>
            </a:fld>
            <a:endParaRPr lang="de-DE" dirty="0"/>
          </a:p>
        </p:txBody>
      </p:sp>
      <p:sp>
        <p:nvSpPr>
          <p:cNvPr id="12" name="Fußzeilenplatzhalter 4"/>
          <p:cNvSpPr>
            <a:spLocks noGrp="1"/>
          </p:cNvSpPr>
          <p:nvPr>
            <p:ph type="ftr" sz="quarter" idx="11"/>
          </p:nvPr>
        </p:nvSpPr>
        <p:spPr/>
        <p:txBody>
          <a:bodyPr/>
          <a:lstStyle/>
          <a:p>
            <a:r>
              <a:rPr lang="de-DE" dirty="0" smtClean="0"/>
              <a:t>7 - Speicher-Hardware</a:t>
            </a:r>
            <a:endParaRPr lang="de-DE" dirty="0"/>
          </a:p>
        </p:txBody>
      </p:sp>
      <p:sp>
        <p:nvSpPr>
          <p:cNvPr id="922626" name="Rectangle 2"/>
          <p:cNvSpPr>
            <a:spLocks noGrp="1" noChangeArrowheads="1"/>
          </p:cNvSpPr>
          <p:nvPr>
            <p:ph type="title"/>
          </p:nvPr>
        </p:nvSpPr>
        <p:spPr/>
        <p:txBody>
          <a:bodyPr/>
          <a:lstStyle/>
          <a:p>
            <a:r>
              <a:rPr lang="de-DE" dirty="0"/>
              <a:t>SRAM-Zelle (5)</a:t>
            </a:r>
          </a:p>
        </p:txBody>
      </p:sp>
      <p:sp>
        <p:nvSpPr>
          <p:cNvPr id="922627" name="Rectangle 3"/>
          <p:cNvSpPr>
            <a:spLocks noGrp="1" noChangeArrowheads="1"/>
          </p:cNvSpPr>
          <p:nvPr>
            <p:ph type="body" idx="1"/>
          </p:nvPr>
        </p:nvSpPr>
        <p:spPr/>
        <p:txBody>
          <a:bodyPr/>
          <a:lstStyle/>
          <a:p>
            <a:pPr>
              <a:lnSpc>
                <a:spcPct val="90000"/>
              </a:lnSpc>
            </a:pPr>
            <a:r>
              <a:rPr lang="de-DE" b="1" dirty="0"/>
              <a:t>Schreiben in Zelle</a:t>
            </a:r>
          </a:p>
          <a:p>
            <a:pPr>
              <a:lnSpc>
                <a:spcPct val="90000"/>
              </a:lnSpc>
            </a:pPr>
            <a:endParaRPr lang="de-DE" b="1" dirty="0"/>
          </a:p>
          <a:p>
            <a:pPr>
              <a:lnSpc>
                <a:spcPct val="90000"/>
              </a:lnSpc>
            </a:pPr>
            <a:endParaRPr lang="de-DE" b="1" dirty="0"/>
          </a:p>
          <a:p>
            <a:pPr>
              <a:lnSpc>
                <a:spcPct val="90000"/>
              </a:lnSpc>
            </a:pPr>
            <a:endParaRPr lang="de-DE" b="1" dirty="0"/>
          </a:p>
          <a:p>
            <a:pPr>
              <a:lnSpc>
                <a:spcPct val="90000"/>
              </a:lnSpc>
            </a:pPr>
            <a:endParaRPr lang="de-DE" b="1" dirty="0"/>
          </a:p>
          <a:p>
            <a:pPr>
              <a:lnSpc>
                <a:spcPct val="90000"/>
              </a:lnSpc>
            </a:pPr>
            <a:endParaRPr lang="de-DE" b="1" dirty="0"/>
          </a:p>
          <a:p>
            <a:pPr>
              <a:lnSpc>
                <a:spcPct val="90000"/>
              </a:lnSpc>
            </a:pPr>
            <a:endParaRPr lang="de-DE" b="1" dirty="0"/>
          </a:p>
          <a:p>
            <a:pPr>
              <a:lnSpc>
                <a:spcPct val="90000"/>
              </a:lnSpc>
            </a:pPr>
            <a:endParaRPr lang="de-DE" b="1" dirty="0"/>
          </a:p>
          <a:p>
            <a:pPr>
              <a:lnSpc>
                <a:spcPct val="90000"/>
              </a:lnSpc>
            </a:pPr>
            <a:endParaRPr lang="de-DE" b="1" dirty="0"/>
          </a:p>
          <a:p>
            <a:pPr>
              <a:lnSpc>
                <a:spcPct val="90000"/>
              </a:lnSpc>
            </a:pPr>
            <a:endParaRPr lang="de-DE" b="1" dirty="0"/>
          </a:p>
          <a:p>
            <a:pPr>
              <a:lnSpc>
                <a:spcPct val="120000"/>
              </a:lnSpc>
              <a:buFont typeface="Arial" charset="0"/>
              <a:buChar char="–"/>
            </a:pPr>
            <a:r>
              <a:rPr lang="de-DE" dirty="0"/>
              <a:t>Leitungen </a:t>
            </a:r>
            <a:r>
              <a:rPr lang="en-US" dirty="0" smtClean="0"/>
              <a:t>bit</a:t>
            </a:r>
            <a:r>
              <a:rPr lang="de-DE" dirty="0" smtClean="0"/>
              <a:t> </a:t>
            </a:r>
            <a:r>
              <a:rPr lang="de-DE" dirty="0"/>
              <a:t>und </a:t>
            </a:r>
            <a:r>
              <a:rPr lang="en-US" dirty="0" smtClean="0"/>
              <a:t>bit</a:t>
            </a:r>
            <a:r>
              <a:rPr lang="de-DE" dirty="0" smtClean="0"/>
              <a:t> </a:t>
            </a:r>
            <a:r>
              <a:rPr lang="de-DE" dirty="0"/>
              <a:t>werden verschieden beschaltet: (0,1) oder (1,0)</a:t>
            </a:r>
          </a:p>
          <a:p>
            <a:pPr>
              <a:lnSpc>
                <a:spcPct val="120000"/>
              </a:lnSpc>
              <a:buFont typeface="Arial" charset="0"/>
              <a:buChar char="–"/>
            </a:pPr>
            <a:r>
              <a:rPr lang="de-DE" dirty="0"/>
              <a:t>Select-Leitung wird auf 1 gesetzt</a:t>
            </a:r>
          </a:p>
          <a:p>
            <a:pPr>
              <a:lnSpc>
                <a:spcPct val="120000"/>
              </a:lnSpc>
              <a:buFont typeface="Arial" charset="0"/>
              <a:buChar char="–"/>
            </a:pPr>
            <a:r>
              <a:rPr lang="de-DE" dirty="0"/>
              <a:t>Inverter schwingen in den einen bzw. anderen stabilen Zustand ein</a:t>
            </a:r>
          </a:p>
          <a:p>
            <a:pPr>
              <a:lnSpc>
                <a:spcPct val="120000"/>
              </a:lnSpc>
              <a:buFont typeface="Arial" charset="0"/>
              <a:buChar char="–"/>
            </a:pPr>
            <a:r>
              <a:rPr lang="de-DE" dirty="0"/>
              <a:t>Rücknahme der Select-Leitung nach Einschwingen</a:t>
            </a:r>
          </a:p>
          <a:p>
            <a:pPr>
              <a:lnSpc>
                <a:spcPct val="120000"/>
              </a:lnSpc>
              <a:buFont typeface="Arial" charset="0"/>
              <a:buChar char="–"/>
            </a:pPr>
            <a:endParaRPr lang="de-DE" dirty="0"/>
          </a:p>
          <a:p>
            <a:pPr>
              <a:lnSpc>
                <a:spcPct val="120000"/>
              </a:lnSpc>
              <a:buFont typeface="Wingdings" pitchFamily="2" charset="2"/>
              <a:buChar char="F"/>
            </a:pPr>
            <a:r>
              <a:rPr lang="de-DE" dirty="0"/>
              <a:t>Zustand bleibt erhalten, solange Betriebsspannung anliegt</a:t>
            </a:r>
          </a:p>
        </p:txBody>
      </p:sp>
      <p:pic>
        <p:nvPicPr>
          <p:cNvPr id="922628" name="Picture 4"/>
          <p:cNvPicPr>
            <a:picLocks noChangeAspect="1" noChangeArrowheads="1"/>
          </p:cNvPicPr>
          <p:nvPr/>
        </p:nvPicPr>
        <p:blipFill>
          <a:blip r:embed="rId3">
            <a:extLst>
              <a:ext uri="{28A0092B-C50C-407E-A947-70E740481C1C}">
                <a14:useLocalDpi xmlns:a14="http://schemas.microsoft.com/office/drawing/2010/main" val="0"/>
              </a:ext>
            </a:extLst>
          </a:blip>
          <a:srcRect l="6694" t="23531" r="72319" b="49361"/>
          <a:stretch>
            <a:fillRect/>
          </a:stretch>
        </p:blipFill>
        <p:spPr bwMode="auto">
          <a:xfrm>
            <a:off x="641350" y="1844675"/>
            <a:ext cx="4146550" cy="223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2629" name="Line 5"/>
          <p:cNvSpPr>
            <a:spLocks noChangeShapeType="1"/>
          </p:cNvSpPr>
          <p:nvPr/>
        </p:nvSpPr>
        <p:spPr bwMode="auto">
          <a:xfrm flipV="1">
            <a:off x="2627313" y="4230000"/>
            <a:ext cx="288925" cy="0"/>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922630" name="Text Box 6"/>
          <p:cNvSpPr txBox="1">
            <a:spLocks noChangeArrowheads="1"/>
          </p:cNvSpPr>
          <p:nvPr/>
        </p:nvSpPr>
        <p:spPr bwMode="auto">
          <a:xfrm>
            <a:off x="4606925" y="2527300"/>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2000" dirty="0">
                <a:solidFill>
                  <a:srgbClr val="008000"/>
                </a:solidFill>
              </a:rPr>
              <a:t>0</a:t>
            </a:r>
          </a:p>
        </p:txBody>
      </p:sp>
      <p:sp>
        <p:nvSpPr>
          <p:cNvPr id="922631" name="Text Box 7"/>
          <p:cNvSpPr txBox="1">
            <a:spLocks noChangeArrowheads="1"/>
          </p:cNvSpPr>
          <p:nvPr/>
        </p:nvSpPr>
        <p:spPr bwMode="auto">
          <a:xfrm>
            <a:off x="1582738" y="2527300"/>
            <a:ext cx="3254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2000" dirty="0">
                <a:solidFill>
                  <a:srgbClr val="3366FF"/>
                </a:solidFill>
              </a:rPr>
              <a:t>1</a:t>
            </a:r>
          </a:p>
        </p:txBody>
      </p:sp>
      <p:sp>
        <p:nvSpPr>
          <p:cNvPr id="922632" name="Text Box 8"/>
          <p:cNvSpPr txBox="1">
            <a:spLocks noChangeArrowheads="1"/>
          </p:cNvSpPr>
          <p:nvPr/>
        </p:nvSpPr>
        <p:spPr bwMode="auto">
          <a:xfrm>
            <a:off x="3022600" y="3357563"/>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2000" dirty="0">
                <a:solidFill>
                  <a:srgbClr val="A32638"/>
                </a:solidFill>
              </a:rPr>
              <a:t>0</a:t>
            </a:r>
          </a:p>
        </p:txBody>
      </p:sp>
      <p:sp>
        <p:nvSpPr>
          <p:cNvPr id="922633" name="Text Box 9"/>
          <p:cNvSpPr txBox="1">
            <a:spLocks noChangeArrowheads="1"/>
          </p:cNvSpPr>
          <p:nvPr/>
        </p:nvSpPr>
        <p:spPr bwMode="auto">
          <a:xfrm>
            <a:off x="2806700" y="2133600"/>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2000" dirty="0">
                <a:solidFill>
                  <a:srgbClr val="3366FF"/>
                </a:solidFill>
              </a:rPr>
              <a:t>1</a:t>
            </a:r>
          </a:p>
        </p:txBody>
      </p:sp>
      <p:sp>
        <p:nvSpPr>
          <p:cNvPr id="922634" name="Text Box 10"/>
          <p:cNvSpPr txBox="1">
            <a:spLocks noChangeArrowheads="1"/>
          </p:cNvSpPr>
          <p:nvPr/>
        </p:nvSpPr>
        <p:spPr bwMode="auto">
          <a:xfrm>
            <a:off x="3382963" y="2960688"/>
            <a:ext cx="3254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2000" dirty="0">
                <a:solidFill>
                  <a:srgbClr val="008000"/>
                </a:solidFill>
              </a:rPr>
              <a:t>0</a:t>
            </a:r>
          </a:p>
        </p:txBody>
      </p:sp>
      <p:grpSp>
        <p:nvGrpSpPr>
          <p:cNvPr id="13" name="Gruppieren 12"/>
          <p:cNvGrpSpPr/>
          <p:nvPr/>
        </p:nvGrpSpPr>
        <p:grpSpPr>
          <a:xfrm>
            <a:off x="2843808" y="2764800"/>
            <a:ext cx="601392" cy="504000"/>
            <a:chOff x="2843808" y="2772000"/>
            <a:chExt cx="601392" cy="504000"/>
          </a:xfrm>
        </p:grpSpPr>
        <p:sp>
          <p:nvSpPr>
            <p:cNvPr id="14" name="Rechteck 13"/>
            <p:cNvSpPr/>
            <p:nvPr/>
          </p:nvSpPr>
          <p:spPr bwMode="auto">
            <a:xfrm rot="10800000">
              <a:off x="3010432" y="2788128"/>
              <a:ext cx="409440" cy="462716"/>
            </a:xfrm>
            <a:prstGeom prst="rect">
              <a:avLst/>
            </a:prstGeom>
            <a:solidFill>
              <a:schemeClr val="bg1"/>
            </a:solidFill>
            <a:ln w="1905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pic>
          <p:nvPicPr>
            <p:cNvPr id="15" name="Grafik 14"/>
            <p:cNvPicPr preferRelativeResize="0">
              <a:picLocks/>
            </p:cNvPicPr>
            <p:nvPr/>
          </p:nvPicPr>
          <p:blipFill rotWithShape="1">
            <a:blip r:embed="rId4" cstate="print">
              <a:extLst>
                <a:ext uri="{28A0092B-C50C-407E-A947-70E740481C1C}">
                  <a14:useLocalDpi xmlns:a14="http://schemas.microsoft.com/office/drawing/2010/main" val="0"/>
                </a:ext>
              </a:extLst>
            </a:blip>
            <a:srcRect l="19594" t="45035" r="75938" b="40037"/>
            <a:stretch/>
          </p:blipFill>
          <p:spPr>
            <a:xfrm rot="10800000">
              <a:off x="3193200" y="2772000"/>
              <a:ext cx="252000" cy="504000"/>
            </a:xfrm>
            <a:prstGeom prst="rect">
              <a:avLst/>
            </a:prstGeom>
          </p:spPr>
        </p:pic>
        <p:sp>
          <p:nvSpPr>
            <p:cNvPr id="16" name="Ellipse 15"/>
            <p:cNvSpPr/>
            <p:nvPr/>
          </p:nvSpPr>
          <p:spPr bwMode="auto">
            <a:xfrm rot="10800000">
              <a:off x="3154197" y="3004968"/>
              <a:ext cx="45719" cy="45719"/>
            </a:xfrm>
            <a:prstGeom prst="ellipse">
              <a:avLst/>
            </a:prstGeom>
            <a:solidFill>
              <a:schemeClr val="tx1"/>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cxnSp>
          <p:nvCxnSpPr>
            <p:cNvPr id="17" name="Gerade Verbindung 16"/>
            <p:cNvCxnSpPr/>
            <p:nvPr/>
          </p:nvCxnSpPr>
          <p:spPr bwMode="auto">
            <a:xfrm rot="10800000">
              <a:off x="2843808" y="3025964"/>
              <a:ext cx="333248"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 name="Gruppieren 17"/>
          <p:cNvGrpSpPr/>
          <p:nvPr/>
        </p:nvGrpSpPr>
        <p:grpSpPr>
          <a:xfrm flipH="1">
            <a:off x="3052800" y="2228400"/>
            <a:ext cx="601392" cy="504000"/>
            <a:chOff x="5374736" y="2060848"/>
            <a:chExt cx="601392" cy="504000"/>
          </a:xfrm>
        </p:grpSpPr>
        <p:sp>
          <p:nvSpPr>
            <p:cNvPr id="19" name="Rechteck 18"/>
            <p:cNvSpPr/>
            <p:nvPr/>
          </p:nvSpPr>
          <p:spPr bwMode="auto">
            <a:xfrm rot="10800000">
              <a:off x="5541360" y="2076976"/>
              <a:ext cx="409440" cy="462716"/>
            </a:xfrm>
            <a:prstGeom prst="rect">
              <a:avLst/>
            </a:prstGeom>
            <a:solidFill>
              <a:schemeClr val="bg1"/>
            </a:solidFill>
            <a:ln w="1905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pic>
          <p:nvPicPr>
            <p:cNvPr id="20" name="Grafik 19"/>
            <p:cNvPicPr preferRelativeResize="0">
              <a:picLocks/>
            </p:cNvPicPr>
            <p:nvPr/>
          </p:nvPicPr>
          <p:blipFill rotWithShape="1">
            <a:blip r:embed="rId4" cstate="print">
              <a:extLst>
                <a:ext uri="{28A0092B-C50C-407E-A947-70E740481C1C}">
                  <a14:useLocalDpi xmlns:a14="http://schemas.microsoft.com/office/drawing/2010/main" val="0"/>
                </a:ext>
              </a:extLst>
            </a:blip>
            <a:srcRect l="19594" t="45035" r="75938" b="40037"/>
            <a:stretch/>
          </p:blipFill>
          <p:spPr>
            <a:xfrm rot="10800000">
              <a:off x="5724128" y="2060848"/>
              <a:ext cx="252000" cy="504000"/>
            </a:xfrm>
            <a:prstGeom prst="rect">
              <a:avLst/>
            </a:prstGeom>
          </p:spPr>
        </p:pic>
        <p:sp>
          <p:nvSpPr>
            <p:cNvPr id="21" name="Ellipse 20"/>
            <p:cNvSpPr/>
            <p:nvPr/>
          </p:nvSpPr>
          <p:spPr bwMode="auto">
            <a:xfrm rot="10800000">
              <a:off x="5685125" y="2293816"/>
              <a:ext cx="45719" cy="45719"/>
            </a:xfrm>
            <a:prstGeom prst="ellipse">
              <a:avLst/>
            </a:prstGeom>
            <a:solidFill>
              <a:schemeClr val="tx1"/>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cxnSp>
          <p:nvCxnSpPr>
            <p:cNvPr id="22" name="Gerade Verbindung 21"/>
            <p:cNvCxnSpPr/>
            <p:nvPr/>
          </p:nvCxnSpPr>
          <p:spPr bwMode="auto">
            <a:xfrm rot="10800000">
              <a:off x="5374736" y="2314812"/>
              <a:ext cx="333248"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3952795147"/>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umsplatzhalter 3"/>
          <p:cNvSpPr>
            <a:spLocks noGrp="1"/>
          </p:cNvSpPr>
          <p:nvPr>
            <p:ph type="dt" sz="half" idx="10"/>
          </p:nvPr>
        </p:nvSpPr>
        <p:spPr/>
        <p:txBody>
          <a:bodyPr/>
          <a:lstStyle/>
          <a:p>
            <a:r>
              <a:rPr lang="en-US" dirty="0"/>
              <a:t>©</a:t>
            </a:r>
            <a:r>
              <a:rPr lang="de-DE" dirty="0"/>
              <a:t> H. Falk | </a:t>
            </a:r>
            <a:fld id="{DE8E8453-494B-4391-8920-4EC83A1CDF36}" type="datetime1">
              <a:rPr lang="de-DE" smtClean="0"/>
              <a:t>01.10.2014</a:t>
            </a:fld>
            <a:endParaRPr lang="de-DE" dirty="0"/>
          </a:p>
        </p:txBody>
      </p:sp>
      <p:sp>
        <p:nvSpPr>
          <p:cNvPr id="12" name="Fußzeilenplatzhalter 4"/>
          <p:cNvSpPr>
            <a:spLocks noGrp="1"/>
          </p:cNvSpPr>
          <p:nvPr>
            <p:ph type="ftr" sz="quarter" idx="11"/>
          </p:nvPr>
        </p:nvSpPr>
        <p:spPr/>
        <p:txBody>
          <a:bodyPr/>
          <a:lstStyle/>
          <a:p>
            <a:r>
              <a:rPr lang="de-DE" dirty="0" smtClean="0"/>
              <a:t>7 - Speicher-Hardware</a:t>
            </a:r>
            <a:endParaRPr lang="de-DE" dirty="0"/>
          </a:p>
        </p:txBody>
      </p:sp>
      <p:sp>
        <p:nvSpPr>
          <p:cNvPr id="924674" name="Rectangle 2"/>
          <p:cNvSpPr>
            <a:spLocks noGrp="1" noChangeArrowheads="1"/>
          </p:cNvSpPr>
          <p:nvPr>
            <p:ph type="title"/>
          </p:nvPr>
        </p:nvSpPr>
        <p:spPr/>
        <p:txBody>
          <a:bodyPr/>
          <a:lstStyle/>
          <a:p>
            <a:r>
              <a:rPr lang="de-DE" dirty="0"/>
              <a:t>SRAM-Zelle (6)</a:t>
            </a:r>
          </a:p>
        </p:txBody>
      </p:sp>
      <p:sp>
        <p:nvSpPr>
          <p:cNvPr id="924675" name="Rectangle 3"/>
          <p:cNvSpPr>
            <a:spLocks noGrp="1" noChangeArrowheads="1"/>
          </p:cNvSpPr>
          <p:nvPr>
            <p:ph type="body" idx="1"/>
          </p:nvPr>
        </p:nvSpPr>
        <p:spPr/>
        <p:txBody>
          <a:bodyPr/>
          <a:lstStyle/>
          <a:p>
            <a:pPr>
              <a:lnSpc>
                <a:spcPct val="90000"/>
              </a:lnSpc>
            </a:pPr>
            <a:r>
              <a:rPr lang="de-DE" b="1" dirty="0"/>
              <a:t>Lesen von Zelle</a:t>
            </a:r>
          </a:p>
          <a:p>
            <a:pPr>
              <a:lnSpc>
                <a:spcPct val="90000"/>
              </a:lnSpc>
            </a:pPr>
            <a:endParaRPr lang="de-DE" b="1" dirty="0"/>
          </a:p>
          <a:p>
            <a:pPr>
              <a:lnSpc>
                <a:spcPct val="90000"/>
              </a:lnSpc>
            </a:pPr>
            <a:endParaRPr lang="de-DE" b="1" dirty="0"/>
          </a:p>
          <a:p>
            <a:pPr>
              <a:lnSpc>
                <a:spcPct val="90000"/>
              </a:lnSpc>
            </a:pPr>
            <a:endParaRPr lang="de-DE" b="1" dirty="0"/>
          </a:p>
          <a:p>
            <a:pPr>
              <a:lnSpc>
                <a:spcPct val="90000"/>
              </a:lnSpc>
            </a:pPr>
            <a:endParaRPr lang="de-DE" b="1" dirty="0"/>
          </a:p>
          <a:p>
            <a:pPr>
              <a:lnSpc>
                <a:spcPct val="90000"/>
              </a:lnSpc>
            </a:pPr>
            <a:endParaRPr lang="de-DE" b="1" dirty="0"/>
          </a:p>
          <a:p>
            <a:pPr>
              <a:lnSpc>
                <a:spcPct val="90000"/>
              </a:lnSpc>
            </a:pPr>
            <a:endParaRPr lang="de-DE" b="1" dirty="0"/>
          </a:p>
          <a:p>
            <a:pPr>
              <a:lnSpc>
                <a:spcPct val="90000"/>
              </a:lnSpc>
            </a:pPr>
            <a:endParaRPr lang="de-DE" b="1" dirty="0"/>
          </a:p>
          <a:p>
            <a:pPr>
              <a:lnSpc>
                <a:spcPct val="90000"/>
              </a:lnSpc>
            </a:pPr>
            <a:endParaRPr lang="de-DE" b="1" dirty="0"/>
          </a:p>
          <a:p>
            <a:pPr>
              <a:lnSpc>
                <a:spcPct val="90000"/>
              </a:lnSpc>
            </a:pPr>
            <a:endParaRPr lang="de-DE" b="1" dirty="0"/>
          </a:p>
          <a:p>
            <a:pPr>
              <a:lnSpc>
                <a:spcPct val="120000"/>
              </a:lnSpc>
              <a:buFont typeface="Arial" charset="0"/>
              <a:buChar char="–"/>
            </a:pPr>
            <a:r>
              <a:rPr lang="de-DE" dirty="0"/>
              <a:t>Leitungen </a:t>
            </a:r>
            <a:r>
              <a:rPr lang="en-US" dirty="0" smtClean="0"/>
              <a:t>bit</a:t>
            </a:r>
            <a:r>
              <a:rPr lang="de-DE" dirty="0" smtClean="0"/>
              <a:t> </a:t>
            </a:r>
            <a:r>
              <a:rPr lang="de-DE" dirty="0"/>
              <a:t>und </a:t>
            </a:r>
            <a:r>
              <a:rPr lang="en-US" dirty="0" smtClean="0"/>
              <a:t>bit</a:t>
            </a:r>
            <a:r>
              <a:rPr lang="de-DE" dirty="0" smtClean="0"/>
              <a:t> </a:t>
            </a:r>
            <a:r>
              <a:rPr lang="de-DE" dirty="0"/>
              <a:t>werden mit 1 beschaltet, Select wird kurz mit 1 beschaltet</a:t>
            </a:r>
          </a:p>
        </p:txBody>
      </p:sp>
      <p:pic>
        <p:nvPicPr>
          <p:cNvPr id="924676" name="Picture 4"/>
          <p:cNvPicPr>
            <a:picLocks noChangeAspect="1" noChangeArrowheads="1"/>
          </p:cNvPicPr>
          <p:nvPr/>
        </p:nvPicPr>
        <p:blipFill>
          <a:blip r:embed="rId3">
            <a:extLst>
              <a:ext uri="{28A0092B-C50C-407E-A947-70E740481C1C}">
                <a14:useLocalDpi xmlns:a14="http://schemas.microsoft.com/office/drawing/2010/main" val="0"/>
              </a:ext>
            </a:extLst>
          </a:blip>
          <a:srcRect l="6694" t="23531" r="72319" b="49361"/>
          <a:stretch>
            <a:fillRect/>
          </a:stretch>
        </p:blipFill>
        <p:spPr bwMode="auto">
          <a:xfrm>
            <a:off x="641350" y="1844675"/>
            <a:ext cx="4146550" cy="223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4677" name="Line 5"/>
          <p:cNvSpPr>
            <a:spLocks noChangeShapeType="1"/>
          </p:cNvSpPr>
          <p:nvPr/>
        </p:nvSpPr>
        <p:spPr bwMode="auto">
          <a:xfrm flipV="1">
            <a:off x="2627313" y="4230000"/>
            <a:ext cx="288925" cy="0"/>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924678" name="Text Box 6"/>
          <p:cNvSpPr txBox="1">
            <a:spLocks noChangeArrowheads="1"/>
          </p:cNvSpPr>
          <p:nvPr/>
        </p:nvSpPr>
        <p:spPr bwMode="auto">
          <a:xfrm>
            <a:off x="4606925" y="2527300"/>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2000" dirty="0">
                <a:solidFill>
                  <a:srgbClr val="008000"/>
                </a:solidFill>
              </a:rPr>
              <a:t>1</a:t>
            </a:r>
          </a:p>
        </p:txBody>
      </p:sp>
      <p:sp>
        <p:nvSpPr>
          <p:cNvPr id="924679" name="Text Box 7"/>
          <p:cNvSpPr txBox="1">
            <a:spLocks noChangeArrowheads="1"/>
          </p:cNvSpPr>
          <p:nvPr/>
        </p:nvSpPr>
        <p:spPr bwMode="auto">
          <a:xfrm>
            <a:off x="1582738" y="2527300"/>
            <a:ext cx="3254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2000" dirty="0">
                <a:solidFill>
                  <a:srgbClr val="3366FF"/>
                </a:solidFill>
              </a:rPr>
              <a:t>1</a:t>
            </a:r>
          </a:p>
        </p:txBody>
      </p:sp>
      <p:sp>
        <p:nvSpPr>
          <p:cNvPr id="924680" name="Text Box 8"/>
          <p:cNvSpPr txBox="1">
            <a:spLocks noChangeArrowheads="1"/>
          </p:cNvSpPr>
          <p:nvPr/>
        </p:nvSpPr>
        <p:spPr bwMode="auto">
          <a:xfrm>
            <a:off x="3022600" y="3357563"/>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2000" dirty="0">
                <a:solidFill>
                  <a:srgbClr val="A32638"/>
                </a:solidFill>
              </a:rPr>
              <a:t>1</a:t>
            </a:r>
          </a:p>
        </p:txBody>
      </p:sp>
      <p:sp>
        <p:nvSpPr>
          <p:cNvPr id="924681" name="Text Box 9"/>
          <p:cNvSpPr txBox="1">
            <a:spLocks noChangeArrowheads="1"/>
          </p:cNvSpPr>
          <p:nvPr/>
        </p:nvSpPr>
        <p:spPr bwMode="auto">
          <a:xfrm>
            <a:off x="2806700" y="2133600"/>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2000" dirty="0">
                <a:solidFill>
                  <a:srgbClr val="3366FF"/>
                </a:solidFill>
              </a:rPr>
              <a:t>1</a:t>
            </a:r>
          </a:p>
        </p:txBody>
      </p:sp>
      <p:sp>
        <p:nvSpPr>
          <p:cNvPr id="924682" name="Text Box 10"/>
          <p:cNvSpPr txBox="1">
            <a:spLocks noChangeArrowheads="1"/>
          </p:cNvSpPr>
          <p:nvPr/>
        </p:nvSpPr>
        <p:spPr bwMode="auto">
          <a:xfrm>
            <a:off x="3382963" y="2960688"/>
            <a:ext cx="3254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2000" dirty="0">
                <a:solidFill>
                  <a:srgbClr val="008000"/>
                </a:solidFill>
              </a:rPr>
              <a:t>0</a:t>
            </a:r>
          </a:p>
        </p:txBody>
      </p:sp>
      <p:grpSp>
        <p:nvGrpSpPr>
          <p:cNvPr id="13" name="Gruppieren 12"/>
          <p:cNvGrpSpPr/>
          <p:nvPr/>
        </p:nvGrpSpPr>
        <p:grpSpPr>
          <a:xfrm>
            <a:off x="2843808" y="2764800"/>
            <a:ext cx="601392" cy="504000"/>
            <a:chOff x="2843808" y="2772000"/>
            <a:chExt cx="601392" cy="504000"/>
          </a:xfrm>
        </p:grpSpPr>
        <p:sp>
          <p:nvSpPr>
            <p:cNvPr id="14" name="Rechteck 13"/>
            <p:cNvSpPr/>
            <p:nvPr/>
          </p:nvSpPr>
          <p:spPr bwMode="auto">
            <a:xfrm rot="10800000">
              <a:off x="3010432" y="2788128"/>
              <a:ext cx="409440" cy="462716"/>
            </a:xfrm>
            <a:prstGeom prst="rect">
              <a:avLst/>
            </a:prstGeom>
            <a:solidFill>
              <a:schemeClr val="bg1"/>
            </a:solidFill>
            <a:ln w="1905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pic>
          <p:nvPicPr>
            <p:cNvPr id="15" name="Grafik 14"/>
            <p:cNvPicPr preferRelativeResize="0">
              <a:picLocks/>
            </p:cNvPicPr>
            <p:nvPr/>
          </p:nvPicPr>
          <p:blipFill rotWithShape="1">
            <a:blip r:embed="rId4" cstate="print">
              <a:extLst>
                <a:ext uri="{28A0092B-C50C-407E-A947-70E740481C1C}">
                  <a14:useLocalDpi xmlns:a14="http://schemas.microsoft.com/office/drawing/2010/main" val="0"/>
                </a:ext>
              </a:extLst>
            </a:blip>
            <a:srcRect l="19594" t="45035" r="75938" b="40037"/>
            <a:stretch/>
          </p:blipFill>
          <p:spPr>
            <a:xfrm rot="10800000">
              <a:off x="3193200" y="2772000"/>
              <a:ext cx="252000" cy="504000"/>
            </a:xfrm>
            <a:prstGeom prst="rect">
              <a:avLst/>
            </a:prstGeom>
          </p:spPr>
        </p:pic>
        <p:sp>
          <p:nvSpPr>
            <p:cNvPr id="16" name="Ellipse 15"/>
            <p:cNvSpPr/>
            <p:nvPr/>
          </p:nvSpPr>
          <p:spPr bwMode="auto">
            <a:xfrm rot="10800000">
              <a:off x="3154197" y="3004968"/>
              <a:ext cx="45719" cy="45719"/>
            </a:xfrm>
            <a:prstGeom prst="ellipse">
              <a:avLst/>
            </a:prstGeom>
            <a:solidFill>
              <a:schemeClr val="tx1"/>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cxnSp>
          <p:nvCxnSpPr>
            <p:cNvPr id="17" name="Gerade Verbindung 16"/>
            <p:cNvCxnSpPr/>
            <p:nvPr/>
          </p:nvCxnSpPr>
          <p:spPr bwMode="auto">
            <a:xfrm rot="10800000">
              <a:off x="2843808" y="3025964"/>
              <a:ext cx="333248"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 name="Gruppieren 17"/>
          <p:cNvGrpSpPr/>
          <p:nvPr/>
        </p:nvGrpSpPr>
        <p:grpSpPr>
          <a:xfrm flipH="1">
            <a:off x="3052800" y="2228400"/>
            <a:ext cx="601392" cy="504000"/>
            <a:chOff x="5374736" y="2060848"/>
            <a:chExt cx="601392" cy="504000"/>
          </a:xfrm>
        </p:grpSpPr>
        <p:sp>
          <p:nvSpPr>
            <p:cNvPr id="19" name="Rechteck 18"/>
            <p:cNvSpPr/>
            <p:nvPr/>
          </p:nvSpPr>
          <p:spPr bwMode="auto">
            <a:xfrm rot="10800000">
              <a:off x="5541360" y="2076976"/>
              <a:ext cx="409440" cy="462716"/>
            </a:xfrm>
            <a:prstGeom prst="rect">
              <a:avLst/>
            </a:prstGeom>
            <a:solidFill>
              <a:schemeClr val="bg1"/>
            </a:solidFill>
            <a:ln w="1905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pic>
          <p:nvPicPr>
            <p:cNvPr id="20" name="Grafik 19"/>
            <p:cNvPicPr preferRelativeResize="0">
              <a:picLocks/>
            </p:cNvPicPr>
            <p:nvPr/>
          </p:nvPicPr>
          <p:blipFill rotWithShape="1">
            <a:blip r:embed="rId4" cstate="print">
              <a:extLst>
                <a:ext uri="{28A0092B-C50C-407E-A947-70E740481C1C}">
                  <a14:useLocalDpi xmlns:a14="http://schemas.microsoft.com/office/drawing/2010/main" val="0"/>
                </a:ext>
              </a:extLst>
            </a:blip>
            <a:srcRect l="19594" t="45035" r="75938" b="40037"/>
            <a:stretch/>
          </p:blipFill>
          <p:spPr>
            <a:xfrm rot="10800000">
              <a:off x="5724128" y="2060848"/>
              <a:ext cx="252000" cy="504000"/>
            </a:xfrm>
            <a:prstGeom prst="rect">
              <a:avLst/>
            </a:prstGeom>
          </p:spPr>
        </p:pic>
        <p:sp>
          <p:nvSpPr>
            <p:cNvPr id="21" name="Ellipse 20"/>
            <p:cNvSpPr/>
            <p:nvPr/>
          </p:nvSpPr>
          <p:spPr bwMode="auto">
            <a:xfrm rot="10800000">
              <a:off x="5685125" y="2293816"/>
              <a:ext cx="45719" cy="45719"/>
            </a:xfrm>
            <a:prstGeom prst="ellipse">
              <a:avLst/>
            </a:prstGeom>
            <a:solidFill>
              <a:schemeClr val="tx1"/>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cxnSp>
          <p:nvCxnSpPr>
            <p:cNvPr id="22" name="Gerade Verbindung 21"/>
            <p:cNvCxnSpPr/>
            <p:nvPr/>
          </p:nvCxnSpPr>
          <p:spPr bwMode="auto">
            <a:xfrm rot="10800000">
              <a:off x="5374736" y="2314812"/>
              <a:ext cx="333248"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2454624293"/>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en-US" dirty="0"/>
              <a:t>©</a:t>
            </a:r>
            <a:r>
              <a:rPr lang="de-DE" dirty="0"/>
              <a:t> H. Falk | </a:t>
            </a:r>
            <a:fld id="{0C834EC6-5DD0-4845-AEFC-850ABAB7EC12}" type="datetime1">
              <a:rPr lang="de-DE" smtClean="0"/>
              <a:t>01.10.2014</a:t>
            </a:fld>
            <a:endParaRPr lang="de-DE" dirty="0"/>
          </a:p>
        </p:txBody>
      </p:sp>
      <p:sp>
        <p:nvSpPr>
          <p:cNvPr id="5" name="Fußzeilenplatzhalter 4"/>
          <p:cNvSpPr>
            <a:spLocks noGrp="1"/>
          </p:cNvSpPr>
          <p:nvPr>
            <p:ph type="ftr" sz="quarter" idx="11"/>
          </p:nvPr>
        </p:nvSpPr>
        <p:spPr/>
        <p:txBody>
          <a:bodyPr/>
          <a:lstStyle/>
          <a:p>
            <a:r>
              <a:rPr lang="de-DE" dirty="0" smtClean="0"/>
              <a:t>7 - Speicher-Hardware</a:t>
            </a:r>
            <a:endParaRPr lang="de-DE" dirty="0"/>
          </a:p>
        </p:txBody>
      </p:sp>
      <p:sp>
        <p:nvSpPr>
          <p:cNvPr id="655362" name="Rectangle 2"/>
          <p:cNvSpPr>
            <a:spLocks noGrp="1" noChangeArrowheads="1"/>
          </p:cNvSpPr>
          <p:nvPr>
            <p:ph type="title"/>
          </p:nvPr>
        </p:nvSpPr>
        <p:spPr/>
        <p:txBody>
          <a:bodyPr/>
          <a:lstStyle/>
          <a:p>
            <a:r>
              <a:rPr lang="de-DE" dirty="0"/>
              <a:t>Inhalte der Vorlesung</a:t>
            </a:r>
          </a:p>
        </p:txBody>
      </p:sp>
      <p:sp>
        <p:nvSpPr>
          <p:cNvPr id="655363" name="Rectangle 3"/>
          <p:cNvSpPr>
            <a:spLocks noGrp="1" noChangeArrowheads="1"/>
          </p:cNvSpPr>
          <p:nvPr>
            <p:ph type="body" idx="1"/>
          </p:nvPr>
        </p:nvSpPr>
        <p:spPr/>
        <p:txBody>
          <a:bodyPr/>
          <a:lstStyle/>
          <a:p>
            <a:pPr marL="381000" indent="-381000">
              <a:lnSpc>
                <a:spcPct val="120000"/>
              </a:lnSpc>
              <a:buFont typeface="Arial" charset="0"/>
              <a:buAutoNum type="arabicPeriod"/>
            </a:pPr>
            <a:r>
              <a:rPr lang="de-DE" b="1" dirty="0" smtClean="0">
                <a:solidFill>
                  <a:srgbClr val="7D91AA"/>
                </a:solidFill>
              </a:rPr>
              <a:t>Einführung</a:t>
            </a:r>
          </a:p>
          <a:p>
            <a:pPr marL="381000" indent="-381000">
              <a:lnSpc>
                <a:spcPct val="120000"/>
              </a:lnSpc>
              <a:buFont typeface="Arial" charset="0"/>
              <a:buAutoNum type="arabicPeriod"/>
            </a:pPr>
            <a:r>
              <a:rPr lang="de-DE" b="1" dirty="0" smtClean="0">
                <a:solidFill>
                  <a:srgbClr val="7D91AA"/>
                </a:solidFill>
              </a:rPr>
              <a:t>Kombinatorische Logik</a:t>
            </a:r>
          </a:p>
          <a:p>
            <a:pPr marL="381000" indent="-381000">
              <a:lnSpc>
                <a:spcPct val="120000"/>
              </a:lnSpc>
              <a:buFont typeface="Arial" charset="0"/>
              <a:buAutoNum type="arabicPeriod"/>
            </a:pPr>
            <a:r>
              <a:rPr lang="de-DE" b="1" dirty="0" smtClean="0">
                <a:solidFill>
                  <a:srgbClr val="7D91AA"/>
                </a:solidFill>
              </a:rPr>
              <a:t>Sequentielle Logik</a:t>
            </a:r>
          </a:p>
          <a:p>
            <a:pPr marL="381000" indent="-381000">
              <a:lnSpc>
                <a:spcPct val="120000"/>
              </a:lnSpc>
              <a:buFont typeface="Arial" charset="0"/>
              <a:buAutoNum type="arabicPeriod"/>
            </a:pPr>
            <a:r>
              <a:rPr lang="de-DE" b="1" dirty="0" smtClean="0">
                <a:solidFill>
                  <a:srgbClr val="7D91AA"/>
                </a:solidFill>
              </a:rPr>
              <a:t>Technologische Grundlagen</a:t>
            </a:r>
          </a:p>
          <a:p>
            <a:pPr marL="381000" indent="-381000">
              <a:lnSpc>
                <a:spcPct val="120000"/>
              </a:lnSpc>
              <a:buFont typeface="Arial" charset="0"/>
              <a:buAutoNum type="arabicPeriod"/>
            </a:pPr>
            <a:r>
              <a:rPr lang="de-DE" b="1" dirty="0" smtClean="0">
                <a:solidFill>
                  <a:srgbClr val="7D91AA"/>
                </a:solidFill>
              </a:rPr>
              <a:t>Rechnerarithmetik</a:t>
            </a:r>
          </a:p>
          <a:p>
            <a:pPr marL="381000" indent="-381000">
              <a:lnSpc>
                <a:spcPct val="120000"/>
              </a:lnSpc>
              <a:buFont typeface="Arial" charset="0"/>
              <a:buAutoNum type="arabicPeriod"/>
            </a:pPr>
            <a:r>
              <a:rPr lang="de-DE" b="1" dirty="0" smtClean="0">
                <a:solidFill>
                  <a:srgbClr val="7D91AA"/>
                </a:solidFill>
              </a:rPr>
              <a:t>Grundlagen der Rechnerarchitektur</a:t>
            </a:r>
          </a:p>
          <a:p>
            <a:pPr marL="381000" indent="-381000">
              <a:lnSpc>
                <a:spcPct val="120000"/>
              </a:lnSpc>
              <a:buFont typeface="Arial" charset="0"/>
              <a:buAutoNum type="arabicPeriod"/>
            </a:pPr>
            <a:r>
              <a:rPr lang="de-DE" b="1" dirty="0" smtClean="0"/>
              <a:t>Speicher-Hardware</a:t>
            </a:r>
            <a:endParaRPr lang="de-DE" b="1" dirty="0" smtClean="0">
              <a:solidFill>
                <a:srgbClr val="7D91AA"/>
              </a:solidFill>
            </a:endParaRPr>
          </a:p>
          <a:p>
            <a:pPr marL="381000" indent="-381000">
              <a:lnSpc>
                <a:spcPct val="120000"/>
              </a:lnSpc>
              <a:buFont typeface="Arial" charset="0"/>
              <a:buAutoNum type="arabicPeriod"/>
            </a:pPr>
            <a:r>
              <a:rPr lang="de-DE" b="1" dirty="0" smtClean="0">
                <a:solidFill>
                  <a:srgbClr val="7D91AA"/>
                </a:solidFill>
              </a:rPr>
              <a:t>Ein-/Ausgabe</a:t>
            </a:r>
          </a:p>
        </p:txBody>
      </p:sp>
    </p:spTree>
    <p:extLst>
      <p:ext uri="{BB962C8B-B14F-4D97-AF65-F5344CB8AC3E}">
        <p14:creationId xmlns:p14="http://schemas.microsoft.com/office/powerpoint/2010/main" val="2340524899"/>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umsplatzhalter 3"/>
          <p:cNvSpPr>
            <a:spLocks noGrp="1"/>
          </p:cNvSpPr>
          <p:nvPr>
            <p:ph type="dt" sz="half" idx="10"/>
          </p:nvPr>
        </p:nvSpPr>
        <p:spPr/>
        <p:txBody>
          <a:bodyPr/>
          <a:lstStyle/>
          <a:p>
            <a:r>
              <a:rPr lang="en-US" dirty="0"/>
              <a:t>©</a:t>
            </a:r>
            <a:r>
              <a:rPr lang="de-DE" dirty="0"/>
              <a:t> H. Falk | </a:t>
            </a:r>
            <a:fld id="{E2D30B07-F490-414F-AF8C-407684340F90}" type="datetime1">
              <a:rPr lang="de-DE" smtClean="0"/>
              <a:t>01.10.2014</a:t>
            </a:fld>
            <a:endParaRPr lang="de-DE" dirty="0"/>
          </a:p>
        </p:txBody>
      </p:sp>
      <p:sp>
        <p:nvSpPr>
          <p:cNvPr id="12" name="Fußzeilenplatzhalter 4"/>
          <p:cNvSpPr>
            <a:spLocks noGrp="1"/>
          </p:cNvSpPr>
          <p:nvPr>
            <p:ph type="ftr" sz="quarter" idx="11"/>
          </p:nvPr>
        </p:nvSpPr>
        <p:spPr/>
        <p:txBody>
          <a:bodyPr/>
          <a:lstStyle/>
          <a:p>
            <a:r>
              <a:rPr lang="de-DE" dirty="0" smtClean="0"/>
              <a:t>7 - Speicher-Hardware</a:t>
            </a:r>
            <a:endParaRPr lang="de-DE" dirty="0"/>
          </a:p>
        </p:txBody>
      </p:sp>
      <p:sp>
        <p:nvSpPr>
          <p:cNvPr id="926722" name="Rectangle 2"/>
          <p:cNvSpPr>
            <a:spLocks noGrp="1" noChangeArrowheads="1"/>
          </p:cNvSpPr>
          <p:nvPr>
            <p:ph type="title"/>
          </p:nvPr>
        </p:nvSpPr>
        <p:spPr/>
        <p:txBody>
          <a:bodyPr/>
          <a:lstStyle/>
          <a:p>
            <a:r>
              <a:rPr lang="de-DE" dirty="0"/>
              <a:t>SRAM-Zelle (7)</a:t>
            </a:r>
          </a:p>
        </p:txBody>
      </p:sp>
      <p:sp>
        <p:nvSpPr>
          <p:cNvPr id="926723" name="Rectangle 3"/>
          <p:cNvSpPr>
            <a:spLocks noGrp="1" noChangeArrowheads="1"/>
          </p:cNvSpPr>
          <p:nvPr>
            <p:ph type="body" idx="1"/>
          </p:nvPr>
        </p:nvSpPr>
        <p:spPr/>
        <p:txBody>
          <a:bodyPr/>
          <a:lstStyle/>
          <a:p>
            <a:pPr>
              <a:lnSpc>
                <a:spcPct val="90000"/>
              </a:lnSpc>
            </a:pPr>
            <a:r>
              <a:rPr lang="de-DE" b="1" dirty="0"/>
              <a:t>Lesen von Zelle</a:t>
            </a:r>
          </a:p>
          <a:p>
            <a:pPr>
              <a:lnSpc>
                <a:spcPct val="90000"/>
              </a:lnSpc>
            </a:pPr>
            <a:endParaRPr lang="de-DE" b="1" dirty="0"/>
          </a:p>
          <a:p>
            <a:pPr>
              <a:lnSpc>
                <a:spcPct val="90000"/>
              </a:lnSpc>
            </a:pPr>
            <a:endParaRPr lang="de-DE" b="1" dirty="0"/>
          </a:p>
          <a:p>
            <a:pPr>
              <a:lnSpc>
                <a:spcPct val="90000"/>
              </a:lnSpc>
            </a:pPr>
            <a:endParaRPr lang="de-DE" b="1" dirty="0"/>
          </a:p>
          <a:p>
            <a:pPr>
              <a:lnSpc>
                <a:spcPct val="90000"/>
              </a:lnSpc>
            </a:pPr>
            <a:endParaRPr lang="de-DE" b="1" dirty="0"/>
          </a:p>
          <a:p>
            <a:pPr>
              <a:lnSpc>
                <a:spcPct val="90000"/>
              </a:lnSpc>
            </a:pPr>
            <a:endParaRPr lang="de-DE" b="1" dirty="0"/>
          </a:p>
          <a:p>
            <a:pPr>
              <a:lnSpc>
                <a:spcPct val="90000"/>
              </a:lnSpc>
            </a:pPr>
            <a:endParaRPr lang="de-DE" b="1" dirty="0"/>
          </a:p>
          <a:p>
            <a:pPr>
              <a:lnSpc>
                <a:spcPct val="90000"/>
              </a:lnSpc>
            </a:pPr>
            <a:endParaRPr lang="de-DE" b="1" dirty="0"/>
          </a:p>
          <a:p>
            <a:pPr>
              <a:lnSpc>
                <a:spcPct val="90000"/>
              </a:lnSpc>
            </a:pPr>
            <a:endParaRPr lang="de-DE" b="1" dirty="0"/>
          </a:p>
          <a:p>
            <a:pPr>
              <a:lnSpc>
                <a:spcPct val="90000"/>
              </a:lnSpc>
            </a:pPr>
            <a:endParaRPr lang="de-DE" b="1" dirty="0"/>
          </a:p>
          <a:p>
            <a:pPr>
              <a:lnSpc>
                <a:spcPct val="120000"/>
              </a:lnSpc>
              <a:buFont typeface="Arial" charset="0"/>
              <a:buChar char="–"/>
            </a:pPr>
            <a:r>
              <a:rPr lang="de-DE" dirty="0"/>
              <a:t>Leitungen </a:t>
            </a:r>
            <a:r>
              <a:rPr lang="en-US" dirty="0" smtClean="0"/>
              <a:t>bit</a:t>
            </a:r>
            <a:r>
              <a:rPr lang="de-DE" dirty="0" smtClean="0"/>
              <a:t> </a:t>
            </a:r>
            <a:r>
              <a:rPr lang="de-DE" dirty="0"/>
              <a:t>und </a:t>
            </a:r>
            <a:r>
              <a:rPr lang="en-US" dirty="0" smtClean="0"/>
              <a:t>bit</a:t>
            </a:r>
            <a:r>
              <a:rPr lang="de-DE" dirty="0" smtClean="0"/>
              <a:t> </a:t>
            </a:r>
            <a:r>
              <a:rPr lang="de-DE" dirty="0"/>
              <a:t>werden mit 1 beschaltet, Select wird kurz mit 1 beschaltet</a:t>
            </a:r>
          </a:p>
          <a:p>
            <a:pPr>
              <a:lnSpc>
                <a:spcPct val="120000"/>
              </a:lnSpc>
              <a:buFont typeface="Arial" charset="0"/>
              <a:buChar char="–"/>
            </a:pPr>
            <a:r>
              <a:rPr lang="de-DE" dirty="0"/>
              <a:t>Inverter versuchen, eine der beiden Leitungen auf Masse zu ziehen</a:t>
            </a:r>
          </a:p>
        </p:txBody>
      </p:sp>
      <p:pic>
        <p:nvPicPr>
          <p:cNvPr id="926724" name="Picture 4"/>
          <p:cNvPicPr>
            <a:picLocks noChangeAspect="1" noChangeArrowheads="1"/>
          </p:cNvPicPr>
          <p:nvPr/>
        </p:nvPicPr>
        <p:blipFill>
          <a:blip r:embed="rId3">
            <a:extLst>
              <a:ext uri="{28A0092B-C50C-407E-A947-70E740481C1C}">
                <a14:useLocalDpi xmlns:a14="http://schemas.microsoft.com/office/drawing/2010/main" val="0"/>
              </a:ext>
            </a:extLst>
          </a:blip>
          <a:srcRect l="6694" t="23531" r="72319" b="49361"/>
          <a:stretch>
            <a:fillRect/>
          </a:stretch>
        </p:blipFill>
        <p:spPr bwMode="auto">
          <a:xfrm>
            <a:off x="641350" y="1844675"/>
            <a:ext cx="4146550" cy="223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6725" name="Line 5"/>
          <p:cNvSpPr>
            <a:spLocks noChangeShapeType="1"/>
          </p:cNvSpPr>
          <p:nvPr/>
        </p:nvSpPr>
        <p:spPr bwMode="auto">
          <a:xfrm flipV="1">
            <a:off x="2627313" y="4230000"/>
            <a:ext cx="288925" cy="0"/>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926726" name="Text Box 6"/>
          <p:cNvSpPr txBox="1">
            <a:spLocks noChangeArrowheads="1"/>
          </p:cNvSpPr>
          <p:nvPr/>
        </p:nvSpPr>
        <p:spPr bwMode="auto">
          <a:xfrm>
            <a:off x="4606925" y="2527300"/>
            <a:ext cx="6762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2000" dirty="0">
                <a:solidFill>
                  <a:srgbClr val="008000"/>
                </a:solidFill>
              </a:rPr>
              <a:t>1 / 0</a:t>
            </a:r>
          </a:p>
        </p:txBody>
      </p:sp>
      <p:sp>
        <p:nvSpPr>
          <p:cNvPr id="926727" name="Text Box 7"/>
          <p:cNvSpPr txBox="1">
            <a:spLocks noChangeArrowheads="1"/>
          </p:cNvSpPr>
          <p:nvPr/>
        </p:nvSpPr>
        <p:spPr bwMode="auto">
          <a:xfrm>
            <a:off x="1582738" y="2527300"/>
            <a:ext cx="3254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2000" dirty="0">
                <a:solidFill>
                  <a:srgbClr val="3366FF"/>
                </a:solidFill>
              </a:rPr>
              <a:t>1</a:t>
            </a:r>
          </a:p>
        </p:txBody>
      </p:sp>
      <p:sp>
        <p:nvSpPr>
          <p:cNvPr id="926728" name="Text Box 8"/>
          <p:cNvSpPr txBox="1">
            <a:spLocks noChangeArrowheads="1"/>
          </p:cNvSpPr>
          <p:nvPr/>
        </p:nvSpPr>
        <p:spPr bwMode="auto">
          <a:xfrm>
            <a:off x="3022600" y="3357563"/>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2000" dirty="0">
                <a:solidFill>
                  <a:srgbClr val="A32638"/>
                </a:solidFill>
              </a:rPr>
              <a:t>0</a:t>
            </a:r>
          </a:p>
        </p:txBody>
      </p:sp>
      <p:sp>
        <p:nvSpPr>
          <p:cNvPr id="926729" name="Text Box 9"/>
          <p:cNvSpPr txBox="1">
            <a:spLocks noChangeArrowheads="1"/>
          </p:cNvSpPr>
          <p:nvPr/>
        </p:nvSpPr>
        <p:spPr bwMode="auto">
          <a:xfrm>
            <a:off x="2806700" y="2133600"/>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2000" dirty="0">
                <a:solidFill>
                  <a:srgbClr val="3366FF"/>
                </a:solidFill>
              </a:rPr>
              <a:t>1</a:t>
            </a:r>
          </a:p>
        </p:txBody>
      </p:sp>
      <p:sp>
        <p:nvSpPr>
          <p:cNvPr id="926730" name="Text Box 10"/>
          <p:cNvSpPr txBox="1">
            <a:spLocks noChangeArrowheads="1"/>
          </p:cNvSpPr>
          <p:nvPr/>
        </p:nvSpPr>
        <p:spPr bwMode="auto">
          <a:xfrm>
            <a:off x="3382963" y="2960688"/>
            <a:ext cx="3254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2000" dirty="0">
                <a:solidFill>
                  <a:srgbClr val="008000"/>
                </a:solidFill>
              </a:rPr>
              <a:t>0</a:t>
            </a:r>
          </a:p>
        </p:txBody>
      </p:sp>
      <p:grpSp>
        <p:nvGrpSpPr>
          <p:cNvPr id="13" name="Gruppieren 12"/>
          <p:cNvGrpSpPr/>
          <p:nvPr/>
        </p:nvGrpSpPr>
        <p:grpSpPr>
          <a:xfrm>
            <a:off x="2843808" y="2764800"/>
            <a:ext cx="601392" cy="504000"/>
            <a:chOff x="2843808" y="2772000"/>
            <a:chExt cx="601392" cy="504000"/>
          </a:xfrm>
        </p:grpSpPr>
        <p:sp>
          <p:nvSpPr>
            <p:cNvPr id="14" name="Rechteck 13"/>
            <p:cNvSpPr/>
            <p:nvPr/>
          </p:nvSpPr>
          <p:spPr bwMode="auto">
            <a:xfrm rot="10800000">
              <a:off x="3010432" y="2788128"/>
              <a:ext cx="409440" cy="462716"/>
            </a:xfrm>
            <a:prstGeom prst="rect">
              <a:avLst/>
            </a:prstGeom>
            <a:solidFill>
              <a:schemeClr val="bg1"/>
            </a:solidFill>
            <a:ln w="1905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pic>
          <p:nvPicPr>
            <p:cNvPr id="15" name="Grafik 14"/>
            <p:cNvPicPr preferRelativeResize="0">
              <a:picLocks/>
            </p:cNvPicPr>
            <p:nvPr/>
          </p:nvPicPr>
          <p:blipFill rotWithShape="1">
            <a:blip r:embed="rId4" cstate="print">
              <a:extLst>
                <a:ext uri="{28A0092B-C50C-407E-A947-70E740481C1C}">
                  <a14:useLocalDpi xmlns:a14="http://schemas.microsoft.com/office/drawing/2010/main" val="0"/>
                </a:ext>
              </a:extLst>
            </a:blip>
            <a:srcRect l="19594" t="45035" r="75938" b="40037"/>
            <a:stretch/>
          </p:blipFill>
          <p:spPr>
            <a:xfrm rot="10800000">
              <a:off x="3193200" y="2772000"/>
              <a:ext cx="252000" cy="504000"/>
            </a:xfrm>
            <a:prstGeom prst="rect">
              <a:avLst/>
            </a:prstGeom>
          </p:spPr>
        </p:pic>
        <p:sp>
          <p:nvSpPr>
            <p:cNvPr id="16" name="Ellipse 15"/>
            <p:cNvSpPr/>
            <p:nvPr/>
          </p:nvSpPr>
          <p:spPr bwMode="auto">
            <a:xfrm rot="10800000">
              <a:off x="3154197" y="3004968"/>
              <a:ext cx="45719" cy="45719"/>
            </a:xfrm>
            <a:prstGeom prst="ellipse">
              <a:avLst/>
            </a:prstGeom>
            <a:solidFill>
              <a:schemeClr val="tx1"/>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cxnSp>
          <p:nvCxnSpPr>
            <p:cNvPr id="17" name="Gerade Verbindung 16"/>
            <p:cNvCxnSpPr/>
            <p:nvPr/>
          </p:nvCxnSpPr>
          <p:spPr bwMode="auto">
            <a:xfrm rot="10800000">
              <a:off x="2843808" y="3025964"/>
              <a:ext cx="333248"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8" name="Gruppieren 17"/>
          <p:cNvGrpSpPr/>
          <p:nvPr/>
        </p:nvGrpSpPr>
        <p:grpSpPr>
          <a:xfrm flipH="1">
            <a:off x="3052800" y="2228400"/>
            <a:ext cx="601392" cy="504000"/>
            <a:chOff x="5374736" y="2060848"/>
            <a:chExt cx="601392" cy="504000"/>
          </a:xfrm>
        </p:grpSpPr>
        <p:sp>
          <p:nvSpPr>
            <p:cNvPr id="19" name="Rechteck 18"/>
            <p:cNvSpPr/>
            <p:nvPr/>
          </p:nvSpPr>
          <p:spPr bwMode="auto">
            <a:xfrm rot="10800000">
              <a:off x="5541360" y="2076976"/>
              <a:ext cx="409440" cy="462716"/>
            </a:xfrm>
            <a:prstGeom prst="rect">
              <a:avLst/>
            </a:prstGeom>
            <a:solidFill>
              <a:schemeClr val="bg1"/>
            </a:solidFill>
            <a:ln w="1905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pic>
          <p:nvPicPr>
            <p:cNvPr id="20" name="Grafik 19"/>
            <p:cNvPicPr preferRelativeResize="0">
              <a:picLocks/>
            </p:cNvPicPr>
            <p:nvPr/>
          </p:nvPicPr>
          <p:blipFill rotWithShape="1">
            <a:blip r:embed="rId4" cstate="print">
              <a:extLst>
                <a:ext uri="{28A0092B-C50C-407E-A947-70E740481C1C}">
                  <a14:useLocalDpi xmlns:a14="http://schemas.microsoft.com/office/drawing/2010/main" val="0"/>
                </a:ext>
              </a:extLst>
            </a:blip>
            <a:srcRect l="19594" t="45035" r="75938" b="40037"/>
            <a:stretch/>
          </p:blipFill>
          <p:spPr>
            <a:xfrm rot="10800000">
              <a:off x="5724128" y="2060848"/>
              <a:ext cx="252000" cy="504000"/>
            </a:xfrm>
            <a:prstGeom prst="rect">
              <a:avLst/>
            </a:prstGeom>
          </p:spPr>
        </p:pic>
        <p:sp>
          <p:nvSpPr>
            <p:cNvPr id="21" name="Ellipse 20"/>
            <p:cNvSpPr/>
            <p:nvPr/>
          </p:nvSpPr>
          <p:spPr bwMode="auto">
            <a:xfrm rot="10800000">
              <a:off x="5685125" y="2293816"/>
              <a:ext cx="45719" cy="45719"/>
            </a:xfrm>
            <a:prstGeom prst="ellipse">
              <a:avLst/>
            </a:prstGeom>
            <a:solidFill>
              <a:schemeClr val="tx1"/>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cxnSp>
          <p:nvCxnSpPr>
            <p:cNvPr id="22" name="Gerade Verbindung 21"/>
            <p:cNvCxnSpPr/>
            <p:nvPr/>
          </p:nvCxnSpPr>
          <p:spPr bwMode="auto">
            <a:xfrm rot="10800000">
              <a:off x="5374736" y="2314812"/>
              <a:ext cx="333248"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1875033831"/>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umsplatzhalter 3"/>
          <p:cNvSpPr>
            <a:spLocks noGrp="1"/>
          </p:cNvSpPr>
          <p:nvPr>
            <p:ph type="dt" sz="half" idx="10"/>
          </p:nvPr>
        </p:nvSpPr>
        <p:spPr/>
        <p:txBody>
          <a:bodyPr/>
          <a:lstStyle/>
          <a:p>
            <a:r>
              <a:rPr lang="en-US" dirty="0"/>
              <a:t>©</a:t>
            </a:r>
            <a:r>
              <a:rPr lang="de-DE" dirty="0"/>
              <a:t> H. Falk | </a:t>
            </a:r>
            <a:fld id="{21EB6DA2-8336-4C9A-9B18-628B4B92EB5A}" type="datetime1">
              <a:rPr lang="de-DE" smtClean="0"/>
              <a:t>01.10.2014</a:t>
            </a:fld>
            <a:endParaRPr lang="de-DE" dirty="0"/>
          </a:p>
        </p:txBody>
      </p:sp>
      <p:sp>
        <p:nvSpPr>
          <p:cNvPr id="13" name="Fußzeilenplatzhalter 4"/>
          <p:cNvSpPr>
            <a:spLocks noGrp="1"/>
          </p:cNvSpPr>
          <p:nvPr>
            <p:ph type="ftr" sz="quarter" idx="11"/>
          </p:nvPr>
        </p:nvSpPr>
        <p:spPr/>
        <p:txBody>
          <a:bodyPr/>
          <a:lstStyle/>
          <a:p>
            <a:r>
              <a:rPr lang="de-DE" dirty="0" smtClean="0"/>
              <a:t>7 - Speicher-Hardware</a:t>
            </a:r>
            <a:endParaRPr lang="de-DE" dirty="0"/>
          </a:p>
        </p:txBody>
      </p:sp>
      <p:sp>
        <p:nvSpPr>
          <p:cNvPr id="928770" name="Rectangle 2"/>
          <p:cNvSpPr>
            <a:spLocks noGrp="1" noChangeArrowheads="1"/>
          </p:cNvSpPr>
          <p:nvPr>
            <p:ph type="title"/>
          </p:nvPr>
        </p:nvSpPr>
        <p:spPr/>
        <p:txBody>
          <a:bodyPr/>
          <a:lstStyle/>
          <a:p>
            <a:r>
              <a:rPr lang="de-DE" dirty="0"/>
              <a:t>SRAM-Zelle (8)</a:t>
            </a:r>
          </a:p>
        </p:txBody>
      </p:sp>
      <p:sp>
        <p:nvSpPr>
          <p:cNvPr id="928771" name="Rectangle 3"/>
          <p:cNvSpPr>
            <a:spLocks noGrp="1" noChangeArrowheads="1"/>
          </p:cNvSpPr>
          <p:nvPr>
            <p:ph type="body" idx="1"/>
          </p:nvPr>
        </p:nvSpPr>
        <p:spPr/>
        <p:txBody>
          <a:bodyPr/>
          <a:lstStyle/>
          <a:p>
            <a:pPr>
              <a:lnSpc>
                <a:spcPct val="90000"/>
              </a:lnSpc>
            </a:pPr>
            <a:r>
              <a:rPr lang="de-DE" b="1" dirty="0"/>
              <a:t>Lesen von Zelle</a:t>
            </a:r>
          </a:p>
          <a:p>
            <a:pPr>
              <a:lnSpc>
                <a:spcPct val="90000"/>
              </a:lnSpc>
            </a:pPr>
            <a:endParaRPr lang="de-DE" b="1" dirty="0"/>
          </a:p>
          <a:p>
            <a:pPr>
              <a:lnSpc>
                <a:spcPct val="90000"/>
              </a:lnSpc>
            </a:pPr>
            <a:endParaRPr lang="de-DE" b="1" dirty="0"/>
          </a:p>
          <a:p>
            <a:pPr>
              <a:lnSpc>
                <a:spcPct val="90000"/>
              </a:lnSpc>
            </a:pPr>
            <a:endParaRPr lang="de-DE" b="1" dirty="0"/>
          </a:p>
          <a:p>
            <a:pPr>
              <a:lnSpc>
                <a:spcPct val="90000"/>
              </a:lnSpc>
            </a:pPr>
            <a:endParaRPr lang="de-DE" b="1" dirty="0"/>
          </a:p>
          <a:p>
            <a:pPr>
              <a:lnSpc>
                <a:spcPct val="90000"/>
              </a:lnSpc>
            </a:pPr>
            <a:endParaRPr lang="de-DE" b="1" dirty="0"/>
          </a:p>
          <a:p>
            <a:pPr>
              <a:lnSpc>
                <a:spcPct val="90000"/>
              </a:lnSpc>
            </a:pPr>
            <a:endParaRPr lang="de-DE" b="1" dirty="0"/>
          </a:p>
          <a:p>
            <a:pPr>
              <a:lnSpc>
                <a:spcPct val="90000"/>
              </a:lnSpc>
            </a:pPr>
            <a:endParaRPr lang="de-DE" b="1" dirty="0"/>
          </a:p>
          <a:p>
            <a:pPr>
              <a:lnSpc>
                <a:spcPct val="90000"/>
              </a:lnSpc>
            </a:pPr>
            <a:endParaRPr lang="de-DE" b="1" dirty="0"/>
          </a:p>
          <a:p>
            <a:pPr>
              <a:lnSpc>
                <a:spcPct val="90000"/>
              </a:lnSpc>
            </a:pPr>
            <a:endParaRPr lang="de-DE" b="1" dirty="0"/>
          </a:p>
          <a:p>
            <a:pPr>
              <a:lnSpc>
                <a:spcPct val="120000"/>
              </a:lnSpc>
              <a:buFont typeface="Arial" charset="0"/>
              <a:buChar char="–"/>
            </a:pPr>
            <a:r>
              <a:rPr lang="de-DE" dirty="0"/>
              <a:t>Leitungen </a:t>
            </a:r>
            <a:r>
              <a:rPr lang="en-US" dirty="0" smtClean="0"/>
              <a:t>bit</a:t>
            </a:r>
            <a:r>
              <a:rPr lang="de-DE" dirty="0" smtClean="0"/>
              <a:t> </a:t>
            </a:r>
            <a:r>
              <a:rPr lang="de-DE" dirty="0"/>
              <a:t>und </a:t>
            </a:r>
            <a:r>
              <a:rPr lang="en-US" dirty="0" smtClean="0"/>
              <a:t>bit</a:t>
            </a:r>
            <a:r>
              <a:rPr lang="de-DE" dirty="0" smtClean="0"/>
              <a:t> </a:t>
            </a:r>
            <a:r>
              <a:rPr lang="de-DE" dirty="0"/>
              <a:t>werden mit 1 beschaltet, Select kurz mit 1</a:t>
            </a:r>
          </a:p>
          <a:p>
            <a:pPr>
              <a:lnSpc>
                <a:spcPct val="120000"/>
              </a:lnSpc>
              <a:buFont typeface="Arial" charset="0"/>
              <a:buChar char="–"/>
            </a:pPr>
            <a:r>
              <a:rPr lang="de-DE" dirty="0"/>
              <a:t>Inverter versuchen, eine der beiden Leitungen auf Masse zu ziehen</a:t>
            </a:r>
          </a:p>
          <a:p>
            <a:pPr>
              <a:lnSpc>
                <a:spcPct val="120000"/>
              </a:lnSpc>
              <a:buFont typeface="Arial" charset="0"/>
              <a:buChar char="–"/>
            </a:pPr>
            <a:r>
              <a:rPr lang="de-DE" dirty="0"/>
              <a:t>Geringer Spannungsabfall kann registriert werden</a:t>
            </a:r>
          </a:p>
          <a:p>
            <a:pPr>
              <a:lnSpc>
                <a:spcPct val="120000"/>
              </a:lnSpc>
              <a:buFont typeface="Wingdings" pitchFamily="2" charset="2"/>
              <a:buChar char="F"/>
            </a:pPr>
            <a:r>
              <a:rPr lang="de-DE" dirty="0"/>
              <a:t>0 oder 1 wird erkannt</a:t>
            </a:r>
          </a:p>
          <a:p>
            <a:pPr lvl="1">
              <a:lnSpc>
                <a:spcPct val="120000"/>
              </a:lnSpc>
              <a:buFont typeface="Arial" charset="0"/>
              <a:buChar char="–"/>
            </a:pPr>
            <a:r>
              <a:rPr lang="de-DE" dirty="0"/>
              <a:t>Aufwändige Verstärkerschaltung notwendig</a:t>
            </a:r>
          </a:p>
        </p:txBody>
      </p:sp>
      <p:pic>
        <p:nvPicPr>
          <p:cNvPr id="928772" name="Picture 4"/>
          <p:cNvPicPr>
            <a:picLocks noChangeAspect="1" noChangeArrowheads="1"/>
          </p:cNvPicPr>
          <p:nvPr/>
        </p:nvPicPr>
        <p:blipFill>
          <a:blip r:embed="rId3">
            <a:extLst>
              <a:ext uri="{28A0092B-C50C-407E-A947-70E740481C1C}">
                <a14:useLocalDpi xmlns:a14="http://schemas.microsoft.com/office/drawing/2010/main" val="0"/>
              </a:ext>
            </a:extLst>
          </a:blip>
          <a:srcRect l="6694" t="23531" r="72319" b="49361"/>
          <a:stretch>
            <a:fillRect/>
          </a:stretch>
        </p:blipFill>
        <p:spPr bwMode="auto">
          <a:xfrm>
            <a:off x="641350" y="1844675"/>
            <a:ext cx="4146550" cy="223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8773" name="Line 5"/>
          <p:cNvSpPr>
            <a:spLocks noChangeShapeType="1"/>
          </p:cNvSpPr>
          <p:nvPr/>
        </p:nvSpPr>
        <p:spPr bwMode="auto">
          <a:xfrm flipV="1">
            <a:off x="2627313" y="4230000"/>
            <a:ext cx="288925" cy="0"/>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dirty="0"/>
          </a:p>
        </p:txBody>
      </p:sp>
      <p:sp>
        <p:nvSpPr>
          <p:cNvPr id="928774" name="Text Box 6"/>
          <p:cNvSpPr txBox="1">
            <a:spLocks noChangeArrowheads="1"/>
          </p:cNvSpPr>
          <p:nvPr/>
        </p:nvSpPr>
        <p:spPr bwMode="auto">
          <a:xfrm>
            <a:off x="4606925" y="2527300"/>
            <a:ext cx="6762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2000" dirty="0">
                <a:solidFill>
                  <a:srgbClr val="008000"/>
                </a:solidFill>
              </a:rPr>
              <a:t>1 / 0</a:t>
            </a:r>
          </a:p>
        </p:txBody>
      </p:sp>
      <p:sp>
        <p:nvSpPr>
          <p:cNvPr id="928775" name="Text Box 7"/>
          <p:cNvSpPr txBox="1">
            <a:spLocks noChangeArrowheads="1"/>
          </p:cNvSpPr>
          <p:nvPr/>
        </p:nvSpPr>
        <p:spPr bwMode="auto">
          <a:xfrm>
            <a:off x="1582738" y="2527300"/>
            <a:ext cx="3254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2000" dirty="0">
                <a:solidFill>
                  <a:srgbClr val="3366FF"/>
                </a:solidFill>
              </a:rPr>
              <a:t>1</a:t>
            </a:r>
          </a:p>
        </p:txBody>
      </p:sp>
      <p:sp>
        <p:nvSpPr>
          <p:cNvPr id="928776" name="Text Box 8"/>
          <p:cNvSpPr txBox="1">
            <a:spLocks noChangeArrowheads="1"/>
          </p:cNvSpPr>
          <p:nvPr/>
        </p:nvSpPr>
        <p:spPr bwMode="auto">
          <a:xfrm>
            <a:off x="3022600" y="3357563"/>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2000" dirty="0">
                <a:solidFill>
                  <a:srgbClr val="A32638"/>
                </a:solidFill>
              </a:rPr>
              <a:t>0</a:t>
            </a:r>
          </a:p>
        </p:txBody>
      </p:sp>
      <p:sp>
        <p:nvSpPr>
          <p:cNvPr id="928777" name="Text Box 9"/>
          <p:cNvSpPr txBox="1">
            <a:spLocks noChangeArrowheads="1"/>
          </p:cNvSpPr>
          <p:nvPr/>
        </p:nvSpPr>
        <p:spPr bwMode="auto">
          <a:xfrm>
            <a:off x="2806700" y="2133600"/>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2000" dirty="0">
                <a:solidFill>
                  <a:srgbClr val="3366FF"/>
                </a:solidFill>
              </a:rPr>
              <a:t>1</a:t>
            </a:r>
          </a:p>
        </p:txBody>
      </p:sp>
      <p:sp>
        <p:nvSpPr>
          <p:cNvPr id="928778" name="Text Box 10"/>
          <p:cNvSpPr txBox="1">
            <a:spLocks noChangeArrowheads="1"/>
          </p:cNvSpPr>
          <p:nvPr/>
        </p:nvSpPr>
        <p:spPr bwMode="auto">
          <a:xfrm>
            <a:off x="3382963" y="2960688"/>
            <a:ext cx="3254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2000" dirty="0">
                <a:solidFill>
                  <a:srgbClr val="008000"/>
                </a:solidFill>
              </a:rPr>
              <a:t>0</a:t>
            </a:r>
          </a:p>
        </p:txBody>
      </p:sp>
      <p:sp>
        <p:nvSpPr>
          <p:cNvPr id="928779" name="Oval 11"/>
          <p:cNvSpPr>
            <a:spLocks noChangeArrowheads="1"/>
          </p:cNvSpPr>
          <p:nvPr/>
        </p:nvSpPr>
        <p:spPr bwMode="auto">
          <a:xfrm>
            <a:off x="4572000" y="2492375"/>
            <a:ext cx="720725" cy="431800"/>
          </a:xfrm>
          <a:prstGeom prst="ellipse">
            <a:avLst/>
          </a:prstGeom>
          <a:noFill/>
          <a:ln w="22225">
            <a:solidFill>
              <a:srgbClr val="A32638"/>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grpSp>
        <p:nvGrpSpPr>
          <p:cNvPr id="14" name="Gruppieren 13"/>
          <p:cNvGrpSpPr/>
          <p:nvPr/>
        </p:nvGrpSpPr>
        <p:grpSpPr>
          <a:xfrm>
            <a:off x="2843808" y="2764800"/>
            <a:ext cx="601392" cy="504000"/>
            <a:chOff x="2843808" y="2772000"/>
            <a:chExt cx="601392" cy="504000"/>
          </a:xfrm>
        </p:grpSpPr>
        <p:sp>
          <p:nvSpPr>
            <p:cNvPr id="15" name="Rechteck 14"/>
            <p:cNvSpPr/>
            <p:nvPr/>
          </p:nvSpPr>
          <p:spPr bwMode="auto">
            <a:xfrm rot="10800000">
              <a:off x="3010432" y="2788128"/>
              <a:ext cx="409440" cy="462716"/>
            </a:xfrm>
            <a:prstGeom prst="rect">
              <a:avLst/>
            </a:prstGeom>
            <a:solidFill>
              <a:schemeClr val="bg1"/>
            </a:solidFill>
            <a:ln w="1905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pic>
          <p:nvPicPr>
            <p:cNvPr id="16" name="Grafik 15"/>
            <p:cNvPicPr preferRelativeResize="0">
              <a:picLocks/>
            </p:cNvPicPr>
            <p:nvPr/>
          </p:nvPicPr>
          <p:blipFill rotWithShape="1">
            <a:blip r:embed="rId4" cstate="print">
              <a:extLst>
                <a:ext uri="{28A0092B-C50C-407E-A947-70E740481C1C}">
                  <a14:useLocalDpi xmlns:a14="http://schemas.microsoft.com/office/drawing/2010/main" val="0"/>
                </a:ext>
              </a:extLst>
            </a:blip>
            <a:srcRect l="19594" t="45035" r="75938" b="40037"/>
            <a:stretch/>
          </p:blipFill>
          <p:spPr>
            <a:xfrm rot="10800000">
              <a:off x="3193200" y="2772000"/>
              <a:ext cx="252000" cy="504000"/>
            </a:xfrm>
            <a:prstGeom prst="rect">
              <a:avLst/>
            </a:prstGeom>
          </p:spPr>
        </p:pic>
        <p:sp>
          <p:nvSpPr>
            <p:cNvPr id="17" name="Ellipse 16"/>
            <p:cNvSpPr/>
            <p:nvPr/>
          </p:nvSpPr>
          <p:spPr bwMode="auto">
            <a:xfrm rot="10800000">
              <a:off x="3154197" y="3004968"/>
              <a:ext cx="45719" cy="45719"/>
            </a:xfrm>
            <a:prstGeom prst="ellipse">
              <a:avLst/>
            </a:prstGeom>
            <a:solidFill>
              <a:schemeClr val="tx1"/>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cxnSp>
          <p:nvCxnSpPr>
            <p:cNvPr id="18" name="Gerade Verbindung 17"/>
            <p:cNvCxnSpPr/>
            <p:nvPr/>
          </p:nvCxnSpPr>
          <p:spPr bwMode="auto">
            <a:xfrm rot="10800000">
              <a:off x="2843808" y="3025964"/>
              <a:ext cx="333248"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9" name="Gruppieren 18"/>
          <p:cNvGrpSpPr/>
          <p:nvPr/>
        </p:nvGrpSpPr>
        <p:grpSpPr>
          <a:xfrm flipH="1">
            <a:off x="3052800" y="2228400"/>
            <a:ext cx="601392" cy="504000"/>
            <a:chOff x="5374736" y="2060848"/>
            <a:chExt cx="601392" cy="504000"/>
          </a:xfrm>
        </p:grpSpPr>
        <p:sp>
          <p:nvSpPr>
            <p:cNvPr id="20" name="Rechteck 19"/>
            <p:cNvSpPr/>
            <p:nvPr/>
          </p:nvSpPr>
          <p:spPr bwMode="auto">
            <a:xfrm rot="10800000">
              <a:off x="5541360" y="2076976"/>
              <a:ext cx="409440" cy="462716"/>
            </a:xfrm>
            <a:prstGeom prst="rect">
              <a:avLst/>
            </a:prstGeom>
            <a:solidFill>
              <a:schemeClr val="bg1"/>
            </a:solidFill>
            <a:ln w="1905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pic>
          <p:nvPicPr>
            <p:cNvPr id="21" name="Grafik 20"/>
            <p:cNvPicPr preferRelativeResize="0">
              <a:picLocks/>
            </p:cNvPicPr>
            <p:nvPr/>
          </p:nvPicPr>
          <p:blipFill rotWithShape="1">
            <a:blip r:embed="rId4" cstate="print">
              <a:extLst>
                <a:ext uri="{28A0092B-C50C-407E-A947-70E740481C1C}">
                  <a14:useLocalDpi xmlns:a14="http://schemas.microsoft.com/office/drawing/2010/main" val="0"/>
                </a:ext>
              </a:extLst>
            </a:blip>
            <a:srcRect l="19594" t="45035" r="75938" b="40037"/>
            <a:stretch/>
          </p:blipFill>
          <p:spPr>
            <a:xfrm rot="10800000">
              <a:off x="5724128" y="2060848"/>
              <a:ext cx="252000" cy="504000"/>
            </a:xfrm>
            <a:prstGeom prst="rect">
              <a:avLst/>
            </a:prstGeom>
          </p:spPr>
        </p:pic>
        <p:sp>
          <p:nvSpPr>
            <p:cNvPr id="22" name="Ellipse 21"/>
            <p:cNvSpPr/>
            <p:nvPr/>
          </p:nvSpPr>
          <p:spPr bwMode="auto">
            <a:xfrm rot="10800000">
              <a:off x="5685125" y="2293816"/>
              <a:ext cx="45719" cy="45719"/>
            </a:xfrm>
            <a:prstGeom prst="ellipse">
              <a:avLst/>
            </a:prstGeom>
            <a:solidFill>
              <a:schemeClr val="tx1"/>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Arial" charset="0"/>
              </a:endParaRPr>
            </a:p>
          </p:txBody>
        </p:sp>
        <p:cxnSp>
          <p:nvCxnSpPr>
            <p:cNvPr id="23" name="Gerade Verbindung 22"/>
            <p:cNvCxnSpPr/>
            <p:nvPr/>
          </p:nvCxnSpPr>
          <p:spPr bwMode="auto">
            <a:xfrm rot="10800000">
              <a:off x="5374736" y="2314812"/>
              <a:ext cx="333248" cy="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2320450950"/>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umsplatzhalter 3"/>
          <p:cNvSpPr>
            <a:spLocks noGrp="1"/>
          </p:cNvSpPr>
          <p:nvPr>
            <p:ph type="dt" sz="half" idx="10"/>
          </p:nvPr>
        </p:nvSpPr>
        <p:spPr/>
        <p:txBody>
          <a:bodyPr/>
          <a:lstStyle/>
          <a:p>
            <a:r>
              <a:rPr lang="en-US" dirty="0"/>
              <a:t>©</a:t>
            </a:r>
            <a:r>
              <a:rPr lang="de-DE" dirty="0"/>
              <a:t> H. Falk | </a:t>
            </a:r>
            <a:fld id="{28F778EC-4C23-4EFD-8417-C4808E7204DE}" type="datetime1">
              <a:rPr lang="de-DE" smtClean="0"/>
              <a:t>01.10.2014</a:t>
            </a:fld>
            <a:endParaRPr lang="de-DE" dirty="0"/>
          </a:p>
        </p:txBody>
      </p:sp>
      <p:sp>
        <p:nvSpPr>
          <p:cNvPr id="9" name="Fußzeilenplatzhalter 4"/>
          <p:cNvSpPr>
            <a:spLocks noGrp="1"/>
          </p:cNvSpPr>
          <p:nvPr>
            <p:ph type="ftr" sz="quarter" idx="11"/>
          </p:nvPr>
        </p:nvSpPr>
        <p:spPr/>
        <p:txBody>
          <a:bodyPr/>
          <a:lstStyle/>
          <a:p>
            <a:r>
              <a:rPr lang="de-DE" dirty="0" smtClean="0"/>
              <a:t>7 - Speicher-Hardware</a:t>
            </a:r>
            <a:endParaRPr lang="de-DE" dirty="0"/>
          </a:p>
        </p:txBody>
      </p:sp>
      <p:sp>
        <p:nvSpPr>
          <p:cNvPr id="930818" name="Rectangle 2"/>
          <p:cNvSpPr>
            <a:spLocks noGrp="1" noChangeArrowheads="1"/>
          </p:cNvSpPr>
          <p:nvPr>
            <p:ph type="title"/>
          </p:nvPr>
        </p:nvSpPr>
        <p:spPr/>
        <p:txBody>
          <a:bodyPr/>
          <a:lstStyle/>
          <a:p>
            <a:r>
              <a:rPr lang="de-DE" dirty="0"/>
              <a:t>SRAM-Zelle (9)</a:t>
            </a:r>
          </a:p>
        </p:txBody>
      </p:sp>
      <p:sp>
        <p:nvSpPr>
          <p:cNvPr id="930819" name="Rectangle 3"/>
          <p:cNvSpPr>
            <a:spLocks noGrp="1" noChangeArrowheads="1"/>
          </p:cNvSpPr>
          <p:nvPr>
            <p:ph type="body" idx="1"/>
          </p:nvPr>
        </p:nvSpPr>
        <p:spPr/>
        <p:txBody>
          <a:bodyPr/>
          <a:lstStyle/>
          <a:p>
            <a:pPr>
              <a:lnSpc>
                <a:spcPct val="90000"/>
              </a:lnSpc>
            </a:pPr>
            <a:r>
              <a:rPr lang="de-DE" b="1" dirty="0"/>
              <a:t>Typischer Aufbau mit 6 Transistoren</a:t>
            </a:r>
          </a:p>
          <a:p>
            <a:pPr>
              <a:lnSpc>
                <a:spcPct val="90000"/>
              </a:lnSpc>
            </a:pPr>
            <a:endParaRPr lang="de-DE" b="1" dirty="0"/>
          </a:p>
          <a:p>
            <a:pPr>
              <a:lnSpc>
                <a:spcPct val="90000"/>
              </a:lnSpc>
            </a:pPr>
            <a:endParaRPr lang="de-DE" b="1" dirty="0"/>
          </a:p>
          <a:p>
            <a:pPr>
              <a:lnSpc>
                <a:spcPct val="90000"/>
              </a:lnSpc>
            </a:pPr>
            <a:endParaRPr lang="de-DE" b="1" dirty="0"/>
          </a:p>
          <a:p>
            <a:pPr>
              <a:lnSpc>
                <a:spcPct val="90000"/>
              </a:lnSpc>
            </a:pPr>
            <a:endParaRPr lang="de-DE" b="1" dirty="0"/>
          </a:p>
          <a:p>
            <a:pPr>
              <a:lnSpc>
                <a:spcPct val="90000"/>
              </a:lnSpc>
            </a:pPr>
            <a:endParaRPr lang="de-DE" b="1" dirty="0"/>
          </a:p>
          <a:p>
            <a:pPr>
              <a:lnSpc>
                <a:spcPct val="90000"/>
              </a:lnSpc>
            </a:pPr>
            <a:endParaRPr lang="de-DE" b="1" dirty="0"/>
          </a:p>
          <a:p>
            <a:pPr>
              <a:lnSpc>
                <a:spcPct val="90000"/>
              </a:lnSpc>
            </a:pPr>
            <a:endParaRPr lang="de-DE" b="1" dirty="0"/>
          </a:p>
          <a:p>
            <a:pPr>
              <a:lnSpc>
                <a:spcPct val="90000"/>
              </a:lnSpc>
            </a:pPr>
            <a:endParaRPr lang="de-DE" b="1" dirty="0"/>
          </a:p>
          <a:p>
            <a:pPr>
              <a:lnSpc>
                <a:spcPct val="90000"/>
              </a:lnSpc>
            </a:pPr>
            <a:endParaRPr lang="de-DE" b="1" dirty="0"/>
          </a:p>
          <a:p>
            <a:pPr>
              <a:lnSpc>
                <a:spcPct val="90000"/>
              </a:lnSpc>
            </a:pPr>
            <a:endParaRPr lang="de-DE" b="1" dirty="0"/>
          </a:p>
          <a:p>
            <a:pPr>
              <a:lnSpc>
                <a:spcPct val="90000"/>
              </a:lnSpc>
            </a:pPr>
            <a:endParaRPr lang="de-DE" b="1" dirty="0"/>
          </a:p>
          <a:p>
            <a:pPr>
              <a:lnSpc>
                <a:spcPct val="90000"/>
              </a:lnSpc>
            </a:pPr>
            <a:endParaRPr lang="de-DE" b="1" dirty="0"/>
          </a:p>
          <a:p>
            <a:pPr>
              <a:lnSpc>
                <a:spcPct val="90000"/>
              </a:lnSpc>
            </a:pPr>
            <a:endParaRPr lang="de-DE" b="1" dirty="0"/>
          </a:p>
          <a:p>
            <a:pPr>
              <a:lnSpc>
                <a:spcPct val="120000"/>
              </a:lnSpc>
              <a:buFont typeface="Arial" charset="0"/>
              <a:buChar char="–"/>
            </a:pPr>
            <a:r>
              <a:rPr lang="de-DE" dirty="0"/>
              <a:t>Realisierung der Inverter mit je zwei Transistoren</a:t>
            </a:r>
          </a:p>
          <a:p>
            <a:pPr>
              <a:lnSpc>
                <a:spcPct val="120000"/>
              </a:lnSpc>
              <a:buFont typeface="Arial" charset="0"/>
              <a:buChar char="–"/>
            </a:pPr>
            <a:endParaRPr lang="de-DE" dirty="0"/>
          </a:p>
          <a:p>
            <a:pPr>
              <a:lnSpc>
                <a:spcPct val="120000"/>
              </a:lnSpc>
              <a:buFont typeface="Arial" charset="0"/>
              <a:buNone/>
            </a:pPr>
            <a:r>
              <a:rPr lang="de-DE" i="1" dirty="0"/>
              <a:t>Überprüfung der Schaltung sei dem Leser überlassen</a:t>
            </a:r>
          </a:p>
        </p:txBody>
      </p:sp>
      <p:grpSp>
        <p:nvGrpSpPr>
          <p:cNvPr id="930830" name="Group 14"/>
          <p:cNvGrpSpPr>
            <a:grpSpLocks/>
          </p:cNvGrpSpPr>
          <p:nvPr/>
        </p:nvGrpSpPr>
        <p:grpSpPr bwMode="auto">
          <a:xfrm>
            <a:off x="611188" y="1974850"/>
            <a:ext cx="4032250" cy="3109913"/>
            <a:chOff x="431" y="1244"/>
            <a:chExt cx="2540" cy="1959"/>
          </a:xfrm>
        </p:grpSpPr>
        <p:pic>
          <p:nvPicPr>
            <p:cNvPr id="930828" name="Picture 12"/>
            <p:cNvPicPr>
              <a:picLocks noChangeAspect="1" noChangeArrowheads="1"/>
            </p:cNvPicPr>
            <p:nvPr/>
          </p:nvPicPr>
          <p:blipFill>
            <a:blip r:embed="rId3">
              <a:extLst>
                <a:ext uri="{28A0092B-C50C-407E-A947-70E740481C1C}">
                  <a14:useLocalDpi xmlns:a14="http://schemas.microsoft.com/office/drawing/2010/main" val="0"/>
                </a:ext>
              </a:extLst>
            </a:blip>
            <a:srcRect l="10094" t="23531" r="72319" b="38683"/>
            <a:stretch>
              <a:fillRect/>
            </a:stretch>
          </p:blipFill>
          <p:spPr bwMode="auto">
            <a:xfrm>
              <a:off x="783" y="1244"/>
              <a:ext cx="2188" cy="1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30829" name="Picture 13"/>
            <p:cNvPicPr>
              <a:picLocks noChangeAspect="1" noChangeArrowheads="1"/>
            </p:cNvPicPr>
            <p:nvPr/>
          </p:nvPicPr>
          <p:blipFill>
            <a:blip r:embed="rId3">
              <a:extLst>
                <a:ext uri="{28A0092B-C50C-407E-A947-70E740481C1C}">
                  <a14:useLocalDpi xmlns:a14="http://schemas.microsoft.com/office/drawing/2010/main" val="0"/>
                </a:ext>
              </a:extLst>
            </a:blip>
            <a:srcRect l="6694" t="42841" r="90417" b="54652"/>
            <a:stretch>
              <a:fillRect/>
            </a:stretch>
          </p:blipFill>
          <p:spPr bwMode="auto">
            <a:xfrm>
              <a:off x="431" y="2755"/>
              <a:ext cx="363" cy="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930831" name="Picture 15" descr="MPj0433160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59563" y="5876925"/>
            <a:ext cx="684212"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86985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930831"/>
                                        </p:tgtEl>
                                        <p:attrNameLst>
                                          <p:attrName>style.visibility</p:attrName>
                                        </p:attrNameLst>
                                      </p:cBhvr>
                                      <p:to>
                                        <p:strVal val="visible"/>
                                      </p:to>
                                    </p:set>
                                    <p:animEffect transition="in" filter="fade">
                                      <p:cBhvr>
                                        <p:cTn id="7" dur="500"/>
                                        <p:tgtEl>
                                          <p:spTgt spid="9308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3"/>
          <p:cNvSpPr>
            <a:spLocks noGrp="1"/>
          </p:cNvSpPr>
          <p:nvPr>
            <p:ph type="dt" sz="half" idx="10"/>
          </p:nvPr>
        </p:nvSpPr>
        <p:spPr/>
        <p:txBody>
          <a:bodyPr/>
          <a:lstStyle/>
          <a:p>
            <a:r>
              <a:rPr lang="en-US" dirty="0"/>
              <a:t>©</a:t>
            </a:r>
            <a:r>
              <a:rPr lang="de-DE" dirty="0"/>
              <a:t> H. Falk | </a:t>
            </a:r>
            <a:fld id="{D3B59571-BC97-4D95-B991-1DE0D64F0064}" type="datetime1">
              <a:rPr lang="de-DE" smtClean="0"/>
              <a:t>01.10.2014</a:t>
            </a:fld>
            <a:endParaRPr lang="de-DE" dirty="0"/>
          </a:p>
        </p:txBody>
      </p:sp>
      <p:sp>
        <p:nvSpPr>
          <p:cNvPr id="6" name="Fußzeilenplatzhalter 4"/>
          <p:cNvSpPr>
            <a:spLocks noGrp="1"/>
          </p:cNvSpPr>
          <p:nvPr>
            <p:ph type="ftr" sz="quarter" idx="11"/>
          </p:nvPr>
        </p:nvSpPr>
        <p:spPr/>
        <p:txBody>
          <a:bodyPr/>
          <a:lstStyle/>
          <a:p>
            <a:r>
              <a:rPr lang="de-DE" dirty="0" smtClean="0"/>
              <a:t>7 - Speicher-Hardware</a:t>
            </a:r>
            <a:endParaRPr lang="de-DE" dirty="0"/>
          </a:p>
        </p:txBody>
      </p:sp>
      <p:sp>
        <p:nvSpPr>
          <p:cNvPr id="932866" name="Rectangle 2"/>
          <p:cNvSpPr>
            <a:spLocks noGrp="1" noChangeArrowheads="1"/>
          </p:cNvSpPr>
          <p:nvPr>
            <p:ph type="title"/>
          </p:nvPr>
        </p:nvSpPr>
        <p:spPr/>
        <p:txBody>
          <a:bodyPr/>
          <a:lstStyle/>
          <a:p>
            <a:r>
              <a:rPr lang="de-DE" dirty="0"/>
              <a:t>SRAM-Speicher (1)</a:t>
            </a:r>
          </a:p>
        </p:txBody>
      </p:sp>
      <p:sp>
        <p:nvSpPr>
          <p:cNvPr id="932867" name="Rectangle 3"/>
          <p:cNvSpPr>
            <a:spLocks noGrp="1" noChangeArrowheads="1"/>
          </p:cNvSpPr>
          <p:nvPr>
            <p:ph type="body" idx="1"/>
          </p:nvPr>
        </p:nvSpPr>
        <p:spPr/>
        <p:txBody>
          <a:bodyPr/>
          <a:lstStyle/>
          <a:p>
            <a:pPr>
              <a:lnSpc>
                <a:spcPct val="90000"/>
              </a:lnSpc>
            </a:pPr>
            <a:r>
              <a:rPr lang="de-DE" b="1" dirty="0"/>
              <a:t>Aufbau eines SRAM-Speichers mit 2</a:t>
            </a:r>
            <a:r>
              <a:rPr lang="de-DE" b="1" i="1" baseline="30000" dirty="0"/>
              <a:t>b</a:t>
            </a:r>
            <a:r>
              <a:rPr lang="de-DE" b="1" dirty="0"/>
              <a:t> Zellen</a:t>
            </a:r>
          </a:p>
        </p:txBody>
      </p:sp>
      <p:pic>
        <p:nvPicPr>
          <p:cNvPr id="932872" name="Picture 8"/>
          <p:cNvPicPr>
            <a:picLocks noChangeAspect="1" noChangeArrowheads="1"/>
          </p:cNvPicPr>
          <p:nvPr/>
        </p:nvPicPr>
        <p:blipFill>
          <a:blip r:embed="rId3">
            <a:extLst>
              <a:ext uri="{28A0092B-C50C-407E-A947-70E740481C1C}">
                <a14:useLocalDpi xmlns:a14="http://schemas.microsoft.com/office/drawing/2010/main" val="0"/>
              </a:ext>
            </a:extLst>
          </a:blip>
          <a:srcRect l="10094" t="13860" r="57343" b="40572"/>
          <a:stretch>
            <a:fillRect/>
          </a:stretch>
        </p:blipFill>
        <p:spPr bwMode="auto">
          <a:xfrm>
            <a:off x="592138" y="2057400"/>
            <a:ext cx="6427787" cy="3748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5877246"/>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en-US" dirty="0"/>
              <a:t>©</a:t>
            </a:r>
            <a:r>
              <a:rPr lang="de-DE" dirty="0"/>
              <a:t> H. Falk | </a:t>
            </a:r>
            <a:fld id="{EFDD8977-8AC4-4470-94BD-0E2AFC4908C6}" type="datetime1">
              <a:rPr lang="de-DE" smtClean="0"/>
              <a:t>01.10.2014</a:t>
            </a:fld>
            <a:endParaRPr lang="de-DE" dirty="0"/>
          </a:p>
        </p:txBody>
      </p:sp>
      <p:sp>
        <p:nvSpPr>
          <p:cNvPr id="5" name="Fußzeilenplatzhalter 4"/>
          <p:cNvSpPr>
            <a:spLocks noGrp="1"/>
          </p:cNvSpPr>
          <p:nvPr>
            <p:ph type="ftr" sz="quarter" idx="11"/>
          </p:nvPr>
        </p:nvSpPr>
        <p:spPr/>
        <p:txBody>
          <a:bodyPr/>
          <a:lstStyle/>
          <a:p>
            <a:r>
              <a:rPr lang="de-DE" dirty="0" smtClean="0"/>
              <a:t>7 - Speicher-Hardware</a:t>
            </a:r>
            <a:endParaRPr lang="de-DE" dirty="0"/>
          </a:p>
        </p:txBody>
      </p:sp>
      <p:sp>
        <p:nvSpPr>
          <p:cNvPr id="945154" name="Rectangle 2"/>
          <p:cNvSpPr>
            <a:spLocks noGrp="1" noChangeArrowheads="1"/>
          </p:cNvSpPr>
          <p:nvPr>
            <p:ph type="title"/>
          </p:nvPr>
        </p:nvSpPr>
        <p:spPr/>
        <p:txBody>
          <a:bodyPr/>
          <a:lstStyle/>
          <a:p>
            <a:r>
              <a:rPr lang="de-DE" dirty="0"/>
              <a:t>SRAM-Speicher (2)</a:t>
            </a:r>
          </a:p>
        </p:txBody>
      </p:sp>
      <p:sp>
        <p:nvSpPr>
          <p:cNvPr id="945155" name="Rectangle 3"/>
          <p:cNvSpPr>
            <a:spLocks noGrp="1" noChangeArrowheads="1"/>
          </p:cNvSpPr>
          <p:nvPr>
            <p:ph type="body" idx="1"/>
          </p:nvPr>
        </p:nvSpPr>
        <p:spPr/>
        <p:txBody>
          <a:bodyPr/>
          <a:lstStyle/>
          <a:p>
            <a:pPr>
              <a:lnSpc>
                <a:spcPct val="90000"/>
              </a:lnSpc>
            </a:pPr>
            <a:r>
              <a:rPr lang="de-DE" b="1" dirty="0"/>
              <a:t>Chip-Aufbau</a:t>
            </a:r>
          </a:p>
          <a:p>
            <a:pPr>
              <a:lnSpc>
                <a:spcPct val="120000"/>
              </a:lnSpc>
              <a:buFont typeface="Arial" charset="0"/>
              <a:buChar char="–"/>
            </a:pPr>
            <a:r>
              <a:rPr lang="de-DE" dirty="0"/>
              <a:t>Zellen sind zeilen- und spaltenweise angeordnet</a:t>
            </a:r>
          </a:p>
          <a:p>
            <a:pPr>
              <a:lnSpc>
                <a:spcPct val="120000"/>
              </a:lnSpc>
              <a:buFont typeface="Arial" charset="0"/>
              <a:buChar char="–"/>
            </a:pPr>
            <a:r>
              <a:rPr lang="de-DE" dirty="0"/>
              <a:t>Für jede Spalte eine Datenleitung notwendig</a:t>
            </a:r>
          </a:p>
          <a:p>
            <a:pPr>
              <a:lnSpc>
                <a:spcPct val="120000"/>
              </a:lnSpc>
              <a:buFont typeface="Arial" charset="0"/>
              <a:buChar char="–"/>
            </a:pPr>
            <a:r>
              <a:rPr lang="de-DE" dirty="0"/>
              <a:t>Für 2</a:t>
            </a:r>
            <a:r>
              <a:rPr lang="de-DE" i="1" baseline="30000" dirty="0"/>
              <a:t>n</a:t>
            </a:r>
            <a:r>
              <a:rPr lang="de-DE" dirty="0"/>
              <a:t> Zeilen sind </a:t>
            </a:r>
            <a:r>
              <a:rPr lang="de-DE" i="1" dirty="0"/>
              <a:t>n</a:t>
            </a:r>
            <a:r>
              <a:rPr lang="de-DE" dirty="0"/>
              <a:t> Adressleitungen notwendig</a:t>
            </a:r>
          </a:p>
          <a:p>
            <a:pPr>
              <a:lnSpc>
                <a:spcPct val="120000"/>
              </a:lnSpc>
              <a:buFont typeface="Arial" charset="0"/>
              <a:buChar char="–"/>
            </a:pPr>
            <a:r>
              <a:rPr lang="de-DE" dirty="0"/>
              <a:t>Beispiele für Chip-Aufbau von MBit-Speicherchips</a:t>
            </a:r>
          </a:p>
          <a:p>
            <a:pPr lvl="1">
              <a:lnSpc>
                <a:spcPct val="120000"/>
              </a:lnSpc>
              <a:buFont typeface="Arial" charset="0"/>
              <a:buChar char="–"/>
            </a:pPr>
            <a:r>
              <a:rPr lang="de-DE" dirty="0"/>
              <a:t>256k x 4        256 x 1024 Worte à 4 Bit (18 Adress-, 4 Datenleitungen)</a:t>
            </a:r>
          </a:p>
          <a:p>
            <a:pPr lvl="1">
              <a:lnSpc>
                <a:spcPct val="120000"/>
              </a:lnSpc>
              <a:buFont typeface="Arial" charset="0"/>
              <a:buChar char="–"/>
            </a:pPr>
            <a:r>
              <a:rPr lang="de-DE" dirty="0"/>
              <a:t>512k x 2        512 x 1024 Worte à 2 Bit (19 Adress-, 2 Datenleitungen)</a:t>
            </a:r>
          </a:p>
          <a:p>
            <a:pPr lvl="1">
              <a:lnSpc>
                <a:spcPct val="120000"/>
              </a:lnSpc>
              <a:buFont typeface="Arial" charset="0"/>
              <a:buChar char="–"/>
            </a:pPr>
            <a:r>
              <a:rPr lang="de-DE" dirty="0"/>
              <a:t>1M x 1           1024 x 1024 Worte à 1 Bit (20 Adress-, 1 Datenleitung)</a:t>
            </a:r>
          </a:p>
          <a:p>
            <a:pPr>
              <a:lnSpc>
                <a:spcPct val="90000"/>
              </a:lnSpc>
            </a:pPr>
            <a:endParaRPr lang="de-DE" b="1" dirty="0"/>
          </a:p>
          <a:p>
            <a:pPr>
              <a:lnSpc>
                <a:spcPct val="90000"/>
              </a:lnSpc>
            </a:pPr>
            <a:r>
              <a:rPr lang="de-DE" b="1" dirty="0"/>
              <a:t>Geschwindigkeit</a:t>
            </a:r>
          </a:p>
          <a:p>
            <a:pPr>
              <a:lnSpc>
                <a:spcPct val="120000"/>
              </a:lnSpc>
              <a:buFont typeface="Arial" charset="0"/>
              <a:buChar char="–"/>
            </a:pPr>
            <a:r>
              <a:rPr lang="de-DE" dirty="0"/>
              <a:t>Typische Zugriffs- und Zykluszeit: 10ns</a:t>
            </a:r>
          </a:p>
        </p:txBody>
      </p:sp>
    </p:spTree>
    <p:extLst>
      <p:ext uri="{BB962C8B-B14F-4D97-AF65-F5344CB8AC3E}">
        <p14:creationId xmlns:p14="http://schemas.microsoft.com/office/powerpoint/2010/main" val="4164461068"/>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3"/>
          <p:cNvSpPr>
            <a:spLocks noGrp="1"/>
          </p:cNvSpPr>
          <p:nvPr>
            <p:ph type="dt" sz="half" idx="10"/>
          </p:nvPr>
        </p:nvSpPr>
        <p:spPr/>
        <p:txBody>
          <a:bodyPr/>
          <a:lstStyle/>
          <a:p>
            <a:r>
              <a:rPr lang="en-US" dirty="0"/>
              <a:t>©</a:t>
            </a:r>
            <a:r>
              <a:rPr lang="de-DE" dirty="0"/>
              <a:t> H. Falk | </a:t>
            </a:r>
            <a:fld id="{116CFBBF-8F92-4294-B3CE-D72D5F3B23A4}" type="datetime1">
              <a:rPr lang="de-DE" smtClean="0"/>
              <a:t>01.10.2014</a:t>
            </a:fld>
            <a:endParaRPr lang="de-DE" dirty="0"/>
          </a:p>
        </p:txBody>
      </p:sp>
      <p:sp>
        <p:nvSpPr>
          <p:cNvPr id="6" name="Fußzeilenplatzhalter 4"/>
          <p:cNvSpPr>
            <a:spLocks noGrp="1"/>
          </p:cNvSpPr>
          <p:nvPr>
            <p:ph type="ftr" sz="quarter" idx="11"/>
          </p:nvPr>
        </p:nvSpPr>
        <p:spPr/>
        <p:txBody>
          <a:bodyPr/>
          <a:lstStyle/>
          <a:p>
            <a:r>
              <a:rPr lang="de-DE" dirty="0" smtClean="0"/>
              <a:t>7 - Speicher-Hardware</a:t>
            </a:r>
            <a:endParaRPr lang="de-DE" dirty="0"/>
          </a:p>
        </p:txBody>
      </p:sp>
      <p:sp>
        <p:nvSpPr>
          <p:cNvPr id="934914" name="Rectangle 2"/>
          <p:cNvSpPr>
            <a:spLocks noGrp="1" noChangeArrowheads="1"/>
          </p:cNvSpPr>
          <p:nvPr>
            <p:ph type="title"/>
          </p:nvPr>
        </p:nvSpPr>
        <p:spPr/>
        <p:txBody>
          <a:bodyPr/>
          <a:lstStyle/>
          <a:p>
            <a:r>
              <a:rPr lang="de-DE" dirty="0"/>
              <a:t>SRAM-Speicher (3)</a:t>
            </a:r>
          </a:p>
        </p:txBody>
      </p:sp>
      <p:sp>
        <p:nvSpPr>
          <p:cNvPr id="934915" name="Rectangle 3"/>
          <p:cNvSpPr>
            <a:spLocks noGrp="1" noChangeArrowheads="1"/>
          </p:cNvSpPr>
          <p:nvPr>
            <p:ph type="body" idx="1"/>
          </p:nvPr>
        </p:nvSpPr>
        <p:spPr/>
        <p:txBody>
          <a:bodyPr/>
          <a:lstStyle/>
          <a:p>
            <a:pPr>
              <a:lnSpc>
                <a:spcPct val="90000"/>
              </a:lnSpc>
            </a:pPr>
            <a:r>
              <a:rPr lang="de-DE" b="1" dirty="0"/>
              <a:t>Aufbau eines SRAM-Speichers mit 2</a:t>
            </a:r>
            <a:r>
              <a:rPr lang="de-DE" b="1" i="1" baseline="30000" dirty="0"/>
              <a:t>b</a:t>
            </a:r>
            <a:r>
              <a:rPr lang="de-DE" b="1" dirty="0"/>
              <a:t> Zellen</a:t>
            </a:r>
          </a:p>
        </p:txBody>
      </p:sp>
      <p:pic>
        <p:nvPicPr>
          <p:cNvPr id="934917" name="Picture 5"/>
          <p:cNvPicPr>
            <a:picLocks noChangeAspect="1" noChangeArrowheads="1"/>
          </p:cNvPicPr>
          <p:nvPr/>
        </p:nvPicPr>
        <p:blipFill>
          <a:blip r:embed="rId3">
            <a:extLst>
              <a:ext uri="{28A0092B-C50C-407E-A947-70E740481C1C}">
                <a14:useLocalDpi xmlns:a14="http://schemas.microsoft.com/office/drawing/2010/main" val="0"/>
              </a:ext>
            </a:extLst>
          </a:blip>
          <a:srcRect l="5119" t="9071" r="59456" b="44951"/>
          <a:stretch>
            <a:fillRect/>
          </a:stretch>
        </p:blipFill>
        <p:spPr bwMode="auto">
          <a:xfrm>
            <a:off x="593725" y="2057400"/>
            <a:ext cx="6999288" cy="378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0501623"/>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3"/>
          <p:cNvSpPr>
            <a:spLocks noGrp="1"/>
          </p:cNvSpPr>
          <p:nvPr>
            <p:ph type="dt" sz="half" idx="10"/>
          </p:nvPr>
        </p:nvSpPr>
        <p:spPr/>
        <p:txBody>
          <a:bodyPr/>
          <a:lstStyle/>
          <a:p>
            <a:r>
              <a:rPr lang="en-US" dirty="0"/>
              <a:t>©</a:t>
            </a:r>
            <a:r>
              <a:rPr lang="de-DE" dirty="0"/>
              <a:t> H. Falk | </a:t>
            </a:r>
            <a:fld id="{FD176E2F-FF99-42F8-9CF8-D86F1FCE8D9B}" type="datetime1">
              <a:rPr lang="de-DE" smtClean="0"/>
              <a:t>01.10.2014</a:t>
            </a:fld>
            <a:endParaRPr lang="de-DE" dirty="0"/>
          </a:p>
        </p:txBody>
      </p:sp>
      <p:sp>
        <p:nvSpPr>
          <p:cNvPr id="6" name="Fußzeilenplatzhalter 4"/>
          <p:cNvSpPr>
            <a:spLocks noGrp="1"/>
          </p:cNvSpPr>
          <p:nvPr>
            <p:ph type="ftr" sz="quarter" idx="11"/>
          </p:nvPr>
        </p:nvSpPr>
        <p:spPr/>
        <p:txBody>
          <a:bodyPr/>
          <a:lstStyle/>
          <a:p>
            <a:r>
              <a:rPr lang="de-DE" dirty="0" smtClean="0"/>
              <a:t>7 - Speicher-Hardware</a:t>
            </a:r>
            <a:endParaRPr lang="de-DE" dirty="0"/>
          </a:p>
        </p:txBody>
      </p:sp>
      <p:sp>
        <p:nvSpPr>
          <p:cNvPr id="936962" name="Rectangle 2"/>
          <p:cNvSpPr>
            <a:spLocks noGrp="1" noChangeArrowheads="1"/>
          </p:cNvSpPr>
          <p:nvPr>
            <p:ph type="title"/>
          </p:nvPr>
        </p:nvSpPr>
        <p:spPr/>
        <p:txBody>
          <a:bodyPr/>
          <a:lstStyle/>
          <a:p>
            <a:r>
              <a:rPr lang="de-DE" dirty="0"/>
              <a:t>SRAM-Speicher (4)</a:t>
            </a:r>
          </a:p>
        </p:txBody>
      </p:sp>
      <p:sp>
        <p:nvSpPr>
          <p:cNvPr id="936963" name="Rectangle 3"/>
          <p:cNvSpPr>
            <a:spLocks noGrp="1" noChangeArrowheads="1"/>
          </p:cNvSpPr>
          <p:nvPr>
            <p:ph type="body" idx="1"/>
          </p:nvPr>
        </p:nvSpPr>
        <p:spPr/>
        <p:txBody>
          <a:bodyPr/>
          <a:lstStyle/>
          <a:p>
            <a:pPr>
              <a:lnSpc>
                <a:spcPct val="90000"/>
              </a:lnSpc>
            </a:pPr>
            <a:r>
              <a:rPr lang="de-DE" b="1" dirty="0"/>
              <a:t>Aufbau eines SRAM-Speichers mit 2</a:t>
            </a:r>
            <a:r>
              <a:rPr lang="de-DE" b="1" i="1" baseline="30000" dirty="0"/>
              <a:t>b</a:t>
            </a:r>
            <a:r>
              <a:rPr lang="de-DE" b="1" dirty="0"/>
              <a:t> Zellen</a:t>
            </a:r>
          </a:p>
        </p:txBody>
      </p:sp>
      <p:pic>
        <p:nvPicPr>
          <p:cNvPr id="936965" name="Picture 5"/>
          <p:cNvPicPr>
            <a:picLocks noChangeAspect="1" noChangeArrowheads="1"/>
          </p:cNvPicPr>
          <p:nvPr/>
        </p:nvPicPr>
        <p:blipFill>
          <a:blip r:embed="rId3">
            <a:extLst>
              <a:ext uri="{28A0092B-C50C-407E-A947-70E740481C1C}">
                <a14:useLocalDpi xmlns:a14="http://schemas.microsoft.com/office/drawing/2010/main" val="0"/>
              </a:ext>
            </a:extLst>
          </a:blip>
          <a:srcRect l="6956" t="12190" r="57881" b="41800"/>
          <a:stretch>
            <a:fillRect/>
          </a:stretch>
        </p:blipFill>
        <p:spPr bwMode="auto">
          <a:xfrm>
            <a:off x="593725" y="2057400"/>
            <a:ext cx="6945313" cy="378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6782574"/>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3"/>
          <p:cNvSpPr>
            <a:spLocks noGrp="1"/>
          </p:cNvSpPr>
          <p:nvPr>
            <p:ph type="dt" sz="half" idx="10"/>
          </p:nvPr>
        </p:nvSpPr>
        <p:spPr/>
        <p:txBody>
          <a:bodyPr/>
          <a:lstStyle/>
          <a:p>
            <a:r>
              <a:rPr lang="en-US" dirty="0"/>
              <a:t>©</a:t>
            </a:r>
            <a:r>
              <a:rPr lang="de-DE" dirty="0"/>
              <a:t> H. Falk | </a:t>
            </a:r>
            <a:fld id="{335CD195-319A-4A19-9C6F-79D7E7A34273}" type="datetime1">
              <a:rPr lang="de-DE" smtClean="0"/>
              <a:t>01.10.2014</a:t>
            </a:fld>
            <a:endParaRPr lang="de-DE" dirty="0"/>
          </a:p>
        </p:txBody>
      </p:sp>
      <p:sp>
        <p:nvSpPr>
          <p:cNvPr id="6" name="Fußzeilenplatzhalter 4"/>
          <p:cNvSpPr>
            <a:spLocks noGrp="1"/>
          </p:cNvSpPr>
          <p:nvPr>
            <p:ph type="ftr" sz="quarter" idx="11"/>
          </p:nvPr>
        </p:nvSpPr>
        <p:spPr/>
        <p:txBody>
          <a:bodyPr/>
          <a:lstStyle/>
          <a:p>
            <a:r>
              <a:rPr lang="de-DE" dirty="0" smtClean="0"/>
              <a:t>7 - Speicher-Hardware</a:t>
            </a:r>
            <a:endParaRPr lang="de-DE" dirty="0"/>
          </a:p>
        </p:txBody>
      </p:sp>
      <p:sp>
        <p:nvSpPr>
          <p:cNvPr id="939010" name="Rectangle 2"/>
          <p:cNvSpPr>
            <a:spLocks noGrp="1" noChangeArrowheads="1"/>
          </p:cNvSpPr>
          <p:nvPr>
            <p:ph type="title"/>
          </p:nvPr>
        </p:nvSpPr>
        <p:spPr/>
        <p:txBody>
          <a:bodyPr/>
          <a:lstStyle/>
          <a:p>
            <a:r>
              <a:rPr lang="de-DE" dirty="0"/>
              <a:t>SRAM-Speicher (5)</a:t>
            </a:r>
          </a:p>
        </p:txBody>
      </p:sp>
      <p:sp>
        <p:nvSpPr>
          <p:cNvPr id="939011" name="Rectangle 3"/>
          <p:cNvSpPr>
            <a:spLocks noGrp="1" noChangeArrowheads="1"/>
          </p:cNvSpPr>
          <p:nvPr>
            <p:ph type="body" idx="1"/>
          </p:nvPr>
        </p:nvSpPr>
        <p:spPr/>
        <p:txBody>
          <a:bodyPr/>
          <a:lstStyle/>
          <a:p>
            <a:pPr>
              <a:lnSpc>
                <a:spcPct val="90000"/>
              </a:lnSpc>
            </a:pPr>
            <a:r>
              <a:rPr lang="de-DE" b="1" dirty="0"/>
              <a:t>Aufbau eines SRAM-Speichers mit 2</a:t>
            </a:r>
            <a:r>
              <a:rPr lang="de-DE" b="1" i="1" baseline="30000" dirty="0"/>
              <a:t>b</a:t>
            </a:r>
            <a:r>
              <a:rPr lang="de-DE" b="1" dirty="0"/>
              <a:t> Zellen</a:t>
            </a:r>
          </a:p>
        </p:txBody>
      </p:sp>
      <p:pic>
        <p:nvPicPr>
          <p:cNvPr id="939013" name="Picture 5"/>
          <p:cNvPicPr>
            <a:picLocks noChangeAspect="1" noChangeArrowheads="1"/>
          </p:cNvPicPr>
          <p:nvPr/>
        </p:nvPicPr>
        <p:blipFill>
          <a:blip r:embed="rId3">
            <a:extLst>
              <a:ext uri="{28A0092B-C50C-407E-A947-70E740481C1C}">
                <a14:useLocalDpi xmlns:a14="http://schemas.microsoft.com/office/drawing/2010/main" val="0"/>
              </a:ext>
            </a:extLst>
          </a:blip>
          <a:srcRect l="6956" t="13451" r="56818" b="40572"/>
          <a:stretch>
            <a:fillRect/>
          </a:stretch>
        </p:blipFill>
        <p:spPr bwMode="auto">
          <a:xfrm>
            <a:off x="593725" y="2057400"/>
            <a:ext cx="7158038" cy="378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4080933"/>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3"/>
          <p:cNvSpPr>
            <a:spLocks noGrp="1"/>
          </p:cNvSpPr>
          <p:nvPr>
            <p:ph type="dt" sz="half" idx="10"/>
          </p:nvPr>
        </p:nvSpPr>
        <p:spPr/>
        <p:txBody>
          <a:bodyPr/>
          <a:lstStyle/>
          <a:p>
            <a:r>
              <a:rPr lang="en-US" dirty="0"/>
              <a:t>©</a:t>
            </a:r>
            <a:r>
              <a:rPr lang="de-DE" dirty="0"/>
              <a:t> H. Falk | </a:t>
            </a:r>
            <a:fld id="{C2C6B666-9588-4DA1-B974-819F345EF4F0}" type="datetime1">
              <a:rPr lang="de-DE" smtClean="0"/>
              <a:t>01.10.2014</a:t>
            </a:fld>
            <a:endParaRPr lang="de-DE" dirty="0"/>
          </a:p>
        </p:txBody>
      </p:sp>
      <p:sp>
        <p:nvSpPr>
          <p:cNvPr id="6" name="Fußzeilenplatzhalter 4"/>
          <p:cNvSpPr>
            <a:spLocks noGrp="1"/>
          </p:cNvSpPr>
          <p:nvPr>
            <p:ph type="ftr" sz="quarter" idx="11"/>
          </p:nvPr>
        </p:nvSpPr>
        <p:spPr/>
        <p:txBody>
          <a:bodyPr/>
          <a:lstStyle/>
          <a:p>
            <a:r>
              <a:rPr lang="de-DE" dirty="0" smtClean="0"/>
              <a:t>7 - Speicher-Hardware</a:t>
            </a:r>
            <a:endParaRPr lang="de-DE" dirty="0"/>
          </a:p>
        </p:txBody>
      </p:sp>
      <p:sp>
        <p:nvSpPr>
          <p:cNvPr id="941058" name="Rectangle 2"/>
          <p:cNvSpPr>
            <a:spLocks noGrp="1" noChangeArrowheads="1"/>
          </p:cNvSpPr>
          <p:nvPr>
            <p:ph type="title"/>
          </p:nvPr>
        </p:nvSpPr>
        <p:spPr/>
        <p:txBody>
          <a:bodyPr/>
          <a:lstStyle/>
          <a:p>
            <a:r>
              <a:rPr lang="de-DE" dirty="0"/>
              <a:t>SRAM-Speicher (6)</a:t>
            </a:r>
          </a:p>
        </p:txBody>
      </p:sp>
      <p:sp>
        <p:nvSpPr>
          <p:cNvPr id="941059" name="Rectangle 3"/>
          <p:cNvSpPr>
            <a:spLocks noGrp="1" noChangeArrowheads="1"/>
          </p:cNvSpPr>
          <p:nvPr>
            <p:ph type="body" idx="1"/>
          </p:nvPr>
        </p:nvSpPr>
        <p:spPr/>
        <p:txBody>
          <a:bodyPr/>
          <a:lstStyle/>
          <a:p>
            <a:pPr>
              <a:lnSpc>
                <a:spcPct val="90000"/>
              </a:lnSpc>
            </a:pPr>
            <a:r>
              <a:rPr lang="de-DE" b="1" dirty="0"/>
              <a:t>Aufbau eines SRAM-Speichers mit 2</a:t>
            </a:r>
            <a:r>
              <a:rPr lang="de-DE" b="1" i="1" baseline="30000" dirty="0"/>
              <a:t>b</a:t>
            </a:r>
            <a:r>
              <a:rPr lang="de-DE" b="1" dirty="0"/>
              <a:t> Zellen</a:t>
            </a:r>
          </a:p>
        </p:txBody>
      </p:sp>
      <p:pic>
        <p:nvPicPr>
          <p:cNvPr id="941061" name="Picture 5"/>
          <p:cNvPicPr>
            <a:picLocks noChangeAspect="1" noChangeArrowheads="1"/>
          </p:cNvPicPr>
          <p:nvPr/>
        </p:nvPicPr>
        <p:blipFill>
          <a:blip r:embed="rId3">
            <a:extLst>
              <a:ext uri="{28A0092B-C50C-407E-A947-70E740481C1C}">
                <a14:useLocalDpi xmlns:a14="http://schemas.microsoft.com/office/drawing/2010/main" val="0"/>
              </a:ext>
            </a:extLst>
          </a:blip>
          <a:srcRect l="6956" t="13451" r="58394" b="40572"/>
          <a:stretch>
            <a:fillRect/>
          </a:stretch>
        </p:blipFill>
        <p:spPr bwMode="auto">
          <a:xfrm>
            <a:off x="593725" y="2057400"/>
            <a:ext cx="6848475" cy="378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5320595"/>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3"/>
          <p:cNvSpPr>
            <a:spLocks noGrp="1"/>
          </p:cNvSpPr>
          <p:nvPr>
            <p:ph type="dt" sz="half" idx="10"/>
          </p:nvPr>
        </p:nvSpPr>
        <p:spPr/>
        <p:txBody>
          <a:bodyPr/>
          <a:lstStyle/>
          <a:p>
            <a:r>
              <a:rPr lang="en-US" dirty="0"/>
              <a:t>©</a:t>
            </a:r>
            <a:r>
              <a:rPr lang="de-DE" dirty="0"/>
              <a:t> H. Falk | </a:t>
            </a:r>
            <a:fld id="{710228BC-AF8E-400F-B4C7-0042937F4B13}" type="datetime1">
              <a:rPr lang="de-DE" smtClean="0"/>
              <a:t>01.10.2014</a:t>
            </a:fld>
            <a:endParaRPr lang="de-DE" dirty="0"/>
          </a:p>
        </p:txBody>
      </p:sp>
      <p:sp>
        <p:nvSpPr>
          <p:cNvPr id="6" name="Fußzeilenplatzhalter 4"/>
          <p:cNvSpPr>
            <a:spLocks noGrp="1"/>
          </p:cNvSpPr>
          <p:nvPr>
            <p:ph type="ftr" sz="quarter" idx="11"/>
          </p:nvPr>
        </p:nvSpPr>
        <p:spPr/>
        <p:txBody>
          <a:bodyPr/>
          <a:lstStyle/>
          <a:p>
            <a:r>
              <a:rPr lang="de-DE" dirty="0" smtClean="0"/>
              <a:t>7 - Speicher-Hardware</a:t>
            </a:r>
            <a:endParaRPr lang="de-DE" dirty="0"/>
          </a:p>
        </p:txBody>
      </p:sp>
      <p:sp>
        <p:nvSpPr>
          <p:cNvPr id="943106" name="Rectangle 2"/>
          <p:cNvSpPr>
            <a:spLocks noGrp="1" noChangeArrowheads="1"/>
          </p:cNvSpPr>
          <p:nvPr>
            <p:ph type="title"/>
          </p:nvPr>
        </p:nvSpPr>
        <p:spPr/>
        <p:txBody>
          <a:bodyPr/>
          <a:lstStyle/>
          <a:p>
            <a:r>
              <a:rPr lang="de-DE" dirty="0"/>
              <a:t>SRAM-Speicher (7)</a:t>
            </a:r>
          </a:p>
        </p:txBody>
      </p:sp>
      <p:sp>
        <p:nvSpPr>
          <p:cNvPr id="943107" name="Rectangle 3"/>
          <p:cNvSpPr>
            <a:spLocks noGrp="1" noChangeArrowheads="1"/>
          </p:cNvSpPr>
          <p:nvPr>
            <p:ph type="body" idx="1"/>
          </p:nvPr>
        </p:nvSpPr>
        <p:spPr/>
        <p:txBody>
          <a:bodyPr/>
          <a:lstStyle/>
          <a:p>
            <a:pPr>
              <a:lnSpc>
                <a:spcPct val="90000"/>
              </a:lnSpc>
            </a:pPr>
            <a:r>
              <a:rPr lang="de-DE" b="1" dirty="0"/>
              <a:t>Aufbau eines SRAM-Speichers mit 2</a:t>
            </a:r>
            <a:r>
              <a:rPr lang="de-DE" b="1" i="1" baseline="30000" dirty="0"/>
              <a:t>b</a:t>
            </a:r>
            <a:r>
              <a:rPr lang="de-DE" b="1" dirty="0"/>
              <a:t> Zellen</a:t>
            </a:r>
          </a:p>
        </p:txBody>
      </p:sp>
      <p:pic>
        <p:nvPicPr>
          <p:cNvPr id="943109" name="Picture 5"/>
          <p:cNvPicPr>
            <a:picLocks noChangeAspect="1" noChangeArrowheads="1"/>
          </p:cNvPicPr>
          <p:nvPr/>
        </p:nvPicPr>
        <p:blipFill>
          <a:blip r:embed="rId3">
            <a:extLst>
              <a:ext uri="{28A0092B-C50C-407E-A947-70E740481C1C}">
                <a14:useLocalDpi xmlns:a14="http://schemas.microsoft.com/office/drawing/2010/main" val="0"/>
              </a:ext>
            </a:extLst>
          </a:blip>
          <a:srcRect l="6956" t="13451" r="58394" b="40572"/>
          <a:stretch>
            <a:fillRect/>
          </a:stretch>
        </p:blipFill>
        <p:spPr bwMode="auto">
          <a:xfrm>
            <a:off x="593725" y="2057400"/>
            <a:ext cx="6848475" cy="378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2984995"/>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en-US" dirty="0"/>
              <a:t>©</a:t>
            </a:r>
            <a:r>
              <a:rPr lang="de-DE" dirty="0"/>
              <a:t> H. Falk | </a:t>
            </a:r>
            <a:fld id="{B40EDB79-F73A-4C12-8FE2-0E5957A4B9CC}" type="datetime1">
              <a:rPr lang="de-DE" smtClean="0"/>
              <a:t>01.10.2014</a:t>
            </a:fld>
            <a:endParaRPr lang="de-DE" dirty="0"/>
          </a:p>
        </p:txBody>
      </p:sp>
      <p:sp>
        <p:nvSpPr>
          <p:cNvPr id="5" name="Fußzeilenplatzhalter 4"/>
          <p:cNvSpPr>
            <a:spLocks noGrp="1"/>
          </p:cNvSpPr>
          <p:nvPr>
            <p:ph type="ftr" sz="quarter" idx="11"/>
          </p:nvPr>
        </p:nvSpPr>
        <p:spPr/>
        <p:txBody>
          <a:bodyPr/>
          <a:lstStyle/>
          <a:p>
            <a:r>
              <a:rPr lang="de-DE" dirty="0" smtClean="0"/>
              <a:t>7 - Speicher-Hardware</a:t>
            </a:r>
            <a:endParaRPr lang="de-DE" dirty="0"/>
          </a:p>
        </p:txBody>
      </p:sp>
      <p:sp>
        <p:nvSpPr>
          <p:cNvPr id="655362" name="Rectangle 2"/>
          <p:cNvSpPr>
            <a:spLocks noGrp="1" noChangeArrowheads="1"/>
          </p:cNvSpPr>
          <p:nvPr>
            <p:ph type="title"/>
          </p:nvPr>
        </p:nvSpPr>
        <p:spPr/>
        <p:txBody>
          <a:bodyPr/>
          <a:lstStyle/>
          <a:p>
            <a:r>
              <a:rPr lang="de-DE" dirty="0"/>
              <a:t>Inhalte </a:t>
            </a:r>
            <a:r>
              <a:rPr lang="de-DE" dirty="0" smtClean="0"/>
              <a:t>des Kapitels (1)</a:t>
            </a:r>
            <a:endParaRPr lang="de-DE" dirty="0"/>
          </a:p>
        </p:txBody>
      </p:sp>
      <p:sp>
        <p:nvSpPr>
          <p:cNvPr id="655363" name="Rectangle 3"/>
          <p:cNvSpPr>
            <a:spLocks noGrp="1" noChangeArrowheads="1"/>
          </p:cNvSpPr>
          <p:nvPr>
            <p:ph type="body" idx="1"/>
          </p:nvPr>
        </p:nvSpPr>
        <p:spPr/>
        <p:txBody>
          <a:bodyPr/>
          <a:lstStyle/>
          <a:p>
            <a:pPr marL="457200" indent="-457200">
              <a:lnSpc>
                <a:spcPct val="120000"/>
              </a:lnSpc>
              <a:buFont typeface="+mj-lt"/>
              <a:buAutoNum type="arabicPeriod" startAt="7"/>
            </a:pPr>
            <a:r>
              <a:rPr lang="de-DE" b="1" dirty="0" smtClean="0"/>
              <a:t>Speicher-Hardware</a:t>
            </a:r>
            <a:endParaRPr lang="de-DE" b="1" dirty="0"/>
          </a:p>
          <a:p>
            <a:pPr marL="838200" lvl="1" indent="-381000">
              <a:lnSpc>
                <a:spcPct val="90000"/>
              </a:lnSpc>
              <a:spcBef>
                <a:spcPts val="480"/>
              </a:spcBef>
              <a:buFont typeface="Arial" charset="0"/>
              <a:buChar char="–"/>
            </a:pPr>
            <a:r>
              <a:rPr lang="de-DE" dirty="0" smtClean="0"/>
              <a:t>Einleitung: Speicherhierarchien</a:t>
            </a:r>
          </a:p>
          <a:p>
            <a:pPr marL="1238250" lvl="2" indent="-381000">
              <a:lnSpc>
                <a:spcPct val="90000"/>
              </a:lnSpc>
              <a:spcBef>
                <a:spcPts val="480"/>
              </a:spcBef>
              <a:buFont typeface="Arial" charset="0"/>
              <a:buChar char="–"/>
            </a:pPr>
            <a:r>
              <a:rPr lang="en-US" sz="2000" i="1" dirty="0" smtClean="0"/>
              <a:t>„Memory Wall“</a:t>
            </a:r>
            <a:r>
              <a:rPr lang="de-DE" sz="2000" dirty="0" smtClean="0"/>
              <a:t> Problem</a:t>
            </a:r>
          </a:p>
          <a:p>
            <a:pPr marL="1238250" lvl="2" indent="-381000">
              <a:lnSpc>
                <a:spcPct val="90000"/>
              </a:lnSpc>
              <a:spcBef>
                <a:spcPts val="480"/>
              </a:spcBef>
              <a:buFont typeface="Arial" charset="0"/>
              <a:buChar char="–"/>
            </a:pPr>
            <a:r>
              <a:rPr lang="de-DE" sz="2000" dirty="0" smtClean="0"/>
              <a:t>Entwurf von Speicherhierarchien</a:t>
            </a:r>
          </a:p>
          <a:p>
            <a:pPr marL="838200" lvl="1" indent="-381000">
              <a:lnSpc>
                <a:spcPct val="90000"/>
              </a:lnSpc>
              <a:spcBef>
                <a:spcPts val="480"/>
              </a:spcBef>
              <a:buFont typeface="Arial" charset="0"/>
              <a:buChar char="–"/>
            </a:pPr>
            <a:r>
              <a:rPr lang="de-DE" dirty="0" smtClean="0"/>
              <a:t>SRAM</a:t>
            </a:r>
          </a:p>
          <a:p>
            <a:pPr marL="1238250" lvl="2" indent="-381000">
              <a:lnSpc>
                <a:spcPct val="90000"/>
              </a:lnSpc>
              <a:spcBef>
                <a:spcPts val="480"/>
              </a:spcBef>
              <a:buFont typeface="Arial" charset="0"/>
              <a:buChar char="–"/>
            </a:pPr>
            <a:r>
              <a:rPr lang="de-DE" sz="2000" dirty="0" smtClean="0"/>
              <a:t>Aufbau der SRAM-Zelle</a:t>
            </a:r>
          </a:p>
          <a:p>
            <a:pPr marL="1238250" lvl="2" indent="-381000">
              <a:lnSpc>
                <a:spcPct val="90000"/>
              </a:lnSpc>
              <a:spcBef>
                <a:spcPts val="480"/>
              </a:spcBef>
              <a:buFont typeface="Arial" charset="0"/>
              <a:buChar char="–"/>
            </a:pPr>
            <a:r>
              <a:rPr lang="de-DE" sz="2000" dirty="0" smtClean="0"/>
              <a:t>Schreib- und Lesevorgänge</a:t>
            </a:r>
          </a:p>
          <a:p>
            <a:pPr marL="1238250" lvl="2" indent="-381000">
              <a:lnSpc>
                <a:spcPct val="90000"/>
              </a:lnSpc>
              <a:spcBef>
                <a:spcPts val="480"/>
              </a:spcBef>
              <a:buFont typeface="Arial" charset="0"/>
              <a:buChar char="–"/>
            </a:pPr>
            <a:r>
              <a:rPr lang="de-DE" sz="2000" dirty="0" smtClean="0"/>
              <a:t>Aufbau von SRAM-Speichern</a:t>
            </a:r>
          </a:p>
          <a:p>
            <a:pPr marL="1238250" lvl="2" indent="-381000">
              <a:lnSpc>
                <a:spcPct val="90000"/>
              </a:lnSpc>
              <a:spcBef>
                <a:spcPts val="480"/>
              </a:spcBef>
              <a:buFont typeface="Arial" charset="0"/>
              <a:buChar char="–"/>
            </a:pPr>
            <a:r>
              <a:rPr lang="de-DE" sz="2000" dirty="0" smtClean="0"/>
              <a:t>Verbesserungen</a:t>
            </a:r>
          </a:p>
          <a:p>
            <a:pPr marL="838200" lvl="1" indent="-381000">
              <a:lnSpc>
                <a:spcPct val="90000"/>
              </a:lnSpc>
              <a:spcBef>
                <a:spcPts val="480"/>
              </a:spcBef>
              <a:buFont typeface="Arial" charset="0"/>
              <a:buChar char="–"/>
            </a:pPr>
            <a:r>
              <a:rPr lang="de-DE" dirty="0" smtClean="0"/>
              <a:t>DRAM</a:t>
            </a:r>
          </a:p>
          <a:p>
            <a:pPr marL="1238250" lvl="2" indent="-381000">
              <a:lnSpc>
                <a:spcPct val="90000"/>
              </a:lnSpc>
              <a:spcBef>
                <a:spcPts val="480"/>
              </a:spcBef>
              <a:buFont typeface="Arial" charset="0"/>
              <a:buChar char="–"/>
            </a:pPr>
            <a:r>
              <a:rPr lang="de-DE" sz="2000" dirty="0" smtClean="0"/>
              <a:t>Aufbau der DRAM-Zelle</a:t>
            </a:r>
          </a:p>
          <a:p>
            <a:pPr marL="1238250" lvl="2" indent="-381000">
              <a:lnSpc>
                <a:spcPct val="90000"/>
              </a:lnSpc>
              <a:spcBef>
                <a:spcPts val="480"/>
              </a:spcBef>
              <a:buFont typeface="Arial" charset="0"/>
              <a:buChar char="–"/>
            </a:pPr>
            <a:r>
              <a:rPr lang="de-DE" sz="2000" dirty="0" smtClean="0"/>
              <a:t>Matrixaufbau von DRAM-Speichern</a:t>
            </a:r>
          </a:p>
          <a:p>
            <a:pPr marL="1238250" lvl="2" indent="-381000">
              <a:lnSpc>
                <a:spcPct val="90000"/>
              </a:lnSpc>
              <a:spcBef>
                <a:spcPts val="480"/>
              </a:spcBef>
              <a:buFont typeface="Arial" charset="0"/>
              <a:buChar char="–"/>
            </a:pPr>
            <a:r>
              <a:rPr lang="de-DE" sz="2000" dirty="0" smtClean="0"/>
              <a:t>Verbesserungen</a:t>
            </a:r>
          </a:p>
          <a:p>
            <a:pPr marL="838200" lvl="1" indent="-381000">
              <a:lnSpc>
                <a:spcPct val="90000"/>
              </a:lnSpc>
              <a:spcBef>
                <a:spcPts val="480"/>
              </a:spcBef>
              <a:buFont typeface="Arial" charset="0"/>
              <a:buChar char="–"/>
            </a:pPr>
            <a:r>
              <a:rPr lang="de-DE" dirty="0" smtClean="0"/>
              <a:t>...</a:t>
            </a:r>
          </a:p>
        </p:txBody>
      </p:sp>
    </p:spTree>
    <p:extLst>
      <p:ext uri="{BB962C8B-B14F-4D97-AF65-F5344CB8AC3E}">
        <p14:creationId xmlns:p14="http://schemas.microsoft.com/office/powerpoint/2010/main" val="1459026047"/>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en-US" dirty="0"/>
              <a:t>©</a:t>
            </a:r>
            <a:r>
              <a:rPr lang="de-DE" dirty="0"/>
              <a:t> H. Falk | </a:t>
            </a:r>
            <a:fld id="{47B80C1F-117B-43FC-BE20-F49B33727BBD}" type="datetime1">
              <a:rPr lang="de-DE" smtClean="0"/>
              <a:t>01.10.2014</a:t>
            </a:fld>
            <a:endParaRPr lang="de-DE" dirty="0"/>
          </a:p>
        </p:txBody>
      </p:sp>
      <p:sp>
        <p:nvSpPr>
          <p:cNvPr id="5" name="Fußzeilenplatzhalter 4"/>
          <p:cNvSpPr>
            <a:spLocks noGrp="1"/>
          </p:cNvSpPr>
          <p:nvPr>
            <p:ph type="ftr" sz="quarter" idx="11"/>
          </p:nvPr>
        </p:nvSpPr>
        <p:spPr/>
        <p:txBody>
          <a:bodyPr/>
          <a:lstStyle/>
          <a:p>
            <a:r>
              <a:rPr lang="de-DE" dirty="0" smtClean="0"/>
              <a:t>7 - Speicher-Hardware</a:t>
            </a:r>
            <a:endParaRPr lang="de-DE" dirty="0"/>
          </a:p>
        </p:txBody>
      </p:sp>
      <p:sp>
        <p:nvSpPr>
          <p:cNvPr id="947202" name="Rectangle 2"/>
          <p:cNvSpPr>
            <a:spLocks noGrp="1" noChangeArrowheads="1"/>
          </p:cNvSpPr>
          <p:nvPr>
            <p:ph type="title"/>
          </p:nvPr>
        </p:nvSpPr>
        <p:spPr/>
        <p:txBody>
          <a:bodyPr/>
          <a:lstStyle/>
          <a:p>
            <a:r>
              <a:rPr lang="de-DE" dirty="0"/>
              <a:t>Verbesserungen</a:t>
            </a:r>
          </a:p>
        </p:txBody>
      </p:sp>
      <p:sp>
        <p:nvSpPr>
          <p:cNvPr id="947203" name="Rectangle 3"/>
          <p:cNvSpPr>
            <a:spLocks noGrp="1" noChangeArrowheads="1"/>
          </p:cNvSpPr>
          <p:nvPr>
            <p:ph type="body" idx="1"/>
          </p:nvPr>
        </p:nvSpPr>
        <p:spPr/>
        <p:txBody>
          <a:bodyPr/>
          <a:lstStyle/>
          <a:p>
            <a:pPr>
              <a:lnSpc>
                <a:spcPct val="90000"/>
              </a:lnSpc>
            </a:pPr>
            <a:r>
              <a:rPr lang="en-US" b="1" i="1" dirty="0" smtClean="0"/>
              <a:t>Output-Enable</a:t>
            </a:r>
            <a:r>
              <a:rPr lang="de-DE" b="1" dirty="0" smtClean="0"/>
              <a:t>-Steuerleitung </a:t>
            </a:r>
            <a:r>
              <a:rPr lang="de-DE" b="1" dirty="0"/>
              <a:t>(OE)</a:t>
            </a:r>
          </a:p>
          <a:p>
            <a:pPr>
              <a:lnSpc>
                <a:spcPct val="120000"/>
              </a:lnSpc>
              <a:buFont typeface="Arial" charset="0"/>
              <a:buChar char="–"/>
            </a:pPr>
            <a:r>
              <a:rPr lang="de-DE" dirty="0"/>
              <a:t>Eigene Steuerleitung zum Schalten des </a:t>
            </a:r>
            <a:r>
              <a:rPr lang="en-US" i="1" dirty="0" smtClean="0"/>
              <a:t>Tri-State</a:t>
            </a:r>
            <a:r>
              <a:rPr lang="de-DE" dirty="0" smtClean="0"/>
              <a:t>-Puffers </a:t>
            </a:r>
            <a:r>
              <a:rPr lang="de-DE" dirty="0"/>
              <a:t>zur Ausgabe</a:t>
            </a:r>
          </a:p>
          <a:p>
            <a:pPr>
              <a:lnSpc>
                <a:spcPct val="120000"/>
              </a:lnSpc>
              <a:buFont typeface="Arial" charset="0"/>
              <a:buChar char="–"/>
            </a:pPr>
            <a:r>
              <a:rPr lang="de-DE" dirty="0"/>
              <a:t>Überlappung von </a:t>
            </a:r>
            <a:r>
              <a:rPr lang="de-DE" dirty="0" smtClean="0"/>
              <a:t>Adressdekodierung</a:t>
            </a:r>
            <a:r>
              <a:rPr lang="de-DE" dirty="0"/>
              <a:t>, Speicherzugriff und Ausgabe auf Datenbus möglich</a:t>
            </a:r>
          </a:p>
          <a:p>
            <a:pPr>
              <a:lnSpc>
                <a:spcPct val="90000"/>
              </a:lnSpc>
            </a:pPr>
            <a:endParaRPr lang="de-DE" sz="1200" b="1" dirty="0"/>
          </a:p>
          <a:p>
            <a:pPr>
              <a:lnSpc>
                <a:spcPct val="90000"/>
              </a:lnSpc>
            </a:pPr>
            <a:r>
              <a:rPr lang="de-DE" b="1" dirty="0"/>
              <a:t>SSRAM </a:t>
            </a:r>
            <a:r>
              <a:rPr lang="en-US" b="1" i="1" dirty="0" smtClean="0"/>
              <a:t>(Synchronous SRAM)</a:t>
            </a:r>
          </a:p>
          <a:p>
            <a:pPr>
              <a:lnSpc>
                <a:spcPct val="120000"/>
              </a:lnSpc>
              <a:buFont typeface="Arial" charset="0"/>
              <a:buChar char="–"/>
            </a:pPr>
            <a:r>
              <a:rPr lang="de-DE" dirty="0" smtClean="0"/>
              <a:t>Taktleitung</a:t>
            </a:r>
            <a:endParaRPr lang="de-DE" dirty="0"/>
          </a:p>
          <a:p>
            <a:pPr>
              <a:lnSpc>
                <a:spcPct val="120000"/>
              </a:lnSpc>
              <a:buFont typeface="Arial" charset="0"/>
              <a:buChar char="–"/>
            </a:pPr>
            <a:r>
              <a:rPr lang="de-DE" dirty="0"/>
              <a:t>Synchronität mit Prozessortakt</a:t>
            </a:r>
          </a:p>
          <a:p>
            <a:pPr>
              <a:lnSpc>
                <a:spcPct val="120000"/>
              </a:lnSpc>
              <a:buFont typeface="Arial" charset="0"/>
              <a:buChar char="–"/>
            </a:pPr>
            <a:r>
              <a:rPr lang="de-DE" dirty="0"/>
              <a:t>Gesteuerte Überlappung möglich</a:t>
            </a:r>
          </a:p>
          <a:p>
            <a:pPr>
              <a:lnSpc>
                <a:spcPct val="90000"/>
              </a:lnSpc>
            </a:pPr>
            <a:endParaRPr lang="de-DE" sz="1200" b="1" dirty="0"/>
          </a:p>
          <a:p>
            <a:pPr>
              <a:lnSpc>
                <a:spcPct val="90000"/>
              </a:lnSpc>
            </a:pPr>
            <a:r>
              <a:rPr lang="en-US" b="1" i="1" dirty="0" smtClean="0"/>
              <a:t>Burst</a:t>
            </a:r>
            <a:r>
              <a:rPr lang="de-DE" b="1" dirty="0" smtClean="0"/>
              <a:t>-Modus</a:t>
            </a:r>
            <a:endParaRPr lang="de-DE" b="1" dirty="0"/>
          </a:p>
          <a:p>
            <a:pPr>
              <a:lnSpc>
                <a:spcPct val="120000"/>
              </a:lnSpc>
              <a:buFont typeface="Arial" charset="0"/>
              <a:buChar char="–"/>
            </a:pPr>
            <a:r>
              <a:rPr lang="de-DE" dirty="0"/>
              <a:t>Interner Zähler sorgt für Inkrementierung der Adresse</a:t>
            </a:r>
          </a:p>
          <a:p>
            <a:pPr lvl="1">
              <a:lnSpc>
                <a:spcPct val="120000"/>
              </a:lnSpc>
              <a:buFont typeface="Arial" charset="0"/>
              <a:buChar char="–"/>
            </a:pPr>
            <a:r>
              <a:rPr lang="de-DE" dirty="0"/>
              <a:t>Kein Anlegen einer neuen Adresse erforderlich</a:t>
            </a:r>
          </a:p>
          <a:p>
            <a:pPr>
              <a:lnSpc>
                <a:spcPct val="120000"/>
              </a:lnSpc>
              <a:buFont typeface="Arial" charset="0"/>
              <a:buChar char="–"/>
            </a:pPr>
            <a:r>
              <a:rPr lang="de-DE" dirty="0"/>
              <a:t>Speicher liefert zwei oder vier Datenworte von aufeinanderfolgenden Adressen (setzt Taktung voraus)</a:t>
            </a:r>
          </a:p>
        </p:txBody>
      </p:sp>
    </p:spTree>
    <p:extLst>
      <p:ext uri="{BB962C8B-B14F-4D97-AF65-F5344CB8AC3E}">
        <p14:creationId xmlns:p14="http://schemas.microsoft.com/office/powerpoint/2010/main" val="3103128872"/>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en-US" dirty="0"/>
              <a:t>©</a:t>
            </a:r>
            <a:r>
              <a:rPr lang="de-DE" dirty="0"/>
              <a:t> H. Falk | </a:t>
            </a:r>
            <a:fld id="{48531753-9501-429C-97B6-76D3A8064B40}" type="datetime1">
              <a:rPr lang="de-DE" smtClean="0"/>
              <a:t>01.10.2014</a:t>
            </a:fld>
            <a:endParaRPr lang="de-DE" dirty="0"/>
          </a:p>
        </p:txBody>
      </p:sp>
      <p:sp>
        <p:nvSpPr>
          <p:cNvPr id="5" name="Fußzeilenplatzhalter 4"/>
          <p:cNvSpPr>
            <a:spLocks noGrp="1"/>
          </p:cNvSpPr>
          <p:nvPr>
            <p:ph type="ftr" sz="quarter" idx="11"/>
          </p:nvPr>
        </p:nvSpPr>
        <p:spPr/>
        <p:txBody>
          <a:bodyPr/>
          <a:lstStyle/>
          <a:p>
            <a:r>
              <a:rPr lang="de-DE" dirty="0" smtClean="0"/>
              <a:t>7 - Speicher-Hardware</a:t>
            </a:r>
            <a:endParaRPr lang="de-DE" dirty="0"/>
          </a:p>
        </p:txBody>
      </p:sp>
      <p:sp>
        <p:nvSpPr>
          <p:cNvPr id="949250" name="Rectangle 2"/>
          <p:cNvSpPr>
            <a:spLocks noGrp="1" noChangeArrowheads="1"/>
          </p:cNvSpPr>
          <p:nvPr>
            <p:ph type="title"/>
          </p:nvPr>
        </p:nvSpPr>
        <p:spPr/>
        <p:txBody>
          <a:bodyPr/>
          <a:lstStyle/>
          <a:p>
            <a:r>
              <a:rPr lang="de-DE" dirty="0"/>
              <a:t>Einsatz</a:t>
            </a:r>
          </a:p>
        </p:txBody>
      </p:sp>
      <p:sp>
        <p:nvSpPr>
          <p:cNvPr id="949251" name="Rectangle 3"/>
          <p:cNvSpPr>
            <a:spLocks noGrp="1" noChangeArrowheads="1"/>
          </p:cNvSpPr>
          <p:nvPr>
            <p:ph type="body" idx="1"/>
          </p:nvPr>
        </p:nvSpPr>
        <p:spPr/>
        <p:txBody>
          <a:bodyPr/>
          <a:lstStyle/>
          <a:p>
            <a:pPr>
              <a:lnSpc>
                <a:spcPct val="90000"/>
              </a:lnSpc>
            </a:pPr>
            <a:r>
              <a:rPr lang="de-DE" b="1" dirty="0"/>
              <a:t>SRAM-Eigenschaften</a:t>
            </a:r>
          </a:p>
          <a:p>
            <a:pPr>
              <a:lnSpc>
                <a:spcPct val="120000"/>
              </a:lnSpc>
              <a:buFont typeface="Arial" charset="0"/>
              <a:buChar char="–"/>
            </a:pPr>
            <a:r>
              <a:rPr lang="de-DE" dirty="0"/>
              <a:t>Schneller Zugriff</a:t>
            </a:r>
          </a:p>
          <a:p>
            <a:pPr lvl="1">
              <a:lnSpc>
                <a:spcPct val="120000"/>
              </a:lnSpc>
              <a:buFont typeface="Arial" charset="0"/>
              <a:buChar char="–"/>
            </a:pPr>
            <a:r>
              <a:rPr lang="de-DE" dirty="0"/>
              <a:t>Z.B. 10ns auf externem Baustein</a:t>
            </a:r>
          </a:p>
          <a:p>
            <a:pPr lvl="1">
              <a:lnSpc>
                <a:spcPct val="120000"/>
              </a:lnSpc>
              <a:buFont typeface="Arial" charset="0"/>
              <a:buChar char="–"/>
            </a:pPr>
            <a:r>
              <a:rPr lang="de-DE" dirty="0"/>
              <a:t>Im Prozessor integriert </a:t>
            </a:r>
            <a:r>
              <a:rPr lang="en-US" i="1" dirty="0" smtClean="0"/>
              <a:t>(on-chip)</a:t>
            </a:r>
            <a:r>
              <a:rPr lang="de-DE" dirty="0" smtClean="0"/>
              <a:t> </a:t>
            </a:r>
            <a:r>
              <a:rPr lang="de-DE" dirty="0"/>
              <a:t>noch schneller</a:t>
            </a:r>
          </a:p>
          <a:p>
            <a:pPr>
              <a:lnSpc>
                <a:spcPct val="120000"/>
              </a:lnSpc>
              <a:buFont typeface="Arial" charset="0"/>
              <a:buChar char="–"/>
            </a:pPr>
            <a:r>
              <a:rPr lang="de-DE" dirty="0"/>
              <a:t>Großer Platzbedarf auf dem Chip	</a:t>
            </a:r>
            <a:r>
              <a:rPr lang="de-DE" dirty="0">
                <a:sym typeface="Wingdings" pitchFamily="2" charset="2"/>
              </a:rPr>
              <a:t> Teuer!</a:t>
            </a:r>
          </a:p>
          <a:p>
            <a:pPr>
              <a:lnSpc>
                <a:spcPct val="120000"/>
              </a:lnSpc>
              <a:buFont typeface="Arial" charset="0"/>
              <a:buChar char="–"/>
            </a:pPr>
            <a:r>
              <a:rPr lang="de-DE" dirty="0"/>
              <a:t>Großer Energiebedarf im aktiven Zustand</a:t>
            </a:r>
          </a:p>
          <a:p>
            <a:pPr>
              <a:lnSpc>
                <a:spcPct val="120000"/>
              </a:lnSpc>
              <a:buFont typeface="Arial" charset="0"/>
              <a:buChar char="–"/>
            </a:pPr>
            <a:r>
              <a:rPr lang="de-DE" dirty="0"/>
              <a:t>Unempfindlich gegen Strahlung und Einstreuung</a:t>
            </a:r>
          </a:p>
          <a:p>
            <a:pPr>
              <a:lnSpc>
                <a:spcPct val="90000"/>
              </a:lnSpc>
            </a:pPr>
            <a:endParaRPr lang="de-DE" b="1" dirty="0"/>
          </a:p>
          <a:p>
            <a:pPr>
              <a:lnSpc>
                <a:spcPct val="90000"/>
              </a:lnSpc>
            </a:pPr>
            <a:r>
              <a:rPr lang="de-DE" b="1" dirty="0"/>
              <a:t>Einsatz</a:t>
            </a:r>
          </a:p>
          <a:p>
            <a:pPr>
              <a:lnSpc>
                <a:spcPct val="120000"/>
              </a:lnSpc>
              <a:buFont typeface="Arial" charset="0"/>
              <a:buChar char="–"/>
            </a:pPr>
            <a:r>
              <a:rPr lang="en-US" i="1" dirty="0" smtClean="0"/>
              <a:t>Cache</a:t>
            </a:r>
            <a:r>
              <a:rPr lang="de-DE" dirty="0" smtClean="0"/>
              <a:t>-Speicher </a:t>
            </a:r>
            <a:r>
              <a:rPr lang="de-DE" dirty="0"/>
              <a:t>(Level 1 und 2 </a:t>
            </a:r>
            <a:r>
              <a:rPr lang="en-US" i="1" dirty="0" smtClean="0"/>
              <a:t>Caches</a:t>
            </a:r>
            <a:r>
              <a:rPr lang="de-DE" dirty="0" smtClean="0"/>
              <a:t>)</a:t>
            </a:r>
            <a:endParaRPr lang="de-DE" dirty="0"/>
          </a:p>
          <a:p>
            <a:pPr>
              <a:lnSpc>
                <a:spcPct val="120000"/>
              </a:lnSpc>
              <a:buFont typeface="Arial" charset="0"/>
              <a:buChar char="–"/>
            </a:pPr>
            <a:r>
              <a:rPr lang="de-DE" dirty="0"/>
              <a:t>Sicherheitskritische Systeme (z.B. Raumfahrt, Echtzeitsysteme)</a:t>
            </a:r>
          </a:p>
          <a:p>
            <a:pPr>
              <a:lnSpc>
                <a:spcPct val="120000"/>
              </a:lnSpc>
              <a:buFont typeface="Arial" charset="0"/>
              <a:buChar char="–"/>
            </a:pPr>
            <a:r>
              <a:rPr lang="de-DE" dirty="0"/>
              <a:t>Mobile Geräte, eingebettete Systeme</a:t>
            </a:r>
          </a:p>
          <a:p>
            <a:pPr>
              <a:lnSpc>
                <a:spcPct val="120000"/>
              </a:lnSpc>
              <a:buFont typeface="Arial" charset="0"/>
              <a:buChar char="–"/>
            </a:pPr>
            <a:r>
              <a:rPr lang="de-DE" dirty="0"/>
              <a:t>Schneller Hauptspeicher (z.B. Hochleistungsrechner)</a:t>
            </a:r>
          </a:p>
        </p:txBody>
      </p:sp>
    </p:spTree>
    <p:extLst>
      <p:ext uri="{BB962C8B-B14F-4D97-AF65-F5344CB8AC3E}">
        <p14:creationId xmlns:p14="http://schemas.microsoft.com/office/powerpoint/2010/main" val="991462727"/>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en-US" dirty="0"/>
              <a:t>©</a:t>
            </a:r>
            <a:r>
              <a:rPr lang="de-DE" dirty="0"/>
              <a:t> H. Falk | </a:t>
            </a:r>
            <a:fld id="{B40EDB79-F73A-4C12-8FE2-0E5957A4B9CC}" type="datetime1">
              <a:rPr lang="de-DE" smtClean="0"/>
              <a:t>01.10.2014</a:t>
            </a:fld>
            <a:endParaRPr lang="de-DE" dirty="0"/>
          </a:p>
        </p:txBody>
      </p:sp>
      <p:sp>
        <p:nvSpPr>
          <p:cNvPr id="5" name="Fußzeilenplatzhalter 4"/>
          <p:cNvSpPr>
            <a:spLocks noGrp="1"/>
          </p:cNvSpPr>
          <p:nvPr>
            <p:ph type="ftr" sz="quarter" idx="11"/>
          </p:nvPr>
        </p:nvSpPr>
        <p:spPr/>
        <p:txBody>
          <a:bodyPr/>
          <a:lstStyle/>
          <a:p>
            <a:r>
              <a:rPr lang="de-DE" dirty="0" smtClean="0"/>
              <a:t>7 - Speicher-Hardware</a:t>
            </a:r>
            <a:endParaRPr lang="de-DE" dirty="0"/>
          </a:p>
        </p:txBody>
      </p:sp>
      <p:sp>
        <p:nvSpPr>
          <p:cNvPr id="655362" name="Rectangle 2"/>
          <p:cNvSpPr>
            <a:spLocks noGrp="1" noChangeArrowheads="1"/>
          </p:cNvSpPr>
          <p:nvPr>
            <p:ph type="title"/>
          </p:nvPr>
        </p:nvSpPr>
        <p:spPr/>
        <p:txBody>
          <a:bodyPr/>
          <a:lstStyle/>
          <a:p>
            <a:r>
              <a:rPr lang="de-DE" dirty="0" smtClean="0"/>
              <a:t>Roter Faden</a:t>
            </a:r>
            <a:endParaRPr lang="de-DE" dirty="0"/>
          </a:p>
        </p:txBody>
      </p:sp>
      <p:sp>
        <p:nvSpPr>
          <p:cNvPr id="655363" name="Rectangle 3"/>
          <p:cNvSpPr>
            <a:spLocks noGrp="1" noChangeArrowheads="1"/>
          </p:cNvSpPr>
          <p:nvPr>
            <p:ph type="body" idx="1"/>
          </p:nvPr>
        </p:nvSpPr>
        <p:spPr/>
        <p:txBody>
          <a:bodyPr/>
          <a:lstStyle/>
          <a:p>
            <a:pPr marL="457200" indent="-457200">
              <a:lnSpc>
                <a:spcPct val="120000"/>
              </a:lnSpc>
              <a:buFont typeface="+mj-lt"/>
              <a:buAutoNum type="arabicPeriod" startAt="7"/>
            </a:pPr>
            <a:r>
              <a:rPr lang="de-DE" b="1" dirty="0" smtClean="0"/>
              <a:t>Speicher-Hardware</a:t>
            </a:r>
            <a:endParaRPr lang="de-DE" b="1" dirty="0"/>
          </a:p>
          <a:p>
            <a:pPr marL="838200" lvl="1" indent="-381000">
              <a:lnSpc>
                <a:spcPct val="90000"/>
              </a:lnSpc>
              <a:spcBef>
                <a:spcPts val="480"/>
              </a:spcBef>
              <a:buFont typeface="Arial" charset="0"/>
              <a:buChar char="–"/>
            </a:pPr>
            <a:r>
              <a:rPr lang="de-DE" dirty="0" smtClean="0"/>
              <a:t>Einleitung: Speicherhierarchien</a:t>
            </a:r>
          </a:p>
          <a:p>
            <a:pPr marL="838200" lvl="1" indent="-381000">
              <a:lnSpc>
                <a:spcPct val="90000"/>
              </a:lnSpc>
              <a:spcBef>
                <a:spcPts val="480"/>
              </a:spcBef>
              <a:buFont typeface="Arial" charset="0"/>
              <a:buChar char="–"/>
            </a:pPr>
            <a:r>
              <a:rPr lang="de-DE" dirty="0" smtClean="0"/>
              <a:t>SRAM</a:t>
            </a:r>
          </a:p>
          <a:p>
            <a:pPr marL="1238250" lvl="2" indent="-381000">
              <a:lnSpc>
                <a:spcPct val="90000"/>
              </a:lnSpc>
              <a:spcBef>
                <a:spcPts val="480"/>
              </a:spcBef>
              <a:buFont typeface="Arial" charset="0"/>
              <a:buChar char="–"/>
            </a:pPr>
            <a:r>
              <a:rPr lang="de-DE" sz="2000" dirty="0" smtClean="0"/>
              <a:t>Aufbau der SRAM-Zelle</a:t>
            </a:r>
          </a:p>
          <a:p>
            <a:pPr marL="1238250" lvl="2" indent="-381000">
              <a:lnSpc>
                <a:spcPct val="90000"/>
              </a:lnSpc>
              <a:spcBef>
                <a:spcPts val="480"/>
              </a:spcBef>
              <a:buFont typeface="Arial" charset="0"/>
              <a:buChar char="–"/>
            </a:pPr>
            <a:r>
              <a:rPr lang="de-DE" sz="2000" dirty="0" smtClean="0"/>
              <a:t>Schreib- und Lesevorgänge</a:t>
            </a:r>
          </a:p>
          <a:p>
            <a:pPr marL="1238250" lvl="2" indent="-381000">
              <a:lnSpc>
                <a:spcPct val="90000"/>
              </a:lnSpc>
              <a:spcBef>
                <a:spcPts val="480"/>
              </a:spcBef>
              <a:buFont typeface="Arial" charset="0"/>
              <a:buChar char="–"/>
            </a:pPr>
            <a:r>
              <a:rPr lang="de-DE" sz="2000" dirty="0" smtClean="0"/>
              <a:t>Aufbau von SRAM-Speichern</a:t>
            </a:r>
          </a:p>
          <a:p>
            <a:pPr marL="1238250" lvl="2" indent="-381000">
              <a:lnSpc>
                <a:spcPct val="90000"/>
              </a:lnSpc>
              <a:spcBef>
                <a:spcPts val="480"/>
              </a:spcBef>
              <a:buFont typeface="Arial" charset="0"/>
              <a:buChar char="–"/>
            </a:pPr>
            <a:r>
              <a:rPr lang="de-DE" sz="2000" dirty="0" smtClean="0"/>
              <a:t>Verbesserungen</a:t>
            </a:r>
          </a:p>
          <a:p>
            <a:pPr marL="838200" lvl="1" indent="-381000">
              <a:lnSpc>
                <a:spcPct val="90000"/>
              </a:lnSpc>
              <a:spcBef>
                <a:spcPts val="480"/>
              </a:spcBef>
              <a:buFont typeface="Arial" charset="0"/>
              <a:buChar char="–"/>
            </a:pPr>
            <a:r>
              <a:rPr lang="de-DE" dirty="0" smtClean="0"/>
              <a:t>DRAM</a:t>
            </a:r>
          </a:p>
          <a:p>
            <a:pPr marL="838200" lvl="1" indent="-381000">
              <a:lnSpc>
                <a:spcPct val="90000"/>
              </a:lnSpc>
              <a:spcBef>
                <a:spcPts val="480"/>
              </a:spcBef>
              <a:buFont typeface="Arial" charset="0"/>
              <a:buChar char="–"/>
            </a:pPr>
            <a:r>
              <a:rPr lang="en-US" i="1" dirty="0" smtClean="0"/>
              <a:t>Translation Look-Aside Buffer</a:t>
            </a:r>
            <a:r>
              <a:rPr lang="de-DE" dirty="0" smtClean="0"/>
              <a:t> (TLBs)</a:t>
            </a:r>
          </a:p>
          <a:p>
            <a:pPr marL="838200" lvl="1" indent="-381000">
              <a:lnSpc>
                <a:spcPct val="90000"/>
              </a:lnSpc>
              <a:spcBef>
                <a:spcPts val="480"/>
              </a:spcBef>
              <a:buFont typeface="Arial" charset="0"/>
              <a:buChar char="–"/>
            </a:pPr>
            <a:r>
              <a:rPr lang="en-US" i="1" dirty="0" smtClean="0"/>
              <a:t>Caches</a:t>
            </a:r>
          </a:p>
          <a:p>
            <a:pPr marL="838200" lvl="1" indent="-381000">
              <a:lnSpc>
                <a:spcPct val="90000"/>
              </a:lnSpc>
              <a:spcBef>
                <a:spcPts val="480"/>
              </a:spcBef>
              <a:buFont typeface="Arial" charset="0"/>
              <a:buChar char="–"/>
            </a:pPr>
            <a:r>
              <a:rPr lang="de-DE" dirty="0" smtClean="0"/>
              <a:t>Massenspeicher</a:t>
            </a:r>
          </a:p>
        </p:txBody>
      </p:sp>
    </p:spTree>
    <p:extLst>
      <p:ext uri="{BB962C8B-B14F-4D97-AF65-F5344CB8AC3E}">
        <p14:creationId xmlns:p14="http://schemas.microsoft.com/office/powerpoint/2010/main" val="3113405049"/>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umsplatzhalter 3"/>
          <p:cNvSpPr>
            <a:spLocks noGrp="1"/>
          </p:cNvSpPr>
          <p:nvPr>
            <p:ph type="dt" sz="half" idx="10"/>
          </p:nvPr>
        </p:nvSpPr>
        <p:spPr/>
        <p:txBody>
          <a:bodyPr/>
          <a:lstStyle/>
          <a:p>
            <a:r>
              <a:rPr lang="en-US" dirty="0"/>
              <a:t>©</a:t>
            </a:r>
            <a:r>
              <a:rPr lang="de-DE" dirty="0"/>
              <a:t> H. Falk | </a:t>
            </a:r>
            <a:fld id="{2D61CF14-5E01-4D48-8CED-4E4B11A3858A}" type="datetime1">
              <a:rPr lang="de-DE" smtClean="0"/>
              <a:t>01.10.2014</a:t>
            </a:fld>
            <a:endParaRPr lang="de-DE" dirty="0"/>
          </a:p>
        </p:txBody>
      </p:sp>
      <p:sp>
        <p:nvSpPr>
          <p:cNvPr id="7" name="Fußzeilenplatzhalter 4"/>
          <p:cNvSpPr>
            <a:spLocks noGrp="1"/>
          </p:cNvSpPr>
          <p:nvPr>
            <p:ph type="ftr" sz="quarter" idx="11"/>
          </p:nvPr>
        </p:nvSpPr>
        <p:spPr/>
        <p:txBody>
          <a:bodyPr/>
          <a:lstStyle/>
          <a:p>
            <a:r>
              <a:rPr lang="de-DE" dirty="0" smtClean="0"/>
              <a:t>7 - Speicher-Hardware</a:t>
            </a:r>
            <a:endParaRPr lang="de-DE" dirty="0"/>
          </a:p>
        </p:txBody>
      </p:sp>
      <p:sp>
        <p:nvSpPr>
          <p:cNvPr id="951298" name="Rectangle 2"/>
          <p:cNvSpPr>
            <a:spLocks noGrp="1" noChangeArrowheads="1"/>
          </p:cNvSpPr>
          <p:nvPr>
            <p:ph type="title"/>
          </p:nvPr>
        </p:nvSpPr>
        <p:spPr/>
        <p:txBody>
          <a:bodyPr/>
          <a:lstStyle/>
          <a:p>
            <a:r>
              <a:rPr lang="de-DE" dirty="0"/>
              <a:t>DRAM</a:t>
            </a:r>
          </a:p>
        </p:txBody>
      </p:sp>
      <p:sp>
        <p:nvSpPr>
          <p:cNvPr id="951299" name="Rectangle 3"/>
          <p:cNvSpPr>
            <a:spLocks noGrp="1" noChangeArrowheads="1"/>
          </p:cNvSpPr>
          <p:nvPr>
            <p:ph type="body" idx="1"/>
          </p:nvPr>
        </p:nvSpPr>
        <p:spPr/>
        <p:txBody>
          <a:bodyPr/>
          <a:lstStyle/>
          <a:p>
            <a:pPr>
              <a:lnSpc>
                <a:spcPct val="90000"/>
              </a:lnSpc>
            </a:pPr>
            <a:r>
              <a:rPr lang="en-US" b="1" i="1" dirty="0" smtClean="0"/>
              <a:t>Dynamic Random Access RAM (DRAM)</a:t>
            </a:r>
          </a:p>
          <a:p>
            <a:pPr>
              <a:lnSpc>
                <a:spcPct val="120000"/>
              </a:lnSpc>
              <a:buFont typeface="Arial" charset="0"/>
              <a:buChar char="–"/>
            </a:pPr>
            <a:r>
              <a:rPr lang="de-DE" dirty="0" smtClean="0"/>
              <a:t>Speicher </a:t>
            </a:r>
            <a:r>
              <a:rPr lang="de-DE" dirty="0"/>
              <a:t>basiert auf in einem Kondensator gespeicherter Ladung</a:t>
            </a:r>
          </a:p>
          <a:p>
            <a:pPr>
              <a:lnSpc>
                <a:spcPct val="120000"/>
              </a:lnSpc>
              <a:buFont typeface="Arial" charset="0"/>
              <a:buChar char="–"/>
            </a:pPr>
            <a:r>
              <a:rPr lang="de-DE" dirty="0"/>
              <a:t>Problem: durch den Kondensator fließt ein kleiner Leckstrom, die Ladung hält sich nur wenige Millisekunden</a:t>
            </a:r>
          </a:p>
          <a:p>
            <a:pPr>
              <a:lnSpc>
                <a:spcPct val="120000"/>
              </a:lnSpc>
              <a:buFont typeface="Arial" charset="0"/>
              <a:buChar char="–"/>
            </a:pPr>
            <a:r>
              <a:rPr lang="de-DE" dirty="0"/>
              <a:t>Speicher muss periodisch aufgefrischt werden</a:t>
            </a:r>
          </a:p>
          <a:p>
            <a:pPr>
              <a:lnSpc>
                <a:spcPct val="90000"/>
              </a:lnSpc>
            </a:pPr>
            <a:endParaRPr lang="de-DE" b="1" dirty="0"/>
          </a:p>
          <a:p>
            <a:pPr>
              <a:lnSpc>
                <a:spcPct val="90000"/>
              </a:lnSpc>
            </a:pPr>
            <a:r>
              <a:rPr lang="de-DE" b="1" dirty="0"/>
              <a:t>DRAM-Zelle</a:t>
            </a:r>
          </a:p>
          <a:p>
            <a:pPr>
              <a:lnSpc>
                <a:spcPct val="120000"/>
              </a:lnSpc>
              <a:buFont typeface="Arial" charset="0"/>
              <a:buChar char="–"/>
            </a:pPr>
            <a:r>
              <a:rPr lang="de-DE" dirty="0"/>
              <a:t>Transistor und Kondensator</a:t>
            </a:r>
          </a:p>
          <a:p>
            <a:pPr>
              <a:lnSpc>
                <a:spcPct val="120000"/>
              </a:lnSpc>
              <a:buFont typeface="Arial" charset="0"/>
              <a:buChar char="–"/>
            </a:pPr>
            <a:r>
              <a:rPr lang="de-DE" dirty="0"/>
              <a:t>Kondensator zur Speicherung</a:t>
            </a:r>
            <a:br>
              <a:rPr lang="de-DE" dirty="0"/>
            </a:br>
            <a:r>
              <a:rPr lang="de-DE" dirty="0"/>
              <a:t>der Information</a:t>
            </a:r>
          </a:p>
          <a:p>
            <a:pPr>
              <a:lnSpc>
                <a:spcPct val="120000"/>
              </a:lnSpc>
              <a:buFont typeface="Arial" charset="0"/>
              <a:buChar char="–"/>
            </a:pPr>
            <a:r>
              <a:rPr lang="de-DE" dirty="0"/>
              <a:t>Eine Schreib-/Leseleitung pro</a:t>
            </a:r>
            <a:br>
              <a:rPr lang="de-DE" dirty="0"/>
            </a:br>
            <a:r>
              <a:rPr lang="de-DE" dirty="0"/>
              <a:t>Spalte</a:t>
            </a:r>
          </a:p>
          <a:p>
            <a:pPr>
              <a:lnSpc>
                <a:spcPct val="120000"/>
              </a:lnSpc>
              <a:buFont typeface="Arial" charset="0"/>
              <a:buChar char="–"/>
            </a:pPr>
            <a:r>
              <a:rPr lang="de-DE" dirty="0"/>
              <a:t>Eine Auswahlleitung pro Zeile,</a:t>
            </a:r>
            <a:br>
              <a:rPr lang="de-DE" dirty="0"/>
            </a:br>
            <a:r>
              <a:rPr lang="de-DE" dirty="0"/>
              <a:t>diese schaltet Transistor</a:t>
            </a:r>
          </a:p>
        </p:txBody>
      </p:sp>
      <p:pic>
        <p:nvPicPr>
          <p:cNvPr id="951300" name="Picture 4"/>
          <p:cNvPicPr>
            <a:picLocks noChangeAspect="1" noChangeArrowheads="1"/>
          </p:cNvPicPr>
          <p:nvPr/>
        </p:nvPicPr>
        <p:blipFill>
          <a:blip r:embed="rId3">
            <a:extLst>
              <a:ext uri="{28A0092B-C50C-407E-A947-70E740481C1C}">
                <a14:useLocalDpi xmlns:a14="http://schemas.microsoft.com/office/drawing/2010/main" val="0"/>
              </a:ext>
            </a:extLst>
          </a:blip>
          <a:srcRect l="13519" t="32980" r="68904" b="45581"/>
          <a:stretch>
            <a:fillRect/>
          </a:stretch>
        </p:blipFill>
        <p:spPr bwMode="auto">
          <a:xfrm>
            <a:off x="4364038" y="4113213"/>
            <a:ext cx="3471862" cy="176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51301" name="Text Box 5"/>
          <p:cNvSpPr txBox="1">
            <a:spLocks noChangeArrowheads="1"/>
          </p:cNvSpPr>
          <p:nvPr/>
        </p:nvSpPr>
        <p:spPr bwMode="auto">
          <a:xfrm>
            <a:off x="7716838" y="4454525"/>
            <a:ext cx="1392237"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1600" dirty="0"/>
              <a:t>Kondensator/</a:t>
            </a:r>
          </a:p>
          <a:p>
            <a:r>
              <a:rPr lang="de-DE" sz="1600" dirty="0"/>
              <a:t>Kapazität</a:t>
            </a:r>
          </a:p>
        </p:txBody>
      </p:sp>
    </p:spTree>
    <p:extLst>
      <p:ext uri="{BB962C8B-B14F-4D97-AF65-F5344CB8AC3E}">
        <p14:creationId xmlns:p14="http://schemas.microsoft.com/office/powerpoint/2010/main" val="2570724627"/>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en-US" dirty="0"/>
              <a:t>©</a:t>
            </a:r>
            <a:r>
              <a:rPr lang="de-DE" dirty="0"/>
              <a:t> H. Falk | </a:t>
            </a:r>
            <a:fld id="{EDEDB9C0-EC70-4C78-A842-D7FF7A659DD3}" type="datetime1">
              <a:rPr lang="de-DE" smtClean="0"/>
              <a:t>01.10.2014</a:t>
            </a:fld>
            <a:endParaRPr lang="de-DE" dirty="0"/>
          </a:p>
        </p:txBody>
      </p:sp>
      <p:sp>
        <p:nvSpPr>
          <p:cNvPr id="5" name="Fußzeilenplatzhalter 4"/>
          <p:cNvSpPr>
            <a:spLocks noGrp="1"/>
          </p:cNvSpPr>
          <p:nvPr>
            <p:ph type="ftr" sz="quarter" idx="11"/>
          </p:nvPr>
        </p:nvSpPr>
        <p:spPr/>
        <p:txBody>
          <a:bodyPr/>
          <a:lstStyle/>
          <a:p>
            <a:r>
              <a:rPr lang="de-DE" dirty="0" smtClean="0"/>
              <a:t>7 - Speicher-Hardware</a:t>
            </a:r>
            <a:endParaRPr lang="de-DE" dirty="0"/>
          </a:p>
        </p:txBody>
      </p:sp>
      <p:sp>
        <p:nvSpPr>
          <p:cNvPr id="707587" name="Rectangle 3"/>
          <p:cNvSpPr>
            <a:spLocks noGrp="1" noChangeArrowheads="1"/>
          </p:cNvSpPr>
          <p:nvPr>
            <p:ph type="body" idx="1"/>
          </p:nvPr>
        </p:nvSpPr>
        <p:spPr/>
        <p:txBody>
          <a:bodyPr/>
          <a:lstStyle/>
          <a:p>
            <a:pPr>
              <a:lnSpc>
                <a:spcPct val="90000"/>
              </a:lnSpc>
            </a:pPr>
            <a:r>
              <a:rPr lang="de-DE" b="1" dirty="0"/>
              <a:t>Schreiben einer DRAM-Zelle</a:t>
            </a:r>
          </a:p>
          <a:p>
            <a:pPr>
              <a:lnSpc>
                <a:spcPct val="120000"/>
              </a:lnSpc>
              <a:buFont typeface="Arial" charset="0"/>
              <a:buChar char="–"/>
            </a:pPr>
            <a:r>
              <a:rPr lang="de-DE" dirty="0"/>
              <a:t>Bit-Leitung auf 1 oder 0 setzen (mit Vcc oder GND verbinden)</a:t>
            </a:r>
          </a:p>
          <a:p>
            <a:pPr>
              <a:lnSpc>
                <a:spcPct val="120000"/>
              </a:lnSpc>
              <a:buFont typeface="Arial" charset="0"/>
              <a:buChar char="–"/>
            </a:pPr>
            <a:r>
              <a:rPr lang="de-DE" dirty="0"/>
              <a:t>Select-Leitung ansteuern</a:t>
            </a:r>
          </a:p>
          <a:p>
            <a:pPr lvl="1">
              <a:lnSpc>
                <a:spcPct val="120000"/>
              </a:lnSpc>
              <a:buFont typeface="Arial" charset="0"/>
              <a:buChar char="–"/>
            </a:pPr>
            <a:r>
              <a:rPr lang="de-DE" dirty="0"/>
              <a:t>Kapazität aufladen oder entladen</a:t>
            </a:r>
          </a:p>
          <a:p>
            <a:pPr>
              <a:lnSpc>
                <a:spcPct val="120000"/>
              </a:lnSpc>
              <a:buFont typeface="Arial" charset="0"/>
              <a:buChar char="–"/>
            </a:pPr>
            <a:endParaRPr lang="de-DE" dirty="0"/>
          </a:p>
          <a:p>
            <a:pPr>
              <a:lnSpc>
                <a:spcPct val="90000"/>
              </a:lnSpc>
            </a:pPr>
            <a:r>
              <a:rPr lang="de-DE" b="1" dirty="0"/>
              <a:t>Lesen einer DRAM-Zelle</a:t>
            </a:r>
          </a:p>
          <a:p>
            <a:pPr>
              <a:lnSpc>
                <a:spcPct val="120000"/>
              </a:lnSpc>
              <a:buFont typeface="Arial" charset="0"/>
              <a:buChar char="–"/>
            </a:pPr>
            <a:r>
              <a:rPr lang="de-DE" dirty="0"/>
              <a:t>Select-Leitung ansteuern</a:t>
            </a:r>
          </a:p>
          <a:p>
            <a:pPr>
              <a:lnSpc>
                <a:spcPct val="120000"/>
              </a:lnSpc>
              <a:buFont typeface="Arial" charset="0"/>
              <a:buChar char="–"/>
            </a:pPr>
            <a:r>
              <a:rPr lang="de-DE" dirty="0"/>
              <a:t>Ladung des Kondensators über Bit-Leitung messen</a:t>
            </a:r>
          </a:p>
          <a:p>
            <a:pPr lvl="1">
              <a:lnSpc>
                <a:spcPct val="120000"/>
              </a:lnSpc>
              <a:buFont typeface="Arial" charset="0"/>
              <a:buChar char="–"/>
            </a:pPr>
            <a:r>
              <a:rPr lang="de-DE" dirty="0"/>
              <a:t>Einfache Verstärkerschaltung</a:t>
            </a:r>
          </a:p>
          <a:p>
            <a:pPr>
              <a:lnSpc>
                <a:spcPct val="120000"/>
              </a:lnSpc>
              <a:buFont typeface="Arial" charset="0"/>
              <a:buChar char="–"/>
            </a:pPr>
            <a:r>
              <a:rPr lang="de-DE" dirty="0"/>
              <a:t>Lesevorgang zerstört Ladung</a:t>
            </a:r>
          </a:p>
          <a:p>
            <a:pPr lvl="1">
              <a:lnSpc>
                <a:spcPct val="120000"/>
              </a:lnSpc>
              <a:buFont typeface="Arial" charset="0"/>
              <a:buChar char="–"/>
            </a:pPr>
            <a:r>
              <a:rPr lang="de-DE" dirty="0"/>
              <a:t>Anschließendes Rückschreiben des gelesenen Wertes</a:t>
            </a:r>
          </a:p>
          <a:p>
            <a:pPr>
              <a:lnSpc>
                <a:spcPct val="120000"/>
              </a:lnSpc>
              <a:buFont typeface="Arial" charset="0"/>
              <a:buChar char="–"/>
            </a:pPr>
            <a:endParaRPr lang="de-DE" dirty="0"/>
          </a:p>
          <a:p>
            <a:pPr>
              <a:lnSpc>
                <a:spcPct val="90000"/>
              </a:lnSpc>
            </a:pPr>
            <a:r>
              <a:rPr lang="de-DE" b="1" dirty="0"/>
              <a:t>Auffrischung</a:t>
            </a:r>
          </a:p>
          <a:p>
            <a:pPr>
              <a:lnSpc>
                <a:spcPct val="120000"/>
              </a:lnSpc>
              <a:buFont typeface="Arial" charset="0"/>
              <a:buChar char="–"/>
            </a:pPr>
            <a:r>
              <a:rPr lang="de-DE" dirty="0"/>
              <a:t>Periodisches Lesen der DRAM-Zelle gleicht Ladungsverlust wieder aus</a:t>
            </a:r>
          </a:p>
          <a:p>
            <a:pPr>
              <a:lnSpc>
                <a:spcPct val="120000"/>
              </a:lnSpc>
              <a:buFont typeface="Arial" charset="0"/>
              <a:buChar char="–"/>
            </a:pPr>
            <a:endParaRPr lang="de-DE" baseline="-25000" dirty="0"/>
          </a:p>
        </p:txBody>
      </p:sp>
      <p:sp>
        <p:nvSpPr>
          <p:cNvPr id="707586" name="Rectangle 2"/>
          <p:cNvSpPr>
            <a:spLocks noGrp="1" noChangeArrowheads="1"/>
          </p:cNvSpPr>
          <p:nvPr>
            <p:ph type="title"/>
          </p:nvPr>
        </p:nvSpPr>
        <p:spPr/>
        <p:txBody>
          <a:bodyPr/>
          <a:lstStyle/>
          <a:p>
            <a:r>
              <a:rPr lang="de-DE" dirty="0"/>
              <a:t>DRAM-Zelle</a:t>
            </a:r>
          </a:p>
        </p:txBody>
      </p:sp>
    </p:spTree>
    <p:extLst>
      <p:ext uri="{BB962C8B-B14F-4D97-AF65-F5344CB8AC3E}">
        <p14:creationId xmlns:p14="http://schemas.microsoft.com/office/powerpoint/2010/main" val="3775776390"/>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umsplatzhalter 3"/>
          <p:cNvSpPr>
            <a:spLocks noGrp="1"/>
          </p:cNvSpPr>
          <p:nvPr>
            <p:ph type="dt" sz="half" idx="10"/>
          </p:nvPr>
        </p:nvSpPr>
        <p:spPr/>
        <p:txBody>
          <a:bodyPr/>
          <a:lstStyle/>
          <a:p>
            <a:r>
              <a:rPr lang="en-US" dirty="0"/>
              <a:t>©</a:t>
            </a:r>
            <a:r>
              <a:rPr lang="de-DE" dirty="0"/>
              <a:t> H. Falk | </a:t>
            </a:r>
            <a:fld id="{961944D4-6395-4FBC-89B8-19F2288AA987}" type="datetime1">
              <a:rPr lang="de-DE" smtClean="0"/>
              <a:t>01.10.2014</a:t>
            </a:fld>
            <a:endParaRPr lang="de-DE" dirty="0"/>
          </a:p>
        </p:txBody>
      </p:sp>
      <p:sp>
        <p:nvSpPr>
          <p:cNvPr id="9" name="Fußzeilenplatzhalter 4"/>
          <p:cNvSpPr>
            <a:spLocks noGrp="1"/>
          </p:cNvSpPr>
          <p:nvPr>
            <p:ph type="ftr" sz="quarter" idx="11"/>
          </p:nvPr>
        </p:nvSpPr>
        <p:spPr/>
        <p:txBody>
          <a:bodyPr/>
          <a:lstStyle/>
          <a:p>
            <a:r>
              <a:rPr lang="de-DE" dirty="0" smtClean="0"/>
              <a:t>7 - Speicher-Hardware</a:t>
            </a:r>
            <a:endParaRPr lang="de-DE" dirty="0"/>
          </a:p>
        </p:txBody>
      </p:sp>
      <p:sp>
        <p:nvSpPr>
          <p:cNvPr id="711682" name="Rectangle 2"/>
          <p:cNvSpPr>
            <a:spLocks noGrp="1" noChangeArrowheads="1"/>
          </p:cNvSpPr>
          <p:nvPr>
            <p:ph type="body" idx="1"/>
          </p:nvPr>
        </p:nvSpPr>
        <p:spPr/>
        <p:txBody>
          <a:bodyPr/>
          <a:lstStyle/>
          <a:p>
            <a:pPr>
              <a:lnSpc>
                <a:spcPct val="90000"/>
              </a:lnSpc>
            </a:pPr>
            <a:r>
              <a:rPr lang="de-DE" b="1" dirty="0"/>
              <a:t>Matrixaufbau eines DRAM-Speichers</a:t>
            </a:r>
          </a:p>
        </p:txBody>
      </p:sp>
      <p:sp>
        <p:nvSpPr>
          <p:cNvPr id="711683" name="Rectangle 3"/>
          <p:cNvSpPr>
            <a:spLocks noGrp="1" noChangeArrowheads="1"/>
          </p:cNvSpPr>
          <p:nvPr>
            <p:ph type="title"/>
          </p:nvPr>
        </p:nvSpPr>
        <p:spPr/>
        <p:txBody>
          <a:bodyPr/>
          <a:lstStyle/>
          <a:p>
            <a:r>
              <a:rPr lang="de-DE" dirty="0"/>
              <a:t>Typischer DRAM-Speicher (1)</a:t>
            </a:r>
          </a:p>
        </p:txBody>
      </p:sp>
      <p:pic>
        <p:nvPicPr>
          <p:cNvPr id="711724" name="Picture 44"/>
          <p:cNvPicPr>
            <a:picLocks noChangeAspect="1" noChangeArrowheads="1"/>
          </p:cNvPicPr>
          <p:nvPr/>
        </p:nvPicPr>
        <p:blipFill>
          <a:blip r:embed="rId3">
            <a:extLst>
              <a:ext uri="{28A0092B-C50C-407E-A947-70E740481C1C}">
                <a14:useLocalDpi xmlns:a14="http://schemas.microsoft.com/office/drawing/2010/main" val="0"/>
              </a:ext>
            </a:extLst>
          </a:blip>
          <a:srcRect l="14293" t="15341" r="60493" b="39281"/>
          <a:stretch>
            <a:fillRect/>
          </a:stretch>
        </p:blipFill>
        <p:spPr bwMode="auto">
          <a:xfrm>
            <a:off x="1395413" y="1928813"/>
            <a:ext cx="4976812" cy="3732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1725" name="Text Box 45"/>
          <p:cNvSpPr txBox="1">
            <a:spLocks noChangeArrowheads="1"/>
          </p:cNvSpPr>
          <p:nvPr/>
        </p:nvSpPr>
        <p:spPr bwMode="auto">
          <a:xfrm>
            <a:off x="1042988" y="3308350"/>
            <a:ext cx="431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1600" dirty="0"/>
              <a:t>A0</a:t>
            </a:r>
          </a:p>
        </p:txBody>
      </p:sp>
      <p:sp>
        <p:nvSpPr>
          <p:cNvPr id="711726" name="Text Box 46"/>
          <p:cNvSpPr txBox="1">
            <a:spLocks noChangeArrowheads="1"/>
          </p:cNvSpPr>
          <p:nvPr/>
        </p:nvSpPr>
        <p:spPr bwMode="auto">
          <a:xfrm>
            <a:off x="1042988" y="3068638"/>
            <a:ext cx="431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1600" dirty="0"/>
              <a:t>A1</a:t>
            </a:r>
          </a:p>
        </p:txBody>
      </p:sp>
      <p:sp>
        <p:nvSpPr>
          <p:cNvPr id="711727" name="Text Box 47"/>
          <p:cNvSpPr txBox="1">
            <a:spLocks noChangeArrowheads="1"/>
          </p:cNvSpPr>
          <p:nvPr/>
        </p:nvSpPr>
        <p:spPr bwMode="auto">
          <a:xfrm>
            <a:off x="1042988" y="2852738"/>
            <a:ext cx="431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sz="1600" dirty="0"/>
              <a:t>A2</a:t>
            </a:r>
          </a:p>
        </p:txBody>
      </p:sp>
    </p:spTree>
    <p:extLst>
      <p:ext uri="{BB962C8B-B14F-4D97-AF65-F5344CB8AC3E}">
        <p14:creationId xmlns:p14="http://schemas.microsoft.com/office/powerpoint/2010/main" val="2202891742"/>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en-US" dirty="0"/>
              <a:t>©</a:t>
            </a:r>
            <a:r>
              <a:rPr lang="de-DE" dirty="0"/>
              <a:t> H. Falk | </a:t>
            </a:r>
            <a:fld id="{C03C6B64-580A-4AC6-8730-CFBCE827EDB5}" type="datetime1">
              <a:rPr lang="de-DE" smtClean="0"/>
              <a:t>01.10.2014</a:t>
            </a:fld>
            <a:endParaRPr lang="de-DE" dirty="0"/>
          </a:p>
        </p:txBody>
      </p:sp>
      <p:sp>
        <p:nvSpPr>
          <p:cNvPr id="5" name="Fußzeilenplatzhalter 4"/>
          <p:cNvSpPr>
            <a:spLocks noGrp="1"/>
          </p:cNvSpPr>
          <p:nvPr>
            <p:ph type="ftr" sz="quarter" idx="11"/>
          </p:nvPr>
        </p:nvSpPr>
        <p:spPr/>
        <p:txBody>
          <a:bodyPr/>
          <a:lstStyle/>
          <a:p>
            <a:r>
              <a:rPr lang="de-DE" dirty="0" smtClean="0"/>
              <a:t>7 - Speicher-Hardware</a:t>
            </a:r>
            <a:endParaRPr lang="de-DE" dirty="0"/>
          </a:p>
        </p:txBody>
      </p:sp>
      <p:sp>
        <p:nvSpPr>
          <p:cNvPr id="953346" name="Rectangle 2"/>
          <p:cNvSpPr>
            <a:spLocks noGrp="1" noChangeArrowheads="1"/>
          </p:cNvSpPr>
          <p:nvPr>
            <p:ph type="body" idx="1"/>
          </p:nvPr>
        </p:nvSpPr>
        <p:spPr/>
        <p:txBody>
          <a:bodyPr/>
          <a:lstStyle/>
          <a:p>
            <a:pPr>
              <a:lnSpc>
                <a:spcPct val="90000"/>
              </a:lnSpc>
            </a:pPr>
            <a:r>
              <a:rPr lang="de-DE" b="1" dirty="0"/>
              <a:t>Matrixaufbau eines DRAM-Speichers</a:t>
            </a:r>
          </a:p>
          <a:p>
            <a:pPr>
              <a:lnSpc>
                <a:spcPct val="120000"/>
              </a:lnSpc>
              <a:buFont typeface="Arial" charset="0"/>
              <a:buChar char="–"/>
            </a:pPr>
            <a:r>
              <a:rPr lang="de-DE" dirty="0"/>
              <a:t>Adressleitungen werden i.d.R. gemultiplext</a:t>
            </a:r>
          </a:p>
          <a:p>
            <a:pPr lvl="1">
              <a:lnSpc>
                <a:spcPct val="120000"/>
              </a:lnSpc>
              <a:buFont typeface="Arial" charset="0"/>
              <a:buChar char="–"/>
            </a:pPr>
            <a:r>
              <a:rPr lang="de-DE" dirty="0"/>
              <a:t>Die gleichen Adressleitungen werden einmal zur Auswahl der Zeile verwendet, danach zur Auswahl der Spalte</a:t>
            </a:r>
          </a:p>
          <a:p>
            <a:pPr>
              <a:lnSpc>
                <a:spcPct val="120000"/>
              </a:lnSpc>
              <a:buFont typeface="Wingdings" pitchFamily="2" charset="2"/>
              <a:buChar char="F"/>
            </a:pPr>
            <a:r>
              <a:rPr lang="de-DE" dirty="0"/>
              <a:t>Einsparung von Leitungen, gerade für große Speicher wichtig</a:t>
            </a:r>
          </a:p>
          <a:p>
            <a:pPr>
              <a:lnSpc>
                <a:spcPct val="120000"/>
              </a:lnSpc>
              <a:buFont typeface="Arial" charset="0"/>
              <a:buChar char="–"/>
            </a:pPr>
            <a:endParaRPr lang="de-DE" dirty="0"/>
          </a:p>
          <a:p>
            <a:pPr>
              <a:lnSpc>
                <a:spcPct val="120000"/>
              </a:lnSpc>
              <a:buFont typeface="Arial" charset="0"/>
              <a:buChar char="–"/>
            </a:pPr>
            <a:r>
              <a:rPr lang="de-DE" dirty="0"/>
              <a:t>Steuerleitungen RAS/CAS codieren, ob Adressleitungen Zeile oder Spalte auswählen</a:t>
            </a:r>
          </a:p>
          <a:p>
            <a:pPr lvl="1">
              <a:lnSpc>
                <a:spcPct val="120000"/>
              </a:lnSpc>
              <a:buFont typeface="Arial" charset="0"/>
              <a:buChar char="–"/>
            </a:pPr>
            <a:r>
              <a:rPr lang="en-US" i="1" dirty="0"/>
              <a:t>RAS (Row Address Strobe):</a:t>
            </a:r>
            <a:r>
              <a:rPr lang="de-DE" dirty="0"/>
              <a:t> Bei einer fallenden Flanke auf RAS wird die anliegende Adresse als Zeilenadresse interpretiert</a:t>
            </a:r>
          </a:p>
          <a:p>
            <a:pPr lvl="1">
              <a:lnSpc>
                <a:spcPct val="120000"/>
              </a:lnSpc>
              <a:buFont typeface="Arial" charset="0"/>
              <a:buChar char="–"/>
            </a:pPr>
            <a:r>
              <a:rPr lang="en-US" i="1" dirty="0"/>
              <a:t>CAS (Column Address Strobe):</a:t>
            </a:r>
            <a:r>
              <a:rPr lang="de-DE" dirty="0"/>
              <a:t> Bei einer fallenden Flanke auf CAS wird die anliegende Adresse als Spaltenadresse interpretiert</a:t>
            </a:r>
          </a:p>
        </p:txBody>
      </p:sp>
      <p:sp>
        <p:nvSpPr>
          <p:cNvPr id="953347" name="Rectangle 3"/>
          <p:cNvSpPr>
            <a:spLocks noGrp="1" noChangeArrowheads="1"/>
          </p:cNvSpPr>
          <p:nvPr>
            <p:ph type="title"/>
          </p:nvPr>
        </p:nvSpPr>
        <p:spPr/>
        <p:txBody>
          <a:bodyPr/>
          <a:lstStyle/>
          <a:p>
            <a:r>
              <a:rPr lang="de-DE" dirty="0"/>
              <a:t>Typischer DRAM-Speicher (2)</a:t>
            </a:r>
          </a:p>
        </p:txBody>
      </p:sp>
    </p:spTree>
    <p:extLst>
      <p:ext uri="{BB962C8B-B14F-4D97-AF65-F5344CB8AC3E}">
        <p14:creationId xmlns:p14="http://schemas.microsoft.com/office/powerpoint/2010/main" val="532936048"/>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en-US" dirty="0"/>
              <a:t>©</a:t>
            </a:r>
            <a:r>
              <a:rPr lang="de-DE" dirty="0"/>
              <a:t> H. Falk | </a:t>
            </a:r>
            <a:fld id="{7CA6A773-9CE2-4D42-A4CE-F106129C6B63}" type="datetime1">
              <a:rPr lang="de-DE" smtClean="0"/>
              <a:t>01.10.2014</a:t>
            </a:fld>
            <a:endParaRPr lang="de-DE" dirty="0"/>
          </a:p>
        </p:txBody>
      </p:sp>
      <p:sp>
        <p:nvSpPr>
          <p:cNvPr id="5" name="Fußzeilenplatzhalter 4"/>
          <p:cNvSpPr>
            <a:spLocks noGrp="1"/>
          </p:cNvSpPr>
          <p:nvPr>
            <p:ph type="ftr" sz="quarter" idx="11"/>
          </p:nvPr>
        </p:nvSpPr>
        <p:spPr/>
        <p:txBody>
          <a:bodyPr/>
          <a:lstStyle/>
          <a:p>
            <a:r>
              <a:rPr lang="de-DE" dirty="0" smtClean="0"/>
              <a:t>7 - Speicher-Hardware</a:t>
            </a:r>
            <a:endParaRPr lang="de-DE" dirty="0"/>
          </a:p>
        </p:txBody>
      </p:sp>
      <p:sp>
        <p:nvSpPr>
          <p:cNvPr id="955394" name="Rectangle 2"/>
          <p:cNvSpPr>
            <a:spLocks noGrp="1" noChangeArrowheads="1"/>
          </p:cNvSpPr>
          <p:nvPr>
            <p:ph type="body" idx="1"/>
          </p:nvPr>
        </p:nvSpPr>
        <p:spPr/>
        <p:txBody>
          <a:bodyPr/>
          <a:lstStyle/>
          <a:p>
            <a:pPr>
              <a:lnSpc>
                <a:spcPct val="90000"/>
              </a:lnSpc>
            </a:pPr>
            <a:r>
              <a:rPr lang="de-DE" b="1" dirty="0"/>
              <a:t>Zugriff auf DRAM</a:t>
            </a:r>
          </a:p>
          <a:p>
            <a:pPr>
              <a:lnSpc>
                <a:spcPct val="120000"/>
              </a:lnSpc>
              <a:buFont typeface="Arial" charset="0"/>
              <a:buChar char="–"/>
            </a:pPr>
            <a:r>
              <a:rPr lang="de-DE" dirty="0"/>
              <a:t>Erster Schritt</a:t>
            </a:r>
          </a:p>
          <a:p>
            <a:pPr lvl="1">
              <a:lnSpc>
                <a:spcPct val="120000"/>
              </a:lnSpc>
              <a:buFont typeface="Arial" charset="0"/>
              <a:buChar char="–"/>
            </a:pPr>
            <a:r>
              <a:rPr lang="de-DE" dirty="0"/>
              <a:t>Zeilenadressdecoder liefert Select-Leitung für eine Zeile</a:t>
            </a:r>
          </a:p>
          <a:p>
            <a:pPr lvl="1">
              <a:lnSpc>
                <a:spcPct val="120000"/>
              </a:lnSpc>
              <a:buFont typeface="Arial" charset="0"/>
              <a:buChar char="–"/>
            </a:pPr>
            <a:r>
              <a:rPr lang="de-DE" dirty="0"/>
              <a:t>Komplette Zeile wird in einen Zwischenpuffer </a:t>
            </a:r>
            <a:r>
              <a:rPr lang="de-DE" dirty="0" smtClean="0"/>
              <a:t>übernommen</a:t>
            </a:r>
          </a:p>
          <a:p>
            <a:pPr lvl="2">
              <a:lnSpc>
                <a:spcPct val="120000"/>
              </a:lnSpc>
              <a:spcBef>
                <a:spcPts val="0"/>
              </a:spcBef>
              <a:buFont typeface="Arial" charset="0"/>
              <a:buChar char="–"/>
            </a:pPr>
            <a:r>
              <a:rPr lang="de-DE" sz="2000" dirty="0" smtClean="0"/>
              <a:t>Und </a:t>
            </a:r>
            <a:r>
              <a:rPr lang="de-DE" sz="2000" dirty="0"/>
              <a:t>zurückgeschrieben!</a:t>
            </a:r>
          </a:p>
          <a:p>
            <a:pPr>
              <a:lnSpc>
                <a:spcPct val="120000"/>
              </a:lnSpc>
              <a:buFont typeface="Arial" charset="0"/>
              <a:buChar char="–"/>
            </a:pPr>
            <a:r>
              <a:rPr lang="de-DE" dirty="0"/>
              <a:t>Zweiter Schritt</a:t>
            </a:r>
          </a:p>
          <a:p>
            <a:pPr lvl="1">
              <a:lnSpc>
                <a:spcPct val="120000"/>
              </a:lnSpc>
              <a:buFont typeface="Arial" charset="0"/>
              <a:buChar char="–"/>
            </a:pPr>
            <a:r>
              <a:rPr lang="de-DE" dirty="0"/>
              <a:t>Aus dem Zwischenpuffer wird ein Bit ausgelesen</a:t>
            </a:r>
          </a:p>
          <a:p>
            <a:pPr lvl="1">
              <a:lnSpc>
                <a:spcPct val="120000"/>
              </a:lnSpc>
              <a:buFont typeface="Arial" charset="0"/>
              <a:buChar char="–"/>
            </a:pPr>
            <a:r>
              <a:rPr lang="de-DE" dirty="0"/>
              <a:t>Schritt kann mehrfach wiederholt werden</a:t>
            </a:r>
            <a:br>
              <a:rPr lang="de-DE" dirty="0"/>
            </a:br>
            <a:r>
              <a:rPr lang="de-DE" dirty="0"/>
              <a:t>(mehrere aufeinanderfolgende Bits können gelesen werden)</a:t>
            </a:r>
          </a:p>
          <a:p>
            <a:pPr>
              <a:lnSpc>
                <a:spcPct val="90000"/>
              </a:lnSpc>
            </a:pPr>
            <a:endParaRPr lang="de-DE" b="1" dirty="0"/>
          </a:p>
          <a:p>
            <a:pPr>
              <a:lnSpc>
                <a:spcPct val="90000"/>
              </a:lnSpc>
            </a:pPr>
            <a:r>
              <a:rPr lang="de-DE" b="1" dirty="0"/>
              <a:t>Auffrischung</a:t>
            </a:r>
          </a:p>
          <a:p>
            <a:pPr>
              <a:lnSpc>
                <a:spcPct val="120000"/>
              </a:lnSpc>
              <a:buFont typeface="Arial" charset="0"/>
              <a:buChar char="–"/>
            </a:pPr>
            <a:r>
              <a:rPr lang="de-DE" dirty="0"/>
              <a:t>Heute auf dem DRAM-Speicher integriert</a:t>
            </a:r>
          </a:p>
          <a:p>
            <a:pPr>
              <a:lnSpc>
                <a:spcPct val="120000"/>
              </a:lnSpc>
              <a:buFont typeface="Arial" charset="0"/>
              <a:buChar char="–"/>
            </a:pPr>
            <a:r>
              <a:rPr lang="de-DE" dirty="0"/>
              <a:t>Früher durch externe Bausteine ausgelöst</a:t>
            </a:r>
          </a:p>
        </p:txBody>
      </p:sp>
      <p:sp>
        <p:nvSpPr>
          <p:cNvPr id="955395" name="Rectangle 3"/>
          <p:cNvSpPr>
            <a:spLocks noGrp="1" noChangeArrowheads="1"/>
          </p:cNvSpPr>
          <p:nvPr>
            <p:ph type="title"/>
          </p:nvPr>
        </p:nvSpPr>
        <p:spPr/>
        <p:txBody>
          <a:bodyPr/>
          <a:lstStyle/>
          <a:p>
            <a:r>
              <a:rPr lang="de-DE" dirty="0"/>
              <a:t>Typischer DRAM-Speicher (3)</a:t>
            </a:r>
          </a:p>
        </p:txBody>
      </p:sp>
    </p:spTree>
    <p:extLst>
      <p:ext uri="{BB962C8B-B14F-4D97-AF65-F5344CB8AC3E}">
        <p14:creationId xmlns:p14="http://schemas.microsoft.com/office/powerpoint/2010/main" val="1337038161"/>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en-US" dirty="0"/>
              <a:t>©</a:t>
            </a:r>
            <a:r>
              <a:rPr lang="de-DE" dirty="0"/>
              <a:t> H. Falk | </a:t>
            </a:r>
            <a:fld id="{C8E87202-4F55-44CD-8363-2405EFEAEBB9}" type="datetime1">
              <a:rPr lang="de-DE" smtClean="0"/>
              <a:t>01.10.2014</a:t>
            </a:fld>
            <a:endParaRPr lang="de-DE" dirty="0"/>
          </a:p>
        </p:txBody>
      </p:sp>
      <p:sp>
        <p:nvSpPr>
          <p:cNvPr id="5" name="Fußzeilenplatzhalter 4"/>
          <p:cNvSpPr>
            <a:spLocks noGrp="1"/>
          </p:cNvSpPr>
          <p:nvPr>
            <p:ph type="ftr" sz="quarter" idx="11"/>
          </p:nvPr>
        </p:nvSpPr>
        <p:spPr/>
        <p:txBody>
          <a:bodyPr/>
          <a:lstStyle/>
          <a:p>
            <a:r>
              <a:rPr lang="de-DE" dirty="0" smtClean="0"/>
              <a:t>7 - Speicher-Hardware</a:t>
            </a:r>
            <a:endParaRPr lang="de-DE" dirty="0"/>
          </a:p>
        </p:txBody>
      </p:sp>
      <p:sp>
        <p:nvSpPr>
          <p:cNvPr id="957442" name="Rectangle 2"/>
          <p:cNvSpPr>
            <a:spLocks noGrp="1" noChangeArrowheads="1"/>
          </p:cNvSpPr>
          <p:nvPr>
            <p:ph type="body" idx="1"/>
          </p:nvPr>
        </p:nvSpPr>
        <p:spPr/>
        <p:txBody>
          <a:bodyPr/>
          <a:lstStyle/>
          <a:p>
            <a:pPr>
              <a:lnSpc>
                <a:spcPct val="90000"/>
              </a:lnSpc>
            </a:pPr>
            <a:r>
              <a:rPr lang="de-DE" b="1" dirty="0"/>
              <a:t>DRAM-Eigenschaften</a:t>
            </a:r>
          </a:p>
          <a:p>
            <a:pPr>
              <a:lnSpc>
                <a:spcPct val="120000"/>
              </a:lnSpc>
              <a:buFont typeface="Arial" charset="0"/>
              <a:buChar char="–"/>
            </a:pPr>
            <a:r>
              <a:rPr lang="de-DE" dirty="0"/>
              <a:t>Weniger Platzbedarf</a:t>
            </a:r>
          </a:p>
          <a:p>
            <a:pPr lvl="1">
              <a:lnSpc>
                <a:spcPct val="120000"/>
              </a:lnSpc>
              <a:buFont typeface="Arial" charset="0"/>
              <a:buChar char="–"/>
            </a:pPr>
            <a:r>
              <a:rPr lang="de-DE" dirty="0"/>
              <a:t>Nur 1 Transistor und 1 Kondensator pro Speicherzelle, statt 6 Transistoren bei SRAM</a:t>
            </a:r>
          </a:p>
          <a:p>
            <a:pPr lvl="1">
              <a:lnSpc>
                <a:spcPct val="120000"/>
              </a:lnSpc>
              <a:buFont typeface="Arial" charset="0"/>
              <a:buChar char="–"/>
            </a:pPr>
            <a:r>
              <a:rPr lang="de-DE" dirty="0"/>
              <a:t>Integrationsdichte Faktor 4 höher als bei SRAMs</a:t>
            </a:r>
          </a:p>
          <a:p>
            <a:pPr>
              <a:lnSpc>
                <a:spcPct val="120000"/>
              </a:lnSpc>
              <a:buFont typeface="Arial" charset="0"/>
              <a:buChar char="–"/>
            </a:pPr>
            <a:r>
              <a:rPr lang="de-DE" dirty="0"/>
              <a:t>Langsamerer Zugriff</a:t>
            </a:r>
          </a:p>
          <a:p>
            <a:pPr lvl="1">
              <a:lnSpc>
                <a:spcPct val="120000"/>
              </a:lnSpc>
              <a:buFont typeface="Arial" charset="0"/>
              <a:buChar char="–"/>
            </a:pPr>
            <a:r>
              <a:rPr lang="de-DE" dirty="0"/>
              <a:t>Insbes. Lesezugriff wegen Zwischenspeicherung und Auffrischung</a:t>
            </a:r>
          </a:p>
          <a:p>
            <a:pPr lvl="1">
              <a:lnSpc>
                <a:spcPct val="120000"/>
              </a:lnSpc>
              <a:buFont typeface="Arial" charset="0"/>
              <a:buChar char="–"/>
            </a:pPr>
            <a:r>
              <a:rPr lang="de-DE" dirty="0"/>
              <a:t>Multiplexen der Adressleitungen</a:t>
            </a:r>
          </a:p>
          <a:p>
            <a:pPr lvl="1">
              <a:lnSpc>
                <a:spcPct val="120000"/>
              </a:lnSpc>
              <a:buFont typeface="Arial" charset="0"/>
              <a:buChar char="–"/>
            </a:pPr>
            <a:r>
              <a:rPr lang="de-DE" dirty="0"/>
              <a:t>Auf DRAM-Zeile kann während Auffrischung nicht zugegriffen werden</a:t>
            </a:r>
          </a:p>
          <a:p>
            <a:pPr>
              <a:lnSpc>
                <a:spcPct val="120000"/>
              </a:lnSpc>
              <a:buFont typeface="Arial" charset="0"/>
              <a:buChar char="–"/>
            </a:pPr>
            <a:r>
              <a:rPr lang="de-DE" dirty="0"/>
              <a:t>Hoher Energieverbrauch sowohl bei Aktivität als auch bei Inaktivität</a:t>
            </a:r>
          </a:p>
          <a:p>
            <a:pPr lvl="1">
              <a:lnSpc>
                <a:spcPct val="120000"/>
              </a:lnSpc>
              <a:buFont typeface="Arial" charset="0"/>
              <a:buChar char="–"/>
            </a:pPr>
            <a:r>
              <a:rPr lang="de-DE" dirty="0"/>
              <a:t>Ausgleich des Ladungsverlusts durch periodische Auffrischung</a:t>
            </a:r>
          </a:p>
          <a:p>
            <a:pPr lvl="1">
              <a:lnSpc>
                <a:spcPct val="120000"/>
              </a:lnSpc>
              <a:buFont typeface="Arial" charset="0"/>
              <a:buChar char="–"/>
            </a:pPr>
            <a:r>
              <a:rPr lang="de-DE" dirty="0"/>
              <a:t>Zwischenpuffer und Logik zur Auffrischung</a:t>
            </a:r>
          </a:p>
        </p:txBody>
      </p:sp>
      <p:sp>
        <p:nvSpPr>
          <p:cNvPr id="957443" name="Rectangle 3"/>
          <p:cNvSpPr>
            <a:spLocks noGrp="1" noChangeArrowheads="1"/>
          </p:cNvSpPr>
          <p:nvPr>
            <p:ph type="title"/>
          </p:nvPr>
        </p:nvSpPr>
        <p:spPr/>
        <p:txBody>
          <a:bodyPr/>
          <a:lstStyle/>
          <a:p>
            <a:r>
              <a:rPr lang="de-DE" dirty="0"/>
              <a:t>Typischer DRAM-Speicher (4)</a:t>
            </a:r>
          </a:p>
        </p:txBody>
      </p:sp>
    </p:spTree>
    <p:extLst>
      <p:ext uri="{BB962C8B-B14F-4D97-AF65-F5344CB8AC3E}">
        <p14:creationId xmlns:p14="http://schemas.microsoft.com/office/powerpoint/2010/main" val="1005525136"/>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3"/>
          <p:cNvSpPr>
            <a:spLocks noGrp="1"/>
          </p:cNvSpPr>
          <p:nvPr>
            <p:ph type="dt" sz="half" idx="10"/>
          </p:nvPr>
        </p:nvSpPr>
        <p:spPr/>
        <p:txBody>
          <a:bodyPr/>
          <a:lstStyle/>
          <a:p>
            <a:r>
              <a:rPr lang="en-US" dirty="0"/>
              <a:t>©</a:t>
            </a:r>
            <a:r>
              <a:rPr lang="de-DE" dirty="0"/>
              <a:t> H. Falk | </a:t>
            </a:r>
            <a:fld id="{F53058A8-576A-428C-A3DC-A5757B5857CC}" type="datetime1">
              <a:rPr lang="de-DE" smtClean="0"/>
              <a:t>01.10.2014</a:t>
            </a:fld>
            <a:endParaRPr lang="de-DE" dirty="0"/>
          </a:p>
        </p:txBody>
      </p:sp>
      <p:sp>
        <p:nvSpPr>
          <p:cNvPr id="6" name="Fußzeilenplatzhalter 4"/>
          <p:cNvSpPr>
            <a:spLocks noGrp="1"/>
          </p:cNvSpPr>
          <p:nvPr>
            <p:ph type="ftr" sz="quarter" idx="11"/>
          </p:nvPr>
        </p:nvSpPr>
        <p:spPr/>
        <p:txBody>
          <a:bodyPr/>
          <a:lstStyle/>
          <a:p>
            <a:r>
              <a:rPr lang="de-DE" dirty="0" smtClean="0"/>
              <a:t>7 - Speicher-Hardware</a:t>
            </a:r>
            <a:endParaRPr lang="de-DE" dirty="0"/>
          </a:p>
        </p:txBody>
      </p:sp>
      <p:sp>
        <p:nvSpPr>
          <p:cNvPr id="959490" name="Rectangle 2"/>
          <p:cNvSpPr>
            <a:spLocks noGrp="1" noChangeArrowheads="1"/>
          </p:cNvSpPr>
          <p:nvPr>
            <p:ph type="body" idx="1"/>
          </p:nvPr>
        </p:nvSpPr>
        <p:spPr/>
        <p:txBody>
          <a:bodyPr/>
          <a:lstStyle/>
          <a:p>
            <a:pPr>
              <a:lnSpc>
                <a:spcPct val="90000"/>
              </a:lnSpc>
            </a:pPr>
            <a:r>
              <a:rPr lang="de-DE" b="1" dirty="0"/>
              <a:t>Verbreitern des Datenwortes</a:t>
            </a:r>
          </a:p>
          <a:p>
            <a:pPr>
              <a:lnSpc>
                <a:spcPct val="120000"/>
              </a:lnSpc>
              <a:buFont typeface="Arial" charset="0"/>
              <a:buChar char="–"/>
            </a:pPr>
            <a:r>
              <a:rPr lang="de-DE" dirty="0"/>
              <a:t>Z.B. vier Bausteine mit 256k Worten à 4 Bit für Speicher mit 256k Worten à 16 Bit</a:t>
            </a:r>
          </a:p>
          <a:p>
            <a:pPr>
              <a:lnSpc>
                <a:spcPct val="120000"/>
              </a:lnSpc>
              <a:buFont typeface="Arial" charset="0"/>
              <a:buChar char="–"/>
            </a:pPr>
            <a:endParaRPr lang="de-DE" dirty="0"/>
          </a:p>
          <a:p>
            <a:pPr>
              <a:lnSpc>
                <a:spcPct val="120000"/>
              </a:lnSpc>
              <a:buFont typeface="Arial" charset="0"/>
              <a:buChar char="–"/>
            </a:pPr>
            <a:endParaRPr lang="de-DE" dirty="0"/>
          </a:p>
          <a:p>
            <a:pPr>
              <a:lnSpc>
                <a:spcPct val="120000"/>
              </a:lnSpc>
              <a:buFont typeface="Arial" charset="0"/>
              <a:buChar char="–"/>
            </a:pPr>
            <a:endParaRPr lang="de-DE" dirty="0"/>
          </a:p>
          <a:p>
            <a:pPr>
              <a:lnSpc>
                <a:spcPct val="120000"/>
              </a:lnSpc>
              <a:buFont typeface="Arial" charset="0"/>
              <a:buChar char="–"/>
            </a:pPr>
            <a:endParaRPr lang="de-DE" dirty="0"/>
          </a:p>
          <a:p>
            <a:pPr>
              <a:lnSpc>
                <a:spcPct val="120000"/>
              </a:lnSpc>
              <a:buFont typeface="Arial" charset="0"/>
              <a:buChar char="–"/>
            </a:pPr>
            <a:endParaRPr lang="de-DE" dirty="0"/>
          </a:p>
          <a:p>
            <a:pPr>
              <a:lnSpc>
                <a:spcPct val="120000"/>
              </a:lnSpc>
              <a:buFont typeface="Arial" charset="0"/>
              <a:buChar char="–"/>
            </a:pPr>
            <a:endParaRPr lang="de-DE" dirty="0"/>
          </a:p>
          <a:p>
            <a:pPr>
              <a:lnSpc>
                <a:spcPct val="120000"/>
              </a:lnSpc>
              <a:buFont typeface="Arial" charset="0"/>
              <a:buChar char="–"/>
            </a:pPr>
            <a:endParaRPr lang="de-DE" dirty="0"/>
          </a:p>
          <a:p>
            <a:pPr>
              <a:lnSpc>
                <a:spcPct val="120000"/>
              </a:lnSpc>
              <a:buFont typeface="Arial" charset="0"/>
              <a:buChar char="–"/>
            </a:pPr>
            <a:endParaRPr lang="de-DE" dirty="0"/>
          </a:p>
          <a:p>
            <a:pPr>
              <a:lnSpc>
                <a:spcPct val="120000"/>
              </a:lnSpc>
              <a:buFont typeface="Arial" charset="0"/>
              <a:buChar char="–"/>
            </a:pPr>
            <a:r>
              <a:rPr lang="de-DE" dirty="0"/>
              <a:t>Alle Bausteine gleich beschaltet</a:t>
            </a:r>
          </a:p>
          <a:p>
            <a:pPr>
              <a:lnSpc>
                <a:spcPct val="120000"/>
              </a:lnSpc>
              <a:buFont typeface="Arial" charset="0"/>
              <a:buChar char="–"/>
            </a:pPr>
            <a:r>
              <a:rPr lang="de-DE" dirty="0"/>
              <a:t>Zusammenfassen der Datenleitungen</a:t>
            </a:r>
          </a:p>
        </p:txBody>
      </p:sp>
      <p:sp>
        <p:nvSpPr>
          <p:cNvPr id="959491" name="Rectangle 3"/>
          <p:cNvSpPr>
            <a:spLocks noGrp="1" noChangeArrowheads="1"/>
          </p:cNvSpPr>
          <p:nvPr>
            <p:ph type="title"/>
          </p:nvPr>
        </p:nvSpPr>
        <p:spPr/>
        <p:txBody>
          <a:bodyPr/>
          <a:lstStyle/>
          <a:p>
            <a:r>
              <a:rPr lang="de-DE" dirty="0"/>
              <a:t>Zusammenschaltung von Speicherbausteinen (1)</a:t>
            </a:r>
          </a:p>
        </p:txBody>
      </p:sp>
      <p:pic>
        <p:nvPicPr>
          <p:cNvPr id="959492" name="Picture 4"/>
          <p:cNvPicPr>
            <a:picLocks noChangeAspect="1" noChangeArrowheads="1"/>
          </p:cNvPicPr>
          <p:nvPr/>
        </p:nvPicPr>
        <p:blipFill>
          <a:blip r:embed="rId3">
            <a:extLst>
              <a:ext uri="{28A0092B-C50C-407E-A947-70E740481C1C}">
                <a14:useLocalDpi xmlns:a14="http://schemas.microsoft.com/office/drawing/2010/main" val="0"/>
              </a:ext>
            </a:extLst>
          </a:blip>
          <a:srcRect l="13768" t="27310" r="59193" b="43060"/>
          <a:stretch>
            <a:fillRect/>
          </a:stretch>
        </p:blipFill>
        <p:spPr bwMode="auto">
          <a:xfrm>
            <a:off x="611188" y="2574925"/>
            <a:ext cx="534035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8129359"/>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en-US" dirty="0"/>
              <a:t>©</a:t>
            </a:r>
            <a:r>
              <a:rPr lang="de-DE" dirty="0"/>
              <a:t> H. Falk | </a:t>
            </a:r>
            <a:fld id="{B40EDB79-F73A-4C12-8FE2-0E5957A4B9CC}" type="datetime1">
              <a:rPr lang="de-DE" smtClean="0"/>
              <a:t>01.10.2014</a:t>
            </a:fld>
            <a:endParaRPr lang="de-DE" dirty="0"/>
          </a:p>
        </p:txBody>
      </p:sp>
      <p:sp>
        <p:nvSpPr>
          <p:cNvPr id="5" name="Fußzeilenplatzhalter 4"/>
          <p:cNvSpPr>
            <a:spLocks noGrp="1"/>
          </p:cNvSpPr>
          <p:nvPr>
            <p:ph type="ftr" sz="quarter" idx="11"/>
          </p:nvPr>
        </p:nvSpPr>
        <p:spPr/>
        <p:txBody>
          <a:bodyPr/>
          <a:lstStyle/>
          <a:p>
            <a:r>
              <a:rPr lang="de-DE" dirty="0" smtClean="0"/>
              <a:t>7 - Speicher-Hardware</a:t>
            </a:r>
            <a:endParaRPr lang="de-DE" dirty="0"/>
          </a:p>
        </p:txBody>
      </p:sp>
      <p:sp>
        <p:nvSpPr>
          <p:cNvPr id="655362" name="Rectangle 2"/>
          <p:cNvSpPr>
            <a:spLocks noGrp="1" noChangeArrowheads="1"/>
          </p:cNvSpPr>
          <p:nvPr>
            <p:ph type="title"/>
          </p:nvPr>
        </p:nvSpPr>
        <p:spPr/>
        <p:txBody>
          <a:bodyPr/>
          <a:lstStyle/>
          <a:p>
            <a:r>
              <a:rPr lang="de-DE" dirty="0"/>
              <a:t>Inhalte </a:t>
            </a:r>
            <a:r>
              <a:rPr lang="de-DE" dirty="0" smtClean="0"/>
              <a:t>des Kapitels (2)</a:t>
            </a:r>
            <a:endParaRPr lang="de-DE" dirty="0"/>
          </a:p>
        </p:txBody>
      </p:sp>
      <p:sp>
        <p:nvSpPr>
          <p:cNvPr id="655363" name="Rectangle 3"/>
          <p:cNvSpPr>
            <a:spLocks noGrp="1" noChangeArrowheads="1"/>
          </p:cNvSpPr>
          <p:nvPr>
            <p:ph type="body" idx="1"/>
          </p:nvPr>
        </p:nvSpPr>
        <p:spPr/>
        <p:txBody>
          <a:bodyPr/>
          <a:lstStyle/>
          <a:p>
            <a:pPr marL="457200" indent="-457200">
              <a:lnSpc>
                <a:spcPct val="120000"/>
              </a:lnSpc>
              <a:buFont typeface="+mj-lt"/>
              <a:buAutoNum type="arabicPeriod" startAt="7"/>
            </a:pPr>
            <a:r>
              <a:rPr lang="de-DE" b="1" dirty="0" smtClean="0"/>
              <a:t>Speicher-Hardware</a:t>
            </a:r>
            <a:endParaRPr lang="de-DE" b="1" dirty="0"/>
          </a:p>
          <a:p>
            <a:pPr marL="838200" lvl="1" indent="-381000">
              <a:lnSpc>
                <a:spcPct val="90000"/>
              </a:lnSpc>
              <a:spcBef>
                <a:spcPts val="480"/>
              </a:spcBef>
              <a:buFont typeface="Arial" charset="0"/>
              <a:buChar char="–"/>
            </a:pPr>
            <a:r>
              <a:rPr lang="de-DE" dirty="0" smtClean="0"/>
              <a:t>...</a:t>
            </a:r>
          </a:p>
          <a:p>
            <a:pPr marL="838200" lvl="1" indent="-381000">
              <a:lnSpc>
                <a:spcPct val="90000"/>
              </a:lnSpc>
              <a:spcBef>
                <a:spcPts val="480"/>
              </a:spcBef>
              <a:buFont typeface="Arial" charset="0"/>
              <a:buChar char="–"/>
            </a:pPr>
            <a:r>
              <a:rPr lang="en-US" i="1" dirty="0" smtClean="0"/>
              <a:t>Translation Look-Aside Buffer</a:t>
            </a:r>
            <a:r>
              <a:rPr lang="de-DE" dirty="0" smtClean="0"/>
              <a:t> (TLBs)</a:t>
            </a:r>
          </a:p>
          <a:p>
            <a:pPr marL="1238250" lvl="2" indent="-381000">
              <a:lnSpc>
                <a:spcPct val="90000"/>
              </a:lnSpc>
              <a:spcBef>
                <a:spcPts val="480"/>
              </a:spcBef>
              <a:buFont typeface="Arial" charset="0"/>
              <a:buChar char="–"/>
            </a:pPr>
            <a:r>
              <a:rPr lang="de-DE" sz="2000" dirty="0" smtClean="0"/>
              <a:t>Motivation: </a:t>
            </a:r>
            <a:r>
              <a:rPr lang="en-US" sz="2000" i="1" dirty="0" smtClean="0"/>
              <a:t>Paging</a:t>
            </a:r>
            <a:r>
              <a:rPr lang="de-DE" sz="2000" dirty="0" smtClean="0"/>
              <a:t> &amp; Segmentierung</a:t>
            </a:r>
          </a:p>
          <a:p>
            <a:pPr marL="1238250" lvl="2" indent="-381000">
              <a:spcBef>
                <a:spcPts val="480"/>
              </a:spcBef>
              <a:buFont typeface="Arial" charset="0"/>
              <a:buChar char="–"/>
            </a:pPr>
            <a:r>
              <a:rPr lang="de-DE" sz="2000" dirty="0" smtClean="0"/>
              <a:t>Organisationsformen: </a:t>
            </a:r>
            <a:r>
              <a:rPr lang="en-US" sz="2000" i="1" dirty="0" smtClean="0"/>
              <a:t>direct mapping</a:t>
            </a:r>
            <a:r>
              <a:rPr lang="de-DE" sz="2000" dirty="0" smtClean="0"/>
              <a:t>, </a:t>
            </a:r>
            <a:r>
              <a:rPr lang="en-US" sz="2000" i="1" dirty="0" smtClean="0"/>
              <a:t>set-associative</a:t>
            </a:r>
            <a:r>
              <a:rPr lang="de-DE" sz="2000" dirty="0" smtClean="0"/>
              <a:t>, </a:t>
            </a:r>
            <a:r>
              <a:rPr lang="en-US" sz="2000" i="1" dirty="0" smtClean="0"/>
              <a:t>associative mapping</a:t>
            </a:r>
          </a:p>
          <a:p>
            <a:pPr marL="838200" lvl="1" indent="-381000">
              <a:lnSpc>
                <a:spcPct val="90000"/>
              </a:lnSpc>
              <a:spcBef>
                <a:spcPts val="480"/>
              </a:spcBef>
              <a:buFont typeface="Arial" charset="0"/>
              <a:buChar char="–"/>
            </a:pPr>
            <a:r>
              <a:rPr lang="en-US" i="1" dirty="0" smtClean="0"/>
              <a:t>Caches</a:t>
            </a:r>
          </a:p>
          <a:p>
            <a:pPr marL="1238250" lvl="2" indent="-381000">
              <a:lnSpc>
                <a:spcPct val="90000"/>
              </a:lnSpc>
              <a:spcBef>
                <a:spcPts val="480"/>
              </a:spcBef>
              <a:buFont typeface="Arial" charset="0"/>
              <a:buChar char="–"/>
            </a:pPr>
            <a:r>
              <a:rPr lang="de-DE" sz="2000" dirty="0" smtClean="0"/>
              <a:t>Organisation von </a:t>
            </a:r>
            <a:r>
              <a:rPr lang="en-US" sz="2000" i="1" dirty="0" smtClean="0"/>
              <a:t>Caches</a:t>
            </a:r>
          </a:p>
          <a:p>
            <a:pPr marL="1238250" lvl="2" indent="-381000">
              <a:lnSpc>
                <a:spcPct val="90000"/>
              </a:lnSpc>
              <a:spcBef>
                <a:spcPts val="480"/>
              </a:spcBef>
              <a:buFont typeface="Arial" charset="0"/>
              <a:buChar char="–"/>
            </a:pPr>
            <a:r>
              <a:rPr lang="de-DE" sz="2000" dirty="0" smtClean="0"/>
              <a:t>Schreibverfahren: </a:t>
            </a:r>
            <a:r>
              <a:rPr lang="en-US" sz="2000" i="1" dirty="0" smtClean="0"/>
              <a:t>Write-Through</a:t>
            </a:r>
            <a:r>
              <a:rPr lang="de-DE" sz="2000" dirty="0" smtClean="0"/>
              <a:t>, </a:t>
            </a:r>
            <a:r>
              <a:rPr lang="en-US" sz="2000" i="1" dirty="0" smtClean="0"/>
              <a:t>Copy-Back</a:t>
            </a:r>
          </a:p>
          <a:p>
            <a:pPr marL="1238250" lvl="2" indent="-381000">
              <a:lnSpc>
                <a:spcPct val="90000"/>
              </a:lnSpc>
              <a:spcBef>
                <a:spcPts val="480"/>
              </a:spcBef>
              <a:buFont typeface="Arial" charset="0"/>
              <a:buChar char="–"/>
            </a:pPr>
            <a:r>
              <a:rPr lang="de-DE" sz="2000" dirty="0" smtClean="0"/>
              <a:t>Virtuelle vs. Reale </a:t>
            </a:r>
            <a:r>
              <a:rPr lang="en-US" sz="2000" i="1" dirty="0" smtClean="0"/>
              <a:t>Caches</a:t>
            </a:r>
          </a:p>
          <a:p>
            <a:pPr marL="1238250" lvl="2" indent="-381000">
              <a:lnSpc>
                <a:spcPct val="90000"/>
              </a:lnSpc>
              <a:spcBef>
                <a:spcPts val="480"/>
              </a:spcBef>
              <a:buFont typeface="Arial" charset="0"/>
              <a:buChar char="–"/>
            </a:pPr>
            <a:r>
              <a:rPr lang="de-DE" sz="2000" dirty="0" smtClean="0"/>
              <a:t>Austauschverfahren: </a:t>
            </a:r>
            <a:r>
              <a:rPr lang="en-US" sz="2000" i="1" dirty="0" smtClean="0"/>
              <a:t>Random</a:t>
            </a:r>
            <a:r>
              <a:rPr lang="de-DE" sz="2000" dirty="0" smtClean="0"/>
              <a:t>, FIFO, </a:t>
            </a:r>
            <a:r>
              <a:rPr lang="en-US" sz="2000" i="1" dirty="0" smtClean="0"/>
              <a:t>Clock</a:t>
            </a:r>
            <a:r>
              <a:rPr lang="de-DE" sz="2000" dirty="0" smtClean="0"/>
              <a:t>, NRU, LRU</a:t>
            </a:r>
          </a:p>
          <a:p>
            <a:pPr marL="1238250" lvl="2" indent="-381000">
              <a:lnSpc>
                <a:spcPct val="90000"/>
              </a:lnSpc>
              <a:spcBef>
                <a:spcPts val="480"/>
              </a:spcBef>
              <a:buFont typeface="Arial" charset="0"/>
              <a:buChar char="–"/>
            </a:pPr>
            <a:r>
              <a:rPr lang="en-US" sz="2000" i="1" dirty="0" smtClean="0"/>
              <a:t>Cache</a:t>
            </a:r>
            <a:r>
              <a:rPr lang="de-DE" sz="2000" dirty="0" smtClean="0"/>
              <a:t>-Kohärenz</a:t>
            </a:r>
          </a:p>
          <a:p>
            <a:pPr marL="1695450" lvl="3" indent="-381000">
              <a:lnSpc>
                <a:spcPct val="90000"/>
              </a:lnSpc>
              <a:spcBef>
                <a:spcPts val="480"/>
              </a:spcBef>
              <a:buFont typeface="Arial" charset="0"/>
              <a:buChar char="–"/>
            </a:pPr>
            <a:r>
              <a:rPr lang="de-DE" sz="2000" dirty="0" smtClean="0"/>
              <a:t>Gründe für Inkohärenzen</a:t>
            </a:r>
          </a:p>
          <a:p>
            <a:pPr marL="1695450" lvl="3" indent="-381000">
              <a:lnSpc>
                <a:spcPct val="90000"/>
              </a:lnSpc>
              <a:spcBef>
                <a:spcPts val="480"/>
              </a:spcBef>
              <a:buFont typeface="Arial" charset="0"/>
              <a:buChar char="–"/>
            </a:pPr>
            <a:r>
              <a:rPr lang="en-US" sz="2000" i="1" dirty="0" smtClean="0"/>
              <a:t>Snooping-</a:t>
            </a:r>
            <a:r>
              <a:rPr lang="de-DE" sz="2000" dirty="0" smtClean="0"/>
              <a:t> &amp; </a:t>
            </a:r>
            <a:r>
              <a:rPr lang="en-US" sz="2000" i="1" dirty="0" smtClean="0"/>
              <a:t>Directory</a:t>
            </a:r>
            <a:r>
              <a:rPr lang="de-DE" sz="2000" dirty="0" smtClean="0"/>
              <a:t>-Protokolle</a:t>
            </a:r>
          </a:p>
          <a:p>
            <a:pPr marL="838200" lvl="1" indent="-381000">
              <a:lnSpc>
                <a:spcPct val="90000"/>
              </a:lnSpc>
              <a:spcBef>
                <a:spcPts val="480"/>
              </a:spcBef>
              <a:buFont typeface="Arial" charset="0"/>
              <a:buChar char="–"/>
            </a:pPr>
            <a:r>
              <a:rPr lang="de-DE" dirty="0" smtClean="0"/>
              <a:t>...</a:t>
            </a:r>
          </a:p>
        </p:txBody>
      </p:sp>
    </p:spTree>
    <p:extLst>
      <p:ext uri="{BB962C8B-B14F-4D97-AF65-F5344CB8AC3E}">
        <p14:creationId xmlns:p14="http://schemas.microsoft.com/office/powerpoint/2010/main" val="2053294585"/>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3"/>
          <p:cNvSpPr>
            <a:spLocks noGrp="1"/>
          </p:cNvSpPr>
          <p:nvPr>
            <p:ph type="dt" sz="half" idx="10"/>
          </p:nvPr>
        </p:nvSpPr>
        <p:spPr/>
        <p:txBody>
          <a:bodyPr/>
          <a:lstStyle/>
          <a:p>
            <a:r>
              <a:rPr lang="en-US" dirty="0"/>
              <a:t>©</a:t>
            </a:r>
            <a:r>
              <a:rPr lang="de-DE" dirty="0"/>
              <a:t> H. Falk | </a:t>
            </a:r>
            <a:fld id="{D9A7E1D1-571D-4DC4-8387-B5AF3F773EAE}" type="datetime1">
              <a:rPr lang="de-DE" smtClean="0"/>
              <a:t>01.10.2014</a:t>
            </a:fld>
            <a:endParaRPr lang="de-DE" dirty="0"/>
          </a:p>
        </p:txBody>
      </p:sp>
      <p:sp>
        <p:nvSpPr>
          <p:cNvPr id="6" name="Fußzeilenplatzhalter 4"/>
          <p:cNvSpPr>
            <a:spLocks noGrp="1"/>
          </p:cNvSpPr>
          <p:nvPr>
            <p:ph type="ftr" sz="quarter" idx="11"/>
          </p:nvPr>
        </p:nvSpPr>
        <p:spPr/>
        <p:txBody>
          <a:bodyPr/>
          <a:lstStyle/>
          <a:p>
            <a:r>
              <a:rPr lang="de-DE" dirty="0" smtClean="0"/>
              <a:t>7 - Speicher-Hardware</a:t>
            </a:r>
            <a:endParaRPr lang="de-DE" dirty="0"/>
          </a:p>
        </p:txBody>
      </p:sp>
      <p:sp>
        <p:nvSpPr>
          <p:cNvPr id="961538" name="Rectangle 2"/>
          <p:cNvSpPr>
            <a:spLocks noGrp="1" noChangeArrowheads="1"/>
          </p:cNvSpPr>
          <p:nvPr>
            <p:ph type="body" idx="1"/>
          </p:nvPr>
        </p:nvSpPr>
        <p:spPr/>
        <p:txBody>
          <a:bodyPr/>
          <a:lstStyle/>
          <a:p>
            <a:pPr>
              <a:lnSpc>
                <a:spcPct val="90000"/>
              </a:lnSpc>
            </a:pPr>
            <a:r>
              <a:rPr lang="de-DE" b="1" dirty="0"/>
              <a:t>Erhöhung der Anzahl der Speicherworte</a:t>
            </a:r>
          </a:p>
          <a:p>
            <a:pPr>
              <a:lnSpc>
                <a:spcPct val="120000"/>
              </a:lnSpc>
              <a:buFont typeface="Arial" charset="0"/>
              <a:buChar char="–"/>
            </a:pPr>
            <a:r>
              <a:rPr lang="de-DE" dirty="0"/>
              <a:t>Z.B. vier Bausteine mit 256k Worten à 4 Bit für Speicher mit 1M Worten à 4 Bit</a:t>
            </a:r>
          </a:p>
        </p:txBody>
      </p:sp>
      <p:sp>
        <p:nvSpPr>
          <p:cNvPr id="961539" name="Rectangle 3"/>
          <p:cNvSpPr>
            <a:spLocks noGrp="1" noChangeArrowheads="1"/>
          </p:cNvSpPr>
          <p:nvPr>
            <p:ph type="title"/>
          </p:nvPr>
        </p:nvSpPr>
        <p:spPr/>
        <p:txBody>
          <a:bodyPr/>
          <a:lstStyle/>
          <a:p>
            <a:r>
              <a:rPr lang="de-DE" dirty="0"/>
              <a:t>Zusammenschaltung von Speicherbausteinen (2)</a:t>
            </a:r>
          </a:p>
        </p:txBody>
      </p:sp>
      <p:pic>
        <p:nvPicPr>
          <p:cNvPr id="961541" name="Picture 5"/>
          <p:cNvPicPr>
            <a:picLocks noChangeAspect="1" noChangeArrowheads="1"/>
          </p:cNvPicPr>
          <p:nvPr/>
        </p:nvPicPr>
        <p:blipFill>
          <a:blip r:embed="rId3">
            <a:extLst>
              <a:ext uri="{28A0092B-C50C-407E-A947-70E740481C1C}">
                <a14:useLocalDpi xmlns:a14="http://schemas.microsoft.com/office/drawing/2010/main" val="0"/>
              </a:ext>
            </a:extLst>
          </a:blip>
          <a:srcRect l="9581" t="19121" r="57605" b="38683"/>
          <a:stretch>
            <a:fillRect/>
          </a:stretch>
        </p:blipFill>
        <p:spPr bwMode="auto">
          <a:xfrm>
            <a:off x="611188" y="2571750"/>
            <a:ext cx="6478587" cy="347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0397484"/>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en-US" dirty="0"/>
              <a:t>©</a:t>
            </a:r>
            <a:r>
              <a:rPr lang="de-DE" dirty="0"/>
              <a:t> H. Falk | </a:t>
            </a:r>
            <a:fld id="{87A89B2B-C7C6-4478-814C-2528F33F2FCB}" type="datetime1">
              <a:rPr lang="de-DE" smtClean="0"/>
              <a:t>01.10.2014</a:t>
            </a:fld>
            <a:endParaRPr lang="de-DE" dirty="0"/>
          </a:p>
        </p:txBody>
      </p:sp>
      <p:sp>
        <p:nvSpPr>
          <p:cNvPr id="5" name="Fußzeilenplatzhalter 4"/>
          <p:cNvSpPr>
            <a:spLocks noGrp="1"/>
          </p:cNvSpPr>
          <p:nvPr>
            <p:ph type="ftr" sz="quarter" idx="11"/>
          </p:nvPr>
        </p:nvSpPr>
        <p:spPr/>
        <p:txBody>
          <a:bodyPr/>
          <a:lstStyle/>
          <a:p>
            <a:r>
              <a:rPr lang="de-DE" dirty="0" smtClean="0"/>
              <a:t>7 - Speicher-Hardware</a:t>
            </a:r>
            <a:endParaRPr lang="de-DE" dirty="0"/>
          </a:p>
        </p:txBody>
      </p:sp>
      <p:sp>
        <p:nvSpPr>
          <p:cNvPr id="963586" name="Rectangle 2"/>
          <p:cNvSpPr>
            <a:spLocks noGrp="1" noChangeArrowheads="1"/>
          </p:cNvSpPr>
          <p:nvPr>
            <p:ph type="body" idx="1"/>
          </p:nvPr>
        </p:nvSpPr>
        <p:spPr/>
        <p:txBody>
          <a:bodyPr/>
          <a:lstStyle/>
          <a:p>
            <a:pPr>
              <a:lnSpc>
                <a:spcPct val="90000"/>
              </a:lnSpc>
            </a:pPr>
            <a:r>
              <a:rPr lang="de-DE" b="1" dirty="0"/>
              <a:t>Mehrfache Anwendung des zweiten Zugriffschrittes</a:t>
            </a:r>
          </a:p>
          <a:p>
            <a:pPr>
              <a:lnSpc>
                <a:spcPct val="120000"/>
              </a:lnSpc>
              <a:buFont typeface="Arial" charset="0"/>
              <a:buChar char="–"/>
            </a:pPr>
            <a:r>
              <a:rPr lang="de-DE" dirty="0"/>
              <a:t>Halbierung der Zugriffszeit (bei ständigen Zugriffen auf aufeinanderfolgende Adressen)</a:t>
            </a:r>
          </a:p>
          <a:p>
            <a:pPr lvl="1">
              <a:lnSpc>
                <a:spcPct val="120000"/>
              </a:lnSpc>
              <a:buFont typeface="Arial" charset="0"/>
              <a:buChar char="–"/>
            </a:pPr>
            <a:r>
              <a:rPr lang="de-DE" dirty="0"/>
              <a:t>Normal 60-70ns</a:t>
            </a:r>
          </a:p>
          <a:p>
            <a:pPr lvl="1">
              <a:lnSpc>
                <a:spcPct val="120000"/>
              </a:lnSpc>
              <a:buFont typeface="Arial" charset="0"/>
              <a:buChar char="–"/>
            </a:pPr>
            <a:r>
              <a:rPr lang="de-DE" dirty="0"/>
              <a:t>Auf Folgeadressen 30-35ns</a:t>
            </a:r>
          </a:p>
          <a:p>
            <a:pPr>
              <a:lnSpc>
                <a:spcPct val="90000"/>
              </a:lnSpc>
            </a:pPr>
            <a:endParaRPr lang="de-DE" b="1" dirty="0"/>
          </a:p>
          <a:p>
            <a:pPr>
              <a:lnSpc>
                <a:spcPct val="90000"/>
              </a:lnSpc>
            </a:pPr>
            <a:r>
              <a:rPr lang="de-DE" b="1" dirty="0"/>
              <a:t>Überlappung der Zugriffe</a:t>
            </a:r>
          </a:p>
          <a:p>
            <a:pPr>
              <a:lnSpc>
                <a:spcPct val="120000"/>
              </a:lnSpc>
              <a:buFont typeface="Arial" charset="0"/>
              <a:buChar char="–"/>
            </a:pPr>
            <a:r>
              <a:rPr lang="de-DE" dirty="0"/>
              <a:t>Daten stehen länger am Datenbus</a:t>
            </a:r>
          </a:p>
          <a:p>
            <a:pPr>
              <a:lnSpc>
                <a:spcPct val="120000"/>
              </a:lnSpc>
              <a:buFont typeface="Arial" charset="0"/>
              <a:buChar char="–"/>
            </a:pPr>
            <a:r>
              <a:rPr lang="de-DE" dirty="0"/>
              <a:t>CAS-Schritt kann überlappend für nächsten Zugriff erfolgen</a:t>
            </a:r>
          </a:p>
          <a:p>
            <a:pPr>
              <a:lnSpc>
                <a:spcPct val="120000"/>
              </a:lnSpc>
              <a:buFont typeface="Arial" charset="0"/>
              <a:buChar char="–"/>
            </a:pPr>
            <a:r>
              <a:rPr lang="de-DE" dirty="0"/>
              <a:t>EDO-DRAM </a:t>
            </a:r>
            <a:r>
              <a:rPr lang="en-US" i="1" dirty="0"/>
              <a:t>(Extended Data Out DRAM)</a:t>
            </a:r>
          </a:p>
        </p:txBody>
      </p:sp>
      <p:sp>
        <p:nvSpPr>
          <p:cNvPr id="963587" name="Rectangle 3"/>
          <p:cNvSpPr>
            <a:spLocks noGrp="1" noChangeArrowheads="1"/>
          </p:cNvSpPr>
          <p:nvPr>
            <p:ph type="title"/>
          </p:nvPr>
        </p:nvSpPr>
        <p:spPr/>
        <p:txBody>
          <a:bodyPr/>
          <a:lstStyle/>
          <a:p>
            <a:r>
              <a:rPr lang="de-DE" dirty="0"/>
              <a:t>Verbesserungen (1)</a:t>
            </a:r>
          </a:p>
        </p:txBody>
      </p:sp>
    </p:spTree>
    <p:extLst>
      <p:ext uri="{BB962C8B-B14F-4D97-AF65-F5344CB8AC3E}">
        <p14:creationId xmlns:p14="http://schemas.microsoft.com/office/powerpoint/2010/main" val="107410028"/>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en-US" dirty="0"/>
              <a:t>©</a:t>
            </a:r>
            <a:r>
              <a:rPr lang="de-DE" dirty="0"/>
              <a:t> H. Falk | </a:t>
            </a:r>
            <a:fld id="{8DB93F04-0BBF-481E-BDE5-528B53138017}" type="datetime1">
              <a:rPr lang="de-DE" smtClean="0"/>
              <a:t>01.10.2014</a:t>
            </a:fld>
            <a:endParaRPr lang="de-DE" dirty="0"/>
          </a:p>
        </p:txBody>
      </p:sp>
      <p:sp>
        <p:nvSpPr>
          <p:cNvPr id="5" name="Fußzeilenplatzhalter 4"/>
          <p:cNvSpPr>
            <a:spLocks noGrp="1"/>
          </p:cNvSpPr>
          <p:nvPr>
            <p:ph type="ftr" sz="quarter" idx="11"/>
          </p:nvPr>
        </p:nvSpPr>
        <p:spPr/>
        <p:txBody>
          <a:bodyPr/>
          <a:lstStyle/>
          <a:p>
            <a:r>
              <a:rPr lang="de-DE" dirty="0" smtClean="0"/>
              <a:t>7 - Speicher-Hardware</a:t>
            </a:r>
            <a:endParaRPr lang="de-DE" dirty="0"/>
          </a:p>
        </p:txBody>
      </p:sp>
      <p:sp>
        <p:nvSpPr>
          <p:cNvPr id="965634" name="Rectangle 2"/>
          <p:cNvSpPr>
            <a:spLocks noGrp="1" noChangeArrowheads="1"/>
          </p:cNvSpPr>
          <p:nvPr>
            <p:ph type="body" idx="1"/>
          </p:nvPr>
        </p:nvSpPr>
        <p:spPr/>
        <p:txBody>
          <a:bodyPr/>
          <a:lstStyle/>
          <a:p>
            <a:pPr>
              <a:lnSpc>
                <a:spcPct val="90000"/>
              </a:lnSpc>
            </a:pPr>
            <a:r>
              <a:rPr lang="de-DE" b="1" dirty="0"/>
              <a:t>SDRAM </a:t>
            </a:r>
            <a:r>
              <a:rPr lang="en-US" b="1" i="1" dirty="0"/>
              <a:t>(Synchronous DRAM)</a:t>
            </a:r>
          </a:p>
          <a:p>
            <a:pPr>
              <a:lnSpc>
                <a:spcPct val="120000"/>
              </a:lnSpc>
              <a:buFont typeface="Arial" charset="0"/>
              <a:buChar char="–"/>
            </a:pPr>
            <a:r>
              <a:rPr lang="de-DE" dirty="0"/>
              <a:t>Getaktetes DRAM</a:t>
            </a:r>
          </a:p>
          <a:p>
            <a:pPr>
              <a:lnSpc>
                <a:spcPct val="120000"/>
              </a:lnSpc>
              <a:buFont typeface="Arial" charset="0"/>
              <a:buChar char="–"/>
            </a:pPr>
            <a:r>
              <a:rPr lang="de-DE" dirty="0"/>
              <a:t>Alle Steuerleitungen werden getaktet verwendet</a:t>
            </a:r>
          </a:p>
          <a:p>
            <a:pPr>
              <a:lnSpc>
                <a:spcPct val="120000"/>
              </a:lnSpc>
              <a:buFont typeface="Arial" charset="0"/>
              <a:buChar char="–"/>
            </a:pPr>
            <a:r>
              <a:rPr lang="de-DE" dirty="0"/>
              <a:t>Daten werden bei steigender Taktflanke ausgegeben</a:t>
            </a:r>
          </a:p>
          <a:p>
            <a:pPr>
              <a:lnSpc>
                <a:spcPct val="120000"/>
              </a:lnSpc>
              <a:buFont typeface="Arial" charset="0"/>
              <a:buChar char="–"/>
            </a:pPr>
            <a:r>
              <a:rPr lang="de-DE" dirty="0"/>
              <a:t>Dauer zwischen CAS-Schaltung und Datenausgabe 2-3 Takte</a:t>
            </a:r>
          </a:p>
          <a:p>
            <a:pPr lvl="1">
              <a:lnSpc>
                <a:spcPct val="120000"/>
              </a:lnSpc>
              <a:buFont typeface="Arial" charset="0"/>
              <a:buChar char="–"/>
            </a:pPr>
            <a:r>
              <a:rPr lang="de-DE" dirty="0"/>
              <a:t>Abhängig von eingestellter CAS-Latenz</a:t>
            </a:r>
          </a:p>
          <a:p>
            <a:pPr>
              <a:lnSpc>
                <a:spcPct val="120000"/>
              </a:lnSpc>
              <a:buFont typeface="Arial" charset="0"/>
              <a:buChar char="–"/>
            </a:pPr>
            <a:r>
              <a:rPr lang="de-DE" dirty="0"/>
              <a:t>Automatische Ausgabe der Folgedaten durch „Stehenlassen“ des CAS-Signals in weiteren Takten</a:t>
            </a:r>
          </a:p>
          <a:p>
            <a:pPr lvl="1">
              <a:lnSpc>
                <a:spcPct val="120000"/>
              </a:lnSpc>
              <a:buFont typeface="Arial" charset="0"/>
              <a:buChar char="–"/>
            </a:pPr>
            <a:r>
              <a:rPr lang="de-DE" dirty="0"/>
              <a:t>Schneller Zugriff, da Pufferregister in SRAM-Technologie</a:t>
            </a:r>
          </a:p>
          <a:p>
            <a:pPr>
              <a:lnSpc>
                <a:spcPct val="120000"/>
              </a:lnSpc>
              <a:buFont typeface="Arial" charset="0"/>
              <a:buChar char="–"/>
            </a:pPr>
            <a:r>
              <a:rPr lang="de-DE" dirty="0"/>
              <a:t>Zugriffszeit</a:t>
            </a:r>
          </a:p>
          <a:p>
            <a:pPr lvl="1">
              <a:lnSpc>
                <a:spcPct val="120000"/>
              </a:lnSpc>
              <a:buFont typeface="Arial" charset="0"/>
              <a:buChar char="–"/>
            </a:pPr>
            <a:r>
              <a:rPr lang="de-DE" dirty="0"/>
              <a:t>Erstes Wort:	60ns (16 MWorte/s)</a:t>
            </a:r>
          </a:p>
          <a:p>
            <a:pPr lvl="1">
              <a:lnSpc>
                <a:spcPct val="120000"/>
              </a:lnSpc>
              <a:buFont typeface="Arial" charset="0"/>
              <a:buChar char="–"/>
            </a:pPr>
            <a:r>
              <a:rPr lang="de-DE" dirty="0"/>
              <a:t>Folgewort:	  7,5ns (133 MWorte/s)</a:t>
            </a:r>
          </a:p>
        </p:txBody>
      </p:sp>
      <p:sp>
        <p:nvSpPr>
          <p:cNvPr id="965635" name="Rectangle 3"/>
          <p:cNvSpPr>
            <a:spLocks noGrp="1" noChangeArrowheads="1"/>
          </p:cNvSpPr>
          <p:nvPr>
            <p:ph type="title"/>
          </p:nvPr>
        </p:nvSpPr>
        <p:spPr/>
        <p:txBody>
          <a:bodyPr/>
          <a:lstStyle/>
          <a:p>
            <a:r>
              <a:rPr lang="de-DE" dirty="0"/>
              <a:t>Verbesserungen (2)</a:t>
            </a:r>
          </a:p>
        </p:txBody>
      </p:sp>
    </p:spTree>
    <p:extLst>
      <p:ext uri="{BB962C8B-B14F-4D97-AF65-F5344CB8AC3E}">
        <p14:creationId xmlns:p14="http://schemas.microsoft.com/office/powerpoint/2010/main" val="270969009"/>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en-US" dirty="0"/>
              <a:t>©</a:t>
            </a:r>
            <a:r>
              <a:rPr lang="de-DE" dirty="0"/>
              <a:t> H. Falk | </a:t>
            </a:r>
            <a:fld id="{D3253F5E-A5C7-4425-9827-F05975201D4F}" type="datetime1">
              <a:rPr lang="de-DE" smtClean="0"/>
              <a:t>01.10.2014</a:t>
            </a:fld>
            <a:endParaRPr lang="de-DE" dirty="0"/>
          </a:p>
        </p:txBody>
      </p:sp>
      <p:sp>
        <p:nvSpPr>
          <p:cNvPr id="5" name="Fußzeilenplatzhalter 4"/>
          <p:cNvSpPr>
            <a:spLocks noGrp="1"/>
          </p:cNvSpPr>
          <p:nvPr>
            <p:ph type="ftr" sz="quarter" idx="11"/>
          </p:nvPr>
        </p:nvSpPr>
        <p:spPr/>
        <p:txBody>
          <a:bodyPr/>
          <a:lstStyle/>
          <a:p>
            <a:r>
              <a:rPr lang="de-DE" dirty="0" smtClean="0"/>
              <a:t>7 - Speicher-Hardware</a:t>
            </a:r>
            <a:endParaRPr lang="de-DE" dirty="0"/>
          </a:p>
        </p:txBody>
      </p:sp>
      <p:sp>
        <p:nvSpPr>
          <p:cNvPr id="967682" name="Rectangle 2"/>
          <p:cNvSpPr>
            <a:spLocks noGrp="1" noChangeArrowheads="1"/>
          </p:cNvSpPr>
          <p:nvPr>
            <p:ph type="body" idx="1"/>
          </p:nvPr>
        </p:nvSpPr>
        <p:spPr/>
        <p:txBody>
          <a:bodyPr/>
          <a:lstStyle/>
          <a:p>
            <a:pPr>
              <a:lnSpc>
                <a:spcPct val="90000"/>
              </a:lnSpc>
            </a:pPr>
            <a:r>
              <a:rPr lang="de-DE" b="1" dirty="0"/>
              <a:t>DDR-SDRAM </a:t>
            </a:r>
            <a:r>
              <a:rPr lang="en-US" b="1" i="1" dirty="0"/>
              <a:t>(Data Double Rate Synchronous DRAM)</a:t>
            </a:r>
          </a:p>
          <a:p>
            <a:pPr>
              <a:lnSpc>
                <a:spcPct val="120000"/>
              </a:lnSpc>
              <a:buFont typeface="Arial" charset="0"/>
              <a:buChar char="–"/>
            </a:pPr>
            <a:r>
              <a:rPr lang="de-DE" dirty="0"/>
              <a:t>Gleicher Systemtakt</a:t>
            </a:r>
          </a:p>
          <a:p>
            <a:pPr>
              <a:lnSpc>
                <a:spcPct val="120000"/>
              </a:lnSpc>
              <a:buFont typeface="Arial" charset="0"/>
              <a:buChar char="–"/>
            </a:pPr>
            <a:r>
              <a:rPr lang="de-DE" dirty="0"/>
              <a:t>Jedoch doppelte Datenrate</a:t>
            </a:r>
          </a:p>
          <a:p>
            <a:pPr lvl="1">
              <a:lnSpc>
                <a:spcPct val="120000"/>
              </a:lnSpc>
              <a:buFont typeface="Arial" charset="0"/>
              <a:buChar char="–"/>
            </a:pPr>
            <a:r>
              <a:rPr lang="de-DE" dirty="0"/>
              <a:t>Auslesen von zwei aufeinanderfolgenden Adressen</a:t>
            </a:r>
          </a:p>
          <a:p>
            <a:pPr lvl="1">
              <a:lnSpc>
                <a:spcPct val="120000"/>
              </a:lnSpc>
              <a:buFont typeface="Arial" charset="0"/>
              <a:buChar char="–"/>
            </a:pPr>
            <a:r>
              <a:rPr lang="de-DE" dirty="0"/>
              <a:t>Datenwort bei steigender und fallender </a:t>
            </a:r>
            <a:r>
              <a:rPr lang="de-DE" dirty="0" smtClean="0"/>
              <a:t>Taktflanke</a:t>
            </a:r>
            <a:endParaRPr lang="de-DE" dirty="0"/>
          </a:p>
          <a:p>
            <a:pPr>
              <a:lnSpc>
                <a:spcPct val="120000"/>
              </a:lnSpc>
              <a:buFont typeface="Arial" charset="0"/>
              <a:buChar char="–"/>
            </a:pPr>
            <a:r>
              <a:rPr lang="de-DE" dirty="0"/>
              <a:t>Zugriffszeit</a:t>
            </a:r>
          </a:p>
          <a:p>
            <a:pPr lvl="1">
              <a:lnSpc>
                <a:spcPct val="120000"/>
              </a:lnSpc>
              <a:buFont typeface="Arial" charset="0"/>
              <a:buChar char="–"/>
            </a:pPr>
            <a:r>
              <a:rPr lang="de-DE" dirty="0"/>
              <a:t>Erstes Wort:	60ns (16 MWorte/s)</a:t>
            </a:r>
          </a:p>
          <a:p>
            <a:pPr lvl="1">
              <a:lnSpc>
                <a:spcPct val="120000"/>
              </a:lnSpc>
              <a:buFont typeface="Arial" charset="0"/>
              <a:buChar char="–"/>
            </a:pPr>
            <a:r>
              <a:rPr lang="de-DE" dirty="0"/>
              <a:t>Folgewort:	  3,75ns (266 MWorte/s)</a:t>
            </a:r>
          </a:p>
          <a:p>
            <a:pPr>
              <a:lnSpc>
                <a:spcPct val="90000"/>
              </a:lnSpc>
            </a:pPr>
            <a:endParaRPr lang="de-DE" b="1" dirty="0"/>
          </a:p>
          <a:p>
            <a:pPr>
              <a:lnSpc>
                <a:spcPct val="90000"/>
              </a:lnSpc>
            </a:pPr>
            <a:r>
              <a:rPr lang="de-DE" b="1" dirty="0"/>
              <a:t>Achtung</a:t>
            </a:r>
            <a:endParaRPr lang="en-US" b="1" i="1" dirty="0"/>
          </a:p>
          <a:p>
            <a:pPr>
              <a:lnSpc>
                <a:spcPct val="120000"/>
              </a:lnSpc>
              <a:buFont typeface="Arial" charset="0"/>
              <a:buChar char="–"/>
            </a:pPr>
            <a:r>
              <a:rPr lang="de-DE" dirty="0"/>
              <a:t>Versprechen aus der Werbung: 3,75ns Zugriffszeit</a:t>
            </a:r>
          </a:p>
          <a:p>
            <a:pPr>
              <a:lnSpc>
                <a:spcPct val="120000"/>
              </a:lnSpc>
              <a:buFont typeface="Arial" charset="0"/>
              <a:buChar char="–"/>
            </a:pPr>
            <a:r>
              <a:rPr lang="de-DE" dirty="0"/>
              <a:t>Tatsächlich nur für Folgezugriffe mit aufsteigenden Adressen</a:t>
            </a:r>
          </a:p>
          <a:p>
            <a:pPr>
              <a:lnSpc>
                <a:spcPct val="120000"/>
              </a:lnSpc>
              <a:buFont typeface="Arial" charset="0"/>
              <a:buChar char="–"/>
            </a:pPr>
            <a:r>
              <a:rPr lang="de-DE" dirty="0"/>
              <a:t>Erster Zugriff kostet nach wie vor 60ns (DRAM-Prinzip unverändert)</a:t>
            </a:r>
          </a:p>
        </p:txBody>
      </p:sp>
      <p:sp>
        <p:nvSpPr>
          <p:cNvPr id="967683" name="Rectangle 3"/>
          <p:cNvSpPr>
            <a:spLocks noGrp="1" noChangeArrowheads="1"/>
          </p:cNvSpPr>
          <p:nvPr>
            <p:ph type="title"/>
          </p:nvPr>
        </p:nvSpPr>
        <p:spPr/>
        <p:txBody>
          <a:bodyPr/>
          <a:lstStyle/>
          <a:p>
            <a:r>
              <a:rPr lang="de-DE" dirty="0"/>
              <a:t>Verbesserungen (3)</a:t>
            </a:r>
          </a:p>
        </p:txBody>
      </p:sp>
    </p:spTree>
    <p:extLst>
      <p:ext uri="{BB962C8B-B14F-4D97-AF65-F5344CB8AC3E}">
        <p14:creationId xmlns:p14="http://schemas.microsoft.com/office/powerpoint/2010/main" val="4108844158"/>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en-US" dirty="0"/>
              <a:t>©</a:t>
            </a:r>
            <a:r>
              <a:rPr lang="de-DE" dirty="0"/>
              <a:t> H. Falk | </a:t>
            </a:r>
            <a:fld id="{FBAE5B8A-F4A0-44AE-9182-0A6FF60A38E8}" type="datetime1">
              <a:rPr lang="de-DE" smtClean="0"/>
              <a:t>01.10.2014</a:t>
            </a:fld>
            <a:endParaRPr lang="de-DE" dirty="0"/>
          </a:p>
        </p:txBody>
      </p:sp>
      <p:sp>
        <p:nvSpPr>
          <p:cNvPr id="5" name="Fußzeilenplatzhalter 4"/>
          <p:cNvSpPr>
            <a:spLocks noGrp="1"/>
          </p:cNvSpPr>
          <p:nvPr>
            <p:ph type="ftr" sz="quarter" idx="11"/>
          </p:nvPr>
        </p:nvSpPr>
        <p:spPr/>
        <p:txBody>
          <a:bodyPr/>
          <a:lstStyle/>
          <a:p>
            <a:r>
              <a:rPr lang="de-DE" dirty="0" smtClean="0"/>
              <a:t>7 - Speicher-Hardware</a:t>
            </a:r>
            <a:endParaRPr lang="de-DE" dirty="0"/>
          </a:p>
        </p:txBody>
      </p:sp>
      <p:sp>
        <p:nvSpPr>
          <p:cNvPr id="969730" name="Rectangle 2"/>
          <p:cNvSpPr>
            <a:spLocks noGrp="1" noChangeArrowheads="1"/>
          </p:cNvSpPr>
          <p:nvPr>
            <p:ph type="body" idx="1"/>
          </p:nvPr>
        </p:nvSpPr>
        <p:spPr/>
        <p:txBody>
          <a:bodyPr/>
          <a:lstStyle/>
          <a:p>
            <a:pPr>
              <a:lnSpc>
                <a:spcPct val="90000"/>
              </a:lnSpc>
            </a:pPr>
            <a:r>
              <a:rPr lang="de-DE" b="1" dirty="0"/>
              <a:t>Hauptsächlich Verbesserungen an der Speicherschnittstelle</a:t>
            </a:r>
            <a:endParaRPr lang="en-US" b="1" i="1" dirty="0"/>
          </a:p>
          <a:p>
            <a:pPr>
              <a:lnSpc>
                <a:spcPct val="120000"/>
              </a:lnSpc>
              <a:buFont typeface="Arial" charset="0"/>
              <a:buChar char="–"/>
            </a:pPr>
            <a:r>
              <a:rPr lang="de-DE" dirty="0"/>
              <a:t>Kern des DRAM ist im Wesentlichen gleich geblieben</a:t>
            </a:r>
          </a:p>
          <a:p>
            <a:pPr>
              <a:lnSpc>
                <a:spcPct val="90000"/>
              </a:lnSpc>
            </a:pPr>
            <a:endParaRPr lang="de-DE" b="1" dirty="0"/>
          </a:p>
          <a:p>
            <a:pPr>
              <a:lnSpc>
                <a:spcPct val="90000"/>
              </a:lnSpc>
            </a:pPr>
            <a:r>
              <a:rPr lang="de-DE" b="1" dirty="0"/>
              <a:t>Verbesserungen nur bei Folgezugriffen</a:t>
            </a:r>
            <a:endParaRPr lang="en-US" b="1" i="1" dirty="0"/>
          </a:p>
          <a:p>
            <a:pPr>
              <a:lnSpc>
                <a:spcPct val="120000"/>
              </a:lnSpc>
              <a:buFont typeface="Arial" charset="0"/>
              <a:buChar char="–"/>
            </a:pPr>
            <a:r>
              <a:rPr lang="de-DE" dirty="0"/>
              <a:t>Wahlfreie Zugriffe brauchen immer noch lange</a:t>
            </a:r>
          </a:p>
          <a:p>
            <a:pPr>
              <a:lnSpc>
                <a:spcPct val="120000"/>
              </a:lnSpc>
              <a:buFont typeface="Arial" charset="0"/>
              <a:buChar char="–"/>
            </a:pPr>
            <a:r>
              <a:rPr lang="de-DE" dirty="0"/>
              <a:t>Folgezugriffe jedoch häufig durch Einsatz von </a:t>
            </a:r>
            <a:r>
              <a:rPr lang="en-US" i="1" dirty="0" smtClean="0"/>
              <a:t>Caches</a:t>
            </a:r>
          </a:p>
          <a:p>
            <a:pPr lvl="1">
              <a:lnSpc>
                <a:spcPct val="120000"/>
              </a:lnSpc>
              <a:buFont typeface="Arial" charset="0"/>
              <a:buChar char="–"/>
            </a:pPr>
            <a:r>
              <a:rPr lang="en-US" i="1" dirty="0" smtClean="0"/>
              <a:t>Caches</a:t>
            </a:r>
            <a:r>
              <a:rPr lang="de-DE" dirty="0" smtClean="0"/>
              <a:t> </a:t>
            </a:r>
            <a:r>
              <a:rPr lang="de-DE" dirty="0"/>
              <a:t>speichern nicht individuelle Speicherstellen sondern Zeilen à 16 Bytes</a:t>
            </a:r>
          </a:p>
        </p:txBody>
      </p:sp>
      <p:sp>
        <p:nvSpPr>
          <p:cNvPr id="969731" name="Rectangle 3"/>
          <p:cNvSpPr>
            <a:spLocks noGrp="1" noChangeArrowheads="1"/>
          </p:cNvSpPr>
          <p:nvPr>
            <p:ph type="title"/>
          </p:nvPr>
        </p:nvSpPr>
        <p:spPr/>
        <p:txBody>
          <a:bodyPr/>
          <a:lstStyle/>
          <a:p>
            <a:r>
              <a:rPr lang="de-DE" dirty="0"/>
              <a:t>Verbesserungen (4)</a:t>
            </a:r>
          </a:p>
        </p:txBody>
      </p:sp>
    </p:spTree>
    <p:extLst>
      <p:ext uri="{BB962C8B-B14F-4D97-AF65-F5344CB8AC3E}">
        <p14:creationId xmlns:p14="http://schemas.microsoft.com/office/powerpoint/2010/main" val="125182846"/>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en-US" dirty="0"/>
              <a:t>©</a:t>
            </a:r>
            <a:r>
              <a:rPr lang="de-DE" dirty="0"/>
              <a:t> H. Falk | </a:t>
            </a:r>
            <a:fld id="{B40EDB79-F73A-4C12-8FE2-0E5957A4B9CC}" type="datetime1">
              <a:rPr lang="de-DE" smtClean="0"/>
              <a:t>01.10.2014</a:t>
            </a:fld>
            <a:endParaRPr lang="de-DE" dirty="0"/>
          </a:p>
        </p:txBody>
      </p:sp>
      <p:sp>
        <p:nvSpPr>
          <p:cNvPr id="5" name="Fußzeilenplatzhalter 4"/>
          <p:cNvSpPr>
            <a:spLocks noGrp="1"/>
          </p:cNvSpPr>
          <p:nvPr>
            <p:ph type="ftr" sz="quarter" idx="11"/>
          </p:nvPr>
        </p:nvSpPr>
        <p:spPr/>
        <p:txBody>
          <a:bodyPr/>
          <a:lstStyle/>
          <a:p>
            <a:r>
              <a:rPr lang="de-DE" dirty="0" smtClean="0"/>
              <a:t>7 - Speicher-Hardware</a:t>
            </a:r>
            <a:endParaRPr lang="de-DE" dirty="0"/>
          </a:p>
        </p:txBody>
      </p:sp>
      <p:sp>
        <p:nvSpPr>
          <p:cNvPr id="655362" name="Rectangle 2"/>
          <p:cNvSpPr>
            <a:spLocks noGrp="1" noChangeArrowheads="1"/>
          </p:cNvSpPr>
          <p:nvPr>
            <p:ph type="title"/>
          </p:nvPr>
        </p:nvSpPr>
        <p:spPr/>
        <p:txBody>
          <a:bodyPr/>
          <a:lstStyle/>
          <a:p>
            <a:r>
              <a:rPr lang="de-DE" dirty="0" smtClean="0"/>
              <a:t>Roter Faden</a:t>
            </a:r>
            <a:endParaRPr lang="de-DE" dirty="0"/>
          </a:p>
        </p:txBody>
      </p:sp>
      <p:sp>
        <p:nvSpPr>
          <p:cNvPr id="655363" name="Rectangle 3"/>
          <p:cNvSpPr>
            <a:spLocks noGrp="1" noChangeArrowheads="1"/>
          </p:cNvSpPr>
          <p:nvPr>
            <p:ph type="body" idx="1"/>
          </p:nvPr>
        </p:nvSpPr>
        <p:spPr/>
        <p:txBody>
          <a:bodyPr/>
          <a:lstStyle/>
          <a:p>
            <a:pPr marL="457200" indent="-457200">
              <a:lnSpc>
                <a:spcPct val="120000"/>
              </a:lnSpc>
              <a:buFont typeface="+mj-lt"/>
              <a:buAutoNum type="arabicPeriod" startAt="7"/>
            </a:pPr>
            <a:r>
              <a:rPr lang="de-DE" b="1" dirty="0" smtClean="0"/>
              <a:t>Speicher-Hardware</a:t>
            </a:r>
            <a:endParaRPr lang="de-DE" b="1" dirty="0"/>
          </a:p>
          <a:p>
            <a:pPr marL="838200" lvl="1" indent="-381000">
              <a:lnSpc>
                <a:spcPct val="90000"/>
              </a:lnSpc>
              <a:spcBef>
                <a:spcPts val="480"/>
              </a:spcBef>
              <a:buFont typeface="Arial" charset="0"/>
              <a:buChar char="–"/>
            </a:pPr>
            <a:r>
              <a:rPr lang="de-DE" dirty="0" smtClean="0"/>
              <a:t>Einleitung: Speicherhierarchien</a:t>
            </a:r>
          </a:p>
          <a:p>
            <a:pPr marL="838200" lvl="1" indent="-381000">
              <a:lnSpc>
                <a:spcPct val="90000"/>
              </a:lnSpc>
              <a:spcBef>
                <a:spcPts val="480"/>
              </a:spcBef>
              <a:buFont typeface="Arial" charset="0"/>
              <a:buChar char="–"/>
            </a:pPr>
            <a:r>
              <a:rPr lang="de-DE" dirty="0" smtClean="0"/>
              <a:t>SRAM</a:t>
            </a:r>
          </a:p>
          <a:p>
            <a:pPr marL="838200" lvl="1" indent="-381000">
              <a:lnSpc>
                <a:spcPct val="90000"/>
              </a:lnSpc>
              <a:spcBef>
                <a:spcPts val="480"/>
              </a:spcBef>
              <a:buFont typeface="Arial" charset="0"/>
              <a:buChar char="–"/>
            </a:pPr>
            <a:r>
              <a:rPr lang="de-DE" dirty="0" smtClean="0"/>
              <a:t>DRAM</a:t>
            </a:r>
          </a:p>
          <a:p>
            <a:pPr marL="1238250" lvl="2" indent="-381000">
              <a:lnSpc>
                <a:spcPct val="90000"/>
              </a:lnSpc>
              <a:spcBef>
                <a:spcPts val="480"/>
              </a:spcBef>
              <a:buFont typeface="Arial" charset="0"/>
              <a:buChar char="–"/>
            </a:pPr>
            <a:r>
              <a:rPr lang="de-DE" sz="2000" dirty="0" smtClean="0"/>
              <a:t>Aufbau der DRAM-Zelle</a:t>
            </a:r>
          </a:p>
          <a:p>
            <a:pPr marL="1238250" lvl="2" indent="-381000">
              <a:lnSpc>
                <a:spcPct val="90000"/>
              </a:lnSpc>
              <a:spcBef>
                <a:spcPts val="480"/>
              </a:spcBef>
              <a:buFont typeface="Arial" charset="0"/>
              <a:buChar char="–"/>
            </a:pPr>
            <a:r>
              <a:rPr lang="de-DE" sz="2000" dirty="0" smtClean="0"/>
              <a:t>Matrixaufbau von DRAM-Speichern</a:t>
            </a:r>
          </a:p>
          <a:p>
            <a:pPr marL="1238250" lvl="2" indent="-381000">
              <a:lnSpc>
                <a:spcPct val="90000"/>
              </a:lnSpc>
              <a:spcBef>
                <a:spcPts val="480"/>
              </a:spcBef>
              <a:buFont typeface="Arial" charset="0"/>
              <a:buChar char="–"/>
            </a:pPr>
            <a:r>
              <a:rPr lang="de-DE" sz="2000" dirty="0" smtClean="0"/>
              <a:t>Verbesserungen</a:t>
            </a:r>
          </a:p>
          <a:p>
            <a:pPr marL="838200" lvl="1" indent="-381000">
              <a:lnSpc>
                <a:spcPct val="90000"/>
              </a:lnSpc>
              <a:spcBef>
                <a:spcPts val="480"/>
              </a:spcBef>
              <a:buFont typeface="Arial" charset="0"/>
              <a:buChar char="–"/>
            </a:pPr>
            <a:r>
              <a:rPr lang="en-US" i="1" dirty="0" smtClean="0"/>
              <a:t>Translation Look-Aside Buffer</a:t>
            </a:r>
            <a:r>
              <a:rPr lang="de-DE" dirty="0" smtClean="0"/>
              <a:t> (TLBs)</a:t>
            </a:r>
          </a:p>
          <a:p>
            <a:pPr marL="838200" lvl="1" indent="-381000">
              <a:lnSpc>
                <a:spcPct val="90000"/>
              </a:lnSpc>
              <a:spcBef>
                <a:spcPts val="480"/>
              </a:spcBef>
              <a:buFont typeface="Arial" charset="0"/>
              <a:buChar char="–"/>
            </a:pPr>
            <a:r>
              <a:rPr lang="en-US" i="1" dirty="0" smtClean="0"/>
              <a:t>Caches</a:t>
            </a:r>
          </a:p>
          <a:p>
            <a:pPr marL="838200" lvl="1" indent="-381000">
              <a:lnSpc>
                <a:spcPct val="90000"/>
              </a:lnSpc>
              <a:spcBef>
                <a:spcPts val="480"/>
              </a:spcBef>
              <a:buFont typeface="Arial" charset="0"/>
              <a:buChar char="–"/>
            </a:pPr>
            <a:r>
              <a:rPr lang="de-DE" dirty="0" smtClean="0"/>
              <a:t>Massenspeicher</a:t>
            </a:r>
          </a:p>
        </p:txBody>
      </p:sp>
    </p:spTree>
    <p:extLst>
      <p:ext uri="{BB962C8B-B14F-4D97-AF65-F5344CB8AC3E}">
        <p14:creationId xmlns:p14="http://schemas.microsoft.com/office/powerpoint/2010/main" val="1097689931"/>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Datumsplatzhalter 3"/>
          <p:cNvSpPr>
            <a:spLocks noGrp="1"/>
          </p:cNvSpPr>
          <p:nvPr>
            <p:ph type="dt" sz="half" idx="10"/>
          </p:nvPr>
        </p:nvSpPr>
        <p:spPr/>
        <p:txBody>
          <a:bodyPr/>
          <a:lstStyle/>
          <a:p>
            <a:r>
              <a:rPr lang="en-US" dirty="0"/>
              <a:t>©</a:t>
            </a:r>
            <a:r>
              <a:rPr lang="de-DE" dirty="0"/>
              <a:t> H. Falk | </a:t>
            </a:r>
            <a:fld id="{548E9752-76DA-4A1B-B41B-C04E3B568967}" type="datetime1">
              <a:rPr lang="de-DE" smtClean="0"/>
              <a:t>01.10.2014</a:t>
            </a:fld>
            <a:endParaRPr lang="de-DE" dirty="0"/>
          </a:p>
        </p:txBody>
      </p:sp>
      <p:sp>
        <p:nvSpPr>
          <p:cNvPr id="45" name="Fußzeilenplatzhalter 4"/>
          <p:cNvSpPr>
            <a:spLocks noGrp="1"/>
          </p:cNvSpPr>
          <p:nvPr>
            <p:ph type="ftr" sz="quarter" idx="11"/>
          </p:nvPr>
        </p:nvSpPr>
        <p:spPr/>
        <p:txBody>
          <a:bodyPr/>
          <a:lstStyle/>
          <a:p>
            <a:r>
              <a:rPr lang="de-DE" dirty="0" smtClean="0"/>
              <a:t>7 - Speicher-Hardware</a:t>
            </a:r>
            <a:endParaRPr lang="de-DE" dirty="0"/>
          </a:p>
        </p:txBody>
      </p:sp>
      <p:sp>
        <p:nvSpPr>
          <p:cNvPr id="906242" name="Rectangle 2"/>
          <p:cNvSpPr>
            <a:spLocks noGrp="1" noChangeArrowheads="1"/>
          </p:cNvSpPr>
          <p:nvPr>
            <p:ph type="title"/>
          </p:nvPr>
        </p:nvSpPr>
        <p:spPr/>
        <p:txBody>
          <a:bodyPr/>
          <a:lstStyle/>
          <a:p>
            <a:r>
              <a:rPr lang="de-DE" dirty="0"/>
              <a:t>Erinnerung: </a:t>
            </a:r>
            <a:r>
              <a:rPr lang="en-US" i="1" dirty="0"/>
              <a:t>Paging</a:t>
            </a:r>
          </a:p>
        </p:txBody>
      </p:sp>
      <p:sp>
        <p:nvSpPr>
          <p:cNvPr id="906244" name="Line 4"/>
          <p:cNvSpPr>
            <a:spLocks noChangeShapeType="1"/>
          </p:cNvSpPr>
          <p:nvPr/>
        </p:nvSpPr>
        <p:spPr bwMode="auto">
          <a:xfrm>
            <a:off x="2514600" y="3770784"/>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06245" name="Rectangle 5"/>
          <p:cNvSpPr>
            <a:spLocks noChangeArrowheads="1"/>
          </p:cNvSpPr>
          <p:nvPr/>
        </p:nvSpPr>
        <p:spPr bwMode="auto">
          <a:xfrm>
            <a:off x="457200" y="2018184"/>
            <a:ext cx="8077200" cy="6858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de-DE" dirty="0"/>
          </a:p>
        </p:txBody>
      </p:sp>
      <p:sp>
        <p:nvSpPr>
          <p:cNvPr id="906246" name="Text Box 6"/>
          <p:cNvSpPr txBox="1">
            <a:spLocks noChangeArrowheads="1"/>
          </p:cNvSpPr>
          <p:nvPr/>
        </p:nvSpPr>
        <p:spPr bwMode="auto">
          <a:xfrm>
            <a:off x="1447800" y="2170584"/>
            <a:ext cx="2362200" cy="45720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dirty="0"/>
              <a:t>Seitennummer</a:t>
            </a:r>
          </a:p>
        </p:txBody>
      </p:sp>
      <p:sp>
        <p:nvSpPr>
          <p:cNvPr id="906247" name="Text Box 7"/>
          <p:cNvSpPr txBox="1">
            <a:spLocks noChangeArrowheads="1"/>
          </p:cNvSpPr>
          <p:nvPr/>
        </p:nvSpPr>
        <p:spPr bwMode="auto">
          <a:xfrm>
            <a:off x="5334000" y="2018184"/>
            <a:ext cx="3124200" cy="70167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2000" dirty="0"/>
              <a:t>Nummer des Worts in der Seite („</a:t>
            </a:r>
            <a:r>
              <a:rPr lang="en-US" sz="2000" i="1" dirty="0"/>
              <a:t>Offset</a:t>
            </a:r>
            <a:r>
              <a:rPr lang="de-DE" sz="2000" dirty="0"/>
              <a:t>“)</a:t>
            </a:r>
          </a:p>
        </p:txBody>
      </p:sp>
      <p:sp>
        <p:nvSpPr>
          <p:cNvPr id="906248" name="Text Box 8"/>
          <p:cNvSpPr txBox="1">
            <a:spLocks noChangeArrowheads="1"/>
          </p:cNvSpPr>
          <p:nvPr/>
        </p:nvSpPr>
        <p:spPr bwMode="auto">
          <a:xfrm>
            <a:off x="3200400" y="1484784"/>
            <a:ext cx="2514600" cy="396875"/>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10800" rIns="90000" bIns="10800">
            <a:spAutoFit/>
          </a:bodyPr>
          <a:lstStyle/>
          <a:p>
            <a:pPr eaLnBrk="1" hangingPunct="1">
              <a:spcBef>
                <a:spcPct val="50000"/>
              </a:spcBef>
            </a:pPr>
            <a:r>
              <a:rPr lang="de-DE" dirty="0"/>
              <a:t>virtuelle Adresse</a:t>
            </a:r>
          </a:p>
        </p:txBody>
      </p:sp>
      <p:sp>
        <p:nvSpPr>
          <p:cNvPr id="906249" name="Line 9"/>
          <p:cNvSpPr>
            <a:spLocks noChangeShapeType="1"/>
          </p:cNvSpPr>
          <p:nvPr/>
        </p:nvSpPr>
        <p:spPr bwMode="auto">
          <a:xfrm>
            <a:off x="5105400" y="2018184"/>
            <a:ext cx="0" cy="685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06250" name="Rectangle 10"/>
          <p:cNvSpPr>
            <a:spLocks noChangeArrowheads="1"/>
          </p:cNvSpPr>
          <p:nvPr/>
        </p:nvSpPr>
        <p:spPr bwMode="auto">
          <a:xfrm>
            <a:off x="3657600" y="3084984"/>
            <a:ext cx="2793938" cy="19050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nchor="ctr">
            <a:spAutoFit/>
          </a:bodyPr>
          <a:lstStyle/>
          <a:p>
            <a:endParaRPr lang="de-DE" dirty="0"/>
          </a:p>
        </p:txBody>
      </p:sp>
      <p:sp>
        <p:nvSpPr>
          <p:cNvPr id="906251" name="Oval 11"/>
          <p:cNvSpPr>
            <a:spLocks noChangeArrowheads="1"/>
          </p:cNvSpPr>
          <p:nvPr/>
        </p:nvSpPr>
        <p:spPr bwMode="auto">
          <a:xfrm>
            <a:off x="2209800" y="3770784"/>
            <a:ext cx="609600" cy="609600"/>
          </a:xfrm>
          <a:prstGeom prst="ellipse">
            <a:avLst/>
          </a:prstGeom>
          <a:solidFill>
            <a:srgbClr val="FFFF99">
              <a:alpha val="5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de-DE" dirty="0"/>
          </a:p>
        </p:txBody>
      </p:sp>
      <p:sp>
        <p:nvSpPr>
          <p:cNvPr id="906252" name="Text Box 12"/>
          <p:cNvSpPr txBox="1">
            <a:spLocks noChangeArrowheads="1"/>
          </p:cNvSpPr>
          <p:nvPr/>
        </p:nvSpPr>
        <p:spPr bwMode="auto">
          <a:xfrm>
            <a:off x="2133600" y="3846984"/>
            <a:ext cx="457200" cy="45720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nchorCtr="1">
            <a:spAutoFit/>
          </a:bodyPr>
          <a:lstStyle/>
          <a:p>
            <a:pPr eaLnBrk="1" hangingPunct="1">
              <a:spcBef>
                <a:spcPct val="50000"/>
              </a:spcBef>
            </a:pPr>
            <a:r>
              <a:rPr lang="de-DE" dirty="0"/>
              <a:t>+</a:t>
            </a:r>
          </a:p>
        </p:txBody>
      </p:sp>
      <p:sp>
        <p:nvSpPr>
          <p:cNvPr id="906253" name="Freeform 13"/>
          <p:cNvSpPr>
            <a:spLocks/>
          </p:cNvSpPr>
          <p:nvPr/>
        </p:nvSpPr>
        <p:spPr bwMode="auto">
          <a:xfrm>
            <a:off x="3276600" y="3084984"/>
            <a:ext cx="381000" cy="1905000"/>
          </a:xfrm>
          <a:custGeom>
            <a:avLst/>
            <a:gdLst>
              <a:gd name="T0" fmla="*/ 237 w 240"/>
              <a:gd name="T1" fmla="*/ 0 h 905"/>
              <a:gd name="T2" fmla="*/ 0 w 240"/>
              <a:gd name="T3" fmla="*/ 182 h 905"/>
              <a:gd name="T4" fmla="*/ 0 w 240"/>
              <a:gd name="T5" fmla="*/ 758 h 905"/>
              <a:gd name="T6" fmla="*/ 240 w 240"/>
              <a:gd name="T7" fmla="*/ 905 h 905"/>
              <a:gd name="T8" fmla="*/ 240 w 240"/>
              <a:gd name="T9" fmla="*/ 0 h 905"/>
            </a:gdLst>
            <a:ahLst/>
            <a:cxnLst>
              <a:cxn ang="0">
                <a:pos x="T0" y="T1"/>
              </a:cxn>
              <a:cxn ang="0">
                <a:pos x="T2" y="T3"/>
              </a:cxn>
              <a:cxn ang="0">
                <a:pos x="T4" y="T5"/>
              </a:cxn>
              <a:cxn ang="0">
                <a:pos x="T6" y="T7"/>
              </a:cxn>
              <a:cxn ang="0">
                <a:pos x="T8" y="T9"/>
              </a:cxn>
            </a:cxnLst>
            <a:rect l="0" t="0" r="r" b="b"/>
            <a:pathLst>
              <a:path w="240" h="905">
                <a:moveTo>
                  <a:pt x="237" y="0"/>
                </a:moveTo>
                <a:lnTo>
                  <a:pt x="0" y="182"/>
                </a:lnTo>
                <a:lnTo>
                  <a:pt x="0" y="758"/>
                </a:lnTo>
                <a:lnTo>
                  <a:pt x="240" y="905"/>
                </a:lnTo>
                <a:lnTo>
                  <a:pt x="240" y="0"/>
                </a:lnTo>
              </a:path>
            </a:pathLst>
          </a:custGeom>
          <a:solidFill>
            <a:srgbClr val="FFFF99"/>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06254" name="Text Box 14"/>
          <p:cNvSpPr txBox="1">
            <a:spLocks noChangeArrowheads="1"/>
          </p:cNvSpPr>
          <p:nvPr/>
        </p:nvSpPr>
        <p:spPr bwMode="auto">
          <a:xfrm>
            <a:off x="228600" y="3542184"/>
            <a:ext cx="1524000" cy="1927225"/>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dirty="0"/>
              <a:t>Seiten-tafel</a:t>
            </a:r>
            <a:br>
              <a:rPr lang="de-DE" dirty="0"/>
            </a:br>
            <a:r>
              <a:rPr lang="de-DE" dirty="0"/>
              <a:t>-basis</a:t>
            </a:r>
            <a:br>
              <a:rPr lang="de-DE" dirty="0"/>
            </a:br>
            <a:r>
              <a:rPr lang="de-DE" dirty="0"/>
              <a:t/>
            </a:r>
            <a:br>
              <a:rPr lang="de-DE" dirty="0"/>
            </a:br>
            <a:r>
              <a:rPr lang="de-DE" dirty="0"/>
              <a:t>-länge</a:t>
            </a:r>
          </a:p>
        </p:txBody>
      </p:sp>
      <p:grpSp>
        <p:nvGrpSpPr>
          <p:cNvPr id="906255" name="Group 15"/>
          <p:cNvGrpSpPr>
            <a:grpSpLocks/>
          </p:cNvGrpSpPr>
          <p:nvPr/>
        </p:nvGrpSpPr>
        <p:grpSpPr bwMode="auto">
          <a:xfrm>
            <a:off x="6781800" y="4913784"/>
            <a:ext cx="609600" cy="609600"/>
            <a:chOff x="1296" y="2976"/>
            <a:chExt cx="384" cy="384"/>
          </a:xfrm>
        </p:grpSpPr>
        <p:sp>
          <p:nvSpPr>
            <p:cNvPr id="906256" name="Oval 16"/>
            <p:cNvSpPr>
              <a:spLocks noChangeArrowheads="1"/>
            </p:cNvSpPr>
            <p:nvPr/>
          </p:nvSpPr>
          <p:spPr bwMode="auto">
            <a:xfrm>
              <a:off x="1296" y="2976"/>
              <a:ext cx="384" cy="384"/>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de-DE" dirty="0"/>
            </a:p>
          </p:txBody>
        </p:sp>
        <p:sp>
          <p:nvSpPr>
            <p:cNvPr id="906257" name="Text Box 17"/>
            <p:cNvSpPr txBox="1">
              <a:spLocks noChangeArrowheads="1"/>
            </p:cNvSpPr>
            <p:nvPr/>
          </p:nvSpPr>
          <p:spPr bwMode="auto">
            <a:xfrm>
              <a:off x="1344" y="3024"/>
              <a:ext cx="288" cy="288"/>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nchorCtr="1">
              <a:spAutoFit/>
            </a:bodyPr>
            <a:lstStyle/>
            <a:p>
              <a:pPr eaLnBrk="1" hangingPunct="1">
                <a:spcBef>
                  <a:spcPct val="50000"/>
                </a:spcBef>
              </a:pPr>
              <a:r>
                <a:rPr lang="de-DE" dirty="0"/>
                <a:t>&amp;</a:t>
              </a:r>
            </a:p>
          </p:txBody>
        </p:sp>
      </p:grpSp>
      <p:sp>
        <p:nvSpPr>
          <p:cNvPr id="906258" name="Line 18"/>
          <p:cNvSpPr>
            <a:spLocks noChangeShapeType="1"/>
          </p:cNvSpPr>
          <p:nvPr/>
        </p:nvSpPr>
        <p:spPr bwMode="auto">
          <a:xfrm>
            <a:off x="7086600" y="2703984"/>
            <a:ext cx="0" cy="2209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06259" name="Freeform 19"/>
          <p:cNvSpPr>
            <a:spLocks/>
          </p:cNvSpPr>
          <p:nvPr/>
        </p:nvSpPr>
        <p:spPr bwMode="auto">
          <a:xfrm>
            <a:off x="5638800" y="4685184"/>
            <a:ext cx="1143000" cy="533400"/>
          </a:xfrm>
          <a:custGeom>
            <a:avLst/>
            <a:gdLst>
              <a:gd name="T0" fmla="*/ 0 w 720"/>
              <a:gd name="T1" fmla="*/ 0 h 240"/>
              <a:gd name="T2" fmla="*/ 0 w 720"/>
              <a:gd name="T3" fmla="*/ 240 h 240"/>
              <a:gd name="T4" fmla="*/ 720 w 720"/>
              <a:gd name="T5" fmla="*/ 240 h 240"/>
            </a:gdLst>
            <a:ahLst/>
            <a:cxnLst>
              <a:cxn ang="0">
                <a:pos x="T0" y="T1"/>
              </a:cxn>
              <a:cxn ang="0">
                <a:pos x="T2" y="T3"/>
              </a:cxn>
              <a:cxn ang="0">
                <a:pos x="T4" y="T5"/>
              </a:cxn>
            </a:cxnLst>
            <a:rect l="0" t="0" r="r" b="b"/>
            <a:pathLst>
              <a:path w="720" h="240">
                <a:moveTo>
                  <a:pt x="0" y="0"/>
                </a:moveTo>
                <a:lnTo>
                  <a:pt x="0" y="240"/>
                </a:lnTo>
                <a:lnTo>
                  <a:pt x="720" y="240"/>
                </a:ln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06260" name="Line 20"/>
          <p:cNvSpPr>
            <a:spLocks noChangeShapeType="1"/>
          </p:cNvSpPr>
          <p:nvPr/>
        </p:nvSpPr>
        <p:spPr bwMode="auto">
          <a:xfrm>
            <a:off x="7391400" y="5218584"/>
            <a:ext cx="1066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06262" name="Line 22"/>
          <p:cNvSpPr>
            <a:spLocks noChangeShapeType="1"/>
          </p:cNvSpPr>
          <p:nvPr/>
        </p:nvSpPr>
        <p:spPr bwMode="auto">
          <a:xfrm>
            <a:off x="2514600" y="2703984"/>
            <a:ext cx="0" cy="1066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06263" name="Line 23"/>
          <p:cNvSpPr>
            <a:spLocks noChangeShapeType="1"/>
          </p:cNvSpPr>
          <p:nvPr/>
        </p:nvSpPr>
        <p:spPr bwMode="auto">
          <a:xfrm>
            <a:off x="2819400" y="4075584"/>
            <a:ext cx="457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06264" name="Line 24"/>
          <p:cNvSpPr>
            <a:spLocks noChangeShapeType="1"/>
          </p:cNvSpPr>
          <p:nvPr/>
        </p:nvSpPr>
        <p:spPr bwMode="auto">
          <a:xfrm>
            <a:off x="1752600" y="4075584"/>
            <a:ext cx="457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06265" name="Line 25"/>
          <p:cNvSpPr>
            <a:spLocks noChangeShapeType="1"/>
          </p:cNvSpPr>
          <p:nvPr/>
        </p:nvSpPr>
        <p:spPr bwMode="auto">
          <a:xfrm>
            <a:off x="4800600" y="3465984"/>
            <a:ext cx="0" cy="1295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06266" name="Text Box 26"/>
          <p:cNvSpPr txBox="1">
            <a:spLocks noChangeArrowheads="1"/>
          </p:cNvSpPr>
          <p:nvPr/>
        </p:nvSpPr>
        <p:spPr bwMode="auto">
          <a:xfrm>
            <a:off x="3657600" y="3655617"/>
            <a:ext cx="1219200" cy="925511"/>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t>Zugriffs-rechte, im </a:t>
            </a:r>
            <a:r>
              <a:rPr lang="de-DE" sz="1800" dirty="0" smtClean="0"/>
              <a:t>Speicher</a:t>
            </a:r>
            <a:r>
              <a:rPr lang="de-DE" sz="1800" dirty="0"/>
              <a:t>?</a:t>
            </a:r>
          </a:p>
        </p:txBody>
      </p:sp>
      <p:sp>
        <p:nvSpPr>
          <p:cNvPr id="906267" name="Line 27"/>
          <p:cNvSpPr>
            <a:spLocks noChangeShapeType="1"/>
          </p:cNvSpPr>
          <p:nvPr/>
        </p:nvSpPr>
        <p:spPr bwMode="auto">
          <a:xfrm flipH="1">
            <a:off x="3657600" y="4608984"/>
            <a:ext cx="838200" cy="838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06268" name="Text Box 28"/>
          <p:cNvSpPr txBox="1">
            <a:spLocks noChangeArrowheads="1"/>
          </p:cNvSpPr>
          <p:nvPr/>
        </p:nvSpPr>
        <p:spPr bwMode="auto">
          <a:xfrm>
            <a:off x="4800599" y="3542184"/>
            <a:ext cx="1650939" cy="120251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p>
            <a:pPr eaLnBrk="1" hangingPunct="1">
              <a:spcBef>
                <a:spcPct val="50000"/>
              </a:spcBef>
            </a:pPr>
            <a:r>
              <a:rPr lang="de-DE" sz="1800" dirty="0" smtClean="0"/>
              <a:t>Höchstwertige Bits der Start-adressen </a:t>
            </a:r>
            <a:r>
              <a:rPr lang="de-DE" sz="1800" dirty="0"/>
              <a:t>der Kacheln</a:t>
            </a:r>
          </a:p>
        </p:txBody>
      </p:sp>
      <p:sp>
        <p:nvSpPr>
          <p:cNvPr id="906269" name="Text Box 29"/>
          <p:cNvSpPr txBox="1">
            <a:spLocks noChangeArrowheads="1"/>
          </p:cNvSpPr>
          <p:nvPr/>
        </p:nvSpPr>
        <p:spPr bwMode="auto">
          <a:xfrm>
            <a:off x="2743200" y="5370984"/>
            <a:ext cx="1905000" cy="45720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dirty="0"/>
              <a:t>Überprüfung</a:t>
            </a:r>
          </a:p>
        </p:txBody>
      </p:sp>
      <p:sp>
        <p:nvSpPr>
          <p:cNvPr id="906270" name="Line 30"/>
          <p:cNvSpPr>
            <a:spLocks noChangeShapeType="1"/>
          </p:cNvSpPr>
          <p:nvPr/>
        </p:nvSpPr>
        <p:spPr bwMode="auto">
          <a:xfrm>
            <a:off x="3657599" y="3465984"/>
            <a:ext cx="279393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p>
            <a:endParaRPr lang="de-DE" dirty="0"/>
          </a:p>
        </p:txBody>
      </p:sp>
      <p:sp>
        <p:nvSpPr>
          <p:cNvPr id="906271" name="Line 31"/>
          <p:cNvSpPr>
            <a:spLocks noChangeShapeType="1"/>
          </p:cNvSpPr>
          <p:nvPr/>
        </p:nvSpPr>
        <p:spPr bwMode="auto">
          <a:xfrm>
            <a:off x="3657600" y="4761384"/>
            <a:ext cx="27939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p>
            <a:endParaRPr lang="de-DE" dirty="0"/>
          </a:p>
        </p:txBody>
      </p:sp>
      <p:sp>
        <p:nvSpPr>
          <p:cNvPr id="906272" name="Text Box 32"/>
          <p:cNvSpPr txBox="1">
            <a:spLocks noChangeArrowheads="1"/>
          </p:cNvSpPr>
          <p:nvPr/>
        </p:nvSpPr>
        <p:spPr bwMode="auto">
          <a:xfrm>
            <a:off x="3733800" y="2703984"/>
            <a:ext cx="2057400" cy="402291"/>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2000" dirty="0"/>
              <a:t>Speicher</a:t>
            </a:r>
          </a:p>
        </p:txBody>
      </p:sp>
      <p:sp>
        <p:nvSpPr>
          <p:cNvPr id="906273" name="Line 33"/>
          <p:cNvSpPr>
            <a:spLocks noChangeShapeType="1"/>
          </p:cNvSpPr>
          <p:nvPr/>
        </p:nvSpPr>
        <p:spPr bwMode="auto">
          <a:xfrm flipH="1">
            <a:off x="6451539" y="3924633"/>
            <a:ext cx="1663514" cy="204161"/>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p>
            <a:endParaRPr lang="de-DE" dirty="0"/>
          </a:p>
        </p:txBody>
      </p:sp>
      <p:sp>
        <p:nvSpPr>
          <p:cNvPr id="906274" name="Text Box 34"/>
          <p:cNvSpPr txBox="1">
            <a:spLocks noChangeArrowheads="1"/>
          </p:cNvSpPr>
          <p:nvPr/>
        </p:nvSpPr>
        <p:spPr bwMode="auto">
          <a:xfrm>
            <a:off x="4343400" y="3008784"/>
            <a:ext cx="1219200" cy="45720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dirty="0"/>
              <a:t>....</a:t>
            </a:r>
          </a:p>
        </p:txBody>
      </p:sp>
      <p:sp>
        <p:nvSpPr>
          <p:cNvPr id="906275" name="Text Box 35"/>
          <p:cNvSpPr txBox="1">
            <a:spLocks noChangeArrowheads="1"/>
          </p:cNvSpPr>
          <p:nvPr/>
        </p:nvSpPr>
        <p:spPr bwMode="auto">
          <a:xfrm>
            <a:off x="4343400" y="4608984"/>
            <a:ext cx="1219200" cy="45720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dirty="0"/>
              <a:t>....</a:t>
            </a:r>
          </a:p>
        </p:txBody>
      </p:sp>
      <p:sp>
        <p:nvSpPr>
          <p:cNvPr id="906276" name="Line 36"/>
          <p:cNvSpPr>
            <a:spLocks noChangeShapeType="1"/>
          </p:cNvSpPr>
          <p:nvPr/>
        </p:nvSpPr>
        <p:spPr bwMode="auto">
          <a:xfrm flipV="1">
            <a:off x="1752600" y="3465984"/>
            <a:ext cx="1905000" cy="22860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grpSp>
        <p:nvGrpSpPr>
          <p:cNvPr id="906277" name="Group 37"/>
          <p:cNvGrpSpPr>
            <a:grpSpLocks/>
          </p:cNvGrpSpPr>
          <p:nvPr/>
        </p:nvGrpSpPr>
        <p:grpSpPr bwMode="auto">
          <a:xfrm>
            <a:off x="2209800" y="4837584"/>
            <a:ext cx="609600" cy="609600"/>
            <a:chOff x="1296" y="2976"/>
            <a:chExt cx="384" cy="384"/>
          </a:xfrm>
        </p:grpSpPr>
        <p:sp>
          <p:nvSpPr>
            <p:cNvPr id="906278" name="Oval 38"/>
            <p:cNvSpPr>
              <a:spLocks noChangeArrowheads="1"/>
            </p:cNvSpPr>
            <p:nvPr/>
          </p:nvSpPr>
          <p:spPr bwMode="auto">
            <a:xfrm>
              <a:off x="1296" y="2976"/>
              <a:ext cx="384" cy="384"/>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de-DE" dirty="0"/>
            </a:p>
          </p:txBody>
        </p:sp>
        <p:sp>
          <p:nvSpPr>
            <p:cNvPr id="906279" name="Text Box 39"/>
            <p:cNvSpPr txBox="1">
              <a:spLocks noChangeArrowheads="1"/>
            </p:cNvSpPr>
            <p:nvPr/>
          </p:nvSpPr>
          <p:spPr bwMode="auto">
            <a:xfrm>
              <a:off x="1344" y="3024"/>
              <a:ext cx="288" cy="288"/>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nchorCtr="1">
              <a:spAutoFit/>
            </a:bodyPr>
            <a:lstStyle/>
            <a:p>
              <a:pPr eaLnBrk="1" hangingPunct="1">
                <a:spcBef>
                  <a:spcPct val="50000"/>
                </a:spcBef>
              </a:pPr>
              <a:r>
                <a:rPr lang="de-DE" dirty="0"/>
                <a:t>&gt;</a:t>
              </a:r>
            </a:p>
          </p:txBody>
        </p:sp>
      </p:grpSp>
      <p:sp>
        <p:nvSpPr>
          <p:cNvPr id="906280" name="Line 40"/>
          <p:cNvSpPr>
            <a:spLocks noChangeShapeType="1"/>
          </p:cNvSpPr>
          <p:nvPr/>
        </p:nvSpPr>
        <p:spPr bwMode="auto">
          <a:xfrm flipH="1">
            <a:off x="228600" y="4837584"/>
            <a:ext cx="152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06281" name="Line 41"/>
          <p:cNvSpPr>
            <a:spLocks noChangeShapeType="1"/>
          </p:cNvSpPr>
          <p:nvPr/>
        </p:nvSpPr>
        <p:spPr bwMode="auto">
          <a:xfrm>
            <a:off x="1752600" y="5142384"/>
            <a:ext cx="457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06282" name="Line 42"/>
          <p:cNvSpPr>
            <a:spLocks noChangeShapeType="1"/>
          </p:cNvSpPr>
          <p:nvPr/>
        </p:nvSpPr>
        <p:spPr bwMode="auto">
          <a:xfrm>
            <a:off x="2514600" y="4380384"/>
            <a:ext cx="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06283" name="Line 43"/>
          <p:cNvSpPr>
            <a:spLocks noChangeShapeType="1"/>
          </p:cNvSpPr>
          <p:nvPr/>
        </p:nvSpPr>
        <p:spPr bwMode="auto">
          <a:xfrm>
            <a:off x="2819400" y="5218584"/>
            <a:ext cx="533400" cy="152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06284" name="Text Box 44"/>
          <p:cNvSpPr txBox="1">
            <a:spLocks noChangeArrowheads="1"/>
          </p:cNvSpPr>
          <p:nvPr/>
        </p:nvSpPr>
        <p:spPr bwMode="auto">
          <a:xfrm>
            <a:off x="7370357" y="3572346"/>
            <a:ext cx="1666139" cy="402291"/>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eaLnBrk="1" hangingPunct="1">
              <a:spcBef>
                <a:spcPct val="50000"/>
              </a:spcBef>
            </a:pPr>
            <a:r>
              <a:rPr lang="de-DE" sz="2000" dirty="0"/>
              <a:t>Seitentabelle</a:t>
            </a:r>
          </a:p>
        </p:txBody>
      </p:sp>
      <p:sp>
        <p:nvSpPr>
          <p:cNvPr id="906286" name="Text Box 46"/>
          <p:cNvSpPr txBox="1">
            <a:spLocks noChangeArrowheads="1"/>
          </p:cNvSpPr>
          <p:nvPr/>
        </p:nvSpPr>
        <p:spPr bwMode="auto">
          <a:xfrm>
            <a:off x="7848600" y="4443884"/>
            <a:ext cx="1066800" cy="641350"/>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10800" rIns="54000" bIns="10800">
            <a:spAutoFit/>
          </a:bodyPr>
          <a:lstStyle/>
          <a:p>
            <a:pPr eaLnBrk="1" hangingPunct="1">
              <a:spcBef>
                <a:spcPct val="50000"/>
              </a:spcBef>
            </a:pPr>
            <a:r>
              <a:rPr lang="de-DE" sz="2000" dirty="0"/>
              <a:t>reale Adresse</a:t>
            </a:r>
          </a:p>
        </p:txBody>
      </p:sp>
      <p:sp>
        <p:nvSpPr>
          <p:cNvPr id="2" name="Ovale Legende 1"/>
          <p:cNvSpPr/>
          <p:nvPr/>
        </p:nvSpPr>
        <p:spPr bwMode="auto">
          <a:xfrm rot="10800000">
            <a:off x="4788025" y="5595388"/>
            <a:ext cx="3327029" cy="1001961"/>
          </a:xfrm>
          <a:prstGeom prst="wedgeEllipseCallout">
            <a:avLst/>
          </a:prstGeom>
          <a:no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400" b="0" i="0" u="none" strike="noStrike" cap="none" normalizeH="0" baseline="0" dirty="0" smtClean="0">
              <a:ln>
                <a:noFill/>
              </a:ln>
              <a:solidFill>
                <a:schemeClr val="tx1"/>
              </a:solidFill>
              <a:effectLst/>
              <a:latin typeface="Arial" charset="0"/>
            </a:endParaRPr>
          </a:p>
        </p:txBody>
      </p:sp>
      <p:sp>
        <p:nvSpPr>
          <p:cNvPr id="3" name="Textfeld 2"/>
          <p:cNvSpPr txBox="1"/>
          <p:nvPr/>
        </p:nvSpPr>
        <p:spPr>
          <a:xfrm>
            <a:off x="5080250" y="5694347"/>
            <a:ext cx="3034805" cy="830997"/>
          </a:xfrm>
          <a:prstGeom prst="rect">
            <a:avLst/>
          </a:prstGeom>
          <a:noFill/>
        </p:spPr>
        <p:txBody>
          <a:bodyPr wrap="none" rtlCol="0">
            <a:spAutoFit/>
          </a:bodyPr>
          <a:lstStyle/>
          <a:p>
            <a:r>
              <a:rPr lang="de-DE" sz="1600" dirty="0" smtClean="0"/>
              <a:t>&amp; = Konkatenation von Bit-</a:t>
            </a:r>
          </a:p>
          <a:p>
            <a:r>
              <a:rPr lang="de-DE" sz="1600" dirty="0" smtClean="0"/>
              <a:t>vektoren („Aneinanderhängen“)</a:t>
            </a:r>
          </a:p>
          <a:p>
            <a:r>
              <a:rPr lang="de-DE" sz="1600" dirty="0" smtClean="0"/>
              <a:t>0110 &amp; 10 = 011010</a:t>
            </a:r>
          </a:p>
        </p:txBody>
      </p:sp>
    </p:spTree>
    <p:extLst>
      <p:ext uri="{BB962C8B-B14F-4D97-AF65-F5344CB8AC3E}">
        <p14:creationId xmlns:p14="http://schemas.microsoft.com/office/powerpoint/2010/main" val="33012550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Datumsplatzhalter 3"/>
          <p:cNvSpPr>
            <a:spLocks noGrp="1"/>
          </p:cNvSpPr>
          <p:nvPr>
            <p:ph type="dt" sz="half" idx="10"/>
          </p:nvPr>
        </p:nvSpPr>
        <p:spPr/>
        <p:txBody>
          <a:bodyPr/>
          <a:lstStyle/>
          <a:p>
            <a:r>
              <a:rPr lang="en-US" dirty="0"/>
              <a:t>©</a:t>
            </a:r>
            <a:r>
              <a:rPr lang="de-DE" dirty="0"/>
              <a:t> H. Falk | </a:t>
            </a:r>
            <a:fld id="{14721EBC-56C9-4E2E-8283-8C852FA71FA1}" type="datetime1">
              <a:rPr lang="de-DE" smtClean="0"/>
              <a:t>01.10.2014</a:t>
            </a:fld>
            <a:endParaRPr lang="de-DE" dirty="0"/>
          </a:p>
        </p:txBody>
      </p:sp>
      <p:sp>
        <p:nvSpPr>
          <p:cNvPr id="55" name="Fußzeilenplatzhalter 4"/>
          <p:cNvSpPr>
            <a:spLocks noGrp="1"/>
          </p:cNvSpPr>
          <p:nvPr>
            <p:ph type="ftr" sz="quarter" idx="11"/>
          </p:nvPr>
        </p:nvSpPr>
        <p:spPr/>
        <p:txBody>
          <a:bodyPr/>
          <a:lstStyle/>
          <a:p>
            <a:r>
              <a:rPr lang="de-DE" dirty="0" smtClean="0"/>
              <a:t>7 - Speicher-Hardware</a:t>
            </a:r>
            <a:endParaRPr lang="de-DE" dirty="0"/>
          </a:p>
        </p:txBody>
      </p:sp>
      <p:sp>
        <p:nvSpPr>
          <p:cNvPr id="973826" name="Rectangle 2"/>
          <p:cNvSpPr>
            <a:spLocks noGrp="1" noChangeArrowheads="1"/>
          </p:cNvSpPr>
          <p:nvPr>
            <p:ph type="title"/>
          </p:nvPr>
        </p:nvSpPr>
        <p:spPr/>
        <p:txBody>
          <a:bodyPr/>
          <a:lstStyle/>
          <a:p>
            <a:r>
              <a:rPr lang="de-DE" dirty="0"/>
              <a:t>Erinnerung: Segmentierung</a:t>
            </a:r>
            <a:endParaRPr lang="en-US" dirty="0"/>
          </a:p>
        </p:txBody>
      </p:sp>
      <p:sp>
        <p:nvSpPr>
          <p:cNvPr id="973868" name="Rectangle 44"/>
          <p:cNvSpPr>
            <a:spLocks noChangeArrowheads="1"/>
          </p:cNvSpPr>
          <p:nvPr/>
        </p:nvSpPr>
        <p:spPr bwMode="auto">
          <a:xfrm>
            <a:off x="457200" y="2114550"/>
            <a:ext cx="8077200" cy="6858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de-DE" dirty="0"/>
          </a:p>
        </p:txBody>
      </p:sp>
      <p:sp>
        <p:nvSpPr>
          <p:cNvPr id="973869" name="Text Box 45"/>
          <p:cNvSpPr txBox="1">
            <a:spLocks noChangeArrowheads="1"/>
          </p:cNvSpPr>
          <p:nvPr/>
        </p:nvSpPr>
        <p:spPr bwMode="auto">
          <a:xfrm>
            <a:off x="1447800" y="2266950"/>
            <a:ext cx="2895600" cy="45720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dirty="0"/>
              <a:t>Segmentnummer</a:t>
            </a:r>
          </a:p>
        </p:txBody>
      </p:sp>
      <p:sp>
        <p:nvSpPr>
          <p:cNvPr id="973870" name="Text Box 46"/>
          <p:cNvSpPr txBox="1">
            <a:spLocks noChangeArrowheads="1"/>
          </p:cNvSpPr>
          <p:nvPr/>
        </p:nvSpPr>
        <p:spPr bwMode="auto">
          <a:xfrm>
            <a:off x="5334000" y="2114550"/>
            <a:ext cx="3124200" cy="70167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2000" dirty="0"/>
              <a:t>Nummer des Worts im Segment („</a:t>
            </a:r>
            <a:r>
              <a:rPr lang="de-DE" sz="2000" i="1" dirty="0"/>
              <a:t>Offset</a:t>
            </a:r>
            <a:r>
              <a:rPr lang="de-DE" sz="2000" dirty="0"/>
              <a:t>“)</a:t>
            </a:r>
          </a:p>
        </p:txBody>
      </p:sp>
      <p:sp>
        <p:nvSpPr>
          <p:cNvPr id="973871" name="Text Box 47"/>
          <p:cNvSpPr txBox="1">
            <a:spLocks noChangeArrowheads="1"/>
          </p:cNvSpPr>
          <p:nvPr/>
        </p:nvSpPr>
        <p:spPr bwMode="auto">
          <a:xfrm>
            <a:off x="3200400" y="1581150"/>
            <a:ext cx="2514600" cy="396875"/>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10800" rIns="90000" bIns="10800">
            <a:spAutoFit/>
          </a:bodyPr>
          <a:lstStyle/>
          <a:p>
            <a:pPr eaLnBrk="1" hangingPunct="1">
              <a:spcBef>
                <a:spcPct val="50000"/>
              </a:spcBef>
            </a:pPr>
            <a:r>
              <a:rPr lang="de-DE" dirty="0"/>
              <a:t>virtuelle Adresse</a:t>
            </a:r>
          </a:p>
        </p:txBody>
      </p:sp>
      <p:sp>
        <p:nvSpPr>
          <p:cNvPr id="973872" name="Line 48"/>
          <p:cNvSpPr>
            <a:spLocks noChangeShapeType="1"/>
          </p:cNvSpPr>
          <p:nvPr/>
        </p:nvSpPr>
        <p:spPr bwMode="auto">
          <a:xfrm>
            <a:off x="5105400" y="2114550"/>
            <a:ext cx="0" cy="685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73873" name="Rectangle 49"/>
          <p:cNvSpPr>
            <a:spLocks noChangeArrowheads="1"/>
          </p:cNvSpPr>
          <p:nvPr/>
        </p:nvSpPr>
        <p:spPr bwMode="auto">
          <a:xfrm>
            <a:off x="3200400" y="3181350"/>
            <a:ext cx="3429000" cy="19050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de-DE" dirty="0"/>
          </a:p>
        </p:txBody>
      </p:sp>
      <p:grpSp>
        <p:nvGrpSpPr>
          <p:cNvPr id="973874" name="Group 50"/>
          <p:cNvGrpSpPr>
            <a:grpSpLocks/>
          </p:cNvGrpSpPr>
          <p:nvPr/>
        </p:nvGrpSpPr>
        <p:grpSpPr bwMode="auto">
          <a:xfrm>
            <a:off x="1752600" y="3867150"/>
            <a:ext cx="609600" cy="609600"/>
            <a:chOff x="1296" y="2976"/>
            <a:chExt cx="384" cy="384"/>
          </a:xfrm>
        </p:grpSpPr>
        <p:sp>
          <p:nvSpPr>
            <p:cNvPr id="973875" name="Oval 51"/>
            <p:cNvSpPr>
              <a:spLocks noChangeArrowheads="1"/>
            </p:cNvSpPr>
            <p:nvPr/>
          </p:nvSpPr>
          <p:spPr bwMode="auto">
            <a:xfrm>
              <a:off x="1296" y="2976"/>
              <a:ext cx="384" cy="384"/>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de-DE" dirty="0"/>
            </a:p>
          </p:txBody>
        </p:sp>
        <p:sp>
          <p:nvSpPr>
            <p:cNvPr id="973876" name="Text Box 52"/>
            <p:cNvSpPr txBox="1">
              <a:spLocks noChangeArrowheads="1"/>
            </p:cNvSpPr>
            <p:nvPr/>
          </p:nvSpPr>
          <p:spPr bwMode="auto">
            <a:xfrm>
              <a:off x="1344" y="3024"/>
              <a:ext cx="288" cy="288"/>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nchorCtr="1">
              <a:spAutoFit/>
            </a:bodyPr>
            <a:lstStyle/>
            <a:p>
              <a:pPr eaLnBrk="1" hangingPunct="1">
                <a:spcBef>
                  <a:spcPct val="50000"/>
                </a:spcBef>
              </a:pPr>
              <a:r>
                <a:rPr lang="de-DE" dirty="0"/>
                <a:t>+</a:t>
              </a:r>
            </a:p>
          </p:txBody>
        </p:sp>
      </p:grpSp>
      <p:sp>
        <p:nvSpPr>
          <p:cNvPr id="973877" name="Freeform 53"/>
          <p:cNvSpPr>
            <a:spLocks/>
          </p:cNvSpPr>
          <p:nvPr/>
        </p:nvSpPr>
        <p:spPr bwMode="auto">
          <a:xfrm>
            <a:off x="2819400" y="3181350"/>
            <a:ext cx="381000" cy="1905000"/>
          </a:xfrm>
          <a:custGeom>
            <a:avLst/>
            <a:gdLst>
              <a:gd name="T0" fmla="*/ 237 w 240"/>
              <a:gd name="T1" fmla="*/ 0 h 905"/>
              <a:gd name="T2" fmla="*/ 0 w 240"/>
              <a:gd name="T3" fmla="*/ 182 h 905"/>
              <a:gd name="T4" fmla="*/ 0 w 240"/>
              <a:gd name="T5" fmla="*/ 758 h 905"/>
              <a:gd name="T6" fmla="*/ 240 w 240"/>
              <a:gd name="T7" fmla="*/ 905 h 905"/>
              <a:gd name="T8" fmla="*/ 240 w 240"/>
              <a:gd name="T9" fmla="*/ 0 h 905"/>
            </a:gdLst>
            <a:ahLst/>
            <a:cxnLst>
              <a:cxn ang="0">
                <a:pos x="T0" y="T1"/>
              </a:cxn>
              <a:cxn ang="0">
                <a:pos x="T2" y="T3"/>
              </a:cxn>
              <a:cxn ang="0">
                <a:pos x="T4" y="T5"/>
              </a:cxn>
              <a:cxn ang="0">
                <a:pos x="T6" y="T7"/>
              </a:cxn>
              <a:cxn ang="0">
                <a:pos x="T8" y="T9"/>
              </a:cxn>
            </a:cxnLst>
            <a:rect l="0" t="0" r="r" b="b"/>
            <a:pathLst>
              <a:path w="240" h="905">
                <a:moveTo>
                  <a:pt x="237" y="0"/>
                </a:moveTo>
                <a:lnTo>
                  <a:pt x="0" y="182"/>
                </a:lnTo>
                <a:lnTo>
                  <a:pt x="0" y="758"/>
                </a:lnTo>
                <a:lnTo>
                  <a:pt x="240" y="905"/>
                </a:lnTo>
                <a:lnTo>
                  <a:pt x="240" y="0"/>
                </a:lnTo>
              </a:path>
            </a:pathLst>
          </a:custGeom>
          <a:solidFill>
            <a:srgbClr val="FFFF99"/>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73878" name="Text Box 54"/>
          <p:cNvSpPr txBox="1">
            <a:spLocks noChangeArrowheads="1"/>
          </p:cNvSpPr>
          <p:nvPr/>
        </p:nvSpPr>
        <p:spPr bwMode="auto">
          <a:xfrm>
            <a:off x="7543800" y="3181350"/>
            <a:ext cx="1600200" cy="82232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dirty="0"/>
              <a:t>Segment-tabelle</a:t>
            </a:r>
          </a:p>
        </p:txBody>
      </p:sp>
      <p:sp>
        <p:nvSpPr>
          <p:cNvPr id="973879" name="Text Box 55"/>
          <p:cNvSpPr txBox="1">
            <a:spLocks noChangeArrowheads="1"/>
          </p:cNvSpPr>
          <p:nvPr/>
        </p:nvSpPr>
        <p:spPr bwMode="auto">
          <a:xfrm>
            <a:off x="152400" y="3790950"/>
            <a:ext cx="1371600" cy="16256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2000" dirty="0"/>
              <a:t>Segment-tafel-basis</a:t>
            </a:r>
          </a:p>
          <a:p>
            <a:pPr eaLnBrk="1" hangingPunct="1">
              <a:spcBef>
                <a:spcPct val="50000"/>
              </a:spcBef>
            </a:pPr>
            <a:endParaRPr lang="de-DE" sz="2000" dirty="0"/>
          </a:p>
          <a:p>
            <a:pPr eaLnBrk="1" hangingPunct="1">
              <a:spcBef>
                <a:spcPct val="50000"/>
              </a:spcBef>
            </a:pPr>
            <a:r>
              <a:rPr lang="de-DE" sz="2000" dirty="0"/>
              <a:t>-länge</a:t>
            </a:r>
          </a:p>
        </p:txBody>
      </p:sp>
      <p:grpSp>
        <p:nvGrpSpPr>
          <p:cNvPr id="973880" name="Group 56"/>
          <p:cNvGrpSpPr>
            <a:grpSpLocks/>
          </p:cNvGrpSpPr>
          <p:nvPr/>
        </p:nvGrpSpPr>
        <p:grpSpPr bwMode="auto">
          <a:xfrm>
            <a:off x="7086600" y="5010150"/>
            <a:ext cx="609600" cy="609600"/>
            <a:chOff x="1296" y="2976"/>
            <a:chExt cx="384" cy="384"/>
          </a:xfrm>
        </p:grpSpPr>
        <p:sp>
          <p:nvSpPr>
            <p:cNvPr id="973881" name="Oval 57"/>
            <p:cNvSpPr>
              <a:spLocks noChangeArrowheads="1"/>
            </p:cNvSpPr>
            <p:nvPr/>
          </p:nvSpPr>
          <p:spPr bwMode="auto">
            <a:xfrm>
              <a:off x="1296" y="2976"/>
              <a:ext cx="384" cy="384"/>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de-DE" dirty="0"/>
            </a:p>
          </p:txBody>
        </p:sp>
        <p:sp>
          <p:nvSpPr>
            <p:cNvPr id="973882" name="Text Box 58"/>
            <p:cNvSpPr txBox="1">
              <a:spLocks noChangeArrowheads="1"/>
            </p:cNvSpPr>
            <p:nvPr/>
          </p:nvSpPr>
          <p:spPr bwMode="auto">
            <a:xfrm>
              <a:off x="1344" y="3024"/>
              <a:ext cx="288" cy="288"/>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nchorCtr="1">
              <a:spAutoFit/>
            </a:bodyPr>
            <a:lstStyle/>
            <a:p>
              <a:pPr eaLnBrk="1" hangingPunct="1">
                <a:spcBef>
                  <a:spcPct val="50000"/>
                </a:spcBef>
              </a:pPr>
              <a:r>
                <a:rPr lang="de-DE" dirty="0"/>
                <a:t>+</a:t>
              </a:r>
            </a:p>
          </p:txBody>
        </p:sp>
      </p:grpSp>
      <p:sp>
        <p:nvSpPr>
          <p:cNvPr id="973883" name="Line 59"/>
          <p:cNvSpPr>
            <a:spLocks noChangeShapeType="1"/>
          </p:cNvSpPr>
          <p:nvPr/>
        </p:nvSpPr>
        <p:spPr bwMode="auto">
          <a:xfrm>
            <a:off x="7391400" y="2800350"/>
            <a:ext cx="0" cy="2209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73884" name="Freeform 60"/>
          <p:cNvSpPr>
            <a:spLocks/>
          </p:cNvSpPr>
          <p:nvPr/>
        </p:nvSpPr>
        <p:spPr bwMode="auto">
          <a:xfrm>
            <a:off x="6324600" y="4705350"/>
            <a:ext cx="762000" cy="609600"/>
          </a:xfrm>
          <a:custGeom>
            <a:avLst/>
            <a:gdLst>
              <a:gd name="T0" fmla="*/ 0 w 720"/>
              <a:gd name="T1" fmla="*/ 0 h 240"/>
              <a:gd name="T2" fmla="*/ 0 w 720"/>
              <a:gd name="T3" fmla="*/ 240 h 240"/>
              <a:gd name="T4" fmla="*/ 720 w 720"/>
              <a:gd name="T5" fmla="*/ 240 h 240"/>
            </a:gdLst>
            <a:ahLst/>
            <a:cxnLst>
              <a:cxn ang="0">
                <a:pos x="T0" y="T1"/>
              </a:cxn>
              <a:cxn ang="0">
                <a:pos x="T2" y="T3"/>
              </a:cxn>
              <a:cxn ang="0">
                <a:pos x="T4" y="T5"/>
              </a:cxn>
            </a:cxnLst>
            <a:rect l="0" t="0" r="r" b="b"/>
            <a:pathLst>
              <a:path w="720" h="240">
                <a:moveTo>
                  <a:pt x="0" y="0"/>
                </a:moveTo>
                <a:lnTo>
                  <a:pt x="0" y="240"/>
                </a:lnTo>
                <a:lnTo>
                  <a:pt x="720" y="240"/>
                </a:ln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73885" name="Line 61"/>
          <p:cNvSpPr>
            <a:spLocks noChangeShapeType="1"/>
          </p:cNvSpPr>
          <p:nvPr/>
        </p:nvSpPr>
        <p:spPr bwMode="auto">
          <a:xfrm>
            <a:off x="7696200" y="5314950"/>
            <a:ext cx="1066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73886" name="Text Box 62"/>
          <p:cNvSpPr txBox="1">
            <a:spLocks noChangeArrowheads="1"/>
          </p:cNvSpPr>
          <p:nvPr/>
        </p:nvSpPr>
        <p:spPr bwMode="auto">
          <a:xfrm>
            <a:off x="7848600" y="4476750"/>
            <a:ext cx="1066800" cy="641350"/>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10800" rIns="54000" bIns="10800">
            <a:spAutoFit/>
          </a:bodyPr>
          <a:lstStyle/>
          <a:p>
            <a:pPr eaLnBrk="1" hangingPunct="1">
              <a:spcBef>
                <a:spcPct val="50000"/>
              </a:spcBef>
            </a:pPr>
            <a:r>
              <a:rPr lang="de-DE" sz="2000" dirty="0"/>
              <a:t>reale Adresse</a:t>
            </a:r>
          </a:p>
        </p:txBody>
      </p:sp>
      <p:sp>
        <p:nvSpPr>
          <p:cNvPr id="973887" name="Line 63"/>
          <p:cNvSpPr>
            <a:spLocks noChangeShapeType="1"/>
          </p:cNvSpPr>
          <p:nvPr/>
        </p:nvSpPr>
        <p:spPr bwMode="auto">
          <a:xfrm>
            <a:off x="2057400" y="2800350"/>
            <a:ext cx="0" cy="1066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73888" name="Line 64"/>
          <p:cNvSpPr>
            <a:spLocks noChangeShapeType="1"/>
          </p:cNvSpPr>
          <p:nvPr/>
        </p:nvSpPr>
        <p:spPr bwMode="auto">
          <a:xfrm>
            <a:off x="2362200" y="4171950"/>
            <a:ext cx="457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73889" name="Line 65"/>
          <p:cNvSpPr>
            <a:spLocks noChangeShapeType="1"/>
          </p:cNvSpPr>
          <p:nvPr/>
        </p:nvSpPr>
        <p:spPr bwMode="auto">
          <a:xfrm>
            <a:off x="1524000" y="4171950"/>
            <a:ext cx="228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73890" name="Line 66"/>
          <p:cNvSpPr>
            <a:spLocks noChangeShapeType="1"/>
          </p:cNvSpPr>
          <p:nvPr/>
        </p:nvSpPr>
        <p:spPr bwMode="auto">
          <a:xfrm>
            <a:off x="5410200" y="3562350"/>
            <a:ext cx="0" cy="1295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73891" name="Text Box 67"/>
          <p:cNvSpPr txBox="1">
            <a:spLocks noChangeArrowheads="1"/>
          </p:cNvSpPr>
          <p:nvPr/>
        </p:nvSpPr>
        <p:spPr bwMode="auto">
          <a:xfrm>
            <a:off x="3276600" y="3562350"/>
            <a:ext cx="1219200" cy="132562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2000" dirty="0"/>
              <a:t>Zugriffs-rechte, im Spei-cher?</a:t>
            </a:r>
          </a:p>
        </p:txBody>
      </p:sp>
      <p:sp>
        <p:nvSpPr>
          <p:cNvPr id="973892" name="Line 68"/>
          <p:cNvSpPr>
            <a:spLocks noChangeShapeType="1"/>
          </p:cNvSpPr>
          <p:nvPr/>
        </p:nvSpPr>
        <p:spPr bwMode="auto">
          <a:xfrm flipH="1">
            <a:off x="3657600" y="4705350"/>
            <a:ext cx="457200" cy="838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73893" name="Text Box 69"/>
          <p:cNvSpPr txBox="1">
            <a:spLocks noChangeArrowheads="1"/>
          </p:cNvSpPr>
          <p:nvPr/>
        </p:nvSpPr>
        <p:spPr bwMode="auto">
          <a:xfrm>
            <a:off x="5410200" y="3867150"/>
            <a:ext cx="1295400" cy="64135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t>Verdeckte</a:t>
            </a:r>
            <a:br>
              <a:rPr lang="de-DE" sz="1800" dirty="0"/>
            </a:br>
            <a:r>
              <a:rPr lang="de-DE" sz="1800" dirty="0"/>
              <a:t>Basen</a:t>
            </a:r>
          </a:p>
        </p:txBody>
      </p:sp>
      <p:sp>
        <p:nvSpPr>
          <p:cNvPr id="973894" name="Text Box 70"/>
          <p:cNvSpPr txBox="1">
            <a:spLocks noChangeArrowheads="1"/>
          </p:cNvSpPr>
          <p:nvPr/>
        </p:nvSpPr>
        <p:spPr bwMode="auto">
          <a:xfrm>
            <a:off x="2133600" y="5543550"/>
            <a:ext cx="1905000" cy="45720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dirty="0"/>
              <a:t>Überprüfung</a:t>
            </a:r>
          </a:p>
        </p:txBody>
      </p:sp>
      <p:sp>
        <p:nvSpPr>
          <p:cNvPr id="973895" name="Line 71"/>
          <p:cNvSpPr>
            <a:spLocks noChangeShapeType="1"/>
          </p:cNvSpPr>
          <p:nvPr/>
        </p:nvSpPr>
        <p:spPr bwMode="auto">
          <a:xfrm>
            <a:off x="4419600" y="3562350"/>
            <a:ext cx="0" cy="1295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grpSp>
        <p:nvGrpSpPr>
          <p:cNvPr id="973896" name="Group 72"/>
          <p:cNvGrpSpPr>
            <a:grpSpLocks/>
          </p:cNvGrpSpPr>
          <p:nvPr/>
        </p:nvGrpSpPr>
        <p:grpSpPr bwMode="auto">
          <a:xfrm>
            <a:off x="7086600" y="5772150"/>
            <a:ext cx="609600" cy="609600"/>
            <a:chOff x="1296" y="2976"/>
            <a:chExt cx="384" cy="384"/>
          </a:xfrm>
        </p:grpSpPr>
        <p:sp>
          <p:nvSpPr>
            <p:cNvPr id="973897" name="Oval 73"/>
            <p:cNvSpPr>
              <a:spLocks noChangeArrowheads="1"/>
            </p:cNvSpPr>
            <p:nvPr/>
          </p:nvSpPr>
          <p:spPr bwMode="auto">
            <a:xfrm>
              <a:off x="1296" y="2976"/>
              <a:ext cx="384" cy="384"/>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de-DE" dirty="0"/>
            </a:p>
          </p:txBody>
        </p:sp>
        <p:sp>
          <p:nvSpPr>
            <p:cNvPr id="973898" name="Text Box 74"/>
            <p:cNvSpPr txBox="1">
              <a:spLocks noChangeArrowheads="1"/>
            </p:cNvSpPr>
            <p:nvPr/>
          </p:nvSpPr>
          <p:spPr bwMode="auto">
            <a:xfrm>
              <a:off x="1344" y="3024"/>
              <a:ext cx="288" cy="288"/>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nchorCtr="1">
              <a:spAutoFit/>
            </a:bodyPr>
            <a:lstStyle/>
            <a:p>
              <a:pPr eaLnBrk="1" hangingPunct="1">
                <a:spcBef>
                  <a:spcPct val="50000"/>
                </a:spcBef>
              </a:pPr>
              <a:r>
                <a:rPr lang="de-DE" dirty="0"/>
                <a:t>&gt;</a:t>
              </a:r>
            </a:p>
          </p:txBody>
        </p:sp>
      </p:grpSp>
      <p:sp>
        <p:nvSpPr>
          <p:cNvPr id="973899" name="Freeform 75"/>
          <p:cNvSpPr>
            <a:spLocks/>
          </p:cNvSpPr>
          <p:nvPr/>
        </p:nvSpPr>
        <p:spPr bwMode="auto">
          <a:xfrm>
            <a:off x="5105400" y="4705350"/>
            <a:ext cx="1981200" cy="1447800"/>
          </a:xfrm>
          <a:custGeom>
            <a:avLst/>
            <a:gdLst>
              <a:gd name="T0" fmla="*/ 0 w 1248"/>
              <a:gd name="T1" fmla="*/ 0 h 768"/>
              <a:gd name="T2" fmla="*/ 0 w 1248"/>
              <a:gd name="T3" fmla="*/ 768 h 768"/>
              <a:gd name="T4" fmla="*/ 1248 w 1248"/>
              <a:gd name="T5" fmla="*/ 768 h 768"/>
            </a:gdLst>
            <a:ahLst/>
            <a:cxnLst>
              <a:cxn ang="0">
                <a:pos x="T0" y="T1"/>
              </a:cxn>
              <a:cxn ang="0">
                <a:pos x="T2" y="T3"/>
              </a:cxn>
              <a:cxn ang="0">
                <a:pos x="T4" y="T5"/>
              </a:cxn>
            </a:cxnLst>
            <a:rect l="0" t="0" r="r" b="b"/>
            <a:pathLst>
              <a:path w="1248" h="768">
                <a:moveTo>
                  <a:pt x="0" y="0"/>
                </a:moveTo>
                <a:lnTo>
                  <a:pt x="0" y="768"/>
                </a:lnTo>
                <a:lnTo>
                  <a:pt x="1248" y="768"/>
                </a:ln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73900" name="Line 76"/>
          <p:cNvSpPr>
            <a:spLocks noChangeShapeType="1"/>
          </p:cNvSpPr>
          <p:nvPr/>
        </p:nvSpPr>
        <p:spPr bwMode="auto">
          <a:xfrm>
            <a:off x="7696200" y="6153150"/>
            <a:ext cx="1143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73901" name="Text Box 77"/>
          <p:cNvSpPr txBox="1">
            <a:spLocks noChangeArrowheads="1"/>
          </p:cNvSpPr>
          <p:nvPr/>
        </p:nvSpPr>
        <p:spPr bwMode="auto">
          <a:xfrm>
            <a:off x="4495800" y="3714750"/>
            <a:ext cx="1066800" cy="1017844"/>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2000" dirty="0"/>
              <a:t>Seg-ment-längen</a:t>
            </a:r>
          </a:p>
        </p:txBody>
      </p:sp>
      <p:sp>
        <p:nvSpPr>
          <p:cNvPr id="973902" name="Freeform 78"/>
          <p:cNvSpPr>
            <a:spLocks/>
          </p:cNvSpPr>
          <p:nvPr/>
        </p:nvSpPr>
        <p:spPr bwMode="auto">
          <a:xfrm>
            <a:off x="6532563" y="4629150"/>
            <a:ext cx="858837" cy="1371600"/>
          </a:xfrm>
          <a:custGeom>
            <a:avLst/>
            <a:gdLst>
              <a:gd name="T0" fmla="*/ 541 w 541"/>
              <a:gd name="T1" fmla="*/ 0 h 864"/>
              <a:gd name="T2" fmla="*/ 0 w 541"/>
              <a:gd name="T3" fmla="*/ 584 h 864"/>
              <a:gd name="T4" fmla="*/ 349 w 541"/>
              <a:gd name="T5" fmla="*/ 864 h 864"/>
            </a:gdLst>
            <a:ahLst/>
            <a:cxnLst>
              <a:cxn ang="0">
                <a:pos x="T0" y="T1"/>
              </a:cxn>
              <a:cxn ang="0">
                <a:pos x="T2" y="T3"/>
              </a:cxn>
              <a:cxn ang="0">
                <a:pos x="T4" y="T5"/>
              </a:cxn>
            </a:cxnLst>
            <a:rect l="0" t="0" r="r" b="b"/>
            <a:pathLst>
              <a:path w="541" h="864">
                <a:moveTo>
                  <a:pt x="541" y="0"/>
                </a:moveTo>
                <a:lnTo>
                  <a:pt x="0" y="584"/>
                </a:lnTo>
                <a:lnTo>
                  <a:pt x="349" y="864"/>
                </a:ln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73903" name="Oval 79"/>
          <p:cNvSpPr>
            <a:spLocks noChangeArrowheads="1"/>
          </p:cNvSpPr>
          <p:nvPr/>
        </p:nvSpPr>
        <p:spPr bwMode="auto">
          <a:xfrm>
            <a:off x="7356475" y="4603750"/>
            <a:ext cx="76200" cy="76200"/>
          </a:xfrm>
          <a:prstGeom prst="ellipse">
            <a:avLst/>
          </a:prstGeom>
          <a:solidFill>
            <a:srgbClr val="00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de-DE" dirty="0"/>
          </a:p>
        </p:txBody>
      </p:sp>
      <p:sp>
        <p:nvSpPr>
          <p:cNvPr id="973904" name="Text Box 80"/>
          <p:cNvSpPr txBox="1">
            <a:spLocks noChangeArrowheads="1"/>
          </p:cNvSpPr>
          <p:nvPr/>
        </p:nvSpPr>
        <p:spPr bwMode="auto">
          <a:xfrm>
            <a:off x="7848600" y="5651500"/>
            <a:ext cx="1095375" cy="406400"/>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2000" dirty="0"/>
              <a:t>Fehler?</a:t>
            </a:r>
          </a:p>
        </p:txBody>
      </p:sp>
      <p:sp>
        <p:nvSpPr>
          <p:cNvPr id="973905" name="Line 81"/>
          <p:cNvSpPr>
            <a:spLocks noChangeShapeType="1"/>
          </p:cNvSpPr>
          <p:nvPr/>
        </p:nvSpPr>
        <p:spPr bwMode="auto">
          <a:xfrm>
            <a:off x="3200400" y="3562350"/>
            <a:ext cx="3429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73906" name="Line 82"/>
          <p:cNvSpPr>
            <a:spLocks noChangeShapeType="1"/>
          </p:cNvSpPr>
          <p:nvPr/>
        </p:nvSpPr>
        <p:spPr bwMode="auto">
          <a:xfrm>
            <a:off x="3200400" y="4857750"/>
            <a:ext cx="3429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73907" name="Line 83"/>
          <p:cNvSpPr>
            <a:spLocks noChangeShapeType="1"/>
          </p:cNvSpPr>
          <p:nvPr/>
        </p:nvSpPr>
        <p:spPr bwMode="auto">
          <a:xfrm flipH="1">
            <a:off x="6629400" y="3943350"/>
            <a:ext cx="1295400" cy="45720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73908" name="Text Box 84"/>
          <p:cNvSpPr txBox="1">
            <a:spLocks noChangeArrowheads="1"/>
          </p:cNvSpPr>
          <p:nvPr/>
        </p:nvSpPr>
        <p:spPr bwMode="auto">
          <a:xfrm>
            <a:off x="3352800" y="2800350"/>
            <a:ext cx="2362200" cy="45720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dirty="0"/>
              <a:t>Speicher</a:t>
            </a:r>
          </a:p>
        </p:txBody>
      </p:sp>
      <p:sp>
        <p:nvSpPr>
          <p:cNvPr id="973909" name="Text Box 85"/>
          <p:cNvSpPr txBox="1">
            <a:spLocks noChangeArrowheads="1"/>
          </p:cNvSpPr>
          <p:nvPr/>
        </p:nvSpPr>
        <p:spPr bwMode="auto">
          <a:xfrm>
            <a:off x="4114800" y="3105150"/>
            <a:ext cx="1219200" cy="45720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dirty="0"/>
              <a:t>....</a:t>
            </a:r>
          </a:p>
        </p:txBody>
      </p:sp>
      <p:sp>
        <p:nvSpPr>
          <p:cNvPr id="973910" name="Text Box 86"/>
          <p:cNvSpPr txBox="1">
            <a:spLocks noChangeArrowheads="1"/>
          </p:cNvSpPr>
          <p:nvPr/>
        </p:nvSpPr>
        <p:spPr bwMode="auto">
          <a:xfrm>
            <a:off x="4114800" y="4629150"/>
            <a:ext cx="1219200" cy="45720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dirty="0"/>
              <a:t>....</a:t>
            </a:r>
          </a:p>
        </p:txBody>
      </p:sp>
      <p:sp>
        <p:nvSpPr>
          <p:cNvPr id="973911" name="Line 87"/>
          <p:cNvSpPr>
            <a:spLocks noChangeShapeType="1"/>
          </p:cNvSpPr>
          <p:nvPr/>
        </p:nvSpPr>
        <p:spPr bwMode="auto">
          <a:xfrm flipV="1">
            <a:off x="1524000" y="3562350"/>
            <a:ext cx="1676400" cy="30480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grpSp>
        <p:nvGrpSpPr>
          <p:cNvPr id="973912" name="Group 88"/>
          <p:cNvGrpSpPr>
            <a:grpSpLocks/>
          </p:cNvGrpSpPr>
          <p:nvPr/>
        </p:nvGrpSpPr>
        <p:grpSpPr bwMode="auto">
          <a:xfrm>
            <a:off x="1752600" y="4933950"/>
            <a:ext cx="609600" cy="609600"/>
            <a:chOff x="1296" y="2976"/>
            <a:chExt cx="384" cy="384"/>
          </a:xfrm>
        </p:grpSpPr>
        <p:sp>
          <p:nvSpPr>
            <p:cNvPr id="973913" name="Oval 89"/>
            <p:cNvSpPr>
              <a:spLocks noChangeArrowheads="1"/>
            </p:cNvSpPr>
            <p:nvPr/>
          </p:nvSpPr>
          <p:spPr bwMode="auto">
            <a:xfrm>
              <a:off x="1296" y="2976"/>
              <a:ext cx="384" cy="384"/>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de-DE" dirty="0"/>
            </a:p>
          </p:txBody>
        </p:sp>
        <p:sp>
          <p:nvSpPr>
            <p:cNvPr id="973914" name="Text Box 90"/>
            <p:cNvSpPr txBox="1">
              <a:spLocks noChangeArrowheads="1"/>
            </p:cNvSpPr>
            <p:nvPr/>
          </p:nvSpPr>
          <p:spPr bwMode="auto">
            <a:xfrm>
              <a:off x="1344" y="3024"/>
              <a:ext cx="288" cy="288"/>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nchorCtr="1">
              <a:spAutoFit/>
            </a:bodyPr>
            <a:lstStyle/>
            <a:p>
              <a:pPr eaLnBrk="1" hangingPunct="1">
                <a:spcBef>
                  <a:spcPct val="50000"/>
                </a:spcBef>
              </a:pPr>
              <a:r>
                <a:rPr lang="de-DE" dirty="0"/>
                <a:t>&gt;</a:t>
              </a:r>
            </a:p>
          </p:txBody>
        </p:sp>
      </p:grpSp>
      <p:sp>
        <p:nvSpPr>
          <p:cNvPr id="973915" name="Line 91"/>
          <p:cNvSpPr>
            <a:spLocks noChangeShapeType="1"/>
          </p:cNvSpPr>
          <p:nvPr/>
        </p:nvSpPr>
        <p:spPr bwMode="auto">
          <a:xfrm>
            <a:off x="1295400" y="5238750"/>
            <a:ext cx="457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73916" name="Line 92"/>
          <p:cNvSpPr>
            <a:spLocks noChangeShapeType="1"/>
          </p:cNvSpPr>
          <p:nvPr/>
        </p:nvSpPr>
        <p:spPr bwMode="auto">
          <a:xfrm>
            <a:off x="2057400" y="4476750"/>
            <a:ext cx="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73917" name="Line 93"/>
          <p:cNvSpPr>
            <a:spLocks noChangeShapeType="1"/>
          </p:cNvSpPr>
          <p:nvPr/>
        </p:nvSpPr>
        <p:spPr bwMode="auto">
          <a:xfrm>
            <a:off x="2362200" y="5314950"/>
            <a:ext cx="533400" cy="152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73918" name="Line 94"/>
          <p:cNvSpPr>
            <a:spLocks noChangeShapeType="1"/>
          </p:cNvSpPr>
          <p:nvPr/>
        </p:nvSpPr>
        <p:spPr bwMode="auto">
          <a:xfrm>
            <a:off x="152400" y="4781550"/>
            <a:ext cx="1371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Tree>
    <p:extLst>
      <p:ext uri="{BB962C8B-B14F-4D97-AF65-F5344CB8AC3E}">
        <p14:creationId xmlns:p14="http://schemas.microsoft.com/office/powerpoint/2010/main" val="4170574929"/>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en-US" dirty="0"/>
              <a:t>©</a:t>
            </a:r>
            <a:r>
              <a:rPr lang="de-DE" dirty="0"/>
              <a:t> H. Falk | </a:t>
            </a:r>
            <a:fld id="{2A143C06-18A8-442F-8F23-0784B7834E9A}" type="datetime1">
              <a:rPr lang="de-DE" smtClean="0"/>
              <a:t>01.10.2014</a:t>
            </a:fld>
            <a:endParaRPr lang="de-DE" dirty="0"/>
          </a:p>
        </p:txBody>
      </p:sp>
      <p:sp>
        <p:nvSpPr>
          <p:cNvPr id="5" name="Fußzeilenplatzhalter 4"/>
          <p:cNvSpPr>
            <a:spLocks noGrp="1"/>
          </p:cNvSpPr>
          <p:nvPr>
            <p:ph type="ftr" sz="quarter" idx="11"/>
          </p:nvPr>
        </p:nvSpPr>
        <p:spPr/>
        <p:txBody>
          <a:bodyPr/>
          <a:lstStyle/>
          <a:p>
            <a:r>
              <a:rPr lang="de-DE" dirty="0" smtClean="0"/>
              <a:t>7 - Speicher-Hardware</a:t>
            </a:r>
            <a:endParaRPr lang="de-DE" dirty="0"/>
          </a:p>
        </p:txBody>
      </p:sp>
      <p:sp>
        <p:nvSpPr>
          <p:cNvPr id="971778" name="Rectangle 2"/>
          <p:cNvSpPr>
            <a:spLocks noGrp="1" noChangeArrowheads="1"/>
          </p:cNvSpPr>
          <p:nvPr>
            <p:ph type="title"/>
          </p:nvPr>
        </p:nvSpPr>
        <p:spPr/>
        <p:txBody>
          <a:bodyPr/>
          <a:lstStyle/>
          <a:p>
            <a:r>
              <a:rPr lang="en-US" i="1" dirty="0"/>
              <a:t>Translation Look-Aside Buffer (TLBs)</a:t>
            </a:r>
          </a:p>
        </p:txBody>
      </p:sp>
      <p:sp>
        <p:nvSpPr>
          <p:cNvPr id="971779" name="Rectangle 3"/>
          <p:cNvSpPr>
            <a:spLocks noGrp="1" noChangeArrowheads="1"/>
          </p:cNvSpPr>
          <p:nvPr>
            <p:ph type="body" idx="1"/>
          </p:nvPr>
        </p:nvSpPr>
        <p:spPr/>
        <p:txBody>
          <a:bodyPr/>
          <a:lstStyle/>
          <a:p>
            <a:pPr>
              <a:lnSpc>
                <a:spcPct val="90000"/>
              </a:lnSpc>
            </a:pPr>
            <a:r>
              <a:rPr lang="de-DE" b="1" dirty="0"/>
              <a:t>Seitentabellen und Segmenttabellen im Hauptspeicher</a:t>
            </a:r>
            <a:endParaRPr lang="de-DE" i="1" dirty="0"/>
          </a:p>
          <a:p>
            <a:pPr>
              <a:lnSpc>
                <a:spcPct val="120000"/>
              </a:lnSpc>
              <a:buFont typeface="Arial" charset="0"/>
              <a:buChar char="–"/>
            </a:pPr>
            <a:r>
              <a:rPr lang="de-DE" dirty="0"/>
              <a:t>Jeder einzelne Zugriff auf einen Befehl oder ein Datum erfordert zusätzliche Speicherzugriffe zur Umrechnung von virtuellen in reale Adressen</a:t>
            </a:r>
          </a:p>
          <a:p>
            <a:pPr>
              <a:lnSpc>
                <a:spcPct val="120000"/>
              </a:lnSpc>
              <a:buFont typeface="Arial" charset="0"/>
              <a:buChar char="–"/>
            </a:pPr>
            <a:r>
              <a:rPr lang="de-DE" dirty="0"/>
              <a:t>Unakzeptable Verlangsamung der Ausführung</a:t>
            </a:r>
          </a:p>
          <a:p>
            <a:pPr>
              <a:lnSpc>
                <a:spcPct val="120000"/>
              </a:lnSpc>
              <a:buFont typeface="Wingdings" pitchFamily="2" charset="2"/>
              <a:buChar char="F"/>
            </a:pPr>
            <a:r>
              <a:rPr lang="de-DE" dirty="0"/>
              <a:t>Einführung zusätzlicher, kleiner, schneller Hardwarespeicher, welche häufig die benötigten Tabelleneinträge enthalten</a:t>
            </a:r>
          </a:p>
          <a:p>
            <a:pPr>
              <a:lnSpc>
                <a:spcPct val="120000"/>
              </a:lnSpc>
              <a:buFont typeface="Arial" charset="0"/>
              <a:buChar char="–"/>
            </a:pPr>
            <a:endParaRPr lang="de-DE" dirty="0"/>
          </a:p>
          <a:p>
            <a:pPr>
              <a:lnSpc>
                <a:spcPct val="120000"/>
              </a:lnSpc>
              <a:buFont typeface="Arial" charset="0"/>
              <a:buNone/>
            </a:pPr>
            <a:r>
              <a:rPr lang="de-DE" dirty="0"/>
              <a:t>Diese heißen </a:t>
            </a:r>
            <a:r>
              <a:rPr lang="en-US" i="1" dirty="0"/>
              <a:t>Translation Look-Aside Buffer</a:t>
            </a:r>
            <a:r>
              <a:rPr lang="de-DE" i="1" dirty="0"/>
              <a:t> (TLB)</a:t>
            </a:r>
            <a:r>
              <a:rPr lang="de-DE" dirty="0"/>
              <a:t> oder auch </a:t>
            </a:r>
            <a:r>
              <a:rPr lang="en-US" i="1" dirty="0"/>
              <a:t>Address</a:t>
            </a:r>
          </a:p>
          <a:p>
            <a:pPr>
              <a:lnSpc>
                <a:spcPct val="120000"/>
              </a:lnSpc>
              <a:buFont typeface="Arial" charset="0"/>
              <a:buNone/>
            </a:pPr>
            <a:r>
              <a:rPr lang="en-US" i="1" dirty="0"/>
              <a:t>Translation Memory</a:t>
            </a:r>
            <a:r>
              <a:rPr lang="de-DE" i="1" dirty="0"/>
              <a:t> (ATM)</a:t>
            </a:r>
          </a:p>
          <a:p>
            <a:pPr>
              <a:lnSpc>
                <a:spcPct val="120000"/>
              </a:lnSpc>
              <a:buFont typeface="Arial" charset="0"/>
              <a:buNone/>
            </a:pPr>
            <a:endParaRPr lang="de-DE" i="1" dirty="0"/>
          </a:p>
        </p:txBody>
      </p:sp>
    </p:spTree>
    <p:extLst>
      <p:ext uri="{BB962C8B-B14F-4D97-AF65-F5344CB8AC3E}">
        <p14:creationId xmlns:p14="http://schemas.microsoft.com/office/powerpoint/2010/main" val="3837959590"/>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en-US" dirty="0"/>
              <a:t>©</a:t>
            </a:r>
            <a:r>
              <a:rPr lang="de-DE" dirty="0"/>
              <a:t> H. Falk | </a:t>
            </a:r>
            <a:fld id="{16311AA7-25A3-490F-A413-CFAD7C32FE7E}" type="datetime1">
              <a:rPr lang="de-DE" smtClean="0"/>
              <a:t>01.10.2014</a:t>
            </a:fld>
            <a:endParaRPr lang="de-DE" dirty="0"/>
          </a:p>
        </p:txBody>
      </p:sp>
      <p:sp>
        <p:nvSpPr>
          <p:cNvPr id="5" name="Fußzeilenplatzhalter 4"/>
          <p:cNvSpPr>
            <a:spLocks noGrp="1"/>
          </p:cNvSpPr>
          <p:nvPr>
            <p:ph type="ftr" sz="quarter" idx="11"/>
          </p:nvPr>
        </p:nvSpPr>
        <p:spPr/>
        <p:txBody>
          <a:bodyPr/>
          <a:lstStyle/>
          <a:p>
            <a:r>
              <a:rPr lang="de-DE" dirty="0" smtClean="0"/>
              <a:t>7 - Speicher-Hardware</a:t>
            </a:r>
            <a:endParaRPr lang="de-DE" dirty="0"/>
          </a:p>
        </p:txBody>
      </p:sp>
      <p:sp>
        <p:nvSpPr>
          <p:cNvPr id="975874" name="Rectangle 2"/>
          <p:cNvSpPr>
            <a:spLocks noGrp="1" noChangeArrowheads="1"/>
          </p:cNvSpPr>
          <p:nvPr>
            <p:ph type="title"/>
          </p:nvPr>
        </p:nvSpPr>
        <p:spPr/>
        <p:txBody>
          <a:bodyPr/>
          <a:lstStyle/>
          <a:p>
            <a:r>
              <a:rPr lang="de-DE" dirty="0" smtClean="0"/>
              <a:t>Drei </a:t>
            </a:r>
            <a:r>
              <a:rPr lang="de-DE" dirty="0"/>
              <a:t>Organisationsformen von TLBs</a:t>
            </a:r>
          </a:p>
        </p:txBody>
      </p:sp>
      <p:sp>
        <p:nvSpPr>
          <p:cNvPr id="975875" name="Rectangle 3"/>
          <p:cNvSpPr>
            <a:spLocks noGrp="1" noChangeArrowheads="1"/>
          </p:cNvSpPr>
          <p:nvPr>
            <p:ph type="body" idx="1"/>
          </p:nvPr>
        </p:nvSpPr>
        <p:spPr/>
        <p:txBody>
          <a:bodyPr/>
          <a:lstStyle/>
          <a:p>
            <a:pPr marL="0">
              <a:lnSpc>
                <a:spcPct val="100000"/>
              </a:lnSpc>
            </a:pPr>
            <a:r>
              <a:rPr lang="de-DE" dirty="0"/>
              <a:t>In jedem Fall enthalten die TLBs nur Auszüge aus den vollständigen Tabellen, die weiterhin komplett im Hauptspeicher sind.</a:t>
            </a:r>
          </a:p>
          <a:p>
            <a:pPr>
              <a:lnSpc>
                <a:spcPct val="90000"/>
              </a:lnSpc>
            </a:pPr>
            <a:endParaRPr lang="de-DE" dirty="0"/>
          </a:p>
          <a:p>
            <a:pPr marL="0">
              <a:lnSpc>
                <a:spcPct val="100000"/>
              </a:lnSpc>
            </a:pPr>
            <a:r>
              <a:rPr lang="de-DE" dirty="0"/>
              <a:t>Ist die gesuchte Seiten- bzw. Segmentnummer nicht im TLB enthalten, so muss in der vollständigen Tabelle im Hauptspeicher nachgesehen werden.</a:t>
            </a:r>
          </a:p>
          <a:p>
            <a:pPr>
              <a:lnSpc>
                <a:spcPct val="110000"/>
              </a:lnSpc>
            </a:pPr>
            <a:endParaRPr lang="de-DE" dirty="0"/>
          </a:p>
          <a:p>
            <a:pPr marL="0">
              <a:lnSpc>
                <a:spcPct val="100000"/>
              </a:lnSpc>
            </a:pPr>
            <a:r>
              <a:rPr lang="de-DE" dirty="0"/>
              <a:t>Der Eintrag aus der vollständigen Tabelle verdrängt dann einen Eintrag aus dem TLB nach einem noch zu bestimmenden Algorithmus.</a:t>
            </a:r>
          </a:p>
          <a:p>
            <a:pPr>
              <a:lnSpc>
                <a:spcPct val="90000"/>
              </a:lnSpc>
            </a:pPr>
            <a:endParaRPr lang="de-DE" dirty="0"/>
          </a:p>
          <a:p>
            <a:pPr>
              <a:lnSpc>
                <a:spcPct val="90000"/>
              </a:lnSpc>
            </a:pPr>
            <a:r>
              <a:rPr lang="de-DE" b="1" dirty="0"/>
              <a:t>Organisationsformen von TLBs</a:t>
            </a:r>
            <a:endParaRPr lang="de-DE" i="1" dirty="0"/>
          </a:p>
          <a:p>
            <a:pPr>
              <a:lnSpc>
                <a:spcPct val="120000"/>
              </a:lnSpc>
              <a:buFont typeface="Arial" charset="0"/>
              <a:buChar char="–"/>
            </a:pPr>
            <a:r>
              <a:rPr lang="en-US" i="1" dirty="0"/>
              <a:t>Direct mapping</a:t>
            </a:r>
          </a:p>
          <a:p>
            <a:pPr>
              <a:lnSpc>
                <a:spcPct val="120000"/>
              </a:lnSpc>
              <a:buFont typeface="Arial" charset="0"/>
              <a:buChar char="–"/>
            </a:pPr>
            <a:r>
              <a:rPr lang="de-DE" dirty="0"/>
              <a:t>Mengen-assoziative Abbildung </a:t>
            </a:r>
            <a:r>
              <a:rPr lang="en-US" i="1" dirty="0"/>
              <a:t>(set-associative mapping)</a:t>
            </a:r>
          </a:p>
          <a:p>
            <a:pPr>
              <a:lnSpc>
                <a:spcPct val="120000"/>
              </a:lnSpc>
              <a:buFont typeface="Arial" charset="0"/>
              <a:buChar char="–"/>
            </a:pPr>
            <a:r>
              <a:rPr lang="de-DE" dirty="0"/>
              <a:t>Assoziativspeicher </a:t>
            </a:r>
            <a:r>
              <a:rPr lang="en-US" i="1" dirty="0"/>
              <a:t>(associative mapping)</a:t>
            </a:r>
          </a:p>
        </p:txBody>
      </p:sp>
    </p:spTree>
    <p:extLst>
      <p:ext uri="{BB962C8B-B14F-4D97-AF65-F5344CB8AC3E}">
        <p14:creationId xmlns:p14="http://schemas.microsoft.com/office/powerpoint/2010/main" val="616262413"/>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en-US" dirty="0"/>
              <a:t>©</a:t>
            </a:r>
            <a:r>
              <a:rPr lang="de-DE" dirty="0"/>
              <a:t> H. Falk | </a:t>
            </a:r>
            <a:fld id="{B40EDB79-F73A-4C12-8FE2-0E5957A4B9CC}" type="datetime1">
              <a:rPr lang="de-DE" smtClean="0"/>
              <a:t>01.10.2014</a:t>
            </a:fld>
            <a:endParaRPr lang="de-DE" dirty="0"/>
          </a:p>
        </p:txBody>
      </p:sp>
      <p:sp>
        <p:nvSpPr>
          <p:cNvPr id="5" name="Fußzeilenplatzhalter 4"/>
          <p:cNvSpPr>
            <a:spLocks noGrp="1"/>
          </p:cNvSpPr>
          <p:nvPr>
            <p:ph type="ftr" sz="quarter" idx="11"/>
          </p:nvPr>
        </p:nvSpPr>
        <p:spPr/>
        <p:txBody>
          <a:bodyPr/>
          <a:lstStyle/>
          <a:p>
            <a:r>
              <a:rPr lang="de-DE" dirty="0" smtClean="0"/>
              <a:t>7 - Speicher-Hardware</a:t>
            </a:r>
            <a:endParaRPr lang="de-DE" dirty="0"/>
          </a:p>
        </p:txBody>
      </p:sp>
      <p:sp>
        <p:nvSpPr>
          <p:cNvPr id="655362" name="Rectangle 2"/>
          <p:cNvSpPr>
            <a:spLocks noGrp="1" noChangeArrowheads="1"/>
          </p:cNvSpPr>
          <p:nvPr>
            <p:ph type="title"/>
          </p:nvPr>
        </p:nvSpPr>
        <p:spPr/>
        <p:txBody>
          <a:bodyPr/>
          <a:lstStyle/>
          <a:p>
            <a:r>
              <a:rPr lang="de-DE" dirty="0"/>
              <a:t>Inhalte </a:t>
            </a:r>
            <a:r>
              <a:rPr lang="de-DE" dirty="0" smtClean="0"/>
              <a:t>des Kapitels (3)</a:t>
            </a:r>
            <a:endParaRPr lang="de-DE" dirty="0"/>
          </a:p>
        </p:txBody>
      </p:sp>
      <p:sp>
        <p:nvSpPr>
          <p:cNvPr id="655363" name="Rectangle 3"/>
          <p:cNvSpPr>
            <a:spLocks noGrp="1" noChangeArrowheads="1"/>
          </p:cNvSpPr>
          <p:nvPr>
            <p:ph type="body" idx="1"/>
          </p:nvPr>
        </p:nvSpPr>
        <p:spPr/>
        <p:txBody>
          <a:bodyPr/>
          <a:lstStyle/>
          <a:p>
            <a:pPr marL="457200" indent="-457200">
              <a:lnSpc>
                <a:spcPct val="120000"/>
              </a:lnSpc>
              <a:buFont typeface="+mj-lt"/>
              <a:buAutoNum type="arabicPeriod" startAt="7"/>
            </a:pPr>
            <a:r>
              <a:rPr lang="de-DE" b="1" dirty="0" smtClean="0"/>
              <a:t>Speicher-Hardware</a:t>
            </a:r>
            <a:endParaRPr lang="de-DE" b="1" dirty="0"/>
          </a:p>
          <a:p>
            <a:pPr marL="838200" lvl="1" indent="-381000">
              <a:lnSpc>
                <a:spcPct val="90000"/>
              </a:lnSpc>
              <a:spcBef>
                <a:spcPts val="480"/>
              </a:spcBef>
              <a:buFont typeface="Arial" charset="0"/>
              <a:buChar char="–"/>
            </a:pPr>
            <a:r>
              <a:rPr lang="de-DE" dirty="0" smtClean="0"/>
              <a:t>...</a:t>
            </a:r>
          </a:p>
          <a:p>
            <a:pPr marL="838200" lvl="1" indent="-381000">
              <a:lnSpc>
                <a:spcPct val="90000"/>
              </a:lnSpc>
              <a:spcBef>
                <a:spcPts val="480"/>
              </a:spcBef>
              <a:buFont typeface="Arial" charset="0"/>
              <a:buChar char="–"/>
            </a:pPr>
            <a:r>
              <a:rPr lang="de-DE" dirty="0" smtClean="0"/>
              <a:t>Massenspeicher</a:t>
            </a:r>
          </a:p>
          <a:p>
            <a:pPr marL="1238250" lvl="2" indent="-381000">
              <a:lnSpc>
                <a:spcPct val="90000"/>
              </a:lnSpc>
              <a:spcBef>
                <a:spcPts val="480"/>
              </a:spcBef>
              <a:buFont typeface="Arial" charset="0"/>
              <a:buChar char="–"/>
            </a:pPr>
            <a:r>
              <a:rPr lang="de-DE" sz="2000" dirty="0" smtClean="0"/>
              <a:t>RAID-</a:t>
            </a:r>
            <a:r>
              <a:rPr lang="en-US" sz="2000" i="1" dirty="0" smtClean="0"/>
              <a:t>Arrays</a:t>
            </a:r>
          </a:p>
          <a:p>
            <a:pPr marL="1238250" lvl="2" indent="-381000">
              <a:lnSpc>
                <a:spcPct val="90000"/>
              </a:lnSpc>
              <a:spcBef>
                <a:spcPts val="480"/>
              </a:spcBef>
              <a:buFont typeface="Arial" charset="0"/>
              <a:buChar char="–"/>
            </a:pPr>
            <a:r>
              <a:rPr lang="de-DE" sz="2000" dirty="0" smtClean="0"/>
              <a:t>CD-ROMs</a:t>
            </a:r>
          </a:p>
          <a:p>
            <a:pPr marL="1238250" lvl="2" indent="-381000">
              <a:lnSpc>
                <a:spcPct val="90000"/>
              </a:lnSpc>
              <a:spcBef>
                <a:spcPts val="480"/>
              </a:spcBef>
              <a:buFont typeface="Arial" charset="0"/>
              <a:buChar char="–"/>
            </a:pPr>
            <a:r>
              <a:rPr lang="de-DE" sz="2000" dirty="0" smtClean="0"/>
              <a:t>DVDs</a:t>
            </a:r>
          </a:p>
          <a:p>
            <a:pPr marL="1238250" lvl="2" indent="-381000">
              <a:lnSpc>
                <a:spcPct val="90000"/>
              </a:lnSpc>
              <a:spcBef>
                <a:spcPts val="480"/>
              </a:spcBef>
              <a:buFont typeface="Arial" charset="0"/>
              <a:buChar char="–"/>
            </a:pPr>
            <a:r>
              <a:rPr lang="de-DE" sz="2000" dirty="0" smtClean="0"/>
              <a:t>Blu-rays</a:t>
            </a:r>
          </a:p>
          <a:p>
            <a:pPr marL="1238250" lvl="2" indent="-381000">
              <a:lnSpc>
                <a:spcPct val="90000"/>
              </a:lnSpc>
              <a:spcBef>
                <a:spcPts val="480"/>
              </a:spcBef>
              <a:buFont typeface="Arial" charset="0"/>
              <a:buChar char="–"/>
            </a:pPr>
            <a:r>
              <a:rPr lang="de-DE" sz="2000" dirty="0" smtClean="0"/>
              <a:t>Bandlaufwerke: QIC, DAT, LTO</a:t>
            </a:r>
          </a:p>
        </p:txBody>
      </p:sp>
    </p:spTree>
    <p:extLst>
      <p:ext uri="{BB962C8B-B14F-4D97-AF65-F5344CB8AC3E}">
        <p14:creationId xmlns:p14="http://schemas.microsoft.com/office/powerpoint/2010/main" val="3395306388"/>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Datumsplatzhalter 3"/>
          <p:cNvSpPr>
            <a:spLocks noGrp="1"/>
          </p:cNvSpPr>
          <p:nvPr>
            <p:ph type="dt" sz="half" idx="10"/>
          </p:nvPr>
        </p:nvSpPr>
        <p:spPr/>
        <p:txBody>
          <a:bodyPr/>
          <a:lstStyle/>
          <a:p>
            <a:r>
              <a:rPr lang="en-US" dirty="0"/>
              <a:t>©</a:t>
            </a:r>
            <a:r>
              <a:rPr lang="de-DE" dirty="0"/>
              <a:t> H. Falk | </a:t>
            </a:r>
            <a:fld id="{F910A15A-9872-415F-9CEC-2789A589D869}" type="datetime1">
              <a:rPr lang="de-DE" smtClean="0"/>
              <a:t>01.10.2014</a:t>
            </a:fld>
            <a:endParaRPr lang="de-DE" dirty="0"/>
          </a:p>
        </p:txBody>
      </p:sp>
      <p:sp>
        <p:nvSpPr>
          <p:cNvPr id="36" name="Fußzeilenplatzhalter 4"/>
          <p:cNvSpPr>
            <a:spLocks noGrp="1"/>
          </p:cNvSpPr>
          <p:nvPr>
            <p:ph type="ftr" sz="quarter" idx="11"/>
          </p:nvPr>
        </p:nvSpPr>
        <p:spPr/>
        <p:txBody>
          <a:bodyPr/>
          <a:lstStyle/>
          <a:p>
            <a:r>
              <a:rPr lang="de-DE" dirty="0" smtClean="0"/>
              <a:t>7 - Speicher-Hardware</a:t>
            </a:r>
            <a:endParaRPr lang="de-DE" dirty="0"/>
          </a:p>
        </p:txBody>
      </p:sp>
      <p:sp>
        <p:nvSpPr>
          <p:cNvPr id="977922" name="Rectangle 2"/>
          <p:cNvSpPr>
            <a:spLocks noGrp="1" noChangeArrowheads="1"/>
          </p:cNvSpPr>
          <p:nvPr>
            <p:ph type="title"/>
          </p:nvPr>
        </p:nvSpPr>
        <p:spPr/>
        <p:txBody>
          <a:bodyPr/>
          <a:lstStyle/>
          <a:p>
            <a:r>
              <a:rPr lang="en-US" i="1" dirty="0"/>
              <a:t>Direct Mapping</a:t>
            </a:r>
          </a:p>
        </p:txBody>
      </p:sp>
      <p:sp>
        <p:nvSpPr>
          <p:cNvPr id="977925" name="Rectangle 5"/>
          <p:cNvSpPr>
            <a:spLocks noGrp="1" noChangeArrowheads="1"/>
          </p:cNvSpPr>
          <p:nvPr>
            <p:ph type="body" idx="1"/>
          </p:nvPr>
        </p:nvSpPr>
        <p:spPr>
          <a:xfrm>
            <a:off x="304800" y="1219200"/>
            <a:ext cx="8458200" cy="466725"/>
          </a:xfrm>
          <a:solidFill>
            <a:srgbClr val="E3E3FF"/>
          </a:solidFill>
          <a:ln>
            <a:solidFill>
              <a:schemeClr val="tx1"/>
            </a:solidFill>
            <a:miter lim="800000"/>
            <a:headEnd/>
            <a:tailEnd/>
          </a:ln>
          <a:extLst>
            <a:ext uri="{AF507438-7753-43E0-B8FC-AC1667EBCBE1}">
              <a14:hiddenEffects xmlns:a14="http://schemas.microsoft.com/office/drawing/2010/main">
                <a:effectLst>
                  <a:outerShdw dist="107763" dir="2700000" algn="ctr" rotWithShape="0">
                    <a:schemeClr val="bg2"/>
                  </a:outerShdw>
                </a:effectLst>
              </a14:hiddenEffects>
            </a:ext>
          </a:extLst>
        </p:spPr>
        <p:txBody>
          <a:bodyPr>
            <a:spAutoFit/>
          </a:bodyPr>
          <a:lstStyle/>
          <a:p>
            <a:r>
              <a:rPr lang="de-DE" dirty="0"/>
              <a:t>Die Seitennummer oder ein Teil davon adressiert den TLB.</a:t>
            </a:r>
          </a:p>
        </p:txBody>
      </p:sp>
      <p:sp>
        <p:nvSpPr>
          <p:cNvPr id="977926" name="Rectangle 6"/>
          <p:cNvSpPr>
            <a:spLocks noChangeArrowheads="1"/>
          </p:cNvSpPr>
          <p:nvPr/>
        </p:nvSpPr>
        <p:spPr bwMode="auto">
          <a:xfrm>
            <a:off x="457200" y="2286000"/>
            <a:ext cx="8077200" cy="6858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de-DE" dirty="0"/>
          </a:p>
        </p:txBody>
      </p:sp>
      <p:sp>
        <p:nvSpPr>
          <p:cNvPr id="977927" name="Text Box 7"/>
          <p:cNvSpPr txBox="1">
            <a:spLocks noChangeArrowheads="1"/>
          </p:cNvSpPr>
          <p:nvPr/>
        </p:nvSpPr>
        <p:spPr bwMode="auto">
          <a:xfrm>
            <a:off x="1676400" y="2209800"/>
            <a:ext cx="2362200" cy="45720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dirty="0"/>
              <a:t>Seitennummer</a:t>
            </a:r>
          </a:p>
        </p:txBody>
      </p:sp>
      <p:sp>
        <p:nvSpPr>
          <p:cNvPr id="977928" name="Text Box 8"/>
          <p:cNvSpPr txBox="1">
            <a:spLocks noChangeArrowheads="1"/>
          </p:cNvSpPr>
          <p:nvPr/>
        </p:nvSpPr>
        <p:spPr bwMode="auto">
          <a:xfrm>
            <a:off x="5334000" y="2286000"/>
            <a:ext cx="3124200" cy="70167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2000" dirty="0"/>
              <a:t>Nummer des Worts in der Seite („</a:t>
            </a:r>
            <a:r>
              <a:rPr lang="de-DE" sz="2000" i="1" dirty="0"/>
              <a:t>Offset</a:t>
            </a:r>
            <a:r>
              <a:rPr lang="de-DE" sz="2000" dirty="0"/>
              <a:t>“)</a:t>
            </a:r>
          </a:p>
        </p:txBody>
      </p:sp>
      <p:sp>
        <p:nvSpPr>
          <p:cNvPr id="977929" name="Text Box 9"/>
          <p:cNvSpPr txBox="1">
            <a:spLocks noChangeArrowheads="1"/>
          </p:cNvSpPr>
          <p:nvPr/>
        </p:nvSpPr>
        <p:spPr bwMode="auto">
          <a:xfrm>
            <a:off x="3200400" y="1752600"/>
            <a:ext cx="2514600" cy="396875"/>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10800" rIns="90000" bIns="10800">
            <a:spAutoFit/>
          </a:bodyPr>
          <a:lstStyle/>
          <a:p>
            <a:pPr eaLnBrk="1" hangingPunct="1">
              <a:spcBef>
                <a:spcPct val="50000"/>
              </a:spcBef>
            </a:pPr>
            <a:r>
              <a:rPr lang="de-DE" dirty="0"/>
              <a:t>virtuelle Adresse</a:t>
            </a:r>
          </a:p>
        </p:txBody>
      </p:sp>
      <p:sp>
        <p:nvSpPr>
          <p:cNvPr id="977930" name="Line 10"/>
          <p:cNvSpPr>
            <a:spLocks noChangeShapeType="1"/>
          </p:cNvSpPr>
          <p:nvPr/>
        </p:nvSpPr>
        <p:spPr bwMode="auto">
          <a:xfrm>
            <a:off x="5105400" y="2286000"/>
            <a:ext cx="0" cy="685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grpSp>
        <p:nvGrpSpPr>
          <p:cNvPr id="977931" name="Group 11"/>
          <p:cNvGrpSpPr>
            <a:grpSpLocks/>
          </p:cNvGrpSpPr>
          <p:nvPr/>
        </p:nvGrpSpPr>
        <p:grpSpPr bwMode="auto">
          <a:xfrm>
            <a:off x="7010400" y="5410200"/>
            <a:ext cx="609600" cy="609600"/>
            <a:chOff x="1296" y="2976"/>
            <a:chExt cx="384" cy="384"/>
          </a:xfrm>
        </p:grpSpPr>
        <p:sp>
          <p:nvSpPr>
            <p:cNvPr id="977932" name="Oval 12"/>
            <p:cNvSpPr>
              <a:spLocks noChangeArrowheads="1"/>
            </p:cNvSpPr>
            <p:nvPr/>
          </p:nvSpPr>
          <p:spPr bwMode="auto">
            <a:xfrm>
              <a:off x="1296" y="2976"/>
              <a:ext cx="384" cy="384"/>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de-DE" dirty="0"/>
            </a:p>
          </p:txBody>
        </p:sp>
        <p:sp>
          <p:nvSpPr>
            <p:cNvPr id="977933" name="Text Box 13"/>
            <p:cNvSpPr txBox="1">
              <a:spLocks noChangeArrowheads="1"/>
            </p:cNvSpPr>
            <p:nvPr/>
          </p:nvSpPr>
          <p:spPr bwMode="auto">
            <a:xfrm>
              <a:off x="1344" y="3024"/>
              <a:ext cx="288" cy="288"/>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nchorCtr="1">
              <a:spAutoFit/>
            </a:bodyPr>
            <a:lstStyle/>
            <a:p>
              <a:pPr eaLnBrk="1" hangingPunct="1">
                <a:spcBef>
                  <a:spcPct val="50000"/>
                </a:spcBef>
              </a:pPr>
              <a:r>
                <a:rPr lang="de-DE" dirty="0"/>
                <a:t>&amp;</a:t>
              </a:r>
            </a:p>
          </p:txBody>
        </p:sp>
      </p:grpSp>
      <p:sp>
        <p:nvSpPr>
          <p:cNvPr id="977934" name="Line 14"/>
          <p:cNvSpPr>
            <a:spLocks noChangeShapeType="1"/>
          </p:cNvSpPr>
          <p:nvPr/>
        </p:nvSpPr>
        <p:spPr bwMode="auto">
          <a:xfrm>
            <a:off x="7315200" y="2971800"/>
            <a:ext cx="0" cy="2438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77935" name="Freeform 15"/>
          <p:cNvSpPr>
            <a:spLocks/>
          </p:cNvSpPr>
          <p:nvPr/>
        </p:nvSpPr>
        <p:spPr bwMode="auto">
          <a:xfrm>
            <a:off x="5867400" y="5334000"/>
            <a:ext cx="1143000" cy="381000"/>
          </a:xfrm>
          <a:custGeom>
            <a:avLst/>
            <a:gdLst>
              <a:gd name="T0" fmla="*/ 0 w 720"/>
              <a:gd name="T1" fmla="*/ 0 h 240"/>
              <a:gd name="T2" fmla="*/ 0 w 720"/>
              <a:gd name="T3" fmla="*/ 240 h 240"/>
              <a:gd name="T4" fmla="*/ 720 w 720"/>
              <a:gd name="T5" fmla="*/ 240 h 240"/>
            </a:gdLst>
            <a:ahLst/>
            <a:cxnLst>
              <a:cxn ang="0">
                <a:pos x="T0" y="T1"/>
              </a:cxn>
              <a:cxn ang="0">
                <a:pos x="T2" y="T3"/>
              </a:cxn>
              <a:cxn ang="0">
                <a:pos x="T4" y="T5"/>
              </a:cxn>
            </a:cxnLst>
            <a:rect l="0" t="0" r="r" b="b"/>
            <a:pathLst>
              <a:path w="720" h="240">
                <a:moveTo>
                  <a:pt x="0" y="0"/>
                </a:moveTo>
                <a:lnTo>
                  <a:pt x="0" y="240"/>
                </a:lnTo>
                <a:lnTo>
                  <a:pt x="720" y="240"/>
                </a:ln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77936" name="Line 16"/>
          <p:cNvSpPr>
            <a:spLocks noChangeShapeType="1"/>
          </p:cNvSpPr>
          <p:nvPr/>
        </p:nvSpPr>
        <p:spPr bwMode="auto">
          <a:xfrm>
            <a:off x="7620000" y="5715000"/>
            <a:ext cx="1066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77937" name="Text Box 17"/>
          <p:cNvSpPr txBox="1">
            <a:spLocks noChangeArrowheads="1"/>
          </p:cNvSpPr>
          <p:nvPr/>
        </p:nvSpPr>
        <p:spPr bwMode="auto">
          <a:xfrm>
            <a:off x="7696200" y="4876800"/>
            <a:ext cx="1295400" cy="762000"/>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10800" rIns="54000" bIns="10800">
            <a:spAutoFit/>
          </a:bodyPr>
          <a:lstStyle/>
          <a:p>
            <a:pPr eaLnBrk="1" hangingPunct="1">
              <a:spcBef>
                <a:spcPct val="50000"/>
              </a:spcBef>
            </a:pPr>
            <a:r>
              <a:rPr lang="de-DE" dirty="0"/>
              <a:t>reale Adresse</a:t>
            </a:r>
          </a:p>
        </p:txBody>
      </p:sp>
      <p:sp>
        <p:nvSpPr>
          <p:cNvPr id="977938" name="Rectangle 18"/>
          <p:cNvSpPr>
            <a:spLocks noChangeArrowheads="1"/>
          </p:cNvSpPr>
          <p:nvPr/>
        </p:nvSpPr>
        <p:spPr bwMode="auto">
          <a:xfrm>
            <a:off x="3352800" y="4038600"/>
            <a:ext cx="3733800" cy="12954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nchor="ctr">
            <a:spAutoFit/>
          </a:bodyPr>
          <a:lstStyle/>
          <a:p>
            <a:endParaRPr lang="de-DE" dirty="0"/>
          </a:p>
        </p:txBody>
      </p:sp>
      <p:sp>
        <p:nvSpPr>
          <p:cNvPr id="977939" name="Freeform 19"/>
          <p:cNvSpPr>
            <a:spLocks/>
          </p:cNvSpPr>
          <p:nvPr/>
        </p:nvSpPr>
        <p:spPr bwMode="auto">
          <a:xfrm>
            <a:off x="2971800" y="4038600"/>
            <a:ext cx="381000" cy="1295400"/>
          </a:xfrm>
          <a:custGeom>
            <a:avLst/>
            <a:gdLst>
              <a:gd name="T0" fmla="*/ 237 w 240"/>
              <a:gd name="T1" fmla="*/ 0 h 905"/>
              <a:gd name="T2" fmla="*/ 0 w 240"/>
              <a:gd name="T3" fmla="*/ 182 h 905"/>
              <a:gd name="T4" fmla="*/ 0 w 240"/>
              <a:gd name="T5" fmla="*/ 758 h 905"/>
              <a:gd name="T6" fmla="*/ 240 w 240"/>
              <a:gd name="T7" fmla="*/ 905 h 905"/>
              <a:gd name="T8" fmla="*/ 240 w 240"/>
              <a:gd name="T9" fmla="*/ 0 h 905"/>
            </a:gdLst>
            <a:ahLst/>
            <a:cxnLst>
              <a:cxn ang="0">
                <a:pos x="T0" y="T1"/>
              </a:cxn>
              <a:cxn ang="0">
                <a:pos x="T2" y="T3"/>
              </a:cxn>
              <a:cxn ang="0">
                <a:pos x="T4" y="T5"/>
              </a:cxn>
              <a:cxn ang="0">
                <a:pos x="T6" y="T7"/>
              </a:cxn>
              <a:cxn ang="0">
                <a:pos x="T8" y="T9"/>
              </a:cxn>
            </a:cxnLst>
            <a:rect l="0" t="0" r="r" b="b"/>
            <a:pathLst>
              <a:path w="240" h="905">
                <a:moveTo>
                  <a:pt x="237" y="0"/>
                </a:moveTo>
                <a:lnTo>
                  <a:pt x="0" y="182"/>
                </a:lnTo>
                <a:lnTo>
                  <a:pt x="0" y="758"/>
                </a:lnTo>
                <a:lnTo>
                  <a:pt x="240" y="905"/>
                </a:lnTo>
                <a:lnTo>
                  <a:pt x="240" y="0"/>
                </a:lnTo>
              </a:path>
            </a:pathLst>
          </a:custGeom>
          <a:solidFill>
            <a:srgbClr val="FFFF99"/>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77940" name="Line 20"/>
          <p:cNvSpPr>
            <a:spLocks noChangeShapeType="1"/>
          </p:cNvSpPr>
          <p:nvPr/>
        </p:nvSpPr>
        <p:spPr bwMode="auto">
          <a:xfrm>
            <a:off x="5486400" y="4038600"/>
            <a:ext cx="0" cy="1295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77941" name="Text Box 21"/>
          <p:cNvSpPr txBox="1">
            <a:spLocks noChangeArrowheads="1"/>
          </p:cNvSpPr>
          <p:nvPr/>
        </p:nvSpPr>
        <p:spPr bwMode="auto">
          <a:xfrm>
            <a:off x="4419600" y="4114800"/>
            <a:ext cx="1219200" cy="120251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t>Zugriffs-rechte, </a:t>
            </a:r>
            <a:br>
              <a:rPr lang="de-DE" sz="1800" dirty="0"/>
            </a:br>
            <a:r>
              <a:rPr lang="de-DE" sz="1800" dirty="0"/>
              <a:t>im Spei-cher?</a:t>
            </a:r>
          </a:p>
        </p:txBody>
      </p:sp>
      <p:sp>
        <p:nvSpPr>
          <p:cNvPr id="977942" name="Text Box 22"/>
          <p:cNvSpPr txBox="1">
            <a:spLocks noChangeArrowheads="1"/>
          </p:cNvSpPr>
          <p:nvPr/>
        </p:nvSpPr>
        <p:spPr bwMode="auto">
          <a:xfrm>
            <a:off x="5486400" y="4231681"/>
            <a:ext cx="1677888" cy="925511"/>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p>
            <a:pPr eaLnBrk="1" hangingPunct="1">
              <a:spcBef>
                <a:spcPct val="50000"/>
              </a:spcBef>
            </a:pPr>
            <a:r>
              <a:rPr lang="de-DE" sz="1800" dirty="0" smtClean="0"/>
              <a:t>MSBs</a:t>
            </a:r>
            <a:r>
              <a:rPr lang="de-DE" sz="1800" baseline="30000" dirty="0" smtClean="0"/>
              <a:t>(*)</a:t>
            </a:r>
            <a:r>
              <a:rPr lang="de-DE" sz="1800" dirty="0" smtClean="0"/>
              <a:t> der Startadressen </a:t>
            </a:r>
            <a:r>
              <a:rPr lang="de-DE" sz="1800" dirty="0"/>
              <a:t>der Kacheln</a:t>
            </a:r>
          </a:p>
        </p:txBody>
      </p:sp>
      <p:sp>
        <p:nvSpPr>
          <p:cNvPr id="977943" name="Text Box 23"/>
          <p:cNvSpPr txBox="1">
            <a:spLocks noChangeArrowheads="1"/>
          </p:cNvSpPr>
          <p:nvPr/>
        </p:nvSpPr>
        <p:spPr bwMode="auto">
          <a:xfrm>
            <a:off x="3581400" y="3505200"/>
            <a:ext cx="2057400" cy="45720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dirty="0"/>
              <a:t>TLB</a:t>
            </a:r>
          </a:p>
        </p:txBody>
      </p:sp>
      <p:sp>
        <p:nvSpPr>
          <p:cNvPr id="977944" name="Line 24"/>
          <p:cNvSpPr>
            <a:spLocks noChangeShapeType="1"/>
          </p:cNvSpPr>
          <p:nvPr/>
        </p:nvSpPr>
        <p:spPr bwMode="auto">
          <a:xfrm>
            <a:off x="2895600" y="2667000"/>
            <a:ext cx="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77945" name="Text Box 25"/>
          <p:cNvSpPr txBox="1">
            <a:spLocks noChangeArrowheads="1"/>
          </p:cNvSpPr>
          <p:nvPr/>
        </p:nvSpPr>
        <p:spPr bwMode="auto">
          <a:xfrm>
            <a:off x="1524000" y="2590800"/>
            <a:ext cx="762000" cy="39687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2000" i="1" dirty="0"/>
              <a:t>Tag</a:t>
            </a:r>
          </a:p>
        </p:txBody>
      </p:sp>
      <p:sp>
        <p:nvSpPr>
          <p:cNvPr id="977946" name="Text Box 26"/>
          <p:cNvSpPr txBox="1">
            <a:spLocks noChangeArrowheads="1"/>
          </p:cNvSpPr>
          <p:nvPr/>
        </p:nvSpPr>
        <p:spPr bwMode="auto">
          <a:xfrm>
            <a:off x="3429000" y="2590800"/>
            <a:ext cx="1447800" cy="39687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2000" dirty="0"/>
              <a:t>Index</a:t>
            </a:r>
          </a:p>
        </p:txBody>
      </p:sp>
      <p:sp>
        <p:nvSpPr>
          <p:cNvPr id="977947" name="Line 27"/>
          <p:cNvSpPr>
            <a:spLocks noChangeShapeType="1"/>
          </p:cNvSpPr>
          <p:nvPr/>
        </p:nvSpPr>
        <p:spPr bwMode="auto">
          <a:xfrm>
            <a:off x="4419600" y="4038600"/>
            <a:ext cx="0" cy="1295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77948" name="Text Box 28"/>
          <p:cNvSpPr txBox="1">
            <a:spLocks noChangeArrowheads="1"/>
          </p:cNvSpPr>
          <p:nvPr/>
        </p:nvSpPr>
        <p:spPr bwMode="auto">
          <a:xfrm>
            <a:off x="3505200" y="4419600"/>
            <a:ext cx="762000" cy="366713"/>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i="1" dirty="0"/>
              <a:t>Tags</a:t>
            </a:r>
          </a:p>
        </p:txBody>
      </p:sp>
      <p:sp>
        <p:nvSpPr>
          <p:cNvPr id="977949" name="Freeform 29"/>
          <p:cNvSpPr>
            <a:spLocks/>
          </p:cNvSpPr>
          <p:nvPr/>
        </p:nvSpPr>
        <p:spPr bwMode="auto">
          <a:xfrm>
            <a:off x="2286000" y="2971800"/>
            <a:ext cx="990600" cy="1676400"/>
          </a:xfrm>
          <a:custGeom>
            <a:avLst/>
            <a:gdLst>
              <a:gd name="T0" fmla="*/ 624 w 624"/>
              <a:gd name="T1" fmla="*/ 0 h 1056"/>
              <a:gd name="T2" fmla="*/ 624 w 624"/>
              <a:gd name="T3" fmla="*/ 336 h 1056"/>
              <a:gd name="T4" fmla="*/ 0 w 624"/>
              <a:gd name="T5" fmla="*/ 336 h 1056"/>
              <a:gd name="T6" fmla="*/ 0 w 624"/>
              <a:gd name="T7" fmla="*/ 1056 h 1056"/>
              <a:gd name="T8" fmla="*/ 432 w 624"/>
              <a:gd name="T9" fmla="*/ 1056 h 1056"/>
            </a:gdLst>
            <a:ahLst/>
            <a:cxnLst>
              <a:cxn ang="0">
                <a:pos x="T0" y="T1"/>
              </a:cxn>
              <a:cxn ang="0">
                <a:pos x="T2" y="T3"/>
              </a:cxn>
              <a:cxn ang="0">
                <a:pos x="T4" y="T5"/>
              </a:cxn>
              <a:cxn ang="0">
                <a:pos x="T6" y="T7"/>
              </a:cxn>
              <a:cxn ang="0">
                <a:pos x="T8" y="T9"/>
              </a:cxn>
            </a:cxnLst>
            <a:rect l="0" t="0" r="r" b="b"/>
            <a:pathLst>
              <a:path w="624" h="1056">
                <a:moveTo>
                  <a:pt x="624" y="0"/>
                </a:moveTo>
                <a:lnTo>
                  <a:pt x="624" y="336"/>
                </a:lnTo>
                <a:lnTo>
                  <a:pt x="0" y="336"/>
                </a:lnTo>
                <a:lnTo>
                  <a:pt x="0" y="1056"/>
                </a:lnTo>
                <a:lnTo>
                  <a:pt x="432" y="1056"/>
                </a:ln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grpSp>
        <p:nvGrpSpPr>
          <p:cNvPr id="977950" name="Group 30"/>
          <p:cNvGrpSpPr>
            <a:grpSpLocks/>
          </p:cNvGrpSpPr>
          <p:nvPr/>
        </p:nvGrpSpPr>
        <p:grpSpPr bwMode="auto">
          <a:xfrm>
            <a:off x="1371600" y="5257800"/>
            <a:ext cx="609600" cy="609600"/>
            <a:chOff x="1296" y="2976"/>
            <a:chExt cx="384" cy="384"/>
          </a:xfrm>
        </p:grpSpPr>
        <p:sp>
          <p:nvSpPr>
            <p:cNvPr id="977951" name="Oval 31"/>
            <p:cNvSpPr>
              <a:spLocks noChangeArrowheads="1"/>
            </p:cNvSpPr>
            <p:nvPr/>
          </p:nvSpPr>
          <p:spPr bwMode="auto">
            <a:xfrm>
              <a:off x="1296" y="2976"/>
              <a:ext cx="384" cy="384"/>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de-DE" dirty="0"/>
            </a:p>
          </p:txBody>
        </p:sp>
        <p:sp>
          <p:nvSpPr>
            <p:cNvPr id="977952" name="Text Box 32"/>
            <p:cNvSpPr txBox="1">
              <a:spLocks noChangeArrowheads="1"/>
            </p:cNvSpPr>
            <p:nvPr/>
          </p:nvSpPr>
          <p:spPr bwMode="auto">
            <a:xfrm>
              <a:off x="1344" y="3024"/>
              <a:ext cx="288" cy="288"/>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nchorCtr="1">
              <a:spAutoFit/>
            </a:bodyPr>
            <a:lstStyle/>
            <a:p>
              <a:pPr eaLnBrk="1" hangingPunct="1">
                <a:spcBef>
                  <a:spcPct val="50000"/>
                </a:spcBef>
              </a:pPr>
              <a:r>
                <a:rPr lang="de-DE" dirty="0"/>
                <a:t>=</a:t>
              </a:r>
            </a:p>
          </p:txBody>
        </p:sp>
      </p:grpSp>
      <p:sp>
        <p:nvSpPr>
          <p:cNvPr id="977953" name="Line 33"/>
          <p:cNvSpPr>
            <a:spLocks noChangeShapeType="1"/>
          </p:cNvSpPr>
          <p:nvPr/>
        </p:nvSpPr>
        <p:spPr bwMode="auto">
          <a:xfrm>
            <a:off x="1676400" y="2971800"/>
            <a:ext cx="0" cy="2286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77954" name="Freeform 34"/>
          <p:cNvSpPr>
            <a:spLocks/>
          </p:cNvSpPr>
          <p:nvPr/>
        </p:nvSpPr>
        <p:spPr bwMode="auto">
          <a:xfrm>
            <a:off x="1981200" y="5334000"/>
            <a:ext cx="1905000" cy="228600"/>
          </a:xfrm>
          <a:custGeom>
            <a:avLst/>
            <a:gdLst>
              <a:gd name="T0" fmla="*/ 1200 w 1200"/>
              <a:gd name="T1" fmla="*/ 0 h 144"/>
              <a:gd name="T2" fmla="*/ 1200 w 1200"/>
              <a:gd name="T3" fmla="*/ 144 h 144"/>
              <a:gd name="T4" fmla="*/ 0 w 1200"/>
              <a:gd name="T5" fmla="*/ 144 h 144"/>
            </a:gdLst>
            <a:ahLst/>
            <a:cxnLst>
              <a:cxn ang="0">
                <a:pos x="T0" y="T1"/>
              </a:cxn>
              <a:cxn ang="0">
                <a:pos x="T2" y="T3"/>
              </a:cxn>
              <a:cxn ang="0">
                <a:pos x="T4" y="T5"/>
              </a:cxn>
            </a:cxnLst>
            <a:rect l="0" t="0" r="r" b="b"/>
            <a:pathLst>
              <a:path w="1200" h="144">
                <a:moveTo>
                  <a:pt x="1200" y="0"/>
                </a:moveTo>
                <a:lnTo>
                  <a:pt x="1200" y="144"/>
                </a:lnTo>
                <a:lnTo>
                  <a:pt x="0" y="144"/>
                </a:ln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77955" name="Line 35"/>
          <p:cNvSpPr>
            <a:spLocks noChangeShapeType="1"/>
          </p:cNvSpPr>
          <p:nvPr/>
        </p:nvSpPr>
        <p:spPr bwMode="auto">
          <a:xfrm>
            <a:off x="1676400" y="5867400"/>
            <a:ext cx="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77956" name="Text Box 36"/>
          <p:cNvSpPr txBox="1">
            <a:spLocks noChangeArrowheads="1"/>
          </p:cNvSpPr>
          <p:nvPr/>
        </p:nvSpPr>
        <p:spPr bwMode="auto">
          <a:xfrm>
            <a:off x="827088" y="5949950"/>
            <a:ext cx="3048000" cy="45720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i="1" dirty="0"/>
              <a:t>Tags</a:t>
            </a:r>
            <a:r>
              <a:rPr lang="de-DE" dirty="0"/>
              <a:t> gleich?</a:t>
            </a:r>
          </a:p>
        </p:txBody>
      </p:sp>
      <p:sp>
        <p:nvSpPr>
          <p:cNvPr id="2" name="Textfeld 1"/>
          <p:cNvSpPr txBox="1"/>
          <p:nvPr/>
        </p:nvSpPr>
        <p:spPr>
          <a:xfrm>
            <a:off x="2915816" y="6093296"/>
            <a:ext cx="6192721" cy="400110"/>
          </a:xfrm>
          <a:prstGeom prst="rect">
            <a:avLst/>
          </a:prstGeom>
          <a:noFill/>
        </p:spPr>
        <p:txBody>
          <a:bodyPr wrap="none" rtlCol="0">
            <a:spAutoFit/>
          </a:bodyPr>
          <a:lstStyle/>
          <a:p>
            <a:r>
              <a:rPr lang="de-DE" sz="2000" baseline="30000" dirty="0" smtClean="0"/>
              <a:t>(*)</a:t>
            </a:r>
            <a:r>
              <a:rPr lang="de-DE" sz="2000" dirty="0" smtClean="0"/>
              <a:t> MSBs = </a:t>
            </a:r>
            <a:r>
              <a:rPr lang="en-US" sz="2000" i="1" dirty="0" smtClean="0"/>
              <a:t>Most-significant Bits</a:t>
            </a:r>
            <a:r>
              <a:rPr lang="de-DE" sz="2000" dirty="0" smtClean="0"/>
              <a:t> = Höchstwertige Bits</a:t>
            </a:r>
          </a:p>
        </p:txBody>
      </p:sp>
    </p:spTree>
    <p:extLst>
      <p:ext uri="{BB962C8B-B14F-4D97-AF65-F5344CB8AC3E}">
        <p14:creationId xmlns:p14="http://schemas.microsoft.com/office/powerpoint/2010/main" val="3630246357"/>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Datumsplatzhalter 3"/>
          <p:cNvSpPr>
            <a:spLocks noGrp="1"/>
          </p:cNvSpPr>
          <p:nvPr>
            <p:ph type="dt" sz="half" idx="10"/>
          </p:nvPr>
        </p:nvSpPr>
        <p:spPr/>
        <p:txBody>
          <a:bodyPr/>
          <a:lstStyle/>
          <a:p>
            <a:r>
              <a:rPr lang="en-US" dirty="0"/>
              <a:t>©</a:t>
            </a:r>
            <a:r>
              <a:rPr lang="de-DE" dirty="0"/>
              <a:t> H. Falk | </a:t>
            </a:r>
            <a:fld id="{FA51D0AC-0406-40E9-BC3C-41A7BD7F3A12}" type="datetime1">
              <a:rPr lang="de-DE" smtClean="0"/>
              <a:t>01.10.2014</a:t>
            </a:fld>
            <a:endParaRPr lang="de-DE" dirty="0"/>
          </a:p>
        </p:txBody>
      </p:sp>
      <p:sp>
        <p:nvSpPr>
          <p:cNvPr id="70" name="Fußzeilenplatzhalter 4"/>
          <p:cNvSpPr>
            <a:spLocks noGrp="1"/>
          </p:cNvSpPr>
          <p:nvPr>
            <p:ph type="ftr" sz="quarter" idx="11"/>
          </p:nvPr>
        </p:nvSpPr>
        <p:spPr/>
        <p:txBody>
          <a:bodyPr/>
          <a:lstStyle/>
          <a:p>
            <a:r>
              <a:rPr lang="de-DE" dirty="0" smtClean="0"/>
              <a:t>7 - Speicher-Hardware</a:t>
            </a:r>
            <a:endParaRPr lang="de-DE" dirty="0"/>
          </a:p>
        </p:txBody>
      </p:sp>
      <p:sp>
        <p:nvSpPr>
          <p:cNvPr id="979970" name="Rectangle 2"/>
          <p:cNvSpPr>
            <a:spLocks noGrp="1" noChangeArrowheads="1"/>
          </p:cNvSpPr>
          <p:nvPr>
            <p:ph type="title"/>
          </p:nvPr>
        </p:nvSpPr>
        <p:spPr/>
        <p:txBody>
          <a:bodyPr/>
          <a:lstStyle/>
          <a:p>
            <a:r>
              <a:rPr lang="en-US" i="1" dirty="0"/>
              <a:t>Aliasing</a:t>
            </a:r>
            <a:r>
              <a:rPr lang="en-US" dirty="0"/>
              <a:t> </a:t>
            </a:r>
            <a:r>
              <a:rPr lang="de-DE" dirty="0"/>
              <a:t>bei </a:t>
            </a:r>
            <a:r>
              <a:rPr lang="en-US" i="1" dirty="0"/>
              <a:t>Direct Mapping</a:t>
            </a:r>
          </a:p>
        </p:txBody>
      </p:sp>
      <p:sp>
        <p:nvSpPr>
          <p:cNvPr id="980004" name="Rectangle 36"/>
          <p:cNvSpPr>
            <a:spLocks noChangeArrowheads="1"/>
          </p:cNvSpPr>
          <p:nvPr/>
        </p:nvSpPr>
        <p:spPr bwMode="auto">
          <a:xfrm>
            <a:off x="914400" y="1752600"/>
            <a:ext cx="1447800" cy="45720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de-DE" dirty="0"/>
          </a:p>
        </p:txBody>
      </p:sp>
      <p:sp>
        <p:nvSpPr>
          <p:cNvPr id="980005" name="Rectangle 37"/>
          <p:cNvSpPr>
            <a:spLocks noChangeArrowheads="1"/>
          </p:cNvSpPr>
          <p:nvPr/>
        </p:nvSpPr>
        <p:spPr bwMode="auto">
          <a:xfrm>
            <a:off x="5105400" y="2819400"/>
            <a:ext cx="1447800" cy="6096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de-DE" dirty="0"/>
          </a:p>
        </p:txBody>
      </p:sp>
      <p:sp>
        <p:nvSpPr>
          <p:cNvPr id="980006" name="Freeform 38"/>
          <p:cNvSpPr>
            <a:spLocks/>
          </p:cNvSpPr>
          <p:nvPr/>
        </p:nvSpPr>
        <p:spPr bwMode="auto">
          <a:xfrm>
            <a:off x="4800600" y="2819400"/>
            <a:ext cx="304800" cy="609600"/>
          </a:xfrm>
          <a:custGeom>
            <a:avLst/>
            <a:gdLst>
              <a:gd name="T0" fmla="*/ 288 w 288"/>
              <a:gd name="T1" fmla="*/ 0 h 1296"/>
              <a:gd name="T2" fmla="*/ 0 w 288"/>
              <a:gd name="T3" fmla="*/ 288 h 1296"/>
              <a:gd name="T4" fmla="*/ 0 w 288"/>
              <a:gd name="T5" fmla="*/ 1104 h 1296"/>
              <a:gd name="T6" fmla="*/ 288 w 288"/>
              <a:gd name="T7" fmla="*/ 1296 h 1296"/>
              <a:gd name="T8" fmla="*/ 288 w 288"/>
              <a:gd name="T9" fmla="*/ 0 h 1296"/>
            </a:gdLst>
            <a:ahLst/>
            <a:cxnLst>
              <a:cxn ang="0">
                <a:pos x="T0" y="T1"/>
              </a:cxn>
              <a:cxn ang="0">
                <a:pos x="T2" y="T3"/>
              </a:cxn>
              <a:cxn ang="0">
                <a:pos x="T4" y="T5"/>
              </a:cxn>
              <a:cxn ang="0">
                <a:pos x="T6" y="T7"/>
              </a:cxn>
              <a:cxn ang="0">
                <a:pos x="T8" y="T9"/>
              </a:cxn>
            </a:cxnLst>
            <a:rect l="0" t="0" r="r" b="b"/>
            <a:pathLst>
              <a:path w="288" h="1296">
                <a:moveTo>
                  <a:pt x="288" y="0"/>
                </a:moveTo>
                <a:lnTo>
                  <a:pt x="0" y="288"/>
                </a:lnTo>
                <a:lnTo>
                  <a:pt x="0" y="1104"/>
                </a:lnTo>
                <a:lnTo>
                  <a:pt x="288" y="1296"/>
                </a:lnTo>
                <a:lnTo>
                  <a:pt x="288" y="0"/>
                </a:lnTo>
                <a:close/>
              </a:path>
            </a:pathLst>
          </a:custGeom>
          <a:solidFill>
            <a:srgbClr val="FFFF99"/>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0007" name="Text Box 39"/>
          <p:cNvSpPr txBox="1">
            <a:spLocks noChangeArrowheads="1"/>
          </p:cNvSpPr>
          <p:nvPr/>
        </p:nvSpPr>
        <p:spPr bwMode="auto">
          <a:xfrm>
            <a:off x="4724400" y="2133600"/>
            <a:ext cx="1676400" cy="39687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2000" dirty="0"/>
              <a:t>TLB</a:t>
            </a:r>
          </a:p>
        </p:txBody>
      </p:sp>
      <p:sp>
        <p:nvSpPr>
          <p:cNvPr id="980008" name="Text Box 40"/>
          <p:cNvSpPr txBox="1">
            <a:spLocks noChangeArrowheads="1"/>
          </p:cNvSpPr>
          <p:nvPr/>
        </p:nvSpPr>
        <p:spPr bwMode="auto">
          <a:xfrm>
            <a:off x="457200" y="1219200"/>
            <a:ext cx="2667000" cy="39687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2000" dirty="0"/>
              <a:t>virtueller Adressraum</a:t>
            </a:r>
          </a:p>
        </p:txBody>
      </p:sp>
      <p:sp>
        <p:nvSpPr>
          <p:cNvPr id="980009" name="Text Box 41"/>
          <p:cNvSpPr txBox="1">
            <a:spLocks noChangeArrowheads="1"/>
          </p:cNvSpPr>
          <p:nvPr/>
        </p:nvSpPr>
        <p:spPr bwMode="auto">
          <a:xfrm>
            <a:off x="2520950" y="1630363"/>
            <a:ext cx="838200" cy="33655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600" dirty="0"/>
              <a:t>0000</a:t>
            </a:r>
          </a:p>
        </p:txBody>
      </p:sp>
      <p:sp>
        <p:nvSpPr>
          <p:cNvPr id="980010" name="Line 42"/>
          <p:cNvSpPr>
            <a:spLocks noChangeShapeType="1"/>
          </p:cNvSpPr>
          <p:nvPr/>
        </p:nvSpPr>
        <p:spPr bwMode="auto">
          <a:xfrm>
            <a:off x="5105400" y="2971800"/>
            <a:ext cx="1447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0011" name="Line 43"/>
          <p:cNvSpPr>
            <a:spLocks noChangeShapeType="1"/>
          </p:cNvSpPr>
          <p:nvPr/>
        </p:nvSpPr>
        <p:spPr bwMode="auto">
          <a:xfrm>
            <a:off x="5105400" y="3124200"/>
            <a:ext cx="1447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0012" name="Line 44"/>
          <p:cNvSpPr>
            <a:spLocks noChangeShapeType="1"/>
          </p:cNvSpPr>
          <p:nvPr/>
        </p:nvSpPr>
        <p:spPr bwMode="auto">
          <a:xfrm>
            <a:off x="5105400" y="3276600"/>
            <a:ext cx="1447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grpSp>
        <p:nvGrpSpPr>
          <p:cNvPr id="980013" name="Group 45"/>
          <p:cNvGrpSpPr>
            <a:grpSpLocks/>
          </p:cNvGrpSpPr>
          <p:nvPr/>
        </p:nvGrpSpPr>
        <p:grpSpPr bwMode="auto">
          <a:xfrm>
            <a:off x="914400" y="1752600"/>
            <a:ext cx="1676400" cy="914400"/>
            <a:chOff x="576" y="1104"/>
            <a:chExt cx="1056" cy="576"/>
          </a:xfrm>
        </p:grpSpPr>
        <p:sp>
          <p:nvSpPr>
            <p:cNvPr id="980014" name="Rectangle 46"/>
            <p:cNvSpPr>
              <a:spLocks noChangeArrowheads="1"/>
            </p:cNvSpPr>
            <p:nvPr/>
          </p:nvSpPr>
          <p:spPr bwMode="auto">
            <a:xfrm>
              <a:off x="576" y="1104"/>
              <a:ext cx="912" cy="576"/>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de-DE" dirty="0"/>
            </a:p>
          </p:txBody>
        </p:sp>
        <p:sp>
          <p:nvSpPr>
            <p:cNvPr id="980015" name="Line 47"/>
            <p:cNvSpPr>
              <a:spLocks noChangeShapeType="1"/>
            </p:cNvSpPr>
            <p:nvPr/>
          </p:nvSpPr>
          <p:spPr bwMode="auto">
            <a:xfrm>
              <a:off x="576" y="1248"/>
              <a:ext cx="91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0016" name="Line 48"/>
            <p:cNvSpPr>
              <a:spLocks noChangeShapeType="1"/>
            </p:cNvSpPr>
            <p:nvPr/>
          </p:nvSpPr>
          <p:spPr bwMode="auto">
            <a:xfrm>
              <a:off x="576" y="1392"/>
              <a:ext cx="91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0017" name="Line 49"/>
            <p:cNvSpPr>
              <a:spLocks noChangeShapeType="1"/>
            </p:cNvSpPr>
            <p:nvPr/>
          </p:nvSpPr>
          <p:spPr bwMode="auto">
            <a:xfrm>
              <a:off x="576" y="1536"/>
              <a:ext cx="91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0018" name="Line 50"/>
            <p:cNvSpPr>
              <a:spLocks noChangeShapeType="1"/>
            </p:cNvSpPr>
            <p:nvPr/>
          </p:nvSpPr>
          <p:spPr bwMode="auto">
            <a:xfrm flipH="1">
              <a:off x="1488" y="1104"/>
              <a:ext cx="144"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grpSp>
      <p:sp>
        <p:nvSpPr>
          <p:cNvPr id="980019" name="Rectangle 51"/>
          <p:cNvSpPr>
            <a:spLocks noChangeArrowheads="1"/>
          </p:cNvSpPr>
          <p:nvPr/>
        </p:nvSpPr>
        <p:spPr bwMode="auto">
          <a:xfrm>
            <a:off x="914400" y="2667000"/>
            <a:ext cx="1447800" cy="914400"/>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de-DE" dirty="0"/>
          </a:p>
        </p:txBody>
      </p:sp>
      <p:sp>
        <p:nvSpPr>
          <p:cNvPr id="980020" name="Line 52"/>
          <p:cNvSpPr>
            <a:spLocks noChangeShapeType="1"/>
          </p:cNvSpPr>
          <p:nvPr/>
        </p:nvSpPr>
        <p:spPr bwMode="auto">
          <a:xfrm>
            <a:off x="914400" y="2895600"/>
            <a:ext cx="1447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0021" name="Line 53"/>
          <p:cNvSpPr>
            <a:spLocks noChangeShapeType="1"/>
          </p:cNvSpPr>
          <p:nvPr/>
        </p:nvSpPr>
        <p:spPr bwMode="auto">
          <a:xfrm>
            <a:off x="914400" y="3124200"/>
            <a:ext cx="1447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0022" name="Line 54"/>
          <p:cNvSpPr>
            <a:spLocks noChangeShapeType="1"/>
          </p:cNvSpPr>
          <p:nvPr/>
        </p:nvSpPr>
        <p:spPr bwMode="auto">
          <a:xfrm>
            <a:off x="914400" y="3352800"/>
            <a:ext cx="1447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0023" name="Line 55"/>
          <p:cNvSpPr>
            <a:spLocks noChangeShapeType="1"/>
          </p:cNvSpPr>
          <p:nvPr/>
        </p:nvSpPr>
        <p:spPr bwMode="auto">
          <a:xfrm flipH="1">
            <a:off x="2362200" y="2667000"/>
            <a:ext cx="228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0024" name="Rectangle 56"/>
          <p:cNvSpPr>
            <a:spLocks noChangeArrowheads="1"/>
          </p:cNvSpPr>
          <p:nvPr/>
        </p:nvSpPr>
        <p:spPr bwMode="auto">
          <a:xfrm>
            <a:off x="914400" y="3581400"/>
            <a:ext cx="1447800" cy="9144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de-DE" dirty="0"/>
          </a:p>
        </p:txBody>
      </p:sp>
      <p:sp>
        <p:nvSpPr>
          <p:cNvPr id="980025" name="Line 57"/>
          <p:cNvSpPr>
            <a:spLocks noChangeShapeType="1"/>
          </p:cNvSpPr>
          <p:nvPr/>
        </p:nvSpPr>
        <p:spPr bwMode="auto">
          <a:xfrm>
            <a:off x="914400" y="3810000"/>
            <a:ext cx="1447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0026" name="Line 58"/>
          <p:cNvSpPr>
            <a:spLocks noChangeShapeType="1"/>
          </p:cNvSpPr>
          <p:nvPr/>
        </p:nvSpPr>
        <p:spPr bwMode="auto">
          <a:xfrm>
            <a:off x="914400" y="4038600"/>
            <a:ext cx="1447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0027" name="Line 59"/>
          <p:cNvSpPr>
            <a:spLocks noChangeShapeType="1"/>
          </p:cNvSpPr>
          <p:nvPr/>
        </p:nvSpPr>
        <p:spPr bwMode="auto">
          <a:xfrm>
            <a:off x="914400" y="4267200"/>
            <a:ext cx="1447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0028" name="Line 60"/>
          <p:cNvSpPr>
            <a:spLocks noChangeShapeType="1"/>
          </p:cNvSpPr>
          <p:nvPr/>
        </p:nvSpPr>
        <p:spPr bwMode="auto">
          <a:xfrm flipH="1">
            <a:off x="2362200" y="3581400"/>
            <a:ext cx="228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0029" name="Rectangle 61"/>
          <p:cNvSpPr>
            <a:spLocks noChangeArrowheads="1"/>
          </p:cNvSpPr>
          <p:nvPr/>
        </p:nvSpPr>
        <p:spPr bwMode="auto">
          <a:xfrm>
            <a:off x="914400" y="4495800"/>
            <a:ext cx="1447800" cy="914400"/>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de-DE" dirty="0"/>
          </a:p>
        </p:txBody>
      </p:sp>
      <p:sp>
        <p:nvSpPr>
          <p:cNvPr id="980030" name="Line 62"/>
          <p:cNvSpPr>
            <a:spLocks noChangeShapeType="1"/>
          </p:cNvSpPr>
          <p:nvPr/>
        </p:nvSpPr>
        <p:spPr bwMode="auto">
          <a:xfrm>
            <a:off x="914400" y="4724400"/>
            <a:ext cx="1447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0031" name="Line 63"/>
          <p:cNvSpPr>
            <a:spLocks noChangeShapeType="1"/>
          </p:cNvSpPr>
          <p:nvPr/>
        </p:nvSpPr>
        <p:spPr bwMode="auto">
          <a:xfrm>
            <a:off x="914400" y="4953000"/>
            <a:ext cx="1447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0032" name="Line 64"/>
          <p:cNvSpPr>
            <a:spLocks noChangeShapeType="1"/>
          </p:cNvSpPr>
          <p:nvPr/>
        </p:nvSpPr>
        <p:spPr bwMode="auto">
          <a:xfrm>
            <a:off x="914400" y="5181600"/>
            <a:ext cx="1447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0033" name="Line 65"/>
          <p:cNvSpPr>
            <a:spLocks noChangeShapeType="1"/>
          </p:cNvSpPr>
          <p:nvPr/>
        </p:nvSpPr>
        <p:spPr bwMode="auto">
          <a:xfrm flipH="1">
            <a:off x="2362200" y="4495800"/>
            <a:ext cx="228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0034" name="Rectangle 66"/>
          <p:cNvSpPr>
            <a:spLocks noChangeArrowheads="1"/>
          </p:cNvSpPr>
          <p:nvPr/>
        </p:nvSpPr>
        <p:spPr bwMode="auto">
          <a:xfrm>
            <a:off x="914400" y="5410200"/>
            <a:ext cx="1447800" cy="91440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de-DE" dirty="0"/>
          </a:p>
        </p:txBody>
      </p:sp>
      <p:sp>
        <p:nvSpPr>
          <p:cNvPr id="980035" name="Line 67"/>
          <p:cNvSpPr>
            <a:spLocks noChangeShapeType="1"/>
          </p:cNvSpPr>
          <p:nvPr/>
        </p:nvSpPr>
        <p:spPr bwMode="auto">
          <a:xfrm>
            <a:off x="914400" y="5638800"/>
            <a:ext cx="1447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0036" name="Line 68"/>
          <p:cNvSpPr>
            <a:spLocks noChangeShapeType="1"/>
          </p:cNvSpPr>
          <p:nvPr/>
        </p:nvSpPr>
        <p:spPr bwMode="auto">
          <a:xfrm>
            <a:off x="914400" y="5867400"/>
            <a:ext cx="1447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0037" name="Line 69"/>
          <p:cNvSpPr>
            <a:spLocks noChangeShapeType="1"/>
          </p:cNvSpPr>
          <p:nvPr/>
        </p:nvSpPr>
        <p:spPr bwMode="auto">
          <a:xfrm>
            <a:off x="914400" y="6096000"/>
            <a:ext cx="1447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0038" name="Line 70"/>
          <p:cNvSpPr>
            <a:spLocks noChangeShapeType="1"/>
          </p:cNvSpPr>
          <p:nvPr/>
        </p:nvSpPr>
        <p:spPr bwMode="auto">
          <a:xfrm flipH="1">
            <a:off x="2362200" y="5410200"/>
            <a:ext cx="228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grpSp>
        <p:nvGrpSpPr>
          <p:cNvPr id="980039" name="Group 71"/>
          <p:cNvGrpSpPr>
            <a:grpSpLocks/>
          </p:cNvGrpSpPr>
          <p:nvPr/>
        </p:nvGrpSpPr>
        <p:grpSpPr bwMode="auto">
          <a:xfrm>
            <a:off x="2209800" y="1828800"/>
            <a:ext cx="3810000" cy="3733800"/>
            <a:chOff x="1392" y="1152"/>
            <a:chExt cx="2400" cy="2352"/>
          </a:xfrm>
        </p:grpSpPr>
        <p:sp>
          <p:nvSpPr>
            <p:cNvPr id="980040" name="Line 72"/>
            <p:cNvSpPr>
              <a:spLocks noChangeShapeType="1"/>
            </p:cNvSpPr>
            <p:nvPr/>
          </p:nvSpPr>
          <p:spPr bwMode="auto">
            <a:xfrm>
              <a:off x="1440" y="1152"/>
              <a:ext cx="1920" cy="672"/>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0041" name="Line 73"/>
            <p:cNvSpPr>
              <a:spLocks noChangeShapeType="1"/>
            </p:cNvSpPr>
            <p:nvPr/>
          </p:nvSpPr>
          <p:spPr bwMode="auto">
            <a:xfrm>
              <a:off x="1440" y="1776"/>
              <a:ext cx="1824" cy="48"/>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0042" name="Line 74"/>
            <p:cNvSpPr>
              <a:spLocks noChangeShapeType="1"/>
            </p:cNvSpPr>
            <p:nvPr/>
          </p:nvSpPr>
          <p:spPr bwMode="auto">
            <a:xfrm flipV="1">
              <a:off x="1440" y="1824"/>
              <a:ext cx="2112" cy="528"/>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0043" name="Line 75"/>
            <p:cNvSpPr>
              <a:spLocks noChangeShapeType="1"/>
            </p:cNvSpPr>
            <p:nvPr/>
          </p:nvSpPr>
          <p:spPr bwMode="auto">
            <a:xfrm flipV="1">
              <a:off x="1392" y="1824"/>
              <a:ext cx="2256" cy="1104"/>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0044" name="Line 76"/>
            <p:cNvSpPr>
              <a:spLocks noChangeShapeType="1"/>
            </p:cNvSpPr>
            <p:nvPr/>
          </p:nvSpPr>
          <p:spPr bwMode="auto">
            <a:xfrm flipV="1">
              <a:off x="1392" y="1824"/>
              <a:ext cx="2400" cy="1680"/>
            </a:xfrm>
            <a:prstGeom prst="line">
              <a:avLst/>
            </a:prstGeom>
            <a:noFill/>
            <a:ln w="9525">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grpSp>
      <p:grpSp>
        <p:nvGrpSpPr>
          <p:cNvPr id="980045" name="Group 77"/>
          <p:cNvGrpSpPr>
            <a:grpSpLocks/>
          </p:cNvGrpSpPr>
          <p:nvPr/>
        </p:nvGrpSpPr>
        <p:grpSpPr bwMode="auto">
          <a:xfrm rot="-75260">
            <a:off x="2209800" y="2057400"/>
            <a:ext cx="3810000" cy="3733800"/>
            <a:chOff x="1392" y="1152"/>
            <a:chExt cx="2400" cy="2352"/>
          </a:xfrm>
        </p:grpSpPr>
        <p:sp>
          <p:nvSpPr>
            <p:cNvPr id="980046" name="Line 78"/>
            <p:cNvSpPr>
              <a:spLocks noChangeShapeType="1"/>
            </p:cNvSpPr>
            <p:nvPr/>
          </p:nvSpPr>
          <p:spPr bwMode="auto">
            <a:xfrm>
              <a:off x="1440" y="1152"/>
              <a:ext cx="1920" cy="672"/>
            </a:xfrm>
            <a:prstGeom prst="line">
              <a:avLst/>
            </a:prstGeom>
            <a:noFill/>
            <a:ln w="19050" cap="rnd">
              <a:solidFill>
                <a:srgbClr val="FF33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0047" name="Line 79"/>
            <p:cNvSpPr>
              <a:spLocks noChangeShapeType="1"/>
            </p:cNvSpPr>
            <p:nvPr/>
          </p:nvSpPr>
          <p:spPr bwMode="auto">
            <a:xfrm>
              <a:off x="1440" y="1776"/>
              <a:ext cx="1824" cy="48"/>
            </a:xfrm>
            <a:prstGeom prst="line">
              <a:avLst/>
            </a:prstGeom>
            <a:noFill/>
            <a:ln w="19050" cap="rnd">
              <a:solidFill>
                <a:srgbClr val="FF33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0048" name="Line 80"/>
            <p:cNvSpPr>
              <a:spLocks noChangeShapeType="1"/>
            </p:cNvSpPr>
            <p:nvPr/>
          </p:nvSpPr>
          <p:spPr bwMode="auto">
            <a:xfrm flipV="1">
              <a:off x="1440" y="1824"/>
              <a:ext cx="2112" cy="528"/>
            </a:xfrm>
            <a:prstGeom prst="line">
              <a:avLst/>
            </a:prstGeom>
            <a:noFill/>
            <a:ln w="19050" cap="rnd">
              <a:solidFill>
                <a:srgbClr val="FF33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0049" name="Line 81"/>
            <p:cNvSpPr>
              <a:spLocks noChangeShapeType="1"/>
            </p:cNvSpPr>
            <p:nvPr/>
          </p:nvSpPr>
          <p:spPr bwMode="auto">
            <a:xfrm flipV="1">
              <a:off x="1392" y="1824"/>
              <a:ext cx="2256" cy="1104"/>
            </a:xfrm>
            <a:prstGeom prst="line">
              <a:avLst/>
            </a:prstGeom>
            <a:noFill/>
            <a:ln w="19050" cap="rnd">
              <a:solidFill>
                <a:srgbClr val="FF33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0050" name="Line 82"/>
            <p:cNvSpPr>
              <a:spLocks noChangeShapeType="1"/>
            </p:cNvSpPr>
            <p:nvPr/>
          </p:nvSpPr>
          <p:spPr bwMode="auto">
            <a:xfrm flipV="1">
              <a:off x="1392" y="1824"/>
              <a:ext cx="2400" cy="1680"/>
            </a:xfrm>
            <a:prstGeom prst="line">
              <a:avLst/>
            </a:prstGeom>
            <a:noFill/>
            <a:ln w="19050" cap="rnd">
              <a:solidFill>
                <a:srgbClr val="FF33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grpSp>
      <p:grpSp>
        <p:nvGrpSpPr>
          <p:cNvPr id="980051" name="Group 83"/>
          <p:cNvGrpSpPr>
            <a:grpSpLocks/>
          </p:cNvGrpSpPr>
          <p:nvPr/>
        </p:nvGrpSpPr>
        <p:grpSpPr bwMode="auto">
          <a:xfrm rot="-75260">
            <a:off x="2209800" y="2209800"/>
            <a:ext cx="3810000" cy="3733800"/>
            <a:chOff x="1392" y="1152"/>
            <a:chExt cx="2400" cy="2352"/>
          </a:xfrm>
        </p:grpSpPr>
        <p:sp>
          <p:nvSpPr>
            <p:cNvPr id="980052" name="Line 84"/>
            <p:cNvSpPr>
              <a:spLocks noChangeShapeType="1"/>
            </p:cNvSpPr>
            <p:nvPr/>
          </p:nvSpPr>
          <p:spPr bwMode="auto">
            <a:xfrm>
              <a:off x="1440" y="1152"/>
              <a:ext cx="1920" cy="672"/>
            </a:xfrm>
            <a:prstGeom prst="line">
              <a:avLst/>
            </a:prstGeom>
            <a:noFill/>
            <a:ln w="19050">
              <a:solidFill>
                <a:schemeClr val="accent2"/>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0053" name="Line 85"/>
            <p:cNvSpPr>
              <a:spLocks noChangeShapeType="1"/>
            </p:cNvSpPr>
            <p:nvPr/>
          </p:nvSpPr>
          <p:spPr bwMode="auto">
            <a:xfrm>
              <a:off x="1440" y="1776"/>
              <a:ext cx="1824" cy="48"/>
            </a:xfrm>
            <a:prstGeom prst="line">
              <a:avLst/>
            </a:prstGeom>
            <a:noFill/>
            <a:ln w="19050">
              <a:solidFill>
                <a:schemeClr val="accent2"/>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0054" name="Line 86"/>
            <p:cNvSpPr>
              <a:spLocks noChangeShapeType="1"/>
            </p:cNvSpPr>
            <p:nvPr/>
          </p:nvSpPr>
          <p:spPr bwMode="auto">
            <a:xfrm flipV="1">
              <a:off x="1440" y="1824"/>
              <a:ext cx="2112" cy="528"/>
            </a:xfrm>
            <a:prstGeom prst="line">
              <a:avLst/>
            </a:prstGeom>
            <a:noFill/>
            <a:ln w="19050">
              <a:solidFill>
                <a:schemeClr val="accent2"/>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0055" name="Line 87"/>
            <p:cNvSpPr>
              <a:spLocks noChangeShapeType="1"/>
            </p:cNvSpPr>
            <p:nvPr/>
          </p:nvSpPr>
          <p:spPr bwMode="auto">
            <a:xfrm flipV="1">
              <a:off x="1392" y="1824"/>
              <a:ext cx="2256" cy="1104"/>
            </a:xfrm>
            <a:prstGeom prst="line">
              <a:avLst/>
            </a:prstGeom>
            <a:noFill/>
            <a:ln w="19050">
              <a:solidFill>
                <a:schemeClr val="accent2"/>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0056" name="Line 88"/>
            <p:cNvSpPr>
              <a:spLocks noChangeShapeType="1"/>
            </p:cNvSpPr>
            <p:nvPr/>
          </p:nvSpPr>
          <p:spPr bwMode="auto">
            <a:xfrm flipV="1">
              <a:off x="1392" y="1824"/>
              <a:ext cx="2400" cy="1680"/>
            </a:xfrm>
            <a:prstGeom prst="line">
              <a:avLst/>
            </a:prstGeom>
            <a:noFill/>
            <a:ln w="19050">
              <a:solidFill>
                <a:schemeClr val="accent2"/>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grpSp>
      <p:grpSp>
        <p:nvGrpSpPr>
          <p:cNvPr id="980057" name="Group 89"/>
          <p:cNvGrpSpPr>
            <a:grpSpLocks/>
          </p:cNvGrpSpPr>
          <p:nvPr/>
        </p:nvGrpSpPr>
        <p:grpSpPr bwMode="auto">
          <a:xfrm rot="-266229">
            <a:off x="2133600" y="2362200"/>
            <a:ext cx="3810000" cy="3733800"/>
            <a:chOff x="1392" y="1152"/>
            <a:chExt cx="2400" cy="2352"/>
          </a:xfrm>
        </p:grpSpPr>
        <p:sp>
          <p:nvSpPr>
            <p:cNvPr id="980058" name="Line 90"/>
            <p:cNvSpPr>
              <a:spLocks noChangeShapeType="1"/>
            </p:cNvSpPr>
            <p:nvPr/>
          </p:nvSpPr>
          <p:spPr bwMode="auto">
            <a:xfrm>
              <a:off x="1440" y="1152"/>
              <a:ext cx="1920" cy="672"/>
            </a:xfrm>
            <a:prstGeom prst="line">
              <a:avLst/>
            </a:prstGeom>
            <a:noFill/>
            <a:ln w="19050">
              <a:solidFill>
                <a:schemeClr val="accent1"/>
              </a:solidFill>
              <a:prstDash val="lg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0059" name="Line 91"/>
            <p:cNvSpPr>
              <a:spLocks noChangeShapeType="1"/>
            </p:cNvSpPr>
            <p:nvPr/>
          </p:nvSpPr>
          <p:spPr bwMode="auto">
            <a:xfrm>
              <a:off x="1440" y="1776"/>
              <a:ext cx="1824" cy="48"/>
            </a:xfrm>
            <a:prstGeom prst="line">
              <a:avLst/>
            </a:prstGeom>
            <a:noFill/>
            <a:ln w="19050">
              <a:solidFill>
                <a:schemeClr val="accent1"/>
              </a:solidFill>
              <a:prstDash val="lg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0060" name="Line 92"/>
            <p:cNvSpPr>
              <a:spLocks noChangeShapeType="1"/>
            </p:cNvSpPr>
            <p:nvPr/>
          </p:nvSpPr>
          <p:spPr bwMode="auto">
            <a:xfrm flipV="1">
              <a:off x="1440" y="1824"/>
              <a:ext cx="2112" cy="528"/>
            </a:xfrm>
            <a:prstGeom prst="line">
              <a:avLst/>
            </a:prstGeom>
            <a:noFill/>
            <a:ln w="19050">
              <a:solidFill>
                <a:schemeClr val="accent1"/>
              </a:solidFill>
              <a:prstDash val="lg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0061" name="Line 93"/>
            <p:cNvSpPr>
              <a:spLocks noChangeShapeType="1"/>
            </p:cNvSpPr>
            <p:nvPr/>
          </p:nvSpPr>
          <p:spPr bwMode="auto">
            <a:xfrm flipV="1">
              <a:off x="1392" y="1824"/>
              <a:ext cx="2256" cy="1104"/>
            </a:xfrm>
            <a:prstGeom prst="line">
              <a:avLst/>
            </a:prstGeom>
            <a:noFill/>
            <a:ln w="19050">
              <a:solidFill>
                <a:schemeClr val="accent1"/>
              </a:solidFill>
              <a:prstDash val="lg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0062" name="Line 94"/>
            <p:cNvSpPr>
              <a:spLocks noChangeShapeType="1"/>
            </p:cNvSpPr>
            <p:nvPr/>
          </p:nvSpPr>
          <p:spPr bwMode="auto">
            <a:xfrm flipV="1">
              <a:off x="1392" y="1824"/>
              <a:ext cx="2400" cy="1680"/>
            </a:xfrm>
            <a:prstGeom prst="line">
              <a:avLst/>
            </a:prstGeom>
            <a:noFill/>
            <a:ln w="19050">
              <a:solidFill>
                <a:schemeClr val="accent1"/>
              </a:solidFill>
              <a:prstDash val="lg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grpSp>
      <p:sp>
        <p:nvSpPr>
          <p:cNvPr id="980063" name="Text Box 95"/>
          <p:cNvSpPr txBox="1">
            <a:spLocks noChangeArrowheads="1"/>
          </p:cNvSpPr>
          <p:nvPr/>
        </p:nvSpPr>
        <p:spPr bwMode="auto">
          <a:xfrm>
            <a:off x="2524125" y="2581275"/>
            <a:ext cx="838200" cy="33655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600" dirty="0"/>
              <a:t>1000</a:t>
            </a:r>
          </a:p>
        </p:txBody>
      </p:sp>
      <p:sp>
        <p:nvSpPr>
          <p:cNvPr id="980064" name="Text Box 96"/>
          <p:cNvSpPr txBox="1">
            <a:spLocks noChangeArrowheads="1"/>
          </p:cNvSpPr>
          <p:nvPr/>
        </p:nvSpPr>
        <p:spPr bwMode="auto">
          <a:xfrm>
            <a:off x="2514600" y="1870075"/>
            <a:ext cx="838200" cy="33655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600" dirty="0"/>
              <a:t>0100</a:t>
            </a:r>
          </a:p>
        </p:txBody>
      </p:sp>
      <p:sp>
        <p:nvSpPr>
          <p:cNvPr id="980065" name="Text Box 97"/>
          <p:cNvSpPr txBox="1">
            <a:spLocks noChangeArrowheads="1"/>
          </p:cNvSpPr>
          <p:nvPr/>
        </p:nvSpPr>
        <p:spPr bwMode="auto">
          <a:xfrm>
            <a:off x="2525713" y="2124075"/>
            <a:ext cx="838200" cy="33655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600" dirty="0"/>
              <a:t>0200</a:t>
            </a:r>
          </a:p>
        </p:txBody>
      </p:sp>
      <p:sp>
        <p:nvSpPr>
          <p:cNvPr id="980066" name="Text Box 98"/>
          <p:cNvSpPr txBox="1">
            <a:spLocks noChangeArrowheads="1"/>
          </p:cNvSpPr>
          <p:nvPr/>
        </p:nvSpPr>
        <p:spPr bwMode="auto">
          <a:xfrm>
            <a:off x="2540000" y="2362200"/>
            <a:ext cx="838200" cy="33655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600" dirty="0"/>
              <a:t>0300</a:t>
            </a:r>
          </a:p>
        </p:txBody>
      </p:sp>
      <p:sp>
        <p:nvSpPr>
          <p:cNvPr id="980067" name="Freeform 99"/>
          <p:cNvSpPr>
            <a:spLocks/>
          </p:cNvSpPr>
          <p:nvPr/>
        </p:nvSpPr>
        <p:spPr bwMode="auto">
          <a:xfrm>
            <a:off x="2773363" y="1554163"/>
            <a:ext cx="2032000" cy="1595437"/>
          </a:xfrm>
          <a:custGeom>
            <a:avLst/>
            <a:gdLst>
              <a:gd name="T0" fmla="*/ 0 w 1280"/>
              <a:gd name="T1" fmla="*/ 83 h 1005"/>
              <a:gd name="T2" fmla="*/ 45 w 1280"/>
              <a:gd name="T3" fmla="*/ 7 h 1005"/>
              <a:gd name="T4" fmla="*/ 864 w 1280"/>
              <a:gd name="T5" fmla="*/ 0 h 1005"/>
              <a:gd name="T6" fmla="*/ 1069 w 1280"/>
              <a:gd name="T7" fmla="*/ 1005 h 1005"/>
              <a:gd name="T8" fmla="*/ 1280 w 1280"/>
              <a:gd name="T9" fmla="*/ 999 h 1005"/>
            </a:gdLst>
            <a:ahLst/>
            <a:cxnLst>
              <a:cxn ang="0">
                <a:pos x="T0" y="T1"/>
              </a:cxn>
              <a:cxn ang="0">
                <a:pos x="T2" y="T3"/>
              </a:cxn>
              <a:cxn ang="0">
                <a:pos x="T4" y="T5"/>
              </a:cxn>
              <a:cxn ang="0">
                <a:pos x="T6" y="T7"/>
              </a:cxn>
              <a:cxn ang="0">
                <a:pos x="T8" y="T9"/>
              </a:cxn>
            </a:cxnLst>
            <a:rect l="0" t="0" r="r" b="b"/>
            <a:pathLst>
              <a:path w="1280" h="1005">
                <a:moveTo>
                  <a:pt x="0" y="83"/>
                </a:moveTo>
                <a:lnTo>
                  <a:pt x="45" y="7"/>
                </a:lnTo>
                <a:lnTo>
                  <a:pt x="864" y="0"/>
                </a:lnTo>
                <a:lnTo>
                  <a:pt x="1069" y="1005"/>
                </a:lnTo>
                <a:lnTo>
                  <a:pt x="1280" y="999"/>
                </a:lnTo>
              </a:path>
            </a:pathLst>
          </a:custGeom>
          <a:noFill/>
          <a:ln w="19050" cap="flat" cmpd="sng">
            <a:solidFill>
              <a:srgbClr val="FF33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0068" name="Text Box 100"/>
          <p:cNvSpPr txBox="1">
            <a:spLocks noChangeArrowheads="1"/>
          </p:cNvSpPr>
          <p:nvPr/>
        </p:nvSpPr>
        <p:spPr bwMode="auto">
          <a:xfrm>
            <a:off x="2971800" y="1752600"/>
            <a:ext cx="3190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200" dirty="0"/>
              <a:t>4</a:t>
            </a:r>
            <a:endParaRPr lang="en-US" sz="1200" dirty="0"/>
          </a:p>
        </p:txBody>
      </p:sp>
      <p:sp>
        <p:nvSpPr>
          <p:cNvPr id="980069" name="Text Box 101"/>
          <p:cNvSpPr txBox="1">
            <a:spLocks noChangeArrowheads="1"/>
          </p:cNvSpPr>
          <p:nvPr/>
        </p:nvSpPr>
        <p:spPr bwMode="auto">
          <a:xfrm>
            <a:off x="5364163" y="3856038"/>
            <a:ext cx="3671887"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de-DE" sz="2000" dirty="0"/>
              <a:t>Alle Seiten, deren Adressen im Indexteil übereinstimmen, werden derselben TLB-Zelle (demselben Namen (Alias)) zugeordnet.</a:t>
            </a:r>
          </a:p>
          <a:p>
            <a:r>
              <a:rPr lang="de-DE" sz="2000" dirty="0">
                <a:sym typeface="Wingdings" pitchFamily="2" charset="2"/>
              </a:rPr>
              <a:t> </a:t>
            </a:r>
            <a:r>
              <a:rPr lang="de-DE" sz="2000" dirty="0"/>
              <a:t>Teilweise starkes Anwachsen der Laufzeit</a:t>
            </a:r>
          </a:p>
        </p:txBody>
      </p:sp>
    </p:spTree>
    <p:extLst>
      <p:ext uri="{BB962C8B-B14F-4D97-AF65-F5344CB8AC3E}">
        <p14:creationId xmlns:p14="http://schemas.microsoft.com/office/powerpoint/2010/main" val="288139412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80067"/>
                                        </p:tgtEl>
                                        <p:attrNameLst>
                                          <p:attrName>style.visibility</p:attrName>
                                        </p:attrNameLst>
                                      </p:cBhvr>
                                      <p:to>
                                        <p:strVal val="visible"/>
                                      </p:to>
                                    </p:set>
                                  </p:childTnLst>
                                  <p:subTnLst>
                                    <p:set>
                                      <p:cBhvr override="childStyle">
                                        <p:cTn dur="1" fill="hold" display="0" masterRel="nextClick" afterEffect="1"/>
                                        <p:tgtEl>
                                          <p:spTgt spid="980067"/>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980039"/>
                                        </p:tgtEl>
                                        <p:attrNameLst>
                                          <p:attrName>style.visibility</p:attrName>
                                        </p:attrNameLst>
                                      </p:cBhvr>
                                      <p:to>
                                        <p:strVal val="visible"/>
                                      </p:to>
                                    </p:set>
                                  </p:childTnLst>
                                  <p:subTnLst>
                                    <p:set>
                                      <p:cBhvr override="childStyle">
                                        <p:cTn dur="1" fill="hold" display="0" masterRel="nextClick" afterEffect="1"/>
                                        <p:tgtEl>
                                          <p:spTgt spid="980039"/>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980045"/>
                                        </p:tgtEl>
                                        <p:attrNameLst>
                                          <p:attrName>style.visibility</p:attrName>
                                        </p:attrNameLst>
                                      </p:cBhvr>
                                      <p:to>
                                        <p:strVal val="visible"/>
                                      </p:to>
                                    </p:set>
                                  </p:childTnLst>
                                  <p:subTnLst>
                                    <p:set>
                                      <p:cBhvr override="childStyle">
                                        <p:cTn dur="1" fill="hold" display="0" masterRel="nextClick" afterEffect="1"/>
                                        <p:tgtEl>
                                          <p:spTgt spid="980045"/>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980051"/>
                                        </p:tgtEl>
                                        <p:attrNameLst>
                                          <p:attrName>style.visibility</p:attrName>
                                        </p:attrNameLst>
                                      </p:cBhvr>
                                      <p:to>
                                        <p:strVal val="visible"/>
                                      </p:to>
                                    </p:set>
                                  </p:childTnLst>
                                  <p:subTnLst>
                                    <p:set>
                                      <p:cBhvr override="childStyle">
                                        <p:cTn dur="1" fill="hold" display="0" masterRel="nextClick" afterEffect="1"/>
                                        <p:tgtEl>
                                          <p:spTgt spid="980051"/>
                                        </p:tgtEl>
                                        <p:attrNameLst>
                                          <p:attrName>style.visibility</p:attrName>
                                        </p:attrNameLst>
                                      </p:cBhvr>
                                      <p:to>
                                        <p:strVal val="hidden"/>
                                      </p:to>
                                    </p:set>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98005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800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0067" grpId="0" animBg="1"/>
      <p:bldP spid="980069"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Datumsplatzhalter 3"/>
          <p:cNvSpPr>
            <a:spLocks noGrp="1"/>
          </p:cNvSpPr>
          <p:nvPr>
            <p:ph type="dt" sz="half" idx="10"/>
          </p:nvPr>
        </p:nvSpPr>
        <p:spPr/>
        <p:txBody>
          <a:bodyPr/>
          <a:lstStyle/>
          <a:p>
            <a:r>
              <a:rPr lang="en-US" dirty="0"/>
              <a:t>©</a:t>
            </a:r>
            <a:r>
              <a:rPr lang="de-DE" dirty="0"/>
              <a:t> H. Falk | </a:t>
            </a:r>
            <a:fld id="{F6994AAA-88E7-4A96-A19D-41366D00F93B}" type="datetime1">
              <a:rPr lang="de-DE" smtClean="0"/>
              <a:t>01.10.2014</a:t>
            </a:fld>
            <a:endParaRPr lang="de-DE" dirty="0"/>
          </a:p>
        </p:txBody>
      </p:sp>
      <p:sp>
        <p:nvSpPr>
          <p:cNvPr id="46" name="Fußzeilenplatzhalter 4"/>
          <p:cNvSpPr>
            <a:spLocks noGrp="1"/>
          </p:cNvSpPr>
          <p:nvPr>
            <p:ph type="ftr" sz="quarter" idx="11"/>
          </p:nvPr>
        </p:nvSpPr>
        <p:spPr/>
        <p:txBody>
          <a:bodyPr/>
          <a:lstStyle/>
          <a:p>
            <a:r>
              <a:rPr lang="de-DE" dirty="0" smtClean="0"/>
              <a:t>7 - Speicher-Hardware</a:t>
            </a:r>
            <a:endParaRPr lang="de-DE" dirty="0"/>
          </a:p>
        </p:txBody>
      </p:sp>
      <p:sp>
        <p:nvSpPr>
          <p:cNvPr id="982018" name="Rectangle 2"/>
          <p:cNvSpPr>
            <a:spLocks noGrp="1" noChangeArrowheads="1"/>
          </p:cNvSpPr>
          <p:nvPr>
            <p:ph type="title"/>
          </p:nvPr>
        </p:nvSpPr>
        <p:spPr/>
        <p:txBody>
          <a:bodyPr/>
          <a:lstStyle/>
          <a:p>
            <a:r>
              <a:rPr lang="de-DE" dirty="0"/>
              <a:t>Mengen-assoziative Abbildung – Prinzip</a:t>
            </a:r>
          </a:p>
        </p:txBody>
      </p:sp>
      <p:sp>
        <p:nvSpPr>
          <p:cNvPr id="982085" name="Rectangle 69"/>
          <p:cNvSpPr>
            <a:spLocks noChangeArrowheads="1"/>
          </p:cNvSpPr>
          <p:nvPr/>
        </p:nvSpPr>
        <p:spPr bwMode="auto">
          <a:xfrm>
            <a:off x="4495800" y="1752600"/>
            <a:ext cx="1447800" cy="45720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de-DE" dirty="0"/>
          </a:p>
        </p:txBody>
      </p:sp>
      <p:sp>
        <p:nvSpPr>
          <p:cNvPr id="982086" name="Text Box 70"/>
          <p:cNvSpPr txBox="1">
            <a:spLocks noChangeArrowheads="1"/>
          </p:cNvSpPr>
          <p:nvPr/>
        </p:nvSpPr>
        <p:spPr bwMode="auto">
          <a:xfrm>
            <a:off x="7451725" y="2057400"/>
            <a:ext cx="1387475" cy="39687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2000" dirty="0"/>
              <a:t>TLB (</a:t>
            </a:r>
            <a:r>
              <a:rPr lang="de-DE" sz="2000" i="1" dirty="0"/>
              <a:t>n</a:t>
            </a:r>
            <a:r>
              <a:rPr lang="de-DE" sz="2000" dirty="0"/>
              <a:t>=2)</a:t>
            </a:r>
          </a:p>
        </p:txBody>
      </p:sp>
      <p:sp>
        <p:nvSpPr>
          <p:cNvPr id="982087" name="Text Box 71"/>
          <p:cNvSpPr txBox="1">
            <a:spLocks noChangeArrowheads="1"/>
          </p:cNvSpPr>
          <p:nvPr/>
        </p:nvSpPr>
        <p:spPr bwMode="auto">
          <a:xfrm>
            <a:off x="4038600" y="1219200"/>
            <a:ext cx="2667000" cy="39687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2000" dirty="0"/>
              <a:t>virtueller Adressraum</a:t>
            </a:r>
          </a:p>
        </p:txBody>
      </p:sp>
      <p:grpSp>
        <p:nvGrpSpPr>
          <p:cNvPr id="982088" name="Group 72"/>
          <p:cNvGrpSpPr>
            <a:grpSpLocks/>
          </p:cNvGrpSpPr>
          <p:nvPr/>
        </p:nvGrpSpPr>
        <p:grpSpPr bwMode="auto">
          <a:xfrm>
            <a:off x="6324600" y="2971800"/>
            <a:ext cx="2590800" cy="609600"/>
            <a:chOff x="4704" y="1728"/>
            <a:chExt cx="912" cy="384"/>
          </a:xfrm>
        </p:grpSpPr>
        <p:sp>
          <p:nvSpPr>
            <p:cNvPr id="982089" name="Rectangle 73"/>
            <p:cNvSpPr>
              <a:spLocks noChangeArrowheads="1"/>
            </p:cNvSpPr>
            <p:nvPr/>
          </p:nvSpPr>
          <p:spPr bwMode="auto">
            <a:xfrm>
              <a:off x="4704" y="1728"/>
              <a:ext cx="912" cy="384"/>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de-DE" dirty="0"/>
            </a:p>
          </p:txBody>
        </p:sp>
        <p:sp>
          <p:nvSpPr>
            <p:cNvPr id="982090" name="Line 74"/>
            <p:cNvSpPr>
              <a:spLocks noChangeShapeType="1"/>
            </p:cNvSpPr>
            <p:nvPr/>
          </p:nvSpPr>
          <p:spPr bwMode="auto">
            <a:xfrm>
              <a:off x="4704" y="1824"/>
              <a:ext cx="91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2091" name="Line 75"/>
            <p:cNvSpPr>
              <a:spLocks noChangeShapeType="1"/>
            </p:cNvSpPr>
            <p:nvPr/>
          </p:nvSpPr>
          <p:spPr bwMode="auto">
            <a:xfrm>
              <a:off x="4704" y="1920"/>
              <a:ext cx="91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2092" name="Line 76"/>
            <p:cNvSpPr>
              <a:spLocks noChangeShapeType="1"/>
            </p:cNvSpPr>
            <p:nvPr/>
          </p:nvSpPr>
          <p:spPr bwMode="auto">
            <a:xfrm>
              <a:off x="4704" y="2016"/>
              <a:ext cx="91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grpSp>
      <p:sp>
        <p:nvSpPr>
          <p:cNvPr id="982093" name="Rectangle 77"/>
          <p:cNvSpPr>
            <a:spLocks noChangeArrowheads="1"/>
          </p:cNvSpPr>
          <p:nvPr/>
        </p:nvSpPr>
        <p:spPr bwMode="auto">
          <a:xfrm>
            <a:off x="4495800" y="1752600"/>
            <a:ext cx="1447800" cy="914400"/>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de-DE" dirty="0"/>
          </a:p>
        </p:txBody>
      </p:sp>
      <p:sp>
        <p:nvSpPr>
          <p:cNvPr id="982094" name="Line 78"/>
          <p:cNvSpPr>
            <a:spLocks noChangeShapeType="1"/>
          </p:cNvSpPr>
          <p:nvPr/>
        </p:nvSpPr>
        <p:spPr bwMode="auto">
          <a:xfrm>
            <a:off x="4495800" y="1981200"/>
            <a:ext cx="1447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2095" name="Line 79"/>
          <p:cNvSpPr>
            <a:spLocks noChangeShapeType="1"/>
          </p:cNvSpPr>
          <p:nvPr/>
        </p:nvSpPr>
        <p:spPr bwMode="auto">
          <a:xfrm>
            <a:off x="4495800" y="2209800"/>
            <a:ext cx="1447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2096" name="Line 80"/>
          <p:cNvSpPr>
            <a:spLocks noChangeShapeType="1"/>
          </p:cNvSpPr>
          <p:nvPr/>
        </p:nvSpPr>
        <p:spPr bwMode="auto">
          <a:xfrm>
            <a:off x="4495800" y="2438400"/>
            <a:ext cx="1447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2097" name="Rectangle 81"/>
          <p:cNvSpPr>
            <a:spLocks noChangeArrowheads="1"/>
          </p:cNvSpPr>
          <p:nvPr/>
        </p:nvSpPr>
        <p:spPr bwMode="auto">
          <a:xfrm>
            <a:off x="4495800" y="2667000"/>
            <a:ext cx="1447800" cy="914400"/>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de-DE" dirty="0"/>
          </a:p>
        </p:txBody>
      </p:sp>
      <p:sp>
        <p:nvSpPr>
          <p:cNvPr id="982098" name="Line 82"/>
          <p:cNvSpPr>
            <a:spLocks noChangeShapeType="1"/>
          </p:cNvSpPr>
          <p:nvPr/>
        </p:nvSpPr>
        <p:spPr bwMode="auto">
          <a:xfrm>
            <a:off x="4495800" y="2895600"/>
            <a:ext cx="1447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2099" name="Line 83"/>
          <p:cNvSpPr>
            <a:spLocks noChangeShapeType="1"/>
          </p:cNvSpPr>
          <p:nvPr/>
        </p:nvSpPr>
        <p:spPr bwMode="auto">
          <a:xfrm>
            <a:off x="4495800" y="3124200"/>
            <a:ext cx="1447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2100" name="Line 84"/>
          <p:cNvSpPr>
            <a:spLocks noChangeShapeType="1"/>
          </p:cNvSpPr>
          <p:nvPr/>
        </p:nvSpPr>
        <p:spPr bwMode="auto">
          <a:xfrm>
            <a:off x="4495800" y="3352800"/>
            <a:ext cx="1447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2101" name="Rectangle 85"/>
          <p:cNvSpPr>
            <a:spLocks noChangeArrowheads="1"/>
          </p:cNvSpPr>
          <p:nvPr/>
        </p:nvSpPr>
        <p:spPr bwMode="auto">
          <a:xfrm>
            <a:off x="4495800" y="3581400"/>
            <a:ext cx="1447800" cy="9144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de-DE" dirty="0"/>
          </a:p>
        </p:txBody>
      </p:sp>
      <p:sp>
        <p:nvSpPr>
          <p:cNvPr id="982102" name="Line 86"/>
          <p:cNvSpPr>
            <a:spLocks noChangeShapeType="1"/>
          </p:cNvSpPr>
          <p:nvPr/>
        </p:nvSpPr>
        <p:spPr bwMode="auto">
          <a:xfrm>
            <a:off x="4495800" y="3810000"/>
            <a:ext cx="1447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2103" name="Line 87"/>
          <p:cNvSpPr>
            <a:spLocks noChangeShapeType="1"/>
          </p:cNvSpPr>
          <p:nvPr/>
        </p:nvSpPr>
        <p:spPr bwMode="auto">
          <a:xfrm>
            <a:off x="4495800" y="4038600"/>
            <a:ext cx="1447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2104" name="Line 88"/>
          <p:cNvSpPr>
            <a:spLocks noChangeShapeType="1"/>
          </p:cNvSpPr>
          <p:nvPr/>
        </p:nvSpPr>
        <p:spPr bwMode="auto">
          <a:xfrm>
            <a:off x="4495800" y="4267200"/>
            <a:ext cx="1447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2105" name="Rectangle 89"/>
          <p:cNvSpPr>
            <a:spLocks noChangeArrowheads="1"/>
          </p:cNvSpPr>
          <p:nvPr/>
        </p:nvSpPr>
        <p:spPr bwMode="auto">
          <a:xfrm>
            <a:off x="4495800" y="4495800"/>
            <a:ext cx="1447800" cy="914400"/>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de-DE" dirty="0"/>
          </a:p>
        </p:txBody>
      </p:sp>
      <p:sp>
        <p:nvSpPr>
          <p:cNvPr id="982106" name="Line 90"/>
          <p:cNvSpPr>
            <a:spLocks noChangeShapeType="1"/>
          </p:cNvSpPr>
          <p:nvPr/>
        </p:nvSpPr>
        <p:spPr bwMode="auto">
          <a:xfrm>
            <a:off x="4495800" y="4724400"/>
            <a:ext cx="1447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2107" name="Line 91"/>
          <p:cNvSpPr>
            <a:spLocks noChangeShapeType="1"/>
          </p:cNvSpPr>
          <p:nvPr/>
        </p:nvSpPr>
        <p:spPr bwMode="auto">
          <a:xfrm>
            <a:off x="4495800" y="4953000"/>
            <a:ext cx="1447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2108" name="Line 92"/>
          <p:cNvSpPr>
            <a:spLocks noChangeShapeType="1"/>
          </p:cNvSpPr>
          <p:nvPr/>
        </p:nvSpPr>
        <p:spPr bwMode="auto">
          <a:xfrm>
            <a:off x="4495800" y="5181600"/>
            <a:ext cx="1447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2109" name="Rectangle 93"/>
          <p:cNvSpPr>
            <a:spLocks noChangeArrowheads="1"/>
          </p:cNvSpPr>
          <p:nvPr/>
        </p:nvSpPr>
        <p:spPr bwMode="auto">
          <a:xfrm>
            <a:off x="4495800" y="5410200"/>
            <a:ext cx="1447800" cy="91440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de-DE" dirty="0"/>
          </a:p>
        </p:txBody>
      </p:sp>
      <p:sp>
        <p:nvSpPr>
          <p:cNvPr id="982110" name="Line 94"/>
          <p:cNvSpPr>
            <a:spLocks noChangeShapeType="1"/>
          </p:cNvSpPr>
          <p:nvPr/>
        </p:nvSpPr>
        <p:spPr bwMode="auto">
          <a:xfrm>
            <a:off x="4495800" y="5638800"/>
            <a:ext cx="1447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2111" name="Line 95"/>
          <p:cNvSpPr>
            <a:spLocks noChangeShapeType="1"/>
          </p:cNvSpPr>
          <p:nvPr/>
        </p:nvSpPr>
        <p:spPr bwMode="auto">
          <a:xfrm>
            <a:off x="4495800" y="5867400"/>
            <a:ext cx="1447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2112" name="Line 96"/>
          <p:cNvSpPr>
            <a:spLocks noChangeShapeType="1"/>
          </p:cNvSpPr>
          <p:nvPr/>
        </p:nvSpPr>
        <p:spPr bwMode="auto">
          <a:xfrm>
            <a:off x="4495800" y="6096000"/>
            <a:ext cx="1447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2113" name="Line 97"/>
          <p:cNvSpPr>
            <a:spLocks noChangeShapeType="1"/>
          </p:cNvSpPr>
          <p:nvPr/>
        </p:nvSpPr>
        <p:spPr bwMode="auto">
          <a:xfrm>
            <a:off x="7543800" y="29718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2114" name="Line 98"/>
          <p:cNvSpPr>
            <a:spLocks noChangeShapeType="1"/>
          </p:cNvSpPr>
          <p:nvPr/>
        </p:nvSpPr>
        <p:spPr bwMode="auto">
          <a:xfrm>
            <a:off x="5791200" y="1828800"/>
            <a:ext cx="1066800" cy="1219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2115" name="Line 99"/>
          <p:cNvSpPr>
            <a:spLocks noChangeShapeType="1"/>
          </p:cNvSpPr>
          <p:nvPr/>
        </p:nvSpPr>
        <p:spPr bwMode="auto">
          <a:xfrm>
            <a:off x="5791200" y="1828800"/>
            <a:ext cx="1981200" cy="1219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2116" name="Text Box 100"/>
          <p:cNvSpPr txBox="1">
            <a:spLocks noChangeArrowheads="1"/>
          </p:cNvSpPr>
          <p:nvPr/>
        </p:nvSpPr>
        <p:spPr bwMode="auto">
          <a:xfrm>
            <a:off x="6324600" y="2286000"/>
            <a:ext cx="914400" cy="33655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600" dirty="0"/>
              <a:t>oder</a:t>
            </a:r>
          </a:p>
        </p:txBody>
      </p:sp>
      <p:sp>
        <p:nvSpPr>
          <p:cNvPr id="982117" name="Line 101"/>
          <p:cNvSpPr>
            <a:spLocks noChangeShapeType="1"/>
          </p:cNvSpPr>
          <p:nvPr/>
        </p:nvSpPr>
        <p:spPr bwMode="auto">
          <a:xfrm flipV="1">
            <a:off x="5791200" y="3048000"/>
            <a:ext cx="1143000" cy="685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2118" name="Line 102"/>
          <p:cNvSpPr>
            <a:spLocks noChangeShapeType="1"/>
          </p:cNvSpPr>
          <p:nvPr/>
        </p:nvSpPr>
        <p:spPr bwMode="auto">
          <a:xfrm flipV="1">
            <a:off x="5791200" y="3048000"/>
            <a:ext cx="2057400" cy="685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2119" name="Line 103"/>
          <p:cNvSpPr>
            <a:spLocks noChangeShapeType="1"/>
          </p:cNvSpPr>
          <p:nvPr/>
        </p:nvSpPr>
        <p:spPr bwMode="auto">
          <a:xfrm flipV="1">
            <a:off x="5791200" y="4114800"/>
            <a:ext cx="45720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2120" name="Line 104"/>
          <p:cNvSpPr>
            <a:spLocks noChangeShapeType="1"/>
          </p:cNvSpPr>
          <p:nvPr/>
        </p:nvSpPr>
        <p:spPr bwMode="auto">
          <a:xfrm flipV="1">
            <a:off x="5791200" y="4191000"/>
            <a:ext cx="91440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2121" name="Line 105"/>
          <p:cNvSpPr>
            <a:spLocks noChangeShapeType="1"/>
          </p:cNvSpPr>
          <p:nvPr/>
        </p:nvSpPr>
        <p:spPr bwMode="auto">
          <a:xfrm flipV="1">
            <a:off x="5867400" y="5105400"/>
            <a:ext cx="38100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2122" name="Line 106"/>
          <p:cNvSpPr>
            <a:spLocks noChangeShapeType="1"/>
          </p:cNvSpPr>
          <p:nvPr/>
        </p:nvSpPr>
        <p:spPr bwMode="auto">
          <a:xfrm flipV="1">
            <a:off x="5867400" y="5105400"/>
            <a:ext cx="91440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2123" name="Line 107"/>
          <p:cNvSpPr>
            <a:spLocks noChangeShapeType="1"/>
          </p:cNvSpPr>
          <p:nvPr/>
        </p:nvSpPr>
        <p:spPr bwMode="auto">
          <a:xfrm>
            <a:off x="5791200" y="2743200"/>
            <a:ext cx="6858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2124" name="Freeform 108"/>
          <p:cNvSpPr>
            <a:spLocks/>
          </p:cNvSpPr>
          <p:nvPr/>
        </p:nvSpPr>
        <p:spPr bwMode="auto">
          <a:xfrm>
            <a:off x="5791200" y="2743200"/>
            <a:ext cx="2286000" cy="304800"/>
          </a:xfrm>
          <a:custGeom>
            <a:avLst/>
            <a:gdLst>
              <a:gd name="T0" fmla="*/ 0 w 1440"/>
              <a:gd name="T1" fmla="*/ 0 h 192"/>
              <a:gd name="T2" fmla="*/ 1344 w 1440"/>
              <a:gd name="T3" fmla="*/ 0 h 192"/>
              <a:gd name="T4" fmla="*/ 1440 w 1440"/>
              <a:gd name="T5" fmla="*/ 192 h 192"/>
            </a:gdLst>
            <a:ahLst/>
            <a:cxnLst>
              <a:cxn ang="0">
                <a:pos x="T0" y="T1"/>
              </a:cxn>
              <a:cxn ang="0">
                <a:pos x="T2" y="T3"/>
              </a:cxn>
              <a:cxn ang="0">
                <a:pos x="T4" y="T5"/>
              </a:cxn>
            </a:cxnLst>
            <a:rect l="0" t="0" r="r" b="b"/>
            <a:pathLst>
              <a:path w="1440" h="192">
                <a:moveTo>
                  <a:pt x="0" y="0"/>
                </a:moveTo>
                <a:lnTo>
                  <a:pt x="1344" y="0"/>
                </a:lnTo>
                <a:lnTo>
                  <a:pt x="1440" y="192"/>
                </a:ln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2125" name="Text Box 109"/>
          <p:cNvSpPr txBox="1">
            <a:spLocks noChangeArrowheads="1"/>
          </p:cNvSpPr>
          <p:nvPr/>
        </p:nvSpPr>
        <p:spPr bwMode="auto">
          <a:xfrm>
            <a:off x="231775" y="1695450"/>
            <a:ext cx="37084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de-DE" sz="2000" dirty="0"/>
              <a:t>Zu jedem Index-Wert gibt es im TLB </a:t>
            </a:r>
            <a:r>
              <a:rPr lang="de-DE" sz="2000" i="1" dirty="0"/>
              <a:t>n</a:t>
            </a:r>
            <a:r>
              <a:rPr lang="de-DE" sz="2000" dirty="0"/>
              <a:t> zugeordnete Plätze, mit </a:t>
            </a:r>
            <a:r>
              <a:rPr lang="de-DE" sz="2000" i="1" dirty="0"/>
              <a:t>n</a:t>
            </a:r>
            <a:r>
              <a:rPr lang="de-DE" sz="2000" dirty="0"/>
              <a:t>&gt;1</a:t>
            </a:r>
          </a:p>
        </p:txBody>
      </p:sp>
      <p:sp>
        <p:nvSpPr>
          <p:cNvPr id="982126" name="Text Box 110"/>
          <p:cNvSpPr txBox="1">
            <a:spLocks noChangeArrowheads="1"/>
          </p:cNvSpPr>
          <p:nvPr/>
        </p:nvSpPr>
        <p:spPr bwMode="auto">
          <a:xfrm>
            <a:off x="215900" y="3070225"/>
            <a:ext cx="37084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de-DE" sz="2000" dirty="0"/>
              <a:t>Sind alle </a:t>
            </a:r>
            <a:r>
              <a:rPr lang="de-DE" sz="2000" i="1" dirty="0"/>
              <a:t>n</a:t>
            </a:r>
            <a:r>
              <a:rPr lang="de-DE" sz="2000" dirty="0"/>
              <a:t> Plätze für einen neu einzulagernden Index-Wert belegt, wird ein Platz im TLB überschrieben, z.B. der am längsten nicht benutzte </a:t>
            </a:r>
            <a:r>
              <a:rPr lang="en-US" sz="2000" i="1" dirty="0"/>
              <a:t>(least recently used (LRU))</a:t>
            </a:r>
          </a:p>
        </p:txBody>
      </p:sp>
    </p:spTree>
    <p:extLst>
      <p:ext uri="{BB962C8B-B14F-4D97-AF65-F5344CB8AC3E}">
        <p14:creationId xmlns:p14="http://schemas.microsoft.com/office/powerpoint/2010/main" val="201589604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82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212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Datumsplatzhalter 3"/>
          <p:cNvSpPr>
            <a:spLocks noGrp="1"/>
          </p:cNvSpPr>
          <p:nvPr>
            <p:ph type="dt" sz="half" idx="10"/>
          </p:nvPr>
        </p:nvSpPr>
        <p:spPr/>
        <p:txBody>
          <a:bodyPr/>
          <a:lstStyle/>
          <a:p>
            <a:r>
              <a:rPr lang="en-US" dirty="0"/>
              <a:t>©</a:t>
            </a:r>
            <a:r>
              <a:rPr lang="de-DE" dirty="0"/>
              <a:t> H. Falk | </a:t>
            </a:r>
            <a:fld id="{CEB7F3E0-9B38-4CB5-A979-5F9BF2C39D8A}" type="datetime1">
              <a:rPr lang="de-DE" smtClean="0"/>
              <a:t>01.10.2014</a:t>
            </a:fld>
            <a:endParaRPr lang="de-DE" dirty="0"/>
          </a:p>
        </p:txBody>
      </p:sp>
      <p:sp>
        <p:nvSpPr>
          <p:cNvPr id="83" name="Fußzeilenplatzhalter 4"/>
          <p:cNvSpPr>
            <a:spLocks noGrp="1"/>
          </p:cNvSpPr>
          <p:nvPr>
            <p:ph type="ftr" sz="quarter" idx="11"/>
          </p:nvPr>
        </p:nvSpPr>
        <p:spPr/>
        <p:txBody>
          <a:bodyPr/>
          <a:lstStyle/>
          <a:p>
            <a:r>
              <a:rPr lang="de-DE" dirty="0" smtClean="0"/>
              <a:t>7 - Speicher-Hardware</a:t>
            </a:r>
            <a:endParaRPr lang="de-DE" dirty="0"/>
          </a:p>
        </p:txBody>
      </p:sp>
      <p:sp>
        <p:nvSpPr>
          <p:cNvPr id="984066" name="Rectangle 2"/>
          <p:cNvSpPr>
            <a:spLocks noGrp="1" noChangeArrowheads="1"/>
          </p:cNvSpPr>
          <p:nvPr>
            <p:ph type="title"/>
          </p:nvPr>
        </p:nvSpPr>
        <p:spPr/>
        <p:txBody>
          <a:bodyPr/>
          <a:lstStyle/>
          <a:p>
            <a:r>
              <a:rPr lang="de-DE" dirty="0"/>
              <a:t>Mengen-assoziative Abbildung – Realisierung</a:t>
            </a:r>
          </a:p>
        </p:txBody>
      </p:sp>
      <p:sp>
        <p:nvSpPr>
          <p:cNvPr id="984109" name="Text Box 45"/>
          <p:cNvSpPr txBox="1">
            <a:spLocks noChangeArrowheads="1"/>
          </p:cNvSpPr>
          <p:nvPr/>
        </p:nvSpPr>
        <p:spPr bwMode="auto">
          <a:xfrm>
            <a:off x="3810000" y="1250950"/>
            <a:ext cx="2514600" cy="396875"/>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10800" rIns="90000" bIns="10800">
            <a:spAutoFit/>
          </a:bodyPr>
          <a:lstStyle/>
          <a:p>
            <a:pPr eaLnBrk="1" hangingPunct="1">
              <a:spcBef>
                <a:spcPct val="50000"/>
              </a:spcBef>
            </a:pPr>
            <a:r>
              <a:rPr lang="de-DE" dirty="0"/>
              <a:t>virtuelle Adresse</a:t>
            </a:r>
          </a:p>
        </p:txBody>
      </p:sp>
      <p:sp>
        <p:nvSpPr>
          <p:cNvPr id="984110" name="Text Box 46"/>
          <p:cNvSpPr txBox="1">
            <a:spLocks noChangeArrowheads="1"/>
          </p:cNvSpPr>
          <p:nvPr/>
        </p:nvSpPr>
        <p:spPr bwMode="auto">
          <a:xfrm>
            <a:off x="6858000" y="6127750"/>
            <a:ext cx="2133600" cy="396875"/>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10800" rIns="54000" bIns="10800">
            <a:spAutoFit/>
          </a:bodyPr>
          <a:lstStyle/>
          <a:p>
            <a:pPr eaLnBrk="1" hangingPunct="1">
              <a:spcBef>
                <a:spcPct val="50000"/>
              </a:spcBef>
            </a:pPr>
            <a:r>
              <a:rPr lang="de-DE" dirty="0"/>
              <a:t>reale Adresse</a:t>
            </a:r>
          </a:p>
        </p:txBody>
      </p:sp>
      <p:sp>
        <p:nvSpPr>
          <p:cNvPr id="984111" name="Freeform 47"/>
          <p:cNvSpPr>
            <a:spLocks/>
          </p:cNvSpPr>
          <p:nvPr/>
        </p:nvSpPr>
        <p:spPr bwMode="auto">
          <a:xfrm>
            <a:off x="1676400" y="3079750"/>
            <a:ext cx="381000" cy="1295400"/>
          </a:xfrm>
          <a:custGeom>
            <a:avLst/>
            <a:gdLst>
              <a:gd name="T0" fmla="*/ 237 w 240"/>
              <a:gd name="T1" fmla="*/ 0 h 905"/>
              <a:gd name="T2" fmla="*/ 0 w 240"/>
              <a:gd name="T3" fmla="*/ 182 h 905"/>
              <a:gd name="T4" fmla="*/ 0 w 240"/>
              <a:gd name="T5" fmla="*/ 758 h 905"/>
              <a:gd name="T6" fmla="*/ 240 w 240"/>
              <a:gd name="T7" fmla="*/ 905 h 905"/>
              <a:gd name="T8" fmla="*/ 240 w 240"/>
              <a:gd name="T9" fmla="*/ 0 h 905"/>
            </a:gdLst>
            <a:ahLst/>
            <a:cxnLst>
              <a:cxn ang="0">
                <a:pos x="T0" y="T1"/>
              </a:cxn>
              <a:cxn ang="0">
                <a:pos x="T2" y="T3"/>
              </a:cxn>
              <a:cxn ang="0">
                <a:pos x="T4" y="T5"/>
              </a:cxn>
              <a:cxn ang="0">
                <a:pos x="T6" y="T7"/>
              </a:cxn>
              <a:cxn ang="0">
                <a:pos x="T8" y="T9"/>
              </a:cxn>
            </a:cxnLst>
            <a:rect l="0" t="0" r="r" b="b"/>
            <a:pathLst>
              <a:path w="240" h="905">
                <a:moveTo>
                  <a:pt x="237" y="0"/>
                </a:moveTo>
                <a:lnTo>
                  <a:pt x="0" y="182"/>
                </a:lnTo>
                <a:lnTo>
                  <a:pt x="0" y="758"/>
                </a:lnTo>
                <a:lnTo>
                  <a:pt x="240" y="905"/>
                </a:lnTo>
                <a:lnTo>
                  <a:pt x="240" y="0"/>
                </a:lnTo>
              </a:path>
            </a:pathLst>
          </a:custGeom>
          <a:solidFill>
            <a:srgbClr val="FFFF99"/>
          </a:solidFill>
          <a:ln w="19050"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4112" name="Text Box 48"/>
          <p:cNvSpPr txBox="1">
            <a:spLocks noChangeArrowheads="1"/>
          </p:cNvSpPr>
          <p:nvPr/>
        </p:nvSpPr>
        <p:spPr bwMode="auto">
          <a:xfrm>
            <a:off x="4495800" y="2622550"/>
            <a:ext cx="2057400" cy="45720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dirty="0"/>
              <a:t>TLB</a:t>
            </a:r>
          </a:p>
        </p:txBody>
      </p:sp>
      <p:grpSp>
        <p:nvGrpSpPr>
          <p:cNvPr id="984113" name="Group 49"/>
          <p:cNvGrpSpPr>
            <a:grpSpLocks/>
          </p:cNvGrpSpPr>
          <p:nvPr/>
        </p:nvGrpSpPr>
        <p:grpSpPr bwMode="auto">
          <a:xfrm>
            <a:off x="457200" y="1708150"/>
            <a:ext cx="8077200" cy="777875"/>
            <a:chOff x="288" y="1392"/>
            <a:chExt cx="5088" cy="490"/>
          </a:xfrm>
        </p:grpSpPr>
        <p:sp>
          <p:nvSpPr>
            <p:cNvPr id="984114" name="Rectangle 50"/>
            <p:cNvSpPr>
              <a:spLocks noChangeArrowheads="1"/>
            </p:cNvSpPr>
            <p:nvPr/>
          </p:nvSpPr>
          <p:spPr bwMode="auto">
            <a:xfrm>
              <a:off x="288" y="1440"/>
              <a:ext cx="5088" cy="432"/>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de-DE" dirty="0"/>
            </a:p>
          </p:txBody>
        </p:sp>
        <p:sp>
          <p:nvSpPr>
            <p:cNvPr id="984115" name="Text Box 51"/>
            <p:cNvSpPr txBox="1">
              <a:spLocks noChangeArrowheads="1"/>
            </p:cNvSpPr>
            <p:nvPr/>
          </p:nvSpPr>
          <p:spPr bwMode="auto">
            <a:xfrm>
              <a:off x="1056" y="1392"/>
              <a:ext cx="1488" cy="288"/>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dirty="0"/>
                <a:t>Seitennummer</a:t>
              </a:r>
            </a:p>
          </p:txBody>
        </p:sp>
        <p:sp>
          <p:nvSpPr>
            <p:cNvPr id="984116" name="Text Box 52"/>
            <p:cNvSpPr txBox="1">
              <a:spLocks noChangeArrowheads="1"/>
            </p:cNvSpPr>
            <p:nvPr/>
          </p:nvSpPr>
          <p:spPr bwMode="auto">
            <a:xfrm>
              <a:off x="3360" y="1440"/>
              <a:ext cx="1968" cy="442"/>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2000" dirty="0"/>
                <a:t>Nummer des Worts in der Seite („</a:t>
              </a:r>
              <a:r>
                <a:rPr lang="de-DE" sz="2000" i="1" dirty="0"/>
                <a:t>Offset</a:t>
              </a:r>
              <a:r>
                <a:rPr lang="de-DE" sz="2000" dirty="0"/>
                <a:t>“)</a:t>
              </a:r>
            </a:p>
          </p:txBody>
        </p:sp>
        <p:sp>
          <p:nvSpPr>
            <p:cNvPr id="984117" name="Line 53"/>
            <p:cNvSpPr>
              <a:spLocks noChangeShapeType="1"/>
            </p:cNvSpPr>
            <p:nvPr/>
          </p:nvSpPr>
          <p:spPr bwMode="auto">
            <a:xfrm>
              <a:off x="3216" y="1440"/>
              <a:ext cx="0" cy="4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4118" name="Line 54"/>
            <p:cNvSpPr>
              <a:spLocks noChangeShapeType="1"/>
            </p:cNvSpPr>
            <p:nvPr/>
          </p:nvSpPr>
          <p:spPr bwMode="auto">
            <a:xfrm>
              <a:off x="1824" y="1680"/>
              <a:ext cx="0"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4119" name="Text Box 55"/>
            <p:cNvSpPr txBox="1">
              <a:spLocks noChangeArrowheads="1"/>
            </p:cNvSpPr>
            <p:nvPr/>
          </p:nvSpPr>
          <p:spPr bwMode="auto">
            <a:xfrm>
              <a:off x="960" y="1632"/>
              <a:ext cx="480" cy="25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2000" i="1" dirty="0"/>
                <a:t>Tag</a:t>
              </a:r>
            </a:p>
          </p:txBody>
        </p:sp>
        <p:sp>
          <p:nvSpPr>
            <p:cNvPr id="984120" name="Text Box 56"/>
            <p:cNvSpPr txBox="1">
              <a:spLocks noChangeArrowheads="1"/>
            </p:cNvSpPr>
            <p:nvPr/>
          </p:nvSpPr>
          <p:spPr bwMode="auto">
            <a:xfrm>
              <a:off x="2160" y="1632"/>
              <a:ext cx="912" cy="25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2000" dirty="0"/>
                <a:t>Index</a:t>
              </a:r>
            </a:p>
          </p:txBody>
        </p:sp>
      </p:grpSp>
      <p:sp>
        <p:nvSpPr>
          <p:cNvPr id="984121" name="Rectangle 57"/>
          <p:cNvSpPr>
            <a:spLocks noChangeArrowheads="1"/>
          </p:cNvSpPr>
          <p:nvPr/>
        </p:nvSpPr>
        <p:spPr bwMode="auto">
          <a:xfrm>
            <a:off x="2057400" y="3079750"/>
            <a:ext cx="2971800" cy="1295400"/>
          </a:xfrm>
          <a:prstGeom prst="rect">
            <a:avLst/>
          </a:prstGeom>
          <a:solidFill>
            <a:srgbClr val="FFFF99"/>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de-DE" dirty="0"/>
          </a:p>
        </p:txBody>
      </p:sp>
      <p:sp>
        <p:nvSpPr>
          <p:cNvPr id="984122" name="Line 58"/>
          <p:cNvSpPr>
            <a:spLocks noChangeShapeType="1"/>
          </p:cNvSpPr>
          <p:nvPr/>
        </p:nvSpPr>
        <p:spPr bwMode="auto">
          <a:xfrm>
            <a:off x="3886200" y="3079750"/>
            <a:ext cx="0" cy="1295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4123" name="Text Box 59"/>
          <p:cNvSpPr txBox="1">
            <a:spLocks noChangeArrowheads="1"/>
          </p:cNvSpPr>
          <p:nvPr/>
        </p:nvSpPr>
        <p:spPr bwMode="auto">
          <a:xfrm>
            <a:off x="2819400" y="3155950"/>
            <a:ext cx="1219200" cy="120251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t>Zugriffs-rechte, </a:t>
            </a:r>
            <a:br>
              <a:rPr lang="de-DE" sz="1800" dirty="0"/>
            </a:br>
            <a:r>
              <a:rPr lang="de-DE" sz="1800" dirty="0"/>
              <a:t>im Spei-cher?</a:t>
            </a:r>
          </a:p>
        </p:txBody>
      </p:sp>
      <p:sp>
        <p:nvSpPr>
          <p:cNvPr id="984124" name="Text Box 60"/>
          <p:cNvSpPr txBox="1">
            <a:spLocks noChangeArrowheads="1"/>
          </p:cNvSpPr>
          <p:nvPr/>
        </p:nvSpPr>
        <p:spPr bwMode="auto">
          <a:xfrm>
            <a:off x="3886200" y="3155950"/>
            <a:ext cx="1295400" cy="120251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smtClean="0"/>
              <a:t>MSBs d. Startadr. </a:t>
            </a:r>
            <a:r>
              <a:rPr lang="de-DE" sz="1800" dirty="0"/>
              <a:t>der Kacheln</a:t>
            </a:r>
          </a:p>
        </p:txBody>
      </p:sp>
      <p:sp>
        <p:nvSpPr>
          <p:cNvPr id="984125" name="Line 61"/>
          <p:cNvSpPr>
            <a:spLocks noChangeShapeType="1"/>
          </p:cNvSpPr>
          <p:nvPr/>
        </p:nvSpPr>
        <p:spPr bwMode="auto">
          <a:xfrm>
            <a:off x="2819400" y="3079750"/>
            <a:ext cx="0" cy="1295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4126" name="Text Box 62"/>
          <p:cNvSpPr txBox="1">
            <a:spLocks noChangeArrowheads="1"/>
          </p:cNvSpPr>
          <p:nvPr/>
        </p:nvSpPr>
        <p:spPr bwMode="auto">
          <a:xfrm>
            <a:off x="2133600" y="3460750"/>
            <a:ext cx="762000" cy="366713"/>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i="1" dirty="0"/>
              <a:t>Tags</a:t>
            </a:r>
          </a:p>
        </p:txBody>
      </p:sp>
      <p:sp>
        <p:nvSpPr>
          <p:cNvPr id="984127" name="Rectangle 63"/>
          <p:cNvSpPr>
            <a:spLocks noChangeArrowheads="1"/>
          </p:cNvSpPr>
          <p:nvPr/>
        </p:nvSpPr>
        <p:spPr bwMode="auto">
          <a:xfrm>
            <a:off x="5029200" y="3079750"/>
            <a:ext cx="2971800" cy="1295400"/>
          </a:xfrm>
          <a:prstGeom prst="rect">
            <a:avLst/>
          </a:prstGeom>
          <a:solidFill>
            <a:srgbClr val="FFFF99"/>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de-DE" dirty="0"/>
          </a:p>
        </p:txBody>
      </p:sp>
      <p:sp>
        <p:nvSpPr>
          <p:cNvPr id="984128" name="Line 64"/>
          <p:cNvSpPr>
            <a:spLocks noChangeShapeType="1"/>
          </p:cNvSpPr>
          <p:nvPr/>
        </p:nvSpPr>
        <p:spPr bwMode="auto">
          <a:xfrm>
            <a:off x="6858000" y="3079750"/>
            <a:ext cx="0" cy="1295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4129" name="Text Box 65"/>
          <p:cNvSpPr txBox="1">
            <a:spLocks noChangeArrowheads="1"/>
          </p:cNvSpPr>
          <p:nvPr/>
        </p:nvSpPr>
        <p:spPr bwMode="auto">
          <a:xfrm>
            <a:off x="5791200" y="3155950"/>
            <a:ext cx="1219200" cy="120251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t>Zugriffs-rechte, </a:t>
            </a:r>
            <a:br>
              <a:rPr lang="de-DE" sz="1800" dirty="0"/>
            </a:br>
            <a:r>
              <a:rPr lang="de-DE" sz="1800" dirty="0"/>
              <a:t>im Spei-cher?</a:t>
            </a:r>
          </a:p>
        </p:txBody>
      </p:sp>
      <p:sp>
        <p:nvSpPr>
          <p:cNvPr id="984130" name="Text Box 66"/>
          <p:cNvSpPr txBox="1">
            <a:spLocks noChangeArrowheads="1"/>
          </p:cNvSpPr>
          <p:nvPr/>
        </p:nvSpPr>
        <p:spPr bwMode="auto">
          <a:xfrm>
            <a:off x="6858000" y="3155950"/>
            <a:ext cx="1295400" cy="120251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smtClean="0"/>
              <a:t>MSBs d. Startadr. </a:t>
            </a:r>
            <a:r>
              <a:rPr lang="de-DE" sz="1800" dirty="0"/>
              <a:t>der Kacheln</a:t>
            </a:r>
          </a:p>
        </p:txBody>
      </p:sp>
      <p:sp>
        <p:nvSpPr>
          <p:cNvPr id="984131" name="Line 67"/>
          <p:cNvSpPr>
            <a:spLocks noChangeShapeType="1"/>
          </p:cNvSpPr>
          <p:nvPr/>
        </p:nvSpPr>
        <p:spPr bwMode="auto">
          <a:xfrm>
            <a:off x="5791200" y="3079750"/>
            <a:ext cx="0" cy="1295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4132" name="Text Box 68"/>
          <p:cNvSpPr txBox="1">
            <a:spLocks noChangeArrowheads="1"/>
          </p:cNvSpPr>
          <p:nvPr/>
        </p:nvSpPr>
        <p:spPr bwMode="auto">
          <a:xfrm>
            <a:off x="5105400" y="3460750"/>
            <a:ext cx="762000" cy="366713"/>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i="1" dirty="0"/>
              <a:t>Tags</a:t>
            </a:r>
          </a:p>
        </p:txBody>
      </p:sp>
      <p:sp>
        <p:nvSpPr>
          <p:cNvPr id="984133" name="Line 69"/>
          <p:cNvSpPr>
            <a:spLocks noChangeShapeType="1"/>
          </p:cNvSpPr>
          <p:nvPr/>
        </p:nvSpPr>
        <p:spPr bwMode="auto">
          <a:xfrm>
            <a:off x="5029200" y="3079750"/>
            <a:ext cx="0" cy="1295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grpSp>
        <p:nvGrpSpPr>
          <p:cNvPr id="984134" name="Group 70"/>
          <p:cNvGrpSpPr>
            <a:grpSpLocks/>
          </p:cNvGrpSpPr>
          <p:nvPr/>
        </p:nvGrpSpPr>
        <p:grpSpPr bwMode="auto">
          <a:xfrm>
            <a:off x="2286000" y="4603750"/>
            <a:ext cx="311150" cy="366713"/>
            <a:chOff x="288" y="1853"/>
            <a:chExt cx="196" cy="231"/>
          </a:xfrm>
        </p:grpSpPr>
        <p:sp>
          <p:nvSpPr>
            <p:cNvPr id="984135" name="Oval 71"/>
            <p:cNvSpPr>
              <a:spLocks noChangeArrowheads="1"/>
            </p:cNvSpPr>
            <p:nvPr/>
          </p:nvSpPr>
          <p:spPr bwMode="auto">
            <a:xfrm>
              <a:off x="288" y="1872"/>
              <a:ext cx="192" cy="192"/>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de-DE" dirty="0"/>
            </a:p>
          </p:txBody>
        </p:sp>
        <p:sp>
          <p:nvSpPr>
            <p:cNvPr id="984136" name="Text Box 72"/>
            <p:cNvSpPr txBox="1">
              <a:spLocks noChangeArrowheads="1"/>
            </p:cNvSpPr>
            <p:nvPr/>
          </p:nvSpPr>
          <p:spPr bwMode="auto">
            <a:xfrm>
              <a:off x="292" y="1853"/>
              <a:ext cx="192" cy="231"/>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nchorCtr="1">
              <a:spAutoFit/>
            </a:bodyPr>
            <a:lstStyle/>
            <a:p>
              <a:pPr eaLnBrk="1" hangingPunct="1">
                <a:spcBef>
                  <a:spcPct val="50000"/>
                </a:spcBef>
              </a:pPr>
              <a:r>
                <a:rPr lang="de-DE" sz="1800" dirty="0"/>
                <a:t>=</a:t>
              </a:r>
            </a:p>
          </p:txBody>
        </p:sp>
      </p:grpSp>
      <p:grpSp>
        <p:nvGrpSpPr>
          <p:cNvPr id="984137" name="Group 73"/>
          <p:cNvGrpSpPr>
            <a:grpSpLocks/>
          </p:cNvGrpSpPr>
          <p:nvPr/>
        </p:nvGrpSpPr>
        <p:grpSpPr bwMode="auto">
          <a:xfrm>
            <a:off x="5334000" y="4603750"/>
            <a:ext cx="311150" cy="366713"/>
            <a:chOff x="288" y="1853"/>
            <a:chExt cx="196" cy="231"/>
          </a:xfrm>
        </p:grpSpPr>
        <p:sp>
          <p:nvSpPr>
            <p:cNvPr id="984138" name="Oval 74"/>
            <p:cNvSpPr>
              <a:spLocks noChangeArrowheads="1"/>
            </p:cNvSpPr>
            <p:nvPr/>
          </p:nvSpPr>
          <p:spPr bwMode="auto">
            <a:xfrm>
              <a:off x="288" y="1872"/>
              <a:ext cx="192" cy="192"/>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de-DE" dirty="0"/>
            </a:p>
          </p:txBody>
        </p:sp>
        <p:sp>
          <p:nvSpPr>
            <p:cNvPr id="984139" name="Text Box 75"/>
            <p:cNvSpPr txBox="1">
              <a:spLocks noChangeArrowheads="1"/>
            </p:cNvSpPr>
            <p:nvPr/>
          </p:nvSpPr>
          <p:spPr bwMode="auto">
            <a:xfrm>
              <a:off x="292" y="1853"/>
              <a:ext cx="192" cy="231"/>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nchorCtr="1">
              <a:spAutoFit/>
            </a:bodyPr>
            <a:lstStyle/>
            <a:p>
              <a:pPr eaLnBrk="1" hangingPunct="1">
                <a:spcBef>
                  <a:spcPct val="50000"/>
                </a:spcBef>
              </a:pPr>
              <a:r>
                <a:rPr lang="de-DE" sz="1800" dirty="0"/>
                <a:t>=</a:t>
              </a:r>
            </a:p>
          </p:txBody>
        </p:sp>
      </p:grpSp>
      <p:sp>
        <p:nvSpPr>
          <p:cNvPr id="984140" name="Line 76"/>
          <p:cNvSpPr>
            <a:spLocks noChangeShapeType="1"/>
          </p:cNvSpPr>
          <p:nvPr/>
        </p:nvSpPr>
        <p:spPr bwMode="auto">
          <a:xfrm>
            <a:off x="2438400" y="4375150"/>
            <a:ext cx="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4141" name="Line 77"/>
          <p:cNvSpPr>
            <a:spLocks noChangeShapeType="1"/>
          </p:cNvSpPr>
          <p:nvPr/>
        </p:nvSpPr>
        <p:spPr bwMode="auto">
          <a:xfrm>
            <a:off x="5486400" y="4375150"/>
            <a:ext cx="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4142" name="Freeform 78"/>
          <p:cNvSpPr>
            <a:spLocks/>
          </p:cNvSpPr>
          <p:nvPr/>
        </p:nvSpPr>
        <p:spPr bwMode="auto">
          <a:xfrm>
            <a:off x="990600" y="2470150"/>
            <a:ext cx="4495800" cy="2824163"/>
          </a:xfrm>
          <a:custGeom>
            <a:avLst/>
            <a:gdLst>
              <a:gd name="T0" fmla="*/ 0 w 2832"/>
              <a:gd name="T1" fmla="*/ 0 h 1779"/>
              <a:gd name="T2" fmla="*/ 0 w 2832"/>
              <a:gd name="T3" fmla="*/ 1779 h 1779"/>
              <a:gd name="T4" fmla="*/ 2832 w 2832"/>
              <a:gd name="T5" fmla="*/ 1776 h 1779"/>
              <a:gd name="T6" fmla="*/ 2832 w 2832"/>
              <a:gd name="T7" fmla="*/ 1536 h 1779"/>
            </a:gdLst>
            <a:ahLst/>
            <a:cxnLst>
              <a:cxn ang="0">
                <a:pos x="T0" y="T1"/>
              </a:cxn>
              <a:cxn ang="0">
                <a:pos x="T2" y="T3"/>
              </a:cxn>
              <a:cxn ang="0">
                <a:pos x="T4" y="T5"/>
              </a:cxn>
              <a:cxn ang="0">
                <a:pos x="T6" y="T7"/>
              </a:cxn>
            </a:cxnLst>
            <a:rect l="0" t="0" r="r" b="b"/>
            <a:pathLst>
              <a:path w="2832" h="1779">
                <a:moveTo>
                  <a:pt x="0" y="0"/>
                </a:moveTo>
                <a:lnTo>
                  <a:pt x="0" y="1779"/>
                </a:lnTo>
                <a:lnTo>
                  <a:pt x="2832" y="1776"/>
                </a:lnTo>
                <a:lnTo>
                  <a:pt x="2832" y="1536"/>
                </a:ln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4143" name="Line 79"/>
          <p:cNvSpPr>
            <a:spLocks noChangeShapeType="1"/>
          </p:cNvSpPr>
          <p:nvPr/>
        </p:nvSpPr>
        <p:spPr bwMode="auto">
          <a:xfrm flipV="1">
            <a:off x="2438400" y="4908550"/>
            <a:ext cx="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4144" name="Freeform 80"/>
          <p:cNvSpPr>
            <a:spLocks/>
          </p:cNvSpPr>
          <p:nvPr/>
        </p:nvSpPr>
        <p:spPr bwMode="auto">
          <a:xfrm>
            <a:off x="1295400" y="2470150"/>
            <a:ext cx="2667000" cy="1219200"/>
          </a:xfrm>
          <a:custGeom>
            <a:avLst/>
            <a:gdLst>
              <a:gd name="T0" fmla="*/ 1680 w 1680"/>
              <a:gd name="T1" fmla="*/ 0 h 768"/>
              <a:gd name="T2" fmla="*/ 1680 w 1680"/>
              <a:gd name="T3" fmla="*/ 192 h 768"/>
              <a:gd name="T4" fmla="*/ 0 w 1680"/>
              <a:gd name="T5" fmla="*/ 192 h 768"/>
              <a:gd name="T6" fmla="*/ 0 w 1680"/>
              <a:gd name="T7" fmla="*/ 768 h 768"/>
              <a:gd name="T8" fmla="*/ 240 w 1680"/>
              <a:gd name="T9" fmla="*/ 768 h 768"/>
            </a:gdLst>
            <a:ahLst/>
            <a:cxnLst>
              <a:cxn ang="0">
                <a:pos x="T0" y="T1"/>
              </a:cxn>
              <a:cxn ang="0">
                <a:pos x="T2" y="T3"/>
              </a:cxn>
              <a:cxn ang="0">
                <a:pos x="T4" y="T5"/>
              </a:cxn>
              <a:cxn ang="0">
                <a:pos x="T6" y="T7"/>
              </a:cxn>
              <a:cxn ang="0">
                <a:pos x="T8" y="T9"/>
              </a:cxn>
            </a:cxnLst>
            <a:rect l="0" t="0" r="r" b="b"/>
            <a:pathLst>
              <a:path w="1680" h="768">
                <a:moveTo>
                  <a:pt x="1680" y="0"/>
                </a:moveTo>
                <a:lnTo>
                  <a:pt x="1680" y="192"/>
                </a:lnTo>
                <a:lnTo>
                  <a:pt x="0" y="192"/>
                </a:lnTo>
                <a:lnTo>
                  <a:pt x="0" y="768"/>
                </a:lnTo>
                <a:lnTo>
                  <a:pt x="240" y="768"/>
                </a:ln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4145" name="Line 81"/>
          <p:cNvSpPr>
            <a:spLocks noChangeShapeType="1"/>
          </p:cNvSpPr>
          <p:nvPr/>
        </p:nvSpPr>
        <p:spPr bwMode="auto">
          <a:xfrm>
            <a:off x="3352800" y="4908550"/>
            <a:ext cx="0" cy="838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4146" name="Line 82"/>
          <p:cNvSpPr>
            <a:spLocks noChangeShapeType="1"/>
          </p:cNvSpPr>
          <p:nvPr/>
        </p:nvSpPr>
        <p:spPr bwMode="auto">
          <a:xfrm>
            <a:off x="3352800" y="4375150"/>
            <a:ext cx="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4147" name="Line 83"/>
          <p:cNvSpPr>
            <a:spLocks noChangeShapeType="1"/>
          </p:cNvSpPr>
          <p:nvPr/>
        </p:nvSpPr>
        <p:spPr bwMode="auto">
          <a:xfrm flipH="1">
            <a:off x="3200400" y="4679950"/>
            <a:ext cx="1524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4148" name="Oval 84"/>
          <p:cNvSpPr>
            <a:spLocks noChangeArrowheads="1"/>
          </p:cNvSpPr>
          <p:nvPr/>
        </p:nvSpPr>
        <p:spPr bwMode="auto">
          <a:xfrm>
            <a:off x="3316288" y="4641850"/>
            <a:ext cx="76200" cy="762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de-DE" dirty="0"/>
          </a:p>
        </p:txBody>
      </p:sp>
      <p:sp>
        <p:nvSpPr>
          <p:cNvPr id="984149" name="Oval 85"/>
          <p:cNvSpPr>
            <a:spLocks noChangeArrowheads="1"/>
          </p:cNvSpPr>
          <p:nvPr/>
        </p:nvSpPr>
        <p:spPr bwMode="auto">
          <a:xfrm>
            <a:off x="2400300" y="5260975"/>
            <a:ext cx="76200" cy="762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de-DE" dirty="0"/>
          </a:p>
        </p:txBody>
      </p:sp>
      <p:grpSp>
        <p:nvGrpSpPr>
          <p:cNvPr id="984150" name="Group 86"/>
          <p:cNvGrpSpPr>
            <a:grpSpLocks/>
          </p:cNvGrpSpPr>
          <p:nvPr/>
        </p:nvGrpSpPr>
        <p:grpSpPr bwMode="auto">
          <a:xfrm>
            <a:off x="4267200" y="4375150"/>
            <a:ext cx="200025" cy="539750"/>
            <a:chOff x="2016" y="2736"/>
            <a:chExt cx="126" cy="340"/>
          </a:xfrm>
        </p:grpSpPr>
        <p:sp>
          <p:nvSpPr>
            <p:cNvPr id="984151" name="Line 87"/>
            <p:cNvSpPr>
              <a:spLocks noChangeShapeType="1"/>
            </p:cNvSpPr>
            <p:nvPr/>
          </p:nvSpPr>
          <p:spPr bwMode="auto">
            <a:xfrm>
              <a:off x="2112" y="2736"/>
              <a:ext cx="0"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4152" name="Line 88"/>
            <p:cNvSpPr>
              <a:spLocks noChangeShapeType="1"/>
            </p:cNvSpPr>
            <p:nvPr/>
          </p:nvSpPr>
          <p:spPr bwMode="auto">
            <a:xfrm flipH="1">
              <a:off x="2016" y="2928"/>
              <a:ext cx="96"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4153" name="Oval 89"/>
            <p:cNvSpPr>
              <a:spLocks noChangeArrowheads="1"/>
            </p:cNvSpPr>
            <p:nvPr/>
          </p:nvSpPr>
          <p:spPr bwMode="auto">
            <a:xfrm>
              <a:off x="2089" y="290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de-DE" dirty="0"/>
            </a:p>
          </p:txBody>
        </p:sp>
        <p:sp>
          <p:nvSpPr>
            <p:cNvPr id="984154" name="Oval 90"/>
            <p:cNvSpPr>
              <a:spLocks noChangeArrowheads="1"/>
            </p:cNvSpPr>
            <p:nvPr/>
          </p:nvSpPr>
          <p:spPr bwMode="auto">
            <a:xfrm>
              <a:off x="2094" y="302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de-DE" dirty="0"/>
            </a:p>
          </p:txBody>
        </p:sp>
      </p:grpSp>
      <p:grpSp>
        <p:nvGrpSpPr>
          <p:cNvPr id="984155" name="Group 91"/>
          <p:cNvGrpSpPr>
            <a:grpSpLocks/>
          </p:cNvGrpSpPr>
          <p:nvPr/>
        </p:nvGrpSpPr>
        <p:grpSpPr bwMode="auto">
          <a:xfrm>
            <a:off x="6248400" y="4375150"/>
            <a:ext cx="200025" cy="539750"/>
            <a:chOff x="2016" y="2736"/>
            <a:chExt cx="126" cy="340"/>
          </a:xfrm>
        </p:grpSpPr>
        <p:sp>
          <p:nvSpPr>
            <p:cNvPr id="984156" name="Line 92"/>
            <p:cNvSpPr>
              <a:spLocks noChangeShapeType="1"/>
            </p:cNvSpPr>
            <p:nvPr/>
          </p:nvSpPr>
          <p:spPr bwMode="auto">
            <a:xfrm>
              <a:off x="2112" y="2736"/>
              <a:ext cx="0"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4157" name="Line 93"/>
            <p:cNvSpPr>
              <a:spLocks noChangeShapeType="1"/>
            </p:cNvSpPr>
            <p:nvPr/>
          </p:nvSpPr>
          <p:spPr bwMode="auto">
            <a:xfrm flipH="1">
              <a:off x="2016" y="2928"/>
              <a:ext cx="96"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4158" name="Oval 94"/>
            <p:cNvSpPr>
              <a:spLocks noChangeArrowheads="1"/>
            </p:cNvSpPr>
            <p:nvPr/>
          </p:nvSpPr>
          <p:spPr bwMode="auto">
            <a:xfrm>
              <a:off x="2089" y="290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de-DE" dirty="0"/>
            </a:p>
          </p:txBody>
        </p:sp>
        <p:sp>
          <p:nvSpPr>
            <p:cNvPr id="984159" name="Oval 95"/>
            <p:cNvSpPr>
              <a:spLocks noChangeArrowheads="1"/>
            </p:cNvSpPr>
            <p:nvPr/>
          </p:nvSpPr>
          <p:spPr bwMode="auto">
            <a:xfrm>
              <a:off x="2094" y="302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de-DE" dirty="0"/>
            </a:p>
          </p:txBody>
        </p:sp>
      </p:grpSp>
      <p:grpSp>
        <p:nvGrpSpPr>
          <p:cNvPr id="984160" name="Group 96"/>
          <p:cNvGrpSpPr>
            <a:grpSpLocks/>
          </p:cNvGrpSpPr>
          <p:nvPr/>
        </p:nvGrpSpPr>
        <p:grpSpPr bwMode="auto">
          <a:xfrm>
            <a:off x="7315200" y="4375150"/>
            <a:ext cx="200025" cy="539750"/>
            <a:chOff x="2016" y="2736"/>
            <a:chExt cx="126" cy="340"/>
          </a:xfrm>
        </p:grpSpPr>
        <p:sp>
          <p:nvSpPr>
            <p:cNvPr id="984161" name="Line 97"/>
            <p:cNvSpPr>
              <a:spLocks noChangeShapeType="1"/>
            </p:cNvSpPr>
            <p:nvPr/>
          </p:nvSpPr>
          <p:spPr bwMode="auto">
            <a:xfrm>
              <a:off x="2112" y="2736"/>
              <a:ext cx="0"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4162" name="Line 98"/>
            <p:cNvSpPr>
              <a:spLocks noChangeShapeType="1"/>
            </p:cNvSpPr>
            <p:nvPr/>
          </p:nvSpPr>
          <p:spPr bwMode="auto">
            <a:xfrm flipH="1">
              <a:off x="2016" y="2928"/>
              <a:ext cx="96"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4163" name="Oval 99"/>
            <p:cNvSpPr>
              <a:spLocks noChangeArrowheads="1"/>
            </p:cNvSpPr>
            <p:nvPr/>
          </p:nvSpPr>
          <p:spPr bwMode="auto">
            <a:xfrm>
              <a:off x="2089" y="2904"/>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de-DE" dirty="0"/>
            </a:p>
          </p:txBody>
        </p:sp>
        <p:sp>
          <p:nvSpPr>
            <p:cNvPr id="984164" name="Oval 100"/>
            <p:cNvSpPr>
              <a:spLocks noChangeArrowheads="1"/>
            </p:cNvSpPr>
            <p:nvPr/>
          </p:nvSpPr>
          <p:spPr bwMode="auto">
            <a:xfrm>
              <a:off x="2094" y="3028"/>
              <a:ext cx="48" cy="4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de-DE" dirty="0"/>
            </a:p>
          </p:txBody>
        </p:sp>
      </p:grpSp>
      <p:sp>
        <p:nvSpPr>
          <p:cNvPr id="984165" name="Line 101"/>
          <p:cNvSpPr>
            <a:spLocks noChangeShapeType="1"/>
          </p:cNvSpPr>
          <p:nvPr/>
        </p:nvSpPr>
        <p:spPr bwMode="auto">
          <a:xfrm>
            <a:off x="2597150" y="4792663"/>
            <a:ext cx="1622425" cy="0"/>
          </a:xfrm>
          <a:prstGeom prst="line">
            <a:avLst/>
          </a:prstGeom>
          <a:noFill/>
          <a:ln w="9525" cap="rnd">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4166" name="Line 102"/>
          <p:cNvSpPr>
            <a:spLocks noChangeShapeType="1"/>
          </p:cNvSpPr>
          <p:nvPr/>
        </p:nvSpPr>
        <p:spPr bwMode="auto">
          <a:xfrm>
            <a:off x="5637213" y="4784725"/>
            <a:ext cx="1622425" cy="0"/>
          </a:xfrm>
          <a:prstGeom prst="line">
            <a:avLst/>
          </a:prstGeom>
          <a:noFill/>
          <a:ln w="9525" cap="rnd">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4167" name="Line 103"/>
          <p:cNvSpPr>
            <a:spLocks noChangeShapeType="1"/>
          </p:cNvSpPr>
          <p:nvPr/>
        </p:nvSpPr>
        <p:spPr bwMode="auto">
          <a:xfrm>
            <a:off x="4419600" y="490855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4168" name="Line 104"/>
          <p:cNvSpPr>
            <a:spLocks noChangeShapeType="1"/>
          </p:cNvSpPr>
          <p:nvPr/>
        </p:nvSpPr>
        <p:spPr bwMode="auto">
          <a:xfrm>
            <a:off x="6400800" y="4908550"/>
            <a:ext cx="0" cy="838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4169" name="Line 105"/>
          <p:cNvSpPr>
            <a:spLocks noChangeShapeType="1"/>
          </p:cNvSpPr>
          <p:nvPr/>
        </p:nvSpPr>
        <p:spPr bwMode="auto">
          <a:xfrm>
            <a:off x="7467600" y="490855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grpSp>
        <p:nvGrpSpPr>
          <p:cNvPr id="984170" name="Group 106"/>
          <p:cNvGrpSpPr>
            <a:grpSpLocks/>
          </p:cNvGrpSpPr>
          <p:nvPr/>
        </p:nvGrpSpPr>
        <p:grpSpPr bwMode="auto">
          <a:xfrm>
            <a:off x="8229600" y="5289550"/>
            <a:ext cx="311150" cy="366713"/>
            <a:chOff x="288" y="1853"/>
            <a:chExt cx="196" cy="231"/>
          </a:xfrm>
        </p:grpSpPr>
        <p:sp>
          <p:nvSpPr>
            <p:cNvPr id="984171" name="Oval 107"/>
            <p:cNvSpPr>
              <a:spLocks noChangeArrowheads="1"/>
            </p:cNvSpPr>
            <p:nvPr/>
          </p:nvSpPr>
          <p:spPr bwMode="auto">
            <a:xfrm>
              <a:off x="288" y="1872"/>
              <a:ext cx="192" cy="192"/>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de-DE" dirty="0"/>
            </a:p>
          </p:txBody>
        </p:sp>
        <p:sp>
          <p:nvSpPr>
            <p:cNvPr id="984172" name="Text Box 108"/>
            <p:cNvSpPr txBox="1">
              <a:spLocks noChangeArrowheads="1"/>
            </p:cNvSpPr>
            <p:nvPr/>
          </p:nvSpPr>
          <p:spPr bwMode="auto">
            <a:xfrm>
              <a:off x="292" y="1853"/>
              <a:ext cx="192" cy="231"/>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nchorCtr="1">
              <a:spAutoFit/>
            </a:bodyPr>
            <a:lstStyle/>
            <a:p>
              <a:pPr eaLnBrk="1" hangingPunct="1">
                <a:spcBef>
                  <a:spcPct val="50000"/>
                </a:spcBef>
              </a:pPr>
              <a:r>
                <a:rPr lang="de-DE" sz="1800" dirty="0"/>
                <a:t>&amp;</a:t>
              </a:r>
            </a:p>
          </p:txBody>
        </p:sp>
      </p:grpSp>
      <p:sp>
        <p:nvSpPr>
          <p:cNvPr id="984173" name="Line 109"/>
          <p:cNvSpPr>
            <a:spLocks noChangeShapeType="1"/>
          </p:cNvSpPr>
          <p:nvPr/>
        </p:nvSpPr>
        <p:spPr bwMode="auto">
          <a:xfrm>
            <a:off x="8382000" y="2470150"/>
            <a:ext cx="0" cy="2819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4174" name="Line 110"/>
          <p:cNvSpPr>
            <a:spLocks noChangeShapeType="1"/>
          </p:cNvSpPr>
          <p:nvPr/>
        </p:nvSpPr>
        <p:spPr bwMode="auto">
          <a:xfrm>
            <a:off x="8382000" y="5594350"/>
            <a:ext cx="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4175" name="Line 111"/>
          <p:cNvSpPr>
            <a:spLocks noChangeShapeType="1"/>
          </p:cNvSpPr>
          <p:nvPr/>
        </p:nvSpPr>
        <p:spPr bwMode="auto">
          <a:xfrm>
            <a:off x="4419600" y="5518150"/>
            <a:ext cx="3810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4176" name="Oval 112"/>
          <p:cNvSpPr>
            <a:spLocks noChangeArrowheads="1"/>
          </p:cNvSpPr>
          <p:nvPr/>
        </p:nvSpPr>
        <p:spPr bwMode="auto">
          <a:xfrm>
            <a:off x="7429500" y="5465763"/>
            <a:ext cx="76200" cy="762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de-DE" dirty="0"/>
          </a:p>
        </p:txBody>
      </p:sp>
      <p:sp>
        <p:nvSpPr>
          <p:cNvPr id="984177" name="Line 113"/>
          <p:cNvSpPr>
            <a:spLocks noChangeShapeType="1"/>
          </p:cNvSpPr>
          <p:nvPr/>
        </p:nvSpPr>
        <p:spPr bwMode="auto">
          <a:xfrm>
            <a:off x="3352800" y="5746750"/>
            <a:ext cx="3048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4178" name="Line 114"/>
          <p:cNvSpPr>
            <a:spLocks noChangeShapeType="1"/>
          </p:cNvSpPr>
          <p:nvPr/>
        </p:nvSpPr>
        <p:spPr bwMode="auto">
          <a:xfrm>
            <a:off x="3352800" y="5746750"/>
            <a:ext cx="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4179" name="Text Box 115"/>
          <p:cNvSpPr txBox="1">
            <a:spLocks noChangeArrowheads="1"/>
          </p:cNvSpPr>
          <p:nvPr/>
        </p:nvSpPr>
        <p:spPr bwMode="auto">
          <a:xfrm>
            <a:off x="2819400" y="5975350"/>
            <a:ext cx="1295400" cy="376238"/>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t>Alles ok ?</a:t>
            </a:r>
          </a:p>
        </p:txBody>
      </p:sp>
      <p:sp>
        <p:nvSpPr>
          <p:cNvPr id="984180" name="Text Box 116"/>
          <p:cNvSpPr txBox="1">
            <a:spLocks noChangeArrowheads="1"/>
          </p:cNvSpPr>
          <p:nvPr/>
        </p:nvSpPr>
        <p:spPr bwMode="auto">
          <a:xfrm>
            <a:off x="152400" y="1174750"/>
            <a:ext cx="3505200" cy="402291"/>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2000" dirty="0"/>
              <a:t>Beispiel: </a:t>
            </a:r>
            <a:r>
              <a:rPr lang="en-US" sz="2000" i="1" dirty="0" smtClean="0"/>
              <a:t>Set</a:t>
            </a:r>
            <a:r>
              <a:rPr lang="de-DE" sz="2000" dirty="0" smtClean="0"/>
              <a:t>-Größe </a:t>
            </a:r>
            <a:r>
              <a:rPr lang="de-DE" sz="2000" i="1" dirty="0"/>
              <a:t>n</a:t>
            </a:r>
            <a:r>
              <a:rPr lang="de-DE" sz="2000" dirty="0"/>
              <a:t>=2</a:t>
            </a:r>
          </a:p>
        </p:txBody>
      </p:sp>
      <p:sp>
        <p:nvSpPr>
          <p:cNvPr id="984181" name="Oval 117"/>
          <p:cNvSpPr>
            <a:spLocks noChangeArrowheads="1"/>
          </p:cNvSpPr>
          <p:nvPr/>
        </p:nvSpPr>
        <p:spPr bwMode="auto">
          <a:xfrm>
            <a:off x="3322638" y="5710238"/>
            <a:ext cx="76200" cy="762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de-DE" dirty="0"/>
          </a:p>
        </p:txBody>
      </p:sp>
      <p:sp>
        <p:nvSpPr>
          <p:cNvPr id="984182" name="Freeform 118"/>
          <p:cNvSpPr>
            <a:spLocks/>
          </p:cNvSpPr>
          <p:nvPr/>
        </p:nvSpPr>
        <p:spPr bwMode="auto">
          <a:xfrm>
            <a:off x="2514600" y="4908550"/>
            <a:ext cx="2895600" cy="838200"/>
          </a:xfrm>
          <a:custGeom>
            <a:avLst/>
            <a:gdLst>
              <a:gd name="T0" fmla="*/ 1742 w 1742"/>
              <a:gd name="T1" fmla="*/ 0 h 528"/>
              <a:gd name="T2" fmla="*/ 1646 w 1742"/>
              <a:gd name="T3" fmla="*/ 96 h 528"/>
              <a:gd name="T4" fmla="*/ 1646 w 1742"/>
              <a:gd name="T5" fmla="*/ 432 h 528"/>
              <a:gd name="T6" fmla="*/ 0 w 1742"/>
              <a:gd name="T7" fmla="*/ 432 h 528"/>
              <a:gd name="T8" fmla="*/ 0 w 1742"/>
              <a:gd name="T9" fmla="*/ 528 h 528"/>
            </a:gdLst>
            <a:ahLst/>
            <a:cxnLst>
              <a:cxn ang="0">
                <a:pos x="T0" y="T1"/>
              </a:cxn>
              <a:cxn ang="0">
                <a:pos x="T2" y="T3"/>
              </a:cxn>
              <a:cxn ang="0">
                <a:pos x="T4" y="T5"/>
              </a:cxn>
              <a:cxn ang="0">
                <a:pos x="T6" y="T7"/>
              </a:cxn>
              <a:cxn ang="0">
                <a:pos x="T8" y="T9"/>
              </a:cxn>
            </a:cxnLst>
            <a:rect l="0" t="0" r="r" b="b"/>
            <a:pathLst>
              <a:path w="1742" h="528">
                <a:moveTo>
                  <a:pt x="1742" y="0"/>
                </a:moveTo>
                <a:lnTo>
                  <a:pt x="1646" y="96"/>
                </a:lnTo>
                <a:lnTo>
                  <a:pt x="1646" y="432"/>
                </a:lnTo>
                <a:lnTo>
                  <a:pt x="0" y="432"/>
                </a:lnTo>
                <a:lnTo>
                  <a:pt x="0" y="528"/>
                </a:ln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4183" name="Text Box 119"/>
          <p:cNvSpPr txBox="1">
            <a:spLocks noChangeArrowheads="1"/>
          </p:cNvSpPr>
          <p:nvPr/>
        </p:nvSpPr>
        <p:spPr bwMode="auto">
          <a:xfrm>
            <a:off x="990600" y="5746750"/>
            <a:ext cx="990600" cy="376238"/>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t>Treffer?</a:t>
            </a:r>
          </a:p>
        </p:txBody>
      </p:sp>
      <p:sp>
        <p:nvSpPr>
          <p:cNvPr id="984184" name="Text Box 120"/>
          <p:cNvSpPr txBox="1">
            <a:spLocks noChangeArrowheads="1"/>
          </p:cNvSpPr>
          <p:nvPr/>
        </p:nvSpPr>
        <p:spPr bwMode="auto">
          <a:xfrm>
            <a:off x="2133600" y="5746750"/>
            <a:ext cx="457200" cy="3063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10800" rIns="54000" bIns="10800">
            <a:spAutoFit/>
          </a:bodyPr>
          <a:lstStyle/>
          <a:p>
            <a:pPr eaLnBrk="1" hangingPunct="1">
              <a:spcBef>
                <a:spcPct val="50000"/>
              </a:spcBef>
            </a:pPr>
            <a:r>
              <a:rPr lang="de-DE" sz="1800" dirty="0">
                <a:sym typeface="Symbol" pitchFamily="18" charset="2"/>
              </a:rPr>
              <a:t>1</a:t>
            </a:r>
            <a:endParaRPr lang="de-DE" sz="1800" dirty="0"/>
          </a:p>
        </p:txBody>
      </p:sp>
      <p:sp>
        <p:nvSpPr>
          <p:cNvPr id="984185" name="Freeform 121"/>
          <p:cNvSpPr>
            <a:spLocks/>
          </p:cNvSpPr>
          <p:nvPr/>
        </p:nvSpPr>
        <p:spPr bwMode="auto">
          <a:xfrm>
            <a:off x="2209800" y="4908550"/>
            <a:ext cx="152400" cy="838200"/>
          </a:xfrm>
          <a:custGeom>
            <a:avLst/>
            <a:gdLst>
              <a:gd name="T0" fmla="*/ 96 w 96"/>
              <a:gd name="T1" fmla="*/ 0 h 528"/>
              <a:gd name="T2" fmla="*/ 0 w 96"/>
              <a:gd name="T3" fmla="*/ 96 h 528"/>
              <a:gd name="T4" fmla="*/ 0 w 96"/>
              <a:gd name="T5" fmla="*/ 528 h 528"/>
            </a:gdLst>
            <a:ahLst/>
            <a:cxnLst>
              <a:cxn ang="0">
                <a:pos x="T0" y="T1"/>
              </a:cxn>
              <a:cxn ang="0">
                <a:pos x="T2" y="T3"/>
              </a:cxn>
              <a:cxn ang="0">
                <a:pos x="T4" y="T5"/>
              </a:cxn>
            </a:cxnLst>
            <a:rect l="0" t="0" r="r" b="b"/>
            <a:pathLst>
              <a:path w="96" h="528">
                <a:moveTo>
                  <a:pt x="96" y="0"/>
                </a:moveTo>
                <a:lnTo>
                  <a:pt x="0" y="96"/>
                </a:lnTo>
                <a:lnTo>
                  <a:pt x="0" y="528"/>
                </a:ln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4186" name="Line 122"/>
          <p:cNvSpPr>
            <a:spLocks noChangeShapeType="1"/>
          </p:cNvSpPr>
          <p:nvPr/>
        </p:nvSpPr>
        <p:spPr bwMode="auto">
          <a:xfrm>
            <a:off x="2362200" y="6051550"/>
            <a:ext cx="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4187" name="Oval 123"/>
          <p:cNvSpPr>
            <a:spLocks noChangeArrowheads="1"/>
          </p:cNvSpPr>
          <p:nvPr/>
        </p:nvSpPr>
        <p:spPr bwMode="auto">
          <a:xfrm>
            <a:off x="3309938" y="4832350"/>
            <a:ext cx="76200" cy="762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de-DE" dirty="0"/>
          </a:p>
        </p:txBody>
      </p:sp>
    </p:spTree>
    <p:extLst>
      <p:ext uri="{BB962C8B-B14F-4D97-AF65-F5344CB8AC3E}">
        <p14:creationId xmlns:p14="http://schemas.microsoft.com/office/powerpoint/2010/main" val="2806913751"/>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Datumsplatzhalter 3"/>
          <p:cNvSpPr>
            <a:spLocks noGrp="1"/>
          </p:cNvSpPr>
          <p:nvPr>
            <p:ph type="dt" sz="half" idx="10"/>
          </p:nvPr>
        </p:nvSpPr>
        <p:spPr/>
        <p:txBody>
          <a:bodyPr/>
          <a:lstStyle/>
          <a:p>
            <a:r>
              <a:rPr lang="en-US" dirty="0"/>
              <a:t>©</a:t>
            </a:r>
            <a:r>
              <a:rPr lang="de-DE" dirty="0"/>
              <a:t> H. Falk | </a:t>
            </a:r>
            <a:fld id="{3CD74C1E-A260-40FB-BEDB-B881A8F93195}" type="datetime1">
              <a:rPr lang="de-DE" smtClean="0"/>
              <a:t>01.10.2014</a:t>
            </a:fld>
            <a:endParaRPr lang="de-DE" dirty="0"/>
          </a:p>
        </p:txBody>
      </p:sp>
      <p:sp>
        <p:nvSpPr>
          <p:cNvPr id="56" name="Fußzeilenplatzhalter 4"/>
          <p:cNvSpPr>
            <a:spLocks noGrp="1"/>
          </p:cNvSpPr>
          <p:nvPr>
            <p:ph type="ftr" sz="quarter" idx="11"/>
          </p:nvPr>
        </p:nvSpPr>
        <p:spPr/>
        <p:txBody>
          <a:bodyPr/>
          <a:lstStyle/>
          <a:p>
            <a:r>
              <a:rPr lang="de-DE" dirty="0" smtClean="0"/>
              <a:t>7 - Speicher-Hardware</a:t>
            </a:r>
            <a:endParaRPr lang="de-DE" dirty="0"/>
          </a:p>
        </p:txBody>
      </p:sp>
      <p:sp>
        <p:nvSpPr>
          <p:cNvPr id="986114" name="Rectangle 2"/>
          <p:cNvSpPr>
            <a:spLocks noGrp="1" noChangeArrowheads="1"/>
          </p:cNvSpPr>
          <p:nvPr>
            <p:ph type="title"/>
          </p:nvPr>
        </p:nvSpPr>
        <p:spPr/>
        <p:txBody>
          <a:bodyPr/>
          <a:lstStyle/>
          <a:p>
            <a:r>
              <a:rPr lang="de-DE" dirty="0"/>
              <a:t>Assoziativspeicher, </a:t>
            </a:r>
            <a:r>
              <a:rPr lang="en-US" i="1" dirty="0"/>
              <a:t>associative mapping</a:t>
            </a:r>
            <a:r>
              <a:rPr lang="de-DE" dirty="0"/>
              <a:t> – Prinzip</a:t>
            </a:r>
          </a:p>
        </p:txBody>
      </p:sp>
      <p:sp>
        <p:nvSpPr>
          <p:cNvPr id="986194" name="Text Box 82"/>
          <p:cNvSpPr txBox="1">
            <a:spLocks noChangeArrowheads="1"/>
          </p:cNvSpPr>
          <p:nvPr/>
        </p:nvSpPr>
        <p:spPr bwMode="auto">
          <a:xfrm>
            <a:off x="5791200" y="5486400"/>
            <a:ext cx="762000" cy="39687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2000" dirty="0"/>
              <a:t>TLB</a:t>
            </a:r>
          </a:p>
        </p:txBody>
      </p:sp>
      <p:sp>
        <p:nvSpPr>
          <p:cNvPr id="986195" name="Rectangle 83"/>
          <p:cNvSpPr>
            <a:spLocks noChangeArrowheads="1"/>
          </p:cNvSpPr>
          <p:nvPr/>
        </p:nvSpPr>
        <p:spPr bwMode="auto">
          <a:xfrm>
            <a:off x="6172200" y="6248400"/>
            <a:ext cx="2743200" cy="1524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de-DE" dirty="0"/>
          </a:p>
        </p:txBody>
      </p:sp>
      <p:grpSp>
        <p:nvGrpSpPr>
          <p:cNvPr id="986196" name="Group 84"/>
          <p:cNvGrpSpPr>
            <a:grpSpLocks/>
          </p:cNvGrpSpPr>
          <p:nvPr/>
        </p:nvGrpSpPr>
        <p:grpSpPr bwMode="auto">
          <a:xfrm>
            <a:off x="2895600" y="1066800"/>
            <a:ext cx="2667000" cy="4648200"/>
            <a:chOff x="2544" y="768"/>
            <a:chExt cx="1680" cy="3216"/>
          </a:xfrm>
        </p:grpSpPr>
        <p:sp>
          <p:nvSpPr>
            <p:cNvPr id="986197" name="Rectangle 85"/>
            <p:cNvSpPr>
              <a:spLocks noChangeArrowheads="1"/>
            </p:cNvSpPr>
            <p:nvPr/>
          </p:nvSpPr>
          <p:spPr bwMode="auto">
            <a:xfrm>
              <a:off x="2832" y="1104"/>
              <a:ext cx="912" cy="288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de-DE" dirty="0"/>
            </a:p>
          </p:txBody>
        </p:sp>
        <p:sp>
          <p:nvSpPr>
            <p:cNvPr id="986198" name="Text Box 86"/>
            <p:cNvSpPr txBox="1">
              <a:spLocks noChangeArrowheads="1"/>
            </p:cNvSpPr>
            <p:nvPr/>
          </p:nvSpPr>
          <p:spPr bwMode="auto">
            <a:xfrm>
              <a:off x="2544" y="768"/>
              <a:ext cx="1680" cy="27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2000" dirty="0"/>
                <a:t>virtueller Adressraum</a:t>
              </a:r>
            </a:p>
          </p:txBody>
        </p:sp>
        <p:sp>
          <p:nvSpPr>
            <p:cNvPr id="986199" name="Rectangle 87"/>
            <p:cNvSpPr>
              <a:spLocks noChangeArrowheads="1"/>
            </p:cNvSpPr>
            <p:nvPr/>
          </p:nvSpPr>
          <p:spPr bwMode="auto">
            <a:xfrm>
              <a:off x="2832" y="1104"/>
              <a:ext cx="912" cy="576"/>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de-DE" dirty="0"/>
            </a:p>
          </p:txBody>
        </p:sp>
        <p:sp>
          <p:nvSpPr>
            <p:cNvPr id="986200" name="Line 88"/>
            <p:cNvSpPr>
              <a:spLocks noChangeShapeType="1"/>
            </p:cNvSpPr>
            <p:nvPr/>
          </p:nvSpPr>
          <p:spPr bwMode="auto">
            <a:xfrm>
              <a:off x="2832" y="1248"/>
              <a:ext cx="91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6201" name="Line 89"/>
            <p:cNvSpPr>
              <a:spLocks noChangeShapeType="1"/>
            </p:cNvSpPr>
            <p:nvPr/>
          </p:nvSpPr>
          <p:spPr bwMode="auto">
            <a:xfrm>
              <a:off x="2832" y="1392"/>
              <a:ext cx="91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6202" name="Line 90"/>
            <p:cNvSpPr>
              <a:spLocks noChangeShapeType="1"/>
            </p:cNvSpPr>
            <p:nvPr/>
          </p:nvSpPr>
          <p:spPr bwMode="auto">
            <a:xfrm>
              <a:off x="2832" y="1536"/>
              <a:ext cx="91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6203" name="Rectangle 91"/>
            <p:cNvSpPr>
              <a:spLocks noChangeArrowheads="1"/>
            </p:cNvSpPr>
            <p:nvPr/>
          </p:nvSpPr>
          <p:spPr bwMode="auto">
            <a:xfrm>
              <a:off x="2832" y="1680"/>
              <a:ext cx="912" cy="576"/>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de-DE" dirty="0"/>
            </a:p>
          </p:txBody>
        </p:sp>
        <p:sp>
          <p:nvSpPr>
            <p:cNvPr id="986204" name="Line 92"/>
            <p:cNvSpPr>
              <a:spLocks noChangeShapeType="1"/>
            </p:cNvSpPr>
            <p:nvPr/>
          </p:nvSpPr>
          <p:spPr bwMode="auto">
            <a:xfrm>
              <a:off x="2832" y="1824"/>
              <a:ext cx="91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6205" name="Line 93"/>
            <p:cNvSpPr>
              <a:spLocks noChangeShapeType="1"/>
            </p:cNvSpPr>
            <p:nvPr/>
          </p:nvSpPr>
          <p:spPr bwMode="auto">
            <a:xfrm>
              <a:off x="2832" y="1968"/>
              <a:ext cx="91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6206" name="Line 94"/>
            <p:cNvSpPr>
              <a:spLocks noChangeShapeType="1"/>
            </p:cNvSpPr>
            <p:nvPr/>
          </p:nvSpPr>
          <p:spPr bwMode="auto">
            <a:xfrm>
              <a:off x="2832" y="2112"/>
              <a:ext cx="91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6207" name="Rectangle 95"/>
            <p:cNvSpPr>
              <a:spLocks noChangeArrowheads="1"/>
            </p:cNvSpPr>
            <p:nvPr/>
          </p:nvSpPr>
          <p:spPr bwMode="auto">
            <a:xfrm>
              <a:off x="2832" y="2256"/>
              <a:ext cx="912" cy="576"/>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de-DE" dirty="0"/>
            </a:p>
          </p:txBody>
        </p:sp>
        <p:sp>
          <p:nvSpPr>
            <p:cNvPr id="986208" name="Line 96"/>
            <p:cNvSpPr>
              <a:spLocks noChangeShapeType="1"/>
            </p:cNvSpPr>
            <p:nvPr/>
          </p:nvSpPr>
          <p:spPr bwMode="auto">
            <a:xfrm>
              <a:off x="2832" y="2400"/>
              <a:ext cx="91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6209" name="Line 97"/>
            <p:cNvSpPr>
              <a:spLocks noChangeShapeType="1"/>
            </p:cNvSpPr>
            <p:nvPr/>
          </p:nvSpPr>
          <p:spPr bwMode="auto">
            <a:xfrm>
              <a:off x="2832" y="2544"/>
              <a:ext cx="91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6210" name="Line 98"/>
            <p:cNvSpPr>
              <a:spLocks noChangeShapeType="1"/>
            </p:cNvSpPr>
            <p:nvPr/>
          </p:nvSpPr>
          <p:spPr bwMode="auto">
            <a:xfrm>
              <a:off x="2832" y="2688"/>
              <a:ext cx="91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6211" name="Rectangle 99"/>
            <p:cNvSpPr>
              <a:spLocks noChangeArrowheads="1"/>
            </p:cNvSpPr>
            <p:nvPr/>
          </p:nvSpPr>
          <p:spPr bwMode="auto">
            <a:xfrm>
              <a:off x="2832" y="2832"/>
              <a:ext cx="912" cy="576"/>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de-DE" dirty="0"/>
            </a:p>
          </p:txBody>
        </p:sp>
        <p:sp>
          <p:nvSpPr>
            <p:cNvPr id="986212" name="Line 100"/>
            <p:cNvSpPr>
              <a:spLocks noChangeShapeType="1"/>
            </p:cNvSpPr>
            <p:nvPr/>
          </p:nvSpPr>
          <p:spPr bwMode="auto">
            <a:xfrm>
              <a:off x="2832" y="2976"/>
              <a:ext cx="91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6213" name="Line 101"/>
            <p:cNvSpPr>
              <a:spLocks noChangeShapeType="1"/>
            </p:cNvSpPr>
            <p:nvPr/>
          </p:nvSpPr>
          <p:spPr bwMode="auto">
            <a:xfrm>
              <a:off x="2832" y="3120"/>
              <a:ext cx="91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6214" name="Line 102"/>
            <p:cNvSpPr>
              <a:spLocks noChangeShapeType="1"/>
            </p:cNvSpPr>
            <p:nvPr/>
          </p:nvSpPr>
          <p:spPr bwMode="auto">
            <a:xfrm>
              <a:off x="2832" y="3264"/>
              <a:ext cx="91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6215" name="Rectangle 103"/>
            <p:cNvSpPr>
              <a:spLocks noChangeArrowheads="1"/>
            </p:cNvSpPr>
            <p:nvPr/>
          </p:nvSpPr>
          <p:spPr bwMode="auto">
            <a:xfrm>
              <a:off x="2832" y="3408"/>
              <a:ext cx="912" cy="576"/>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de-DE" dirty="0"/>
            </a:p>
          </p:txBody>
        </p:sp>
        <p:sp>
          <p:nvSpPr>
            <p:cNvPr id="986216" name="Line 104"/>
            <p:cNvSpPr>
              <a:spLocks noChangeShapeType="1"/>
            </p:cNvSpPr>
            <p:nvPr/>
          </p:nvSpPr>
          <p:spPr bwMode="auto">
            <a:xfrm>
              <a:off x="2832" y="3552"/>
              <a:ext cx="91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6217" name="Line 105"/>
            <p:cNvSpPr>
              <a:spLocks noChangeShapeType="1"/>
            </p:cNvSpPr>
            <p:nvPr/>
          </p:nvSpPr>
          <p:spPr bwMode="auto">
            <a:xfrm>
              <a:off x="2832" y="3696"/>
              <a:ext cx="91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6218" name="Line 106"/>
            <p:cNvSpPr>
              <a:spLocks noChangeShapeType="1"/>
            </p:cNvSpPr>
            <p:nvPr/>
          </p:nvSpPr>
          <p:spPr bwMode="auto">
            <a:xfrm>
              <a:off x="2832" y="3840"/>
              <a:ext cx="91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grpSp>
      <p:sp>
        <p:nvSpPr>
          <p:cNvPr id="986219" name="Line 107"/>
          <p:cNvSpPr>
            <a:spLocks noChangeShapeType="1"/>
          </p:cNvSpPr>
          <p:nvPr/>
        </p:nvSpPr>
        <p:spPr bwMode="auto">
          <a:xfrm>
            <a:off x="6781800" y="6248400"/>
            <a:ext cx="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6220" name="Line 108"/>
          <p:cNvSpPr>
            <a:spLocks noChangeShapeType="1"/>
          </p:cNvSpPr>
          <p:nvPr/>
        </p:nvSpPr>
        <p:spPr bwMode="auto">
          <a:xfrm>
            <a:off x="7467600" y="6248400"/>
            <a:ext cx="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6221" name="Line 109"/>
          <p:cNvSpPr>
            <a:spLocks noChangeShapeType="1"/>
          </p:cNvSpPr>
          <p:nvPr/>
        </p:nvSpPr>
        <p:spPr bwMode="auto">
          <a:xfrm>
            <a:off x="8153400" y="6248400"/>
            <a:ext cx="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grpSp>
        <p:nvGrpSpPr>
          <p:cNvPr id="986222" name="Group 110"/>
          <p:cNvGrpSpPr>
            <a:grpSpLocks/>
          </p:cNvGrpSpPr>
          <p:nvPr/>
        </p:nvGrpSpPr>
        <p:grpSpPr bwMode="auto">
          <a:xfrm>
            <a:off x="4724400" y="1600200"/>
            <a:ext cx="4419600" cy="4648200"/>
            <a:chOff x="2976" y="1008"/>
            <a:chExt cx="2784" cy="2928"/>
          </a:xfrm>
        </p:grpSpPr>
        <p:sp>
          <p:nvSpPr>
            <p:cNvPr id="986223" name="Text Box 111"/>
            <p:cNvSpPr txBox="1">
              <a:spLocks noChangeArrowheads="1"/>
            </p:cNvSpPr>
            <p:nvPr/>
          </p:nvSpPr>
          <p:spPr bwMode="auto">
            <a:xfrm>
              <a:off x="5328" y="3024"/>
              <a:ext cx="432" cy="212"/>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600" dirty="0">
                  <a:solidFill>
                    <a:srgbClr val="FF3300"/>
                  </a:solidFill>
                </a:rPr>
                <a:t>oder</a:t>
              </a:r>
            </a:p>
          </p:txBody>
        </p:sp>
        <p:grpSp>
          <p:nvGrpSpPr>
            <p:cNvPr id="986224" name="Group 112"/>
            <p:cNvGrpSpPr>
              <a:grpSpLocks/>
            </p:cNvGrpSpPr>
            <p:nvPr/>
          </p:nvGrpSpPr>
          <p:grpSpPr bwMode="auto">
            <a:xfrm>
              <a:off x="2976" y="1008"/>
              <a:ext cx="2400" cy="2928"/>
              <a:chOff x="2976" y="1008"/>
              <a:chExt cx="2400" cy="2928"/>
            </a:xfrm>
          </p:grpSpPr>
          <p:sp>
            <p:nvSpPr>
              <p:cNvPr id="986225" name="Line 113"/>
              <p:cNvSpPr>
                <a:spLocks noChangeShapeType="1"/>
              </p:cNvSpPr>
              <p:nvPr/>
            </p:nvSpPr>
            <p:spPr bwMode="auto">
              <a:xfrm>
                <a:off x="2976" y="1008"/>
                <a:ext cx="2304" cy="2016"/>
              </a:xfrm>
              <a:prstGeom prst="line">
                <a:avLst/>
              </a:prstGeom>
              <a:noFill/>
              <a:ln w="952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6226" name="Line 114"/>
              <p:cNvSpPr>
                <a:spLocks noChangeShapeType="1"/>
              </p:cNvSpPr>
              <p:nvPr/>
            </p:nvSpPr>
            <p:spPr bwMode="auto">
              <a:xfrm flipH="1">
                <a:off x="4032" y="3024"/>
                <a:ext cx="1248" cy="912"/>
              </a:xfrm>
              <a:prstGeom prst="line">
                <a:avLst/>
              </a:prstGeom>
              <a:noFill/>
              <a:ln w="952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6227" name="Line 115"/>
              <p:cNvSpPr>
                <a:spLocks noChangeShapeType="1"/>
              </p:cNvSpPr>
              <p:nvPr/>
            </p:nvSpPr>
            <p:spPr bwMode="auto">
              <a:xfrm flipH="1">
                <a:off x="4464" y="3024"/>
                <a:ext cx="816" cy="912"/>
              </a:xfrm>
              <a:prstGeom prst="line">
                <a:avLst/>
              </a:prstGeom>
              <a:noFill/>
              <a:ln w="952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6228" name="Line 116"/>
              <p:cNvSpPr>
                <a:spLocks noChangeShapeType="1"/>
              </p:cNvSpPr>
              <p:nvPr/>
            </p:nvSpPr>
            <p:spPr bwMode="auto">
              <a:xfrm flipH="1">
                <a:off x="4944" y="3024"/>
                <a:ext cx="336" cy="912"/>
              </a:xfrm>
              <a:prstGeom prst="line">
                <a:avLst/>
              </a:prstGeom>
              <a:noFill/>
              <a:ln w="952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6229" name="Line 117"/>
              <p:cNvSpPr>
                <a:spLocks noChangeShapeType="1"/>
              </p:cNvSpPr>
              <p:nvPr/>
            </p:nvSpPr>
            <p:spPr bwMode="auto">
              <a:xfrm>
                <a:off x="5280" y="3024"/>
                <a:ext cx="96" cy="912"/>
              </a:xfrm>
              <a:prstGeom prst="line">
                <a:avLst/>
              </a:prstGeom>
              <a:noFill/>
              <a:ln w="952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grpSp>
      </p:grpSp>
      <p:grpSp>
        <p:nvGrpSpPr>
          <p:cNvPr id="986230" name="Group 118"/>
          <p:cNvGrpSpPr>
            <a:grpSpLocks/>
          </p:cNvGrpSpPr>
          <p:nvPr/>
        </p:nvGrpSpPr>
        <p:grpSpPr bwMode="auto">
          <a:xfrm>
            <a:off x="4724400" y="1828800"/>
            <a:ext cx="4419600" cy="4419600"/>
            <a:chOff x="2880" y="1152"/>
            <a:chExt cx="2784" cy="2784"/>
          </a:xfrm>
        </p:grpSpPr>
        <p:sp>
          <p:nvSpPr>
            <p:cNvPr id="986231" name="Text Box 119"/>
            <p:cNvSpPr txBox="1">
              <a:spLocks noChangeArrowheads="1"/>
            </p:cNvSpPr>
            <p:nvPr/>
          </p:nvSpPr>
          <p:spPr bwMode="auto">
            <a:xfrm>
              <a:off x="5232" y="3069"/>
              <a:ext cx="432" cy="212"/>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19050">
                  <a:solidFill>
                    <a:schemeClr val="accent2"/>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600" dirty="0">
                  <a:solidFill>
                    <a:srgbClr val="FF3300"/>
                  </a:solidFill>
                </a:rPr>
                <a:t>oder</a:t>
              </a:r>
            </a:p>
          </p:txBody>
        </p:sp>
        <p:sp>
          <p:nvSpPr>
            <p:cNvPr id="986232" name="Line 120"/>
            <p:cNvSpPr>
              <a:spLocks noChangeShapeType="1"/>
            </p:cNvSpPr>
            <p:nvPr/>
          </p:nvSpPr>
          <p:spPr bwMode="auto">
            <a:xfrm>
              <a:off x="2880" y="1152"/>
              <a:ext cx="2304" cy="1917"/>
            </a:xfrm>
            <a:prstGeom prst="line">
              <a:avLst/>
            </a:prstGeom>
            <a:noFill/>
            <a:ln w="19050">
              <a:solidFill>
                <a:schemeClr val="accent2"/>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6233" name="Line 121"/>
            <p:cNvSpPr>
              <a:spLocks noChangeShapeType="1"/>
            </p:cNvSpPr>
            <p:nvPr/>
          </p:nvSpPr>
          <p:spPr bwMode="auto">
            <a:xfrm flipH="1">
              <a:off x="3936" y="3069"/>
              <a:ext cx="1248" cy="867"/>
            </a:xfrm>
            <a:prstGeom prst="line">
              <a:avLst/>
            </a:prstGeom>
            <a:noFill/>
            <a:ln w="19050">
              <a:solidFill>
                <a:schemeClr val="accent2"/>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6234" name="Line 122"/>
            <p:cNvSpPr>
              <a:spLocks noChangeShapeType="1"/>
            </p:cNvSpPr>
            <p:nvPr/>
          </p:nvSpPr>
          <p:spPr bwMode="auto">
            <a:xfrm flipH="1">
              <a:off x="4368" y="3069"/>
              <a:ext cx="816" cy="867"/>
            </a:xfrm>
            <a:prstGeom prst="line">
              <a:avLst/>
            </a:prstGeom>
            <a:noFill/>
            <a:ln w="19050">
              <a:solidFill>
                <a:schemeClr val="accent2"/>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6235" name="Line 123"/>
            <p:cNvSpPr>
              <a:spLocks noChangeShapeType="1"/>
            </p:cNvSpPr>
            <p:nvPr/>
          </p:nvSpPr>
          <p:spPr bwMode="auto">
            <a:xfrm flipH="1">
              <a:off x="4848" y="3069"/>
              <a:ext cx="336" cy="867"/>
            </a:xfrm>
            <a:prstGeom prst="line">
              <a:avLst/>
            </a:prstGeom>
            <a:noFill/>
            <a:ln w="19050">
              <a:solidFill>
                <a:schemeClr val="accent2"/>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6236" name="Line 124"/>
            <p:cNvSpPr>
              <a:spLocks noChangeShapeType="1"/>
            </p:cNvSpPr>
            <p:nvPr/>
          </p:nvSpPr>
          <p:spPr bwMode="auto">
            <a:xfrm>
              <a:off x="5184" y="3069"/>
              <a:ext cx="96" cy="867"/>
            </a:xfrm>
            <a:prstGeom prst="line">
              <a:avLst/>
            </a:prstGeom>
            <a:noFill/>
            <a:ln w="19050">
              <a:solidFill>
                <a:schemeClr val="accent2"/>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grpSp>
      <p:grpSp>
        <p:nvGrpSpPr>
          <p:cNvPr id="986237" name="Group 125"/>
          <p:cNvGrpSpPr>
            <a:grpSpLocks/>
          </p:cNvGrpSpPr>
          <p:nvPr/>
        </p:nvGrpSpPr>
        <p:grpSpPr bwMode="auto">
          <a:xfrm>
            <a:off x="4724400" y="2438400"/>
            <a:ext cx="4419600" cy="3778250"/>
            <a:chOff x="1248" y="1248"/>
            <a:chExt cx="2784" cy="2380"/>
          </a:xfrm>
        </p:grpSpPr>
        <p:sp>
          <p:nvSpPr>
            <p:cNvPr id="986238" name="Line 126"/>
            <p:cNvSpPr>
              <a:spLocks noChangeShapeType="1"/>
            </p:cNvSpPr>
            <p:nvPr/>
          </p:nvSpPr>
          <p:spPr bwMode="auto">
            <a:xfrm>
              <a:off x="1248" y="1248"/>
              <a:ext cx="2304" cy="1652"/>
            </a:xfrm>
            <a:prstGeom prst="line">
              <a:avLst/>
            </a:prstGeom>
            <a:noFill/>
            <a:ln w="19050">
              <a:solidFill>
                <a:schemeClr val="accent1"/>
              </a:solidFill>
              <a:prstDash val="dash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grpSp>
          <p:nvGrpSpPr>
            <p:cNvPr id="986239" name="Group 127"/>
            <p:cNvGrpSpPr>
              <a:grpSpLocks/>
            </p:cNvGrpSpPr>
            <p:nvPr/>
          </p:nvGrpSpPr>
          <p:grpSpPr bwMode="auto">
            <a:xfrm>
              <a:off x="2304" y="2880"/>
              <a:ext cx="1728" cy="748"/>
              <a:chOff x="4032" y="3188"/>
              <a:chExt cx="1728" cy="748"/>
            </a:xfrm>
          </p:grpSpPr>
          <p:sp>
            <p:nvSpPr>
              <p:cNvPr id="986240" name="Text Box 128"/>
              <p:cNvSpPr txBox="1">
                <a:spLocks noChangeArrowheads="1"/>
              </p:cNvSpPr>
              <p:nvPr/>
            </p:nvSpPr>
            <p:spPr bwMode="auto">
              <a:xfrm>
                <a:off x="5328" y="3188"/>
                <a:ext cx="432" cy="212"/>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19050">
                    <a:solidFill>
                      <a:schemeClr val="accent1"/>
                    </a:solidFill>
                    <a:prstDash val="dash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600" dirty="0">
                    <a:solidFill>
                      <a:srgbClr val="FF3300"/>
                    </a:solidFill>
                  </a:rPr>
                  <a:t>oder</a:t>
                </a:r>
              </a:p>
            </p:txBody>
          </p:sp>
          <p:sp>
            <p:nvSpPr>
              <p:cNvPr id="986241" name="Line 129"/>
              <p:cNvSpPr>
                <a:spLocks noChangeShapeType="1"/>
              </p:cNvSpPr>
              <p:nvPr/>
            </p:nvSpPr>
            <p:spPr bwMode="auto">
              <a:xfrm flipH="1">
                <a:off x="4032" y="3188"/>
                <a:ext cx="1248" cy="748"/>
              </a:xfrm>
              <a:prstGeom prst="line">
                <a:avLst/>
              </a:prstGeom>
              <a:noFill/>
              <a:ln w="19050">
                <a:solidFill>
                  <a:schemeClr val="accent1"/>
                </a:solidFill>
                <a:prstDash val="dash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6242" name="Line 130"/>
              <p:cNvSpPr>
                <a:spLocks noChangeShapeType="1"/>
              </p:cNvSpPr>
              <p:nvPr/>
            </p:nvSpPr>
            <p:spPr bwMode="auto">
              <a:xfrm flipH="1">
                <a:off x="4464" y="3188"/>
                <a:ext cx="816" cy="748"/>
              </a:xfrm>
              <a:prstGeom prst="line">
                <a:avLst/>
              </a:prstGeom>
              <a:noFill/>
              <a:ln w="19050">
                <a:solidFill>
                  <a:schemeClr val="accent1"/>
                </a:solidFill>
                <a:prstDash val="dash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6243" name="Line 131"/>
              <p:cNvSpPr>
                <a:spLocks noChangeShapeType="1"/>
              </p:cNvSpPr>
              <p:nvPr/>
            </p:nvSpPr>
            <p:spPr bwMode="auto">
              <a:xfrm flipH="1">
                <a:off x="4944" y="3188"/>
                <a:ext cx="336" cy="748"/>
              </a:xfrm>
              <a:prstGeom prst="line">
                <a:avLst/>
              </a:prstGeom>
              <a:noFill/>
              <a:ln w="19050">
                <a:solidFill>
                  <a:schemeClr val="accent1"/>
                </a:solidFill>
                <a:prstDash val="dash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6244" name="Line 132"/>
              <p:cNvSpPr>
                <a:spLocks noChangeShapeType="1"/>
              </p:cNvSpPr>
              <p:nvPr/>
            </p:nvSpPr>
            <p:spPr bwMode="auto">
              <a:xfrm>
                <a:off x="5280" y="3188"/>
                <a:ext cx="96" cy="748"/>
              </a:xfrm>
              <a:prstGeom prst="line">
                <a:avLst/>
              </a:prstGeom>
              <a:noFill/>
              <a:ln w="19050">
                <a:solidFill>
                  <a:schemeClr val="accent1"/>
                </a:solidFill>
                <a:prstDash val="dash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grpSp>
      </p:grpSp>
      <p:sp>
        <p:nvSpPr>
          <p:cNvPr id="986245" name="Text Box 133"/>
          <p:cNvSpPr txBox="1">
            <a:spLocks noChangeArrowheads="1"/>
          </p:cNvSpPr>
          <p:nvPr/>
        </p:nvSpPr>
        <p:spPr bwMode="auto">
          <a:xfrm>
            <a:off x="231775" y="1695450"/>
            <a:ext cx="2971800" cy="374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de-DE" sz="2000" dirty="0"/>
              <a:t>Der Fall </a:t>
            </a:r>
            <a:r>
              <a:rPr lang="en-US" sz="2000" i="1" dirty="0"/>
              <a:t>associative mapping</a:t>
            </a:r>
            <a:r>
              <a:rPr lang="de-DE" sz="2000" dirty="0"/>
              <a:t> entsteht aus dem </a:t>
            </a:r>
            <a:r>
              <a:rPr lang="en-US" sz="2000" i="1" dirty="0"/>
              <a:t>set-associative mapping</a:t>
            </a:r>
            <a:r>
              <a:rPr lang="de-DE" sz="2000" dirty="0"/>
              <a:t> für „Anzahl der Bits für den Index-Teil </a:t>
            </a:r>
            <a:r>
              <a:rPr lang="de-DE" sz="2000" dirty="0">
                <a:cs typeface="Arial" charset="0"/>
              </a:rPr>
              <a:t>→ </a:t>
            </a:r>
            <a:r>
              <a:rPr lang="de-DE" sz="2000" dirty="0"/>
              <a:t>0“.</a:t>
            </a:r>
          </a:p>
          <a:p>
            <a:endParaRPr lang="de-DE" sz="2000" dirty="0"/>
          </a:p>
          <a:p>
            <a:r>
              <a:rPr lang="de-DE" sz="2000" dirty="0"/>
              <a:t>Jeder Platz des TLB kann die Verwaltungsinformation für jede beliebige Seite enthalten (kein </a:t>
            </a:r>
            <a:r>
              <a:rPr lang="en-US" sz="2000" i="1" dirty="0"/>
              <a:t>Aliasing</a:t>
            </a:r>
            <a:r>
              <a:rPr lang="de-DE" sz="2000" dirty="0"/>
              <a:t>).</a:t>
            </a:r>
          </a:p>
        </p:txBody>
      </p:sp>
    </p:spTree>
    <p:extLst>
      <p:ext uri="{BB962C8B-B14F-4D97-AF65-F5344CB8AC3E}">
        <p14:creationId xmlns:p14="http://schemas.microsoft.com/office/powerpoint/2010/main" val="31117268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986222"/>
                                        </p:tgtEl>
                                        <p:attrNameLst>
                                          <p:attrName>style.visibility</p:attrName>
                                        </p:attrNameLst>
                                      </p:cBhvr>
                                      <p:to>
                                        <p:strVal val="visible"/>
                                      </p:to>
                                    </p:set>
                                  </p:childTnLst>
                                  <p:subTnLst>
                                    <p:set>
                                      <p:cBhvr override="childStyle">
                                        <p:cTn dur="1" fill="hold" display="0" masterRel="nextClick" afterEffect="1"/>
                                        <p:tgtEl>
                                          <p:spTgt spid="986222"/>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986230"/>
                                        </p:tgtEl>
                                        <p:attrNameLst>
                                          <p:attrName>style.visibility</p:attrName>
                                        </p:attrNameLst>
                                      </p:cBhvr>
                                      <p:to>
                                        <p:strVal val="visible"/>
                                      </p:to>
                                    </p:set>
                                  </p:childTnLst>
                                  <p:subTnLst>
                                    <p:set>
                                      <p:cBhvr override="childStyle">
                                        <p:cTn dur="1" fill="hold" display="0" masterRel="nextClick" afterEffect="1"/>
                                        <p:tgtEl>
                                          <p:spTgt spid="986230"/>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9862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Datumsplatzhalter 3"/>
          <p:cNvSpPr>
            <a:spLocks noGrp="1"/>
          </p:cNvSpPr>
          <p:nvPr>
            <p:ph type="dt" sz="half" idx="10"/>
          </p:nvPr>
        </p:nvSpPr>
        <p:spPr/>
        <p:txBody>
          <a:bodyPr/>
          <a:lstStyle/>
          <a:p>
            <a:r>
              <a:rPr lang="en-US" dirty="0"/>
              <a:t>©</a:t>
            </a:r>
            <a:r>
              <a:rPr lang="de-DE" dirty="0"/>
              <a:t> H. Falk | </a:t>
            </a:r>
            <a:fld id="{9F593C4A-FC33-4B62-951E-E035E3ABAC88}" type="datetime1">
              <a:rPr lang="de-DE" smtClean="0"/>
              <a:t>01.10.2014</a:t>
            </a:fld>
            <a:endParaRPr lang="de-DE" dirty="0"/>
          </a:p>
        </p:txBody>
      </p:sp>
      <p:sp>
        <p:nvSpPr>
          <p:cNvPr id="125" name="Fußzeilenplatzhalter 4"/>
          <p:cNvSpPr>
            <a:spLocks noGrp="1"/>
          </p:cNvSpPr>
          <p:nvPr>
            <p:ph type="ftr" sz="quarter" idx="11"/>
          </p:nvPr>
        </p:nvSpPr>
        <p:spPr/>
        <p:txBody>
          <a:bodyPr/>
          <a:lstStyle/>
          <a:p>
            <a:r>
              <a:rPr lang="de-DE" dirty="0" smtClean="0"/>
              <a:t>7 - Speicher-Hardware</a:t>
            </a:r>
            <a:endParaRPr lang="de-DE" dirty="0"/>
          </a:p>
        </p:txBody>
      </p:sp>
      <p:sp>
        <p:nvSpPr>
          <p:cNvPr id="988216" name="Text Box 56"/>
          <p:cNvSpPr txBox="1">
            <a:spLocks noChangeArrowheads="1"/>
          </p:cNvSpPr>
          <p:nvPr/>
        </p:nvSpPr>
        <p:spPr bwMode="auto">
          <a:xfrm>
            <a:off x="3733800" y="1916113"/>
            <a:ext cx="2514600" cy="396875"/>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10800" rIns="90000" bIns="10800">
            <a:spAutoFit/>
          </a:bodyPr>
          <a:lstStyle/>
          <a:p>
            <a:pPr eaLnBrk="1" hangingPunct="1">
              <a:spcBef>
                <a:spcPct val="50000"/>
              </a:spcBef>
            </a:pPr>
            <a:r>
              <a:rPr lang="de-DE" dirty="0"/>
              <a:t>virtuelle Adresse</a:t>
            </a:r>
          </a:p>
        </p:txBody>
      </p:sp>
      <p:sp>
        <p:nvSpPr>
          <p:cNvPr id="988217" name="Text Box 57"/>
          <p:cNvSpPr txBox="1">
            <a:spLocks noChangeArrowheads="1"/>
          </p:cNvSpPr>
          <p:nvPr/>
        </p:nvSpPr>
        <p:spPr bwMode="auto">
          <a:xfrm>
            <a:off x="6588125" y="5973763"/>
            <a:ext cx="2133600" cy="396875"/>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10800" rIns="54000" bIns="10800">
            <a:spAutoFit/>
          </a:bodyPr>
          <a:lstStyle/>
          <a:p>
            <a:pPr eaLnBrk="1" hangingPunct="1">
              <a:spcBef>
                <a:spcPct val="50000"/>
              </a:spcBef>
            </a:pPr>
            <a:r>
              <a:rPr lang="de-DE" dirty="0"/>
              <a:t>reale Adresse</a:t>
            </a:r>
          </a:p>
        </p:txBody>
      </p:sp>
      <p:sp>
        <p:nvSpPr>
          <p:cNvPr id="988218" name="Text Box 58"/>
          <p:cNvSpPr txBox="1">
            <a:spLocks noChangeArrowheads="1"/>
          </p:cNvSpPr>
          <p:nvPr/>
        </p:nvSpPr>
        <p:spPr bwMode="auto">
          <a:xfrm>
            <a:off x="3521075" y="3154363"/>
            <a:ext cx="2057400" cy="45720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dirty="0"/>
              <a:t>TLB = CAM</a:t>
            </a:r>
          </a:p>
        </p:txBody>
      </p:sp>
      <p:sp>
        <p:nvSpPr>
          <p:cNvPr id="988219" name="Rectangle 59"/>
          <p:cNvSpPr>
            <a:spLocks noChangeArrowheads="1"/>
          </p:cNvSpPr>
          <p:nvPr/>
        </p:nvSpPr>
        <p:spPr bwMode="auto">
          <a:xfrm>
            <a:off x="457200" y="2449513"/>
            <a:ext cx="8077200" cy="6858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de-DE" dirty="0"/>
          </a:p>
        </p:txBody>
      </p:sp>
      <p:sp>
        <p:nvSpPr>
          <p:cNvPr id="988220" name="Text Box 60"/>
          <p:cNvSpPr txBox="1">
            <a:spLocks noChangeArrowheads="1"/>
          </p:cNvSpPr>
          <p:nvPr/>
        </p:nvSpPr>
        <p:spPr bwMode="auto">
          <a:xfrm>
            <a:off x="1905000" y="2525713"/>
            <a:ext cx="2362200" cy="45720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dirty="0"/>
              <a:t>Seitennummer</a:t>
            </a:r>
          </a:p>
        </p:txBody>
      </p:sp>
      <p:sp>
        <p:nvSpPr>
          <p:cNvPr id="988221" name="Text Box 61"/>
          <p:cNvSpPr txBox="1">
            <a:spLocks noChangeArrowheads="1"/>
          </p:cNvSpPr>
          <p:nvPr/>
        </p:nvSpPr>
        <p:spPr bwMode="auto">
          <a:xfrm>
            <a:off x="5334000" y="2449513"/>
            <a:ext cx="3124200" cy="70167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2000" dirty="0"/>
              <a:t>Nummer des Worts in der Seite („</a:t>
            </a:r>
            <a:r>
              <a:rPr lang="de-DE" sz="2000" i="1" dirty="0"/>
              <a:t>Offset</a:t>
            </a:r>
            <a:r>
              <a:rPr lang="de-DE" sz="2000" dirty="0"/>
              <a:t>“)</a:t>
            </a:r>
          </a:p>
        </p:txBody>
      </p:sp>
      <p:sp>
        <p:nvSpPr>
          <p:cNvPr id="988222" name="Line 62"/>
          <p:cNvSpPr>
            <a:spLocks noChangeShapeType="1"/>
          </p:cNvSpPr>
          <p:nvPr/>
        </p:nvSpPr>
        <p:spPr bwMode="auto">
          <a:xfrm>
            <a:off x="5105400" y="2449513"/>
            <a:ext cx="0" cy="685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grpSp>
        <p:nvGrpSpPr>
          <p:cNvPr id="988223" name="Group 63"/>
          <p:cNvGrpSpPr>
            <a:grpSpLocks/>
          </p:cNvGrpSpPr>
          <p:nvPr/>
        </p:nvGrpSpPr>
        <p:grpSpPr bwMode="auto">
          <a:xfrm>
            <a:off x="493713" y="4918075"/>
            <a:ext cx="220662" cy="304800"/>
            <a:chOff x="288" y="1872"/>
            <a:chExt cx="196" cy="192"/>
          </a:xfrm>
        </p:grpSpPr>
        <p:sp>
          <p:nvSpPr>
            <p:cNvPr id="988224" name="Oval 64"/>
            <p:cNvSpPr>
              <a:spLocks noChangeArrowheads="1"/>
            </p:cNvSpPr>
            <p:nvPr/>
          </p:nvSpPr>
          <p:spPr bwMode="auto">
            <a:xfrm>
              <a:off x="288" y="1872"/>
              <a:ext cx="192" cy="192"/>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de-DE" dirty="0"/>
            </a:p>
          </p:txBody>
        </p:sp>
        <p:sp>
          <p:nvSpPr>
            <p:cNvPr id="988225" name="Text Box 65"/>
            <p:cNvSpPr txBox="1">
              <a:spLocks noChangeArrowheads="1"/>
            </p:cNvSpPr>
            <p:nvPr/>
          </p:nvSpPr>
          <p:spPr bwMode="auto">
            <a:xfrm>
              <a:off x="292" y="1872"/>
              <a:ext cx="192" cy="192"/>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nchorCtr="1">
              <a:spAutoFit/>
            </a:bodyPr>
            <a:lstStyle/>
            <a:p>
              <a:pPr eaLnBrk="1" hangingPunct="1">
                <a:spcBef>
                  <a:spcPct val="50000"/>
                </a:spcBef>
              </a:pPr>
              <a:r>
                <a:rPr lang="de-DE" sz="1400" dirty="0"/>
                <a:t>=</a:t>
              </a:r>
            </a:p>
          </p:txBody>
        </p:sp>
      </p:grpSp>
      <p:grpSp>
        <p:nvGrpSpPr>
          <p:cNvPr id="988226" name="Group 66"/>
          <p:cNvGrpSpPr>
            <a:grpSpLocks/>
          </p:cNvGrpSpPr>
          <p:nvPr/>
        </p:nvGrpSpPr>
        <p:grpSpPr bwMode="auto">
          <a:xfrm>
            <a:off x="2665413" y="4918075"/>
            <a:ext cx="220662" cy="304800"/>
            <a:chOff x="288" y="1872"/>
            <a:chExt cx="196" cy="192"/>
          </a:xfrm>
        </p:grpSpPr>
        <p:sp>
          <p:nvSpPr>
            <p:cNvPr id="988227" name="Oval 67"/>
            <p:cNvSpPr>
              <a:spLocks noChangeArrowheads="1"/>
            </p:cNvSpPr>
            <p:nvPr/>
          </p:nvSpPr>
          <p:spPr bwMode="auto">
            <a:xfrm>
              <a:off x="288" y="1872"/>
              <a:ext cx="192" cy="192"/>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de-DE" dirty="0"/>
            </a:p>
          </p:txBody>
        </p:sp>
        <p:sp>
          <p:nvSpPr>
            <p:cNvPr id="988228" name="Text Box 68"/>
            <p:cNvSpPr txBox="1">
              <a:spLocks noChangeArrowheads="1"/>
            </p:cNvSpPr>
            <p:nvPr/>
          </p:nvSpPr>
          <p:spPr bwMode="auto">
            <a:xfrm>
              <a:off x="292" y="1872"/>
              <a:ext cx="192" cy="192"/>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nchorCtr="1">
              <a:spAutoFit/>
            </a:bodyPr>
            <a:lstStyle/>
            <a:p>
              <a:pPr eaLnBrk="1" hangingPunct="1">
                <a:spcBef>
                  <a:spcPct val="50000"/>
                </a:spcBef>
              </a:pPr>
              <a:r>
                <a:rPr lang="de-DE" sz="1400" dirty="0"/>
                <a:t>=</a:t>
              </a:r>
            </a:p>
          </p:txBody>
        </p:sp>
      </p:grpSp>
      <p:sp>
        <p:nvSpPr>
          <p:cNvPr id="988229" name="Line 69"/>
          <p:cNvSpPr>
            <a:spLocks noChangeShapeType="1"/>
          </p:cNvSpPr>
          <p:nvPr/>
        </p:nvSpPr>
        <p:spPr bwMode="auto">
          <a:xfrm>
            <a:off x="601663" y="4659313"/>
            <a:ext cx="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8230" name="Line 70"/>
          <p:cNvSpPr>
            <a:spLocks noChangeShapeType="1"/>
          </p:cNvSpPr>
          <p:nvPr/>
        </p:nvSpPr>
        <p:spPr bwMode="auto">
          <a:xfrm>
            <a:off x="2773363" y="4659313"/>
            <a:ext cx="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8231" name="Line 71"/>
          <p:cNvSpPr>
            <a:spLocks noChangeShapeType="1"/>
          </p:cNvSpPr>
          <p:nvPr/>
        </p:nvSpPr>
        <p:spPr bwMode="auto">
          <a:xfrm>
            <a:off x="1252538" y="4659313"/>
            <a:ext cx="0" cy="304800"/>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8232" name="Line 72"/>
          <p:cNvSpPr>
            <a:spLocks noChangeShapeType="1"/>
          </p:cNvSpPr>
          <p:nvPr/>
        </p:nvSpPr>
        <p:spPr bwMode="auto">
          <a:xfrm flipH="1">
            <a:off x="1144588" y="4964113"/>
            <a:ext cx="107950" cy="152400"/>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8233" name="Oval 73"/>
          <p:cNvSpPr>
            <a:spLocks noChangeArrowheads="1"/>
          </p:cNvSpPr>
          <p:nvPr/>
        </p:nvSpPr>
        <p:spPr bwMode="auto">
          <a:xfrm>
            <a:off x="1227138" y="4926013"/>
            <a:ext cx="53975" cy="762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de-DE" dirty="0"/>
          </a:p>
        </p:txBody>
      </p:sp>
      <p:sp>
        <p:nvSpPr>
          <p:cNvPr id="988234" name="Line 74"/>
          <p:cNvSpPr>
            <a:spLocks noChangeShapeType="1"/>
          </p:cNvSpPr>
          <p:nvPr/>
        </p:nvSpPr>
        <p:spPr bwMode="auto">
          <a:xfrm>
            <a:off x="2014538" y="4659313"/>
            <a:ext cx="0" cy="304800"/>
          </a:xfrm>
          <a:prstGeom prst="line">
            <a:avLst/>
          </a:prstGeom>
          <a:noFill/>
          <a:ln w="190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8235" name="Line 75"/>
          <p:cNvSpPr>
            <a:spLocks noChangeShapeType="1"/>
          </p:cNvSpPr>
          <p:nvPr/>
        </p:nvSpPr>
        <p:spPr bwMode="auto">
          <a:xfrm flipH="1">
            <a:off x="1905000" y="4964113"/>
            <a:ext cx="109538" cy="152400"/>
          </a:xfrm>
          <a:prstGeom prst="line">
            <a:avLst/>
          </a:prstGeom>
          <a:noFill/>
          <a:ln w="952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8236" name="Oval 76"/>
          <p:cNvSpPr>
            <a:spLocks noChangeArrowheads="1"/>
          </p:cNvSpPr>
          <p:nvPr/>
        </p:nvSpPr>
        <p:spPr bwMode="auto">
          <a:xfrm>
            <a:off x="1987550" y="4926013"/>
            <a:ext cx="53975" cy="76200"/>
          </a:xfrm>
          <a:prstGeom prst="ellipse">
            <a:avLst/>
          </a:prstGeom>
          <a:solidFill>
            <a:schemeClr val="tx1"/>
          </a:solidFill>
          <a:ln w="952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de-DE" dirty="0"/>
          </a:p>
        </p:txBody>
      </p:sp>
      <p:sp>
        <p:nvSpPr>
          <p:cNvPr id="988237" name="Oval 77"/>
          <p:cNvSpPr>
            <a:spLocks noChangeArrowheads="1"/>
          </p:cNvSpPr>
          <p:nvPr/>
        </p:nvSpPr>
        <p:spPr bwMode="auto">
          <a:xfrm>
            <a:off x="1993900" y="5122863"/>
            <a:ext cx="53975" cy="762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de-DE" dirty="0"/>
          </a:p>
        </p:txBody>
      </p:sp>
      <p:grpSp>
        <p:nvGrpSpPr>
          <p:cNvPr id="988238" name="Group 78"/>
          <p:cNvGrpSpPr>
            <a:grpSpLocks/>
          </p:cNvGrpSpPr>
          <p:nvPr/>
        </p:nvGrpSpPr>
        <p:grpSpPr bwMode="auto">
          <a:xfrm>
            <a:off x="3316288" y="4659313"/>
            <a:ext cx="142875" cy="539750"/>
            <a:chOff x="2016" y="2736"/>
            <a:chExt cx="126" cy="340"/>
          </a:xfrm>
        </p:grpSpPr>
        <p:sp>
          <p:nvSpPr>
            <p:cNvPr id="988239" name="Line 79"/>
            <p:cNvSpPr>
              <a:spLocks noChangeShapeType="1"/>
            </p:cNvSpPr>
            <p:nvPr/>
          </p:nvSpPr>
          <p:spPr bwMode="auto">
            <a:xfrm>
              <a:off x="2112" y="2736"/>
              <a:ext cx="0" cy="192"/>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8240" name="Line 80"/>
            <p:cNvSpPr>
              <a:spLocks noChangeShapeType="1"/>
            </p:cNvSpPr>
            <p:nvPr/>
          </p:nvSpPr>
          <p:spPr bwMode="auto">
            <a:xfrm flipH="1">
              <a:off x="2016" y="2928"/>
              <a:ext cx="96" cy="96"/>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8241" name="Oval 81"/>
            <p:cNvSpPr>
              <a:spLocks noChangeArrowheads="1"/>
            </p:cNvSpPr>
            <p:nvPr/>
          </p:nvSpPr>
          <p:spPr bwMode="auto">
            <a:xfrm>
              <a:off x="2089" y="2904"/>
              <a:ext cx="48" cy="48"/>
            </a:xfrm>
            <a:prstGeom prst="ellipse">
              <a:avLst/>
            </a:prstGeom>
            <a:solidFill>
              <a:schemeClr val="tx1"/>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de-DE" dirty="0"/>
            </a:p>
          </p:txBody>
        </p:sp>
        <p:sp>
          <p:nvSpPr>
            <p:cNvPr id="988242" name="Oval 82"/>
            <p:cNvSpPr>
              <a:spLocks noChangeArrowheads="1"/>
            </p:cNvSpPr>
            <p:nvPr/>
          </p:nvSpPr>
          <p:spPr bwMode="auto">
            <a:xfrm>
              <a:off x="2094" y="3028"/>
              <a:ext cx="48" cy="48"/>
            </a:xfrm>
            <a:prstGeom prst="ellipse">
              <a:avLst/>
            </a:prstGeom>
            <a:solidFill>
              <a:schemeClr val="tx1"/>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de-DE" dirty="0"/>
            </a:p>
          </p:txBody>
        </p:sp>
      </p:grpSp>
      <p:grpSp>
        <p:nvGrpSpPr>
          <p:cNvPr id="988243" name="Group 83"/>
          <p:cNvGrpSpPr>
            <a:grpSpLocks/>
          </p:cNvGrpSpPr>
          <p:nvPr/>
        </p:nvGrpSpPr>
        <p:grpSpPr bwMode="auto">
          <a:xfrm>
            <a:off x="4076700" y="4659313"/>
            <a:ext cx="142875" cy="539750"/>
            <a:chOff x="2016" y="2736"/>
            <a:chExt cx="126" cy="340"/>
          </a:xfrm>
        </p:grpSpPr>
        <p:sp>
          <p:nvSpPr>
            <p:cNvPr id="988244" name="Line 84"/>
            <p:cNvSpPr>
              <a:spLocks noChangeShapeType="1"/>
            </p:cNvSpPr>
            <p:nvPr/>
          </p:nvSpPr>
          <p:spPr bwMode="auto">
            <a:xfrm>
              <a:off x="2112" y="2736"/>
              <a:ext cx="0" cy="192"/>
            </a:xfrm>
            <a:prstGeom prst="line">
              <a:avLst/>
            </a:prstGeom>
            <a:noFill/>
            <a:ln w="190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8245" name="Line 85"/>
            <p:cNvSpPr>
              <a:spLocks noChangeShapeType="1"/>
            </p:cNvSpPr>
            <p:nvPr/>
          </p:nvSpPr>
          <p:spPr bwMode="auto">
            <a:xfrm flipH="1">
              <a:off x="2016" y="2928"/>
              <a:ext cx="96" cy="96"/>
            </a:xfrm>
            <a:prstGeom prst="line">
              <a:avLst/>
            </a:prstGeom>
            <a:noFill/>
            <a:ln w="190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8246" name="Oval 86"/>
            <p:cNvSpPr>
              <a:spLocks noChangeArrowheads="1"/>
            </p:cNvSpPr>
            <p:nvPr/>
          </p:nvSpPr>
          <p:spPr bwMode="auto">
            <a:xfrm>
              <a:off x="2089" y="2904"/>
              <a:ext cx="48" cy="48"/>
            </a:xfrm>
            <a:prstGeom prst="ellipse">
              <a:avLst/>
            </a:prstGeom>
            <a:solidFill>
              <a:schemeClr val="tx1"/>
            </a:solidFill>
            <a:ln w="19050">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de-DE" dirty="0"/>
            </a:p>
          </p:txBody>
        </p:sp>
        <p:sp>
          <p:nvSpPr>
            <p:cNvPr id="988247" name="Oval 87"/>
            <p:cNvSpPr>
              <a:spLocks noChangeArrowheads="1"/>
            </p:cNvSpPr>
            <p:nvPr/>
          </p:nvSpPr>
          <p:spPr bwMode="auto">
            <a:xfrm>
              <a:off x="2094" y="3028"/>
              <a:ext cx="48" cy="48"/>
            </a:xfrm>
            <a:prstGeom prst="ellipse">
              <a:avLst/>
            </a:prstGeom>
            <a:solidFill>
              <a:schemeClr val="tx1"/>
            </a:solidFill>
            <a:ln w="19050">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de-DE" dirty="0"/>
            </a:p>
          </p:txBody>
        </p:sp>
      </p:grpSp>
      <p:sp>
        <p:nvSpPr>
          <p:cNvPr id="988248" name="Line 88"/>
          <p:cNvSpPr>
            <a:spLocks noChangeShapeType="1"/>
          </p:cNvSpPr>
          <p:nvPr/>
        </p:nvSpPr>
        <p:spPr bwMode="auto">
          <a:xfrm>
            <a:off x="714375" y="5076825"/>
            <a:ext cx="1155700" cy="0"/>
          </a:xfrm>
          <a:prstGeom prst="line">
            <a:avLst/>
          </a:prstGeom>
          <a:noFill/>
          <a:ln w="9525" cap="rnd">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8249" name="Line 89"/>
          <p:cNvSpPr>
            <a:spLocks noChangeShapeType="1"/>
          </p:cNvSpPr>
          <p:nvPr/>
        </p:nvSpPr>
        <p:spPr bwMode="auto">
          <a:xfrm>
            <a:off x="2881313" y="5068888"/>
            <a:ext cx="1155700" cy="0"/>
          </a:xfrm>
          <a:prstGeom prst="line">
            <a:avLst/>
          </a:prstGeom>
          <a:noFill/>
          <a:ln w="9525" cap="rnd">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8250" name="Line 90"/>
          <p:cNvSpPr>
            <a:spLocks noChangeShapeType="1"/>
          </p:cNvSpPr>
          <p:nvPr/>
        </p:nvSpPr>
        <p:spPr bwMode="auto">
          <a:xfrm>
            <a:off x="8923338" y="5818188"/>
            <a:ext cx="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8251" name="Text Box 91"/>
          <p:cNvSpPr txBox="1">
            <a:spLocks noChangeArrowheads="1"/>
          </p:cNvSpPr>
          <p:nvPr/>
        </p:nvSpPr>
        <p:spPr bwMode="auto">
          <a:xfrm>
            <a:off x="3563938" y="5973763"/>
            <a:ext cx="1295400" cy="376237"/>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t>Alles ok ?</a:t>
            </a:r>
          </a:p>
        </p:txBody>
      </p:sp>
      <p:sp>
        <p:nvSpPr>
          <p:cNvPr id="988252" name="Text Box 92"/>
          <p:cNvSpPr txBox="1">
            <a:spLocks noChangeArrowheads="1"/>
          </p:cNvSpPr>
          <p:nvPr/>
        </p:nvSpPr>
        <p:spPr bwMode="auto">
          <a:xfrm>
            <a:off x="250825" y="5973763"/>
            <a:ext cx="990600" cy="376237"/>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t>Treffer?</a:t>
            </a:r>
          </a:p>
        </p:txBody>
      </p:sp>
      <p:sp>
        <p:nvSpPr>
          <p:cNvPr id="988253" name="Text Box 93"/>
          <p:cNvSpPr txBox="1">
            <a:spLocks noChangeArrowheads="1"/>
          </p:cNvSpPr>
          <p:nvPr/>
        </p:nvSpPr>
        <p:spPr bwMode="auto">
          <a:xfrm>
            <a:off x="1371600" y="6030913"/>
            <a:ext cx="457200" cy="3063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10800" rIns="54000" bIns="10800">
            <a:spAutoFit/>
          </a:bodyPr>
          <a:lstStyle/>
          <a:p>
            <a:pPr eaLnBrk="1" hangingPunct="1">
              <a:spcBef>
                <a:spcPct val="50000"/>
              </a:spcBef>
            </a:pPr>
            <a:r>
              <a:rPr lang="de-DE" sz="1800" dirty="0">
                <a:sym typeface="Symbol" pitchFamily="18" charset="2"/>
              </a:rPr>
              <a:t>1</a:t>
            </a:r>
            <a:endParaRPr lang="de-DE" sz="1800" dirty="0"/>
          </a:p>
        </p:txBody>
      </p:sp>
      <p:grpSp>
        <p:nvGrpSpPr>
          <p:cNvPr id="988254" name="Group 94"/>
          <p:cNvGrpSpPr>
            <a:grpSpLocks/>
          </p:cNvGrpSpPr>
          <p:nvPr/>
        </p:nvGrpSpPr>
        <p:grpSpPr bwMode="auto">
          <a:xfrm>
            <a:off x="330200" y="3700463"/>
            <a:ext cx="8585200" cy="958850"/>
            <a:chOff x="208" y="1968"/>
            <a:chExt cx="5408" cy="816"/>
          </a:xfrm>
        </p:grpSpPr>
        <p:sp>
          <p:nvSpPr>
            <p:cNvPr id="988255" name="Rectangle 95"/>
            <p:cNvSpPr>
              <a:spLocks noChangeArrowheads="1"/>
            </p:cNvSpPr>
            <p:nvPr/>
          </p:nvSpPr>
          <p:spPr bwMode="auto">
            <a:xfrm>
              <a:off x="208" y="1968"/>
              <a:ext cx="1334" cy="816"/>
            </a:xfrm>
            <a:prstGeom prst="rect">
              <a:avLst/>
            </a:prstGeom>
            <a:solidFill>
              <a:srgbClr val="FFFF99"/>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tIns="10800" rIns="90000" bIns="10800" anchor="ctr">
              <a:spAutoFit/>
            </a:bodyPr>
            <a:lstStyle/>
            <a:p>
              <a:endParaRPr lang="de-DE" dirty="0"/>
            </a:p>
          </p:txBody>
        </p:sp>
        <p:sp>
          <p:nvSpPr>
            <p:cNvPr id="988256" name="Line 96"/>
            <p:cNvSpPr>
              <a:spLocks noChangeShapeType="1"/>
            </p:cNvSpPr>
            <p:nvPr/>
          </p:nvSpPr>
          <p:spPr bwMode="auto">
            <a:xfrm>
              <a:off x="1029" y="1968"/>
              <a:ext cx="0" cy="8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tIns="10800" rIns="90000" bIns="10800">
              <a:spAutoFit/>
            </a:bodyPr>
            <a:lstStyle/>
            <a:p>
              <a:endParaRPr lang="de-DE" dirty="0"/>
            </a:p>
          </p:txBody>
        </p:sp>
        <p:sp>
          <p:nvSpPr>
            <p:cNvPr id="988257" name="Text Box 97"/>
            <p:cNvSpPr txBox="1">
              <a:spLocks noChangeArrowheads="1"/>
            </p:cNvSpPr>
            <p:nvPr/>
          </p:nvSpPr>
          <p:spPr bwMode="auto">
            <a:xfrm>
              <a:off x="550" y="2017"/>
              <a:ext cx="546" cy="752"/>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tIns="10800" rIns="90000" bIns="10800">
              <a:spAutoFit/>
            </a:bodyPr>
            <a:lstStyle/>
            <a:p>
              <a:pPr eaLnBrk="1" hangingPunct="1">
                <a:spcBef>
                  <a:spcPct val="50000"/>
                </a:spcBef>
              </a:pPr>
              <a:r>
                <a:rPr lang="de-DE" sz="1400" dirty="0"/>
                <a:t>Zugriffs-rechte, </a:t>
              </a:r>
              <a:br>
                <a:rPr lang="de-DE" sz="1400" dirty="0"/>
              </a:br>
              <a:r>
                <a:rPr lang="de-DE" sz="1400" dirty="0"/>
                <a:t>im Spei-cher?</a:t>
              </a:r>
            </a:p>
          </p:txBody>
        </p:sp>
        <p:sp>
          <p:nvSpPr>
            <p:cNvPr id="988258" name="Text Box 98"/>
            <p:cNvSpPr txBox="1">
              <a:spLocks noChangeArrowheads="1"/>
            </p:cNvSpPr>
            <p:nvPr/>
          </p:nvSpPr>
          <p:spPr bwMode="auto">
            <a:xfrm>
              <a:off x="1030" y="2017"/>
              <a:ext cx="579" cy="752"/>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tIns="10800" rIns="90000" bIns="10800">
              <a:spAutoFit/>
            </a:bodyPr>
            <a:lstStyle/>
            <a:p>
              <a:pPr eaLnBrk="1" hangingPunct="1">
                <a:spcBef>
                  <a:spcPct val="50000"/>
                </a:spcBef>
              </a:pPr>
              <a:r>
                <a:rPr lang="de-DE" sz="1400" dirty="0" smtClean="0"/>
                <a:t>MSBs d. Startadr. </a:t>
              </a:r>
              <a:r>
                <a:rPr lang="de-DE" sz="1400" dirty="0"/>
                <a:t>der Kachel</a:t>
              </a:r>
            </a:p>
          </p:txBody>
        </p:sp>
        <p:sp>
          <p:nvSpPr>
            <p:cNvPr id="988259" name="Line 99"/>
            <p:cNvSpPr>
              <a:spLocks noChangeShapeType="1"/>
            </p:cNvSpPr>
            <p:nvPr/>
          </p:nvSpPr>
          <p:spPr bwMode="auto">
            <a:xfrm>
              <a:off x="550" y="1968"/>
              <a:ext cx="0" cy="8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tIns="10800" rIns="90000" bIns="10800">
              <a:spAutoFit/>
            </a:bodyPr>
            <a:lstStyle/>
            <a:p>
              <a:endParaRPr lang="de-DE" dirty="0"/>
            </a:p>
          </p:txBody>
        </p:sp>
        <p:sp>
          <p:nvSpPr>
            <p:cNvPr id="988260" name="Text Box 100"/>
            <p:cNvSpPr txBox="1">
              <a:spLocks noChangeArrowheads="1"/>
            </p:cNvSpPr>
            <p:nvPr/>
          </p:nvSpPr>
          <p:spPr bwMode="auto">
            <a:xfrm>
              <a:off x="242" y="2208"/>
              <a:ext cx="342" cy="38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tIns="10800" rIns="90000" bIns="10800">
              <a:spAutoFit/>
            </a:bodyPr>
            <a:lstStyle/>
            <a:p>
              <a:pPr eaLnBrk="1" hangingPunct="1">
                <a:spcBef>
                  <a:spcPct val="50000"/>
                </a:spcBef>
              </a:pPr>
              <a:r>
                <a:rPr lang="de-DE" sz="1400" i="1" dirty="0"/>
                <a:t>Sei-tennr</a:t>
              </a:r>
            </a:p>
          </p:txBody>
        </p:sp>
        <p:sp>
          <p:nvSpPr>
            <p:cNvPr id="988261" name="Rectangle 101"/>
            <p:cNvSpPr>
              <a:spLocks noChangeArrowheads="1"/>
            </p:cNvSpPr>
            <p:nvPr/>
          </p:nvSpPr>
          <p:spPr bwMode="auto">
            <a:xfrm>
              <a:off x="1542" y="1968"/>
              <a:ext cx="1334" cy="816"/>
            </a:xfrm>
            <a:prstGeom prst="rect">
              <a:avLst/>
            </a:prstGeom>
            <a:solidFill>
              <a:srgbClr val="FFFF99"/>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tIns="10800" rIns="90000" bIns="10800" anchor="ctr">
              <a:spAutoFit/>
            </a:bodyPr>
            <a:lstStyle/>
            <a:p>
              <a:endParaRPr lang="de-DE" dirty="0"/>
            </a:p>
          </p:txBody>
        </p:sp>
        <p:sp>
          <p:nvSpPr>
            <p:cNvPr id="988262" name="Line 102"/>
            <p:cNvSpPr>
              <a:spLocks noChangeShapeType="1"/>
            </p:cNvSpPr>
            <p:nvPr/>
          </p:nvSpPr>
          <p:spPr bwMode="auto">
            <a:xfrm>
              <a:off x="2363" y="1968"/>
              <a:ext cx="0" cy="8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tIns="10800" rIns="90000" bIns="10800">
              <a:spAutoFit/>
            </a:bodyPr>
            <a:lstStyle/>
            <a:p>
              <a:endParaRPr lang="de-DE" dirty="0"/>
            </a:p>
          </p:txBody>
        </p:sp>
        <p:sp>
          <p:nvSpPr>
            <p:cNvPr id="988263" name="Text Box 103"/>
            <p:cNvSpPr txBox="1">
              <a:spLocks noChangeArrowheads="1"/>
            </p:cNvSpPr>
            <p:nvPr/>
          </p:nvSpPr>
          <p:spPr bwMode="auto">
            <a:xfrm>
              <a:off x="1885" y="2017"/>
              <a:ext cx="546" cy="752"/>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tIns="10800" rIns="90000" bIns="10800">
              <a:spAutoFit/>
            </a:bodyPr>
            <a:lstStyle/>
            <a:p>
              <a:pPr eaLnBrk="1" hangingPunct="1">
                <a:spcBef>
                  <a:spcPct val="50000"/>
                </a:spcBef>
              </a:pPr>
              <a:r>
                <a:rPr lang="de-DE" sz="1400" dirty="0"/>
                <a:t>Zugriffs-rechte, </a:t>
              </a:r>
              <a:br>
                <a:rPr lang="de-DE" sz="1400" dirty="0"/>
              </a:br>
              <a:r>
                <a:rPr lang="de-DE" sz="1400" dirty="0"/>
                <a:t>im Spei-cher?</a:t>
              </a:r>
            </a:p>
          </p:txBody>
        </p:sp>
        <p:sp>
          <p:nvSpPr>
            <p:cNvPr id="988264" name="Text Box 104"/>
            <p:cNvSpPr txBox="1">
              <a:spLocks noChangeArrowheads="1"/>
            </p:cNvSpPr>
            <p:nvPr/>
          </p:nvSpPr>
          <p:spPr bwMode="auto">
            <a:xfrm>
              <a:off x="2363" y="2017"/>
              <a:ext cx="581" cy="752"/>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tIns="10800" rIns="90000" bIns="10800">
              <a:spAutoFit/>
            </a:bodyPr>
            <a:lstStyle/>
            <a:p>
              <a:pPr eaLnBrk="1" hangingPunct="1">
                <a:spcBef>
                  <a:spcPct val="50000"/>
                </a:spcBef>
              </a:pPr>
              <a:r>
                <a:rPr lang="de-DE" sz="1400" dirty="0" smtClean="0"/>
                <a:t>MSBs d. Startadr. der </a:t>
              </a:r>
              <a:r>
                <a:rPr lang="de-DE" sz="1400" dirty="0"/>
                <a:t>Kachel</a:t>
              </a:r>
            </a:p>
          </p:txBody>
        </p:sp>
        <p:sp>
          <p:nvSpPr>
            <p:cNvPr id="988265" name="Line 105"/>
            <p:cNvSpPr>
              <a:spLocks noChangeShapeType="1"/>
            </p:cNvSpPr>
            <p:nvPr/>
          </p:nvSpPr>
          <p:spPr bwMode="auto">
            <a:xfrm>
              <a:off x="1884" y="1968"/>
              <a:ext cx="0" cy="8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tIns="10800" rIns="90000" bIns="10800">
              <a:spAutoFit/>
            </a:bodyPr>
            <a:lstStyle/>
            <a:p>
              <a:endParaRPr lang="de-DE" dirty="0"/>
            </a:p>
          </p:txBody>
        </p:sp>
        <p:sp>
          <p:nvSpPr>
            <p:cNvPr id="988266" name="Text Box 106"/>
            <p:cNvSpPr txBox="1">
              <a:spLocks noChangeArrowheads="1"/>
            </p:cNvSpPr>
            <p:nvPr/>
          </p:nvSpPr>
          <p:spPr bwMode="auto">
            <a:xfrm>
              <a:off x="1576" y="2208"/>
              <a:ext cx="342" cy="38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tIns="10800" rIns="90000" bIns="10800">
              <a:spAutoFit/>
            </a:bodyPr>
            <a:lstStyle/>
            <a:p>
              <a:pPr eaLnBrk="1" hangingPunct="1">
                <a:spcBef>
                  <a:spcPct val="50000"/>
                </a:spcBef>
              </a:pPr>
              <a:r>
                <a:rPr lang="de-DE" sz="1400" i="1" dirty="0"/>
                <a:t>Sei-tennr</a:t>
              </a:r>
            </a:p>
          </p:txBody>
        </p:sp>
        <p:sp>
          <p:nvSpPr>
            <p:cNvPr id="988267" name="Line 107"/>
            <p:cNvSpPr>
              <a:spLocks noChangeShapeType="1"/>
            </p:cNvSpPr>
            <p:nvPr/>
          </p:nvSpPr>
          <p:spPr bwMode="auto">
            <a:xfrm>
              <a:off x="1542" y="1968"/>
              <a:ext cx="0" cy="8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tIns="10800" rIns="90000" bIns="10800">
              <a:spAutoFit/>
            </a:bodyPr>
            <a:lstStyle/>
            <a:p>
              <a:endParaRPr lang="de-DE" dirty="0"/>
            </a:p>
          </p:txBody>
        </p:sp>
        <p:sp>
          <p:nvSpPr>
            <p:cNvPr id="988268" name="Rectangle 108"/>
            <p:cNvSpPr>
              <a:spLocks noChangeArrowheads="1"/>
            </p:cNvSpPr>
            <p:nvPr/>
          </p:nvSpPr>
          <p:spPr bwMode="auto">
            <a:xfrm>
              <a:off x="2880" y="1968"/>
              <a:ext cx="1334" cy="816"/>
            </a:xfrm>
            <a:prstGeom prst="rect">
              <a:avLst/>
            </a:prstGeom>
            <a:solidFill>
              <a:srgbClr val="FFFF99"/>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tIns="10800" rIns="90000" bIns="10800" anchor="ctr">
              <a:spAutoFit/>
            </a:bodyPr>
            <a:lstStyle/>
            <a:p>
              <a:endParaRPr lang="de-DE" dirty="0"/>
            </a:p>
          </p:txBody>
        </p:sp>
        <p:sp>
          <p:nvSpPr>
            <p:cNvPr id="988269" name="Line 109"/>
            <p:cNvSpPr>
              <a:spLocks noChangeShapeType="1"/>
            </p:cNvSpPr>
            <p:nvPr/>
          </p:nvSpPr>
          <p:spPr bwMode="auto">
            <a:xfrm>
              <a:off x="3701" y="1968"/>
              <a:ext cx="0" cy="8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tIns="10800" rIns="90000" bIns="10800">
              <a:spAutoFit/>
            </a:bodyPr>
            <a:lstStyle/>
            <a:p>
              <a:endParaRPr lang="de-DE" dirty="0"/>
            </a:p>
          </p:txBody>
        </p:sp>
        <p:sp>
          <p:nvSpPr>
            <p:cNvPr id="988270" name="Text Box 110"/>
            <p:cNvSpPr txBox="1">
              <a:spLocks noChangeArrowheads="1"/>
            </p:cNvSpPr>
            <p:nvPr/>
          </p:nvSpPr>
          <p:spPr bwMode="auto">
            <a:xfrm>
              <a:off x="3222" y="2017"/>
              <a:ext cx="546" cy="752"/>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tIns="10800" rIns="90000" bIns="10800">
              <a:spAutoFit/>
            </a:bodyPr>
            <a:lstStyle/>
            <a:p>
              <a:pPr eaLnBrk="1" hangingPunct="1">
                <a:spcBef>
                  <a:spcPct val="50000"/>
                </a:spcBef>
              </a:pPr>
              <a:r>
                <a:rPr lang="de-DE" sz="1400" dirty="0"/>
                <a:t>Zugriffs-rechte, </a:t>
              </a:r>
              <a:br>
                <a:rPr lang="de-DE" sz="1400" dirty="0"/>
              </a:br>
              <a:r>
                <a:rPr lang="de-DE" sz="1400" dirty="0"/>
                <a:t>im Spei-cher?</a:t>
              </a:r>
            </a:p>
          </p:txBody>
        </p:sp>
        <p:sp>
          <p:nvSpPr>
            <p:cNvPr id="988271" name="Text Box 111"/>
            <p:cNvSpPr txBox="1">
              <a:spLocks noChangeArrowheads="1"/>
            </p:cNvSpPr>
            <p:nvPr/>
          </p:nvSpPr>
          <p:spPr bwMode="auto">
            <a:xfrm>
              <a:off x="3702" y="2017"/>
              <a:ext cx="579" cy="752"/>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tIns="10800" rIns="90000" bIns="10800">
              <a:spAutoFit/>
            </a:bodyPr>
            <a:lstStyle/>
            <a:p>
              <a:pPr eaLnBrk="1" hangingPunct="1">
                <a:spcBef>
                  <a:spcPct val="50000"/>
                </a:spcBef>
              </a:pPr>
              <a:r>
                <a:rPr lang="de-DE" sz="1400" dirty="0" smtClean="0"/>
                <a:t>MSBs d. Startadr. der </a:t>
              </a:r>
              <a:r>
                <a:rPr lang="de-DE" sz="1400" dirty="0"/>
                <a:t>Kachel</a:t>
              </a:r>
            </a:p>
          </p:txBody>
        </p:sp>
        <p:sp>
          <p:nvSpPr>
            <p:cNvPr id="988272" name="Line 112"/>
            <p:cNvSpPr>
              <a:spLocks noChangeShapeType="1"/>
            </p:cNvSpPr>
            <p:nvPr/>
          </p:nvSpPr>
          <p:spPr bwMode="auto">
            <a:xfrm>
              <a:off x="3222" y="1968"/>
              <a:ext cx="0" cy="8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tIns="10800" rIns="90000" bIns="10800">
              <a:spAutoFit/>
            </a:bodyPr>
            <a:lstStyle/>
            <a:p>
              <a:endParaRPr lang="de-DE" dirty="0"/>
            </a:p>
          </p:txBody>
        </p:sp>
        <p:sp>
          <p:nvSpPr>
            <p:cNvPr id="988273" name="Text Box 113"/>
            <p:cNvSpPr txBox="1">
              <a:spLocks noChangeArrowheads="1"/>
            </p:cNvSpPr>
            <p:nvPr/>
          </p:nvSpPr>
          <p:spPr bwMode="auto">
            <a:xfrm>
              <a:off x="2914" y="2208"/>
              <a:ext cx="342" cy="38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tIns="10800" rIns="90000" bIns="10800">
              <a:spAutoFit/>
            </a:bodyPr>
            <a:lstStyle/>
            <a:p>
              <a:pPr eaLnBrk="1" hangingPunct="1">
                <a:spcBef>
                  <a:spcPct val="50000"/>
                </a:spcBef>
              </a:pPr>
              <a:r>
                <a:rPr lang="de-DE" sz="1400" i="1" dirty="0"/>
                <a:t>Sei-tennr</a:t>
              </a:r>
            </a:p>
          </p:txBody>
        </p:sp>
        <p:sp>
          <p:nvSpPr>
            <p:cNvPr id="988274" name="Rectangle 114"/>
            <p:cNvSpPr>
              <a:spLocks noChangeArrowheads="1"/>
            </p:cNvSpPr>
            <p:nvPr/>
          </p:nvSpPr>
          <p:spPr bwMode="auto">
            <a:xfrm>
              <a:off x="4214" y="1968"/>
              <a:ext cx="1334" cy="816"/>
            </a:xfrm>
            <a:prstGeom prst="rect">
              <a:avLst/>
            </a:prstGeom>
            <a:solidFill>
              <a:srgbClr val="FFFF99"/>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tIns="10800" rIns="90000" bIns="10800" anchor="ctr">
              <a:spAutoFit/>
            </a:bodyPr>
            <a:lstStyle/>
            <a:p>
              <a:endParaRPr lang="de-DE" dirty="0"/>
            </a:p>
          </p:txBody>
        </p:sp>
        <p:sp>
          <p:nvSpPr>
            <p:cNvPr id="988275" name="Line 115"/>
            <p:cNvSpPr>
              <a:spLocks noChangeShapeType="1"/>
            </p:cNvSpPr>
            <p:nvPr/>
          </p:nvSpPr>
          <p:spPr bwMode="auto">
            <a:xfrm>
              <a:off x="5035" y="1968"/>
              <a:ext cx="0" cy="8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tIns="10800" rIns="90000" bIns="10800">
              <a:spAutoFit/>
            </a:bodyPr>
            <a:lstStyle/>
            <a:p>
              <a:endParaRPr lang="de-DE" dirty="0"/>
            </a:p>
          </p:txBody>
        </p:sp>
        <p:sp>
          <p:nvSpPr>
            <p:cNvPr id="988276" name="Text Box 116"/>
            <p:cNvSpPr txBox="1">
              <a:spLocks noChangeArrowheads="1"/>
            </p:cNvSpPr>
            <p:nvPr/>
          </p:nvSpPr>
          <p:spPr bwMode="auto">
            <a:xfrm>
              <a:off x="4557" y="2017"/>
              <a:ext cx="546" cy="752"/>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tIns="10800" rIns="90000" bIns="10800">
              <a:spAutoFit/>
            </a:bodyPr>
            <a:lstStyle/>
            <a:p>
              <a:pPr eaLnBrk="1" hangingPunct="1">
                <a:spcBef>
                  <a:spcPct val="50000"/>
                </a:spcBef>
              </a:pPr>
              <a:r>
                <a:rPr lang="de-DE" sz="1400" dirty="0"/>
                <a:t>Zugriffs-rechte, </a:t>
              </a:r>
              <a:br>
                <a:rPr lang="de-DE" sz="1400" dirty="0"/>
              </a:br>
              <a:r>
                <a:rPr lang="de-DE" sz="1400" dirty="0"/>
                <a:t>im Spei-cher?</a:t>
              </a:r>
            </a:p>
          </p:txBody>
        </p:sp>
        <p:sp>
          <p:nvSpPr>
            <p:cNvPr id="988277" name="Text Box 117"/>
            <p:cNvSpPr txBox="1">
              <a:spLocks noChangeArrowheads="1"/>
            </p:cNvSpPr>
            <p:nvPr/>
          </p:nvSpPr>
          <p:spPr bwMode="auto">
            <a:xfrm>
              <a:off x="5035" y="2017"/>
              <a:ext cx="581" cy="752"/>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tIns="10800" rIns="90000" bIns="10800">
              <a:spAutoFit/>
            </a:bodyPr>
            <a:lstStyle/>
            <a:p>
              <a:pPr eaLnBrk="1" hangingPunct="1">
                <a:spcBef>
                  <a:spcPct val="50000"/>
                </a:spcBef>
              </a:pPr>
              <a:r>
                <a:rPr lang="de-DE" sz="1400" dirty="0" smtClean="0"/>
                <a:t>MSBs d. Startadr. </a:t>
              </a:r>
              <a:r>
                <a:rPr lang="de-DE" sz="1400" dirty="0"/>
                <a:t>der Kachel</a:t>
              </a:r>
            </a:p>
          </p:txBody>
        </p:sp>
        <p:sp>
          <p:nvSpPr>
            <p:cNvPr id="988278" name="Line 118"/>
            <p:cNvSpPr>
              <a:spLocks noChangeShapeType="1"/>
            </p:cNvSpPr>
            <p:nvPr/>
          </p:nvSpPr>
          <p:spPr bwMode="auto">
            <a:xfrm>
              <a:off x="4556" y="1968"/>
              <a:ext cx="0" cy="8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tIns="10800" rIns="90000" bIns="10800">
              <a:spAutoFit/>
            </a:bodyPr>
            <a:lstStyle/>
            <a:p>
              <a:endParaRPr lang="de-DE" dirty="0"/>
            </a:p>
          </p:txBody>
        </p:sp>
        <p:sp>
          <p:nvSpPr>
            <p:cNvPr id="988279" name="Text Box 119"/>
            <p:cNvSpPr txBox="1">
              <a:spLocks noChangeArrowheads="1"/>
            </p:cNvSpPr>
            <p:nvPr/>
          </p:nvSpPr>
          <p:spPr bwMode="auto">
            <a:xfrm>
              <a:off x="4248" y="2208"/>
              <a:ext cx="342" cy="38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tIns="10800" rIns="90000" bIns="10800">
              <a:spAutoFit/>
            </a:bodyPr>
            <a:lstStyle/>
            <a:p>
              <a:pPr eaLnBrk="1" hangingPunct="1">
                <a:spcBef>
                  <a:spcPct val="50000"/>
                </a:spcBef>
              </a:pPr>
              <a:r>
                <a:rPr lang="de-DE" sz="1400" i="1" dirty="0"/>
                <a:t>Sei-tennr</a:t>
              </a:r>
            </a:p>
          </p:txBody>
        </p:sp>
        <p:sp>
          <p:nvSpPr>
            <p:cNvPr id="988280" name="Line 120"/>
            <p:cNvSpPr>
              <a:spLocks noChangeShapeType="1"/>
            </p:cNvSpPr>
            <p:nvPr/>
          </p:nvSpPr>
          <p:spPr bwMode="auto">
            <a:xfrm>
              <a:off x="4214" y="1968"/>
              <a:ext cx="0" cy="8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tIns="10800" rIns="90000" bIns="10800">
              <a:spAutoFit/>
            </a:bodyPr>
            <a:lstStyle/>
            <a:p>
              <a:endParaRPr lang="de-DE" dirty="0"/>
            </a:p>
          </p:txBody>
        </p:sp>
      </p:grpSp>
      <p:grpSp>
        <p:nvGrpSpPr>
          <p:cNvPr id="988281" name="Group 121"/>
          <p:cNvGrpSpPr>
            <a:grpSpLocks/>
          </p:cNvGrpSpPr>
          <p:nvPr/>
        </p:nvGrpSpPr>
        <p:grpSpPr bwMode="auto">
          <a:xfrm>
            <a:off x="4735513" y="4918075"/>
            <a:ext cx="220662" cy="304800"/>
            <a:chOff x="288" y="1872"/>
            <a:chExt cx="196" cy="192"/>
          </a:xfrm>
        </p:grpSpPr>
        <p:sp>
          <p:nvSpPr>
            <p:cNvPr id="988282" name="Oval 122"/>
            <p:cNvSpPr>
              <a:spLocks noChangeArrowheads="1"/>
            </p:cNvSpPr>
            <p:nvPr/>
          </p:nvSpPr>
          <p:spPr bwMode="auto">
            <a:xfrm>
              <a:off x="288" y="1872"/>
              <a:ext cx="192" cy="192"/>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de-DE" dirty="0"/>
            </a:p>
          </p:txBody>
        </p:sp>
        <p:sp>
          <p:nvSpPr>
            <p:cNvPr id="988283" name="Text Box 123"/>
            <p:cNvSpPr txBox="1">
              <a:spLocks noChangeArrowheads="1"/>
            </p:cNvSpPr>
            <p:nvPr/>
          </p:nvSpPr>
          <p:spPr bwMode="auto">
            <a:xfrm>
              <a:off x="292" y="1872"/>
              <a:ext cx="192" cy="192"/>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nchorCtr="1">
              <a:spAutoFit/>
            </a:bodyPr>
            <a:lstStyle/>
            <a:p>
              <a:pPr eaLnBrk="1" hangingPunct="1">
                <a:spcBef>
                  <a:spcPct val="50000"/>
                </a:spcBef>
              </a:pPr>
              <a:r>
                <a:rPr lang="de-DE" sz="1400" dirty="0"/>
                <a:t>=</a:t>
              </a:r>
            </a:p>
          </p:txBody>
        </p:sp>
      </p:grpSp>
      <p:grpSp>
        <p:nvGrpSpPr>
          <p:cNvPr id="988284" name="Group 124"/>
          <p:cNvGrpSpPr>
            <a:grpSpLocks/>
          </p:cNvGrpSpPr>
          <p:nvPr/>
        </p:nvGrpSpPr>
        <p:grpSpPr bwMode="auto">
          <a:xfrm>
            <a:off x="6907213" y="4918075"/>
            <a:ext cx="220662" cy="304800"/>
            <a:chOff x="288" y="1872"/>
            <a:chExt cx="196" cy="192"/>
          </a:xfrm>
        </p:grpSpPr>
        <p:sp>
          <p:nvSpPr>
            <p:cNvPr id="988285" name="Oval 125"/>
            <p:cNvSpPr>
              <a:spLocks noChangeArrowheads="1"/>
            </p:cNvSpPr>
            <p:nvPr/>
          </p:nvSpPr>
          <p:spPr bwMode="auto">
            <a:xfrm>
              <a:off x="288" y="1872"/>
              <a:ext cx="192" cy="192"/>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de-DE" dirty="0"/>
            </a:p>
          </p:txBody>
        </p:sp>
        <p:sp>
          <p:nvSpPr>
            <p:cNvPr id="988286" name="Text Box 126"/>
            <p:cNvSpPr txBox="1">
              <a:spLocks noChangeArrowheads="1"/>
            </p:cNvSpPr>
            <p:nvPr/>
          </p:nvSpPr>
          <p:spPr bwMode="auto">
            <a:xfrm>
              <a:off x="292" y="1872"/>
              <a:ext cx="192" cy="192"/>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nchorCtr="1">
              <a:spAutoFit/>
            </a:bodyPr>
            <a:lstStyle/>
            <a:p>
              <a:pPr eaLnBrk="1" hangingPunct="1">
                <a:spcBef>
                  <a:spcPct val="50000"/>
                </a:spcBef>
              </a:pPr>
              <a:r>
                <a:rPr lang="de-DE" sz="1400" dirty="0"/>
                <a:t>=</a:t>
              </a:r>
            </a:p>
          </p:txBody>
        </p:sp>
      </p:grpSp>
      <p:sp>
        <p:nvSpPr>
          <p:cNvPr id="988287" name="Line 127"/>
          <p:cNvSpPr>
            <a:spLocks noChangeShapeType="1"/>
          </p:cNvSpPr>
          <p:nvPr/>
        </p:nvSpPr>
        <p:spPr bwMode="auto">
          <a:xfrm>
            <a:off x="4843463" y="4659313"/>
            <a:ext cx="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8288" name="Line 128"/>
          <p:cNvSpPr>
            <a:spLocks noChangeShapeType="1"/>
          </p:cNvSpPr>
          <p:nvPr/>
        </p:nvSpPr>
        <p:spPr bwMode="auto">
          <a:xfrm>
            <a:off x="7015163" y="4659313"/>
            <a:ext cx="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8289" name="Line 129"/>
          <p:cNvSpPr>
            <a:spLocks noChangeShapeType="1"/>
          </p:cNvSpPr>
          <p:nvPr/>
        </p:nvSpPr>
        <p:spPr bwMode="auto">
          <a:xfrm>
            <a:off x="5494338" y="4659313"/>
            <a:ext cx="0" cy="304800"/>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8290" name="Line 130"/>
          <p:cNvSpPr>
            <a:spLocks noChangeShapeType="1"/>
          </p:cNvSpPr>
          <p:nvPr/>
        </p:nvSpPr>
        <p:spPr bwMode="auto">
          <a:xfrm flipH="1">
            <a:off x="5386388" y="4964113"/>
            <a:ext cx="107950" cy="152400"/>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8291" name="Oval 131"/>
          <p:cNvSpPr>
            <a:spLocks noChangeArrowheads="1"/>
          </p:cNvSpPr>
          <p:nvPr/>
        </p:nvSpPr>
        <p:spPr bwMode="auto">
          <a:xfrm>
            <a:off x="5468938" y="4926013"/>
            <a:ext cx="53975" cy="762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de-DE" dirty="0"/>
          </a:p>
        </p:txBody>
      </p:sp>
      <p:grpSp>
        <p:nvGrpSpPr>
          <p:cNvPr id="988292" name="Group 132"/>
          <p:cNvGrpSpPr>
            <a:grpSpLocks/>
          </p:cNvGrpSpPr>
          <p:nvPr/>
        </p:nvGrpSpPr>
        <p:grpSpPr bwMode="auto">
          <a:xfrm>
            <a:off x="6146800" y="4659313"/>
            <a:ext cx="142875" cy="539750"/>
            <a:chOff x="2016" y="2736"/>
            <a:chExt cx="126" cy="340"/>
          </a:xfrm>
        </p:grpSpPr>
        <p:sp>
          <p:nvSpPr>
            <p:cNvPr id="988293" name="Line 133"/>
            <p:cNvSpPr>
              <a:spLocks noChangeShapeType="1"/>
            </p:cNvSpPr>
            <p:nvPr/>
          </p:nvSpPr>
          <p:spPr bwMode="auto">
            <a:xfrm>
              <a:off x="2112" y="2736"/>
              <a:ext cx="0" cy="192"/>
            </a:xfrm>
            <a:prstGeom prst="line">
              <a:avLst/>
            </a:prstGeom>
            <a:noFill/>
            <a:ln w="190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8294" name="Line 134"/>
            <p:cNvSpPr>
              <a:spLocks noChangeShapeType="1"/>
            </p:cNvSpPr>
            <p:nvPr/>
          </p:nvSpPr>
          <p:spPr bwMode="auto">
            <a:xfrm flipH="1">
              <a:off x="2016" y="2928"/>
              <a:ext cx="96" cy="96"/>
            </a:xfrm>
            <a:prstGeom prst="line">
              <a:avLst/>
            </a:prstGeom>
            <a:noFill/>
            <a:ln w="190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8295" name="Oval 135"/>
            <p:cNvSpPr>
              <a:spLocks noChangeArrowheads="1"/>
            </p:cNvSpPr>
            <p:nvPr/>
          </p:nvSpPr>
          <p:spPr bwMode="auto">
            <a:xfrm>
              <a:off x="2089" y="2904"/>
              <a:ext cx="48" cy="48"/>
            </a:xfrm>
            <a:prstGeom prst="ellipse">
              <a:avLst/>
            </a:prstGeom>
            <a:solidFill>
              <a:schemeClr val="tx1"/>
            </a:solidFill>
            <a:ln w="19050">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de-DE" dirty="0"/>
            </a:p>
          </p:txBody>
        </p:sp>
        <p:sp>
          <p:nvSpPr>
            <p:cNvPr id="988296" name="Oval 136"/>
            <p:cNvSpPr>
              <a:spLocks noChangeArrowheads="1"/>
            </p:cNvSpPr>
            <p:nvPr/>
          </p:nvSpPr>
          <p:spPr bwMode="auto">
            <a:xfrm>
              <a:off x="2094" y="3028"/>
              <a:ext cx="48" cy="48"/>
            </a:xfrm>
            <a:prstGeom prst="ellipse">
              <a:avLst/>
            </a:prstGeom>
            <a:solidFill>
              <a:schemeClr val="tx1"/>
            </a:solidFill>
            <a:ln w="19050">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de-DE" dirty="0"/>
            </a:p>
          </p:txBody>
        </p:sp>
      </p:grpSp>
      <p:grpSp>
        <p:nvGrpSpPr>
          <p:cNvPr id="988297" name="Group 137"/>
          <p:cNvGrpSpPr>
            <a:grpSpLocks/>
          </p:cNvGrpSpPr>
          <p:nvPr/>
        </p:nvGrpSpPr>
        <p:grpSpPr bwMode="auto">
          <a:xfrm>
            <a:off x="7558088" y="4659313"/>
            <a:ext cx="142875" cy="539750"/>
            <a:chOff x="2016" y="2736"/>
            <a:chExt cx="126" cy="340"/>
          </a:xfrm>
        </p:grpSpPr>
        <p:sp>
          <p:nvSpPr>
            <p:cNvPr id="988298" name="Line 138"/>
            <p:cNvSpPr>
              <a:spLocks noChangeShapeType="1"/>
            </p:cNvSpPr>
            <p:nvPr/>
          </p:nvSpPr>
          <p:spPr bwMode="auto">
            <a:xfrm>
              <a:off x="2112" y="2736"/>
              <a:ext cx="0" cy="192"/>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8299" name="Line 139"/>
            <p:cNvSpPr>
              <a:spLocks noChangeShapeType="1"/>
            </p:cNvSpPr>
            <p:nvPr/>
          </p:nvSpPr>
          <p:spPr bwMode="auto">
            <a:xfrm flipH="1">
              <a:off x="2016" y="2928"/>
              <a:ext cx="96" cy="96"/>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8300" name="Oval 140"/>
            <p:cNvSpPr>
              <a:spLocks noChangeArrowheads="1"/>
            </p:cNvSpPr>
            <p:nvPr/>
          </p:nvSpPr>
          <p:spPr bwMode="auto">
            <a:xfrm>
              <a:off x="2089" y="2904"/>
              <a:ext cx="48" cy="48"/>
            </a:xfrm>
            <a:prstGeom prst="ellipse">
              <a:avLst/>
            </a:prstGeom>
            <a:solidFill>
              <a:schemeClr val="tx1"/>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de-DE" dirty="0"/>
            </a:p>
          </p:txBody>
        </p:sp>
        <p:sp>
          <p:nvSpPr>
            <p:cNvPr id="988301" name="Oval 141"/>
            <p:cNvSpPr>
              <a:spLocks noChangeArrowheads="1"/>
            </p:cNvSpPr>
            <p:nvPr/>
          </p:nvSpPr>
          <p:spPr bwMode="auto">
            <a:xfrm>
              <a:off x="2094" y="3028"/>
              <a:ext cx="48" cy="48"/>
            </a:xfrm>
            <a:prstGeom prst="ellipse">
              <a:avLst/>
            </a:prstGeom>
            <a:solidFill>
              <a:schemeClr val="tx1"/>
            </a:solidFill>
            <a:ln w="12700">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de-DE" dirty="0"/>
            </a:p>
          </p:txBody>
        </p:sp>
      </p:grpSp>
      <p:grpSp>
        <p:nvGrpSpPr>
          <p:cNvPr id="988302" name="Group 142"/>
          <p:cNvGrpSpPr>
            <a:grpSpLocks/>
          </p:cNvGrpSpPr>
          <p:nvPr/>
        </p:nvGrpSpPr>
        <p:grpSpPr bwMode="auto">
          <a:xfrm>
            <a:off x="8318500" y="4659313"/>
            <a:ext cx="142875" cy="539750"/>
            <a:chOff x="2016" y="2736"/>
            <a:chExt cx="126" cy="340"/>
          </a:xfrm>
        </p:grpSpPr>
        <p:sp>
          <p:nvSpPr>
            <p:cNvPr id="988303" name="Line 143"/>
            <p:cNvSpPr>
              <a:spLocks noChangeShapeType="1"/>
            </p:cNvSpPr>
            <p:nvPr/>
          </p:nvSpPr>
          <p:spPr bwMode="auto">
            <a:xfrm>
              <a:off x="2112" y="2736"/>
              <a:ext cx="0" cy="192"/>
            </a:xfrm>
            <a:prstGeom prst="line">
              <a:avLst/>
            </a:prstGeom>
            <a:noFill/>
            <a:ln w="190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8304" name="Line 144"/>
            <p:cNvSpPr>
              <a:spLocks noChangeShapeType="1"/>
            </p:cNvSpPr>
            <p:nvPr/>
          </p:nvSpPr>
          <p:spPr bwMode="auto">
            <a:xfrm flipH="1">
              <a:off x="2016" y="2928"/>
              <a:ext cx="96" cy="96"/>
            </a:xfrm>
            <a:prstGeom prst="line">
              <a:avLst/>
            </a:prstGeom>
            <a:noFill/>
            <a:ln w="190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8305" name="Oval 145"/>
            <p:cNvSpPr>
              <a:spLocks noChangeArrowheads="1"/>
            </p:cNvSpPr>
            <p:nvPr/>
          </p:nvSpPr>
          <p:spPr bwMode="auto">
            <a:xfrm>
              <a:off x="2089" y="2904"/>
              <a:ext cx="48" cy="48"/>
            </a:xfrm>
            <a:prstGeom prst="ellipse">
              <a:avLst/>
            </a:prstGeom>
            <a:solidFill>
              <a:schemeClr val="tx1"/>
            </a:solidFill>
            <a:ln w="19050">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de-DE" dirty="0"/>
            </a:p>
          </p:txBody>
        </p:sp>
        <p:sp>
          <p:nvSpPr>
            <p:cNvPr id="988306" name="Oval 146"/>
            <p:cNvSpPr>
              <a:spLocks noChangeArrowheads="1"/>
            </p:cNvSpPr>
            <p:nvPr/>
          </p:nvSpPr>
          <p:spPr bwMode="auto">
            <a:xfrm>
              <a:off x="2094" y="3028"/>
              <a:ext cx="48" cy="48"/>
            </a:xfrm>
            <a:prstGeom prst="ellipse">
              <a:avLst/>
            </a:prstGeom>
            <a:solidFill>
              <a:schemeClr val="tx1"/>
            </a:solidFill>
            <a:ln w="19050">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de-DE" dirty="0"/>
            </a:p>
          </p:txBody>
        </p:sp>
      </p:grpSp>
      <p:sp>
        <p:nvSpPr>
          <p:cNvPr id="988307" name="Line 147"/>
          <p:cNvSpPr>
            <a:spLocks noChangeShapeType="1"/>
          </p:cNvSpPr>
          <p:nvPr/>
        </p:nvSpPr>
        <p:spPr bwMode="auto">
          <a:xfrm>
            <a:off x="4956175" y="5076825"/>
            <a:ext cx="1155700" cy="0"/>
          </a:xfrm>
          <a:prstGeom prst="line">
            <a:avLst/>
          </a:prstGeom>
          <a:noFill/>
          <a:ln w="9525" cap="rnd">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8308" name="Line 148"/>
          <p:cNvSpPr>
            <a:spLocks noChangeShapeType="1"/>
          </p:cNvSpPr>
          <p:nvPr/>
        </p:nvSpPr>
        <p:spPr bwMode="auto">
          <a:xfrm>
            <a:off x="7123113" y="5068888"/>
            <a:ext cx="1155700" cy="0"/>
          </a:xfrm>
          <a:prstGeom prst="line">
            <a:avLst/>
          </a:prstGeom>
          <a:noFill/>
          <a:ln w="9525" cap="rnd">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8309" name="Freeform 149"/>
          <p:cNvSpPr>
            <a:spLocks/>
          </p:cNvSpPr>
          <p:nvPr/>
        </p:nvSpPr>
        <p:spPr bwMode="auto">
          <a:xfrm>
            <a:off x="152400" y="3135313"/>
            <a:ext cx="6858000" cy="2362200"/>
          </a:xfrm>
          <a:custGeom>
            <a:avLst/>
            <a:gdLst>
              <a:gd name="T0" fmla="*/ 1584 w 4320"/>
              <a:gd name="T1" fmla="*/ 0 h 1776"/>
              <a:gd name="T2" fmla="*/ 1584 w 4320"/>
              <a:gd name="T3" fmla="*/ 192 h 1776"/>
              <a:gd name="T4" fmla="*/ 0 w 4320"/>
              <a:gd name="T5" fmla="*/ 192 h 1776"/>
              <a:gd name="T6" fmla="*/ 0 w 4320"/>
              <a:gd name="T7" fmla="*/ 1776 h 1776"/>
              <a:gd name="T8" fmla="*/ 4320 w 4320"/>
              <a:gd name="T9" fmla="*/ 1773 h 1776"/>
              <a:gd name="T10" fmla="*/ 4320 w 4320"/>
              <a:gd name="T11" fmla="*/ 1584 h 1776"/>
            </a:gdLst>
            <a:ahLst/>
            <a:cxnLst>
              <a:cxn ang="0">
                <a:pos x="T0" y="T1"/>
              </a:cxn>
              <a:cxn ang="0">
                <a:pos x="T2" y="T3"/>
              </a:cxn>
              <a:cxn ang="0">
                <a:pos x="T4" y="T5"/>
              </a:cxn>
              <a:cxn ang="0">
                <a:pos x="T6" y="T7"/>
              </a:cxn>
              <a:cxn ang="0">
                <a:pos x="T8" y="T9"/>
              </a:cxn>
              <a:cxn ang="0">
                <a:pos x="T10" y="T11"/>
              </a:cxn>
            </a:cxnLst>
            <a:rect l="0" t="0" r="r" b="b"/>
            <a:pathLst>
              <a:path w="4320" h="1776">
                <a:moveTo>
                  <a:pt x="1584" y="0"/>
                </a:moveTo>
                <a:lnTo>
                  <a:pt x="1584" y="192"/>
                </a:lnTo>
                <a:lnTo>
                  <a:pt x="0" y="192"/>
                </a:lnTo>
                <a:lnTo>
                  <a:pt x="0" y="1776"/>
                </a:lnTo>
                <a:lnTo>
                  <a:pt x="4320" y="1773"/>
                </a:lnTo>
                <a:lnTo>
                  <a:pt x="4320" y="1584"/>
                </a:ln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8310" name="Line 150"/>
          <p:cNvSpPr>
            <a:spLocks noChangeShapeType="1"/>
          </p:cNvSpPr>
          <p:nvPr/>
        </p:nvSpPr>
        <p:spPr bwMode="auto">
          <a:xfrm flipV="1">
            <a:off x="609600" y="5192713"/>
            <a:ext cx="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8311" name="Line 151"/>
          <p:cNvSpPr>
            <a:spLocks noChangeShapeType="1"/>
          </p:cNvSpPr>
          <p:nvPr/>
        </p:nvSpPr>
        <p:spPr bwMode="auto">
          <a:xfrm flipV="1">
            <a:off x="2778125" y="5192713"/>
            <a:ext cx="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8312" name="Line 152"/>
          <p:cNvSpPr>
            <a:spLocks noChangeShapeType="1"/>
          </p:cNvSpPr>
          <p:nvPr/>
        </p:nvSpPr>
        <p:spPr bwMode="auto">
          <a:xfrm flipV="1">
            <a:off x="4845050" y="5192713"/>
            <a:ext cx="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8313" name="Oval 153"/>
          <p:cNvSpPr>
            <a:spLocks noChangeArrowheads="1"/>
          </p:cNvSpPr>
          <p:nvPr/>
        </p:nvSpPr>
        <p:spPr bwMode="auto">
          <a:xfrm>
            <a:off x="1223963" y="5114925"/>
            <a:ext cx="53975" cy="762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de-DE" dirty="0"/>
          </a:p>
        </p:txBody>
      </p:sp>
      <p:sp>
        <p:nvSpPr>
          <p:cNvPr id="988314" name="Oval 154"/>
          <p:cNvSpPr>
            <a:spLocks noChangeArrowheads="1"/>
          </p:cNvSpPr>
          <p:nvPr/>
        </p:nvSpPr>
        <p:spPr bwMode="auto">
          <a:xfrm>
            <a:off x="5468938" y="5138738"/>
            <a:ext cx="53975" cy="762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de-DE" dirty="0"/>
          </a:p>
        </p:txBody>
      </p:sp>
      <p:sp>
        <p:nvSpPr>
          <p:cNvPr id="988315" name="Freeform 155"/>
          <p:cNvSpPr>
            <a:spLocks/>
          </p:cNvSpPr>
          <p:nvPr/>
        </p:nvSpPr>
        <p:spPr bwMode="auto">
          <a:xfrm>
            <a:off x="381000" y="5137150"/>
            <a:ext cx="1066800" cy="893763"/>
          </a:xfrm>
          <a:custGeom>
            <a:avLst/>
            <a:gdLst>
              <a:gd name="T0" fmla="*/ 83 w 672"/>
              <a:gd name="T1" fmla="*/ 0 h 563"/>
              <a:gd name="T2" fmla="*/ 0 w 672"/>
              <a:gd name="T3" fmla="*/ 83 h 563"/>
              <a:gd name="T4" fmla="*/ 0 w 672"/>
              <a:gd name="T5" fmla="*/ 467 h 563"/>
              <a:gd name="T6" fmla="*/ 672 w 672"/>
              <a:gd name="T7" fmla="*/ 467 h 563"/>
              <a:gd name="T8" fmla="*/ 672 w 672"/>
              <a:gd name="T9" fmla="*/ 563 h 563"/>
            </a:gdLst>
            <a:ahLst/>
            <a:cxnLst>
              <a:cxn ang="0">
                <a:pos x="T0" y="T1"/>
              </a:cxn>
              <a:cxn ang="0">
                <a:pos x="T2" y="T3"/>
              </a:cxn>
              <a:cxn ang="0">
                <a:pos x="T4" y="T5"/>
              </a:cxn>
              <a:cxn ang="0">
                <a:pos x="T6" y="T7"/>
              </a:cxn>
              <a:cxn ang="0">
                <a:pos x="T8" y="T9"/>
              </a:cxn>
            </a:cxnLst>
            <a:rect l="0" t="0" r="r" b="b"/>
            <a:pathLst>
              <a:path w="672" h="563">
                <a:moveTo>
                  <a:pt x="83" y="0"/>
                </a:moveTo>
                <a:lnTo>
                  <a:pt x="0" y="83"/>
                </a:lnTo>
                <a:lnTo>
                  <a:pt x="0" y="467"/>
                </a:lnTo>
                <a:lnTo>
                  <a:pt x="672" y="467"/>
                </a:lnTo>
                <a:lnTo>
                  <a:pt x="672" y="563"/>
                </a:lnTo>
              </a:path>
            </a:pathLst>
          </a:custGeom>
          <a:noFill/>
          <a:ln w="9525" cap="flat" cmpd="sng">
            <a:solidFill>
              <a:schemeClr val="accent1"/>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8316" name="Freeform 156"/>
          <p:cNvSpPr>
            <a:spLocks/>
          </p:cNvSpPr>
          <p:nvPr/>
        </p:nvSpPr>
        <p:spPr bwMode="auto">
          <a:xfrm>
            <a:off x="1554163" y="5167313"/>
            <a:ext cx="1143000" cy="863600"/>
          </a:xfrm>
          <a:custGeom>
            <a:avLst/>
            <a:gdLst>
              <a:gd name="T0" fmla="*/ 720 w 720"/>
              <a:gd name="T1" fmla="*/ 0 h 544"/>
              <a:gd name="T2" fmla="*/ 605 w 720"/>
              <a:gd name="T3" fmla="*/ 112 h 544"/>
              <a:gd name="T4" fmla="*/ 602 w 720"/>
              <a:gd name="T5" fmla="*/ 291 h 544"/>
              <a:gd name="T6" fmla="*/ 0 w 720"/>
              <a:gd name="T7" fmla="*/ 285 h 544"/>
              <a:gd name="T8" fmla="*/ 0 w 720"/>
              <a:gd name="T9" fmla="*/ 544 h 544"/>
            </a:gdLst>
            <a:ahLst/>
            <a:cxnLst>
              <a:cxn ang="0">
                <a:pos x="T0" y="T1"/>
              </a:cxn>
              <a:cxn ang="0">
                <a:pos x="T2" y="T3"/>
              </a:cxn>
              <a:cxn ang="0">
                <a:pos x="T4" y="T5"/>
              </a:cxn>
              <a:cxn ang="0">
                <a:pos x="T6" y="T7"/>
              </a:cxn>
              <a:cxn ang="0">
                <a:pos x="T8" y="T9"/>
              </a:cxn>
            </a:cxnLst>
            <a:rect l="0" t="0" r="r" b="b"/>
            <a:pathLst>
              <a:path w="720" h="544">
                <a:moveTo>
                  <a:pt x="720" y="0"/>
                </a:moveTo>
                <a:lnTo>
                  <a:pt x="605" y="112"/>
                </a:lnTo>
                <a:lnTo>
                  <a:pt x="602" y="291"/>
                </a:lnTo>
                <a:lnTo>
                  <a:pt x="0" y="285"/>
                </a:lnTo>
                <a:lnTo>
                  <a:pt x="0" y="544"/>
                </a:lnTo>
              </a:path>
            </a:pathLst>
          </a:custGeom>
          <a:noFill/>
          <a:ln w="9525" cap="flat" cmpd="sng">
            <a:solidFill>
              <a:schemeClr val="accent1"/>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8317" name="Freeform 157"/>
          <p:cNvSpPr>
            <a:spLocks/>
          </p:cNvSpPr>
          <p:nvPr/>
        </p:nvSpPr>
        <p:spPr bwMode="auto">
          <a:xfrm>
            <a:off x="1654175" y="5192713"/>
            <a:ext cx="3146425" cy="846137"/>
          </a:xfrm>
          <a:custGeom>
            <a:avLst/>
            <a:gdLst>
              <a:gd name="T0" fmla="*/ 1982 w 1982"/>
              <a:gd name="T1" fmla="*/ 0 h 533"/>
              <a:gd name="T2" fmla="*/ 1886 w 1982"/>
              <a:gd name="T3" fmla="*/ 96 h 533"/>
              <a:gd name="T4" fmla="*/ 1881 w 1982"/>
              <a:gd name="T5" fmla="*/ 365 h 533"/>
              <a:gd name="T6" fmla="*/ 0 w 1982"/>
              <a:gd name="T7" fmla="*/ 365 h 533"/>
              <a:gd name="T8" fmla="*/ 0 w 1982"/>
              <a:gd name="T9" fmla="*/ 533 h 533"/>
            </a:gdLst>
            <a:ahLst/>
            <a:cxnLst>
              <a:cxn ang="0">
                <a:pos x="T0" y="T1"/>
              </a:cxn>
              <a:cxn ang="0">
                <a:pos x="T2" y="T3"/>
              </a:cxn>
              <a:cxn ang="0">
                <a:pos x="T4" y="T5"/>
              </a:cxn>
              <a:cxn ang="0">
                <a:pos x="T6" y="T7"/>
              </a:cxn>
              <a:cxn ang="0">
                <a:pos x="T8" y="T9"/>
              </a:cxn>
            </a:cxnLst>
            <a:rect l="0" t="0" r="r" b="b"/>
            <a:pathLst>
              <a:path w="1982" h="533">
                <a:moveTo>
                  <a:pt x="1982" y="0"/>
                </a:moveTo>
                <a:lnTo>
                  <a:pt x="1886" y="96"/>
                </a:lnTo>
                <a:lnTo>
                  <a:pt x="1881" y="365"/>
                </a:lnTo>
                <a:lnTo>
                  <a:pt x="0" y="365"/>
                </a:lnTo>
                <a:lnTo>
                  <a:pt x="0" y="533"/>
                </a:lnTo>
              </a:path>
            </a:pathLst>
          </a:custGeom>
          <a:noFill/>
          <a:ln w="9525" cap="flat" cmpd="sng">
            <a:solidFill>
              <a:schemeClr val="accent1"/>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8318" name="Freeform 158"/>
          <p:cNvSpPr>
            <a:spLocks/>
          </p:cNvSpPr>
          <p:nvPr/>
        </p:nvSpPr>
        <p:spPr bwMode="auto">
          <a:xfrm>
            <a:off x="1752600" y="5192713"/>
            <a:ext cx="5181600" cy="838200"/>
          </a:xfrm>
          <a:custGeom>
            <a:avLst/>
            <a:gdLst>
              <a:gd name="T0" fmla="*/ 3264 w 3264"/>
              <a:gd name="T1" fmla="*/ 0 h 528"/>
              <a:gd name="T2" fmla="*/ 3168 w 3264"/>
              <a:gd name="T3" fmla="*/ 96 h 528"/>
              <a:gd name="T4" fmla="*/ 3168 w 3264"/>
              <a:gd name="T5" fmla="*/ 413 h 528"/>
              <a:gd name="T6" fmla="*/ 5 w 3264"/>
              <a:gd name="T7" fmla="*/ 413 h 528"/>
              <a:gd name="T8" fmla="*/ 0 w 3264"/>
              <a:gd name="T9" fmla="*/ 528 h 528"/>
            </a:gdLst>
            <a:ahLst/>
            <a:cxnLst>
              <a:cxn ang="0">
                <a:pos x="T0" y="T1"/>
              </a:cxn>
              <a:cxn ang="0">
                <a:pos x="T2" y="T3"/>
              </a:cxn>
              <a:cxn ang="0">
                <a:pos x="T4" y="T5"/>
              </a:cxn>
              <a:cxn ang="0">
                <a:pos x="T6" y="T7"/>
              </a:cxn>
              <a:cxn ang="0">
                <a:pos x="T8" y="T9"/>
              </a:cxn>
            </a:cxnLst>
            <a:rect l="0" t="0" r="r" b="b"/>
            <a:pathLst>
              <a:path w="3264" h="528">
                <a:moveTo>
                  <a:pt x="3264" y="0"/>
                </a:moveTo>
                <a:lnTo>
                  <a:pt x="3168" y="96"/>
                </a:lnTo>
                <a:lnTo>
                  <a:pt x="3168" y="413"/>
                </a:lnTo>
                <a:lnTo>
                  <a:pt x="5" y="413"/>
                </a:lnTo>
                <a:lnTo>
                  <a:pt x="0" y="528"/>
                </a:lnTo>
              </a:path>
            </a:pathLst>
          </a:custGeom>
          <a:noFill/>
          <a:ln w="9525" cap="flat" cmpd="sng">
            <a:solidFill>
              <a:schemeClr val="accent1"/>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8319" name="Line 159"/>
          <p:cNvSpPr>
            <a:spLocks noChangeShapeType="1"/>
          </p:cNvSpPr>
          <p:nvPr/>
        </p:nvSpPr>
        <p:spPr bwMode="auto">
          <a:xfrm>
            <a:off x="1600200" y="6335713"/>
            <a:ext cx="19050" cy="2127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8320" name="Line 160"/>
          <p:cNvSpPr>
            <a:spLocks noChangeShapeType="1"/>
          </p:cNvSpPr>
          <p:nvPr/>
        </p:nvSpPr>
        <p:spPr bwMode="auto">
          <a:xfrm>
            <a:off x="3429000" y="5192713"/>
            <a:ext cx="0" cy="1143000"/>
          </a:xfrm>
          <a:prstGeom prst="line">
            <a:avLst/>
          </a:prstGeom>
          <a:noFill/>
          <a:ln w="127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8321" name="Freeform 161"/>
          <p:cNvSpPr>
            <a:spLocks/>
          </p:cNvSpPr>
          <p:nvPr/>
        </p:nvSpPr>
        <p:spPr bwMode="auto">
          <a:xfrm>
            <a:off x="1244600" y="5151438"/>
            <a:ext cx="2184400" cy="422275"/>
          </a:xfrm>
          <a:custGeom>
            <a:avLst/>
            <a:gdLst>
              <a:gd name="T0" fmla="*/ 0 w 1376"/>
              <a:gd name="T1" fmla="*/ 0 h 266"/>
              <a:gd name="T2" fmla="*/ 0 w 1376"/>
              <a:gd name="T3" fmla="*/ 263 h 266"/>
              <a:gd name="T4" fmla="*/ 1376 w 1376"/>
              <a:gd name="T5" fmla="*/ 266 h 266"/>
            </a:gdLst>
            <a:ahLst/>
            <a:cxnLst>
              <a:cxn ang="0">
                <a:pos x="T0" y="T1"/>
              </a:cxn>
              <a:cxn ang="0">
                <a:pos x="T2" y="T3"/>
              </a:cxn>
              <a:cxn ang="0">
                <a:pos x="T4" y="T5"/>
              </a:cxn>
            </a:cxnLst>
            <a:rect l="0" t="0" r="r" b="b"/>
            <a:pathLst>
              <a:path w="1376" h="266">
                <a:moveTo>
                  <a:pt x="0" y="0"/>
                </a:moveTo>
                <a:lnTo>
                  <a:pt x="0" y="263"/>
                </a:lnTo>
                <a:lnTo>
                  <a:pt x="1376" y="266"/>
                </a:lnTo>
              </a:path>
            </a:pathLst>
          </a:custGeom>
          <a:noFill/>
          <a:ln w="12700" cap="flat" cmpd="sng">
            <a:solidFill>
              <a:schemeClr val="accent2"/>
            </a:solidFill>
            <a:prstDash val="solid"/>
            <a:round/>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8322" name="Freeform 162"/>
          <p:cNvSpPr>
            <a:spLocks/>
          </p:cNvSpPr>
          <p:nvPr/>
        </p:nvSpPr>
        <p:spPr bwMode="auto">
          <a:xfrm>
            <a:off x="3429000" y="5192713"/>
            <a:ext cx="2057400" cy="381000"/>
          </a:xfrm>
          <a:custGeom>
            <a:avLst/>
            <a:gdLst>
              <a:gd name="T0" fmla="*/ 1296 w 1296"/>
              <a:gd name="T1" fmla="*/ 0 h 240"/>
              <a:gd name="T2" fmla="*/ 1296 w 1296"/>
              <a:gd name="T3" fmla="*/ 240 h 240"/>
              <a:gd name="T4" fmla="*/ 0 w 1296"/>
              <a:gd name="T5" fmla="*/ 240 h 240"/>
            </a:gdLst>
            <a:ahLst/>
            <a:cxnLst>
              <a:cxn ang="0">
                <a:pos x="T0" y="T1"/>
              </a:cxn>
              <a:cxn ang="0">
                <a:pos x="T2" y="T3"/>
              </a:cxn>
              <a:cxn ang="0">
                <a:pos x="T4" y="T5"/>
              </a:cxn>
            </a:cxnLst>
            <a:rect l="0" t="0" r="r" b="b"/>
            <a:pathLst>
              <a:path w="1296" h="240">
                <a:moveTo>
                  <a:pt x="1296" y="0"/>
                </a:moveTo>
                <a:lnTo>
                  <a:pt x="1296" y="240"/>
                </a:lnTo>
                <a:lnTo>
                  <a:pt x="0" y="240"/>
                </a:lnTo>
              </a:path>
            </a:pathLst>
          </a:custGeom>
          <a:noFill/>
          <a:ln w="12700" cap="flat" cmpd="sng">
            <a:solidFill>
              <a:schemeClr val="accent2"/>
            </a:solidFill>
            <a:prstDash val="solid"/>
            <a:round/>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8323" name="Freeform 163"/>
          <p:cNvSpPr>
            <a:spLocks/>
          </p:cNvSpPr>
          <p:nvPr/>
        </p:nvSpPr>
        <p:spPr bwMode="auto">
          <a:xfrm>
            <a:off x="5486400" y="5192713"/>
            <a:ext cx="2209800" cy="381000"/>
          </a:xfrm>
          <a:custGeom>
            <a:avLst/>
            <a:gdLst>
              <a:gd name="T0" fmla="*/ 1392 w 1392"/>
              <a:gd name="T1" fmla="*/ 0 h 240"/>
              <a:gd name="T2" fmla="*/ 1392 w 1392"/>
              <a:gd name="T3" fmla="*/ 240 h 240"/>
              <a:gd name="T4" fmla="*/ 0 w 1392"/>
              <a:gd name="T5" fmla="*/ 240 h 240"/>
            </a:gdLst>
            <a:ahLst/>
            <a:cxnLst>
              <a:cxn ang="0">
                <a:pos x="T0" y="T1"/>
              </a:cxn>
              <a:cxn ang="0">
                <a:pos x="T2" y="T3"/>
              </a:cxn>
              <a:cxn ang="0">
                <a:pos x="T4" y="T5"/>
              </a:cxn>
            </a:cxnLst>
            <a:rect l="0" t="0" r="r" b="b"/>
            <a:pathLst>
              <a:path w="1392" h="240">
                <a:moveTo>
                  <a:pt x="1392" y="0"/>
                </a:moveTo>
                <a:lnTo>
                  <a:pt x="1392" y="240"/>
                </a:lnTo>
                <a:lnTo>
                  <a:pt x="0" y="240"/>
                </a:lnTo>
              </a:path>
            </a:pathLst>
          </a:custGeom>
          <a:noFill/>
          <a:ln w="12700" cap="flat" cmpd="sng">
            <a:solidFill>
              <a:schemeClr val="accent2"/>
            </a:solidFill>
            <a:prstDash val="solid"/>
            <a:round/>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grpSp>
        <p:nvGrpSpPr>
          <p:cNvPr id="988324" name="Group 164"/>
          <p:cNvGrpSpPr>
            <a:grpSpLocks/>
          </p:cNvGrpSpPr>
          <p:nvPr/>
        </p:nvGrpSpPr>
        <p:grpSpPr bwMode="auto">
          <a:xfrm>
            <a:off x="8816975" y="5529263"/>
            <a:ext cx="220663" cy="304800"/>
            <a:chOff x="288" y="1872"/>
            <a:chExt cx="196" cy="192"/>
          </a:xfrm>
        </p:grpSpPr>
        <p:sp>
          <p:nvSpPr>
            <p:cNvPr id="988325" name="Oval 165"/>
            <p:cNvSpPr>
              <a:spLocks noChangeArrowheads="1"/>
            </p:cNvSpPr>
            <p:nvPr/>
          </p:nvSpPr>
          <p:spPr bwMode="auto">
            <a:xfrm>
              <a:off x="288" y="1872"/>
              <a:ext cx="192" cy="192"/>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de-DE" dirty="0"/>
            </a:p>
          </p:txBody>
        </p:sp>
        <p:sp>
          <p:nvSpPr>
            <p:cNvPr id="988326" name="Text Box 166"/>
            <p:cNvSpPr txBox="1">
              <a:spLocks noChangeArrowheads="1"/>
            </p:cNvSpPr>
            <p:nvPr/>
          </p:nvSpPr>
          <p:spPr bwMode="auto">
            <a:xfrm>
              <a:off x="292" y="1872"/>
              <a:ext cx="192" cy="192"/>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nchorCtr="1">
              <a:spAutoFit/>
            </a:bodyPr>
            <a:lstStyle/>
            <a:p>
              <a:pPr eaLnBrk="1" hangingPunct="1">
                <a:spcBef>
                  <a:spcPct val="50000"/>
                </a:spcBef>
              </a:pPr>
              <a:r>
                <a:rPr lang="de-DE" sz="1400" dirty="0"/>
                <a:t>&amp;</a:t>
              </a:r>
            </a:p>
          </p:txBody>
        </p:sp>
      </p:grpSp>
      <p:sp>
        <p:nvSpPr>
          <p:cNvPr id="988327" name="Freeform 167"/>
          <p:cNvSpPr>
            <a:spLocks/>
          </p:cNvSpPr>
          <p:nvPr/>
        </p:nvSpPr>
        <p:spPr bwMode="auto">
          <a:xfrm>
            <a:off x="6781800" y="3135313"/>
            <a:ext cx="2159000" cy="2378075"/>
          </a:xfrm>
          <a:custGeom>
            <a:avLst/>
            <a:gdLst>
              <a:gd name="T0" fmla="*/ 0 w 1360"/>
              <a:gd name="T1" fmla="*/ 0 h 1786"/>
              <a:gd name="T2" fmla="*/ 0 w 1360"/>
              <a:gd name="T3" fmla="*/ 192 h 1786"/>
              <a:gd name="T4" fmla="*/ 1360 w 1360"/>
              <a:gd name="T5" fmla="*/ 195 h 1786"/>
              <a:gd name="T6" fmla="*/ 1354 w 1360"/>
              <a:gd name="T7" fmla="*/ 1786 h 1786"/>
            </a:gdLst>
            <a:ahLst/>
            <a:cxnLst>
              <a:cxn ang="0">
                <a:pos x="T0" y="T1"/>
              </a:cxn>
              <a:cxn ang="0">
                <a:pos x="T2" y="T3"/>
              </a:cxn>
              <a:cxn ang="0">
                <a:pos x="T4" y="T5"/>
              </a:cxn>
              <a:cxn ang="0">
                <a:pos x="T6" y="T7"/>
              </a:cxn>
            </a:cxnLst>
            <a:rect l="0" t="0" r="r" b="b"/>
            <a:pathLst>
              <a:path w="1360" h="1786">
                <a:moveTo>
                  <a:pt x="0" y="0"/>
                </a:moveTo>
                <a:lnTo>
                  <a:pt x="0" y="192"/>
                </a:lnTo>
                <a:lnTo>
                  <a:pt x="1360" y="195"/>
                </a:lnTo>
                <a:lnTo>
                  <a:pt x="1354" y="1786"/>
                </a:ln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8328" name="Freeform 168"/>
          <p:cNvSpPr>
            <a:spLocks/>
          </p:cNvSpPr>
          <p:nvPr/>
        </p:nvSpPr>
        <p:spPr bwMode="auto">
          <a:xfrm>
            <a:off x="2027238" y="5183188"/>
            <a:ext cx="6804025" cy="522287"/>
          </a:xfrm>
          <a:custGeom>
            <a:avLst/>
            <a:gdLst>
              <a:gd name="T0" fmla="*/ 0 w 4286"/>
              <a:gd name="T1" fmla="*/ 0 h 329"/>
              <a:gd name="T2" fmla="*/ 0 w 4286"/>
              <a:gd name="T3" fmla="*/ 329 h 329"/>
              <a:gd name="T4" fmla="*/ 4286 w 4286"/>
              <a:gd name="T5" fmla="*/ 328 h 329"/>
            </a:gdLst>
            <a:ahLst/>
            <a:cxnLst>
              <a:cxn ang="0">
                <a:pos x="T0" y="T1"/>
              </a:cxn>
              <a:cxn ang="0">
                <a:pos x="T2" y="T3"/>
              </a:cxn>
              <a:cxn ang="0">
                <a:pos x="T4" y="T5"/>
              </a:cxn>
            </a:cxnLst>
            <a:rect l="0" t="0" r="r" b="b"/>
            <a:pathLst>
              <a:path w="4286" h="329">
                <a:moveTo>
                  <a:pt x="0" y="0"/>
                </a:moveTo>
                <a:lnTo>
                  <a:pt x="0" y="329"/>
                </a:lnTo>
                <a:lnTo>
                  <a:pt x="4286" y="328"/>
                </a:lnTo>
              </a:path>
            </a:pathLst>
          </a:custGeom>
          <a:noFill/>
          <a:ln w="19050" cap="flat" cmpd="sng">
            <a:solidFill>
              <a:srgbClr val="FF3300"/>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8329" name="Freeform 169"/>
          <p:cNvSpPr>
            <a:spLocks/>
          </p:cNvSpPr>
          <p:nvPr/>
        </p:nvSpPr>
        <p:spPr bwMode="auto">
          <a:xfrm>
            <a:off x="8432800" y="5186363"/>
            <a:ext cx="4763" cy="523875"/>
          </a:xfrm>
          <a:custGeom>
            <a:avLst/>
            <a:gdLst>
              <a:gd name="T0" fmla="*/ 0 w 3"/>
              <a:gd name="T1" fmla="*/ 0 h 330"/>
              <a:gd name="T2" fmla="*/ 3 w 3"/>
              <a:gd name="T3" fmla="*/ 330 h 330"/>
            </a:gdLst>
            <a:ahLst/>
            <a:cxnLst>
              <a:cxn ang="0">
                <a:pos x="T0" y="T1"/>
              </a:cxn>
              <a:cxn ang="0">
                <a:pos x="T2" y="T3"/>
              </a:cxn>
            </a:cxnLst>
            <a:rect l="0" t="0" r="r" b="b"/>
            <a:pathLst>
              <a:path w="3" h="330">
                <a:moveTo>
                  <a:pt x="0" y="0"/>
                </a:moveTo>
                <a:lnTo>
                  <a:pt x="3" y="330"/>
                </a:lnTo>
              </a:path>
            </a:pathLst>
          </a:custGeom>
          <a:noFill/>
          <a:ln w="19050" cap="flat" cmpd="sng">
            <a:solidFill>
              <a:srgbClr val="FF3300"/>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8330" name="Freeform 170"/>
          <p:cNvSpPr>
            <a:spLocks/>
          </p:cNvSpPr>
          <p:nvPr/>
        </p:nvSpPr>
        <p:spPr bwMode="auto">
          <a:xfrm>
            <a:off x="6262688" y="5195888"/>
            <a:ext cx="6350" cy="504825"/>
          </a:xfrm>
          <a:custGeom>
            <a:avLst/>
            <a:gdLst>
              <a:gd name="T0" fmla="*/ 0 w 4"/>
              <a:gd name="T1" fmla="*/ 0 h 318"/>
              <a:gd name="T2" fmla="*/ 4 w 4"/>
              <a:gd name="T3" fmla="*/ 318 h 318"/>
            </a:gdLst>
            <a:ahLst/>
            <a:cxnLst>
              <a:cxn ang="0">
                <a:pos x="T0" y="T1"/>
              </a:cxn>
              <a:cxn ang="0">
                <a:pos x="T2" y="T3"/>
              </a:cxn>
            </a:cxnLst>
            <a:rect l="0" t="0" r="r" b="b"/>
            <a:pathLst>
              <a:path w="4" h="318">
                <a:moveTo>
                  <a:pt x="0" y="0"/>
                </a:moveTo>
                <a:lnTo>
                  <a:pt x="4" y="318"/>
                </a:lnTo>
              </a:path>
            </a:pathLst>
          </a:custGeom>
          <a:noFill/>
          <a:ln w="19050" cap="flat" cmpd="sng">
            <a:solidFill>
              <a:srgbClr val="FF3300"/>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8331" name="Line 171"/>
          <p:cNvSpPr>
            <a:spLocks noChangeShapeType="1"/>
          </p:cNvSpPr>
          <p:nvPr/>
        </p:nvSpPr>
        <p:spPr bwMode="auto">
          <a:xfrm>
            <a:off x="4181475" y="5162550"/>
            <a:ext cx="4763" cy="547688"/>
          </a:xfrm>
          <a:prstGeom prst="line">
            <a:avLst/>
          </a:prstGeom>
          <a:noFill/>
          <a:ln w="190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88332" name="Oval 172"/>
          <p:cNvSpPr>
            <a:spLocks noChangeArrowheads="1"/>
          </p:cNvSpPr>
          <p:nvPr/>
        </p:nvSpPr>
        <p:spPr bwMode="auto">
          <a:xfrm>
            <a:off x="3400425" y="5538788"/>
            <a:ext cx="53975" cy="762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de-DE" dirty="0"/>
          </a:p>
        </p:txBody>
      </p:sp>
      <p:sp>
        <p:nvSpPr>
          <p:cNvPr id="988333" name="Oval 173"/>
          <p:cNvSpPr>
            <a:spLocks noChangeArrowheads="1"/>
          </p:cNvSpPr>
          <p:nvPr/>
        </p:nvSpPr>
        <p:spPr bwMode="auto">
          <a:xfrm>
            <a:off x="590550" y="5448300"/>
            <a:ext cx="53975" cy="762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de-DE" dirty="0"/>
          </a:p>
        </p:txBody>
      </p:sp>
      <p:sp>
        <p:nvSpPr>
          <p:cNvPr id="988334" name="Oval 174"/>
          <p:cNvSpPr>
            <a:spLocks noChangeArrowheads="1"/>
          </p:cNvSpPr>
          <p:nvPr/>
        </p:nvSpPr>
        <p:spPr bwMode="auto">
          <a:xfrm>
            <a:off x="2749550" y="5453063"/>
            <a:ext cx="53975" cy="762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de-DE" dirty="0"/>
          </a:p>
        </p:txBody>
      </p:sp>
      <p:sp>
        <p:nvSpPr>
          <p:cNvPr id="988335" name="Oval 175"/>
          <p:cNvSpPr>
            <a:spLocks noChangeArrowheads="1"/>
          </p:cNvSpPr>
          <p:nvPr/>
        </p:nvSpPr>
        <p:spPr bwMode="auto">
          <a:xfrm>
            <a:off x="4822825" y="5448300"/>
            <a:ext cx="53975" cy="762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de-DE" dirty="0"/>
          </a:p>
        </p:txBody>
      </p:sp>
      <p:sp>
        <p:nvSpPr>
          <p:cNvPr id="988336" name="Oval 176"/>
          <p:cNvSpPr>
            <a:spLocks noChangeArrowheads="1"/>
          </p:cNvSpPr>
          <p:nvPr/>
        </p:nvSpPr>
        <p:spPr bwMode="auto">
          <a:xfrm>
            <a:off x="5468938" y="5534025"/>
            <a:ext cx="42862" cy="7620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de-DE" dirty="0"/>
          </a:p>
        </p:txBody>
      </p:sp>
      <p:sp>
        <p:nvSpPr>
          <p:cNvPr id="988338" name="Text Box 178"/>
          <p:cNvSpPr txBox="1">
            <a:spLocks noChangeArrowheads="1"/>
          </p:cNvSpPr>
          <p:nvPr/>
        </p:nvSpPr>
        <p:spPr bwMode="auto">
          <a:xfrm>
            <a:off x="0" y="44450"/>
            <a:ext cx="9144000" cy="16160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de-DE" sz="2000" dirty="0"/>
              <a:t>Hardware-mäßige Realisierung mit </a:t>
            </a:r>
            <a:r>
              <a:rPr lang="en-US" sz="2000" i="1" dirty="0" smtClean="0"/>
              <a:t>content-adressable </a:t>
            </a:r>
            <a:r>
              <a:rPr lang="en-US" sz="2000" i="1" dirty="0"/>
              <a:t>memory (CAM)</a:t>
            </a:r>
            <a:r>
              <a:rPr lang="de-DE" sz="2000" dirty="0"/>
              <a:t>.</a:t>
            </a:r>
          </a:p>
          <a:p>
            <a:endParaRPr lang="de-DE" sz="2000" dirty="0"/>
          </a:p>
          <a:p>
            <a:r>
              <a:rPr lang="de-DE" sz="2000" dirty="0"/>
              <a:t>Ein CAM vergleicht die Seitennummern aller Zellen gleichzeitig mit dem angelegten Suchwert und liefert im Fall eines Treffers die übrigen Informationen der betreffenden Zelle.</a:t>
            </a:r>
          </a:p>
        </p:txBody>
      </p:sp>
    </p:spTree>
    <p:extLst>
      <p:ext uri="{BB962C8B-B14F-4D97-AF65-F5344CB8AC3E}">
        <p14:creationId xmlns:p14="http://schemas.microsoft.com/office/powerpoint/2010/main" val="1140352850"/>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Datumsplatzhalter 3"/>
          <p:cNvSpPr>
            <a:spLocks noGrp="1"/>
          </p:cNvSpPr>
          <p:nvPr>
            <p:ph type="dt" sz="half" idx="10"/>
          </p:nvPr>
        </p:nvSpPr>
        <p:spPr/>
        <p:txBody>
          <a:bodyPr/>
          <a:lstStyle/>
          <a:p>
            <a:r>
              <a:rPr lang="en-US" dirty="0"/>
              <a:t>©</a:t>
            </a:r>
            <a:r>
              <a:rPr lang="de-DE" dirty="0"/>
              <a:t> H. Falk | </a:t>
            </a:r>
            <a:fld id="{FA03B507-825E-4CAB-B61B-7C9394A26D3F}" type="datetime1">
              <a:rPr lang="de-DE" smtClean="0"/>
              <a:t>01.10.2014</a:t>
            </a:fld>
            <a:endParaRPr lang="de-DE" dirty="0"/>
          </a:p>
        </p:txBody>
      </p:sp>
      <p:sp>
        <p:nvSpPr>
          <p:cNvPr id="24" name="Fußzeilenplatzhalter 4"/>
          <p:cNvSpPr>
            <a:spLocks noGrp="1"/>
          </p:cNvSpPr>
          <p:nvPr>
            <p:ph type="ftr" sz="quarter" idx="11"/>
          </p:nvPr>
        </p:nvSpPr>
        <p:spPr/>
        <p:txBody>
          <a:bodyPr/>
          <a:lstStyle/>
          <a:p>
            <a:r>
              <a:rPr lang="de-DE" dirty="0" smtClean="0"/>
              <a:t>7 - Speicher-Hardware</a:t>
            </a:r>
            <a:endParaRPr lang="de-DE" dirty="0"/>
          </a:p>
        </p:txBody>
      </p:sp>
      <p:sp>
        <p:nvSpPr>
          <p:cNvPr id="992258" name="Rectangle 2"/>
          <p:cNvSpPr>
            <a:spLocks noGrp="1" noChangeArrowheads="1"/>
          </p:cNvSpPr>
          <p:nvPr>
            <p:ph type="title"/>
          </p:nvPr>
        </p:nvSpPr>
        <p:spPr/>
        <p:txBody>
          <a:bodyPr/>
          <a:lstStyle/>
          <a:p>
            <a:r>
              <a:rPr lang="de-DE" dirty="0"/>
              <a:t>Anwendung: </a:t>
            </a:r>
            <a:r>
              <a:rPr lang="en-US" i="1" dirty="0"/>
              <a:t>Memory Management Unit (MMU)</a:t>
            </a:r>
            <a:r>
              <a:rPr lang="de-DE" dirty="0"/>
              <a:t/>
            </a:r>
            <a:br>
              <a:rPr lang="de-DE" dirty="0"/>
            </a:br>
            <a:r>
              <a:rPr lang="de-DE" dirty="0"/>
              <a:t>Motorola MC </a:t>
            </a:r>
            <a:r>
              <a:rPr lang="de-DE" dirty="0" smtClean="0"/>
              <a:t>68851</a:t>
            </a:r>
            <a:endParaRPr lang="de-DE" dirty="0"/>
          </a:p>
        </p:txBody>
      </p:sp>
      <p:sp>
        <p:nvSpPr>
          <p:cNvPr id="992311" name="Rectangle 55"/>
          <p:cNvSpPr>
            <a:spLocks noChangeArrowheads="1"/>
          </p:cNvSpPr>
          <p:nvPr/>
        </p:nvSpPr>
        <p:spPr bwMode="auto">
          <a:xfrm>
            <a:off x="228600" y="1987550"/>
            <a:ext cx="1905000" cy="28956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de-DE" dirty="0"/>
          </a:p>
        </p:txBody>
      </p:sp>
      <p:sp>
        <p:nvSpPr>
          <p:cNvPr id="992312" name="Rectangle 56"/>
          <p:cNvSpPr>
            <a:spLocks noChangeArrowheads="1"/>
          </p:cNvSpPr>
          <p:nvPr/>
        </p:nvSpPr>
        <p:spPr bwMode="auto">
          <a:xfrm>
            <a:off x="7010400" y="1987550"/>
            <a:ext cx="1905000" cy="28956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de-DE" dirty="0"/>
          </a:p>
        </p:txBody>
      </p:sp>
      <p:sp>
        <p:nvSpPr>
          <p:cNvPr id="992313" name="Rectangle 57"/>
          <p:cNvSpPr>
            <a:spLocks noChangeArrowheads="1"/>
          </p:cNvSpPr>
          <p:nvPr/>
        </p:nvSpPr>
        <p:spPr bwMode="auto">
          <a:xfrm>
            <a:off x="3657600" y="2825750"/>
            <a:ext cx="1905000" cy="16764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de-DE" dirty="0"/>
          </a:p>
        </p:txBody>
      </p:sp>
      <p:sp>
        <p:nvSpPr>
          <p:cNvPr id="992314" name="Line 58"/>
          <p:cNvSpPr>
            <a:spLocks noChangeShapeType="1"/>
          </p:cNvSpPr>
          <p:nvPr/>
        </p:nvSpPr>
        <p:spPr bwMode="auto">
          <a:xfrm>
            <a:off x="2133600" y="2216150"/>
            <a:ext cx="48768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92315" name="Line 59"/>
          <p:cNvSpPr>
            <a:spLocks noChangeShapeType="1"/>
          </p:cNvSpPr>
          <p:nvPr/>
        </p:nvSpPr>
        <p:spPr bwMode="auto">
          <a:xfrm>
            <a:off x="2133600" y="2520950"/>
            <a:ext cx="48768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92316" name="Line 60"/>
          <p:cNvSpPr>
            <a:spLocks noChangeShapeType="1"/>
          </p:cNvSpPr>
          <p:nvPr/>
        </p:nvSpPr>
        <p:spPr bwMode="auto">
          <a:xfrm>
            <a:off x="2133600" y="4197350"/>
            <a:ext cx="1524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92317" name="Line 61"/>
          <p:cNvSpPr>
            <a:spLocks noChangeShapeType="1"/>
          </p:cNvSpPr>
          <p:nvPr/>
        </p:nvSpPr>
        <p:spPr bwMode="auto">
          <a:xfrm>
            <a:off x="5562600" y="4197350"/>
            <a:ext cx="1447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92318" name="Text Box 62"/>
          <p:cNvSpPr txBox="1">
            <a:spLocks noChangeArrowheads="1"/>
          </p:cNvSpPr>
          <p:nvPr/>
        </p:nvSpPr>
        <p:spPr bwMode="auto">
          <a:xfrm>
            <a:off x="2133600" y="3816350"/>
            <a:ext cx="1447800" cy="70167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2000" dirty="0"/>
              <a:t>virtuelle Adressen</a:t>
            </a:r>
          </a:p>
        </p:txBody>
      </p:sp>
      <p:sp>
        <p:nvSpPr>
          <p:cNvPr id="992319" name="Text Box 63"/>
          <p:cNvSpPr txBox="1">
            <a:spLocks noChangeArrowheads="1"/>
          </p:cNvSpPr>
          <p:nvPr/>
        </p:nvSpPr>
        <p:spPr bwMode="auto">
          <a:xfrm>
            <a:off x="5562600" y="3816350"/>
            <a:ext cx="1447800" cy="70167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2000" dirty="0"/>
              <a:t>reale Adressen</a:t>
            </a:r>
          </a:p>
        </p:txBody>
      </p:sp>
      <p:sp>
        <p:nvSpPr>
          <p:cNvPr id="992320" name="Line 64"/>
          <p:cNvSpPr>
            <a:spLocks noChangeShapeType="1"/>
          </p:cNvSpPr>
          <p:nvPr/>
        </p:nvSpPr>
        <p:spPr bwMode="auto">
          <a:xfrm>
            <a:off x="4038600" y="2216150"/>
            <a:ext cx="0" cy="6096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92321" name="Line 65"/>
          <p:cNvSpPr>
            <a:spLocks noChangeShapeType="1"/>
          </p:cNvSpPr>
          <p:nvPr/>
        </p:nvSpPr>
        <p:spPr bwMode="auto">
          <a:xfrm>
            <a:off x="4876800" y="2520950"/>
            <a:ext cx="0" cy="3048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92322" name="Text Box 66"/>
          <p:cNvSpPr txBox="1">
            <a:spLocks noChangeArrowheads="1"/>
          </p:cNvSpPr>
          <p:nvPr/>
        </p:nvSpPr>
        <p:spPr bwMode="auto">
          <a:xfrm>
            <a:off x="2514600" y="1835150"/>
            <a:ext cx="2133600" cy="39687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2000" dirty="0"/>
              <a:t>Daten/Befehle</a:t>
            </a:r>
          </a:p>
        </p:txBody>
      </p:sp>
      <p:sp>
        <p:nvSpPr>
          <p:cNvPr id="992323" name="Text Box 67"/>
          <p:cNvSpPr txBox="1">
            <a:spLocks noChangeArrowheads="1"/>
          </p:cNvSpPr>
          <p:nvPr/>
        </p:nvSpPr>
        <p:spPr bwMode="auto">
          <a:xfrm>
            <a:off x="4953000" y="2216150"/>
            <a:ext cx="1828800" cy="39687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2000" dirty="0"/>
              <a:t>Kontrolle</a:t>
            </a:r>
          </a:p>
        </p:txBody>
      </p:sp>
      <p:sp>
        <p:nvSpPr>
          <p:cNvPr id="992327" name="Text Box 71"/>
          <p:cNvSpPr txBox="1">
            <a:spLocks noChangeArrowheads="1"/>
          </p:cNvSpPr>
          <p:nvPr/>
        </p:nvSpPr>
        <p:spPr bwMode="auto">
          <a:xfrm>
            <a:off x="304800" y="2216150"/>
            <a:ext cx="1524000" cy="70167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2000" dirty="0"/>
              <a:t>Prozessor MC 68020</a:t>
            </a:r>
          </a:p>
        </p:txBody>
      </p:sp>
      <p:sp>
        <p:nvSpPr>
          <p:cNvPr id="992328" name="Text Box 72"/>
          <p:cNvSpPr txBox="1">
            <a:spLocks noChangeArrowheads="1"/>
          </p:cNvSpPr>
          <p:nvPr/>
        </p:nvSpPr>
        <p:spPr bwMode="auto">
          <a:xfrm>
            <a:off x="7162800" y="2216150"/>
            <a:ext cx="1524000" cy="39687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2000" dirty="0"/>
              <a:t>Speicher</a:t>
            </a:r>
          </a:p>
        </p:txBody>
      </p:sp>
      <p:sp>
        <p:nvSpPr>
          <p:cNvPr id="992329" name="Text Box 73"/>
          <p:cNvSpPr txBox="1">
            <a:spLocks noChangeArrowheads="1"/>
          </p:cNvSpPr>
          <p:nvPr/>
        </p:nvSpPr>
        <p:spPr bwMode="auto">
          <a:xfrm>
            <a:off x="3886200" y="3511550"/>
            <a:ext cx="1447800" cy="82232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dirty="0"/>
              <a:t>MMU</a:t>
            </a:r>
            <a:br>
              <a:rPr lang="de-DE" dirty="0"/>
            </a:br>
            <a:r>
              <a:rPr lang="de-DE" dirty="0"/>
              <a:t>68851</a:t>
            </a:r>
          </a:p>
        </p:txBody>
      </p:sp>
      <p:sp>
        <p:nvSpPr>
          <p:cNvPr id="992330" name="AutoShape 74"/>
          <p:cNvSpPr>
            <a:spLocks noChangeArrowheads="1"/>
          </p:cNvSpPr>
          <p:nvPr/>
        </p:nvSpPr>
        <p:spPr bwMode="auto">
          <a:xfrm>
            <a:off x="1905000" y="5264150"/>
            <a:ext cx="5943600" cy="685800"/>
          </a:xfrm>
          <a:prstGeom prst="wedgeRoundRectCallout">
            <a:avLst>
              <a:gd name="adj1" fmla="val -8042"/>
              <a:gd name="adj2" fmla="val -194444"/>
              <a:gd name="adj3" fmla="val 16667"/>
            </a:avLst>
          </a:prstGeom>
          <a:solidFill>
            <a:srgbClr val="E3E3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nchorCtr="1"/>
          <a:lstStyle/>
          <a:p>
            <a:pPr algn="ctr" eaLnBrk="1" hangingPunct="1"/>
            <a:r>
              <a:rPr lang="de-DE" dirty="0"/>
              <a:t>Voll-assoziativer TLB mit 64 Einträgen</a:t>
            </a:r>
          </a:p>
        </p:txBody>
      </p:sp>
    </p:spTree>
    <p:extLst>
      <p:ext uri="{BB962C8B-B14F-4D97-AF65-F5344CB8AC3E}">
        <p14:creationId xmlns:p14="http://schemas.microsoft.com/office/powerpoint/2010/main" val="3764065765"/>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en-US" dirty="0"/>
              <a:t>©</a:t>
            </a:r>
            <a:r>
              <a:rPr lang="de-DE" dirty="0"/>
              <a:t> H. Falk | </a:t>
            </a:r>
            <a:fld id="{CBCCD9F0-5CF9-483C-A323-7B57E597DE9D}" type="datetime1">
              <a:rPr lang="de-DE" smtClean="0"/>
              <a:t>01.10.2014</a:t>
            </a:fld>
            <a:endParaRPr lang="de-DE" dirty="0"/>
          </a:p>
        </p:txBody>
      </p:sp>
      <p:sp>
        <p:nvSpPr>
          <p:cNvPr id="5" name="Fußzeilenplatzhalter 4"/>
          <p:cNvSpPr>
            <a:spLocks noGrp="1"/>
          </p:cNvSpPr>
          <p:nvPr>
            <p:ph type="ftr" sz="quarter" idx="11"/>
          </p:nvPr>
        </p:nvSpPr>
        <p:spPr/>
        <p:txBody>
          <a:bodyPr/>
          <a:lstStyle/>
          <a:p>
            <a:r>
              <a:rPr lang="de-DE" dirty="0" smtClean="0"/>
              <a:t>7 - Speicher-Hardware</a:t>
            </a:r>
            <a:endParaRPr lang="de-DE" dirty="0"/>
          </a:p>
        </p:txBody>
      </p:sp>
      <p:sp>
        <p:nvSpPr>
          <p:cNvPr id="994306" name="Rectangle 2"/>
          <p:cNvSpPr>
            <a:spLocks noGrp="1" noChangeArrowheads="1"/>
          </p:cNvSpPr>
          <p:nvPr>
            <p:ph type="title"/>
          </p:nvPr>
        </p:nvSpPr>
        <p:spPr/>
        <p:txBody>
          <a:bodyPr/>
          <a:lstStyle/>
          <a:p>
            <a:r>
              <a:rPr lang="de-DE" dirty="0"/>
              <a:t>Zusammenfassung</a:t>
            </a:r>
          </a:p>
        </p:txBody>
      </p:sp>
      <p:sp>
        <p:nvSpPr>
          <p:cNvPr id="994307" name="Rectangle 3"/>
          <p:cNvSpPr>
            <a:spLocks noGrp="1" noChangeArrowheads="1"/>
          </p:cNvSpPr>
          <p:nvPr>
            <p:ph type="body" idx="1"/>
          </p:nvPr>
        </p:nvSpPr>
        <p:spPr/>
        <p:txBody>
          <a:bodyPr/>
          <a:lstStyle/>
          <a:p>
            <a:pPr marL="0">
              <a:lnSpc>
                <a:spcPct val="100000"/>
              </a:lnSpc>
            </a:pPr>
            <a:r>
              <a:rPr lang="en-US" i="1" dirty="0" smtClean="0"/>
              <a:t>Translation Look-Aside Buffer (TLBs)</a:t>
            </a:r>
            <a:r>
              <a:rPr lang="de-DE" dirty="0" smtClean="0"/>
              <a:t> </a:t>
            </a:r>
            <a:r>
              <a:rPr lang="de-DE" dirty="0"/>
              <a:t>dienen dem raschen Zugriff auf häufig benutzte Adressumrechnungs-Informationen</a:t>
            </a:r>
          </a:p>
          <a:p>
            <a:pPr>
              <a:lnSpc>
                <a:spcPct val="90000"/>
              </a:lnSpc>
            </a:pPr>
            <a:endParaRPr lang="de-DE" dirty="0"/>
          </a:p>
          <a:p>
            <a:pPr marL="0">
              <a:lnSpc>
                <a:spcPct val="100000"/>
              </a:lnSpc>
            </a:pPr>
            <a:r>
              <a:rPr lang="de-DE" dirty="0"/>
              <a:t>Fehlende Treffer </a:t>
            </a:r>
            <a:r>
              <a:rPr lang="de-DE" dirty="0">
                <a:sym typeface="Wingdings" pitchFamily="2" charset="2"/>
              </a:rPr>
              <a:t> </a:t>
            </a:r>
            <a:r>
              <a:rPr lang="de-DE" dirty="0"/>
              <a:t>Umrechnung über Seiten-/Segmenttabellen im Hauptspeicher</a:t>
            </a:r>
          </a:p>
          <a:p>
            <a:pPr>
              <a:lnSpc>
                <a:spcPct val="90000"/>
              </a:lnSpc>
            </a:pPr>
            <a:endParaRPr lang="de-DE" dirty="0"/>
          </a:p>
          <a:p>
            <a:pPr>
              <a:lnSpc>
                <a:spcPct val="90000"/>
              </a:lnSpc>
            </a:pPr>
            <a:r>
              <a:rPr lang="de-DE" dirty="0"/>
              <a:t>Drei Organisationsformen von TLBs</a:t>
            </a:r>
            <a:endParaRPr lang="de-DE" i="1" dirty="0"/>
          </a:p>
          <a:p>
            <a:pPr>
              <a:lnSpc>
                <a:spcPct val="120000"/>
              </a:lnSpc>
              <a:buFont typeface="Arial" charset="0"/>
              <a:buChar char="–"/>
            </a:pPr>
            <a:r>
              <a:rPr lang="en-US" i="1" dirty="0"/>
              <a:t>Direct mapping</a:t>
            </a:r>
          </a:p>
          <a:p>
            <a:pPr>
              <a:lnSpc>
                <a:spcPct val="120000"/>
              </a:lnSpc>
              <a:buFont typeface="Arial" charset="0"/>
              <a:buChar char="–"/>
            </a:pPr>
            <a:r>
              <a:rPr lang="de-DE" dirty="0"/>
              <a:t>Mengen-assoziative Abbildung </a:t>
            </a:r>
            <a:r>
              <a:rPr lang="en-US" i="1" dirty="0"/>
              <a:t>(set-associative mapping)</a:t>
            </a:r>
          </a:p>
          <a:p>
            <a:pPr>
              <a:lnSpc>
                <a:spcPct val="120000"/>
              </a:lnSpc>
              <a:buFont typeface="Arial" charset="0"/>
              <a:buChar char="–"/>
            </a:pPr>
            <a:r>
              <a:rPr lang="de-DE" dirty="0"/>
              <a:t>Assoziativspeicher </a:t>
            </a:r>
            <a:r>
              <a:rPr lang="en-US" i="1" dirty="0"/>
              <a:t>(associative mapping)</a:t>
            </a:r>
          </a:p>
          <a:p>
            <a:pPr>
              <a:lnSpc>
                <a:spcPct val="120000"/>
              </a:lnSpc>
              <a:buFont typeface="Arial" charset="0"/>
              <a:buChar char="–"/>
            </a:pPr>
            <a:endParaRPr lang="de-DE" dirty="0"/>
          </a:p>
          <a:p>
            <a:pPr>
              <a:lnSpc>
                <a:spcPct val="120000"/>
              </a:lnSpc>
              <a:buFont typeface="Arial" charset="0"/>
              <a:buNone/>
            </a:pPr>
            <a:r>
              <a:rPr lang="de-DE" dirty="0"/>
              <a:t>TLBs können Teil der </a:t>
            </a:r>
            <a:r>
              <a:rPr lang="en-US" i="1" dirty="0"/>
              <a:t>Memory Management Unit (MMU)</a:t>
            </a:r>
            <a:r>
              <a:rPr lang="de-DE" dirty="0"/>
              <a:t> sein</a:t>
            </a:r>
          </a:p>
        </p:txBody>
      </p:sp>
    </p:spTree>
    <p:extLst>
      <p:ext uri="{BB962C8B-B14F-4D97-AF65-F5344CB8AC3E}">
        <p14:creationId xmlns:p14="http://schemas.microsoft.com/office/powerpoint/2010/main" val="4265128425"/>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en-US" dirty="0"/>
              <a:t>©</a:t>
            </a:r>
            <a:r>
              <a:rPr lang="de-DE" dirty="0"/>
              <a:t> H. Falk | </a:t>
            </a:r>
            <a:fld id="{B40EDB79-F73A-4C12-8FE2-0E5957A4B9CC}" type="datetime1">
              <a:rPr lang="de-DE" smtClean="0"/>
              <a:t>01.10.2014</a:t>
            </a:fld>
            <a:endParaRPr lang="de-DE" dirty="0"/>
          </a:p>
        </p:txBody>
      </p:sp>
      <p:sp>
        <p:nvSpPr>
          <p:cNvPr id="5" name="Fußzeilenplatzhalter 4"/>
          <p:cNvSpPr>
            <a:spLocks noGrp="1"/>
          </p:cNvSpPr>
          <p:nvPr>
            <p:ph type="ftr" sz="quarter" idx="11"/>
          </p:nvPr>
        </p:nvSpPr>
        <p:spPr/>
        <p:txBody>
          <a:bodyPr/>
          <a:lstStyle/>
          <a:p>
            <a:r>
              <a:rPr lang="de-DE" dirty="0" smtClean="0"/>
              <a:t>7 - Speicher-Hardware</a:t>
            </a:r>
            <a:endParaRPr lang="de-DE" dirty="0"/>
          </a:p>
        </p:txBody>
      </p:sp>
      <p:sp>
        <p:nvSpPr>
          <p:cNvPr id="655362" name="Rectangle 2"/>
          <p:cNvSpPr>
            <a:spLocks noGrp="1" noChangeArrowheads="1"/>
          </p:cNvSpPr>
          <p:nvPr>
            <p:ph type="title"/>
          </p:nvPr>
        </p:nvSpPr>
        <p:spPr/>
        <p:txBody>
          <a:bodyPr/>
          <a:lstStyle/>
          <a:p>
            <a:r>
              <a:rPr lang="de-DE" dirty="0" smtClean="0"/>
              <a:t>Roter Faden</a:t>
            </a:r>
            <a:endParaRPr lang="de-DE" dirty="0"/>
          </a:p>
        </p:txBody>
      </p:sp>
      <p:sp>
        <p:nvSpPr>
          <p:cNvPr id="655363" name="Rectangle 3"/>
          <p:cNvSpPr>
            <a:spLocks noGrp="1" noChangeArrowheads="1"/>
          </p:cNvSpPr>
          <p:nvPr>
            <p:ph type="body" idx="1"/>
          </p:nvPr>
        </p:nvSpPr>
        <p:spPr/>
        <p:txBody>
          <a:bodyPr/>
          <a:lstStyle/>
          <a:p>
            <a:pPr marL="457200" indent="-457200">
              <a:lnSpc>
                <a:spcPct val="120000"/>
              </a:lnSpc>
              <a:buFont typeface="+mj-lt"/>
              <a:buAutoNum type="arabicPeriod" startAt="7"/>
            </a:pPr>
            <a:r>
              <a:rPr lang="de-DE" b="1" dirty="0" smtClean="0"/>
              <a:t>Speicher-Hardware</a:t>
            </a:r>
            <a:endParaRPr lang="de-DE" b="1" dirty="0"/>
          </a:p>
          <a:p>
            <a:pPr marL="838200" lvl="1" indent="-381000">
              <a:lnSpc>
                <a:spcPct val="90000"/>
              </a:lnSpc>
              <a:spcBef>
                <a:spcPts val="480"/>
              </a:spcBef>
              <a:buFont typeface="Arial" charset="0"/>
              <a:buChar char="–"/>
            </a:pPr>
            <a:r>
              <a:rPr lang="de-DE" dirty="0" smtClean="0"/>
              <a:t>Einleitung: Speicherhierarchien</a:t>
            </a:r>
          </a:p>
          <a:p>
            <a:pPr marL="838200" lvl="1" indent="-381000">
              <a:lnSpc>
                <a:spcPct val="90000"/>
              </a:lnSpc>
              <a:spcBef>
                <a:spcPts val="480"/>
              </a:spcBef>
              <a:buFont typeface="Arial" charset="0"/>
              <a:buChar char="–"/>
            </a:pPr>
            <a:r>
              <a:rPr lang="de-DE" dirty="0" smtClean="0"/>
              <a:t>SRAM</a:t>
            </a:r>
          </a:p>
          <a:p>
            <a:pPr marL="838200" lvl="1" indent="-381000">
              <a:lnSpc>
                <a:spcPct val="90000"/>
              </a:lnSpc>
              <a:spcBef>
                <a:spcPts val="480"/>
              </a:spcBef>
              <a:buFont typeface="Arial" charset="0"/>
              <a:buChar char="–"/>
            </a:pPr>
            <a:r>
              <a:rPr lang="de-DE" dirty="0" smtClean="0"/>
              <a:t>DRAM</a:t>
            </a:r>
          </a:p>
          <a:p>
            <a:pPr marL="838200" lvl="1" indent="-381000">
              <a:lnSpc>
                <a:spcPct val="90000"/>
              </a:lnSpc>
              <a:spcBef>
                <a:spcPts val="480"/>
              </a:spcBef>
              <a:buFont typeface="Arial" charset="0"/>
              <a:buChar char="–"/>
            </a:pPr>
            <a:r>
              <a:rPr lang="en-US" i="1" dirty="0" smtClean="0"/>
              <a:t>Translation Look-Aside Buffer</a:t>
            </a:r>
            <a:r>
              <a:rPr lang="de-DE" dirty="0" smtClean="0"/>
              <a:t> (TLBs)</a:t>
            </a:r>
          </a:p>
          <a:p>
            <a:pPr marL="1238250" lvl="2" indent="-381000">
              <a:lnSpc>
                <a:spcPct val="90000"/>
              </a:lnSpc>
              <a:spcBef>
                <a:spcPts val="480"/>
              </a:spcBef>
              <a:buFont typeface="Arial" charset="0"/>
              <a:buChar char="–"/>
            </a:pPr>
            <a:r>
              <a:rPr lang="de-DE" sz="2000" dirty="0" smtClean="0"/>
              <a:t>Motivation: </a:t>
            </a:r>
            <a:r>
              <a:rPr lang="en-US" sz="2000" i="1" dirty="0" smtClean="0"/>
              <a:t>Paging</a:t>
            </a:r>
            <a:r>
              <a:rPr lang="de-DE" sz="2000" dirty="0" smtClean="0"/>
              <a:t> &amp; Segmentierung</a:t>
            </a:r>
          </a:p>
          <a:p>
            <a:pPr marL="1238250" lvl="2" indent="-381000">
              <a:spcBef>
                <a:spcPts val="480"/>
              </a:spcBef>
              <a:buFont typeface="Arial" charset="0"/>
              <a:buChar char="–"/>
            </a:pPr>
            <a:r>
              <a:rPr lang="de-DE" sz="2000" dirty="0" smtClean="0"/>
              <a:t>Organisationsformen: </a:t>
            </a:r>
            <a:r>
              <a:rPr lang="en-US" sz="2000" i="1" dirty="0" smtClean="0"/>
              <a:t>direct mapping</a:t>
            </a:r>
            <a:r>
              <a:rPr lang="de-DE" sz="2000" dirty="0" smtClean="0"/>
              <a:t>, </a:t>
            </a:r>
            <a:r>
              <a:rPr lang="en-US" sz="2000" i="1" dirty="0" smtClean="0"/>
              <a:t>set-associative</a:t>
            </a:r>
            <a:r>
              <a:rPr lang="de-DE" sz="2000" dirty="0" smtClean="0"/>
              <a:t>, </a:t>
            </a:r>
            <a:r>
              <a:rPr lang="en-US" sz="2000" i="1" dirty="0" smtClean="0"/>
              <a:t>associative mapping</a:t>
            </a:r>
          </a:p>
          <a:p>
            <a:pPr marL="838200" lvl="1" indent="-381000">
              <a:lnSpc>
                <a:spcPct val="90000"/>
              </a:lnSpc>
              <a:spcBef>
                <a:spcPts val="480"/>
              </a:spcBef>
              <a:buFont typeface="Arial" charset="0"/>
              <a:buChar char="–"/>
            </a:pPr>
            <a:r>
              <a:rPr lang="en-US" i="1" dirty="0" smtClean="0"/>
              <a:t>Caches</a:t>
            </a:r>
          </a:p>
          <a:p>
            <a:pPr marL="838200" lvl="1" indent="-381000">
              <a:lnSpc>
                <a:spcPct val="90000"/>
              </a:lnSpc>
              <a:spcBef>
                <a:spcPts val="480"/>
              </a:spcBef>
              <a:buFont typeface="Arial" charset="0"/>
              <a:buChar char="–"/>
            </a:pPr>
            <a:r>
              <a:rPr lang="de-DE" dirty="0" smtClean="0"/>
              <a:t>Massenspeicher</a:t>
            </a:r>
          </a:p>
        </p:txBody>
      </p:sp>
    </p:spTree>
    <p:extLst>
      <p:ext uri="{BB962C8B-B14F-4D97-AF65-F5344CB8AC3E}">
        <p14:creationId xmlns:p14="http://schemas.microsoft.com/office/powerpoint/2010/main" val="2330180637"/>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umsplatzhalter 3"/>
          <p:cNvSpPr>
            <a:spLocks noGrp="1"/>
          </p:cNvSpPr>
          <p:nvPr>
            <p:ph type="dt" sz="half" idx="10"/>
          </p:nvPr>
        </p:nvSpPr>
        <p:spPr/>
        <p:txBody>
          <a:bodyPr/>
          <a:lstStyle/>
          <a:p>
            <a:r>
              <a:rPr lang="en-US" dirty="0"/>
              <a:t>©</a:t>
            </a:r>
            <a:r>
              <a:rPr lang="de-DE" dirty="0"/>
              <a:t> H. Falk | </a:t>
            </a:r>
            <a:fld id="{CE3019EC-9C84-40BA-88A4-106FC7357FD3}" type="datetime1">
              <a:rPr lang="de-DE" smtClean="0"/>
              <a:t>01.10.2014</a:t>
            </a:fld>
            <a:endParaRPr lang="de-DE" dirty="0"/>
          </a:p>
        </p:txBody>
      </p:sp>
      <p:sp>
        <p:nvSpPr>
          <p:cNvPr id="10" name="Fußzeilenplatzhalter 4"/>
          <p:cNvSpPr>
            <a:spLocks noGrp="1"/>
          </p:cNvSpPr>
          <p:nvPr>
            <p:ph type="ftr" sz="quarter" idx="11"/>
          </p:nvPr>
        </p:nvSpPr>
        <p:spPr/>
        <p:txBody>
          <a:bodyPr/>
          <a:lstStyle/>
          <a:p>
            <a:r>
              <a:rPr lang="de-DE" dirty="0" smtClean="0"/>
              <a:t>7 - Speicher-Hardware</a:t>
            </a:r>
            <a:endParaRPr lang="de-DE" dirty="0"/>
          </a:p>
        </p:txBody>
      </p:sp>
      <p:sp>
        <p:nvSpPr>
          <p:cNvPr id="996354" name="Rectangle 2"/>
          <p:cNvSpPr>
            <a:spLocks noGrp="1" noChangeArrowheads="1"/>
          </p:cNvSpPr>
          <p:nvPr>
            <p:ph type="title"/>
          </p:nvPr>
        </p:nvSpPr>
        <p:spPr/>
        <p:txBody>
          <a:bodyPr/>
          <a:lstStyle/>
          <a:p>
            <a:r>
              <a:rPr lang="en-US" i="1" dirty="0" smtClean="0"/>
              <a:t>Caches</a:t>
            </a:r>
            <a:endParaRPr lang="en-US" i="1" dirty="0"/>
          </a:p>
        </p:txBody>
      </p:sp>
      <p:sp>
        <p:nvSpPr>
          <p:cNvPr id="996355" name="Rectangle 3"/>
          <p:cNvSpPr>
            <a:spLocks noGrp="1" noChangeArrowheads="1"/>
          </p:cNvSpPr>
          <p:nvPr>
            <p:ph type="body" idx="1"/>
          </p:nvPr>
        </p:nvSpPr>
        <p:spPr/>
        <p:txBody>
          <a:bodyPr/>
          <a:lstStyle/>
          <a:p>
            <a:pPr>
              <a:lnSpc>
                <a:spcPct val="120000"/>
              </a:lnSpc>
              <a:buFont typeface="Arial" charset="0"/>
              <a:buChar char="–"/>
            </a:pPr>
            <a:r>
              <a:rPr lang="en-US" i="1" dirty="0" smtClean="0"/>
              <a:t>Cache</a:t>
            </a:r>
            <a:r>
              <a:rPr lang="de-DE" dirty="0" smtClean="0"/>
              <a:t> </a:t>
            </a:r>
            <a:r>
              <a:rPr lang="de-DE" dirty="0"/>
              <a:t>= Speicher, der vor einen größeren, langsamen Speicher geschaltet wird</a:t>
            </a:r>
          </a:p>
          <a:p>
            <a:pPr>
              <a:lnSpc>
                <a:spcPct val="120000"/>
              </a:lnSpc>
              <a:buFont typeface="Arial" charset="0"/>
              <a:buChar char="–"/>
            </a:pPr>
            <a:r>
              <a:rPr lang="de-DE" dirty="0"/>
              <a:t>Im weiteren Sinn: Puffer zur Aufnahme häufig benötigter Daten</a:t>
            </a:r>
            <a:endParaRPr lang="en-US" i="1" dirty="0"/>
          </a:p>
          <a:p>
            <a:pPr>
              <a:lnSpc>
                <a:spcPct val="120000"/>
              </a:lnSpc>
              <a:buFont typeface="Arial" charset="0"/>
              <a:buChar char="–"/>
            </a:pPr>
            <a:r>
              <a:rPr lang="de-DE" dirty="0"/>
              <a:t>Im engeren Sinn: Puffer zwischen Hauptspeicher und Prozessor</a:t>
            </a:r>
            <a:endParaRPr lang="en-US" i="1" dirty="0"/>
          </a:p>
          <a:p>
            <a:pPr>
              <a:lnSpc>
                <a:spcPct val="120000"/>
              </a:lnSpc>
              <a:buFont typeface="Arial" charset="0"/>
              <a:buChar char="–"/>
            </a:pPr>
            <a:endParaRPr lang="de-DE" dirty="0"/>
          </a:p>
          <a:p>
            <a:pPr>
              <a:lnSpc>
                <a:spcPct val="120000"/>
              </a:lnSpc>
              <a:buFont typeface="Arial" charset="0"/>
              <a:buChar char="–"/>
            </a:pPr>
            <a:endParaRPr lang="de-DE" dirty="0"/>
          </a:p>
          <a:p>
            <a:pPr>
              <a:lnSpc>
                <a:spcPct val="120000"/>
              </a:lnSpc>
              <a:buFont typeface="Arial" charset="0"/>
              <a:buChar char="–"/>
            </a:pPr>
            <a:endParaRPr lang="de-DE" dirty="0"/>
          </a:p>
          <a:p>
            <a:pPr>
              <a:lnSpc>
                <a:spcPct val="120000"/>
              </a:lnSpc>
              <a:buFont typeface="Arial" charset="0"/>
              <a:buChar char="–"/>
            </a:pPr>
            <a:endParaRPr lang="de-DE" dirty="0"/>
          </a:p>
          <a:p>
            <a:pPr>
              <a:lnSpc>
                <a:spcPct val="120000"/>
              </a:lnSpc>
              <a:buFont typeface="Arial" charset="0"/>
              <a:buChar char="–"/>
            </a:pPr>
            <a:endParaRPr lang="de-DE" dirty="0"/>
          </a:p>
          <a:p>
            <a:pPr>
              <a:lnSpc>
                <a:spcPct val="120000"/>
              </a:lnSpc>
              <a:buFont typeface="Arial" charset="0"/>
              <a:buChar char="–"/>
            </a:pPr>
            <a:endParaRPr lang="de-DE" dirty="0"/>
          </a:p>
          <a:p>
            <a:pPr>
              <a:lnSpc>
                <a:spcPct val="120000"/>
              </a:lnSpc>
              <a:buFont typeface="Arial" charset="0"/>
              <a:buChar char="–"/>
            </a:pPr>
            <a:endParaRPr lang="de-DE" dirty="0"/>
          </a:p>
          <a:p>
            <a:pPr>
              <a:lnSpc>
                <a:spcPct val="120000"/>
              </a:lnSpc>
              <a:buFont typeface="Arial" charset="0"/>
              <a:buNone/>
            </a:pPr>
            <a:r>
              <a:rPr lang="de-DE" dirty="0"/>
              <a:t>Ursprung: </a:t>
            </a:r>
            <a:r>
              <a:rPr lang="fr-FR" i="1" dirty="0"/>
              <a:t>cacher</a:t>
            </a:r>
            <a:r>
              <a:rPr lang="de-DE" dirty="0"/>
              <a:t> (frz.) – verstecken („versteckter Speicher“)</a:t>
            </a:r>
          </a:p>
        </p:txBody>
      </p:sp>
      <p:sp>
        <p:nvSpPr>
          <p:cNvPr id="996356" name="Text Box 4"/>
          <p:cNvSpPr txBox="1">
            <a:spLocks noChangeArrowheads="1"/>
          </p:cNvSpPr>
          <p:nvPr/>
        </p:nvSpPr>
        <p:spPr bwMode="auto">
          <a:xfrm>
            <a:off x="228600" y="3644900"/>
            <a:ext cx="2438400" cy="12192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pPr eaLnBrk="1" hangingPunct="1">
              <a:spcBef>
                <a:spcPct val="50000"/>
              </a:spcBef>
            </a:pPr>
            <a:r>
              <a:rPr lang="de-DE" dirty="0"/>
              <a:t>Prozessor</a:t>
            </a:r>
          </a:p>
        </p:txBody>
      </p:sp>
      <p:sp>
        <p:nvSpPr>
          <p:cNvPr id="996357" name="Text Box 5"/>
          <p:cNvSpPr txBox="1">
            <a:spLocks noChangeArrowheads="1"/>
          </p:cNvSpPr>
          <p:nvPr/>
        </p:nvSpPr>
        <p:spPr bwMode="auto">
          <a:xfrm>
            <a:off x="3733800" y="3644900"/>
            <a:ext cx="1600200" cy="12192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pPr eaLnBrk="1" hangingPunct="1">
              <a:spcBef>
                <a:spcPct val="50000"/>
              </a:spcBef>
            </a:pPr>
            <a:r>
              <a:rPr lang="en-US" i="1" dirty="0" smtClean="0"/>
              <a:t>Cache</a:t>
            </a:r>
            <a:endParaRPr lang="en-US" i="1" dirty="0"/>
          </a:p>
        </p:txBody>
      </p:sp>
      <p:sp>
        <p:nvSpPr>
          <p:cNvPr id="996358" name="Text Box 6"/>
          <p:cNvSpPr txBox="1">
            <a:spLocks noChangeArrowheads="1"/>
          </p:cNvSpPr>
          <p:nvPr/>
        </p:nvSpPr>
        <p:spPr bwMode="auto">
          <a:xfrm>
            <a:off x="6400800" y="3644900"/>
            <a:ext cx="2514600" cy="1196975"/>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pPr eaLnBrk="1" hangingPunct="1">
              <a:spcBef>
                <a:spcPct val="50000"/>
              </a:spcBef>
            </a:pPr>
            <a:r>
              <a:rPr lang="de-DE" dirty="0"/>
              <a:t>(Haupt-/Arbeits-)</a:t>
            </a:r>
            <a:br>
              <a:rPr lang="de-DE" dirty="0"/>
            </a:br>
            <a:r>
              <a:rPr lang="de-DE" dirty="0"/>
              <a:t>Speicher</a:t>
            </a:r>
          </a:p>
        </p:txBody>
      </p:sp>
      <p:sp>
        <p:nvSpPr>
          <p:cNvPr id="996359" name="Line 7"/>
          <p:cNvSpPr>
            <a:spLocks noChangeShapeType="1"/>
          </p:cNvSpPr>
          <p:nvPr/>
        </p:nvSpPr>
        <p:spPr bwMode="auto">
          <a:xfrm>
            <a:off x="2667000" y="4254500"/>
            <a:ext cx="1066800" cy="0"/>
          </a:xfrm>
          <a:prstGeom prst="line">
            <a:avLst/>
          </a:prstGeom>
          <a:noFill/>
          <a:ln w="1905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96360" name="Line 8"/>
          <p:cNvSpPr>
            <a:spLocks noChangeShapeType="1"/>
          </p:cNvSpPr>
          <p:nvPr/>
        </p:nvSpPr>
        <p:spPr bwMode="auto">
          <a:xfrm>
            <a:off x="5334000" y="4254500"/>
            <a:ext cx="1066800" cy="0"/>
          </a:xfrm>
          <a:prstGeom prst="line">
            <a:avLst/>
          </a:prstGeom>
          <a:noFill/>
          <a:ln w="1905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Tree>
    <p:extLst>
      <p:ext uri="{BB962C8B-B14F-4D97-AF65-F5344CB8AC3E}">
        <p14:creationId xmlns:p14="http://schemas.microsoft.com/office/powerpoint/2010/main" val="1876998444"/>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en-US" dirty="0"/>
              <a:t>©</a:t>
            </a:r>
            <a:r>
              <a:rPr lang="de-DE" dirty="0"/>
              <a:t> H. Falk | </a:t>
            </a:r>
            <a:fld id="{C0D7CDD2-DCFF-4BDF-89C3-FA2247652116}" type="datetime1">
              <a:rPr lang="de-DE" smtClean="0"/>
              <a:t>01.10.2014</a:t>
            </a:fld>
            <a:endParaRPr lang="de-DE" dirty="0"/>
          </a:p>
        </p:txBody>
      </p:sp>
      <p:sp>
        <p:nvSpPr>
          <p:cNvPr id="5" name="Fußzeilenplatzhalter 4"/>
          <p:cNvSpPr>
            <a:spLocks noGrp="1"/>
          </p:cNvSpPr>
          <p:nvPr>
            <p:ph type="ftr" sz="quarter" idx="11"/>
          </p:nvPr>
        </p:nvSpPr>
        <p:spPr/>
        <p:txBody>
          <a:bodyPr/>
          <a:lstStyle/>
          <a:p>
            <a:r>
              <a:rPr lang="de-DE" dirty="0" smtClean="0"/>
              <a:t>7 - Speicher-Hardware</a:t>
            </a:r>
            <a:endParaRPr lang="de-DE" dirty="0"/>
          </a:p>
        </p:txBody>
      </p:sp>
      <p:sp>
        <p:nvSpPr>
          <p:cNvPr id="658434" name="Rectangle 2"/>
          <p:cNvSpPr>
            <a:spLocks noGrp="1" noChangeArrowheads="1"/>
          </p:cNvSpPr>
          <p:nvPr>
            <p:ph type="title"/>
          </p:nvPr>
        </p:nvSpPr>
        <p:spPr/>
        <p:txBody>
          <a:bodyPr/>
          <a:lstStyle/>
          <a:p>
            <a:r>
              <a:rPr lang="de-DE" dirty="0" smtClean="0"/>
              <a:t>Einführung</a:t>
            </a:r>
            <a:endParaRPr lang="de-DE" dirty="0"/>
          </a:p>
        </p:txBody>
      </p:sp>
      <p:sp>
        <p:nvSpPr>
          <p:cNvPr id="658435" name="Rectangle 3"/>
          <p:cNvSpPr>
            <a:spLocks noGrp="1" noChangeArrowheads="1"/>
          </p:cNvSpPr>
          <p:nvPr>
            <p:ph type="body" idx="1"/>
          </p:nvPr>
        </p:nvSpPr>
        <p:spPr/>
        <p:txBody>
          <a:bodyPr/>
          <a:lstStyle/>
          <a:p>
            <a:pPr>
              <a:lnSpc>
                <a:spcPct val="90000"/>
              </a:lnSpc>
            </a:pPr>
            <a:r>
              <a:rPr lang="de-DE" b="1" dirty="0"/>
              <a:t>Technologien zum Speichern von Daten</a:t>
            </a:r>
          </a:p>
          <a:p>
            <a:pPr>
              <a:lnSpc>
                <a:spcPct val="120000"/>
              </a:lnSpc>
              <a:buFont typeface="Arial" charset="0"/>
              <a:buChar char="–"/>
            </a:pPr>
            <a:r>
              <a:rPr lang="de-DE" dirty="0">
                <a:solidFill>
                  <a:srgbClr val="3366FF"/>
                </a:solidFill>
              </a:rPr>
              <a:t>Modifikation von Strukturen:</a:t>
            </a:r>
            <a:r>
              <a:rPr lang="de-DE" dirty="0"/>
              <a:t> Lochkarte, Schallplatte</a:t>
            </a:r>
          </a:p>
          <a:p>
            <a:pPr>
              <a:lnSpc>
                <a:spcPct val="120000"/>
              </a:lnSpc>
              <a:buFont typeface="Arial" charset="0"/>
              <a:buChar char="–"/>
            </a:pPr>
            <a:r>
              <a:rPr lang="de-DE" dirty="0">
                <a:solidFill>
                  <a:srgbClr val="3366FF"/>
                </a:solidFill>
              </a:rPr>
              <a:t>Rückkopplung:</a:t>
            </a:r>
            <a:r>
              <a:rPr lang="de-DE" dirty="0"/>
              <a:t> Flip-Flops, SRAM</a:t>
            </a:r>
          </a:p>
          <a:p>
            <a:pPr>
              <a:lnSpc>
                <a:spcPct val="120000"/>
              </a:lnSpc>
              <a:buFont typeface="Arial" charset="0"/>
              <a:buChar char="–"/>
            </a:pPr>
            <a:r>
              <a:rPr lang="de-DE" dirty="0">
                <a:solidFill>
                  <a:srgbClr val="3366FF"/>
                </a:solidFill>
              </a:rPr>
              <a:t>Elektrische Ladungen:</a:t>
            </a:r>
            <a:r>
              <a:rPr lang="de-DE" dirty="0"/>
              <a:t> Kondensator, DRAM</a:t>
            </a:r>
          </a:p>
          <a:p>
            <a:pPr>
              <a:lnSpc>
                <a:spcPct val="120000"/>
              </a:lnSpc>
              <a:buFont typeface="Arial" charset="0"/>
              <a:buChar char="–"/>
            </a:pPr>
            <a:r>
              <a:rPr lang="de-DE" dirty="0">
                <a:solidFill>
                  <a:srgbClr val="3366FF"/>
                </a:solidFill>
              </a:rPr>
              <a:t>Magnetismus:</a:t>
            </a:r>
            <a:r>
              <a:rPr lang="de-DE" dirty="0"/>
              <a:t> Magnetkernspeicher, Magnetband, Diskette, Festplatte</a:t>
            </a:r>
          </a:p>
          <a:p>
            <a:pPr>
              <a:lnSpc>
                <a:spcPct val="120000"/>
              </a:lnSpc>
              <a:buFont typeface="Arial" charset="0"/>
              <a:buChar char="–"/>
            </a:pPr>
            <a:r>
              <a:rPr lang="de-DE" dirty="0">
                <a:solidFill>
                  <a:srgbClr val="3366FF"/>
                </a:solidFill>
              </a:rPr>
              <a:t>Optik:</a:t>
            </a:r>
            <a:r>
              <a:rPr lang="de-DE" dirty="0"/>
              <a:t> Bar-Codes, CD-ROM, DVD</a:t>
            </a:r>
          </a:p>
          <a:p>
            <a:pPr lvl="1">
              <a:lnSpc>
                <a:spcPct val="90000"/>
              </a:lnSpc>
            </a:pPr>
            <a:endParaRPr lang="de-DE" dirty="0"/>
          </a:p>
          <a:p>
            <a:pPr>
              <a:lnSpc>
                <a:spcPct val="90000"/>
              </a:lnSpc>
            </a:pPr>
            <a:r>
              <a:rPr lang="de-DE" b="1" dirty="0"/>
              <a:t>Vergleichskriterien</a:t>
            </a:r>
          </a:p>
          <a:p>
            <a:pPr>
              <a:lnSpc>
                <a:spcPct val="120000"/>
              </a:lnSpc>
              <a:buFont typeface="Arial" charset="0"/>
              <a:buChar char="–"/>
            </a:pPr>
            <a:r>
              <a:rPr lang="de-DE" dirty="0"/>
              <a:t>Kapazität</a:t>
            </a:r>
            <a:endParaRPr lang="de-DE" i="1" dirty="0"/>
          </a:p>
          <a:p>
            <a:pPr>
              <a:lnSpc>
                <a:spcPct val="120000"/>
              </a:lnSpc>
              <a:buFont typeface="Arial" charset="0"/>
              <a:buChar char="–"/>
            </a:pPr>
            <a:r>
              <a:rPr lang="de-DE" dirty="0"/>
              <a:t>Geschwindigkeit</a:t>
            </a:r>
            <a:endParaRPr lang="en-US" i="1" dirty="0"/>
          </a:p>
          <a:p>
            <a:pPr>
              <a:lnSpc>
                <a:spcPct val="120000"/>
              </a:lnSpc>
              <a:buFont typeface="Arial" charset="0"/>
              <a:buChar char="–"/>
            </a:pPr>
            <a:r>
              <a:rPr lang="de-DE" dirty="0"/>
              <a:t>Speicherdichte</a:t>
            </a:r>
          </a:p>
          <a:p>
            <a:pPr>
              <a:lnSpc>
                <a:spcPct val="120000"/>
              </a:lnSpc>
              <a:buFont typeface="Arial" charset="0"/>
              <a:buChar char="–"/>
            </a:pPr>
            <a:r>
              <a:rPr lang="de-DE" dirty="0"/>
              <a:t>Energiebedarf</a:t>
            </a:r>
          </a:p>
          <a:p>
            <a:pPr>
              <a:lnSpc>
                <a:spcPct val="120000"/>
              </a:lnSpc>
              <a:buFont typeface="Arial" charset="0"/>
              <a:buChar char="–"/>
            </a:pPr>
            <a:r>
              <a:rPr lang="de-DE" dirty="0"/>
              <a:t>Robustheit</a:t>
            </a:r>
          </a:p>
          <a:p>
            <a:pPr>
              <a:lnSpc>
                <a:spcPct val="120000"/>
              </a:lnSpc>
              <a:buFont typeface="Arial" charset="0"/>
              <a:buChar char="–"/>
            </a:pPr>
            <a:r>
              <a:rPr lang="de-DE" dirty="0"/>
              <a:t>Kosten</a:t>
            </a:r>
            <a:endParaRPr lang="en-US" i="1" dirty="0"/>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Datumsplatzhalter 3"/>
          <p:cNvSpPr>
            <a:spLocks noGrp="1"/>
          </p:cNvSpPr>
          <p:nvPr>
            <p:ph type="dt" sz="half" idx="10"/>
          </p:nvPr>
        </p:nvSpPr>
        <p:spPr/>
        <p:txBody>
          <a:bodyPr/>
          <a:lstStyle/>
          <a:p>
            <a:r>
              <a:rPr lang="en-US" dirty="0"/>
              <a:t>©</a:t>
            </a:r>
            <a:r>
              <a:rPr lang="de-DE" dirty="0"/>
              <a:t> H. Falk | </a:t>
            </a:r>
            <a:fld id="{7AF566DA-BD6F-40FF-909B-D6FD5E7F64AB}" type="datetime1">
              <a:rPr lang="de-DE" smtClean="0"/>
              <a:t>01.10.2014</a:t>
            </a:fld>
            <a:endParaRPr lang="de-DE" dirty="0"/>
          </a:p>
        </p:txBody>
      </p:sp>
      <p:sp>
        <p:nvSpPr>
          <p:cNvPr id="26" name="Fußzeilenplatzhalter 4"/>
          <p:cNvSpPr>
            <a:spLocks noGrp="1"/>
          </p:cNvSpPr>
          <p:nvPr>
            <p:ph type="ftr" sz="quarter" idx="11"/>
          </p:nvPr>
        </p:nvSpPr>
        <p:spPr/>
        <p:txBody>
          <a:bodyPr/>
          <a:lstStyle/>
          <a:p>
            <a:r>
              <a:rPr lang="de-DE" dirty="0" smtClean="0"/>
              <a:t>7 - Speicher-Hardware</a:t>
            </a:r>
            <a:endParaRPr lang="de-DE" dirty="0"/>
          </a:p>
        </p:txBody>
      </p:sp>
      <p:sp>
        <p:nvSpPr>
          <p:cNvPr id="998402" name="Rectangle 2"/>
          <p:cNvSpPr>
            <a:spLocks noGrp="1" noChangeArrowheads="1"/>
          </p:cNvSpPr>
          <p:nvPr>
            <p:ph type="title"/>
          </p:nvPr>
        </p:nvSpPr>
        <p:spPr/>
        <p:txBody>
          <a:bodyPr/>
          <a:lstStyle/>
          <a:p>
            <a:r>
              <a:rPr lang="de-DE" dirty="0"/>
              <a:t>Ablauf</a:t>
            </a:r>
          </a:p>
        </p:txBody>
      </p:sp>
      <p:sp>
        <p:nvSpPr>
          <p:cNvPr id="998403" name="Rectangle 3"/>
          <p:cNvSpPr>
            <a:spLocks noGrp="1" noChangeArrowheads="1"/>
          </p:cNvSpPr>
          <p:nvPr>
            <p:ph type="body" idx="1"/>
          </p:nvPr>
        </p:nvSpPr>
        <p:spPr/>
        <p:txBody>
          <a:bodyPr/>
          <a:lstStyle/>
          <a:p>
            <a:pPr marL="381000" indent="-381000">
              <a:lnSpc>
                <a:spcPct val="90000"/>
              </a:lnSpc>
            </a:pPr>
            <a:r>
              <a:rPr lang="de-DE" b="1" dirty="0"/>
              <a:t>Organisation von </a:t>
            </a:r>
            <a:r>
              <a:rPr lang="en-US" b="1" i="1" dirty="0" smtClean="0"/>
              <a:t>Caches</a:t>
            </a:r>
            <a:r>
              <a:rPr lang="de-DE" b="1" dirty="0" smtClean="0"/>
              <a:t> </a:t>
            </a:r>
            <a:r>
              <a:rPr lang="de-DE" b="1" dirty="0"/>
              <a:t>(im engeren Sinn)</a:t>
            </a:r>
            <a:endParaRPr lang="de-DE" dirty="0"/>
          </a:p>
          <a:p>
            <a:pPr marL="381000" indent="-381000">
              <a:lnSpc>
                <a:spcPct val="120000"/>
              </a:lnSpc>
              <a:buFont typeface="Arial" charset="0"/>
              <a:buChar char="–"/>
            </a:pPr>
            <a:r>
              <a:rPr lang="de-DE" dirty="0"/>
              <a:t>Prüfung anhand der (virtuellen oder realen) </a:t>
            </a:r>
            <a:r>
              <a:rPr lang="de-DE" dirty="0" smtClean="0"/>
              <a:t>Adresse, </a:t>
            </a:r>
            <a:r>
              <a:rPr lang="de-DE" dirty="0"/>
              <a:t>ob benötigte Daten im </a:t>
            </a:r>
            <a:r>
              <a:rPr lang="en-US" i="1" dirty="0" smtClean="0"/>
              <a:t>Cache</a:t>
            </a:r>
            <a:r>
              <a:rPr lang="de-DE" dirty="0" smtClean="0"/>
              <a:t> </a:t>
            </a:r>
            <a:r>
              <a:rPr lang="de-DE" dirty="0"/>
              <a:t>vorhanden sind</a:t>
            </a:r>
            <a:br>
              <a:rPr lang="de-DE" dirty="0"/>
            </a:br>
            <a:r>
              <a:rPr lang="de-DE" dirty="0"/>
              <a:t>(„Treffer“; </a:t>
            </a:r>
            <a:r>
              <a:rPr lang="en-US" i="1" dirty="0"/>
              <a:t>cache hit</a:t>
            </a:r>
            <a:r>
              <a:rPr lang="de-DE" dirty="0"/>
              <a:t>)</a:t>
            </a:r>
          </a:p>
          <a:p>
            <a:pPr marL="381000" indent="-381000">
              <a:lnSpc>
                <a:spcPct val="120000"/>
              </a:lnSpc>
              <a:buFont typeface="Arial" charset="0"/>
              <a:buChar char="–"/>
            </a:pPr>
            <a:r>
              <a:rPr lang="de-DE" dirty="0"/>
              <a:t>Falls nicht </a:t>
            </a:r>
            <a:r>
              <a:rPr lang="en-US" i="1" dirty="0"/>
              <a:t>(cache miss)</a:t>
            </a:r>
            <a:r>
              <a:rPr lang="de-DE" dirty="0"/>
              <a:t>: Zugriff auf den (Haupt-) Speicher, Eintrag in den </a:t>
            </a:r>
            <a:r>
              <a:rPr lang="en-US" i="1" dirty="0" smtClean="0"/>
              <a:t>Cache</a:t>
            </a:r>
            <a:endParaRPr lang="en-US" i="1" dirty="0"/>
          </a:p>
        </p:txBody>
      </p:sp>
      <p:sp>
        <p:nvSpPr>
          <p:cNvPr id="998404" name="Text Box 4"/>
          <p:cNvSpPr txBox="1">
            <a:spLocks noChangeArrowheads="1"/>
          </p:cNvSpPr>
          <p:nvPr/>
        </p:nvSpPr>
        <p:spPr bwMode="auto">
          <a:xfrm>
            <a:off x="228600" y="4551363"/>
            <a:ext cx="1676400" cy="13716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nchorCtr="1"/>
          <a:lstStyle/>
          <a:p>
            <a:pPr eaLnBrk="1" hangingPunct="1">
              <a:spcBef>
                <a:spcPct val="50000"/>
              </a:spcBef>
            </a:pPr>
            <a:endParaRPr lang="en-US" dirty="0"/>
          </a:p>
        </p:txBody>
      </p:sp>
      <p:sp>
        <p:nvSpPr>
          <p:cNvPr id="998405" name="Text Box 5"/>
          <p:cNvSpPr txBox="1">
            <a:spLocks noChangeArrowheads="1"/>
          </p:cNvSpPr>
          <p:nvPr/>
        </p:nvSpPr>
        <p:spPr bwMode="auto">
          <a:xfrm>
            <a:off x="2971800" y="4627563"/>
            <a:ext cx="2209800" cy="12192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pPr eaLnBrk="1" hangingPunct="1">
              <a:spcBef>
                <a:spcPct val="50000"/>
              </a:spcBef>
            </a:pPr>
            <a:endParaRPr lang="en-US" dirty="0"/>
          </a:p>
        </p:txBody>
      </p:sp>
      <p:sp>
        <p:nvSpPr>
          <p:cNvPr id="998406" name="Text Box 6"/>
          <p:cNvSpPr txBox="1">
            <a:spLocks noChangeArrowheads="1"/>
          </p:cNvSpPr>
          <p:nvPr/>
        </p:nvSpPr>
        <p:spPr bwMode="auto">
          <a:xfrm>
            <a:off x="6934200" y="4627563"/>
            <a:ext cx="1828800" cy="1196975"/>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pPr eaLnBrk="1" hangingPunct="1">
              <a:spcBef>
                <a:spcPct val="50000"/>
              </a:spcBef>
            </a:pPr>
            <a:endParaRPr lang="en-US" dirty="0"/>
          </a:p>
        </p:txBody>
      </p:sp>
      <p:sp>
        <p:nvSpPr>
          <p:cNvPr id="998407" name="Line 7"/>
          <p:cNvSpPr>
            <a:spLocks noChangeShapeType="1"/>
          </p:cNvSpPr>
          <p:nvPr/>
        </p:nvSpPr>
        <p:spPr bwMode="auto">
          <a:xfrm>
            <a:off x="5181600" y="5237163"/>
            <a:ext cx="1752600" cy="0"/>
          </a:xfrm>
          <a:prstGeom prst="line">
            <a:avLst/>
          </a:prstGeom>
          <a:noFill/>
          <a:ln w="1905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98408" name="Line 8"/>
          <p:cNvSpPr>
            <a:spLocks noChangeShapeType="1"/>
          </p:cNvSpPr>
          <p:nvPr/>
        </p:nvSpPr>
        <p:spPr bwMode="auto">
          <a:xfrm>
            <a:off x="1905000" y="5237163"/>
            <a:ext cx="1066800" cy="0"/>
          </a:xfrm>
          <a:prstGeom prst="line">
            <a:avLst/>
          </a:prstGeom>
          <a:noFill/>
          <a:ln w="1905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98409" name="Text Box 9"/>
          <p:cNvSpPr txBox="1">
            <a:spLocks noChangeArrowheads="1"/>
          </p:cNvSpPr>
          <p:nvPr/>
        </p:nvSpPr>
        <p:spPr bwMode="auto">
          <a:xfrm>
            <a:off x="3048000" y="4856163"/>
            <a:ext cx="1981200" cy="366712"/>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t>0x400      9999</a:t>
            </a:r>
          </a:p>
        </p:txBody>
      </p:sp>
      <p:sp>
        <p:nvSpPr>
          <p:cNvPr id="998410" name="Text Box 10"/>
          <p:cNvSpPr txBox="1">
            <a:spLocks noChangeArrowheads="1"/>
          </p:cNvSpPr>
          <p:nvPr/>
        </p:nvSpPr>
        <p:spPr bwMode="auto">
          <a:xfrm>
            <a:off x="2895600" y="4170363"/>
            <a:ext cx="1295400" cy="463846"/>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en-US" i="1" dirty="0" smtClean="0"/>
              <a:t>Cache</a:t>
            </a:r>
            <a:endParaRPr lang="en-US" i="1" dirty="0"/>
          </a:p>
        </p:txBody>
      </p:sp>
      <p:sp>
        <p:nvSpPr>
          <p:cNvPr id="998411" name="Line 11"/>
          <p:cNvSpPr>
            <a:spLocks noChangeShapeType="1"/>
          </p:cNvSpPr>
          <p:nvPr/>
        </p:nvSpPr>
        <p:spPr bwMode="auto">
          <a:xfrm>
            <a:off x="3962400" y="4627563"/>
            <a:ext cx="0" cy="1219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98412" name="Line 12"/>
          <p:cNvSpPr>
            <a:spLocks noChangeShapeType="1"/>
          </p:cNvSpPr>
          <p:nvPr/>
        </p:nvSpPr>
        <p:spPr bwMode="auto">
          <a:xfrm>
            <a:off x="2971800" y="4932363"/>
            <a:ext cx="2209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98413" name="Text Box 13"/>
          <p:cNvSpPr txBox="1">
            <a:spLocks noChangeArrowheads="1"/>
          </p:cNvSpPr>
          <p:nvPr/>
        </p:nvSpPr>
        <p:spPr bwMode="auto">
          <a:xfrm>
            <a:off x="2971800" y="4627563"/>
            <a:ext cx="2133600" cy="366712"/>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t>Adresse Daten</a:t>
            </a:r>
          </a:p>
        </p:txBody>
      </p:sp>
      <p:sp>
        <p:nvSpPr>
          <p:cNvPr id="998414" name="Text Box 14"/>
          <p:cNvSpPr txBox="1">
            <a:spLocks noChangeArrowheads="1"/>
          </p:cNvSpPr>
          <p:nvPr/>
        </p:nvSpPr>
        <p:spPr bwMode="auto">
          <a:xfrm>
            <a:off x="1371600" y="4779963"/>
            <a:ext cx="1828800" cy="366712"/>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t>lese 0x400 </a:t>
            </a:r>
            <a:r>
              <a:rPr lang="de-DE" sz="1800" dirty="0">
                <a:sym typeface="Wingdings" pitchFamily="2" charset="2"/>
              </a:rPr>
              <a:t></a:t>
            </a:r>
          </a:p>
        </p:txBody>
      </p:sp>
      <p:sp>
        <p:nvSpPr>
          <p:cNvPr id="998415" name="Text Box 15"/>
          <p:cNvSpPr txBox="1">
            <a:spLocks noChangeArrowheads="1"/>
          </p:cNvSpPr>
          <p:nvPr/>
        </p:nvSpPr>
        <p:spPr bwMode="auto">
          <a:xfrm>
            <a:off x="1905000" y="5313363"/>
            <a:ext cx="1219200" cy="366712"/>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sym typeface="Wingdings" pitchFamily="2" charset="2"/>
              </a:rPr>
              <a:t></a:t>
            </a:r>
            <a:r>
              <a:rPr lang="de-DE" sz="1800" dirty="0"/>
              <a:t>9999</a:t>
            </a:r>
          </a:p>
        </p:txBody>
      </p:sp>
      <p:sp>
        <p:nvSpPr>
          <p:cNvPr id="998416" name="Text Box 16"/>
          <p:cNvSpPr txBox="1">
            <a:spLocks noChangeArrowheads="1"/>
          </p:cNvSpPr>
          <p:nvPr/>
        </p:nvSpPr>
        <p:spPr bwMode="auto">
          <a:xfrm>
            <a:off x="6172200" y="5389563"/>
            <a:ext cx="1143000" cy="366712"/>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t>0x600</a:t>
            </a:r>
          </a:p>
        </p:txBody>
      </p:sp>
      <p:sp>
        <p:nvSpPr>
          <p:cNvPr id="998417" name="Text Box 17"/>
          <p:cNvSpPr txBox="1">
            <a:spLocks noChangeArrowheads="1"/>
          </p:cNvSpPr>
          <p:nvPr/>
        </p:nvSpPr>
        <p:spPr bwMode="auto">
          <a:xfrm>
            <a:off x="6477000" y="3789363"/>
            <a:ext cx="2667000" cy="82232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dirty="0"/>
              <a:t>(Haupt-/Arbeits-)</a:t>
            </a:r>
            <a:br>
              <a:rPr lang="de-DE" dirty="0"/>
            </a:br>
            <a:r>
              <a:rPr lang="de-DE" dirty="0"/>
              <a:t>Speicher</a:t>
            </a:r>
          </a:p>
        </p:txBody>
      </p:sp>
      <p:sp>
        <p:nvSpPr>
          <p:cNvPr id="998418" name="Text Box 18"/>
          <p:cNvSpPr txBox="1">
            <a:spLocks noChangeArrowheads="1"/>
          </p:cNvSpPr>
          <p:nvPr/>
        </p:nvSpPr>
        <p:spPr bwMode="auto">
          <a:xfrm>
            <a:off x="7010400" y="5389563"/>
            <a:ext cx="762000" cy="366712"/>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t>5555</a:t>
            </a:r>
          </a:p>
        </p:txBody>
      </p:sp>
      <p:sp>
        <p:nvSpPr>
          <p:cNvPr id="998419" name="Text Box 19"/>
          <p:cNvSpPr txBox="1">
            <a:spLocks noChangeArrowheads="1"/>
          </p:cNvSpPr>
          <p:nvPr/>
        </p:nvSpPr>
        <p:spPr bwMode="auto">
          <a:xfrm>
            <a:off x="1371600" y="4475163"/>
            <a:ext cx="2133600" cy="366712"/>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t>lese 0x600 </a:t>
            </a:r>
            <a:r>
              <a:rPr lang="de-DE" sz="1800" dirty="0">
                <a:sym typeface="Wingdings" pitchFamily="2" charset="2"/>
              </a:rPr>
              <a:t></a:t>
            </a:r>
          </a:p>
        </p:txBody>
      </p:sp>
      <p:sp>
        <p:nvSpPr>
          <p:cNvPr id="998420" name="Text Box 20"/>
          <p:cNvSpPr txBox="1">
            <a:spLocks noChangeArrowheads="1"/>
          </p:cNvSpPr>
          <p:nvPr/>
        </p:nvSpPr>
        <p:spPr bwMode="auto">
          <a:xfrm>
            <a:off x="5257800" y="4779963"/>
            <a:ext cx="1752600" cy="366712"/>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t>lese 0x600 </a:t>
            </a:r>
            <a:r>
              <a:rPr lang="de-DE" sz="1800" dirty="0">
                <a:sym typeface="Wingdings" pitchFamily="2" charset="2"/>
              </a:rPr>
              <a:t></a:t>
            </a:r>
          </a:p>
        </p:txBody>
      </p:sp>
      <p:sp>
        <p:nvSpPr>
          <p:cNvPr id="998421" name="Text Box 21"/>
          <p:cNvSpPr txBox="1">
            <a:spLocks noChangeArrowheads="1"/>
          </p:cNvSpPr>
          <p:nvPr/>
        </p:nvSpPr>
        <p:spPr bwMode="auto">
          <a:xfrm>
            <a:off x="5257800" y="5237163"/>
            <a:ext cx="990600" cy="366712"/>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sym typeface="Wingdings" pitchFamily="2" charset="2"/>
              </a:rPr>
              <a:t></a:t>
            </a:r>
            <a:r>
              <a:rPr lang="de-DE" sz="1800" dirty="0"/>
              <a:t>5555</a:t>
            </a:r>
          </a:p>
        </p:txBody>
      </p:sp>
      <p:sp>
        <p:nvSpPr>
          <p:cNvPr id="998422" name="Text Box 22"/>
          <p:cNvSpPr txBox="1">
            <a:spLocks noChangeArrowheads="1"/>
          </p:cNvSpPr>
          <p:nvPr/>
        </p:nvSpPr>
        <p:spPr bwMode="auto">
          <a:xfrm>
            <a:off x="3124200" y="5313363"/>
            <a:ext cx="1752600" cy="366712"/>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t>0x600   5555</a:t>
            </a:r>
          </a:p>
        </p:txBody>
      </p:sp>
      <p:sp>
        <p:nvSpPr>
          <p:cNvPr id="998423" name="Text Box 23"/>
          <p:cNvSpPr txBox="1">
            <a:spLocks noChangeArrowheads="1"/>
          </p:cNvSpPr>
          <p:nvPr/>
        </p:nvSpPr>
        <p:spPr bwMode="auto">
          <a:xfrm>
            <a:off x="1905000" y="5541963"/>
            <a:ext cx="990600" cy="366712"/>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sym typeface="Wingdings" pitchFamily="2" charset="2"/>
              </a:rPr>
              <a:t></a:t>
            </a:r>
            <a:r>
              <a:rPr lang="de-DE" sz="1800" dirty="0"/>
              <a:t>5555</a:t>
            </a:r>
          </a:p>
        </p:txBody>
      </p:sp>
      <p:sp>
        <p:nvSpPr>
          <p:cNvPr id="998424" name="Text Box 24"/>
          <p:cNvSpPr txBox="1">
            <a:spLocks noChangeArrowheads="1"/>
          </p:cNvSpPr>
          <p:nvPr/>
        </p:nvSpPr>
        <p:spPr bwMode="auto">
          <a:xfrm>
            <a:off x="152400" y="4094163"/>
            <a:ext cx="1752600" cy="45720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dirty="0"/>
              <a:t>Prozessor</a:t>
            </a:r>
          </a:p>
        </p:txBody>
      </p:sp>
    </p:spTree>
    <p:extLst>
      <p:ext uri="{BB962C8B-B14F-4D97-AF65-F5344CB8AC3E}">
        <p14:creationId xmlns:p14="http://schemas.microsoft.com/office/powerpoint/2010/main" val="283714324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98414"/>
                                        </p:tgtEl>
                                        <p:attrNameLst>
                                          <p:attrName>style.visibility</p:attrName>
                                        </p:attrNameLst>
                                      </p:cBhvr>
                                      <p:to>
                                        <p:strVal val="visible"/>
                                      </p:to>
                                    </p:set>
                                  </p:childTnLst>
                                  <p:subTnLst>
                                    <p:set>
                                      <p:cBhvr override="childStyle">
                                        <p:cTn dur="1" fill="hold" display="0" masterRel="nextClick" afterEffect="1"/>
                                        <p:tgtEl>
                                          <p:spTgt spid="998414"/>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98415"/>
                                        </p:tgtEl>
                                        <p:attrNameLst>
                                          <p:attrName>style.visibility</p:attrName>
                                        </p:attrNameLst>
                                      </p:cBhvr>
                                      <p:to>
                                        <p:strVal val="visible"/>
                                      </p:to>
                                    </p:set>
                                  </p:childTnLst>
                                  <p:subTnLst>
                                    <p:set>
                                      <p:cBhvr override="childStyle">
                                        <p:cTn dur="1" fill="hold" display="0" masterRel="nextClick" afterEffect="1"/>
                                        <p:tgtEl>
                                          <p:spTgt spid="998415"/>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998419"/>
                                        </p:tgtEl>
                                        <p:attrNameLst>
                                          <p:attrName>style.visibility</p:attrName>
                                        </p:attrNameLst>
                                      </p:cBhvr>
                                      <p:to>
                                        <p:strVal val="visible"/>
                                      </p:to>
                                    </p:set>
                                  </p:childTnLst>
                                  <p:subTnLst>
                                    <p:set>
                                      <p:cBhvr override="childStyle">
                                        <p:cTn dur="1" fill="hold" display="0" masterRel="nextClick" afterEffect="1"/>
                                        <p:tgtEl>
                                          <p:spTgt spid="998419"/>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998420"/>
                                        </p:tgtEl>
                                        <p:attrNameLst>
                                          <p:attrName>style.visibility</p:attrName>
                                        </p:attrNameLst>
                                      </p:cBhvr>
                                      <p:to>
                                        <p:strVal val="visible"/>
                                      </p:to>
                                    </p:set>
                                  </p:childTnLst>
                                  <p:subTnLst>
                                    <p:set>
                                      <p:cBhvr override="childStyle">
                                        <p:cTn dur="1" fill="hold" display="0" masterRel="nextClick" afterEffect="1"/>
                                        <p:tgtEl>
                                          <p:spTgt spid="998420"/>
                                        </p:tgtEl>
                                        <p:attrNameLst>
                                          <p:attrName>style.visibility</p:attrName>
                                        </p:attrNameLst>
                                      </p:cBhvr>
                                      <p:to>
                                        <p:strVal val="hidden"/>
                                      </p:to>
                                    </p:set>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998421"/>
                                        </p:tgtEl>
                                        <p:attrNameLst>
                                          <p:attrName>style.visibility</p:attrName>
                                        </p:attrNameLst>
                                      </p:cBhvr>
                                      <p:to>
                                        <p:strVal val="visible"/>
                                      </p:to>
                                    </p:set>
                                  </p:childTnLst>
                                  <p:subTnLst>
                                    <p:set>
                                      <p:cBhvr override="childStyle">
                                        <p:cTn dur="1" fill="hold" display="0" masterRel="nextClick" afterEffect="1"/>
                                        <p:tgtEl>
                                          <p:spTgt spid="998421"/>
                                        </p:tgtEl>
                                        <p:attrNameLst>
                                          <p:attrName>style.visibility</p:attrName>
                                        </p:attrNameLst>
                                      </p:cBhvr>
                                      <p:to>
                                        <p:strVal val="hidden"/>
                                      </p:to>
                                    </p:set>
                                  </p:sub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99842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9984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8414" grpId="0" autoUpdateAnimBg="0"/>
      <p:bldP spid="998415" grpId="0" autoUpdateAnimBg="0"/>
      <p:bldP spid="998419" grpId="0" autoUpdateAnimBg="0"/>
      <p:bldP spid="998420" grpId="0" autoUpdateAnimBg="0"/>
      <p:bldP spid="998421" grpId="0" autoUpdateAnimBg="0"/>
      <p:bldP spid="998422" grpId="0" autoUpdateAnimBg="0"/>
      <p:bldP spid="998423" grpId="0"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Datumsplatzhalter 3"/>
          <p:cNvSpPr>
            <a:spLocks noGrp="1"/>
          </p:cNvSpPr>
          <p:nvPr>
            <p:ph type="dt" sz="half" idx="10"/>
          </p:nvPr>
        </p:nvSpPr>
        <p:spPr/>
        <p:txBody>
          <a:bodyPr/>
          <a:lstStyle/>
          <a:p>
            <a:r>
              <a:rPr lang="en-US" dirty="0"/>
              <a:t>©</a:t>
            </a:r>
            <a:r>
              <a:rPr lang="de-DE" dirty="0"/>
              <a:t> H. Falk | </a:t>
            </a:r>
            <a:fld id="{B9C81E58-C5D3-480E-A322-2BF6147C9DD6}" type="datetime1">
              <a:rPr lang="de-DE" smtClean="0"/>
              <a:t>01.10.2014</a:t>
            </a:fld>
            <a:endParaRPr lang="de-DE" dirty="0"/>
          </a:p>
        </p:txBody>
      </p:sp>
      <p:sp>
        <p:nvSpPr>
          <p:cNvPr id="36" name="Fußzeilenplatzhalter 4"/>
          <p:cNvSpPr>
            <a:spLocks noGrp="1"/>
          </p:cNvSpPr>
          <p:nvPr>
            <p:ph type="ftr" sz="quarter" idx="11"/>
          </p:nvPr>
        </p:nvSpPr>
        <p:spPr/>
        <p:txBody>
          <a:bodyPr/>
          <a:lstStyle/>
          <a:p>
            <a:r>
              <a:rPr lang="de-DE" dirty="0" smtClean="0"/>
              <a:t>7 - Speicher-Hardware</a:t>
            </a:r>
            <a:endParaRPr lang="de-DE" dirty="0"/>
          </a:p>
        </p:txBody>
      </p:sp>
      <p:sp>
        <p:nvSpPr>
          <p:cNvPr id="1000450" name="Rectangle 2"/>
          <p:cNvSpPr>
            <a:spLocks noGrp="1" noChangeArrowheads="1"/>
          </p:cNvSpPr>
          <p:nvPr>
            <p:ph type="title"/>
          </p:nvPr>
        </p:nvSpPr>
        <p:spPr/>
        <p:txBody>
          <a:bodyPr/>
          <a:lstStyle/>
          <a:p>
            <a:r>
              <a:rPr lang="de-DE" dirty="0"/>
              <a:t>Prüfung auf </a:t>
            </a:r>
            <a:r>
              <a:rPr lang="en-US" i="1" dirty="0"/>
              <a:t>cache hit:</a:t>
            </a:r>
            <a:r>
              <a:rPr lang="de-DE" dirty="0"/>
              <a:t> </a:t>
            </a:r>
            <a:r>
              <a:rPr lang="en-US" i="1" dirty="0" smtClean="0"/>
              <a:t>Cache</a:t>
            </a:r>
            <a:r>
              <a:rPr lang="de-DE" dirty="0" smtClean="0"/>
              <a:t>-Zeilen </a:t>
            </a:r>
            <a:r>
              <a:rPr lang="en-US" i="1" dirty="0"/>
              <a:t>(cache lines)</a:t>
            </a:r>
          </a:p>
        </p:txBody>
      </p:sp>
      <p:sp>
        <p:nvSpPr>
          <p:cNvPr id="1000474" name="Text Box 26"/>
          <p:cNvSpPr txBox="1">
            <a:spLocks noGrp="1" noChangeArrowheads="1"/>
          </p:cNvSpPr>
          <p:nvPr>
            <p:ph type="body" idx="1"/>
          </p:nvPr>
        </p:nvSpPr>
        <p:spPr>
          <a:xfrm>
            <a:off x="228600" y="1322388"/>
            <a:ext cx="7162800" cy="355600"/>
          </a:xfrm>
          <a:solidFill>
            <a:srgbClr val="E3E3FF"/>
          </a:solidFill>
          <a:ln cap="flat">
            <a:solidFill>
              <a:schemeClr val="tx1"/>
            </a:solidFill>
            <a:miter lim="800000"/>
            <a:headEnd/>
            <a:tailEnd/>
          </a:ln>
          <a:effectLst>
            <a:outerShdw dist="107763" dir="2700000" algn="ctr" rotWithShape="0">
              <a:schemeClr val="bg2"/>
            </a:outerShdw>
          </a:effectLst>
        </p:spPr>
        <p:txBody>
          <a:bodyPr>
            <a:spAutoFit/>
          </a:bodyPr>
          <a:lstStyle>
            <a:lvl1pPr marL="290513" indent="-290513"/>
            <a:lvl2pPr marL="766763"/>
            <a:lvl3pPr marL="1185863"/>
            <a:lvl4pPr marL="1604963"/>
            <a:lvl5pPr marL="1795463" indent="-268288"/>
            <a:lvl6pPr marL="2252663" indent="-268288"/>
            <a:lvl7pPr marL="2709863" indent="-268288"/>
            <a:lvl8pPr marL="3167063" indent="-268288"/>
            <a:lvl9pPr marL="3624263" indent="-268288"/>
          </a:lstStyle>
          <a:p>
            <a:pPr>
              <a:spcBef>
                <a:spcPct val="50000"/>
              </a:spcBef>
            </a:pPr>
            <a:r>
              <a:rPr lang="de-DE" dirty="0"/>
              <a:t>Such-Einheit im Cache: </a:t>
            </a:r>
            <a:r>
              <a:rPr lang="de-DE" b="1" i="1" dirty="0"/>
              <a:t>Cache</a:t>
            </a:r>
            <a:r>
              <a:rPr lang="de-DE" b="1" dirty="0"/>
              <a:t>-Zeile</a:t>
            </a:r>
            <a:r>
              <a:rPr lang="de-DE" dirty="0"/>
              <a:t> </a:t>
            </a:r>
            <a:r>
              <a:rPr lang="en-US" dirty="0"/>
              <a:t>(</a:t>
            </a:r>
            <a:r>
              <a:rPr lang="en-US" b="1" i="1" dirty="0"/>
              <a:t>cache</a:t>
            </a:r>
            <a:r>
              <a:rPr lang="en-US" b="1" dirty="0"/>
              <a:t> </a:t>
            </a:r>
            <a:r>
              <a:rPr lang="en-US" b="1" i="1" dirty="0"/>
              <a:t>line</a:t>
            </a:r>
            <a:r>
              <a:rPr lang="en-US" dirty="0"/>
              <a:t>)</a:t>
            </a:r>
            <a:r>
              <a:rPr lang="de-DE" dirty="0"/>
              <a:t>.</a:t>
            </a:r>
          </a:p>
        </p:txBody>
      </p:sp>
      <p:sp>
        <p:nvSpPr>
          <p:cNvPr id="1000475" name="Freeform 27"/>
          <p:cNvSpPr>
            <a:spLocks/>
          </p:cNvSpPr>
          <p:nvPr/>
        </p:nvSpPr>
        <p:spPr bwMode="auto">
          <a:xfrm>
            <a:off x="2971800" y="5132388"/>
            <a:ext cx="5257800" cy="381000"/>
          </a:xfrm>
          <a:custGeom>
            <a:avLst/>
            <a:gdLst>
              <a:gd name="T0" fmla="*/ 0 w 3600"/>
              <a:gd name="T1" fmla="*/ 0 h 288"/>
              <a:gd name="T2" fmla="*/ 3600 w 3600"/>
              <a:gd name="T3" fmla="*/ 0 h 288"/>
              <a:gd name="T4" fmla="*/ 3456 w 3600"/>
              <a:gd name="T5" fmla="*/ 288 h 288"/>
              <a:gd name="T6" fmla="*/ 144 w 3600"/>
              <a:gd name="T7" fmla="*/ 288 h 288"/>
              <a:gd name="T8" fmla="*/ 0 w 3600"/>
              <a:gd name="T9" fmla="*/ 0 h 288"/>
            </a:gdLst>
            <a:ahLst/>
            <a:cxnLst>
              <a:cxn ang="0">
                <a:pos x="T0" y="T1"/>
              </a:cxn>
              <a:cxn ang="0">
                <a:pos x="T2" y="T3"/>
              </a:cxn>
              <a:cxn ang="0">
                <a:pos x="T4" y="T5"/>
              </a:cxn>
              <a:cxn ang="0">
                <a:pos x="T6" y="T7"/>
              </a:cxn>
              <a:cxn ang="0">
                <a:pos x="T8" y="T9"/>
              </a:cxn>
            </a:cxnLst>
            <a:rect l="0" t="0" r="r" b="b"/>
            <a:pathLst>
              <a:path w="3600" h="288">
                <a:moveTo>
                  <a:pt x="0" y="0"/>
                </a:moveTo>
                <a:lnTo>
                  <a:pt x="3600" y="0"/>
                </a:lnTo>
                <a:lnTo>
                  <a:pt x="3456" y="288"/>
                </a:lnTo>
                <a:lnTo>
                  <a:pt x="144" y="288"/>
                </a:lnTo>
                <a:lnTo>
                  <a:pt x="0" y="0"/>
                </a:lnTo>
                <a:close/>
              </a:path>
            </a:pathLst>
          </a:custGeom>
          <a:solidFill>
            <a:srgbClr val="FFFF99"/>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grpSp>
        <p:nvGrpSpPr>
          <p:cNvPr id="1000476" name="Group 28"/>
          <p:cNvGrpSpPr>
            <a:grpSpLocks/>
          </p:cNvGrpSpPr>
          <p:nvPr/>
        </p:nvGrpSpPr>
        <p:grpSpPr bwMode="auto">
          <a:xfrm>
            <a:off x="2133600" y="1931988"/>
            <a:ext cx="4724400" cy="457200"/>
            <a:chOff x="1344" y="1152"/>
            <a:chExt cx="2976" cy="288"/>
          </a:xfrm>
        </p:grpSpPr>
        <p:sp>
          <p:nvSpPr>
            <p:cNvPr id="1000477" name="Rectangle 29"/>
            <p:cNvSpPr>
              <a:spLocks noChangeArrowheads="1"/>
            </p:cNvSpPr>
            <p:nvPr/>
          </p:nvSpPr>
          <p:spPr bwMode="auto">
            <a:xfrm>
              <a:off x="1344" y="1152"/>
              <a:ext cx="2976" cy="288"/>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de-DE" dirty="0"/>
            </a:p>
          </p:txBody>
        </p:sp>
        <p:sp>
          <p:nvSpPr>
            <p:cNvPr id="1000478" name="Line 30"/>
            <p:cNvSpPr>
              <a:spLocks noChangeShapeType="1"/>
            </p:cNvSpPr>
            <p:nvPr/>
          </p:nvSpPr>
          <p:spPr bwMode="auto">
            <a:xfrm>
              <a:off x="2208" y="1152"/>
              <a:ext cx="0" cy="288"/>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1000479" name="Line 31"/>
            <p:cNvSpPr>
              <a:spLocks noChangeShapeType="1"/>
            </p:cNvSpPr>
            <p:nvPr/>
          </p:nvSpPr>
          <p:spPr bwMode="auto">
            <a:xfrm>
              <a:off x="3696" y="1152"/>
              <a:ext cx="0" cy="288"/>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grpSp>
      <p:grpSp>
        <p:nvGrpSpPr>
          <p:cNvPr id="1000480" name="Group 32"/>
          <p:cNvGrpSpPr>
            <a:grpSpLocks/>
          </p:cNvGrpSpPr>
          <p:nvPr/>
        </p:nvGrpSpPr>
        <p:grpSpPr bwMode="auto">
          <a:xfrm>
            <a:off x="1143000" y="2846388"/>
            <a:ext cx="7086600" cy="1828800"/>
            <a:chOff x="720" y="1776"/>
            <a:chExt cx="4464" cy="1296"/>
          </a:xfrm>
        </p:grpSpPr>
        <p:grpSp>
          <p:nvGrpSpPr>
            <p:cNvPr id="1000481" name="Group 33"/>
            <p:cNvGrpSpPr>
              <a:grpSpLocks/>
            </p:cNvGrpSpPr>
            <p:nvPr/>
          </p:nvGrpSpPr>
          <p:grpSpPr bwMode="auto">
            <a:xfrm>
              <a:off x="720" y="1776"/>
              <a:ext cx="4464" cy="1296"/>
              <a:chOff x="1248" y="1584"/>
              <a:chExt cx="3936" cy="1296"/>
            </a:xfrm>
          </p:grpSpPr>
          <p:sp>
            <p:nvSpPr>
              <p:cNvPr id="1000482" name="Rectangle 34"/>
              <p:cNvSpPr>
                <a:spLocks noChangeArrowheads="1"/>
              </p:cNvSpPr>
              <p:nvPr/>
            </p:nvSpPr>
            <p:spPr bwMode="auto">
              <a:xfrm>
                <a:off x="1536" y="1584"/>
                <a:ext cx="3648" cy="1296"/>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de-DE" dirty="0"/>
              </a:p>
            </p:txBody>
          </p:sp>
          <p:sp>
            <p:nvSpPr>
              <p:cNvPr id="1000483" name="Freeform 35"/>
              <p:cNvSpPr>
                <a:spLocks/>
              </p:cNvSpPr>
              <p:nvPr/>
            </p:nvSpPr>
            <p:spPr bwMode="auto">
              <a:xfrm>
                <a:off x="1248" y="1584"/>
                <a:ext cx="288" cy="1296"/>
              </a:xfrm>
              <a:custGeom>
                <a:avLst/>
                <a:gdLst>
                  <a:gd name="T0" fmla="*/ 288 w 288"/>
                  <a:gd name="T1" fmla="*/ 0 h 1296"/>
                  <a:gd name="T2" fmla="*/ 0 w 288"/>
                  <a:gd name="T3" fmla="*/ 192 h 1296"/>
                  <a:gd name="T4" fmla="*/ 0 w 288"/>
                  <a:gd name="T5" fmla="*/ 1104 h 1296"/>
                  <a:gd name="T6" fmla="*/ 288 w 288"/>
                  <a:gd name="T7" fmla="*/ 1296 h 1296"/>
                  <a:gd name="T8" fmla="*/ 288 w 288"/>
                  <a:gd name="T9" fmla="*/ 0 h 1296"/>
                </a:gdLst>
                <a:ahLst/>
                <a:cxnLst>
                  <a:cxn ang="0">
                    <a:pos x="T0" y="T1"/>
                  </a:cxn>
                  <a:cxn ang="0">
                    <a:pos x="T2" y="T3"/>
                  </a:cxn>
                  <a:cxn ang="0">
                    <a:pos x="T4" y="T5"/>
                  </a:cxn>
                  <a:cxn ang="0">
                    <a:pos x="T6" y="T7"/>
                  </a:cxn>
                  <a:cxn ang="0">
                    <a:pos x="T8" y="T9"/>
                  </a:cxn>
                </a:cxnLst>
                <a:rect l="0" t="0" r="r" b="b"/>
                <a:pathLst>
                  <a:path w="288" h="1296">
                    <a:moveTo>
                      <a:pt x="288" y="0"/>
                    </a:moveTo>
                    <a:lnTo>
                      <a:pt x="0" y="192"/>
                    </a:lnTo>
                    <a:lnTo>
                      <a:pt x="0" y="1104"/>
                    </a:lnTo>
                    <a:lnTo>
                      <a:pt x="288" y="1296"/>
                    </a:lnTo>
                    <a:lnTo>
                      <a:pt x="288" y="0"/>
                    </a:lnTo>
                    <a:close/>
                  </a:path>
                </a:pathLst>
              </a:custGeom>
              <a:solidFill>
                <a:srgbClr val="FFFF99"/>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grpSp>
        <p:sp>
          <p:nvSpPr>
            <p:cNvPr id="1000484" name="Line 36"/>
            <p:cNvSpPr>
              <a:spLocks noChangeShapeType="1"/>
            </p:cNvSpPr>
            <p:nvPr/>
          </p:nvSpPr>
          <p:spPr bwMode="auto">
            <a:xfrm>
              <a:off x="1872" y="1776"/>
              <a:ext cx="0" cy="12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1000485" name="Line 37"/>
            <p:cNvSpPr>
              <a:spLocks noChangeShapeType="1"/>
            </p:cNvSpPr>
            <p:nvPr/>
          </p:nvSpPr>
          <p:spPr bwMode="auto">
            <a:xfrm>
              <a:off x="2736" y="1776"/>
              <a:ext cx="0" cy="12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1000486" name="Line 38"/>
            <p:cNvSpPr>
              <a:spLocks noChangeShapeType="1"/>
            </p:cNvSpPr>
            <p:nvPr/>
          </p:nvSpPr>
          <p:spPr bwMode="auto">
            <a:xfrm>
              <a:off x="3552" y="1776"/>
              <a:ext cx="0" cy="12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1000487" name="Line 39"/>
            <p:cNvSpPr>
              <a:spLocks noChangeShapeType="1"/>
            </p:cNvSpPr>
            <p:nvPr/>
          </p:nvSpPr>
          <p:spPr bwMode="auto">
            <a:xfrm>
              <a:off x="4368" y="1776"/>
              <a:ext cx="0" cy="12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grpSp>
      <p:sp>
        <p:nvSpPr>
          <p:cNvPr id="1000488" name="Line 40"/>
          <p:cNvSpPr>
            <a:spLocks noChangeShapeType="1"/>
          </p:cNvSpPr>
          <p:nvPr/>
        </p:nvSpPr>
        <p:spPr bwMode="auto">
          <a:xfrm>
            <a:off x="3733800" y="4675188"/>
            <a:ext cx="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1000489" name="Line 41"/>
          <p:cNvSpPr>
            <a:spLocks noChangeShapeType="1"/>
          </p:cNvSpPr>
          <p:nvPr/>
        </p:nvSpPr>
        <p:spPr bwMode="auto">
          <a:xfrm>
            <a:off x="5029200" y="4675188"/>
            <a:ext cx="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1000490" name="Line 42"/>
          <p:cNvSpPr>
            <a:spLocks noChangeShapeType="1"/>
          </p:cNvSpPr>
          <p:nvPr/>
        </p:nvSpPr>
        <p:spPr bwMode="auto">
          <a:xfrm>
            <a:off x="6324600" y="4675188"/>
            <a:ext cx="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1000491" name="Line 43"/>
          <p:cNvSpPr>
            <a:spLocks noChangeShapeType="1"/>
          </p:cNvSpPr>
          <p:nvPr/>
        </p:nvSpPr>
        <p:spPr bwMode="auto">
          <a:xfrm>
            <a:off x="7620000" y="4675188"/>
            <a:ext cx="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1000492" name="Text Box 44"/>
          <p:cNvSpPr txBox="1">
            <a:spLocks noChangeArrowheads="1"/>
          </p:cNvSpPr>
          <p:nvPr/>
        </p:nvSpPr>
        <p:spPr bwMode="auto">
          <a:xfrm>
            <a:off x="381000" y="6046788"/>
            <a:ext cx="8458200" cy="406400"/>
          </a:xfrm>
          <a:prstGeom prst="rect">
            <a:avLst/>
          </a:prstGeom>
          <a:solidFill>
            <a:srgbClr val="E3E3FF"/>
          </a:solidFill>
          <a:ln w="9525">
            <a:solidFill>
              <a:schemeClr val="tx1"/>
            </a:solidFill>
            <a:miter lim="800000"/>
            <a:headEnd/>
            <a:tailEnd/>
          </a:ln>
          <a:effectLst>
            <a:outerShdw dist="107763" dir="2700000" algn="ctr" rotWithShape="0">
              <a:schemeClr val="bg2"/>
            </a:outerShdw>
          </a:effectLst>
        </p:spPr>
        <p:txBody>
          <a:bodyPr lIns="90000" tIns="46800" rIns="90000" bIns="46800">
            <a:spAutoFit/>
          </a:bodyPr>
          <a:lstStyle/>
          <a:p>
            <a:pPr eaLnBrk="1" hangingPunct="1">
              <a:spcBef>
                <a:spcPct val="50000"/>
              </a:spcBef>
            </a:pPr>
            <a:r>
              <a:rPr lang="de-DE" sz="2000" dirty="0"/>
              <a:t>Weniger </a:t>
            </a:r>
            <a:r>
              <a:rPr lang="en-US" sz="2000" i="1" dirty="0"/>
              <a:t>tag bits</a:t>
            </a:r>
            <a:r>
              <a:rPr lang="de-DE" sz="2000" dirty="0"/>
              <a:t>, als wenn man jedem Wort </a:t>
            </a:r>
            <a:r>
              <a:rPr lang="en-US" sz="2000" i="1" dirty="0"/>
              <a:t>tag bits</a:t>
            </a:r>
            <a:r>
              <a:rPr lang="de-DE" sz="2000" dirty="0"/>
              <a:t> zuordnen würde.</a:t>
            </a:r>
          </a:p>
        </p:txBody>
      </p:sp>
      <p:sp>
        <p:nvSpPr>
          <p:cNvPr id="1000493" name="Oval 45"/>
          <p:cNvSpPr>
            <a:spLocks noChangeArrowheads="1"/>
          </p:cNvSpPr>
          <p:nvPr/>
        </p:nvSpPr>
        <p:spPr bwMode="auto">
          <a:xfrm>
            <a:off x="2057400" y="4979988"/>
            <a:ext cx="381000" cy="381000"/>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de-DE" dirty="0"/>
          </a:p>
        </p:txBody>
      </p:sp>
      <p:sp>
        <p:nvSpPr>
          <p:cNvPr id="1000494" name="Freeform 46"/>
          <p:cNvSpPr>
            <a:spLocks/>
          </p:cNvSpPr>
          <p:nvPr/>
        </p:nvSpPr>
        <p:spPr bwMode="auto">
          <a:xfrm>
            <a:off x="685800" y="2389188"/>
            <a:ext cx="3962400" cy="1295400"/>
          </a:xfrm>
          <a:custGeom>
            <a:avLst/>
            <a:gdLst>
              <a:gd name="T0" fmla="*/ 2496 w 2496"/>
              <a:gd name="T1" fmla="*/ 0 h 816"/>
              <a:gd name="T2" fmla="*/ 2496 w 2496"/>
              <a:gd name="T3" fmla="*/ 144 h 816"/>
              <a:gd name="T4" fmla="*/ 0 w 2496"/>
              <a:gd name="T5" fmla="*/ 144 h 816"/>
              <a:gd name="T6" fmla="*/ 0 w 2496"/>
              <a:gd name="T7" fmla="*/ 816 h 816"/>
              <a:gd name="T8" fmla="*/ 288 w 2496"/>
              <a:gd name="T9" fmla="*/ 816 h 816"/>
            </a:gdLst>
            <a:ahLst/>
            <a:cxnLst>
              <a:cxn ang="0">
                <a:pos x="T0" y="T1"/>
              </a:cxn>
              <a:cxn ang="0">
                <a:pos x="T2" y="T3"/>
              </a:cxn>
              <a:cxn ang="0">
                <a:pos x="T4" y="T5"/>
              </a:cxn>
              <a:cxn ang="0">
                <a:pos x="T6" y="T7"/>
              </a:cxn>
              <a:cxn ang="0">
                <a:pos x="T8" y="T9"/>
              </a:cxn>
            </a:cxnLst>
            <a:rect l="0" t="0" r="r" b="b"/>
            <a:pathLst>
              <a:path w="2496" h="816">
                <a:moveTo>
                  <a:pt x="2496" y="0"/>
                </a:moveTo>
                <a:lnTo>
                  <a:pt x="2496" y="144"/>
                </a:lnTo>
                <a:lnTo>
                  <a:pt x="0" y="144"/>
                </a:lnTo>
                <a:lnTo>
                  <a:pt x="0" y="816"/>
                </a:lnTo>
                <a:lnTo>
                  <a:pt x="288" y="816"/>
                </a:ln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1000495" name="Freeform 47"/>
          <p:cNvSpPr>
            <a:spLocks/>
          </p:cNvSpPr>
          <p:nvPr/>
        </p:nvSpPr>
        <p:spPr bwMode="auto">
          <a:xfrm>
            <a:off x="457200" y="2389188"/>
            <a:ext cx="2362200" cy="3352800"/>
          </a:xfrm>
          <a:custGeom>
            <a:avLst/>
            <a:gdLst>
              <a:gd name="T0" fmla="*/ 1488 w 1488"/>
              <a:gd name="T1" fmla="*/ 0 h 2112"/>
              <a:gd name="T2" fmla="*/ 1488 w 1488"/>
              <a:gd name="T3" fmla="*/ 96 h 2112"/>
              <a:gd name="T4" fmla="*/ 0 w 1488"/>
              <a:gd name="T5" fmla="*/ 96 h 2112"/>
              <a:gd name="T6" fmla="*/ 0 w 1488"/>
              <a:gd name="T7" fmla="*/ 2112 h 2112"/>
              <a:gd name="T8" fmla="*/ 1104 w 1488"/>
              <a:gd name="T9" fmla="*/ 2112 h 2112"/>
              <a:gd name="T10" fmla="*/ 1104 w 1488"/>
              <a:gd name="T11" fmla="*/ 1872 h 2112"/>
            </a:gdLst>
            <a:ahLst/>
            <a:cxnLst>
              <a:cxn ang="0">
                <a:pos x="T0" y="T1"/>
              </a:cxn>
              <a:cxn ang="0">
                <a:pos x="T2" y="T3"/>
              </a:cxn>
              <a:cxn ang="0">
                <a:pos x="T4" y="T5"/>
              </a:cxn>
              <a:cxn ang="0">
                <a:pos x="T6" y="T7"/>
              </a:cxn>
              <a:cxn ang="0">
                <a:pos x="T8" y="T9"/>
              </a:cxn>
              <a:cxn ang="0">
                <a:pos x="T10" y="T11"/>
              </a:cxn>
            </a:cxnLst>
            <a:rect l="0" t="0" r="r" b="b"/>
            <a:pathLst>
              <a:path w="1488" h="2112">
                <a:moveTo>
                  <a:pt x="1488" y="0"/>
                </a:moveTo>
                <a:lnTo>
                  <a:pt x="1488" y="96"/>
                </a:lnTo>
                <a:lnTo>
                  <a:pt x="0" y="96"/>
                </a:lnTo>
                <a:lnTo>
                  <a:pt x="0" y="2112"/>
                </a:lnTo>
                <a:lnTo>
                  <a:pt x="1104" y="2112"/>
                </a:lnTo>
                <a:lnTo>
                  <a:pt x="1104" y="1872"/>
                </a:ln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1000496" name="Line 48"/>
          <p:cNvSpPr>
            <a:spLocks noChangeShapeType="1"/>
          </p:cNvSpPr>
          <p:nvPr/>
        </p:nvSpPr>
        <p:spPr bwMode="auto">
          <a:xfrm>
            <a:off x="2209800" y="4675188"/>
            <a:ext cx="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1000497" name="Line 49"/>
          <p:cNvSpPr>
            <a:spLocks noChangeShapeType="1"/>
          </p:cNvSpPr>
          <p:nvPr/>
        </p:nvSpPr>
        <p:spPr bwMode="auto">
          <a:xfrm>
            <a:off x="5715000" y="5513388"/>
            <a:ext cx="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1000498" name="Freeform 50"/>
          <p:cNvSpPr>
            <a:spLocks/>
          </p:cNvSpPr>
          <p:nvPr/>
        </p:nvSpPr>
        <p:spPr bwMode="auto">
          <a:xfrm>
            <a:off x="6324600" y="2389188"/>
            <a:ext cx="2438400" cy="2971800"/>
          </a:xfrm>
          <a:custGeom>
            <a:avLst/>
            <a:gdLst>
              <a:gd name="T0" fmla="*/ 0 w 1536"/>
              <a:gd name="T1" fmla="*/ 0 h 1872"/>
              <a:gd name="T2" fmla="*/ 0 w 1536"/>
              <a:gd name="T3" fmla="*/ 144 h 1872"/>
              <a:gd name="T4" fmla="*/ 1536 w 1536"/>
              <a:gd name="T5" fmla="*/ 144 h 1872"/>
              <a:gd name="T6" fmla="*/ 1536 w 1536"/>
              <a:gd name="T7" fmla="*/ 1872 h 1872"/>
              <a:gd name="T8" fmla="*/ 1104 w 1536"/>
              <a:gd name="T9" fmla="*/ 1872 h 1872"/>
            </a:gdLst>
            <a:ahLst/>
            <a:cxnLst>
              <a:cxn ang="0">
                <a:pos x="T0" y="T1"/>
              </a:cxn>
              <a:cxn ang="0">
                <a:pos x="T2" y="T3"/>
              </a:cxn>
              <a:cxn ang="0">
                <a:pos x="T4" y="T5"/>
              </a:cxn>
              <a:cxn ang="0">
                <a:pos x="T6" y="T7"/>
              </a:cxn>
              <a:cxn ang="0">
                <a:pos x="T8" y="T9"/>
              </a:cxn>
            </a:cxnLst>
            <a:rect l="0" t="0" r="r" b="b"/>
            <a:pathLst>
              <a:path w="1536" h="1872">
                <a:moveTo>
                  <a:pt x="0" y="0"/>
                </a:moveTo>
                <a:lnTo>
                  <a:pt x="0" y="144"/>
                </a:lnTo>
                <a:lnTo>
                  <a:pt x="1536" y="144"/>
                </a:lnTo>
                <a:lnTo>
                  <a:pt x="1536" y="1872"/>
                </a:lnTo>
                <a:lnTo>
                  <a:pt x="1104" y="1872"/>
                </a:ln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1000499" name="Text Box 51"/>
          <p:cNvSpPr txBox="1">
            <a:spLocks noChangeArrowheads="1"/>
          </p:cNvSpPr>
          <p:nvPr/>
        </p:nvSpPr>
        <p:spPr bwMode="auto">
          <a:xfrm rot="-2460464">
            <a:off x="1828800" y="3455988"/>
            <a:ext cx="1066800" cy="64135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3600" i="1" dirty="0"/>
              <a:t>tags</a:t>
            </a:r>
          </a:p>
        </p:txBody>
      </p:sp>
      <p:sp>
        <p:nvSpPr>
          <p:cNvPr id="1000500" name="Text Box 52"/>
          <p:cNvSpPr txBox="1">
            <a:spLocks noChangeArrowheads="1"/>
          </p:cNvSpPr>
          <p:nvPr/>
        </p:nvSpPr>
        <p:spPr bwMode="auto">
          <a:xfrm>
            <a:off x="2057400" y="4979988"/>
            <a:ext cx="304800" cy="39687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2000" dirty="0"/>
              <a:t>=</a:t>
            </a:r>
          </a:p>
        </p:txBody>
      </p:sp>
      <p:sp>
        <p:nvSpPr>
          <p:cNvPr id="1000501" name="Text Box 53"/>
          <p:cNvSpPr txBox="1">
            <a:spLocks noChangeArrowheads="1"/>
          </p:cNvSpPr>
          <p:nvPr/>
        </p:nvSpPr>
        <p:spPr bwMode="auto">
          <a:xfrm>
            <a:off x="228600" y="1931988"/>
            <a:ext cx="1752600" cy="466725"/>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dirty="0"/>
              <a:t>Adresse</a:t>
            </a:r>
          </a:p>
        </p:txBody>
      </p:sp>
      <p:sp>
        <p:nvSpPr>
          <p:cNvPr id="1000502" name="Text Box 54"/>
          <p:cNvSpPr txBox="1">
            <a:spLocks noChangeArrowheads="1"/>
          </p:cNvSpPr>
          <p:nvPr/>
        </p:nvSpPr>
        <p:spPr bwMode="auto">
          <a:xfrm>
            <a:off x="2438400" y="2008188"/>
            <a:ext cx="914400" cy="39687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2000" i="1" dirty="0"/>
              <a:t>tag</a:t>
            </a:r>
          </a:p>
        </p:txBody>
      </p:sp>
      <p:sp>
        <p:nvSpPr>
          <p:cNvPr id="1000503" name="Text Box 55"/>
          <p:cNvSpPr txBox="1">
            <a:spLocks noChangeArrowheads="1"/>
          </p:cNvSpPr>
          <p:nvPr/>
        </p:nvSpPr>
        <p:spPr bwMode="auto">
          <a:xfrm>
            <a:off x="3886200" y="2008188"/>
            <a:ext cx="1600200" cy="39687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2000" dirty="0"/>
              <a:t>Index</a:t>
            </a:r>
          </a:p>
        </p:txBody>
      </p:sp>
      <p:sp>
        <p:nvSpPr>
          <p:cNvPr id="1000504" name="Text Box 56"/>
          <p:cNvSpPr txBox="1">
            <a:spLocks noChangeArrowheads="1"/>
          </p:cNvSpPr>
          <p:nvPr/>
        </p:nvSpPr>
        <p:spPr bwMode="auto">
          <a:xfrm>
            <a:off x="1676400" y="3532188"/>
            <a:ext cx="6553200" cy="466725"/>
          </a:xfrm>
          <a:prstGeom prst="rect">
            <a:avLst/>
          </a:prstGeom>
          <a:solidFill>
            <a:srgbClr val="DDDDDD">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nchorCtr="1">
            <a:spAutoFit/>
          </a:bodyPr>
          <a:lstStyle/>
          <a:p>
            <a:pPr eaLnBrk="1" hangingPunct="1">
              <a:spcBef>
                <a:spcPct val="50000"/>
              </a:spcBef>
            </a:pPr>
            <a:r>
              <a:rPr lang="de-DE" dirty="0"/>
              <a:t>Cache-Zeile</a:t>
            </a:r>
          </a:p>
        </p:txBody>
      </p:sp>
      <p:sp>
        <p:nvSpPr>
          <p:cNvPr id="1000505" name="Text Box 57"/>
          <p:cNvSpPr txBox="1">
            <a:spLocks noChangeArrowheads="1"/>
          </p:cNvSpPr>
          <p:nvPr/>
        </p:nvSpPr>
        <p:spPr bwMode="auto">
          <a:xfrm>
            <a:off x="7086600" y="1855788"/>
            <a:ext cx="1752600" cy="711200"/>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2000" dirty="0"/>
              <a:t>Für </a:t>
            </a:r>
            <a:r>
              <a:rPr lang="en-US" sz="2000" i="1" dirty="0"/>
              <a:t>line size</a:t>
            </a:r>
            <a:r>
              <a:rPr lang="de-DE" sz="2000" i="1" dirty="0"/>
              <a:t> </a:t>
            </a:r>
            <a:r>
              <a:rPr lang="de-DE" sz="2000" dirty="0"/>
              <a:t>=4.</a:t>
            </a:r>
          </a:p>
        </p:txBody>
      </p:sp>
    </p:spTree>
    <p:extLst>
      <p:ext uri="{BB962C8B-B14F-4D97-AF65-F5344CB8AC3E}">
        <p14:creationId xmlns:p14="http://schemas.microsoft.com/office/powerpoint/2010/main" val="4113022377"/>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Datumsplatzhalter 3"/>
          <p:cNvSpPr>
            <a:spLocks noGrp="1"/>
          </p:cNvSpPr>
          <p:nvPr>
            <p:ph type="dt" sz="half" idx="10"/>
          </p:nvPr>
        </p:nvSpPr>
        <p:spPr/>
        <p:txBody>
          <a:bodyPr/>
          <a:lstStyle/>
          <a:p>
            <a:r>
              <a:rPr lang="en-US" dirty="0"/>
              <a:t>©</a:t>
            </a:r>
            <a:r>
              <a:rPr lang="de-DE" dirty="0"/>
              <a:t> H. Falk | </a:t>
            </a:r>
            <a:fld id="{79B22E97-E79C-4620-8CA6-2E64DBE5C7BC}" type="datetime1">
              <a:rPr lang="de-DE" smtClean="0"/>
              <a:t>01.10.2014</a:t>
            </a:fld>
            <a:endParaRPr lang="de-DE" dirty="0"/>
          </a:p>
        </p:txBody>
      </p:sp>
      <p:sp>
        <p:nvSpPr>
          <p:cNvPr id="36" name="Fußzeilenplatzhalter 4"/>
          <p:cNvSpPr>
            <a:spLocks noGrp="1"/>
          </p:cNvSpPr>
          <p:nvPr>
            <p:ph type="ftr" sz="quarter" idx="11"/>
          </p:nvPr>
        </p:nvSpPr>
        <p:spPr/>
        <p:txBody>
          <a:bodyPr/>
          <a:lstStyle/>
          <a:p>
            <a:r>
              <a:rPr lang="de-DE" dirty="0" smtClean="0"/>
              <a:t>7 - Speicher-Hardware</a:t>
            </a:r>
            <a:endParaRPr lang="de-DE" dirty="0"/>
          </a:p>
        </p:txBody>
      </p:sp>
      <p:sp>
        <p:nvSpPr>
          <p:cNvPr id="1002498" name="Rectangle 2"/>
          <p:cNvSpPr>
            <a:spLocks noGrp="1" noChangeArrowheads="1"/>
          </p:cNvSpPr>
          <p:nvPr>
            <p:ph type="title"/>
          </p:nvPr>
        </p:nvSpPr>
        <p:spPr/>
        <p:txBody>
          <a:bodyPr/>
          <a:lstStyle/>
          <a:p>
            <a:r>
              <a:rPr lang="en-US" i="1" dirty="0" smtClean="0"/>
              <a:t>Cache</a:t>
            </a:r>
            <a:r>
              <a:rPr lang="de-DE" dirty="0" smtClean="0"/>
              <a:t>-Blöcke</a:t>
            </a:r>
            <a:r>
              <a:rPr lang="de-DE" dirty="0"/>
              <a:t>, </a:t>
            </a:r>
            <a:r>
              <a:rPr lang="en-US" i="1" dirty="0"/>
              <a:t>cache blocks</a:t>
            </a:r>
            <a:r>
              <a:rPr lang="de-DE" dirty="0"/>
              <a:t> (1)</a:t>
            </a:r>
            <a:endParaRPr lang="en-US" i="1" dirty="0"/>
          </a:p>
        </p:txBody>
      </p:sp>
      <p:sp>
        <p:nvSpPr>
          <p:cNvPr id="1002532" name="Rectangle 36"/>
          <p:cNvSpPr>
            <a:spLocks noGrp="1" noChangeArrowheads="1"/>
          </p:cNvSpPr>
          <p:nvPr>
            <p:ph type="body" idx="1"/>
          </p:nvPr>
        </p:nvSpPr>
        <p:spPr>
          <a:noFill/>
          <a:ln/>
        </p:spPr>
        <p:txBody>
          <a:bodyPr/>
          <a:lstStyle/>
          <a:p>
            <a:pPr marL="0" indent="-381000">
              <a:lnSpc>
                <a:spcPct val="100000"/>
              </a:lnSpc>
            </a:pPr>
            <a:r>
              <a:rPr lang="de-DE" dirty="0"/>
              <a:t>Die </a:t>
            </a:r>
            <a:r>
              <a:rPr lang="de-DE" b="1" dirty="0"/>
              <a:t>Blockgröße</a:t>
            </a:r>
            <a:r>
              <a:rPr lang="de-DE" dirty="0"/>
              <a:t> ist die Anzahl der Worte, die im Fall eines </a:t>
            </a:r>
            <a:r>
              <a:rPr lang="en-US" i="1" dirty="0"/>
              <a:t>cache misses</a:t>
            </a:r>
            <a:r>
              <a:rPr lang="de-DE" dirty="0"/>
              <a:t> aus dem Speicher nachgeladen werden.</a:t>
            </a:r>
          </a:p>
          <a:p>
            <a:pPr marL="381000" indent="-381000">
              <a:lnSpc>
                <a:spcPct val="110000"/>
              </a:lnSpc>
            </a:pPr>
            <a:r>
              <a:rPr lang="de-DE" dirty="0"/>
              <a:t>Beispiel: (Blockgröße = </a:t>
            </a:r>
            <a:r>
              <a:rPr lang="en-US" i="1" dirty="0"/>
              <a:t>line size</a:t>
            </a:r>
            <a:r>
              <a:rPr lang="de-DE" dirty="0"/>
              <a:t>)</a:t>
            </a:r>
          </a:p>
        </p:txBody>
      </p:sp>
      <p:grpSp>
        <p:nvGrpSpPr>
          <p:cNvPr id="1002533" name="Group 37"/>
          <p:cNvGrpSpPr>
            <a:grpSpLocks/>
          </p:cNvGrpSpPr>
          <p:nvPr/>
        </p:nvGrpSpPr>
        <p:grpSpPr bwMode="auto">
          <a:xfrm>
            <a:off x="1435100" y="2636838"/>
            <a:ext cx="7086600" cy="1828800"/>
            <a:chOff x="720" y="1776"/>
            <a:chExt cx="4464" cy="1296"/>
          </a:xfrm>
        </p:grpSpPr>
        <p:grpSp>
          <p:nvGrpSpPr>
            <p:cNvPr id="1002534" name="Group 38"/>
            <p:cNvGrpSpPr>
              <a:grpSpLocks/>
            </p:cNvGrpSpPr>
            <p:nvPr/>
          </p:nvGrpSpPr>
          <p:grpSpPr bwMode="auto">
            <a:xfrm>
              <a:off x="720" y="1776"/>
              <a:ext cx="4464" cy="1296"/>
              <a:chOff x="1248" y="1584"/>
              <a:chExt cx="3936" cy="1296"/>
            </a:xfrm>
          </p:grpSpPr>
          <p:sp>
            <p:nvSpPr>
              <p:cNvPr id="1002535" name="Rectangle 39"/>
              <p:cNvSpPr>
                <a:spLocks noChangeArrowheads="1"/>
              </p:cNvSpPr>
              <p:nvPr/>
            </p:nvSpPr>
            <p:spPr bwMode="auto">
              <a:xfrm>
                <a:off x="1536" y="1584"/>
                <a:ext cx="3648" cy="1296"/>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de-DE" dirty="0"/>
              </a:p>
            </p:txBody>
          </p:sp>
          <p:sp>
            <p:nvSpPr>
              <p:cNvPr id="1002536" name="Freeform 40"/>
              <p:cNvSpPr>
                <a:spLocks/>
              </p:cNvSpPr>
              <p:nvPr/>
            </p:nvSpPr>
            <p:spPr bwMode="auto">
              <a:xfrm>
                <a:off x="1248" y="1584"/>
                <a:ext cx="288" cy="1296"/>
              </a:xfrm>
              <a:custGeom>
                <a:avLst/>
                <a:gdLst>
                  <a:gd name="T0" fmla="*/ 288 w 288"/>
                  <a:gd name="T1" fmla="*/ 0 h 1296"/>
                  <a:gd name="T2" fmla="*/ 0 w 288"/>
                  <a:gd name="T3" fmla="*/ 192 h 1296"/>
                  <a:gd name="T4" fmla="*/ 0 w 288"/>
                  <a:gd name="T5" fmla="*/ 1104 h 1296"/>
                  <a:gd name="T6" fmla="*/ 288 w 288"/>
                  <a:gd name="T7" fmla="*/ 1296 h 1296"/>
                  <a:gd name="T8" fmla="*/ 288 w 288"/>
                  <a:gd name="T9" fmla="*/ 0 h 1296"/>
                </a:gdLst>
                <a:ahLst/>
                <a:cxnLst>
                  <a:cxn ang="0">
                    <a:pos x="T0" y="T1"/>
                  </a:cxn>
                  <a:cxn ang="0">
                    <a:pos x="T2" y="T3"/>
                  </a:cxn>
                  <a:cxn ang="0">
                    <a:pos x="T4" y="T5"/>
                  </a:cxn>
                  <a:cxn ang="0">
                    <a:pos x="T6" y="T7"/>
                  </a:cxn>
                  <a:cxn ang="0">
                    <a:pos x="T8" y="T9"/>
                  </a:cxn>
                </a:cxnLst>
                <a:rect l="0" t="0" r="r" b="b"/>
                <a:pathLst>
                  <a:path w="288" h="1296">
                    <a:moveTo>
                      <a:pt x="288" y="0"/>
                    </a:moveTo>
                    <a:lnTo>
                      <a:pt x="0" y="192"/>
                    </a:lnTo>
                    <a:lnTo>
                      <a:pt x="0" y="1104"/>
                    </a:lnTo>
                    <a:lnTo>
                      <a:pt x="288" y="1296"/>
                    </a:lnTo>
                    <a:lnTo>
                      <a:pt x="288" y="0"/>
                    </a:lnTo>
                    <a:close/>
                  </a:path>
                </a:pathLst>
              </a:custGeom>
              <a:solidFill>
                <a:srgbClr val="FFFF99"/>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grpSp>
        <p:sp>
          <p:nvSpPr>
            <p:cNvPr id="1002537" name="Line 41"/>
            <p:cNvSpPr>
              <a:spLocks noChangeShapeType="1"/>
            </p:cNvSpPr>
            <p:nvPr/>
          </p:nvSpPr>
          <p:spPr bwMode="auto">
            <a:xfrm>
              <a:off x="1872" y="1776"/>
              <a:ext cx="0" cy="12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1002538" name="Line 42"/>
            <p:cNvSpPr>
              <a:spLocks noChangeShapeType="1"/>
            </p:cNvSpPr>
            <p:nvPr/>
          </p:nvSpPr>
          <p:spPr bwMode="auto">
            <a:xfrm>
              <a:off x="2736" y="1776"/>
              <a:ext cx="0" cy="12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1002539" name="Line 43"/>
            <p:cNvSpPr>
              <a:spLocks noChangeShapeType="1"/>
            </p:cNvSpPr>
            <p:nvPr/>
          </p:nvSpPr>
          <p:spPr bwMode="auto">
            <a:xfrm>
              <a:off x="3552" y="1776"/>
              <a:ext cx="0" cy="12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1002540" name="Line 44"/>
            <p:cNvSpPr>
              <a:spLocks noChangeShapeType="1"/>
            </p:cNvSpPr>
            <p:nvPr/>
          </p:nvSpPr>
          <p:spPr bwMode="auto">
            <a:xfrm>
              <a:off x="4368" y="1776"/>
              <a:ext cx="0" cy="12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grpSp>
      <p:sp>
        <p:nvSpPr>
          <p:cNvPr id="1002541" name="Oval 45"/>
          <p:cNvSpPr>
            <a:spLocks noChangeArrowheads="1"/>
          </p:cNvSpPr>
          <p:nvPr/>
        </p:nvSpPr>
        <p:spPr bwMode="auto">
          <a:xfrm>
            <a:off x="2349500" y="4770438"/>
            <a:ext cx="381000" cy="381000"/>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de-DE" dirty="0"/>
          </a:p>
        </p:txBody>
      </p:sp>
      <p:sp>
        <p:nvSpPr>
          <p:cNvPr id="1002542" name="Line 46"/>
          <p:cNvSpPr>
            <a:spLocks noChangeShapeType="1"/>
          </p:cNvSpPr>
          <p:nvPr/>
        </p:nvSpPr>
        <p:spPr bwMode="auto">
          <a:xfrm>
            <a:off x="2501900" y="4465638"/>
            <a:ext cx="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1002543" name="Text Box 47"/>
          <p:cNvSpPr txBox="1">
            <a:spLocks noChangeArrowheads="1"/>
          </p:cNvSpPr>
          <p:nvPr/>
        </p:nvSpPr>
        <p:spPr bwMode="auto">
          <a:xfrm rot="-2460464">
            <a:off x="2120900" y="2789238"/>
            <a:ext cx="1066800" cy="64135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3600" i="1" dirty="0"/>
              <a:t>tags</a:t>
            </a:r>
          </a:p>
        </p:txBody>
      </p:sp>
      <p:sp>
        <p:nvSpPr>
          <p:cNvPr id="1002544" name="Text Box 48"/>
          <p:cNvSpPr txBox="1">
            <a:spLocks noChangeArrowheads="1"/>
          </p:cNvSpPr>
          <p:nvPr/>
        </p:nvSpPr>
        <p:spPr bwMode="auto">
          <a:xfrm>
            <a:off x="2349500" y="4770438"/>
            <a:ext cx="304800" cy="39687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2000" dirty="0"/>
              <a:t>=</a:t>
            </a:r>
          </a:p>
        </p:txBody>
      </p:sp>
      <p:sp>
        <p:nvSpPr>
          <p:cNvPr id="1002545" name="Text Box 49"/>
          <p:cNvSpPr txBox="1">
            <a:spLocks noChangeArrowheads="1"/>
          </p:cNvSpPr>
          <p:nvPr/>
        </p:nvSpPr>
        <p:spPr bwMode="auto">
          <a:xfrm>
            <a:off x="1968500" y="3627438"/>
            <a:ext cx="6553200" cy="466725"/>
          </a:xfrm>
          <a:prstGeom prst="rect">
            <a:avLst/>
          </a:prstGeom>
          <a:solidFill>
            <a:srgbClr val="DDDDDD">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nchorCtr="1">
            <a:spAutoFit/>
          </a:bodyPr>
          <a:lstStyle/>
          <a:p>
            <a:pPr eaLnBrk="1" hangingPunct="1">
              <a:spcBef>
                <a:spcPct val="50000"/>
              </a:spcBef>
            </a:pPr>
            <a:endParaRPr lang="en-US" dirty="0"/>
          </a:p>
        </p:txBody>
      </p:sp>
      <p:sp>
        <p:nvSpPr>
          <p:cNvPr id="1002546" name="Text Box 50"/>
          <p:cNvSpPr txBox="1">
            <a:spLocks noChangeArrowheads="1"/>
          </p:cNvSpPr>
          <p:nvPr/>
        </p:nvSpPr>
        <p:spPr bwMode="auto">
          <a:xfrm>
            <a:off x="3111500" y="5075238"/>
            <a:ext cx="5410200" cy="12954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pPr eaLnBrk="1" hangingPunct="1">
              <a:spcBef>
                <a:spcPct val="50000"/>
              </a:spcBef>
            </a:pPr>
            <a:r>
              <a:rPr lang="de-DE" dirty="0"/>
              <a:t>Speicher</a:t>
            </a:r>
          </a:p>
        </p:txBody>
      </p:sp>
      <p:sp>
        <p:nvSpPr>
          <p:cNvPr id="1002547" name="Line 51"/>
          <p:cNvSpPr>
            <a:spLocks noChangeShapeType="1"/>
          </p:cNvSpPr>
          <p:nvPr/>
        </p:nvSpPr>
        <p:spPr bwMode="auto">
          <a:xfrm>
            <a:off x="901700" y="3551238"/>
            <a:ext cx="533400" cy="15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1002548" name="Freeform 52"/>
          <p:cNvSpPr>
            <a:spLocks/>
          </p:cNvSpPr>
          <p:nvPr/>
        </p:nvSpPr>
        <p:spPr bwMode="auto">
          <a:xfrm>
            <a:off x="901700" y="3551238"/>
            <a:ext cx="1447800" cy="1371600"/>
          </a:xfrm>
          <a:custGeom>
            <a:avLst/>
            <a:gdLst>
              <a:gd name="T0" fmla="*/ 0 w 912"/>
              <a:gd name="T1" fmla="*/ 0 h 864"/>
              <a:gd name="T2" fmla="*/ 0 w 912"/>
              <a:gd name="T3" fmla="*/ 864 h 864"/>
              <a:gd name="T4" fmla="*/ 912 w 912"/>
              <a:gd name="T5" fmla="*/ 864 h 864"/>
            </a:gdLst>
            <a:ahLst/>
            <a:cxnLst>
              <a:cxn ang="0">
                <a:pos x="T0" y="T1"/>
              </a:cxn>
              <a:cxn ang="0">
                <a:pos x="T2" y="T3"/>
              </a:cxn>
              <a:cxn ang="0">
                <a:pos x="T4" y="T5"/>
              </a:cxn>
            </a:cxnLst>
            <a:rect l="0" t="0" r="r" b="b"/>
            <a:pathLst>
              <a:path w="912" h="864">
                <a:moveTo>
                  <a:pt x="0" y="0"/>
                </a:moveTo>
                <a:lnTo>
                  <a:pt x="0" y="864"/>
                </a:lnTo>
                <a:lnTo>
                  <a:pt x="912" y="864"/>
                </a:ln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1002549" name="Line 53"/>
          <p:cNvSpPr>
            <a:spLocks noChangeShapeType="1"/>
          </p:cNvSpPr>
          <p:nvPr/>
        </p:nvSpPr>
        <p:spPr bwMode="auto">
          <a:xfrm>
            <a:off x="673100" y="3551238"/>
            <a:ext cx="304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1002550" name="Text Box 54"/>
          <p:cNvSpPr txBox="1">
            <a:spLocks noChangeArrowheads="1"/>
          </p:cNvSpPr>
          <p:nvPr/>
        </p:nvSpPr>
        <p:spPr bwMode="auto">
          <a:xfrm>
            <a:off x="3416300" y="3627438"/>
            <a:ext cx="1143000" cy="45720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dirty="0"/>
              <a:t>4444</a:t>
            </a:r>
          </a:p>
        </p:txBody>
      </p:sp>
      <p:sp>
        <p:nvSpPr>
          <p:cNvPr id="1002551" name="Text Box 55"/>
          <p:cNvSpPr txBox="1">
            <a:spLocks noChangeArrowheads="1"/>
          </p:cNvSpPr>
          <p:nvPr/>
        </p:nvSpPr>
        <p:spPr bwMode="auto">
          <a:xfrm>
            <a:off x="4711700" y="3627438"/>
            <a:ext cx="1143000" cy="45720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dirty="0"/>
              <a:t>5555</a:t>
            </a:r>
          </a:p>
        </p:txBody>
      </p:sp>
      <p:sp>
        <p:nvSpPr>
          <p:cNvPr id="1002552" name="Text Box 56"/>
          <p:cNvSpPr txBox="1">
            <a:spLocks noChangeArrowheads="1"/>
          </p:cNvSpPr>
          <p:nvPr/>
        </p:nvSpPr>
        <p:spPr bwMode="auto">
          <a:xfrm>
            <a:off x="6007100" y="3627438"/>
            <a:ext cx="1143000" cy="45720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dirty="0"/>
              <a:t>7777</a:t>
            </a:r>
          </a:p>
        </p:txBody>
      </p:sp>
      <p:sp>
        <p:nvSpPr>
          <p:cNvPr id="1002553" name="Text Box 57"/>
          <p:cNvSpPr txBox="1">
            <a:spLocks noChangeArrowheads="1"/>
          </p:cNvSpPr>
          <p:nvPr/>
        </p:nvSpPr>
        <p:spPr bwMode="auto">
          <a:xfrm>
            <a:off x="7302500" y="3627438"/>
            <a:ext cx="1143000" cy="45720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dirty="0"/>
              <a:t>9999</a:t>
            </a:r>
          </a:p>
        </p:txBody>
      </p:sp>
      <p:sp>
        <p:nvSpPr>
          <p:cNvPr id="1002554" name="Text Box 58"/>
          <p:cNvSpPr txBox="1">
            <a:spLocks noChangeArrowheads="1"/>
          </p:cNvSpPr>
          <p:nvPr/>
        </p:nvSpPr>
        <p:spPr bwMode="auto">
          <a:xfrm>
            <a:off x="3416300" y="5913438"/>
            <a:ext cx="1143000" cy="45720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dirty="0"/>
              <a:t>4444</a:t>
            </a:r>
          </a:p>
        </p:txBody>
      </p:sp>
      <p:sp>
        <p:nvSpPr>
          <p:cNvPr id="1002555" name="Text Box 59"/>
          <p:cNvSpPr txBox="1">
            <a:spLocks noChangeArrowheads="1"/>
          </p:cNvSpPr>
          <p:nvPr/>
        </p:nvSpPr>
        <p:spPr bwMode="auto">
          <a:xfrm>
            <a:off x="4711700" y="5913438"/>
            <a:ext cx="1143000" cy="45720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dirty="0"/>
              <a:t>5555</a:t>
            </a:r>
          </a:p>
        </p:txBody>
      </p:sp>
      <p:sp>
        <p:nvSpPr>
          <p:cNvPr id="1002556" name="Text Box 60"/>
          <p:cNvSpPr txBox="1">
            <a:spLocks noChangeArrowheads="1"/>
          </p:cNvSpPr>
          <p:nvPr/>
        </p:nvSpPr>
        <p:spPr bwMode="auto">
          <a:xfrm>
            <a:off x="6007100" y="5913438"/>
            <a:ext cx="1143000" cy="45720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dirty="0"/>
              <a:t>7777</a:t>
            </a:r>
          </a:p>
        </p:txBody>
      </p:sp>
      <p:sp>
        <p:nvSpPr>
          <p:cNvPr id="1002557" name="Text Box 61"/>
          <p:cNvSpPr txBox="1">
            <a:spLocks noChangeArrowheads="1"/>
          </p:cNvSpPr>
          <p:nvPr/>
        </p:nvSpPr>
        <p:spPr bwMode="auto">
          <a:xfrm>
            <a:off x="7302500" y="5913438"/>
            <a:ext cx="1143000" cy="45720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dirty="0"/>
              <a:t>9999</a:t>
            </a:r>
          </a:p>
        </p:txBody>
      </p:sp>
      <p:sp>
        <p:nvSpPr>
          <p:cNvPr id="1002558" name="Text Box 62"/>
          <p:cNvSpPr txBox="1">
            <a:spLocks noChangeArrowheads="1"/>
          </p:cNvSpPr>
          <p:nvPr/>
        </p:nvSpPr>
        <p:spPr bwMode="auto">
          <a:xfrm>
            <a:off x="215900" y="3094038"/>
            <a:ext cx="1143000" cy="39687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2000" dirty="0"/>
              <a:t>0x88C0</a:t>
            </a:r>
          </a:p>
        </p:txBody>
      </p:sp>
      <p:sp>
        <p:nvSpPr>
          <p:cNvPr id="1002559" name="Text Box 63"/>
          <p:cNvSpPr txBox="1">
            <a:spLocks noChangeArrowheads="1"/>
          </p:cNvSpPr>
          <p:nvPr/>
        </p:nvSpPr>
        <p:spPr bwMode="auto">
          <a:xfrm>
            <a:off x="1130300" y="4541838"/>
            <a:ext cx="1143000" cy="39687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2000" dirty="0"/>
              <a:t>0x88</a:t>
            </a:r>
          </a:p>
        </p:txBody>
      </p:sp>
      <p:sp>
        <p:nvSpPr>
          <p:cNvPr id="1002560" name="Text Box 64"/>
          <p:cNvSpPr txBox="1">
            <a:spLocks noChangeArrowheads="1"/>
          </p:cNvSpPr>
          <p:nvPr/>
        </p:nvSpPr>
        <p:spPr bwMode="auto">
          <a:xfrm>
            <a:off x="1358900" y="3627438"/>
            <a:ext cx="1143000" cy="39687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2000" dirty="0"/>
              <a:t>0xC</a:t>
            </a:r>
          </a:p>
        </p:txBody>
      </p:sp>
      <p:sp>
        <p:nvSpPr>
          <p:cNvPr id="1002561" name="Text Box 65"/>
          <p:cNvSpPr txBox="1">
            <a:spLocks noChangeArrowheads="1"/>
          </p:cNvSpPr>
          <p:nvPr/>
        </p:nvSpPr>
        <p:spPr bwMode="auto">
          <a:xfrm>
            <a:off x="2120900" y="3627438"/>
            <a:ext cx="914400" cy="45720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dirty="0"/>
              <a:t>0x22</a:t>
            </a:r>
          </a:p>
        </p:txBody>
      </p:sp>
      <p:sp>
        <p:nvSpPr>
          <p:cNvPr id="1002562" name="Text Box 66"/>
          <p:cNvSpPr txBox="1">
            <a:spLocks noChangeArrowheads="1"/>
          </p:cNvSpPr>
          <p:nvPr/>
        </p:nvSpPr>
        <p:spPr bwMode="auto">
          <a:xfrm>
            <a:off x="2120900" y="3703638"/>
            <a:ext cx="914400" cy="365125"/>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0" rIns="54000" bIns="0" anchor="ctr" anchorCtr="1">
            <a:spAutoFit/>
          </a:bodyPr>
          <a:lstStyle/>
          <a:p>
            <a:pPr eaLnBrk="1" hangingPunct="1">
              <a:spcBef>
                <a:spcPct val="50000"/>
              </a:spcBef>
            </a:pPr>
            <a:r>
              <a:rPr lang="de-DE" dirty="0"/>
              <a:t>0x88</a:t>
            </a:r>
          </a:p>
        </p:txBody>
      </p:sp>
      <p:sp>
        <p:nvSpPr>
          <p:cNvPr id="1002563" name="Text Box 67"/>
          <p:cNvSpPr txBox="1">
            <a:spLocks noChangeArrowheads="1"/>
          </p:cNvSpPr>
          <p:nvPr/>
        </p:nvSpPr>
        <p:spPr bwMode="auto">
          <a:xfrm>
            <a:off x="2730500" y="4618038"/>
            <a:ext cx="762000" cy="39687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2000" i="1" dirty="0"/>
              <a:t>miss</a:t>
            </a:r>
          </a:p>
        </p:txBody>
      </p:sp>
    </p:spTree>
    <p:extLst>
      <p:ext uri="{BB962C8B-B14F-4D97-AF65-F5344CB8AC3E}">
        <p14:creationId xmlns:p14="http://schemas.microsoft.com/office/powerpoint/2010/main" val="310509162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02558"/>
                                        </p:tgtEl>
                                        <p:attrNameLst>
                                          <p:attrName>style.visibility</p:attrName>
                                        </p:attrNameLst>
                                      </p:cBhvr>
                                      <p:to>
                                        <p:strVal val="visible"/>
                                      </p:to>
                                    </p:set>
                                  </p:childTnLst>
                                  <p:subTnLst>
                                    <p:set>
                                      <p:cBhvr override="childStyle">
                                        <p:cTn dur="1" fill="hold" display="0" masterRel="nextClick" afterEffect="1"/>
                                        <p:tgtEl>
                                          <p:spTgt spid="1002558"/>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0256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0255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002563"/>
                                        </p:tgtEl>
                                        <p:attrNameLst>
                                          <p:attrName>style.visibility</p:attrName>
                                        </p:attrNameLst>
                                      </p:cBhvr>
                                      <p:to>
                                        <p:strVal val="visible"/>
                                      </p:to>
                                    </p:set>
                                  </p:childTnLst>
                                  <p:subTnLst>
                                    <p:set>
                                      <p:cBhvr override="childStyle">
                                        <p:cTn dur="1" fill="hold" display="0" masterRel="nextClick" afterEffect="1"/>
                                        <p:tgtEl>
                                          <p:spTgt spid="1002563"/>
                                        </p:tgtEl>
                                        <p:attrNameLst>
                                          <p:attrName>style.visibility</p:attrName>
                                        </p:attrNameLst>
                                      </p:cBhvr>
                                      <p:to>
                                        <p:strVal val="hidden"/>
                                      </p:to>
                                    </p:set>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00256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002553"/>
                                        </p:tgtEl>
                                        <p:attrNameLst>
                                          <p:attrName>style.visibility</p:attrName>
                                        </p:attrNameLst>
                                      </p:cBhvr>
                                      <p:to>
                                        <p:strVal val="visible"/>
                                      </p:to>
                                    </p:set>
                                    <p:anim calcmode="lin" valueType="num">
                                      <p:cBhvr additive="base">
                                        <p:cTn id="27" dur="500" fill="hold"/>
                                        <p:tgtEl>
                                          <p:spTgt spid="1002553"/>
                                        </p:tgtEl>
                                        <p:attrNameLst>
                                          <p:attrName>ppt_x</p:attrName>
                                        </p:attrNameLst>
                                      </p:cBhvr>
                                      <p:tavLst>
                                        <p:tav tm="0">
                                          <p:val>
                                            <p:strVal val="#ppt_x"/>
                                          </p:val>
                                        </p:tav>
                                        <p:tav tm="100000">
                                          <p:val>
                                            <p:strVal val="#ppt_x"/>
                                          </p:val>
                                        </p:tav>
                                      </p:tavLst>
                                    </p:anim>
                                    <p:anim calcmode="lin" valueType="num">
                                      <p:cBhvr additive="base">
                                        <p:cTn id="28" dur="500" fill="hold"/>
                                        <p:tgtEl>
                                          <p:spTgt spid="1002553"/>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002552"/>
                                        </p:tgtEl>
                                        <p:attrNameLst>
                                          <p:attrName>style.visibility</p:attrName>
                                        </p:attrNameLst>
                                      </p:cBhvr>
                                      <p:to>
                                        <p:strVal val="visible"/>
                                      </p:to>
                                    </p:set>
                                    <p:anim calcmode="lin" valueType="num">
                                      <p:cBhvr additive="base">
                                        <p:cTn id="33" dur="500" fill="hold"/>
                                        <p:tgtEl>
                                          <p:spTgt spid="1002552"/>
                                        </p:tgtEl>
                                        <p:attrNameLst>
                                          <p:attrName>ppt_x</p:attrName>
                                        </p:attrNameLst>
                                      </p:cBhvr>
                                      <p:tavLst>
                                        <p:tav tm="0">
                                          <p:val>
                                            <p:strVal val="#ppt_x"/>
                                          </p:val>
                                        </p:tav>
                                        <p:tav tm="100000">
                                          <p:val>
                                            <p:strVal val="#ppt_x"/>
                                          </p:val>
                                        </p:tav>
                                      </p:tavLst>
                                    </p:anim>
                                    <p:anim calcmode="lin" valueType="num">
                                      <p:cBhvr additive="base">
                                        <p:cTn id="34" dur="500" fill="hold"/>
                                        <p:tgtEl>
                                          <p:spTgt spid="1002552"/>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002551"/>
                                        </p:tgtEl>
                                        <p:attrNameLst>
                                          <p:attrName>style.visibility</p:attrName>
                                        </p:attrNameLst>
                                      </p:cBhvr>
                                      <p:to>
                                        <p:strVal val="visible"/>
                                      </p:to>
                                    </p:set>
                                    <p:anim calcmode="lin" valueType="num">
                                      <p:cBhvr additive="base">
                                        <p:cTn id="39" dur="500" fill="hold"/>
                                        <p:tgtEl>
                                          <p:spTgt spid="1002551"/>
                                        </p:tgtEl>
                                        <p:attrNameLst>
                                          <p:attrName>ppt_x</p:attrName>
                                        </p:attrNameLst>
                                      </p:cBhvr>
                                      <p:tavLst>
                                        <p:tav tm="0">
                                          <p:val>
                                            <p:strVal val="#ppt_x"/>
                                          </p:val>
                                        </p:tav>
                                        <p:tav tm="100000">
                                          <p:val>
                                            <p:strVal val="#ppt_x"/>
                                          </p:val>
                                        </p:tav>
                                      </p:tavLst>
                                    </p:anim>
                                    <p:anim calcmode="lin" valueType="num">
                                      <p:cBhvr additive="base">
                                        <p:cTn id="40" dur="500" fill="hold"/>
                                        <p:tgtEl>
                                          <p:spTgt spid="1002551"/>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002550"/>
                                        </p:tgtEl>
                                        <p:attrNameLst>
                                          <p:attrName>style.visibility</p:attrName>
                                        </p:attrNameLst>
                                      </p:cBhvr>
                                      <p:to>
                                        <p:strVal val="visible"/>
                                      </p:to>
                                    </p:set>
                                    <p:anim calcmode="lin" valueType="num">
                                      <p:cBhvr additive="base">
                                        <p:cTn id="45" dur="500" fill="hold"/>
                                        <p:tgtEl>
                                          <p:spTgt spid="1002550"/>
                                        </p:tgtEl>
                                        <p:attrNameLst>
                                          <p:attrName>ppt_x</p:attrName>
                                        </p:attrNameLst>
                                      </p:cBhvr>
                                      <p:tavLst>
                                        <p:tav tm="0">
                                          <p:val>
                                            <p:strVal val="#ppt_x"/>
                                          </p:val>
                                        </p:tav>
                                        <p:tav tm="100000">
                                          <p:val>
                                            <p:strVal val="#ppt_x"/>
                                          </p:val>
                                        </p:tav>
                                      </p:tavLst>
                                    </p:anim>
                                    <p:anim calcmode="lin" valueType="num">
                                      <p:cBhvr additive="base">
                                        <p:cTn id="46" dur="500" fill="hold"/>
                                        <p:tgtEl>
                                          <p:spTgt spid="10025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2550" grpId="0" autoUpdateAnimBg="0"/>
      <p:bldP spid="1002551" grpId="0" autoUpdateAnimBg="0"/>
      <p:bldP spid="1002552" grpId="0" autoUpdateAnimBg="0"/>
      <p:bldP spid="1002553" grpId="0" autoUpdateAnimBg="0"/>
      <p:bldP spid="1002558" grpId="0" autoUpdateAnimBg="0"/>
      <p:bldP spid="1002559" grpId="0" autoUpdateAnimBg="0"/>
      <p:bldP spid="1002560" grpId="0" autoUpdateAnimBg="0"/>
      <p:bldP spid="1002562" grpId="0" animBg="1" autoUpdateAnimBg="0"/>
      <p:bldP spid="1002563" grpId="0"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Datumsplatzhalter 3"/>
          <p:cNvSpPr>
            <a:spLocks noGrp="1"/>
          </p:cNvSpPr>
          <p:nvPr>
            <p:ph type="dt" sz="half" idx="10"/>
          </p:nvPr>
        </p:nvSpPr>
        <p:spPr/>
        <p:txBody>
          <a:bodyPr/>
          <a:lstStyle/>
          <a:p>
            <a:r>
              <a:rPr lang="en-US" dirty="0"/>
              <a:t>©</a:t>
            </a:r>
            <a:r>
              <a:rPr lang="de-DE" dirty="0"/>
              <a:t> H. Falk | </a:t>
            </a:r>
            <a:fld id="{AC7411C1-D8C2-4C70-91B9-287E59DDA2C2}" type="datetime1">
              <a:rPr lang="de-DE" smtClean="0"/>
              <a:t>01.10.2014</a:t>
            </a:fld>
            <a:endParaRPr lang="de-DE" dirty="0"/>
          </a:p>
        </p:txBody>
      </p:sp>
      <p:sp>
        <p:nvSpPr>
          <p:cNvPr id="46" name="Fußzeilenplatzhalter 4"/>
          <p:cNvSpPr>
            <a:spLocks noGrp="1"/>
          </p:cNvSpPr>
          <p:nvPr>
            <p:ph type="ftr" sz="quarter" idx="11"/>
          </p:nvPr>
        </p:nvSpPr>
        <p:spPr/>
        <p:txBody>
          <a:bodyPr/>
          <a:lstStyle/>
          <a:p>
            <a:r>
              <a:rPr lang="de-DE" dirty="0" smtClean="0"/>
              <a:t>7 - Speicher-Hardware</a:t>
            </a:r>
            <a:endParaRPr lang="de-DE" dirty="0"/>
          </a:p>
        </p:txBody>
      </p:sp>
      <p:sp>
        <p:nvSpPr>
          <p:cNvPr id="1004546" name="Rectangle 2"/>
          <p:cNvSpPr>
            <a:spLocks noGrp="1" noChangeArrowheads="1"/>
          </p:cNvSpPr>
          <p:nvPr>
            <p:ph type="title"/>
          </p:nvPr>
        </p:nvSpPr>
        <p:spPr/>
        <p:txBody>
          <a:bodyPr/>
          <a:lstStyle/>
          <a:p>
            <a:r>
              <a:rPr lang="en-US" i="1" dirty="0" smtClean="0"/>
              <a:t>Cache</a:t>
            </a:r>
            <a:r>
              <a:rPr lang="de-DE" dirty="0" smtClean="0"/>
              <a:t>-Blöcke</a:t>
            </a:r>
            <a:r>
              <a:rPr lang="de-DE" dirty="0"/>
              <a:t>, </a:t>
            </a:r>
            <a:r>
              <a:rPr lang="en-US" i="1" dirty="0"/>
              <a:t>cache blocks</a:t>
            </a:r>
            <a:r>
              <a:rPr lang="de-DE" dirty="0"/>
              <a:t> (2)</a:t>
            </a:r>
            <a:endParaRPr lang="en-US" i="1" dirty="0"/>
          </a:p>
        </p:txBody>
      </p:sp>
      <p:sp>
        <p:nvSpPr>
          <p:cNvPr id="1004547" name="Rectangle 3"/>
          <p:cNvSpPr>
            <a:spLocks noGrp="1" noChangeArrowheads="1"/>
          </p:cNvSpPr>
          <p:nvPr>
            <p:ph type="body" idx="1"/>
          </p:nvPr>
        </p:nvSpPr>
        <p:spPr>
          <a:noFill/>
          <a:ln/>
        </p:spPr>
        <p:txBody>
          <a:bodyPr/>
          <a:lstStyle/>
          <a:p>
            <a:pPr marL="0" indent="-381000">
              <a:lnSpc>
                <a:spcPct val="100000"/>
              </a:lnSpc>
            </a:pPr>
            <a:r>
              <a:rPr lang="de-DE" dirty="0"/>
              <a:t>Wenn </a:t>
            </a:r>
            <a:r>
              <a:rPr lang="en-US" i="1" dirty="0"/>
              <a:t>block size</a:t>
            </a:r>
            <a:r>
              <a:rPr lang="de-DE" dirty="0"/>
              <a:t> &lt; </a:t>
            </a:r>
            <a:r>
              <a:rPr lang="en-US" i="1" dirty="0"/>
              <a:t>line size</a:t>
            </a:r>
            <a:r>
              <a:rPr lang="de-DE" dirty="0"/>
              <a:t>, dann sind zusätzliche Gültigkeitsbits erforderlich. Beispiel: (Blockgröße = </a:t>
            </a:r>
            <a:r>
              <a:rPr lang="en-US" i="1" dirty="0"/>
              <a:t>line size</a:t>
            </a:r>
            <a:r>
              <a:rPr lang="de-DE" dirty="0"/>
              <a:t> / 2)</a:t>
            </a:r>
          </a:p>
        </p:txBody>
      </p:sp>
      <p:grpSp>
        <p:nvGrpSpPr>
          <p:cNvPr id="1004579" name="Group 35"/>
          <p:cNvGrpSpPr>
            <a:grpSpLocks/>
          </p:cNvGrpSpPr>
          <p:nvPr/>
        </p:nvGrpSpPr>
        <p:grpSpPr bwMode="auto">
          <a:xfrm>
            <a:off x="1435100" y="2743200"/>
            <a:ext cx="7086600" cy="1828800"/>
            <a:chOff x="1248" y="1584"/>
            <a:chExt cx="3936" cy="1296"/>
          </a:xfrm>
        </p:grpSpPr>
        <p:sp>
          <p:nvSpPr>
            <p:cNvPr id="1004580" name="Rectangle 36"/>
            <p:cNvSpPr>
              <a:spLocks noChangeArrowheads="1"/>
            </p:cNvSpPr>
            <p:nvPr/>
          </p:nvSpPr>
          <p:spPr bwMode="auto">
            <a:xfrm>
              <a:off x="1536" y="1584"/>
              <a:ext cx="3648" cy="1296"/>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de-DE" dirty="0"/>
            </a:p>
          </p:txBody>
        </p:sp>
        <p:sp>
          <p:nvSpPr>
            <p:cNvPr id="1004581" name="Freeform 37"/>
            <p:cNvSpPr>
              <a:spLocks/>
            </p:cNvSpPr>
            <p:nvPr/>
          </p:nvSpPr>
          <p:spPr bwMode="auto">
            <a:xfrm>
              <a:off x="1248" y="1584"/>
              <a:ext cx="288" cy="1296"/>
            </a:xfrm>
            <a:custGeom>
              <a:avLst/>
              <a:gdLst>
                <a:gd name="T0" fmla="*/ 288 w 288"/>
                <a:gd name="T1" fmla="*/ 0 h 1296"/>
                <a:gd name="T2" fmla="*/ 0 w 288"/>
                <a:gd name="T3" fmla="*/ 192 h 1296"/>
                <a:gd name="T4" fmla="*/ 0 w 288"/>
                <a:gd name="T5" fmla="*/ 1104 h 1296"/>
                <a:gd name="T6" fmla="*/ 288 w 288"/>
                <a:gd name="T7" fmla="*/ 1296 h 1296"/>
                <a:gd name="T8" fmla="*/ 288 w 288"/>
                <a:gd name="T9" fmla="*/ 0 h 1296"/>
              </a:gdLst>
              <a:ahLst/>
              <a:cxnLst>
                <a:cxn ang="0">
                  <a:pos x="T0" y="T1"/>
                </a:cxn>
                <a:cxn ang="0">
                  <a:pos x="T2" y="T3"/>
                </a:cxn>
                <a:cxn ang="0">
                  <a:pos x="T4" y="T5"/>
                </a:cxn>
                <a:cxn ang="0">
                  <a:pos x="T6" y="T7"/>
                </a:cxn>
                <a:cxn ang="0">
                  <a:pos x="T8" y="T9"/>
                </a:cxn>
              </a:cxnLst>
              <a:rect l="0" t="0" r="r" b="b"/>
              <a:pathLst>
                <a:path w="288" h="1296">
                  <a:moveTo>
                    <a:pt x="288" y="0"/>
                  </a:moveTo>
                  <a:lnTo>
                    <a:pt x="0" y="192"/>
                  </a:lnTo>
                  <a:lnTo>
                    <a:pt x="0" y="1104"/>
                  </a:lnTo>
                  <a:lnTo>
                    <a:pt x="288" y="1296"/>
                  </a:lnTo>
                  <a:lnTo>
                    <a:pt x="288" y="0"/>
                  </a:lnTo>
                  <a:close/>
                </a:path>
              </a:pathLst>
            </a:custGeom>
            <a:solidFill>
              <a:srgbClr val="FFFF99"/>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grpSp>
      <p:sp>
        <p:nvSpPr>
          <p:cNvPr id="1004582" name="Line 38"/>
          <p:cNvSpPr>
            <a:spLocks noChangeShapeType="1"/>
          </p:cNvSpPr>
          <p:nvPr/>
        </p:nvSpPr>
        <p:spPr bwMode="auto">
          <a:xfrm>
            <a:off x="3340100" y="2743200"/>
            <a:ext cx="0" cy="1828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1004583" name="Line 39"/>
          <p:cNvSpPr>
            <a:spLocks noChangeShapeType="1"/>
          </p:cNvSpPr>
          <p:nvPr/>
        </p:nvSpPr>
        <p:spPr bwMode="auto">
          <a:xfrm>
            <a:off x="4635500" y="2743200"/>
            <a:ext cx="0" cy="1828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1004584" name="Line 40"/>
          <p:cNvSpPr>
            <a:spLocks noChangeShapeType="1"/>
          </p:cNvSpPr>
          <p:nvPr/>
        </p:nvSpPr>
        <p:spPr bwMode="auto">
          <a:xfrm>
            <a:off x="6083300" y="2743200"/>
            <a:ext cx="0" cy="1828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1004585" name="Line 41"/>
          <p:cNvSpPr>
            <a:spLocks noChangeShapeType="1"/>
          </p:cNvSpPr>
          <p:nvPr/>
        </p:nvSpPr>
        <p:spPr bwMode="auto">
          <a:xfrm>
            <a:off x="7226300" y="2743200"/>
            <a:ext cx="0" cy="1828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1004586" name="Oval 42"/>
          <p:cNvSpPr>
            <a:spLocks noChangeArrowheads="1"/>
          </p:cNvSpPr>
          <p:nvPr/>
        </p:nvSpPr>
        <p:spPr bwMode="auto">
          <a:xfrm>
            <a:off x="2349500" y="4876800"/>
            <a:ext cx="381000" cy="381000"/>
          </a:xfrm>
          <a:prstGeom prst="ellipse">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de-DE" dirty="0"/>
          </a:p>
        </p:txBody>
      </p:sp>
      <p:sp>
        <p:nvSpPr>
          <p:cNvPr id="1004587" name="Line 43"/>
          <p:cNvSpPr>
            <a:spLocks noChangeShapeType="1"/>
          </p:cNvSpPr>
          <p:nvPr/>
        </p:nvSpPr>
        <p:spPr bwMode="auto">
          <a:xfrm>
            <a:off x="2501900" y="4572000"/>
            <a:ext cx="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1004588" name="Text Box 44"/>
          <p:cNvSpPr txBox="1">
            <a:spLocks noChangeArrowheads="1"/>
          </p:cNvSpPr>
          <p:nvPr/>
        </p:nvSpPr>
        <p:spPr bwMode="auto">
          <a:xfrm rot="-2460464">
            <a:off x="2120900" y="2895600"/>
            <a:ext cx="1066800" cy="64135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3600" i="1" dirty="0"/>
              <a:t>tags</a:t>
            </a:r>
          </a:p>
        </p:txBody>
      </p:sp>
      <p:sp>
        <p:nvSpPr>
          <p:cNvPr id="1004589" name="Text Box 45"/>
          <p:cNvSpPr txBox="1">
            <a:spLocks noChangeArrowheads="1"/>
          </p:cNvSpPr>
          <p:nvPr/>
        </p:nvSpPr>
        <p:spPr bwMode="auto">
          <a:xfrm>
            <a:off x="2349500" y="4876800"/>
            <a:ext cx="304800" cy="39687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2000" dirty="0"/>
              <a:t>=</a:t>
            </a:r>
          </a:p>
        </p:txBody>
      </p:sp>
      <p:sp>
        <p:nvSpPr>
          <p:cNvPr id="1004590" name="Text Box 46"/>
          <p:cNvSpPr txBox="1">
            <a:spLocks noChangeArrowheads="1"/>
          </p:cNvSpPr>
          <p:nvPr/>
        </p:nvSpPr>
        <p:spPr bwMode="auto">
          <a:xfrm>
            <a:off x="1968500" y="3733800"/>
            <a:ext cx="6553200" cy="466725"/>
          </a:xfrm>
          <a:prstGeom prst="rect">
            <a:avLst/>
          </a:prstGeom>
          <a:solidFill>
            <a:srgbClr val="DDDDDD">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nchorCtr="1">
            <a:spAutoFit/>
          </a:bodyPr>
          <a:lstStyle/>
          <a:p>
            <a:pPr eaLnBrk="1" hangingPunct="1">
              <a:spcBef>
                <a:spcPct val="50000"/>
              </a:spcBef>
            </a:pPr>
            <a:endParaRPr lang="en-US" dirty="0"/>
          </a:p>
        </p:txBody>
      </p:sp>
      <p:sp>
        <p:nvSpPr>
          <p:cNvPr id="1004591" name="Text Box 47"/>
          <p:cNvSpPr txBox="1">
            <a:spLocks noChangeArrowheads="1"/>
          </p:cNvSpPr>
          <p:nvPr/>
        </p:nvSpPr>
        <p:spPr bwMode="auto">
          <a:xfrm>
            <a:off x="3111500" y="5181600"/>
            <a:ext cx="5410200" cy="12954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pPr eaLnBrk="1" hangingPunct="1">
              <a:spcBef>
                <a:spcPct val="50000"/>
              </a:spcBef>
            </a:pPr>
            <a:r>
              <a:rPr lang="de-DE" dirty="0"/>
              <a:t>Speicher</a:t>
            </a:r>
          </a:p>
        </p:txBody>
      </p:sp>
      <p:sp>
        <p:nvSpPr>
          <p:cNvPr id="1004592" name="Line 48"/>
          <p:cNvSpPr>
            <a:spLocks noChangeShapeType="1"/>
          </p:cNvSpPr>
          <p:nvPr/>
        </p:nvSpPr>
        <p:spPr bwMode="auto">
          <a:xfrm>
            <a:off x="901700" y="3657600"/>
            <a:ext cx="533400" cy="15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1004593" name="Freeform 49"/>
          <p:cNvSpPr>
            <a:spLocks/>
          </p:cNvSpPr>
          <p:nvPr/>
        </p:nvSpPr>
        <p:spPr bwMode="auto">
          <a:xfrm>
            <a:off x="901700" y="3657600"/>
            <a:ext cx="1447800" cy="1371600"/>
          </a:xfrm>
          <a:custGeom>
            <a:avLst/>
            <a:gdLst>
              <a:gd name="T0" fmla="*/ 0 w 912"/>
              <a:gd name="T1" fmla="*/ 0 h 864"/>
              <a:gd name="T2" fmla="*/ 0 w 912"/>
              <a:gd name="T3" fmla="*/ 864 h 864"/>
              <a:gd name="T4" fmla="*/ 912 w 912"/>
              <a:gd name="T5" fmla="*/ 864 h 864"/>
            </a:gdLst>
            <a:ahLst/>
            <a:cxnLst>
              <a:cxn ang="0">
                <a:pos x="T0" y="T1"/>
              </a:cxn>
              <a:cxn ang="0">
                <a:pos x="T2" y="T3"/>
              </a:cxn>
              <a:cxn ang="0">
                <a:pos x="T4" y="T5"/>
              </a:cxn>
            </a:cxnLst>
            <a:rect l="0" t="0" r="r" b="b"/>
            <a:pathLst>
              <a:path w="912" h="864">
                <a:moveTo>
                  <a:pt x="0" y="0"/>
                </a:moveTo>
                <a:lnTo>
                  <a:pt x="0" y="864"/>
                </a:lnTo>
                <a:lnTo>
                  <a:pt x="912" y="864"/>
                </a:lnTo>
              </a:path>
            </a:pathLst>
          </a:custGeom>
          <a:noFill/>
          <a:ln w="9525"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1004594" name="Line 50"/>
          <p:cNvSpPr>
            <a:spLocks noChangeShapeType="1"/>
          </p:cNvSpPr>
          <p:nvPr/>
        </p:nvSpPr>
        <p:spPr bwMode="auto">
          <a:xfrm>
            <a:off x="673100" y="3657600"/>
            <a:ext cx="304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1004595" name="Text Box 51"/>
          <p:cNvSpPr txBox="1">
            <a:spLocks noChangeArrowheads="1"/>
          </p:cNvSpPr>
          <p:nvPr/>
        </p:nvSpPr>
        <p:spPr bwMode="auto">
          <a:xfrm>
            <a:off x="6007100" y="3733800"/>
            <a:ext cx="1143000" cy="45720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dirty="0"/>
              <a:t>7777</a:t>
            </a:r>
          </a:p>
        </p:txBody>
      </p:sp>
      <p:sp>
        <p:nvSpPr>
          <p:cNvPr id="1004596" name="Text Box 52"/>
          <p:cNvSpPr txBox="1">
            <a:spLocks noChangeArrowheads="1"/>
          </p:cNvSpPr>
          <p:nvPr/>
        </p:nvSpPr>
        <p:spPr bwMode="auto">
          <a:xfrm>
            <a:off x="7302500" y="3733800"/>
            <a:ext cx="1143000" cy="45720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dirty="0"/>
              <a:t>9999</a:t>
            </a:r>
          </a:p>
        </p:txBody>
      </p:sp>
      <p:sp>
        <p:nvSpPr>
          <p:cNvPr id="1004597" name="Text Box 53"/>
          <p:cNvSpPr txBox="1">
            <a:spLocks noChangeArrowheads="1"/>
          </p:cNvSpPr>
          <p:nvPr/>
        </p:nvSpPr>
        <p:spPr bwMode="auto">
          <a:xfrm>
            <a:off x="3416300" y="6019800"/>
            <a:ext cx="1143000" cy="45720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dirty="0"/>
              <a:t>4444</a:t>
            </a:r>
          </a:p>
        </p:txBody>
      </p:sp>
      <p:sp>
        <p:nvSpPr>
          <p:cNvPr id="1004598" name="Text Box 54"/>
          <p:cNvSpPr txBox="1">
            <a:spLocks noChangeArrowheads="1"/>
          </p:cNvSpPr>
          <p:nvPr/>
        </p:nvSpPr>
        <p:spPr bwMode="auto">
          <a:xfrm>
            <a:off x="4711700" y="6019800"/>
            <a:ext cx="1143000" cy="45720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dirty="0"/>
              <a:t>5555</a:t>
            </a:r>
          </a:p>
        </p:txBody>
      </p:sp>
      <p:sp>
        <p:nvSpPr>
          <p:cNvPr id="1004599" name="Text Box 55"/>
          <p:cNvSpPr txBox="1">
            <a:spLocks noChangeArrowheads="1"/>
          </p:cNvSpPr>
          <p:nvPr/>
        </p:nvSpPr>
        <p:spPr bwMode="auto">
          <a:xfrm>
            <a:off x="6007100" y="6019800"/>
            <a:ext cx="1143000" cy="45720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dirty="0"/>
              <a:t>7777</a:t>
            </a:r>
          </a:p>
        </p:txBody>
      </p:sp>
      <p:sp>
        <p:nvSpPr>
          <p:cNvPr id="1004600" name="Text Box 56"/>
          <p:cNvSpPr txBox="1">
            <a:spLocks noChangeArrowheads="1"/>
          </p:cNvSpPr>
          <p:nvPr/>
        </p:nvSpPr>
        <p:spPr bwMode="auto">
          <a:xfrm>
            <a:off x="7302500" y="6019800"/>
            <a:ext cx="1143000" cy="45720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dirty="0"/>
              <a:t>9999</a:t>
            </a:r>
          </a:p>
        </p:txBody>
      </p:sp>
      <p:sp>
        <p:nvSpPr>
          <p:cNvPr id="1004601" name="Text Box 57"/>
          <p:cNvSpPr txBox="1">
            <a:spLocks noChangeArrowheads="1"/>
          </p:cNvSpPr>
          <p:nvPr/>
        </p:nvSpPr>
        <p:spPr bwMode="auto">
          <a:xfrm>
            <a:off x="215900" y="3200400"/>
            <a:ext cx="1143000" cy="39687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2000" dirty="0"/>
              <a:t>0x88C0</a:t>
            </a:r>
          </a:p>
        </p:txBody>
      </p:sp>
      <p:sp>
        <p:nvSpPr>
          <p:cNvPr id="1004602" name="Text Box 58"/>
          <p:cNvSpPr txBox="1">
            <a:spLocks noChangeArrowheads="1"/>
          </p:cNvSpPr>
          <p:nvPr/>
        </p:nvSpPr>
        <p:spPr bwMode="auto">
          <a:xfrm>
            <a:off x="1130300" y="4648200"/>
            <a:ext cx="1143000" cy="39687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2000" dirty="0"/>
              <a:t>0x88</a:t>
            </a:r>
          </a:p>
        </p:txBody>
      </p:sp>
      <p:sp>
        <p:nvSpPr>
          <p:cNvPr id="1004603" name="Text Box 59"/>
          <p:cNvSpPr txBox="1">
            <a:spLocks noChangeArrowheads="1"/>
          </p:cNvSpPr>
          <p:nvPr/>
        </p:nvSpPr>
        <p:spPr bwMode="auto">
          <a:xfrm>
            <a:off x="1358900" y="3733800"/>
            <a:ext cx="1143000" cy="39687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2000" dirty="0"/>
              <a:t>0xC</a:t>
            </a:r>
          </a:p>
        </p:txBody>
      </p:sp>
      <p:sp>
        <p:nvSpPr>
          <p:cNvPr id="1004604" name="Text Box 60"/>
          <p:cNvSpPr txBox="1">
            <a:spLocks noChangeArrowheads="1"/>
          </p:cNvSpPr>
          <p:nvPr/>
        </p:nvSpPr>
        <p:spPr bwMode="auto">
          <a:xfrm>
            <a:off x="2120900" y="3733800"/>
            <a:ext cx="914400" cy="45720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dirty="0"/>
              <a:t>0x22</a:t>
            </a:r>
          </a:p>
        </p:txBody>
      </p:sp>
      <p:sp>
        <p:nvSpPr>
          <p:cNvPr id="1004605" name="Text Box 61"/>
          <p:cNvSpPr txBox="1">
            <a:spLocks noChangeArrowheads="1"/>
          </p:cNvSpPr>
          <p:nvPr/>
        </p:nvSpPr>
        <p:spPr bwMode="auto">
          <a:xfrm>
            <a:off x="2120900" y="3810000"/>
            <a:ext cx="914400" cy="365125"/>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tIns="0" rIns="54000" bIns="0" anchor="ctr" anchorCtr="1">
            <a:spAutoFit/>
          </a:bodyPr>
          <a:lstStyle/>
          <a:p>
            <a:pPr eaLnBrk="1" hangingPunct="1">
              <a:spcBef>
                <a:spcPct val="50000"/>
              </a:spcBef>
            </a:pPr>
            <a:r>
              <a:rPr lang="de-DE" dirty="0"/>
              <a:t>0x88</a:t>
            </a:r>
          </a:p>
        </p:txBody>
      </p:sp>
      <p:sp>
        <p:nvSpPr>
          <p:cNvPr id="1004606" name="Text Box 62"/>
          <p:cNvSpPr txBox="1">
            <a:spLocks noChangeArrowheads="1"/>
          </p:cNvSpPr>
          <p:nvPr/>
        </p:nvSpPr>
        <p:spPr bwMode="auto">
          <a:xfrm>
            <a:off x="2730500" y="4724400"/>
            <a:ext cx="762000" cy="39687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2000" i="1" dirty="0"/>
              <a:t>miss</a:t>
            </a:r>
          </a:p>
        </p:txBody>
      </p:sp>
      <p:sp>
        <p:nvSpPr>
          <p:cNvPr id="1004607" name="Line 63"/>
          <p:cNvSpPr>
            <a:spLocks noChangeShapeType="1"/>
          </p:cNvSpPr>
          <p:nvPr/>
        </p:nvSpPr>
        <p:spPr bwMode="auto">
          <a:xfrm>
            <a:off x="3035300" y="2743200"/>
            <a:ext cx="0" cy="1828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1004608" name="Line 64"/>
          <p:cNvSpPr>
            <a:spLocks noChangeShapeType="1"/>
          </p:cNvSpPr>
          <p:nvPr/>
        </p:nvSpPr>
        <p:spPr bwMode="auto">
          <a:xfrm>
            <a:off x="5778500" y="2743200"/>
            <a:ext cx="0" cy="1828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1004609" name="Text Box 65"/>
          <p:cNvSpPr txBox="1">
            <a:spLocks noChangeArrowheads="1"/>
          </p:cNvSpPr>
          <p:nvPr/>
        </p:nvSpPr>
        <p:spPr bwMode="auto">
          <a:xfrm>
            <a:off x="6845300" y="2362200"/>
            <a:ext cx="1066800" cy="45720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dirty="0"/>
              <a:t>Block</a:t>
            </a:r>
          </a:p>
        </p:txBody>
      </p:sp>
      <p:sp>
        <p:nvSpPr>
          <p:cNvPr id="1004610" name="Text Box 66"/>
          <p:cNvSpPr txBox="1">
            <a:spLocks noChangeArrowheads="1"/>
          </p:cNvSpPr>
          <p:nvPr/>
        </p:nvSpPr>
        <p:spPr bwMode="auto">
          <a:xfrm>
            <a:off x="3416300" y="2133600"/>
            <a:ext cx="2286000" cy="45720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dirty="0"/>
              <a:t>Gültigkeitsbits</a:t>
            </a:r>
          </a:p>
        </p:txBody>
      </p:sp>
      <p:sp>
        <p:nvSpPr>
          <p:cNvPr id="1004611" name="Line 67"/>
          <p:cNvSpPr>
            <a:spLocks noChangeShapeType="1"/>
          </p:cNvSpPr>
          <p:nvPr/>
        </p:nvSpPr>
        <p:spPr bwMode="auto">
          <a:xfrm flipH="1">
            <a:off x="3187700" y="2438400"/>
            <a:ext cx="2286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1004612" name="Line 68"/>
          <p:cNvSpPr>
            <a:spLocks noChangeShapeType="1"/>
          </p:cNvSpPr>
          <p:nvPr/>
        </p:nvSpPr>
        <p:spPr bwMode="auto">
          <a:xfrm>
            <a:off x="5549900" y="2438400"/>
            <a:ext cx="3810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1004613" name="Line 69"/>
          <p:cNvSpPr>
            <a:spLocks noChangeShapeType="1"/>
          </p:cNvSpPr>
          <p:nvPr/>
        </p:nvSpPr>
        <p:spPr bwMode="auto">
          <a:xfrm flipH="1">
            <a:off x="6159500" y="2590800"/>
            <a:ext cx="609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1004614" name="Line 70"/>
          <p:cNvSpPr>
            <a:spLocks noChangeShapeType="1"/>
          </p:cNvSpPr>
          <p:nvPr/>
        </p:nvSpPr>
        <p:spPr bwMode="auto">
          <a:xfrm>
            <a:off x="7912100" y="2590800"/>
            <a:ext cx="609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1004615" name="Text Box 71"/>
          <p:cNvSpPr txBox="1">
            <a:spLocks noChangeArrowheads="1"/>
          </p:cNvSpPr>
          <p:nvPr/>
        </p:nvSpPr>
        <p:spPr bwMode="auto">
          <a:xfrm>
            <a:off x="3035300" y="3733800"/>
            <a:ext cx="457200" cy="45720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dirty="0"/>
              <a:t>1</a:t>
            </a:r>
          </a:p>
        </p:txBody>
      </p:sp>
      <p:sp>
        <p:nvSpPr>
          <p:cNvPr id="1004616" name="Text Box 72"/>
          <p:cNvSpPr txBox="1">
            <a:spLocks noChangeArrowheads="1"/>
          </p:cNvSpPr>
          <p:nvPr/>
        </p:nvSpPr>
        <p:spPr bwMode="auto">
          <a:xfrm>
            <a:off x="5702300" y="3733800"/>
            <a:ext cx="457200" cy="45720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dirty="0"/>
              <a:t>1</a:t>
            </a:r>
          </a:p>
        </p:txBody>
      </p:sp>
      <p:sp>
        <p:nvSpPr>
          <p:cNvPr id="1004617" name="Text Box 73"/>
          <p:cNvSpPr txBox="1">
            <a:spLocks noChangeArrowheads="1"/>
          </p:cNvSpPr>
          <p:nvPr/>
        </p:nvSpPr>
        <p:spPr bwMode="auto">
          <a:xfrm>
            <a:off x="3111500" y="3810000"/>
            <a:ext cx="228600" cy="365125"/>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eaLnBrk="1" hangingPunct="1">
              <a:spcBef>
                <a:spcPct val="50000"/>
              </a:spcBef>
            </a:pPr>
            <a:r>
              <a:rPr lang="de-DE" dirty="0"/>
              <a:t>0</a:t>
            </a:r>
          </a:p>
        </p:txBody>
      </p:sp>
      <p:sp>
        <p:nvSpPr>
          <p:cNvPr id="1004618" name="Text Box 74"/>
          <p:cNvSpPr txBox="1">
            <a:spLocks noChangeArrowheads="1"/>
          </p:cNvSpPr>
          <p:nvPr/>
        </p:nvSpPr>
        <p:spPr bwMode="auto">
          <a:xfrm>
            <a:off x="5778500" y="3810000"/>
            <a:ext cx="228600" cy="365125"/>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eaLnBrk="1" hangingPunct="1">
              <a:spcBef>
                <a:spcPct val="50000"/>
              </a:spcBef>
            </a:pPr>
            <a:r>
              <a:rPr lang="de-DE" dirty="0"/>
              <a:t>0</a:t>
            </a:r>
          </a:p>
        </p:txBody>
      </p:sp>
      <p:sp>
        <p:nvSpPr>
          <p:cNvPr id="1004619" name="Text Box 75"/>
          <p:cNvSpPr txBox="1">
            <a:spLocks noChangeArrowheads="1"/>
          </p:cNvSpPr>
          <p:nvPr/>
        </p:nvSpPr>
        <p:spPr bwMode="auto">
          <a:xfrm>
            <a:off x="5778500" y="3810000"/>
            <a:ext cx="304800" cy="365125"/>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eaLnBrk="1" hangingPunct="1">
              <a:spcBef>
                <a:spcPct val="50000"/>
              </a:spcBef>
            </a:pPr>
            <a:r>
              <a:rPr lang="de-DE" dirty="0"/>
              <a:t>1</a:t>
            </a:r>
          </a:p>
        </p:txBody>
      </p:sp>
    </p:spTree>
    <p:extLst>
      <p:ext uri="{BB962C8B-B14F-4D97-AF65-F5344CB8AC3E}">
        <p14:creationId xmlns:p14="http://schemas.microsoft.com/office/powerpoint/2010/main" val="413128135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04601"/>
                                        </p:tgtEl>
                                        <p:attrNameLst>
                                          <p:attrName>style.visibility</p:attrName>
                                        </p:attrNameLst>
                                      </p:cBhvr>
                                      <p:to>
                                        <p:strVal val="visible"/>
                                      </p:to>
                                    </p:set>
                                  </p:childTnLst>
                                  <p:subTnLst>
                                    <p:set>
                                      <p:cBhvr override="childStyle">
                                        <p:cTn dur="1" fill="hold" display="0" masterRel="nextClick" afterEffect="1"/>
                                        <p:tgtEl>
                                          <p:spTgt spid="1004601"/>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0460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0460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004606"/>
                                        </p:tgtEl>
                                        <p:attrNameLst>
                                          <p:attrName>style.visibility</p:attrName>
                                        </p:attrNameLst>
                                      </p:cBhvr>
                                      <p:to>
                                        <p:strVal val="visible"/>
                                      </p:to>
                                    </p:set>
                                  </p:childTnLst>
                                  <p:subTnLst>
                                    <p:set>
                                      <p:cBhvr override="childStyle">
                                        <p:cTn dur="1" fill="hold" display="0" masterRel="nextClick" afterEffect="1"/>
                                        <p:tgtEl>
                                          <p:spTgt spid="1004606"/>
                                        </p:tgtEl>
                                        <p:attrNameLst>
                                          <p:attrName>style.visibility</p:attrName>
                                        </p:attrNameLst>
                                      </p:cBhvr>
                                      <p:to>
                                        <p:strVal val="hidden"/>
                                      </p:to>
                                    </p:set>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00461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00461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00460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004596"/>
                                        </p:tgtEl>
                                        <p:attrNameLst>
                                          <p:attrName>style.visibility</p:attrName>
                                        </p:attrNameLst>
                                      </p:cBhvr>
                                      <p:to>
                                        <p:strVal val="visible"/>
                                      </p:to>
                                    </p:set>
                                    <p:anim calcmode="lin" valueType="num">
                                      <p:cBhvr additive="base">
                                        <p:cTn id="35" dur="500" fill="hold"/>
                                        <p:tgtEl>
                                          <p:spTgt spid="1004596"/>
                                        </p:tgtEl>
                                        <p:attrNameLst>
                                          <p:attrName>ppt_x</p:attrName>
                                        </p:attrNameLst>
                                      </p:cBhvr>
                                      <p:tavLst>
                                        <p:tav tm="0">
                                          <p:val>
                                            <p:strVal val="#ppt_x"/>
                                          </p:val>
                                        </p:tav>
                                        <p:tav tm="100000">
                                          <p:val>
                                            <p:strVal val="#ppt_x"/>
                                          </p:val>
                                        </p:tav>
                                      </p:tavLst>
                                    </p:anim>
                                    <p:anim calcmode="lin" valueType="num">
                                      <p:cBhvr additive="base">
                                        <p:cTn id="36" dur="500" fill="hold"/>
                                        <p:tgtEl>
                                          <p:spTgt spid="1004596"/>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004595"/>
                                        </p:tgtEl>
                                        <p:attrNameLst>
                                          <p:attrName>style.visibility</p:attrName>
                                        </p:attrNameLst>
                                      </p:cBhvr>
                                      <p:to>
                                        <p:strVal val="visible"/>
                                      </p:to>
                                    </p:set>
                                    <p:anim calcmode="lin" valueType="num">
                                      <p:cBhvr additive="base">
                                        <p:cTn id="41" dur="500" fill="hold"/>
                                        <p:tgtEl>
                                          <p:spTgt spid="1004595"/>
                                        </p:tgtEl>
                                        <p:attrNameLst>
                                          <p:attrName>ppt_x</p:attrName>
                                        </p:attrNameLst>
                                      </p:cBhvr>
                                      <p:tavLst>
                                        <p:tav tm="0">
                                          <p:val>
                                            <p:strVal val="#ppt_x"/>
                                          </p:val>
                                        </p:tav>
                                        <p:tav tm="100000">
                                          <p:val>
                                            <p:strVal val="#ppt_x"/>
                                          </p:val>
                                        </p:tav>
                                      </p:tavLst>
                                    </p:anim>
                                    <p:anim calcmode="lin" valueType="num">
                                      <p:cBhvr additive="base">
                                        <p:cTn id="42" dur="500" fill="hold"/>
                                        <p:tgtEl>
                                          <p:spTgt spid="1004595"/>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10046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4595" grpId="0" autoUpdateAnimBg="0"/>
      <p:bldP spid="1004596" grpId="0" autoUpdateAnimBg="0"/>
      <p:bldP spid="1004601" grpId="0" autoUpdateAnimBg="0"/>
      <p:bldP spid="1004602" grpId="0" autoUpdateAnimBg="0"/>
      <p:bldP spid="1004603" grpId="0" autoUpdateAnimBg="0"/>
      <p:bldP spid="1004605" grpId="0" animBg="1" autoUpdateAnimBg="0"/>
      <p:bldP spid="1004606" grpId="0" autoUpdateAnimBg="0"/>
      <p:bldP spid="1004617" grpId="0" animBg="1" autoUpdateAnimBg="0"/>
      <p:bldP spid="1004618" grpId="0" animBg="1" autoUpdateAnimBg="0"/>
      <p:bldP spid="1004619" grpId="0" animBg="1"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en-US" dirty="0"/>
              <a:t>©</a:t>
            </a:r>
            <a:r>
              <a:rPr lang="de-DE" dirty="0"/>
              <a:t> H. Falk | </a:t>
            </a:r>
            <a:fld id="{2C27C8CC-4209-46E5-B9B0-E5C3708BE4AD}" type="datetime1">
              <a:rPr lang="de-DE" smtClean="0"/>
              <a:t>01.10.2014</a:t>
            </a:fld>
            <a:endParaRPr lang="de-DE" dirty="0"/>
          </a:p>
        </p:txBody>
      </p:sp>
      <p:sp>
        <p:nvSpPr>
          <p:cNvPr id="5" name="Fußzeilenplatzhalter 4"/>
          <p:cNvSpPr>
            <a:spLocks noGrp="1"/>
          </p:cNvSpPr>
          <p:nvPr>
            <p:ph type="ftr" sz="quarter" idx="11"/>
          </p:nvPr>
        </p:nvSpPr>
        <p:spPr/>
        <p:txBody>
          <a:bodyPr/>
          <a:lstStyle/>
          <a:p>
            <a:r>
              <a:rPr lang="de-DE" dirty="0" smtClean="0"/>
              <a:t>7 - Speicher-Hardware</a:t>
            </a:r>
            <a:endParaRPr lang="de-DE" dirty="0"/>
          </a:p>
        </p:txBody>
      </p:sp>
      <p:sp>
        <p:nvSpPr>
          <p:cNvPr id="1006594" name="Rectangle 2"/>
          <p:cNvSpPr>
            <a:spLocks noGrp="1" noChangeArrowheads="1"/>
          </p:cNvSpPr>
          <p:nvPr>
            <p:ph type="title"/>
          </p:nvPr>
        </p:nvSpPr>
        <p:spPr/>
        <p:txBody>
          <a:bodyPr/>
          <a:lstStyle/>
          <a:p>
            <a:r>
              <a:rPr lang="en-US" i="1" dirty="0" smtClean="0"/>
              <a:t>Cache</a:t>
            </a:r>
            <a:r>
              <a:rPr lang="de-DE" dirty="0" smtClean="0"/>
              <a:t>-Blöcke</a:t>
            </a:r>
            <a:r>
              <a:rPr lang="de-DE" dirty="0"/>
              <a:t>, </a:t>
            </a:r>
            <a:r>
              <a:rPr lang="en-US" i="1" dirty="0"/>
              <a:t>cache blocks</a:t>
            </a:r>
            <a:r>
              <a:rPr lang="de-DE" dirty="0"/>
              <a:t> (3)</a:t>
            </a:r>
            <a:endParaRPr lang="en-US" i="1" dirty="0"/>
          </a:p>
        </p:txBody>
      </p:sp>
      <p:sp>
        <p:nvSpPr>
          <p:cNvPr id="1006595" name="Rectangle 3"/>
          <p:cNvSpPr>
            <a:spLocks noGrp="1" noChangeArrowheads="1"/>
          </p:cNvSpPr>
          <p:nvPr>
            <p:ph type="body" idx="1"/>
          </p:nvPr>
        </p:nvSpPr>
        <p:spPr>
          <a:noFill/>
          <a:ln/>
        </p:spPr>
        <p:txBody>
          <a:bodyPr/>
          <a:lstStyle/>
          <a:p>
            <a:pPr marL="0" indent="-381000">
              <a:lnSpc>
                <a:spcPct val="100000"/>
              </a:lnSpc>
            </a:pPr>
            <a:r>
              <a:rPr lang="de-DE" dirty="0"/>
              <a:t>Wenn </a:t>
            </a:r>
            <a:r>
              <a:rPr lang="en-US" i="1" dirty="0"/>
              <a:t>block size</a:t>
            </a:r>
            <a:r>
              <a:rPr lang="de-DE" dirty="0"/>
              <a:t> &gt; </a:t>
            </a:r>
            <a:r>
              <a:rPr lang="en-US" i="1" dirty="0"/>
              <a:t>line size</a:t>
            </a:r>
            <a:r>
              <a:rPr lang="de-DE" dirty="0"/>
              <a:t>, dann werden bei jedem </a:t>
            </a:r>
            <a:r>
              <a:rPr lang="en-US" i="1" dirty="0" smtClean="0"/>
              <a:t>miss</a:t>
            </a:r>
            <a:r>
              <a:rPr lang="de-DE" dirty="0" smtClean="0"/>
              <a:t> </a:t>
            </a:r>
            <a:r>
              <a:rPr lang="de-DE" dirty="0"/>
              <a:t>mehrere Zeilen nachgeladen.</a:t>
            </a:r>
          </a:p>
          <a:p>
            <a:pPr marL="381000" indent="-381000">
              <a:lnSpc>
                <a:spcPct val="110000"/>
              </a:lnSpc>
            </a:pPr>
            <a:endParaRPr lang="de-DE" dirty="0"/>
          </a:p>
          <a:p>
            <a:pPr marL="381000" indent="-381000">
              <a:lnSpc>
                <a:spcPct val="110000"/>
              </a:lnSpc>
            </a:pPr>
            <a:r>
              <a:rPr lang="de-DE" dirty="0"/>
              <a:t>Stets wird zuerst das gesuchte Wort, dann der Rest des Blocks geladen.</a:t>
            </a:r>
          </a:p>
          <a:p>
            <a:pPr marL="381000" indent="-381000">
              <a:lnSpc>
                <a:spcPct val="110000"/>
              </a:lnSpc>
            </a:pPr>
            <a:endParaRPr lang="de-DE" dirty="0"/>
          </a:p>
          <a:p>
            <a:pPr marL="0" indent="-381000">
              <a:lnSpc>
                <a:spcPct val="100000"/>
              </a:lnSpc>
            </a:pPr>
            <a:r>
              <a:rPr lang="de-DE" dirty="0"/>
              <a:t>Verbindung Speicher </a:t>
            </a:r>
            <a:r>
              <a:rPr lang="de-DE" dirty="0">
                <a:cs typeface="Arial" charset="0"/>
              </a:rPr>
              <a:t>↔ </a:t>
            </a:r>
            <a:r>
              <a:rPr lang="en-US" i="1" dirty="0" smtClean="0"/>
              <a:t>Cache</a:t>
            </a:r>
            <a:r>
              <a:rPr lang="de-DE" dirty="0" smtClean="0"/>
              <a:t> </a:t>
            </a:r>
            <a:r>
              <a:rPr lang="de-DE" dirty="0"/>
              <a:t>ist so entworfen, dass der Speicher durch das zusätzliche Lesen nicht langsamer wird. Methoden dazu:</a:t>
            </a:r>
          </a:p>
          <a:p>
            <a:pPr marL="381000" indent="-381000">
              <a:lnSpc>
                <a:spcPct val="110000"/>
              </a:lnSpc>
            </a:pPr>
            <a:endParaRPr lang="de-DE" sz="1200" dirty="0"/>
          </a:p>
          <a:p>
            <a:pPr marL="381000" indent="-381000">
              <a:lnSpc>
                <a:spcPct val="110000"/>
              </a:lnSpc>
              <a:buFontTx/>
              <a:buAutoNum type="arabicPeriod"/>
            </a:pPr>
            <a:r>
              <a:rPr lang="de-DE" dirty="0"/>
              <a:t>Schnelles Lesen aufeinanderfolgender Speicherzellen </a:t>
            </a:r>
            <a:r>
              <a:rPr lang="de-DE" dirty="0" smtClean="0"/>
              <a:t>(</a:t>
            </a:r>
            <a:r>
              <a:rPr lang="en-US" i="1" dirty="0" smtClean="0"/>
              <a:t>Burst</a:t>
            </a:r>
            <a:r>
              <a:rPr lang="de-DE" dirty="0" smtClean="0"/>
              <a:t>-Modus </a:t>
            </a:r>
            <a:r>
              <a:rPr lang="de-DE" dirty="0"/>
              <a:t>der Speicher)</a:t>
            </a:r>
          </a:p>
          <a:p>
            <a:pPr marL="381000" indent="-381000">
              <a:lnSpc>
                <a:spcPct val="110000"/>
              </a:lnSpc>
              <a:buFontTx/>
              <a:buAutoNum type="arabicPeriod"/>
            </a:pPr>
            <a:r>
              <a:rPr lang="en-US" i="1" dirty="0"/>
              <a:t>Interleaving</a:t>
            </a:r>
            <a:r>
              <a:rPr lang="de-DE" dirty="0"/>
              <a:t> (mehrere Speicher ICs mit überlappenden Zugriffen)</a:t>
            </a:r>
          </a:p>
          <a:p>
            <a:pPr marL="381000" indent="-381000">
              <a:lnSpc>
                <a:spcPct val="110000"/>
              </a:lnSpc>
              <a:buFontTx/>
              <a:buAutoNum type="arabicPeriod"/>
            </a:pPr>
            <a:r>
              <a:rPr lang="de-DE" dirty="0"/>
              <a:t>Fließbandzugriff auf den Speicher (EDO-RAM, SDRAM)</a:t>
            </a:r>
          </a:p>
          <a:p>
            <a:pPr marL="381000" indent="-381000">
              <a:lnSpc>
                <a:spcPct val="110000"/>
              </a:lnSpc>
              <a:buFontTx/>
              <a:buAutoNum type="arabicPeriod"/>
            </a:pPr>
            <a:r>
              <a:rPr lang="de-DE" dirty="0"/>
              <a:t>Breite Speicher, die mehrere Worte parallel übertragen können</a:t>
            </a:r>
          </a:p>
        </p:txBody>
      </p:sp>
    </p:spTree>
    <p:extLst>
      <p:ext uri="{BB962C8B-B14F-4D97-AF65-F5344CB8AC3E}">
        <p14:creationId xmlns:p14="http://schemas.microsoft.com/office/powerpoint/2010/main" val="66637570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06595">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06595">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06595">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06595">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0659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en-US" dirty="0"/>
              <a:t>©</a:t>
            </a:r>
            <a:r>
              <a:rPr lang="de-DE" dirty="0"/>
              <a:t> H. Falk | </a:t>
            </a:r>
            <a:fld id="{4DD32A71-364C-40F8-8E74-71612CAC3BE3}" type="datetime1">
              <a:rPr lang="de-DE" smtClean="0"/>
              <a:t>01.10.2014</a:t>
            </a:fld>
            <a:endParaRPr lang="de-DE" dirty="0"/>
          </a:p>
        </p:txBody>
      </p:sp>
      <p:sp>
        <p:nvSpPr>
          <p:cNvPr id="5" name="Fußzeilenplatzhalter 4"/>
          <p:cNvSpPr>
            <a:spLocks noGrp="1"/>
          </p:cNvSpPr>
          <p:nvPr>
            <p:ph type="ftr" sz="quarter" idx="11"/>
          </p:nvPr>
        </p:nvSpPr>
        <p:spPr/>
        <p:txBody>
          <a:bodyPr/>
          <a:lstStyle/>
          <a:p>
            <a:r>
              <a:rPr lang="de-DE" dirty="0" smtClean="0"/>
              <a:t>7 - Speicher-Hardware</a:t>
            </a:r>
            <a:endParaRPr lang="de-DE" dirty="0"/>
          </a:p>
        </p:txBody>
      </p:sp>
      <p:sp>
        <p:nvSpPr>
          <p:cNvPr id="1008642" name="Rectangle 2"/>
          <p:cNvSpPr>
            <a:spLocks noGrp="1" noChangeArrowheads="1"/>
          </p:cNvSpPr>
          <p:nvPr>
            <p:ph type="title"/>
          </p:nvPr>
        </p:nvSpPr>
        <p:spPr/>
        <p:txBody>
          <a:bodyPr/>
          <a:lstStyle/>
          <a:p>
            <a:r>
              <a:rPr lang="de-DE" dirty="0"/>
              <a:t>Organisationsformen von </a:t>
            </a:r>
            <a:r>
              <a:rPr lang="en-US" i="1" dirty="0" smtClean="0"/>
              <a:t>Caches</a:t>
            </a:r>
            <a:endParaRPr lang="en-US" i="1" dirty="0"/>
          </a:p>
        </p:txBody>
      </p:sp>
      <p:sp>
        <p:nvSpPr>
          <p:cNvPr id="1008643" name="Rectangle 3"/>
          <p:cNvSpPr>
            <a:spLocks noGrp="1" noChangeArrowheads="1"/>
          </p:cNvSpPr>
          <p:nvPr>
            <p:ph type="body" idx="1"/>
          </p:nvPr>
        </p:nvSpPr>
        <p:spPr/>
        <p:txBody>
          <a:bodyPr/>
          <a:lstStyle/>
          <a:p>
            <a:pPr>
              <a:lnSpc>
                <a:spcPct val="120000"/>
              </a:lnSpc>
              <a:buFont typeface="Arial" charset="0"/>
              <a:buChar char="–"/>
            </a:pPr>
            <a:r>
              <a:rPr lang="en-US" b="1" i="1" dirty="0"/>
              <a:t>Direct mapping</a:t>
            </a:r>
            <a:br>
              <a:rPr lang="en-US" b="1" i="1" dirty="0"/>
            </a:br>
            <a:r>
              <a:rPr lang="de-DE" dirty="0"/>
              <a:t>Für </a:t>
            </a:r>
            <a:r>
              <a:rPr lang="en-US" i="1" dirty="0"/>
              <a:t>caching</a:t>
            </a:r>
            <a:r>
              <a:rPr lang="de-DE" dirty="0"/>
              <a:t> von Befehlen besonders sinnvoll, weil bei Befehlen </a:t>
            </a:r>
            <a:r>
              <a:rPr lang="en-US" i="1" dirty="0"/>
              <a:t>Aliasing</a:t>
            </a:r>
            <a:r>
              <a:rPr lang="de-DE" dirty="0"/>
              <a:t> sehr unwahrscheinlich ist</a:t>
            </a:r>
          </a:p>
          <a:p>
            <a:pPr>
              <a:lnSpc>
                <a:spcPct val="120000"/>
              </a:lnSpc>
              <a:buFont typeface="Arial" charset="0"/>
              <a:buChar char="–"/>
            </a:pPr>
            <a:r>
              <a:rPr lang="en-US" b="1" i="1" dirty="0"/>
              <a:t>Set-associative mapping</a:t>
            </a:r>
            <a:r>
              <a:rPr lang="de-DE" dirty="0"/>
              <a:t/>
            </a:r>
            <a:br>
              <a:rPr lang="de-DE" dirty="0"/>
            </a:br>
            <a:r>
              <a:rPr lang="de-DE" dirty="0"/>
              <a:t>Sehr häufige Organisationsform, mit </a:t>
            </a:r>
            <a:r>
              <a:rPr lang="en-US" i="1" dirty="0" smtClean="0"/>
              <a:t>Set</a:t>
            </a:r>
            <a:r>
              <a:rPr lang="de-DE" dirty="0" smtClean="0"/>
              <a:t>-Größe </a:t>
            </a:r>
            <a:r>
              <a:rPr lang="de-DE" dirty="0"/>
              <a:t>= 2 oder 4, selten 8</a:t>
            </a:r>
            <a:endParaRPr lang="en-US" i="1" dirty="0"/>
          </a:p>
          <a:p>
            <a:pPr>
              <a:lnSpc>
                <a:spcPct val="120000"/>
              </a:lnSpc>
              <a:buFont typeface="Arial" charset="0"/>
              <a:buChar char="–"/>
            </a:pPr>
            <a:r>
              <a:rPr lang="en-US" b="1" dirty="0"/>
              <a:t>Associative mapping</a:t>
            </a:r>
            <a:r>
              <a:rPr lang="de-DE" dirty="0"/>
              <a:t/>
            </a:r>
            <a:br>
              <a:rPr lang="de-DE" dirty="0"/>
            </a:br>
            <a:r>
              <a:rPr lang="de-DE" dirty="0"/>
              <a:t>Wegen der Größe moderner </a:t>
            </a:r>
            <a:r>
              <a:rPr lang="en-US" i="1" dirty="0" smtClean="0"/>
              <a:t>Caches</a:t>
            </a:r>
            <a:r>
              <a:rPr lang="de-DE" dirty="0" smtClean="0"/>
              <a:t> </a:t>
            </a:r>
            <a:r>
              <a:rPr lang="de-DE" dirty="0"/>
              <a:t>kommt diese Organisationsform kaum in Frage</a:t>
            </a:r>
            <a:endParaRPr lang="en-US" i="1" dirty="0"/>
          </a:p>
        </p:txBody>
      </p:sp>
    </p:spTree>
    <p:extLst>
      <p:ext uri="{BB962C8B-B14F-4D97-AF65-F5344CB8AC3E}">
        <p14:creationId xmlns:p14="http://schemas.microsoft.com/office/powerpoint/2010/main" val="827925243"/>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Datumsplatzhalter 3"/>
          <p:cNvSpPr>
            <a:spLocks noGrp="1"/>
          </p:cNvSpPr>
          <p:nvPr>
            <p:ph type="dt" sz="half" idx="10"/>
          </p:nvPr>
        </p:nvSpPr>
        <p:spPr/>
        <p:txBody>
          <a:bodyPr/>
          <a:lstStyle/>
          <a:p>
            <a:r>
              <a:rPr lang="en-US" dirty="0"/>
              <a:t>©</a:t>
            </a:r>
            <a:r>
              <a:rPr lang="de-DE" dirty="0"/>
              <a:t> H. Falk | </a:t>
            </a:r>
            <a:fld id="{1F418C35-BC30-442E-82FF-CC99665996BE}" type="datetime1">
              <a:rPr lang="de-DE" smtClean="0"/>
              <a:t>01.10.2014</a:t>
            </a:fld>
            <a:endParaRPr lang="de-DE" dirty="0"/>
          </a:p>
        </p:txBody>
      </p:sp>
      <p:sp>
        <p:nvSpPr>
          <p:cNvPr id="23" name="Fußzeilenplatzhalter 4"/>
          <p:cNvSpPr>
            <a:spLocks noGrp="1"/>
          </p:cNvSpPr>
          <p:nvPr>
            <p:ph type="ftr" sz="quarter" idx="11"/>
          </p:nvPr>
        </p:nvSpPr>
        <p:spPr/>
        <p:txBody>
          <a:bodyPr/>
          <a:lstStyle/>
          <a:p>
            <a:r>
              <a:rPr lang="de-DE" dirty="0" smtClean="0"/>
              <a:t>7 - Speicher-Hardware</a:t>
            </a:r>
            <a:endParaRPr lang="de-DE" dirty="0"/>
          </a:p>
        </p:txBody>
      </p:sp>
      <p:sp>
        <p:nvSpPr>
          <p:cNvPr id="1012738" name="Rectangle 2"/>
          <p:cNvSpPr>
            <a:spLocks noGrp="1" noChangeArrowheads="1"/>
          </p:cNvSpPr>
          <p:nvPr>
            <p:ph type="title"/>
          </p:nvPr>
        </p:nvSpPr>
        <p:spPr/>
        <p:txBody>
          <a:bodyPr/>
          <a:lstStyle/>
          <a:p>
            <a:r>
              <a:rPr lang="de-DE" dirty="0"/>
              <a:t>Schreibverfahren (1)</a:t>
            </a:r>
          </a:p>
        </p:txBody>
      </p:sp>
      <p:sp>
        <p:nvSpPr>
          <p:cNvPr id="1012739" name="Rectangle 3"/>
          <p:cNvSpPr>
            <a:spLocks noGrp="1" noChangeArrowheads="1"/>
          </p:cNvSpPr>
          <p:nvPr>
            <p:ph type="body" idx="1"/>
          </p:nvPr>
        </p:nvSpPr>
        <p:spPr/>
        <p:txBody>
          <a:bodyPr/>
          <a:lstStyle/>
          <a:p>
            <a:pPr marL="381000" indent="-381000">
              <a:lnSpc>
                <a:spcPct val="90000"/>
              </a:lnSpc>
            </a:pPr>
            <a:r>
              <a:rPr lang="de-DE" b="1" dirty="0"/>
              <a:t>Strategien zum Rückschreiben </a:t>
            </a:r>
            <a:r>
              <a:rPr lang="de-DE" b="1" i="1" dirty="0"/>
              <a:t>Cache</a:t>
            </a:r>
            <a:r>
              <a:rPr lang="de-DE" b="1" dirty="0"/>
              <a:t> </a:t>
            </a:r>
            <a:r>
              <a:rPr lang="de-DE" b="1" dirty="0">
                <a:cs typeface="Arial" charset="0"/>
              </a:rPr>
              <a:t>→ </a:t>
            </a:r>
            <a:r>
              <a:rPr lang="de-DE" b="1" dirty="0"/>
              <a:t>(Haupt-) Speicher</a:t>
            </a:r>
            <a:endParaRPr lang="de-DE" dirty="0"/>
          </a:p>
          <a:p>
            <a:pPr marL="381000" indent="-381000">
              <a:lnSpc>
                <a:spcPct val="120000"/>
              </a:lnSpc>
              <a:buFont typeface="Arial" charset="0"/>
              <a:buAutoNum type="arabicPeriod"/>
            </a:pPr>
            <a:r>
              <a:rPr lang="en-US" b="1" i="1" dirty="0"/>
              <a:t>Write-Through</a:t>
            </a:r>
            <a:r>
              <a:rPr lang="de-DE" dirty="0"/>
              <a:t> (Durchschreiben)</a:t>
            </a:r>
            <a:br>
              <a:rPr lang="de-DE" dirty="0"/>
            </a:br>
            <a:r>
              <a:rPr lang="de-DE" dirty="0"/>
              <a:t>Jeder Schreibvorgang in den </a:t>
            </a:r>
            <a:r>
              <a:rPr lang="de-DE" i="1" dirty="0"/>
              <a:t>Cache</a:t>
            </a:r>
            <a:r>
              <a:rPr lang="de-DE" dirty="0"/>
              <a:t> führt zu einer unmittelbaren Aktualisierung des (Haupt-) Speichers</a:t>
            </a:r>
          </a:p>
          <a:p>
            <a:pPr marL="381000" indent="-381000">
              <a:lnSpc>
                <a:spcPct val="120000"/>
              </a:lnSpc>
              <a:buFont typeface="Arial" charset="0"/>
              <a:buNone/>
            </a:pPr>
            <a:endParaRPr lang="de-DE" dirty="0"/>
          </a:p>
          <a:p>
            <a:pPr marL="381000" indent="-381000">
              <a:lnSpc>
                <a:spcPct val="120000"/>
              </a:lnSpc>
              <a:buFont typeface="Arial" charset="0"/>
              <a:buNone/>
            </a:pPr>
            <a:endParaRPr lang="de-DE" dirty="0"/>
          </a:p>
          <a:p>
            <a:pPr marL="381000" indent="-381000">
              <a:lnSpc>
                <a:spcPct val="120000"/>
              </a:lnSpc>
              <a:buFont typeface="Arial" charset="0"/>
              <a:buNone/>
            </a:pPr>
            <a:endParaRPr lang="de-DE" dirty="0"/>
          </a:p>
          <a:p>
            <a:pPr marL="381000" indent="-381000">
              <a:lnSpc>
                <a:spcPct val="120000"/>
              </a:lnSpc>
              <a:buFont typeface="Arial" charset="0"/>
              <a:buNone/>
            </a:pPr>
            <a:endParaRPr lang="de-DE" dirty="0"/>
          </a:p>
          <a:p>
            <a:pPr marL="381000" indent="-381000">
              <a:lnSpc>
                <a:spcPct val="120000"/>
              </a:lnSpc>
              <a:buFont typeface="Arial" charset="0"/>
              <a:buNone/>
            </a:pPr>
            <a:endParaRPr lang="de-DE" dirty="0"/>
          </a:p>
          <a:p>
            <a:pPr marL="381000" indent="-381000">
              <a:lnSpc>
                <a:spcPct val="120000"/>
              </a:lnSpc>
              <a:buFont typeface="Arial" charset="0"/>
              <a:buNone/>
            </a:pPr>
            <a:endParaRPr lang="de-DE" dirty="0"/>
          </a:p>
          <a:p>
            <a:pPr marL="381000" indent="-381000">
              <a:lnSpc>
                <a:spcPct val="120000"/>
              </a:lnSpc>
              <a:buFont typeface="Arial" charset="0"/>
              <a:buNone/>
            </a:pPr>
            <a:endParaRPr lang="de-DE" dirty="0"/>
          </a:p>
          <a:p>
            <a:pPr marL="381000" indent="-381000">
              <a:lnSpc>
                <a:spcPct val="120000"/>
              </a:lnSpc>
              <a:buFont typeface="Arial" charset="0"/>
              <a:buNone/>
            </a:pPr>
            <a:endParaRPr lang="de-DE" dirty="0"/>
          </a:p>
          <a:p>
            <a:pPr marL="0" indent="-381000">
              <a:lnSpc>
                <a:spcPct val="100000"/>
              </a:lnSpc>
            </a:pPr>
            <a:r>
              <a:rPr lang="de-DE" dirty="0"/>
              <a:t>Speicher wird Engpass, es sei denn, der Anteil an Schreiboperationen ist klein oder der (Haupt-) Speicher ist nur wenig langsamer als der </a:t>
            </a:r>
            <a:r>
              <a:rPr lang="de-DE" i="1" dirty="0"/>
              <a:t>Cache</a:t>
            </a:r>
            <a:r>
              <a:rPr lang="de-DE" dirty="0"/>
              <a:t>.</a:t>
            </a:r>
          </a:p>
        </p:txBody>
      </p:sp>
      <p:sp>
        <p:nvSpPr>
          <p:cNvPr id="1012740" name="Text Box 4"/>
          <p:cNvSpPr txBox="1">
            <a:spLocks noChangeArrowheads="1"/>
          </p:cNvSpPr>
          <p:nvPr/>
        </p:nvSpPr>
        <p:spPr bwMode="auto">
          <a:xfrm>
            <a:off x="381000" y="4105275"/>
            <a:ext cx="1295400" cy="12192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pPr eaLnBrk="1" hangingPunct="1">
              <a:spcBef>
                <a:spcPct val="50000"/>
              </a:spcBef>
            </a:pPr>
            <a:endParaRPr lang="en-US" dirty="0"/>
          </a:p>
        </p:txBody>
      </p:sp>
      <p:sp>
        <p:nvSpPr>
          <p:cNvPr id="1012741" name="Text Box 5"/>
          <p:cNvSpPr txBox="1">
            <a:spLocks noChangeArrowheads="1"/>
          </p:cNvSpPr>
          <p:nvPr/>
        </p:nvSpPr>
        <p:spPr bwMode="auto">
          <a:xfrm>
            <a:off x="7239000" y="4029075"/>
            <a:ext cx="1676400" cy="13716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pPr eaLnBrk="1" hangingPunct="1">
              <a:spcBef>
                <a:spcPct val="50000"/>
              </a:spcBef>
            </a:pPr>
            <a:endParaRPr lang="en-US" dirty="0"/>
          </a:p>
        </p:txBody>
      </p:sp>
      <p:sp>
        <p:nvSpPr>
          <p:cNvPr id="1012742" name="Text Box 6"/>
          <p:cNvSpPr txBox="1">
            <a:spLocks noChangeArrowheads="1"/>
          </p:cNvSpPr>
          <p:nvPr/>
        </p:nvSpPr>
        <p:spPr bwMode="auto">
          <a:xfrm>
            <a:off x="3886200" y="2962275"/>
            <a:ext cx="1752600" cy="4572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i="1" dirty="0"/>
              <a:t>Cache</a:t>
            </a:r>
          </a:p>
        </p:txBody>
      </p:sp>
      <p:sp>
        <p:nvSpPr>
          <p:cNvPr id="1012743" name="Text Box 7"/>
          <p:cNvSpPr txBox="1">
            <a:spLocks noChangeArrowheads="1"/>
          </p:cNvSpPr>
          <p:nvPr/>
        </p:nvSpPr>
        <p:spPr bwMode="auto">
          <a:xfrm>
            <a:off x="1600200" y="3343275"/>
            <a:ext cx="2286000" cy="366713"/>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t>[0x88C0] := 5555 </a:t>
            </a:r>
            <a:r>
              <a:rPr lang="de-DE" sz="1800" dirty="0">
                <a:sym typeface="Wingdings" pitchFamily="2" charset="2"/>
              </a:rPr>
              <a:t></a:t>
            </a:r>
          </a:p>
        </p:txBody>
      </p:sp>
      <p:sp>
        <p:nvSpPr>
          <p:cNvPr id="1012744" name="Text Box 8"/>
          <p:cNvSpPr txBox="1">
            <a:spLocks noChangeArrowheads="1"/>
          </p:cNvSpPr>
          <p:nvPr/>
        </p:nvSpPr>
        <p:spPr bwMode="auto">
          <a:xfrm>
            <a:off x="304800" y="2962275"/>
            <a:ext cx="1554163" cy="4572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eaLnBrk="1" hangingPunct="1"/>
            <a:r>
              <a:rPr lang="de-DE" dirty="0"/>
              <a:t>Prozessor</a:t>
            </a:r>
          </a:p>
        </p:txBody>
      </p:sp>
      <p:sp>
        <p:nvSpPr>
          <p:cNvPr id="1012745" name="Text Box 9"/>
          <p:cNvSpPr txBox="1">
            <a:spLocks noChangeArrowheads="1"/>
          </p:cNvSpPr>
          <p:nvPr/>
        </p:nvSpPr>
        <p:spPr bwMode="auto">
          <a:xfrm>
            <a:off x="5562600" y="3267075"/>
            <a:ext cx="2286000" cy="366713"/>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t>[0x88C0] := 5555 </a:t>
            </a:r>
            <a:r>
              <a:rPr lang="de-DE" sz="1800" dirty="0">
                <a:sym typeface="Wingdings" pitchFamily="2" charset="2"/>
              </a:rPr>
              <a:t></a:t>
            </a:r>
          </a:p>
        </p:txBody>
      </p:sp>
      <p:sp>
        <p:nvSpPr>
          <p:cNvPr id="1012746" name="Text Box 10"/>
          <p:cNvSpPr txBox="1">
            <a:spLocks noChangeArrowheads="1"/>
          </p:cNvSpPr>
          <p:nvPr/>
        </p:nvSpPr>
        <p:spPr bwMode="auto">
          <a:xfrm>
            <a:off x="6248400" y="4867275"/>
            <a:ext cx="990600" cy="366713"/>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t>0x88C0</a:t>
            </a:r>
            <a:endParaRPr lang="de-DE" sz="1800" dirty="0">
              <a:sym typeface="Wingdings" pitchFamily="2" charset="2"/>
            </a:endParaRPr>
          </a:p>
        </p:txBody>
      </p:sp>
      <p:sp>
        <p:nvSpPr>
          <p:cNvPr id="1012747" name="Text Box 11"/>
          <p:cNvSpPr txBox="1">
            <a:spLocks noChangeArrowheads="1"/>
          </p:cNvSpPr>
          <p:nvPr/>
        </p:nvSpPr>
        <p:spPr bwMode="auto">
          <a:xfrm>
            <a:off x="7543800" y="4867275"/>
            <a:ext cx="1219200" cy="3968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2000" dirty="0"/>
              <a:t>4444</a:t>
            </a:r>
          </a:p>
        </p:txBody>
      </p:sp>
      <p:grpSp>
        <p:nvGrpSpPr>
          <p:cNvPr id="1012748" name="Group 12"/>
          <p:cNvGrpSpPr>
            <a:grpSpLocks/>
          </p:cNvGrpSpPr>
          <p:nvPr/>
        </p:nvGrpSpPr>
        <p:grpSpPr bwMode="auto">
          <a:xfrm>
            <a:off x="3429000" y="4029075"/>
            <a:ext cx="2286000" cy="1371600"/>
            <a:chOff x="2544" y="2064"/>
            <a:chExt cx="1440" cy="1152"/>
          </a:xfrm>
        </p:grpSpPr>
        <p:sp>
          <p:nvSpPr>
            <p:cNvPr id="1012749" name="Text Box 13"/>
            <p:cNvSpPr txBox="1">
              <a:spLocks noChangeArrowheads="1"/>
            </p:cNvSpPr>
            <p:nvPr/>
          </p:nvSpPr>
          <p:spPr bwMode="auto">
            <a:xfrm>
              <a:off x="2784" y="2064"/>
              <a:ext cx="1200" cy="1152"/>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pPr eaLnBrk="1" hangingPunct="1">
                <a:spcBef>
                  <a:spcPct val="50000"/>
                </a:spcBef>
              </a:pPr>
              <a:endParaRPr lang="en-US" dirty="0"/>
            </a:p>
          </p:txBody>
        </p:sp>
        <p:sp>
          <p:nvSpPr>
            <p:cNvPr id="1012750" name="Freeform 14"/>
            <p:cNvSpPr>
              <a:spLocks/>
            </p:cNvSpPr>
            <p:nvPr/>
          </p:nvSpPr>
          <p:spPr bwMode="auto">
            <a:xfrm>
              <a:off x="2544" y="2064"/>
              <a:ext cx="240" cy="1152"/>
            </a:xfrm>
            <a:custGeom>
              <a:avLst/>
              <a:gdLst>
                <a:gd name="T0" fmla="*/ 240 w 240"/>
                <a:gd name="T1" fmla="*/ 0 h 1152"/>
                <a:gd name="T2" fmla="*/ 0 w 240"/>
                <a:gd name="T3" fmla="*/ 144 h 1152"/>
                <a:gd name="T4" fmla="*/ 0 w 240"/>
                <a:gd name="T5" fmla="*/ 1008 h 1152"/>
                <a:gd name="T6" fmla="*/ 240 w 240"/>
                <a:gd name="T7" fmla="*/ 1152 h 1152"/>
                <a:gd name="T8" fmla="*/ 240 w 240"/>
                <a:gd name="T9" fmla="*/ 0 h 1152"/>
              </a:gdLst>
              <a:ahLst/>
              <a:cxnLst>
                <a:cxn ang="0">
                  <a:pos x="T0" y="T1"/>
                </a:cxn>
                <a:cxn ang="0">
                  <a:pos x="T2" y="T3"/>
                </a:cxn>
                <a:cxn ang="0">
                  <a:pos x="T4" y="T5"/>
                </a:cxn>
                <a:cxn ang="0">
                  <a:pos x="T6" y="T7"/>
                </a:cxn>
                <a:cxn ang="0">
                  <a:pos x="T8" y="T9"/>
                </a:cxn>
              </a:cxnLst>
              <a:rect l="0" t="0" r="r" b="b"/>
              <a:pathLst>
                <a:path w="240" h="1152">
                  <a:moveTo>
                    <a:pt x="240" y="0"/>
                  </a:moveTo>
                  <a:lnTo>
                    <a:pt x="0" y="144"/>
                  </a:lnTo>
                  <a:lnTo>
                    <a:pt x="0" y="1008"/>
                  </a:lnTo>
                  <a:lnTo>
                    <a:pt x="240" y="1152"/>
                  </a:lnTo>
                  <a:lnTo>
                    <a:pt x="240" y="0"/>
                  </a:lnTo>
                  <a:close/>
                </a:path>
              </a:pathLst>
            </a:custGeom>
            <a:solidFill>
              <a:srgbClr val="FFFF99"/>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dirty="0"/>
            </a:p>
          </p:txBody>
        </p:sp>
      </p:grpSp>
      <p:sp>
        <p:nvSpPr>
          <p:cNvPr id="1012751" name="Freeform 15"/>
          <p:cNvSpPr>
            <a:spLocks/>
          </p:cNvSpPr>
          <p:nvPr/>
        </p:nvSpPr>
        <p:spPr bwMode="auto">
          <a:xfrm>
            <a:off x="914400" y="3724275"/>
            <a:ext cx="3048000" cy="381000"/>
          </a:xfrm>
          <a:custGeom>
            <a:avLst/>
            <a:gdLst>
              <a:gd name="T0" fmla="*/ 0 w 2400"/>
              <a:gd name="T1" fmla="*/ 240 h 240"/>
              <a:gd name="T2" fmla="*/ 0 w 2400"/>
              <a:gd name="T3" fmla="*/ 0 h 240"/>
              <a:gd name="T4" fmla="*/ 2400 w 2400"/>
              <a:gd name="T5" fmla="*/ 0 h 240"/>
              <a:gd name="T6" fmla="*/ 2400 w 2400"/>
              <a:gd name="T7" fmla="*/ 192 h 240"/>
            </a:gdLst>
            <a:ahLst/>
            <a:cxnLst>
              <a:cxn ang="0">
                <a:pos x="T0" y="T1"/>
              </a:cxn>
              <a:cxn ang="0">
                <a:pos x="T2" y="T3"/>
              </a:cxn>
              <a:cxn ang="0">
                <a:pos x="T4" y="T5"/>
              </a:cxn>
              <a:cxn ang="0">
                <a:pos x="T6" y="T7"/>
              </a:cxn>
            </a:cxnLst>
            <a:rect l="0" t="0" r="r" b="b"/>
            <a:pathLst>
              <a:path w="2400" h="240">
                <a:moveTo>
                  <a:pt x="0" y="240"/>
                </a:moveTo>
                <a:lnTo>
                  <a:pt x="0" y="0"/>
                </a:lnTo>
                <a:lnTo>
                  <a:pt x="2400" y="0"/>
                </a:lnTo>
                <a:lnTo>
                  <a:pt x="2400" y="192"/>
                </a:lnTo>
              </a:path>
            </a:pathLst>
          </a:custGeom>
          <a:noFill/>
          <a:ln w="19050" cap="flat" cmpd="sng">
            <a:solidFill>
              <a:schemeClr val="tx1"/>
            </a:solidFill>
            <a:prstDash val="solid"/>
            <a:round/>
            <a:headEnd type="triangle" w="med" len="med"/>
            <a:tailEnd type="triangle" w="med" len="med"/>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dirty="0"/>
          </a:p>
        </p:txBody>
      </p:sp>
      <p:sp>
        <p:nvSpPr>
          <p:cNvPr id="1012752" name="Freeform 16"/>
          <p:cNvSpPr>
            <a:spLocks/>
          </p:cNvSpPr>
          <p:nvPr/>
        </p:nvSpPr>
        <p:spPr bwMode="auto">
          <a:xfrm>
            <a:off x="5410200" y="3724275"/>
            <a:ext cx="2667000" cy="304800"/>
          </a:xfrm>
          <a:custGeom>
            <a:avLst/>
            <a:gdLst>
              <a:gd name="T0" fmla="*/ 0 w 1680"/>
              <a:gd name="T1" fmla="*/ 192 h 192"/>
              <a:gd name="T2" fmla="*/ 0 w 1680"/>
              <a:gd name="T3" fmla="*/ 0 h 192"/>
              <a:gd name="T4" fmla="*/ 1680 w 1680"/>
              <a:gd name="T5" fmla="*/ 0 h 192"/>
              <a:gd name="T6" fmla="*/ 1680 w 1680"/>
              <a:gd name="T7" fmla="*/ 192 h 192"/>
            </a:gdLst>
            <a:ahLst/>
            <a:cxnLst>
              <a:cxn ang="0">
                <a:pos x="T0" y="T1"/>
              </a:cxn>
              <a:cxn ang="0">
                <a:pos x="T2" y="T3"/>
              </a:cxn>
              <a:cxn ang="0">
                <a:pos x="T4" y="T5"/>
              </a:cxn>
              <a:cxn ang="0">
                <a:pos x="T6" y="T7"/>
              </a:cxn>
            </a:cxnLst>
            <a:rect l="0" t="0" r="r" b="b"/>
            <a:pathLst>
              <a:path w="1680" h="192">
                <a:moveTo>
                  <a:pt x="0" y="192"/>
                </a:moveTo>
                <a:lnTo>
                  <a:pt x="0" y="0"/>
                </a:lnTo>
                <a:lnTo>
                  <a:pt x="1680" y="0"/>
                </a:lnTo>
                <a:lnTo>
                  <a:pt x="1680" y="192"/>
                </a:lnTo>
              </a:path>
            </a:pathLst>
          </a:custGeom>
          <a:noFill/>
          <a:ln w="19050" cap="flat" cmpd="sng">
            <a:solidFill>
              <a:schemeClr val="tx1"/>
            </a:solidFill>
            <a:prstDash val="solid"/>
            <a:round/>
            <a:headEnd type="triangle" w="med" len="med"/>
            <a:tailEnd type="triangle" w="med" len="med"/>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dirty="0"/>
          </a:p>
        </p:txBody>
      </p:sp>
      <p:sp>
        <p:nvSpPr>
          <p:cNvPr id="1012753" name="Text Box 17"/>
          <p:cNvSpPr txBox="1">
            <a:spLocks noChangeArrowheads="1"/>
          </p:cNvSpPr>
          <p:nvPr/>
        </p:nvSpPr>
        <p:spPr bwMode="auto">
          <a:xfrm>
            <a:off x="7467600" y="4867275"/>
            <a:ext cx="1219200" cy="3968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2000" dirty="0"/>
              <a:t>5555</a:t>
            </a:r>
          </a:p>
        </p:txBody>
      </p:sp>
      <p:sp>
        <p:nvSpPr>
          <p:cNvPr id="1012754" name="Text Box 18"/>
          <p:cNvSpPr txBox="1">
            <a:spLocks noChangeArrowheads="1"/>
          </p:cNvSpPr>
          <p:nvPr/>
        </p:nvSpPr>
        <p:spPr bwMode="auto">
          <a:xfrm>
            <a:off x="3924300" y="4791075"/>
            <a:ext cx="1752600" cy="3968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2000" dirty="0"/>
              <a:t>0x88C0 5555</a:t>
            </a:r>
          </a:p>
        </p:txBody>
      </p:sp>
      <p:sp>
        <p:nvSpPr>
          <p:cNvPr id="1012755" name="Text Box 19"/>
          <p:cNvSpPr txBox="1">
            <a:spLocks noChangeArrowheads="1"/>
          </p:cNvSpPr>
          <p:nvPr/>
        </p:nvSpPr>
        <p:spPr bwMode="auto">
          <a:xfrm>
            <a:off x="7467600" y="2962275"/>
            <a:ext cx="1447800" cy="4572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dirty="0"/>
              <a:t>Speicher</a:t>
            </a:r>
          </a:p>
        </p:txBody>
      </p:sp>
      <p:sp>
        <p:nvSpPr>
          <p:cNvPr id="1012756" name="Text Box 20"/>
          <p:cNvSpPr txBox="1">
            <a:spLocks noChangeArrowheads="1"/>
          </p:cNvSpPr>
          <p:nvPr/>
        </p:nvSpPr>
        <p:spPr bwMode="auto">
          <a:xfrm>
            <a:off x="4267200" y="5324475"/>
            <a:ext cx="685800" cy="33655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600" dirty="0"/>
              <a:t>Index</a:t>
            </a:r>
          </a:p>
        </p:txBody>
      </p:sp>
      <p:sp>
        <p:nvSpPr>
          <p:cNvPr id="1012757" name="Line 21"/>
          <p:cNvSpPr>
            <a:spLocks noChangeShapeType="1"/>
          </p:cNvSpPr>
          <p:nvPr/>
        </p:nvSpPr>
        <p:spPr bwMode="auto">
          <a:xfrm flipV="1">
            <a:off x="4648200" y="5172075"/>
            <a:ext cx="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dirty="0"/>
          </a:p>
        </p:txBody>
      </p:sp>
    </p:spTree>
    <p:extLst>
      <p:ext uri="{BB962C8B-B14F-4D97-AF65-F5344CB8AC3E}">
        <p14:creationId xmlns:p14="http://schemas.microsoft.com/office/powerpoint/2010/main" val="56316929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12743"/>
                                        </p:tgtEl>
                                        <p:attrNameLst>
                                          <p:attrName>style.visibility</p:attrName>
                                        </p:attrNameLst>
                                      </p:cBhvr>
                                      <p:to>
                                        <p:strVal val="visible"/>
                                      </p:to>
                                    </p:set>
                                  </p:childTnLst>
                                  <p:subTnLst>
                                    <p:set>
                                      <p:cBhvr override="childStyle">
                                        <p:cTn dur="1" fill="hold" display="0" masterRel="nextClick" afterEffect="1"/>
                                        <p:tgtEl>
                                          <p:spTgt spid="1012743"/>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1275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12745"/>
                                        </p:tgtEl>
                                        <p:attrNameLst>
                                          <p:attrName>style.visibility</p:attrName>
                                        </p:attrNameLst>
                                      </p:cBhvr>
                                      <p:to>
                                        <p:strVal val="visible"/>
                                      </p:to>
                                    </p:set>
                                  </p:childTnLst>
                                  <p:subTnLst>
                                    <p:set>
                                      <p:cBhvr override="childStyle">
                                        <p:cTn dur="1" fill="hold" display="0" masterRel="nextClick" afterEffect="1"/>
                                        <p:tgtEl>
                                          <p:spTgt spid="1012745"/>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0127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2743" grpId="0" autoUpdateAnimBg="0"/>
      <p:bldP spid="1012745" grpId="0" autoUpdateAnimBg="0"/>
      <p:bldP spid="1012753" grpId="0" animBg="1" autoUpdateAnimBg="0"/>
      <p:bldP spid="1012754" grpId="0" animBg="1"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Datumsplatzhalter 3"/>
          <p:cNvSpPr>
            <a:spLocks noGrp="1"/>
          </p:cNvSpPr>
          <p:nvPr>
            <p:ph type="dt" sz="half" idx="10"/>
          </p:nvPr>
        </p:nvSpPr>
        <p:spPr/>
        <p:txBody>
          <a:bodyPr/>
          <a:lstStyle/>
          <a:p>
            <a:r>
              <a:rPr lang="en-US" dirty="0"/>
              <a:t>©</a:t>
            </a:r>
            <a:r>
              <a:rPr lang="de-DE" dirty="0"/>
              <a:t> H. Falk | </a:t>
            </a:r>
            <a:fld id="{C5F09FF6-57DD-4A08-A464-A4E16FB0B5D6}" type="datetime1">
              <a:rPr lang="de-DE" smtClean="0"/>
              <a:t>01.10.2014</a:t>
            </a:fld>
            <a:endParaRPr lang="de-DE" dirty="0"/>
          </a:p>
        </p:txBody>
      </p:sp>
      <p:sp>
        <p:nvSpPr>
          <p:cNvPr id="29" name="Fußzeilenplatzhalter 4"/>
          <p:cNvSpPr>
            <a:spLocks noGrp="1"/>
          </p:cNvSpPr>
          <p:nvPr>
            <p:ph type="ftr" sz="quarter" idx="11"/>
          </p:nvPr>
        </p:nvSpPr>
        <p:spPr/>
        <p:txBody>
          <a:bodyPr/>
          <a:lstStyle/>
          <a:p>
            <a:r>
              <a:rPr lang="de-DE" dirty="0" smtClean="0"/>
              <a:t>7 - Speicher-Hardware</a:t>
            </a:r>
            <a:endParaRPr lang="de-DE" dirty="0"/>
          </a:p>
        </p:txBody>
      </p:sp>
      <p:sp>
        <p:nvSpPr>
          <p:cNvPr id="1014786" name="Rectangle 2"/>
          <p:cNvSpPr>
            <a:spLocks noGrp="1" noChangeArrowheads="1"/>
          </p:cNvSpPr>
          <p:nvPr>
            <p:ph type="title"/>
          </p:nvPr>
        </p:nvSpPr>
        <p:spPr/>
        <p:txBody>
          <a:bodyPr/>
          <a:lstStyle/>
          <a:p>
            <a:r>
              <a:rPr lang="de-DE" dirty="0"/>
              <a:t>Schreibverfahren (2)</a:t>
            </a:r>
          </a:p>
        </p:txBody>
      </p:sp>
      <p:sp>
        <p:nvSpPr>
          <p:cNvPr id="1014787" name="Rectangle 3"/>
          <p:cNvSpPr>
            <a:spLocks noGrp="1" noChangeArrowheads="1"/>
          </p:cNvSpPr>
          <p:nvPr>
            <p:ph type="body" idx="1"/>
          </p:nvPr>
        </p:nvSpPr>
        <p:spPr/>
        <p:txBody>
          <a:bodyPr/>
          <a:lstStyle/>
          <a:p>
            <a:pPr marL="381000" indent="-381000">
              <a:lnSpc>
                <a:spcPct val="120000"/>
              </a:lnSpc>
              <a:buFont typeface="Arial" charset="0"/>
              <a:buAutoNum type="arabicPeriod" startAt="2"/>
            </a:pPr>
            <a:r>
              <a:rPr lang="en-US" b="1" i="1" dirty="0"/>
              <a:t>Copy-Back, conflicting use write back</a:t>
            </a:r>
            <a:r>
              <a:rPr lang="de-DE" dirty="0"/>
              <a:t/>
            </a:r>
            <a:br>
              <a:rPr lang="de-DE" dirty="0"/>
            </a:br>
            <a:r>
              <a:rPr lang="de-DE" dirty="0"/>
              <a:t>Rückschreiben erfolgt erst, wenn die </a:t>
            </a:r>
            <a:r>
              <a:rPr lang="en-US" i="1" dirty="0" smtClean="0"/>
              <a:t>Cache</a:t>
            </a:r>
            <a:r>
              <a:rPr lang="de-DE" dirty="0" smtClean="0"/>
              <a:t>-Zeile </a:t>
            </a:r>
            <a:r>
              <a:rPr lang="de-DE" dirty="0"/>
              <a:t>überschrieben wird</a:t>
            </a:r>
          </a:p>
          <a:p>
            <a:pPr marL="381000" indent="-381000">
              <a:lnSpc>
                <a:spcPct val="120000"/>
              </a:lnSpc>
              <a:buFont typeface="Arial" charset="0"/>
              <a:buNone/>
            </a:pPr>
            <a:endParaRPr lang="de-DE" dirty="0"/>
          </a:p>
          <a:p>
            <a:pPr marL="381000" indent="-381000">
              <a:lnSpc>
                <a:spcPct val="120000"/>
              </a:lnSpc>
              <a:buFont typeface="Arial" charset="0"/>
              <a:buNone/>
            </a:pPr>
            <a:endParaRPr lang="de-DE" dirty="0"/>
          </a:p>
          <a:p>
            <a:pPr marL="381000" indent="-381000">
              <a:lnSpc>
                <a:spcPct val="120000"/>
              </a:lnSpc>
              <a:buFont typeface="Arial" charset="0"/>
              <a:buNone/>
            </a:pPr>
            <a:endParaRPr lang="de-DE" dirty="0"/>
          </a:p>
          <a:p>
            <a:pPr marL="381000" indent="-381000">
              <a:lnSpc>
                <a:spcPct val="120000"/>
              </a:lnSpc>
              <a:buFont typeface="Arial" charset="0"/>
              <a:buNone/>
            </a:pPr>
            <a:endParaRPr lang="de-DE" dirty="0"/>
          </a:p>
          <a:p>
            <a:pPr marL="381000" indent="-381000">
              <a:lnSpc>
                <a:spcPct val="120000"/>
              </a:lnSpc>
              <a:buFont typeface="Arial" charset="0"/>
              <a:buNone/>
            </a:pPr>
            <a:endParaRPr lang="de-DE" dirty="0"/>
          </a:p>
          <a:p>
            <a:pPr marL="381000" indent="-381000">
              <a:lnSpc>
                <a:spcPct val="120000"/>
              </a:lnSpc>
              <a:buFont typeface="Arial" charset="0"/>
              <a:buNone/>
            </a:pPr>
            <a:endParaRPr lang="de-DE" dirty="0"/>
          </a:p>
          <a:p>
            <a:pPr marL="381000" indent="-381000">
              <a:lnSpc>
                <a:spcPct val="120000"/>
              </a:lnSpc>
              <a:buFont typeface="Arial" charset="0"/>
              <a:buNone/>
            </a:pPr>
            <a:endParaRPr lang="de-DE" dirty="0"/>
          </a:p>
          <a:p>
            <a:pPr marL="381000" indent="-381000">
              <a:lnSpc>
                <a:spcPct val="120000"/>
              </a:lnSpc>
              <a:buFont typeface="Arial" charset="0"/>
              <a:buNone/>
            </a:pPr>
            <a:endParaRPr lang="de-DE" dirty="0"/>
          </a:p>
          <a:p>
            <a:pPr marL="381000" indent="-381000">
              <a:lnSpc>
                <a:spcPct val="120000"/>
              </a:lnSpc>
              <a:buFont typeface="Arial" charset="0"/>
              <a:buNone/>
            </a:pPr>
            <a:endParaRPr lang="de-DE" dirty="0"/>
          </a:p>
          <a:p>
            <a:pPr marL="0" indent="-381000">
              <a:lnSpc>
                <a:spcPct val="100000"/>
              </a:lnSpc>
            </a:pPr>
            <a:r>
              <a:rPr lang="de-DE" dirty="0"/>
              <a:t>Funktioniert auch bei großen Geschwindigkeitsunterschieden zwischen </a:t>
            </a:r>
            <a:r>
              <a:rPr lang="de-DE" i="1" dirty="0"/>
              <a:t>Cache</a:t>
            </a:r>
            <a:r>
              <a:rPr lang="de-DE" dirty="0"/>
              <a:t> und Speicher. Vorkehrungen erforderlich, damit keine veralteten Werte aus dem Speicher kopiert werden.</a:t>
            </a:r>
          </a:p>
        </p:txBody>
      </p:sp>
      <p:sp>
        <p:nvSpPr>
          <p:cNvPr id="1014806" name="Text Box 22"/>
          <p:cNvSpPr txBox="1">
            <a:spLocks noChangeArrowheads="1"/>
          </p:cNvSpPr>
          <p:nvPr/>
        </p:nvSpPr>
        <p:spPr bwMode="auto">
          <a:xfrm>
            <a:off x="365125" y="3640138"/>
            <a:ext cx="1295400" cy="12192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pPr eaLnBrk="1" hangingPunct="1">
              <a:spcBef>
                <a:spcPct val="50000"/>
              </a:spcBef>
            </a:pPr>
            <a:endParaRPr lang="en-US" dirty="0"/>
          </a:p>
        </p:txBody>
      </p:sp>
      <p:sp>
        <p:nvSpPr>
          <p:cNvPr id="1014807" name="Text Box 23"/>
          <p:cNvSpPr txBox="1">
            <a:spLocks noChangeArrowheads="1"/>
          </p:cNvSpPr>
          <p:nvPr/>
        </p:nvSpPr>
        <p:spPr bwMode="auto">
          <a:xfrm>
            <a:off x="7223125" y="3563938"/>
            <a:ext cx="1676400" cy="13716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pPr eaLnBrk="1" hangingPunct="1">
              <a:spcBef>
                <a:spcPct val="50000"/>
              </a:spcBef>
            </a:pPr>
            <a:endParaRPr lang="en-US" dirty="0"/>
          </a:p>
        </p:txBody>
      </p:sp>
      <p:sp>
        <p:nvSpPr>
          <p:cNvPr id="1014809" name="Text Box 25"/>
          <p:cNvSpPr txBox="1">
            <a:spLocks noChangeArrowheads="1"/>
          </p:cNvSpPr>
          <p:nvPr/>
        </p:nvSpPr>
        <p:spPr bwMode="auto">
          <a:xfrm>
            <a:off x="1584325" y="2878138"/>
            <a:ext cx="2286000" cy="366712"/>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t>[0x88C0] := 5555 </a:t>
            </a:r>
            <a:r>
              <a:rPr lang="de-DE" sz="1800" dirty="0">
                <a:sym typeface="Wingdings" pitchFamily="2" charset="2"/>
              </a:rPr>
              <a:t></a:t>
            </a:r>
          </a:p>
        </p:txBody>
      </p:sp>
      <p:sp>
        <p:nvSpPr>
          <p:cNvPr id="1014810" name="Text Box 26"/>
          <p:cNvSpPr txBox="1">
            <a:spLocks noChangeArrowheads="1"/>
          </p:cNvSpPr>
          <p:nvPr/>
        </p:nvSpPr>
        <p:spPr bwMode="auto">
          <a:xfrm>
            <a:off x="288925" y="2420938"/>
            <a:ext cx="1554163" cy="4572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eaLnBrk="1" hangingPunct="1"/>
            <a:r>
              <a:rPr lang="de-DE" dirty="0"/>
              <a:t>Prozessor</a:t>
            </a:r>
          </a:p>
        </p:txBody>
      </p:sp>
      <p:sp>
        <p:nvSpPr>
          <p:cNvPr id="1014811" name="Text Box 27"/>
          <p:cNvSpPr txBox="1">
            <a:spLocks noChangeArrowheads="1"/>
          </p:cNvSpPr>
          <p:nvPr/>
        </p:nvSpPr>
        <p:spPr bwMode="auto">
          <a:xfrm>
            <a:off x="5546725" y="2801938"/>
            <a:ext cx="2286000" cy="366712"/>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t>[0x88C0] := 9999 </a:t>
            </a:r>
            <a:r>
              <a:rPr lang="de-DE" sz="1800" dirty="0">
                <a:sym typeface="Wingdings" pitchFamily="2" charset="2"/>
              </a:rPr>
              <a:t></a:t>
            </a:r>
          </a:p>
        </p:txBody>
      </p:sp>
      <p:sp>
        <p:nvSpPr>
          <p:cNvPr id="1014812" name="Text Box 28"/>
          <p:cNvSpPr txBox="1">
            <a:spLocks noChangeArrowheads="1"/>
          </p:cNvSpPr>
          <p:nvPr/>
        </p:nvSpPr>
        <p:spPr bwMode="auto">
          <a:xfrm>
            <a:off x="6232525" y="4402138"/>
            <a:ext cx="990600" cy="366712"/>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t>0x88C0</a:t>
            </a:r>
            <a:endParaRPr lang="de-DE" sz="1800" dirty="0">
              <a:sym typeface="Wingdings" pitchFamily="2" charset="2"/>
            </a:endParaRPr>
          </a:p>
        </p:txBody>
      </p:sp>
      <p:sp>
        <p:nvSpPr>
          <p:cNvPr id="1014813" name="Text Box 29"/>
          <p:cNvSpPr txBox="1">
            <a:spLocks noChangeArrowheads="1"/>
          </p:cNvSpPr>
          <p:nvPr/>
        </p:nvSpPr>
        <p:spPr bwMode="auto">
          <a:xfrm>
            <a:off x="7527925" y="4402138"/>
            <a:ext cx="1219200" cy="3968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2000" dirty="0"/>
              <a:t>4444</a:t>
            </a:r>
          </a:p>
        </p:txBody>
      </p:sp>
      <p:grpSp>
        <p:nvGrpSpPr>
          <p:cNvPr id="1014814" name="Group 30"/>
          <p:cNvGrpSpPr>
            <a:grpSpLocks/>
          </p:cNvGrpSpPr>
          <p:nvPr/>
        </p:nvGrpSpPr>
        <p:grpSpPr bwMode="auto">
          <a:xfrm>
            <a:off x="3413125" y="3563938"/>
            <a:ext cx="2286000" cy="1371600"/>
            <a:chOff x="2544" y="2064"/>
            <a:chExt cx="1440" cy="1152"/>
          </a:xfrm>
        </p:grpSpPr>
        <p:sp>
          <p:nvSpPr>
            <p:cNvPr id="1014815" name="Text Box 31"/>
            <p:cNvSpPr txBox="1">
              <a:spLocks noChangeArrowheads="1"/>
            </p:cNvSpPr>
            <p:nvPr/>
          </p:nvSpPr>
          <p:spPr bwMode="auto">
            <a:xfrm>
              <a:off x="2784" y="2064"/>
              <a:ext cx="1200" cy="1152"/>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pPr eaLnBrk="1" hangingPunct="1">
                <a:spcBef>
                  <a:spcPct val="50000"/>
                </a:spcBef>
              </a:pPr>
              <a:endParaRPr lang="en-US" dirty="0"/>
            </a:p>
          </p:txBody>
        </p:sp>
        <p:sp>
          <p:nvSpPr>
            <p:cNvPr id="1014816" name="Freeform 32"/>
            <p:cNvSpPr>
              <a:spLocks/>
            </p:cNvSpPr>
            <p:nvPr/>
          </p:nvSpPr>
          <p:spPr bwMode="auto">
            <a:xfrm>
              <a:off x="2544" y="2064"/>
              <a:ext cx="240" cy="1152"/>
            </a:xfrm>
            <a:custGeom>
              <a:avLst/>
              <a:gdLst>
                <a:gd name="T0" fmla="*/ 240 w 240"/>
                <a:gd name="T1" fmla="*/ 0 h 1152"/>
                <a:gd name="T2" fmla="*/ 0 w 240"/>
                <a:gd name="T3" fmla="*/ 144 h 1152"/>
                <a:gd name="T4" fmla="*/ 0 w 240"/>
                <a:gd name="T5" fmla="*/ 1008 h 1152"/>
                <a:gd name="T6" fmla="*/ 240 w 240"/>
                <a:gd name="T7" fmla="*/ 1152 h 1152"/>
                <a:gd name="T8" fmla="*/ 240 w 240"/>
                <a:gd name="T9" fmla="*/ 0 h 1152"/>
              </a:gdLst>
              <a:ahLst/>
              <a:cxnLst>
                <a:cxn ang="0">
                  <a:pos x="T0" y="T1"/>
                </a:cxn>
                <a:cxn ang="0">
                  <a:pos x="T2" y="T3"/>
                </a:cxn>
                <a:cxn ang="0">
                  <a:pos x="T4" y="T5"/>
                </a:cxn>
                <a:cxn ang="0">
                  <a:pos x="T6" y="T7"/>
                </a:cxn>
                <a:cxn ang="0">
                  <a:pos x="T8" y="T9"/>
                </a:cxn>
              </a:cxnLst>
              <a:rect l="0" t="0" r="r" b="b"/>
              <a:pathLst>
                <a:path w="240" h="1152">
                  <a:moveTo>
                    <a:pt x="240" y="0"/>
                  </a:moveTo>
                  <a:lnTo>
                    <a:pt x="0" y="144"/>
                  </a:lnTo>
                  <a:lnTo>
                    <a:pt x="0" y="1008"/>
                  </a:lnTo>
                  <a:lnTo>
                    <a:pt x="240" y="1152"/>
                  </a:lnTo>
                  <a:lnTo>
                    <a:pt x="240" y="0"/>
                  </a:lnTo>
                  <a:close/>
                </a:path>
              </a:pathLst>
            </a:custGeom>
            <a:solidFill>
              <a:srgbClr val="FFFF99"/>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dirty="0"/>
            </a:p>
          </p:txBody>
        </p:sp>
      </p:grpSp>
      <p:sp>
        <p:nvSpPr>
          <p:cNvPr id="1014817" name="Freeform 33"/>
          <p:cNvSpPr>
            <a:spLocks/>
          </p:cNvSpPr>
          <p:nvPr/>
        </p:nvSpPr>
        <p:spPr bwMode="auto">
          <a:xfrm>
            <a:off x="898525" y="3259138"/>
            <a:ext cx="3048000" cy="381000"/>
          </a:xfrm>
          <a:custGeom>
            <a:avLst/>
            <a:gdLst>
              <a:gd name="T0" fmla="*/ 0 w 2400"/>
              <a:gd name="T1" fmla="*/ 240 h 240"/>
              <a:gd name="T2" fmla="*/ 0 w 2400"/>
              <a:gd name="T3" fmla="*/ 0 h 240"/>
              <a:gd name="T4" fmla="*/ 2400 w 2400"/>
              <a:gd name="T5" fmla="*/ 0 h 240"/>
              <a:gd name="T6" fmla="*/ 2400 w 2400"/>
              <a:gd name="T7" fmla="*/ 192 h 240"/>
            </a:gdLst>
            <a:ahLst/>
            <a:cxnLst>
              <a:cxn ang="0">
                <a:pos x="T0" y="T1"/>
              </a:cxn>
              <a:cxn ang="0">
                <a:pos x="T2" y="T3"/>
              </a:cxn>
              <a:cxn ang="0">
                <a:pos x="T4" y="T5"/>
              </a:cxn>
              <a:cxn ang="0">
                <a:pos x="T6" y="T7"/>
              </a:cxn>
            </a:cxnLst>
            <a:rect l="0" t="0" r="r" b="b"/>
            <a:pathLst>
              <a:path w="2400" h="240">
                <a:moveTo>
                  <a:pt x="0" y="240"/>
                </a:moveTo>
                <a:lnTo>
                  <a:pt x="0" y="0"/>
                </a:lnTo>
                <a:lnTo>
                  <a:pt x="2400" y="0"/>
                </a:lnTo>
                <a:lnTo>
                  <a:pt x="2400" y="192"/>
                </a:lnTo>
              </a:path>
            </a:pathLst>
          </a:custGeom>
          <a:noFill/>
          <a:ln w="19050" cap="flat" cmpd="sng">
            <a:solidFill>
              <a:schemeClr val="tx1"/>
            </a:solidFill>
            <a:prstDash val="solid"/>
            <a:round/>
            <a:headEnd type="triangle" w="med" len="med"/>
            <a:tailEnd type="triangle" w="med" len="med"/>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dirty="0"/>
          </a:p>
        </p:txBody>
      </p:sp>
      <p:sp>
        <p:nvSpPr>
          <p:cNvPr id="1014818" name="Freeform 34"/>
          <p:cNvSpPr>
            <a:spLocks/>
          </p:cNvSpPr>
          <p:nvPr/>
        </p:nvSpPr>
        <p:spPr bwMode="auto">
          <a:xfrm>
            <a:off x="5394325" y="3259138"/>
            <a:ext cx="2667000" cy="304800"/>
          </a:xfrm>
          <a:custGeom>
            <a:avLst/>
            <a:gdLst>
              <a:gd name="T0" fmla="*/ 0 w 1680"/>
              <a:gd name="T1" fmla="*/ 192 h 192"/>
              <a:gd name="T2" fmla="*/ 0 w 1680"/>
              <a:gd name="T3" fmla="*/ 0 h 192"/>
              <a:gd name="T4" fmla="*/ 1680 w 1680"/>
              <a:gd name="T5" fmla="*/ 0 h 192"/>
              <a:gd name="T6" fmla="*/ 1680 w 1680"/>
              <a:gd name="T7" fmla="*/ 192 h 192"/>
            </a:gdLst>
            <a:ahLst/>
            <a:cxnLst>
              <a:cxn ang="0">
                <a:pos x="T0" y="T1"/>
              </a:cxn>
              <a:cxn ang="0">
                <a:pos x="T2" y="T3"/>
              </a:cxn>
              <a:cxn ang="0">
                <a:pos x="T4" y="T5"/>
              </a:cxn>
              <a:cxn ang="0">
                <a:pos x="T6" y="T7"/>
              </a:cxn>
            </a:cxnLst>
            <a:rect l="0" t="0" r="r" b="b"/>
            <a:pathLst>
              <a:path w="1680" h="192">
                <a:moveTo>
                  <a:pt x="0" y="192"/>
                </a:moveTo>
                <a:lnTo>
                  <a:pt x="0" y="0"/>
                </a:lnTo>
                <a:lnTo>
                  <a:pt x="1680" y="0"/>
                </a:lnTo>
                <a:lnTo>
                  <a:pt x="1680" y="192"/>
                </a:lnTo>
              </a:path>
            </a:pathLst>
          </a:custGeom>
          <a:noFill/>
          <a:ln w="19050" cap="flat" cmpd="sng">
            <a:solidFill>
              <a:schemeClr val="tx1"/>
            </a:solidFill>
            <a:prstDash val="solid"/>
            <a:round/>
            <a:headEnd type="triangle" w="med" len="med"/>
            <a:tailEnd type="triangle" w="med" len="med"/>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dirty="0"/>
          </a:p>
        </p:txBody>
      </p:sp>
      <p:sp>
        <p:nvSpPr>
          <p:cNvPr id="1014819" name="Text Box 35"/>
          <p:cNvSpPr txBox="1">
            <a:spLocks noChangeArrowheads="1"/>
          </p:cNvSpPr>
          <p:nvPr/>
        </p:nvSpPr>
        <p:spPr bwMode="auto">
          <a:xfrm>
            <a:off x="7451725" y="4402138"/>
            <a:ext cx="1219200" cy="3968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2000" dirty="0"/>
              <a:t>9999</a:t>
            </a:r>
          </a:p>
        </p:txBody>
      </p:sp>
      <p:sp>
        <p:nvSpPr>
          <p:cNvPr id="1014820" name="Text Box 36"/>
          <p:cNvSpPr txBox="1">
            <a:spLocks noChangeArrowheads="1"/>
          </p:cNvSpPr>
          <p:nvPr/>
        </p:nvSpPr>
        <p:spPr bwMode="auto">
          <a:xfrm>
            <a:off x="3908425" y="4195763"/>
            <a:ext cx="1752600" cy="3968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2000" dirty="0"/>
              <a:t>0x88C0 5555</a:t>
            </a:r>
          </a:p>
        </p:txBody>
      </p:sp>
      <p:sp>
        <p:nvSpPr>
          <p:cNvPr id="1014821" name="Text Box 37"/>
          <p:cNvSpPr txBox="1">
            <a:spLocks noChangeArrowheads="1"/>
          </p:cNvSpPr>
          <p:nvPr/>
        </p:nvSpPr>
        <p:spPr bwMode="auto">
          <a:xfrm>
            <a:off x="7451725" y="2497138"/>
            <a:ext cx="1447800" cy="4572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dirty="0"/>
              <a:t>Speicher</a:t>
            </a:r>
          </a:p>
        </p:txBody>
      </p:sp>
      <p:sp>
        <p:nvSpPr>
          <p:cNvPr id="1014822" name="Text Box 38"/>
          <p:cNvSpPr txBox="1">
            <a:spLocks noChangeArrowheads="1"/>
          </p:cNvSpPr>
          <p:nvPr/>
        </p:nvSpPr>
        <p:spPr bwMode="auto">
          <a:xfrm>
            <a:off x="4251325" y="4859338"/>
            <a:ext cx="685800" cy="33655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600" dirty="0"/>
              <a:t>Index</a:t>
            </a:r>
          </a:p>
        </p:txBody>
      </p:sp>
      <p:sp>
        <p:nvSpPr>
          <p:cNvPr id="1014823" name="Text Box 39"/>
          <p:cNvSpPr txBox="1">
            <a:spLocks noChangeArrowheads="1"/>
          </p:cNvSpPr>
          <p:nvPr/>
        </p:nvSpPr>
        <p:spPr bwMode="auto">
          <a:xfrm>
            <a:off x="1584325" y="2878138"/>
            <a:ext cx="2286000" cy="3667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t>[0x88C0] := 9999 </a:t>
            </a:r>
            <a:r>
              <a:rPr lang="de-DE" sz="1800" dirty="0">
                <a:sym typeface="Wingdings" pitchFamily="2" charset="2"/>
              </a:rPr>
              <a:t></a:t>
            </a:r>
          </a:p>
        </p:txBody>
      </p:sp>
      <p:sp>
        <p:nvSpPr>
          <p:cNvPr id="1014824" name="Text Box 40"/>
          <p:cNvSpPr txBox="1">
            <a:spLocks noChangeArrowheads="1"/>
          </p:cNvSpPr>
          <p:nvPr/>
        </p:nvSpPr>
        <p:spPr bwMode="auto">
          <a:xfrm>
            <a:off x="3908425" y="4267200"/>
            <a:ext cx="1752600" cy="3968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2000" dirty="0"/>
              <a:t>0x88C0 9999</a:t>
            </a:r>
          </a:p>
        </p:txBody>
      </p:sp>
      <p:sp>
        <p:nvSpPr>
          <p:cNvPr id="1014825" name="Text Box 41"/>
          <p:cNvSpPr txBox="1">
            <a:spLocks noChangeArrowheads="1"/>
          </p:cNvSpPr>
          <p:nvPr/>
        </p:nvSpPr>
        <p:spPr bwMode="auto">
          <a:xfrm>
            <a:off x="1660525" y="2878138"/>
            <a:ext cx="2286000" cy="3667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sym typeface="Wingdings" pitchFamily="2" charset="2"/>
              </a:rPr>
              <a:t></a:t>
            </a:r>
            <a:r>
              <a:rPr lang="de-DE" sz="1800" dirty="0"/>
              <a:t>[0x88C0] </a:t>
            </a:r>
            <a:endParaRPr lang="de-DE" sz="1800" dirty="0">
              <a:sym typeface="Wingdings" pitchFamily="2" charset="2"/>
            </a:endParaRPr>
          </a:p>
        </p:txBody>
      </p:sp>
      <p:sp>
        <p:nvSpPr>
          <p:cNvPr id="1014826" name="Text Box 42"/>
          <p:cNvSpPr txBox="1">
            <a:spLocks noChangeArrowheads="1"/>
          </p:cNvSpPr>
          <p:nvPr/>
        </p:nvSpPr>
        <p:spPr bwMode="auto">
          <a:xfrm>
            <a:off x="1584325" y="2878138"/>
            <a:ext cx="2286000" cy="3667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t>[0x55C0] := 3333 </a:t>
            </a:r>
            <a:r>
              <a:rPr lang="de-DE" sz="1800" dirty="0">
                <a:sym typeface="Wingdings" pitchFamily="2" charset="2"/>
              </a:rPr>
              <a:t></a:t>
            </a:r>
          </a:p>
        </p:txBody>
      </p:sp>
      <p:sp>
        <p:nvSpPr>
          <p:cNvPr id="1014827" name="Text Box 43"/>
          <p:cNvSpPr txBox="1">
            <a:spLocks noChangeArrowheads="1"/>
          </p:cNvSpPr>
          <p:nvPr/>
        </p:nvSpPr>
        <p:spPr bwMode="auto">
          <a:xfrm>
            <a:off x="1584325" y="2781300"/>
            <a:ext cx="24384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endParaRPr lang="en-US" dirty="0"/>
          </a:p>
        </p:txBody>
      </p:sp>
      <p:sp>
        <p:nvSpPr>
          <p:cNvPr id="1014828" name="Text Box 44"/>
          <p:cNvSpPr txBox="1">
            <a:spLocks noChangeArrowheads="1"/>
          </p:cNvSpPr>
          <p:nvPr/>
        </p:nvSpPr>
        <p:spPr bwMode="auto">
          <a:xfrm>
            <a:off x="3924300" y="4338638"/>
            <a:ext cx="1752600" cy="366712"/>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t>0x55C0    3333</a:t>
            </a:r>
            <a:endParaRPr lang="de-DE" sz="1800" dirty="0">
              <a:sym typeface="Wingdings" pitchFamily="2" charset="2"/>
            </a:endParaRPr>
          </a:p>
        </p:txBody>
      </p:sp>
      <p:sp>
        <p:nvSpPr>
          <p:cNvPr id="1014829" name="Line 45"/>
          <p:cNvSpPr>
            <a:spLocks noChangeShapeType="1"/>
          </p:cNvSpPr>
          <p:nvPr/>
        </p:nvSpPr>
        <p:spPr bwMode="auto">
          <a:xfrm flipV="1">
            <a:off x="4632325" y="4706938"/>
            <a:ext cx="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dirty="0"/>
          </a:p>
        </p:txBody>
      </p:sp>
      <p:sp>
        <p:nvSpPr>
          <p:cNvPr id="1014808" name="Text Box 24"/>
          <p:cNvSpPr txBox="1">
            <a:spLocks noChangeArrowheads="1"/>
          </p:cNvSpPr>
          <p:nvPr/>
        </p:nvSpPr>
        <p:spPr bwMode="auto">
          <a:xfrm>
            <a:off x="3870325" y="2497138"/>
            <a:ext cx="1752600" cy="4572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i="1" dirty="0"/>
              <a:t>Cache</a:t>
            </a:r>
          </a:p>
        </p:txBody>
      </p:sp>
    </p:spTree>
    <p:extLst>
      <p:ext uri="{BB962C8B-B14F-4D97-AF65-F5344CB8AC3E}">
        <p14:creationId xmlns:p14="http://schemas.microsoft.com/office/powerpoint/2010/main" val="384301986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14809"/>
                                        </p:tgtEl>
                                        <p:attrNameLst>
                                          <p:attrName>style.visibility</p:attrName>
                                        </p:attrNameLst>
                                      </p:cBhvr>
                                      <p:to>
                                        <p:strVal val="visible"/>
                                      </p:to>
                                    </p:set>
                                  </p:childTnLst>
                                  <p:subTnLst>
                                    <p:set>
                                      <p:cBhvr override="childStyle">
                                        <p:cTn dur="1" fill="hold" display="0" masterRel="nextClick" afterEffect="1"/>
                                        <p:tgtEl>
                                          <p:spTgt spid="1014809"/>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1482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14825"/>
                                        </p:tgtEl>
                                        <p:attrNameLst>
                                          <p:attrName>style.visibility</p:attrName>
                                        </p:attrNameLst>
                                      </p:cBhvr>
                                      <p:to>
                                        <p:strVal val="visible"/>
                                      </p:to>
                                    </p:set>
                                  </p:childTnLst>
                                  <p:subTnLst>
                                    <p:set>
                                      <p:cBhvr override="childStyle">
                                        <p:cTn dur="1" fill="hold" display="0" masterRel="nextClick" afterEffect="1"/>
                                        <p:tgtEl>
                                          <p:spTgt spid="1014825"/>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014823"/>
                                        </p:tgtEl>
                                        <p:attrNameLst>
                                          <p:attrName>style.visibility</p:attrName>
                                        </p:attrNameLst>
                                      </p:cBhvr>
                                      <p:to>
                                        <p:strVal val="visible"/>
                                      </p:to>
                                    </p:set>
                                  </p:childTnLst>
                                  <p:subTnLst>
                                    <p:set>
                                      <p:cBhvr override="childStyle">
                                        <p:cTn dur="1" fill="hold" display="0" masterRel="nextClick" afterEffect="1"/>
                                        <p:tgtEl>
                                          <p:spTgt spid="1014823"/>
                                        </p:tgtEl>
                                        <p:attrNameLst>
                                          <p:attrName>style.visibility</p:attrName>
                                        </p:attrNameLst>
                                      </p:cBhvr>
                                      <p:to>
                                        <p:strVal val="hidden"/>
                                      </p:to>
                                    </p:set>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01482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01482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014811"/>
                                        </p:tgtEl>
                                        <p:attrNameLst>
                                          <p:attrName>style.visibility</p:attrName>
                                        </p:attrNameLst>
                                      </p:cBhvr>
                                      <p:to>
                                        <p:strVal val="visible"/>
                                      </p:to>
                                    </p:set>
                                  </p:childTnLst>
                                  <p:subTnLst>
                                    <p:set>
                                      <p:cBhvr override="childStyle">
                                        <p:cTn dur="1" fill="hold" display="0" masterRel="nextClick" afterEffect="1"/>
                                        <p:tgtEl>
                                          <p:spTgt spid="1014811"/>
                                        </p:tgtEl>
                                        <p:attrNameLst>
                                          <p:attrName>style.visibility</p:attrName>
                                        </p:attrNameLst>
                                      </p:cBhvr>
                                      <p:to>
                                        <p:strVal val="hidden"/>
                                      </p:to>
                                    </p:set>
                                  </p:sub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01481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014828"/>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10148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4809" grpId="0" autoUpdateAnimBg="0"/>
      <p:bldP spid="1014811" grpId="0" autoUpdateAnimBg="0"/>
      <p:bldP spid="1014819" grpId="0" animBg="1" autoUpdateAnimBg="0"/>
      <p:bldP spid="1014820" grpId="0" animBg="1" autoUpdateAnimBg="0"/>
      <p:bldP spid="1014823" grpId="0" autoUpdateAnimBg="0"/>
      <p:bldP spid="1014824" grpId="0" animBg="1" autoUpdateAnimBg="0"/>
      <p:bldP spid="1014825" grpId="0" autoUpdateAnimBg="0"/>
      <p:bldP spid="1014826" grpId="0" autoUpdateAnimBg="0"/>
      <p:bldP spid="1014827" grpId="0" animBg="1" autoUpdateAnimBg="0"/>
      <p:bldP spid="1014828" grpId="0" animBg="1"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Datumsplatzhalter 3"/>
          <p:cNvSpPr>
            <a:spLocks noGrp="1"/>
          </p:cNvSpPr>
          <p:nvPr>
            <p:ph type="dt" sz="half" idx="10"/>
          </p:nvPr>
        </p:nvSpPr>
        <p:spPr/>
        <p:txBody>
          <a:bodyPr/>
          <a:lstStyle/>
          <a:p>
            <a:r>
              <a:rPr lang="en-US" dirty="0"/>
              <a:t>©</a:t>
            </a:r>
            <a:r>
              <a:rPr lang="de-DE" dirty="0"/>
              <a:t> H. Falk | </a:t>
            </a:r>
            <a:fld id="{3FCF1C35-1784-44BA-81B1-CA22212168B1}" type="datetime1">
              <a:rPr lang="de-DE" smtClean="0"/>
              <a:t>01.10.2014</a:t>
            </a:fld>
            <a:endParaRPr lang="de-DE" dirty="0"/>
          </a:p>
        </p:txBody>
      </p:sp>
      <p:sp>
        <p:nvSpPr>
          <p:cNvPr id="36" name="Fußzeilenplatzhalter 4"/>
          <p:cNvSpPr>
            <a:spLocks noGrp="1"/>
          </p:cNvSpPr>
          <p:nvPr>
            <p:ph type="ftr" sz="quarter" idx="11"/>
          </p:nvPr>
        </p:nvSpPr>
        <p:spPr/>
        <p:txBody>
          <a:bodyPr/>
          <a:lstStyle/>
          <a:p>
            <a:r>
              <a:rPr lang="de-DE" dirty="0" smtClean="0"/>
              <a:t>7 - Speicher-Hardware</a:t>
            </a:r>
            <a:endParaRPr lang="de-DE" dirty="0"/>
          </a:p>
        </p:txBody>
      </p:sp>
      <p:sp>
        <p:nvSpPr>
          <p:cNvPr id="908290" name="Rectangle 2"/>
          <p:cNvSpPr>
            <a:spLocks noGrp="1" noChangeArrowheads="1"/>
          </p:cNvSpPr>
          <p:nvPr>
            <p:ph type="title"/>
          </p:nvPr>
        </p:nvSpPr>
        <p:spPr/>
        <p:txBody>
          <a:bodyPr/>
          <a:lstStyle/>
          <a:p>
            <a:r>
              <a:rPr lang="de-DE" dirty="0"/>
              <a:t>Virtuelle und Reale </a:t>
            </a:r>
            <a:r>
              <a:rPr lang="en-US" i="1" dirty="0" smtClean="0"/>
              <a:t>Caches</a:t>
            </a:r>
            <a:endParaRPr lang="en-US" i="1" dirty="0"/>
          </a:p>
        </p:txBody>
      </p:sp>
      <p:sp>
        <p:nvSpPr>
          <p:cNvPr id="908291" name="Rectangle 3"/>
          <p:cNvSpPr>
            <a:spLocks noGrp="1" noChangeArrowheads="1"/>
          </p:cNvSpPr>
          <p:nvPr>
            <p:ph type="body" idx="1"/>
          </p:nvPr>
        </p:nvSpPr>
        <p:spPr/>
        <p:txBody>
          <a:bodyPr/>
          <a:lstStyle/>
          <a:p>
            <a:pPr marL="381000" indent="-381000">
              <a:lnSpc>
                <a:spcPct val="90000"/>
              </a:lnSpc>
            </a:pPr>
            <a:r>
              <a:rPr lang="de-DE" b="1" dirty="0"/>
              <a:t>Virtuelle </a:t>
            </a:r>
            <a:r>
              <a:rPr lang="de-DE" b="1" i="1" dirty="0"/>
              <a:t>Caches</a:t>
            </a:r>
            <a:r>
              <a:rPr lang="de-DE" b="1" dirty="0"/>
              <a:t> (schnell)</a:t>
            </a:r>
          </a:p>
          <a:p>
            <a:pPr marL="381000" indent="-381000">
              <a:lnSpc>
                <a:spcPct val="90000"/>
              </a:lnSpc>
            </a:pPr>
            <a:endParaRPr lang="de-DE" b="1" dirty="0"/>
          </a:p>
          <a:p>
            <a:pPr marL="381000" indent="-381000">
              <a:lnSpc>
                <a:spcPct val="90000"/>
              </a:lnSpc>
            </a:pPr>
            <a:endParaRPr lang="de-DE" b="1" dirty="0"/>
          </a:p>
          <a:p>
            <a:pPr marL="381000" indent="-381000">
              <a:lnSpc>
                <a:spcPct val="90000"/>
              </a:lnSpc>
            </a:pPr>
            <a:endParaRPr lang="de-DE" b="1" dirty="0"/>
          </a:p>
          <a:p>
            <a:pPr marL="381000" indent="-381000">
              <a:lnSpc>
                <a:spcPct val="90000"/>
              </a:lnSpc>
            </a:pPr>
            <a:endParaRPr lang="de-DE" b="1" dirty="0"/>
          </a:p>
          <a:p>
            <a:pPr marL="381000" indent="-381000">
              <a:lnSpc>
                <a:spcPct val="90000"/>
              </a:lnSpc>
            </a:pPr>
            <a:endParaRPr lang="de-DE" b="1" dirty="0"/>
          </a:p>
          <a:p>
            <a:pPr marL="381000" indent="-381000">
              <a:lnSpc>
                <a:spcPct val="90000"/>
              </a:lnSpc>
            </a:pPr>
            <a:endParaRPr lang="de-DE" dirty="0"/>
          </a:p>
          <a:p>
            <a:pPr marL="381000" indent="-381000">
              <a:lnSpc>
                <a:spcPct val="120000"/>
              </a:lnSpc>
              <a:buFont typeface="Arial" charset="0"/>
              <a:buNone/>
            </a:pPr>
            <a:endParaRPr lang="de-DE" dirty="0"/>
          </a:p>
          <a:p>
            <a:pPr marL="381000" indent="-381000">
              <a:lnSpc>
                <a:spcPct val="120000"/>
              </a:lnSpc>
              <a:buFont typeface="Arial" charset="0"/>
              <a:buNone/>
            </a:pPr>
            <a:endParaRPr lang="de-DE" dirty="0"/>
          </a:p>
          <a:p>
            <a:pPr marL="381000" indent="-381000">
              <a:lnSpc>
                <a:spcPct val="90000"/>
              </a:lnSpc>
            </a:pPr>
            <a:r>
              <a:rPr lang="de-DE" b="1" dirty="0"/>
              <a:t>Reale </a:t>
            </a:r>
            <a:r>
              <a:rPr lang="de-DE" b="1" i="1" dirty="0"/>
              <a:t>Caches</a:t>
            </a:r>
            <a:r>
              <a:rPr lang="de-DE" b="1" dirty="0"/>
              <a:t> (langsamer)</a:t>
            </a:r>
            <a:endParaRPr lang="de-DE" dirty="0"/>
          </a:p>
        </p:txBody>
      </p:sp>
      <p:grpSp>
        <p:nvGrpSpPr>
          <p:cNvPr id="908292" name="Group 4"/>
          <p:cNvGrpSpPr>
            <a:grpSpLocks/>
          </p:cNvGrpSpPr>
          <p:nvPr/>
        </p:nvGrpSpPr>
        <p:grpSpPr bwMode="auto">
          <a:xfrm>
            <a:off x="304800" y="1735138"/>
            <a:ext cx="8686800" cy="1981200"/>
            <a:chOff x="144" y="672"/>
            <a:chExt cx="5472" cy="1248"/>
          </a:xfrm>
        </p:grpSpPr>
        <p:sp>
          <p:nvSpPr>
            <p:cNvPr id="908293" name="Rectangle 5"/>
            <p:cNvSpPr>
              <a:spLocks noChangeArrowheads="1"/>
            </p:cNvSpPr>
            <p:nvPr/>
          </p:nvSpPr>
          <p:spPr bwMode="auto">
            <a:xfrm>
              <a:off x="144" y="720"/>
              <a:ext cx="1200" cy="12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de-DE" dirty="0"/>
            </a:p>
          </p:txBody>
        </p:sp>
        <p:sp>
          <p:nvSpPr>
            <p:cNvPr id="908294" name="Rectangle 6"/>
            <p:cNvSpPr>
              <a:spLocks noChangeArrowheads="1"/>
            </p:cNvSpPr>
            <p:nvPr/>
          </p:nvSpPr>
          <p:spPr bwMode="auto">
            <a:xfrm>
              <a:off x="4416" y="768"/>
              <a:ext cx="1200" cy="1152"/>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de-DE" dirty="0"/>
            </a:p>
          </p:txBody>
        </p:sp>
        <p:sp>
          <p:nvSpPr>
            <p:cNvPr id="908295" name="Rectangle 7"/>
            <p:cNvSpPr>
              <a:spLocks noChangeArrowheads="1"/>
            </p:cNvSpPr>
            <p:nvPr/>
          </p:nvSpPr>
          <p:spPr bwMode="auto">
            <a:xfrm>
              <a:off x="2304" y="768"/>
              <a:ext cx="1200" cy="576"/>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de-DE" dirty="0"/>
            </a:p>
          </p:txBody>
        </p:sp>
        <p:sp>
          <p:nvSpPr>
            <p:cNvPr id="908296" name="Line 8"/>
            <p:cNvSpPr>
              <a:spLocks noChangeShapeType="1"/>
            </p:cNvSpPr>
            <p:nvPr/>
          </p:nvSpPr>
          <p:spPr bwMode="auto">
            <a:xfrm>
              <a:off x="1344" y="1104"/>
              <a:ext cx="96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08297" name="Line 9"/>
            <p:cNvSpPr>
              <a:spLocks noChangeShapeType="1"/>
            </p:cNvSpPr>
            <p:nvPr/>
          </p:nvSpPr>
          <p:spPr bwMode="auto">
            <a:xfrm>
              <a:off x="3504" y="1104"/>
              <a:ext cx="91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08298" name="Text Box 10"/>
            <p:cNvSpPr txBox="1">
              <a:spLocks noChangeArrowheads="1"/>
            </p:cNvSpPr>
            <p:nvPr/>
          </p:nvSpPr>
          <p:spPr bwMode="auto">
            <a:xfrm>
              <a:off x="1392" y="672"/>
              <a:ext cx="912" cy="442"/>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2000" dirty="0"/>
                <a:t>virtuelle Adressen</a:t>
              </a:r>
            </a:p>
          </p:txBody>
        </p:sp>
        <p:sp>
          <p:nvSpPr>
            <p:cNvPr id="908299" name="Text Box 11"/>
            <p:cNvSpPr txBox="1">
              <a:spLocks noChangeArrowheads="1"/>
            </p:cNvSpPr>
            <p:nvPr/>
          </p:nvSpPr>
          <p:spPr bwMode="auto">
            <a:xfrm>
              <a:off x="3504" y="672"/>
              <a:ext cx="912" cy="442"/>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2000" dirty="0"/>
                <a:t>reale Adressen</a:t>
              </a:r>
            </a:p>
          </p:txBody>
        </p:sp>
        <p:sp>
          <p:nvSpPr>
            <p:cNvPr id="908300" name="Line 12"/>
            <p:cNvSpPr>
              <a:spLocks noChangeShapeType="1"/>
            </p:cNvSpPr>
            <p:nvPr/>
          </p:nvSpPr>
          <p:spPr bwMode="auto">
            <a:xfrm>
              <a:off x="1344" y="1824"/>
              <a:ext cx="307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08301" name="Text Box 13"/>
            <p:cNvSpPr txBox="1">
              <a:spLocks noChangeArrowheads="1"/>
            </p:cNvSpPr>
            <p:nvPr/>
          </p:nvSpPr>
          <p:spPr bwMode="auto">
            <a:xfrm>
              <a:off x="192" y="864"/>
              <a:ext cx="960" cy="25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2000" dirty="0"/>
                <a:t>Prozessor</a:t>
              </a:r>
            </a:p>
          </p:txBody>
        </p:sp>
        <p:sp>
          <p:nvSpPr>
            <p:cNvPr id="908302" name="Text Box 14"/>
            <p:cNvSpPr txBox="1">
              <a:spLocks noChangeArrowheads="1"/>
            </p:cNvSpPr>
            <p:nvPr/>
          </p:nvSpPr>
          <p:spPr bwMode="auto">
            <a:xfrm>
              <a:off x="4512" y="864"/>
              <a:ext cx="960" cy="25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2000" dirty="0"/>
                <a:t>Speicher</a:t>
              </a:r>
            </a:p>
          </p:txBody>
        </p:sp>
        <p:sp>
          <p:nvSpPr>
            <p:cNvPr id="908303" name="Text Box 15"/>
            <p:cNvSpPr txBox="1">
              <a:spLocks noChangeArrowheads="1"/>
            </p:cNvSpPr>
            <p:nvPr/>
          </p:nvSpPr>
          <p:spPr bwMode="auto">
            <a:xfrm>
              <a:off x="2400" y="816"/>
              <a:ext cx="912" cy="288"/>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dirty="0"/>
                <a:t>MMU</a:t>
              </a:r>
            </a:p>
          </p:txBody>
        </p:sp>
        <p:sp>
          <p:nvSpPr>
            <p:cNvPr id="908304" name="Text Box 16"/>
            <p:cNvSpPr txBox="1">
              <a:spLocks noChangeArrowheads="1"/>
            </p:cNvSpPr>
            <p:nvPr/>
          </p:nvSpPr>
          <p:spPr bwMode="auto">
            <a:xfrm>
              <a:off x="1488" y="1248"/>
              <a:ext cx="720" cy="384"/>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nchorCtr="1"/>
            <a:lstStyle/>
            <a:p>
              <a:pPr eaLnBrk="1" hangingPunct="1">
                <a:spcBef>
                  <a:spcPct val="50000"/>
                </a:spcBef>
              </a:pPr>
              <a:r>
                <a:rPr lang="de-DE" i="1" dirty="0"/>
                <a:t>Cache</a:t>
              </a:r>
            </a:p>
          </p:txBody>
        </p:sp>
        <p:sp>
          <p:nvSpPr>
            <p:cNvPr id="908305" name="Line 17"/>
            <p:cNvSpPr>
              <a:spLocks noChangeShapeType="1"/>
            </p:cNvSpPr>
            <p:nvPr/>
          </p:nvSpPr>
          <p:spPr bwMode="auto">
            <a:xfrm>
              <a:off x="1824" y="1104"/>
              <a:ext cx="0"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08306" name="Line 18"/>
            <p:cNvSpPr>
              <a:spLocks noChangeShapeType="1"/>
            </p:cNvSpPr>
            <p:nvPr/>
          </p:nvSpPr>
          <p:spPr bwMode="auto">
            <a:xfrm>
              <a:off x="1824" y="1632"/>
              <a:ext cx="0" cy="19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08307" name="Text Box 19"/>
            <p:cNvSpPr txBox="1">
              <a:spLocks noChangeArrowheads="1"/>
            </p:cNvSpPr>
            <p:nvPr/>
          </p:nvSpPr>
          <p:spPr bwMode="auto">
            <a:xfrm>
              <a:off x="2688" y="1536"/>
              <a:ext cx="576" cy="25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2000" dirty="0"/>
                <a:t>Daten</a:t>
              </a:r>
            </a:p>
          </p:txBody>
        </p:sp>
      </p:grpSp>
      <p:sp>
        <p:nvSpPr>
          <p:cNvPr id="908308" name="Rectangle 20"/>
          <p:cNvSpPr>
            <a:spLocks noChangeArrowheads="1"/>
          </p:cNvSpPr>
          <p:nvPr/>
        </p:nvSpPr>
        <p:spPr bwMode="auto">
          <a:xfrm>
            <a:off x="304800" y="4495800"/>
            <a:ext cx="1905000" cy="19050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de-DE" dirty="0"/>
          </a:p>
        </p:txBody>
      </p:sp>
      <p:sp>
        <p:nvSpPr>
          <p:cNvPr id="908309" name="Rectangle 21"/>
          <p:cNvSpPr>
            <a:spLocks noChangeArrowheads="1"/>
          </p:cNvSpPr>
          <p:nvPr/>
        </p:nvSpPr>
        <p:spPr bwMode="auto">
          <a:xfrm>
            <a:off x="7086600" y="4572000"/>
            <a:ext cx="1905000" cy="18288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de-DE" dirty="0"/>
          </a:p>
        </p:txBody>
      </p:sp>
      <p:sp>
        <p:nvSpPr>
          <p:cNvPr id="908310" name="Rectangle 22"/>
          <p:cNvSpPr>
            <a:spLocks noChangeArrowheads="1"/>
          </p:cNvSpPr>
          <p:nvPr/>
        </p:nvSpPr>
        <p:spPr bwMode="auto">
          <a:xfrm>
            <a:off x="3733800" y="4572000"/>
            <a:ext cx="1905000" cy="9144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de-DE" dirty="0"/>
          </a:p>
        </p:txBody>
      </p:sp>
      <p:sp>
        <p:nvSpPr>
          <p:cNvPr id="908311" name="Line 23"/>
          <p:cNvSpPr>
            <a:spLocks noChangeShapeType="1"/>
          </p:cNvSpPr>
          <p:nvPr/>
        </p:nvSpPr>
        <p:spPr bwMode="auto">
          <a:xfrm>
            <a:off x="2209800" y="5105400"/>
            <a:ext cx="1524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08312" name="Line 24"/>
          <p:cNvSpPr>
            <a:spLocks noChangeShapeType="1"/>
          </p:cNvSpPr>
          <p:nvPr/>
        </p:nvSpPr>
        <p:spPr bwMode="auto">
          <a:xfrm>
            <a:off x="5638800" y="5105400"/>
            <a:ext cx="1447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08313" name="Text Box 25"/>
          <p:cNvSpPr txBox="1">
            <a:spLocks noChangeArrowheads="1"/>
          </p:cNvSpPr>
          <p:nvPr/>
        </p:nvSpPr>
        <p:spPr bwMode="auto">
          <a:xfrm>
            <a:off x="2286000" y="4419600"/>
            <a:ext cx="1447800" cy="70167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2000" dirty="0"/>
              <a:t>virtuelle Adressen</a:t>
            </a:r>
          </a:p>
        </p:txBody>
      </p:sp>
      <p:sp>
        <p:nvSpPr>
          <p:cNvPr id="908314" name="Text Box 26"/>
          <p:cNvSpPr txBox="1">
            <a:spLocks noChangeArrowheads="1"/>
          </p:cNvSpPr>
          <p:nvPr/>
        </p:nvSpPr>
        <p:spPr bwMode="auto">
          <a:xfrm>
            <a:off x="5638800" y="4419600"/>
            <a:ext cx="1447800" cy="70167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2000" dirty="0"/>
              <a:t>reale Adressen</a:t>
            </a:r>
          </a:p>
        </p:txBody>
      </p:sp>
      <p:sp>
        <p:nvSpPr>
          <p:cNvPr id="908315" name="Line 27"/>
          <p:cNvSpPr>
            <a:spLocks noChangeShapeType="1"/>
          </p:cNvSpPr>
          <p:nvPr/>
        </p:nvSpPr>
        <p:spPr bwMode="auto">
          <a:xfrm>
            <a:off x="2209800" y="6248400"/>
            <a:ext cx="4876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08316" name="Text Box 28"/>
          <p:cNvSpPr txBox="1">
            <a:spLocks noChangeArrowheads="1"/>
          </p:cNvSpPr>
          <p:nvPr/>
        </p:nvSpPr>
        <p:spPr bwMode="auto">
          <a:xfrm>
            <a:off x="381000" y="4724400"/>
            <a:ext cx="1524000" cy="39687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2000" dirty="0"/>
              <a:t>Prozessor</a:t>
            </a:r>
          </a:p>
        </p:txBody>
      </p:sp>
      <p:sp>
        <p:nvSpPr>
          <p:cNvPr id="908317" name="Text Box 29"/>
          <p:cNvSpPr txBox="1">
            <a:spLocks noChangeArrowheads="1"/>
          </p:cNvSpPr>
          <p:nvPr/>
        </p:nvSpPr>
        <p:spPr bwMode="auto">
          <a:xfrm>
            <a:off x="7239000" y="4724400"/>
            <a:ext cx="1524000" cy="39687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2000" dirty="0"/>
              <a:t>Speicher</a:t>
            </a:r>
          </a:p>
        </p:txBody>
      </p:sp>
      <p:sp>
        <p:nvSpPr>
          <p:cNvPr id="908318" name="Text Box 30"/>
          <p:cNvSpPr txBox="1">
            <a:spLocks noChangeArrowheads="1"/>
          </p:cNvSpPr>
          <p:nvPr/>
        </p:nvSpPr>
        <p:spPr bwMode="auto">
          <a:xfrm>
            <a:off x="3886200" y="4648200"/>
            <a:ext cx="1447800" cy="45720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dirty="0"/>
              <a:t>MMU</a:t>
            </a:r>
          </a:p>
        </p:txBody>
      </p:sp>
      <p:sp>
        <p:nvSpPr>
          <p:cNvPr id="908319" name="Text Box 31"/>
          <p:cNvSpPr txBox="1">
            <a:spLocks noChangeArrowheads="1"/>
          </p:cNvSpPr>
          <p:nvPr/>
        </p:nvSpPr>
        <p:spPr bwMode="auto">
          <a:xfrm>
            <a:off x="5791200" y="5334000"/>
            <a:ext cx="1143000" cy="6096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nchorCtr="1"/>
          <a:lstStyle/>
          <a:p>
            <a:pPr eaLnBrk="1" hangingPunct="1">
              <a:spcBef>
                <a:spcPct val="50000"/>
              </a:spcBef>
            </a:pPr>
            <a:r>
              <a:rPr lang="de-DE" i="1" dirty="0"/>
              <a:t>Cache</a:t>
            </a:r>
          </a:p>
        </p:txBody>
      </p:sp>
      <p:sp>
        <p:nvSpPr>
          <p:cNvPr id="908320" name="Line 32"/>
          <p:cNvSpPr>
            <a:spLocks noChangeShapeType="1"/>
          </p:cNvSpPr>
          <p:nvPr/>
        </p:nvSpPr>
        <p:spPr bwMode="auto">
          <a:xfrm>
            <a:off x="6324600" y="5105400"/>
            <a:ext cx="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08321" name="Line 33"/>
          <p:cNvSpPr>
            <a:spLocks noChangeShapeType="1"/>
          </p:cNvSpPr>
          <p:nvPr/>
        </p:nvSpPr>
        <p:spPr bwMode="auto">
          <a:xfrm>
            <a:off x="6400800" y="5943600"/>
            <a:ext cx="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908322" name="Text Box 34"/>
          <p:cNvSpPr txBox="1">
            <a:spLocks noChangeArrowheads="1"/>
          </p:cNvSpPr>
          <p:nvPr/>
        </p:nvSpPr>
        <p:spPr bwMode="auto">
          <a:xfrm>
            <a:off x="4343400" y="5791200"/>
            <a:ext cx="914400" cy="39687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2000" dirty="0"/>
              <a:t>Daten</a:t>
            </a:r>
          </a:p>
        </p:txBody>
      </p:sp>
    </p:spTree>
    <p:extLst>
      <p:ext uri="{BB962C8B-B14F-4D97-AF65-F5344CB8AC3E}">
        <p14:creationId xmlns:p14="http://schemas.microsoft.com/office/powerpoint/2010/main" val="1541418473"/>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Datumsplatzhalter 3"/>
          <p:cNvSpPr>
            <a:spLocks noGrp="1"/>
          </p:cNvSpPr>
          <p:nvPr>
            <p:ph type="dt" sz="half" idx="10"/>
          </p:nvPr>
        </p:nvSpPr>
        <p:spPr/>
        <p:txBody>
          <a:bodyPr/>
          <a:lstStyle/>
          <a:p>
            <a:r>
              <a:rPr lang="en-US" dirty="0"/>
              <a:t>©</a:t>
            </a:r>
            <a:r>
              <a:rPr lang="de-DE" dirty="0"/>
              <a:t> H. Falk | </a:t>
            </a:r>
            <a:fld id="{F1C60403-24E4-4B60-B4A4-D75137EA4129}" type="datetime1">
              <a:rPr lang="de-DE" smtClean="0"/>
              <a:t>01.10.2014</a:t>
            </a:fld>
            <a:endParaRPr lang="de-DE" dirty="0"/>
          </a:p>
        </p:txBody>
      </p:sp>
      <p:sp>
        <p:nvSpPr>
          <p:cNvPr id="71" name="Fußzeilenplatzhalter 4"/>
          <p:cNvSpPr>
            <a:spLocks noGrp="1"/>
          </p:cNvSpPr>
          <p:nvPr>
            <p:ph type="ftr" sz="quarter" idx="11"/>
          </p:nvPr>
        </p:nvSpPr>
        <p:spPr/>
        <p:txBody>
          <a:bodyPr/>
          <a:lstStyle/>
          <a:p>
            <a:r>
              <a:rPr lang="de-DE" dirty="0" smtClean="0"/>
              <a:t>7 - Speicher-Hardware</a:t>
            </a:r>
            <a:endParaRPr lang="de-DE" dirty="0"/>
          </a:p>
        </p:txBody>
      </p:sp>
      <p:sp>
        <p:nvSpPr>
          <p:cNvPr id="1018882" name="Rectangle 2"/>
          <p:cNvSpPr>
            <a:spLocks noGrp="1" noChangeArrowheads="1"/>
          </p:cNvSpPr>
          <p:nvPr>
            <p:ph type="title"/>
          </p:nvPr>
        </p:nvSpPr>
        <p:spPr/>
        <p:txBody>
          <a:bodyPr/>
          <a:lstStyle/>
          <a:p>
            <a:r>
              <a:rPr lang="de-DE" dirty="0"/>
              <a:t>Realer </a:t>
            </a:r>
            <a:r>
              <a:rPr lang="de-DE" i="1" dirty="0"/>
              <a:t>Cache</a:t>
            </a:r>
            <a:r>
              <a:rPr lang="de-DE" dirty="0"/>
              <a:t> bei Prozesswechsel </a:t>
            </a:r>
            <a:r>
              <a:rPr lang="en-US" i="1" dirty="0"/>
              <a:t>(context switch)</a:t>
            </a:r>
          </a:p>
        </p:txBody>
      </p:sp>
      <p:sp>
        <p:nvSpPr>
          <p:cNvPr id="1018883" name="Rectangle 3"/>
          <p:cNvSpPr>
            <a:spLocks noGrp="1" noChangeArrowheads="1"/>
          </p:cNvSpPr>
          <p:nvPr>
            <p:ph type="body" idx="1"/>
          </p:nvPr>
        </p:nvSpPr>
        <p:spPr>
          <a:noFill/>
          <a:ln/>
        </p:spPr>
        <p:txBody>
          <a:bodyPr/>
          <a:lstStyle/>
          <a:p>
            <a:pPr marL="0" indent="-381000">
              <a:lnSpc>
                <a:spcPct val="100000"/>
              </a:lnSpc>
            </a:pPr>
            <a:r>
              <a:rPr lang="de-DE" dirty="0"/>
              <a:t>Zu einer bestimmten Adresse im </a:t>
            </a:r>
            <a:r>
              <a:rPr lang="de-DE" i="1" dirty="0"/>
              <a:t>Cache</a:t>
            </a:r>
            <a:r>
              <a:rPr lang="de-DE" dirty="0"/>
              <a:t> gehört vor und nach dem Prozesswechsel dieselbe Zelle im Speicher</a:t>
            </a:r>
          </a:p>
        </p:txBody>
      </p:sp>
      <p:sp>
        <p:nvSpPr>
          <p:cNvPr id="1018884" name="Text Box 4"/>
          <p:cNvSpPr txBox="1">
            <a:spLocks noChangeArrowheads="1"/>
          </p:cNvSpPr>
          <p:nvPr/>
        </p:nvSpPr>
        <p:spPr bwMode="auto">
          <a:xfrm>
            <a:off x="152400" y="3324225"/>
            <a:ext cx="914400" cy="12192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pPr eaLnBrk="1" hangingPunct="1">
              <a:spcBef>
                <a:spcPct val="50000"/>
              </a:spcBef>
            </a:pPr>
            <a:endParaRPr lang="en-US" dirty="0"/>
          </a:p>
        </p:txBody>
      </p:sp>
      <p:sp>
        <p:nvSpPr>
          <p:cNvPr id="1018885" name="Text Box 5"/>
          <p:cNvSpPr txBox="1">
            <a:spLocks noChangeArrowheads="1"/>
          </p:cNvSpPr>
          <p:nvPr/>
        </p:nvSpPr>
        <p:spPr bwMode="auto">
          <a:xfrm>
            <a:off x="7924800" y="3324225"/>
            <a:ext cx="1066800" cy="13716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pPr eaLnBrk="1" hangingPunct="1">
              <a:spcBef>
                <a:spcPct val="50000"/>
              </a:spcBef>
            </a:pPr>
            <a:endParaRPr lang="en-US" dirty="0"/>
          </a:p>
        </p:txBody>
      </p:sp>
      <p:sp>
        <p:nvSpPr>
          <p:cNvPr id="1018886" name="Text Box 6"/>
          <p:cNvSpPr txBox="1">
            <a:spLocks noChangeArrowheads="1"/>
          </p:cNvSpPr>
          <p:nvPr/>
        </p:nvSpPr>
        <p:spPr bwMode="auto">
          <a:xfrm>
            <a:off x="5029200" y="2105025"/>
            <a:ext cx="1752600" cy="4572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i="1" dirty="0"/>
              <a:t>Cache</a:t>
            </a:r>
          </a:p>
        </p:txBody>
      </p:sp>
      <p:sp>
        <p:nvSpPr>
          <p:cNvPr id="1018887" name="Text Box 7"/>
          <p:cNvSpPr txBox="1">
            <a:spLocks noChangeArrowheads="1"/>
          </p:cNvSpPr>
          <p:nvPr/>
        </p:nvSpPr>
        <p:spPr bwMode="auto">
          <a:xfrm>
            <a:off x="533400" y="2714625"/>
            <a:ext cx="2286000" cy="366713"/>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t>lese 0x88D0 </a:t>
            </a:r>
            <a:r>
              <a:rPr lang="de-DE" sz="1800" dirty="0">
                <a:sym typeface="Wingdings" pitchFamily="2" charset="2"/>
              </a:rPr>
              <a:t></a:t>
            </a:r>
          </a:p>
        </p:txBody>
      </p:sp>
      <p:sp>
        <p:nvSpPr>
          <p:cNvPr id="1018888" name="Text Box 8"/>
          <p:cNvSpPr txBox="1">
            <a:spLocks noChangeArrowheads="1"/>
          </p:cNvSpPr>
          <p:nvPr/>
        </p:nvSpPr>
        <p:spPr bwMode="auto">
          <a:xfrm>
            <a:off x="304800" y="2105025"/>
            <a:ext cx="1554163" cy="4572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eaLnBrk="1" hangingPunct="1"/>
            <a:r>
              <a:rPr lang="de-DE" dirty="0"/>
              <a:t>Prozessor</a:t>
            </a:r>
          </a:p>
        </p:txBody>
      </p:sp>
      <p:sp>
        <p:nvSpPr>
          <p:cNvPr id="1018889" name="Text Box 9"/>
          <p:cNvSpPr txBox="1">
            <a:spLocks noChangeArrowheads="1"/>
          </p:cNvSpPr>
          <p:nvPr/>
        </p:nvSpPr>
        <p:spPr bwMode="auto">
          <a:xfrm>
            <a:off x="6934200" y="4010025"/>
            <a:ext cx="990600" cy="366713"/>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t>0x22B0</a:t>
            </a:r>
            <a:endParaRPr lang="de-DE" sz="1800" dirty="0">
              <a:sym typeface="Wingdings" pitchFamily="2" charset="2"/>
            </a:endParaRPr>
          </a:p>
        </p:txBody>
      </p:sp>
      <p:sp>
        <p:nvSpPr>
          <p:cNvPr id="1018890" name="Text Box 10"/>
          <p:cNvSpPr txBox="1">
            <a:spLocks noChangeArrowheads="1"/>
          </p:cNvSpPr>
          <p:nvPr/>
        </p:nvSpPr>
        <p:spPr bwMode="auto">
          <a:xfrm>
            <a:off x="8001000" y="4010025"/>
            <a:ext cx="914400" cy="3968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2000" dirty="0"/>
              <a:t>4444</a:t>
            </a:r>
          </a:p>
        </p:txBody>
      </p:sp>
      <p:grpSp>
        <p:nvGrpSpPr>
          <p:cNvPr id="1018891" name="Group 11"/>
          <p:cNvGrpSpPr>
            <a:grpSpLocks/>
          </p:cNvGrpSpPr>
          <p:nvPr/>
        </p:nvGrpSpPr>
        <p:grpSpPr bwMode="auto">
          <a:xfrm>
            <a:off x="4267200" y="3324225"/>
            <a:ext cx="2286000" cy="1371600"/>
            <a:chOff x="2544" y="2064"/>
            <a:chExt cx="1440" cy="1152"/>
          </a:xfrm>
        </p:grpSpPr>
        <p:sp>
          <p:nvSpPr>
            <p:cNvPr id="1018892" name="Text Box 12"/>
            <p:cNvSpPr txBox="1">
              <a:spLocks noChangeArrowheads="1"/>
            </p:cNvSpPr>
            <p:nvPr/>
          </p:nvSpPr>
          <p:spPr bwMode="auto">
            <a:xfrm>
              <a:off x="2784" y="2064"/>
              <a:ext cx="1200" cy="1152"/>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pPr eaLnBrk="1" hangingPunct="1">
                <a:spcBef>
                  <a:spcPct val="50000"/>
                </a:spcBef>
              </a:pPr>
              <a:endParaRPr lang="en-US" dirty="0"/>
            </a:p>
          </p:txBody>
        </p:sp>
        <p:sp>
          <p:nvSpPr>
            <p:cNvPr id="1018893" name="Freeform 13"/>
            <p:cNvSpPr>
              <a:spLocks/>
            </p:cNvSpPr>
            <p:nvPr/>
          </p:nvSpPr>
          <p:spPr bwMode="auto">
            <a:xfrm>
              <a:off x="2544" y="2064"/>
              <a:ext cx="240" cy="1152"/>
            </a:xfrm>
            <a:custGeom>
              <a:avLst/>
              <a:gdLst>
                <a:gd name="T0" fmla="*/ 240 w 240"/>
                <a:gd name="T1" fmla="*/ 0 h 1152"/>
                <a:gd name="T2" fmla="*/ 0 w 240"/>
                <a:gd name="T3" fmla="*/ 144 h 1152"/>
                <a:gd name="T4" fmla="*/ 0 w 240"/>
                <a:gd name="T5" fmla="*/ 1008 h 1152"/>
                <a:gd name="T6" fmla="*/ 240 w 240"/>
                <a:gd name="T7" fmla="*/ 1152 h 1152"/>
                <a:gd name="T8" fmla="*/ 240 w 240"/>
                <a:gd name="T9" fmla="*/ 0 h 1152"/>
              </a:gdLst>
              <a:ahLst/>
              <a:cxnLst>
                <a:cxn ang="0">
                  <a:pos x="T0" y="T1"/>
                </a:cxn>
                <a:cxn ang="0">
                  <a:pos x="T2" y="T3"/>
                </a:cxn>
                <a:cxn ang="0">
                  <a:pos x="T4" y="T5"/>
                </a:cxn>
                <a:cxn ang="0">
                  <a:pos x="T6" y="T7"/>
                </a:cxn>
                <a:cxn ang="0">
                  <a:pos x="T8" y="T9"/>
                </a:cxn>
              </a:cxnLst>
              <a:rect l="0" t="0" r="r" b="b"/>
              <a:pathLst>
                <a:path w="240" h="1152">
                  <a:moveTo>
                    <a:pt x="240" y="0"/>
                  </a:moveTo>
                  <a:lnTo>
                    <a:pt x="0" y="144"/>
                  </a:lnTo>
                  <a:lnTo>
                    <a:pt x="0" y="1008"/>
                  </a:lnTo>
                  <a:lnTo>
                    <a:pt x="240" y="1152"/>
                  </a:lnTo>
                  <a:lnTo>
                    <a:pt x="240" y="0"/>
                  </a:lnTo>
                  <a:close/>
                </a:path>
              </a:pathLst>
            </a:custGeom>
            <a:solidFill>
              <a:srgbClr val="FFFF99"/>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dirty="0"/>
            </a:p>
          </p:txBody>
        </p:sp>
      </p:grpSp>
      <p:sp>
        <p:nvSpPr>
          <p:cNvPr id="1018894" name="Freeform 14"/>
          <p:cNvSpPr>
            <a:spLocks/>
          </p:cNvSpPr>
          <p:nvPr/>
        </p:nvSpPr>
        <p:spPr bwMode="auto">
          <a:xfrm>
            <a:off x="6248400" y="3019425"/>
            <a:ext cx="2209800" cy="304800"/>
          </a:xfrm>
          <a:custGeom>
            <a:avLst/>
            <a:gdLst>
              <a:gd name="T0" fmla="*/ 0 w 1680"/>
              <a:gd name="T1" fmla="*/ 192 h 192"/>
              <a:gd name="T2" fmla="*/ 0 w 1680"/>
              <a:gd name="T3" fmla="*/ 0 h 192"/>
              <a:gd name="T4" fmla="*/ 1680 w 1680"/>
              <a:gd name="T5" fmla="*/ 0 h 192"/>
              <a:gd name="T6" fmla="*/ 1680 w 1680"/>
              <a:gd name="T7" fmla="*/ 192 h 192"/>
            </a:gdLst>
            <a:ahLst/>
            <a:cxnLst>
              <a:cxn ang="0">
                <a:pos x="T0" y="T1"/>
              </a:cxn>
              <a:cxn ang="0">
                <a:pos x="T2" y="T3"/>
              </a:cxn>
              <a:cxn ang="0">
                <a:pos x="T4" y="T5"/>
              </a:cxn>
              <a:cxn ang="0">
                <a:pos x="T6" y="T7"/>
              </a:cxn>
            </a:cxnLst>
            <a:rect l="0" t="0" r="r" b="b"/>
            <a:pathLst>
              <a:path w="1680" h="192">
                <a:moveTo>
                  <a:pt x="0" y="192"/>
                </a:moveTo>
                <a:lnTo>
                  <a:pt x="0" y="0"/>
                </a:lnTo>
                <a:lnTo>
                  <a:pt x="1680" y="0"/>
                </a:lnTo>
                <a:lnTo>
                  <a:pt x="1680" y="192"/>
                </a:lnTo>
              </a:path>
            </a:pathLst>
          </a:custGeom>
          <a:noFill/>
          <a:ln w="19050" cap="flat" cmpd="sng">
            <a:solidFill>
              <a:schemeClr val="tx1"/>
            </a:solidFill>
            <a:prstDash val="solid"/>
            <a:round/>
            <a:headEnd type="triangle" w="med" len="med"/>
            <a:tailEnd type="triangle" w="med" len="med"/>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dirty="0"/>
          </a:p>
        </p:txBody>
      </p:sp>
      <p:sp>
        <p:nvSpPr>
          <p:cNvPr id="1018895" name="Text Box 15"/>
          <p:cNvSpPr txBox="1">
            <a:spLocks noChangeArrowheads="1"/>
          </p:cNvSpPr>
          <p:nvPr/>
        </p:nvSpPr>
        <p:spPr bwMode="auto">
          <a:xfrm>
            <a:off x="4800600" y="4086225"/>
            <a:ext cx="1752600" cy="3968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2000" dirty="0"/>
              <a:t>0x11C0 3333</a:t>
            </a:r>
          </a:p>
        </p:txBody>
      </p:sp>
      <p:sp>
        <p:nvSpPr>
          <p:cNvPr id="1018896" name="Text Box 16"/>
          <p:cNvSpPr txBox="1">
            <a:spLocks noChangeArrowheads="1"/>
          </p:cNvSpPr>
          <p:nvPr/>
        </p:nvSpPr>
        <p:spPr bwMode="auto">
          <a:xfrm>
            <a:off x="7467600" y="2105025"/>
            <a:ext cx="1447800" cy="4572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dirty="0"/>
              <a:t>Speicher</a:t>
            </a:r>
          </a:p>
        </p:txBody>
      </p:sp>
      <p:sp>
        <p:nvSpPr>
          <p:cNvPr id="1018897" name="Text Box 17"/>
          <p:cNvSpPr txBox="1">
            <a:spLocks noChangeArrowheads="1"/>
          </p:cNvSpPr>
          <p:nvPr/>
        </p:nvSpPr>
        <p:spPr bwMode="auto">
          <a:xfrm>
            <a:off x="2362200" y="3324225"/>
            <a:ext cx="914400" cy="12192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pPr eaLnBrk="1" hangingPunct="1">
              <a:spcBef>
                <a:spcPct val="50000"/>
              </a:spcBef>
            </a:pPr>
            <a:endParaRPr lang="en-US" dirty="0"/>
          </a:p>
        </p:txBody>
      </p:sp>
      <p:sp>
        <p:nvSpPr>
          <p:cNvPr id="1018898" name="Freeform 18"/>
          <p:cNvSpPr>
            <a:spLocks/>
          </p:cNvSpPr>
          <p:nvPr/>
        </p:nvSpPr>
        <p:spPr bwMode="auto">
          <a:xfrm>
            <a:off x="3124200" y="3019425"/>
            <a:ext cx="2209800" cy="304800"/>
          </a:xfrm>
          <a:custGeom>
            <a:avLst/>
            <a:gdLst>
              <a:gd name="T0" fmla="*/ 0 w 1680"/>
              <a:gd name="T1" fmla="*/ 192 h 192"/>
              <a:gd name="T2" fmla="*/ 0 w 1680"/>
              <a:gd name="T3" fmla="*/ 0 h 192"/>
              <a:gd name="T4" fmla="*/ 1680 w 1680"/>
              <a:gd name="T5" fmla="*/ 0 h 192"/>
              <a:gd name="T6" fmla="*/ 1680 w 1680"/>
              <a:gd name="T7" fmla="*/ 192 h 192"/>
            </a:gdLst>
            <a:ahLst/>
            <a:cxnLst>
              <a:cxn ang="0">
                <a:pos x="T0" y="T1"/>
              </a:cxn>
              <a:cxn ang="0">
                <a:pos x="T2" y="T3"/>
              </a:cxn>
              <a:cxn ang="0">
                <a:pos x="T4" y="T5"/>
              </a:cxn>
              <a:cxn ang="0">
                <a:pos x="T6" y="T7"/>
              </a:cxn>
            </a:cxnLst>
            <a:rect l="0" t="0" r="r" b="b"/>
            <a:pathLst>
              <a:path w="1680" h="192">
                <a:moveTo>
                  <a:pt x="0" y="192"/>
                </a:moveTo>
                <a:lnTo>
                  <a:pt x="0" y="0"/>
                </a:lnTo>
                <a:lnTo>
                  <a:pt x="1680" y="0"/>
                </a:lnTo>
                <a:lnTo>
                  <a:pt x="1680" y="192"/>
                </a:lnTo>
              </a:path>
            </a:pathLst>
          </a:custGeom>
          <a:noFill/>
          <a:ln w="19050" cap="flat" cmpd="sng">
            <a:solidFill>
              <a:schemeClr val="tx1"/>
            </a:solidFill>
            <a:prstDash val="solid"/>
            <a:round/>
            <a:headEnd type="triangle" w="med" len="med"/>
            <a:tailEnd type="triangle" w="med" len="med"/>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dirty="0"/>
          </a:p>
        </p:txBody>
      </p:sp>
      <p:sp>
        <p:nvSpPr>
          <p:cNvPr id="1018899" name="Freeform 19"/>
          <p:cNvSpPr>
            <a:spLocks/>
          </p:cNvSpPr>
          <p:nvPr/>
        </p:nvSpPr>
        <p:spPr bwMode="auto">
          <a:xfrm>
            <a:off x="381000" y="3019425"/>
            <a:ext cx="2209800" cy="304800"/>
          </a:xfrm>
          <a:custGeom>
            <a:avLst/>
            <a:gdLst>
              <a:gd name="T0" fmla="*/ 0 w 1680"/>
              <a:gd name="T1" fmla="*/ 192 h 192"/>
              <a:gd name="T2" fmla="*/ 0 w 1680"/>
              <a:gd name="T3" fmla="*/ 0 h 192"/>
              <a:gd name="T4" fmla="*/ 1680 w 1680"/>
              <a:gd name="T5" fmla="*/ 0 h 192"/>
              <a:gd name="T6" fmla="*/ 1680 w 1680"/>
              <a:gd name="T7" fmla="*/ 192 h 192"/>
            </a:gdLst>
            <a:ahLst/>
            <a:cxnLst>
              <a:cxn ang="0">
                <a:pos x="T0" y="T1"/>
              </a:cxn>
              <a:cxn ang="0">
                <a:pos x="T2" y="T3"/>
              </a:cxn>
              <a:cxn ang="0">
                <a:pos x="T4" y="T5"/>
              </a:cxn>
              <a:cxn ang="0">
                <a:pos x="T6" y="T7"/>
              </a:cxn>
            </a:cxnLst>
            <a:rect l="0" t="0" r="r" b="b"/>
            <a:pathLst>
              <a:path w="1680" h="192">
                <a:moveTo>
                  <a:pt x="0" y="192"/>
                </a:moveTo>
                <a:lnTo>
                  <a:pt x="0" y="0"/>
                </a:lnTo>
                <a:lnTo>
                  <a:pt x="1680" y="0"/>
                </a:lnTo>
                <a:lnTo>
                  <a:pt x="1680" y="192"/>
                </a:lnTo>
              </a:path>
            </a:pathLst>
          </a:custGeom>
          <a:noFill/>
          <a:ln w="19050" cap="flat" cmpd="sng">
            <a:solidFill>
              <a:schemeClr val="tx1"/>
            </a:solidFill>
            <a:prstDash val="solid"/>
            <a:round/>
            <a:headEnd type="triangle" w="med" len="med"/>
            <a:tailEnd type="triangle" w="med" len="med"/>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dirty="0"/>
          </a:p>
        </p:txBody>
      </p:sp>
      <p:sp>
        <p:nvSpPr>
          <p:cNvPr id="1018900" name="Text Box 20"/>
          <p:cNvSpPr txBox="1">
            <a:spLocks noChangeArrowheads="1"/>
          </p:cNvSpPr>
          <p:nvPr/>
        </p:nvSpPr>
        <p:spPr bwMode="auto">
          <a:xfrm>
            <a:off x="2438400" y="2105025"/>
            <a:ext cx="1219200" cy="4572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dirty="0"/>
              <a:t>MMU</a:t>
            </a:r>
          </a:p>
        </p:txBody>
      </p:sp>
      <p:sp>
        <p:nvSpPr>
          <p:cNvPr id="1018901" name="Text Box 21"/>
          <p:cNvSpPr txBox="1">
            <a:spLocks noChangeArrowheads="1"/>
          </p:cNvSpPr>
          <p:nvPr/>
        </p:nvSpPr>
        <p:spPr bwMode="auto">
          <a:xfrm>
            <a:off x="6934200" y="3552825"/>
            <a:ext cx="990600" cy="366713"/>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t>0x11C0</a:t>
            </a:r>
            <a:endParaRPr lang="de-DE" sz="1800" dirty="0">
              <a:sym typeface="Wingdings" pitchFamily="2" charset="2"/>
            </a:endParaRPr>
          </a:p>
        </p:txBody>
      </p:sp>
      <p:sp>
        <p:nvSpPr>
          <p:cNvPr id="1018902" name="Text Box 22"/>
          <p:cNvSpPr txBox="1">
            <a:spLocks noChangeArrowheads="1"/>
          </p:cNvSpPr>
          <p:nvPr/>
        </p:nvSpPr>
        <p:spPr bwMode="auto">
          <a:xfrm>
            <a:off x="8001000" y="3552825"/>
            <a:ext cx="914400" cy="3968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2000" dirty="0"/>
              <a:t>3333</a:t>
            </a:r>
          </a:p>
        </p:txBody>
      </p:sp>
      <p:graphicFrame>
        <p:nvGraphicFramePr>
          <p:cNvPr id="1018903" name="Group 23"/>
          <p:cNvGraphicFramePr>
            <a:graphicFrameLocks noGrp="1"/>
          </p:cNvGraphicFramePr>
          <p:nvPr/>
        </p:nvGraphicFramePr>
        <p:xfrm>
          <a:off x="228600" y="4848225"/>
          <a:ext cx="2362200" cy="1190625"/>
        </p:xfrm>
        <a:graphic>
          <a:graphicData uri="http://schemas.openxmlformats.org/drawingml/2006/table">
            <a:tbl>
              <a:tblPr/>
              <a:tblGrid>
                <a:gridCol w="1181100"/>
                <a:gridCol w="1181100"/>
              </a:tblGrid>
              <a:tr h="396875">
                <a:tc gridSpan="2">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de-DE" sz="1800" b="1" i="0" u="none" strike="noStrike" cap="none" normalizeH="0" baseline="0" dirty="0" smtClean="0">
                          <a:ln>
                            <a:noFill/>
                          </a:ln>
                          <a:solidFill>
                            <a:schemeClr val="tx1"/>
                          </a:solidFill>
                          <a:effectLst/>
                          <a:latin typeface="Arial" charset="0"/>
                        </a:rPr>
                        <a:t>Prozess P1</a:t>
                      </a:r>
                    </a:p>
                  </a:txBody>
                  <a:tcPr marL="90000" marR="90000" marT="46800" marB="4680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de-DE"/>
                    </a:p>
                  </a:txBody>
                  <a:tcPr/>
                </a:tc>
              </a:tr>
              <a:tr h="396875">
                <a:tc>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de-DE" sz="1800" b="1" i="0" u="none" strike="noStrike" cap="none" normalizeH="0" baseline="0" dirty="0" smtClean="0">
                          <a:ln>
                            <a:noFill/>
                          </a:ln>
                          <a:solidFill>
                            <a:schemeClr val="tx1"/>
                          </a:solidFill>
                          <a:effectLst/>
                          <a:latin typeface="Arial" charset="0"/>
                        </a:rPr>
                        <a:t>Seite</a:t>
                      </a:r>
                    </a:p>
                  </a:txBody>
                  <a:tcPr marL="90000" marR="90000" marT="468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de-DE" sz="1800" b="1" i="0" u="none" strike="noStrike" cap="none" normalizeH="0" baseline="0" dirty="0" smtClean="0">
                          <a:ln>
                            <a:noFill/>
                          </a:ln>
                          <a:solidFill>
                            <a:schemeClr val="tx1"/>
                          </a:solidFill>
                          <a:effectLst/>
                          <a:latin typeface="Arial" charset="0"/>
                        </a:rPr>
                        <a:t>Kachel</a:t>
                      </a:r>
                    </a:p>
                  </a:txBody>
                  <a:tcPr marL="90000" marR="90000" marT="46800" marB="468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875">
                <a:tc>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de-DE" sz="1800" b="0" i="0" u="none" strike="noStrike" cap="none" normalizeH="0" baseline="0" dirty="0" smtClean="0">
                          <a:ln>
                            <a:noFill/>
                          </a:ln>
                          <a:solidFill>
                            <a:schemeClr val="tx1"/>
                          </a:solidFill>
                          <a:effectLst/>
                          <a:latin typeface="Arial" charset="0"/>
                        </a:rPr>
                        <a:t>0x88D.</a:t>
                      </a:r>
                    </a:p>
                  </a:txBody>
                  <a:tcPr marL="90000" marR="90000" marT="468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de-DE" sz="1800" b="0" i="0" u="none" strike="noStrike" cap="none" normalizeH="0" baseline="0" dirty="0" smtClean="0">
                          <a:ln>
                            <a:noFill/>
                          </a:ln>
                          <a:solidFill>
                            <a:schemeClr val="tx1"/>
                          </a:solidFill>
                          <a:effectLst/>
                          <a:latin typeface="Arial" charset="0"/>
                        </a:rPr>
                        <a:t>0x11C.</a:t>
                      </a:r>
                    </a:p>
                  </a:txBody>
                  <a:tcPr marL="90000" marR="90000" marT="46800" marB="468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1018916" name="Group 36"/>
          <p:cNvGraphicFramePr>
            <a:graphicFrameLocks noGrp="1"/>
          </p:cNvGraphicFramePr>
          <p:nvPr/>
        </p:nvGraphicFramePr>
        <p:xfrm>
          <a:off x="2819400" y="4848225"/>
          <a:ext cx="2362200" cy="1219200"/>
        </p:xfrm>
        <a:graphic>
          <a:graphicData uri="http://schemas.openxmlformats.org/drawingml/2006/table">
            <a:tbl>
              <a:tblPr/>
              <a:tblGrid>
                <a:gridCol w="1181100"/>
                <a:gridCol w="1181100"/>
              </a:tblGrid>
              <a:tr h="396875">
                <a:tc gridSpan="2">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de-DE" sz="1800" b="1" i="0" u="none" strike="noStrike" cap="none" normalizeH="0" baseline="0" dirty="0" smtClean="0">
                          <a:ln>
                            <a:noFill/>
                          </a:ln>
                          <a:solidFill>
                            <a:schemeClr val="tx1"/>
                          </a:solidFill>
                          <a:effectLst/>
                          <a:latin typeface="Arial" charset="0"/>
                        </a:rPr>
                        <a:t>Prozess P2</a:t>
                      </a:r>
                    </a:p>
                  </a:txBody>
                  <a:tcPr marL="90000" marR="90000" marT="46800" marB="4680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de-DE"/>
                    </a:p>
                  </a:txBody>
                  <a:tcPr/>
                </a:tc>
              </a:tr>
              <a:tr h="396875">
                <a:tc>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de-DE" sz="1800" b="1" i="0" u="none" strike="noStrike" cap="none" normalizeH="0" baseline="0" dirty="0" smtClean="0">
                          <a:ln>
                            <a:noFill/>
                          </a:ln>
                          <a:solidFill>
                            <a:schemeClr val="tx1"/>
                          </a:solidFill>
                          <a:effectLst/>
                          <a:latin typeface="Arial" charset="0"/>
                        </a:rPr>
                        <a:t>Seite</a:t>
                      </a:r>
                    </a:p>
                  </a:txBody>
                  <a:tcPr marL="90000" marR="90000" marT="468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de-DE" sz="1800" b="1" i="0" u="none" strike="noStrike" cap="none" normalizeH="0" baseline="0" dirty="0" smtClean="0">
                          <a:ln>
                            <a:noFill/>
                          </a:ln>
                          <a:solidFill>
                            <a:schemeClr val="tx1"/>
                          </a:solidFill>
                          <a:effectLst/>
                          <a:latin typeface="Arial" charset="0"/>
                        </a:rPr>
                        <a:t>Kachel</a:t>
                      </a:r>
                    </a:p>
                  </a:txBody>
                  <a:tcPr marL="90000" marR="90000" marT="46800" marB="468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5450">
                <a:tc>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de-DE" sz="1800" b="0" i="0" u="none" strike="noStrike" cap="none" normalizeH="0" baseline="0" dirty="0" smtClean="0">
                          <a:ln>
                            <a:noFill/>
                          </a:ln>
                          <a:solidFill>
                            <a:schemeClr val="tx1"/>
                          </a:solidFill>
                          <a:effectLst/>
                          <a:latin typeface="Arial" charset="0"/>
                        </a:rPr>
                        <a:t>0x88D.</a:t>
                      </a:r>
                    </a:p>
                  </a:txBody>
                  <a:tcPr marL="90000" marR="90000" marT="468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de-DE" sz="1800" b="0" i="0" u="none" strike="noStrike" cap="none" normalizeH="0" baseline="0" dirty="0" smtClean="0">
                          <a:ln>
                            <a:noFill/>
                          </a:ln>
                          <a:solidFill>
                            <a:schemeClr val="tx1"/>
                          </a:solidFill>
                          <a:effectLst/>
                          <a:latin typeface="Arial" charset="0"/>
                        </a:rPr>
                        <a:t>0x22B.</a:t>
                      </a:r>
                    </a:p>
                  </a:txBody>
                  <a:tcPr marL="90000" marR="90000" marT="46800" marB="468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018929" name="Text Box 49"/>
          <p:cNvSpPr txBox="1">
            <a:spLocks noChangeArrowheads="1"/>
          </p:cNvSpPr>
          <p:nvPr/>
        </p:nvSpPr>
        <p:spPr bwMode="auto">
          <a:xfrm>
            <a:off x="304800" y="3781425"/>
            <a:ext cx="685800" cy="4572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dirty="0"/>
              <a:t>P1</a:t>
            </a:r>
          </a:p>
        </p:txBody>
      </p:sp>
      <p:sp>
        <p:nvSpPr>
          <p:cNvPr id="1018930" name="Text Box 50"/>
          <p:cNvSpPr txBox="1">
            <a:spLocks noChangeArrowheads="1"/>
          </p:cNvSpPr>
          <p:nvPr/>
        </p:nvSpPr>
        <p:spPr bwMode="auto">
          <a:xfrm>
            <a:off x="3124200" y="2714625"/>
            <a:ext cx="2286000" cy="366713"/>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t>lese 0x11C0 </a:t>
            </a:r>
            <a:r>
              <a:rPr lang="de-DE" sz="1800" dirty="0">
                <a:sym typeface="Wingdings" pitchFamily="2" charset="2"/>
              </a:rPr>
              <a:t></a:t>
            </a:r>
          </a:p>
        </p:txBody>
      </p:sp>
      <p:sp>
        <p:nvSpPr>
          <p:cNvPr id="1018931" name="Text Box 51"/>
          <p:cNvSpPr txBox="1">
            <a:spLocks noChangeArrowheads="1"/>
          </p:cNvSpPr>
          <p:nvPr/>
        </p:nvSpPr>
        <p:spPr bwMode="auto">
          <a:xfrm>
            <a:off x="6477000" y="2714625"/>
            <a:ext cx="2286000" cy="366713"/>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t>lese 0x11C0 </a:t>
            </a:r>
            <a:r>
              <a:rPr lang="de-DE" sz="1800" dirty="0">
                <a:sym typeface="Wingdings" pitchFamily="2" charset="2"/>
              </a:rPr>
              <a:t></a:t>
            </a:r>
          </a:p>
        </p:txBody>
      </p:sp>
      <p:sp>
        <p:nvSpPr>
          <p:cNvPr id="1018932" name="Text Box 52"/>
          <p:cNvSpPr txBox="1">
            <a:spLocks noChangeArrowheads="1"/>
          </p:cNvSpPr>
          <p:nvPr/>
        </p:nvSpPr>
        <p:spPr bwMode="auto">
          <a:xfrm>
            <a:off x="6629400" y="3019425"/>
            <a:ext cx="1182688" cy="3968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sym typeface="Wingdings" pitchFamily="2" charset="2"/>
              </a:rPr>
              <a:t></a:t>
            </a:r>
            <a:r>
              <a:rPr lang="de-DE" sz="2000" dirty="0"/>
              <a:t> 3333</a:t>
            </a:r>
          </a:p>
        </p:txBody>
      </p:sp>
      <p:sp>
        <p:nvSpPr>
          <p:cNvPr id="1018933" name="Text Box 53"/>
          <p:cNvSpPr txBox="1">
            <a:spLocks noChangeArrowheads="1"/>
          </p:cNvSpPr>
          <p:nvPr/>
        </p:nvSpPr>
        <p:spPr bwMode="auto">
          <a:xfrm>
            <a:off x="3276600" y="3048000"/>
            <a:ext cx="1150938" cy="3968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sym typeface="Wingdings" pitchFamily="2" charset="2"/>
              </a:rPr>
              <a:t></a:t>
            </a:r>
            <a:r>
              <a:rPr lang="de-DE" sz="2000" dirty="0"/>
              <a:t> 3333</a:t>
            </a:r>
          </a:p>
        </p:txBody>
      </p:sp>
      <p:sp>
        <p:nvSpPr>
          <p:cNvPr id="1018934" name="Text Box 54"/>
          <p:cNvSpPr txBox="1">
            <a:spLocks noChangeArrowheads="1"/>
          </p:cNvSpPr>
          <p:nvPr/>
        </p:nvSpPr>
        <p:spPr bwMode="auto">
          <a:xfrm>
            <a:off x="1066800" y="3019425"/>
            <a:ext cx="1143000" cy="3968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sym typeface="Wingdings" pitchFamily="2" charset="2"/>
              </a:rPr>
              <a:t></a:t>
            </a:r>
            <a:r>
              <a:rPr lang="de-DE" sz="2000" dirty="0"/>
              <a:t> 3333</a:t>
            </a:r>
          </a:p>
        </p:txBody>
      </p:sp>
      <p:sp>
        <p:nvSpPr>
          <p:cNvPr id="1018935" name="Text Box 55"/>
          <p:cNvSpPr txBox="1">
            <a:spLocks noChangeArrowheads="1"/>
          </p:cNvSpPr>
          <p:nvPr/>
        </p:nvSpPr>
        <p:spPr bwMode="auto">
          <a:xfrm>
            <a:off x="304800" y="3781425"/>
            <a:ext cx="685800" cy="4572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dirty="0"/>
              <a:t>P2</a:t>
            </a:r>
          </a:p>
        </p:txBody>
      </p:sp>
      <p:sp>
        <p:nvSpPr>
          <p:cNvPr id="1018936" name="Text Box 56"/>
          <p:cNvSpPr txBox="1">
            <a:spLocks noChangeArrowheads="1"/>
          </p:cNvSpPr>
          <p:nvPr/>
        </p:nvSpPr>
        <p:spPr bwMode="auto">
          <a:xfrm>
            <a:off x="533400" y="2486025"/>
            <a:ext cx="2286000" cy="366713"/>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t>lese 0x88D0 </a:t>
            </a:r>
            <a:r>
              <a:rPr lang="de-DE" sz="1800" dirty="0">
                <a:sym typeface="Wingdings" pitchFamily="2" charset="2"/>
              </a:rPr>
              <a:t></a:t>
            </a:r>
          </a:p>
        </p:txBody>
      </p:sp>
      <p:sp>
        <p:nvSpPr>
          <p:cNvPr id="1018937" name="Text Box 57"/>
          <p:cNvSpPr txBox="1">
            <a:spLocks noChangeArrowheads="1"/>
          </p:cNvSpPr>
          <p:nvPr/>
        </p:nvSpPr>
        <p:spPr bwMode="auto">
          <a:xfrm>
            <a:off x="3124200" y="2486025"/>
            <a:ext cx="2286000" cy="366713"/>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t>lese 0x22B0 </a:t>
            </a:r>
            <a:r>
              <a:rPr lang="de-DE" sz="1800" dirty="0">
                <a:sym typeface="Wingdings" pitchFamily="2" charset="2"/>
              </a:rPr>
              <a:t></a:t>
            </a:r>
          </a:p>
        </p:txBody>
      </p:sp>
      <p:sp>
        <p:nvSpPr>
          <p:cNvPr id="1018938" name="Text Box 58"/>
          <p:cNvSpPr txBox="1">
            <a:spLocks noChangeArrowheads="1"/>
          </p:cNvSpPr>
          <p:nvPr/>
        </p:nvSpPr>
        <p:spPr bwMode="auto">
          <a:xfrm>
            <a:off x="6477000" y="2486025"/>
            <a:ext cx="2286000" cy="366713"/>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t>lese 0x22B0 </a:t>
            </a:r>
            <a:r>
              <a:rPr lang="de-DE" sz="1800" dirty="0">
                <a:sym typeface="Wingdings" pitchFamily="2" charset="2"/>
              </a:rPr>
              <a:t></a:t>
            </a:r>
          </a:p>
        </p:txBody>
      </p:sp>
      <p:sp>
        <p:nvSpPr>
          <p:cNvPr id="1018939" name="Text Box 59"/>
          <p:cNvSpPr txBox="1">
            <a:spLocks noChangeArrowheads="1"/>
          </p:cNvSpPr>
          <p:nvPr/>
        </p:nvSpPr>
        <p:spPr bwMode="auto">
          <a:xfrm>
            <a:off x="6629400" y="3248025"/>
            <a:ext cx="1182688" cy="3968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sym typeface="Wingdings" pitchFamily="2" charset="2"/>
              </a:rPr>
              <a:t></a:t>
            </a:r>
            <a:r>
              <a:rPr lang="de-DE" sz="2000" dirty="0"/>
              <a:t> 4444</a:t>
            </a:r>
          </a:p>
        </p:txBody>
      </p:sp>
      <p:sp>
        <p:nvSpPr>
          <p:cNvPr id="1018940" name="Text Box 60"/>
          <p:cNvSpPr txBox="1">
            <a:spLocks noChangeArrowheads="1"/>
          </p:cNvSpPr>
          <p:nvPr/>
        </p:nvSpPr>
        <p:spPr bwMode="auto">
          <a:xfrm>
            <a:off x="4800600" y="3781425"/>
            <a:ext cx="1752600" cy="3968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2000" dirty="0"/>
              <a:t>0x22B0 4444</a:t>
            </a:r>
          </a:p>
        </p:txBody>
      </p:sp>
      <p:sp>
        <p:nvSpPr>
          <p:cNvPr id="1018941" name="Text Box 61"/>
          <p:cNvSpPr txBox="1">
            <a:spLocks noChangeArrowheads="1"/>
          </p:cNvSpPr>
          <p:nvPr/>
        </p:nvSpPr>
        <p:spPr bwMode="auto">
          <a:xfrm>
            <a:off x="3276600" y="3248025"/>
            <a:ext cx="1223963" cy="3968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sym typeface="Wingdings" pitchFamily="2" charset="2"/>
              </a:rPr>
              <a:t></a:t>
            </a:r>
            <a:r>
              <a:rPr lang="de-DE" sz="2000" dirty="0"/>
              <a:t> 4444</a:t>
            </a:r>
          </a:p>
        </p:txBody>
      </p:sp>
      <p:sp>
        <p:nvSpPr>
          <p:cNvPr id="1018942" name="Text Box 62"/>
          <p:cNvSpPr txBox="1">
            <a:spLocks noChangeArrowheads="1"/>
          </p:cNvSpPr>
          <p:nvPr/>
        </p:nvSpPr>
        <p:spPr bwMode="auto">
          <a:xfrm>
            <a:off x="1143000" y="3248025"/>
            <a:ext cx="1143000" cy="3968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sym typeface="Wingdings" pitchFamily="2" charset="2"/>
              </a:rPr>
              <a:t></a:t>
            </a:r>
            <a:r>
              <a:rPr lang="de-DE" sz="2000" dirty="0"/>
              <a:t> 4444</a:t>
            </a:r>
          </a:p>
        </p:txBody>
      </p:sp>
      <p:sp>
        <p:nvSpPr>
          <p:cNvPr id="1018943" name="Line 63"/>
          <p:cNvSpPr>
            <a:spLocks noChangeShapeType="1"/>
          </p:cNvSpPr>
          <p:nvPr/>
        </p:nvSpPr>
        <p:spPr bwMode="auto">
          <a:xfrm flipH="1">
            <a:off x="1905000" y="4238625"/>
            <a:ext cx="838200" cy="609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dirty="0"/>
          </a:p>
        </p:txBody>
      </p:sp>
      <p:sp>
        <p:nvSpPr>
          <p:cNvPr id="1018944" name="Line 64"/>
          <p:cNvSpPr>
            <a:spLocks noChangeShapeType="1"/>
          </p:cNvSpPr>
          <p:nvPr/>
        </p:nvSpPr>
        <p:spPr bwMode="auto">
          <a:xfrm>
            <a:off x="2971800" y="4238625"/>
            <a:ext cx="838200" cy="609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dirty="0"/>
          </a:p>
        </p:txBody>
      </p:sp>
      <p:grpSp>
        <p:nvGrpSpPr>
          <p:cNvPr id="1018945" name="Group 65"/>
          <p:cNvGrpSpPr>
            <a:grpSpLocks/>
          </p:cNvGrpSpPr>
          <p:nvPr/>
        </p:nvGrpSpPr>
        <p:grpSpPr bwMode="auto">
          <a:xfrm>
            <a:off x="1981200" y="4467225"/>
            <a:ext cx="762000" cy="228600"/>
            <a:chOff x="1248" y="2736"/>
            <a:chExt cx="336" cy="144"/>
          </a:xfrm>
        </p:grpSpPr>
        <p:sp>
          <p:nvSpPr>
            <p:cNvPr id="1018946" name="Line 66"/>
            <p:cNvSpPr>
              <a:spLocks noChangeShapeType="1"/>
            </p:cNvSpPr>
            <p:nvPr/>
          </p:nvSpPr>
          <p:spPr bwMode="auto">
            <a:xfrm>
              <a:off x="1344" y="2736"/>
              <a:ext cx="144" cy="144"/>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dirty="0"/>
            </a:p>
          </p:txBody>
        </p:sp>
        <p:sp>
          <p:nvSpPr>
            <p:cNvPr id="1018947" name="Line 67"/>
            <p:cNvSpPr>
              <a:spLocks noChangeShapeType="1"/>
            </p:cNvSpPr>
            <p:nvPr/>
          </p:nvSpPr>
          <p:spPr bwMode="auto">
            <a:xfrm flipH="1">
              <a:off x="1248" y="2736"/>
              <a:ext cx="336" cy="96"/>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dirty="0"/>
            </a:p>
          </p:txBody>
        </p:sp>
      </p:grpSp>
      <p:sp>
        <p:nvSpPr>
          <p:cNvPr id="1018948" name="Text Box 68"/>
          <p:cNvSpPr txBox="1">
            <a:spLocks noChangeArrowheads="1"/>
          </p:cNvSpPr>
          <p:nvPr/>
        </p:nvSpPr>
        <p:spPr bwMode="auto">
          <a:xfrm>
            <a:off x="5562600" y="4772025"/>
            <a:ext cx="3352800" cy="1320800"/>
          </a:xfrm>
          <a:prstGeom prst="rect">
            <a:avLst/>
          </a:prstGeom>
          <a:solidFill>
            <a:srgbClr val="CCFFFF"/>
          </a:solidFill>
          <a:ln w="9525">
            <a:solidFill>
              <a:schemeClr val="tx1"/>
            </a:solidFill>
            <a:miter lim="800000"/>
            <a:headEnd/>
            <a:tailEnd/>
          </a:ln>
          <a:effectLst>
            <a:outerShdw dist="107763" dir="2700000" algn="ctr" rotWithShape="0">
              <a:schemeClr val="bg2"/>
            </a:outerShdw>
          </a:effectLst>
        </p:spPr>
        <p:txBody>
          <a:bodyPr lIns="90000" tIns="46800" rIns="90000" bIns="46800">
            <a:spAutoFit/>
          </a:bodyPr>
          <a:lstStyle/>
          <a:p>
            <a:pPr eaLnBrk="1" hangingPunct="1">
              <a:spcBef>
                <a:spcPct val="50000"/>
              </a:spcBef>
            </a:pPr>
            <a:r>
              <a:rPr lang="de-DE" sz="2000" dirty="0">
                <a:sym typeface="Wingdings" pitchFamily="2" charset="2"/>
              </a:rPr>
              <a:t> Bei Prozesswechsel bleiben Informationen im </a:t>
            </a:r>
            <a:r>
              <a:rPr lang="de-DE" sz="2000" i="1" dirty="0">
                <a:sym typeface="Wingdings" pitchFamily="2" charset="2"/>
              </a:rPr>
              <a:t>Cache</a:t>
            </a:r>
            <a:r>
              <a:rPr lang="de-DE" sz="2000" dirty="0">
                <a:sym typeface="Wingdings" pitchFamily="2" charset="2"/>
              </a:rPr>
              <a:t> korrekt. Keine Aktionen erforderlich.</a:t>
            </a:r>
            <a:endParaRPr lang="de-DE" sz="2000" dirty="0"/>
          </a:p>
        </p:txBody>
      </p:sp>
      <p:sp>
        <p:nvSpPr>
          <p:cNvPr id="1018949" name="Text Box 69"/>
          <p:cNvSpPr txBox="1">
            <a:spLocks noChangeArrowheads="1"/>
          </p:cNvSpPr>
          <p:nvPr/>
        </p:nvSpPr>
        <p:spPr bwMode="auto">
          <a:xfrm>
            <a:off x="0" y="6146800"/>
            <a:ext cx="9144000" cy="711200"/>
          </a:xfrm>
          <a:prstGeom prst="rect">
            <a:avLst/>
          </a:prstGeom>
          <a:solidFill>
            <a:srgbClr val="E3E3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2000" dirty="0"/>
              <a:t>Eintrag 0x11C0 ist nach Rückschalten auf P1 immer noch korrekt.</a:t>
            </a:r>
            <a:br>
              <a:rPr lang="de-DE" sz="2000" dirty="0"/>
            </a:br>
            <a:r>
              <a:rPr lang="de-DE" sz="2000" dirty="0"/>
              <a:t>Einträge überleben evtl. mehrere Prozesswechsel! </a:t>
            </a:r>
            <a:r>
              <a:rPr lang="de-DE" sz="2000" dirty="0">
                <a:sym typeface="Wingdings" pitchFamily="2" charset="2"/>
              </a:rPr>
              <a:t> </a:t>
            </a:r>
            <a:r>
              <a:rPr lang="de-DE" sz="2000" dirty="0"/>
              <a:t>Gut für große </a:t>
            </a:r>
            <a:r>
              <a:rPr lang="de-DE" sz="2000" i="1" dirty="0"/>
              <a:t>Caches</a:t>
            </a:r>
            <a:r>
              <a:rPr lang="de-DE" sz="2000" dirty="0"/>
              <a:t>!</a:t>
            </a:r>
          </a:p>
        </p:txBody>
      </p:sp>
    </p:spTree>
    <p:extLst>
      <p:ext uri="{BB962C8B-B14F-4D97-AF65-F5344CB8AC3E}">
        <p14:creationId xmlns:p14="http://schemas.microsoft.com/office/powerpoint/2010/main" val="149194715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18887"/>
                                        </p:tgtEl>
                                        <p:attrNameLst>
                                          <p:attrName>style.visibility</p:attrName>
                                        </p:attrNameLst>
                                      </p:cBhvr>
                                      <p:to>
                                        <p:strVal val="visible"/>
                                      </p:to>
                                    </p:set>
                                  </p:childTnLst>
                                  <p:subTnLst>
                                    <p:set>
                                      <p:cBhvr override="childStyle">
                                        <p:cTn dur="1" fill="hold" display="0" masterRel="nextClick" afterEffect="1"/>
                                        <p:tgtEl>
                                          <p:spTgt spid="1018887"/>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18930"/>
                                        </p:tgtEl>
                                        <p:attrNameLst>
                                          <p:attrName>style.visibility</p:attrName>
                                        </p:attrNameLst>
                                      </p:cBhvr>
                                      <p:to>
                                        <p:strVal val="visible"/>
                                      </p:to>
                                    </p:set>
                                  </p:childTnLst>
                                  <p:subTnLst>
                                    <p:set>
                                      <p:cBhvr override="childStyle">
                                        <p:cTn dur="1" fill="hold" display="0" masterRel="nextClick" afterEffect="1"/>
                                        <p:tgtEl>
                                          <p:spTgt spid="1018930"/>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18931"/>
                                        </p:tgtEl>
                                        <p:attrNameLst>
                                          <p:attrName>style.visibility</p:attrName>
                                        </p:attrNameLst>
                                      </p:cBhvr>
                                      <p:to>
                                        <p:strVal val="visible"/>
                                      </p:to>
                                    </p:set>
                                  </p:childTnLst>
                                  <p:subTnLst>
                                    <p:set>
                                      <p:cBhvr override="childStyle">
                                        <p:cTn dur="1" fill="hold" display="0" masterRel="nextClick" afterEffect="1"/>
                                        <p:tgtEl>
                                          <p:spTgt spid="1018931"/>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018932"/>
                                        </p:tgtEl>
                                        <p:attrNameLst>
                                          <p:attrName>style.visibility</p:attrName>
                                        </p:attrNameLst>
                                      </p:cBhvr>
                                      <p:to>
                                        <p:strVal val="visible"/>
                                      </p:to>
                                    </p:set>
                                  </p:childTnLst>
                                  <p:subTnLst>
                                    <p:set>
                                      <p:cBhvr override="childStyle">
                                        <p:cTn dur="1" fill="hold" display="0" masterRel="nextClick" afterEffect="1"/>
                                        <p:tgtEl>
                                          <p:spTgt spid="1018932"/>
                                        </p:tgtEl>
                                        <p:attrNameLst>
                                          <p:attrName>style.visibility</p:attrName>
                                        </p:attrNameLst>
                                      </p:cBhvr>
                                      <p:to>
                                        <p:strVal val="hidden"/>
                                      </p:to>
                                    </p:set>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01889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018933"/>
                                        </p:tgtEl>
                                        <p:attrNameLst>
                                          <p:attrName>style.visibility</p:attrName>
                                        </p:attrNameLst>
                                      </p:cBhvr>
                                      <p:to>
                                        <p:strVal val="visible"/>
                                      </p:to>
                                    </p:set>
                                  </p:childTnLst>
                                  <p:subTnLst>
                                    <p:set>
                                      <p:cBhvr override="childStyle">
                                        <p:cTn dur="1" fill="hold" display="0" masterRel="nextClick" afterEffect="1"/>
                                        <p:tgtEl>
                                          <p:spTgt spid="1018933"/>
                                        </p:tgtEl>
                                        <p:attrNameLst>
                                          <p:attrName>style.visibility</p:attrName>
                                        </p:attrNameLst>
                                      </p:cBhvr>
                                      <p:to>
                                        <p:strVal val="hidden"/>
                                      </p:to>
                                    </p:set>
                                  </p:sub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018934"/>
                                        </p:tgtEl>
                                        <p:attrNameLst>
                                          <p:attrName>style.visibility</p:attrName>
                                        </p:attrNameLst>
                                      </p:cBhvr>
                                      <p:to>
                                        <p:strVal val="visible"/>
                                      </p:to>
                                    </p:set>
                                  </p:childTnLst>
                                  <p:subTnLst>
                                    <p:set>
                                      <p:cBhvr override="childStyle">
                                        <p:cTn dur="1" fill="hold" display="0" masterRel="nextClick" afterEffect="1"/>
                                        <p:tgtEl>
                                          <p:spTgt spid="1018934"/>
                                        </p:tgtEl>
                                        <p:attrNameLst>
                                          <p:attrName>style.visibility</p:attrName>
                                        </p:attrNameLst>
                                      </p:cBhvr>
                                      <p:to>
                                        <p:strVal val="hidden"/>
                                      </p:to>
                                    </p:set>
                                  </p:sub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01893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499"/>
                                          </p:stCondLst>
                                        </p:cTn>
                                        <p:tgtEl>
                                          <p:spTgt spid="101894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1018944"/>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1018936"/>
                                        </p:tgtEl>
                                        <p:attrNameLst>
                                          <p:attrName>style.visibility</p:attrName>
                                        </p:attrNameLst>
                                      </p:cBhvr>
                                      <p:to>
                                        <p:strVal val="visible"/>
                                      </p:to>
                                    </p:set>
                                  </p:childTnLst>
                                  <p:subTnLst>
                                    <p:set>
                                      <p:cBhvr override="childStyle">
                                        <p:cTn dur="1" fill="hold" display="0" masterRel="nextClick" afterEffect="1"/>
                                        <p:tgtEl>
                                          <p:spTgt spid="1018936"/>
                                        </p:tgtEl>
                                        <p:attrNameLst>
                                          <p:attrName>style.visibility</p:attrName>
                                        </p:attrNameLst>
                                      </p:cBhvr>
                                      <p:to>
                                        <p:strVal val="hidden"/>
                                      </p:to>
                                    </p:set>
                                  </p:sub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499"/>
                                          </p:stCondLst>
                                        </p:cTn>
                                        <p:tgtEl>
                                          <p:spTgt spid="1018937"/>
                                        </p:tgtEl>
                                        <p:attrNameLst>
                                          <p:attrName>style.visibility</p:attrName>
                                        </p:attrNameLst>
                                      </p:cBhvr>
                                      <p:to>
                                        <p:strVal val="visible"/>
                                      </p:to>
                                    </p:set>
                                  </p:childTnLst>
                                  <p:subTnLst>
                                    <p:set>
                                      <p:cBhvr override="childStyle">
                                        <p:cTn dur="1" fill="hold" display="0" masterRel="nextClick" afterEffect="1"/>
                                        <p:tgtEl>
                                          <p:spTgt spid="1018937"/>
                                        </p:tgtEl>
                                        <p:attrNameLst>
                                          <p:attrName>style.visibility</p:attrName>
                                        </p:attrNameLst>
                                      </p:cBhvr>
                                      <p:to>
                                        <p:strVal val="hidden"/>
                                      </p:to>
                                    </p:set>
                                  </p:sub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499"/>
                                          </p:stCondLst>
                                        </p:cTn>
                                        <p:tgtEl>
                                          <p:spTgt spid="1018938"/>
                                        </p:tgtEl>
                                        <p:attrNameLst>
                                          <p:attrName>style.visibility</p:attrName>
                                        </p:attrNameLst>
                                      </p:cBhvr>
                                      <p:to>
                                        <p:strVal val="visible"/>
                                      </p:to>
                                    </p:set>
                                  </p:childTnLst>
                                  <p:subTnLst>
                                    <p:set>
                                      <p:cBhvr override="childStyle">
                                        <p:cTn dur="1" fill="hold" display="0" masterRel="nextClick" afterEffect="1"/>
                                        <p:tgtEl>
                                          <p:spTgt spid="1018938"/>
                                        </p:tgtEl>
                                        <p:attrNameLst>
                                          <p:attrName>style.visibility</p:attrName>
                                        </p:attrNameLst>
                                      </p:cBhvr>
                                      <p:to>
                                        <p:strVal val="hidden"/>
                                      </p:to>
                                    </p:set>
                                  </p:sub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499"/>
                                          </p:stCondLst>
                                        </p:cTn>
                                        <p:tgtEl>
                                          <p:spTgt spid="1018939"/>
                                        </p:tgtEl>
                                        <p:attrNameLst>
                                          <p:attrName>style.visibility</p:attrName>
                                        </p:attrNameLst>
                                      </p:cBhvr>
                                      <p:to>
                                        <p:strVal val="visible"/>
                                      </p:to>
                                    </p:set>
                                  </p:childTnLst>
                                  <p:subTnLst>
                                    <p:set>
                                      <p:cBhvr override="childStyle">
                                        <p:cTn dur="1" fill="hold" display="0" masterRel="nextClick" afterEffect="1"/>
                                        <p:tgtEl>
                                          <p:spTgt spid="1018939"/>
                                        </p:tgtEl>
                                        <p:attrNameLst>
                                          <p:attrName>style.visibility</p:attrName>
                                        </p:attrNameLst>
                                      </p:cBhvr>
                                      <p:to>
                                        <p:strVal val="hidden"/>
                                      </p:to>
                                    </p:set>
                                  </p:sub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499"/>
                                          </p:stCondLst>
                                        </p:cTn>
                                        <p:tgtEl>
                                          <p:spTgt spid="1018940"/>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499"/>
                                          </p:stCondLst>
                                        </p:cTn>
                                        <p:tgtEl>
                                          <p:spTgt spid="1018941"/>
                                        </p:tgtEl>
                                        <p:attrNameLst>
                                          <p:attrName>style.visibility</p:attrName>
                                        </p:attrNameLst>
                                      </p:cBhvr>
                                      <p:to>
                                        <p:strVal val="visible"/>
                                      </p:to>
                                    </p:set>
                                  </p:childTnLst>
                                  <p:subTnLst>
                                    <p:set>
                                      <p:cBhvr override="childStyle">
                                        <p:cTn dur="1" fill="hold" display="0" masterRel="nextClick" afterEffect="1"/>
                                        <p:tgtEl>
                                          <p:spTgt spid="1018941"/>
                                        </p:tgtEl>
                                        <p:attrNameLst>
                                          <p:attrName>style.visibility</p:attrName>
                                        </p:attrNameLst>
                                      </p:cBhvr>
                                      <p:to>
                                        <p:strVal val="hidden"/>
                                      </p:to>
                                    </p:set>
                                  </p:sub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499"/>
                                          </p:stCondLst>
                                        </p:cTn>
                                        <p:tgtEl>
                                          <p:spTgt spid="1018942"/>
                                        </p:tgtEl>
                                        <p:attrNameLst>
                                          <p:attrName>style.visibility</p:attrName>
                                        </p:attrNameLst>
                                      </p:cBhvr>
                                      <p:to>
                                        <p:strVal val="visible"/>
                                      </p:to>
                                    </p:set>
                                  </p:childTnLst>
                                  <p:subTnLst>
                                    <p:set>
                                      <p:cBhvr override="childStyle">
                                        <p:cTn dur="1" fill="hold" display="0" masterRel="nextClick" afterEffect="1"/>
                                        <p:tgtEl>
                                          <p:spTgt spid="1018942"/>
                                        </p:tgtEl>
                                        <p:attrNameLst>
                                          <p:attrName>style.visibility</p:attrName>
                                        </p:attrNameLst>
                                      </p:cBhvr>
                                      <p:to>
                                        <p:strVal val="hidden"/>
                                      </p:to>
                                    </p:set>
                                  </p:sub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499"/>
                                          </p:stCondLst>
                                        </p:cTn>
                                        <p:tgtEl>
                                          <p:spTgt spid="1018948"/>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499"/>
                                          </p:stCondLst>
                                        </p:cTn>
                                        <p:tgtEl>
                                          <p:spTgt spid="10189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8887" grpId="0" autoUpdateAnimBg="0"/>
      <p:bldP spid="1018895" grpId="0" autoUpdateAnimBg="0"/>
      <p:bldP spid="1018930" grpId="0" autoUpdateAnimBg="0"/>
      <p:bldP spid="1018931" grpId="0" autoUpdateAnimBg="0"/>
      <p:bldP spid="1018932" grpId="0" autoUpdateAnimBg="0"/>
      <p:bldP spid="1018933" grpId="0" autoUpdateAnimBg="0"/>
      <p:bldP spid="1018934" grpId="0" autoUpdateAnimBg="0"/>
      <p:bldP spid="1018935" grpId="0" animBg="1" autoUpdateAnimBg="0"/>
      <p:bldP spid="1018936" grpId="0" autoUpdateAnimBg="0"/>
      <p:bldP spid="1018937" grpId="0" autoUpdateAnimBg="0"/>
      <p:bldP spid="1018938" grpId="0" autoUpdateAnimBg="0"/>
      <p:bldP spid="1018939" grpId="0" autoUpdateAnimBg="0"/>
      <p:bldP spid="1018940" grpId="0" animBg="1" autoUpdateAnimBg="0"/>
      <p:bldP spid="1018941" grpId="0" autoUpdateAnimBg="0"/>
      <p:bldP spid="1018942" grpId="0" autoUpdateAnimBg="0"/>
      <p:bldP spid="1018944" grpId="0" animBg="1"/>
      <p:bldP spid="1018948" grpId="0" animBg="1" autoUpdateAnimBg="0"/>
      <p:bldP spid="1018949" grpId="0" animBg="1"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Die Realität: Kosten/Mbyte und Zugriffszeiten</a:t>
            </a:r>
            <a:endParaRPr lang="de-DE" dirty="0"/>
          </a:p>
        </p:txBody>
      </p:sp>
      <p:sp>
        <p:nvSpPr>
          <p:cNvPr id="3" name="Datumsplatzhalter 2"/>
          <p:cNvSpPr>
            <a:spLocks noGrp="1"/>
          </p:cNvSpPr>
          <p:nvPr>
            <p:ph type="dt" sz="half" idx="10"/>
          </p:nvPr>
        </p:nvSpPr>
        <p:spPr/>
        <p:txBody>
          <a:bodyPr/>
          <a:lstStyle/>
          <a:p>
            <a:r>
              <a:rPr lang="en-US" dirty="0" smtClean="0"/>
              <a:t>©</a:t>
            </a:r>
            <a:r>
              <a:rPr lang="de-DE" dirty="0" smtClean="0"/>
              <a:t> H. Falk | </a:t>
            </a:r>
            <a:fld id="{312D45B1-916A-4E1D-9AF6-556428C30069}" type="datetime1">
              <a:rPr lang="de-DE" smtClean="0"/>
              <a:t>01.10.2014</a:t>
            </a:fld>
            <a:endParaRPr lang="de-DE" dirty="0"/>
          </a:p>
        </p:txBody>
      </p:sp>
      <p:sp>
        <p:nvSpPr>
          <p:cNvPr id="4" name="Fußzeilenplatzhalter 3"/>
          <p:cNvSpPr>
            <a:spLocks noGrp="1"/>
          </p:cNvSpPr>
          <p:nvPr>
            <p:ph type="ftr" sz="quarter" idx="11"/>
          </p:nvPr>
        </p:nvSpPr>
        <p:spPr/>
        <p:txBody>
          <a:bodyPr/>
          <a:lstStyle/>
          <a:p>
            <a:r>
              <a:rPr lang="de-DE" dirty="0" smtClean="0"/>
              <a:t>7 - Speicher-Hardware</a:t>
            </a:r>
            <a:endParaRPr lang="de-DE" dirty="0"/>
          </a:p>
        </p:txBody>
      </p:sp>
      <p:pic>
        <p:nvPicPr>
          <p:cNvPr id="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4883" t="8315" r="2587" b="16165"/>
          <a:stretch/>
        </p:blipFill>
        <p:spPr bwMode="auto">
          <a:xfrm>
            <a:off x="177800" y="1268760"/>
            <a:ext cx="7930704" cy="517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12"/>
          <p:cNvSpPr txBox="1">
            <a:spLocks noChangeArrowheads="1"/>
          </p:cNvSpPr>
          <p:nvPr/>
        </p:nvSpPr>
        <p:spPr bwMode="auto">
          <a:xfrm rot="16200000">
            <a:off x="5935796" y="3568660"/>
            <a:ext cx="5472608" cy="584775"/>
          </a:xfrm>
          <a:prstGeom prst="rect">
            <a:avLst/>
          </a:prstGeom>
          <a:solidFill>
            <a:srgbClr val="AAA28D">
              <a:alpha val="8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600" i="1" dirty="0">
                <a:ea typeface="ヒラギノ角ゴ Pro W3" pitchFamily="96" charset="-128"/>
              </a:rPr>
              <a:t>[</a:t>
            </a:r>
            <a:r>
              <a:rPr lang="en-US" sz="1600" b="1" i="1" dirty="0" smtClean="0"/>
              <a:t>Hennessy/Patterson,</a:t>
            </a:r>
            <a:r>
              <a:rPr lang="en-US" sz="1600" i="1" dirty="0" smtClean="0"/>
              <a:t> Computer Architecture, 3. </a:t>
            </a:r>
            <a:r>
              <a:rPr lang="de-DE" sz="1600" i="1" dirty="0" smtClean="0"/>
              <a:t>Auflage</a:t>
            </a:r>
            <a:r>
              <a:rPr lang="en-US" sz="1600" i="1" dirty="0" smtClean="0">
                <a:ea typeface="ヒラギノ角ゴ Pro W3" pitchFamily="96" charset="-128"/>
              </a:rPr>
              <a:t>]</a:t>
            </a:r>
          </a:p>
          <a:p>
            <a:r>
              <a:rPr lang="en-US" sz="1600" dirty="0" smtClean="0">
                <a:ea typeface="ヒラギノ角ゴ Pro W3" pitchFamily="96" charset="-128"/>
              </a:rPr>
              <a:t>© Elsevier Science (USA), 2003. All rights reserved</a:t>
            </a:r>
            <a:endParaRPr lang="en-US" sz="1600" dirty="0">
              <a:ea typeface="ヒラギノ角ゴ Pro W3" pitchFamily="96" charset="-128"/>
            </a:endParaRPr>
          </a:p>
        </p:txBody>
      </p:sp>
    </p:spTree>
    <p:extLst>
      <p:ext uri="{BB962C8B-B14F-4D97-AF65-F5344CB8AC3E}">
        <p14:creationId xmlns:p14="http://schemas.microsoft.com/office/powerpoint/2010/main" val="13184999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Datumsplatzhalter 3"/>
          <p:cNvSpPr>
            <a:spLocks noGrp="1"/>
          </p:cNvSpPr>
          <p:nvPr>
            <p:ph type="dt" sz="half" idx="10"/>
          </p:nvPr>
        </p:nvSpPr>
        <p:spPr/>
        <p:txBody>
          <a:bodyPr/>
          <a:lstStyle/>
          <a:p>
            <a:r>
              <a:rPr lang="en-US" dirty="0"/>
              <a:t>©</a:t>
            </a:r>
            <a:r>
              <a:rPr lang="de-DE" dirty="0"/>
              <a:t> H. Falk | </a:t>
            </a:r>
            <a:fld id="{5B7B5620-7262-4241-A980-C66564DDE9CF}" type="datetime1">
              <a:rPr lang="de-DE" smtClean="0"/>
              <a:t>01.10.2014</a:t>
            </a:fld>
            <a:endParaRPr lang="de-DE" dirty="0"/>
          </a:p>
        </p:txBody>
      </p:sp>
      <p:sp>
        <p:nvSpPr>
          <p:cNvPr id="67" name="Fußzeilenplatzhalter 4"/>
          <p:cNvSpPr>
            <a:spLocks noGrp="1"/>
          </p:cNvSpPr>
          <p:nvPr>
            <p:ph type="ftr" sz="quarter" idx="11"/>
          </p:nvPr>
        </p:nvSpPr>
        <p:spPr/>
        <p:txBody>
          <a:bodyPr/>
          <a:lstStyle/>
          <a:p>
            <a:r>
              <a:rPr lang="de-DE" dirty="0" smtClean="0"/>
              <a:t>7 - Speicher-Hardware</a:t>
            </a:r>
            <a:endParaRPr lang="de-DE" dirty="0"/>
          </a:p>
        </p:txBody>
      </p:sp>
      <p:sp>
        <p:nvSpPr>
          <p:cNvPr id="1020930" name="Rectangle 2"/>
          <p:cNvSpPr>
            <a:spLocks noGrp="1" noChangeArrowheads="1"/>
          </p:cNvSpPr>
          <p:nvPr>
            <p:ph type="title"/>
          </p:nvPr>
        </p:nvSpPr>
        <p:spPr/>
        <p:txBody>
          <a:bodyPr/>
          <a:lstStyle/>
          <a:p>
            <a:r>
              <a:rPr lang="de-DE" dirty="0"/>
              <a:t>Realer </a:t>
            </a:r>
            <a:r>
              <a:rPr lang="de-DE" i="1" dirty="0"/>
              <a:t>Cache</a:t>
            </a:r>
            <a:r>
              <a:rPr lang="de-DE" dirty="0"/>
              <a:t> bei Seitenfehler (Seite muss per </a:t>
            </a:r>
            <a:r>
              <a:rPr lang="en-US" i="1" dirty="0"/>
              <a:t>demand paging</a:t>
            </a:r>
            <a:r>
              <a:rPr lang="de-DE" dirty="0"/>
              <a:t> eingelagert werden)</a:t>
            </a:r>
            <a:endParaRPr lang="en-US" i="1" dirty="0"/>
          </a:p>
        </p:txBody>
      </p:sp>
      <p:sp>
        <p:nvSpPr>
          <p:cNvPr id="1020931" name="Rectangle 3"/>
          <p:cNvSpPr>
            <a:spLocks noGrp="1" noChangeArrowheads="1"/>
          </p:cNvSpPr>
          <p:nvPr>
            <p:ph type="body" idx="1"/>
          </p:nvPr>
        </p:nvSpPr>
        <p:spPr>
          <a:noFill/>
          <a:ln/>
        </p:spPr>
        <p:txBody>
          <a:bodyPr/>
          <a:lstStyle/>
          <a:p>
            <a:pPr marL="0" indent="-381000">
              <a:lnSpc>
                <a:spcPct val="100000"/>
              </a:lnSpc>
            </a:pPr>
            <a:r>
              <a:rPr lang="de-DE" dirty="0"/>
              <a:t>Zu einer bestimmten Adresse im </a:t>
            </a:r>
            <a:r>
              <a:rPr lang="de-DE" i="1" dirty="0"/>
              <a:t>Cache</a:t>
            </a:r>
            <a:r>
              <a:rPr lang="de-DE" dirty="0"/>
              <a:t> gehört vor und nach dem Aus- &amp; Einlagern von Seiten eine andere Information</a:t>
            </a:r>
          </a:p>
        </p:txBody>
      </p:sp>
      <p:sp>
        <p:nvSpPr>
          <p:cNvPr id="1020998" name="Text Box 70"/>
          <p:cNvSpPr txBox="1">
            <a:spLocks noChangeArrowheads="1"/>
          </p:cNvSpPr>
          <p:nvPr/>
        </p:nvSpPr>
        <p:spPr bwMode="auto">
          <a:xfrm>
            <a:off x="152400" y="3355975"/>
            <a:ext cx="914400" cy="12192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pPr eaLnBrk="1" hangingPunct="1">
              <a:spcBef>
                <a:spcPct val="50000"/>
              </a:spcBef>
            </a:pPr>
            <a:endParaRPr lang="en-US" dirty="0"/>
          </a:p>
        </p:txBody>
      </p:sp>
      <p:sp>
        <p:nvSpPr>
          <p:cNvPr id="1020999" name="Text Box 71"/>
          <p:cNvSpPr txBox="1">
            <a:spLocks noChangeArrowheads="1"/>
          </p:cNvSpPr>
          <p:nvPr/>
        </p:nvSpPr>
        <p:spPr bwMode="auto">
          <a:xfrm>
            <a:off x="7924800" y="3355975"/>
            <a:ext cx="1066800" cy="13716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pPr eaLnBrk="1" hangingPunct="1">
              <a:spcBef>
                <a:spcPct val="50000"/>
              </a:spcBef>
            </a:pPr>
            <a:endParaRPr lang="en-US" dirty="0"/>
          </a:p>
        </p:txBody>
      </p:sp>
      <p:sp>
        <p:nvSpPr>
          <p:cNvPr id="1021000" name="Text Box 72"/>
          <p:cNvSpPr txBox="1">
            <a:spLocks noChangeArrowheads="1"/>
          </p:cNvSpPr>
          <p:nvPr/>
        </p:nvSpPr>
        <p:spPr bwMode="auto">
          <a:xfrm>
            <a:off x="5029200" y="2136775"/>
            <a:ext cx="1752600" cy="4572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i="1" dirty="0"/>
              <a:t>Cache</a:t>
            </a:r>
          </a:p>
        </p:txBody>
      </p:sp>
      <p:sp>
        <p:nvSpPr>
          <p:cNvPr id="1021001" name="Text Box 73"/>
          <p:cNvSpPr txBox="1">
            <a:spLocks noChangeArrowheads="1"/>
          </p:cNvSpPr>
          <p:nvPr/>
        </p:nvSpPr>
        <p:spPr bwMode="auto">
          <a:xfrm>
            <a:off x="533400" y="2746375"/>
            <a:ext cx="2286000" cy="366713"/>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t>lese 0x88D0 </a:t>
            </a:r>
            <a:r>
              <a:rPr lang="de-DE" sz="1800" dirty="0">
                <a:sym typeface="Wingdings" pitchFamily="2" charset="2"/>
              </a:rPr>
              <a:t></a:t>
            </a:r>
          </a:p>
        </p:txBody>
      </p:sp>
      <p:sp>
        <p:nvSpPr>
          <p:cNvPr id="1021002" name="Text Box 74"/>
          <p:cNvSpPr txBox="1">
            <a:spLocks noChangeArrowheads="1"/>
          </p:cNvSpPr>
          <p:nvPr/>
        </p:nvSpPr>
        <p:spPr bwMode="auto">
          <a:xfrm>
            <a:off x="304800" y="2136775"/>
            <a:ext cx="1554163" cy="4572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eaLnBrk="1" hangingPunct="1"/>
            <a:r>
              <a:rPr lang="de-DE" dirty="0"/>
              <a:t>Prozessor</a:t>
            </a:r>
          </a:p>
        </p:txBody>
      </p:sp>
      <p:sp>
        <p:nvSpPr>
          <p:cNvPr id="1021003" name="Text Box 75"/>
          <p:cNvSpPr txBox="1">
            <a:spLocks noChangeArrowheads="1"/>
          </p:cNvSpPr>
          <p:nvPr/>
        </p:nvSpPr>
        <p:spPr bwMode="auto">
          <a:xfrm>
            <a:off x="8001000" y="3584575"/>
            <a:ext cx="914400" cy="3968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2000" dirty="0"/>
              <a:t>3333</a:t>
            </a:r>
          </a:p>
        </p:txBody>
      </p:sp>
      <p:grpSp>
        <p:nvGrpSpPr>
          <p:cNvPr id="1021004" name="Group 76"/>
          <p:cNvGrpSpPr>
            <a:grpSpLocks/>
          </p:cNvGrpSpPr>
          <p:nvPr/>
        </p:nvGrpSpPr>
        <p:grpSpPr bwMode="auto">
          <a:xfrm>
            <a:off x="4267200" y="3355975"/>
            <a:ext cx="2286000" cy="1371600"/>
            <a:chOff x="2544" y="2064"/>
            <a:chExt cx="1440" cy="1152"/>
          </a:xfrm>
        </p:grpSpPr>
        <p:sp>
          <p:nvSpPr>
            <p:cNvPr id="1021005" name="Text Box 77"/>
            <p:cNvSpPr txBox="1">
              <a:spLocks noChangeArrowheads="1"/>
            </p:cNvSpPr>
            <p:nvPr/>
          </p:nvSpPr>
          <p:spPr bwMode="auto">
            <a:xfrm>
              <a:off x="2784" y="2064"/>
              <a:ext cx="1200" cy="1152"/>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pPr eaLnBrk="1" hangingPunct="1">
                <a:spcBef>
                  <a:spcPct val="50000"/>
                </a:spcBef>
              </a:pPr>
              <a:endParaRPr lang="en-US" dirty="0"/>
            </a:p>
          </p:txBody>
        </p:sp>
        <p:sp>
          <p:nvSpPr>
            <p:cNvPr id="1021006" name="Freeform 78"/>
            <p:cNvSpPr>
              <a:spLocks/>
            </p:cNvSpPr>
            <p:nvPr/>
          </p:nvSpPr>
          <p:spPr bwMode="auto">
            <a:xfrm>
              <a:off x="2544" y="2064"/>
              <a:ext cx="240" cy="1152"/>
            </a:xfrm>
            <a:custGeom>
              <a:avLst/>
              <a:gdLst>
                <a:gd name="T0" fmla="*/ 240 w 240"/>
                <a:gd name="T1" fmla="*/ 0 h 1152"/>
                <a:gd name="T2" fmla="*/ 0 w 240"/>
                <a:gd name="T3" fmla="*/ 144 h 1152"/>
                <a:gd name="T4" fmla="*/ 0 w 240"/>
                <a:gd name="T5" fmla="*/ 1008 h 1152"/>
                <a:gd name="T6" fmla="*/ 240 w 240"/>
                <a:gd name="T7" fmla="*/ 1152 h 1152"/>
                <a:gd name="T8" fmla="*/ 240 w 240"/>
                <a:gd name="T9" fmla="*/ 0 h 1152"/>
              </a:gdLst>
              <a:ahLst/>
              <a:cxnLst>
                <a:cxn ang="0">
                  <a:pos x="T0" y="T1"/>
                </a:cxn>
                <a:cxn ang="0">
                  <a:pos x="T2" y="T3"/>
                </a:cxn>
                <a:cxn ang="0">
                  <a:pos x="T4" y="T5"/>
                </a:cxn>
                <a:cxn ang="0">
                  <a:pos x="T6" y="T7"/>
                </a:cxn>
                <a:cxn ang="0">
                  <a:pos x="T8" y="T9"/>
                </a:cxn>
              </a:cxnLst>
              <a:rect l="0" t="0" r="r" b="b"/>
              <a:pathLst>
                <a:path w="240" h="1152">
                  <a:moveTo>
                    <a:pt x="240" y="0"/>
                  </a:moveTo>
                  <a:lnTo>
                    <a:pt x="0" y="144"/>
                  </a:lnTo>
                  <a:lnTo>
                    <a:pt x="0" y="1008"/>
                  </a:lnTo>
                  <a:lnTo>
                    <a:pt x="240" y="1152"/>
                  </a:lnTo>
                  <a:lnTo>
                    <a:pt x="240" y="0"/>
                  </a:lnTo>
                  <a:close/>
                </a:path>
              </a:pathLst>
            </a:custGeom>
            <a:solidFill>
              <a:srgbClr val="FFFF99"/>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dirty="0"/>
            </a:p>
          </p:txBody>
        </p:sp>
      </p:grpSp>
      <p:sp>
        <p:nvSpPr>
          <p:cNvPr id="1021007" name="Freeform 79"/>
          <p:cNvSpPr>
            <a:spLocks/>
          </p:cNvSpPr>
          <p:nvPr/>
        </p:nvSpPr>
        <p:spPr bwMode="auto">
          <a:xfrm>
            <a:off x="6248400" y="3051175"/>
            <a:ext cx="2209800" cy="304800"/>
          </a:xfrm>
          <a:custGeom>
            <a:avLst/>
            <a:gdLst>
              <a:gd name="T0" fmla="*/ 0 w 1680"/>
              <a:gd name="T1" fmla="*/ 192 h 192"/>
              <a:gd name="T2" fmla="*/ 0 w 1680"/>
              <a:gd name="T3" fmla="*/ 0 h 192"/>
              <a:gd name="T4" fmla="*/ 1680 w 1680"/>
              <a:gd name="T5" fmla="*/ 0 h 192"/>
              <a:gd name="T6" fmla="*/ 1680 w 1680"/>
              <a:gd name="T7" fmla="*/ 192 h 192"/>
            </a:gdLst>
            <a:ahLst/>
            <a:cxnLst>
              <a:cxn ang="0">
                <a:pos x="T0" y="T1"/>
              </a:cxn>
              <a:cxn ang="0">
                <a:pos x="T2" y="T3"/>
              </a:cxn>
              <a:cxn ang="0">
                <a:pos x="T4" y="T5"/>
              </a:cxn>
              <a:cxn ang="0">
                <a:pos x="T6" y="T7"/>
              </a:cxn>
            </a:cxnLst>
            <a:rect l="0" t="0" r="r" b="b"/>
            <a:pathLst>
              <a:path w="1680" h="192">
                <a:moveTo>
                  <a:pt x="0" y="192"/>
                </a:moveTo>
                <a:lnTo>
                  <a:pt x="0" y="0"/>
                </a:lnTo>
                <a:lnTo>
                  <a:pt x="1680" y="0"/>
                </a:lnTo>
                <a:lnTo>
                  <a:pt x="1680" y="192"/>
                </a:lnTo>
              </a:path>
            </a:pathLst>
          </a:custGeom>
          <a:noFill/>
          <a:ln w="19050" cap="flat" cmpd="sng">
            <a:solidFill>
              <a:schemeClr val="tx1"/>
            </a:solidFill>
            <a:prstDash val="solid"/>
            <a:round/>
            <a:headEnd type="triangle" w="med" len="med"/>
            <a:tailEnd type="triangle" w="med" len="med"/>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dirty="0"/>
          </a:p>
        </p:txBody>
      </p:sp>
      <p:sp>
        <p:nvSpPr>
          <p:cNvPr id="1021008" name="Text Box 80"/>
          <p:cNvSpPr txBox="1">
            <a:spLocks noChangeArrowheads="1"/>
          </p:cNvSpPr>
          <p:nvPr/>
        </p:nvSpPr>
        <p:spPr bwMode="auto">
          <a:xfrm>
            <a:off x="4800600" y="3736975"/>
            <a:ext cx="1752600" cy="3968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2000" dirty="0"/>
              <a:t>0x11C0 3333</a:t>
            </a:r>
          </a:p>
        </p:txBody>
      </p:sp>
      <p:sp>
        <p:nvSpPr>
          <p:cNvPr id="1021009" name="Text Box 81"/>
          <p:cNvSpPr txBox="1">
            <a:spLocks noChangeArrowheads="1"/>
          </p:cNvSpPr>
          <p:nvPr/>
        </p:nvSpPr>
        <p:spPr bwMode="auto">
          <a:xfrm>
            <a:off x="7467600" y="2136775"/>
            <a:ext cx="1447800" cy="4572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dirty="0"/>
              <a:t>Speicher</a:t>
            </a:r>
          </a:p>
        </p:txBody>
      </p:sp>
      <p:sp>
        <p:nvSpPr>
          <p:cNvPr id="1021010" name="Text Box 82"/>
          <p:cNvSpPr txBox="1">
            <a:spLocks noChangeArrowheads="1"/>
          </p:cNvSpPr>
          <p:nvPr/>
        </p:nvSpPr>
        <p:spPr bwMode="auto">
          <a:xfrm>
            <a:off x="2362200" y="3355975"/>
            <a:ext cx="914400" cy="12192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pPr eaLnBrk="1" hangingPunct="1">
              <a:spcBef>
                <a:spcPct val="50000"/>
              </a:spcBef>
            </a:pPr>
            <a:endParaRPr lang="en-US" dirty="0"/>
          </a:p>
        </p:txBody>
      </p:sp>
      <p:sp>
        <p:nvSpPr>
          <p:cNvPr id="1021011" name="Freeform 83"/>
          <p:cNvSpPr>
            <a:spLocks/>
          </p:cNvSpPr>
          <p:nvPr/>
        </p:nvSpPr>
        <p:spPr bwMode="auto">
          <a:xfrm>
            <a:off x="3124200" y="3051175"/>
            <a:ext cx="2209800" cy="304800"/>
          </a:xfrm>
          <a:custGeom>
            <a:avLst/>
            <a:gdLst>
              <a:gd name="T0" fmla="*/ 0 w 1680"/>
              <a:gd name="T1" fmla="*/ 192 h 192"/>
              <a:gd name="T2" fmla="*/ 0 w 1680"/>
              <a:gd name="T3" fmla="*/ 0 h 192"/>
              <a:gd name="T4" fmla="*/ 1680 w 1680"/>
              <a:gd name="T5" fmla="*/ 0 h 192"/>
              <a:gd name="T6" fmla="*/ 1680 w 1680"/>
              <a:gd name="T7" fmla="*/ 192 h 192"/>
            </a:gdLst>
            <a:ahLst/>
            <a:cxnLst>
              <a:cxn ang="0">
                <a:pos x="T0" y="T1"/>
              </a:cxn>
              <a:cxn ang="0">
                <a:pos x="T2" y="T3"/>
              </a:cxn>
              <a:cxn ang="0">
                <a:pos x="T4" y="T5"/>
              </a:cxn>
              <a:cxn ang="0">
                <a:pos x="T6" y="T7"/>
              </a:cxn>
            </a:cxnLst>
            <a:rect l="0" t="0" r="r" b="b"/>
            <a:pathLst>
              <a:path w="1680" h="192">
                <a:moveTo>
                  <a:pt x="0" y="192"/>
                </a:moveTo>
                <a:lnTo>
                  <a:pt x="0" y="0"/>
                </a:lnTo>
                <a:lnTo>
                  <a:pt x="1680" y="0"/>
                </a:lnTo>
                <a:lnTo>
                  <a:pt x="1680" y="192"/>
                </a:lnTo>
              </a:path>
            </a:pathLst>
          </a:custGeom>
          <a:noFill/>
          <a:ln w="19050" cap="flat" cmpd="sng">
            <a:solidFill>
              <a:schemeClr val="tx1"/>
            </a:solidFill>
            <a:prstDash val="solid"/>
            <a:round/>
            <a:headEnd type="triangle" w="med" len="med"/>
            <a:tailEnd type="triangle" w="med" len="med"/>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dirty="0"/>
          </a:p>
        </p:txBody>
      </p:sp>
      <p:sp>
        <p:nvSpPr>
          <p:cNvPr id="1021012" name="Freeform 84"/>
          <p:cNvSpPr>
            <a:spLocks/>
          </p:cNvSpPr>
          <p:nvPr/>
        </p:nvSpPr>
        <p:spPr bwMode="auto">
          <a:xfrm>
            <a:off x="381000" y="3051175"/>
            <a:ext cx="2209800" cy="304800"/>
          </a:xfrm>
          <a:custGeom>
            <a:avLst/>
            <a:gdLst>
              <a:gd name="T0" fmla="*/ 0 w 1680"/>
              <a:gd name="T1" fmla="*/ 192 h 192"/>
              <a:gd name="T2" fmla="*/ 0 w 1680"/>
              <a:gd name="T3" fmla="*/ 0 h 192"/>
              <a:gd name="T4" fmla="*/ 1680 w 1680"/>
              <a:gd name="T5" fmla="*/ 0 h 192"/>
              <a:gd name="T6" fmla="*/ 1680 w 1680"/>
              <a:gd name="T7" fmla="*/ 192 h 192"/>
            </a:gdLst>
            <a:ahLst/>
            <a:cxnLst>
              <a:cxn ang="0">
                <a:pos x="T0" y="T1"/>
              </a:cxn>
              <a:cxn ang="0">
                <a:pos x="T2" y="T3"/>
              </a:cxn>
              <a:cxn ang="0">
                <a:pos x="T4" y="T5"/>
              </a:cxn>
              <a:cxn ang="0">
                <a:pos x="T6" y="T7"/>
              </a:cxn>
            </a:cxnLst>
            <a:rect l="0" t="0" r="r" b="b"/>
            <a:pathLst>
              <a:path w="1680" h="192">
                <a:moveTo>
                  <a:pt x="0" y="192"/>
                </a:moveTo>
                <a:lnTo>
                  <a:pt x="0" y="0"/>
                </a:lnTo>
                <a:lnTo>
                  <a:pt x="1680" y="0"/>
                </a:lnTo>
                <a:lnTo>
                  <a:pt x="1680" y="192"/>
                </a:lnTo>
              </a:path>
            </a:pathLst>
          </a:custGeom>
          <a:noFill/>
          <a:ln w="19050" cap="flat" cmpd="sng">
            <a:solidFill>
              <a:schemeClr val="tx1"/>
            </a:solidFill>
            <a:prstDash val="solid"/>
            <a:round/>
            <a:headEnd type="triangle" w="med" len="med"/>
            <a:tailEnd type="triangle" w="med" len="med"/>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dirty="0"/>
          </a:p>
        </p:txBody>
      </p:sp>
      <p:sp>
        <p:nvSpPr>
          <p:cNvPr id="1021013" name="Text Box 85"/>
          <p:cNvSpPr txBox="1">
            <a:spLocks noChangeArrowheads="1"/>
          </p:cNvSpPr>
          <p:nvPr/>
        </p:nvSpPr>
        <p:spPr bwMode="auto">
          <a:xfrm>
            <a:off x="2438400" y="2136775"/>
            <a:ext cx="1219200" cy="4572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dirty="0"/>
              <a:t>MMU</a:t>
            </a:r>
          </a:p>
        </p:txBody>
      </p:sp>
      <p:sp>
        <p:nvSpPr>
          <p:cNvPr id="1021014" name="Text Box 86"/>
          <p:cNvSpPr txBox="1">
            <a:spLocks noChangeArrowheads="1"/>
          </p:cNvSpPr>
          <p:nvPr/>
        </p:nvSpPr>
        <p:spPr bwMode="auto">
          <a:xfrm>
            <a:off x="6934200" y="3584575"/>
            <a:ext cx="990600" cy="366713"/>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t>0x11C0</a:t>
            </a:r>
            <a:endParaRPr lang="de-DE" sz="1800" dirty="0">
              <a:sym typeface="Wingdings" pitchFamily="2" charset="2"/>
            </a:endParaRPr>
          </a:p>
        </p:txBody>
      </p:sp>
      <p:sp>
        <p:nvSpPr>
          <p:cNvPr id="1021015" name="Text Box 87"/>
          <p:cNvSpPr txBox="1">
            <a:spLocks noChangeArrowheads="1"/>
          </p:cNvSpPr>
          <p:nvPr/>
        </p:nvSpPr>
        <p:spPr bwMode="auto">
          <a:xfrm>
            <a:off x="8001000" y="3584575"/>
            <a:ext cx="914400" cy="3968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2000" dirty="0"/>
              <a:t>5555</a:t>
            </a:r>
          </a:p>
        </p:txBody>
      </p:sp>
      <p:graphicFrame>
        <p:nvGraphicFramePr>
          <p:cNvPr id="1021016" name="Group 88"/>
          <p:cNvGraphicFramePr>
            <a:graphicFrameLocks noGrp="1"/>
          </p:cNvGraphicFramePr>
          <p:nvPr/>
        </p:nvGraphicFramePr>
        <p:xfrm>
          <a:off x="228600" y="4879975"/>
          <a:ext cx="2514600" cy="1190625"/>
        </p:xfrm>
        <a:graphic>
          <a:graphicData uri="http://schemas.openxmlformats.org/drawingml/2006/table">
            <a:tbl>
              <a:tblPr/>
              <a:tblGrid>
                <a:gridCol w="1257300"/>
                <a:gridCol w="1257300"/>
              </a:tblGrid>
              <a:tr h="396875">
                <a:tc gridSpan="2">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de-DE" sz="1800" b="1" i="0" u="none" strike="noStrike" cap="none" normalizeH="0" baseline="0" dirty="0" smtClean="0">
                          <a:ln>
                            <a:noFill/>
                          </a:ln>
                          <a:solidFill>
                            <a:schemeClr val="tx1"/>
                          </a:solidFill>
                          <a:effectLst/>
                          <a:latin typeface="Arial" charset="0"/>
                        </a:rPr>
                        <a:t>Vor Aus/Einlagern</a:t>
                      </a:r>
                    </a:p>
                  </a:txBody>
                  <a:tcPr marL="90000" marR="90000" marT="46800" marB="4680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de-DE"/>
                    </a:p>
                  </a:txBody>
                  <a:tcPr/>
                </a:tc>
              </a:tr>
              <a:tr h="396875">
                <a:tc>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de-DE" sz="1800" b="1" i="0" u="none" strike="noStrike" cap="none" normalizeH="0" baseline="0" dirty="0" smtClean="0">
                          <a:ln>
                            <a:noFill/>
                          </a:ln>
                          <a:solidFill>
                            <a:schemeClr val="tx1"/>
                          </a:solidFill>
                          <a:effectLst/>
                          <a:latin typeface="Arial" charset="0"/>
                        </a:rPr>
                        <a:t>Seite</a:t>
                      </a:r>
                    </a:p>
                  </a:txBody>
                  <a:tcPr marL="90000" marR="90000" marT="468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de-DE" sz="1800" b="1" i="0" u="none" strike="noStrike" cap="none" normalizeH="0" baseline="0" dirty="0" smtClean="0">
                          <a:ln>
                            <a:noFill/>
                          </a:ln>
                          <a:solidFill>
                            <a:schemeClr val="tx1"/>
                          </a:solidFill>
                          <a:effectLst/>
                          <a:latin typeface="Arial" charset="0"/>
                        </a:rPr>
                        <a:t>Kachel</a:t>
                      </a:r>
                    </a:p>
                  </a:txBody>
                  <a:tcPr marL="90000" marR="90000" marT="46800" marB="468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875">
                <a:tc>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de-DE" sz="1800" b="0" i="0" u="none" strike="noStrike" cap="none" normalizeH="0" baseline="0" dirty="0" smtClean="0">
                          <a:ln>
                            <a:noFill/>
                          </a:ln>
                          <a:solidFill>
                            <a:schemeClr val="tx1"/>
                          </a:solidFill>
                          <a:effectLst/>
                          <a:latin typeface="Arial" charset="0"/>
                        </a:rPr>
                        <a:t>0x88D.</a:t>
                      </a:r>
                    </a:p>
                  </a:txBody>
                  <a:tcPr marL="90000" marR="90000" marT="468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de-DE" sz="1800" b="0" i="0" u="none" strike="noStrike" cap="none" normalizeH="0" baseline="0" dirty="0" smtClean="0">
                          <a:ln>
                            <a:noFill/>
                          </a:ln>
                          <a:solidFill>
                            <a:schemeClr val="tx1"/>
                          </a:solidFill>
                          <a:effectLst/>
                          <a:latin typeface="Arial" charset="0"/>
                        </a:rPr>
                        <a:t>0x11C.</a:t>
                      </a:r>
                    </a:p>
                  </a:txBody>
                  <a:tcPr marL="90000" marR="90000" marT="46800" marB="468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1021029" name="Group 101"/>
          <p:cNvGraphicFramePr>
            <a:graphicFrameLocks noGrp="1"/>
          </p:cNvGraphicFramePr>
          <p:nvPr/>
        </p:nvGraphicFramePr>
        <p:xfrm>
          <a:off x="3048000" y="4879975"/>
          <a:ext cx="2743200" cy="1644650"/>
        </p:xfrm>
        <a:graphic>
          <a:graphicData uri="http://schemas.openxmlformats.org/drawingml/2006/table">
            <a:tbl>
              <a:tblPr/>
              <a:tblGrid>
                <a:gridCol w="1371600"/>
                <a:gridCol w="1371600"/>
              </a:tblGrid>
              <a:tr h="396875">
                <a:tc gridSpan="2">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de-DE" sz="1800" b="1" i="0" u="none" strike="noStrike" cap="none" normalizeH="0" baseline="0" dirty="0" smtClean="0">
                          <a:ln>
                            <a:noFill/>
                          </a:ln>
                          <a:solidFill>
                            <a:schemeClr val="tx1"/>
                          </a:solidFill>
                          <a:effectLst/>
                          <a:latin typeface="Arial" charset="0"/>
                        </a:rPr>
                        <a:t>Nach Aus/Einlagern</a:t>
                      </a:r>
                    </a:p>
                  </a:txBody>
                  <a:tcPr marL="90000" marR="90000" marT="46800" marB="4680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de-DE"/>
                    </a:p>
                  </a:txBody>
                  <a:tcPr/>
                </a:tc>
              </a:tr>
              <a:tr h="396875">
                <a:tc>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de-DE" sz="1800" b="1" i="0" u="none" strike="noStrike" cap="none" normalizeH="0" baseline="0" dirty="0" smtClean="0">
                          <a:ln>
                            <a:noFill/>
                          </a:ln>
                          <a:solidFill>
                            <a:schemeClr val="tx1"/>
                          </a:solidFill>
                          <a:effectLst/>
                          <a:latin typeface="Arial" charset="0"/>
                        </a:rPr>
                        <a:t>Seite</a:t>
                      </a:r>
                    </a:p>
                  </a:txBody>
                  <a:tcPr marL="90000" marR="90000" marT="468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de-DE" sz="1800" b="1" i="0" u="none" strike="noStrike" cap="none" normalizeH="0" baseline="0" dirty="0" smtClean="0">
                          <a:ln>
                            <a:noFill/>
                          </a:ln>
                          <a:solidFill>
                            <a:schemeClr val="tx1"/>
                          </a:solidFill>
                          <a:effectLst/>
                          <a:latin typeface="Arial" charset="0"/>
                        </a:rPr>
                        <a:t>Kachel</a:t>
                      </a:r>
                    </a:p>
                  </a:txBody>
                  <a:tcPr marL="90000" marR="90000" marT="46800" marB="468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5450">
                <a:tc>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de-DE" sz="1800" b="0" i="0" u="none" strike="noStrike" cap="none" normalizeH="0" baseline="0" dirty="0" smtClean="0">
                          <a:ln>
                            <a:noFill/>
                          </a:ln>
                          <a:solidFill>
                            <a:schemeClr val="tx1"/>
                          </a:solidFill>
                          <a:effectLst/>
                          <a:latin typeface="Arial" charset="0"/>
                        </a:rPr>
                        <a:t>0x77F.</a:t>
                      </a:r>
                    </a:p>
                  </a:txBody>
                  <a:tcPr marL="90000" marR="90000" marT="468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de-DE" sz="1800" b="0" i="0" u="none" strike="noStrike" cap="none" normalizeH="0" baseline="0" dirty="0" smtClean="0">
                          <a:ln>
                            <a:noFill/>
                          </a:ln>
                          <a:solidFill>
                            <a:schemeClr val="tx1"/>
                          </a:solidFill>
                          <a:effectLst/>
                          <a:latin typeface="Arial" charset="0"/>
                        </a:rPr>
                        <a:t>0x11C.</a:t>
                      </a:r>
                    </a:p>
                  </a:txBody>
                  <a:tcPr marL="90000" marR="90000" marT="46800" marB="468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5450">
                <a:tc>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de-DE" sz="1800" b="0" i="0" u="none" strike="noStrike" cap="none" normalizeH="0" baseline="0" dirty="0" smtClean="0">
                          <a:ln>
                            <a:noFill/>
                          </a:ln>
                          <a:solidFill>
                            <a:schemeClr val="tx1"/>
                          </a:solidFill>
                          <a:effectLst/>
                          <a:latin typeface="Arial" charset="0"/>
                        </a:rPr>
                        <a:t>0x88D.</a:t>
                      </a:r>
                    </a:p>
                  </a:txBody>
                  <a:tcPr marL="90000" marR="90000" marT="468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de-DE" sz="1800" b="0" i="0" u="none" strike="noStrike" cap="none" normalizeH="0" baseline="0" dirty="0" smtClean="0">
                          <a:ln>
                            <a:noFill/>
                          </a:ln>
                          <a:solidFill>
                            <a:schemeClr val="tx1"/>
                          </a:solidFill>
                          <a:effectLst/>
                          <a:latin typeface="Arial" charset="0"/>
                          <a:sym typeface="Wingdings" pitchFamily="2" charset="2"/>
                        </a:rPr>
                        <a:t> Platte</a:t>
                      </a:r>
                    </a:p>
                  </a:txBody>
                  <a:tcPr marL="90000" marR="90000" marT="46800" marB="468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021045" name="Text Box 117"/>
          <p:cNvSpPr txBox="1">
            <a:spLocks noChangeArrowheads="1"/>
          </p:cNvSpPr>
          <p:nvPr/>
        </p:nvSpPr>
        <p:spPr bwMode="auto">
          <a:xfrm>
            <a:off x="304800" y="3813175"/>
            <a:ext cx="685800" cy="4572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dirty="0"/>
              <a:t>P1</a:t>
            </a:r>
          </a:p>
        </p:txBody>
      </p:sp>
      <p:sp>
        <p:nvSpPr>
          <p:cNvPr id="1021046" name="Text Box 118"/>
          <p:cNvSpPr txBox="1">
            <a:spLocks noChangeArrowheads="1"/>
          </p:cNvSpPr>
          <p:nvPr/>
        </p:nvSpPr>
        <p:spPr bwMode="auto">
          <a:xfrm>
            <a:off x="3124200" y="2746375"/>
            <a:ext cx="2286000" cy="366713"/>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t>lese 0x11C0 </a:t>
            </a:r>
            <a:r>
              <a:rPr lang="de-DE" sz="1800" dirty="0">
                <a:sym typeface="Wingdings" pitchFamily="2" charset="2"/>
              </a:rPr>
              <a:t></a:t>
            </a:r>
          </a:p>
        </p:txBody>
      </p:sp>
      <p:sp>
        <p:nvSpPr>
          <p:cNvPr id="1021047" name="Text Box 119"/>
          <p:cNvSpPr txBox="1">
            <a:spLocks noChangeArrowheads="1"/>
          </p:cNvSpPr>
          <p:nvPr/>
        </p:nvSpPr>
        <p:spPr bwMode="auto">
          <a:xfrm>
            <a:off x="6477000" y="2746375"/>
            <a:ext cx="2286000" cy="366713"/>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t>lese 0x11C0 </a:t>
            </a:r>
            <a:r>
              <a:rPr lang="de-DE" sz="1800" dirty="0">
                <a:sym typeface="Wingdings" pitchFamily="2" charset="2"/>
              </a:rPr>
              <a:t></a:t>
            </a:r>
          </a:p>
        </p:txBody>
      </p:sp>
      <p:sp>
        <p:nvSpPr>
          <p:cNvPr id="1021048" name="Text Box 120"/>
          <p:cNvSpPr txBox="1">
            <a:spLocks noChangeArrowheads="1"/>
          </p:cNvSpPr>
          <p:nvPr/>
        </p:nvSpPr>
        <p:spPr bwMode="auto">
          <a:xfrm>
            <a:off x="6629400" y="3051175"/>
            <a:ext cx="1182688" cy="3968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sym typeface="Wingdings" pitchFamily="2" charset="2"/>
              </a:rPr>
              <a:t></a:t>
            </a:r>
            <a:r>
              <a:rPr lang="de-DE" sz="2000" dirty="0"/>
              <a:t> 3333</a:t>
            </a:r>
          </a:p>
        </p:txBody>
      </p:sp>
      <p:sp>
        <p:nvSpPr>
          <p:cNvPr id="1021049" name="Text Box 121"/>
          <p:cNvSpPr txBox="1">
            <a:spLocks noChangeArrowheads="1"/>
          </p:cNvSpPr>
          <p:nvPr/>
        </p:nvSpPr>
        <p:spPr bwMode="auto">
          <a:xfrm>
            <a:off x="3276600" y="3051175"/>
            <a:ext cx="1223963" cy="3968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sym typeface="Wingdings" pitchFamily="2" charset="2"/>
              </a:rPr>
              <a:t></a:t>
            </a:r>
            <a:r>
              <a:rPr lang="de-DE" sz="2000" dirty="0"/>
              <a:t> 3333</a:t>
            </a:r>
          </a:p>
        </p:txBody>
      </p:sp>
      <p:sp>
        <p:nvSpPr>
          <p:cNvPr id="1021050" name="Text Box 122"/>
          <p:cNvSpPr txBox="1">
            <a:spLocks noChangeArrowheads="1"/>
          </p:cNvSpPr>
          <p:nvPr/>
        </p:nvSpPr>
        <p:spPr bwMode="auto">
          <a:xfrm>
            <a:off x="1066800" y="3051175"/>
            <a:ext cx="1143000" cy="3968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sym typeface="Wingdings" pitchFamily="2" charset="2"/>
              </a:rPr>
              <a:t></a:t>
            </a:r>
            <a:r>
              <a:rPr lang="de-DE" sz="2000" dirty="0"/>
              <a:t> 3333</a:t>
            </a:r>
          </a:p>
        </p:txBody>
      </p:sp>
      <p:sp>
        <p:nvSpPr>
          <p:cNvPr id="1021051" name="Text Box 123"/>
          <p:cNvSpPr txBox="1">
            <a:spLocks noChangeArrowheads="1"/>
          </p:cNvSpPr>
          <p:nvPr/>
        </p:nvSpPr>
        <p:spPr bwMode="auto">
          <a:xfrm>
            <a:off x="533400" y="2517775"/>
            <a:ext cx="2286000" cy="366713"/>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t>lese 0x77F0 </a:t>
            </a:r>
            <a:r>
              <a:rPr lang="de-DE" sz="1800" dirty="0">
                <a:sym typeface="Wingdings" pitchFamily="2" charset="2"/>
              </a:rPr>
              <a:t></a:t>
            </a:r>
          </a:p>
        </p:txBody>
      </p:sp>
      <p:sp>
        <p:nvSpPr>
          <p:cNvPr id="1021052" name="Text Box 124"/>
          <p:cNvSpPr txBox="1">
            <a:spLocks noChangeArrowheads="1"/>
          </p:cNvSpPr>
          <p:nvPr/>
        </p:nvSpPr>
        <p:spPr bwMode="auto">
          <a:xfrm>
            <a:off x="3124200" y="2517775"/>
            <a:ext cx="2286000" cy="366713"/>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t>lese 0x11C0 </a:t>
            </a:r>
            <a:r>
              <a:rPr lang="de-DE" sz="1800" dirty="0">
                <a:sym typeface="Wingdings" pitchFamily="2" charset="2"/>
              </a:rPr>
              <a:t></a:t>
            </a:r>
          </a:p>
        </p:txBody>
      </p:sp>
      <p:sp>
        <p:nvSpPr>
          <p:cNvPr id="1021053" name="Text Box 125"/>
          <p:cNvSpPr txBox="1">
            <a:spLocks noChangeArrowheads="1"/>
          </p:cNvSpPr>
          <p:nvPr/>
        </p:nvSpPr>
        <p:spPr bwMode="auto">
          <a:xfrm>
            <a:off x="6477000" y="2517775"/>
            <a:ext cx="2286000" cy="366713"/>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t>lese 0x11C0 </a:t>
            </a:r>
            <a:r>
              <a:rPr lang="de-DE" sz="1800" dirty="0">
                <a:sym typeface="Wingdings" pitchFamily="2" charset="2"/>
              </a:rPr>
              <a:t></a:t>
            </a:r>
          </a:p>
        </p:txBody>
      </p:sp>
      <p:sp>
        <p:nvSpPr>
          <p:cNvPr id="1021054" name="Text Box 126"/>
          <p:cNvSpPr txBox="1">
            <a:spLocks noChangeArrowheads="1"/>
          </p:cNvSpPr>
          <p:nvPr/>
        </p:nvSpPr>
        <p:spPr bwMode="auto">
          <a:xfrm>
            <a:off x="6629400" y="3279775"/>
            <a:ext cx="1182688" cy="3968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sym typeface="Wingdings" pitchFamily="2" charset="2"/>
              </a:rPr>
              <a:t></a:t>
            </a:r>
            <a:r>
              <a:rPr lang="de-DE" sz="2000" dirty="0"/>
              <a:t> 5555</a:t>
            </a:r>
          </a:p>
        </p:txBody>
      </p:sp>
      <p:sp>
        <p:nvSpPr>
          <p:cNvPr id="1021055" name="Text Box 127"/>
          <p:cNvSpPr txBox="1">
            <a:spLocks noChangeArrowheads="1"/>
          </p:cNvSpPr>
          <p:nvPr/>
        </p:nvSpPr>
        <p:spPr bwMode="auto">
          <a:xfrm>
            <a:off x="3276600" y="3279775"/>
            <a:ext cx="1223963" cy="3968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sym typeface="Wingdings" pitchFamily="2" charset="2"/>
              </a:rPr>
              <a:t></a:t>
            </a:r>
            <a:r>
              <a:rPr lang="de-DE" sz="2000" dirty="0"/>
              <a:t> 5555</a:t>
            </a:r>
          </a:p>
        </p:txBody>
      </p:sp>
      <p:sp>
        <p:nvSpPr>
          <p:cNvPr id="1021056" name="Text Box 128"/>
          <p:cNvSpPr txBox="1">
            <a:spLocks noChangeArrowheads="1"/>
          </p:cNvSpPr>
          <p:nvPr/>
        </p:nvSpPr>
        <p:spPr bwMode="auto">
          <a:xfrm>
            <a:off x="1143000" y="3279775"/>
            <a:ext cx="1143000" cy="3968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sym typeface="Wingdings" pitchFamily="2" charset="2"/>
              </a:rPr>
              <a:t></a:t>
            </a:r>
            <a:r>
              <a:rPr lang="de-DE" sz="2000" dirty="0"/>
              <a:t> 5555</a:t>
            </a:r>
          </a:p>
        </p:txBody>
      </p:sp>
      <p:sp>
        <p:nvSpPr>
          <p:cNvPr id="1021057" name="Text Box 129"/>
          <p:cNvSpPr txBox="1">
            <a:spLocks noChangeArrowheads="1"/>
          </p:cNvSpPr>
          <p:nvPr/>
        </p:nvSpPr>
        <p:spPr bwMode="auto">
          <a:xfrm>
            <a:off x="5795963" y="4879975"/>
            <a:ext cx="3348037" cy="1625600"/>
          </a:xfrm>
          <a:prstGeom prst="rect">
            <a:avLst/>
          </a:prstGeom>
          <a:solidFill>
            <a:srgbClr val="E3E3FF"/>
          </a:solidFill>
          <a:ln w="9525">
            <a:solidFill>
              <a:schemeClr val="tx1"/>
            </a:solidFill>
            <a:miter lim="800000"/>
            <a:headEnd/>
            <a:tailEnd/>
          </a:ln>
          <a:effectLst>
            <a:outerShdw dist="107763" dir="2700000" algn="ctr" rotWithShape="0">
              <a:schemeClr val="bg2"/>
            </a:outerShdw>
          </a:effectLst>
        </p:spPr>
        <p:txBody>
          <a:bodyPr lIns="90000" tIns="46800" rIns="90000" bIns="46800">
            <a:spAutoFit/>
          </a:bodyPr>
          <a:lstStyle/>
          <a:p>
            <a:pPr eaLnBrk="1" hangingPunct="1">
              <a:spcBef>
                <a:spcPct val="50000"/>
              </a:spcBef>
            </a:pPr>
            <a:r>
              <a:rPr lang="de-DE" sz="2000" dirty="0">
                <a:sym typeface="Wingdings" pitchFamily="2" charset="2"/>
              </a:rPr>
              <a:t> Bei Seitenfehlern müssen alle </a:t>
            </a:r>
            <a:r>
              <a:rPr lang="de-DE" sz="2000" i="1" dirty="0">
                <a:sym typeface="Wingdings" pitchFamily="2" charset="2"/>
              </a:rPr>
              <a:t>Cache</a:t>
            </a:r>
            <a:r>
              <a:rPr lang="de-DE" sz="2000" dirty="0">
                <a:sym typeface="Wingdings" pitchFamily="2" charset="2"/>
              </a:rPr>
              <a:t>-Zeilen, die Kopien der verdrängten Seite enthalten, ungültig erklärt werden.</a:t>
            </a:r>
            <a:endParaRPr lang="de-DE" sz="2000" dirty="0"/>
          </a:p>
        </p:txBody>
      </p:sp>
      <p:sp>
        <p:nvSpPr>
          <p:cNvPr id="1021058" name="Rectangle 130"/>
          <p:cNvSpPr>
            <a:spLocks noChangeArrowheads="1"/>
          </p:cNvSpPr>
          <p:nvPr/>
        </p:nvSpPr>
        <p:spPr bwMode="auto">
          <a:xfrm>
            <a:off x="4724400" y="3736975"/>
            <a:ext cx="1752600" cy="304800"/>
          </a:xfrm>
          <a:prstGeom prst="rect">
            <a:avLst/>
          </a:prstGeom>
          <a:solidFill>
            <a:srgbClr val="FFFF99">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de-DE" dirty="0"/>
          </a:p>
        </p:txBody>
      </p:sp>
      <p:sp>
        <p:nvSpPr>
          <p:cNvPr id="1021059" name="Text Box 131"/>
          <p:cNvSpPr txBox="1">
            <a:spLocks noChangeArrowheads="1"/>
          </p:cNvSpPr>
          <p:nvPr/>
        </p:nvSpPr>
        <p:spPr bwMode="auto">
          <a:xfrm>
            <a:off x="4716463" y="3736975"/>
            <a:ext cx="1824037" cy="3968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2000" dirty="0"/>
              <a:t>0x11C0 5555</a:t>
            </a:r>
          </a:p>
        </p:txBody>
      </p:sp>
    </p:spTree>
    <p:extLst>
      <p:ext uri="{BB962C8B-B14F-4D97-AF65-F5344CB8AC3E}">
        <p14:creationId xmlns:p14="http://schemas.microsoft.com/office/powerpoint/2010/main" val="7014904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21001"/>
                                        </p:tgtEl>
                                        <p:attrNameLst>
                                          <p:attrName>style.visibility</p:attrName>
                                        </p:attrNameLst>
                                      </p:cBhvr>
                                      <p:to>
                                        <p:strVal val="visible"/>
                                      </p:to>
                                    </p:set>
                                  </p:childTnLst>
                                  <p:subTnLst>
                                    <p:set>
                                      <p:cBhvr override="childStyle">
                                        <p:cTn dur="1" fill="hold" display="0" masterRel="nextClick" afterEffect="1"/>
                                        <p:tgtEl>
                                          <p:spTgt spid="1021001"/>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21046"/>
                                        </p:tgtEl>
                                        <p:attrNameLst>
                                          <p:attrName>style.visibility</p:attrName>
                                        </p:attrNameLst>
                                      </p:cBhvr>
                                      <p:to>
                                        <p:strVal val="visible"/>
                                      </p:to>
                                    </p:set>
                                  </p:childTnLst>
                                  <p:subTnLst>
                                    <p:set>
                                      <p:cBhvr override="childStyle">
                                        <p:cTn dur="1" fill="hold" display="0" masterRel="nextClick" afterEffect="1"/>
                                        <p:tgtEl>
                                          <p:spTgt spid="1021046"/>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21047"/>
                                        </p:tgtEl>
                                        <p:attrNameLst>
                                          <p:attrName>style.visibility</p:attrName>
                                        </p:attrNameLst>
                                      </p:cBhvr>
                                      <p:to>
                                        <p:strVal val="visible"/>
                                      </p:to>
                                    </p:set>
                                  </p:childTnLst>
                                  <p:subTnLst>
                                    <p:set>
                                      <p:cBhvr override="childStyle">
                                        <p:cTn dur="1" fill="hold" display="0" masterRel="nextClick" afterEffect="1"/>
                                        <p:tgtEl>
                                          <p:spTgt spid="1021047"/>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021048"/>
                                        </p:tgtEl>
                                        <p:attrNameLst>
                                          <p:attrName>style.visibility</p:attrName>
                                        </p:attrNameLst>
                                      </p:cBhvr>
                                      <p:to>
                                        <p:strVal val="visible"/>
                                      </p:to>
                                    </p:set>
                                  </p:childTnLst>
                                  <p:subTnLst>
                                    <p:set>
                                      <p:cBhvr override="childStyle">
                                        <p:cTn dur="1" fill="hold" display="0" masterRel="nextClick" afterEffect="1"/>
                                        <p:tgtEl>
                                          <p:spTgt spid="1021048"/>
                                        </p:tgtEl>
                                        <p:attrNameLst>
                                          <p:attrName>style.visibility</p:attrName>
                                        </p:attrNameLst>
                                      </p:cBhvr>
                                      <p:to>
                                        <p:strVal val="hidden"/>
                                      </p:to>
                                    </p:set>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02100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021049"/>
                                        </p:tgtEl>
                                        <p:attrNameLst>
                                          <p:attrName>style.visibility</p:attrName>
                                        </p:attrNameLst>
                                      </p:cBhvr>
                                      <p:to>
                                        <p:strVal val="visible"/>
                                      </p:to>
                                    </p:set>
                                  </p:childTnLst>
                                  <p:subTnLst>
                                    <p:set>
                                      <p:cBhvr override="childStyle">
                                        <p:cTn dur="1" fill="hold" display="0" masterRel="nextClick" afterEffect="1"/>
                                        <p:tgtEl>
                                          <p:spTgt spid="1021049"/>
                                        </p:tgtEl>
                                        <p:attrNameLst>
                                          <p:attrName>style.visibility</p:attrName>
                                        </p:attrNameLst>
                                      </p:cBhvr>
                                      <p:to>
                                        <p:strVal val="hidden"/>
                                      </p:to>
                                    </p:set>
                                  </p:sub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021050"/>
                                        </p:tgtEl>
                                        <p:attrNameLst>
                                          <p:attrName>style.visibility</p:attrName>
                                        </p:attrNameLst>
                                      </p:cBhvr>
                                      <p:to>
                                        <p:strVal val="visible"/>
                                      </p:to>
                                    </p:set>
                                  </p:childTnLst>
                                  <p:subTnLst>
                                    <p:set>
                                      <p:cBhvr override="childStyle">
                                        <p:cTn dur="1" fill="hold" display="0" masterRel="nextClick" afterEffect="1"/>
                                        <p:tgtEl>
                                          <p:spTgt spid="1021050"/>
                                        </p:tgtEl>
                                        <p:attrNameLst>
                                          <p:attrName>style.visibility</p:attrName>
                                        </p:attrNameLst>
                                      </p:cBhvr>
                                      <p:to>
                                        <p:strVal val="hidden"/>
                                      </p:to>
                                    </p:set>
                                  </p:sub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499"/>
                                          </p:stCondLst>
                                        </p:cTn>
                                        <p:tgtEl>
                                          <p:spTgt spid="102102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02101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1021058"/>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1021051"/>
                                        </p:tgtEl>
                                        <p:attrNameLst>
                                          <p:attrName>style.visibility</p:attrName>
                                        </p:attrNameLst>
                                      </p:cBhvr>
                                      <p:to>
                                        <p:strVal val="visible"/>
                                      </p:to>
                                    </p:set>
                                  </p:childTnLst>
                                  <p:subTnLst>
                                    <p:set>
                                      <p:cBhvr override="childStyle">
                                        <p:cTn dur="1" fill="hold" display="0" masterRel="nextClick" afterEffect="1"/>
                                        <p:tgtEl>
                                          <p:spTgt spid="1021051"/>
                                        </p:tgtEl>
                                        <p:attrNameLst>
                                          <p:attrName>style.visibility</p:attrName>
                                        </p:attrNameLst>
                                      </p:cBhvr>
                                      <p:to>
                                        <p:strVal val="hidden"/>
                                      </p:to>
                                    </p:set>
                                  </p:sub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499"/>
                                          </p:stCondLst>
                                        </p:cTn>
                                        <p:tgtEl>
                                          <p:spTgt spid="1021052"/>
                                        </p:tgtEl>
                                        <p:attrNameLst>
                                          <p:attrName>style.visibility</p:attrName>
                                        </p:attrNameLst>
                                      </p:cBhvr>
                                      <p:to>
                                        <p:strVal val="visible"/>
                                      </p:to>
                                    </p:set>
                                  </p:childTnLst>
                                  <p:subTnLst>
                                    <p:set>
                                      <p:cBhvr override="childStyle">
                                        <p:cTn dur="1" fill="hold" display="0" masterRel="nextClick" afterEffect="1"/>
                                        <p:tgtEl>
                                          <p:spTgt spid="1021052"/>
                                        </p:tgtEl>
                                        <p:attrNameLst>
                                          <p:attrName>style.visibility</p:attrName>
                                        </p:attrNameLst>
                                      </p:cBhvr>
                                      <p:to>
                                        <p:strVal val="hidden"/>
                                      </p:to>
                                    </p:set>
                                  </p:sub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499"/>
                                          </p:stCondLst>
                                        </p:cTn>
                                        <p:tgtEl>
                                          <p:spTgt spid="1021053"/>
                                        </p:tgtEl>
                                        <p:attrNameLst>
                                          <p:attrName>style.visibility</p:attrName>
                                        </p:attrNameLst>
                                      </p:cBhvr>
                                      <p:to>
                                        <p:strVal val="visible"/>
                                      </p:to>
                                    </p:set>
                                  </p:childTnLst>
                                  <p:subTnLst>
                                    <p:set>
                                      <p:cBhvr override="childStyle">
                                        <p:cTn dur="1" fill="hold" display="0" masterRel="nextClick" afterEffect="1"/>
                                        <p:tgtEl>
                                          <p:spTgt spid="1021053"/>
                                        </p:tgtEl>
                                        <p:attrNameLst>
                                          <p:attrName>style.visibility</p:attrName>
                                        </p:attrNameLst>
                                      </p:cBhvr>
                                      <p:to>
                                        <p:strVal val="hidden"/>
                                      </p:to>
                                    </p:set>
                                  </p:sub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499"/>
                                          </p:stCondLst>
                                        </p:cTn>
                                        <p:tgtEl>
                                          <p:spTgt spid="1021054"/>
                                        </p:tgtEl>
                                        <p:attrNameLst>
                                          <p:attrName>style.visibility</p:attrName>
                                        </p:attrNameLst>
                                      </p:cBhvr>
                                      <p:to>
                                        <p:strVal val="visible"/>
                                      </p:to>
                                    </p:set>
                                  </p:childTnLst>
                                  <p:subTnLst>
                                    <p:set>
                                      <p:cBhvr override="childStyle">
                                        <p:cTn dur="1" fill="hold" display="0" masterRel="nextClick" afterEffect="1"/>
                                        <p:tgtEl>
                                          <p:spTgt spid="1021054"/>
                                        </p:tgtEl>
                                        <p:attrNameLst>
                                          <p:attrName>style.visibility</p:attrName>
                                        </p:attrNameLst>
                                      </p:cBhvr>
                                      <p:to>
                                        <p:strVal val="hidden"/>
                                      </p:to>
                                    </p:set>
                                  </p:sub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499"/>
                                          </p:stCondLst>
                                        </p:cTn>
                                        <p:tgtEl>
                                          <p:spTgt spid="1021059"/>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499"/>
                                          </p:stCondLst>
                                        </p:cTn>
                                        <p:tgtEl>
                                          <p:spTgt spid="1021055"/>
                                        </p:tgtEl>
                                        <p:attrNameLst>
                                          <p:attrName>style.visibility</p:attrName>
                                        </p:attrNameLst>
                                      </p:cBhvr>
                                      <p:to>
                                        <p:strVal val="visible"/>
                                      </p:to>
                                    </p:set>
                                  </p:childTnLst>
                                  <p:subTnLst>
                                    <p:set>
                                      <p:cBhvr override="childStyle">
                                        <p:cTn dur="1" fill="hold" display="0" masterRel="nextClick" afterEffect="1"/>
                                        <p:tgtEl>
                                          <p:spTgt spid="1021055"/>
                                        </p:tgtEl>
                                        <p:attrNameLst>
                                          <p:attrName>style.visibility</p:attrName>
                                        </p:attrNameLst>
                                      </p:cBhvr>
                                      <p:to>
                                        <p:strVal val="hidden"/>
                                      </p:to>
                                    </p:set>
                                  </p:sub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499"/>
                                          </p:stCondLst>
                                        </p:cTn>
                                        <p:tgtEl>
                                          <p:spTgt spid="1021056"/>
                                        </p:tgtEl>
                                        <p:attrNameLst>
                                          <p:attrName>style.visibility</p:attrName>
                                        </p:attrNameLst>
                                      </p:cBhvr>
                                      <p:to>
                                        <p:strVal val="visible"/>
                                      </p:to>
                                    </p:set>
                                  </p:childTnLst>
                                  <p:subTnLst>
                                    <p:set>
                                      <p:cBhvr override="childStyle">
                                        <p:cTn dur="1" fill="hold" display="0" masterRel="nextClick" afterEffect="1"/>
                                        <p:tgtEl>
                                          <p:spTgt spid="1021056"/>
                                        </p:tgtEl>
                                        <p:attrNameLst>
                                          <p:attrName>style.visibility</p:attrName>
                                        </p:attrNameLst>
                                      </p:cBhvr>
                                      <p:to>
                                        <p:strVal val="hidden"/>
                                      </p:to>
                                    </p:set>
                                  </p:sub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499"/>
                                          </p:stCondLst>
                                        </p:cTn>
                                        <p:tgtEl>
                                          <p:spTgt spid="10210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1001" grpId="0" autoUpdateAnimBg="0"/>
      <p:bldP spid="1021008" grpId="0" autoUpdateAnimBg="0"/>
      <p:bldP spid="1021015" grpId="0" animBg="1" autoUpdateAnimBg="0"/>
      <p:bldP spid="1021046" grpId="0" autoUpdateAnimBg="0"/>
      <p:bldP spid="1021047" grpId="0" autoUpdateAnimBg="0"/>
      <p:bldP spid="1021048" grpId="0" autoUpdateAnimBg="0"/>
      <p:bldP spid="1021049" grpId="0" autoUpdateAnimBg="0"/>
      <p:bldP spid="1021050" grpId="0" autoUpdateAnimBg="0"/>
      <p:bldP spid="1021051" grpId="0" autoUpdateAnimBg="0"/>
      <p:bldP spid="1021052" grpId="0" autoUpdateAnimBg="0"/>
      <p:bldP spid="1021053" grpId="0" autoUpdateAnimBg="0"/>
      <p:bldP spid="1021054" grpId="0" autoUpdateAnimBg="0"/>
      <p:bldP spid="1021055" grpId="0" autoUpdateAnimBg="0"/>
      <p:bldP spid="1021056" grpId="0" autoUpdateAnimBg="0"/>
      <p:bldP spid="1021057" grpId="0" animBg="1" autoUpdateAnimBg="0"/>
      <p:bldP spid="1021058" grpId="0" animBg="1"/>
      <p:bldP spid="1021059" grpId="0" animBg="1"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Datumsplatzhalter 3"/>
          <p:cNvSpPr>
            <a:spLocks noGrp="1"/>
          </p:cNvSpPr>
          <p:nvPr>
            <p:ph type="dt" sz="half" idx="10"/>
          </p:nvPr>
        </p:nvSpPr>
        <p:spPr/>
        <p:txBody>
          <a:bodyPr/>
          <a:lstStyle/>
          <a:p>
            <a:r>
              <a:rPr lang="en-US" dirty="0"/>
              <a:t>©</a:t>
            </a:r>
            <a:r>
              <a:rPr lang="de-DE" dirty="0"/>
              <a:t> H. Falk | </a:t>
            </a:r>
            <a:fld id="{94BDFECD-CB49-4F98-AD94-466A10EA8127}" type="datetime1">
              <a:rPr lang="de-DE" smtClean="0"/>
              <a:t>01.10.2014</a:t>
            </a:fld>
            <a:endParaRPr lang="de-DE" dirty="0"/>
          </a:p>
        </p:txBody>
      </p:sp>
      <p:sp>
        <p:nvSpPr>
          <p:cNvPr id="25" name="Fußzeilenplatzhalter 4"/>
          <p:cNvSpPr>
            <a:spLocks noGrp="1"/>
          </p:cNvSpPr>
          <p:nvPr>
            <p:ph type="ftr" sz="quarter" idx="11"/>
          </p:nvPr>
        </p:nvSpPr>
        <p:spPr/>
        <p:txBody>
          <a:bodyPr/>
          <a:lstStyle/>
          <a:p>
            <a:r>
              <a:rPr lang="de-DE" dirty="0" smtClean="0"/>
              <a:t>7 - Speicher-Hardware</a:t>
            </a:r>
            <a:endParaRPr lang="de-DE" dirty="0"/>
          </a:p>
        </p:txBody>
      </p:sp>
      <p:sp>
        <p:nvSpPr>
          <p:cNvPr id="1022978" name="Rectangle 2"/>
          <p:cNvSpPr>
            <a:spLocks noGrp="1" noChangeArrowheads="1"/>
          </p:cNvSpPr>
          <p:nvPr>
            <p:ph type="title"/>
          </p:nvPr>
        </p:nvSpPr>
        <p:spPr/>
        <p:txBody>
          <a:bodyPr/>
          <a:lstStyle/>
          <a:p>
            <a:r>
              <a:rPr lang="en-US" i="1" dirty="0"/>
              <a:t>Bus Snooping</a:t>
            </a:r>
            <a:r>
              <a:rPr lang="de-DE" dirty="0"/>
              <a:t> (Bus-Lauschen)</a:t>
            </a:r>
            <a:endParaRPr lang="en-US" i="1" dirty="0"/>
          </a:p>
        </p:txBody>
      </p:sp>
      <p:sp>
        <p:nvSpPr>
          <p:cNvPr id="1022979" name="Rectangle 3"/>
          <p:cNvSpPr>
            <a:spLocks noGrp="1" noChangeArrowheads="1"/>
          </p:cNvSpPr>
          <p:nvPr>
            <p:ph type="body" idx="1"/>
          </p:nvPr>
        </p:nvSpPr>
        <p:spPr>
          <a:noFill/>
          <a:ln/>
        </p:spPr>
        <p:txBody>
          <a:bodyPr/>
          <a:lstStyle/>
          <a:p>
            <a:pPr marL="381000" indent="-381000">
              <a:lnSpc>
                <a:spcPct val="110000"/>
              </a:lnSpc>
              <a:buFont typeface="Wingdings" pitchFamily="2" charset="2"/>
              <a:buNone/>
            </a:pPr>
            <a:r>
              <a:rPr lang="de-DE" dirty="0">
                <a:sym typeface="Wingdings" pitchFamily="2" charset="2"/>
              </a:rPr>
              <a:t></a:t>
            </a:r>
            <a:r>
              <a:rPr lang="de-DE" dirty="0"/>
              <a:t> Bei Seitenfehlern müssen alle </a:t>
            </a:r>
            <a:r>
              <a:rPr lang="de-DE" i="1" dirty="0"/>
              <a:t>Cache</a:t>
            </a:r>
            <a:r>
              <a:rPr lang="de-DE" dirty="0"/>
              <a:t>-Zeilen, die Kopien der verdrängten Seite enthalten, ungültig erklärt werden</a:t>
            </a:r>
          </a:p>
          <a:p>
            <a:pPr marL="381000" indent="-381000">
              <a:lnSpc>
                <a:spcPct val="110000"/>
              </a:lnSpc>
              <a:buFont typeface="Wingdings" pitchFamily="2" charset="2"/>
              <a:buNone/>
            </a:pPr>
            <a:endParaRPr lang="de-DE" dirty="0"/>
          </a:p>
          <a:p>
            <a:pPr marL="381000" indent="-381000">
              <a:lnSpc>
                <a:spcPct val="110000"/>
              </a:lnSpc>
              <a:buFont typeface="Wingdings" pitchFamily="2" charset="2"/>
              <a:buNone/>
            </a:pPr>
            <a:endParaRPr lang="de-DE" dirty="0"/>
          </a:p>
          <a:p>
            <a:pPr marL="381000" indent="-381000">
              <a:lnSpc>
                <a:spcPct val="110000"/>
              </a:lnSpc>
              <a:buFont typeface="Wingdings" pitchFamily="2" charset="2"/>
              <a:buNone/>
            </a:pPr>
            <a:endParaRPr lang="de-DE" dirty="0"/>
          </a:p>
          <a:p>
            <a:pPr marL="381000" indent="-381000">
              <a:lnSpc>
                <a:spcPct val="110000"/>
              </a:lnSpc>
              <a:buFont typeface="Wingdings" pitchFamily="2" charset="2"/>
              <a:buNone/>
            </a:pPr>
            <a:endParaRPr lang="de-DE" dirty="0"/>
          </a:p>
          <a:p>
            <a:pPr marL="381000" indent="-381000">
              <a:lnSpc>
                <a:spcPct val="110000"/>
              </a:lnSpc>
              <a:buFont typeface="Wingdings" pitchFamily="2" charset="2"/>
              <a:buNone/>
            </a:pPr>
            <a:endParaRPr lang="de-DE" dirty="0"/>
          </a:p>
          <a:p>
            <a:pPr marL="381000" indent="-381000">
              <a:lnSpc>
                <a:spcPct val="110000"/>
              </a:lnSpc>
              <a:buFont typeface="Wingdings" pitchFamily="2" charset="2"/>
              <a:buNone/>
            </a:pPr>
            <a:endParaRPr lang="de-DE" dirty="0"/>
          </a:p>
          <a:p>
            <a:pPr marL="381000" indent="-381000">
              <a:lnSpc>
                <a:spcPct val="110000"/>
              </a:lnSpc>
              <a:buFont typeface="Wingdings" pitchFamily="2" charset="2"/>
              <a:buNone/>
            </a:pPr>
            <a:endParaRPr lang="de-DE" dirty="0"/>
          </a:p>
          <a:p>
            <a:pPr marL="381000" indent="-381000">
              <a:lnSpc>
                <a:spcPct val="110000"/>
              </a:lnSpc>
              <a:buFont typeface="Wingdings" pitchFamily="2" charset="2"/>
              <a:buNone/>
            </a:pPr>
            <a:endParaRPr lang="de-DE" dirty="0"/>
          </a:p>
          <a:p>
            <a:pPr marL="381000" indent="-381000">
              <a:lnSpc>
                <a:spcPct val="110000"/>
              </a:lnSpc>
              <a:buFont typeface="Wingdings" pitchFamily="2" charset="2"/>
              <a:buNone/>
            </a:pPr>
            <a:endParaRPr lang="de-DE" dirty="0"/>
          </a:p>
          <a:p>
            <a:pPr marL="0" indent="-381000">
              <a:lnSpc>
                <a:spcPct val="100000"/>
              </a:lnSpc>
              <a:buFont typeface="Wingdings" pitchFamily="2" charset="2"/>
              <a:buNone/>
            </a:pPr>
            <a:r>
              <a:rPr lang="de-DE" i="1" dirty="0"/>
              <a:t>Cache</a:t>
            </a:r>
            <a:r>
              <a:rPr lang="de-DE" dirty="0"/>
              <a:t> „lauscht“, ob ein Schreibvorgang in den Speicher eine Zelle betrifft, von der er eine Kopie hat.</a:t>
            </a:r>
          </a:p>
          <a:p>
            <a:pPr marL="381000" indent="-381000">
              <a:lnSpc>
                <a:spcPct val="110000"/>
              </a:lnSpc>
              <a:buFont typeface="Wingdings" pitchFamily="2" charset="2"/>
              <a:buNone/>
            </a:pPr>
            <a:r>
              <a:rPr lang="de-DE" dirty="0"/>
              <a:t>Wenn ja, dann erklärt er diese für ungültig.</a:t>
            </a:r>
          </a:p>
        </p:txBody>
      </p:sp>
      <p:sp>
        <p:nvSpPr>
          <p:cNvPr id="1023042" name="Text Box 66"/>
          <p:cNvSpPr txBox="1">
            <a:spLocks noChangeArrowheads="1"/>
          </p:cNvSpPr>
          <p:nvPr/>
        </p:nvSpPr>
        <p:spPr bwMode="auto">
          <a:xfrm>
            <a:off x="152400" y="3581400"/>
            <a:ext cx="914400" cy="12192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pPr eaLnBrk="1" hangingPunct="1">
              <a:spcBef>
                <a:spcPct val="50000"/>
              </a:spcBef>
            </a:pPr>
            <a:endParaRPr lang="en-US" dirty="0"/>
          </a:p>
        </p:txBody>
      </p:sp>
      <p:sp>
        <p:nvSpPr>
          <p:cNvPr id="1023043" name="Text Box 67"/>
          <p:cNvSpPr txBox="1">
            <a:spLocks noChangeArrowheads="1"/>
          </p:cNvSpPr>
          <p:nvPr/>
        </p:nvSpPr>
        <p:spPr bwMode="auto">
          <a:xfrm>
            <a:off x="7924800" y="3581400"/>
            <a:ext cx="1066800" cy="13716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pPr eaLnBrk="1" hangingPunct="1">
              <a:spcBef>
                <a:spcPct val="50000"/>
              </a:spcBef>
            </a:pPr>
            <a:endParaRPr lang="en-US" dirty="0"/>
          </a:p>
        </p:txBody>
      </p:sp>
      <p:sp>
        <p:nvSpPr>
          <p:cNvPr id="1023044" name="Text Box 68"/>
          <p:cNvSpPr txBox="1">
            <a:spLocks noChangeArrowheads="1"/>
          </p:cNvSpPr>
          <p:nvPr/>
        </p:nvSpPr>
        <p:spPr bwMode="auto">
          <a:xfrm>
            <a:off x="5029200" y="2362200"/>
            <a:ext cx="1752600" cy="4572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i="1" dirty="0"/>
              <a:t>Cache</a:t>
            </a:r>
          </a:p>
        </p:txBody>
      </p:sp>
      <p:sp>
        <p:nvSpPr>
          <p:cNvPr id="1023045" name="Text Box 69"/>
          <p:cNvSpPr txBox="1">
            <a:spLocks noChangeArrowheads="1"/>
          </p:cNvSpPr>
          <p:nvPr/>
        </p:nvSpPr>
        <p:spPr bwMode="auto">
          <a:xfrm>
            <a:off x="304800" y="2362200"/>
            <a:ext cx="1554163" cy="4572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eaLnBrk="1" hangingPunct="1"/>
            <a:r>
              <a:rPr lang="de-DE" dirty="0"/>
              <a:t>Prozessor</a:t>
            </a:r>
          </a:p>
        </p:txBody>
      </p:sp>
      <p:sp>
        <p:nvSpPr>
          <p:cNvPr id="1023046" name="Text Box 70"/>
          <p:cNvSpPr txBox="1">
            <a:spLocks noChangeArrowheads="1"/>
          </p:cNvSpPr>
          <p:nvPr/>
        </p:nvSpPr>
        <p:spPr bwMode="auto">
          <a:xfrm>
            <a:off x="8001000" y="3810000"/>
            <a:ext cx="914400" cy="3968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2000" dirty="0"/>
              <a:t>3333</a:t>
            </a:r>
          </a:p>
        </p:txBody>
      </p:sp>
      <p:grpSp>
        <p:nvGrpSpPr>
          <p:cNvPr id="1023047" name="Group 71"/>
          <p:cNvGrpSpPr>
            <a:grpSpLocks/>
          </p:cNvGrpSpPr>
          <p:nvPr/>
        </p:nvGrpSpPr>
        <p:grpSpPr bwMode="auto">
          <a:xfrm>
            <a:off x="4267200" y="3581400"/>
            <a:ext cx="2286000" cy="1371600"/>
            <a:chOff x="2544" y="2064"/>
            <a:chExt cx="1440" cy="1152"/>
          </a:xfrm>
        </p:grpSpPr>
        <p:sp>
          <p:nvSpPr>
            <p:cNvPr id="1023048" name="Text Box 72"/>
            <p:cNvSpPr txBox="1">
              <a:spLocks noChangeArrowheads="1"/>
            </p:cNvSpPr>
            <p:nvPr/>
          </p:nvSpPr>
          <p:spPr bwMode="auto">
            <a:xfrm>
              <a:off x="2784" y="2064"/>
              <a:ext cx="1200" cy="1152"/>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pPr eaLnBrk="1" hangingPunct="1">
                <a:spcBef>
                  <a:spcPct val="50000"/>
                </a:spcBef>
              </a:pPr>
              <a:endParaRPr lang="en-US" dirty="0"/>
            </a:p>
          </p:txBody>
        </p:sp>
        <p:sp>
          <p:nvSpPr>
            <p:cNvPr id="1023049" name="Freeform 73"/>
            <p:cNvSpPr>
              <a:spLocks/>
            </p:cNvSpPr>
            <p:nvPr/>
          </p:nvSpPr>
          <p:spPr bwMode="auto">
            <a:xfrm>
              <a:off x="2544" y="2064"/>
              <a:ext cx="240" cy="1152"/>
            </a:xfrm>
            <a:custGeom>
              <a:avLst/>
              <a:gdLst>
                <a:gd name="T0" fmla="*/ 240 w 240"/>
                <a:gd name="T1" fmla="*/ 0 h 1152"/>
                <a:gd name="T2" fmla="*/ 0 w 240"/>
                <a:gd name="T3" fmla="*/ 144 h 1152"/>
                <a:gd name="T4" fmla="*/ 0 w 240"/>
                <a:gd name="T5" fmla="*/ 1008 h 1152"/>
                <a:gd name="T6" fmla="*/ 240 w 240"/>
                <a:gd name="T7" fmla="*/ 1152 h 1152"/>
                <a:gd name="T8" fmla="*/ 240 w 240"/>
                <a:gd name="T9" fmla="*/ 0 h 1152"/>
              </a:gdLst>
              <a:ahLst/>
              <a:cxnLst>
                <a:cxn ang="0">
                  <a:pos x="T0" y="T1"/>
                </a:cxn>
                <a:cxn ang="0">
                  <a:pos x="T2" y="T3"/>
                </a:cxn>
                <a:cxn ang="0">
                  <a:pos x="T4" y="T5"/>
                </a:cxn>
                <a:cxn ang="0">
                  <a:pos x="T6" y="T7"/>
                </a:cxn>
                <a:cxn ang="0">
                  <a:pos x="T8" y="T9"/>
                </a:cxn>
              </a:cxnLst>
              <a:rect l="0" t="0" r="r" b="b"/>
              <a:pathLst>
                <a:path w="240" h="1152">
                  <a:moveTo>
                    <a:pt x="240" y="0"/>
                  </a:moveTo>
                  <a:lnTo>
                    <a:pt x="0" y="144"/>
                  </a:lnTo>
                  <a:lnTo>
                    <a:pt x="0" y="1008"/>
                  </a:lnTo>
                  <a:lnTo>
                    <a:pt x="240" y="1152"/>
                  </a:lnTo>
                  <a:lnTo>
                    <a:pt x="240" y="0"/>
                  </a:lnTo>
                  <a:close/>
                </a:path>
              </a:pathLst>
            </a:custGeom>
            <a:solidFill>
              <a:srgbClr val="FFFF99"/>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dirty="0"/>
            </a:p>
          </p:txBody>
        </p:sp>
      </p:grpSp>
      <p:sp>
        <p:nvSpPr>
          <p:cNvPr id="1023050" name="Freeform 74"/>
          <p:cNvSpPr>
            <a:spLocks/>
          </p:cNvSpPr>
          <p:nvPr/>
        </p:nvSpPr>
        <p:spPr bwMode="auto">
          <a:xfrm>
            <a:off x="6248400" y="3276600"/>
            <a:ext cx="2209800" cy="304800"/>
          </a:xfrm>
          <a:custGeom>
            <a:avLst/>
            <a:gdLst>
              <a:gd name="T0" fmla="*/ 0 w 1680"/>
              <a:gd name="T1" fmla="*/ 192 h 192"/>
              <a:gd name="T2" fmla="*/ 0 w 1680"/>
              <a:gd name="T3" fmla="*/ 0 h 192"/>
              <a:gd name="T4" fmla="*/ 1680 w 1680"/>
              <a:gd name="T5" fmla="*/ 0 h 192"/>
              <a:gd name="T6" fmla="*/ 1680 w 1680"/>
              <a:gd name="T7" fmla="*/ 192 h 192"/>
            </a:gdLst>
            <a:ahLst/>
            <a:cxnLst>
              <a:cxn ang="0">
                <a:pos x="T0" y="T1"/>
              </a:cxn>
              <a:cxn ang="0">
                <a:pos x="T2" y="T3"/>
              </a:cxn>
              <a:cxn ang="0">
                <a:pos x="T4" y="T5"/>
              </a:cxn>
              <a:cxn ang="0">
                <a:pos x="T6" y="T7"/>
              </a:cxn>
            </a:cxnLst>
            <a:rect l="0" t="0" r="r" b="b"/>
            <a:pathLst>
              <a:path w="1680" h="192">
                <a:moveTo>
                  <a:pt x="0" y="192"/>
                </a:moveTo>
                <a:lnTo>
                  <a:pt x="0" y="0"/>
                </a:lnTo>
                <a:lnTo>
                  <a:pt x="1680" y="0"/>
                </a:lnTo>
                <a:lnTo>
                  <a:pt x="1680" y="192"/>
                </a:lnTo>
              </a:path>
            </a:pathLst>
          </a:custGeom>
          <a:noFill/>
          <a:ln w="19050" cap="flat" cmpd="sng">
            <a:solidFill>
              <a:schemeClr val="tx1"/>
            </a:solidFill>
            <a:prstDash val="solid"/>
            <a:round/>
            <a:headEnd type="triangle" w="med" len="med"/>
            <a:tailEnd type="triangle" w="med" len="med"/>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dirty="0"/>
          </a:p>
        </p:txBody>
      </p:sp>
      <p:sp>
        <p:nvSpPr>
          <p:cNvPr id="1023051" name="Text Box 75"/>
          <p:cNvSpPr txBox="1">
            <a:spLocks noChangeArrowheads="1"/>
          </p:cNvSpPr>
          <p:nvPr/>
        </p:nvSpPr>
        <p:spPr bwMode="auto">
          <a:xfrm>
            <a:off x="4800600" y="3962400"/>
            <a:ext cx="1752600" cy="3968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2000" dirty="0"/>
              <a:t>0x11C0 3333</a:t>
            </a:r>
          </a:p>
        </p:txBody>
      </p:sp>
      <p:sp>
        <p:nvSpPr>
          <p:cNvPr id="1023052" name="Text Box 76"/>
          <p:cNvSpPr txBox="1">
            <a:spLocks noChangeArrowheads="1"/>
          </p:cNvSpPr>
          <p:nvPr/>
        </p:nvSpPr>
        <p:spPr bwMode="auto">
          <a:xfrm>
            <a:off x="7467600" y="2362200"/>
            <a:ext cx="1447800" cy="4572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dirty="0"/>
              <a:t>Speicher</a:t>
            </a:r>
          </a:p>
        </p:txBody>
      </p:sp>
      <p:sp>
        <p:nvSpPr>
          <p:cNvPr id="1023053" name="Text Box 77"/>
          <p:cNvSpPr txBox="1">
            <a:spLocks noChangeArrowheads="1"/>
          </p:cNvSpPr>
          <p:nvPr/>
        </p:nvSpPr>
        <p:spPr bwMode="auto">
          <a:xfrm>
            <a:off x="2362200" y="3581400"/>
            <a:ext cx="914400" cy="12192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pPr eaLnBrk="1" hangingPunct="1">
              <a:spcBef>
                <a:spcPct val="50000"/>
              </a:spcBef>
            </a:pPr>
            <a:endParaRPr lang="en-US" dirty="0"/>
          </a:p>
        </p:txBody>
      </p:sp>
      <p:sp>
        <p:nvSpPr>
          <p:cNvPr id="1023054" name="Freeform 78"/>
          <p:cNvSpPr>
            <a:spLocks/>
          </p:cNvSpPr>
          <p:nvPr/>
        </p:nvSpPr>
        <p:spPr bwMode="auto">
          <a:xfrm>
            <a:off x="3124200" y="3276600"/>
            <a:ext cx="2209800" cy="304800"/>
          </a:xfrm>
          <a:custGeom>
            <a:avLst/>
            <a:gdLst>
              <a:gd name="T0" fmla="*/ 0 w 1680"/>
              <a:gd name="T1" fmla="*/ 192 h 192"/>
              <a:gd name="T2" fmla="*/ 0 w 1680"/>
              <a:gd name="T3" fmla="*/ 0 h 192"/>
              <a:gd name="T4" fmla="*/ 1680 w 1680"/>
              <a:gd name="T5" fmla="*/ 0 h 192"/>
              <a:gd name="T6" fmla="*/ 1680 w 1680"/>
              <a:gd name="T7" fmla="*/ 192 h 192"/>
            </a:gdLst>
            <a:ahLst/>
            <a:cxnLst>
              <a:cxn ang="0">
                <a:pos x="T0" y="T1"/>
              </a:cxn>
              <a:cxn ang="0">
                <a:pos x="T2" y="T3"/>
              </a:cxn>
              <a:cxn ang="0">
                <a:pos x="T4" y="T5"/>
              </a:cxn>
              <a:cxn ang="0">
                <a:pos x="T6" y="T7"/>
              </a:cxn>
            </a:cxnLst>
            <a:rect l="0" t="0" r="r" b="b"/>
            <a:pathLst>
              <a:path w="1680" h="192">
                <a:moveTo>
                  <a:pt x="0" y="192"/>
                </a:moveTo>
                <a:lnTo>
                  <a:pt x="0" y="0"/>
                </a:lnTo>
                <a:lnTo>
                  <a:pt x="1680" y="0"/>
                </a:lnTo>
                <a:lnTo>
                  <a:pt x="1680" y="192"/>
                </a:lnTo>
              </a:path>
            </a:pathLst>
          </a:custGeom>
          <a:noFill/>
          <a:ln w="19050" cap="flat" cmpd="sng">
            <a:solidFill>
              <a:schemeClr val="tx1"/>
            </a:solidFill>
            <a:prstDash val="solid"/>
            <a:round/>
            <a:headEnd type="triangle" w="med" len="med"/>
            <a:tailEnd type="triangle" w="med" len="med"/>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dirty="0"/>
          </a:p>
        </p:txBody>
      </p:sp>
      <p:sp>
        <p:nvSpPr>
          <p:cNvPr id="1023055" name="Freeform 79"/>
          <p:cNvSpPr>
            <a:spLocks/>
          </p:cNvSpPr>
          <p:nvPr/>
        </p:nvSpPr>
        <p:spPr bwMode="auto">
          <a:xfrm>
            <a:off x="381000" y="3276600"/>
            <a:ext cx="2209800" cy="304800"/>
          </a:xfrm>
          <a:custGeom>
            <a:avLst/>
            <a:gdLst>
              <a:gd name="T0" fmla="*/ 0 w 1680"/>
              <a:gd name="T1" fmla="*/ 192 h 192"/>
              <a:gd name="T2" fmla="*/ 0 w 1680"/>
              <a:gd name="T3" fmla="*/ 0 h 192"/>
              <a:gd name="T4" fmla="*/ 1680 w 1680"/>
              <a:gd name="T5" fmla="*/ 0 h 192"/>
              <a:gd name="T6" fmla="*/ 1680 w 1680"/>
              <a:gd name="T7" fmla="*/ 192 h 192"/>
            </a:gdLst>
            <a:ahLst/>
            <a:cxnLst>
              <a:cxn ang="0">
                <a:pos x="T0" y="T1"/>
              </a:cxn>
              <a:cxn ang="0">
                <a:pos x="T2" y="T3"/>
              </a:cxn>
              <a:cxn ang="0">
                <a:pos x="T4" y="T5"/>
              </a:cxn>
              <a:cxn ang="0">
                <a:pos x="T6" y="T7"/>
              </a:cxn>
            </a:cxnLst>
            <a:rect l="0" t="0" r="r" b="b"/>
            <a:pathLst>
              <a:path w="1680" h="192">
                <a:moveTo>
                  <a:pt x="0" y="192"/>
                </a:moveTo>
                <a:lnTo>
                  <a:pt x="0" y="0"/>
                </a:lnTo>
                <a:lnTo>
                  <a:pt x="1680" y="0"/>
                </a:lnTo>
                <a:lnTo>
                  <a:pt x="1680" y="192"/>
                </a:lnTo>
              </a:path>
            </a:pathLst>
          </a:custGeom>
          <a:noFill/>
          <a:ln w="19050" cap="flat" cmpd="sng">
            <a:solidFill>
              <a:schemeClr val="tx1"/>
            </a:solidFill>
            <a:prstDash val="solid"/>
            <a:round/>
            <a:headEnd type="triangle" w="med" len="med"/>
            <a:tailEnd type="triangle" w="med" len="med"/>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dirty="0"/>
          </a:p>
        </p:txBody>
      </p:sp>
      <p:sp>
        <p:nvSpPr>
          <p:cNvPr id="1023056" name="Text Box 80"/>
          <p:cNvSpPr txBox="1">
            <a:spLocks noChangeArrowheads="1"/>
          </p:cNvSpPr>
          <p:nvPr/>
        </p:nvSpPr>
        <p:spPr bwMode="auto">
          <a:xfrm>
            <a:off x="2438400" y="2362200"/>
            <a:ext cx="1219200" cy="4572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dirty="0"/>
              <a:t>MMU</a:t>
            </a:r>
          </a:p>
        </p:txBody>
      </p:sp>
      <p:sp>
        <p:nvSpPr>
          <p:cNvPr id="1023057" name="Text Box 81"/>
          <p:cNvSpPr txBox="1">
            <a:spLocks noChangeArrowheads="1"/>
          </p:cNvSpPr>
          <p:nvPr/>
        </p:nvSpPr>
        <p:spPr bwMode="auto">
          <a:xfrm>
            <a:off x="6934200" y="3810000"/>
            <a:ext cx="990600" cy="366713"/>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t>0x11C0</a:t>
            </a:r>
            <a:endParaRPr lang="de-DE" sz="1800" dirty="0">
              <a:sym typeface="Wingdings" pitchFamily="2" charset="2"/>
            </a:endParaRPr>
          </a:p>
        </p:txBody>
      </p:sp>
      <p:sp>
        <p:nvSpPr>
          <p:cNvPr id="1023058" name="Text Box 82"/>
          <p:cNvSpPr txBox="1">
            <a:spLocks noChangeArrowheads="1"/>
          </p:cNvSpPr>
          <p:nvPr/>
        </p:nvSpPr>
        <p:spPr bwMode="auto">
          <a:xfrm>
            <a:off x="8001000" y="3810000"/>
            <a:ext cx="914400" cy="3968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2000" dirty="0"/>
              <a:t>5555</a:t>
            </a:r>
          </a:p>
        </p:txBody>
      </p:sp>
      <p:sp>
        <p:nvSpPr>
          <p:cNvPr id="1023059" name="Text Box 83"/>
          <p:cNvSpPr txBox="1">
            <a:spLocks noChangeArrowheads="1"/>
          </p:cNvSpPr>
          <p:nvPr/>
        </p:nvSpPr>
        <p:spPr bwMode="auto">
          <a:xfrm>
            <a:off x="304800" y="4038600"/>
            <a:ext cx="685800" cy="4572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dirty="0"/>
              <a:t>P1</a:t>
            </a:r>
          </a:p>
        </p:txBody>
      </p:sp>
      <p:sp>
        <p:nvSpPr>
          <p:cNvPr id="1023060" name="Rectangle 84"/>
          <p:cNvSpPr>
            <a:spLocks noChangeArrowheads="1"/>
          </p:cNvSpPr>
          <p:nvPr/>
        </p:nvSpPr>
        <p:spPr bwMode="auto">
          <a:xfrm>
            <a:off x="4724400" y="4038600"/>
            <a:ext cx="1752600" cy="304800"/>
          </a:xfrm>
          <a:prstGeom prst="rect">
            <a:avLst/>
          </a:prstGeom>
          <a:solidFill>
            <a:srgbClr val="FFFF99">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de-DE" dirty="0"/>
          </a:p>
        </p:txBody>
      </p:sp>
      <p:sp>
        <p:nvSpPr>
          <p:cNvPr id="1023061" name="Freeform 85"/>
          <p:cNvSpPr>
            <a:spLocks/>
          </p:cNvSpPr>
          <p:nvPr/>
        </p:nvSpPr>
        <p:spPr bwMode="auto">
          <a:xfrm>
            <a:off x="6438900" y="4572000"/>
            <a:ext cx="1485900" cy="393700"/>
          </a:xfrm>
          <a:custGeom>
            <a:avLst/>
            <a:gdLst>
              <a:gd name="T0" fmla="*/ 72 w 936"/>
              <a:gd name="T1" fmla="*/ 0 h 248"/>
              <a:gd name="T2" fmla="*/ 72 w 936"/>
              <a:gd name="T3" fmla="*/ 48 h 248"/>
              <a:gd name="T4" fmla="*/ 504 w 936"/>
              <a:gd name="T5" fmla="*/ 240 h 248"/>
              <a:gd name="T6" fmla="*/ 936 w 936"/>
              <a:gd name="T7" fmla="*/ 0 h 248"/>
            </a:gdLst>
            <a:ahLst/>
            <a:cxnLst>
              <a:cxn ang="0">
                <a:pos x="T0" y="T1"/>
              </a:cxn>
              <a:cxn ang="0">
                <a:pos x="T2" y="T3"/>
              </a:cxn>
              <a:cxn ang="0">
                <a:pos x="T4" y="T5"/>
              </a:cxn>
              <a:cxn ang="0">
                <a:pos x="T6" y="T7"/>
              </a:cxn>
            </a:cxnLst>
            <a:rect l="0" t="0" r="r" b="b"/>
            <a:pathLst>
              <a:path w="936" h="248">
                <a:moveTo>
                  <a:pt x="72" y="0"/>
                </a:moveTo>
                <a:cubicBezTo>
                  <a:pt x="36" y="4"/>
                  <a:pt x="0" y="8"/>
                  <a:pt x="72" y="48"/>
                </a:cubicBezTo>
                <a:cubicBezTo>
                  <a:pt x="144" y="88"/>
                  <a:pt x="360" y="248"/>
                  <a:pt x="504" y="240"/>
                </a:cubicBezTo>
                <a:cubicBezTo>
                  <a:pt x="648" y="232"/>
                  <a:pt x="792" y="116"/>
                  <a:pt x="936" y="0"/>
                </a:cubicBezTo>
              </a:path>
            </a:pathLst>
          </a:custGeom>
          <a:noFill/>
          <a:ln w="38100" cap="flat" cmpd="sng">
            <a:solidFill>
              <a:srgbClr val="FF3300"/>
            </a:solidFill>
            <a:prstDash val="solid"/>
            <a:round/>
            <a:headEnd type="triangle" w="med" len="med"/>
            <a:tailEnd type="triangle" w="med" len="med"/>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dirty="0"/>
          </a:p>
        </p:txBody>
      </p:sp>
    </p:spTree>
    <p:extLst>
      <p:ext uri="{BB962C8B-B14F-4D97-AF65-F5344CB8AC3E}">
        <p14:creationId xmlns:p14="http://schemas.microsoft.com/office/powerpoint/2010/main" val="233764671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2305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230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3058" grpId="0" animBg="1" autoUpdateAnimBg="0"/>
      <p:bldP spid="1023060"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Datumsplatzhalter 3"/>
          <p:cNvSpPr>
            <a:spLocks noGrp="1"/>
          </p:cNvSpPr>
          <p:nvPr>
            <p:ph type="dt" sz="half" idx="10"/>
          </p:nvPr>
        </p:nvSpPr>
        <p:spPr/>
        <p:txBody>
          <a:bodyPr/>
          <a:lstStyle/>
          <a:p>
            <a:r>
              <a:rPr lang="en-US" dirty="0"/>
              <a:t>©</a:t>
            </a:r>
            <a:r>
              <a:rPr lang="de-DE" dirty="0"/>
              <a:t> H. Falk | </a:t>
            </a:r>
            <a:fld id="{57BBA772-3154-4613-99F8-BE5A8AFB0019}" type="datetime1">
              <a:rPr lang="de-DE" smtClean="0"/>
              <a:t>01.10.2014</a:t>
            </a:fld>
            <a:endParaRPr lang="de-DE" dirty="0"/>
          </a:p>
        </p:txBody>
      </p:sp>
      <p:sp>
        <p:nvSpPr>
          <p:cNvPr id="43" name="Fußzeilenplatzhalter 4"/>
          <p:cNvSpPr>
            <a:spLocks noGrp="1"/>
          </p:cNvSpPr>
          <p:nvPr>
            <p:ph type="ftr" sz="quarter" idx="11"/>
          </p:nvPr>
        </p:nvSpPr>
        <p:spPr/>
        <p:txBody>
          <a:bodyPr/>
          <a:lstStyle/>
          <a:p>
            <a:r>
              <a:rPr lang="de-DE" dirty="0" smtClean="0"/>
              <a:t>7 - Speicher-Hardware</a:t>
            </a:r>
            <a:endParaRPr lang="de-DE" dirty="0"/>
          </a:p>
        </p:txBody>
      </p:sp>
      <p:sp>
        <p:nvSpPr>
          <p:cNvPr id="1025026" name="Rectangle 2"/>
          <p:cNvSpPr>
            <a:spLocks noGrp="1" noChangeArrowheads="1"/>
          </p:cNvSpPr>
          <p:nvPr>
            <p:ph type="title"/>
          </p:nvPr>
        </p:nvSpPr>
        <p:spPr/>
        <p:txBody>
          <a:bodyPr/>
          <a:lstStyle/>
          <a:p>
            <a:r>
              <a:rPr lang="de-DE" dirty="0"/>
              <a:t>Gemeinsam genutzte Seiten </a:t>
            </a:r>
            <a:r>
              <a:rPr lang="en-US" i="1" dirty="0"/>
              <a:t>(Sharing)</a:t>
            </a:r>
          </a:p>
        </p:txBody>
      </p:sp>
      <p:sp>
        <p:nvSpPr>
          <p:cNvPr id="1025027" name="Rectangle 3"/>
          <p:cNvSpPr>
            <a:spLocks noGrp="1" noChangeArrowheads="1"/>
          </p:cNvSpPr>
          <p:nvPr>
            <p:ph type="body" idx="1"/>
          </p:nvPr>
        </p:nvSpPr>
        <p:spPr>
          <a:noFill/>
          <a:ln/>
        </p:spPr>
        <p:txBody>
          <a:bodyPr/>
          <a:lstStyle/>
          <a:p>
            <a:pPr marL="381000" indent="-381000">
              <a:lnSpc>
                <a:spcPct val="110000"/>
              </a:lnSpc>
              <a:buFont typeface="Wingdings" pitchFamily="2" charset="2"/>
              <a:buNone/>
            </a:pPr>
            <a:endParaRPr lang="de-DE" dirty="0"/>
          </a:p>
          <a:p>
            <a:pPr marL="381000" indent="-381000">
              <a:lnSpc>
                <a:spcPct val="110000"/>
              </a:lnSpc>
              <a:buFont typeface="Wingdings" pitchFamily="2" charset="2"/>
              <a:buNone/>
            </a:pPr>
            <a:endParaRPr lang="de-DE" dirty="0"/>
          </a:p>
          <a:p>
            <a:pPr marL="381000" indent="-381000">
              <a:lnSpc>
                <a:spcPct val="110000"/>
              </a:lnSpc>
              <a:buFont typeface="Wingdings" pitchFamily="2" charset="2"/>
              <a:buNone/>
            </a:pPr>
            <a:endParaRPr lang="de-DE" dirty="0"/>
          </a:p>
          <a:p>
            <a:pPr marL="381000" indent="-381000">
              <a:lnSpc>
                <a:spcPct val="110000"/>
              </a:lnSpc>
              <a:buFont typeface="Wingdings" pitchFamily="2" charset="2"/>
              <a:buNone/>
            </a:pPr>
            <a:endParaRPr lang="de-DE" dirty="0"/>
          </a:p>
          <a:p>
            <a:pPr marL="381000" indent="-381000">
              <a:lnSpc>
                <a:spcPct val="110000"/>
              </a:lnSpc>
              <a:buFont typeface="Wingdings" pitchFamily="2" charset="2"/>
              <a:buNone/>
            </a:pPr>
            <a:endParaRPr lang="de-DE" dirty="0"/>
          </a:p>
          <a:p>
            <a:pPr marL="381000" indent="-381000">
              <a:lnSpc>
                <a:spcPct val="110000"/>
              </a:lnSpc>
              <a:buFont typeface="Wingdings" pitchFamily="2" charset="2"/>
              <a:buNone/>
            </a:pPr>
            <a:endParaRPr lang="de-DE" dirty="0"/>
          </a:p>
          <a:p>
            <a:pPr marL="381000" indent="-381000">
              <a:lnSpc>
                <a:spcPct val="110000"/>
              </a:lnSpc>
              <a:buFont typeface="Wingdings" pitchFamily="2" charset="2"/>
              <a:buNone/>
            </a:pPr>
            <a:endParaRPr lang="de-DE" dirty="0"/>
          </a:p>
          <a:p>
            <a:pPr marL="381000" indent="-381000">
              <a:lnSpc>
                <a:spcPct val="110000"/>
              </a:lnSpc>
              <a:buFont typeface="Wingdings" pitchFamily="2" charset="2"/>
              <a:buNone/>
            </a:pPr>
            <a:endParaRPr lang="de-DE" dirty="0"/>
          </a:p>
          <a:p>
            <a:pPr marL="381000" indent="-381000">
              <a:lnSpc>
                <a:spcPct val="110000"/>
              </a:lnSpc>
              <a:buFont typeface="Wingdings" pitchFamily="2" charset="2"/>
              <a:buNone/>
            </a:pPr>
            <a:endParaRPr lang="de-DE" dirty="0"/>
          </a:p>
          <a:p>
            <a:pPr marL="381000" indent="-381000">
              <a:lnSpc>
                <a:spcPct val="110000"/>
              </a:lnSpc>
              <a:buFont typeface="Wingdings" pitchFamily="2" charset="2"/>
              <a:buNone/>
            </a:pPr>
            <a:endParaRPr lang="de-DE" dirty="0"/>
          </a:p>
          <a:p>
            <a:pPr marL="381000" indent="-381000">
              <a:lnSpc>
                <a:spcPct val="110000"/>
              </a:lnSpc>
              <a:buFont typeface="Wingdings" pitchFamily="2" charset="2"/>
              <a:buNone/>
            </a:pPr>
            <a:endParaRPr lang="de-DE" dirty="0"/>
          </a:p>
          <a:p>
            <a:pPr marL="381000" indent="-381000">
              <a:lnSpc>
                <a:spcPct val="110000"/>
              </a:lnSpc>
              <a:buFont typeface="Wingdings" pitchFamily="2" charset="2"/>
              <a:buNone/>
            </a:pPr>
            <a:endParaRPr lang="de-DE" dirty="0"/>
          </a:p>
          <a:p>
            <a:pPr marL="381000" indent="-381000">
              <a:lnSpc>
                <a:spcPct val="110000"/>
              </a:lnSpc>
              <a:buFont typeface="Wingdings" pitchFamily="2" charset="2"/>
              <a:buNone/>
            </a:pPr>
            <a:r>
              <a:rPr lang="de-DE" dirty="0"/>
              <a:t>Für gemeinsame Daten oder gemeinsame Befehle:</a:t>
            </a:r>
          </a:p>
          <a:p>
            <a:pPr marL="381000" indent="-381000">
              <a:lnSpc>
                <a:spcPct val="110000"/>
              </a:lnSpc>
              <a:buFont typeface="Wingdings" pitchFamily="2" charset="2"/>
              <a:buNone/>
            </a:pPr>
            <a:r>
              <a:rPr lang="de-DE" dirty="0"/>
              <a:t>Eintrag derselben Kachel in mehrere Seitentabellen.</a:t>
            </a:r>
          </a:p>
        </p:txBody>
      </p:sp>
      <p:sp>
        <p:nvSpPr>
          <p:cNvPr id="1025048" name="Line 24"/>
          <p:cNvSpPr>
            <a:spLocks noChangeShapeType="1"/>
          </p:cNvSpPr>
          <p:nvPr/>
        </p:nvSpPr>
        <p:spPr bwMode="auto">
          <a:xfrm flipH="1" flipV="1">
            <a:off x="5495925" y="2111375"/>
            <a:ext cx="457200" cy="68580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1025049" name="Line 25"/>
          <p:cNvSpPr>
            <a:spLocks noChangeShapeType="1"/>
          </p:cNvSpPr>
          <p:nvPr/>
        </p:nvSpPr>
        <p:spPr bwMode="auto">
          <a:xfrm flipH="1">
            <a:off x="5478463" y="3711575"/>
            <a:ext cx="474662" cy="53340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1025050" name="Line 26"/>
          <p:cNvSpPr>
            <a:spLocks noChangeShapeType="1"/>
          </p:cNvSpPr>
          <p:nvPr/>
        </p:nvSpPr>
        <p:spPr bwMode="auto">
          <a:xfrm flipH="1" flipV="1">
            <a:off x="5495925" y="3025775"/>
            <a:ext cx="457200" cy="7620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1025051" name="Line 27"/>
          <p:cNvSpPr>
            <a:spLocks noChangeShapeType="1"/>
          </p:cNvSpPr>
          <p:nvPr/>
        </p:nvSpPr>
        <p:spPr bwMode="auto">
          <a:xfrm flipH="1">
            <a:off x="5495925" y="3406775"/>
            <a:ext cx="457200"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1025052" name="Line 28"/>
          <p:cNvSpPr>
            <a:spLocks noChangeShapeType="1"/>
          </p:cNvSpPr>
          <p:nvPr/>
        </p:nvSpPr>
        <p:spPr bwMode="auto">
          <a:xfrm flipV="1">
            <a:off x="3133725" y="2416175"/>
            <a:ext cx="609600" cy="22860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1025053" name="Line 29"/>
          <p:cNvSpPr>
            <a:spLocks noChangeShapeType="1"/>
          </p:cNvSpPr>
          <p:nvPr/>
        </p:nvSpPr>
        <p:spPr bwMode="auto">
          <a:xfrm>
            <a:off x="3133725" y="2949575"/>
            <a:ext cx="609600" cy="76200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1025054" name="Line 30"/>
          <p:cNvSpPr>
            <a:spLocks noChangeShapeType="1"/>
          </p:cNvSpPr>
          <p:nvPr/>
        </p:nvSpPr>
        <p:spPr bwMode="auto">
          <a:xfrm>
            <a:off x="3133725" y="3254375"/>
            <a:ext cx="592138" cy="68580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1025055" name="Line 31"/>
          <p:cNvSpPr>
            <a:spLocks noChangeShapeType="1"/>
          </p:cNvSpPr>
          <p:nvPr/>
        </p:nvSpPr>
        <p:spPr bwMode="auto">
          <a:xfrm>
            <a:off x="3133725" y="3559175"/>
            <a:ext cx="592138" cy="68580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grpSp>
        <p:nvGrpSpPr>
          <p:cNvPr id="1025056" name="Group 32"/>
          <p:cNvGrpSpPr>
            <a:grpSpLocks/>
          </p:cNvGrpSpPr>
          <p:nvPr/>
        </p:nvGrpSpPr>
        <p:grpSpPr bwMode="auto">
          <a:xfrm>
            <a:off x="3268663" y="1501775"/>
            <a:ext cx="2379662" cy="3582988"/>
            <a:chOff x="2677" y="1920"/>
            <a:chExt cx="1499" cy="2257"/>
          </a:xfrm>
        </p:grpSpPr>
        <p:grpSp>
          <p:nvGrpSpPr>
            <p:cNvPr id="1025057" name="Group 33"/>
            <p:cNvGrpSpPr>
              <a:grpSpLocks/>
            </p:cNvGrpSpPr>
            <p:nvPr/>
          </p:nvGrpSpPr>
          <p:grpSpPr bwMode="auto">
            <a:xfrm>
              <a:off x="2928" y="1920"/>
              <a:ext cx="1248" cy="2016"/>
              <a:chOff x="2928" y="1920"/>
              <a:chExt cx="1248" cy="2016"/>
            </a:xfrm>
          </p:grpSpPr>
          <p:sp>
            <p:nvSpPr>
              <p:cNvPr id="1025058" name="Rectangle 34"/>
              <p:cNvSpPr>
                <a:spLocks noChangeArrowheads="1"/>
              </p:cNvSpPr>
              <p:nvPr/>
            </p:nvSpPr>
            <p:spPr bwMode="auto">
              <a:xfrm>
                <a:off x="2976" y="2208"/>
                <a:ext cx="1104" cy="1728"/>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de-DE" dirty="0"/>
              </a:p>
            </p:txBody>
          </p:sp>
          <p:sp>
            <p:nvSpPr>
              <p:cNvPr id="1025059" name="Text Box 35"/>
              <p:cNvSpPr txBox="1">
                <a:spLocks noChangeArrowheads="1"/>
              </p:cNvSpPr>
              <p:nvPr/>
            </p:nvSpPr>
            <p:spPr bwMode="auto">
              <a:xfrm>
                <a:off x="2928" y="1920"/>
                <a:ext cx="1248" cy="288"/>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dirty="0"/>
                  <a:t>Kacheln</a:t>
                </a:r>
              </a:p>
            </p:txBody>
          </p:sp>
          <p:sp>
            <p:nvSpPr>
              <p:cNvPr id="1025060" name="Line 36"/>
              <p:cNvSpPr>
                <a:spLocks noChangeShapeType="1"/>
              </p:cNvSpPr>
              <p:nvPr/>
            </p:nvSpPr>
            <p:spPr bwMode="auto">
              <a:xfrm>
                <a:off x="2976" y="2400"/>
                <a:ext cx="110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1025061" name="Line 37"/>
              <p:cNvSpPr>
                <a:spLocks noChangeShapeType="1"/>
              </p:cNvSpPr>
              <p:nvPr/>
            </p:nvSpPr>
            <p:spPr bwMode="auto">
              <a:xfrm>
                <a:off x="2976" y="2592"/>
                <a:ext cx="110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1025062" name="Line 38"/>
              <p:cNvSpPr>
                <a:spLocks noChangeShapeType="1"/>
              </p:cNvSpPr>
              <p:nvPr/>
            </p:nvSpPr>
            <p:spPr bwMode="auto">
              <a:xfrm>
                <a:off x="2976" y="2784"/>
                <a:ext cx="110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1025063" name="Line 39"/>
              <p:cNvSpPr>
                <a:spLocks noChangeShapeType="1"/>
              </p:cNvSpPr>
              <p:nvPr/>
            </p:nvSpPr>
            <p:spPr bwMode="auto">
              <a:xfrm>
                <a:off x="2976" y="2976"/>
                <a:ext cx="110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1025064" name="Line 40"/>
              <p:cNvSpPr>
                <a:spLocks noChangeShapeType="1"/>
              </p:cNvSpPr>
              <p:nvPr/>
            </p:nvSpPr>
            <p:spPr bwMode="auto">
              <a:xfrm>
                <a:off x="2976" y="3168"/>
                <a:ext cx="110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1025065" name="Line 41"/>
              <p:cNvSpPr>
                <a:spLocks noChangeShapeType="1"/>
              </p:cNvSpPr>
              <p:nvPr/>
            </p:nvSpPr>
            <p:spPr bwMode="auto">
              <a:xfrm>
                <a:off x="2976" y="3360"/>
                <a:ext cx="110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1025066" name="Line 42"/>
              <p:cNvSpPr>
                <a:spLocks noChangeShapeType="1"/>
              </p:cNvSpPr>
              <p:nvPr/>
            </p:nvSpPr>
            <p:spPr bwMode="auto">
              <a:xfrm>
                <a:off x="2976" y="3552"/>
                <a:ext cx="110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1025067" name="Line 43"/>
              <p:cNvSpPr>
                <a:spLocks noChangeShapeType="1"/>
              </p:cNvSpPr>
              <p:nvPr/>
            </p:nvSpPr>
            <p:spPr bwMode="auto">
              <a:xfrm>
                <a:off x="2976" y="3744"/>
                <a:ext cx="110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grpSp>
        <p:sp>
          <p:nvSpPr>
            <p:cNvPr id="1025068" name="Text Box 44"/>
            <p:cNvSpPr txBox="1">
              <a:spLocks noChangeArrowheads="1"/>
            </p:cNvSpPr>
            <p:nvPr/>
          </p:nvSpPr>
          <p:spPr bwMode="auto">
            <a:xfrm rot="5400000">
              <a:off x="1812" y="3025"/>
              <a:ext cx="2017" cy="288"/>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2000" dirty="0">
                  <a:solidFill>
                    <a:srgbClr val="FF3300"/>
                  </a:solidFill>
                </a:rPr>
                <a:t>0   1   2   3  4  5   6  7  8</a:t>
              </a:r>
              <a:r>
                <a:rPr lang="de-DE" dirty="0">
                  <a:solidFill>
                    <a:srgbClr val="FF3300"/>
                  </a:solidFill>
                </a:rPr>
                <a:t>  ..</a:t>
              </a:r>
            </a:p>
          </p:txBody>
        </p:sp>
      </p:grpSp>
      <p:grpSp>
        <p:nvGrpSpPr>
          <p:cNvPr id="1025069" name="Group 45"/>
          <p:cNvGrpSpPr>
            <a:grpSpLocks/>
          </p:cNvGrpSpPr>
          <p:nvPr/>
        </p:nvGrpSpPr>
        <p:grpSpPr bwMode="auto">
          <a:xfrm>
            <a:off x="5724525" y="2111375"/>
            <a:ext cx="2438400" cy="1905000"/>
            <a:chOff x="4224" y="2304"/>
            <a:chExt cx="1536" cy="1200"/>
          </a:xfrm>
        </p:grpSpPr>
        <p:grpSp>
          <p:nvGrpSpPr>
            <p:cNvPr id="1025070" name="Group 46"/>
            <p:cNvGrpSpPr>
              <a:grpSpLocks/>
            </p:cNvGrpSpPr>
            <p:nvPr/>
          </p:nvGrpSpPr>
          <p:grpSpPr bwMode="auto">
            <a:xfrm>
              <a:off x="4368" y="2592"/>
              <a:ext cx="1392" cy="912"/>
              <a:chOff x="4368" y="2592"/>
              <a:chExt cx="1392" cy="912"/>
            </a:xfrm>
          </p:grpSpPr>
          <p:grpSp>
            <p:nvGrpSpPr>
              <p:cNvPr id="1025071" name="Group 47"/>
              <p:cNvGrpSpPr>
                <a:grpSpLocks/>
              </p:cNvGrpSpPr>
              <p:nvPr/>
            </p:nvGrpSpPr>
            <p:grpSpPr bwMode="auto">
              <a:xfrm>
                <a:off x="4368" y="2640"/>
                <a:ext cx="1104" cy="768"/>
                <a:chOff x="1488" y="2544"/>
                <a:chExt cx="1104" cy="768"/>
              </a:xfrm>
            </p:grpSpPr>
            <p:sp>
              <p:nvSpPr>
                <p:cNvPr id="1025072" name="Rectangle 48"/>
                <p:cNvSpPr>
                  <a:spLocks noChangeArrowheads="1"/>
                </p:cNvSpPr>
                <p:nvPr/>
              </p:nvSpPr>
              <p:spPr bwMode="auto">
                <a:xfrm>
                  <a:off x="1488" y="2544"/>
                  <a:ext cx="1104" cy="768"/>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de-DE" dirty="0"/>
                </a:p>
              </p:txBody>
            </p:sp>
            <p:sp>
              <p:nvSpPr>
                <p:cNvPr id="1025073" name="Line 49"/>
                <p:cNvSpPr>
                  <a:spLocks noChangeShapeType="1"/>
                </p:cNvSpPr>
                <p:nvPr/>
              </p:nvSpPr>
              <p:spPr bwMode="auto">
                <a:xfrm>
                  <a:off x="1488" y="2928"/>
                  <a:ext cx="110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1025074" name="Line 50"/>
                <p:cNvSpPr>
                  <a:spLocks noChangeShapeType="1"/>
                </p:cNvSpPr>
                <p:nvPr/>
              </p:nvSpPr>
              <p:spPr bwMode="auto">
                <a:xfrm>
                  <a:off x="1488" y="2736"/>
                  <a:ext cx="110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1025075" name="Line 51"/>
                <p:cNvSpPr>
                  <a:spLocks noChangeShapeType="1"/>
                </p:cNvSpPr>
                <p:nvPr/>
              </p:nvSpPr>
              <p:spPr bwMode="auto">
                <a:xfrm>
                  <a:off x="1488" y="3120"/>
                  <a:ext cx="110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grpSp>
          <p:sp>
            <p:nvSpPr>
              <p:cNvPr id="1025076" name="Text Box 52"/>
              <p:cNvSpPr txBox="1">
                <a:spLocks noChangeArrowheads="1"/>
              </p:cNvSpPr>
              <p:nvPr/>
            </p:nvSpPr>
            <p:spPr bwMode="auto">
              <a:xfrm rot="5400000">
                <a:off x="5160" y="2904"/>
                <a:ext cx="912" cy="288"/>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dirty="0">
                    <a:solidFill>
                      <a:schemeClr val="accent2"/>
                    </a:solidFill>
                  </a:rPr>
                  <a:t>0  1  2  3</a:t>
                </a:r>
              </a:p>
            </p:txBody>
          </p:sp>
        </p:grpSp>
        <p:sp>
          <p:nvSpPr>
            <p:cNvPr id="1025077" name="Text Box 53"/>
            <p:cNvSpPr txBox="1">
              <a:spLocks noChangeArrowheads="1"/>
            </p:cNvSpPr>
            <p:nvPr/>
          </p:nvSpPr>
          <p:spPr bwMode="auto">
            <a:xfrm>
              <a:off x="4224" y="2304"/>
              <a:ext cx="1440" cy="25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2000" dirty="0"/>
                <a:t>Seiten Prozess 2</a:t>
              </a:r>
            </a:p>
          </p:txBody>
        </p:sp>
      </p:grpSp>
      <p:grpSp>
        <p:nvGrpSpPr>
          <p:cNvPr id="1025078" name="Group 54"/>
          <p:cNvGrpSpPr>
            <a:grpSpLocks/>
          </p:cNvGrpSpPr>
          <p:nvPr/>
        </p:nvGrpSpPr>
        <p:grpSpPr bwMode="auto">
          <a:xfrm>
            <a:off x="847725" y="1958975"/>
            <a:ext cx="2438400" cy="1905000"/>
            <a:chOff x="1152" y="2208"/>
            <a:chExt cx="1536" cy="1200"/>
          </a:xfrm>
        </p:grpSpPr>
        <p:sp>
          <p:nvSpPr>
            <p:cNvPr id="1025079" name="Rectangle 55"/>
            <p:cNvSpPr>
              <a:spLocks noChangeArrowheads="1"/>
            </p:cNvSpPr>
            <p:nvPr/>
          </p:nvSpPr>
          <p:spPr bwMode="auto">
            <a:xfrm>
              <a:off x="1488" y="2544"/>
              <a:ext cx="1104" cy="768"/>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de-DE" dirty="0"/>
            </a:p>
          </p:txBody>
        </p:sp>
        <p:sp>
          <p:nvSpPr>
            <p:cNvPr id="1025080" name="Line 56"/>
            <p:cNvSpPr>
              <a:spLocks noChangeShapeType="1"/>
            </p:cNvSpPr>
            <p:nvPr/>
          </p:nvSpPr>
          <p:spPr bwMode="auto">
            <a:xfrm>
              <a:off x="1488" y="2928"/>
              <a:ext cx="110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1025081" name="Line 57"/>
            <p:cNvSpPr>
              <a:spLocks noChangeShapeType="1"/>
            </p:cNvSpPr>
            <p:nvPr/>
          </p:nvSpPr>
          <p:spPr bwMode="auto">
            <a:xfrm>
              <a:off x="1488" y="2736"/>
              <a:ext cx="110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1025082" name="Line 58"/>
            <p:cNvSpPr>
              <a:spLocks noChangeShapeType="1"/>
            </p:cNvSpPr>
            <p:nvPr/>
          </p:nvSpPr>
          <p:spPr bwMode="auto">
            <a:xfrm>
              <a:off x="1488" y="3120"/>
              <a:ext cx="110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1025083" name="Text Box 59"/>
            <p:cNvSpPr txBox="1">
              <a:spLocks noChangeArrowheads="1"/>
            </p:cNvSpPr>
            <p:nvPr/>
          </p:nvSpPr>
          <p:spPr bwMode="auto">
            <a:xfrm rot="5400000">
              <a:off x="840" y="2808"/>
              <a:ext cx="912" cy="288"/>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dirty="0">
                  <a:solidFill>
                    <a:schemeClr val="accent2"/>
                  </a:solidFill>
                </a:rPr>
                <a:t>0  1  2  3</a:t>
              </a:r>
            </a:p>
          </p:txBody>
        </p:sp>
        <p:sp>
          <p:nvSpPr>
            <p:cNvPr id="1025084" name="Text Box 60"/>
            <p:cNvSpPr txBox="1">
              <a:spLocks noChangeArrowheads="1"/>
            </p:cNvSpPr>
            <p:nvPr/>
          </p:nvSpPr>
          <p:spPr bwMode="auto">
            <a:xfrm>
              <a:off x="1248" y="2208"/>
              <a:ext cx="1440" cy="25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2000" dirty="0"/>
                <a:t>Seiten Prozess 1</a:t>
              </a:r>
            </a:p>
          </p:txBody>
        </p:sp>
      </p:grpSp>
      <p:sp>
        <p:nvSpPr>
          <p:cNvPr id="1025085" name="Rectangle 61"/>
          <p:cNvSpPr>
            <a:spLocks noChangeArrowheads="1"/>
          </p:cNvSpPr>
          <p:nvPr/>
        </p:nvSpPr>
        <p:spPr bwMode="auto">
          <a:xfrm>
            <a:off x="3756025" y="4092575"/>
            <a:ext cx="1752600" cy="304800"/>
          </a:xfrm>
          <a:prstGeom prst="rect">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de-DE" dirty="0"/>
          </a:p>
        </p:txBody>
      </p:sp>
    </p:spTree>
    <p:extLst>
      <p:ext uri="{BB962C8B-B14F-4D97-AF65-F5344CB8AC3E}">
        <p14:creationId xmlns:p14="http://schemas.microsoft.com/office/powerpoint/2010/main" val="3759414589"/>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Datumsplatzhalter 3"/>
          <p:cNvSpPr>
            <a:spLocks noGrp="1"/>
          </p:cNvSpPr>
          <p:nvPr>
            <p:ph type="dt" sz="half" idx="10"/>
          </p:nvPr>
        </p:nvSpPr>
        <p:spPr/>
        <p:txBody>
          <a:bodyPr/>
          <a:lstStyle/>
          <a:p>
            <a:r>
              <a:rPr lang="en-US" dirty="0"/>
              <a:t>©</a:t>
            </a:r>
            <a:r>
              <a:rPr lang="de-DE" dirty="0"/>
              <a:t> H. Falk | </a:t>
            </a:r>
            <a:fld id="{F27F1928-3BD0-4131-85D3-6D91D0B0A86A}" type="datetime1">
              <a:rPr lang="de-DE" smtClean="0"/>
              <a:t>01.10.2014</a:t>
            </a:fld>
            <a:endParaRPr lang="de-DE" dirty="0"/>
          </a:p>
        </p:txBody>
      </p:sp>
      <p:sp>
        <p:nvSpPr>
          <p:cNvPr id="65" name="Fußzeilenplatzhalter 4"/>
          <p:cNvSpPr>
            <a:spLocks noGrp="1"/>
          </p:cNvSpPr>
          <p:nvPr>
            <p:ph type="ftr" sz="quarter" idx="11"/>
          </p:nvPr>
        </p:nvSpPr>
        <p:spPr/>
        <p:txBody>
          <a:bodyPr/>
          <a:lstStyle/>
          <a:p>
            <a:r>
              <a:rPr lang="de-DE" dirty="0" smtClean="0"/>
              <a:t>7 - Speicher-Hardware</a:t>
            </a:r>
            <a:endParaRPr lang="de-DE" dirty="0"/>
          </a:p>
        </p:txBody>
      </p:sp>
      <p:sp>
        <p:nvSpPr>
          <p:cNvPr id="1027074" name="Rectangle 2"/>
          <p:cNvSpPr>
            <a:spLocks noGrp="1" noChangeArrowheads="1"/>
          </p:cNvSpPr>
          <p:nvPr>
            <p:ph type="title"/>
          </p:nvPr>
        </p:nvSpPr>
        <p:spPr/>
        <p:txBody>
          <a:bodyPr/>
          <a:lstStyle/>
          <a:p>
            <a:r>
              <a:rPr lang="de-DE" dirty="0"/>
              <a:t>Realer </a:t>
            </a:r>
            <a:r>
              <a:rPr lang="de-DE" i="1" dirty="0"/>
              <a:t>Cache</a:t>
            </a:r>
            <a:r>
              <a:rPr lang="de-DE" dirty="0"/>
              <a:t> bei gemeinsam benutzter Seite</a:t>
            </a:r>
            <a:endParaRPr lang="en-US" i="1" dirty="0"/>
          </a:p>
        </p:txBody>
      </p:sp>
      <p:sp>
        <p:nvSpPr>
          <p:cNvPr id="1027075" name="Rectangle 3"/>
          <p:cNvSpPr>
            <a:spLocks noGrp="1" noChangeArrowheads="1"/>
          </p:cNvSpPr>
          <p:nvPr>
            <p:ph type="body" idx="1"/>
          </p:nvPr>
        </p:nvSpPr>
        <p:spPr>
          <a:noFill/>
          <a:ln/>
        </p:spPr>
        <p:txBody>
          <a:bodyPr/>
          <a:lstStyle/>
          <a:p>
            <a:pPr marL="0" indent="-381000">
              <a:lnSpc>
                <a:spcPct val="100000"/>
              </a:lnSpc>
            </a:pPr>
            <a:r>
              <a:rPr lang="de-DE" dirty="0"/>
              <a:t>Annahme *: Beide Prozesse benutzen dieselbe virtuelle Adresse für den gemeinsamen Speicherbereich</a:t>
            </a:r>
          </a:p>
        </p:txBody>
      </p:sp>
      <p:sp>
        <p:nvSpPr>
          <p:cNvPr id="1027142" name="Text Box 70"/>
          <p:cNvSpPr txBox="1">
            <a:spLocks noChangeArrowheads="1"/>
          </p:cNvSpPr>
          <p:nvPr/>
        </p:nvSpPr>
        <p:spPr bwMode="auto">
          <a:xfrm>
            <a:off x="152400" y="3505200"/>
            <a:ext cx="914400" cy="12192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pPr eaLnBrk="1" hangingPunct="1">
              <a:spcBef>
                <a:spcPct val="50000"/>
              </a:spcBef>
            </a:pPr>
            <a:endParaRPr lang="en-US" dirty="0"/>
          </a:p>
        </p:txBody>
      </p:sp>
      <p:sp>
        <p:nvSpPr>
          <p:cNvPr id="1027143" name="Text Box 71"/>
          <p:cNvSpPr txBox="1">
            <a:spLocks noChangeArrowheads="1"/>
          </p:cNvSpPr>
          <p:nvPr/>
        </p:nvSpPr>
        <p:spPr bwMode="auto">
          <a:xfrm>
            <a:off x="7924800" y="3505200"/>
            <a:ext cx="1066800" cy="13716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pPr eaLnBrk="1" hangingPunct="1">
              <a:spcBef>
                <a:spcPct val="50000"/>
              </a:spcBef>
            </a:pPr>
            <a:endParaRPr lang="en-US" dirty="0"/>
          </a:p>
        </p:txBody>
      </p:sp>
      <p:sp>
        <p:nvSpPr>
          <p:cNvPr id="1027144" name="Text Box 72"/>
          <p:cNvSpPr txBox="1">
            <a:spLocks noChangeArrowheads="1"/>
          </p:cNvSpPr>
          <p:nvPr/>
        </p:nvSpPr>
        <p:spPr bwMode="auto">
          <a:xfrm>
            <a:off x="5029200" y="2286000"/>
            <a:ext cx="1752600" cy="4572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i="1" dirty="0"/>
              <a:t>Cache</a:t>
            </a:r>
          </a:p>
        </p:txBody>
      </p:sp>
      <p:sp>
        <p:nvSpPr>
          <p:cNvPr id="1027145" name="Text Box 73"/>
          <p:cNvSpPr txBox="1">
            <a:spLocks noChangeArrowheads="1"/>
          </p:cNvSpPr>
          <p:nvPr/>
        </p:nvSpPr>
        <p:spPr bwMode="auto">
          <a:xfrm>
            <a:off x="533400" y="2895600"/>
            <a:ext cx="2286000" cy="366713"/>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t>lese 0x88D0 </a:t>
            </a:r>
            <a:r>
              <a:rPr lang="de-DE" sz="1800" dirty="0">
                <a:sym typeface="Wingdings" pitchFamily="2" charset="2"/>
              </a:rPr>
              <a:t></a:t>
            </a:r>
          </a:p>
        </p:txBody>
      </p:sp>
      <p:sp>
        <p:nvSpPr>
          <p:cNvPr id="1027146" name="Text Box 74"/>
          <p:cNvSpPr txBox="1">
            <a:spLocks noChangeArrowheads="1"/>
          </p:cNvSpPr>
          <p:nvPr/>
        </p:nvSpPr>
        <p:spPr bwMode="auto">
          <a:xfrm>
            <a:off x="304800" y="2286000"/>
            <a:ext cx="1554163" cy="4572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eaLnBrk="1" hangingPunct="1"/>
            <a:r>
              <a:rPr lang="de-DE" dirty="0"/>
              <a:t>Prozessor</a:t>
            </a:r>
          </a:p>
        </p:txBody>
      </p:sp>
      <p:grpSp>
        <p:nvGrpSpPr>
          <p:cNvPr id="1027147" name="Group 75"/>
          <p:cNvGrpSpPr>
            <a:grpSpLocks/>
          </p:cNvGrpSpPr>
          <p:nvPr/>
        </p:nvGrpSpPr>
        <p:grpSpPr bwMode="auto">
          <a:xfrm>
            <a:off x="4267200" y="3505200"/>
            <a:ext cx="2286000" cy="1371600"/>
            <a:chOff x="2544" y="2064"/>
            <a:chExt cx="1440" cy="1152"/>
          </a:xfrm>
        </p:grpSpPr>
        <p:sp>
          <p:nvSpPr>
            <p:cNvPr id="1027148" name="Text Box 76"/>
            <p:cNvSpPr txBox="1">
              <a:spLocks noChangeArrowheads="1"/>
            </p:cNvSpPr>
            <p:nvPr/>
          </p:nvSpPr>
          <p:spPr bwMode="auto">
            <a:xfrm>
              <a:off x="2784" y="2064"/>
              <a:ext cx="1200" cy="1152"/>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pPr eaLnBrk="1" hangingPunct="1">
                <a:spcBef>
                  <a:spcPct val="50000"/>
                </a:spcBef>
              </a:pPr>
              <a:endParaRPr lang="en-US" dirty="0"/>
            </a:p>
          </p:txBody>
        </p:sp>
        <p:sp>
          <p:nvSpPr>
            <p:cNvPr id="1027149" name="Freeform 77"/>
            <p:cNvSpPr>
              <a:spLocks/>
            </p:cNvSpPr>
            <p:nvPr/>
          </p:nvSpPr>
          <p:spPr bwMode="auto">
            <a:xfrm>
              <a:off x="2544" y="2064"/>
              <a:ext cx="240" cy="1152"/>
            </a:xfrm>
            <a:custGeom>
              <a:avLst/>
              <a:gdLst>
                <a:gd name="T0" fmla="*/ 240 w 240"/>
                <a:gd name="T1" fmla="*/ 0 h 1152"/>
                <a:gd name="T2" fmla="*/ 0 w 240"/>
                <a:gd name="T3" fmla="*/ 144 h 1152"/>
                <a:gd name="T4" fmla="*/ 0 w 240"/>
                <a:gd name="T5" fmla="*/ 1008 h 1152"/>
                <a:gd name="T6" fmla="*/ 240 w 240"/>
                <a:gd name="T7" fmla="*/ 1152 h 1152"/>
                <a:gd name="T8" fmla="*/ 240 w 240"/>
                <a:gd name="T9" fmla="*/ 0 h 1152"/>
              </a:gdLst>
              <a:ahLst/>
              <a:cxnLst>
                <a:cxn ang="0">
                  <a:pos x="T0" y="T1"/>
                </a:cxn>
                <a:cxn ang="0">
                  <a:pos x="T2" y="T3"/>
                </a:cxn>
                <a:cxn ang="0">
                  <a:pos x="T4" y="T5"/>
                </a:cxn>
                <a:cxn ang="0">
                  <a:pos x="T6" y="T7"/>
                </a:cxn>
                <a:cxn ang="0">
                  <a:pos x="T8" y="T9"/>
                </a:cxn>
              </a:cxnLst>
              <a:rect l="0" t="0" r="r" b="b"/>
              <a:pathLst>
                <a:path w="240" h="1152">
                  <a:moveTo>
                    <a:pt x="240" y="0"/>
                  </a:moveTo>
                  <a:lnTo>
                    <a:pt x="0" y="144"/>
                  </a:lnTo>
                  <a:lnTo>
                    <a:pt x="0" y="1008"/>
                  </a:lnTo>
                  <a:lnTo>
                    <a:pt x="240" y="1152"/>
                  </a:lnTo>
                  <a:lnTo>
                    <a:pt x="240" y="0"/>
                  </a:lnTo>
                  <a:close/>
                </a:path>
              </a:pathLst>
            </a:custGeom>
            <a:solidFill>
              <a:srgbClr val="FFFF99"/>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dirty="0"/>
            </a:p>
          </p:txBody>
        </p:sp>
      </p:grpSp>
      <p:sp>
        <p:nvSpPr>
          <p:cNvPr id="1027150" name="Freeform 78"/>
          <p:cNvSpPr>
            <a:spLocks/>
          </p:cNvSpPr>
          <p:nvPr/>
        </p:nvSpPr>
        <p:spPr bwMode="auto">
          <a:xfrm>
            <a:off x="6248400" y="3200400"/>
            <a:ext cx="2209800" cy="304800"/>
          </a:xfrm>
          <a:custGeom>
            <a:avLst/>
            <a:gdLst>
              <a:gd name="T0" fmla="*/ 0 w 1680"/>
              <a:gd name="T1" fmla="*/ 192 h 192"/>
              <a:gd name="T2" fmla="*/ 0 w 1680"/>
              <a:gd name="T3" fmla="*/ 0 h 192"/>
              <a:gd name="T4" fmla="*/ 1680 w 1680"/>
              <a:gd name="T5" fmla="*/ 0 h 192"/>
              <a:gd name="T6" fmla="*/ 1680 w 1680"/>
              <a:gd name="T7" fmla="*/ 192 h 192"/>
            </a:gdLst>
            <a:ahLst/>
            <a:cxnLst>
              <a:cxn ang="0">
                <a:pos x="T0" y="T1"/>
              </a:cxn>
              <a:cxn ang="0">
                <a:pos x="T2" y="T3"/>
              </a:cxn>
              <a:cxn ang="0">
                <a:pos x="T4" y="T5"/>
              </a:cxn>
              <a:cxn ang="0">
                <a:pos x="T6" y="T7"/>
              </a:cxn>
            </a:cxnLst>
            <a:rect l="0" t="0" r="r" b="b"/>
            <a:pathLst>
              <a:path w="1680" h="192">
                <a:moveTo>
                  <a:pt x="0" y="192"/>
                </a:moveTo>
                <a:lnTo>
                  <a:pt x="0" y="0"/>
                </a:lnTo>
                <a:lnTo>
                  <a:pt x="1680" y="0"/>
                </a:lnTo>
                <a:lnTo>
                  <a:pt x="1680" y="192"/>
                </a:lnTo>
              </a:path>
            </a:pathLst>
          </a:custGeom>
          <a:noFill/>
          <a:ln w="19050" cap="flat" cmpd="sng">
            <a:solidFill>
              <a:schemeClr val="tx1"/>
            </a:solidFill>
            <a:prstDash val="solid"/>
            <a:round/>
            <a:headEnd type="triangle" w="med" len="med"/>
            <a:tailEnd type="triangle" w="med" len="med"/>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dirty="0"/>
          </a:p>
        </p:txBody>
      </p:sp>
      <p:sp>
        <p:nvSpPr>
          <p:cNvPr id="1027151" name="Text Box 79"/>
          <p:cNvSpPr txBox="1">
            <a:spLocks noChangeArrowheads="1"/>
          </p:cNvSpPr>
          <p:nvPr/>
        </p:nvSpPr>
        <p:spPr bwMode="auto">
          <a:xfrm>
            <a:off x="4800600" y="4267200"/>
            <a:ext cx="1752600" cy="3968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2000" dirty="0"/>
              <a:t>0x11C0 3333</a:t>
            </a:r>
          </a:p>
        </p:txBody>
      </p:sp>
      <p:sp>
        <p:nvSpPr>
          <p:cNvPr id="1027152" name="Text Box 80"/>
          <p:cNvSpPr txBox="1">
            <a:spLocks noChangeArrowheads="1"/>
          </p:cNvSpPr>
          <p:nvPr/>
        </p:nvSpPr>
        <p:spPr bwMode="auto">
          <a:xfrm>
            <a:off x="7467600" y="2286000"/>
            <a:ext cx="1447800" cy="4572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dirty="0"/>
              <a:t>Speicher</a:t>
            </a:r>
          </a:p>
        </p:txBody>
      </p:sp>
      <p:sp>
        <p:nvSpPr>
          <p:cNvPr id="1027153" name="Text Box 81"/>
          <p:cNvSpPr txBox="1">
            <a:spLocks noChangeArrowheads="1"/>
          </p:cNvSpPr>
          <p:nvPr/>
        </p:nvSpPr>
        <p:spPr bwMode="auto">
          <a:xfrm>
            <a:off x="2362200" y="3505200"/>
            <a:ext cx="914400" cy="12192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pPr eaLnBrk="1" hangingPunct="1">
              <a:spcBef>
                <a:spcPct val="50000"/>
              </a:spcBef>
            </a:pPr>
            <a:endParaRPr lang="en-US" dirty="0"/>
          </a:p>
        </p:txBody>
      </p:sp>
      <p:sp>
        <p:nvSpPr>
          <p:cNvPr id="1027154" name="Freeform 82"/>
          <p:cNvSpPr>
            <a:spLocks/>
          </p:cNvSpPr>
          <p:nvPr/>
        </p:nvSpPr>
        <p:spPr bwMode="auto">
          <a:xfrm>
            <a:off x="3124200" y="3200400"/>
            <a:ext cx="2209800" cy="304800"/>
          </a:xfrm>
          <a:custGeom>
            <a:avLst/>
            <a:gdLst>
              <a:gd name="T0" fmla="*/ 0 w 1680"/>
              <a:gd name="T1" fmla="*/ 192 h 192"/>
              <a:gd name="T2" fmla="*/ 0 w 1680"/>
              <a:gd name="T3" fmla="*/ 0 h 192"/>
              <a:gd name="T4" fmla="*/ 1680 w 1680"/>
              <a:gd name="T5" fmla="*/ 0 h 192"/>
              <a:gd name="T6" fmla="*/ 1680 w 1680"/>
              <a:gd name="T7" fmla="*/ 192 h 192"/>
            </a:gdLst>
            <a:ahLst/>
            <a:cxnLst>
              <a:cxn ang="0">
                <a:pos x="T0" y="T1"/>
              </a:cxn>
              <a:cxn ang="0">
                <a:pos x="T2" y="T3"/>
              </a:cxn>
              <a:cxn ang="0">
                <a:pos x="T4" y="T5"/>
              </a:cxn>
              <a:cxn ang="0">
                <a:pos x="T6" y="T7"/>
              </a:cxn>
            </a:cxnLst>
            <a:rect l="0" t="0" r="r" b="b"/>
            <a:pathLst>
              <a:path w="1680" h="192">
                <a:moveTo>
                  <a:pt x="0" y="192"/>
                </a:moveTo>
                <a:lnTo>
                  <a:pt x="0" y="0"/>
                </a:lnTo>
                <a:lnTo>
                  <a:pt x="1680" y="0"/>
                </a:lnTo>
                <a:lnTo>
                  <a:pt x="1680" y="192"/>
                </a:lnTo>
              </a:path>
            </a:pathLst>
          </a:custGeom>
          <a:noFill/>
          <a:ln w="19050" cap="flat" cmpd="sng">
            <a:solidFill>
              <a:schemeClr val="tx1"/>
            </a:solidFill>
            <a:prstDash val="solid"/>
            <a:round/>
            <a:headEnd type="triangle" w="med" len="med"/>
            <a:tailEnd type="triangle" w="med" len="med"/>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dirty="0"/>
          </a:p>
        </p:txBody>
      </p:sp>
      <p:sp>
        <p:nvSpPr>
          <p:cNvPr id="1027155" name="Freeform 83"/>
          <p:cNvSpPr>
            <a:spLocks/>
          </p:cNvSpPr>
          <p:nvPr/>
        </p:nvSpPr>
        <p:spPr bwMode="auto">
          <a:xfrm>
            <a:off x="381000" y="3200400"/>
            <a:ext cx="2209800" cy="304800"/>
          </a:xfrm>
          <a:custGeom>
            <a:avLst/>
            <a:gdLst>
              <a:gd name="T0" fmla="*/ 0 w 1680"/>
              <a:gd name="T1" fmla="*/ 192 h 192"/>
              <a:gd name="T2" fmla="*/ 0 w 1680"/>
              <a:gd name="T3" fmla="*/ 0 h 192"/>
              <a:gd name="T4" fmla="*/ 1680 w 1680"/>
              <a:gd name="T5" fmla="*/ 0 h 192"/>
              <a:gd name="T6" fmla="*/ 1680 w 1680"/>
              <a:gd name="T7" fmla="*/ 192 h 192"/>
            </a:gdLst>
            <a:ahLst/>
            <a:cxnLst>
              <a:cxn ang="0">
                <a:pos x="T0" y="T1"/>
              </a:cxn>
              <a:cxn ang="0">
                <a:pos x="T2" y="T3"/>
              </a:cxn>
              <a:cxn ang="0">
                <a:pos x="T4" y="T5"/>
              </a:cxn>
              <a:cxn ang="0">
                <a:pos x="T6" y="T7"/>
              </a:cxn>
            </a:cxnLst>
            <a:rect l="0" t="0" r="r" b="b"/>
            <a:pathLst>
              <a:path w="1680" h="192">
                <a:moveTo>
                  <a:pt x="0" y="192"/>
                </a:moveTo>
                <a:lnTo>
                  <a:pt x="0" y="0"/>
                </a:lnTo>
                <a:lnTo>
                  <a:pt x="1680" y="0"/>
                </a:lnTo>
                <a:lnTo>
                  <a:pt x="1680" y="192"/>
                </a:lnTo>
              </a:path>
            </a:pathLst>
          </a:custGeom>
          <a:noFill/>
          <a:ln w="19050" cap="flat" cmpd="sng">
            <a:solidFill>
              <a:schemeClr val="tx1"/>
            </a:solidFill>
            <a:prstDash val="solid"/>
            <a:round/>
            <a:headEnd type="triangle" w="med" len="med"/>
            <a:tailEnd type="triangle" w="med" len="med"/>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dirty="0"/>
          </a:p>
        </p:txBody>
      </p:sp>
      <p:sp>
        <p:nvSpPr>
          <p:cNvPr id="1027156" name="Text Box 84"/>
          <p:cNvSpPr txBox="1">
            <a:spLocks noChangeArrowheads="1"/>
          </p:cNvSpPr>
          <p:nvPr/>
        </p:nvSpPr>
        <p:spPr bwMode="auto">
          <a:xfrm>
            <a:off x="2438400" y="2286000"/>
            <a:ext cx="1219200" cy="4572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dirty="0"/>
              <a:t>MMU</a:t>
            </a:r>
          </a:p>
        </p:txBody>
      </p:sp>
      <p:sp>
        <p:nvSpPr>
          <p:cNvPr id="1027157" name="Text Box 85"/>
          <p:cNvSpPr txBox="1">
            <a:spLocks noChangeArrowheads="1"/>
          </p:cNvSpPr>
          <p:nvPr/>
        </p:nvSpPr>
        <p:spPr bwMode="auto">
          <a:xfrm>
            <a:off x="6934200" y="3733800"/>
            <a:ext cx="990600" cy="366713"/>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t>0x11C0</a:t>
            </a:r>
            <a:endParaRPr lang="de-DE" sz="1800" dirty="0">
              <a:sym typeface="Wingdings" pitchFamily="2" charset="2"/>
            </a:endParaRPr>
          </a:p>
        </p:txBody>
      </p:sp>
      <p:sp>
        <p:nvSpPr>
          <p:cNvPr id="1027158" name="Text Box 86"/>
          <p:cNvSpPr txBox="1">
            <a:spLocks noChangeArrowheads="1"/>
          </p:cNvSpPr>
          <p:nvPr/>
        </p:nvSpPr>
        <p:spPr bwMode="auto">
          <a:xfrm>
            <a:off x="8001000" y="3733800"/>
            <a:ext cx="914400" cy="3968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2000" dirty="0"/>
              <a:t>3333</a:t>
            </a:r>
          </a:p>
        </p:txBody>
      </p:sp>
      <p:graphicFrame>
        <p:nvGraphicFramePr>
          <p:cNvPr id="1027159" name="Group 87"/>
          <p:cNvGraphicFramePr>
            <a:graphicFrameLocks noGrp="1"/>
          </p:cNvGraphicFramePr>
          <p:nvPr/>
        </p:nvGraphicFramePr>
        <p:xfrm>
          <a:off x="228600" y="5029200"/>
          <a:ext cx="2362200" cy="1092201"/>
        </p:xfrm>
        <a:graphic>
          <a:graphicData uri="http://schemas.openxmlformats.org/drawingml/2006/table">
            <a:tbl>
              <a:tblPr/>
              <a:tblGrid>
                <a:gridCol w="1181100"/>
                <a:gridCol w="1181100"/>
              </a:tblGrid>
              <a:tr h="363538">
                <a:tc gridSpan="2">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de-DE" sz="1800" b="1" i="0" u="none" strike="noStrike" cap="none" normalizeH="0" baseline="0" dirty="0" smtClean="0">
                          <a:ln>
                            <a:noFill/>
                          </a:ln>
                          <a:solidFill>
                            <a:schemeClr val="tx1"/>
                          </a:solidFill>
                          <a:effectLst/>
                          <a:latin typeface="Arial" charset="0"/>
                        </a:rPr>
                        <a:t>Prozess P1</a:t>
                      </a:r>
                    </a:p>
                  </a:txBody>
                  <a:tcPr marL="90000" marR="90000" marT="46800" marB="4680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de-DE"/>
                    </a:p>
                  </a:txBody>
                  <a:tcPr/>
                </a:tc>
              </a:tr>
              <a:tr h="365125">
                <a:tc>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de-DE" sz="1800" b="1" i="0" u="none" strike="noStrike" cap="none" normalizeH="0" baseline="0" dirty="0" smtClean="0">
                          <a:ln>
                            <a:noFill/>
                          </a:ln>
                          <a:solidFill>
                            <a:schemeClr val="tx1"/>
                          </a:solidFill>
                          <a:effectLst/>
                          <a:latin typeface="Arial" charset="0"/>
                        </a:rPr>
                        <a:t>Seite</a:t>
                      </a:r>
                    </a:p>
                  </a:txBody>
                  <a:tcPr marL="90000" marR="90000" marT="468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de-DE" sz="1800" b="1" i="0" u="none" strike="noStrike" cap="none" normalizeH="0" baseline="0" dirty="0" smtClean="0">
                          <a:ln>
                            <a:noFill/>
                          </a:ln>
                          <a:solidFill>
                            <a:schemeClr val="tx1"/>
                          </a:solidFill>
                          <a:effectLst/>
                          <a:latin typeface="Arial" charset="0"/>
                        </a:rPr>
                        <a:t>Kachel</a:t>
                      </a:r>
                    </a:p>
                  </a:txBody>
                  <a:tcPr marL="90000" marR="90000" marT="46800" marB="468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3538">
                <a:tc>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de-DE" sz="1800" b="0" i="0" u="none" strike="noStrike" cap="none" normalizeH="0" baseline="0" dirty="0" smtClean="0">
                          <a:ln>
                            <a:noFill/>
                          </a:ln>
                          <a:solidFill>
                            <a:schemeClr val="tx1"/>
                          </a:solidFill>
                          <a:effectLst/>
                          <a:latin typeface="Arial" charset="0"/>
                        </a:rPr>
                        <a:t>0x88D.</a:t>
                      </a:r>
                    </a:p>
                  </a:txBody>
                  <a:tcPr marL="90000" marR="90000" marT="468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de-DE" sz="1800" b="0" i="0" u="none" strike="noStrike" cap="none" normalizeH="0" baseline="0" dirty="0" smtClean="0">
                          <a:ln>
                            <a:noFill/>
                          </a:ln>
                          <a:solidFill>
                            <a:schemeClr val="tx1"/>
                          </a:solidFill>
                          <a:effectLst/>
                          <a:latin typeface="Arial" charset="0"/>
                        </a:rPr>
                        <a:t>0x11C.</a:t>
                      </a:r>
                    </a:p>
                  </a:txBody>
                  <a:tcPr marL="90000" marR="90000" marT="46800" marB="468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1027172" name="Group 100"/>
          <p:cNvGraphicFramePr>
            <a:graphicFrameLocks noGrp="1"/>
          </p:cNvGraphicFramePr>
          <p:nvPr/>
        </p:nvGraphicFramePr>
        <p:xfrm>
          <a:off x="2819400" y="5029200"/>
          <a:ext cx="2362200" cy="1154113"/>
        </p:xfrm>
        <a:graphic>
          <a:graphicData uri="http://schemas.openxmlformats.org/drawingml/2006/table">
            <a:tbl>
              <a:tblPr/>
              <a:tblGrid>
                <a:gridCol w="1181100"/>
                <a:gridCol w="1181100"/>
              </a:tblGrid>
              <a:tr h="363538">
                <a:tc gridSpan="2">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de-DE" sz="1800" b="1" i="0" u="none" strike="noStrike" cap="none" normalizeH="0" baseline="0" dirty="0" smtClean="0">
                          <a:ln>
                            <a:noFill/>
                          </a:ln>
                          <a:solidFill>
                            <a:schemeClr val="tx1"/>
                          </a:solidFill>
                          <a:effectLst/>
                          <a:latin typeface="Arial" charset="0"/>
                        </a:rPr>
                        <a:t>Prozess P2</a:t>
                      </a:r>
                    </a:p>
                  </a:txBody>
                  <a:tcPr marL="90000" marR="90000" marT="46800" marB="4680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de-DE"/>
                    </a:p>
                  </a:txBody>
                  <a:tcPr/>
                </a:tc>
              </a:tr>
              <a:tr h="365125">
                <a:tc>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de-DE" sz="1800" b="1" i="0" u="none" strike="noStrike" cap="none" normalizeH="0" baseline="0" dirty="0" smtClean="0">
                          <a:ln>
                            <a:noFill/>
                          </a:ln>
                          <a:solidFill>
                            <a:schemeClr val="tx1"/>
                          </a:solidFill>
                          <a:effectLst/>
                          <a:latin typeface="Arial" charset="0"/>
                        </a:rPr>
                        <a:t>Seite</a:t>
                      </a:r>
                    </a:p>
                  </a:txBody>
                  <a:tcPr marL="90000" marR="90000" marT="468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de-DE" sz="1800" b="1" i="0" u="none" strike="noStrike" cap="none" normalizeH="0" baseline="0" dirty="0" smtClean="0">
                          <a:ln>
                            <a:noFill/>
                          </a:ln>
                          <a:solidFill>
                            <a:schemeClr val="tx1"/>
                          </a:solidFill>
                          <a:effectLst/>
                          <a:latin typeface="Arial" charset="0"/>
                        </a:rPr>
                        <a:t>Kachel</a:t>
                      </a:r>
                    </a:p>
                  </a:txBody>
                  <a:tcPr marL="90000" marR="90000" marT="46800" marB="468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5450">
                <a:tc>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de-DE" sz="1800" b="0" i="0" u="none" strike="noStrike" cap="none" normalizeH="0" baseline="0" dirty="0" smtClean="0">
                          <a:ln>
                            <a:noFill/>
                          </a:ln>
                          <a:solidFill>
                            <a:schemeClr val="tx1"/>
                          </a:solidFill>
                          <a:effectLst/>
                          <a:latin typeface="Arial" charset="0"/>
                        </a:rPr>
                        <a:t>0x88D.</a:t>
                      </a:r>
                    </a:p>
                  </a:txBody>
                  <a:tcPr marL="90000" marR="90000" marT="468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de-DE" sz="1800" b="0" i="0" u="none" strike="noStrike" cap="none" normalizeH="0" baseline="0" dirty="0" smtClean="0">
                          <a:ln>
                            <a:noFill/>
                          </a:ln>
                          <a:solidFill>
                            <a:schemeClr val="tx1"/>
                          </a:solidFill>
                          <a:effectLst/>
                          <a:latin typeface="Arial" charset="0"/>
                        </a:rPr>
                        <a:t>0x11C.</a:t>
                      </a:r>
                    </a:p>
                  </a:txBody>
                  <a:tcPr marL="90000" marR="90000" marT="46800" marB="468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027185" name="Text Box 113"/>
          <p:cNvSpPr txBox="1">
            <a:spLocks noChangeArrowheads="1"/>
          </p:cNvSpPr>
          <p:nvPr/>
        </p:nvSpPr>
        <p:spPr bwMode="auto">
          <a:xfrm>
            <a:off x="304800" y="3962400"/>
            <a:ext cx="685800" cy="4572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dirty="0"/>
              <a:t>P1</a:t>
            </a:r>
          </a:p>
        </p:txBody>
      </p:sp>
      <p:sp>
        <p:nvSpPr>
          <p:cNvPr id="1027186" name="Text Box 114"/>
          <p:cNvSpPr txBox="1">
            <a:spLocks noChangeArrowheads="1"/>
          </p:cNvSpPr>
          <p:nvPr/>
        </p:nvSpPr>
        <p:spPr bwMode="auto">
          <a:xfrm>
            <a:off x="3124200" y="2895600"/>
            <a:ext cx="2286000" cy="366713"/>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t>lese 0x11C0 </a:t>
            </a:r>
            <a:r>
              <a:rPr lang="de-DE" sz="1800" dirty="0">
                <a:sym typeface="Wingdings" pitchFamily="2" charset="2"/>
              </a:rPr>
              <a:t></a:t>
            </a:r>
          </a:p>
        </p:txBody>
      </p:sp>
      <p:sp>
        <p:nvSpPr>
          <p:cNvPr id="1027187" name="Text Box 115"/>
          <p:cNvSpPr txBox="1">
            <a:spLocks noChangeArrowheads="1"/>
          </p:cNvSpPr>
          <p:nvPr/>
        </p:nvSpPr>
        <p:spPr bwMode="auto">
          <a:xfrm>
            <a:off x="6477000" y="2895600"/>
            <a:ext cx="2286000" cy="366713"/>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t>lese 0x11C0 </a:t>
            </a:r>
            <a:r>
              <a:rPr lang="de-DE" sz="1800" dirty="0">
                <a:sym typeface="Wingdings" pitchFamily="2" charset="2"/>
              </a:rPr>
              <a:t></a:t>
            </a:r>
          </a:p>
        </p:txBody>
      </p:sp>
      <p:sp>
        <p:nvSpPr>
          <p:cNvPr id="1027188" name="Text Box 116"/>
          <p:cNvSpPr txBox="1">
            <a:spLocks noChangeArrowheads="1"/>
          </p:cNvSpPr>
          <p:nvPr/>
        </p:nvSpPr>
        <p:spPr bwMode="auto">
          <a:xfrm>
            <a:off x="6629400" y="3200400"/>
            <a:ext cx="1182688" cy="3968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sym typeface="Wingdings" pitchFamily="2" charset="2"/>
              </a:rPr>
              <a:t></a:t>
            </a:r>
            <a:r>
              <a:rPr lang="de-DE" sz="2000" dirty="0"/>
              <a:t> 3333</a:t>
            </a:r>
          </a:p>
        </p:txBody>
      </p:sp>
      <p:sp>
        <p:nvSpPr>
          <p:cNvPr id="1027189" name="Text Box 117"/>
          <p:cNvSpPr txBox="1">
            <a:spLocks noChangeArrowheads="1"/>
          </p:cNvSpPr>
          <p:nvPr/>
        </p:nvSpPr>
        <p:spPr bwMode="auto">
          <a:xfrm>
            <a:off x="3276600" y="3200400"/>
            <a:ext cx="1223963" cy="3968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sym typeface="Wingdings" pitchFamily="2" charset="2"/>
              </a:rPr>
              <a:t></a:t>
            </a:r>
            <a:r>
              <a:rPr lang="de-DE" sz="2000" dirty="0"/>
              <a:t> 3333</a:t>
            </a:r>
          </a:p>
        </p:txBody>
      </p:sp>
      <p:sp>
        <p:nvSpPr>
          <p:cNvPr id="1027190" name="Text Box 118"/>
          <p:cNvSpPr txBox="1">
            <a:spLocks noChangeArrowheads="1"/>
          </p:cNvSpPr>
          <p:nvPr/>
        </p:nvSpPr>
        <p:spPr bwMode="auto">
          <a:xfrm>
            <a:off x="1066800" y="3200400"/>
            <a:ext cx="1143000" cy="3968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sym typeface="Wingdings" pitchFamily="2" charset="2"/>
              </a:rPr>
              <a:t></a:t>
            </a:r>
            <a:r>
              <a:rPr lang="de-DE" sz="2000" dirty="0"/>
              <a:t> 3333</a:t>
            </a:r>
          </a:p>
        </p:txBody>
      </p:sp>
      <p:sp>
        <p:nvSpPr>
          <p:cNvPr id="1027191" name="Text Box 119"/>
          <p:cNvSpPr txBox="1">
            <a:spLocks noChangeArrowheads="1"/>
          </p:cNvSpPr>
          <p:nvPr/>
        </p:nvSpPr>
        <p:spPr bwMode="auto">
          <a:xfrm>
            <a:off x="304800" y="3962400"/>
            <a:ext cx="685800" cy="4572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dirty="0"/>
              <a:t>P2</a:t>
            </a:r>
          </a:p>
        </p:txBody>
      </p:sp>
      <p:sp>
        <p:nvSpPr>
          <p:cNvPr id="1027192" name="Text Box 120"/>
          <p:cNvSpPr txBox="1">
            <a:spLocks noChangeArrowheads="1"/>
          </p:cNvSpPr>
          <p:nvPr/>
        </p:nvSpPr>
        <p:spPr bwMode="auto">
          <a:xfrm>
            <a:off x="533400" y="2667000"/>
            <a:ext cx="2286000" cy="366713"/>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t>lese 0x88D0 </a:t>
            </a:r>
            <a:r>
              <a:rPr lang="de-DE" sz="1800" dirty="0">
                <a:sym typeface="Wingdings" pitchFamily="2" charset="2"/>
              </a:rPr>
              <a:t></a:t>
            </a:r>
          </a:p>
        </p:txBody>
      </p:sp>
      <p:sp>
        <p:nvSpPr>
          <p:cNvPr id="1027193" name="Text Box 121"/>
          <p:cNvSpPr txBox="1">
            <a:spLocks noChangeArrowheads="1"/>
          </p:cNvSpPr>
          <p:nvPr/>
        </p:nvSpPr>
        <p:spPr bwMode="auto">
          <a:xfrm>
            <a:off x="3124200" y="2667000"/>
            <a:ext cx="2286000" cy="366713"/>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t>lese 0x11C0 </a:t>
            </a:r>
            <a:r>
              <a:rPr lang="de-DE" sz="1800" dirty="0">
                <a:sym typeface="Wingdings" pitchFamily="2" charset="2"/>
              </a:rPr>
              <a:t></a:t>
            </a:r>
          </a:p>
        </p:txBody>
      </p:sp>
      <p:sp>
        <p:nvSpPr>
          <p:cNvPr id="1027194" name="Text Box 122"/>
          <p:cNvSpPr txBox="1">
            <a:spLocks noChangeArrowheads="1"/>
          </p:cNvSpPr>
          <p:nvPr/>
        </p:nvSpPr>
        <p:spPr bwMode="auto">
          <a:xfrm>
            <a:off x="3276600" y="3429000"/>
            <a:ext cx="1223963" cy="3968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sym typeface="Wingdings" pitchFamily="2" charset="2"/>
              </a:rPr>
              <a:t></a:t>
            </a:r>
            <a:r>
              <a:rPr lang="de-DE" sz="2000" dirty="0"/>
              <a:t> 3333</a:t>
            </a:r>
          </a:p>
        </p:txBody>
      </p:sp>
      <p:sp>
        <p:nvSpPr>
          <p:cNvPr id="1027195" name="Text Box 123"/>
          <p:cNvSpPr txBox="1">
            <a:spLocks noChangeArrowheads="1"/>
          </p:cNvSpPr>
          <p:nvPr/>
        </p:nvSpPr>
        <p:spPr bwMode="auto">
          <a:xfrm>
            <a:off x="1143000" y="3429000"/>
            <a:ext cx="1143000" cy="3968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sym typeface="Wingdings" pitchFamily="2" charset="2"/>
              </a:rPr>
              <a:t></a:t>
            </a:r>
            <a:r>
              <a:rPr lang="de-DE" sz="2000" dirty="0"/>
              <a:t> 3333</a:t>
            </a:r>
          </a:p>
        </p:txBody>
      </p:sp>
      <p:sp>
        <p:nvSpPr>
          <p:cNvPr id="1027196" name="Line 124"/>
          <p:cNvSpPr>
            <a:spLocks noChangeShapeType="1"/>
          </p:cNvSpPr>
          <p:nvPr/>
        </p:nvSpPr>
        <p:spPr bwMode="auto">
          <a:xfrm flipH="1">
            <a:off x="1905000" y="4419600"/>
            <a:ext cx="838200" cy="609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dirty="0"/>
          </a:p>
        </p:txBody>
      </p:sp>
      <p:sp>
        <p:nvSpPr>
          <p:cNvPr id="1027197" name="Line 125"/>
          <p:cNvSpPr>
            <a:spLocks noChangeShapeType="1"/>
          </p:cNvSpPr>
          <p:nvPr/>
        </p:nvSpPr>
        <p:spPr bwMode="auto">
          <a:xfrm>
            <a:off x="2971800" y="4419600"/>
            <a:ext cx="838200" cy="609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dirty="0"/>
          </a:p>
        </p:txBody>
      </p:sp>
      <p:grpSp>
        <p:nvGrpSpPr>
          <p:cNvPr id="1027198" name="Group 126"/>
          <p:cNvGrpSpPr>
            <a:grpSpLocks/>
          </p:cNvGrpSpPr>
          <p:nvPr/>
        </p:nvGrpSpPr>
        <p:grpSpPr bwMode="auto">
          <a:xfrm>
            <a:off x="1981200" y="4648200"/>
            <a:ext cx="762000" cy="228600"/>
            <a:chOff x="1248" y="2736"/>
            <a:chExt cx="336" cy="144"/>
          </a:xfrm>
        </p:grpSpPr>
        <p:sp>
          <p:nvSpPr>
            <p:cNvPr id="1027199" name="Line 127"/>
            <p:cNvSpPr>
              <a:spLocks noChangeShapeType="1"/>
            </p:cNvSpPr>
            <p:nvPr/>
          </p:nvSpPr>
          <p:spPr bwMode="auto">
            <a:xfrm>
              <a:off x="1344" y="2736"/>
              <a:ext cx="144" cy="144"/>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dirty="0"/>
            </a:p>
          </p:txBody>
        </p:sp>
        <p:sp>
          <p:nvSpPr>
            <p:cNvPr id="1027200" name="Line 128"/>
            <p:cNvSpPr>
              <a:spLocks noChangeShapeType="1"/>
            </p:cNvSpPr>
            <p:nvPr/>
          </p:nvSpPr>
          <p:spPr bwMode="auto">
            <a:xfrm flipH="1">
              <a:off x="1248" y="2736"/>
              <a:ext cx="336" cy="96"/>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dirty="0"/>
            </a:p>
          </p:txBody>
        </p:sp>
      </p:grpSp>
      <p:sp>
        <p:nvSpPr>
          <p:cNvPr id="1027201" name="Text Box 129"/>
          <p:cNvSpPr txBox="1">
            <a:spLocks noChangeArrowheads="1"/>
          </p:cNvSpPr>
          <p:nvPr/>
        </p:nvSpPr>
        <p:spPr bwMode="auto">
          <a:xfrm>
            <a:off x="5580063" y="5013325"/>
            <a:ext cx="3352800" cy="1320800"/>
          </a:xfrm>
          <a:prstGeom prst="rect">
            <a:avLst/>
          </a:prstGeom>
          <a:solidFill>
            <a:srgbClr val="E3E3FF"/>
          </a:solidFill>
          <a:ln w="9525">
            <a:solidFill>
              <a:schemeClr val="tx1"/>
            </a:solidFill>
            <a:miter lim="800000"/>
            <a:headEnd/>
            <a:tailEnd/>
          </a:ln>
          <a:effectLst>
            <a:outerShdw dist="107763" dir="2700000" algn="ctr" rotWithShape="0">
              <a:schemeClr val="bg2"/>
            </a:outerShdw>
          </a:effectLst>
        </p:spPr>
        <p:txBody>
          <a:bodyPr lIns="90000" tIns="46800" rIns="90000" bIns="46800">
            <a:spAutoFit/>
          </a:bodyPr>
          <a:lstStyle/>
          <a:p>
            <a:pPr eaLnBrk="1" hangingPunct="1">
              <a:spcBef>
                <a:spcPct val="50000"/>
              </a:spcBef>
            </a:pPr>
            <a:r>
              <a:rPr lang="de-DE" sz="2000" dirty="0">
                <a:sym typeface="Wingdings" pitchFamily="2" charset="2"/>
              </a:rPr>
              <a:t> Nach Prozesswechsel erhält P2 aus dem </a:t>
            </a:r>
            <a:r>
              <a:rPr lang="de-DE" sz="2000" i="1" dirty="0">
                <a:sym typeface="Wingdings" pitchFamily="2" charset="2"/>
              </a:rPr>
              <a:t>Cache</a:t>
            </a:r>
            <a:r>
              <a:rPr lang="de-DE" sz="2000" dirty="0">
                <a:sym typeface="Wingdings" pitchFamily="2" charset="2"/>
              </a:rPr>
              <a:t> die richtigen Informationen (unabhängig von *).</a:t>
            </a:r>
            <a:endParaRPr lang="de-DE" sz="2000" dirty="0"/>
          </a:p>
        </p:txBody>
      </p:sp>
    </p:spTree>
    <p:extLst>
      <p:ext uri="{BB962C8B-B14F-4D97-AF65-F5344CB8AC3E}">
        <p14:creationId xmlns:p14="http://schemas.microsoft.com/office/powerpoint/2010/main" val="312357938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27145"/>
                                        </p:tgtEl>
                                        <p:attrNameLst>
                                          <p:attrName>style.visibility</p:attrName>
                                        </p:attrNameLst>
                                      </p:cBhvr>
                                      <p:to>
                                        <p:strVal val="visible"/>
                                      </p:to>
                                    </p:set>
                                  </p:childTnLst>
                                  <p:subTnLst>
                                    <p:set>
                                      <p:cBhvr override="childStyle">
                                        <p:cTn dur="1" fill="hold" display="0" masterRel="nextClick" afterEffect="1"/>
                                        <p:tgtEl>
                                          <p:spTgt spid="1027145"/>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27186"/>
                                        </p:tgtEl>
                                        <p:attrNameLst>
                                          <p:attrName>style.visibility</p:attrName>
                                        </p:attrNameLst>
                                      </p:cBhvr>
                                      <p:to>
                                        <p:strVal val="visible"/>
                                      </p:to>
                                    </p:set>
                                  </p:childTnLst>
                                  <p:subTnLst>
                                    <p:set>
                                      <p:cBhvr override="childStyle">
                                        <p:cTn dur="1" fill="hold" display="0" masterRel="nextClick" afterEffect="1"/>
                                        <p:tgtEl>
                                          <p:spTgt spid="1027186"/>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27187"/>
                                        </p:tgtEl>
                                        <p:attrNameLst>
                                          <p:attrName>style.visibility</p:attrName>
                                        </p:attrNameLst>
                                      </p:cBhvr>
                                      <p:to>
                                        <p:strVal val="visible"/>
                                      </p:to>
                                    </p:set>
                                  </p:childTnLst>
                                  <p:subTnLst>
                                    <p:set>
                                      <p:cBhvr override="childStyle">
                                        <p:cTn dur="1" fill="hold" display="0" masterRel="nextClick" afterEffect="1"/>
                                        <p:tgtEl>
                                          <p:spTgt spid="1027187"/>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027188"/>
                                        </p:tgtEl>
                                        <p:attrNameLst>
                                          <p:attrName>style.visibility</p:attrName>
                                        </p:attrNameLst>
                                      </p:cBhvr>
                                      <p:to>
                                        <p:strVal val="visible"/>
                                      </p:to>
                                    </p:set>
                                  </p:childTnLst>
                                  <p:subTnLst>
                                    <p:set>
                                      <p:cBhvr override="childStyle">
                                        <p:cTn dur="1" fill="hold" display="0" masterRel="nextClick" afterEffect="1"/>
                                        <p:tgtEl>
                                          <p:spTgt spid="1027188"/>
                                        </p:tgtEl>
                                        <p:attrNameLst>
                                          <p:attrName>style.visibility</p:attrName>
                                        </p:attrNameLst>
                                      </p:cBhvr>
                                      <p:to>
                                        <p:strVal val="hidden"/>
                                      </p:to>
                                    </p:set>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02715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027189"/>
                                        </p:tgtEl>
                                        <p:attrNameLst>
                                          <p:attrName>style.visibility</p:attrName>
                                        </p:attrNameLst>
                                      </p:cBhvr>
                                      <p:to>
                                        <p:strVal val="visible"/>
                                      </p:to>
                                    </p:set>
                                  </p:childTnLst>
                                  <p:subTnLst>
                                    <p:set>
                                      <p:cBhvr override="childStyle">
                                        <p:cTn dur="1" fill="hold" display="0" masterRel="nextClick" afterEffect="1"/>
                                        <p:tgtEl>
                                          <p:spTgt spid="1027189"/>
                                        </p:tgtEl>
                                        <p:attrNameLst>
                                          <p:attrName>style.visibility</p:attrName>
                                        </p:attrNameLst>
                                      </p:cBhvr>
                                      <p:to>
                                        <p:strVal val="hidden"/>
                                      </p:to>
                                    </p:set>
                                  </p:sub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027190"/>
                                        </p:tgtEl>
                                        <p:attrNameLst>
                                          <p:attrName>style.visibility</p:attrName>
                                        </p:attrNameLst>
                                      </p:cBhvr>
                                      <p:to>
                                        <p:strVal val="visible"/>
                                      </p:to>
                                    </p:set>
                                  </p:childTnLst>
                                  <p:subTnLst>
                                    <p:set>
                                      <p:cBhvr override="childStyle">
                                        <p:cTn dur="1" fill="hold" display="0" masterRel="nextClick" afterEffect="1"/>
                                        <p:tgtEl>
                                          <p:spTgt spid="1027190"/>
                                        </p:tgtEl>
                                        <p:attrNameLst>
                                          <p:attrName>style.visibility</p:attrName>
                                        </p:attrNameLst>
                                      </p:cBhvr>
                                      <p:to>
                                        <p:strVal val="hidden"/>
                                      </p:to>
                                    </p:set>
                                  </p:sub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027191"/>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499"/>
                                          </p:stCondLst>
                                        </p:cTn>
                                        <p:tgtEl>
                                          <p:spTgt spid="1027198"/>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102719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1027192"/>
                                        </p:tgtEl>
                                        <p:attrNameLst>
                                          <p:attrName>style.visibility</p:attrName>
                                        </p:attrNameLst>
                                      </p:cBhvr>
                                      <p:to>
                                        <p:strVal val="visible"/>
                                      </p:to>
                                    </p:set>
                                  </p:childTnLst>
                                  <p:subTnLst>
                                    <p:set>
                                      <p:cBhvr override="childStyle">
                                        <p:cTn dur="1" fill="hold" display="0" masterRel="nextClick" afterEffect="1"/>
                                        <p:tgtEl>
                                          <p:spTgt spid="1027192"/>
                                        </p:tgtEl>
                                        <p:attrNameLst>
                                          <p:attrName>style.visibility</p:attrName>
                                        </p:attrNameLst>
                                      </p:cBhvr>
                                      <p:to>
                                        <p:strVal val="hidden"/>
                                      </p:to>
                                    </p:set>
                                  </p:sub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499"/>
                                          </p:stCondLst>
                                        </p:cTn>
                                        <p:tgtEl>
                                          <p:spTgt spid="1027193"/>
                                        </p:tgtEl>
                                        <p:attrNameLst>
                                          <p:attrName>style.visibility</p:attrName>
                                        </p:attrNameLst>
                                      </p:cBhvr>
                                      <p:to>
                                        <p:strVal val="visible"/>
                                      </p:to>
                                    </p:set>
                                  </p:childTnLst>
                                  <p:subTnLst>
                                    <p:set>
                                      <p:cBhvr override="childStyle">
                                        <p:cTn dur="1" fill="hold" display="0" masterRel="nextClick" afterEffect="1"/>
                                        <p:tgtEl>
                                          <p:spTgt spid="1027193"/>
                                        </p:tgtEl>
                                        <p:attrNameLst>
                                          <p:attrName>style.visibility</p:attrName>
                                        </p:attrNameLst>
                                      </p:cBhvr>
                                      <p:to>
                                        <p:strVal val="hidden"/>
                                      </p:to>
                                    </p:set>
                                  </p:sub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499"/>
                                          </p:stCondLst>
                                        </p:cTn>
                                        <p:tgtEl>
                                          <p:spTgt spid="1027194"/>
                                        </p:tgtEl>
                                        <p:attrNameLst>
                                          <p:attrName>style.visibility</p:attrName>
                                        </p:attrNameLst>
                                      </p:cBhvr>
                                      <p:to>
                                        <p:strVal val="visible"/>
                                      </p:to>
                                    </p:set>
                                  </p:childTnLst>
                                  <p:subTnLst>
                                    <p:set>
                                      <p:cBhvr override="childStyle">
                                        <p:cTn dur="1" fill="hold" display="0" masterRel="nextClick" afterEffect="1"/>
                                        <p:tgtEl>
                                          <p:spTgt spid="1027194"/>
                                        </p:tgtEl>
                                        <p:attrNameLst>
                                          <p:attrName>style.visibility</p:attrName>
                                        </p:attrNameLst>
                                      </p:cBhvr>
                                      <p:to>
                                        <p:strVal val="hidden"/>
                                      </p:to>
                                    </p:set>
                                  </p:sub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499"/>
                                          </p:stCondLst>
                                        </p:cTn>
                                        <p:tgtEl>
                                          <p:spTgt spid="1027195"/>
                                        </p:tgtEl>
                                        <p:attrNameLst>
                                          <p:attrName>style.visibility</p:attrName>
                                        </p:attrNameLst>
                                      </p:cBhvr>
                                      <p:to>
                                        <p:strVal val="visible"/>
                                      </p:to>
                                    </p:set>
                                  </p:childTnLst>
                                  <p:subTnLst>
                                    <p:set>
                                      <p:cBhvr override="childStyle">
                                        <p:cTn dur="1" fill="hold" display="0" masterRel="nextClick" afterEffect="1"/>
                                        <p:tgtEl>
                                          <p:spTgt spid="1027195"/>
                                        </p:tgtEl>
                                        <p:attrNameLst>
                                          <p:attrName>style.visibility</p:attrName>
                                        </p:attrNameLst>
                                      </p:cBhvr>
                                      <p:to>
                                        <p:strVal val="hidden"/>
                                      </p:to>
                                    </p:set>
                                  </p:sub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499"/>
                                          </p:stCondLst>
                                        </p:cTn>
                                        <p:tgtEl>
                                          <p:spTgt spid="10272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145" grpId="0" autoUpdateAnimBg="0"/>
      <p:bldP spid="1027151" grpId="0" autoUpdateAnimBg="0"/>
      <p:bldP spid="1027186" grpId="0" autoUpdateAnimBg="0"/>
      <p:bldP spid="1027187" grpId="0" autoUpdateAnimBg="0"/>
      <p:bldP spid="1027188" grpId="0" autoUpdateAnimBg="0"/>
      <p:bldP spid="1027189" grpId="0" autoUpdateAnimBg="0"/>
      <p:bldP spid="1027190" grpId="0" autoUpdateAnimBg="0"/>
      <p:bldP spid="1027191" grpId="0" animBg="1" autoUpdateAnimBg="0"/>
      <p:bldP spid="1027192" grpId="0" autoUpdateAnimBg="0"/>
      <p:bldP spid="1027193" grpId="0" autoUpdateAnimBg="0"/>
      <p:bldP spid="1027194" grpId="0" autoUpdateAnimBg="0"/>
      <p:bldP spid="1027195" grpId="0" autoUpdateAnimBg="0"/>
      <p:bldP spid="1027197" grpId="0" animBg="1"/>
      <p:bldP spid="1027201" grpId="0" animBg="1"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Datumsplatzhalter 3"/>
          <p:cNvSpPr>
            <a:spLocks noGrp="1"/>
          </p:cNvSpPr>
          <p:nvPr>
            <p:ph type="dt" sz="half" idx="10"/>
          </p:nvPr>
        </p:nvSpPr>
        <p:spPr/>
        <p:txBody>
          <a:bodyPr/>
          <a:lstStyle/>
          <a:p>
            <a:r>
              <a:rPr lang="en-US" dirty="0"/>
              <a:t>©</a:t>
            </a:r>
            <a:r>
              <a:rPr lang="de-DE" dirty="0"/>
              <a:t> H. Falk | </a:t>
            </a:r>
            <a:fld id="{FEA0BB5D-87D6-4658-A998-8419D8296D92}" type="datetime1">
              <a:rPr lang="de-DE" smtClean="0"/>
              <a:t>01.10.2014</a:t>
            </a:fld>
            <a:endParaRPr lang="de-DE" dirty="0"/>
          </a:p>
        </p:txBody>
      </p:sp>
      <p:sp>
        <p:nvSpPr>
          <p:cNvPr id="72" name="Fußzeilenplatzhalter 4"/>
          <p:cNvSpPr>
            <a:spLocks noGrp="1"/>
          </p:cNvSpPr>
          <p:nvPr>
            <p:ph type="ftr" sz="quarter" idx="11"/>
          </p:nvPr>
        </p:nvSpPr>
        <p:spPr/>
        <p:txBody>
          <a:bodyPr/>
          <a:lstStyle/>
          <a:p>
            <a:r>
              <a:rPr lang="de-DE" dirty="0" smtClean="0"/>
              <a:t>7 - Speicher-Hardware</a:t>
            </a:r>
            <a:endParaRPr lang="de-DE" dirty="0"/>
          </a:p>
        </p:txBody>
      </p:sp>
      <p:sp>
        <p:nvSpPr>
          <p:cNvPr id="1029122" name="Rectangle 2"/>
          <p:cNvSpPr>
            <a:spLocks noGrp="1" noChangeArrowheads="1"/>
          </p:cNvSpPr>
          <p:nvPr>
            <p:ph type="title"/>
          </p:nvPr>
        </p:nvSpPr>
        <p:spPr/>
        <p:txBody>
          <a:bodyPr/>
          <a:lstStyle/>
          <a:p>
            <a:r>
              <a:rPr lang="de-DE" dirty="0"/>
              <a:t>Virtueller </a:t>
            </a:r>
            <a:r>
              <a:rPr lang="de-DE" i="1" dirty="0"/>
              <a:t>Cache</a:t>
            </a:r>
            <a:r>
              <a:rPr lang="de-DE" dirty="0"/>
              <a:t> bei Prozesswechsel </a:t>
            </a:r>
            <a:r>
              <a:rPr lang="en-US" i="1" dirty="0"/>
              <a:t>(context switch)</a:t>
            </a:r>
          </a:p>
        </p:txBody>
      </p:sp>
      <p:sp>
        <p:nvSpPr>
          <p:cNvPr id="1029123" name="Rectangle 3"/>
          <p:cNvSpPr>
            <a:spLocks noGrp="1" noChangeArrowheads="1"/>
          </p:cNvSpPr>
          <p:nvPr>
            <p:ph type="body" idx="1"/>
          </p:nvPr>
        </p:nvSpPr>
        <p:spPr>
          <a:noFill/>
          <a:ln/>
        </p:spPr>
        <p:txBody>
          <a:bodyPr/>
          <a:lstStyle/>
          <a:p>
            <a:pPr marL="0" indent="-381000">
              <a:lnSpc>
                <a:spcPct val="100000"/>
              </a:lnSpc>
            </a:pPr>
            <a:r>
              <a:rPr lang="de-DE" dirty="0"/>
              <a:t>Zu einer bestimmten Adresse im </a:t>
            </a:r>
            <a:r>
              <a:rPr lang="de-DE" i="1" dirty="0"/>
              <a:t>Cache</a:t>
            </a:r>
            <a:r>
              <a:rPr lang="de-DE" dirty="0"/>
              <a:t> gehört vor und nach dem Prozesswechsel eine </a:t>
            </a:r>
            <a:r>
              <a:rPr lang="de-DE" b="1" i="1" u="sng" dirty="0"/>
              <a:t>andere</a:t>
            </a:r>
            <a:r>
              <a:rPr lang="de-DE" dirty="0"/>
              <a:t> Zelle im Speicher</a:t>
            </a:r>
          </a:p>
        </p:txBody>
      </p:sp>
      <p:sp>
        <p:nvSpPr>
          <p:cNvPr id="1029190" name="Text Box 70"/>
          <p:cNvSpPr txBox="1">
            <a:spLocks noChangeArrowheads="1"/>
          </p:cNvSpPr>
          <p:nvPr/>
        </p:nvSpPr>
        <p:spPr bwMode="auto">
          <a:xfrm>
            <a:off x="152400" y="3278188"/>
            <a:ext cx="914400" cy="12192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pPr eaLnBrk="1" hangingPunct="1">
              <a:spcBef>
                <a:spcPct val="50000"/>
              </a:spcBef>
            </a:pPr>
            <a:endParaRPr lang="en-US" dirty="0"/>
          </a:p>
        </p:txBody>
      </p:sp>
      <p:sp>
        <p:nvSpPr>
          <p:cNvPr id="1029191" name="Text Box 71"/>
          <p:cNvSpPr txBox="1">
            <a:spLocks noChangeArrowheads="1"/>
          </p:cNvSpPr>
          <p:nvPr/>
        </p:nvSpPr>
        <p:spPr bwMode="auto">
          <a:xfrm>
            <a:off x="7924800" y="3278188"/>
            <a:ext cx="1066800" cy="13716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pPr eaLnBrk="1" hangingPunct="1">
              <a:spcBef>
                <a:spcPct val="50000"/>
              </a:spcBef>
            </a:pPr>
            <a:endParaRPr lang="en-US" dirty="0"/>
          </a:p>
        </p:txBody>
      </p:sp>
      <p:sp>
        <p:nvSpPr>
          <p:cNvPr id="1029192" name="Text Box 72"/>
          <p:cNvSpPr txBox="1">
            <a:spLocks noChangeArrowheads="1"/>
          </p:cNvSpPr>
          <p:nvPr/>
        </p:nvSpPr>
        <p:spPr bwMode="auto">
          <a:xfrm>
            <a:off x="2895600" y="2058988"/>
            <a:ext cx="1752600" cy="4572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i="1" dirty="0"/>
              <a:t>Cache</a:t>
            </a:r>
          </a:p>
        </p:txBody>
      </p:sp>
      <p:sp>
        <p:nvSpPr>
          <p:cNvPr id="1029193" name="Text Box 73"/>
          <p:cNvSpPr txBox="1">
            <a:spLocks noChangeArrowheads="1"/>
          </p:cNvSpPr>
          <p:nvPr/>
        </p:nvSpPr>
        <p:spPr bwMode="auto">
          <a:xfrm>
            <a:off x="533400" y="2668588"/>
            <a:ext cx="2286000" cy="366712"/>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t>lese 0x88D0 </a:t>
            </a:r>
            <a:r>
              <a:rPr lang="de-DE" sz="1800" dirty="0">
                <a:sym typeface="Wingdings" pitchFamily="2" charset="2"/>
              </a:rPr>
              <a:t></a:t>
            </a:r>
          </a:p>
        </p:txBody>
      </p:sp>
      <p:sp>
        <p:nvSpPr>
          <p:cNvPr id="1029194" name="Text Box 74"/>
          <p:cNvSpPr txBox="1">
            <a:spLocks noChangeArrowheads="1"/>
          </p:cNvSpPr>
          <p:nvPr/>
        </p:nvSpPr>
        <p:spPr bwMode="auto">
          <a:xfrm>
            <a:off x="304800" y="2058988"/>
            <a:ext cx="1554163" cy="4572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eaLnBrk="1" hangingPunct="1"/>
            <a:r>
              <a:rPr lang="de-DE" dirty="0"/>
              <a:t>Prozessor</a:t>
            </a:r>
          </a:p>
        </p:txBody>
      </p:sp>
      <p:sp>
        <p:nvSpPr>
          <p:cNvPr id="1029195" name="Text Box 75"/>
          <p:cNvSpPr txBox="1">
            <a:spLocks noChangeArrowheads="1"/>
          </p:cNvSpPr>
          <p:nvPr/>
        </p:nvSpPr>
        <p:spPr bwMode="auto">
          <a:xfrm>
            <a:off x="6934200" y="3963988"/>
            <a:ext cx="990600" cy="366712"/>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t>0x22B0</a:t>
            </a:r>
            <a:endParaRPr lang="de-DE" sz="1800" dirty="0">
              <a:sym typeface="Wingdings" pitchFamily="2" charset="2"/>
            </a:endParaRPr>
          </a:p>
        </p:txBody>
      </p:sp>
      <p:sp>
        <p:nvSpPr>
          <p:cNvPr id="1029196" name="Text Box 76"/>
          <p:cNvSpPr txBox="1">
            <a:spLocks noChangeArrowheads="1"/>
          </p:cNvSpPr>
          <p:nvPr/>
        </p:nvSpPr>
        <p:spPr bwMode="auto">
          <a:xfrm>
            <a:off x="8001000" y="3963988"/>
            <a:ext cx="914400" cy="3968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2000" dirty="0"/>
              <a:t>4444</a:t>
            </a:r>
          </a:p>
        </p:txBody>
      </p:sp>
      <p:grpSp>
        <p:nvGrpSpPr>
          <p:cNvPr id="1029197" name="Group 77"/>
          <p:cNvGrpSpPr>
            <a:grpSpLocks/>
          </p:cNvGrpSpPr>
          <p:nvPr/>
        </p:nvGrpSpPr>
        <p:grpSpPr bwMode="auto">
          <a:xfrm>
            <a:off x="2209800" y="3278188"/>
            <a:ext cx="2286000" cy="1371600"/>
            <a:chOff x="2544" y="2064"/>
            <a:chExt cx="1440" cy="1152"/>
          </a:xfrm>
        </p:grpSpPr>
        <p:sp>
          <p:nvSpPr>
            <p:cNvPr id="1029198" name="Text Box 78"/>
            <p:cNvSpPr txBox="1">
              <a:spLocks noChangeArrowheads="1"/>
            </p:cNvSpPr>
            <p:nvPr/>
          </p:nvSpPr>
          <p:spPr bwMode="auto">
            <a:xfrm>
              <a:off x="2784" y="2064"/>
              <a:ext cx="1200" cy="1152"/>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pPr eaLnBrk="1" hangingPunct="1">
                <a:spcBef>
                  <a:spcPct val="50000"/>
                </a:spcBef>
              </a:pPr>
              <a:endParaRPr lang="en-US" dirty="0"/>
            </a:p>
          </p:txBody>
        </p:sp>
        <p:sp>
          <p:nvSpPr>
            <p:cNvPr id="1029199" name="Freeform 79"/>
            <p:cNvSpPr>
              <a:spLocks/>
            </p:cNvSpPr>
            <p:nvPr/>
          </p:nvSpPr>
          <p:spPr bwMode="auto">
            <a:xfrm>
              <a:off x="2544" y="2064"/>
              <a:ext cx="240" cy="1152"/>
            </a:xfrm>
            <a:custGeom>
              <a:avLst/>
              <a:gdLst>
                <a:gd name="T0" fmla="*/ 240 w 240"/>
                <a:gd name="T1" fmla="*/ 0 h 1152"/>
                <a:gd name="T2" fmla="*/ 0 w 240"/>
                <a:gd name="T3" fmla="*/ 144 h 1152"/>
                <a:gd name="T4" fmla="*/ 0 w 240"/>
                <a:gd name="T5" fmla="*/ 1008 h 1152"/>
                <a:gd name="T6" fmla="*/ 240 w 240"/>
                <a:gd name="T7" fmla="*/ 1152 h 1152"/>
                <a:gd name="T8" fmla="*/ 240 w 240"/>
                <a:gd name="T9" fmla="*/ 0 h 1152"/>
              </a:gdLst>
              <a:ahLst/>
              <a:cxnLst>
                <a:cxn ang="0">
                  <a:pos x="T0" y="T1"/>
                </a:cxn>
                <a:cxn ang="0">
                  <a:pos x="T2" y="T3"/>
                </a:cxn>
                <a:cxn ang="0">
                  <a:pos x="T4" y="T5"/>
                </a:cxn>
                <a:cxn ang="0">
                  <a:pos x="T6" y="T7"/>
                </a:cxn>
                <a:cxn ang="0">
                  <a:pos x="T8" y="T9"/>
                </a:cxn>
              </a:cxnLst>
              <a:rect l="0" t="0" r="r" b="b"/>
              <a:pathLst>
                <a:path w="240" h="1152">
                  <a:moveTo>
                    <a:pt x="240" y="0"/>
                  </a:moveTo>
                  <a:lnTo>
                    <a:pt x="0" y="144"/>
                  </a:lnTo>
                  <a:lnTo>
                    <a:pt x="0" y="1008"/>
                  </a:lnTo>
                  <a:lnTo>
                    <a:pt x="240" y="1152"/>
                  </a:lnTo>
                  <a:lnTo>
                    <a:pt x="240" y="0"/>
                  </a:lnTo>
                  <a:close/>
                </a:path>
              </a:pathLst>
            </a:custGeom>
            <a:solidFill>
              <a:srgbClr val="FFFF99"/>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dirty="0"/>
            </a:p>
          </p:txBody>
        </p:sp>
      </p:grpSp>
      <p:sp>
        <p:nvSpPr>
          <p:cNvPr id="1029200" name="Freeform 80"/>
          <p:cNvSpPr>
            <a:spLocks/>
          </p:cNvSpPr>
          <p:nvPr/>
        </p:nvSpPr>
        <p:spPr bwMode="auto">
          <a:xfrm>
            <a:off x="6553200" y="2973388"/>
            <a:ext cx="1905000" cy="304800"/>
          </a:xfrm>
          <a:custGeom>
            <a:avLst/>
            <a:gdLst>
              <a:gd name="T0" fmla="*/ 0 w 1680"/>
              <a:gd name="T1" fmla="*/ 192 h 192"/>
              <a:gd name="T2" fmla="*/ 0 w 1680"/>
              <a:gd name="T3" fmla="*/ 0 h 192"/>
              <a:gd name="T4" fmla="*/ 1680 w 1680"/>
              <a:gd name="T5" fmla="*/ 0 h 192"/>
              <a:gd name="T6" fmla="*/ 1680 w 1680"/>
              <a:gd name="T7" fmla="*/ 192 h 192"/>
            </a:gdLst>
            <a:ahLst/>
            <a:cxnLst>
              <a:cxn ang="0">
                <a:pos x="T0" y="T1"/>
              </a:cxn>
              <a:cxn ang="0">
                <a:pos x="T2" y="T3"/>
              </a:cxn>
              <a:cxn ang="0">
                <a:pos x="T4" y="T5"/>
              </a:cxn>
              <a:cxn ang="0">
                <a:pos x="T6" y="T7"/>
              </a:cxn>
            </a:cxnLst>
            <a:rect l="0" t="0" r="r" b="b"/>
            <a:pathLst>
              <a:path w="1680" h="192">
                <a:moveTo>
                  <a:pt x="0" y="192"/>
                </a:moveTo>
                <a:lnTo>
                  <a:pt x="0" y="0"/>
                </a:lnTo>
                <a:lnTo>
                  <a:pt x="1680" y="0"/>
                </a:lnTo>
                <a:lnTo>
                  <a:pt x="1680" y="192"/>
                </a:lnTo>
              </a:path>
            </a:pathLst>
          </a:custGeom>
          <a:noFill/>
          <a:ln w="19050" cap="flat" cmpd="sng">
            <a:solidFill>
              <a:schemeClr val="tx1"/>
            </a:solidFill>
            <a:prstDash val="solid"/>
            <a:round/>
            <a:headEnd type="triangle" w="med" len="med"/>
            <a:tailEnd type="triangle" w="med" len="med"/>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dirty="0"/>
          </a:p>
        </p:txBody>
      </p:sp>
      <p:sp>
        <p:nvSpPr>
          <p:cNvPr id="1029201" name="Text Box 81"/>
          <p:cNvSpPr txBox="1">
            <a:spLocks noChangeArrowheads="1"/>
          </p:cNvSpPr>
          <p:nvPr/>
        </p:nvSpPr>
        <p:spPr bwMode="auto">
          <a:xfrm>
            <a:off x="2667000" y="4040188"/>
            <a:ext cx="1752600" cy="3968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2000" dirty="0"/>
              <a:t>0x88D0 3333</a:t>
            </a:r>
          </a:p>
        </p:txBody>
      </p:sp>
      <p:sp>
        <p:nvSpPr>
          <p:cNvPr id="1029202" name="Text Box 82"/>
          <p:cNvSpPr txBox="1">
            <a:spLocks noChangeArrowheads="1"/>
          </p:cNvSpPr>
          <p:nvPr/>
        </p:nvSpPr>
        <p:spPr bwMode="auto">
          <a:xfrm>
            <a:off x="7467600" y="2058988"/>
            <a:ext cx="1447800" cy="4572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dirty="0"/>
              <a:t>Speicher</a:t>
            </a:r>
          </a:p>
        </p:txBody>
      </p:sp>
      <p:sp>
        <p:nvSpPr>
          <p:cNvPr id="1029203" name="Text Box 83"/>
          <p:cNvSpPr txBox="1">
            <a:spLocks noChangeArrowheads="1"/>
          </p:cNvSpPr>
          <p:nvPr/>
        </p:nvSpPr>
        <p:spPr bwMode="auto">
          <a:xfrm>
            <a:off x="5715000" y="3278188"/>
            <a:ext cx="914400" cy="12192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pPr eaLnBrk="1" hangingPunct="1">
              <a:spcBef>
                <a:spcPct val="50000"/>
              </a:spcBef>
            </a:pPr>
            <a:endParaRPr lang="en-US" dirty="0"/>
          </a:p>
        </p:txBody>
      </p:sp>
      <p:sp>
        <p:nvSpPr>
          <p:cNvPr id="1029204" name="Freeform 84"/>
          <p:cNvSpPr>
            <a:spLocks/>
          </p:cNvSpPr>
          <p:nvPr/>
        </p:nvSpPr>
        <p:spPr bwMode="auto">
          <a:xfrm>
            <a:off x="4343400" y="2973388"/>
            <a:ext cx="1447800" cy="304800"/>
          </a:xfrm>
          <a:custGeom>
            <a:avLst/>
            <a:gdLst>
              <a:gd name="T0" fmla="*/ 0 w 1680"/>
              <a:gd name="T1" fmla="*/ 192 h 192"/>
              <a:gd name="T2" fmla="*/ 0 w 1680"/>
              <a:gd name="T3" fmla="*/ 0 h 192"/>
              <a:gd name="T4" fmla="*/ 1680 w 1680"/>
              <a:gd name="T5" fmla="*/ 0 h 192"/>
              <a:gd name="T6" fmla="*/ 1680 w 1680"/>
              <a:gd name="T7" fmla="*/ 192 h 192"/>
            </a:gdLst>
            <a:ahLst/>
            <a:cxnLst>
              <a:cxn ang="0">
                <a:pos x="T0" y="T1"/>
              </a:cxn>
              <a:cxn ang="0">
                <a:pos x="T2" y="T3"/>
              </a:cxn>
              <a:cxn ang="0">
                <a:pos x="T4" y="T5"/>
              </a:cxn>
              <a:cxn ang="0">
                <a:pos x="T6" y="T7"/>
              </a:cxn>
            </a:cxnLst>
            <a:rect l="0" t="0" r="r" b="b"/>
            <a:pathLst>
              <a:path w="1680" h="192">
                <a:moveTo>
                  <a:pt x="0" y="192"/>
                </a:moveTo>
                <a:lnTo>
                  <a:pt x="0" y="0"/>
                </a:lnTo>
                <a:lnTo>
                  <a:pt x="1680" y="0"/>
                </a:lnTo>
                <a:lnTo>
                  <a:pt x="1680" y="192"/>
                </a:lnTo>
              </a:path>
            </a:pathLst>
          </a:custGeom>
          <a:noFill/>
          <a:ln w="19050" cap="flat" cmpd="sng">
            <a:solidFill>
              <a:schemeClr val="tx1"/>
            </a:solidFill>
            <a:prstDash val="solid"/>
            <a:round/>
            <a:headEnd type="triangle" w="med" len="med"/>
            <a:tailEnd type="triangle" w="med" len="med"/>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dirty="0"/>
          </a:p>
        </p:txBody>
      </p:sp>
      <p:sp>
        <p:nvSpPr>
          <p:cNvPr id="1029205" name="Freeform 85"/>
          <p:cNvSpPr>
            <a:spLocks/>
          </p:cNvSpPr>
          <p:nvPr/>
        </p:nvSpPr>
        <p:spPr bwMode="auto">
          <a:xfrm>
            <a:off x="381000" y="2973388"/>
            <a:ext cx="2514600" cy="304800"/>
          </a:xfrm>
          <a:custGeom>
            <a:avLst/>
            <a:gdLst>
              <a:gd name="T0" fmla="*/ 0 w 1680"/>
              <a:gd name="T1" fmla="*/ 192 h 192"/>
              <a:gd name="T2" fmla="*/ 0 w 1680"/>
              <a:gd name="T3" fmla="*/ 0 h 192"/>
              <a:gd name="T4" fmla="*/ 1680 w 1680"/>
              <a:gd name="T5" fmla="*/ 0 h 192"/>
              <a:gd name="T6" fmla="*/ 1680 w 1680"/>
              <a:gd name="T7" fmla="*/ 192 h 192"/>
            </a:gdLst>
            <a:ahLst/>
            <a:cxnLst>
              <a:cxn ang="0">
                <a:pos x="T0" y="T1"/>
              </a:cxn>
              <a:cxn ang="0">
                <a:pos x="T2" y="T3"/>
              </a:cxn>
              <a:cxn ang="0">
                <a:pos x="T4" y="T5"/>
              </a:cxn>
              <a:cxn ang="0">
                <a:pos x="T6" y="T7"/>
              </a:cxn>
            </a:cxnLst>
            <a:rect l="0" t="0" r="r" b="b"/>
            <a:pathLst>
              <a:path w="1680" h="192">
                <a:moveTo>
                  <a:pt x="0" y="192"/>
                </a:moveTo>
                <a:lnTo>
                  <a:pt x="0" y="0"/>
                </a:lnTo>
                <a:lnTo>
                  <a:pt x="1680" y="0"/>
                </a:lnTo>
                <a:lnTo>
                  <a:pt x="1680" y="192"/>
                </a:lnTo>
              </a:path>
            </a:pathLst>
          </a:custGeom>
          <a:noFill/>
          <a:ln w="19050" cap="flat" cmpd="sng">
            <a:solidFill>
              <a:schemeClr val="tx1"/>
            </a:solidFill>
            <a:prstDash val="solid"/>
            <a:round/>
            <a:headEnd type="triangle" w="med" len="med"/>
            <a:tailEnd type="triangle" w="med" len="med"/>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dirty="0"/>
          </a:p>
        </p:txBody>
      </p:sp>
      <p:sp>
        <p:nvSpPr>
          <p:cNvPr id="1029206" name="Text Box 86"/>
          <p:cNvSpPr txBox="1">
            <a:spLocks noChangeArrowheads="1"/>
          </p:cNvSpPr>
          <p:nvPr/>
        </p:nvSpPr>
        <p:spPr bwMode="auto">
          <a:xfrm>
            <a:off x="5638800" y="2058988"/>
            <a:ext cx="1219200" cy="4572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dirty="0"/>
              <a:t>MMU</a:t>
            </a:r>
          </a:p>
        </p:txBody>
      </p:sp>
      <p:sp>
        <p:nvSpPr>
          <p:cNvPr id="1029207" name="Text Box 87"/>
          <p:cNvSpPr txBox="1">
            <a:spLocks noChangeArrowheads="1"/>
          </p:cNvSpPr>
          <p:nvPr/>
        </p:nvSpPr>
        <p:spPr bwMode="auto">
          <a:xfrm>
            <a:off x="6934200" y="3506788"/>
            <a:ext cx="990600" cy="366712"/>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t>0x11C0</a:t>
            </a:r>
            <a:endParaRPr lang="de-DE" sz="1800" dirty="0">
              <a:sym typeface="Wingdings" pitchFamily="2" charset="2"/>
            </a:endParaRPr>
          </a:p>
        </p:txBody>
      </p:sp>
      <p:sp>
        <p:nvSpPr>
          <p:cNvPr id="1029208" name="Text Box 88"/>
          <p:cNvSpPr txBox="1">
            <a:spLocks noChangeArrowheads="1"/>
          </p:cNvSpPr>
          <p:nvPr/>
        </p:nvSpPr>
        <p:spPr bwMode="auto">
          <a:xfrm>
            <a:off x="8001000" y="3506788"/>
            <a:ext cx="914400" cy="3968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2000" dirty="0"/>
              <a:t>3333</a:t>
            </a:r>
          </a:p>
        </p:txBody>
      </p:sp>
      <p:graphicFrame>
        <p:nvGraphicFramePr>
          <p:cNvPr id="1029209" name="Group 89"/>
          <p:cNvGraphicFramePr>
            <a:graphicFrameLocks noGrp="1"/>
          </p:cNvGraphicFramePr>
          <p:nvPr/>
        </p:nvGraphicFramePr>
        <p:xfrm>
          <a:off x="4038600" y="4802188"/>
          <a:ext cx="2362200" cy="1190625"/>
        </p:xfrm>
        <a:graphic>
          <a:graphicData uri="http://schemas.openxmlformats.org/drawingml/2006/table">
            <a:tbl>
              <a:tblPr/>
              <a:tblGrid>
                <a:gridCol w="1181100"/>
                <a:gridCol w="1181100"/>
              </a:tblGrid>
              <a:tr h="396875">
                <a:tc gridSpan="2">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de-DE" sz="1800" b="1" i="0" u="none" strike="noStrike" cap="none" normalizeH="0" baseline="0" dirty="0" smtClean="0">
                          <a:ln>
                            <a:noFill/>
                          </a:ln>
                          <a:solidFill>
                            <a:schemeClr val="tx1"/>
                          </a:solidFill>
                          <a:effectLst/>
                          <a:latin typeface="Arial" charset="0"/>
                        </a:rPr>
                        <a:t>Prozess P1</a:t>
                      </a:r>
                    </a:p>
                  </a:txBody>
                  <a:tcPr marL="90000" marR="90000" marT="46800" marB="4680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de-DE"/>
                    </a:p>
                  </a:txBody>
                  <a:tcPr/>
                </a:tc>
              </a:tr>
              <a:tr h="396875">
                <a:tc>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de-DE" sz="1800" b="1" i="0" u="none" strike="noStrike" cap="none" normalizeH="0" baseline="0" dirty="0" smtClean="0">
                          <a:ln>
                            <a:noFill/>
                          </a:ln>
                          <a:solidFill>
                            <a:schemeClr val="tx1"/>
                          </a:solidFill>
                          <a:effectLst/>
                          <a:latin typeface="Arial" charset="0"/>
                        </a:rPr>
                        <a:t>Seite</a:t>
                      </a:r>
                    </a:p>
                  </a:txBody>
                  <a:tcPr marL="90000" marR="90000" marT="468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de-DE" sz="1800" b="1" i="0" u="none" strike="noStrike" cap="none" normalizeH="0" baseline="0" dirty="0" smtClean="0">
                          <a:ln>
                            <a:noFill/>
                          </a:ln>
                          <a:solidFill>
                            <a:schemeClr val="tx1"/>
                          </a:solidFill>
                          <a:effectLst/>
                          <a:latin typeface="Arial" charset="0"/>
                        </a:rPr>
                        <a:t>Kachel</a:t>
                      </a:r>
                    </a:p>
                  </a:txBody>
                  <a:tcPr marL="90000" marR="90000" marT="46800" marB="468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875">
                <a:tc>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de-DE" sz="1800" b="0" i="0" u="none" strike="noStrike" cap="none" normalizeH="0" baseline="0" dirty="0" smtClean="0">
                          <a:ln>
                            <a:noFill/>
                          </a:ln>
                          <a:solidFill>
                            <a:schemeClr val="tx1"/>
                          </a:solidFill>
                          <a:effectLst/>
                          <a:latin typeface="Arial" charset="0"/>
                        </a:rPr>
                        <a:t>0x88D.</a:t>
                      </a:r>
                    </a:p>
                  </a:txBody>
                  <a:tcPr marL="90000" marR="90000" marT="468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de-DE" sz="1800" b="0" i="0" u="none" strike="noStrike" cap="none" normalizeH="0" baseline="0" dirty="0" smtClean="0">
                          <a:ln>
                            <a:noFill/>
                          </a:ln>
                          <a:solidFill>
                            <a:schemeClr val="tx1"/>
                          </a:solidFill>
                          <a:effectLst/>
                          <a:latin typeface="Arial" charset="0"/>
                        </a:rPr>
                        <a:t>0x11C.</a:t>
                      </a:r>
                    </a:p>
                  </a:txBody>
                  <a:tcPr marL="90000" marR="90000" marT="46800" marB="468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1029222" name="Group 102"/>
          <p:cNvGraphicFramePr>
            <a:graphicFrameLocks noGrp="1"/>
          </p:cNvGraphicFramePr>
          <p:nvPr/>
        </p:nvGraphicFramePr>
        <p:xfrm>
          <a:off x="6553200" y="4802188"/>
          <a:ext cx="2362200" cy="1219200"/>
        </p:xfrm>
        <a:graphic>
          <a:graphicData uri="http://schemas.openxmlformats.org/drawingml/2006/table">
            <a:tbl>
              <a:tblPr/>
              <a:tblGrid>
                <a:gridCol w="1181100"/>
                <a:gridCol w="1181100"/>
              </a:tblGrid>
              <a:tr h="396875">
                <a:tc gridSpan="2">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de-DE" sz="1800" b="1" i="0" u="none" strike="noStrike" cap="none" normalizeH="0" baseline="0" dirty="0" smtClean="0">
                          <a:ln>
                            <a:noFill/>
                          </a:ln>
                          <a:solidFill>
                            <a:schemeClr val="tx1"/>
                          </a:solidFill>
                          <a:effectLst/>
                          <a:latin typeface="Arial" charset="0"/>
                        </a:rPr>
                        <a:t>Prozess P2</a:t>
                      </a:r>
                    </a:p>
                  </a:txBody>
                  <a:tcPr marL="90000" marR="90000" marT="46800" marB="4680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de-DE"/>
                    </a:p>
                  </a:txBody>
                  <a:tcPr/>
                </a:tc>
              </a:tr>
              <a:tr h="396875">
                <a:tc>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de-DE" sz="1800" b="1" i="0" u="none" strike="noStrike" cap="none" normalizeH="0" baseline="0" dirty="0" smtClean="0">
                          <a:ln>
                            <a:noFill/>
                          </a:ln>
                          <a:solidFill>
                            <a:schemeClr val="tx1"/>
                          </a:solidFill>
                          <a:effectLst/>
                          <a:latin typeface="Arial" charset="0"/>
                        </a:rPr>
                        <a:t>Seite</a:t>
                      </a:r>
                    </a:p>
                  </a:txBody>
                  <a:tcPr marL="90000" marR="90000" marT="468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de-DE" sz="1800" b="1" i="0" u="none" strike="noStrike" cap="none" normalizeH="0" baseline="0" dirty="0" smtClean="0">
                          <a:ln>
                            <a:noFill/>
                          </a:ln>
                          <a:solidFill>
                            <a:schemeClr val="tx1"/>
                          </a:solidFill>
                          <a:effectLst/>
                          <a:latin typeface="Arial" charset="0"/>
                        </a:rPr>
                        <a:t>Kachel</a:t>
                      </a:r>
                    </a:p>
                  </a:txBody>
                  <a:tcPr marL="90000" marR="90000" marT="46800" marB="468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5450">
                <a:tc>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de-DE" sz="1800" b="0" i="0" u="none" strike="noStrike" cap="none" normalizeH="0" baseline="0" dirty="0" smtClean="0">
                          <a:ln>
                            <a:noFill/>
                          </a:ln>
                          <a:solidFill>
                            <a:schemeClr val="tx1"/>
                          </a:solidFill>
                          <a:effectLst/>
                          <a:latin typeface="Arial" charset="0"/>
                        </a:rPr>
                        <a:t>0x88D.</a:t>
                      </a:r>
                    </a:p>
                  </a:txBody>
                  <a:tcPr marL="90000" marR="90000" marT="468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de-DE" sz="1800" b="0" i="0" u="none" strike="noStrike" cap="none" normalizeH="0" baseline="0" dirty="0" smtClean="0">
                          <a:ln>
                            <a:noFill/>
                          </a:ln>
                          <a:solidFill>
                            <a:schemeClr val="tx1"/>
                          </a:solidFill>
                          <a:effectLst/>
                          <a:latin typeface="Arial" charset="0"/>
                        </a:rPr>
                        <a:t>0x22B.</a:t>
                      </a:r>
                    </a:p>
                  </a:txBody>
                  <a:tcPr marL="90000" marR="90000" marT="46800" marB="468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029235" name="Text Box 115"/>
          <p:cNvSpPr txBox="1">
            <a:spLocks noChangeArrowheads="1"/>
          </p:cNvSpPr>
          <p:nvPr/>
        </p:nvSpPr>
        <p:spPr bwMode="auto">
          <a:xfrm>
            <a:off x="304800" y="3735388"/>
            <a:ext cx="685800" cy="4572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dirty="0"/>
              <a:t>P1</a:t>
            </a:r>
          </a:p>
        </p:txBody>
      </p:sp>
      <p:sp>
        <p:nvSpPr>
          <p:cNvPr id="1029236" name="Text Box 116"/>
          <p:cNvSpPr txBox="1">
            <a:spLocks noChangeArrowheads="1"/>
          </p:cNvSpPr>
          <p:nvPr/>
        </p:nvSpPr>
        <p:spPr bwMode="auto">
          <a:xfrm>
            <a:off x="4343400" y="2668588"/>
            <a:ext cx="2286000" cy="366712"/>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t>lese 0x88D0 </a:t>
            </a:r>
            <a:r>
              <a:rPr lang="de-DE" sz="1800" dirty="0">
                <a:sym typeface="Wingdings" pitchFamily="2" charset="2"/>
              </a:rPr>
              <a:t></a:t>
            </a:r>
          </a:p>
        </p:txBody>
      </p:sp>
      <p:sp>
        <p:nvSpPr>
          <p:cNvPr id="1029237" name="Text Box 117"/>
          <p:cNvSpPr txBox="1">
            <a:spLocks noChangeArrowheads="1"/>
          </p:cNvSpPr>
          <p:nvPr/>
        </p:nvSpPr>
        <p:spPr bwMode="auto">
          <a:xfrm>
            <a:off x="6477000" y="2668588"/>
            <a:ext cx="2286000" cy="366712"/>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t>lese 0x11C0 </a:t>
            </a:r>
            <a:r>
              <a:rPr lang="de-DE" sz="1800" dirty="0">
                <a:sym typeface="Wingdings" pitchFamily="2" charset="2"/>
              </a:rPr>
              <a:t></a:t>
            </a:r>
          </a:p>
        </p:txBody>
      </p:sp>
      <p:sp>
        <p:nvSpPr>
          <p:cNvPr id="1029238" name="Text Box 118"/>
          <p:cNvSpPr txBox="1">
            <a:spLocks noChangeArrowheads="1"/>
          </p:cNvSpPr>
          <p:nvPr/>
        </p:nvSpPr>
        <p:spPr bwMode="auto">
          <a:xfrm>
            <a:off x="6629400" y="2973388"/>
            <a:ext cx="1182688" cy="3968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sym typeface="Wingdings" pitchFamily="2" charset="2"/>
              </a:rPr>
              <a:t></a:t>
            </a:r>
            <a:r>
              <a:rPr lang="de-DE" sz="2000" dirty="0"/>
              <a:t> 3333</a:t>
            </a:r>
          </a:p>
        </p:txBody>
      </p:sp>
      <p:sp>
        <p:nvSpPr>
          <p:cNvPr id="1029239" name="Text Box 119"/>
          <p:cNvSpPr txBox="1">
            <a:spLocks noChangeArrowheads="1"/>
          </p:cNvSpPr>
          <p:nvPr/>
        </p:nvSpPr>
        <p:spPr bwMode="auto">
          <a:xfrm>
            <a:off x="4572000" y="2973388"/>
            <a:ext cx="1152525" cy="3968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sym typeface="Wingdings" pitchFamily="2" charset="2"/>
              </a:rPr>
              <a:t></a:t>
            </a:r>
            <a:r>
              <a:rPr lang="de-DE" sz="2000" dirty="0"/>
              <a:t> 3333</a:t>
            </a:r>
          </a:p>
        </p:txBody>
      </p:sp>
      <p:sp>
        <p:nvSpPr>
          <p:cNvPr id="1029240" name="Text Box 120"/>
          <p:cNvSpPr txBox="1">
            <a:spLocks noChangeArrowheads="1"/>
          </p:cNvSpPr>
          <p:nvPr/>
        </p:nvSpPr>
        <p:spPr bwMode="auto">
          <a:xfrm>
            <a:off x="1066800" y="2973388"/>
            <a:ext cx="1143000" cy="3968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sym typeface="Wingdings" pitchFamily="2" charset="2"/>
              </a:rPr>
              <a:t></a:t>
            </a:r>
            <a:r>
              <a:rPr lang="de-DE" sz="2000" dirty="0"/>
              <a:t> 3333</a:t>
            </a:r>
          </a:p>
        </p:txBody>
      </p:sp>
      <p:sp>
        <p:nvSpPr>
          <p:cNvPr id="1029241" name="Text Box 121"/>
          <p:cNvSpPr txBox="1">
            <a:spLocks noChangeArrowheads="1"/>
          </p:cNvSpPr>
          <p:nvPr/>
        </p:nvSpPr>
        <p:spPr bwMode="auto">
          <a:xfrm>
            <a:off x="304800" y="3735388"/>
            <a:ext cx="685800" cy="4572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dirty="0"/>
              <a:t>P2</a:t>
            </a:r>
          </a:p>
        </p:txBody>
      </p:sp>
      <p:sp>
        <p:nvSpPr>
          <p:cNvPr id="1029242" name="Text Box 122"/>
          <p:cNvSpPr txBox="1">
            <a:spLocks noChangeArrowheads="1"/>
          </p:cNvSpPr>
          <p:nvPr/>
        </p:nvSpPr>
        <p:spPr bwMode="auto">
          <a:xfrm>
            <a:off x="533400" y="2439988"/>
            <a:ext cx="2286000" cy="366712"/>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t>lese 0x88D0 </a:t>
            </a:r>
            <a:r>
              <a:rPr lang="de-DE" sz="1800" dirty="0">
                <a:sym typeface="Wingdings" pitchFamily="2" charset="2"/>
              </a:rPr>
              <a:t></a:t>
            </a:r>
          </a:p>
        </p:txBody>
      </p:sp>
      <p:sp>
        <p:nvSpPr>
          <p:cNvPr id="1029243" name="Text Box 123"/>
          <p:cNvSpPr txBox="1">
            <a:spLocks noChangeArrowheads="1"/>
          </p:cNvSpPr>
          <p:nvPr/>
        </p:nvSpPr>
        <p:spPr bwMode="auto">
          <a:xfrm>
            <a:off x="4343400" y="2439988"/>
            <a:ext cx="2286000" cy="366712"/>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t>lese 0x88D0 </a:t>
            </a:r>
            <a:r>
              <a:rPr lang="de-DE" sz="1800" dirty="0">
                <a:sym typeface="Wingdings" pitchFamily="2" charset="2"/>
              </a:rPr>
              <a:t></a:t>
            </a:r>
          </a:p>
        </p:txBody>
      </p:sp>
      <p:sp>
        <p:nvSpPr>
          <p:cNvPr id="1029244" name="Text Box 124"/>
          <p:cNvSpPr txBox="1">
            <a:spLocks noChangeArrowheads="1"/>
          </p:cNvSpPr>
          <p:nvPr/>
        </p:nvSpPr>
        <p:spPr bwMode="auto">
          <a:xfrm>
            <a:off x="6477000" y="2439988"/>
            <a:ext cx="2286000" cy="366712"/>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t>lese 0x22B0 </a:t>
            </a:r>
            <a:r>
              <a:rPr lang="de-DE" sz="1800" dirty="0">
                <a:sym typeface="Wingdings" pitchFamily="2" charset="2"/>
              </a:rPr>
              <a:t></a:t>
            </a:r>
          </a:p>
        </p:txBody>
      </p:sp>
      <p:sp>
        <p:nvSpPr>
          <p:cNvPr id="1029245" name="Text Box 125"/>
          <p:cNvSpPr txBox="1">
            <a:spLocks noChangeArrowheads="1"/>
          </p:cNvSpPr>
          <p:nvPr/>
        </p:nvSpPr>
        <p:spPr bwMode="auto">
          <a:xfrm>
            <a:off x="6629400" y="3201988"/>
            <a:ext cx="1182688" cy="3968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sym typeface="Wingdings" pitchFamily="2" charset="2"/>
              </a:rPr>
              <a:t></a:t>
            </a:r>
            <a:r>
              <a:rPr lang="de-DE" sz="2000" dirty="0"/>
              <a:t> 4444</a:t>
            </a:r>
          </a:p>
        </p:txBody>
      </p:sp>
      <p:sp>
        <p:nvSpPr>
          <p:cNvPr id="1029246" name="Text Box 126"/>
          <p:cNvSpPr txBox="1">
            <a:spLocks noChangeArrowheads="1"/>
          </p:cNvSpPr>
          <p:nvPr/>
        </p:nvSpPr>
        <p:spPr bwMode="auto">
          <a:xfrm>
            <a:off x="4572000" y="3201988"/>
            <a:ext cx="1152525" cy="3968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sym typeface="Wingdings" pitchFamily="2" charset="2"/>
              </a:rPr>
              <a:t></a:t>
            </a:r>
            <a:r>
              <a:rPr lang="de-DE" sz="2000" dirty="0"/>
              <a:t> 4444</a:t>
            </a:r>
          </a:p>
        </p:txBody>
      </p:sp>
      <p:sp>
        <p:nvSpPr>
          <p:cNvPr id="1029247" name="Text Box 127"/>
          <p:cNvSpPr txBox="1">
            <a:spLocks noChangeArrowheads="1"/>
          </p:cNvSpPr>
          <p:nvPr/>
        </p:nvSpPr>
        <p:spPr bwMode="auto">
          <a:xfrm>
            <a:off x="1143000" y="3201988"/>
            <a:ext cx="1143000" cy="3968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sym typeface="Wingdings" pitchFamily="2" charset="2"/>
              </a:rPr>
              <a:t></a:t>
            </a:r>
            <a:r>
              <a:rPr lang="de-DE" sz="2000" dirty="0"/>
              <a:t> 4444</a:t>
            </a:r>
          </a:p>
        </p:txBody>
      </p:sp>
      <p:sp>
        <p:nvSpPr>
          <p:cNvPr id="1029248" name="Line 128"/>
          <p:cNvSpPr>
            <a:spLocks noChangeShapeType="1"/>
          </p:cNvSpPr>
          <p:nvPr/>
        </p:nvSpPr>
        <p:spPr bwMode="auto">
          <a:xfrm flipH="1">
            <a:off x="5257800" y="4192588"/>
            <a:ext cx="838200" cy="609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dirty="0"/>
          </a:p>
        </p:txBody>
      </p:sp>
      <p:sp>
        <p:nvSpPr>
          <p:cNvPr id="1029249" name="Line 129"/>
          <p:cNvSpPr>
            <a:spLocks noChangeShapeType="1"/>
          </p:cNvSpPr>
          <p:nvPr/>
        </p:nvSpPr>
        <p:spPr bwMode="auto">
          <a:xfrm>
            <a:off x="6553200" y="4192588"/>
            <a:ext cx="838200" cy="609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dirty="0"/>
          </a:p>
        </p:txBody>
      </p:sp>
      <p:grpSp>
        <p:nvGrpSpPr>
          <p:cNvPr id="1029250" name="Group 130"/>
          <p:cNvGrpSpPr>
            <a:grpSpLocks/>
          </p:cNvGrpSpPr>
          <p:nvPr/>
        </p:nvGrpSpPr>
        <p:grpSpPr bwMode="auto">
          <a:xfrm>
            <a:off x="5257800" y="4497388"/>
            <a:ext cx="762000" cy="228600"/>
            <a:chOff x="1248" y="2736"/>
            <a:chExt cx="336" cy="144"/>
          </a:xfrm>
        </p:grpSpPr>
        <p:sp>
          <p:nvSpPr>
            <p:cNvPr id="1029251" name="Line 131"/>
            <p:cNvSpPr>
              <a:spLocks noChangeShapeType="1"/>
            </p:cNvSpPr>
            <p:nvPr/>
          </p:nvSpPr>
          <p:spPr bwMode="auto">
            <a:xfrm>
              <a:off x="1344" y="2736"/>
              <a:ext cx="144" cy="144"/>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dirty="0"/>
            </a:p>
          </p:txBody>
        </p:sp>
        <p:sp>
          <p:nvSpPr>
            <p:cNvPr id="1029252" name="Line 132"/>
            <p:cNvSpPr>
              <a:spLocks noChangeShapeType="1"/>
            </p:cNvSpPr>
            <p:nvPr/>
          </p:nvSpPr>
          <p:spPr bwMode="auto">
            <a:xfrm flipH="1">
              <a:off x="1248" y="2736"/>
              <a:ext cx="336" cy="96"/>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dirty="0"/>
            </a:p>
          </p:txBody>
        </p:sp>
      </p:grpSp>
      <p:sp>
        <p:nvSpPr>
          <p:cNvPr id="1029253" name="Text Box 133"/>
          <p:cNvSpPr txBox="1">
            <a:spLocks noChangeArrowheads="1"/>
          </p:cNvSpPr>
          <p:nvPr/>
        </p:nvSpPr>
        <p:spPr bwMode="auto">
          <a:xfrm>
            <a:off x="228600" y="4859428"/>
            <a:ext cx="3657600" cy="1017844"/>
          </a:xfrm>
          <a:prstGeom prst="rect">
            <a:avLst/>
          </a:prstGeom>
          <a:solidFill>
            <a:srgbClr val="E3E3FF"/>
          </a:solidFill>
          <a:ln w="9525">
            <a:solidFill>
              <a:schemeClr val="tx1"/>
            </a:solidFill>
            <a:miter lim="800000"/>
            <a:headEnd/>
            <a:tailEnd/>
          </a:ln>
          <a:effectLst>
            <a:outerShdw dist="107763" dir="2700000" algn="ctr" rotWithShape="0">
              <a:schemeClr val="bg2"/>
            </a:outerShdw>
          </a:effectLst>
        </p:spPr>
        <p:txBody>
          <a:bodyPr lIns="90000" tIns="46800" rIns="90000" bIns="46800">
            <a:spAutoFit/>
          </a:bodyPr>
          <a:lstStyle/>
          <a:p>
            <a:pPr eaLnBrk="1" hangingPunct="1">
              <a:spcBef>
                <a:spcPct val="50000"/>
              </a:spcBef>
            </a:pPr>
            <a:r>
              <a:rPr lang="de-DE" sz="2000" dirty="0">
                <a:sym typeface="Wingdings" pitchFamily="2" charset="2"/>
              </a:rPr>
              <a:t> Bei Prozesswechsel muss der </a:t>
            </a:r>
            <a:r>
              <a:rPr lang="de-DE" sz="2000" i="1" dirty="0">
                <a:sym typeface="Wingdings" pitchFamily="2" charset="2"/>
              </a:rPr>
              <a:t>Cache</a:t>
            </a:r>
            <a:r>
              <a:rPr lang="de-DE" sz="2000" dirty="0">
                <a:sym typeface="Wingdings" pitchFamily="2" charset="2"/>
              </a:rPr>
              <a:t> ungültig erklärt werden.</a:t>
            </a:r>
            <a:endParaRPr lang="de-DE" sz="2000" dirty="0"/>
          </a:p>
        </p:txBody>
      </p:sp>
      <p:sp>
        <p:nvSpPr>
          <p:cNvPr id="1029254" name="Text Box 134"/>
          <p:cNvSpPr txBox="1">
            <a:spLocks noChangeArrowheads="1"/>
          </p:cNvSpPr>
          <p:nvPr/>
        </p:nvSpPr>
        <p:spPr bwMode="auto">
          <a:xfrm>
            <a:off x="228600" y="6146800"/>
            <a:ext cx="8763000" cy="711200"/>
          </a:xfrm>
          <a:prstGeom prst="rect">
            <a:avLst/>
          </a:prstGeom>
          <a:solidFill>
            <a:srgbClr val="E3E3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2000" dirty="0">
                <a:sym typeface="Wingdings" pitchFamily="2" charset="2"/>
              </a:rPr>
              <a:t>Bei jedem Prozesswechsel gehen alle Informationen im </a:t>
            </a:r>
            <a:r>
              <a:rPr lang="de-DE" sz="2000" i="1" dirty="0">
                <a:sym typeface="Wingdings" pitchFamily="2" charset="2"/>
              </a:rPr>
              <a:t>Cache</a:t>
            </a:r>
            <a:r>
              <a:rPr lang="de-DE" sz="2000" dirty="0">
                <a:sym typeface="Wingdings" pitchFamily="2" charset="2"/>
              </a:rPr>
              <a:t> verloren.</a:t>
            </a:r>
            <a:br>
              <a:rPr lang="de-DE" sz="2000" dirty="0">
                <a:sym typeface="Wingdings" pitchFamily="2" charset="2"/>
              </a:rPr>
            </a:br>
            <a:r>
              <a:rPr lang="de-DE" sz="2000" dirty="0">
                <a:sym typeface="Wingdings" pitchFamily="2" charset="2"/>
              </a:rPr>
              <a:t> Schlecht</a:t>
            </a:r>
            <a:r>
              <a:rPr lang="de-DE" sz="2000" dirty="0"/>
              <a:t> für große </a:t>
            </a:r>
            <a:r>
              <a:rPr lang="de-DE" sz="2000" i="1" dirty="0"/>
              <a:t>Caches</a:t>
            </a:r>
            <a:r>
              <a:rPr lang="de-DE" sz="2000" dirty="0"/>
              <a:t>!</a:t>
            </a:r>
          </a:p>
        </p:txBody>
      </p:sp>
      <p:sp>
        <p:nvSpPr>
          <p:cNvPr id="1029255" name="Rectangle 135"/>
          <p:cNvSpPr>
            <a:spLocks noChangeArrowheads="1"/>
          </p:cNvSpPr>
          <p:nvPr/>
        </p:nvSpPr>
        <p:spPr bwMode="auto">
          <a:xfrm>
            <a:off x="2667000" y="4040188"/>
            <a:ext cx="1752600" cy="381000"/>
          </a:xfrm>
          <a:prstGeom prst="rect">
            <a:avLst/>
          </a:prstGeom>
          <a:solidFill>
            <a:srgbClr val="FFFF99">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de-DE" dirty="0"/>
          </a:p>
        </p:txBody>
      </p:sp>
      <p:sp>
        <p:nvSpPr>
          <p:cNvPr id="1029256" name="Text Box 136"/>
          <p:cNvSpPr txBox="1">
            <a:spLocks noChangeArrowheads="1"/>
          </p:cNvSpPr>
          <p:nvPr/>
        </p:nvSpPr>
        <p:spPr bwMode="auto">
          <a:xfrm>
            <a:off x="2667000" y="3963988"/>
            <a:ext cx="1752600" cy="3968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2000" dirty="0"/>
              <a:t>0x88D0 4444</a:t>
            </a:r>
          </a:p>
        </p:txBody>
      </p:sp>
    </p:spTree>
    <p:extLst>
      <p:ext uri="{BB962C8B-B14F-4D97-AF65-F5344CB8AC3E}">
        <p14:creationId xmlns:p14="http://schemas.microsoft.com/office/powerpoint/2010/main" val="137395503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29193"/>
                                        </p:tgtEl>
                                        <p:attrNameLst>
                                          <p:attrName>style.visibility</p:attrName>
                                        </p:attrNameLst>
                                      </p:cBhvr>
                                      <p:to>
                                        <p:strVal val="visible"/>
                                      </p:to>
                                    </p:set>
                                  </p:childTnLst>
                                  <p:subTnLst>
                                    <p:set>
                                      <p:cBhvr override="childStyle">
                                        <p:cTn dur="1" fill="hold" display="0" masterRel="nextClick" afterEffect="1"/>
                                        <p:tgtEl>
                                          <p:spTgt spid="1029193"/>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29236"/>
                                        </p:tgtEl>
                                        <p:attrNameLst>
                                          <p:attrName>style.visibility</p:attrName>
                                        </p:attrNameLst>
                                      </p:cBhvr>
                                      <p:to>
                                        <p:strVal val="visible"/>
                                      </p:to>
                                    </p:set>
                                  </p:childTnLst>
                                  <p:subTnLst>
                                    <p:set>
                                      <p:cBhvr override="childStyle">
                                        <p:cTn dur="1" fill="hold" display="0" masterRel="nextClick" afterEffect="1"/>
                                        <p:tgtEl>
                                          <p:spTgt spid="1029236"/>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29237"/>
                                        </p:tgtEl>
                                        <p:attrNameLst>
                                          <p:attrName>style.visibility</p:attrName>
                                        </p:attrNameLst>
                                      </p:cBhvr>
                                      <p:to>
                                        <p:strVal val="visible"/>
                                      </p:to>
                                    </p:set>
                                  </p:childTnLst>
                                  <p:subTnLst>
                                    <p:set>
                                      <p:cBhvr override="childStyle">
                                        <p:cTn dur="1" fill="hold" display="0" masterRel="nextClick" afterEffect="1"/>
                                        <p:tgtEl>
                                          <p:spTgt spid="1029237"/>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029238"/>
                                        </p:tgtEl>
                                        <p:attrNameLst>
                                          <p:attrName>style.visibility</p:attrName>
                                        </p:attrNameLst>
                                      </p:cBhvr>
                                      <p:to>
                                        <p:strVal val="visible"/>
                                      </p:to>
                                    </p:set>
                                  </p:childTnLst>
                                  <p:subTnLst>
                                    <p:set>
                                      <p:cBhvr override="childStyle">
                                        <p:cTn dur="1" fill="hold" display="0" masterRel="nextClick" afterEffect="1"/>
                                        <p:tgtEl>
                                          <p:spTgt spid="1029238"/>
                                        </p:tgtEl>
                                        <p:attrNameLst>
                                          <p:attrName>style.visibility</p:attrName>
                                        </p:attrNameLst>
                                      </p:cBhvr>
                                      <p:to>
                                        <p:strVal val="hidden"/>
                                      </p:to>
                                    </p:set>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029239"/>
                                        </p:tgtEl>
                                        <p:attrNameLst>
                                          <p:attrName>style.visibility</p:attrName>
                                        </p:attrNameLst>
                                      </p:cBhvr>
                                      <p:to>
                                        <p:strVal val="visible"/>
                                      </p:to>
                                    </p:set>
                                  </p:childTnLst>
                                  <p:subTnLst>
                                    <p:set>
                                      <p:cBhvr override="childStyle">
                                        <p:cTn dur="1" fill="hold" display="0" masterRel="nextClick" afterEffect="1"/>
                                        <p:tgtEl>
                                          <p:spTgt spid="1029239"/>
                                        </p:tgtEl>
                                        <p:attrNameLst>
                                          <p:attrName>style.visibility</p:attrName>
                                        </p:attrNameLst>
                                      </p:cBhvr>
                                      <p:to>
                                        <p:strVal val="hidden"/>
                                      </p:to>
                                    </p:set>
                                  </p:sub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02920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029240"/>
                                        </p:tgtEl>
                                        <p:attrNameLst>
                                          <p:attrName>style.visibility</p:attrName>
                                        </p:attrNameLst>
                                      </p:cBhvr>
                                      <p:to>
                                        <p:strVal val="visible"/>
                                      </p:to>
                                    </p:set>
                                  </p:childTnLst>
                                  <p:subTnLst>
                                    <p:set>
                                      <p:cBhvr override="childStyle">
                                        <p:cTn dur="1" fill="hold" display="0" masterRel="nextClick" afterEffect="1"/>
                                        <p:tgtEl>
                                          <p:spTgt spid="1029240"/>
                                        </p:tgtEl>
                                        <p:attrNameLst>
                                          <p:attrName>style.visibility</p:attrName>
                                        </p:attrNameLst>
                                      </p:cBhvr>
                                      <p:to>
                                        <p:strVal val="hidden"/>
                                      </p:to>
                                    </p:set>
                                  </p:sub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029241"/>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499"/>
                                          </p:stCondLst>
                                        </p:cTn>
                                        <p:tgtEl>
                                          <p:spTgt spid="1029250"/>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1029249"/>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1029255"/>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499"/>
                                          </p:stCondLst>
                                        </p:cTn>
                                        <p:tgtEl>
                                          <p:spTgt spid="1029253"/>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499"/>
                                          </p:stCondLst>
                                        </p:cTn>
                                        <p:tgtEl>
                                          <p:spTgt spid="1029242"/>
                                        </p:tgtEl>
                                        <p:attrNameLst>
                                          <p:attrName>style.visibility</p:attrName>
                                        </p:attrNameLst>
                                      </p:cBhvr>
                                      <p:to>
                                        <p:strVal val="visible"/>
                                      </p:to>
                                    </p:set>
                                  </p:childTnLst>
                                  <p:subTnLst>
                                    <p:set>
                                      <p:cBhvr override="childStyle">
                                        <p:cTn dur="1" fill="hold" display="0" masterRel="nextClick" afterEffect="1"/>
                                        <p:tgtEl>
                                          <p:spTgt spid="1029242"/>
                                        </p:tgtEl>
                                        <p:attrNameLst>
                                          <p:attrName>style.visibility</p:attrName>
                                        </p:attrNameLst>
                                      </p:cBhvr>
                                      <p:to>
                                        <p:strVal val="hidden"/>
                                      </p:to>
                                    </p:set>
                                  </p:sub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499"/>
                                          </p:stCondLst>
                                        </p:cTn>
                                        <p:tgtEl>
                                          <p:spTgt spid="1029243"/>
                                        </p:tgtEl>
                                        <p:attrNameLst>
                                          <p:attrName>style.visibility</p:attrName>
                                        </p:attrNameLst>
                                      </p:cBhvr>
                                      <p:to>
                                        <p:strVal val="visible"/>
                                      </p:to>
                                    </p:set>
                                  </p:childTnLst>
                                  <p:subTnLst>
                                    <p:set>
                                      <p:cBhvr override="childStyle">
                                        <p:cTn dur="1" fill="hold" display="0" masterRel="nextClick" afterEffect="1"/>
                                        <p:tgtEl>
                                          <p:spTgt spid="1029243"/>
                                        </p:tgtEl>
                                        <p:attrNameLst>
                                          <p:attrName>style.visibility</p:attrName>
                                        </p:attrNameLst>
                                      </p:cBhvr>
                                      <p:to>
                                        <p:strVal val="hidden"/>
                                      </p:to>
                                    </p:set>
                                  </p:sub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499"/>
                                          </p:stCondLst>
                                        </p:cTn>
                                        <p:tgtEl>
                                          <p:spTgt spid="1029244"/>
                                        </p:tgtEl>
                                        <p:attrNameLst>
                                          <p:attrName>style.visibility</p:attrName>
                                        </p:attrNameLst>
                                      </p:cBhvr>
                                      <p:to>
                                        <p:strVal val="visible"/>
                                      </p:to>
                                    </p:set>
                                  </p:childTnLst>
                                  <p:subTnLst>
                                    <p:set>
                                      <p:cBhvr override="childStyle">
                                        <p:cTn dur="1" fill="hold" display="0" masterRel="nextClick" afterEffect="1"/>
                                        <p:tgtEl>
                                          <p:spTgt spid="1029244"/>
                                        </p:tgtEl>
                                        <p:attrNameLst>
                                          <p:attrName>style.visibility</p:attrName>
                                        </p:attrNameLst>
                                      </p:cBhvr>
                                      <p:to>
                                        <p:strVal val="hidden"/>
                                      </p:to>
                                    </p:set>
                                  </p:sub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499"/>
                                          </p:stCondLst>
                                        </p:cTn>
                                        <p:tgtEl>
                                          <p:spTgt spid="1029245"/>
                                        </p:tgtEl>
                                        <p:attrNameLst>
                                          <p:attrName>style.visibility</p:attrName>
                                        </p:attrNameLst>
                                      </p:cBhvr>
                                      <p:to>
                                        <p:strVal val="visible"/>
                                      </p:to>
                                    </p:set>
                                  </p:childTnLst>
                                  <p:subTnLst>
                                    <p:set>
                                      <p:cBhvr override="childStyle">
                                        <p:cTn dur="1" fill="hold" display="0" masterRel="nextClick" afterEffect="1"/>
                                        <p:tgtEl>
                                          <p:spTgt spid="1029245"/>
                                        </p:tgtEl>
                                        <p:attrNameLst>
                                          <p:attrName>style.visibility</p:attrName>
                                        </p:attrNameLst>
                                      </p:cBhvr>
                                      <p:to>
                                        <p:strVal val="hidden"/>
                                      </p:to>
                                    </p:set>
                                  </p:sub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499"/>
                                          </p:stCondLst>
                                        </p:cTn>
                                        <p:tgtEl>
                                          <p:spTgt spid="1029246"/>
                                        </p:tgtEl>
                                        <p:attrNameLst>
                                          <p:attrName>style.visibility</p:attrName>
                                        </p:attrNameLst>
                                      </p:cBhvr>
                                      <p:to>
                                        <p:strVal val="visible"/>
                                      </p:to>
                                    </p:set>
                                  </p:childTnLst>
                                  <p:subTnLst>
                                    <p:set>
                                      <p:cBhvr override="childStyle">
                                        <p:cTn dur="1" fill="hold" display="0" masterRel="nextClick" afterEffect="1"/>
                                        <p:tgtEl>
                                          <p:spTgt spid="1029246"/>
                                        </p:tgtEl>
                                        <p:attrNameLst>
                                          <p:attrName>style.visibility</p:attrName>
                                        </p:attrNameLst>
                                      </p:cBhvr>
                                      <p:to>
                                        <p:strVal val="hidden"/>
                                      </p:to>
                                    </p:set>
                                  </p:sub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499"/>
                                          </p:stCondLst>
                                        </p:cTn>
                                        <p:tgtEl>
                                          <p:spTgt spid="1029256"/>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499"/>
                                          </p:stCondLst>
                                        </p:cTn>
                                        <p:tgtEl>
                                          <p:spTgt spid="1029247"/>
                                        </p:tgtEl>
                                        <p:attrNameLst>
                                          <p:attrName>style.visibility</p:attrName>
                                        </p:attrNameLst>
                                      </p:cBhvr>
                                      <p:to>
                                        <p:strVal val="visible"/>
                                      </p:to>
                                    </p:set>
                                  </p:childTnLst>
                                  <p:subTnLst>
                                    <p:set>
                                      <p:cBhvr override="childStyle">
                                        <p:cTn dur="1" fill="hold" display="0" masterRel="nextClick" afterEffect="1"/>
                                        <p:tgtEl>
                                          <p:spTgt spid="1029247"/>
                                        </p:tgtEl>
                                        <p:attrNameLst>
                                          <p:attrName>style.visibility</p:attrName>
                                        </p:attrNameLst>
                                      </p:cBhvr>
                                      <p:to>
                                        <p:strVal val="hidden"/>
                                      </p:to>
                                    </p:set>
                                  </p:sub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499"/>
                                          </p:stCondLst>
                                        </p:cTn>
                                        <p:tgtEl>
                                          <p:spTgt spid="10292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9193" grpId="0" autoUpdateAnimBg="0"/>
      <p:bldP spid="1029201" grpId="0" autoUpdateAnimBg="0"/>
      <p:bldP spid="1029236" grpId="0" autoUpdateAnimBg="0"/>
      <p:bldP spid="1029237" grpId="0" autoUpdateAnimBg="0"/>
      <p:bldP spid="1029238" grpId="0" autoUpdateAnimBg="0"/>
      <p:bldP spid="1029239" grpId="0" autoUpdateAnimBg="0"/>
      <p:bldP spid="1029240" grpId="0" autoUpdateAnimBg="0"/>
      <p:bldP spid="1029241" grpId="0" animBg="1" autoUpdateAnimBg="0"/>
      <p:bldP spid="1029242" grpId="0" autoUpdateAnimBg="0"/>
      <p:bldP spid="1029243" grpId="0" autoUpdateAnimBg="0"/>
      <p:bldP spid="1029244" grpId="0" autoUpdateAnimBg="0"/>
      <p:bldP spid="1029245" grpId="0" autoUpdateAnimBg="0"/>
      <p:bldP spid="1029246" grpId="0" autoUpdateAnimBg="0"/>
      <p:bldP spid="1029247" grpId="0" autoUpdateAnimBg="0"/>
      <p:bldP spid="1029249" grpId="0" animBg="1"/>
      <p:bldP spid="1029253" grpId="0" animBg="1" autoUpdateAnimBg="0"/>
      <p:bldP spid="1029254" grpId="0" animBg="1" autoUpdateAnimBg="0"/>
      <p:bldP spid="1029255" grpId="0" animBg="1"/>
      <p:bldP spid="1029256" grpId="0" animBg="1"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Datumsplatzhalter 3"/>
          <p:cNvSpPr>
            <a:spLocks noGrp="1"/>
          </p:cNvSpPr>
          <p:nvPr>
            <p:ph type="dt" sz="half" idx="10"/>
          </p:nvPr>
        </p:nvSpPr>
        <p:spPr/>
        <p:txBody>
          <a:bodyPr/>
          <a:lstStyle/>
          <a:p>
            <a:r>
              <a:rPr lang="en-US" dirty="0"/>
              <a:t>©</a:t>
            </a:r>
            <a:r>
              <a:rPr lang="de-DE" dirty="0"/>
              <a:t> H. Falk | </a:t>
            </a:r>
            <a:fld id="{7E026044-7DCD-43A9-A816-F3AEAAB04AD1}" type="datetime1">
              <a:rPr lang="de-DE" smtClean="0"/>
              <a:t>01.10.2014</a:t>
            </a:fld>
            <a:endParaRPr lang="de-DE" dirty="0"/>
          </a:p>
        </p:txBody>
      </p:sp>
      <p:sp>
        <p:nvSpPr>
          <p:cNvPr id="63" name="Fußzeilenplatzhalter 4"/>
          <p:cNvSpPr>
            <a:spLocks noGrp="1"/>
          </p:cNvSpPr>
          <p:nvPr>
            <p:ph type="ftr" sz="quarter" idx="11"/>
          </p:nvPr>
        </p:nvSpPr>
        <p:spPr/>
        <p:txBody>
          <a:bodyPr/>
          <a:lstStyle/>
          <a:p>
            <a:r>
              <a:rPr lang="de-DE" dirty="0" smtClean="0"/>
              <a:t>7 - Speicher-Hardware</a:t>
            </a:r>
            <a:endParaRPr lang="de-DE" dirty="0"/>
          </a:p>
        </p:txBody>
      </p:sp>
      <p:sp>
        <p:nvSpPr>
          <p:cNvPr id="1031170" name="Rectangle 2"/>
          <p:cNvSpPr>
            <a:spLocks noGrp="1" noChangeArrowheads="1"/>
          </p:cNvSpPr>
          <p:nvPr>
            <p:ph type="title"/>
          </p:nvPr>
        </p:nvSpPr>
        <p:spPr/>
        <p:txBody>
          <a:bodyPr/>
          <a:lstStyle/>
          <a:p>
            <a:r>
              <a:rPr lang="de-DE" dirty="0"/>
              <a:t>Virtueller </a:t>
            </a:r>
            <a:r>
              <a:rPr lang="de-DE" i="1" dirty="0"/>
              <a:t>Cache</a:t>
            </a:r>
            <a:r>
              <a:rPr lang="de-DE" dirty="0"/>
              <a:t> bei Seitenfehler</a:t>
            </a:r>
            <a:endParaRPr lang="en-US" i="1" dirty="0"/>
          </a:p>
        </p:txBody>
      </p:sp>
      <p:sp>
        <p:nvSpPr>
          <p:cNvPr id="1031171" name="Rectangle 3"/>
          <p:cNvSpPr>
            <a:spLocks noGrp="1" noChangeArrowheads="1"/>
          </p:cNvSpPr>
          <p:nvPr>
            <p:ph type="body" idx="1"/>
          </p:nvPr>
        </p:nvSpPr>
        <p:spPr>
          <a:noFill/>
          <a:ln/>
        </p:spPr>
        <p:txBody>
          <a:bodyPr/>
          <a:lstStyle/>
          <a:p>
            <a:pPr marL="0" indent="-381000">
              <a:lnSpc>
                <a:spcPct val="100000"/>
              </a:lnSpc>
            </a:pPr>
            <a:r>
              <a:rPr lang="de-DE" dirty="0"/>
              <a:t>Zu einer bestimmten Adresse im </a:t>
            </a:r>
            <a:r>
              <a:rPr lang="de-DE" i="1" dirty="0"/>
              <a:t>Cache</a:t>
            </a:r>
            <a:r>
              <a:rPr lang="de-DE" dirty="0"/>
              <a:t> gehört vor und nach dem Seitenfehler dieselbe Information</a:t>
            </a:r>
          </a:p>
        </p:txBody>
      </p:sp>
      <p:sp>
        <p:nvSpPr>
          <p:cNvPr id="1031234" name="Text Box 66"/>
          <p:cNvSpPr txBox="1">
            <a:spLocks noChangeArrowheads="1"/>
          </p:cNvSpPr>
          <p:nvPr/>
        </p:nvSpPr>
        <p:spPr bwMode="auto">
          <a:xfrm>
            <a:off x="152400" y="3495675"/>
            <a:ext cx="914400" cy="12192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pPr eaLnBrk="1" hangingPunct="1">
              <a:spcBef>
                <a:spcPct val="50000"/>
              </a:spcBef>
            </a:pPr>
            <a:endParaRPr lang="en-US" dirty="0"/>
          </a:p>
        </p:txBody>
      </p:sp>
      <p:sp>
        <p:nvSpPr>
          <p:cNvPr id="1031235" name="Text Box 67"/>
          <p:cNvSpPr txBox="1">
            <a:spLocks noChangeArrowheads="1"/>
          </p:cNvSpPr>
          <p:nvPr/>
        </p:nvSpPr>
        <p:spPr bwMode="auto">
          <a:xfrm>
            <a:off x="7924800" y="3495675"/>
            <a:ext cx="1066800" cy="13716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pPr eaLnBrk="1" hangingPunct="1">
              <a:spcBef>
                <a:spcPct val="50000"/>
              </a:spcBef>
            </a:pPr>
            <a:endParaRPr lang="en-US" dirty="0"/>
          </a:p>
        </p:txBody>
      </p:sp>
      <p:sp>
        <p:nvSpPr>
          <p:cNvPr id="1031236" name="Text Box 68"/>
          <p:cNvSpPr txBox="1">
            <a:spLocks noChangeArrowheads="1"/>
          </p:cNvSpPr>
          <p:nvPr/>
        </p:nvSpPr>
        <p:spPr bwMode="auto">
          <a:xfrm>
            <a:off x="2895600" y="2276475"/>
            <a:ext cx="1752600" cy="4572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i="1" dirty="0"/>
              <a:t>Cache</a:t>
            </a:r>
          </a:p>
        </p:txBody>
      </p:sp>
      <p:sp>
        <p:nvSpPr>
          <p:cNvPr id="1031237" name="Text Box 69"/>
          <p:cNvSpPr txBox="1">
            <a:spLocks noChangeArrowheads="1"/>
          </p:cNvSpPr>
          <p:nvPr/>
        </p:nvSpPr>
        <p:spPr bwMode="auto">
          <a:xfrm>
            <a:off x="533400" y="2886075"/>
            <a:ext cx="2286000" cy="366713"/>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t>lese 0x88D0 </a:t>
            </a:r>
            <a:r>
              <a:rPr lang="de-DE" sz="1800" dirty="0">
                <a:sym typeface="Wingdings" pitchFamily="2" charset="2"/>
              </a:rPr>
              <a:t></a:t>
            </a:r>
          </a:p>
        </p:txBody>
      </p:sp>
      <p:sp>
        <p:nvSpPr>
          <p:cNvPr id="1031238" name="Text Box 70"/>
          <p:cNvSpPr txBox="1">
            <a:spLocks noChangeArrowheads="1"/>
          </p:cNvSpPr>
          <p:nvPr/>
        </p:nvSpPr>
        <p:spPr bwMode="auto">
          <a:xfrm>
            <a:off x="304800" y="2276475"/>
            <a:ext cx="1554163" cy="4572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eaLnBrk="1" hangingPunct="1"/>
            <a:r>
              <a:rPr lang="de-DE" dirty="0"/>
              <a:t>Prozessor</a:t>
            </a:r>
          </a:p>
        </p:txBody>
      </p:sp>
      <p:grpSp>
        <p:nvGrpSpPr>
          <p:cNvPr id="1031239" name="Group 71"/>
          <p:cNvGrpSpPr>
            <a:grpSpLocks/>
          </p:cNvGrpSpPr>
          <p:nvPr/>
        </p:nvGrpSpPr>
        <p:grpSpPr bwMode="auto">
          <a:xfrm>
            <a:off x="2209800" y="3495675"/>
            <a:ext cx="2286000" cy="1371600"/>
            <a:chOff x="2544" y="2064"/>
            <a:chExt cx="1440" cy="1152"/>
          </a:xfrm>
        </p:grpSpPr>
        <p:sp>
          <p:nvSpPr>
            <p:cNvPr id="1031240" name="Text Box 72"/>
            <p:cNvSpPr txBox="1">
              <a:spLocks noChangeArrowheads="1"/>
            </p:cNvSpPr>
            <p:nvPr/>
          </p:nvSpPr>
          <p:spPr bwMode="auto">
            <a:xfrm>
              <a:off x="2784" y="2064"/>
              <a:ext cx="1200" cy="1152"/>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pPr eaLnBrk="1" hangingPunct="1">
                <a:spcBef>
                  <a:spcPct val="50000"/>
                </a:spcBef>
              </a:pPr>
              <a:endParaRPr lang="en-US" dirty="0"/>
            </a:p>
          </p:txBody>
        </p:sp>
        <p:sp>
          <p:nvSpPr>
            <p:cNvPr id="1031241" name="Freeform 73"/>
            <p:cNvSpPr>
              <a:spLocks/>
            </p:cNvSpPr>
            <p:nvPr/>
          </p:nvSpPr>
          <p:spPr bwMode="auto">
            <a:xfrm>
              <a:off x="2544" y="2064"/>
              <a:ext cx="240" cy="1152"/>
            </a:xfrm>
            <a:custGeom>
              <a:avLst/>
              <a:gdLst>
                <a:gd name="T0" fmla="*/ 240 w 240"/>
                <a:gd name="T1" fmla="*/ 0 h 1152"/>
                <a:gd name="T2" fmla="*/ 0 w 240"/>
                <a:gd name="T3" fmla="*/ 144 h 1152"/>
                <a:gd name="T4" fmla="*/ 0 w 240"/>
                <a:gd name="T5" fmla="*/ 1008 h 1152"/>
                <a:gd name="T6" fmla="*/ 240 w 240"/>
                <a:gd name="T7" fmla="*/ 1152 h 1152"/>
                <a:gd name="T8" fmla="*/ 240 w 240"/>
                <a:gd name="T9" fmla="*/ 0 h 1152"/>
              </a:gdLst>
              <a:ahLst/>
              <a:cxnLst>
                <a:cxn ang="0">
                  <a:pos x="T0" y="T1"/>
                </a:cxn>
                <a:cxn ang="0">
                  <a:pos x="T2" y="T3"/>
                </a:cxn>
                <a:cxn ang="0">
                  <a:pos x="T4" y="T5"/>
                </a:cxn>
                <a:cxn ang="0">
                  <a:pos x="T6" y="T7"/>
                </a:cxn>
                <a:cxn ang="0">
                  <a:pos x="T8" y="T9"/>
                </a:cxn>
              </a:cxnLst>
              <a:rect l="0" t="0" r="r" b="b"/>
              <a:pathLst>
                <a:path w="240" h="1152">
                  <a:moveTo>
                    <a:pt x="240" y="0"/>
                  </a:moveTo>
                  <a:lnTo>
                    <a:pt x="0" y="144"/>
                  </a:lnTo>
                  <a:lnTo>
                    <a:pt x="0" y="1008"/>
                  </a:lnTo>
                  <a:lnTo>
                    <a:pt x="240" y="1152"/>
                  </a:lnTo>
                  <a:lnTo>
                    <a:pt x="240" y="0"/>
                  </a:lnTo>
                  <a:close/>
                </a:path>
              </a:pathLst>
            </a:custGeom>
            <a:solidFill>
              <a:srgbClr val="FFFF99"/>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dirty="0"/>
            </a:p>
          </p:txBody>
        </p:sp>
      </p:grpSp>
      <p:sp>
        <p:nvSpPr>
          <p:cNvPr id="1031242" name="Freeform 74"/>
          <p:cNvSpPr>
            <a:spLocks/>
          </p:cNvSpPr>
          <p:nvPr/>
        </p:nvSpPr>
        <p:spPr bwMode="auto">
          <a:xfrm>
            <a:off x="6553200" y="3190875"/>
            <a:ext cx="1905000" cy="304800"/>
          </a:xfrm>
          <a:custGeom>
            <a:avLst/>
            <a:gdLst>
              <a:gd name="T0" fmla="*/ 0 w 1680"/>
              <a:gd name="T1" fmla="*/ 192 h 192"/>
              <a:gd name="T2" fmla="*/ 0 w 1680"/>
              <a:gd name="T3" fmla="*/ 0 h 192"/>
              <a:gd name="T4" fmla="*/ 1680 w 1680"/>
              <a:gd name="T5" fmla="*/ 0 h 192"/>
              <a:gd name="T6" fmla="*/ 1680 w 1680"/>
              <a:gd name="T7" fmla="*/ 192 h 192"/>
            </a:gdLst>
            <a:ahLst/>
            <a:cxnLst>
              <a:cxn ang="0">
                <a:pos x="T0" y="T1"/>
              </a:cxn>
              <a:cxn ang="0">
                <a:pos x="T2" y="T3"/>
              </a:cxn>
              <a:cxn ang="0">
                <a:pos x="T4" y="T5"/>
              </a:cxn>
              <a:cxn ang="0">
                <a:pos x="T6" y="T7"/>
              </a:cxn>
            </a:cxnLst>
            <a:rect l="0" t="0" r="r" b="b"/>
            <a:pathLst>
              <a:path w="1680" h="192">
                <a:moveTo>
                  <a:pt x="0" y="192"/>
                </a:moveTo>
                <a:lnTo>
                  <a:pt x="0" y="0"/>
                </a:lnTo>
                <a:lnTo>
                  <a:pt x="1680" y="0"/>
                </a:lnTo>
                <a:lnTo>
                  <a:pt x="1680" y="192"/>
                </a:lnTo>
              </a:path>
            </a:pathLst>
          </a:custGeom>
          <a:noFill/>
          <a:ln w="19050" cap="flat" cmpd="sng">
            <a:solidFill>
              <a:schemeClr val="tx1"/>
            </a:solidFill>
            <a:prstDash val="solid"/>
            <a:round/>
            <a:headEnd type="triangle" w="med" len="med"/>
            <a:tailEnd type="triangle" w="med" len="med"/>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dirty="0"/>
          </a:p>
        </p:txBody>
      </p:sp>
      <p:sp>
        <p:nvSpPr>
          <p:cNvPr id="1031243" name="Text Box 75"/>
          <p:cNvSpPr txBox="1">
            <a:spLocks noChangeArrowheads="1"/>
          </p:cNvSpPr>
          <p:nvPr/>
        </p:nvSpPr>
        <p:spPr bwMode="auto">
          <a:xfrm>
            <a:off x="2667000" y="4257675"/>
            <a:ext cx="1752600" cy="3968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2000" dirty="0"/>
              <a:t>0x88D0 3333</a:t>
            </a:r>
          </a:p>
        </p:txBody>
      </p:sp>
      <p:sp>
        <p:nvSpPr>
          <p:cNvPr id="1031244" name="Text Box 76"/>
          <p:cNvSpPr txBox="1">
            <a:spLocks noChangeArrowheads="1"/>
          </p:cNvSpPr>
          <p:nvPr/>
        </p:nvSpPr>
        <p:spPr bwMode="auto">
          <a:xfrm>
            <a:off x="7467600" y="2276475"/>
            <a:ext cx="1447800" cy="4572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dirty="0"/>
              <a:t>Speicher</a:t>
            </a:r>
          </a:p>
        </p:txBody>
      </p:sp>
      <p:sp>
        <p:nvSpPr>
          <p:cNvPr id="1031245" name="Text Box 77"/>
          <p:cNvSpPr txBox="1">
            <a:spLocks noChangeArrowheads="1"/>
          </p:cNvSpPr>
          <p:nvPr/>
        </p:nvSpPr>
        <p:spPr bwMode="auto">
          <a:xfrm>
            <a:off x="5715000" y="3495675"/>
            <a:ext cx="914400" cy="12192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pPr eaLnBrk="1" hangingPunct="1">
              <a:spcBef>
                <a:spcPct val="50000"/>
              </a:spcBef>
            </a:pPr>
            <a:endParaRPr lang="en-US" dirty="0"/>
          </a:p>
        </p:txBody>
      </p:sp>
      <p:sp>
        <p:nvSpPr>
          <p:cNvPr id="1031246" name="Freeform 78"/>
          <p:cNvSpPr>
            <a:spLocks/>
          </p:cNvSpPr>
          <p:nvPr/>
        </p:nvSpPr>
        <p:spPr bwMode="auto">
          <a:xfrm>
            <a:off x="4343400" y="3190875"/>
            <a:ext cx="1447800" cy="304800"/>
          </a:xfrm>
          <a:custGeom>
            <a:avLst/>
            <a:gdLst>
              <a:gd name="T0" fmla="*/ 0 w 1680"/>
              <a:gd name="T1" fmla="*/ 192 h 192"/>
              <a:gd name="T2" fmla="*/ 0 w 1680"/>
              <a:gd name="T3" fmla="*/ 0 h 192"/>
              <a:gd name="T4" fmla="*/ 1680 w 1680"/>
              <a:gd name="T5" fmla="*/ 0 h 192"/>
              <a:gd name="T6" fmla="*/ 1680 w 1680"/>
              <a:gd name="T7" fmla="*/ 192 h 192"/>
            </a:gdLst>
            <a:ahLst/>
            <a:cxnLst>
              <a:cxn ang="0">
                <a:pos x="T0" y="T1"/>
              </a:cxn>
              <a:cxn ang="0">
                <a:pos x="T2" y="T3"/>
              </a:cxn>
              <a:cxn ang="0">
                <a:pos x="T4" y="T5"/>
              </a:cxn>
              <a:cxn ang="0">
                <a:pos x="T6" y="T7"/>
              </a:cxn>
            </a:cxnLst>
            <a:rect l="0" t="0" r="r" b="b"/>
            <a:pathLst>
              <a:path w="1680" h="192">
                <a:moveTo>
                  <a:pt x="0" y="192"/>
                </a:moveTo>
                <a:lnTo>
                  <a:pt x="0" y="0"/>
                </a:lnTo>
                <a:lnTo>
                  <a:pt x="1680" y="0"/>
                </a:lnTo>
                <a:lnTo>
                  <a:pt x="1680" y="192"/>
                </a:lnTo>
              </a:path>
            </a:pathLst>
          </a:custGeom>
          <a:noFill/>
          <a:ln w="19050" cap="flat" cmpd="sng">
            <a:solidFill>
              <a:schemeClr val="tx1"/>
            </a:solidFill>
            <a:prstDash val="solid"/>
            <a:round/>
            <a:headEnd type="triangle" w="med" len="med"/>
            <a:tailEnd type="triangle" w="med" len="med"/>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dirty="0"/>
          </a:p>
        </p:txBody>
      </p:sp>
      <p:sp>
        <p:nvSpPr>
          <p:cNvPr id="1031247" name="Freeform 79"/>
          <p:cNvSpPr>
            <a:spLocks/>
          </p:cNvSpPr>
          <p:nvPr/>
        </p:nvSpPr>
        <p:spPr bwMode="auto">
          <a:xfrm>
            <a:off x="381000" y="3190875"/>
            <a:ext cx="2514600" cy="304800"/>
          </a:xfrm>
          <a:custGeom>
            <a:avLst/>
            <a:gdLst>
              <a:gd name="T0" fmla="*/ 0 w 1680"/>
              <a:gd name="T1" fmla="*/ 192 h 192"/>
              <a:gd name="T2" fmla="*/ 0 w 1680"/>
              <a:gd name="T3" fmla="*/ 0 h 192"/>
              <a:gd name="T4" fmla="*/ 1680 w 1680"/>
              <a:gd name="T5" fmla="*/ 0 h 192"/>
              <a:gd name="T6" fmla="*/ 1680 w 1680"/>
              <a:gd name="T7" fmla="*/ 192 h 192"/>
            </a:gdLst>
            <a:ahLst/>
            <a:cxnLst>
              <a:cxn ang="0">
                <a:pos x="T0" y="T1"/>
              </a:cxn>
              <a:cxn ang="0">
                <a:pos x="T2" y="T3"/>
              </a:cxn>
              <a:cxn ang="0">
                <a:pos x="T4" y="T5"/>
              </a:cxn>
              <a:cxn ang="0">
                <a:pos x="T6" y="T7"/>
              </a:cxn>
            </a:cxnLst>
            <a:rect l="0" t="0" r="r" b="b"/>
            <a:pathLst>
              <a:path w="1680" h="192">
                <a:moveTo>
                  <a:pt x="0" y="192"/>
                </a:moveTo>
                <a:lnTo>
                  <a:pt x="0" y="0"/>
                </a:lnTo>
                <a:lnTo>
                  <a:pt x="1680" y="0"/>
                </a:lnTo>
                <a:lnTo>
                  <a:pt x="1680" y="192"/>
                </a:lnTo>
              </a:path>
            </a:pathLst>
          </a:custGeom>
          <a:noFill/>
          <a:ln w="19050" cap="flat" cmpd="sng">
            <a:solidFill>
              <a:schemeClr val="tx1"/>
            </a:solidFill>
            <a:prstDash val="solid"/>
            <a:round/>
            <a:headEnd type="triangle" w="med" len="med"/>
            <a:tailEnd type="triangle" w="med" len="med"/>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dirty="0"/>
          </a:p>
        </p:txBody>
      </p:sp>
      <p:sp>
        <p:nvSpPr>
          <p:cNvPr id="1031248" name="Text Box 80"/>
          <p:cNvSpPr txBox="1">
            <a:spLocks noChangeArrowheads="1"/>
          </p:cNvSpPr>
          <p:nvPr/>
        </p:nvSpPr>
        <p:spPr bwMode="auto">
          <a:xfrm>
            <a:off x="5638800" y="2276475"/>
            <a:ext cx="1219200" cy="4572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dirty="0"/>
              <a:t>MMU</a:t>
            </a:r>
          </a:p>
        </p:txBody>
      </p:sp>
      <p:sp>
        <p:nvSpPr>
          <p:cNvPr id="1031249" name="Text Box 81"/>
          <p:cNvSpPr txBox="1">
            <a:spLocks noChangeArrowheads="1"/>
          </p:cNvSpPr>
          <p:nvPr/>
        </p:nvSpPr>
        <p:spPr bwMode="auto">
          <a:xfrm>
            <a:off x="6934200" y="3724275"/>
            <a:ext cx="990600" cy="366713"/>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t>0x11C0</a:t>
            </a:r>
            <a:endParaRPr lang="de-DE" sz="1800" dirty="0">
              <a:sym typeface="Wingdings" pitchFamily="2" charset="2"/>
            </a:endParaRPr>
          </a:p>
        </p:txBody>
      </p:sp>
      <p:sp>
        <p:nvSpPr>
          <p:cNvPr id="1031250" name="Text Box 82"/>
          <p:cNvSpPr txBox="1">
            <a:spLocks noChangeArrowheads="1"/>
          </p:cNvSpPr>
          <p:nvPr/>
        </p:nvSpPr>
        <p:spPr bwMode="auto">
          <a:xfrm>
            <a:off x="8001000" y="3724275"/>
            <a:ext cx="914400" cy="3968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2000" dirty="0"/>
              <a:t>3333</a:t>
            </a:r>
          </a:p>
        </p:txBody>
      </p:sp>
      <p:graphicFrame>
        <p:nvGraphicFramePr>
          <p:cNvPr id="1031251" name="Group 83"/>
          <p:cNvGraphicFramePr>
            <a:graphicFrameLocks noGrp="1"/>
          </p:cNvGraphicFramePr>
          <p:nvPr/>
        </p:nvGraphicFramePr>
        <p:xfrm>
          <a:off x="3276600" y="5019675"/>
          <a:ext cx="2667000" cy="1190625"/>
        </p:xfrm>
        <a:graphic>
          <a:graphicData uri="http://schemas.openxmlformats.org/drawingml/2006/table">
            <a:tbl>
              <a:tblPr/>
              <a:tblGrid>
                <a:gridCol w="1333500"/>
                <a:gridCol w="1333500"/>
              </a:tblGrid>
              <a:tr h="396875">
                <a:tc gridSpan="2">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de-DE" sz="1800" b="1" i="0" u="none" strike="noStrike" cap="none" normalizeH="0" baseline="0" dirty="0" smtClean="0">
                          <a:ln>
                            <a:noFill/>
                          </a:ln>
                          <a:solidFill>
                            <a:schemeClr val="tx1"/>
                          </a:solidFill>
                          <a:effectLst/>
                          <a:latin typeface="Arial" charset="0"/>
                        </a:rPr>
                        <a:t>Vor Aus-/Einlagern</a:t>
                      </a:r>
                    </a:p>
                  </a:txBody>
                  <a:tcPr marL="90000" marR="90000" marT="46800" marB="4680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de-DE"/>
                    </a:p>
                  </a:txBody>
                  <a:tcPr/>
                </a:tc>
              </a:tr>
              <a:tr h="396875">
                <a:tc>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de-DE" sz="1800" b="1" i="0" u="none" strike="noStrike" cap="none" normalizeH="0" baseline="0" dirty="0" smtClean="0">
                          <a:ln>
                            <a:noFill/>
                          </a:ln>
                          <a:solidFill>
                            <a:schemeClr val="tx1"/>
                          </a:solidFill>
                          <a:effectLst/>
                          <a:latin typeface="Arial" charset="0"/>
                        </a:rPr>
                        <a:t>Seite</a:t>
                      </a:r>
                    </a:p>
                  </a:txBody>
                  <a:tcPr marL="90000" marR="90000" marT="468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de-DE" sz="1800" b="1" i="0" u="none" strike="noStrike" cap="none" normalizeH="0" baseline="0" dirty="0" smtClean="0">
                          <a:ln>
                            <a:noFill/>
                          </a:ln>
                          <a:solidFill>
                            <a:schemeClr val="tx1"/>
                          </a:solidFill>
                          <a:effectLst/>
                          <a:latin typeface="Arial" charset="0"/>
                        </a:rPr>
                        <a:t>Kachel</a:t>
                      </a:r>
                    </a:p>
                  </a:txBody>
                  <a:tcPr marL="90000" marR="90000" marT="46800" marB="468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875">
                <a:tc>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de-DE" sz="1800" b="0" i="0" u="none" strike="noStrike" cap="none" normalizeH="0" baseline="0" dirty="0" smtClean="0">
                          <a:ln>
                            <a:noFill/>
                          </a:ln>
                          <a:solidFill>
                            <a:schemeClr val="tx1"/>
                          </a:solidFill>
                          <a:effectLst/>
                          <a:latin typeface="Arial" charset="0"/>
                        </a:rPr>
                        <a:t>0x88D.</a:t>
                      </a:r>
                    </a:p>
                  </a:txBody>
                  <a:tcPr marL="90000" marR="90000" marT="468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de-DE" sz="1800" b="0" i="0" u="none" strike="noStrike" cap="none" normalizeH="0" baseline="0" dirty="0" smtClean="0">
                          <a:ln>
                            <a:noFill/>
                          </a:ln>
                          <a:solidFill>
                            <a:schemeClr val="tx1"/>
                          </a:solidFill>
                          <a:effectLst/>
                          <a:latin typeface="Arial" charset="0"/>
                        </a:rPr>
                        <a:t>0x11C.</a:t>
                      </a:r>
                    </a:p>
                  </a:txBody>
                  <a:tcPr marL="90000" marR="90000" marT="46800" marB="468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1031264" name="Group 96"/>
          <p:cNvGraphicFramePr>
            <a:graphicFrameLocks noGrp="1"/>
          </p:cNvGraphicFramePr>
          <p:nvPr/>
        </p:nvGraphicFramePr>
        <p:xfrm>
          <a:off x="6096000" y="5019675"/>
          <a:ext cx="2819400" cy="1219200"/>
        </p:xfrm>
        <a:graphic>
          <a:graphicData uri="http://schemas.openxmlformats.org/drawingml/2006/table">
            <a:tbl>
              <a:tblPr/>
              <a:tblGrid>
                <a:gridCol w="1409700"/>
                <a:gridCol w="1409700"/>
              </a:tblGrid>
              <a:tr h="396875">
                <a:tc gridSpan="2">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de-DE" sz="1800" b="1" i="0" u="none" strike="noStrike" cap="none" normalizeH="0" baseline="0" dirty="0" smtClean="0">
                          <a:ln>
                            <a:noFill/>
                          </a:ln>
                          <a:solidFill>
                            <a:schemeClr val="tx1"/>
                          </a:solidFill>
                          <a:effectLst/>
                          <a:latin typeface="Arial" charset="0"/>
                        </a:rPr>
                        <a:t>Nach Aus-/Einlagern</a:t>
                      </a:r>
                    </a:p>
                  </a:txBody>
                  <a:tcPr marL="90000" marR="90000" marT="46800" marB="4680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de-DE"/>
                    </a:p>
                  </a:txBody>
                  <a:tcPr/>
                </a:tc>
              </a:tr>
              <a:tr h="396875">
                <a:tc>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de-DE" sz="1800" b="1" i="0" u="none" strike="noStrike" cap="none" normalizeH="0" baseline="0" dirty="0" smtClean="0">
                          <a:ln>
                            <a:noFill/>
                          </a:ln>
                          <a:solidFill>
                            <a:schemeClr val="tx1"/>
                          </a:solidFill>
                          <a:effectLst/>
                          <a:latin typeface="Arial" charset="0"/>
                        </a:rPr>
                        <a:t>Seite</a:t>
                      </a:r>
                    </a:p>
                  </a:txBody>
                  <a:tcPr marL="90000" marR="90000" marT="468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de-DE" sz="1800" b="1" i="0" u="none" strike="noStrike" cap="none" normalizeH="0" baseline="0" dirty="0" smtClean="0">
                          <a:ln>
                            <a:noFill/>
                          </a:ln>
                          <a:solidFill>
                            <a:schemeClr val="tx1"/>
                          </a:solidFill>
                          <a:effectLst/>
                          <a:latin typeface="Arial" charset="0"/>
                        </a:rPr>
                        <a:t>Kachel</a:t>
                      </a:r>
                    </a:p>
                  </a:txBody>
                  <a:tcPr marL="90000" marR="90000" marT="46800" marB="468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5450">
                <a:tc>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de-DE" sz="1800" b="0" i="0" u="none" strike="noStrike" cap="none" normalizeH="0" baseline="0" dirty="0" smtClean="0">
                          <a:ln>
                            <a:noFill/>
                          </a:ln>
                          <a:solidFill>
                            <a:schemeClr val="tx1"/>
                          </a:solidFill>
                          <a:effectLst/>
                          <a:latin typeface="Arial" charset="0"/>
                        </a:rPr>
                        <a:t>0x77F.</a:t>
                      </a:r>
                    </a:p>
                  </a:txBody>
                  <a:tcPr marL="90000" marR="90000" marT="468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de-DE" sz="1800" b="0" i="0" u="none" strike="noStrike" cap="none" normalizeH="0" baseline="0" dirty="0" smtClean="0">
                          <a:ln>
                            <a:noFill/>
                          </a:ln>
                          <a:solidFill>
                            <a:schemeClr val="tx1"/>
                          </a:solidFill>
                          <a:effectLst/>
                          <a:latin typeface="Arial" charset="0"/>
                        </a:rPr>
                        <a:t>0x11C.</a:t>
                      </a:r>
                    </a:p>
                  </a:txBody>
                  <a:tcPr marL="90000" marR="90000" marT="46800" marB="468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031277" name="Text Box 109"/>
          <p:cNvSpPr txBox="1">
            <a:spLocks noChangeArrowheads="1"/>
          </p:cNvSpPr>
          <p:nvPr/>
        </p:nvSpPr>
        <p:spPr bwMode="auto">
          <a:xfrm>
            <a:off x="304800" y="3952875"/>
            <a:ext cx="685800" cy="4572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dirty="0"/>
              <a:t>P1</a:t>
            </a:r>
          </a:p>
        </p:txBody>
      </p:sp>
      <p:sp>
        <p:nvSpPr>
          <p:cNvPr id="1031278" name="Text Box 110"/>
          <p:cNvSpPr txBox="1">
            <a:spLocks noChangeArrowheads="1"/>
          </p:cNvSpPr>
          <p:nvPr/>
        </p:nvSpPr>
        <p:spPr bwMode="auto">
          <a:xfrm>
            <a:off x="4343400" y="2886075"/>
            <a:ext cx="2286000" cy="366713"/>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t>lese 0x88D0 </a:t>
            </a:r>
            <a:r>
              <a:rPr lang="de-DE" sz="1800" dirty="0">
                <a:sym typeface="Wingdings" pitchFamily="2" charset="2"/>
              </a:rPr>
              <a:t></a:t>
            </a:r>
          </a:p>
        </p:txBody>
      </p:sp>
      <p:sp>
        <p:nvSpPr>
          <p:cNvPr id="1031279" name="Text Box 111"/>
          <p:cNvSpPr txBox="1">
            <a:spLocks noChangeArrowheads="1"/>
          </p:cNvSpPr>
          <p:nvPr/>
        </p:nvSpPr>
        <p:spPr bwMode="auto">
          <a:xfrm>
            <a:off x="6477000" y="2886075"/>
            <a:ext cx="2286000" cy="366713"/>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t>lese 0x11C0 </a:t>
            </a:r>
            <a:r>
              <a:rPr lang="de-DE" sz="1800" dirty="0">
                <a:sym typeface="Wingdings" pitchFamily="2" charset="2"/>
              </a:rPr>
              <a:t></a:t>
            </a:r>
          </a:p>
        </p:txBody>
      </p:sp>
      <p:sp>
        <p:nvSpPr>
          <p:cNvPr id="1031280" name="Text Box 112"/>
          <p:cNvSpPr txBox="1">
            <a:spLocks noChangeArrowheads="1"/>
          </p:cNvSpPr>
          <p:nvPr/>
        </p:nvSpPr>
        <p:spPr bwMode="auto">
          <a:xfrm>
            <a:off x="6629400" y="3190875"/>
            <a:ext cx="1182688" cy="3968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sym typeface="Wingdings" pitchFamily="2" charset="2"/>
              </a:rPr>
              <a:t></a:t>
            </a:r>
            <a:r>
              <a:rPr lang="de-DE" sz="2000" dirty="0"/>
              <a:t> 3333</a:t>
            </a:r>
          </a:p>
        </p:txBody>
      </p:sp>
      <p:sp>
        <p:nvSpPr>
          <p:cNvPr id="1031281" name="Text Box 113"/>
          <p:cNvSpPr txBox="1">
            <a:spLocks noChangeArrowheads="1"/>
          </p:cNvSpPr>
          <p:nvPr/>
        </p:nvSpPr>
        <p:spPr bwMode="auto">
          <a:xfrm>
            <a:off x="4572000" y="3190875"/>
            <a:ext cx="1066800" cy="3968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sym typeface="Wingdings" pitchFamily="2" charset="2"/>
              </a:rPr>
              <a:t></a:t>
            </a:r>
            <a:r>
              <a:rPr lang="de-DE" sz="2000" dirty="0"/>
              <a:t> 3333</a:t>
            </a:r>
          </a:p>
        </p:txBody>
      </p:sp>
      <p:sp>
        <p:nvSpPr>
          <p:cNvPr id="1031282" name="Text Box 114"/>
          <p:cNvSpPr txBox="1">
            <a:spLocks noChangeArrowheads="1"/>
          </p:cNvSpPr>
          <p:nvPr/>
        </p:nvSpPr>
        <p:spPr bwMode="auto">
          <a:xfrm>
            <a:off x="1066800" y="3190875"/>
            <a:ext cx="1143000" cy="3968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sym typeface="Wingdings" pitchFamily="2" charset="2"/>
              </a:rPr>
              <a:t></a:t>
            </a:r>
            <a:r>
              <a:rPr lang="de-DE" sz="2000" dirty="0"/>
              <a:t> 3333</a:t>
            </a:r>
          </a:p>
        </p:txBody>
      </p:sp>
      <p:sp>
        <p:nvSpPr>
          <p:cNvPr id="1031283" name="Text Box 115"/>
          <p:cNvSpPr txBox="1">
            <a:spLocks noChangeArrowheads="1"/>
          </p:cNvSpPr>
          <p:nvPr/>
        </p:nvSpPr>
        <p:spPr bwMode="auto">
          <a:xfrm>
            <a:off x="533400" y="2657475"/>
            <a:ext cx="2286000" cy="366713"/>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t>lese 0x88D0 </a:t>
            </a:r>
            <a:r>
              <a:rPr lang="de-DE" sz="1800" dirty="0">
                <a:sym typeface="Wingdings" pitchFamily="2" charset="2"/>
              </a:rPr>
              <a:t></a:t>
            </a:r>
          </a:p>
        </p:txBody>
      </p:sp>
      <p:sp>
        <p:nvSpPr>
          <p:cNvPr id="1031284" name="Text Box 116"/>
          <p:cNvSpPr txBox="1">
            <a:spLocks noChangeArrowheads="1"/>
          </p:cNvSpPr>
          <p:nvPr/>
        </p:nvSpPr>
        <p:spPr bwMode="auto">
          <a:xfrm>
            <a:off x="1143000" y="3419475"/>
            <a:ext cx="1143000" cy="3968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sym typeface="Wingdings" pitchFamily="2" charset="2"/>
              </a:rPr>
              <a:t></a:t>
            </a:r>
            <a:r>
              <a:rPr lang="de-DE" sz="2000" dirty="0"/>
              <a:t> 3333</a:t>
            </a:r>
          </a:p>
        </p:txBody>
      </p:sp>
      <p:sp>
        <p:nvSpPr>
          <p:cNvPr id="1031285" name="Line 117"/>
          <p:cNvSpPr>
            <a:spLocks noChangeShapeType="1"/>
          </p:cNvSpPr>
          <p:nvPr/>
        </p:nvSpPr>
        <p:spPr bwMode="auto">
          <a:xfrm flipH="1">
            <a:off x="5257800" y="4410075"/>
            <a:ext cx="838200" cy="609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dirty="0"/>
          </a:p>
        </p:txBody>
      </p:sp>
      <p:sp>
        <p:nvSpPr>
          <p:cNvPr id="1031286" name="Line 118"/>
          <p:cNvSpPr>
            <a:spLocks noChangeShapeType="1"/>
          </p:cNvSpPr>
          <p:nvPr/>
        </p:nvSpPr>
        <p:spPr bwMode="auto">
          <a:xfrm>
            <a:off x="6553200" y="4410075"/>
            <a:ext cx="838200" cy="609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dirty="0"/>
          </a:p>
        </p:txBody>
      </p:sp>
      <p:grpSp>
        <p:nvGrpSpPr>
          <p:cNvPr id="1031287" name="Group 119"/>
          <p:cNvGrpSpPr>
            <a:grpSpLocks/>
          </p:cNvGrpSpPr>
          <p:nvPr/>
        </p:nvGrpSpPr>
        <p:grpSpPr bwMode="auto">
          <a:xfrm>
            <a:off x="5257800" y="4714875"/>
            <a:ext cx="762000" cy="228600"/>
            <a:chOff x="1248" y="2736"/>
            <a:chExt cx="336" cy="144"/>
          </a:xfrm>
        </p:grpSpPr>
        <p:sp>
          <p:nvSpPr>
            <p:cNvPr id="1031288" name="Line 120"/>
            <p:cNvSpPr>
              <a:spLocks noChangeShapeType="1"/>
            </p:cNvSpPr>
            <p:nvPr/>
          </p:nvSpPr>
          <p:spPr bwMode="auto">
            <a:xfrm>
              <a:off x="1344" y="2736"/>
              <a:ext cx="144" cy="144"/>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dirty="0"/>
            </a:p>
          </p:txBody>
        </p:sp>
        <p:sp>
          <p:nvSpPr>
            <p:cNvPr id="1031289" name="Line 121"/>
            <p:cNvSpPr>
              <a:spLocks noChangeShapeType="1"/>
            </p:cNvSpPr>
            <p:nvPr/>
          </p:nvSpPr>
          <p:spPr bwMode="auto">
            <a:xfrm flipH="1">
              <a:off x="1248" y="2736"/>
              <a:ext cx="336" cy="96"/>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dirty="0"/>
            </a:p>
          </p:txBody>
        </p:sp>
      </p:grpSp>
      <p:sp>
        <p:nvSpPr>
          <p:cNvPr id="1031290" name="Text Box 122"/>
          <p:cNvSpPr txBox="1">
            <a:spLocks noChangeArrowheads="1"/>
          </p:cNvSpPr>
          <p:nvPr/>
        </p:nvSpPr>
        <p:spPr bwMode="auto">
          <a:xfrm>
            <a:off x="228600" y="5167205"/>
            <a:ext cx="2819400" cy="710067"/>
          </a:xfrm>
          <a:prstGeom prst="rect">
            <a:avLst/>
          </a:prstGeom>
          <a:solidFill>
            <a:srgbClr val="E3E3FF"/>
          </a:solidFill>
          <a:ln w="9525">
            <a:solidFill>
              <a:schemeClr val="tx1"/>
            </a:solidFill>
            <a:miter lim="800000"/>
            <a:headEnd/>
            <a:tailEnd/>
          </a:ln>
          <a:effectLst>
            <a:outerShdw dist="107763" dir="2700000" algn="ctr" rotWithShape="0">
              <a:schemeClr val="bg2"/>
            </a:outerShdw>
          </a:effectLst>
        </p:spPr>
        <p:txBody>
          <a:bodyPr lIns="90000" tIns="46800" rIns="90000" bIns="46800">
            <a:spAutoFit/>
          </a:bodyPr>
          <a:lstStyle/>
          <a:p>
            <a:pPr eaLnBrk="1" hangingPunct="1">
              <a:spcBef>
                <a:spcPct val="50000"/>
              </a:spcBef>
            </a:pPr>
            <a:r>
              <a:rPr lang="de-DE" sz="2000" dirty="0">
                <a:sym typeface="Wingdings" pitchFamily="2" charset="2"/>
              </a:rPr>
              <a:t> Bei Seitenfehlern keine Aktion im </a:t>
            </a:r>
            <a:r>
              <a:rPr lang="de-DE" sz="2000" i="1" dirty="0">
                <a:sym typeface="Wingdings" pitchFamily="2" charset="2"/>
              </a:rPr>
              <a:t>Cache.</a:t>
            </a:r>
            <a:endParaRPr lang="de-DE" sz="2000" i="1" dirty="0"/>
          </a:p>
        </p:txBody>
      </p:sp>
      <p:sp>
        <p:nvSpPr>
          <p:cNvPr id="1031291" name="Text Box 123"/>
          <p:cNvSpPr txBox="1">
            <a:spLocks noChangeArrowheads="1"/>
          </p:cNvSpPr>
          <p:nvPr/>
        </p:nvSpPr>
        <p:spPr bwMode="auto">
          <a:xfrm>
            <a:off x="8001000" y="3724275"/>
            <a:ext cx="914400" cy="3968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2000" dirty="0"/>
              <a:t>4444</a:t>
            </a:r>
          </a:p>
        </p:txBody>
      </p:sp>
    </p:spTree>
    <p:extLst>
      <p:ext uri="{BB962C8B-B14F-4D97-AF65-F5344CB8AC3E}">
        <p14:creationId xmlns:p14="http://schemas.microsoft.com/office/powerpoint/2010/main" val="211947667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31237"/>
                                        </p:tgtEl>
                                        <p:attrNameLst>
                                          <p:attrName>style.visibility</p:attrName>
                                        </p:attrNameLst>
                                      </p:cBhvr>
                                      <p:to>
                                        <p:strVal val="visible"/>
                                      </p:to>
                                    </p:set>
                                  </p:childTnLst>
                                  <p:subTnLst>
                                    <p:set>
                                      <p:cBhvr override="childStyle">
                                        <p:cTn dur="1" fill="hold" display="0" masterRel="nextClick" afterEffect="1"/>
                                        <p:tgtEl>
                                          <p:spTgt spid="1031237"/>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31278"/>
                                        </p:tgtEl>
                                        <p:attrNameLst>
                                          <p:attrName>style.visibility</p:attrName>
                                        </p:attrNameLst>
                                      </p:cBhvr>
                                      <p:to>
                                        <p:strVal val="visible"/>
                                      </p:to>
                                    </p:set>
                                  </p:childTnLst>
                                  <p:subTnLst>
                                    <p:set>
                                      <p:cBhvr override="childStyle">
                                        <p:cTn dur="1" fill="hold" display="0" masterRel="nextClick" afterEffect="1"/>
                                        <p:tgtEl>
                                          <p:spTgt spid="1031278"/>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31279"/>
                                        </p:tgtEl>
                                        <p:attrNameLst>
                                          <p:attrName>style.visibility</p:attrName>
                                        </p:attrNameLst>
                                      </p:cBhvr>
                                      <p:to>
                                        <p:strVal val="visible"/>
                                      </p:to>
                                    </p:set>
                                  </p:childTnLst>
                                  <p:subTnLst>
                                    <p:set>
                                      <p:cBhvr override="childStyle">
                                        <p:cTn dur="1" fill="hold" display="0" masterRel="nextClick" afterEffect="1"/>
                                        <p:tgtEl>
                                          <p:spTgt spid="1031279"/>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031280"/>
                                        </p:tgtEl>
                                        <p:attrNameLst>
                                          <p:attrName>style.visibility</p:attrName>
                                        </p:attrNameLst>
                                      </p:cBhvr>
                                      <p:to>
                                        <p:strVal val="visible"/>
                                      </p:to>
                                    </p:set>
                                  </p:childTnLst>
                                  <p:subTnLst>
                                    <p:set>
                                      <p:cBhvr override="childStyle">
                                        <p:cTn dur="1" fill="hold" display="0" masterRel="nextClick" afterEffect="1"/>
                                        <p:tgtEl>
                                          <p:spTgt spid="1031280"/>
                                        </p:tgtEl>
                                        <p:attrNameLst>
                                          <p:attrName>style.visibility</p:attrName>
                                        </p:attrNameLst>
                                      </p:cBhvr>
                                      <p:to>
                                        <p:strVal val="hidden"/>
                                      </p:to>
                                    </p:set>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031281"/>
                                        </p:tgtEl>
                                        <p:attrNameLst>
                                          <p:attrName>style.visibility</p:attrName>
                                        </p:attrNameLst>
                                      </p:cBhvr>
                                      <p:to>
                                        <p:strVal val="visible"/>
                                      </p:to>
                                    </p:set>
                                  </p:childTnLst>
                                  <p:subTnLst>
                                    <p:set>
                                      <p:cBhvr override="childStyle">
                                        <p:cTn dur="1" fill="hold" display="0" masterRel="nextClick" afterEffect="1"/>
                                        <p:tgtEl>
                                          <p:spTgt spid="1031281"/>
                                        </p:tgtEl>
                                        <p:attrNameLst>
                                          <p:attrName>style.visibility</p:attrName>
                                        </p:attrNameLst>
                                      </p:cBhvr>
                                      <p:to>
                                        <p:strVal val="hidden"/>
                                      </p:to>
                                    </p:set>
                                  </p:sub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03124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031282"/>
                                        </p:tgtEl>
                                        <p:attrNameLst>
                                          <p:attrName>style.visibility</p:attrName>
                                        </p:attrNameLst>
                                      </p:cBhvr>
                                      <p:to>
                                        <p:strVal val="visible"/>
                                      </p:to>
                                    </p:set>
                                  </p:childTnLst>
                                  <p:subTnLst>
                                    <p:set>
                                      <p:cBhvr override="childStyle">
                                        <p:cTn dur="1" fill="hold" display="0" masterRel="nextClick" afterEffect="1"/>
                                        <p:tgtEl>
                                          <p:spTgt spid="1031282"/>
                                        </p:tgtEl>
                                        <p:attrNameLst>
                                          <p:attrName>style.visibility</p:attrName>
                                        </p:attrNameLst>
                                      </p:cBhvr>
                                      <p:to>
                                        <p:strVal val="hidden"/>
                                      </p:to>
                                    </p:set>
                                  </p:sub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499"/>
                                          </p:stCondLst>
                                        </p:cTn>
                                        <p:tgtEl>
                                          <p:spTgt spid="1031287"/>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03128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499"/>
                                          </p:stCondLst>
                                        </p:cTn>
                                        <p:tgtEl>
                                          <p:spTgt spid="1031264"/>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1031291"/>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499"/>
                                          </p:stCondLst>
                                        </p:cTn>
                                        <p:tgtEl>
                                          <p:spTgt spid="1031290"/>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499"/>
                                          </p:stCondLst>
                                        </p:cTn>
                                        <p:tgtEl>
                                          <p:spTgt spid="1031283"/>
                                        </p:tgtEl>
                                        <p:attrNameLst>
                                          <p:attrName>style.visibility</p:attrName>
                                        </p:attrNameLst>
                                      </p:cBhvr>
                                      <p:to>
                                        <p:strVal val="visible"/>
                                      </p:to>
                                    </p:set>
                                  </p:childTnLst>
                                  <p:subTnLst>
                                    <p:set>
                                      <p:cBhvr override="childStyle">
                                        <p:cTn dur="1" fill="hold" display="0" masterRel="nextClick" afterEffect="1"/>
                                        <p:tgtEl>
                                          <p:spTgt spid="1031283"/>
                                        </p:tgtEl>
                                        <p:attrNameLst>
                                          <p:attrName>style.visibility</p:attrName>
                                        </p:attrNameLst>
                                      </p:cBhvr>
                                      <p:to>
                                        <p:strVal val="hidden"/>
                                      </p:to>
                                    </p:set>
                                  </p:sub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499"/>
                                          </p:stCondLst>
                                        </p:cTn>
                                        <p:tgtEl>
                                          <p:spTgt spid="1031284"/>
                                        </p:tgtEl>
                                        <p:attrNameLst>
                                          <p:attrName>style.visibility</p:attrName>
                                        </p:attrNameLst>
                                      </p:cBhvr>
                                      <p:to>
                                        <p:strVal val="visible"/>
                                      </p:to>
                                    </p:set>
                                  </p:childTnLst>
                                  <p:subTnLst>
                                    <p:set>
                                      <p:cBhvr override="childStyle">
                                        <p:cTn dur="1" fill="hold" display="0" masterRel="nextClick" afterEffect="1"/>
                                        <p:tgtEl>
                                          <p:spTgt spid="103128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1237" grpId="0" autoUpdateAnimBg="0"/>
      <p:bldP spid="1031243" grpId="0" autoUpdateAnimBg="0"/>
      <p:bldP spid="1031278" grpId="0" autoUpdateAnimBg="0"/>
      <p:bldP spid="1031279" grpId="0" autoUpdateAnimBg="0"/>
      <p:bldP spid="1031280" grpId="0" autoUpdateAnimBg="0"/>
      <p:bldP spid="1031281" grpId="0" autoUpdateAnimBg="0"/>
      <p:bldP spid="1031282" grpId="0" autoUpdateAnimBg="0"/>
      <p:bldP spid="1031283" grpId="0" autoUpdateAnimBg="0"/>
      <p:bldP spid="1031284" grpId="0" autoUpdateAnimBg="0"/>
      <p:bldP spid="1031286" grpId="0" animBg="1"/>
      <p:bldP spid="1031290" grpId="0" animBg="1" autoUpdateAnimBg="0"/>
      <p:bldP spid="1031291" grpId="0" animBg="1"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Datumsplatzhalter 3"/>
          <p:cNvSpPr>
            <a:spLocks noGrp="1"/>
          </p:cNvSpPr>
          <p:nvPr>
            <p:ph type="dt" sz="half" idx="10"/>
          </p:nvPr>
        </p:nvSpPr>
        <p:spPr/>
        <p:txBody>
          <a:bodyPr/>
          <a:lstStyle/>
          <a:p>
            <a:r>
              <a:rPr lang="en-US" dirty="0"/>
              <a:t>©</a:t>
            </a:r>
            <a:r>
              <a:rPr lang="de-DE" dirty="0"/>
              <a:t> H. Falk | </a:t>
            </a:r>
            <a:fld id="{5E8FD15C-C23F-4B3D-A00E-6788343337D2}" type="datetime1">
              <a:rPr lang="de-DE" smtClean="0"/>
              <a:t>01.10.2014</a:t>
            </a:fld>
            <a:endParaRPr lang="de-DE" dirty="0"/>
          </a:p>
        </p:txBody>
      </p:sp>
      <p:sp>
        <p:nvSpPr>
          <p:cNvPr id="69" name="Fußzeilenplatzhalter 4"/>
          <p:cNvSpPr>
            <a:spLocks noGrp="1"/>
          </p:cNvSpPr>
          <p:nvPr>
            <p:ph type="ftr" sz="quarter" idx="11"/>
          </p:nvPr>
        </p:nvSpPr>
        <p:spPr/>
        <p:txBody>
          <a:bodyPr/>
          <a:lstStyle/>
          <a:p>
            <a:r>
              <a:rPr lang="de-DE" dirty="0" smtClean="0"/>
              <a:t>7 - Speicher-Hardware</a:t>
            </a:r>
            <a:endParaRPr lang="de-DE" dirty="0"/>
          </a:p>
        </p:txBody>
      </p:sp>
      <p:sp>
        <p:nvSpPr>
          <p:cNvPr id="1033218" name="Rectangle 2"/>
          <p:cNvSpPr>
            <a:spLocks noGrp="1" noChangeArrowheads="1"/>
          </p:cNvSpPr>
          <p:nvPr>
            <p:ph type="title"/>
          </p:nvPr>
        </p:nvSpPr>
        <p:spPr/>
        <p:txBody>
          <a:bodyPr/>
          <a:lstStyle/>
          <a:p>
            <a:r>
              <a:rPr lang="de-DE" dirty="0"/>
              <a:t>Virtueller </a:t>
            </a:r>
            <a:r>
              <a:rPr lang="de-DE" i="1" dirty="0"/>
              <a:t>Cache</a:t>
            </a:r>
            <a:r>
              <a:rPr lang="de-DE" dirty="0"/>
              <a:t> bei gemeinsam benutzter Seite</a:t>
            </a:r>
            <a:endParaRPr lang="en-US" i="1" dirty="0"/>
          </a:p>
        </p:txBody>
      </p:sp>
      <p:sp>
        <p:nvSpPr>
          <p:cNvPr id="1033219" name="Rectangle 3"/>
          <p:cNvSpPr>
            <a:spLocks noGrp="1" noChangeArrowheads="1"/>
          </p:cNvSpPr>
          <p:nvPr>
            <p:ph type="body" idx="1"/>
          </p:nvPr>
        </p:nvSpPr>
        <p:spPr>
          <a:noFill/>
          <a:ln/>
        </p:spPr>
        <p:txBody>
          <a:bodyPr/>
          <a:lstStyle/>
          <a:p>
            <a:pPr marL="0" indent="-381000">
              <a:lnSpc>
                <a:spcPct val="100000"/>
              </a:lnSpc>
            </a:pPr>
            <a:r>
              <a:rPr lang="de-DE" dirty="0"/>
              <a:t>Annahme: Beide Prozesse benutzen dieselbe virtuelle Adresse für den gemeinsamen Speicherbereich</a:t>
            </a:r>
          </a:p>
        </p:txBody>
      </p:sp>
      <p:sp>
        <p:nvSpPr>
          <p:cNvPr id="1033280" name="Text Box 64"/>
          <p:cNvSpPr txBox="1">
            <a:spLocks noChangeArrowheads="1"/>
          </p:cNvSpPr>
          <p:nvPr/>
        </p:nvSpPr>
        <p:spPr bwMode="auto">
          <a:xfrm>
            <a:off x="152400" y="3638550"/>
            <a:ext cx="914400" cy="12192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pPr eaLnBrk="1" hangingPunct="1">
              <a:spcBef>
                <a:spcPct val="50000"/>
              </a:spcBef>
            </a:pPr>
            <a:endParaRPr lang="en-US" dirty="0"/>
          </a:p>
        </p:txBody>
      </p:sp>
      <p:sp>
        <p:nvSpPr>
          <p:cNvPr id="1033281" name="Text Box 65"/>
          <p:cNvSpPr txBox="1">
            <a:spLocks noChangeArrowheads="1"/>
          </p:cNvSpPr>
          <p:nvPr/>
        </p:nvSpPr>
        <p:spPr bwMode="auto">
          <a:xfrm>
            <a:off x="7924800" y="3638550"/>
            <a:ext cx="1066800" cy="13716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pPr eaLnBrk="1" hangingPunct="1">
              <a:spcBef>
                <a:spcPct val="50000"/>
              </a:spcBef>
            </a:pPr>
            <a:endParaRPr lang="en-US" dirty="0"/>
          </a:p>
        </p:txBody>
      </p:sp>
      <p:sp>
        <p:nvSpPr>
          <p:cNvPr id="1033282" name="Text Box 66"/>
          <p:cNvSpPr txBox="1">
            <a:spLocks noChangeArrowheads="1"/>
          </p:cNvSpPr>
          <p:nvPr/>
        </p:nvSpPr>
        <p:spPr bwMode="auto">
          <a:xfrm>
            <a:off x="2895600" y="2266950"/>
            <a:ext cx="1752600" cy="4572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i="1" dirty="0"/>
              <a:t>Cache</a:t>
            </a:r>
          </a:p>
        </p:txBody>
      </p:sp>
      <p:sp>
        <p:nvSpPr>
          <p:cNvPr id="1033283" name="Text Box 67"/>
          <p:cNvSpPr txBox="1">
            <a:spLocks noChangeArrowheads="1"/>
          </p:cNvSpPr>
          <p:nvPr/>
        </p:nvSpPr>
        <p:spPr bwMode="auto">
          <a:xfrm>
            <a:off x="533400" y="3028950"/>
            <a:ext cx="2286000" cy="366713"/>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t>lese 0x88D0 </a:t>
            </a:r>
            <a:r>
              <a:rPr lang="de-DE" sz="1800" dirty="0">
                <a:sym typeface="Wingdings" pitchFamily="2" charset="2"/>
              </a:rPr>
              <a:t></a:t>
            </a:r>
          </a:p>
        </p:txBody>
      </p:sp>
      <p:sp>
        <p:nvSpPr>
          <p:cNvPr id="1033284" name="Text Box 68"/>
          <p:cNvSpPr txBox="1">
            <a:spLocks noChangeArrowheads="1"/>
          </p:cNvSpPr>
          <p:nvPr/>
        </p:nvSpPr>
        <p:spPr bwMode="auto">
          <a:xfrm>
            <a:off x="304800" y="2266950"/>
            <a:ext cx="1554163" cy="4572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eaLnBrk="1" hangingPunct="1"/>
            <a:r>
              <a:rPr lang="de-DE" dirty="0"/>
              <a:t>Prozessor</a:t>
            </a:r>
          </a:p>
        </p:txBody>
      </p:sp>
      <p:grpSp>
        <p:nvGrpSpPr>
          <p:cNvPr id="1033285" name="Group 69"/>
          <p:cNvGrpSpPr>
            <a:grpSpLocks/>
          </p:cNvGrpSpPr>
          <p:nvPr/>
        </p:nvGrpSpPr>
        <p:grpSpPr bwMode="auto">
          <a:xfrm>
            <a:off x="2209800" y="3638550"/>
            <a:ext cx="2286000" cy="1371600"/>
            <a:chOff x="2544" y="2064"/>
            <a:chExt cx="1440" cy="1152"/>
          </a:xfrm>
        </p:grpSpPr>
        <p:sp>
          <p:nvSpPr>
            <p:cNvPr id="1033286" name="Text Box 70"/>
            <p:cNvSpPr txBox="1">
              <a:spLocks noChangeArrowheads="1"/>
            </p:cNvSpPr>
            <p:nvPr/>
          </p:nvSpPr>
          <p:spPr bwMode="auto">
            <a:xfrm>
              <a:off x="2784" y="2064"/>
              <a:ext cx="1200" cy="1152"/>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pPr eaLnBrk="1" hangingPunct="1">
                <a:spcBef>
                  <a:spcPct val="50000"/>
                </a:spcBef>
              </a:pPr>
              <a:endParaRPr lang="en-US" dirty="0"/>
            </a:p>
          </p:txBody>
        </p:sp>
        <p:sp>
          <p:nvSpPr>
            <p:cNvPr id="1033287" name="Freeform 71"/>
            <p:cNvSpPr>
              <a:spLocks/>
            </p:cNvSpPr>
            <p:nvPr/>
          </p:nvSpPr>
          <p:spPr bwMode="auto">
            <a:xfrm>
              <a:off x="2544" y="2064"/>
              <a:ext cx="240" cy="1152"/>
            </a:xfrm>
            <a:custGeom>
              <a:avLst/>
              <a:gdLst>
                <a:gd name="T0" fmla="*/ 240 w 240"/>
                <a:gd name="T1" fmla="*/ 0 h 1152"/>
                <a:gd name="T2" fmla="*/ 0 w 240"/>
                <a:gd name="T3" fmla="*/ 144 h 1152"/>
                <a:gd name="T4" fmla="*/ 0 w 240"/>
                <a:gd name="T5" fmla="*/ 1008 h 1152"/>
                <a:gd name="T6" fmla="*/ 240 w 240"/>
                <a:gd name="T7" fmla="*/ 1152 h 1152"/>
                <a:gd name="T8" fmla="*/ 240 w 240"/>
                <a:gd name="T9" fmla="*/ 0 h 1152"/>
              </a:gdLst>
              <a:ahLst/>
              <a:cxnLst>
                <a:cxn ang="0">
                  <a:pos x="T0" y="T1"/>
                </a:cxn>
                <a:cxn ang="0">
                  <a:pos x="T2" y="T3"/>
                </a:cxn>
                <a:cxn ang="0">
                  <a:pos x="T4" y="T5"/>
                </a:cxn>
                <a:cxn ang="0">
                  <a:pos x="T6" y="T7"/>
                </a:cxn>
                <a:cxn ang="0">
                  <a:pos x="T8" y="T9"/>
                </a:cxn>
              </a:cxnLst>
              <a:rect l="0" t="0" r="r" b="b"/>
              <a:pathLst>
                <a:path w="240" h="1152">
                  <a:moveTo>
                    <a:pt x="240" y="0"/>
                  </a:moveTo>
                  <a:lnTo>
                    <a:pt x="0" y="144"/>
                  </a:lnTo>
                  <a:lnTo>
                    <a:pt x="0" y="1008"/>
                  </a:lnTo>
                  <a:lnTo>
                    <a:pt x="240" y="1152"/>
                  </a:lnTo>
                  <a:lnTo>
                    <a:pt x="240" y="0"/>
                  </a:lnTo>
                  <a:close/>
                </a:path>
              </a:pathLst>
            </a:custGeom>
            <a:solidFill>
              <a:srgbClr val="FFFF99"/>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dirty="0"/>
            </a:p>
          </p:txBody>
        </p:sp>
      </p:grpSp>
      <p:sp>
        <p:nvSpPr>
          <p:cNvPr id="1033288" name="Freeform 72"/>
          <p:cNvSpPr>
            <a:spLocks/>
          </p:cNvSpPr>
          <p:nvPr/>
        </p:nvSpPr>
        <p:spPr bwMode="auto">
          <a:xfrm>
            <a:off x="6553200" y="3333750"/>
            <a:ext cx="1905000" cy="304800"/>
          </a:xfrm>
          <a:custGeom>
            <a:avLst/>
            <a:gdLst>
              <a:gd name="T0" fmla="*/ 0 w 1680"/>
              <a:gd name="T1" fmla="*/ 192 h 192"/>
              <a:gd name="T2" fmla="*/ 0 w 1680"/>
              <a:gd name="T3" fmla="*/ 0 h 192"/>
              <a:gd name="T4" fmla="*/ 1680 w 1680"/>
              <a:gd name="T5" fmla="*/ 0 h 192"/>
              <a:gd name="T6" fmla="*/ 1680 w 1680"/>
              <a:gd name="T7" fmla="*/ 192 h 192"/>
            </a:gdLst>
            <a:ahLst/>
            <a:cxnLst>
              <a:cxn ang="0">
                <a:pos x="T0" y="T1"/>
              </a:cxn>
              <a:cxn ang="0">
                <a:pos x="T2" y="T3"/>
              </a:cxn>
              <a:cxn ang="0">
                <a:pos x="T4" y="T5"/>
              </a:cxn>
              <a:cxn ang="0">
                <a:pos x="T6" y="T7"/>
              </a:cxn>
            </a:cxnLst>
            <a:rect l="0" t="0" r="r" b="b"/>
            <a:pathLst>
              <a:path w="1680" h="192">
                <a:moveTo>
                  <a:pt x="0" y="192"/>
                </a:moveTo>
                <a:lnTo>
                  <a:pt x="0" y="0"/>
                </a:lnTo>
                <a:lnTo>
                  <a:pt x="1680" y="0"/>
                </a:lnTo>
                <a:lnTo>
                  <a:pt x="1680" y="192"/>
                </a:lnTo>
              </a:path>
            </a:pathLst>
          </a:custGeom>
          <a:noFill/>
          <a:ln w="19050" cap="flat" cmpd="sng">
            <a:solidFill>
              <a:schemeClr val="tx1"/>
            </a:solidFill>
            <a:prstDash val="solid"/>
            <a:round/>
            <a:headEnd type="triangle" w="med" len="med"/>
            <a:tailEnd type="triangle" w="med" len="med"/>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dirty="0"/>
          </a:p>
        </p:txBody>
      </p:sp>
      <p:sp>
        <p:nvSpPr>
          <p:cNvPr id="1033289" name="Text Box 73"/>
          <p:cNvSpPr txBox="1">
            <a:spLocks noChangeArrowheads="1"/>
          </p:cNvSpPr>
          <p:nvPr/>
        </p:nvSpPr>
        <p:spPr bwMode="auto">
          <a:xfrm>
            <a:off x="2667000" y="4400550"/>
            <a:ext cx="1752600" cy="3968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2000" dirty="0"/>
              <a:t>0x88D0 3333</a:t>
            </a:r>
          </a:p>
        </p:txBody>
      </p:sp>
      <p:sp>
        <p:nvSpPr>
          <p:cNvPr id="1033290" name="Text Box 74"/>
          <p:cNvSpPr txBox="1">
            <a:spLocks noChangeArrowheads="1"/>
          </p:cNvSpPr>
          <p:nvPr/>
        </p:nvSpPr>
        <p:spPr bwMode="auto">
          <a:xfrm>
            <a:off x="7467600" y="2266950"/>
            <a:ext cx="1447800" cy="4572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dirty="0"/>
              <a:t>Speicher</a:t>
            </a:r>
          </a:p>
        </p:txBody>
      </p:sp>
      <p:sp>
        <p:nvSpPr>
          <p:cNvPr id="1033291" name="Text Box 75"/>
          <p:cNvSpPr txBox="1">
            <a:spLocks noChangeArrowheads="1"/>
          </p:cNvSpPr>
          <p:nvPr/>
        </p:nvSpPr>
        <p:spPr bwMode="auto">
          <a:xfrm>
            <a:off x="5715000" y="3638550"/>
            <a:ext cx="914400" cy="12192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pPr eaLnBrk="1" hangingPunct="1">
              <a:spcBef>
                <a:spcPct val="50000"/>
              </a:spcBef>
            </a:pPr>
            <a:endParaRPr lang="en-US" dirty="0"/>
          </a:p>
        </p:txBody>
      </p:sp>
      <p:sp>
        <p:nvSpPr>
          <p:cNvPr id="1033292" name="Freeform 76"/>
          <p:cNvSpPr>
            <a:spLocks/>
          </p:cNvSpPr>
          <p:nvPr/>
        </p:nvSpPr>
        <p:spPr bwMode="auto">
          <a:xfrm>
            <a:off x="4343400" y="3333750"/>
            <a:ext cx="1447800" cy="304800"/>
          </a:xfrm>
          <a:custGeom>
            <a:avLst/>
            <a:gdLst>
              <a:gd name="T0" fmla="*/ 0 w 1680"/>
              <a:gd name="T1" fmla="*/ 192 h 192"/>
              <a:gd name="T2" fmla="*/ 0 w 1680"/>
              <a:gd name="T3" fmla="*/ 0 h 192"/>
              <a:gd name="T4" fmla="*/ 1680 w 1680"/>
              <a:gd name="T5" fmla="*/ 0 h 192"/>
              <a:gd name="T6" fmla="*/ 1680 w 1680"/>
              <a:gd name="T7" fmla="*/ 192 h 192"/>
            </a:gdLst>
            <a:ahLst/>
            <a:cxnLst>
              <a:cxn ang="0">
                <a:pos x="T0" y="T1"/>
              </a:cxn>
              <a:cxn ang="0">
                <a:pos x="T2" y="T3"/>
              </a:cxn>
              <a:cxn ang="0">
                <a:pos x="T4" y="T5"/>
              </a:cxn>
              <a:cxn ang="0">
                <a:pos x="T6" y="T7"/>
              </a:cxn>
            </a:cxnLst>
            <a:rect l="0" t="0" r="r" b="b"/>
            <a:pathLst>
              <a:path w="1680" h="192">
                <a:moveTo>
                  <a:pt x="0" y="192"/>
                </a:moveTo>
                <a:lnTo>
                  <a:pt x="0" y="0"/>
                </a:lnTo>
                <a:lnTo>
                  <a:pt x="1680" y="0"/>
                </a:lnTo>
                <a:lnTo>
                  <a:pt x="1680" y="192"/>
                </a:lnTo>
              </a:path>
            </a:pathLst>
          </a:custGeom>
          <a:noFill/>
          <a:ln w="19050" cap="flat" cmpd="sng">
            <a:solidFill>
              <a:schemeClr val="tx1"/>
            </a:solidFill>
            <a:prstDash val="solid"/>
            <a:round/>
            <a:headEnd type="triangle" w="med" len="med"/>
            <a:tailEnd type="triangle" w="med" len="med"/>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dirty="0"/>
          </a:p>
        </p:txBody>
      </p:sp>
      <p:sp>
        <p:nvSpPr>
          <p:cNvPr id="1033293" name="Freeform 77"/>
          <p:cNvSpPr>
            <a:spLocks/>
          </p:cNvSpPr>
          <p:nvPr/>
        </p:nvSpPr>
        <p:spPr bwMode="auto">
          <a:xfrm>
            <a:off x="381000" y="3333750"/>
            <a:ext cx="2514600" cy="304800"/>
          </a:xfrm>
          <a:custGeom>
            <a:avLst/>
            <a:gdLst>
              <a:gd name="T0" fmla="*/ 0 w 1680"/>
              <a:gd name="T1" fmla="*/ 192 h 192"/>
              <a:gd name="T2" fmla="*/ 0 w 1680"/>
              <a:gd name="T3" fmla="*/ 0 h 192"/>
              <a:gd name="T4" fmla="*/ 1680 w 1680"/>
              <a:gd name="T5" fmla="*/ 0 h 192"/>
              <a:gd name="T6" fmla="*/ 1680 w 1680"/>
              <a:gd name="T7" fmla="*/ 192 h 192"/>
            </a:gdLst>
            <a:ahLst/>
            <a:cxnLst>
              <a:cxn ang="0">
                <a:pos x="T0" y="T1"/>
              </a:cxn>
              <a:cxn ang="0">
                <a:pos x="T2" y="T3"/>
              </a:cxn>
              <a:cxn ang="0">
                <a:pos x="T4" y="T5"/>
              </a:cxn>
              <a:cxn ang="0">
                <a:pos x="T6" y="T7"/>
              </a:cxn>
            </a:cxnLst>
            <a:rect l="0" t="0" r="r" b="b"/>
            <a:pathLst>
              <a:path w="1680" h="192">
                <a:moveTo>
                  <a:pt x="0" y="192"/>
                </a:moveTo>
                <a:lnTo>
                  <a:pt x="0" y="0"/>
                </a:lnTo>
                <a:lnTo>
                  <a:pt x="1680" y="0"/>
                </a:lnTo>
                <a:lnTo>
                  <a:pt x="1680" y="192"/>
                </a:lnTo>
              </a:path>
            </a:pathLst>
          </a:custGeom>
          <a:noFill/>
          <a:ln w="19050" cap="flat" cmpd="sng">
            <a:solidFill>
              <a:schemeClr val="tx1"/>
            </a:solidFill>
            <a:prstDash val="solid"/>
            <a:round/>
            <a:headEnd type="triangle" w="med" len="med"/>
            <a:tailEnd type="triangle" w="med" len="med"/>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dirty="0"/>
          </a:p>
        </p:txBody>
      </p:sp>
      <p:sp>
        <p:nvSpPr>
          <p:cNvPr id="1033294" name="Text Box 78"/>
          <p:cNvSpPr txBox="1">
            <a:spLocks noChangeArrowheads="1"/>
          </p:cNvSpPr>
          <p:nvPr/>
        </p:nvSpPr>
        <p:spPr bwMode="auto">
          <a:xfrm>
            <a:off x="5638800" y="2266950"/>
            <a:ext cx="1219200" cy="4572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dirty="0"/>
              <a:t>MMU</a:t>
            </a:r>
          </a:p>
        </p:txBody>
      </p:sp>
      <p:sp>
        <p:nvSpPr>
          <p:cNvPr id="1033295" name="Text Box 79"/>
          <p:cNvSpPr txBox="1">
            <a:spLocks noChangeArrowheads="1"/>
          </p:cNvSpPr>
          <p:nvPr/>
        </p:nvSpPr>
        <p:spPr bwMode="auto">
          <a:xfrm>
            <a:off x="6934200" y="3867150"/>
            <a:ext cx="990600" cy="366713"/>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t>0x11C0</a:t>
            </a:r>
            <a:endParaRPr lang="de-DE" sz="1800" dirty="0">
              <a:sym typeface="Wingdings" pitchFamily="2" charset="2"/>
            </a:endParaRPr>
          </a:p>
        </p:txBody>
      </p:sp>
      <p:sp>
        <p:nvSpPr>
          <p:cNvPr id="1033296" name="Text Box 80"/>
          <p:cNvSpPr txBox="1">
            <a:spLocks noChangeArrowheads="1"/>
          </p:cNvSpPr>
          <p:nvPr/>
        </p:nvSpPr>
        <p:spPr bwMode="auto">
          <a:xfrm>
            <a:off x="8001000" y="3867150"/>
            <a:ext cx="914400" cy="3968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2000" dirty="0"/>
              <a:t>3333</a:t>
            </a:r>
          </a:p>
        </p:txBody>
      </p:sp>
      <p:graphicFrame>
        <p:nvGraphicFramePr>
          <p:cNvPr id="1033297" name="Group 81"/>
          <p:cNvGraphicFramePr>
            <a:graphicFrameLocks noGrp="1"/>
          </p:cNvGraphicFramePr>
          <p:nvPr/>
        </p:nvGraphicFramePr>
        <p:xfrm>
          <a:off x="4038600" y="5162550"/>
          <a:ext cx="2362200" cy="1190625"/>
        </p:xfrm>
        <a:graphic>
          <a:graphicData uri="http://schemas.openxmlformats.org/drawingml/2006/table">
            <a:tbl>
              <a:tblPr/>
              <a:tblGrid>
                <a:gridCol w="1181100"/>
                <a:gridCol w="1181100"/>
              </a:tblGrid>
              <a:tr h="396875">
                <a:tc gridSpan="2">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de-DE" sz="1800" b="1" i="0" u="none" strike="noStrike" cap="none" normalizeH="0" baseline="0" dirty="0" smtClean="0">
                          <a:ln>
                            <a:noFill/>
                          </a:ln>
                          <a:solidFill>
                            <a:schemeClr val="tx1"/>
                          </a:solidFill>
                          <a:effectLst/>
                          <a:latin typeface="Arial" charset="0"/>
                        </a:rPr>
                        <a:t>Prozess P1</a:t>
                      </a:r>
                    </a:p>
                  </a:txBody>
                  <a:tcPr marL="90000" marR="90000" marT="46800" marB="4680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de-DE"/>
                    </a:p>
                  </a:txBody>
                  <a:tcPr/>
                </a:tc>
              </a:tr>
              <a:tr h="396875">
                <a:tc>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de-DE" sz="1800" b="1" i="0" u="none" strike="noStrike" cap="none" normalizeH="0" baseline="0" dirty="0" smtClean="0">
                          <a:ln>
                            <a:noFill/>
                          </a:ln>
                          <a:solidFill>
                            <a:schemeClr val="tx1"/>
                          </a:solidFill>
                          <a:effectLst/>
                          <a:latin typeface="Arial" charset="0"/>
                        </a:rPr>
                        <a:t>Seite</a:t>
                      </a:r>
                    </a:p>
                  </a:txBody>
                  <a:tcPr marL="90000" marR="90000" marT="468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de-DE" sz="1800" b="1" i="0" u="none" strike="noStrike" cap="none" normalizeH="0" baseline="0" dirty="0" smtClean="0">
                          <a:ln>
                            <a:noFill/>
                          </a:ln>
                          <a:solidFill>
                            <a:schemeClr val="tx1"/>
                          </a:solidFill>
                          <a:effectLst/>
                          <a:latin typeface="Arial" charset="0"/>
                        </a:rPr>
                        <a:t>Kachel</a:t>
                      </a:r>
                    </a:p>
                  </a:txBody>
                  <a:tcPr marL="90000" marR="90000" marT="46800" marB="468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875">
                <a:tc>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de-DE" sz="1800" b="0" i="0" u="none" strike="noStrike" cap="none" normalizeH="0" baseline="0" dirty="0" smtClean="0">
                          <a:ln>
                            <a:noFill/>
                          </a:ln>
                          <a:solidFill>
                            <a:schemeClr val="tx1"/>
                          </a:solidFill>
                          <a:effectLst/>
                          <a:latin typeface="Arial" charset="0"/>
                        </a:rPr>
                        <a:t>0x88D.</a:t>
                      </a:r>
                    </a:p>
                  </a:txBody>
                  <a:tcPr marL="90000" marR="90000" marT="468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de-DE" sz="1800" b="0" i="0" u="none" strike="noStrike" cap="none" normalizeH="0" baseline="0" dirty="0" smtClean="0">
                          <a:ln>
                            <a:noFill/>
                          </a:ln>
                          <a:solidFill>
                            <a:schemeClr val="tx1"/>
                          </a:solidFill>
                          <a:effectLst/>
                          <a:latin typeface="Arial" charset="0"/>
                        </a:rPr>
                        <a:t>0x11C.</a:t>
                      </a:r>
                    </a:p>
                  </a:txBody>
                  <a:tcPr marL="90000" marR="90000" marT="46800" marB="468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1033310" name="Group 94"/>
          <p:cNvGraphicFramePr>
            <a:graphicFrameLocks noGrp="1"/>
          </p:cNvGraphicFramePr>
          <p:nvPr/>
        </p:nvGraphicFramePr>
        <p:xfrm>
          <a:off x="6553200" y="5162550"/>
          <a:ext cx="2362200" cy="1219200"/>
        </p:xfrm>
        <a:graphic>
          <a:graphicData uri="http://schemas.openxmlformats.org/drawingml/2006/table">
            <a:tbl>
              <a:tblPr/>
              <a:tblGrid>
                <a:gridCol w="1181100"/>
                <a:gridCol w="1181100"/>
              </a:tblGrid>
              <a:tr h="396875">
                <a:tc gridSpan="2">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de-DE" sz="1800" b="1" i="0" u="none" strike="noStrike" cap="none" normalizeH="0" baseline="0" dirty="0" smtClean="0">
                          <a:ln>
                            <a:noFill/>
                          </a:ln>
                          <a:solidFill>
                            <a:schemeClr val="tx1"/>
                          </a:solidFill>
                          <a:effectLst/>
                          <a:latin typeface="Arial" charset="0"/>
                        </a:rPr>
                        <a:t>Prozess P2</a:t>
                      </a:r>
                    </a:p>
                  </a:txBody>
                  <a:tcPr marL="90000" marR="90000" marT="46800" marB="4680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de-DE"/>
                    </a:p>
                  </a:txBody>
                  <a:tcPr/>
                </a:tc>
              </a:tr>
              <a:tr h="396875">
                <a:tc>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de-DE" sz="1800" b="1" i="0" u="none" strike="noStrike" cap="none" normalizeH="0" baseline="0" dirty="0" smtClean="0">
                          <a:ln>
                            <a:noFill/>
                          </a:ln>
                          <a:solidFill>
                            <a:schemeClr val="tx1"/>
                          </a:solidFill>
                          <a:effectLst/>
                          <a:latin typeface="Arial" charset="0"/>
                        </a:rPr>
                        <a:t>Seite</a:t>
                      </a:r>
                    </a:p>
                  </a:txBody>
                  <a:tcPr marL="90000" marR="90000" marT="468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de-DE" sz="1800" b="1" i="0" u="none" strike="noStrike" cap="none" normalizeH="0" baseline="0" dirty="0" smtClean="0">
                          <a:ln>
                            <a:noFill/>
                          </a:ln>
                          <a:solidFill>
                            <a:schemeClr val="tx1"/>
                          </a:solidFill>
                          <a:effectLst/>
                          <a:latin typeface="Arial" charset="0"/>
                        </a:rPr>
                        <a:t>Kachel</a:t>
                      </a:r>
                    </a:p>
                  </a:txBody>
                  <a:tcPr marL="90000" marR="90000" marT="46800" marB="468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5450">
                <a:tc>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de-DE" sz="1800" b="0" i="0" u="none" strike="noStrike" cap="none" normalizeH="0" baseline="0" dirty="0" smtClean="0">
                          <a:ln>
                            <a:noFill/>
                          </a:ln>
                          <a:solidFill>
                            <a:schemeClr val="tx1"/>
                          </a:solidFill>
                          <a:effectLst/>
                          <a:latin typeface="Arial" charset="0"/>
                        </a:rPr>
                        <a:t>0x88D.</a:t>
                      </a:r>
                    </a:p>
                  </a:txBody>
                  <a:tcPr marL="90000" marR="90000" marT="468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de-DE" sz="1800" b="0" i="0" u="none" strike="noStrike" cap="none" normalizeH="0" baseline="0" dirty="0" smtClean="0">
                          <a:ln>
                            <a:noFill/>
                          </a:ln>
                          <a:solidFill>
                            <a:schemeClr val="tx1"/>
                          </a:solidFill>
                          <a:effectLst/>
                          <a:latin typeface="Arial" charset="0"/>
                        </a:rPr>
                        <a:t>0x11C.</a:t>
                      </a:r>
                    </a:p>
                  </a:txBody>
                  <a:tcPr marL="90000" marR="90000" marT="46800" marB="468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033323" name="Text Box 107"/>
          <p:cNvSpPr txBox="1">
            <a:spLocks noChangeArrowheads="1"/>
          </p:cNvSpPr>
          <p:nvPr/>
        </p:nvSpPr>
        <p:spPr bwMode="auto">
          <a:xfrm>
            <a:off x="304800" y="4095750"/>
            <a:ext cx="685800" cy="4572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dirty="0"/>
              <a:t>P1</a:t>
            </a:r>
          </a:p>
        </p:txBody>
      </p:sp>
      <p:sp>
        <p:nvSpPr>
          <p:cNvPr id="1033324" name="Text Box 108"/>
          <p:cNvSpPr txBox="1">
            <a:spLocks noChangeArrowheads="1"/>
          </p:cNvSpPr>
          <p:nvPr/>
        </p:nvSpPr>
        <p:spPr bwMode="auto">
          <a:xfrm>
            <a:off x="4343400" y="3028950"/>
            <a:ext cx="2286000" cy="366713"/>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t>lese 0x88D0 </a:t>
            </a:r>
            <a:r>
              <a:rPr lang="de-DE" sz="1800" dirty="0">
                <a:sym typeface="Wingdings" pitchFamily="2" charset="2"/>
              </a:rPr>
              <a:t></a:t>
            </a:r>
          </a:p>
        </p:txBody>
      </p:sp>
      <p:sp>
        <p:nvSpPr>
          <p:cNvPr id="1033325" name="Text Box 109"/>
          <p:cNvSpPr txBox="1">
            <a:spLocks noChangeArrowheads="1"/>
          </p:cNvSpPr>
          <p:nvPr/>
        </p:nvSpPr>
        <p:spPr bwMode="auto">
          <a:xfrm>
            <a:off x="6477000" y="3028950"/>
            <a:ext cx="2286000" cy="366713"/>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t>lese 0x11C0 </a:t>
            </a:r>
            <a:r>
              <a:rPr lang="de-DE" sz="1800" dirty="0">
                <a:sym typeface="Wingdings" pitchFamily="2" charset="2"/>
              </a:rPr>
              <a:t></a:t>
            </a:r>
          </a:p>
        </p:txBody>
      </p:sp>
      <p:sp>
        <p:nvSpPr>
          <p:cNvPr id="1033326" name="Text Box 110"/>
          <p:cNvSpPr txBox="1">
            <a:spLocks noChangeArrowheads="1"/>
          </p:cNvSpPr>
          <p:nvPr/>
        </p:nvSpPr>
        <p:spPr bwMode="auto">
          <a:xfrm>
            <a:off x="6629400" y="3333750"/>
            <a:ext cx="1182688" cy="3968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sym typeface="Wingdings" pitchFamily="2" charset="2"/>
              </a:rPr>
              <a:t></a:t>
            </a:r>
            <a:r>
              <a:rPr lang="de-DE" sz="2000" dirty="0"/>
              <a:t> 3333</a:t>
            </a:r>
          </a:p>
        </p:txBody>
      </p:sp>
      <p:sp>
        <p:nvSpPr>
          <p:cNvPr id="1033327" name="Text Box 111"/>
          <p:cNvSpPr txBox="1">
            <a:spLocks noChangeArrowheads="1"/>
          </p:cNvSpPr>
          <p:nvPr/>
        </p:nvSpPr>
        <p:spPr bwMode="auto">
          <a:xfrm>
            <a:off x="4572000" y="3333750"/>
            <a:ext cx="1223963" cy="3968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sym typeface="Wingdings" pitchFamily="2" charset="2"/>
              </a:rPr>
              <a:t></a:t>
            </a:r>
            <a:r>
              <a:rPr lang="de-DE" sz="2000" dirty="0"/>
              <a:t> 3333</a:t>
            </a:r>
          </a:p>
        </p:txBody>
      </p:sp>
      <p:sp>
        <p:nvSpPr>
          <p:cNvPr id="1033328" name="Text Box 112"/>
          <p:cNvSpPr txBox="1">
            <a:spLocks noChangeArrowheads="1"/>
          </p:cNvSpPr>
          <p:nvPr/>
        </p:nvSpPr>
        <p:spPr bwMode="auto">
          <a:xfrm>
            <a:off x="1066800" y="3333750"/>
            <a:ext cx="1143000" cy="3968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sym typeface="Wingdings" pitchFamily="2" charset="2"/>
              </a:rPr>
              <a:t></a:t>
            </a:r>
            <a:r>
              <a:rPr lang="de-DE" sz="2000" dirty="0"/>
              <a:t> 3333</a:t>
            </a:r>
          </a:p>
        </p:txBody>
      </p:sp>
      <p:sp>
        <p:nvSpPr>
          <p:cNvPr id="1033329" name="Text Box 113"/>
          <p:cNvSpPr txBox="1">
            <a:spLocks noChangeArrowheads="1"/>
          </p:cNvSpPr>
          <p:nvPr/>
        </p:nvSpPr>
        <p:spPr bwMode="auto">
          <a:xfrm>
            <a:off x="304800" y="4095750"/>
            <a:ext cx="685800" cy="4572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dirty="0"/>
              <a:t>P2</a:t>
            </a:r>
          </a:p>
        </p:txBody>
      </p:sp>
      <p:sp>
        <p:nvSpPr>
          <p:cNvPr id="1033330" name="Text Box 114"/>
          <p:cNvSpPr txBox="1">
            <a:spLocks noChangeArrowheads="1"/>
          </p:cNvSpPr>
          <p:nvPr/>
        </p:nvSpPr>
        <p:spPr bwMode="auto">
          <a:xfrm>
            <a:off x="533400" y="2800350"/>
            <a:ext cx="2286000" cy="366713"/>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t>lese 0x88D0 </a:t>
            </a:r>
            <a:r>
              <a:rPr lang="de-DE" sz="1800" dirty="0">
                <a:sym typeface="Wingdings" pitchFamily="2" charset="2"/>
              </a:rPr>
              <a:t></a:t>
            </a:r>
          </a:p>
        </p:txBody>
      </p:sp>
      <p:sp>
        <p:nvSpPr>
          <p:cNvPr id="1033331" name="Text Box 115"/>
          <p:cNvSpPr txBox="1">
            <a:spLocks noChangeArrowheads="1"/>
          </p:cNvSpPr>
          <p:nvPr/>
        </p:nvSpPr>
        <p:spPr bwMode="auto">
          <a:xfrm>
            <a:off x="4343400" y="2800350"/>
            <a:ext cx="2286000" cy="366713"/>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t>lese 0x88D0 </a:t>
            </a:r>
            <a:r>
              <a:rPr lang="de-DE" sz="1800" dirty="0">
                <a:sym typeface="Wingdings" pitchFamily="2" charset="2"/>
              </a:rPr>
              <a:t></a:t>
            </a:r>
          </a:p>
        </p:txBody>
      </p:sp>
      <p:sp>
        <p:nvSpPr>
          <p:cNvPr id="1033332" name="Text Box 116"/>
          <p:cNvSpPr txBox="1">
            <a:spLocks noChangeArrowheads="1"/>
          </p:cNvSpPr>
          <p:nvPr/>
        </p:nvSpPr>
        <p:spPr bwMode="auto">
          <a:xfrm>
            <a:off x="6477000" y="2800350"/>
            <a:ext cx="2286000" cy="366713"/>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t>lese 0x11C0 </a:t>
            </a:r>
            <a:r>
              <a:rPr lang="de-DE" sz="1800" dirty="0">
                <a:sym typeface="Wingdings" pitchFamily="2" charset="2"/>
              </a:rPr>
              <a:t></a:t>
            </a:r>
          </a:p>
        </p:txBody>
      </p:sp>
      <p:sp>
        <p:nvSpPr>
          <p:cNvPr id="1033333" name="Text Box 117"/>
          <p:cNvSpPr txBox="1">
            <a:spLocks noChangeArrowheads="1"/>
          </p:cNvSpPr>
          <p:nvPr/>
        </p:nvSpPr>
        <p:spPr bwMode="auto">
          <a:xfrm>
            <a:off x="6629400" y="3562350"/>
            <a:ext cx="1182688" cy="3968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sym typeface="Wingdings" pitchFamily="2" charset="2"/>
              </a:rPr>
              <a:t></a:t>
            </a:r>
            <a:r>
              <a:rPr lang="de-DE" sz="2000" dirty="0"/>
              <a:t> 3333</a:t>
            </a:r>
          </a:p>
        </p:txBody>
      </p:sp>
      <p:sp>
        <p:nvSpPr>
          <p:cNvPr id="1033334" name="Text Box 118"/>
          <p:cNvSpPr txBox="1">
            <a:spLocks noChangeArrowheads="1"/>
          </p:cNvSpPr>
          <p:nvPr/>
        </p:nvSpPr>
        <p:spPr bwMode="auto">
          <a:xfrm>
            <a:off x="4572000" y="3562350"/>
            <a:ext cx="1152525" cy="3968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sym typeface="Wingdings" pitchFamily="2" charset="2"/>
              </a:rPr>
              <a:t></a:t>
            </a:r>
            <a:r>
              <a:rPr lang="de-DE" sz="2000" dirty="0"/>
              <a:t> 3333</a:t>
            </a:r>
          </a:p>
        </p:txBody>
      </p:sp>
      <p:sp>
        <p:nvSpPr>
          <p:cNvPr id="1033335" name="Text Box 119"/>
          <p:cNvSpPr txBox="1">
            <a:spLocks noChangeArrowheads="1"/>
          </p:cNvSpPr>
          <p:nvPr/>
        </p:nvSpPr>
        <p:spPr bwMode="auto">
          <a:xfrm>
            <a:off x="1143000" y="3562350"/>
            <a:ext cx="1143000" cy="3968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sym typeface="Wingdings" pitchFamily="2" charset="2"/>
              </a:rPr>
              <a:t></a:t>
            </a:r>
            <a:r>
              <a:rPr lang="de-DE" sz="2000" dirty="0"/>
              <a:t> 3333</a:t>
            </a:r>
          </a:p>
        </p:txBody>
      </p:sp>
      <p:sp>
        <p:nvSpPr>
          <p:cNvPr id="1033336" name="Line 120"/>
          <p:cNvSpPr>
            <a:spLocks noChangeShapeType="1"/>
          </p:cNvSpPr>
          <p:nvPr/>
        </p:nvSpPr>
        <p:spPr bwMode="auto">
          <a:xfrm flipH="1">
            <a:off x="5257800" y="4552950"/>
            <a:ext cx="838200" cy="609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dirty="0"/>
          </a:p>
        </p:txBody>
      </p:sp>
      <p:sp>
        <p:nvSpPr>
          <p:cNvPr id="1033337" name="Line 121"/>
          <p:cNvSpPr>
            <a:spLocks noChangeShapeType="1"/>
          </p:cNvSpPr>
          <p:nvPr/>
        </p:nvSpPr>
        <p:spPr bwMode="auto">
          <a:xfrm>
            <a:off x="6553200" y="4552950"/>
            <a:ext cx="838200" cy="609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dirty="0"/>
          </a:p>
        </p:txBody>
      </p:sp>
      <p:grpSp>
        <p:nvGrpSpPr>
          <p:cNvPr id="1033338" name="Group 122"/>
          <p:cNvGrpSpPr>
            <a:grpSpLocks/>
          </p:cNvGrpSpPr>
          <p:nvPr/>
        </p:nvGrpSpPr>
        <p:grpSpPr bwMode="auto">
          <a:xfrm>
            <a:off x="5257800" y="4857750"/>
            <a:ext cx="762000" cy="228600"/>
            <a:chOff x="1248" y="2736"/>
            <a:chExt cx="336" cy="144"/>
          </a:xfrm>
        </p:grpSpPr>
        <p:sp>
          <p:nvSpPr>
            <p:cNvPr id="1033339" name="Line 123"/>
            <p:cNvSpPr>
              <a:spLocks noChangeShapeType="1"/>
            </p:cNvSpPr>
            <p:nvPr/>
          </p:nvSpPr>
          <p:spPr bwMode="auto">
            <a:xfrm>
              <a:off x="1344" y="2736"/>
              <a:ext cx="144" cy="144"/>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dirty="0"/>
            </a:p>
          </p:txBody>
        </p:sp>
        <p:sp>
          <p:nvSpPr>
            <p:cNvPr id="1033340" name="Line 124"/>
            <p:cNvSpPr>
              <a:spLocks noChangeShapeType="1"/>
            </p:cNvSpPr>
            <p:nvPr/>
          </p:nvSpPr>
          <p:spPr bwMode="auto">
            <a:xfrm flipH="1">
              <a:off x="1248" y="2736"/>
              <a:ext cx="336" cy="96"/>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dirty="0"/>
            </a:p>
          </p:txBody>
        </p:sp>
      </p:grpSp>
      <p:sp>
        <p:nvSpPr>
          <p:cNvPr id="1033341" name="Text Box 125"/>
          <p:cNvSpPr txBox="1">
            <a:spLocks noChangeArrowheads="1"/>
          </p:cNvSpPr>
          <p:nvPr/>
        </p:nvSpPr>
        <p:spPr bwMode="auto">
          <a:xfrm>
            <a:off x="228600" y="5229200"/>
            <a:ext cx="3657600" cy="1017844"/>
          </a:xfrm>
          <a:prstGeom prst="rect">
            <a:avLst/>
          </a:prstGeom>
          <a:solidFill>
            <a:srgbClr val="E3E3FF"/>
          </a:solidFill>
          <a:ln w="9525">
            <a:solidFill>
              <a:schemeClr val="tx1"/>
            </a:solidFill>
            <a:miter lim="800000"/>
            <a:headEnd/>
            <a:tailEnd/>
          </a:ln>
          <a:effectLst>
            <a:outerShdw dist="107763" dir="2700000" algn="ctr" rotWithShape="0">
              <a:schemeClr val="bg2"/>
            </a:outerShdw>
          </a:effectLst>
        </p:spPr>
        <p:txBody>
          <a:bodyPr lIns="90000" tIns="46800" rIns="90000" bIns="46800">
            <a:spAutoFit/>
          </a:bodyPr>
          <a:lstStyle/>
          <a:p>
            <a:pPr eaLnBrk="1" hangingPunct="1">
              <a:spcBef>
                <a:spcPct val="50000"/>
              </a:spcBef>
            </a:pPr>
            <a:r>
              <a:rPr lang="de-DE" sz="2000" dirty="0">
                <a:sym typeface="Wingdings" pitchFamily="2" charset="2"/>
              </a:rPr>
              <a:t> Der zweite Prozess füllt den </a:t>
            </a:r>
            <a:r>
              <a:rPr lang="de-DE" sz="2000" i="1" dirty="0">
                <a:sym typeface="Wingdings" pitchFamily="2" charset="2"/>
              </a:rPr>
              <a:t>Cache</a:t>
            </a:r>
            <a:r>
              <a:rPr lang="de-DE" sz="2000" dirty="0">
                <a:sym typeface="Wingdings" pitchFamily="2" charset="2"/>
              </a:rPr>
              <a:t> erneut. Langsam, aber korrekt.</a:t>
            </a:r>
            <a:endParaRPr lang="de-DE" sz="2000" dirty="0"/>
          </a:p>
        </p:txBody>
      </p:sp>
      <p:sp>
        <p:nvSpPr>
          <p:cNvPr id="1033342" name="Rectangle 126"/>
          <p:cNvSpPr>
            <a:spLocks noChangeArrowheads="1"/>
          </p:cNvSpPr>
          <p:nvPr/>
        </p:nvSpPr>
        <p:spPr bwMode="auto">
          <a:xfrm>
            <a:off x="2667000" y="4400550"/>
            <a:ext cx="1752600" cy="381000"/>
          </a:xfrm>
          <a:prstGeom prst="rect">
            <a:avLst/>
          </a:prstGeom>
          <a:solidFill>
            <a:srgbClr val="FFFF99">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de-DE" dirty="0"/>
          </a:p>
        </p:txBody>
      </p:sp>
      <p:sp>
        <p:nvSpPr>
          <p:cNvPr id="1033343" name="Text Box 127"/>
          <p:cNvSpPr txBox="1">
            <a:spLocks noChangeArrowheads="1"/>
          </p:cNvSpPr>
          <p:nvPr/>
        </p:nvSpPr>
        <p:spPr bwMode="auto">
          <a:xfrm>
            <a:off x="2667000" y="4324350"/>
            <a:ext cx="1752600" cy="3968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2000" dirty="0"/>
              <a:t>0x88D0 3333</a:t>
            </a:r>
          </a:p>
        </p:txBody>
      </p:sp>
    </p:spTree>
    <p:extLst>
      <p:ext uri="{BB962C8B-B14F-4D97-AF65-F5344CB8AC3E}">
        <p14:creationId xmlns:p14="http://schemas.microsoft.com/office/powerpoint/2010/main" val="27635389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33283"/>
                                        </p:tgtEl>
                                        <p:attrNameLst>
                                          <p:attrName>style.visibility</p:attrName>
                                        </p:attrNameLst>
                                      </p:cBhvr>
                                      <p:to>
                                        <p:strVal val="visible"/>
                                      </p:to>
                                    </p:set>
                                  </p:childTnLst>
                                  <p:subTnLst>
                                    <p:set>
                                      <p:cBhvr override="childStyle">
                                        <p:cTn dur="1" fill="hold" display="0" masterRel="nextClick" afterEffect="1"/>
                                        <p:tgtEl>
                                          <p:spTgt spid="1033283"/>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33324"/>
                                        </p:tgtEl>
                                        <p:attrNameLst>
                                          <p:attrName>style.visibility</p:attrName>
                                        </p:attrNameLst>
                                      </p:cBhvr>
                                      <p:to>
                                        <p:strVal val="visible"/>
                                      </p:to>
                                    </p:set>
                                  </p:childTnLst>
                                  <p:subTnLst>
                                    <p:set>
                                      <p:cBhvr override="childStyle">
                                        <p:cTn dur="1" fill="hold" display="0" masterRel="nextClick" afterEffect="1"/>
                                        <p:tgtEl>
                                          <p:spTgt spid="1033324"/>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33325"/>
                                        </p:tgtEl>
                                        <p:attrNameLst>
                                          <p:attrName>style.visibility</p:attrName>
                                        </p:attrNameLst>
                                      </p:cBhvr>
                                      <p:to>
                                        <p:strVal val="visible"/>
                                      </p:to>
                                    </p:set>
                                  </p:childTnLst>
                                  <p:subTnLst>
                                    <p:set>
                                      <p:cBhvr override="childStyle">
                                        <p:cTn dur="1" fill="hold" display="0" masterRel="nextClick" afterEffect="1"/>
                                        <p:tgtEl>
                                          <p:spTgt spid="1033325"/>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033326"/>
                                        </p:tgtEl>
                                        <p:attrNameLst>
                                          <p:attrName>style.visibility</p:attrName>
                                        </p:attrNameLst>
                                      </p:cBhvr>
                                      <p:to>
                                        <p:strVal val="visible"/>
                                      </p:to>
                                    </p:set>
                                  </p:childTnLst>
                                  <p:subTnLst>
                                    <p:set>
                                      <p:cBhvr override="childStyle">
                                        <p:cTn dur="1" fill="hold" display="0" masterRel="nextClick" afterEffect="1"/>
                                        <p:tgtEl>
                                          <p:spTgt spid="1033326"/>
                                        </p:tgtEl>
                                        <p:attrNameLst>
                                          <p:attrName>style.visibility</p:attrName>
                                        </p:attrNameLst>
                                      </p:cBhvr>
                                      <p:to>
                                        <p:strVal val="hidden"/>
                                      </p:to>
                                    </p:set>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033327"/>
                                        </p:tgtEl>
                                        <p:attrNameLst>
                                          <p:attrName>style.visibility</p:attrName>
                                        </p:attrNameLst>
                                      </p:cBhvr>
                                      <p:to>
                                        <p:strVal val="visible"/>
                                      </p:to>
                                    </p:set>
                                  </p:childTnLst>
                                  <p:subTnLst>
                                    <p:set>
                                      <p:cBhvr override="childStyle">
                                        <p:cTn dur="1" fill="hold" display="0" masterRel="nextClick" afterEffect="1"/>
                                        <p:tgtEl>
                                          <p:spTgt spid="1033327"/>
                                        </p:tgtEl>
                                        <p:attrNameLst>
                                          <p:attrName>style.visibility</p:attrName>
                                        </p:attrNameLst>
                                      </p:cBhvr>
                                      <p:to>
                                        <p:strVal val="hidden"/>
                                      </p:to>
                                    </p:set>
                                  </p:sub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03328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033328"/>
                                        </p:tgtEl>
                                        <p:attrNameLst>
                                          <p:attrName>style.visibility</p:attrName>
                                        </p:attrNameLst>
                                      </p:cBhvr>
                                      <p:to>
                                        <p:strVal val="visible"/>
                                      </p:to>
                                    </p:set>
                                  </p:childTnLst>
                                  <p:subTnLst>
                                    <p:set>
                                      <p:cBhvr override="childStyle">
                                        <p:cTn dur="1" fill="hold" display="0" masterRel="nextClick" afterEffect="1"/>
                                        <p:tgtEl>
                                          <p:spTgt spid="1033328"/>
                                        </p:tgtEl>
                                        <p:attrNameLst>
                                          <p:attrName>style.visibility</p:attrName>
                                        </p:attrNameLst>
                                      </p:cBhvr>
                                      <p:to>
                                        <p:strVal val="hidden"/>
                                      </p:to>
                                    </p:set>
                                  </p:sub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03332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499"/>
                                          </p:stCondLst>
                                        </p:cTn>
                                        <p:tgtEl>
                                          <p:spTgt spid="1033338"/>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103333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1033342"/>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499"/>
                                          </p:stCondLst>
                                        </p:cTn>
                                        <p:tgtEl>
                                          <p:spTgt spid="1033330"/>
                                        </p:tgtEl>
                                        <p:attrNameLst>
                                          <p:attrName>style.visibility</p:attrName>
                                        </p:attrNameLst>
                                      </p:cBhvr>
                                      <p:to>
                                        <p:strVal val="visible"/>
                                      </p:to>
                                    </p:set>
                                  </p:childTnLst>
                                  <p:subTnLst>
                                    <p:set>
                                      <p:cBhvr override="childStyle">
                                        <p:cTn dur="1" fill="hold" display="0" masterRel="nextClick" afterEffect="1"/>
                                        <p:tgtEl>
                                          <p:spTgt spid="1033330"/>
                                        </p:tgtEl>
                                        <p:attrNameLst>
                                          <p:attrName>style.visibility</p:attrName>
                                        </p:attrNameLst>
                                      </p:cBhvr>
                                      <p:to>
                                        <p:strVal val="hidden"/>
                                      </p:to>
                                    </p:set>
                                  </p:sub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499"/>
                                          </p:stCondLst>
                                        </p:cTn>
                                        <p:tgtEl>
                                          <p:spTgt spid="1033331"/>
                                        </p:tgtEl>
                                        <p:attrNameLst>
                                          <p:attrName>style.visibility</p:attrName>
                                        </p:attrNameLst>
                                      </p:cBhvr>
                                      <p:to>
                                        <p:strVal val="visible"/>
                                      </p:to>
                                    </p:set>
                                  </p:childTnLst>
                                  <p:subTnLst>
                                    <p:set>
                                      <p:cBhvr override="childStyle">
                                        <p:cTn dur="1" fill="hold" display="0" masterRel="nextClick" afterEffect="1"/>
                                        <p:tgtEl>
                                          <p:spTgt spid="1033331"/>
                                        </p:tgtEl>
                                        <p:attrNameLst>
                                          <p:attrName>style.visibility</p:attrName>
                                        </p:attrNameLst>
                                      </p:cBhvr>
                                      <p:to>
                                        <p:strVal val="hidden"/>
                                      </p:to>
                                    </p:set>
                                  </p:sub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499"/>
                                          </p:stCondLst>
                                        </p:cTn>
                                        <p:tgtEl>
                                          <p:spTgt spid="1033332"/>
                                        </p:tgtEl>
                                        <p:attrNameLst>
                                          <p:attrName>style.visibility</p:attrName>
                                        </p:attrNameLst>
                                      </p:cBhvr>
                                      <p:to>
                                        <p:strVal val="visible"/>
                                      </p:to>
                                    </p:set>
                                  </p:childTnLst>
                                  <p:subTnLst>
                                    <p:set>
                                      <p:cBhvr override="childStyle">
                                        <p:cTn dur="1" fill="hold" display="0" masterRel="nextClick" afterEffect="1"/>
                                        <p:tgtEl>
                                          <p:spTgt spid="1033332"/>
                                        </p:tgtEl>
                                        <p:attrNameLst>
                                          <p:attrName>style.visibility</p:attrName>
                                        </p:attrNameLst>
                                      </p:cBhvr>
                                      <p:to>
                                        <p:strVal val="hidden"/>
                                      </p:to>
                                    </p:set>
                                  </p:sub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499"/>
                                          </p:stCondLst>
                                        </p:cTn>
                                        <p:tgtEl>
                                          <p:spTgt spid="1033333"/>
                                        </p:tgtEl>
                                        <p:attrNameLst>
                                          <p:attrName>style.visibility</p:attrName>
                                        </p:attrNameLst>
                                      </p:cBhvr>
                                      <p:to>
                                        <p:strVal val="visible"/>
                                      </p:to>
                                    </p:set>
                                  </p:childTnLst>
                                  <p:subTnLst>
                                    <p:set>
                                      <p:cBhvr override="childStyle">
                                        <p:cTn dur="1" fill="hold" display="0" masterRel="nextClick" afterEffect="1"/>
                                        <p:tgtEl>
                                          <p:spTgt spid="1033333"/>
                                        </p:tgtEl>
                                        <p:attrNameLst>
                                          <p:attrName>style.visibility</p:attrName>
                                        </p:attrNameLst>
                                      </p:cBhvr>
                                      <p:to>
                                        <p:strVal val="hidden"/>
                                      </p:to>
                                    </p:set>
                                  </p:sub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499"/>
                                          </p:stCondLst>
                                        </p:cTn>
                                        <p:tgtEl>
                                          <p:spTgt spid="1033334"/>
                                        </p:tgtEl>
                                        <p:attrNameLst>
                                          <p:attrName>style.visibility</p:attrName>
                                        </p:attrNameLst>
                                      </p:cBhvr>
                                      <p:to>
                                        <p:strVal val="visible"/>
                                      </p:to>
                                    </p:set>
                                  </p:childTnLst>
                                  <p:subTnLst>
                                    <p:set>
                                      <p:cBhvr override="childStyle">
                                        <p:cTn dur="1" fill="hold" display="0" masterRel="nextClick" afterEffect="1"/>
                                        <p:tgtEl>
                                          <p:spTgt spid="1033334"/>
                                        </p:tgtEl>
                                        <p:attrNameLst>
                                          <p:attrName>style.visibility</p:attrName>
                                        </p:attrNameLst>
                                      </p:cBhvr>
                                      <p:to>
                                        <p:strVal val="hidden"/>
                                      </p:to>
                                    </p:set>
                                  </p:sub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499"/>
                                          </p:stCondLst>
                                        </p:cTn>
                                        <p:tgtEl>
                                          <p:spTgt spid="1033343"/>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499"/>
                                          </p:stCondLst>
                                        </p:cTn>
                                        <p:tgtEl>
                                          <p:spTgt spid="1033335"/>
                                        </p:tgtEl>
                                        <p:attrNameLst>
                                          <p:attrName>style.visibility</p:attrName>
                                        </p:attrNameLst>
                                      </p:cBhvr>
                                      <p:to>
                                        <p:strVal val="visible"/>
                                      </p:to>
                                    </p:set>
                                  </p:childTnLst>
                                  <p:subTnLst>
                                    <p:set>
                                      <p:cBhvr override="childStyle">
                                        <p:cTn dur="1" fill="hold" display="0" masterRel="nextClick" afterEffect="1"/>
                                        <p:tgtEl>
                                          <p:spTgt spid="1033335"/>
                                        </p:tgtEl>
                                        <p:attrNameLst>
                                          <p:attrName>style.visibility</p:attrName>
                                        </p:attrNameLst>
                                      </p:cBhvr>
                                      <p:to>
                                        <p:strVal val="hidden"/>
                                      </p:to>
                                    </p:set>
                                  </p:sub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499"/>
                                          </p:stCondLst>
                                        </p:cTn>
                                        <p:tgtEl>
                                          <p:spTgt spid="10333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3283" grpId="0" autoUpdateAnimBg="0"/>
      <p:bldP spid="1033289" grpId="0" autoUpdateAnimBg="0"/>
      <p:bldP spid="1033324" grpId="0" autoUpdateAnimBg="0"/>
      <p:bldP spid="1033325" grpId="0" autoUpdateAnimBg="0"/>
      <p:bldP spid="1033326" grpId="0" autoUpdateAnimBg="0"/>
      <p:bldP spid="1033327" grpId="0" autoUpdateAnimBg="0"/>
      <p:bldP spid="1033328" grpId="0" autoUpdateAnimBg="0"/>
      <p:bldP spid="1033329" grpId="0" animBg="1" autoUpdateAnimBg="0"/>
      <p:bldP spid="1033330" grpId="0" autoUpdateAnimBg="0"/>
      <p:bldP spid="1033331" grpId="0" autoUpdateAnimBg="0"/>
      <p:bldP spid="1033332" grpId="0" autoUpdateAnimBg="0"/>
      <p:bldP spid="1033333" grpId="0" autoUpdateAnimBg="0"/>
      <p:bldP spid="1033334" grpId="0" autoUpdateAnimBg="0"/>
      <p:bldP spid="1033335" grpId="0" autoUpdateAnimBg="0"/>
      <p:bldP spid="1033337" grpId="0" animBg="1"/>
      <p:bldP spid="1033341" grpId="0" animBg="1" autoUpdateAnimBg="0"/>
      <p:bldP spid="1033342" grpId="0" animBg="1"/>
      <p:bldP spid="1033343" grpId="0" animBg="1"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Datumsplatzhalter 3"/>
          <p:cNvSpPr>
            <a:spLocks noGrp="1"/>
          </p:cNvSpPr>
          <p:nvPr>
            <p:ph type="dt" sz="half" idx="10"/>
          </p:nvPr>
        </p:nvSpPr>
        <p:spPr/>
        <p:txBody>
          <a:bodyPr/>
          <a:lstStyle/>
          <a:p>
            <a:r>
              <a:rPr lang="en-US" dirty="0"/>
              <a:t>©</a:t>
            </a:r>
            <a:r>
              <a:rPr lang="de-DE" dirty="0"/>
              <a:t> H. Falk | </a:t>
            </a:r>
            <a:fld id="{123568AC-9DB3-4537-B83A-5DA19D0948C3}" type="datetime1">
              <a:rPr lang="de-DE" smtClean="0"/>
              <a:t>01.10.2014</a:t>
            </a:fld>
            <a:endParaRPr lang="de-DE" dirty="0"/>
          </a:p>
        </p:txBody>
      </p:sp>
      <p:sp>
        <p:nvSpPr>
          <p:cNvPr id="73" name="Fußzeilenplatzhalter 4"/>
          <p:cNvSpPr>
            <a:spLocks noGrp="1"/>
          </p:cNvSpPr>
          <p:nvPr>
            <p:ph type="ftr" sz="quarter" idx="11"/>
          </p:nvPr>
        </p:nvSpPr>
        <p:spPr/>
        <p:txBody>
          <a:bodyPr/>
          <a:lstStyle/>
          <a:p>
            <a:r>
              <a:rPr lang="de-DE" dirty="0" smtClean="0"/>
              <a:t>7 - Speicher-Hardware</a:t>
            </a:r>
            <a:endParaRPr lang="de-DE" dirty="0"/>
          </a:p>
        </p:txBody>
      </p:sp>
      <p:sp>
        <p:nvSpPr>
          <p:cNvPr id="1035402" name="Rectangle 138"/>
          <p:cNvSpPr>
            <a:spLocks noChangeArrowheads="1"/>
          </p:cNvSpPr>
          <p:nvPr/>
        </p:nvSpPr>
        <p:spPr bwMode="auto">
          <a:xfrm>
            <a:off x="3563938" y="6308725"/>
            <a:ext cx="647700" cy="5492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dirty="0"/>
          </a:p>
        </p:txBody>
      </p:sp>
      <p:sp>
        <p:nvSpPr>
          <p:cNvPr id="1035266" name="Rectangle 2"/>
          <p:cNvSpPr>
            <a:spLocks noGrp="1" noChangeArrowheads="1"/>
          </p:cNvSpPr>
          <p:nvPr>
            <p:ph type="title"/>
          </p:nvPr>
        </p:nvSpPr>
        <p:spPr/>
        <p:txBody>
          <a:bodyPr/>
          <a:lstStyle/>
          <a:p>
            <a:r>
              <a:rPr lang="de-DE" dirty="0"/>
              <a:t>Virtueller </a:t>
            </a:r>
            <a:r>
              <a:rPr lang="de-DE" i="1" dirty="0"/>
              <a:t>Cache</a:t>
            </a:r>
            <a:r>
              <a:rPr lang="de-DE" dirty="0"/>
              <a:t> mit PIDs bei Prozesswechsel</a:t>
            </a:r>
            <a:endParaRPr lang="en-US" i="1" dirty="0"/>
          </a:p>
        </p:txBody>
      </p:sp>
      <p:sp>
        <p:nvSpPr>
          <p:cNvPr id="1035267" name="Rectangle 3"/>
          <p:cNvSpPr>
            <a:spLocks noGrp="1" noChangeArrowheads="1"/>
          </p:cNvSpPr>
          <p:nvPr>
            <p:ph type="body" idx="1"/>
          </p:nvPr>
        </p:nvSpPr>
        <p:spPr>
          <a:noFill/>
          <a:ln/>
        </p:spPr>
        <p:txBody>
          <a:bodyPr/>
          <a:lstStyle/>
          <a:p>
            <a:pPr marL="0" indent="-381000">
              <a:lnSpc>
                <a:spcPct val="100000"/>
              </a:lnSpc>
            </a:pPr>
            <a:r>
              <a:rPr lang="de-DE" dirty="0"/>
              <a:t>Virtuelle Adresse wird um Prozessnummer </a:t>
            </a:r>
            <a:r>
              <a:rPr lang="en-US" i="1" dirty="0"/>
              <a:t>(process identifier, PID)</a:t>
            </a:r>
            <a:r>
              <a:rPr lang="de-DE" dirty="0"/>
              <a:t> erweitert. Zu einer bestimmten Adresse im </a:t>
            </a:r>
            <a:r>
              <a:rPr lang="de-DE" i="1" dirty="0"/>
              <a:t>Cache</a:t>
            </a:r>
            <a:r>
              <a:rPr lang="de-DE" dirty="0"/>
              <a:t> gehört vor und nach dem Prozesswechsel wieder dieselbe Zelle.</a:t>
            </a:r>
          </a:p>
        </p:txBody>
      </p:sp>
      <p:sp>
        <p:nvSpPr>
          <p:cNvPr id="1035335" name="Text Box 71"/>
          <p:cNvSpPr txBox="1">
            <a:spLocks noChangeArrowheads="1"/>
          </p:cNvSpPr>
          <p:nvPr/>
        </p:nvSpPr>
        <p:spPr bwMode="auto">
          <a:xfrm>
            <a:off x="125413" y="3638550"/>
            <a:ext cx="914400" cy="12192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pPr eaLnBrk="1" hangingPunct="1">
              <a:spcBef>
                <a:spcPct val="50000"/>
              </a:spcBef>
            </a:pPr>
            <a:endParaRPr lang="en-US" dirty="0"/>
          </a:p>
        </p:txBody>
      </p:sp>
      <p:sp>
        <p:nvSpPr>
          <p:cNvPr id="1035336" name="Text Box 72"/>
          <p:cNvSpPr txBox="1">
            <a:spLocks noChangeArrowheads="1"/>
          </p:cNvSpPr>
          <p:nvPr/>
        </p:nvSpPr>
        <p:spPr bwMode="auto">
          <a:xfrm>
            <a:off x="7897813" y="3638550"/>
            <a:ext cx="1066800" cy="13716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pPr eaLnBrk="1" hangingPunct="1">
              <a:spcBef>
                <a:spcPct val="50000"/>
              </a:spcBef>
            </a:pPr>
            <a:endParaRPr lang="en-US" dirty="0"/>
          </a:p>
        </p:txBody>
      </p:sp>
      <p:sp>
        <p:nvSpPr>
          <p:cNvPr id="1035337" name="Text Box 73"/>
          <p:cNvSpPr txBox="1">
            <a:spLocks noChangeArrowheads="1"/>
          </p:cNvSpPr>
          <p:nvPr/>
        </p:nvSpPr>
        <p:spPr bwMode="auto">
          <a:xfrm>
            <a:off x="2868613" y="2419350"/>
            <a:ext cx="1752600" cy="4572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i="1" dirty="0"/>
              <a:t>Cache</a:t>
            </a:r>
          </a:p>
        </p:txBody>
      </p:sp>
      <p:sp>
        <p:nvSpPr>
          <p:cNvPr id="1035338" name="Text Box 74"/>
          <p:cNvSpPr txBox="1">
            <a:spLocks noChangeArrowheads="1"/>
          </p:cNvSpPr>
          <p:nvPr/>
        </p:nvSpPr>
        <p:spPr bwMode="auto">
          <a:xfrm>
            <a:off x="506413" y="3028950"/>
            <a:ext cx="2286000" cy="366713"/>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t>lese 0x</a:t>
            </a:r>
            <a:r>
              <a:rPr lang="de-DE" sz="1800" b="1" i="1" dirty="0"/>
              <a:t>1</a:t>
            </a:r>
            <a:r>
              <a:rPr lang="de-DE" sz="1800" dirty="0"/>
              <a:t>88D0 </a:t>
            </a:r>
            <a:r>
              <a:rPr lang="de-DE" sz="1800" dirty="0">
                <a:sym typeface="Wingdings" pitchFamily="2" charset="2"/>
              </a:rPr>
              <a:t></a:t>
            </a:r>
          </a:p>
        </p:txBody>
      </p:sp>
      <p:sp>
        <p:nvSpPr>
          <p:cNvPr id="1035339" name="Text Box 75"/>
          <p:cNvSpPr txBox="1">
            <a:spLocks noChangeArrowheads="1"/>
          </p:cNvSpPr>
          <p:nvPr/>
        </p:nvSpPr>
        <p:spPr bwMode="auto">
          <a:xfrm>
            <a:off x="277813" y="2419350"/>
            <a:ext cx="1554162" cy="4572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eaLnBrk="1" hangingPunct="1"/>
            <a:r>
              <a:rPr lang="de-DE" dirty="0"/>
              <a:t>Prozessor</a:t>
            </a:r>
          </a:p>
        </p:txBody>
      </p:sp>
      <p:sp>
        <p:nvSpPr>
          <p:cNvPr id="1035340" name="Text Box 76"/>
          <p:cNvSpPr txBox="1">
            <a:spLocks noChangeArrowheads="1"/>
          </p:cNvSpPr>
          <p:nvPr/>
        </p:nvSpPr>
        <p:spPr bwMode="auto">
          <a:xfrm>
            <a:off x="6907213" y="4324350"/>
            <a:ext cx="990600" cy="366713"/>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t>0x22B0</a:t>
            </a:r>
            <a:endParaRPr lang="de-DE" sz="1800" dirty="0">
              <a:sym typeface="Wingdings" pitchFamily="2" charset="2"/>
            </a:endParaRPr>
          </a:p>
        </p:txBody>
      </p:sp>
      <p:sp>
        <p:nvSpPr>
          <p:cNvPr id="1035341" name="Text Box 77"/>
          <p:cNvSpPr txBox="1">
            <a:spLocks noChangeArrowheads="1"/>
          </p:cNvSpPr>
          <p:nvPr/>
        </p:nvSpPr>
        <p:spPr bwMode="auto">
          <a:xfrm>
            <a:off x="7974013" y="4324350"/>
            <a:ext cx="914400" cy="3968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2000" dirty="0"/>
              <a:t>4444</a:t>
            </a:r>
          </a:p>
        </p:txBody>
      </p:sp>
      <p:grpSp>
        <p:nvGrpSpPr>
          <p:cNvPr id="1035342" name="Group 78"/>
          <p:cNvGrpSpPr>
            <a:grpSpLocks/>
          </p:cNvGrpSpPr>
          <p:nvPr/>
        </p:nvGrpSpPr>
        <p:grpSpPr bwMode="auto">
          <a:xfrm>
            <a:off x="2182813" y="3638550"/>
            <a:ext cx="2438400" cy="1371600"/>
            <a:chOff x="2544" y="2064"/>
            <a:chExt cx="1440" cy="1152"/>
          </a:xfrm>
        </p:grpSpPr>
        <p:sp>
          <p:nvSpPr>
            <p:cNvPr id="1035343" name="Text Box 79"/>
            <p:cNvSpPr txBox="1">
              <a:spLocks noChangeArrowheads="1"/>
            </p:cNvSpPr>
            <p:nvPr/>
          </p:nvSpPr>
          <p:spPr bwMode="auto">
            <a:xfrm>
              <a:off x="2784" y="2064"/>
              <a:ext cx="1200" cy="1152"/>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pPr eaLnBrk="1" hangingPunct="1">
                <a:spcBef>
                  <a:spcPct val="50000"/>
                </a:spcBef>
              </a:pPr>
              <a:endParaRPr lang="en-US" dirty="0"/>
            </a:p>
          </p:txBody>
        </p:sp>
        <p:sp>
          <p:nvSpPr>
            <p:cNvPr id="1035344" name="Freeform 80"/>
            <p:cNvSpPr>
              <a:spLocks/>
            </p:cNvSpPr>
            <p:nvPr/>
          </p:nvSpPr>
          <p:spPr bwMode="auto">
            <a:xfrm>
              <a:off x="2544" y="2064"/>
              <a:ext cx="240" cy="1152"/>
            </a:xfrm>
            <a:custGeom>
              <a:avLst/>
              <a:gdLst>
                <a:gd name="T0" fmla="*/ 240 w 240"/>
                <a:gd name="T1" fmla="*/ 0 h 1152"/>
                <a:gd name="T2" fmla="*/ 0 w 240"/>
                <a:gd name="T3" fmla="*/ 144 h 1152"/>
                <a:gd name="T4" fmla="*/ 0 w 240"/>
                <a:gd name="T5" fmla="*/ 1008 h 1152"/>
                <a:gd name="T6" fmla="*/ 240 w 240"/>
                <a:gd name="T7" fmla="*/ 1152 h 1152"/>
                <a:gd name="T8" fmla="*/ 240 w 240"/>
                <a:gd name="T9" fmla="*/ 0 h 1152"/>
              </a:gdLst>
              <a:ahLst/>
              <a:cxnLst>
                <a:cxn ang="0">
                  <a:pos x="T0" y="T1"/>
                </a:cxn>
                <a:cxn ang="0">
                  <a:pos x="T2" y="T3"/>
                </a:cxn>
                <a:cxn ang="0">
                  <a:pos x="T4" y="T5"/>
                </a:cxn>
                <a:cxn ang="0">
                  <a:pos x="T6" y="T7"/>
                </a:cxn>
                <a:cxn ang="0">
                  <a:pos x="T8" y="T9"/>
                </a:cxn>
              </a:cxnLst>
              <a:rect l="0" t="0" r="r" b="b"/>
              <a:pathLst>
                <a:path w="240" h="1152">
                  <a:moveTo>
                    <a:pt x="240" y="0"/>
                  </a:moveTo>
                  <a:lnTo>
                    <a:pt x="0" y="144"/>
                  </a:lnTo>
                  <a:lnTo>
                    <a:pt x="0" y="1008"/>
                  </a:lnTo>
                  <a:lnTo>
                    <a:pt x="240" y="1152"/>
                  </a:lnTo>
                  <a:lnTo>
                    <a:pt x="240" y="0"/>
                  </a:lnTo>
                  <a:close/>
                </a:path>
              </a:pathLst>
            </a:custGeom>
            <a:solidFill>
              <a:srgbClr val="FFFF99"/>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dirty="0"/>
            </a:p>
          </p:txBody>
        </p:sp>
      </p:grpSp>
      <p:sp>
        <p:nvSpPr>
          <p:cNvPr id="1035345" name="Freeform 81"/>
          <p:cNvSpPr>
            <a:spLocks/>
          </p:cNvSpPr>
          <p:nvPr/>
        </p:nvSpPr>
        <p:spPr bwMode="auto">
          <a:xfrm>
            <a:off x="6526213" y="3333750"/>
            <a:ext cx="1905000" cy="304800"/>
          </a:xfrm>
          <a:custGeom>
            <a:avLst/>
            <a:gdLst>
              <a:gd name="T0" fmla="*/ 0 w 1680"/>
              <a:gd name="T1" fmla="*/ 192 h 192"/>
              <a:gd name="T2" fmla="*/ 0 w 1680"/>
              <a:gd name="T3" fmla="*/ 0 h 192"/>
              <a:gd name="T4" fmla="*/ 1680 w 1680"/>
              <a:gd name="T5" fmla="*/ 0 h 192"/>
              <a:gd name="T6" fmla="*/ 1680 w 1680"/>
              <a:gd name="T7" fmla="*/ 192 h 192"/>
            </a:gdLst>
            <a:ahLst/>
            <a:cxnLst>
              <a:cxn ang="0">
                <a:pos x="T0" y="T1"/>
              </a:cxn>
              <a:cxn ang="0">
                <a:pos x="T2" y="T3"/>
              </a:cxn>
              <a:cxn ang="0">
                <a:pos x="T4" y="T5"/>
              </a:cxn>
              <a:cxn ang="0">
                <a:pos x="T6" y="T7"/>
              </a:cxn>
            </a:cxnLst>
            <a:rect l="0" t="0" r="r" b="b"/>
            <a:pathLst>
              <a:path w="1680" h="192">
                <a:moveTo>
                  <a:pt x="0" y="192"/>
                </a:moveTo>
                <a:lnTo>
                  <a:pt x="0" y="0"/>
                </a:lnTo>
                <a:lnTo>
                  <a:pt x="1680" y="0"/>
                </a:lnTo>
                <a:lnTo>
                  <a:pt x="1680" y="192"/>
                </a:lnTo>
              </a:path>
            </a:pathLst>
          </a:custGeom>
          <a:noFill/>
          <a:ln w="19050" cap="flat" cmpd="sng">
            <a:solidFill>
              <a:schemeClr val="tx1"/>
            </a:solidFill>
            <a:prstDash val="solid"/>
            <a:round/>
            <a:headEnd type="triangle" w="med" len="med"/>
            <a:tailEnd type="triangle" w="med" len="med"/>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dirty="0"/>
          </a:p>
        </p:txBody>
      </p:sp>
      <p:sp>
        <p:nvSpPr>
          <p:cNvPr id="1035346" name="Text Box 82"/>
          <p:cNvSpPr txBox="1">
            <a:spLocks noChangeArrowheads="1"/>
          </p:cNvSpPr>
          <p:nvPr/>
        </p:nvSpPr>
        <p:spPr bwMode="auto">
          <a:xfrm>
            <a:off x="2640013" y="4400550"/>
            <a:ext cx="1905000" cy="3968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2000" dirty="0"/>
              <a:t>0x</a:t>
            </a:r>
            <a:r>
              <a:rPr lang="de-DE" sz="1800" b="1" i="1" dirty="0"/>
              <a:t>1</a:t>
            </a:r>
            <a:r>
              <a:rPr lang="de-DE" sz="2000" dirty="0"/>
              <a:t>88D0 3333</a:t>
            </a:r>
          </a:p>
        </p:txBody>
      </p:sp>
      <p:sp>
        <p:nvSpPr>
          <p:cNvPr id="1035347" name="Text Box 83"/>
          <p:cNvSpPr txBox="1">
            <a:spLocks noChangeArrowheads="1"/>
          </p:cNvSpPr>
          <p:nvPr/>
        </p:nvSpPr>
        <p:spPr bwMode="auto">
          <a:xfrm>
            <a:off x="7440613" y="2419350"/>
            <a:ext cx="1447800" cy="4572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dirty="0"/>
              <a:t>Speicher</a:t>
            </a:r>
          </a:p>
        </p:txBody>
      </p:sp>
      <p:sp>
        <p:nvSpPr>
          <p:cNvPr id="1035348" name="Text Box 84"/>
          <p:cNvSpPr txBox="1">
            <a:spLocks noChangeArrowheads="1"/>
          </p:cNvSpPr>
          <p:nvPr/>
        </p:nvSpPr>
        <p:spPr bwMode="auto">
          <a:xfrm>
            <a:off x="5688013" y="3638550"/>
            <a:ext cx="914400" cy="12192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pPr eaLnBrk="1" hangingPunct="1">
              <a:spcBef>
                <a:spcPct val="50000"/>
              </a:spcBef>
            </a:pPr>
            <a:endParaRPr lang="en-US" dirty="0"/>
          </a:p>
        </p:txBody>
      </p:sp>
      <p:sp>
        <p:nvSpPr>
          <p:cNvPr id="1035349" name="Freeform 85"/>
          <p:cNvSpPr>
            <a:spLocks/>
          </p:cNvSpPr>
          <p:nvPr/>
        </p:nvSpPr>
        <p:spPr bwMode="auto">
          <a:xfrm>
            <a:off x="4316413" y="3333750"/>
            <a:ext cx="1447800" cy="304800"/>
          </a:xfrm>
          <a:custGeom>
            <a:avLst/>
            <a:gdLst>
              <a:gd name="T0" fmla="*/ 0 w 1680"/>
              <a:gd name="T1" fmla="*/ 192 h 192"/>
              <a:gd name="T2" fmla="*/ 0 w 1680"/>
              <a:gd name="T3" fmla="*/ 0 h 192"/>
              <a:gd name="T4" fmla="*/ 1680 w 1680"/>
              <a:gd name="T5" fmla="*/ 0 h 192"/>
              <a:gd name="T6" fmla="*/ 1680 w 1680"/>
              <a:gd name="T7" fmla="*/ 192 h 192"/>
            </a:gdLst>
            <a:ahLst/>
            <a:cxnLst>
              <a:cxn ang="0">
                <a:pos x="T0" y="T1"/>
              </a:cxn>
              <a:cxn ang="0">
                <a:pos x="T2" y="T3"/>
              </a:cxn>
              <a:cxn ang="0">
                <a:pos x="T4" y="T5"/>
              </a:cxn>
              <a:cxn ang="0">
                <a:pos x="T6" y="T7"/>
              </a:cxn>
            </a:cxnLst>
            <a:rect l="0" t="0" r="r" b="b"/>
            <a:pathLst>
              <a:path w="1680" h="192">
                <a:moveTo>
                  <a:pt x="0" y="192"/>
                </a:moveTo>
                <a:lnTo>
                  <a:pt x="0" y="0"/>
                </a:lnTo>
                <a:lnTo>
                  <a:pt x="1680" y="0"/>
                </a:lnTo>
                <a:lnTo>
                  <a:pt x="1680" y="192"/>
                </a:lnTo>
              </a:path>
            </a:pathLst>
          </a:custGeom>
          <a:noFill/>
          <a:ln w="19050" cap="flat" cmpd="sng">
            <a:solidFill>
              <a:schemeClr val="tx1"/>
            </a:solidFill>
            <a:prstDash val="solid"/>
            <a:round/>
            <a:headEnd type="triangle" w="med" len="med"/>
            <a:tailEnd type="triangle" w="med" len="med"/>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dirty="0"/>
          </a:p>
        </p:txBody>
      </p:sp>
      <p:sp>
        <p:nvSpPr>
          <p:cNvPr id="1035350" name="Freeform 86"/>
          <p:cNvSpPr>
            <a:spLocks/>
          </p:cNvSpPr>
          <p:nvPr/>
        </p:nvSpPr>
        <p:spPr bwMode="auto">
          <a:xfrm>
            <a:off x="354013" y="3333750"/>
            <a:ext cx="2514600" cy="304800"/>
          </a:xfrm>
          <a:custGeom>
            <a:avLst/>
            <a:gdLst>
              <a:gd name="T0" fmla="*/ 0 w 1680"/>
              <a:gd name="T1" fmla="*/ 192 h 192"/>
              <a:gd name="T2" fmla="*/ 0 w 1680"/>
              <a:gd name="T3" fmla="*/ 0 h 192"/>
              <a:gd name="T4" fmla="*/ 1680 w 1680"/>
              <a:gd name="T5" fmla="*/ 0 h 192"/>
              <a:gd name="T6" fmla="*/ 1680 w 1680"/>
              <a:gd name="T7" fmla="*/ 192 h 192"/>
            </a:gdLst>
            <a:ahLst/>
            <a:cxnLst>
              <a:cxn ang="0">
                <a:pos x="T0" y="T1"/>
              </a:cxn>
              <a:cxn ang="0">
                <a:pos x="T2" y="T3"/>
              </a:cxn>
              <a:cxn ang="0">
                <a:pos x="T4" y="T5"/>
              </a:cxn>
              <a:cxn ang="0">
                <a:pos x="T6" y="T7"/>
              </a:cxn>
            </a:cxnLst>
            <a:rect l="0" t="0" r="r" b="b"/>
            <a:pathLst>
              <a:path w="1680" h="192">
                <a:moveTo>
                  <a:pt x="0" y="192"/>
                </a:moveTo>
                <a:lnTo>
                  <a:pt x="0" y="0"/>
                </a:lnTo>
                <a:lnTo>
                  <a:pt x="1680" y="0"/>
                </a:lnTo>
                <a:lnTo>
                  <a:pt x="1680" y="192"/>
                </a:lnTo>
              </a:path>
            </a:pathLst>
          </a:custGeom>
          <a:noFill/>
          <a:ln w="19050" cap="flat" cmpd="sng">
            <a:solidFill>
              <a:schemeClr val="tx1"/>
            </a:solidFill>
            <a:prstDash val="solid"/>
            <a:round/>
            <a:headEnd type="triangle" w="med" len="med"/>
            <a:tailEnd type="triangle" w="med" len="med"/>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dirty="0"/>
          </a:p>
        </p:txBody>
      </p:sp>
      <p:sp>
        <p:nvSpPr>
          <p:cNvPr id="1035351" name="Text Box 87"/>
          <p:cNvSpPr txBox="1">
            <a:spLocks noChangeArrowheads="1"/>
          </p:cNvSpPr>
          <p:nvPr/>
        </p:nvSpPr>
        <p:spPr bwMode="auto">
          <a:xfrm>
            <a:off x="5611813" y="2419350"/>
            <a:ext cx="1219200" cy="4572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dirty="0"/>
              <a:t>MMU</a:t>
            </a:r>
          </a:p>
        </p:txBody>
      </p:sp>
      <p:sp>
        <p:nvSpPr>
          <p:cNvPr id="1035352" name="Text Box 88"/>
          <p:cNvSpPr txBox="1">
            <a:spLocks noChangeArrowheads="1"/>
          </p:cNvSpPr>
          <p:nvPr/>
        </p:nvSpPr>
        <p:spPr bwMode="auto">
          <a:xfrm>
            <a:off x="6907213" y="3867150"/>
            <a:ext cx="990600" cy="366713"/>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t>0x11C0</a:t>
            </a:r>
            <a:endParaRPr lang="de-DE" sz="1800" dirty="0">
              <a:sym typeface="Wingdings" pitchFamily="2" charset="2"/>
            </a:endParaRPr>
          </a:p>
        </p:txBody>
      </p:sp>
      <p:sp>
        <p:nvSpPr>
          <p:cNvPr id="1035353" name="Text Box 89"/>
          <p:cNvSpPr txBox="1">
            <a:spLocks noChangeArrowheads="1"/>
          </p:cNvSpPr>
          <p:nvPr/>
        </p:nvSpPr>
        <p:spPr bwMode="auto">
          <a:xfrm>
            <a:off x="7974013" y="3867150"/>
            <a:ext cx="914400" cy="3968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2000" dirty="0"/>
              <a:t>3333</a:t>
            </a:r>
          </a:p>
        </p:txBody>
      </p:sp>
      <p:graphicFrame>
        <p:nvGraphicFramePr>
          <p:cNvPr id="1035354" name="Group 90"/>
          <p:cNvGraphicFramePr>
            <a:graphicFrameLocks noGrp="1"/>
          </p:cNvGraphicFramePr>
          <p:nvPr/>
        </p:nvGraphicFramePr>
        <p:xfrm>
          <a:off x="4011613" y="5162550"/>
          <a:ext cx="2362200" cy="1190625"/>
        </p:xfrm>
        <a:graphic>
          <a:graphicData uri="http://schemas.openxmlformats.org/drawingml/2006/table">
            <a:tbl>
              <a:tblPr/>
              <a:tblGrid>
                <a:gridCol w="1181100"/>
                <a:gridCol w="1181100"/>
              </a:tblGrid>
              <a:tr h="396875">
                <a:tc gridSpan="2">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de-DE" sz="1800" b="1" i="0" u="none" strike="noStrike" cap="none" normalizeH="0" baseline="0" dirty="0" smtClean="0">
                          <a:ln>
                            <a:noFill/>
                          </a:ln>
                          <a:solidFill>
                            <a:schemeClr val="tx1"/>
                          </a:solidFill>
                          <a:effectLst/>
                          <a:latin typeface="Arial" charset="0"/>
                        </a:rPr>
                        <a:t>Prozess P1</a:t>
                      </a:r>
                    </a:p>
                  </a:txBody>
                  <a:tcPr marL="90000" marR="90000" marT="46800" marB="4680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de-DE"/>
                    </a:p>
                  </a:txBody>
                  <a:tcPr/>
                </a:tc>
              </a:tr>
              <a:tr h="396875">
                <a:tc>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de-DE" sz="1800" b="1" i="0" u="none" strike="noStrike" cap="none" normalizeH="0" baseline="0" dirty="0" smtClean="0">
                          <a:ln>
                            <a:noFill/>
                          </a:ln>
                          <a:solidFill>
                            <a:schemeClr val="tx1"/>
                          </a:solidFill>
                          <a:effectLst/>
                          <a:latin typeface="Arial" charset="0"/>
                        </a:rPr>
                        <a:t>Seite</a:t>
                      </a:r>
                    </a:p>
                  </a:txBody>
                  <a:tcPr marL="90000" marR="90000" marT="468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de-DE" sz="1800" b="1" i="0" u="none" strike="noStrike" cap="none" normalizeH="0" baseline="0" dirty="0" smtClean="0">
                          <a:ln>
                            <a:noFill/>
                          </a:ln>
                          <a:solidFill>
                            <a:schemeClr val="tx1"/>
                          </a:solidFill>
                          <a:effectLst/>
                          <a:latin typeface="Arial" charset="0"/>
                        </a:rPr>
                        <a:t>Kachel</a:t>
                      </a:r>
                    </a:p>
                  </a:txBody>
                  <a:tcPr marL="90000" marR="90000" marT="46800" marB="468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875">
                <a:tc>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de-DE" sz="1800" b="0" i="0" u="none" strike="noStrike" cap="none" normalizeH="0" baseline="0" dirty="0" smtClean="0">
                          <a:ln>
                            <a:noFill/>
                          </a:ln>
                          <a:solidFill>
                            <a:schemeClr val="tx1"/>
                          </a:solidFill>
                          <a:effectLst/>
                          <a:latin typeface="Arial" charset="0"/>
                        </a:rPr>
                        <a:t>0x88D.</a:t>
                      </a:r>
                    </a:p>
                  </a:txBody>
                  <a:tcPr marL="90000" marR="90000" marT="468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de-DE" sz="1800" b="0" i="0" u="none" strike="noStrike" cap="none" normalizeH="0" baseline="0" dirty="0" smtClean="0">
                          <a:ln>
                            <a:noFill/>
                          </a:ln>
                          <a:solidFill>
                            <a:schemeClr val="tx1"/>
                          </a:solidFill>
                          <a:effectLst/>
                          <a:latin typeface="Arial" charset="0"/>
                        </a:rPr>
                        <a:t>0x11C.</a:t>
                      </a:r>
                    </a:p>
                  </a:txBody>
                  <a:tcPr marL="90000" marR="90000" marT="46800" marB="468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1035367" name="Group 103"/>
          <p:cNvGraphicFramePr>
            <a:graphicFrameLocks noGrp="1"/>
          </p:cNvGraphicFramePr>
          <p:nvPr/>
        </p:nvGraphicFramePr>
        <p:xfrm>
          <a:off x="6526213" y="5162550"/>
          <a:ext cx="2362200" cy="1219200"/>
        </p:xfrm>
        <a:graphic>
          <a:graphicData uri="http://schemas.openxmlformats.org/drawingml/2006/table">
            <a:tbl>
              <a:tblPr/>
              <a:tblGrid>
                <a:gridCol w="1181100"/>
                <a:gridCol w="1181100"/>
              </a:tblGrid>
              <a:tr h="396875">
                <a:tc gridSpan="2">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de-DE" sz="1800" b="1" i="0" u="none" strike="noStrike" cap="none" normalizeH="0" baseline="0" dirty="0" smtClean="0">
                          <a:ln>
                            <a:noFill/>
                          </a:ln>
                          <a:solidFill>
                            <a:schemeClr val="tx1"/>
                          </a:solidFill>
                          <a:effectLst/>
                          <a:latin typeface="Arial" charset="0"/>
                        </a:rPr>
                        <a:t>Prozess P2</a:t>
                      </a:r>
                    </a:p>
                  </a:txBody>
                  <a:tcPr marL="90000" marR="90000" marT="46800" marB="4680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de-DE"/>
                    </a:p>
                  </a:txBody>
                  <a:tcPr/>
                </a:tc>
              </a:tr>
              <a:tr h="396875">
                <a:tc>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de-DE" sz="1800" b="1" i="0" u="none" strike="noStrike" cap="none" normalizeH="0" baseline="0" dirty="0" smtClean="0">
                          <a:ln>
                            <a:noFill/>
                          </a:ln>
                          <a:solidFill>
                            <a:schemeClr val="tx1"/>
                          </a:solidFill>
                          <a:effectLst/>
                          <a:latin typeface="Arial" charset="0"/>
                        </a:rPr>
                        <a:t>Seite</a:t>
                      </a:r>
                    </a:p>
                  </a:txBody>
                  <a:tcPr marL="90000" marR="90000" marT="468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de-DE" sz="1800" b="1" i="0" u="none" strike="noStrike" cap="none" normalizeH="0" baseline="0" dirty="0" smtClean="0">
                          <a:ln>
                            <a:noFill/>
                          </a:ln>
                          <a:solidFill>
                            <a:schemeClr val="tx1"/>
                          </a:solidFill>
                          <a:effectLst/>
                          <a:latin typeface="Arial" charset="0"/>
                        </a:rPr>
                        <a:t>Kachel</a:t>
                      </a:r>
                    </a:p>
                  </a:txBody>
                  <a:tcPr marL="90000" marR="90000" marT="46800" marB="468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5450">
                <a:tc>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de-DE" sz="1800" b="0" i="0" u="none" strike="noStrike" cap="none" normalizeH="0" baseline="0" dirty="0" smtClean="0">
                          <a:ln>
                            <a:noFill/>
                          </a:ln>
                          <a:solidFill>
                            <a:schemeClr val="tx1"/>
                          </a:solidFill>
                          <a:effectLst/>
                          <a:latin typeface="Arial" charset="0"/>
                        </a:rPr>
                        <a:t>0x88D.</a:t>
                      </a:r>
                    </a:p>
                  </a:txBody>
                  <a:tcPr marL="90000" marR="90000" marT="468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de-DE" sz="1800" b="0" i="0" u="none" strike="noStrike" cap="none" normalizeH="0" baseline="0" dirty="0" smtClean="0">
                          <a:ln>
                            <a:noFill/>
                          </a:ln>
                          <a:solidFill>
                            <a:schemeClr val="tx1"/>
                          </a:solidFill>
                          <a:effectLst/>
                          <a:latin typeface="Arial" charset="0"/>
                        </a:rPr>
                        <a:t>0x22B.</a:t>
                      </a:r>
                    </a:p>
                  </a:txBody>
                  <a:tcPr marL="90000" marR="90000" marT="46800" marB="468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035380" name="Text Box 116"/>
          <p:cNvSpPr txBox="1">
            <a:spLocks noChangeArrowheads="1"/>
          </p:cNvSpPr>
          <p:nvPr/>
        </p:nvSpPr>
        <p:spPr bwMode="auto">
          <a:xfrm>
            <a:off x="277813" y="4095750"/>
            <a:ext cx="685800" cy="4572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dirty="0"/>
              <a:t>P1</a:t>
            </a:r>
          </a:p>
        </p:txBody>
      </p:sp>
      <p:sp>
        <p:nvSpPr>
          <p:cNvPr id="1035381" name="Text Box 117"/>
          <p:cNvSpPr txBox="1">
            <a:spLocks noChangeArrowheads="1"/>
          </p:cNvSpPr>
          <p:nvPr/>
        </p:nvSpPr>
        <p:spPr bwMode="auto">
          <a:xfrm>
            <a:off x="4316413" y="3028950"/>
            <a:ext cx="2286000" cy="366713"/>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t>lese 0x</a:t>
            </a:r>
            <a:r>
              <a:rPr lang="de-DE" sz="1800" b="1" i="1" dirty="0"/>
              <a:t>1</a:t>
            </a:r>
            <a:r>
              <a:rPr lang="de-DE" sz="1800" dirty="0"/>
              <a:t>88D0 </a:t>
            </a:r>
            <a:r>
              <a:rPr lang="de-DE" sz="1800" dirty="0">
                <a:sym typeface="Wingdings" pitchFamily="2" charset="2"/>
              </a:rPr>
              <a:t></a:t>
            </a:r>
          </a:p>
        </p:txBody>
      </p:sp>
      <p:sp>
        <p:nvSpPr>
          <p:cNvPr id="1035382" name="Text Box 118"/>
          <p:cNvSpPr txBox="1">
            <a:spLocks noChangeArrowheads="1"/>
          </p:cNvSpPr>
          <p:nvPr/>
        </p:nvSpPr>
        <p:spPr bwMode="auto">
          <a:xfrm>
            <a:off x="6450013" y="3028950"/>
            <a:ext cx="2286000" cy="366713"/>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t>lese 0x11C0 </a:t>
            </a:r>
            <a:r>
              <a:rPr lang="de-DE" sz="1800" dirty="0">
                <a:sym typeface="Wingdings" pitchFamily="2" charset="2"/>
              </a:rPr>
              <a:t></a:t>
            </a:r>
          </a:p>
        </p:txBody>
      </p:sp>
      <p:sp>
        <p:nvSpPr>
          <p:cNvPr id="1035383" name="Text Box 119"/>
          <p:cNvSpPr txBox="1">
            <a:spLocks noChangeArrowheads="1"/>
          </p:cNvSpPr>
          <p:nvPr/>
        </p:nvSpPr>
        <p:spPr bwMode="auto">
          <a:xfrm>
            <a:off x="6602413" y="3333750"/>
            <a:ext cx="1255712" cy="3968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sym typeface="Wingdings" pitchFamily="2" charset="2"/>
              </a:rPr>
              <a:t></a:t>
            </a:r>
            <a:r>
              <a:rPr lang="de-DE" sz="2000" dirty="0"/>
              <a:t> 3333</a:t>
            </a:r>
          </a:p>
        </p:txBody>
      </p:sp>
      <p:sp>
        <p:nvSpPr>
          <p:cNvPr id="1035384" name="Text Box 120"/>
          <p:cNvSpPr txBox="1">
            <a:spLocks noChangeArrowheads="1"/>
          </p:cNvSpPr>
          <p:nvPr/>
        </p:nvSpPr>
        <p:spPr bwMode="auto">
          <a:xfrm>
            <a:off x="4545013" y="3333750"/>
            <a:ext cx="1223962" cy="3968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sym typeface="Wingdings" pitchFamily="2" charset="2"/>
              </a:rPr>
              <a:t></a:t>
            </a:r>
            <a:r>
              <a:rPr lang="de-DE" sz="2000" dirty="0"/>
              <a:t> 3333</a:t>
            </a:r>
          </a:p>
        </p:txBody>
      </p:sp>
      <p:sp>
        <p:nvSpPr>
          <p:cNvPr id="1035385" name="Text Box 121"/>
          <p:cNvSpPr txBox="1">
            <a:spLocks noChangeArrowheads="1"/>
          </p:cNvSpPr>
          <p:nvPr/>
        </p:nvSpPr>
        <p:spPr bwMode="auto">
          <a:xfrm>
            <a:off x="1039813" y="3333750"/>
            <a:ext cx="1143000" cy="3968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sym typeface="Wingdings" pitchFamily="2" charset="2"/>
              </a:rPr>
              <a:t></a:t>
            </a:r>
            <a:r>
              <a:rPr lang="de-DE" sz="2000" dirty="0"/>
              <a:t> 3333</a:t>
            </a:r>
          </a:p>
        </p:txBody>
      </p:sp>
      <p:sp>
        <p:nvSpPr>
          <p:cNvPr id="1035386" name="Text Box 122"/>
          <p:cNvSpPr txBox="1">
            <a:spLocks noChangeArrowheads="1"/>
          </p:cNvSpPr>
          <p:nvPr/>
        </p:nvSpPr>
        <p:spPr bwMode="auto">
          <a:xfrm>
            <a:off x="277813" y="4095750"/>
            <a:ext cx="685800" cy="4572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dirty="0"/>
              <a:t>P2</a:t>
            </a:r>
          </a:p>
        </p:txBody>
      </p:sp>
      <p:sp>
        <p:nvSpPr>
          <p:cNvPr id="1035387" name="Text Box 123"/>
          <p:cNvSpPr txBox="1">
            <a:spLocks noChangeArrowheads="1"/>
          </p:cNvSpPr>
          <p:nvPr/>
        </p:nvSpPr>
        <p:spPr bwMode="auto">
          <a:xfrm>
            <a:off x="506413" y="2800350"/>
            <a:ext cx="2286000" cy="366713"/>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t>lese 0x</a:t>
            </a:r>
            <a:r>
              <a:rPr lang="de-DE" sz="1800" b="1" i="1" dirty="0"/>
              <a:t>2</a:t>
            </a:r>
            <a:r>
              <a:rPr lang="de-DE" sz="1800" dirty="0"/>
              <a:t>88D0 </a:t>
            </a:r>
            <a:r>
              <a:rPr lang="de-DE" sz="1800" dirty="0">
                <a:sym typeface="Wingdings" pitchFamily="2" charset="2"/>
              </a:rPr>
              <a:t></a:t>
            </a:r>
          </a:p>
        </p:txBody>
      </p:sp>
      <p:sp>
        <p:nvSpPr>
          <p:cNvPr id="1035388" name="Text Box 124"/>
          <p:cNvSpPr txBox="1">
            <a:spLocks noChangeArrowheads="1"/>
          </p:cNvSpPr>
          <p:nvPr/>
        </p:nvSpPr>
        <p:spPr bwMode="auto">
          <a:xfrm>
            <a:off x="4316413" y="2800350"/>
            <a:ext cx="2286000" cy="366713"/>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t>lese 0x</a:t>
            </a:r>
            <a:r>
              <a:rPr lang="de-DE" sz="1800" b="1" i="1" dirty="0"/>
              <a:t>2</a:t>
            </a:r>
            <a:r>
              <a:rPr lang="de-DE" sz="1800" dirty="0"/>
              <a:t>88D0 </a:t>
            </a:r>
            <a:r>
              <a:rPr lang="de-DE" sz="1800" dirty="0">
                <a:sym typeface="Wingdings" pitchFamily="2" charset="2"/>
              </a:rPr>
              <a:t></a:t>
            </a:r>
          </a:p>
        </p:txBody>
      </p:sp>
      <p:sp>
        <p:nvSpPr>
          <p:cNvPr id="1035389" name="Text Box 125"/>
          <p:cNvSpPr txBox="1">
            <a:spLocks noChangeArrowheads="1"/>
          </p:cNvSpPr>
          <p:nvPr/>
        </p:nvSpPr>
        <p:spPr bwMode="auto">
          <a:xfrm>
            <a:off x="6450013" y="2800350"/>
            <a:ext cx="2286000" cy="366713"/>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t>lese 0x22B0 </a:t>
            </a:r>
            <a:r>
              <a:rPr lang="de-DE" sz="1800" dirty="0">
                <a:sym typeface="Wingdings" pitchFamily="2" charset="2"/>
              </a:rPr>
              <a:t></a:t>
            </a:r>
          </a:p>
        </p:txBody>
      </p:sp>
      <p:sp>
        <p:nvSpPr>
          <p:cNvPr id="1035390" name="Text Box 126"/>
          <p:cNvSpPr txBox="1">
            <a:spLocks noChangeArrowheads="1"/>
          </p:cNvSpPr>
          <p:nvPr/>
        </p:nvSpPr>
        <p:spPr bwMode="auto">
          <a:xfrm>
            <a:off x="6602413" y="3562350"/>
            <a:ext cx="1255712" cy="3968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sym typeface="Wingdings" pitchFamily="2" charset="2"/>
              </a:rPr>
              <a:t></a:t>
            </a:r>
            <a:r>
              <a:rPr lang="de-DE" sz="2000" dirty="0"/>
              <a:t> 4444</a:t>
            </a:r>
          </a:p>
        </p:txBody>
      </p:sp>
      <p:sp>
        <p:nvSpPr>
          <p:cNvPr id="1035391" name="Text Box 127"/>
          <p:cNvSpPr txBox="1">
            <a:spLocks noChangeArrowheads="1"/>
          </p:cNvSpPr>
          <p:nvPr/>
        </p:nvSpPr>
        <p:spPr bwMode="auto">
          <a:xfrm>
            <a:off x="4545013" y="3562350"/>
            <a:ext cx="1152525" cy="3968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sym typeface="Wingdings" pitchFamily="2" charset="2"/>
              </a:rPr>
              <a:t></a:t>
            </a:r>
            <a:r>
              <a:rPr lang="de-DE" sz="2000" dirty="0"/>
              <a:t> 4444</a:t>
            </a:r>
          </a:p>
        </p:txBody>
      </p:sp>
      <p:sp>
        <p:nvSpPr>
          <p:cNvPr id="1035392" name="Text Box 128"/>
          <p:cNvSpPr txBox="1">
            <a:spLocks noChangeArrowheads="1"/>
          </p:cNvSpPr>
          <p:nvPr/>
        </p:nvSpPr>
        <p:spPr bwMode="auto">
          <a:xfrm>
            <a:off x="1116013" y="3562350"/>
            <a:ext cx="1143000" cy="3968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sym typeface="Wingdings" pitchFamily="2" charset="2"/>
              </a:rPr>
              <a:t></a:t>
            </a:r>
            <a:r>
              <a:rPr lang="de-DE" sz="2000" dirty="0"/>
              <a:t> 4444</a:t>
            </a:r>
          </a:p>
        </p:txBody>
      </p:sp>
      <p:sp>
        <p:nvSpPr>
          <p:cNvPr id="1035393" name="Line 129"/>
          <p:cNvSpPr>
            <a:spLocks noChangeShapeType="1"/>
          </p:cNvSpPr>
          <p:nvPr/>
        </p:nvSpPr>
        <p:spPr bwMode="auto">
          <a:xfrm flipH="1">
            <a:off x="5230813" y="4552950"/>
            <a:ext cx="838200" cy="609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dirty="0"/>
          </a:p>
        </p:txBody>
      </p:sp>
      <p:sp>
        <p:nvSpPr>
          <p:cNvPr id="1035394" name="Line 130"/>
          <p:cNvSpPr>
            <a:spLocks noChangeShapeType="1"/>
          </p:cNvSpPr>
          <p:nvPr/>
        </p:nvSpPr>
        <p:spPr bwMode="auto">
          <a:xfrm>
            <a:off x="6526213" y="4552950"/>
            <a:ext cx="838200" cy="609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dirty="0"/>
          </a:p>
        </p:txBody>
      </p:sp>
      <p:grpSp>
        <p:nvGrpSpPr>
          <p:cNvPr id="1035395" name="Group 131"/>
          <p:cNvGrpSpPr>
            <a:grpSpLocks/>
          </p:cNvGrpSpPr>
          <p:nvPr/>
        </p:nvGrpSpPr>
        <p:grpSpPr bwMode="auto">
          <a:xfrm>
            <a:off x="5230813" y="4857750"/>
            <a:ext cx="762000" cy="228600"/>
            <a:chOff x="1248" y="2736"/>
            <a:chExt cx="336" cy="144"/>
          </a:xfrm>
        </p:grpSpPr>
        <p:sp>
          <p:nvSpPr>
            <p:cNvPr id="1035396" name="Line 132"/>
            <p:cNvSpPr>
              <a:spLocks noChangeShapeType="1"/>
            </p:cNvSpPr>
            <p:nvPr/>
          </p:nvSpPr>
          <p:spPr bwMode="auto">
            <a:xfrm>
              <a:off x="1344" y="2736"/>
              <a:ext cx="144" cy="144"/>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dirty="0"/>
            </a:p>
          </p:txBody>
        </p:sp>
        <p:sp>
          <p:nvSpPr>
            <p:cNvPr id="1035397" name="Line 133"/>
            <p:cNvSpPr>
              <a:spLocks noChangeShapeType="1"/>
            </p:cNvSpPr>
            <p:nvPr/>
          </p:nvSpPr>
          <p:spPr bwMode="auto">
            <a:xfrm flipH="1">
              <a:off x="1248" y="2736"/>
              <a:ext cx="336" cy="96"/>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dirty="0"/>
            </a:p>
          </p:txBody>
        </p:sp>
      </p:grpSp>
      <p:sp>
        <p:nvSpPr>
          <p:cNvPr id="1035398" name="Text Box 134"/>
          <p:cNvSpPr txBox="1">
            <a:spLocks noChangeArrowheads="1"/>
          </p:cNvSpPr>
          <p:nvPr/>
        </p:nvSpPr>
        <p:spPr bwMode="auto">
          <a:xfrm>
            <a:off x="201613" y="5106988"/>
            <a:ext cx="3657600" cy="711200"/>
          </a:xfrm>
          <a:prstGeom prst="rect">
            <a:avLst/>
          </a:prstGeom>
          <a:solidFill>
            <a:srgbClr val="E3E3FF"/>
          </a:solidFill>
          <a:ln w="9525">
            <a:solidFill>
              <a:schemeClr val="tx1"/>
            </a:solidFill>
            <a:miter lim="800000"/>
            <a:headEnd/>
            <a:tailEnd/>
          </a:ln>
          <a:effectLst>
            <a:outerShdw dist="107763" dir="2700000" algn="ctr" rotWithShape="0">
              <a:schemeClr val="bg2"/>
            </a:outerShdw>
          </a:effectLst>
        </p:spPr>
        <p:txBody>
          <a:bodyPr lIns="90000" tIns="46800" rIns="90000" bIns="46800">
            <a:spAutoFit/>
          </a:bodyPr>
          <a:lstStyle/>
          <a:p>
            <a:pPr eaLnBrk="1" hangingPunct="1">
              <a:spcBef>
                <a:spcPct val="50000"/>
              </a:spcBef>
            </a:pPr>
            <a:r>
              <a:rPr lang="de-DE" sz="2000" dirty="0">
                <a:sym typeface="Wingdings" pitchFamily="2" charset="2"/>
              </a:rPr>
              <a:t> Bei Prozesswechsel keine Aktion im </a:t>
            </a:r>
            <a:r>
              <a:rPr lang="de-DE" sz="2000" i="1" dirty="0">
                <a:sym typeface="Wingdings" pitchFamily="2" charset="2"/>
              </a:rPr>
              <a:t>Cache</a:t>
            </a:r>
            <a:r>
              <a:rPr lang="de-DE" sz="2000" dirty="0">
                <a:sym typeface="Wingdings" pitchFamily="2" charset="2"/>
              </a:rPr>
              <a:t> erforderlich.</a:t>
            </a:r>
            <a:endParaRPr lang="de-DE" sz="2000" dirty="0"/>
          </a:p>
        </p:txBody>
      </p:sp>
      <p:sp>
        <p:nvSpPr>
          <p:cNvPr id="1035399" name="Text Box 135"/>
          <p:cNvSpPr txBox="1">
            <a:spLocks noChangeArrowheads="1"/>
          </p:cNvSpPr>
          <p:nvPr/>
        </p:nvSpPr>
        <p:spPr bwMode="auto">
          <a:xfrm>
            <a:off x="201613" y="5868988"/>
            <a:ext cx="3657600" cy="1016000"/>
          </a:xfrm>
          <a:prstGeom prst="rect">
            <a:avLst/>
          </a:prstGeom>
          <a:solidFill>
            <a:srgbClr val="E3E3FF"/>
          </a:solidFill>
          <a:ln w="9525">
            <a:solidFill>
              <a:schemeClr val="tx1"/>
            </a:solidFill>
            <a:miter lim="800000"/>
            <a:headEnd/>
            <a:tailEnd/>
          </a:ln>
          <a:effectLst>
            <a:outerShdw dist="107763" dir="2700000" algn="ctr" rotWithShape="0">
              <a:schemeClr val="bg2"/>
            </a:outerShdw>
          </a:effectLst>
        </p:spPr>
        <p:txBody>
          <a:bodyPr lIns="90000" tIns="46800" rIns="90000" bIns="46800">
            <a:spAutoFit/>
          </a:bodyPr>
          <a:lstStyle/>
          <a:p>
            <a:pPr eaLnBrk="1" hangingPunct="1">
              <a:spcBef>
                <a:spcPct val="50000"/>
              </a:spcBef>
            </a:pPr>
            <a:r>
              <a:rPr lang="en-US" sz="2000" i="1" dirty="0" smtClean="0">
                <a:sym typeface="Wingdings" pitchFamily="2" charset="2"/>
              </a:rPr>
              <a:t>Set associative mapping</a:t>
            </a:r>
            <a:r>
              <a:rPr lang="de-DE" sz="2000" dirty="0" smtClean="0">
                <a:sym typeface="Wingdings" pitchFamily="2" charset="2"/>
              </a:rPr>
              <a:t> </a:t>
            </a:r>
            <a:r>
              <a:rPr lang="de-DE" sz="2000" dirty="0">
                <a:sym typeface="Wingdings" pitchFamily="2" charset="2"/>
              </a:rPr>
              <a:t> Eintrag für P1 würde erhalten.  Gut</a:t>
            </a:r>
            <a:r>
              <a:rPr lang="de-DE" sz="2000" dirty="0"/>
              <a:t> für große </a:t>
            </a:r>
            <a:r>
              <a:rPr lang="de-DE" sz="2000" i="1" dirty="0"/>
              <a:t>Caches</a:t>
            </a:r>
            <a:r>
              <a:rPr lang="de-DE" sz="2000" dirty="0"/>
              <a:t>!   </a:t>
            </a:r>
          </a:p>
        </p:txBody>
      </p:sp>
      <p:sp>
        <p:nvSpPr>
          <p:cNvPr id="1035400" name="Text Box 136"/>
          <p:cNvSpPr txBox="1">
            <a:spLocks noChangeArrowheads="1"/>
          </p:cNvSpPr>
          <p:nvPr/>
        </p:nvSpPr>
        <p:spPr bwMode="auto">
          <a:xfrm>
            <a:off x="2640013" y="4400550"/>
            <a:ext cx="1905000" cy="3968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2000" dirty="0"/>
              <a:t>0x</a:t>
            </a:r>
            <a:r>
              <a:rPr lang="de-DE" sz="2000" b="1" i="1" dirty="0"/>
              <a:t>2</a:t>
            </a:r>
            <a:r>
              <a:rPr lang="de-DE" sz="2000" dirty="0"/>
              <a:t>88D0 4444</a:t>
            </a:r>
          </a:p>
        </p:txBody>
      </p:sp>
    </p:spTree>
    <p:extLst>
      <p:ext uri="{BB962C8B-B14F-4D97-AF65-F5344CB8AC3E}">
        <p14:creationId xmlns:p14="http://schemas.microsoft.com/office/powerpoint/2010/main" val="254451506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35338"/>
                                        </p:tgtEl>
                                        <p:attrNameLst>
                                          <p:attrName>style.visibility</p:attrName>
                                        </p:attrNameLst>
                                      </p:cBhvr>
                                      <p:to>
                                        <p:strVal val="visible"/>
                                      </p:to>
                                    </p:set>
                                  </p:childTnLst>
                                  <p:subTnLst>
                                    <p:set>
                                      <p:cBhvr override="childStyle">
                                        <p:cTn dur="1" fill="hold" display="0" masterRel="nextClick" afterEffect="1"/>
                                        <p:tgtEl>
                                          <p:spTgt spid="1035338"/>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35381"/>
                                        </p:tgtEl>
                                        <p:attrNameLst>
                                          <p:attrName>style.visibility</p:attrName>
                                        </p:attrNameLst>
                                      </p:cBhvr>
                                      <p:to>
                                        <p:strVal val="visible"/>
                                      </p:to>
                                    </p:set>
                                  </p:childTnLst>
                                  <p:subTnLst>
                                    <p:set>
                                      <p:cBhvr override="childStyle">
                                        <p:cTn dur="1" fill="hold" display="0" masterRel="nextClick" afterEffect="1"/>
                                        <p:tgtEl>
                                          <p:spTgt spid="1035381"/>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35382"/>
                                        </p:tgtEl>
                                        <p:attrNameLst>
                                          <p:attrName>style.visibility</p:attrName>
                                        </p:attrNameLst>
                                      </p:cBhvr>
                                      <p:to>
                                        <p:strVal val="visible"/>
                                      </p:to>
                                    </p:set>
                                  </p:childTnLst>
                                  <p:subTnLst>
                                    <p:set>
                                      <p:cBhvr override="childStyle">
                                        <p:cTn dur="1" fill="hold" display="0" masterRel="nextClick" afterEffect="1"/>
                                        <p:tgtEl>
                                          <p:spTgt spid="1035382"/>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035383"/>
                                        </p:tgtEl>
                                        <p:attrNameLst>
                                          <p:attrName>style.visibility</p:attrName>
                                        </p:attrNameLst>
                                      </p:cBhvr>
                                      <p:to>
                                        <p:strVal val="visible"/>
                                      </p:to>
                                    </p:set>
                                  </p:childTnLst>
                                  <p:subTnLst>
                                    <p:set>
                                      <p:cBhvr override="childStyle">
                                        <p:cTn dur="1" fill="hold" display="0" masterRel="nextClick" afterEffect="1"/>
                                        <p:tgtEl>
                                          <p:spTgt spid="1035383"/>
                                        </p:tgtEl>
                                        <p:attrNameLst>
                                          <p:attrName>style.visibility</p:attrName>
                                        </p:attrNameLst>
                                      </p:cBhvr>
                                      <p:to>
                                        <p:strVal val="hidden"/>
                                      </p:to>
                                    </p:set>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035384"/>
                                        </p:tgtEl>
                                        <p:attrNameLst>
                                          <p:attrName>style.visibility</p:attrName>
                                        </p:attrNameLst>
                                      </p:cBhvr>
                                      <p:to>
                                        <p:strVal val="visible"/>
                                      </p:to>
                                    </p:set>
                                  </p:childTnLst>
                                  <p:subTnLst>
                                    <p:set>
                                      <p:cBhvr override="childStyle">
                                        <p:cTn dur="1" fill="hold" display="0" masterRel="nextClick" afterEffect="1"/>
                                        <p:tgtEl>
                                          <p:spTgt spid="1035384"/>
                                        </p:tgtEl>
                                        <p:attrNameLst>
                                          <p:attrName>style.visibility</p:attrName>
                                        </p:attrNameLst>
                                      </p:cBhvr>
                                      <p:to>
                                        <p:strVal val="hidden"/>
                                      </p:to>
                                    </p:set>
                                  </p:sub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03534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035385"/>
                                        </p:tgtEl>
                                        <p:attrNameLst>
                                          <p:attrName>style.visibility</p:attrName>
                                        </p:attrNameLst>
                                      </p:cBhvr>
                                      <p:to>
                                        <p:strVal val="visible"/>
                                      </p:to>
                                    </p:set>
                                  </p:childTnLst>
                                  <p:subTnLst>
                                    <p:set>
                                      <p:cBhvr override="childStyle">
                                        <p:cTn dur="1" fill="hold" display="0" masterRel="nextClick" afterEffect="1"/>
                                        <p:tgtEl>
                                          <p:spTgt spid="1035385"/>
                                        </p:tgtEl>
                                        <p:attrNameLst>
                                          <p:attrName>style.visibility</p:attrName>
                                        </p:attrNameLst>
                                      </p:cBhvr>
                                      <p:to>
                                        <p:strVal val="hidden"/>
                                      </p:to>
                                    </p:set>
                                  </p:sub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03538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035398"/>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499"/>
                                          </p:stCondLst>
                                        </p:cTn>
                                        <p:tgtEl>
                                          <p:spTgt spid="1035395"/>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1035394"/>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499"/>
                                          </p:stCondLst>
                                        </p:cTn>
                                        <p:tgtEl>
                                          <p:spTgt spid="1035387"/>
                                        </p:tgtEl>
                                        <p:attrNameLst>
                                          <p:attrName>style.visibility</p:attrName>
                                        </p:attrNameLst>
                                      </p:cBhvr>
                                      <p:to>
                                        <p:strVal val="visible"/>
                                      </p:to>
                                    </p:set>
                                  </p:childTnLst>
                                  <p:subTnLst>
                                    <p:set>
                                      <p:cBhvr override="childStyle">
                                        <p:cTn dur="1" fill="hold" display="0" masterRel="nextClick" afterEffect="1"/>
                                        <p:tgtEl>
                                          <p:spTgt spid="1035387"/>
                                        </p:tgtEl>
                                        <p:attrNameLst>
                                          <p:attrName>style.visibility</p:attrName>
                                        </p:attrNameLst>
                                      </p:cBhvr>
                                      <p:to>
                                        <p:strVal val="hidden"/>
                                      </p:to>
                                    </p:set>
                                  </p:sub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499"/>
                                          </p:stCondLst>
                                        </p:cTn>
                                        <p:tgtEl>
                                          <p:spTgt spid="1035388"/>
                                        </p:tgtEl>
                                        <p:attrNameLst>
                                          <p:attrName>style.visibility</p:attrName>
                                        </p:attrNameLst>
                                      </p:cBhvr>
                                      <p:to>
                                        <p:strVal val="visible"/>
                                      </p:to>
                                    </p:set>
                                  </p:childTnLst>
                                  <p:subTnLst>
                                    <p:set>
                                      <p:cBhvr override="childStyle">
                                        <p:cTn dur="1" fill="hold" display="0" masterRel="nextClick" afterEffect="1"/>
                                        <p:tgtEl>
                                          <p:spTgt spid="1035388"/>
                                        </p:tgtEl>
                                        <p:attrNameLst>
                                          <p:attrName>style.visibility</p:attrName>
                                        </p:attrNameLst>
                                      </p:cBhvr>
                                      <p:to>
                                        <p:strVal val="hidden"/>
                                      </p:to>
                                    </p:set>
                                  </p:sub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499"/>
                                          </p:stCondLst>
                                        </p:cTn>
                                        <p:tgtEl>
                                          <p:spTgt spid="1035389"/>
                                        </p:tgtEl>
                                        <p:attrNameLst>
                                          <p:attrName>style.visibility</p:attrName>
                                        </p:attrNameLst>
                                      </p:cBhvr>
                                      <p:to>
                                        <p:strVal val="visible"/>
                                      </p:to>
                                    </p:set>
                                  </p:childTnLst>
                                  <p:subTnLst>
                                    <p:set>
                                      <p:cBhvr override="childStyle">
                                        <p:cTn dur="1" fill="hold" display="0" masterRel="nextClick" afterEffect="1"/>
                                        <p:tgtEl>
                                          <p:spTgt spid="1035389"/>
                                        </p:tgtEl>
                                        <p:attrNameLst>
                                          <p:attrName>style.visibility</p:attrName>
                                        </p:attrNameLst>
                                      </p:cBhvr>
                                      <p:to>
                                        <p:strVal val="hidden"/>
                                      </p:to>
                                    </p:set>
                                  </p:sub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499"/>
                                          </p:stCondLst>
                                        </p:cTn>
                                        <p:tgtEl>
                                          <p:spTgt spid="1035390"/>
                                        </p:tgtEl>
                                        <p:attrNameLst>
                                          <p:attrName>style.visibility</p:attrName>
                                        </p:attrNameLst>
                                      </p:cBhvr>
                                      <p:to>
                                        <p:strVal val="visible"/>
                                      </p:to>
                                    </p:set>
                                  </p:childTnLst>
                                  <p:subTnLst>
                                    <p:set>
                                      <p:cBhvr override="childStyle">
                                        <p:cTn dur="1" fill="hold" display="0" masterRel="nextClick" afterEffect="1"/>
                                        <p:tgtEl>
                                          <p:spTgt spid="1035390"/>
                                        </p:tgtEl>
                                        <p:attrNameLst>
                                          <p:attrName>style.visibility</p:attrName>
                                        </p:attrNameLst>
                                      </p:cBhvr>
                                      <p:to>
                                        <p:strVal val="hidden"/>
                                      </p:to>
                                    </p:set>
                                  </p:sub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499"/>
                                          </p:stCondLst>
                                        </p:cTn>
                                        <p:tgtEl>
                                          <p:spTgt spid="1035391"/>
                                        </p:tgtEl>
                                        <p:attrNameLst>
                                          <p:attrName>style.visibility</p:attrName>
                                        </p:attrNameLst>
                                      </p:cBhvr>
                                      <p:to>
                                        <p:strVal val="visible"/>
                                      </p:to>
                                    </p:set>
                                  </p:childTnLst>
                                  <p:subTnLst>
                                    <p:set>
                                      <p:cBhvr override="childStyle">
                                        <p:cTn dur="1" fill="hold" display="0" masterRel="nextClick" afterEffect="1"/>
                                        <p:tgtEl>
                                          <p:spTgt spid="1035391"/>
                                        </p:tgtEl>
                                        <p:attrNameLst>
                                          <p:attrName>style.visibility</p:attrName>
                                        </p:attrNameLst>
                                      </p:cBhvr>
                                      <p:to>
                                        <p:strVal val="hidden"/>
                                      </p:to>
                                    </p:set>
                                  </p:sub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499"/>
                                          </p:stCondLst>
                                        </p:cTn>
                                        <p:tgtEl>
                                          <p:spTgt spid="1035400"/>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499"/>
                                          </p:stCondLst>
                                        </p:cTn>
                                        <p:tgtEl>
                                          <p:spTgt spid="1035399"/>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499"/>
                                          </p:stCondLst>
                                        </p:cTn>
                                        <p:tgtEl>
                                          <p:spTgt spid="1035392"/>
                                        </p:tgtEl>
                                        <p:attrNameLst>
                                          <p:attrName>style.visibility</p:attrName>
                                        </p:attrNameLst>
                                      </p:cBhvr>
                                      <p:to>
                                        <p:strVal val="visible"/>
                                      </p:to>
                                    </p:set>
                                  </p:childTnLst>
                                  <p:subTnLst>
                                    <p:set>
                                      <p:cBhvr override="childStyle">
                                        <p:cTn dur="1" fill="hold" display="0" masterRel="nextClick" afterEffect="1"/>
                                        <p:tgtEl>
                                          <p:spTgt spid="103539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5338" grpId="0" autoUpdateAnimBg="0"/>
      <p:bldP spid="1035346" grpId="0" autoUpdateAnimBg="0"/>
      <p:bldP spid="1035381" grpId="0" autoUpdateAnimBg="0"/>
      <p:bldP spid="1035382" grpId="0" autoUpdateAnimBg="0"/>
      <p:bldP spid="1035383" grpId="0" autoUpdateAnimBg="0"/>
      <p:bldP spid="1035384" grpId="0" autoUpdateAnimBg="0"/>
      <p:bldP spid="1035385" grpId="0" autoUpdateAnimBg="0"/>
      <p:bldP spid="1035386" grpId="0" animBg="1" autoUpdateAnimBg="0"/>
      <p:bldP spid="1035387" grpId="0" autoUpdateAnimBg="0"/>
      <p:bldP spid="1035388" grpId="0" autoUpdateAnimBg="0"/>
      <p:bldP spid="1035389" grpId="0" autoUpdateAnimBg="0"/>
      <p:bldP spid="1035390" grpId="0" autoUpdateAnimBg="0"/>
      <p:bldP spid="1035391" grpId="0" autoUpdateAnimBg="0"/>
      <p:bldP spid="1035392" grpId="0" autoUpdateAnimBg="0"/>
      <p:bldP spid="1035394" grpId="0" animBg="1"/>
      <p:bldP spid="1035398" grpId="0" animBg="1" autoUpdateAnimBg="0"/>
      <p:bldP spid="1035399" grpId="0" animBg="1" autoUpdateAnimBg="0"/>
      <p:bldP spid="1035400" grpId="0" animBg="1"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Datumsplatzhalter 3"/>
          <p:cNvSpPr>
            <a:spLocks noGrp="1"/>
          </p:cNvSpPr>
          <p:nvPr>
            <p:ph type="dt" sz="half" idx="10"/>
          </p:nvPr>
        </p:nvSpPr>
        <p:spPr/>
        <p:txBody>
          <a:bodyPr/>
          <a:lstStyle/>
          <a:p>
            <a:r>
              <a:rPr lang="en-US" dirty="0"/>
              <a:t>©</a:t>
            </a:r>
            <a:r>
              <a:rPr lang="de-DE" dirty="0"/>
              <a:t> H. Falk | </a:t>
            </a:r>
            <a:fld id="{A85645BD-A540-4CA5-AC81-EB52AD174DD4}" type="datetime1">
              <a:rPr lang="de-DE" smtClean="0"/>
              <a:t>01.10.2014</a:t>
            </a:fld>
            <a:endParaRPr lang="de-DE" dirty="0"/>
          </a:p>
        </p:txBody>
      </p:sp>
      <p:sp>
        <p:nvSpPr>
          <p:cNvPr id="63" name="Fußzeilenplatzhalter 4"/>
          <p:cNvSpPr>
            <a:spLocks noGrp="1"/>
          </p:cNvSpPr>
          <p:nvPr>
            <p:ph type="ftr" sz="quarter" idx="11"/>
          </p:nvPr>
        </p:nvSpPr>
        <p:spPr/>
        <p:txBody>
          <a:bodyPr/>
          <a:lstStyle/>
          <a:p>
            <a:r>
              <a:rPr lang="de-DE" dirty="0" smtClean="0"/>
              <a:t>7 - Speicher-Hardware</a:t>
            </a:r>
            <a:endParaRPr lang="de-DE" dirty="0"/>
          </a:p>
        </p:txBody>
      </p:sp>
      <p:sp>
        <p:nvSpPr>
          <p:cNvPr id="1037314" name="Rectangle 2"/>
          <p:cNvSpPr>
            <a:spLocks noGrp="1" noChangeArrowheads="1"/>
          </p:cNvSpPr>
          <p:nvPr>
            <p:ph type="title"/>
          </p:nvPr>
        </p:nvSpPr>
        <p:spPr/>
        <p:txBody>
          <a:bodyPr/>
          <a:lstStyle/>
          <a:p>
            <a:r>
              <a:rPr lang="de-DE" dirty="0"/>
              <a:t>Virtueller </a:t>
            </a:r>
            <a:r>
              <a:rPr lang="de-DE" i="1" dirty="0"/>
              <a:t>Cache</a:t>
            </a:r>
            <a:r>
              <a:rPr lang="de-DE" dirty="0"/>
              <a:t> mit PIDs bei Seitenfehler</a:t>
            </a:r>
            <a:endParaRPr lang="en-US" i="1" dirty="0"/>
          </a:p>
        </p:txBody>
      </p:sp>
      <p:sp>
        <p:nvSpPr>
          <p:cNvPr id="1037315" name="Rectangle 3"/>
          <p:cNvSpPr>
            <a:spLocks noGrp="1" noChangeArrowheads="1"/>
          </p:cNvSpPr>
          <p:nvPr>
            <p:ph type="body" idx="1"/>
          </p:nvPr>
        </p:nvSpPr>
        <p:spPr>
          <a:noFill/>
          <a:ln/>
        </p:spPr>
        <p:txBody>
          <a:bodyPr/>
          <a:lstStyle/>
          <a:p>
            <a:pPr marL="0" indent="-381000">
              <a:lnSpc>
                <a:spcPct val="100000"/>
              </a:lnSpc>
            </a:pPr>
            <a:r>
              <a:rPr lang="de-DE" dirty="0"/>
              <a:t>Zu einer bestimmten Adresse im </a:t>
            </a:r>
            <a:r>
              <a:rPr lang="de-DE" i="1" dirty="0"/>
              <a:t>Cache</a:t>
            </a:r>
            <a:r>
              <a:rPr lang="de-DE" dirty="0"/>
              <a:t> gehört vor und nach dem Seitenfehler dieselbe Information</a:t>
            </a:r>
          </a:p>
        </p:txBody>
      </p:sp>
      <p:sp>
        <p:nvSpPr>
          <p:cNvPr id="1037374" name="Text Box 62"/>
          <p:cNvSpPr txBox="1">
            <a:spLocks noChangeArrowheads="1"/>
          </p:cNvSpPr>
          <p:nvPr/>
        </p:nvSpPr>
        <p:spPr bwMode="auto">
          <a:xfrm>
            <a:off x="152400" y="3494088"/>
            <a:ext cx="914400" cy="12192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pPr eaLnBrk="1" hangingPunct="1">
              <a:spcBef>
                <a:spcPct val="50000"/>
              </a:spcBef>
            </a:pPr>
            <a:endParaRPr lang="en-US" dirty="0"/>
          </a:p>
        </p:txBody>
      </p:sp>
      <p:sp>
        <p:nvSpPr>
          <p:cNvPr id="1037375" name="Text Box 63"/>
          <p:cNvSpPr txBox="1">
            <a:spLocks noChangeArrowheads="1"/>
          </p:cNvSpPr>
          <p:nvPr/>
        </p:nvSpPr>
        <p:spPr bwMode="auto">
          <a:xfrm>
            <a:off x="7924800" y="3494088"/>
            <a:ext cx="1066800" cy="13716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pPr eaLnBrk="1" hangingPunct="1">
              <a:spcBef>
                <a:spcPct val="50000"/>
              </a:spcBef>
            </a:pPr>
            <a:endParaRPr lang="en-US" dirty="0"/>
          </a:p>
        </p:txBody>
      </p:sp>
      <p:sp>
        <p:nvSpPr>
          <p:cNvPr id="1037376" name="Text Box 64"/>
          <p:cNvSpPr txBox="1">
            <a:spLocks noChangeArrowheads="1"/>
          </p:cNvSpPr>
          <p:nvPr/>
        </p:nvSpPr>
        <p:spPr bwMode="auto">
          <a:xfrm>
            <a:off x="2895600" y="2274888"/>
            <a:ext cx="1752600" cy="4572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i="1" dirty="0"/>
              <a:t>Cache</a:t>
            </a:r>
          </a:p>
        </p:txBody>
      </p:sp>
      <p:sp>
        <p:nvSpPr>
          <p:cNvPr id="1037377" name="Text Box 65"/>
          <p:cNvSpPr txBox="1">
            <a:spLocks noChangeArrowheads="1"/>
          </p:cNvSpPr>
          <p:nvPr/>
        </p:nvSpPr>
        <p:spPr bwMode="auto">
          <a:xfrm>
            <a:off x="533400" y="2884488"/>
            <a:ext cx="2286000" cy="366712"/>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t>lese 0x</a:t>
            </a:r>
            <a:r>
              <a:rPr lang="de-DE" sz="1800" b="1" i="1" dirty="0"/>
              <a:t>1</a:t>
            </a:r>
            <a:r>
              <a:rPr lang="de-DE" sz="1800" dirty="0"/>
              <a:t>88D0 </a:t>
            </a:r>
            <a:r>
              <a:rPr lang="de-DE" sz="1800" dirty="0">
                <a:sym typeface="Wingdings" pitchFamily="2" charset="2"/>
              </a:rPr>
              <a:t></a:t>
            </a:r>
          </a:p>
        </p:txBody>
      </p:sp>
      <p:sp>
        <p:nvSpPr>
          <p:cNvPr id="1037378" name="Text Box 66"/>
          <p:cNvSpPr txBox="1">
            <a:spLocks noChangeArrowheads="1"/>
          </p:cNvSpPr>
          <p:nvPr/>
        </p:nvSpPr>
        <p:spPr bwMode="auto">
          <a:xfrm>
            <a:off x="304800" y="2274888"/>
            <a:ext cx="1554163" cy="4572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eaLnBrk="1" hangingPunct="1"/>
            <a:r>
              <a:rPr lang="de-DE" dirty="0"/>
              <a:t>Prozessor</a:t>
            </a:r>
          </a:p>
        </p:txBody>
      </p:sp>
      <p:grpSp>
        <p:nvGrpSpPr>
          <p:cNvPr id="1037379" name="Group 67"/>
          <p:cNvGrpSpPr>
            <a:grpSpLocks/>
          </p:cNvGrpSpPr>
          <p:nvPr/>
        </p:nvGrpSpPr>
        <p:grpSpPr bwMode="auto">
          <a:xfrm>
            <a:off x="2209800" y="3494088"/>
            <a:ext cx="2286000" cy="1371600"/>
            <a:chOff x="2544" y="2064"/>
            <a:chExt cx="1440" cy="1152"/>
          </a:xfrm>
        </p:grpSpPr>
        <p:sp>
          <p:nvSpPr>
            <p:cNvPr id="1037380" name="Text Box 68"/>
            <p:cNvSpPr txBox="1">
              <a:spLocks noChangeArrowheads="1"/>
            </p:cNvSpPr>
            <p:nvPr/>
          </p:nvSpPr>
          <p:spPr bwMode="auto">
            <a:xfrm>
              <a:off x="2784" y="2064"/>
              <a:ext cx="1200" cy="1152"/>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pPr eaLnBrk="1" hangingPunct="1">
                <a:spcBef>
                  <a:spcPct val="50000"/>
                </a:spcBef>
              </a:pPr>
              <a:endParaRPr lang="en-US" dirty="0"/>
            </a:p>
          </p:txBody>
        </p:sp>
        <p:sp>
          <p:nvSpPr>
            <p:cNvPr id="1037381" name="Freeform 69"/>
            <p:cNvSpPr>
              <a:spLocks/>
            </p:cNvSpPr>
            <p:nvPr/>
          </p:nvSpPr>
          <p:spPr bwMode="auto">
            <a:xfrm>
              <a:off x="2544" y="2064"/>
              <a:ext cx="240" cy="1152"/>
            </a:xfrm>
            <a:custGeom>
              <a:avLst/>
              <a:gdLst>
                <a:gd name="T0" fmla="*/ 240 w 240"/>
                <a:gd name="T1" fmla="*/ 0 h 1152"/>
                <a:gd name="T2" fmla="*/ 0 w 240"/>
                <a:gd name="T3" fmla="*/ 144 h 1152"/>
                <a:gd name="T4" fmla="*/ 0 w 240"/>
                <a:gd name="T5" fmla="*/ 1008 h 1152"/>
                <a:gd name="T6" fmla="*/ 240 w 240"/>
                <a:gd name="T7" fmla="*/ 1152 h 1152"/>
                <a:gd name="T8" fmla="*/ 240 w 240"/>
                <a:gd name="T9" fmla="*/ 0 h 1152"/>
              </a:gdLst>
              <a:ahLst/>
              <a:cxnLst>
                <a:cxn ang="0">
                  <a:pos x="T0" y="T1"/>
                </a:cxn>
                <a:cxn ang="0">
                  <a:pos x="T2" y="T3"/>
                </a:cxn>
                <a:cxn ang="0">
                  <a:pos x="T4" y="T5"/>
                </a:cxn>
                <a:cxn ang="0">
                  <a:pos x="T6" y="T7"/>
                </a:cxn>
                <a:cxn ang="0">
                  <a:pos x="T8" y="T9"/>
                </a:cxn>
              </a:cxnLst>
              <a:rect l="0" t="0" r="r" b="b"/>
              <a:pathLst>
                <a:path w="240" h="1152">
                  <a:moveTo>
                    <a:pt x="240" y="0"/>
                  </a:moveTo>
                  <a:lnTo>
                    <a:pt x="0" y="144"/>
                  </a:lnTo>
                  <a:lnTo>
                    <a:pt x="0" y="1008"/>
                  </a:lnTo>
                  <a:lnTo>
                    <a:pt x="240" y="1152"/>
                  </a:lnTo>
                  <a:lnTo>
                    <a:pt x="240" y="0"/>
                  </a:lnTo>
                  <a:close/>
                </a:path>
              </a:pathLst>
            </a:custGeom>
            <a:solidFill>
              <a:srgbClr val="FFFF99"/>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dirty="0"/>
            </a:p>
          </p:txBody>
        </p:sp>
      </p:grpSp>
      <p:sp>
        <p:nvSpPr>
          <p:cNvPr id="1037382" name="Freeform 70"/>
          <p:cNvSpPr>
            <a:spLocks/>
          </p:cNvSpPr>
          <p:nvPr/>
        </p:nvSpPr>
        <p:spPr bwMode="auto">
          <a:xfrm>
            <a:off x="6553200" y="3189288"/>
            <a:ext cx="1905000" cy="304800"/>
          </a:xfrm>
          <a:custGeom>
            <a:avLst/>
            <a:gdLst>
              <a:gd name="T0" fmla="*/ 0 w 1680"/>
              <a:gd name="T1" fmla="*/ 192 h 192"/>
              <a:gd name="T2" fmla="*/ 0 w 1680"/>
              <a:gd name="T3" fmla="*/ 0 h 192"/>
              <a:gd name="T4" fmla="*/ 1680 w 1680"/>
              <a:gd name="T5" fmla="*/ 0 h 192"/>
              <a:gd name="T6" fmla="*/ 1680 w 1680"/>
              <a:gd name="T7" fmla="*/ 192 h 192"/>
            </a:gdLst>
            <a:ahLst/>
            <a:cxnLst>
              <a:cxn ang="0">
                <a:pos x="T0" y="T1"/>
              </a:cxn>
              <a:cxn ang="0">
                <a:pos x="T2" y="T3"/>
              </a:cxn>
              <a:cxn ang="0">
                <a:pos x="T4" y="T5"/>
              </a:cxn>
              <a:cxn ang="0">
                <a:pos x="T6" y="T7"/>
              </a:cxn>
            </a:cxnLst>
            <a:rect l="0" t="0" r="r" b="b"/>
            <a:pathLst>
              <a:path w="1680" h="192">
                <a:moveTo>
                  <a:pt x="0" y="192"/>
                </a:moveTo>
                <a:lnTo>
                  <a:pt x="0" y="0"/>
                </a:lnTo>
                <a:lnTo>
                  <a:pt x="1680" y="0"/>
                </a:lnTo>
                <a:lnTo>
                  <a:pt x="1680" y="192"/>
                </a:lnTo>
              </a:path>
            </a:pathLst>
          </a:custGeom>
          <a:noFill/>
          <a:ln w="19050" cap="flat" cmpd="sng">
            <a:solidFill>
              <a:schemeClr val="tx1"/>
            </a:solidFill>
            <a:prstDash val="solid"/>
            <a:round/>
            <a:headEnd type="triangle" w="med" len="med"/>
            <a:tailEnd type="triangle" w="med" len="med"/>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dirty="0"/>
          </a:p>
        </p:txBody>
      </p:sp>
      <p:sp>
        <p:nvSpPr>
          <p:cNvPr id="1037383" name="Text Box 71"/>
          <p:cNvSpPr txBox="1">
            <a:spLocks noChangeArrowheads="1"/>
          </p:cNvSpPr>
          <p:nvPr/>
        </p:nvSpPr>
        <p:spPr bwMode="auto">
          <a:xfrm>
            <a:off x="2667000" y="4256088"/>
            <a:ext cx="1905000" cy="3968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2000" dirty="0"/>
              <a:t>0x</a:t>
            </a:r>
            <a:r>
              <a:rPr lang="de-DE" sz="1800" b="1" i="1" dirty="0"/>
              <a:t>1</a:t>
            </a:r>
            <a:r>
              <a:rPr lang="de-DE" sz="2000" dirty="0"/>
              <a:t>88D0 3333</a:t>
            </a:r>
          </a:p>
        </p:txBody>
      </p:sp>
      <p:sp>
        <p:nvSpPr>
          <p:cNvPr id="1037384" name="Text Box 72"/>
          <p:cNvSpPr txBox="1">
            <a:spLocks noChangeArrowheads="1"/>
          </p:cNvSpPr>
          <p:nvPr/>
        </p:nvSpPr>
        <p:spPr bwMode="auto">
          <a:xfrm>
            <a:off x="7467600" y="2274888"/>
            <a:ext cx="1447800" cy="4572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dirty="0"/>
              <a:t>Speicher</a:t>
            </a:r>
          </a:p>
        </p:txBody>
      </p:sp>
      <p:sp>
        <p:nvSpPr>
          <p:cNvPr id="1037385" name="Text Box 73"/>
          <p:cNvSpPr txBox="1">
            <a:spLocks noChangeArrowheads="1"/>
          </p:cNvSpPr>
          <p:nvPr/>
        </p:nvSpPr>
        <p:spPr bwMode="auto">
          <a:xfrm>
            <a:off x="5715000" y="3494088"/>
            <a:ext cx="914400" cy="12192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pPr eaLnBrk="1" hangingPunct="1">
              <a:spcBef>
                <a:spcPct val="50000"/>
              </a:spcBef>
            </a:pPr>
            <a:endParaRPr lang="en-US" dirty="0"/>
          </a:p>
        </p:txBody>
      </p:sp>
      <p:sp>
        <p:nvSpPr>
          <p:cNvPr id="1037386" name="Freeform 74"/>
          <p:cNvSpPr>
            <a:spLocks/>
          </p:cNvSpPr>
          <p:nvPr/>
        </p:nvSpPr>
        <p:spPr bwMode="auto">
          <a:xfrm>
            <a:off x="4343400" y="3189288"/>
            <a:ext cx="1447800" cy="304800"/>
          </a:xfrm>
          <a:custGeom>
            <a:avLst/>
            <a:gdLst>
              <a:gd name="T0" fmla="*/ 0 w 1680"/>
              <a:gd name="T1" fmla="*/ 192 h 192"/>
              <a:gd name="T2" fmla="*/ 0 w 1680"/>
              <a:gd name="T3" fmla="*/ 0 h 192"/>
              <a:gd name="T4" fmla="*/ 1680 w 1680"/>
              <a:gd name="T5" fmla="*/ 0 h 192"/>
              <a:gd name="T6" fmla="*/ 1680 w 1680"/>
              <a:gd name="T7" fmla="*/ 192 h 192"/>
            </a:gdLst>
            <a:ahLst/>
            <a:cxnLst>
              <a:cxn ang="0">
                <a:pos x="T0" y="T1"/>
              </a:cxn>
              <a:cxn ang="0">
                <a:pos x="T2" y="T3"/>
              </a:cxn>
              <a:cxn ang="0">
                <a:pos x="T4" y="T5"/>
              </a:cxn>
              <a:cxn ang="0">
                <a:pos x="T6" y="T7"/>
              </a:cxn>
            </a:cxnLst>
            <a:rect l="0" t="0" r="r" b="b"/>
            <a:pathLst>
              <a:path w="1680" h="192">
                <a:moveTo>
                  <a:pt x="0" y="192"/>
                </a:moveTo>
                <a:lnTo>
                  <a:pt x="0" y="0"/>
                </a:lnTo>
                <a:lnTo>
                  <a:pt x="1680" y="0"/>
                </a:lnTo>
                <a:lnTo>
                  <a:pt x="1680" y="192"/>
                </a:lnTo>
              </a:path>
            </a:pathLst>
          </a:custGeom>
          <a:noFill/>
          <a:ln w="19050" cap="flat" cmpd="sng">
            <a:solidFill>
              <a:schemeClr val="tx1"/>
            </a:solidFill>
            <a:prstDash val="solid"/>
            <a:round/>
            <a:headEnd type="triangle" w="med" len="med"/>
            <a:tailEnd type="triangle" w="med" len="med"/>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dirty="0"/>
          </a:p>
        </p:txBody>
      </p:sp>
      <p:sp>
        <p:nvSpPr>
          <p:cNvPr id="1037387" name="Freeform 75"/>
          <p:cNvSpPr>
            <a:spLocks/>
          </p:cNvSpPr>
          <p:nvPr/>
        </p:nvSpPr>
        <p:spPr bwMode="auto">
          <a:xfrm>
            <a:off x="381000" y="3189288"/>
            <a:ext cx="2514600" cy="304800"/>
          </a:xfrm>
          <a:custGeom>
            <a:avLst/>
            <a:gdLst>
              <a:gd name="T0" fmla="*/ 0 w 1680"/>
              <a:gd name="T1" fmla="*/ 192 h 192"/>
              <a:gd name="T2" fmla="*/ 0 w 1680"/>
              <a:gd name="T3" fmla="*/ 0 h 192"/>
              <a:gd name="T4" fmla="*/ 1680 w 1680"/>
              <a:gd name="T5" fmla="*/ 0 h 192"/>
              <a:gd name="T6" fmla="*/ 1680 w 1680"/>
              <a:gd name="T7" fmla="*/ 192 h 192"/>
            </a:gdLst>
            <a:ahLst/>
            <a:cxnLst>
              <a:cxn ang="0">
                <a:pos x="T0" y="T1"/>
              </a:cxn>
              <a:cxn ang="0">
                <a:pos x="T2" y="T3"/>
              </a:cxn>
              <a:cxn ang="0">
                <a:pos x="T4" y="T5"/>
              </a:cxn>
              <a:cxn ang="0">
                <a:pos x="T6" y="T7"/>
              </a:cxn>
            </a:cxnLst>
            <a:rect l="0" t="0" r="r" b="b"/>
            <a:pathLst>
              <a:path w="1680" h="192">
                <a:moveTo>
                  <a:pt x="0" y="192"/>
                </a:moveTo>
                <a:lnTo>
                  <a:pt x="0" y="0"/>
                </a:lnTo>
                <a:lnTo>
                  <a:pt x="1680" y="0"/>
                </a:lnTo>
                <a:lnTo>
                  <a:pt x="1680" y="192"/>
                </a:lnTo>
              </a:path>
            </a:pathLst>
          </a:custGeom>
          <a:noFill/>
          <a:ln w="19050" cap="flat" cmpd="sng">
            <a:solidFill>
              <a:schemeClr val="tx1"/>
            </a:solidFill>
            <a:prstDash val="solid"/>
            <a:round/>
            <a:headEnd type="triangle" w="med" len="med"/>
            <a:tailEnd type="triangle" w="med" len="med"/>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dirty="0"/>
          </a:p>
        </p:txBody>
      </p:sp>
      <p:sp>
        <p:nvSpPr>
          <p:cNvPr id="1037388" name="Text Box 76"/>
          <p:cNvSpPr txBox="1">
            <a:spLocks noChangeArrowheads="1"/>
          </p:cNvSpPr>
          <p:nvPr/>
        </p:nvSpPr>
        <p:spPr bwMode="auto">
          <a:xfrm>
            <a:off x="5638800" y="2274888"/>
            <a:ext cx="1219200" cy="4572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dirty="0"/>
              <a:t>MMU</a:t>
            </a:r>
          </a:p>
        </p:txBody>
      </p:sp>
      <p:sp>
        <p:nvSpPr>
          <p:cNvPr id="1037389" name="Text Box 77"/>
          <p:cNvSpPr txBox="1">
            <a:spLocks noChangeArrowheads="1"/>
          </p:cNvSpPr>
          <p:nvPr/>
        </p:nvSpPr>
        <p:spPr bwMode="auto">
          <a:xfrm>
            <a:off x="6934200" y="3722688"/>
            <a:ext cx="990600" cy="366712"/>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t>0x11C0</a:t>
            </a:r>
            <a:endParaRPr lang="de-DE" sz="1800" dirty="0">
              <a:sym typeface="Wingdings" pitchFamily="2" charset="2"/>
            </a:endParaRPr>
          </a:p>
        </p:txBody>
      </p:sp>
      <p:sp>
        <p:nvSpPr>
          <p:cNvPr id="1037390" name="Text Box 78"/>
          <p:cNvSpPr txBox="1">
            <a:spLocks noChangeArrowheads="1"/>
          </p:cNvSpPr>
          <p:nvPr/>
        </p:nvSpPr>
        <p:spPr bwMode="auto">
          <a:xfrm>
            <a:off x="8001000" y="3722688"/>
            <a:ext cx="914400" cy="3968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2000" dirty="0"/>
              <a:t>3333</a:t>
            </a:r>
          </a:p>
        </p:txBody>
      </p:sp>
      <p:graphicFrame>
        <p:nvGraphicFramePr>
          <p:cNvPr id="1037391" name="Group 79"/>
          <p:cNvGraphicFramePr>
            <a:graphicFrameLocks noGrp="1"/>
          </p:cNvGraphicFramePr>
          <p:nvPr/>
        </p:nvGraphicFramePr>
        <p:xfrm>
          <a:off x="3276600" y="5018088"/>
          <a:ext cx="2667000" cy="1190625"/>
        </p:xfrm>
        <a:graphic>
          <a:graphicData uri="http://schemas.openxmlformats.org/drawingml/2006/table">
            <a:tbl>
              <a:tblPr/>
              <a:tblGrid>
                <a:gridCol w="1333500"/>
                <a:gridCol w="1333500"/>
              </a:tblGrid>
              <a:tr h="396875">
                <a:tc gridSpan="2">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de-DE" sz="1800" b="1" i="0" u="none" strike="noStrike" cap="none" normalizeH="0" baseline="0" dirty="0" smtClean="0">
                          <a:ln>
                            <a:noFill/>
                          </a:ln>
                          <a:solidFill>
                            <a:schemeClr val="tx1"/>
                          </a:solidFill>
                          <a:effectLst/>
                          <a:latin typeface="Arial" charset="0"/>
                        </a:rPr>
                        <a:t>Vor Aus-/Einlagern</a:t>
                      </a:r>
                    </a:p>
                  </a:txBody>
                  <a:tcPr marL="90000" marR="90000" marT="46800" marB="4680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de-DE"/>
                    </a:p>
                  </a:txBody>
                  <a:tcPr/>
                </a:tc>
              </a:tr>
              <a:tr h="396875">
                <a:tc>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de-DE" sz="1800" b="1" i="0" u="none" strike="noStrike" cap="none" normalizeH="0" baseline="0" dirty="0" smtClean="0">
                          <a:ln>
                            <a:noFill/>
                          </a:ln>
                          <a:solidFill>
                            <a:schemeClr val="tx1"/>
                          </a:solidFill>
                          <a:effectLst/>
                          <a:latin typeface="Arial" charset="0"/>
                        </a:rPr>
                        <a:t>Seite</a:t>
                      </a:r>
                    </a:p>
                  </a:txBody>
                  <a:tcPr marL="90000" marR="90000" marT="468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de-DE" sz="1800" b="1" i="0" u="none" strike="noStrike" cap="none" normalizeH="0" baseline="0" dirty="0" smtClean="0">
                          <a:ln>
                            <a:noFill/>
                          </a:ln>
                          <a:solidFill>
                            <a:schemeClr val="tx1"/>
                          </a:solidFill>
                          <a:effectLst/>
                          <a:latin typeface="Arial" charset="0"/>
                        </a:rPr>
                        <a:t>Kachel</a:t>
                      </a:r>
                    </a:p>
                  </a:txBody>
                  <a:tcPr marL="90000" marR="90000" marT="46800" marB="468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875">
                <a:tc>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de-DE" sz="1800" b="0" i="0" u="none" strike="noStrike" cap="none" normalizeH="0" baseline="0" dirty="0" smtClean="0">
                          <a:ln>
                            <a:noFill/>
                          </a:ln>
                          <a:solidFill>
                            <a:schemeClr val="tx1"/>
                          </a:solidFill>
                          <a:effectLst/>
                          <a:latin typeface="Arial" charset="0"/>
                        </a:rPr>
                        <a:t>0x88D.</a:t>
                      </a:r>
                    </a:p>
                  </a:txBody>
                  <a:tcPr marL="90000" marR="90000" marT="468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de-DE" sz="1800" b="0" i="0" u="none" strike="noStrike" cap="none" normalizeH="0" baseline="0" dirty="0" smtClean="0">
                          <a:ln>
                            <a:noFill/>
                          </a:ln>
                          <a:solidFill>
                            <a:schemeClr val="tx1"/>
                          </a:solidFill>
                          <a:effectLst/>
                          <a:latin typeface="Arial" charset="0"/>
                        </a:rPr>
                        <a:t>0x11C.</a:t>
                      </a:r>
                    </a:p>
                  </a:txBody>
                  <a:tcPr marL="90000" marR="90000" marT="46800" marB="468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1037404" name="Group 92"/>
          <p:cNvGraphicFramePr>
            <a:graphicFrameLocks noGrp="1"/>
          </p:cNvGraphicFramePr>
          <p:nvPr/>
        </p:nvGraphicFramePr>
        <p:xfrm>
          <a:off x="6096000" y="5018088"/>
          <a:ext cx="2819400" cy="1219200"/>
        </p:xfrm>
        <a:graphic>
          <a:graphicData uri="http://schemas.openxmlformats.org/drawingml/2006/table">
            <a:tbl>
              <a:tblPr/>
              <a:tblGrid>
                <a:gridCol w="1409700"/>
                <a:gridCol w="1409700"/>
              </a:tblGrid>
              <a:tr h="396875">
                <a:tc gridSpan="2">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de-DE" sz="1800" b="1" i="0" u="none" strike="noStrike" cap="none" normalizeH="0" baseline="0" dirty="0" smtClean="0">
                          <a:ln>
                            <a:noFill/>
                          </a:ln>
                          <a:solidFill>
                            <a:schemeClr val="tx1"/>
                          </a:solidFill>
                          <a:effectLst/>
                          <a:latin typeface="Arial" charset="0"/>
                        </a:rPr>
                        <a:t>Nach Aus-/Einlagern</a:t>
                      </a:r>
                    </a:p>
                  </a:txBody>
                  <a:tcPr marL="90000" marR="90000" marT="46800" marB="4680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de-DE"/>
                    </a:p>
                  </a:txBody>
                  <a:tcPr/>
                </a:tc>
              </a:tr>
              <a:tr h="396875">
                <a:tc>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de-DE" sz="1800" b="1" i="0" u="none" strike="noStrike" cap="none" normalizeH="0" baseline="0" dirty="0" smtClean="0">
                          <a:ln>
                            <a:noFill/>
                          </a:ln>
                          <a:solidFill>
                            <a:schemeClr val="tx1"/>
                          </a:solidFill>
                          <a:effectLst/>
                          <a:latin typeface="Arial" charset="0"/>
                        </a:rPr>
                        <a:t>Seite</a:t>
                      </a:r>
                    </a:p>
                  </a:txBody>
                  <a:tcPr marL="90000" marR="90000" marT="468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de-DE" sz="1800" b="1" i="0" u="none" strike="noStrike" cap="none" normalizeH="0" baseline="0" dirty="0" smtClean="0">
                          <a:ln>
                            <a:noFill/>
                          </a:ln>
                          <a:solidFill>
                            <a:schemeClr val="tx1"/>
                          </a:solidFill>
                          <a:effectLst/>
                          <a:latin typeface="Arial" charset="0"/>
                        </a:rPr>
                        <a:t>Kachel</a:t>
                      </a:r>
                    </a:p>
                  </a:txBody>
                  <a:tcPr marL="90000" marR="90000" marT="46800" marB="468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5450">
                <a:tc>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de-DE" sz="1800" b="0" i="0" u="none" strike="noStrike" cap="none" normalizeH="0" baseline="0" dirty="0" smtClean="0">
                          <a:ln>
                            <a:noFill/>
                          </a:ln>
                          <a:solidFill>
                            <a:schemeClr val="tx1"/>
                          </a:solidFill>
                          <a:effectLst/>
                          <a:latin typeface="Arial" charset="0"/>
                        </a:rPr>
                        <a:t>0x77F.</a:t>
                      </a:r>
                    </a:p>
                  </a:txBody>
                  <a:tcPr marL="90000" marR="90000" marT="468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de-DE" sz="1800" b="0" i="0" u="none" strike="noStrike" cap="none" normalizeH="0" baseline="0" dirty="0" smtClean="0">
                          <a:ln>
                            <a:noFill/>
                          </a:ln>
                          <a:solidFill>
                            <a:schemeClr val="tx1"/>
                          </a:solidFill>
                          <a:effectLst/>
                          <a:latin typeface="Arial" charset="0"/>
                        </a:rPr>
                        <a:t>0x11C.</a:t>
                      </a:r>
                    </a:p>
                  </a:txBody>
                  <a:tcPr marL="90000" marR="90000" marT="46800" marB="468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037417" name="Text Box 105"/>
          <p:cNvSpPr txBox="1">
            <a:spLocks noChangeArrowheads="1"/>
          </p:cNvSpPr>
          <p:nvPr/>
        </p:nvSpPr>
        <p:spPr bwMode="auto">
          <a:xfrm>
            <a:off x="304800" y="3951288"/>
            <a:ext cx="685800" cy="4572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dirty="0"/>
              <a:t>P1</a:t>
            </a:r>
          </a:p>
        </p:txBody>
      </p:sp>
      <p:sp>
        <p:nvSpPr>
          <p:cNvPr id="1037418" name="Text Box 106"/>
          <p:cNvSpPr txBox="1">
            <a:spLocks noChangeArrowheads="1"/>
          </p:cNvSpPr>
          <p:nvPr/>
        </p:nvSpPr>
        <p:spPr bwMode="auto">
          <a:xfrm>
            <a:off x="4343400" y="2884488"/>
            <a:ext cx="2286000" cy="366712"/>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t>lese 0x</a:t>
            </a:r>
            <a:r>
              <a:rPr lang="de-DE" sz="1800" b="1" i="1" dirty="0"/>
              <a:t>1</a:t>
            </a:r>
            <a:r>
              <a:rPr lang="de-DE" sz="1800" dirty="0"/>
              <a:t>88D0 </a:t>
            </a:r>
            <a:r>
              <a:rPr lang="de-DE" sz="1800" dirty="0">
                <a:sym typeface="Wingdings" pitchFamily="2" charset="2"/>
              </a:rPr>
              <a:t></a:t>
            </a:r>
          </a:p>
        </p:txBody>
      </p:sp>
      <p:sp>
        <p:nvSpPr>
          <p:cNvPr id="1037419" name="Text Box 107"/>
          <p:cNvSpPr txBox="1">
            <a:spLocks noChangeArrowheads="1"/>
          </p:cNvSpPr>
          <p:nvPr/>
        </p:nvSpPr>
        <p:spPr bwMode="auto">
          <a:xfrm>
            <a:off x="6477000" y="2884488"/>
            <a:ext cx="2286000" cy="366712"/>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t>lese 0x11C0 </a:t>
            </a:r>
            <a:r>
              <a:rPr lang="de-DE" sz="1800" dirty="0">
                <a:sym typeface="Wingdings" pitchFamily="2" charset="2"/>
              </a:rPr>
              <a:t></a:t>
            </a:r>
          </a:p>
        </p:txBody>
      </p:sp>
      <p:sp>
        <p:nvSpPr>
          <p:cNvPr id="1037420" name="Text Box 108"/>
          <p:cNvSpPr txBox="1">
            <a:spLocks noChangeArrowheads="1"/>
          </p:cNvSpPr>
          <p:nvPr/>
        </p:nvSpPr>
        <p:spPr bwMode="auto">
          <a:xfrm>
            <a:off x="6629400" y="3189288"/>
            <a:ext cx="1182688" cy="3968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sym typeface="Wingdings" pitchFamily="2" charset="2"/>
              </a:rPr>
              <a:t></a:t>
            </a:r>
            <a:r>
              <a:rPr lang="de-DE" sz="2000" dirty="0"/>
              <a:t> 3333</a:t>
            </a:r>
          </a:p>
        </p:txBody>
      </p:sp>
      <p:sp>
        <p:nvSpPr>
          <p:cNvPr id="1037421" name="Text Box 109"/>
          <p:cNvSpPr txBox="1">
            <a:spLocks noChangeArrowheads="1"/>
          </p:cNvSpPr>
          <p:nvPr/>
        </p:nvSpPr>
        <p:spPr bwMode="auto">
          <a:xfrm>
            <a:off x="4572000" y="3189288"/>
            <a:ext cx="1223963" cy="3968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sym typeface="Wingdings" pitchFamily="2" charset="2"/>
              </a:rPr>
              <a:t></a:t>
            </a:r>
            <a:r>
              <a:rPr lang="de-DE" sz="2000" dirty="0"/>
              <a:t> 3333</a:t>
            </a:r>
          </a:p>
        </p:txBody>
      </p:sp>
      <p:sp>
        <p:nvSpPr>
          <p:cNvPr id="1037422" name="Text Box 110"/>
          <p:cNvSpPr txBox="1">
            <a:spLocks noChangeArrowheads="1"/>
          </p:cNvSpPr>
          <p:nvPr/>
        </p:nvSpPr>
        <p:spPr bwMode="auto">
          <a:xfrm>
            <a:off x="1066800" y="3189288"/>
            <a:ext cx="1143000" cy="3968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sym typeface="Wingdings" pitchFamily="2" charset="2"/>
              </a:rPr>
              <a:t></a:t>
            </a:r>
            <a:r>
              <a:rPr lang="de-DE" sz="2000" dirty="0"/>
              <a:t> 3333</a:t>
            </a:r>
          </a:p>
        </p:txBody>
      </p:sp>
      <p:sp>
        <p:nvSpPr>
          <p:cNvPr id="1037423" name="Text Box 111"/>
          <p:cNvSpPr txBox="1">
            <a:spLocks noChangeArrowheads="1"/>
          </p:cNvSpPr>
          <p:nvPr/>
        </p:nvSpPr>
        <p:spPr bwMode="auto">
          <a:xfrm>
            <a:off x="533400" y="2655888"/>
            <a:ext cx="2286000" cy="366712"/>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t>lese 0x</a:t>
            </a:r>
            <a:r>
              <a:rPr lang="de-DE" sz="1800" b="1" i="1" dirty="0"/>
              <a:t>1</a:t>
            </a:r>
            <a:r>
              <a:rPr lang="de-DE" sz="1800" dirty="0"/>
              <a:t>88D0 </a:t>
            </a:r>
            <a:r>
              <a:rPr lang="de-DE" sz="1800" dirty="0">
                <a:sym typeface="Wingdings" pitchFamily="2" charset="2"/>
              </a:rPr>
              <a:t></a:t>
            </a:r>
          </a:p>
        </p:txBody>
      </p:sp>
      <p:sp>
        <p:nvSpPr>
          <p:cNvPr id="1037424" name="Text Box 112"/>
          <p:cNvSpPr txBox="1">
            <a:spLocks noChangeArrowheads="1"/>
          </p:cNvSpPr>
          <p:nvPr/>
        </p:nvSpPr>
        <p:spPr bwMode="auto">
          <a:xfrm>
            <a:off x="1143000" y="3417888"/>
            <a:ext cx="1143000" cy="3968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sym typeface="Wingdings" pitchFamily="2" charset="2"/>
              </a:rPr>
              <a:t></a:t>
            </a:r>
            <a:r>
              <a:rPr lang="de-DE" sz="2000" dirty="0"/>
              <a:t> 3333</a:t>
            </a:r>
          </a:p>
        </p:txBody>
      </p:sp>
      <p:sp>
        <p:nvSpPr>
          <p:cNvPr id="1037425" name="Line 113"/>
          <p:cNvSpPr>
            <a:spLocks noChangeShapeType="1"/>
          </p:cNvSpPr>
          <p:nvPr/>
        </p:nvSpPr>
        <p:spPr bwMode="auto">
          <a:xfrm flipH="1">
            <a:off x="5257800" y="4408488"/>
            <a:ext cx="838200" cy="609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dirty="0"/>
          </a:p>
        </p:txBody>
      </p:sp>
      <p:sp>
        <p:nvSpPr>
          <p:cNvPr id="1037426" name="Line 114"/>
          <p:cNvSpPr>
            <a:spLocks noChangeShapeType="1"/>
          </p:cNvSpPr>
          <p:nvPr/>
        </p:nvSpPr>
        <p:spPr bwMode="auto">
          <a:xfrm>
            <a:off x="6553200" y="4408488"/>
            <a:ext cx="838200" cy="609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dirty="0"/>
          </a:p>
        </p:txBody>
      </p:sp>
      <p:grpSp>
        <p:nvGrpSpPr>
          <p:cNvPr id="1037427" name="Group 115"/>
          <p:cNvGrpSpPr>
            <a:grpSpLocks/>
          </p:cNvGrpSpPr>
          <p:nvPr/>
        </p:nvGrpSpPr>
        <p:grpSpPr bwMode="auto">
          <a:xfrm>
            <a:off x="5257800" y="4713288"/>
            <a:ext cx="762000" cy="228600"/>
            <a:chOff x="1248" y="2736"/>
            <a:chExt cx="336" cy="144"/>
          </a:xfrm>
        </p:grpSpPr>
        <p:sp>
          <p:nvSpPr>
            <p:cNvPr id="1037428" name="Line 116"/>
            <p:cNvSpPr>
              <a:spLocks noChangeShapeType="1"/>
            </p:cNvSpPr>
            <p:nvPr/>
          </p:nvSpPr>
          <p:spPr bwMode="auto">
            <a:xfrm>
              <a:off x="1344" y="2736"/>
              <a:ext cx="144" cy="144"/>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dirty="0"/>
            </a:p>
          </p:txBody>
        </p:sp>
        <p:sp>
          <p:nvSpPr>
            <p:cNvPr id="1037429" name="Line 117"/>
            <p:cNvSpPr>
              <a:spLocks noChangeShapeType="1"/>
            </p:cNvSpPr>
            <p:nvPr/>
          </p:nvSpPr>
          <p:spPr bwMode="auto">
            <a:xfrm flipH="1">
              <a:off x="1248" y="2736"/>
              <a:ext cx="336" cy="96"/>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dirty="0"/>
            </a:p>
          </p:txBody>
        </p:sp>
      </p:grpSp>
      <p:sp>
        <p:nvSpPr>
          <p:cNvPr id="1037430" name="Text Box 118"/>
          <p:cNvSpPr txBox="1">
            <a:spLocks noChangeArrowheads="1"/>
          </p:cNvSpPr>
          <p:nvPr/>
        </p:nvSpPr>
        <p:spPr bwMode="auto">
          <a:xfrm>
            <a:off x="228600" y="5239213"/>
            <a:ext cx="2819400" cy="710067"/>
          </a:xfrm>
          <a:prstGeom prst="rect">
            <a:avLst/>
          </a:prstGeom>
          <a:solidFill>
            <a:srgbClr val="E3E3FF"/>
          </a:solidFill>
          <a:ln w="9525">
            <a:solidFill>
              <a:schemeClr val="tx1"/>
            </a:solidFill>
            <a:miter lim="800000"/>
            <a:headEnd/>
            <a:tailEnd/>
          </a:ln>
          <a:effectLst>
            <a:outerShdw dist="107763" dir="2700000" algn="ctr" rotWithShape="0">
              <a:schemeClr val="bg2"/>
            </a:outerShdw>
          </a:effectLst>
        </p:spPr>
        <p:txBody>
          <a:bodyPr lIns="90000" tIns="46800" rIns="90000" bIns="46800">
            <a:spAutoFit/>
          </a:bodyPr>
          <a:lstStyle/>
          <a:p>
            <a:pPr eaLnBrk="1" hangingPunct="1">
              <a:spcBef>
                <a:spcPct val="50000"/>
              </a:spcBef>
            </a:pPr>
            <a:r>
              <a:rPr lang="de-DE" sz="2000" dirty="0">
                <a:sym typeface="Wingdings" pitchFamily="2" charset="2"/>
              </a:rPr>
              <a:t> Bei Seitenfehlern keine Aktion im </a:t>
            </a:r>
            <a:r>
              <a:rPr lang="de-DE" sz="2000" i="1" dirty="0">
                <a:sym typeface="Wingdings" pitchFamily="2" charset="2"/>
              </a:rPr>
              <a:t>Cache.</a:t>
            </a:r>
            <a:endParaRPr lang="de-DE" sz="2000" i="1" dirty="0"/>
          </a:p>
        </p:txBody>
      </p:sp>
      <p:sp>
        <p:nvSpPr>
          <p:cNvPr id="1037431" name="Text Box 119"/>
          <p:cNvSpPr txBox="1">
            <a:spLocks noChangeArrowheads="1"/>
          </p:cNvSpPr>
          <p:nvPr/>
        </p:nvSpPr>
        <p:spPr bwMode="auto">
          <a:xfrm>
            <a:off x="8001000" y="3722688"/>
            <a:ext cx="914400" cy="3968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2000" dirty="0"/>
              <a:t>4444</a:t>
            </a:r>
          </a:p>
        </p:txBody>
      </p:sp>
    </p:spTree>
    <p:extLst>
      <p:ext uri="{BB962C8B-B14F-4D97-AF65-F5344CB8AC3E}">
        <p14:creationId xmlns:p14="http://schemas.microsoft.com/office/powerpoint/2010/main" val="418332626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37377"/>
                                        </p:tgtEl>
                                        <p:attrNameLst>
                                          <p:attrName>style.visibility</p:attrName>
                                        </p:attrNameLst>
                                      </p:cBhvr>
                                      <p:to>
                                        <p:strVal val="visible"/>
                                      </p:to>
                                    </p:set>
                                  </p:childTnLst>
                                  <p:subTnLst>
                                    <p:set>
                                      <p:cBhvr override="childStyle">
                                        <p:cTn dur="1" fill="hold" display="0" masterRel="nextClick" afterEffect="1"/>
                                        <p:tgtEl>
                                          <p:spTgt spid="1037377"/>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37418"/>
                                        </p:tgtEl>
                                        <p:attrNameLst>
                                          <p:attrName>style.visibility</p:attrName>
                                        </p:attrNameLst>
                                      </p:cBhvr>
                                      <p:to>
                                        <p:strVal val="visible"/>
                                      </p:to>
                                    </p:set>
                                  </p:childTnLst>
                                  <p:subTnLst>
                                    <p:set>
                                      <p:cBhvr override="childStyle">
                                        <p:cTn dur="1" fill="hold" display="0" masterRel="nextClick" afterEffect="1"/>
                                        <p:tgtEl>
                                          <p:spTgt spid="1037418"/>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37419"/>
                                        </p:tgtEl>
                                        <p:attrNameLst>
                                          <p:attrName>style.visibility</p:attrName>
                                        </p:attrNameLst>
                                      </p:cBhvr>
                                      <p:to>
                                        <p:strVal val="visible"/>
                                      </p:to>
                                    </p:set>
                                  </p:childTnLst>
                                  <p:subTnLst>
                                    <p:set>
                                      <p:cBhvr override="childStyle">
                                        <p:cTn dur="1" fill="hold" display="0" masterRel="nextClick" afterEffect="1"/>
                                        <p:tgtEl>
                                          <p:spTgt spid="1037419"/>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037420"/>
                                        </p:tgtEl>
                                        <p:attrNameLst>
                                          <p:attrName>style.visibility</p:attrName>
                                        </p:attrNameLst>
                                      </p:cBhvr>
                                      <p:to>
                                        <p:strVal val="visible"/>
                                      </p:to>
                                    </p:set>
                                  </p:childTnLst>
                                  <p:subTnLst>
                                    <p:set>
                                      <p:cBhvr override="childStyle">
                                        <p:cTn dur="1" fill="hold" display="0" masterRel="nextClick" afterEffect="1"/>
                                        <p:tgtEl>
                                          <p:spTgt spid="1037420"/>
                                        </p:tgtEl>
                                        <p:attrNameLst>
                                          <p:attrName>style.visibility</p:attrName>
                                        </p:attrNameLst>
                                      </p:cBhvr>
                                      <p:to>
                                        <p:strVal val="hidden"/>
                                      </p:to>
                                    </p:set>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037421"/>
                                        </p:tgtEl>
                                        <p:attrNameLst>
                                          <p:attrName>style.visibility</p:attrName>
                                        </p:attrNameLst>
                                      </p:cBhvr>
                                      <p:to>
                                        <p:strVal val="visible"/>
                                      </p:to>
                                    </p:set>
                                  </p:childTnLst>
                                  <p:subTnLst>
                                    <p:set>
                                      <p:cBhvr override="childStyle">
                                        <p:cTn dur="1" fill="hold" display="0" masterRel="nextClick" afterEffect="1"/>
                                        <p:tgtEl>
                                          <p:spTgt spid="1037421"/>
                                        </p:tgtEl>
                                        <p:attrNameLst>
                                          <p:attrName>style.visibility</p:attrName>
                                        </p:attrNameLst>
                                      </p:cBhvr>
                                      <p:to>
                                        <p:strVal val="hidden"/>
                                      </p:to>
                                    </p:set>
                                  </p:sub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03738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037422"/>
                                        </p:tgtEl>
                                        <p:attrNameLst>
                                          <p:attrName>style.visibility</p:attrName>
                                        </p:attrNameLst>
                                      </p:cBhvr>
                                      <p:to>
                                        <p:strVal val="visible"/>
                                      </p:to>
                                    </p:set>
                                  </p:childTnLst>
                                  <p:subTnLst>
                                    <p:set>
                                      <p:cBhvr override="childStyle">
                                        <p:cTn dur="1" fill="hold" display="0" masterRel="nextClick" afterEffect="1"/>
                                        <p:tgtEl>
                                          <p:spTgt spid="1037422"/>
                                        </p:tgtEl>
                                        <p:attrNameLst>
                                          <p:attrName>style.visibility</p:attrName>
                                        </p:attrNameLst>
                                      </p:cBhvr>
                                      <p:to>
                                        <p:strVal val="hidden"/>
                                      </p:to>
                                    </p:set>
                                  </p:sub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499"/>
                                          </p:stCondLst>
                                        </p:cTn>
                                        <p:tgtEl>
                                          <p:spTgt spid="1037427"/>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03742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1037431"/>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499"/>
                                          </p:stCondLst>
                                        </p:cTn>
                                        <p:tgtEl>
                                          <p:spTgt spid="1037404"/>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499"/>
                                          </p:stCondLst>
                                        </p:cTn>
                                        <p:tgtEl>
                                          <p:spTgt spid="1037430"/>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499"/>
                                          </p:stCondLst>
                                        </p:cTn>
                                        <p:tgtEl>
                                          <p:spTgt spid="1037423"/>
                                        </p:tgtEl>
                                        <p:attrNameLst>
                                          <p:attrName>style.visibility</p:attrName>
                                        </p:attrNameLst>
                                      </p:cBhvr>
                                      <p:to>
                                        <p:strVal val="visible"/>
                                      </p:to>
                                    </p:set>
                                  </p:childTnLst>
                                  <p:subTnLst>
                                    <p:set>
                                      <p:cBhvr override="childStyle">
                                        <p:cTn dur="1" fill="hold" display="0" masterRel="nextClick" afterEffect="1"/>
                                        <p:tgtEl>
                                          <p:spTgt spid="1037423"/>
                                        </p:tgtEl>
                                        <p:attrNameLst>
                                          <p:attrName>style.visibility</p:attrName>
                                        </p:attrNameLst>
                                      </p:cBhvr>
                                      <p:to>
                                        <p:strVal val="hidden"/>
                                      </p:to>
                                    </p:set>
                                  </p:sub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499"/>
                                          </p:stCondLst>
                                        </p:cTn>
                                        <p:tgtEl>
                                          <p:spTgt spid="1037424"/>
                                        </p:tgtEl>
                                        <p:attrNameLst>
                                          <p:attrName>style.visibility</p:attrName>
                                        </p:attrNameLst>
                                      </p:cBhvr>
                                      <p:to>
                                        <p:strVal val="visible"/>
                                      </p:to>
                                    </p:set>
                                  </p:childTnLst>
                                  <p:subTnLst>
                                    <p:set>
                                      <p:cBhvr override="childStyle">
                                        <p:cTn dur="1" fill="hold" display="0" masterRel="nextClick" afterEffect="1"/>
                                        <p:tgtEl>
                                          <p:spTgt spid="103742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7377" grpId="0" autoUpdateAnimBg="0"/>
      <p:bldP spid="1037383" grpId="0" autoUpdateAnimBg="0"/>
      <p:bldP spid="1037418" grpId="0" autoUpdateAnimBg="0"/>
      <p:bldP spid="1037419" grpId="0" autoUpdateAnimBg="0"/>
      <p:bldP spid="1037420" grpId="0" autoUpdateAnimBg="0"/>
      <p:bldP spid="1037421" grpId="0" autoUpdateAnimBg="0"/>
      <p:bldP spid="1037422" grpId="0" autoUpdateAnimBg="0"/>
      <p:bldP spid="1037423" grpId="0" autoUpdateAnimBg="0"/>
      <p:bldP spid="1037424" grpId="0" autoUpdateAnimBg="0"/>
      <p:bldP spid="1037426" grpId="0" animBg="1"/>
      <p:bldP spid="1037430" grpId="0" animBg="1" autoUpdateAnimBg="0"/>
      <p:bldP spid="1037431" grpId="0" animBg="1"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Datumsplatzhalter 3"/>
          <p:cNvSpPr>
            <a:spLocks noGrp="1"/>
          </p:cNvSpPr>
          <p:nvPr>
            <p:ph type="dt" sz="half" idx="10"/>
          </p:nvPr>
        </p:nvSpPr>
        <p:spPr/>
        <p:txBody>
          <a:bodyPr/>
          <a:lstStyle/>
          <a:p>
            <a:r>
              <a:rPr lang="en-US" dirty="0"/>
              <a:t>©</a:t>
            </a:r>
            <a:r>
              <a:rPr lang="de-DE" dirty="0"/>
              <a:t> H. Falk | </a:t>
            </a:r>
            <a:fld id="{74F92613-8774-45A9-BB95-DCAF2577DED6}" type="datetime1">
              <a:rPr lang="de-DE" smtClean="0"/>
              <a:t>01.10.2014</a:t>
            </a:fld>
            <a:endParaRPr lang="de-DE" dirty="0"/>
          </a:p>
        </p:txBody>
      </p:sp>
      <p:sp>
        <p:nvSpPr>
          <p:cNvPr id="69" name="Fußzeilenplatzhalter 4"/>
          <p:cNvSpPr>
            <a:spLocks noGrp="1"/>
          </p:cNvSpPr>
          <p:nvPr>
            <p:ph type="ftr" sz="quarter" idx="11"/>
          </p:nvPr>
        </p:nvSpPr>
        <p:spPr/>
        <p:txBody>
          <a:bodyPr/>
          <a:lstStyle/>
          <a:p>
            <a:r>
              <a:rPr lang="de-DE" dirty="0" smtClean="0"/>
              <a:t>7 - Speicher-Hardware</a:t>
            </a:r>
            <a:endParaRPr lang="de-DE" dirty="0"/>
          </a:p>
        </p:txBody>
      </p:sp>
      <p:sp>
        <p:nvSpPr>
          <p:cNvPr id="1039362" name="Rectangle 2"/>
          <p:cNvSpPr>
            <a:spLocks noGrp="1" noChangeArrowheads="1"/>
          </p:cNvSpPr>
          <p:nvPr>
            <p:ph type="title"/>
          </p:nvPr>
        </p:nvSpPr>
        <p:spPr/>
        <p:txBody>
          <a:bodyPr/>
          <a:lstStyle/>
          <a:p>
            <a:r>
              <a:rPr lang="de-DE" dirty="0"/>
              <a:t>Virtueller </a:t>
            </a:r>
            <a:r>
              <a:rPr lang="de-DE" i="1" dirty="0"/>
              <a:t>Cache</a:t>
            </a:r>
            <a:r>
              <a:rPr lang="de-DE" dirty="0"/>
              <a:t> mit PIDs bei gemeinsam benutzter Seite</a:t>
            </a:r>
            <a:endParaRPr lang="en-US" i="1" dirty="0"/>
          </a:p>
        </p:txBody>
      </p:sp>
      <p:sp>
        <p:nvSpPr>
          <p:cNvPr id="1039429" name="Text Box 69"/>
          <p:cNvSpPr txBox="1">
            <a:spLocks noChangeArrowheads="1"/>
          </p:cNvSpPr>
          <p:nvPr/>
        </p:nvSpPr>
        <p:spPr bwMode="auto">
          <a:xfrm>
            <a:off x="152400" y="2708275"/>
            <a:ext cx="914400" cy="12192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pPr eaLnBrk="1" hangingPunct="1">
              <a:spcBef>
                <a:spcPct val="50000"/>
              </a:spcBef>
            </a:pPr>
            <a:endParaRPr lang="en-US" dirty="0"/>
          </a:p>
        </p:txBody>
      </p:sp>
      <p:sp>
        <p:nvSpPr>
          <p:cNvPr id="1039430" name="Text Box 70"/>
          <p:cNvSpPr txBox="1">
            <a:spLocks noChangeArrowheads="1"/>
          </p:cNvSpPr>
          <p:nvPr/>
        </p:nvSpPr>
        <p:spPr bwMode="auto">
          <a:xfrm>
            <a:off x="7924800" y="2708275"/>
            <a:ext cx="1066800" cy="13716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pPr eaLnBrk="1" hangingPunct="1">
              <a:spcBef>
                <a:spcPct val="50000"/>
              </a:spcBef>
            </a:pPr>
            <a:endParaRPr lang="en-US" dirty="0"/>
          </a:p>
        </p:txBody>
      </p:sp>
      <p:sp>
        <p:nvSpPr>
          <p:cNvPr id="1039431" name="Text Box 71"/>
          <p:cNvSpPr txBox="1">
            <a:spLocks noChangeArrowheads="1"/>
          </p:cNvSpPr>
          <p:nvPr/>
        </p:nvSpPr>
        <p:spPr bwMode="auto">
          <a:xfrm>
            <a:off x="3048000" y="1184275"/>
            <a:ext cx="1752600" cy="4572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i="1" dirty="0"/>
              <a:t>Cache</a:t>
            </a:r>
          </a:p>
        </p:txBody>
      </p:sp>
      <p:sp>
        <p:nvSpPr>
          <p:cNvPr id="1039432" name="Text Box 72"/>
          <p:cNvSpPr txBox="1">
            <a:spLocks noChangeArrowheads="1"/>
          </p:cNvSpPr>
          <p:nvPr/>
        </p:nvSpPr>
        <p:spPr bwMode="auto">
          <a:xfrm>
            <a:off x="533400" y="2098675"/>
            <a:ext cx="2286000" cy="366713"/>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t>lese 0x</a:t>
            </a:r>
            <a:r>
              <a:rPr lang="de-DE" sz="1800" b="1" i="1" dirty="0"/>
              <a:t>1</a:t>
            </a:r>
            <a:r>
              <a:rPr lang="de-DE" sz="1800" dirty="0"/>
              <a:t>88D0 </a:t>
            </a:r>
            <a:r>
              <a:rPr lang="de-DE" sz="1800" dirty="0">
                <a:sym typeface="Wingdings" pitchFamily="2" charset="2"/>
              </a:rPr>
              <a:t></a:t>
            </a:r>
          </a:p>
        </p:txBody>
      </p:sp>
      <p:sp>
        <p:nvSpPr>
          <p:cNvPr id="1039433" name="Text Box 73"/>
          <p:cNvSpPr txBox="1">
            <a:spLocks noChangeArrowheads="1"/>
          </p:cNvSpPr>
          <p:nvPr/>
        </p:nvSpPr>
        <p:spPr bwMode="auto">
          <a:xfrm>
            <a:off x="381000" y="1184275"/>
            <a:ext cx="1554163" cy="4572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eaLnBrk="1" hangingPunct="1"/>
            <a:r>
              <a:rPr lang="de-DE" dirty="0"/>
              <a:t>Prozessor</a:t>
            </a:r>
          </a:p>
        </p:txBody>
      </p:sp>
      <p:grpSp>
        <p:nvGrpSpPr>
          <p:cNvPr id="1039434" name="Group 74"/>
          <p:cNvGrpSpPr>
            <a:grpSpLocks/>
          </p:cNvGrpSpPr>
          <p:nvPr/>
        </p:nvGrpSpPr>
        <p:grpSpPr bwMode="auto">
          <a:xfrm>
            <a:off x="2209800" y="2708275"/>
            <a:ext cx="2438400" cy="1371600"/>
            <a:chOff x="2544" y="2064"/>
            <a:chExt cx="1440" cy="1152"/>
          </a:xfrm>
        </p:grpSpPr>
        <p:sp>
          <p:nvSpPr>
            <p:cNvPr id="1039435" name="Text Box 75"/>
            <p:cNvSpPr txBox="1">
              <a:spLocks noChangeArrowheads="1"/>
            </p:cNvSpPr>
            <p:nvPr/>
          </p:nvSpPr>
          <p:spPr bwMode="auto">
            <a:xfrm>
              <a:off x="2784" y="2064"/>
              <a:ext cx="1200" cy="1152"/>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pPr eaLnBrk="1" hangingPunct="1">
                <a:spcBef>
                  <a:spcPct val="50000"/>
                </a:spcBef>
              </a:pPr>
              <a:endParaRPr lang="en-US" dirty="0"/>
            </a:p>
          </p:txBody>
        </p:sp>
        <p:sp>
          <p:nvSpPr>
            <p:cNvPr id="1039436" name="Freeform 76"/>
            <p:cNvSpPr>
              <a:spLocks/>
            </p:cNvSpPr>
            <p:nvPr/>
          </p:nvSpPr>
          <p:spPr bwMode="auto">
            <a:xfrm>
              <a:off x="2544" y="2064"/>
              <a:ext cx="240" cy="1152"/>
            </a:xfrm>
            <a:custGeom>
              <a:avLst/>
              <a:gdLst>
                <a:gd name="T0" fmla="*/ 240 w 240"/>
                <a:gd name="T1" fmla="*/ 0 h 1152"/>
                <a:gd name="T2" fmla="*/ 0 w 240"/>
                <a:gd name="T3" fmla="*/ 144 h 1152"/>
                <a:gd name="T4" fmla="*/ 0 w 240"/>
                <a:gd name="T5" fmla="*/ 1008 h 1152"/>
                <a:gd name="T6" fmla="*/ 240 w 240"/>
                <a:gd name="T7" fmla="*/ 1152 h 1152"/>
                <a:gd name="T8" fmla="*/ 240 w 240"/>
                <a:gd name="T9" fmla="*/ 0 h 1152"/>
              </a:gdLst>
              <a:ahLst/>
              <a:cxnLst>
                <a:cxn ang="0">
                  <a:pos x="T0" y="T1"/>
                </a:cxn>
                <a:cxn ang="0">
                  <a:pos x="T2" y="T3"/>
                </a:cxn>
                <a:cxn ang="0">
                  <a:pos x="T4" y="T5"/>
                </a:cxn>
                <a:cxn ang="0">
                  <a:pos x="T6" y="T7"/>
                </a:cxn>
                <a:cxn ang="0">
                  <a:pos x="T8" y="T9"/>
                </a:cxn>
              </a:cxnLst>
              <a:rect l="0" t="0" r="r" b="b"/>
              <a:pathLst>
                <a:path w="240" h="1152">
                  <a:moveTo>
                    <a:pt x="240" y="0"/>
                  </a:moveTo>
                  <a:lnTo>
                    <a:pt x="0" y="144"/>
                  </a:lnTo>
                  <a:lnTo>
                    <a:pt x="0" y="1008"/>
                  </a:lnTo>
                  <a:lnTo>
                    <a:pt x="240" y="1152"/>
                  </a:lnTo>
                  <a:lnTo>
                    <a:pt x="240" y="0"/>
                  </a:lnTo>
                  <a:close/>
                </a:path>
              </a:pathLst>
            </a:custGeom>
            <a:solidFill>
              <a:srgbClr val="FFFF99"/>
            </a:solidFill>
            <a:ln w="952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dirty="0"/>
            </a:p>
          </p:txBody>
        </p:sp>
      </p:grpSp>
      <p:sp>
        <p:nvSpPr>
          <p:cNvPr id="1039437" name="Freeform 77"/>
          <p:cNvSpPr>
            <a:spLocks/>
          </p:cNvSpPr>
          <p:nvPr/>
        </p:nvSpPr>
        <p:spPr bwMode="auto">
          <a:xfrm>
            <a:off x="6553200" y="2403475"/>
            <a:ext cx="1905000" cy="304800"/>
          </a:xfrm>
          <a:custGeom>
            <a:avLst/>
            <a:gdLst>
              <a:gd name="T0" fmla="*/ 0 w 1680"/>
              <a:gd name="T1" fmla="*/ 192 h 192"/>
              <a:gd name="T2" fmla="*/ 0 w 1680"/>
              <a:gd name="T3" fmla="*/ 0 h 192"/>
              <a:gd name="T4" fmla="*/ 1680 w 1680"/>
              <a:gd name="T5" fmla="*/ 0 h 192"/>
              <a:gd name="T6" fmla="*/ 1680 w 1680"/>
              <a:gd name="T7" fmla="*/ 192 h 192"/>
            </a:gdLst>
            <a:ahLst/>
            <a:cxnLst>
              <a:cxn ang="0">
                <a:pos x="T0" y="T1"/>
              </a:cxn>
              <a:cxn ang="0">
                <a:pos x="T2" y="T3"/>
              </a:cxn>
              <a:cxn ang="0">
                <a:pos x="T4" y="T5"/>
              </a:cxn>
              <a:cxn ang="0">
                <a:pos x="T6" y="T7"/>
              </a:cxn>
            </a:cxnLst>
            <a:rect l="0" t="0" r="r" b="b"/>
            <a:pathLst>
              <a:path w="1680" h="192">
                <a:moveTo>
                  <a:pt x="0" y="192"/>
                </a:moveTo>
                <a:lnTo>
                  <a:pt x="0" y="0"/>
                </a:lnTo>
                <a:lnTo>
                  <a:pt x="1680" y="0"/>
                </a:lnTo>
                <a:lnTo>
                  <a:pt x="1680" y="192"/>
                </a:lnTo>
              </a:path>
            </a:pathLst>
          </a:custGeom>
          <a:noFill/>
          <a:ln w="19050" cap="flat" cmpd="sng">
            <a:solidFill>
              <a:schemeClr val="tx1"/>
            </a:solidFill>
            <a:prstDash val="solid"/>
            <a:round/>
            <a:headEnd type="triangle" w="med" len="med"/>
            <a:tailEnd type="triangle" w="med" len="med"/>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dirty="0"/>
          </a:p>
        </p:txBody>
      </p:sp>
      <p:sp>
        <p:nvSpPr>
          <p:cNvPr id="1039438" name="Text Box 78"/>
          <p:cNvSpPr txBox="1">
            <a:spLocks noChangeArrowheads="1"/>
          </p:cNvSpPr>
          <p:nvPr/>
        </p:nvSpPr>
        <p:spPr bwMode="auto">
          <a:xfrm>
            <a:off x="2667000" y="3165475"/>
            <a:ext cx="1905000" cy="3968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2000" dirty="0"/>
              <a:t>0x</a:t>
            </a:r>
            <a:r>
              <a:rPr lang="de-DE" sz="1800" b="1" i="1" dirty="0"/>
              <a:t>1</a:t>
            </a:r>
            <a:r>
              <a:rPr lang="de-DE" sz="2000" dirty="0"/>
              <a:t>88D0 3333</a:t>
            </a:r>
          </a:p>
        </p:txBody>
      </p:sp>
      <p:sp>
        <p:nvSpPr>
          <p:cNvPr id="1039439" name="Text Box 79"/>
          <p:cNvSpPr txBox="1">
            <a:spLocks noChangeArrowheads="1"/>
          </p:cNvSpPr>
          <p:nvPr/>
        </p:nvSpPr>
        <p:spPr bwMode="auto">
          <a:xfrm>
            <a:off x="7467600" y="1184275"/>
            <a:ext cx="1447800" cy="4572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dirty="0"/>
              <a:t>Speicher</a:t>
            </a:r>
          </a:p>
        </p:txBody>
      </p:sp>
      <p:sp>
        <p:nvSpPr>
          <p:cNvPr id="1039440" name="Text Box 80"/>
          <p:cNvSpPr txBox="1">
            <a:spLocks noChangeArrowheads="1"/>
          </p:cNvSpPr>
          <p:nvPr/>
        </p:nvSpPr>
        <p:spPr bwMode="auto">
          <a:xfrm>
            <a:off x="5715000" y="2708275"/>
            <a:ext cx="914400" cy="12192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pPr eaLnBrk="1" hangingPunct="1">
              <a:spcBef>
                <a:spcPct val="50000"/>
              </a:spcBef>
            </a:pPr>
            <a:endParaRPr lang="en-US" dirty="0"/>
          </a:p>
        </p:txBody>
      </p:sp>
      <p:sp>
        <p:nvSpPr>
          <p:cNvPr id="1039441" name="Freeform 81"/>
          <p:cNvSpPr>
            <a:spLocks/>
          </p:cNvSpPr>
          <p:nvPr/>
        </p:nvSpPr>
        <p:spPr bwMode="auto">
          <a:xfrm>
            <a:off x="4343400" y="2403475"/>
            <a:ext cx="1447800" cy="304800"/>
          </a:xfrm>
          <a:custGeom>
            <a:avLst/>
            <a:gdLst>
              <a:gd name="T0" fmla="*/ 0 w 1680"/>
              <a:gd name="T1" fmla="*/ 192 h 192"/>
              <a:gd name="T2" fmla="*/ 0 w 1680"/>
              <a:gd name="T3" fmla="*/ 0 h 192"/>
              <a:gd name="T4" fmla="*/ 1680 w 1680"/>
              <a:gd name="T5" fmla="*/ 0 h 192"/>
              <a:gd name="T6" fmla="*/ 1680 w 1680"/>
              <a:gd name="T7" fmla="*/ 192 h 192"/>
            </a:gdLst>
            <a:ahLst/>
            <a:cxnLst>
              <a:cxn ang="0">
                <a:pos x="T0" y="T1"/>
              </a:cxn>
              <a:cxn ang="0">
                <a:pos x="T2" y="T3"/>
              </a:cxn>
              <a:cxn ang="0">
                <a:pos x="T4" y="T5"/>
              </a:cxn>
              <a:cxn ang="0">
                <a:pos x="T6" y="T7"/>
              </a:cxn>
            </a:cxnLst>
            <a:rect l="0" t="0" r="r" b="b"/>
            <a:pathLst>
              <a:path w="1680" h="192">
                <a:moveTo>
                  <a:pt x="0" y="192"/>
                </a:moveTo>
                <a:lnTo>
                  <a:pt x="0" y="0"/>
                </a:lnTo>
                <a:lnTo>
                  <a:pt x="1680" y="0"/>
                </a:lnTo>
                <a:lnTo>
                  <a:pt x="1680" y="192"/>
                </a:lnTo>
              </a:path>
            </a:pathLst>
          </a:custGeom>
          <a:noFill/>
          <a:ln w="19050" cap="flat" cmpd="sng">
            <a:solidFill>
              <a:schemeClr val="tx1"/>
            </a:solidFill>
            <a:prstDash val="solid"/>
            <a:round/>
            <a:headEnd type="triangle" w="med" len="med"/>
            <a:tailEnd type="triangle" w="med" len="med"/>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dirty="0"/>
          </a:p>
        </p:txBody>
      </p:sp>
      <p:sp>
        <p:nvSpPr>
          <p:cNvPr id="1039442" name="Freeform 82"/>
          <p:cNvSpPr>
            <a:spLocks/>
          </p:cNvSpPr>
          <p:nvPr/>
        </p:nvSpPr>
        <p:spPr bwMode="auto">
          <a:xfrm>
            <a:off x="381000" y="2403475"/>
            <a:ext cx="2514600" cy="304800"/>
          </a:xfrm>
          <a:custGeom>
            <a:avLst/>
            <a:gdLst>
              <a:gd name="T0" fmla="*/ 0 w 1680"/>
              <a:gd name="T1" fmla="*/ 192 h 192"/>
              <a:gd name="T2" fmla="*/ 0 w 1680"/>
              <a:gd name="T3" fmla="*/ 0 h 192"/>
              <a:gd name="T4" fmla="*/ 1680 w 1680"/>
              <a:gd name="T5" fmla="*/ 0 h 192"/>
              <a:gd name="T6" fmla="*/ 1680 w 1680"/>
              <a:gd name="T7" fmla="*/ 192 h 192"/>
            </a:gdLst>
            <a:ahLst/>
            <a:cxnLst>
              <a:cxn ang="0">
                <a:pos x="T0" y="T1"/>
              </a:cxn>
              <a:cxn ang="0">
                <a:pos x="T2" y="T3"/>
              </a:cxn>
              <a:cxn ang="0">
                <a:pos x="T4" y="T5"/>
              </a:cxn>
              <a:cxn ang="0">
                <a:pos x="T6" y="T7"/>
              </a:cxn>
            </a:cxnLst>
            <a:rect l="0" t="0" r="r" b="b"/>
            <a:pathLst>
              <a:path w="1680" h="192">
                <a:moveTo>
                  <a:pt x="0" y="192"/>
                </a:moveTo>
                <a:lnTo>
                  <a:pt x="0" y="0"/>
                </a:lnTo>
                <a:lnTo>
                  <a:pt x="1680" y="0"/>
                </a:lnTo>
                <a:lnTo>
                  <a:pt x="1680" y="192"/>
                </a:lnTo>
              </a:path>
            </a:pathLst>
          </a:custGeom>
          <a:noFill/>
          <a:ln w="19050" cap="flat" cmpd="sng">
            <a:solidFill>
              <a:schemeClr val="tx1"/>
            </a:solidFill>
            <a:prstDash val="solid"/>
            <a:round/>
            <a:headEnd type="triangle" w="med" len="med"/>
            <a:tailEnd type="triangle" w="med" len="med"/>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dirty="0"/>
          </a:p>
        </p:txBody>
      </p:sp>
      <p:sp>
        <p:nvSpPr>
          <p:cNvPr id="1039443" name="Text Box 83"/>
          <p:cNvSpPr txBox="1">
            <a:spLocks noChangeArrowheads="1"/>
          </p:cNvSpPr>
          <p:nvPr/>
        </p:nvSpPr>
        <p:spPr bwMode="auto">
          <a:xfrm>
            <a:off x="5638800" y="1184275"/>
            <a:ext cx="1219200" cy="4572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dirty="0"/>
              <a:t>MMU</a:t>
            </a:r>
          </a:p>
        </p:txBody>
      </p:sp>
      <p:sp>
        <p:nvSpPr>
          <p:cNvPr id="1039444" name="Text Box 84"/>
          <p:cNvSpPr txBox="1">
            <a:spLocks noChangeArrowheads="1"/>
          </p:cNvSpPr>
          <p:nvPr/>
        </p:nvSpPr>
        <p:spPr bwMode="auto">
          <a:xfrm>
            <a:off x="6934200" y="2936875"/>
            <a:ext cx="990600" cy="366713"/>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t>0x11C0</a:t>
            </a:r>
            <a:endParaRPr lang="de-DE" sz="1800" dirty="0">
              <a:sym typeface="Wingdings" pitchFamily="2" charset="2"/>
            </a:endParaRPr>
          </a:p>
        </p:txBody>
      </p:sp>
      <p:sp>
        <p:nvSpPr>
          <p:cNvPr id="1039445" name="Text Box 85"/>
          <p:cNvSpPr txBox="1">
            <a:spLocks noChangeArrowheads="1"/>
          </p:cNvSpPr>
          <p:nvPr/>
        </p:nvSpPr>
        <p:spPr bwMode="auto">
          <a:xfrm>
            <a:off x="8001000" y="2936875"/>
            <a:ext cx="914400" cy="3968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2000" dirty="0"/>
              <a:t>3333</a:t>
            </a:r>
          </a:p>
        </p:txBody>
      </p:sp>
      <p:graphicFrame>
        <p:nvGraphicFramePr>
          <p:cNvPr id="1039446" name="Group 86"/>
          <p:cNvGraphicFramePr>
            <a:graphicFrameLocks noGrp="1"/>
          </p:cNvGraphicFramePr>
          <p:nvPr/>
        </p:nvGraphicFramePr>
        <p:xfrm>
          <a:off x="4038600" y="4232275"/>
          <a:ext cx="2362200" cy="1190625"/>
        </p:xfrm>
        <a:graphic>
          <a:graphicData uri="http://schemas.openxmlformats.org/drawingml/2006/table">
            <a:tbl>
              <a:tblPr/>
              <a:tblGrid>
                <a:gridCol w="1181100"/>
                <a:gridCol w="1181100"/>
              </a:tblGrid>
              <a:tr h="396875">
                <a:tc gridSpan="2">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de-DE" sz="1800" b="1" i="0" u="none" strike="noStrike" cap="none" normalizeH="0" baseline="0" dirty="0" smtClean="0">
                          <a:ln>
                            <a:noFill/>
                          </a:ln>
                          <a:solidFill>
                            <a:schemeClr val="tx1"/>
                          </a:solidFill>
                          <a:effectLst/>
                          <a:latin typeface="Arial" charset="0"/>
                        </a:rPr>
                        <a:t>Prozess P1</a:t>
                      </a:r>
                    </a:p>
                  </a:txBody>
                  <a:tcPr marL="90000" marR="90000" marT="46800" marB="4680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de-DE"/>
                    </a:p>
                  </a:txBody>
                  <a:tcPr/>
                </a:tc>
              </a:tr>
              <a:tr h="396875">
                <a:tc>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de-DE" sz="1800" b="1" i="0" u="none" strike="noStrike" cap="none" normalizeH="0" baseline="0" dirty="0" smtClean="0">
                          <a:ln>
                            <a:noFill/>
                          </a:ln>
                          <a:solidFill>
                            <a:schemeClr val="tx1"/>
                          </a:solidFill>
                          <a:effectLst/>
                          <a:latin typeface="Arial" charset="0"/>
                        </a:rPr>
                        <a:t>Seite</a:t>
                      </a:r>
                    </a:p>
                  </a:txBody>
                  <a:tcPr marL="90000" marR="90000" marT="468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de-DE" sz="1800" b="1" i="0" u="none" strike="noStrike" cap="none" normalizeH="0" baseline="0" dirty="0" smtClean="0">
                          <a:ln>
                            <a:noFill/>
                          </a:ln>
                          <a:solidFill>
                            <a:schemeClr val="tx1"/>
                          </a:solidFill>
                          <a:effectLst/>
                          <a:latin typeface="Arial" charset="0"/>
                        </a:rPr>
                        <a:t>Kachel</a:t>
                      </a:r>
                    </a:p>
                  </a:txBody>
                  <a:tcPr marL="90000" marR="90000" marT="46800" marB="468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875">
                <a:tc>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de-DE" sz="1800" b="0" i="0" u="none" strike="noStrike" cap="none" normalizeH="0" baseline="0" dirty="0" smtClean="0">
                          <a:ln>
                            <a:noFill/>
                          </a:ln>
                          <a:solidFill>
                            <a:schemeClr val="tx1"/>
                          </a:solidFill>
                          <a:effectLst/>
                          <a:latin typeface="Arial" charset="0"/>
                        </a:rPr>
                        <a:t>0x88D.</a:t>
                      </a:r>
                    </a:p>
                  </a:txBody>
                  <a:tcPr marL="90000" marR="90000" marT="468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de-DE" sz="1800" b="0" i="0" u="none" strike="noStrike" cap="none" normalizeH="0" baseline="0" dirty="0" smtClean="0">
                          <a:ln>
                            <a:noFill/>
                          </a:ln>
                          <a:solidFill>
                            <a:schemeClr val="tx1"/>
                          </a:solidFill>
                          <a:effectLst/>
                          <a:latin typeface="Arial" charset="0"/>
                        </a:rPr>
                        <a:t>0x11C.</a:t>
                      </a:r>
                    </a:p>
                  </a:txBody>
                  <a:tcPr marL="90000" marR="90000" marT="46800" marB="468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1039459" name="Group 99"/>
          <p:cNvGraphicFramePr>
            <a:graphicFrameLocks noGrp="1"/>
          </p:cNvGraphicFramePr>
          <p:nvPr/>
        </p:nvGraphicFramePr>
        <p:xfrm>
          <a:off x="6553200" y="4232275"/>
          <a:ext cx="2362200" cy="1219200"/>
        </p:xfrm>
        <a:graphic>
          <a:graphicData uri="http://schemas.openxmlformats.org/drawingml/2006/table">
            <a:tbl>
              <a:tblPr/>
              <a:tblGrid>
                <a:gridCol w="1181100"/>
                <a:gridCol w="1181100"/>
              </a:tblGrid>
              <a:tr h="396875">
                <a:tc gridSpan="2">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de-DE" sz="1800" b="1" i="0" u="none" strike="noStrike" cap="none" normalizeH="0" baseline="0" dirty="0" smtClean="0">
                          <a:ln>
                            <a:noFill/>
                          </a:ln>
                          <a:solidFill>
                            <a:schemeClr val="tx1"/>
                          </a:solidFill>
                          <a:effectLst/>
                          <a:latin typeface="Arial" charset="0"/>
                        </a:rPr>
                        <a:t>Prozess P2</a:t>
                      </a:r>
                    </a:p>
                  </a:txBody>
                  <a:tcPr marL="90000" marR="90000" marT="46800" marB="4680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de-DE"/>
                    </a:p>
                  </a:txBody>
                  <a:tcPr/>
                </a:tc>
              </a:tr>
              <a:tr h="396875">
                <a:tc>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de-DE" sz="1800" b="1" i="0" u="none" strike="noStrike" cap="none" normalizeH="0" baseline="0" dirty="0" smtClean="0">
                          <a:ln>
                            <a:noFill/>
                          </a:ln>
                          <a:solidFill>
                            <a:schemeClr val="tx1"/>
                          </a:solidFill>
                          <a:effectLst/>
                          <a:latin typeface="Arial" charset="0"/>
                        </a:rPr>
                        <a:t>Seite</a:t>
                      </a:r>
                    </a:p>
                  </a:txBody>
                  <a:tcPr marL="90000" marR="90000" marT="468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de-DE" sz="1800" b="1" i="0" u="none" strike="noStrike" cap="none" normalizeH="0" baseline="0" dirty="0" smtClean="0">
                          <a:ln>
                            <a:noFill/>
                          </a:ln>
                          <a:solidFill>
                            <a:schemeClr val="tx1"/>
                          </a:solidFill>
                          <a:effectLst/>
                          <a:latin typeface="Arial" charset="0"/>
                        </a:rPr>
                        <a:t>Kachel</a:t>
                      </a:r>
                    </a:p>
                  </a:txBody>
                  <a:tcPr marL="90000" marR="90000" marT="46800" marB="468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5450">
                <a:tc>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de-DE" sz="1800" b="0" i="0" u="none" strike="noStrike" cap="none" normalizeH="0" baseline="0" dirty="0" smtClean="0">
                          <a:ln>
                            <a:noFill/>
                          </a:ln>
                          <a:solidFill>
                            <a:schemeClr val="tx1"/>
                          </a:solidFill>
                          <a:effectLst/>
                          <a:latin typeface="Arial" charset="0"/>
                        </a:rPr>
                        <a:t>0x88D.</a:t>
                      </a:r>
                    </a:p>
                  </a:txBody>
                  <a:tcPr marL="90000" marR="90000" marT="468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ts val="2000"/>
                        </a:lnSpc>
                        <a:spcBef>
                          <a:spcPct val="0"/>
                        </a:spcBef>
                        <a:spcAft>
                          <a:spcPct val="0"/>
                        </a:spcAft>
                        <a:buClrTx/>
                        <a:buSzTx/>
                        <a:buFontTx/>
                        <a:buNone/>
                        <a:tabLst/>
                      </a:pPr>
                      <a:r>
                        <a:rPr kumimoji="0" lang="de-DE" sz="1800" b="0" i="0" u="none" strike="noStrike" cap="none" normalizeH="0" baseline="0" dirty="0" smtClean="0">
                          <a:ln>
                            <a:noFill/>
                          </a:ln>
                          <a:solidFill>
                            <a:schemeClr val="tx1"/>
                          </a:solidFill>
                          <a:effectLst/>
                          <a:latin typeface="Arial" charset="0"/>
                        </a:rPr>
                        <a:t>0x11C.</a:t>
                      </a:r>
                    </a:p>
                  </a:txBody>
                  <a:tcPr marL="90000" marR="90000" marT="46800" marB="468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039472" name="Text Box 112"/>
          <p:cNvSpPr txBox="1">
            <a:spLocks noChangeArrowheads="1"/>
          </p:cNvSpPr>
          <p:nvPr/>
        </p:nvSpPr>
        <p:spPr bwMode="auto">
          <a:xfrm>
            <a:off x="304800" y="3165475"/>
            <a:ext cx="685800" cy="4572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dirty="0"/>
              <a:t>P1</a:t>
            </a:r>
          </a:p>
        </p:txBody>
      </p:sp>
      <p:sp>
        <p:nvSpPr>
          <p:cNvPr id="1039473" name="Text Box 113"/>
          <p:cNvSpPr txBox="1">
            <a:spLocks noChangeArrowheads="1"/>
          </p:cNvSpPr>
          <p:nvPr/>
        </p:nvSpPr>
        <p:spPr bwMode="auto">
          <a:xfrm>
            <a:off x="4343400" y="2098675"/>
            <a:ext cx="2286000" cy="366713"/>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t>lese 0x</a:t>
            </a:r>
            <a:r>
              <a:rPr lang="de-DE" sz="1800" b="1" i="1" dirty="0"/>
              <a:t>1</a:t>
            </a:r>
            <a:r>
              <a:rPr lang="de-DE" sz="1800" dirty="0"/>
              <a:t>88D0 </a:t>
            </a:r>
            <a:r>
              <a:rPr lang="de-DE" sz="1800" dirty="0">
                <a:sym typeface="Wingdings" pitchFamily="2" charset="2"/>
              </a:rPr>
              <a:t></a:t>
            </a:r>
          </a:p>
        </p:txBody>
      </p:sp>
      <p:sp>
        <p:nvSpPr>
          <p:cNvPr id="1039474" name="Text Box 114"/>
          <p:cNvSpPr txBox="1">
            <a:spLocks noChangeArrowheads="1"/>
          </p:cNvSpPr>
          <p:nvPr/>
        </p:nvSpPr>
        <p:spPr bwMode="auto">
          <a:xfrm>
            <a:off x="6477000" y="2098675"/>
            <a:ext cx="2286000" cy="366713"/>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t>lese 0x11C0 </a:t>
            </a:r>
            <a:r>
              <a:rPr lang="de-DE" sz="1800" dirty="0">
                <a:sym typeface="Wingdings" pitchFamily="2" charset="2"/>
              </a:rPr>
              <a:t></a:t>
            </a:r>
          </a:p>
        </p:txBody>
      </p:sp>
      <p:sp>
        <p:nvSpPr>
          <p:cNvPr id="1039475" name="Text Box 115"/>
          <p:cNvSpPr txBox="1">
            <a:spLocks noChangeArrowheads="1"/>
          </p:cNvSpPr>
          <p:nvPr/>
        </p:nvSpPr>
        <p:spPr bwMode="auto">
          <a:xfrm>
            <a:off x="6629400" y="2403475"/>
            <a:ext cx="1111250" cy="3968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sym typeface="Wingdings" pitchFamily="2" charset="2"/>
              </a:rPr>
              <a:t></a:t>
            </a:r>
            <a:r>
              <a:rPr lang="de-DE" sz="2000" dirty="0"/>
              <a:t> 3333</a:t>
            </a:r>
          </a:p>
        </p:txBody>
      </p:sp>
      <p:sp>
        <p:nvSpPr>
          <p:cNvPr id="1039476" name="Text Box 116"/>
          <p:cNvSpPr txBox="1">
            <a:spLocks noChangeArrowheads="1"/>
          </p:cNvSpPr>
          <p:nvPr/>
        </p:nvSpPr>
        <p:spPr bwMode="auto">
          <a:xfrm>
            <a:off x="4572000" y="2403475"/>
            <a:ext cx="1223963" cy="3968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sym typeface="Wingdings" pitchFamily="2" charset="2"/>
              </a:rPr>
              <a:t></a:t>
            </a:r>
            <a:r>
              <a:rPr lang="de-DE" sz="2000" dirty="0"/>
              <a:t> 3333</a:t>
            </a:r>
          </a:p>
        </p:txBody>
      </p:sp>
      <p:sp>
        <p:nvSpPr>
          <p:cNvPr id="1039477" name="Text Box 117"/>
          <p:cNvSpPr txBox="1">
            <a:spLocks noChangeArrowheads="1"/>
          </p:cNvSpPr>
          <p:nvPr/>
        </p:nvSpPr>
        <p:spPr bwMode="auto">
          <a:xfrm>
            <a:off x="1066800" y="2403475"/>
            <a:ext cx="1143000" cy="3968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sym typeface="Wingdings" pitchFamily="2" charset="2"/>
              </a:rPr>
              <a:t></a:t>
            </a:r>
            <a:r>
              <a:rPr lang="de-DE" sz="2000" dirty="0"/>
              <a:t> 3333</a:t>
            </a:r>
          </a:p>
        </p:txBody>
      </p:sp>
      <p:sp>
        <p:nvSpPr>
          <p:cNvPr id="1039478" name="Text Box 118"/>
          <p:cNvSpPr txBox="1">
            <a:spLocks noChangeArrowheads="1"/>
          </p:cNvSpPr>
          <p:nvPr/>
        </p:nvSpPr>
        <p:spPr bwMode="auto">
          <a:xfrm>
            <a:off x="304800" y="3165475"/>
            <a:ext cx="685800" cy="4572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dirty="0"/>
              <a:t>P2</a:t>
            </a:r>
          </a:p>
        </p:txBody>
      </p:sp>
      <p:sp>
        <p:nvSpPr>
          <p:cNvPr id="1039479" name="Text Box 119"/>
          <p:cNvSpPr txBox="1">
            <a:spLocks noChangeArrowheads="1"/>
          </p:cNvSpPr>
          <p:nvPr/>
        </p:nvSpPr>
        <p:spPr bwMode="auto">
          <a:xfrm>
            <a:off x="533400" y="1870075"/>
            <a:ext cx="2286000" cy="366713"/>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t>lese 0x</a:t>
            </a:r>
            <a:r>
              <a:rPr lang="de-DE" sz="1800" b="1" i="1" dirty="0"/>
              <a:t>2</a:t>
            </a:r>
            <a:r>
              <a:rPr lang="de-DE" sz="1800" dirty="0"/>
              <a:t>88D0 </a:t>
            </a:r>
            <a:r>
              <a:rPr lang="de-DE" sz="1800" dirty="0">
                <a:sym typeface="Wingdings" pitchFamily="2" charset="2"/>
              </a:rPr>
              <a:t></a:t>
            </a:r>
          </a:p>
        </p:txBody>
      </p:sp>
      <p:sp>
        <p:nvSpPr>
          <p:cNvPr id="1039480" name="Text Box 120"/>
          <p:cNvSpPr txBox="1">
            <a:spLocks noChangeArrowheads="1"/>
          </p:cNvSpPr>
          <p:nvPr/>
        </p:nvSpPr>
        <p:spPr bwMode="auto">
          <a:xfrm>
            <a:off x="4343400" y="1870075"/>
            <a:ext cx="2286000" cy="366713"/>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t>lese 0x</a:t>
            </a:r>
            <a:r>
              <a:rPr lang="de-DE" sz="1800" b="1" i="1" dirty="0"/>
              <a:t>2</a:t>
            </a:r>
            <a:r>
              <a:rPr lang="de-DE" sz="1800" dirty="0"/>
              <a:t>88D0 </a:t>
            </a:r>
            <a:r>
              <a:rPr lang="de-DE" sz="1800" dirty="0">
                <a:sym typeface="Wingdings" pitchFamily="2" charset="2"/>
              </a:rPr>
              <a:t></a:t>
            </a:r>
          </a:p>
        </p:txBody>
      </p:sp>
      <p:sp>
        <p:nvSpPr>
          <p:cNvPr id="1039481" name="Text Box 121"/>
          <p:cNvSpPr txBox="1">
            <a:spLocks noChangeArrowheads="1"/>
          </p:cNvSpPr>
          <p:nvPr/>
        </p:nvSpPr>
        <p:spPr bwMode="auto">
          <a:xfrm>
            <a:off x="6477000" y="1870075"/>
            <a:ext cx="2286000" cy="366713"/>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t>lese 0x11C0 </a:t>
            </a:r>
            <a:r>
              <a:rPr lang="de-DE" sz="1800" dirty="0">
                <a:sym typeface="Wingdings" pitchFamily="2" charset="2"/>
              </a:rPr>
              <a:t></a:t>
            </a:r>
          </a:p>
        </p:txBody>
      </p:sp>
      <p:sp>
        <p:nvSpPr>
          <p:cNvPr id="1039482" name="Text Box 122"/>
          <p:cNvSpPr txBox="1">
            <a:spLocks noChangeArrowheads="1"/>
          </p:cNvSpPr>
          <p:nvPr/>
        </p:nvSpPr>
        <p:spPr bwMode="auto">
          <a:xfrm>
            <a:off x="6629400" y="2632075"/>
            <a:ext cx="1182688" cy="3968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sym typeface="Wingdings" pitchFamily="2" charset="2"/>
              </a:rPr>
              <a:t></a:t>
            </a:r>
            <a:r>
              <a:rPr lang="de-DE" sz="2000" dirty="0"/>
              <a:t> 3333</a:t>
            </a:r>
          </a:p>
        </p:txBody>
      </p:sp>
      <p:sp>
        <p:nvSpPr>
          <p:cNvPr id="1039483" name="Text Box 123"/>
          <p:cNvSpPr txBox="1">
            <a:spLocks noChangeArrowheads="1"/>
          </p:cNvSpPr>
          <p:nvPr/>
        </p:nvSpPr>
        <p:spPr bwMode="auto">
          <a:xfrm>
            <a:off x="4572000" y="2632075"/>
            <a:ext cx="1223963" cy="3968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sym typeface="Wingdings" pitchFamily="2" charset="2"/>
              </a:rPr>
              <a:t></a:t>
            </a:r>
            <a:r>
              <a:rPr lang="de-DE" sz="2000" dirty="0"/>
              <a:t> 3333</a:t>
            </a:r>
          </a:p>
        </p:txBody>
      </p:sp>
      <p:sp>
        <p:nvSpPr>
          <p:cNvPr id="1039484" name="Text Box 124"/>
          <p:cNvSpPr txBox="1">
            <a:spLocks noChangeArrowheads="1"/>
          </p:cNvSpPr>
          <p:nvPr/>
        </p:nvSpPr>
        <p:spPr bwMode="auto">
          <a:xfrm>
            <a:off x="1143000" y="2632075"/>
            <a:ext cx="1143000" cy="3968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sym typeface="Wingdings" pitchFamily="2" charset="2"/>
              </a:rPr>
              <a:t></a:t>
            </a:r>
            <a:r>
              <a:rPr lang="de-DE" sz="2000" dirty="0"/>
              <a:t> 3333</a:t>
            </a:r>
          </a:p>
        </p:txBody>
      </p:sp>
      <p:sp>
        <p:nvSpPr>
          <p:cNvPr id="1039485" name="Line 125"/>
          <p:cNvSpPr>
            <a:spLocks noChangeShapeType="1"/>
          </p:cNvSpPr>
          <p:nvPr/>
        </p:nvSpPr>
        <p:spPr bwMode="auto">
          <a:xfrm flipH="1">
            <a:off x="5257800" y="3622675"/>
            <a:ext cx="838200" cy="609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dirty="0"/>
          </a:p>
        </p:txBody>
      </p:sp>
      <p:sp>
        <p:nvSpPr>
          <p:cNvPr id="1039486" name="Line 126"/>
          <p:cNvSpPr>
            <a:spLocks noChangeShapeType="1"/>
          </p:cNvSpPr>
          <p:nvPr/>
        </p:nvSpPr>
        <p:spPr bwMode="auto">
          <a:xfrm>
            <a:off x="6553200" y="3622675"/>
            <a:ext cx="838200" cy="609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dirty="0"/>
          </a:p>
        </p:txBody>
      </p:sp>
      <p:grpSp>
        <p:nvGrpSpPr>
          <p:cNvPr id="1039487" name="Group 127"/>
          <p:cNvGrpSpPr>
            <a:grpSpLocks/>
          </p:cNvGrpSpPr>
          <p:nvPr/>
        </p:nvGrpSpPr>
        <p:grpSpPr bwMode="auto">
          <a:xfrm>
            <a:off x="5257800" y="3927475"/>
            <a:ext cx="762000" cy="228600"/>
            <a:chOff x="1248" y="2736"/>
            <a:chExt cx="336" cy="144"/>
          </a:xfrm>
        </p:grpSpPr>
        <p:sp>
          <p:nvSpPr>
            <p:cNvPr id="1039488" name="Line 128"/>
            <p:cNvSpPr>
              <a:spLocks noChangeShapeType="1"/>
            </p:cNvSpPr>
            <p:nvPr/>
          </p:nvSpPr>
          <p:spPr bwMode="auto">
            <a:xfrm>
              <a:off x="1344" y="2736"/>
              <a:ext cx="144" cy="144"/>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dirty="0"/>
            </a:p>
          </p:txBody>
        </p:sp>
        <p:sp>
          <p:nvSpPr>
            <p:cNvPr id="1039489" name="Line 129"/>
            <p:cNvSpPr>
              <a:spLocks noChangeShapeType="1"/>
            </p:cNvSpPr>
            <p:nvPr/>
          </p:nvSpPr>
          <p:spPr bwMode="auto">
            <a:xfrm flipH="1">
              <a:off x="1248" y="2736"/>
              <a:ext cx="336" cy="96"/>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dirty="0"/>
            </a:p>
          </p:txBody>
        </p:sp>
      </p:grpSp>
      <p:sp>
        <p:nvSpPr>
          <p:cNvPr id="1039491" name="Text Box 131"/>
          <p:cNvSpPr txBox="1">
            <a:spLocks noChangeArrowheads="1"/>
          </p:cNvSpPr>
          <p:nvPr/>
        </p:nvSpPr>
        <p:spPr bwMode="auto">
          <a:xfrm>
            <a:off x="533400" y="1641475"/>
            <a:ext cx="2286000" cy="366713"/>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1800" dirty="0"/>
              <a:t>[0x</a:t>
            </a:r>
            <a:r>
              <a:rPr lang="de-DE" sz="1800" b="1" i="1" dirty="0"/>
              <a:t>1</a:t>
            </a:r>
            <a:r>
              <a:rPr lang="de-DE" sz="1800" dirty="0"/>
              <a:t>88D0]:=7777 </a:t>
            </a:r>
            <a:r>
              <a:rPr lang="de-DE" sz="1800" dirty="0">
                <a:sym typeface="Wingdings" pitchFamily="2" charset="2"/>
              </a:rPr>
              <a:t></a:t>
            </a:r>
          </a:p>
        </p:txBody>
      </p:sp>
      <p:sp>
        <p:nvSpPr>
          <p:cNvPr id="1039492" name="Text Box 132"/>
          <p:cNvSpPr txBox="1">
            <a:spLocks noChangeArrowheads="1"/>
          </p:cNvSpPr>
          <p:nvPr/>
        </p:nvSpPr>
        <p:spPr bwMode="auto">
          <a:xfrm>
            <a:off x="2667000" y="3241675"/>
            <a:ext cx="1905000" cy="3968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2000" dirty="0"/>
              <a:t>0x</a:t>
            </a:r>
            <a:r>
              <a:rPr lang="de-DE" sz="2000" b="1" i="1" dirty="0"/>
              <a:t>1</a:t>
            </a:r>
            <a:r>
              <a:rPr lang="de-DE" sz="2000" dirty="0"/>
              <a:t>88D0 7777</a:t>
            </a:r>
          </a:p>
        </p:txBody>
      </p:sp>
      <p:sp>
        <p:nvSpPr>
          <p:cNvPr id="1039493" name="Text Box 133"/>
          <p:cNvSpPr txBox="1">
            <a:spLocks noChangeArrowheads="1"/>
          </p:cNvSpPr>
          <p:nvPr/>
        </p:nvSpPr>
        <p:spPr bwMode="auto">
          <a:xfrm>
            <a:off x="2667000" y="3622675"/>
            <a:ext cx="1905000" cy="3968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2000" dirty="0"/>
              <a:t>0x</a:t>
            </a:r>
            <a:r>
              <a:rPr lang="de-DE" sz="2000" b="1" i="1" dirty="0"/>
              <a:t>2</a:t>
            </a:r>
            <a:r>
              <a:rPr lang="de-DE" sz="2000" dirty="0"/>
              <a:t>88D0 3333</a:t>
            </a:r>
          </a:p>
        </p:txBody>
      </p:sp>
      <p:sp>
        <p:nvSpPr>
          <p:cNvPr id="1039494" name="AutoShape 134"/>
          <p:cNvSpPr>
            <a:spLocks noChangeArrowheads="1"/>
          </p:cNvSpPr>
          <p:nvPr/>
        </p:nvSpPr>
        <p:spPr bwMode="auto">
          <a:xfrm>
            <a:off x="381000" y="4243388"/>
            <a:ext cx="3352800" cy="2283889"/>
          </a:xfrm>
          <a:prstGeom prst="wedgeRoundRectCallout">
            <a:avLst>
              <a:gd name="adj1" fmla="val 22301"/>
              <a:gd name="adj2" fmla="val -68824"/>
              <a:gd name="adj3" fmla="val 16667"/>
            </a:avLst>
          </a:prstGeom>
          <a:solidFill>
            <a:srgbClr val="E3E3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r>
              <a:rPr lang="de-DE" sz="1800" dirty="0"/>
              <a:t>Einträge für P1 und P2 können beide im </a:t>
            </a:r>
            <a:r>
              <a:rPr lang="de-DE" sz="1800" i="1" dirty="0"/>
              <a:t>Cache</a:t>
            </a:r>
            <a:r>
              <a:rPr lang="de-DE" sz="1800" dirty="0"/>
              <a:t> existieren (z.B. bei </a:t>
            </a:r>
            <a:r>
              <a:rPr lang="en-US" sz="1800" i="1" dirty="0" smtClean="0"/>
              <a:t>set- associative mapping</a:t>
            </a:r>
            <a:r>
              <a:rPr lang="de-DE" sz="1800" i="1" dirty="0" smtClean="0"/>
              <a:t>)</a:t>
            </a:r>
            <a:r>
              <a:rPr lang="de-DE" sz="1800" dirty="0" smtClean="0"/>
              <a:t>; </a:t>
            </a:r>
            <a:r>
              <a:rPr lang="de-DE" sz="1800" dirty="0"/>
              <a:t>sie werden nicht abgeglichen</a:t>
            </a:r>
            <a:br>
              <a:rPr lang="de-DE" sz="1800" dirty="0"/>
            </a:br>
            <a:r>
              <a:rPr lang="de-DE" sz="2000" dirty="0">
                <a:sym typeface="Wingdings" pitchFamily="2" charset="2"/>
              </a:rPr>
              <a:t></a:t>
            </a:r>
            <a:r>
              <a:rPr lang="de-DE" sz="1800" dirty="0"/>
              <a:t> mögliche </a:t>
            </a:r>
            <a:r>
              <a:rPr lang="de-DE" sz="1800" b="1" dirty="0"/>
              <a:t>Inkonsistenz </a:t>
            </a:r>
            <a:r>
              <a:rPr lang="de-DE" sz="1800" dirty="0"/>
              <a:t>bzw.</a:t>
            </a:r>
            <a:r>
              <a:rPr lang="de-DE" sz="1800" b="1" dirty="0"/>
              <a:t> Inkohärenz</a:t>
            </a:r>
          </a:p>
        </p:txBody>
      </p:sp>
    </p:spTree>
    <p:extLst>
      <p:ext uri="{BB962C8B-B14F-4D97-AF65-F5344CB8AC3E}">
        <p14:creationId xmlns:p14="http://schemas.microsoft.com/office/powerpoint/2010/main" val="19182746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39432"/>
                                        </p:tgtEl>
                                        <p:attrNameLst>
                                          <p:attrName>style.visibility</p:attrName>
                                        </p:attrNameLst>
                                      </p:cBhvr>
                                      <p:to>
                                        <p:strVal val="visible"/>
                                      </p:to>
                                    </p:set>
                                  </p:childTnLst>
                                  <p:subTnLst>
                                    <p:set>
                                      <p:cBhvr override="childStyle">
                                        <p:cTn dur="1" fill="hold" display="0" masterRel="nextClick" afterEffect="1"/>
                                        <p:tgtEl>
                                          <p:spTgt spid="1039432"/>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39473"/>
                                        </p:tgtEl>
                                        <p:attrNameLst>
                                          <p:attrName>style.visibility</p:attrName>
                                        </p:attrNameLst>
                                      </p:cBhvr>
                                      <p:to>
                                        <p:strVal val="visible"/>
                                      </p:to>
                                    </p:set>
                                  </p:childTnLst>
                                  <p:subTnLst>
                                    <p:set>
                                      <p:cBhvr override="childStyle">
                                        <p:cTn dur="1" fill="hold" display="0" masterRel="nextClick" afterEffect="1"/>
                                        <p:tgtEl>
                                          <p:spTgt spid="1039473"/>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39474"/>
                                        </p:tgtEl>
                                        <p:attrNameLst>
                                          <p:attrName>style.visibility</p:attrName>
                                        </p:attrNameLst>
                                      </p:cBhvr>
                                      <p:to>
                                        <p:strVal val="visible"/>
                                      </p:to>
                                    </p:set>
                                  </p:childTnLst>
                                  <p:subTnLst>
                                    <p:set>
                                      <p:cBhvr override="childStyle">
                                        <p:cTn dur="1" fill="hold" display="0" masterRel="nextClick" afterEffect="1"/>
                                        <p:tgtEl>
                                          <p:spTgt spid="1039474"/>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039475"/>
                                        </p:tgtEl>
                                        <p:attrNameLst>
                                          <p:attrName>style.visibility</p:attrName>
                                        </p:attrNameLst>
                                      </p:cBhvr>
                                      <p:to>
                                        <p:strVal val="visible"/>
                                      </p:to>
                                    </p:set>
                                  </p:childTnLst>
                                  <p:subTnLst>
                                    <p:set>
                                      <p:cBhvr override="childStyle">
                                        <p:cTn dur="1" fill="hold" display="0" masterRel="nextClick" afterEffect="1"/>
                                        <p:tgtEl>
                                          <p:spTgt spid="1039475"/>
                                        </p:tgtEl>
                                        <p:attrNameLst>
                                          <p:attrName>style.visibility</p:attrName>
                                        </p:attrNameLst>
                                      </p:cBhvr>
                                      <p:to>
                                        <p:strVal val="hidden"/>
                                      </p:to>
                                    </p:set>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039476"/>
                                        </p:tgtEl>
                                        <p:attrNameLst>
                                          <p:attrName>style.visibility</p:attrName>
                                        </p:attrNameLst>
                                      </p:cBhvr>
                                      <p:to>
                                        <p:strVal val="visible"/>
                                      </p:to>
                                    </p:set>
                                  </p:childTnLst>
                                  <p:subTnLst>
                                    <p:set>
                                      <p:cBhvr override="childStyle">
                                        <p:cTn dur="1" fill="hold" display="0" masterRel="nextClick" afterEffect="1"/>
                                        <p:tgtEl>
                                          <p:spTgt spid="1039476"/>
                                        </p:tgtEl>
                                        <p:attrNameLst>
                                          <p:attrName>style.visibility</p:attrName>
                                        </p:attrNameLst>
                                      </p:cBhvr>
                                      <p:to>
                                        <p:strVal val="hidden"/>
                                      </p:to>
                                    </p:set>
                                  </p:sub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03943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039477"/>
                                        </p:tgtEl>
                                        <p:attrNameLst>
                                          <p:attrName>style.visibility</p:attrName>
                                        </p:attrNameLst>
                                      </p:cBhvr>
                                      <p:to>
                                        <p:strVal val="visible"/>
                                      </p:to>
                                    </p:set>
                                  </p:childTnLst>
                                  <p:subTnLst>
                                    <p:set>
                                      <p:cBhvr override="childStyle">
                                        <p:cTn dur="1" fill="hold" display="0" masterRel="nextClick" afterEffect="1"/>
                                        <p:tgtEl>
                                          <p:spTgt spid="1039477"/>
                                        </p:tgtEl>
                                        <p:attrNameLst>
                                          <p:attrName>style.visibility</p:attrName>
                                        </p:attrNameLst>
                                      </p:cBhvr>
                                      <p:to>
                                        <p:strVal val="hidden"/>
                                      </p:to>
                                    </p:set>
                                  </p:sub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039491"/>
                                        </p:tgtEl>
                                        <p:attrNameLst>
                                          <p:attrName>style.visibility</p:attrName>
                                        </p:attrNameLst>
                                      </p:cBhvr>
                                      <p:to>
                                        <p:strVal val="visible"/>
                                      </p:to>
                                    </p:set>
                                  </p:childTnLst>
                                  <p:subTnLst>
                                    <p:set>
                                      <p:cBhvr override="childStyle">
                                        <p:cTn dur="1" fill="hold" display="0" masterRel="nextClick" afterEffect="1"/>
                                        <p:tgtEl>
                                          <p:spTgt spid="1039491"/>
                                        </p:tgtEl>
                                        <p:attrNameLst>
                                          <p:attrName>style.visibility</p:attrName>
                                        </p:attrNameLst>
                                      </p:cBhvr>
                                      <p:to>
                                        <p:strVal val="hidden"/>
                                      </p:to>
                                    </p:set>
                                  </p:sub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039492"/>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1039478"/>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499"/>
                                          </p:stCondLst>
                                        </p:cTn>
                                        <p:tgtEl>
                                          <p:spTgt spid="1039487"/>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499"/>
                                          </p:stCondLst>
                                        </p:cTn>
                                        <p:tgtEl>
                                          <p:spTgt spid="1039486"/>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499"/>
                                          </p:stCondLst>
                                        </p:cTn>
                                        <p:tgtEl>
                                          <p:spTgt spid="1039479"/>
                                        </p:tgtEl>
                                        <p:attrNameLst>
                                          <p:attrName>style.visibility</p:attrName>
                                        </p:attrNameLst>
                                      </p:cBhvr>
                                      <p:to>
                                        <p:strVal val="visible"/>
                                      </p:to>
                                    </p:set>
                                  </p:childTnLst>
                                  <p:subTnLst>
                                    <p:set>
                                      <p:cBhvr override="childStyle">
                                        <p:cTn dur="1" fill="hold" display="0" masterRel="nextClick" afterEffect="1"/>
                                        <p:tgtEl>
                                          <p:spTgt spid="1039479"/>
                                        </p:tgtEl>
                                        <p:attrNameLst>
                                          <p:attrName>style.visibility</p:attrName>
                                        </p:attrNameLst>
                                      </p:cBhvr>
                                      <p:to>
                                        <p:strVal val="hidden"/>
                                      </p:to>
                                    </p:set>
                                  </p:sub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499"/>
                                          </p:stCondLst>
                                        </p:cTn>
                                        <p:tgtEl>
                                          <p:spTgt spid="1039480"/>
                                        </p:tgtEl>
                                        <p:attrNameLst>
                                          <p:attrName>style.visibility</p:attrName>
                                        </p:attrNameLst>
                                      </p:cBhvr>
                                      <p:to>
                                        <p:strVal val="visible"/>
                                      </p:to>
                                    </p:set>
                                  </p:childTnLst>
                                  <p:subTnLst>
                                    <p:set>
                                      <p:cBhvr override="childStyle">
                                        <p:cTn dur="1" fill="hold" display="0" masterRel="nextClick" afterEffect="1"/>
                                        <p:tgtEl>
                                          <p:spTgt spid="1039480"/>
                                        </p:tgtEl>
                                        <p:attrNameLst>
                                          <p:attrName>style.visibility</p:attrName>
                                        </p:attrNameLst>
                                      </p:cBhvr>
                                      <p:to>
                                        <p:strVal val="hidden"/>
                                      </p:to>
                                    </p:set>
                                  </p:sub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499"/>
                                          </p:stCondLst>
                                        </p:cTn>
                                        <p:tgtEl>
                                          <p:spTgt spid="1039481"/>
                                        </p:tgtEl>
                                        <p:attrNameLst>
                                          <p:attrName>style.visibility</p:attrName>
                                        </p:attrNameLst>
                                      </p:cBhvr>
                                      <p:to>
                                        <p:strVal val="visible"/>
                                      </p:to>
                                    </p:set>
                                  </p:childTnLst>
                                  <p:subTnLst>
                                    <p:set>
                                      <p:cBhvr override="childStyle">
                                        <p:cTn dur="1" fill="hold" display="0" masterRel="nextClick" afterEffect="1"/>
                                        <p:tgtEl>
                                          <p:spTgt spid="1039481"/>
                                        </p:tgtEl>
                                        <p:attrNameLst>
                                          <p:attrName>style.visibility</p:attrName>
                                        </p:attrNameLst>
                                      </p:cBhvr>
                                      <p:to>
                                        <p:strVal val="hidden"/>
                                      </p:to>
                                    </p:set>
                                  </p:sub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499"/>
                                          </p:stCondLst>
                                        </p:cTn>
                                        <p:tgtEl>
                                          <p:spTgt spid="1039482"/>
                                        </p:tgtEl>
                                        <p:attrNameLst>
                                          <p:attrName>style.visibility</p:attrName>
                                        </p:attrNameLst>
                                      </p:cBhvr>
                                      <p:to>
                                        <p:strVal val="visible"/>
                                      </p:to>
                                    </p:set>
                                  </p:childTnLst>
                                  <p:subTnLst>
                                    <p:set>
                                      <p:cBhvr override="childStyle">
                                        <p:cTn dur="1" fill="hold" display="0" masterRel="nextClick" afterEffect="1"/>
                                        <p:tgtEl>
                                          <p:spTgt spid="1039482"/>
                                        </p:tgtEl>
                                        <p:attrNameLst>
                                          <p:attrName>style.visibility</p:attrName>
                                        </p:attrNameLst>
                                      </p:cBhvr>
                                      <p:to>
                                        <p:strVal val="hidden"/>
                                      </p:to>
                                    </p:set>
                                  </p:sub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499"/>
                                          </p:stCondLst>
                                        </p:cTn>
                                        <p:tgtEl>
                                          <p:spTgt spid="1039483"/>
                                        </p:tgtEl>
                                        <p:attrNameLst>
                                          <p:attrName>style.visibility</p:attrName>
                                        </p:attrNameLst>
                                      </p:cBhvr>
                                      <p:to>
                                        <p:strVal val="visible"/>
                                      </p:to>
                                    </p:set>
                                  </p:childTnLst>
                                  <p:subTnLst>
                                    <p:set>
                                      <p:cBhvr override="childStyle">
                                        <p:cTn dur="1" fill="hold" display="0" masterRel="nextClick" afterEffect="1"/>
                                        <p:tgtEl>
                                          <p:spTgt spid="1039483"/>
                                        </p:tgtEl>
                                        <p:attrNameLst>
                                          <p:attrName>style.visibility</p:attrName>
                                        </p:attrNameLst>
                                      </p:cBhvr>
                                      <p:to>
                                        <p:strVal val="hidden"/>
                                      </p:to>
                                    </p:set>
                                  </p:sub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499"/>
                                          </p:stCondLst>
                                        </p:cTn>
                                        <p:tgtEl>
                                          <p:spTgt spid="1039493"/>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499"/>
                                          </p:stCondLst>
                                        </p:cTn>
                                        <p:tgtEl>
                                          <p:spTgt spid="1039494"/>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499"/>
                                          </p:stCondLst>
                                        </p:cTn>
                                        <p:tgtEl>
                                          <p:spTgt spid="10394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9432" grpId="0" autoUpdateAnimBg="0"/>
      <p:bldP spid="1039438" grpId="0" autoUpdateAnimBg="0"/>
      <p:bldP spid="1039473" grpId="0" autoUpdateAnimBg="0"/>
      <p:bldP spid="1039474" grpId="0" autoUpdateAnimBg="0"/>
      <p:bldP spid="1039475" grpId="0" autoUpdateAnimBg="0"/>
      <p:bldP spid="1039476" grpId="0" autoUpdateAnimBg="0"/>
      <p:bldP spid="1039477" grpId="0" autoUpdateAnimBg="0"/>
      <p:bldP spid="1039478" grpId="0" animBg="1" autoUpdateAnimBg="0"/>
      <p:bldP spid="1039479" grpId="0" autoUpdateAnimBg="0"/>
      <p:bldP spid="1039480" grpId="0" autoUpdateAnimBg="0"/>
      <p:bldP spid="1039481" grpId="0" autoUpdateAnimBg="0"/>
      <p:bldP spid="1039482" grpId="0" autoUpdateAnimBg="0"/>
      <p:bldP spid="1039483" grpId="0" autoUpdateAnimBg="0"/>
      <p:bldP spid="1039484" grpId="0" autoUpdateAnimBg="0"/>
      <p:bldP spid="1039486" grpId="0" animBg="1"/>
      <p:bldP spid="1039491" grpId="0" autoUpdateAnimBg="0"/>
      <p:bldP spid="1039492" grpId="0" animBg="1" autoUpdateAnimBg="0"/>
      <p:bldP spid="1039493" grpId="0" animBg="1" autoUpdateAnimBg="0"/>
      <p:bldP spid="1039494" grpId="0" animBg="1"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Trend der Leistungen von DRAM</a:t>
            </a:r>
            <a:endParaRPr lang="de-DE" dirty="0"/>
          </a:p>
        </p:txBody>
      </p:sp>
      <p:sp>
        <p:nvSpPr>
          <p:cNvPr id="3" name="Datumsplatzhalter 2"/>
          <p:cNvSpPr>
            <a:spLocks noGrp="1"/>
          </p:cNvSpPr>
          <p:nvPr>
            <p:ph type="dt" sz="half" idx="10"/>
          </p:nvPr>
        </p:nvSpPr>
        <p:spPr/>
        <p:txBody>
          <a:bodyPr/>
          <a:lstStyle/>
          <a:p>
            <a:r>
              <a:rPr lang="en-US" dirty="0" smtClean="0"/>
              <a:t>©</a:t>
            </a:r>
            <a:r>
              <a:rPr lang="de-DE" dirty="0" smtClean="0"/>
              <a:t> H. Falk | </a:t>
            </a:r>
            <a:fld id="{1C8FFCD5-4CC1-498F-88CE-83A5D27281C2}" type="datetime1">
              <a:rPr lang="de-DE" smtClean="0"/>
              <a:t>01.10.2014</a:t>
            </a:fld>
            <a:endParaRPr lang="de-DE" dirty="0"/>
          </a:p>
        </p:txBody>
      </p:sp>
      <p:sp>
        <p:nvSpPr>
          <p:cNvPr id="4" name="Fußzeilenplatzhalter 3"/>
          <p:cNvSpPr>
            <a:spLocks noGrp="1"/>
          </p:cNvSpPr>
          <p:nvPr>
            <p:ph type="ftr" sz="quarter" idx="11"/>
          </p:nvPr>
        </p:nvSpPr>
        <p:spPr/>
        <p:txBody>
          <a:bodyPr/>
          <a:lstStyle/>
          <a:p>
            <a:r>
              <a:rPr lang="de-DE" dirty="0" smtClean="0"/>
              <a:t>7 - Speicher-Hardware</a:t>
            </a:r>
            <a:endParaRPr lang="de-DE" dirty="0"/>
          </a:p>
        </p:txBody>
      </p:sp>
      <p:sp>
        <p:nvSpPr>
          <p:cNvPr id="5" name="Textfeld 4"/>
          <p:cNvSpPr txBox="1"/>
          <p:nvPr/>
        </p:nvSpPr>
        <p:spPr>
          <a:xfrm>
            <a:off x="179512" y="1340768"/>
            <a:ext cx="4032448" cy="707886"/>
          </a:xfrm>
          <a:prstGeom prst="rect">
            <a:avLst/>
          </a:prstGeom>
          <a:noFill/>
        </p:spPr>
        <p:txBody>
          <a:bodyPr wrap="square" rtlCol="0">
            <a:spAutoFit/>
          </a:bodyPr>
          <a:lstStyle/>
          <a:p>
            <a:r>
              <a:rPr lang="de-DE" sz="2000" dirty="0" smtClean="0"/>
              <a:t>Die Performanzlücke zwischen Prozessoren und DRAM wächst</a:t>
            </a:r>
            <a:endParaRPr lang="de-DE" sz="2000" dirty="0"/>
          </a:p>
        </p:txBody>
      </p:sp>
      <p:sp>
        <p:nvSpPr>
          <p:cNvPr id="6" name="Line 4"/>
          <p:cNvSpPr>
            <a:spLocks noChangeShapeType="1"/>
          </p:cNvSpPr>
          <p:nvPr/>
        </p:nvSpPr>
        <p:spPr bwMode="auto">
          <a:xfrm>
            <a:off x="589658" y="5687839"/>
            <a:ext cx="3105150" cy="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endParaRPr lang="de-DE" dirty="0"/>
          </a:p>
        </p:txBody>
      </p:sp>
      <p:sp>
        <p:nvSpPr>
          <p:cNvPr id="7" name="Line 5"/>
          <p:cNvSpPr>
            <a:spLocks noChangeShapeType="1"/>
          </p:cNvSpPr>
          <p:nvPr/>
        </p:nvSpPr>
        <p:spPr bwMode="auto">
          <a:xfrm flipV="1">
            <a:off x="589658" y="2247726"/>
            <a:ext cx="0" cy="3440113"/>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endParaRPr lang="de-DE" dirty="0"/>
          </a:p>
        </p:txBody>
      </p:sp>
      <p:sp>
        <p:nvSpPr>
          <p:cNvPr id="8" name="Line 6"/>
          <p:cNvSpPr>
            <a:spLocks noChangeShapeType="1"/>
          </p:cNvSpPr>
          <p:nvPr/>
        </p:nvSpPr>
        <p:spPr bwMode="auto">
          <a:xfrm>
            <a:off x="1624708" y="5687839"/>
            <a:ext cx="0" cy="6667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endParaRPr lang="de-DE" dirty="0"/>
          </a:p>
        </p:txBody>
      </p:sp>
      <p:sp>
        <p:nvSpPr>
          <p:cNvPr id="9" name="Line 7"/>
          <p:cNvSpPr>
            <a:spLocks noChangeShapeType="1"/>
          </p:cNvSpPr>
          <p:nvPr/>
        </p:nvSpPr>
        <p:spPr bwMode="auto">
          <a:xfrm>
            <a:off x="2659758" y="5687839"/>
            <a:ext cx="0" cy="6667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endParaRPr lang="de-DE" dirty="0"/>
          </a:p>
        </p:txBody>
      </p:sp>
      <p:sp>
        <p:nvSpPr>
          <p:cNvPr id="10" name="Line 8"/>
          <p:cNvSpPr>
            <a:spLocks noChangeShapeType="1"/>
          </p:cNvSpPr>
          <p:nvPr/>
        </p:nvSpPr>
        <p:spPr bwMode="auto">
          <a:xfrm>
            <a:off x="1107183" y="5687839"/>
            <a:ext cx="0" cy="6667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endParaRPr lang="de-DE" dirty="0"/>
          </a:p>
        </p:txBody>
      </p:sp>
      <p:sp>
        <p:nvSpPr>
          <p:cNvPr id="11" name="Text Box 9"/>
          <p:cNvSpPr txBox="1">
            <a:spLocks noChangeArrowheads="1"/>
          </p:cNvSpPr>
          <p:nvPr/>
        </p:nvSpPr>
        <p:spPr bwMode="auto">
          <a:xfrm>
            <a:off x="265808" y="4468639"/>
            <a:ext cx="2968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sz="1600" b="0" dirty="0"/>
              <a:t>2</a:t>
            </a:r>
          </a:p>
        </p:txBody>
      </p:sp>
      <p:sp>
        <p:nvSpPr>
          <p:cNvPr id="12" name="Text Box 10"/>
          <p:cNvSpPr txBox="1">
            <a:spLocks noChangeArrowheads="1"/>
          </p:cNvSpPr>
          <p:nvPr/>
        </p:nvSpPr>
        <p:spPr bwMode="auto">
          <a:xfrm>
            <a:off x="265808" y="3417714"/>
            <a:ext cx="2968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sz="1600" b="0" dirty="0"/>
              <a:t>4</a:t>
            </a:r>
          </a:p>
        </p:txBody>
      </p:sp>
      <p:sp>
        <p:nvSpPr>
          <p:cNvPr id="13" name="Text Box 11"/>
          <p:cNvSpPr txBox="1">
            <a:spLocks noChangeArrowheads="1"/>
          </p:cNvSpPr>
          <p:nvPr/>
        </p:nvSpPr>
        <p:spPr bwMode="auto">
          <a:xfrm>
            <a:off x="265808" y="2338214"/>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sz="1600" b="0" dirty="0"/>
              <a:t>8</a:t>
            </a:r>
          </a:p>
        </p:txBody>
      </p:sp>
      <p:sp>
        <p:nvSpPr>
          <p:cNvPr id="14" name="Text Box 12"/>
          <p:cNvSpPr txBox="1">
            <a:spLocks noChangeArrowheads="1"/>
          </p:cNvSpPr>
          <p:nvPr/>
        </p:nvSpPr>
        <p:spPr bwMode="auto">
          <a:xfrm>
            <a:off x="1494533" y="5711651"/>
            <a:ext cx="296862"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sz="1600" b="0" dirty="0"/>
              <a:t>2</a:t>
            </a:r>
          </a:p>
        </p:txBody>
      </p:sp>
      <p:sp>
        <p:nvSpPr>
          <p:cNvPr id="15" name="Text Box 13"/>
          <p:cNvSpPr txBox="1">
            <a:spLocks noChangeArrowheads="1"/>
          </p:cNvSpPr>
          <p:nvPr/>
        </p:nvSpPr>
        <p:spPr bwMode="auto">
          <a:xfrm>
            <a:off x="2529583" y="5711651"/>
            <a:ext cx="296862"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sz="1600" b="0" dirty="0"/>
              <a:t>4</a:t>
            </a:r>
          </a:p>
        </p:txBody>
      </p:sp>
      <p:sp>
        <p:nvSpPr>
          <p:cNvPr id="16" name="Line 14"/>
          <p:cNvSpPr>
            <a:spLocks noChangeShapeType="1"/>
          </p:cNvSpPr>
          <p:nvPr/>
        </p:nvSpPr>
        <p:spPr bwMode="auto">
          <a:xfrm>
            <a:off x="3159820" y="5687839"/>
            <a:ext cx="0" cy="6667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endParaRPr lang="de-DE" dirty="0"/>
          </a:p>
        </p:txBody>
      </p:sp>
      <p:sp>
        <p:nvSpPr>
          <p:cNvPr id="17" name="Line 15"/>
          <p:cNvSpPr>
            <a:spLocks noChangeShapeType="1"/>
          </p:cNvSpPr>
          <p:nvPr/>
        </p:nvSpPr>
        <p:spPr bwMode="auto">
          <a:xfrm>
            <a:off x="524570" y="2449339"/>
            <a:ext cx="65088"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endParaRPr lang="de-DE" dirty="0"/>
          </a:p>
        </p:txBody>
      </p:sp>
      <p:sp>
        <p:nvSpPr>
          <p:cNvPr id="18" name="Line 16"/>
          <p:cNvSpPr>
            <a:spLocks noChangeShapeType="1"/>
          </p:cNvSpPr>
          <p:nvPr/>
        </p:nvSpPr>
        <p:spPr bwMode="auto">
          <a:xfrm>
            <a:off x="524570" y="3528839"/>
            <a:ext cx="65088"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endParaRPr lang="de-DE" dirty="0"/>
          </a:p>
        </p:txBody>
      </p:sp>
      <p:sp>
        <p:nvSpPr>
          <p:cNvPr id="19" name="Line 17"/>
          <p:cNvSpPr>
            <a:spLocks noChangeShapeType="1"/>
          </p:cNvSpPr>
          <p:nvPr/>
        </p:nvSpPr>
        <p:spPr bwMode="auto">
          <a:xfrm>
            <a:off x="524570" y="4608339"/>
            <a:ext cx="65088"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endParaRPr lang="de-DE" dirty="0"/>
          </a:p>
        </p:txBody>
      </p:sp>
      <p:sp>
        <p:nvSpPr>
          <p:cNvPr id="20" name="Line 18"/>
          <p:cNvSpPr>
            <a:spLocks noChangeShapeType="1"/>
          </p:cNvSpPr>
          <p:nvPr/>
        </p:nvSpPr>
        <p:spPr bwMode="auto">
          <a:xfrm flipV="1">
            <a:off x="589658" y="2449339"/>
            <a:ext cx="1552575" cy="3238500"/>
          </a:xfrm>
          <a:prstGeom prst="line">
            <a:avLst/>
          </a:prstGeom>
          <a:noFill/>
          <a:ln w="12700">
            <a:solidFill>
              <a:schemeClr val="accent2"/>
            </a:solidFill>
            <a:prstDash val="sysDot"/>
            <a:round/>
            <a:headEnd type="none" w="sm" len="sm"/>
            <a:tailEnd type="none" w="sm" len="sm"/>
          </a:ln>
          <a:extLst>
            <a:ext uri="{909E8E84-426E-40DD-AFC4-6F175D3DCCD1}">
              <a14:hiddenFill xmlns:a14="http://schemas.microsoft.com/office/drawing/2010/main">
                <a:noFill/>
              </a14:hiddenFill>
            </a:ext>
          </a:extLst>
        </p:spPr>
        <p:txBody>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endParaRPr lang="de-DE" dirty="0"/>
          </a:p>
        </p:txBody>
      </p:sp>
      <p:sp>
        <p:nvSpPr>
          <p:cNvPr id="21" name="Line 19"/>
          <p:cNvSpPr>
            <a:spLocks noChangeShapeType="1"/>
          </p:cNvSpPr>
          <p:nvPr/>
        </p:nvSpPr>
        <p:spPr bwMode="auto">
          <a:xfrm flipV="1">
            <a:off x="589658" y="5051251"/>
            <a:ext cx="3046412" cy="636588"/>
          </a:xfrm>
          <a:prstGeom prst="line">
            <a:avLst/>
          </a:prstGeom>
          <a:noFill/>
          <a:ln w="12700">
            <a:solidFill>
              <a:srgbClr val="00CC00"/>
            </a:solidFill>
            <a:round/>
            <a:headEnd type="none" w="sm" len="sm"/>
            <a:tailEnd type="none" w="sm" len="sm"/>
          </a:ln>
          <a:extLst>
            <a:ext uri="{909E8E84-426E-40DD-AFC4-6F175D3DCCD1}">
              <a14:hiddenFill xmlns:a14="http://schemas.microsoft.com/office/drawing/2010/main">
                <a:noFill/>
              </a14:hiddenFill>
            </a:ext>
          </a:extLst>
        </p:spPr>
        <p:txBody>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endParaRPr lang="de-DE" dirty="0"/>
          </a:p>
        </p:txBody>
      </p:sp>
      <p:sp>
        <p:nvSpPr>
          <p:cNvPr id="22" name="Line 20"/>
          <p:cNvSpPr>
            <a:spLocks noChangeShapeType="1"/>
          </p:cNvSpPr>
          <p:nvPr/>
        </p:nvSpPr>
        <p:spPr bwMode="auto">
          <a:xfrm>
            <a:off x="2142233" y="5687839"/>
            <a:ext cx="0" cy="6667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endParaRPr lang="de-DE" dirty="0"/>
          </a:p>
        </p:txBody>
      </p:sp>
      <p:sp>
        <p:nvSpPr>
          <p:cNvPr id="23" name="Text Box 21"/>
          <p:cNvSpPr txBox="1">
            <a:spLocks noChangeArrowheads="1"/>
          </p:cNvSpPr>
          <p:nvPr/>
        </p:nvSpPr>
        <p:spPr bwMode="auto">
          <a:xfrm>
            <a:off x="3047108" y="5711651"/>
            <a:ext cx="296862"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sz="1600" b="0" dirty="0"/>
              <a:t>5</a:t>
            </a:r>
          </a:p>
        </p:txBody>
      </p:sp>
      <p:sp>
        <p:nvSpPr>
          <p:cNvPr id="24" name="Text Box 22"/>
          <p:cNvSpPr txBox="1">
            <a:spLocks noChangeArrowheads="1"/>
          </p:cNvSpPr>
          <p:nvPr/>
        </p:nvSpPr>
        <p:spPr bwMode="auto">
          <a:xfrm>
            <a:off x="630933" y="2204864"/>
            <a:ext cx="115448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sz="2000" b="0" dirty="0"/>
              <a:t>Leistung</a:t>
            </a:r>
          </a:p>
        </p:txBody>
      </p:sp>
      <p:sp>
        <p:nvSpPr>
          <p:cNvPr id="25" name="Text Box 23"/>
          <p:cNvSpPr txBox="1">
            <a:spLocks noChangeArrowheads="1"/>
          </p:cNvSpPr>
          <p:nvPr/>
        </p:nvSpPr>
        <p:spPr bwMode="auto">
          <a:xfrm>
            <a:off x="3358258" y="5654501"/>
            <a:ext cx="82586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sz="2000" b="0" dirty="0"/>
              <a:t>Jahre</a:t>
            </a:r>
          </a:p>
        </p:txBody>
      </p:sp>
      <p:sp>
        <p:nvSpPr>
          <p:cNvPr id="26" name="Text Box 24"/>
          <p:cNvSpPr txBox="1">
            <a:spLocks noChangeArrowheads="1"/>
          </p:cNvSpPr>
          <p:nvPr/>
        </p:nvSpPr>
        <p:spPr bwMode="auto">
          <a:xfrm rot="18660000">
            <a:off x="1328393" y="3022790"/>
            <a:ext cx="176843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sz="2000" b="0" dirty="0">
                <a:solidFill>
                  <a:schemeClr val="accent2"/>
                </a:solidFill>
              </a:rPr>
              <a:t>CPU Leistung</a:t>
            </a:r>
            <a:br>
              <a:rPr lang="de-DE" sz="2000" b="0" dirty="0">
                <a:solidFill>
                  <a:schemeClr val="accent2"/>
                </a:solidFill>
              </a:rPr>
            </a:br>
            <a:r>
              <a:rPr lang="de-DE" sz="2000" b="0" dirty="0">
                <a:solidFill>
                  <a:schemeClr val="accent2"/>
                </a:solidFill>
              </a:rPr>
              <a:t>(1.5-2 p.a.)</a:t>
            </a:r>
          </a:p>
        </p:txBody>
      </p:sp>
      <p:sp>
        <p:nvSpPr>
          <p:cNvPr id="27" name="Text Box 25"/>
          <p:cNvSpPr txBox="1">
            <a:spLocks noChangeArrowheads="1"/>
          </p:cNvSpPr>
          <p:nvPr/>
        </p:nvSpPr>
        <p:spPr bwMode="auto">
          <a:xfrm rot="20952374">
            <a:off x="1647530" y="4778325"/>
            <a:ext cx="291277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spcBef>
                <a:spcPct val="50000"/>
              </a:spcBef>
            </a:pPr>
            <a:r>
              <a:rPr lang="de-DE" sz="2000" b="0" dirty="0">
                <a:solidFill>
                  <a:srgbClr val="33CC33"/>
                </a:solidFill>
              </a:rPr>
              <a:t>DRAM (1.07 p.a.)</a:t>
            </a:r>
          </a:p>
        </p:txBody>
      </p:sp>
      <p:sp>
        <p:nvSpPr>
          <p:cNvPr id="28" name="Text Box 26"/>
          <p:cNvSpPr txBox="1">
            <a:spLocks noChangeArrowheads="1"/>
          </p:cNvSpPr>
          <p:nvPr/>
        </p:nvSpPr>
        <p:spPr bwMode="auto">
          <a:xfrm>
            <a:off x="2012058" y="5711651"/>
            <a:ext cx="296862"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sz="1600" b="0" dirty="0"/>
              <a:t>3</a:t>
            </a:r>
          </a:p>
        </p:txBody>
      </p:sp>
      <p:sp>
        <p:nvSpPr>
          <p:cNvPr id="29" name="Text Box 27"/>
          <p:cNvSpPr txBox="1">
            <a:spLocks noChangeArrowheads="1"/>
          </p:cNvSpPr>
          <p:nvPr/>
        </p:nvSpPr>
        <p:spPr bwMode="auto">
          <a:xfrm>
            <a:off x="977008" y="5711651"/>
            <a:ext cx="296862"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sz="1600" b="0" dirty="0"/>
              <a:t>1</a:t>
            </a:r>
          </a:p>
        </p:txBody>
      </p:sp>
      <p:sp>
        <p:nvSpPr>
          <p:cNvPr id="30" name="Line 30"/>
          <p:cNvSpPr>
            <a:spLocks noChangeShapeType="1"/>
          </p:cNvSpPr>
          <p:nvPr/>
        </p:nvSpPr>
        <p:spPr bwMode="auto">
          <a:xfrm>
            <a:off x="1624708" y="4540076"/>
            <a:ext cx="0" cy="944563"/>
          </a:xfrm>
          <a:prstGeom prst="line">
            <a:avLst/>
          </a:prstGeom>
          <a:noFill/>
          <a:ln w="12700">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endParaRPr lang="de-DE" dirty="0"/>
          </a:p>
        </p:txBody>
      </p:sp>
      <p:sp>
        <p:nvSpPr>
          <p:cNvPr id="31" name="Text Box 31"/>
          <p:cNvSpPr txBox="1">
            <a:spLocks noChangeArrowheads="1"/>
          </p:cNvSpPr>
          <p:nvPr/>
        </p:nvSpPr>
        <p:spPr bwMode="auto">
          <a:xfrm>
            <a:off x="2528838" y="3717032"/>
            <a:ext cx="103505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sz="2000" b="0" dirty="0">
                <a:solidFill>
                  <a:srgbClr val="FF0000"/>
                </a:solidFill>
                <a:sym typeface="Symbol" pitchFamily="18" charset="2"/>
              </a:rPr>
              <a:t></a:t>
            </a:r>
            <a:r>
              <a:rPr lang="de-DE" sz="2000" b="0" dirty="0">
                <a:solidFill>
                  <a:srgbClr val="FF0000"/>
                </a:solidFill>
                <a:sym typeface="Wingdings" pitchFamily="2" charset="2"/>
              </a:rPr>
              <a:t> 2x</a:t>
            </a:r>
            <a:r>
              <a:rPr lang="de-DE" sz="2000" b="0" dirty="0">
                <a:solidFill>
                  <a:srgbClr val="FF0000"/>
                </a:solidFill>
              </a:rPr>
              <a:t> alle 2 Jahre</a:t>
            </a:r>
          </a:p>
        </p:txBody>
      </p:sp>
      <p:sp>
        <p:nvSpPr>
          <p:cNvPr id="32" name="Line 32"/>
          <p:cNvSpPr>
            <a:spLocks noChangeShapeType="1"/>
          </p:cNvSpPr>
          <p:nvPr/>
        </p:nvSpPr>
        <p:spPr bwMode="auto">
          <a:xfrm flipV="1">
            <a:off x="589658" y="2652539"/>
            <a:ext cx="2716212" cy="3035300"/>
          </a:xfrm>
          <a:prstGeom prst="line">
            <a:avLst/>
          </a:prstGeom>
          <a:noFill/>
          <a:ln w="12700">
            <a:solidFill>
              <a:schemeClr val="accent2"/>
            </a:solidFill>
            <a:round/>
            <a:headEnd type="none" w="sm" len="sm"/>
            <a:tailEnd type="none" w="sm" len="sm"/>
          </a:ln>
          <a:extLst>
            <a:ext uri="{909E8E84-426E-40DD-AFC4-6F175D3DCCD1}">
              <a14:hiddenFill xmlns:a14="http://schemas.microsoft.com/office/drawing/2010/main">
                <a:noFill/>
              </a14:hiddenFill>
            </a:ext>
          </a:extLst>
        </p:spPr>
        <p:txBody>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endParaRPr lang="de-DE" dirty="0"/>
          </a:p>
        </p:txBody>
      </p:sp>
      <p:sp>
        <p:nvSpPr>
          <p:cNvPr id="33" name="Text Box 33"/>
          <p:cNvSpPr txBox="1">
            <a:spLocks noChangeArrowheads="1"/>
          </p:cNvSpPr>
          <p:nvPr/>
        </p:nvSpPr>
        <p:spPr bwMode="auto">
          <a:xfrm>
            <a:off x="251520" y="5473526"/>
            <a:ext cx="296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sz="1600" b="0" dirty="0"/>
              <a:t>1</a:t>
            </a:r>
          </a:p>
        </p:txBody>
      </p:sp>
      <p:sp>
        <p:nvSpPr>
          <p:cNvPr id="34" name="Text Box 34"/>
          <p:cNvSpPr txBox="1">
            <a:spLocks noChangeArrowheads="1"/>
          </p:cNvSpPr>
          <p:nvPr/>
        </p:nvSpPr>
        <p:spPr bwMode="auto">
          <a:xfrm>
            <a:off x="373758" y="5708476"/>
            <a:ext cx="184150"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endParaRPr lang="en-US" sz="1600" b="0" dirty="0"/>
          </a:p>
        </p:txBody>
      </p:sp>
      <p:sp>
        <p:nvSpPr>
          <p:cNvPr id="35" name="Text Box 35"/>
          <p:cNvSpPr txBox="1">
            <a:spLocks noChangeArrowheads="1"/>
          </p:cNvSpPr>
          <p:nvPr/>
        </p:nvSpPr>
        <p:spPr bwMode="auto">
          <a:xfrm>
            <a:off x="459483" y="5711651"/>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sz="1600" b="0" dirty="0"/>
              <a:t>0</a:t>
            </a:r>
          </a:p>
        </p:txBody>
      </p:sp>
      <p:sp>
        <p:nvSpPr>
          <p:cNvPr id="36" name="Line 36"/>
          <p:cNvSpPr>
            <a:spLocks noChangeShapeType="1"/>
          </p:cNvSpPr>
          <p:nvPr/>
        </p:nvSpPr>
        <p:spPr bwMode="auto">
          <a:xfrm>
            <a:off x="2142233" y="2449339"/>
            <a:ext cx="1163637" cy="203200"/>
          </a:xfrm>
          <a:prstGeom prst="line">
            <a:avLst/>
          </a:prstGeom>
          <a:noFill/>
          <a:ln w="12700">
            <a:solidFill>
              <a:schemeClr val="accent2"/>
            </a:solidFill>
            <a:prstDash val="sysDot"/>
            <a:round/>
            <a:headEnd type="none" w="sm" len="sm"/>
            <a:tailEnd type="none" w="sm" len="sm"/>
          </a:ln>
          <a:extLst>
            <a:ext uri="{909E8E84-426E-40DD-AFC4-6F175D3DCCD1}">
              <a14:hiddenFill xmlns:a14="http://schemas.microsoft.com/office/drawing/2010/main">
                <a:noFill/>
              </a14:hiddenFill>
            </a:ext>
          </a:extLst>
        </p:spPr>
        <p:txBody>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endParaRPr lang="de-DE" dirty="0"/>
          </a:p>
        </p:txBody>
      </p:sp>
      <p:sp>
        <p:nvSpPr>
          <p:cNvPr id="37" name="Text Box 12"/>
          <p:cNvSpPr txBox="1">
            <a:spLocks noChangeArrowheads="1"/>
          </p:cNvSpPr>
          <p:nvPr/>
        </p:nvSpPr>
        <p:spPr bwMode="auto">
          <a:xfrm>
            <a:off x="251520" y="6093296"/>
            <a:ext cx="8280920" cy="338554"/>
          </a:xfrm>
          <a:prstGeom prst="rect">
            <a:avLst/>
          </a:prstGeom>
          <a:solidFill>
            <a:srgbClr val="AAA28D">
              <a:alpha val="8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600" i="1" dirty="0" smtClean="0">
                <a:ea typeface="ヒラギノ角ゴ Pro W3" pitchFamily="96" charset="-128"/>
              </a:rPr>
              <a:t>[</a:t>
            </a:r>
            <a:r>
              <a:rPr lang="en-US" sz="1600" b="1" i="1" dirty="0" smtClean="0"/>
              <a:t>P. Machanik,</a:t>
            </a:r>
            <a:r>
              <a:rPr lang="en-US" sz="1600" i="1" dirty="0" smtClean="0"/>
              <a:t> Approaches to Addressing the Memory Wall, TR Univ. Brisbane, Nov. 2002</a:t>
            </a:r>
            <a:r>
              <a:rPr lang="en-US" sz="1600" i="1" dirty="0" smtClean="0">
                <a:ea typeface="ヒラギノ角ゴ Pro W3" pitchFamily="96" charset="-128"/>
              </a:rPr>
              <a:t>]</a:t>
            </a:r>
            <a:endParaRPr lang="en-US" sz="1600" i="1" dirty="0">
              <a:ea typeface="ヒラギノ角ゴ Pro W3" pitchFamily="96" charset="-128"/>
            </a:endParaRPr>
          </a:p>
        </p:txBody>
      </p:sp>
      <p:sp>
        <p:nvSpPr>
          <p:cNvPr id="38" name="Textfeld 37"/>
          <p:cNvSpPr txBox="1"/>
          <p:nvPr/>
        </p:nvSpPr>
        <p:spPr>
          <a:xfrm>
            <a:off x="4499992" y="1340768"/>
            <a:ext cx="4032448" cy="2492990"/>
          </a:xfrm>
          <a:prstGeom prst="rect">
            <a:avLst/>
          </a:prstGeom>
          <a:noFill/>
        </p:spPr>
        <p:txBody>
          <a:bodyPr wrap="square" rtlCol="0">
            <a:spAutoFit/>
          </a:bodyPr>
          <a:lstStyle/>
          <a:p>
            <a:r>
              <a:rPr lang="de-DE" sz="2000" dirty="0" smtClean="0"/>
              <a:t>Ähnliche Probleme auch für Eingebettete Systeme</a:t>
            </a:r>
          </a:p>
          <a:p>
            <a:endParaRPr lang="de-DE" sz="2000" dirty="0" smtClean="0"/>
          </a:p>
          <a:p>
            <a:pPr marL="381000" indent="-381000">
              <a:lnSpc>
                <a:spcPct val="120000"/>
              </a:lnSpc>
              <a:buFont typeface="Wingdings" pitchFamily="2" charset="2"/>
              <a:buChar char="F"/>
            </a:pPr>
            <a:r>
              <a:rPr lang="de-DE" sz="2000" dirty="0" smtClean="0"/>
              <a:t>In Zukunft:</a:t>
            </a:r>
            <a:br>
              <a:rPr lang="de-DE" sz="2000" dirty="0" smtClean="0"/>
            </a:br>
            <a:r>
              <a:rPr lang="de-DE" sz="2000" dirty="0" smtClean="0"/>
              <a:t>Speicherzugriffszeiten &gt;&gt;</a:t>
            </a:r>
            <a:br>
              <a:rPr lang="de-DE" sz="2000" dirty="0" smtClean="0"/>
            </a:br>
            <a:r>
              <a:rPr lang="de-DE" sz="2000" dirty="0" smtClean="0"/>
              <a:t>Prozessorzykluszeiten</a:t>
            </a:r>
          </a:p>
          <a:p>
            <a:pPr marL="381000" indent="-381000">
              <a:lnSpc>
                <a:spcPct val="120000"/>
              </a:lnSpc>
              <a:buFont typeface="Wingdings" pitchFamily="2" charset="2"/>
              <a:buChar char="F"/>
            </a:pPr>
            <a:r>
              <a:rPr lang="de-DE" sz="2000" i="1" dirty="0" smtClean="0"/>
              <a:t>„Memory Wall“</a:t>
            </a:r>
            <a:r>
              <a:rPr lang="de-DE" sz="2000" dirty="0" smtClean="0"/>
              <a:t> Problem</a:t>
            </a:r>
          </a:p>
        </p:txBody>
      </p:sp>
    </p:spTree>
    <p:extLst>
      <p:ext uri="{BB962C8B-B14F-4D97-AF65-F5344CB8AC3E}">
        <p14:creationId xmlns:p14="http://schemas.microsoft.com/office/powerpoint/2010/main" val="2888342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Datumsplatzhalter 3"/>
          <p:cNvSpPr>
            <a:spLocks noGrp="1"/>
          </p:cNvSpPr>
          <p:nvPr>
            <p:ph type="dt" sz="half" idx="10"/>
          </p:nvPr>
        </p:nvSpPr>
        <p:spPr/>
        <p:txBody>
          <a:bodyPr/>
          <a:lstStyle/>
          <a:p>
            <a:r>
              <a:rPr lang="en-US" dirty="0"/>
              <a:t>©</a:t>
            </a:r>
            <a:r>
              <a:rPr lang="de-DE" dirty="0"/>
              <a:t> H. Falk | </a:t>
            </a:r>
            <a:fld id="{F95AE241-64A0-4BAB-9297-7732D0692910}" type="datetime1">
              <a:rPr lang="de-DE" smtClean="0"/>
              <a:t>01.10.2014</a:t>
            </a:fld>
            <a:endParaRPr lang="de-DE" dirty="0"/>
          </a:p>
        </p:txBody>
      </p:sp>
      <p:sp>
        <p:nvSpPr>
          <p:cNvPr id="24" name="Fußzeilenplatzhalter 4"/>
          <p:cNvSpPr>
            <a:spLocks noGrp="1"/>
          </p:cNvSpPr>
          <p:nvPr>
            <p:ph type="ftr" sz="quarter" idx="11"/>
          </p:nvPr>
        </p:nvSpPr>
        <p:spPr/>
        <p:txBody>
          <a:bodyPr/>
          <a:lstStyle/>
          <a:p>
            <a:r>
              <a:rPr lang="de-DE" dirty="0" smtClean="0"/>
              <a:t>7 - Speicher-Hardware</a:t>
            </a:r>
            <a:endParaRPr lang="de-DE" dirty="0"/>
          </a:p>
        </p:txBody>
      </p:sp>
      <p:sp>
        <p:nvSpPr>
          <p:cNvPr id="1041410" name="Rectangle 2"/>
          <p:cNvSpPr>
            <a:spLocks noGrp="1" noChangeArrowheads="1"/>
          </p:cNvSpPr>
          <p:nvPr>
            <p:ph type="title"/>
          </p:nvPr>
        </p:nvSpPr>
        <p:spPr/>
        <p:txBody>
          <a:bodyPr/>
          <a:lstStyle/>
          <a:p>
            <a:r>
              <a:rPr lang="de-DE" dirty="0"/>
              <a:t>Systeme mit mehreren </a:t>
            </a:r>
            <a:r>
              <a:rPr lang="de-DE" i="1" dirty="0"/>
              <a:t>Caches</a:t>
            </a:r>
            <a:endParaRPr lang="en-US" i="1" dirty="0"/>
          </a:p>
        </p:txBody>
      </p:sp>
      <p:sp>
        <p:nvSpPr>
          <p:cNvPr id="1041513" name="Rectangle 105"/>
          <p:cNvSpPr>
            <a:spLocks noGrp="1" noChangeArrowheads="1"/>
          </p:cNvSpPr>
          <p:nvPr>
            <p:ph type="body" idx="1"/>
          </p:nvPr>
        </p:nvSpPr>
        <p:spPr>
          <a:noFill/>
          <a:ln/>
        </p:spPr>
        <p:txBody>
          <a:bodyPr/>
          <a:lstStyle/>
          <a:p>
            <a:pPr marL="381000" indent="-381000"/>
            <a:r>
              <a:rPr lang="de-DE" b="1" dirty="0"/>
              <a:t>Beispiel</a:t>
            </a:r>
            <a:endParaRPr lang="de-DE" dirty="0"/>
          </a:p>
        </p:txBody>
      </p:sp>
      <p:sp>
        <p:nvSpPr>
          <p:cNvPr id="1041514" name="Rectangle 106"/>
          <p:cNvSpPr>
            <a:spLocks noChangeArrowheads="1"/>
          </p:cNvSpPr>
          <p:nvPr/>
        </p:nvSpPr>
        <p:spPr bwMode="auto">
          <a:xfrm>
            <a:off x="363538" y="2733675"/>
            <a:ext cx="685800" cy="29718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de-DE" dirty="0"/>
          </a:p>
        </p:txBody>
      </p:sp>
      <p:sp>
        <p:nvSpPr>
          <p:cNvPr id="1041515" name="Rectangle 107"/>
          <p:cNvSpPr>
            <a:spLocks noChangeArrowheads="1"/>
          </p:cNvSpPr>
          <p:nvPr/>
        </p:nvSpPr>
        <p:spPr bwMode="auto">
          <a:xfrm rot="-5400000">
            <a:off x="7183438" y="3876675"/>
            <a:ext cx="2933700" cy="7239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de-DE" dirty="0"/>
          </a:p>
        </p:txBody>
      </p:sp>
      <p:sp>
        <p:nvSpPr>
          <p:cNvPr id="1041516" name="Rectangle 108"/>
          <p:cNvSpPr>
            <a:spLocks noChangeArrowheads="1"/>
          </p:cNvSpPr>
          <p:nvPr/>
        </p:nvSpPr>
        <p:spPr bwMode="auto">
          <a:xfrm>
            <a:off x="2954338" y="2733675"/>
            <a:ext cx="914400" cy="29718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de-DE" dirty="0"/>
          </a:p>
        </p:txBody>
      </p:sp>
      <p:sp>
        <p:nvSpPr>
          <p:cNvPr id="1041517" name="Text Box 109"/>
          <p:cNvSpPr txBox="1">
            <a:spLocks noChangeArrowheads="1"/>
          </p:cNvSpPr>
          <p:nvPr/>
        </p:nvSpPr>
        <p:spPr bwMode="auto">
          <a:xfrm rot="-5379848">
            <a:off x="-47624" y="4059237"/>
            <a:ext cx="1524000" cy="39687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2000" dirty="0"/>
              <a:t>Prozessor</a:t>
            </a:r>
          </a:p>
        </p:txBody>
      </p:sp>
      <p:sp>
        <p:nvSpPr>
          <p:cNvPr id="1041518" name="Text Box 110"/>
          <p:cNvSpPr txBox="1">
            <a:spLocks noChangeArrowheads="1"/>
          </p:cNvSpPr>
          <p:nvPr/>
        </p:nvSpPr>
        <p:spPr bwMode="auto">
          <a:xfrm rot="-5400000">
            <a:off x="7877176" y="4135437"/>
            <a:ext cx="1524000" cy="39687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2000" dirty="0"/>
              <a:t>Speicher</a:t>
            </a:r>
          </a:p>
        </p:txBody>
      </p:sp>
      <p:sp>
        <p:nvSpPr>
          <p:cNvPr id="1041519" name="Text Box 111"/>
          <p:cNvSpPr txBox="1">
            <a:spLocks noChangeArrowheads="1"/>
          </p:cNvSpPr>
          <p:nvPr/>
        </p:nvSpPr>
        <p:spPr bwMode="auto">
          <a:xfrm rot="-5386272">
            <a:off x="2655888" y="4019550"/>
            <a:ext cx="1447800" cy="396875"/>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2000" dirty="0"/>
              <a:t>MMU</a:t>
            </a:r>
          </a:p>
        </p:txBody>
      </p:sp>
      <p:sp>
        <p:nvSpPr>
          <p:cNvPr id="1041520" name="Text Box 112"/>
          <p:cNvSpPr txBox="1">
            <a:spLocks noChangeArrowheads="1"/>
          </p:cNvSpPr>
          <p:nvPr/>
        </p:nvSpPr>
        <p:spPr bwMode="auto">
          <a:xfrm rot="16200000">
            <a:off x="5568156" y="3853657"/>
            <a:ext cx="2951163" cy="7112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nchorCtr="1">
            <a:spAutoFit/>
          </a:bodyPr>
          <a:lstStyle/>
          <a:p>
            <a:pPr eaLnBrk="1" hangingPunct="1">
              <a:spcBef>
                <a:spcPct val="50000"/>
              </a:spcBef>
            </a:pPr>
            <a:r>
              <a:rPr lang="de-DE" sz="2000" dirty="0"/>
              <a:t>Realer </a:t>
            </a:r>
            <a:r>
              <a:rPr lang="de-DE" sz="2000" dirty="0" smtClean="0"/>
              <a:t>L2-</a:t>
            </a:r>
            <a:r>
              <a:rPr lang="en-US" sz="2000" i="1" dirty="0" smtClean="0"/>
              <a:t>Cache</a:t>
            </a:r>
            <a:r>
              <a:rPr lang="de-DE" sz="2000" dirty="0" smtClean="0"/>
              <a:t>, </a:t>
            </a:r>
            <a:r>
              <a:rPr lang="en-US" sz="2000" i="1" dirty="0"/>
              <a:t>snooping; copy back</a:t>
            </a:r>
          </a:p>
        </p:txBody>
      </p:sp>
      <p:sp>
        <p:nvSpPr>
          <p:cNvPr id="1041521" name="Text Box 113"/>
          <p:cNvSpPr txBox="1">
            <a:spLocks noChangeArrowheads="1"/>
          </p:cNvSpPr>
          <p:nvPr/>
        </p:nvSpPr>
        <p:spPr bwMode="auto">
          <a:xfrm rot="-5400000">
            <a:off x="1136650" y="3253354"/>
            <a:ext cx="1752600" cy="710067"/>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sz="2000" dirty="0"/>
              <a:t>virtueller  </a:t>
            </a:r>
            <a:r>
              <a:rPr lang="de-DE" sz="2000" dirty="0" smtClean="0"/>
              <a:t>L1 Befehls</a:t>
            </a:r>
            <a:r>
              <a:rPr lang="de-DE" sz="2000" i="1" dirty="0" smtClean="0"/>
              <a:t>cache</a:t>
            </a:r>
            <a:endParaRPr lang="de-DE" sz="2000" i="1" dirty="0"/>
          </a:p>
        </p:txBody>
      </p:sp>
      <p:sp>
        <p:nvSpPr>
          <p:cNvPr id="1041522" name="Text Box 114"/>
          <p:cNvSpPr txBox="1">
            <a:spLocks noChangeArrowheads="1"/>
          </p:cNvSpPr>
          <p:nvPr/>
        </p:nvSpPr>
        <p:spPr bwMode="auto">
          <a:xfrm rot="16200000">
            <a:off x="4456112" y="4318001"/>
            <a:ext cx="1749425" cy="10160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nchorCtr="1">
            <a:spAutoFit/>
          </a:bodyPr>
          <a:lstStyle/>
          <a:p>
            <a:pPr eaLnBrk="1" hangingPunct="1">
              <a:spcBef>
                <a:spcPct val="50000"/>
              </a:spcBef>
            </a:pPr>
            <a:r>
              <a:rPr lang="de-DE" sz="2000" dirty="0"/>
              <a:t>Realer L1 Datenc</a:t>
            </a:r>
            <a:r>
              <a:rPr lang="de-DE" sz="2000" i="1" dirty="0"/>
              <a:t>ache</a:t>
            </a:r>
            <a:r>
              <a:rPr lang="de-DE" sz="2000" dirty="0"/>
              <a:t>, </a:t>
            </a:r>
            <a:r>
              <a:rPr lang="en-US" sz="2000" i="1" dirty="0"/>
              <a:t>write-through</a:t>
            </a:r>
          </a:p>
        </p:txBody>
      </p:sp>
      <p:sp>
        <p:nvSpPr>
          <p:cNvPr id="1041523" name="Line 115"/>
          <p:cNvSpPr>
            <a:spLocks noChangeShapeType="1"/>
          </p:cNvSpPr>
          <p:nvPr/>
        </p:nvSpPr>
        <p:spPr bwMode="auto">
          <a:xfrm>
            <a:off x="1049338" y="3648075"/>
            <a:ext cx="609600" cy="0"/>
          </a:xfrm>
          <a:prstGeom prst="line">
            <a:avLst/>
          </a:prstGeom>
          <a:noFill/>
          <a:ln w="952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1041524" name="Line 116"/>
          <p:cNvSpPr>
            <a:spLocks noChangeShapeType="1"/>
          </p:cNvSpPr>
          <p:nvPr/>
        </p:nvSpPr>
        <p:spPr bwMode="auto">
          <a:xfrm flipH="1">
            <a:off x="3868738" y="3571875"/>
            <a:ext cx="2819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1041525" name="Line 117"/>
          <p:cNvSpPr>
            <a:spLocks noChangeShapeType="1"/>
          </p:cNvSpPr>
          <p:nvPr/>
        </p:nvSpPr>
        <p:spPr bwMode="auto">
          <a:xfrm flipH="1">
            <a:off x="2420938" y="3571875"/>
            <a:ext cx="533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1041526" name="Line 118"/>
          <p:cNvSpPr>
            <a:spLocks noChangeShapeType="1"/>
          </p:cNvSpPr>
          <p:nvPr/>
        </p:nvSpPr>
        <p:spPr bwMode="auto">
          <a:xfrm flipH="1">
            <a:off x="7373938" y="4257675"/>
            <a:ext cx="9144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1041527" name="Line 119"/>
          <p:cNvSpPr>
            <a:spLocks noChangeShapeType="1"/>
          </p:cNvSpPr>
          <p:nvPr/>
        </p:nvSpPr>
        <p:spPr bwMode="auto">
          <a:xfrm flipH="1">
            <a:off x="5849938" y="4791075"/>
            <a:ext cx="8382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1041528" name="Line 120"/>
          <p:cNvSpPr>
            <a:spLocks noChangeShapeType="1"/>
          </p:cNvSpPr>
          <p:nvPr/>
        </p:nvSpPr>
        <p:spPr bwMode="auto">
          <a:xfrm flipH="1">
            <a:off x="3868738" y="4791075"/>
            <a:ext cx="9906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1041529" name="Line 121"/>
          <p:cNvSpPr>
            <a:spLocks noChangeShapeType="1"/>
          </p:cNvSpPr>
          <p:nvPr/>
        </p:nvSpPr>
        <p:spPr bwMode="auto">
          <a:xfrm flipH="1">
            <a:off x="1049338" y="4791075"/>
            <a:ext cx="19050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
        <p:nvSpPr>
          <p:cNvPr id="1041530" name="Rectangle 122"/>
          <p:cNvSpPr>
            <a:spLocks noChangeArrowheads="1"/>
          </p:cNvSpPr>
          <p:nvPr/>
        </p:nvSpPr>
        <p:spPr bwMode="auto">
          <a:xfrm>
            <a:off x="250825" y="2198688"/>
            <a:ext cx="6019800" cy="4038600"/>
          </a:xfrm>
          <a:prstGeom prst="rect">
            <a:avLst/>
          </a:prstGeom>
          <a:noFill/>
          <a:ln w="38100">
            <a:solidFill>
              <a:schemeClr val="accent2"/>
            </a:solidFill>
            <a:prstDash val="sysDot"/>
            <a:miter lim="800000"/>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de-DE" dirty="0"/>
          </a:p>
        </p:txBody>
      </p:sp>
      <p:sp>
        <p:nvSpPr>
          <p:cNvPr id="1041531" name="Text Box 123"/>
          <p:cNvSpPr txBox="1">
            <a:spLocks noChangeArrowheads="1"/>
          </p:cNvSpPr>
          <p:nvPr/>
        </p:nvSpPr>
        <p:spPr bwMode="auto">
          <a:xfrm>
            <a:off x="3451225" y="1817688"/>
            <a:ext cx="2057400" cy="457200"/>
          </a:xfrm>
          <a:prstGeom prst="rect">
            <a:avLst/>
          </a:prstGeom>
          <a:noFill/>
          <a:ln>
            <a:noFill/>
          </a:ln>
          <a:effectLst/>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eaLnBrk="1" hangingPunct="1">
              <a:spcBef>
                <a:spcPct val="50000"/>
              </a:spcBef>
            </a:pPr>
            <a:r>
              <a:rPr lang="de-DE" dirty="0">
                <a:solidFill>
                  <a:schemeClr val="accent2"/>
                </a:solidFill>
              </a:rPr>
              <a:t>Chip</a:t>
            </a:r>
          </a:p>
        </p:txBody>
      </p:sp>
      <p:sp>
        <p:nvSpPr>
          <p:cNvPr id="1041532" name="Rectangle 124"/>
          <p:cNvSpPr>
            <a:spLocks noChangeArrowheads="1"/>
          </p:cNvSpPr>
          <p:nvPr/>
        </p:nvSpPr>
        <p:spPr bwMode="auto">
          <a:xfrm>
            <a:off x="250825" y="2198688"/>
            <a:ext cx="7543800" cy="4038600"/>
          </a:xfrm>
          <a:prstGeom prst="rect">
            <a:avLst/>
          </a:prstGeom>
          <a:noFill/>
          <a:ln w="38100">
            <a:solidFill>
              <a:schemeClr val="accent2"/>
            </a:solidFill>
            <a:prstDash val="sysDot"/>
            <a:miter lim="800000"/>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de-DE" dirty="0"/>
          </a:p>
        </p:txBody>
      </p:sp>
    </p:spTree>
    <p:extLst>
      <p:ext uri="{BB962C8B-B14F-4D97-AF65-F5344CB8AC3E}">
        <p14:creationId xmlns:p14="http://schemas.microsoft.com/office/powerpoint/2010/main" val="4177499483"/>
      </p:ext>
    </p:extLst>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umsplatzhalter 3"/>
          <p:cNvSpPr>
            <a:spLocks noGrp="1"/>
          </p:cNvSpPr>
          <p:nvPr>
            <p:ph type="dt" sz="half" idx="10"/>
          </p:nvPr>
        </p:nvSpPr>
        <p:spPr/>
        <p:txBody>
          <a:bodyPr/>
          <a:lstStyle/>
          <a:p>
            <a:r>
              <a:rPr lang="en-US" dirty="0"/>
              <a:t>©</a:t>
            </a:r>
            <a:r>
              <a:rPr lang="de-DE" dirty="0"/>
              <a:t> H. Falk | </a:t>
            </a:r>
            <a:fld id="{48114C17-6730-4C69-9423-BAC7C30C29F6}" type="datetime1">
              <a:rPr lang="de-DE" smtClean="0"/>
              <a:t>01.10.2014</a:t>
            </a:fld>
            <a:endParaRPr lang="de-DE" dirty="0"/>
          </a:p>
        </p:txBody>
      </p:sp>
      <p:sp>
        <p:nvSpPr>
          <p:cNvPr id="8" name="Fußzeilenplatzhalter 4"/>
          <p:cNvSpPr>
            <a:spLocks noGrp="1"/>
          </p:cNvSpPr>
          <p:nvPr>
            <p:ph type="ftr" sz="quarter" idx="11"/>
          </p:nvPr>
        </p:nvSpPr>
        <p:spPr/>
        <p:txBody>
          <a:bodyPr/>
          <a:lstStyle/>
          <a:p>
            <a:r>
              <a:rPr lang="de-DE" dirty="0" smtClean="0"/>
              <a:t>7 - Speicher-Hardware</a:t>
            </a:r>
            <a:endParaRPr lang="de-DE" dirty="0"/>
          </a:p>
        </p:txBody>
      </p:sp>
      <p:sp>
        <p:nvSpPr>
          <p:cNvPr id="1016834" name="Rectangle 2"/>
          <p:cNvSpPr>
            <a:spLocks noGrp="1" noChangeArrowheads="1"/>
          </p:cNvSpPr>
          <p:nvPr>
            <p:ph type="title"/>
          </p:nvPr>
        </p:nvSpPr>
        <p:spPr/>
        <p:txBody>
          <a:bodyPr/>
          <a:lstStyle/>
          <a:p>
            <a:r>
              <a:rPr lang="de-DE" dirty="0"/>
              <a:t>Beispiel: Aktuelle Intel-Prozessoren</a:t>
            </a:r>
          </a:p>
        </p:txBody>
      </p:sp>
      <p:sp>
        <p:nvSpPr>
          <p:cNvPr id="1016835" name="Rectangle 3"/>
          <p:cNvSpPr>
            <a:spLocks noGrp="1" noChangeArrowheads="1"/>
          </p:cNvSpPr>
          <p:nvPr>
            <p:ph type="body" idx="1"/>
          </p:nvPr>
        </p:nvSpPr>
        <p:spPr/>
        <p:txBody>
          <a:bodyPr/>
          <a:lstStyle/>
          <a:p>
            <a:pPr marL="381000" indent="-381000">
              <a:lnSpc>
                <a:spcPct val="90000"/>
              </a:lnSpc>
            </a:pPr>
            <a:r>
              <a:rPr lang="de-DE" b="1" dirty="0"/>
              <a:t>Intel</a:t>
            </a:r>
            <a:r>
              <a:rPr lang="de-DE" b="1" baseline="30000" dirty="0">
                <a:cs typeface="Arial" charset="0"/>
              </a:rPr>
              <a:t>©</a:t>
            </a:r>
            <a:r>
              <a:rPr lang="de-DE" b="1" dirty="0"/>
              <a:t> Core</a:t>
            </a:r>
            <a:r>
              <a:rPr lang="de-DE" b="1" baseline="30000" dirty="0"/>
              <a:t>TM</a:t>
            </a:r>
            <a:r>
              <a:rPr lang="de-DE" b="1" dirty="0"/>
              <a:t>2 Extreme Quad-Core QX6000</a:t>
            </a:r>
            <a:endParaRPr lang="de-DE" dirty="0"/>
          </a:p>
          <a:p>
            <a:pPr marL="381000" indent="-381000">
              <a:lnSpc>
                <a:spcPct val="120000"/>
              </a:lnSpc>
              <a:buFont typeface="Arial" charset="0"/>
              <a:buChar char="–"/>
            </a:pPr>
            <a:r>
              <a:rPr lang="de-DE" dirty="0"/>
              <a:t>4 x 32kB L1 </a:t>
            </a:r>
            <a:r>
              <a:rPr lang="en-US" i="1" dirty="0" smtClean="0"/>
              <a:t>Cache</a:t>
            </a:r>
          </a:p>
          <a:p>
            <a:pPr marL="381000" indent="-381000">
              <a:lnSpc>
                <a:spcPct val="120000"/>
              </a:lnSpc>
              <a:buFont typeface="Arial" charset="0"/>
              <a:buChar char="–"/>
            </a:pPr>
            <a:r>
              <a:rPr lang="de-DE" dirty="0" smtClean="0"/>
              <a:t>2 </a:t>
            </a:r>
            <a:r>
              <a:rPr lang="de-DE" dirty="0"/>
              <a:t>x 4MB L2 </a:t>
            </a:r>
            <a:r>
              <a:rPr lang="en-US" i="1" dirty="0" smtClean="0"/>
              <a:t>Cache</a:t>
            </a:r>
          </a:p>
          <a:p>
            <a:pPr marL="381000" indent="-381000">
              <a:lnSpc>
                <a:spcPct val="120000"/>
              </a:lnSpc>
              <a:buFont typeface="Arial" charset="0"/>
              <a:buChar char="–"/>
            </a:pPr>
            <a:r>
              <a:rPr lang="de-DE" dirty="0" smtClean="0"/>
              <a:t>2 </a:t>
            </a:r>
            <a:r>
              <a:rPr lang="de-DE" dirty="0"/>
              <a:t>Doppelprozessoren in</a:t>
            </a:r>
            <a:br>
              <a:rPr lang="de-DE" dirty="0"/>
            </a:br>
            <a:r>
              <a:rPr lang="de-DE" dirty="0"/>
              <a:t>einem Gehäuse</a:t>
            </a:r>
          </a:p>
        </p:txBody>
      </p:sp>
      <p:pic>
        <p:nvPicPr>
          <p:cNvPr id="10168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163" y="2349500"/>
            <a:ext cx="2879725" cy="2511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683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875" y="4391025"/>
            <a:ext cx="2232025" cy="172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16838" name="Line 6"/>
          <p:cNvSpPr>
            <a:spLocks noChangeShapeType="1"/>
          </p:cNvSpPr>
          <p:nvPr/>
        </p:nvSpPr>
        <p:spPr bwMode="auto">
          <a:xfrm flipV="1">
            <a:off x="2987675" y="3644900"/>
            <a:ext cx="3313113" cy="12239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de-DE" dirty="0"/>
          </a:p>
        </p:txBody>
      </p:sp>
    </p:spTree>
    <p:extLst>
      <p:ext uri="{BB962C8B-B14F-4D97-AF65-F5344CB8AC3E}">
        <p14:creationId xmlns:p14="http://schemas.microsoft.com/office/powerpoint/2010/main" val="1649413186"/>
      </p:ext>
    </p:extLst>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en-US" dirty="0"/>
              <a:t>©</a:t>
            </a:r>
            <a:r>
              <a:rPr lang="de-DE" dirty="0"/>
              <a:t> H. Falk | </a:t>
            </a:r>
            <a:fld id="{128D9D63-5BA6-4A6E-8F4D-9988FDAD25D7}" type="datetime1">
              <a:rPr lang="de-DE" smtClean="0"/>
              <a:t>01.10.2014</a:t>
            </a:fld>
            <a:endParaRPr lang="de-DE" dirty="0"/>
          </a:p>
        </p:txBody>
      </p:sp>
      <p:sp>
        <p:nvSpPr>
          <p:cNvPr id="5" name="Fußzeilenplatzhalter 4"/>
          <p:cNvSpPr>
            <a:spLocks noGrp="1"/>
          </p:cNvSpPr>
          <p:nvPr>
            <p:ph type="ftr" sz="quarter" idx="11"/>
          </p:nvPr>
        </p:nvSpPr>
        <p:spPr/>
        <p:txBody>
          <a:bodyPr/>
          <a:lstStyle/>
          <a:p>
            <a:r>
              <a:rPr lang="de-DE" dirty="0" smtClean="0"/>
              <a:t>7 - Speicher-Hardware</a:t>
            </a:r>
            <a:endParaRPr lang="de-DE" dirty="0"/>
          </a:p>
        </p:txBody>
      </p:sp>
      <p:sp>
        <p:nvSpPr>
          <p:cNvPr id="1043458" name="Rectangle 2"/>
          <p:cNvSpPr>
            <a:spLocks noGrp="1" noChangeArrowheads="1"/>
          </p:cNvSpPr>
          <p:nvPr>
            <p:ph type="title"/>
          </p:nvPr>
        </p:nvSpPr>
        <p:spPr/>
        <p:txBody>
          <a:bodyPr/>
          <a:lstStyle/>
          <a:p>
            <a:r>
              <a:rPr lang="de-DE" dirty="0"/>
              <a:t>Austauschverfahren (1)</a:t>
            </a:r>
          </a:p>
        </p:txBody>
      </p:sp>
      <p:sp>
        <p:nvSpPr>
          <p:cNvPr id="1043459" name="Rectangle 3"/>
          <p:cNvSpPr>
            <a:spLocks noGrp="1" noChangeArrowheads="1"/>
          </p:cNvSpPr>
          <p:nvPr>
            <p:ph type="body" idx="1"/>
          </p:nvPr>
        </p:nvSpPr>
        <p:spPr/>
        <p:txBody>
          <a:bodyPr/>
          <a:lstStyle/>
          <a:p>
            <a:pPr marL="381000" indent="-381000">
              <a:lnSpc>
                <a:spcPct val="90000"/>
              </a:lnSpc>
            </a:pPr>
            <a:r>
              <a:rPr lang="de-DE" b="1" dirty="0"/>
              <a:t>Überschreiben von Einträgen in TLB, </a:t>
            </a:r>
            <a:r>
              <a:rPr lang="de-DE" b="1" i="1" dirty="0"/>
              <a:t>Caches</a:t>
            </a:r>
            <a:r>
              <a:rPr lang="de-DE" b="1" dirty="0"/>
              <a:t>, Kacheln:</a:t>
            </a:r>
          </a:p>
          <a:p>
            <a:pPr marL="381000" indent="-381000">
              <a:lnSpc>
                <a:spcPct val="90000"/>
              </a:lnSpc>
            </a:pPr>
            <a:endParaRPr lang="de-DE" dirty="0"/>
          </a:p>
          <a:p>
            <a:pPr marL="381000" indent="-381000">
              <a:lnSpc>
                <a:spcPct val="120000"/>
              </a:lnSpc>
              <a:buFont typeface="Arial" charset="0"/>
              <a:buAutoNum type="arabicPeriod"/>
            </a:pPr>
            <a:r>
              <a:rPr lang="en-US" b="1" i="1" dirty="0"/>
              <a:t>Random-</a:t>
            </a:r>
            <a:r>
              <a:rPr lang="de-DE" b="1" dirty="0"/>
              <a:t> bzw. </a:t>
            </a:r>
            <a:r>
              <a:rPr lang="de-DE" b="1" dirty="0" smtClean="0"/>
              <a:t>Zufallsverfahren</a:t>
            </a:r>
            <a:endParaRPr lang="de-DE" dirty="0" smtClean="0"/>
          </a:p>
          <a:p>
            <a:pPr lvl="1">
              <a:lnSpc>
                <a:spcPct val="120000"/>
              </a:lnSpc>
              <a:buFont typeface="Arial" charset="0"/>
              <a:buChar char="–"/>
            </a:pPr>
            <a:r>
              <a:rPr lang="de-DE" dirty="0" smtClean="0"/>
              <a:t>Ein zufällig ausgewählter Eintrag wird überschrieben</a:t>
            </a:r>
          </a:p>
          <a:p>
            <a:pPr lvl="1">
              <a:lnSpc>
                <a:spcPct val="120000"/>
              </a:lnSpc>
              <a:buFont typeface="Arial" charset="0"/>
              <a:buChar char="–"/>
            </a:pPr>
            <a:r>
              <a:rPr lang="de-DE" dirty="0" smtClean="0"/>
              <a:t>Ziel: Belegung des </a:t>
            </a:r>
            <a:r>
              <a:rPr lang="en-US" i="1" dirty="0" smtClean="0"/>
              <a:t>Caches</a:t>
            </a:r>
            <a:r>
              <a:rPr lang="de-DE" dirty="0" smtClean="0"/>
              <a:t> möglichst uniform verteilen</a:t>
            </a:r>
          </a:p>
          <a:p>
            <a:pPr lvl="1">
              <a:lnSpc>
                <a:spcPct val="120000"/>
              </a:lnSpc>
              <a:buFont typeface="Arial" charset="0"/>
              <a:buChar char="–"/>
            </a:pPr>
            <a:r>
              <a:rPr lang="de-DE" dirty="0" smtClean="0"/>
              <a:t>Sinnvoll nur dann, wenn ohnehin keine Regularität im Zugriffsverhalten erkennbar ist; sonst ungeeignet</a:t>
            </a:r>
          </a:p>
          <a:p>
            <a:pPr lvl="1">
              <a:lnSpc>
                <a:spcPct val="120000"/>
              </a:lnSpc>
              <a:buFont typeface="Arial" charset="0"/>
              <a:buChar char="–"/>
            </a:pPr>
            <a:r>
              <a:rPr lang="de-DE" dirty="0" smtClean="0"/>
              <a:t>Ggf. werden Pseudozufallszahlen verwendet für reproduzierbares Verhalten </a:t>
            </a:r>
            <a:r>
              <a:rPr lang="de-DE" i="1" dirty="0" smtClean="0"/>
              <a:t>(</a:t>
            </a:r>
            <a:r>
              <a:rPr lang="en-US" i="1" dirty="0" smtClean="0"/>
              <a:t>debugging</a:t>
            </a:r>
            <a:r>
              <a:rPr lang="de-DE" i="1" dirty="0" smtClean="0"/>
              <a:t>!)</a:t>
            </a:r>
          </a:p>
          <a:p>
            <a:pPr lvl="1">
              <a:lnSpc>
                <a:spcPct val="120000"/>
              </a:lnSpc>
              <a:buFont typeface="Arial" charset="0"/>
              <a:buChar char="–"/>
            </a:pPr>
            <a:r>
              <a:rPr lang="de-DE" dirty="0" smtClean="0"/>
              <a:t>Für Realzeitsysteme eine Katastrophe </a:t>
            </a:r>
            <a:r>
              <a:rPr lang="de-DE" dirty="0">
                <a:sym typeface="Wingdings" pitchFamily="2" charset="2"/>
              </a:rPr>
              <a:t></a:t>
            </a:r>
            <a:endParaRPr lang="de-DE" dirty="0"/>
          </a:p>
          <a:p>
            <a:pPr marL="381000" indent="-381000">
              <a:lnSpc>
                <a:spcPct val="120000"/>
              </a:lnSpc>
              <a:buFont typeface="Arial" charset="0"/>
              <a:buAutoNum type="arabicPeriod"/>
            </a:pPr>
            <a:r>
              <a:rPr lang="en-US" b="1" i="1" dirty="0" smtClean="0"/>
              <a:t>First in, first out</a:t>
            </a:r>
            <a:r>
              <a:rPr lang="de-DE" b="1" i="1" dirty="0" smtClean="0"/>
              <a:t> (FIFO)</a:t>
            </a:r>
            <a:br>
              <a:rPr lang="de-DE" b="1" i="1" dirty="0" smtClean="0"/>
            </a:br>
            <a:r>
              <a:rPr lang="de-DE" dirty="0" smtClean="0"/>
              <a:t>Ältester Block wird ersetzt (auch wenn gerade benutzt)</a:t>
            </a:r>
          </a:p>
        </p:txBody>
      </p:sp>
    </p:spTree>
    <p:extLst>
      <p:ext uri="{BB962C8B-B14F-4D97-AF65-F5344CB8AC3E}">
        <p14:creationId xmlns:p14="http://schemas.microsoft.com/office/powerpoint/2010/main" val="1015134580"/>
      </p:ext>
    </p:extLst>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en-US" dirty="0"/>
              <a:t>©</a:t>
            </a:r>
            <a:r>
              <a:rPr lang="de-DE" dirty="0"/>
              <a:t> H. Falk | </a:t>
            </a:r>
            <a:fld id="{B21700D6-16BB-434E-8C8A-FC6231D81E26}" type="datetime1">
              <a:rPr lang="de-DE" smtClean="0"/>
              <a:t>01.10.2014</a:t>
            </a:fld>
            <a:endParaRPr lang="de-DE" dirty="0"/>
          </a:p>
        </p:txBody>
      </p:sp>
      <p:sp>
        <p:nvSpPr>
          <p:cNvPr id="5" name="Fußzeilenplatzhalter 4"/>
          <p:cNvSpPr>
            <a:spLocks noGrp="1"/>
          </p:cNvSpPr>
          <p:nvPr>
            <p:ph type="ftr" sz="quarter" idx="11"/>
          </p:nvPr>
        </p:nvSpPr>
        <p:spPr/>
        <p:txBody>
          <a:bodyPr/>
          <a:lstStyle/>
          <a:p>
            <a:r>
              <a:rPr lang="de-DE" dirty="0" smtClean="0"/>
              <a:t>7 - Speicher-Hardware</a:t>
            </a:r>
            <a:endParaRPr lang="de-DE" dirty="0"/>
          </a:p>
        </p:txBody>
      </p:sp>
      <p:sp>
        <p:nvSpPr>
          <p:cNvPr id="1043458" name="Rectangle 2"/>
          <p:cNvSpPr>
            <a:spLocks noGrp="1" noChangeArrowheads="1"/>
          </p:cNvSpPr>
          <p:nvPr>
            <p:ph type="title"/>
          </p:nvPr>
        </p:nvSpPr>
        <p:spPr/>
        <p:txBody>
          <a:bodyPr/>
          <a:lstStyle/>
          <a:p>
            <a:r>
              <a:rPr lang="de-DE" dirty="0"/>
              <a:t>Austauschverfahren </a:t>
            </a:r>
            <a:r>
              <a:rPr lang="de-DE" dirty="0" smtClean="0"/>
              <a:t>(2)</a:t>
            </a:r>
            <a:endParaRPr lang="de-DE" dirty="0"/>
          </a:p>
        </p:txBody>
      </p:sp>
      <p:sp>
        <p:nvSpPr>
          <p:cNvPr id="1043459" name="Rectangle 3"/>
          <p:cNvSpPr>
            <a:spLocks noGrp="1" noChangeArrowheads="1"/>
          </p:cNvSpPr>
          <p:nvPr>
            <p:ph type="body" idx="1"/>
          </p:nvPr>
        </p:nvSpPr>
        <p:spPr/>
        <p:txBody>
          <a:bodyPr/>
          <a:lstStyle/>
          <a:p>
            <a:pPr marL="457200" indent="-457200">
              <a:lnSpc>
                <a:spcPct val="120000"/>
              </a:lnSpc>
              <a:buFont typeface="+mj-lt"/>
              <a:buAutoNum type="arabicPeriod" startAt="3"/>
            </a:pPr>
            <a:r>
              <a:rPr lang="en-US" b="1" i="1" dirty="0" smtClean="0"/>
              <a:t>Clock</a:t>
            </a:r>
            <a:r>
              <a:rPr lang="de-DE" b="1" dirty="0" smtClean="0"/>
              <a:t/>
            </a:r>
            <a:br>
              <a:rPr lang="de-DE" b="1" dirty="0" smtClean="0"/>
            </a:br>
            <a:r>
              <a:rPr lang="de-DE" dirty="0" smtClean="0"/>
              <a:t>Alle TLB/</a:t>
            </a:r>
            <a:r>
              <a:rPr lang="en-US" i="1" dirty="0" smtClean="0"/>
              <a:t>Cache</a:t>
            </a:r>
            <a:r>
              <a:rPr lang="de-DE" dirty="0" smtClean="0"/>
              <a:t>-Einträge sind gedanklich im Kreis auf einem Ziffernblatt angeordnet, ein Zeiger </a:t>
            </a:r>
            <a:r>
              <a:rPr lang="de-DE" b="1" dirty="0" smtClean="0">
                <a:latin typeface="Courier New" panose="02070309020205020404" pitchFamily="49" charset="0"/>
                <a:cs typeface="Courier New" panose="02070309020205020404" pitchFamily="49" charset="0"/>
              </a:rPr>
              <a:t>p</a:t>
            </a:r>
            <a:r>
              <a:rPr lang="de-DE" dirty="0" smtClean="0"/>
              <a:t> wird „im Uhrzeigersinn“ weiterbewegt und zeigt den zu ersetzenden Eintrag an.</a:t>
            </a:r>
            <a:br>
              <a:rPr lang="de-DE" dirty="0" smtClean="0"/>
            </a:br>
            <a:r>
              <a:rPr lang="de-DE" dirty="0" smtClean="0"/>
              <a:t>Jeder TLB/</a:t>
            </a:r>
            <a:r>
              <a:rPr lang="en-US" i="1" dirty="0" smtClean="0"/>
              <a:t>Cache</a:t>
            </a:r>
            <a:r>
              <a:rPr lang="de-DE" dirty="0" smtClean="0"/>
              <a:t>-Eintrag hat ein </a:t>
            </a:r>
            <a:r>
              <a:rPr lang="en-US" i="1" dirty="0" smtClean="0"/>
              <a:t>used bit</a:t>
            </a:r>
            <a:r>
              <a:rPr lang="de-DE" dirty="0" smtClean="0"/>
              <a:t>, das automatisch durch die TLB/</a:t>
            </a:r>
            <a:r>
              <a:rPr lang="en-US" i="1" dirty="0" smtClean="0"/>
              <a:t>Cache</a:t>
            </a:r>
            <a:r>
              <a:rPr lang="de-DE" dirty="0" smtClean="0"/>
              <a:t>-Hardware auf ‚1‘ gesetzt wird, wann immer auf den Eintrag zugegriffen wird (bspw. die </a:t>
            </a:r>
            <a:r>
              <a:rPr lang="en-US" i="1" dirty="0" smtClean="0"/>
              <a:t>access bits</a:t>
            </a:r>
            <a:r>
              <a:rPr lang="de-DE" dirty="0" smtClean="0"/>
              <a:t> der Pentium MMUs).</a:t>
            </a:r>
            <a:br>
              <a:rPr lang="de-DE" dirty="0" smtClean="0"/>
            </a:br>
            <a:r>
              <a:rPr lang="de-DE" dirty="0" smtClean="0"/>
              <a:t>Das </a:t>
            </a:r>
            <a:r>
              <a:rPr lang="en-US" i="1" dirty="0" smtClean="0"/>
              <a:t>Clock</a:t>
            </a:r>
            <a:r>
              <a:rPr lang="de-DE" dirty="0" smtClean="0"/>
              <a:t>-Verfahren sucht nach Eintrag mit </a:t>
            </a:r>
            <a:r>
              <a:rPr lang="en-US" i="1" dirty="0" smtClean="0"/>
              <a:t>used bit</a:t>
            </a:r>
            <a:r>
              <a:rPr lang="de-DE" dirty="0" smtClean="0"/>
              <a:t> = ‚0‘ bei gleichzeitigem Rücksetzen des Bits. </a:t>
            </a:r>
            <a:r>
              <a:rPr lang="en-US" dirty="0" smtClean="0"/>
              <a:t>Stop</a:t>
            </a:r>
            <a:r>
              <a:rPr lang="de-DE" dirty="0" smtClean="0"/>
              <a:t> nach max. 1 Runde</a:t>
            </a:r>
            <a:endParaRPr lang="de-DE" dirty="0"/>
          </a:p>
        </p:txBody>
      </p:sp>
    </p:spTree>
    <p:extLst>
      <p:ext uri="{BB962C8B-B14F-4D97-AF65-F5344CB8AC3E}">
        <p14:creationId xmlns:p14="http://schemas.microsoft.com/office/powerpoint/2010/main" val="312472883"/>
      </p:ext>
    </p:extLst>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en-US" dirty="0"/>
              <a:t>©</a:t>
            </a:r>
            <a:r>
              <a:rPr lang="de-DE" dirty="0"/>
              <a:t> H. Falk | </a:t>
            </a:r>
            <a:fld id="{B21700D6-16BB-434E-8C8A-FC6231D81E26}" type="datetime1">
              <a:rPr lang="de-DE" smtClean="0"/>
              <a:t>01.10.2014</a:t>
            </a:fld>
            <a:endParaRPr lang="de-DE" dirty="0"/>
          </a:p>
        </p:txBody>
      </p:sp>
      <p:sp>
        <p:nvSpPr>
          <p:cNvPr id="5" name="Fußzeilenplatzhalter 4"/>
          <p:cNvSpPr>
            <a:spLocks noGrp="1"/>
          </p:cNvSpPr>
          <p:nvPr>
            <p:ph type="ftr" sz="quarter" idx="11"/>
          </p:nvPr>
        </p:nvSpPr>
        <p:spPr/>
        <p:txBody>
          <a:bodyPr/>
          <a:lstStyle/>
          <a:p>
            <a:r>
              <a:rPr lang="de-DE" dirty="0" smtClean="0"/>
              <a:t>7 - Speicher-Hardware</a:t>
            </a:r>
            <a:endParaRPr lang="de-DE" dirty="0"/>
          </a:p>
        </p:txBody>
      </p:sp>
      <p:sp>
        <p:nvSpPr>
          <p:cNvPr id="1043458" name="Rectangle 2"/>
          <p:cNvSpPr>
            <a:spLocks noGrp="1" noChangeArrowheads="1"/>
          </p:cNvSpPr>
          <p:nvPr>
            <p:ph type="title"/>
          </p:nvPr>
        </p:nvSpPr>
        <p:spPr/>
        <p:txBody>
          <a:bodyPr/>
          <a:lstStyle/>
          <a:p>
            <a:r>
              <a:rPr lang="de-DE" dirty="0"/>
              <a:t>Austauschverfahren </a:t>
            </a:r>
            <a:r>
              <a:rPr lang="de-DE" dirty="0" smtClean="0"/>
              <a:t>(3)</a:t>
            </a:r>
            <a:endParaRPr lang="de-DE" dirty="0"/>
          </a:p>
        </p:txBody>
      </p:sp>
      <p:sp>
        <p:nvSpPr>
          <p:cNvPr id="1043459" name="Rectangle 3"/>
          <p:cNvSpPr>
            <a:spLocks noGrp="1" noChangeArrowheads="1"/>
          </p:cNvSpPr>
          <p:nvPr>
            <p:ph type="body" idx="1"/>
          </p:nvPr>
        </p:nvSpPr>
        <p:spPr/>
        <p:txBody>
          <a:bodyPr/>
          <a:lstStyle/>
          <a:p>
            <a:pPr marL="457200" indent="-457200">
              <a:lnSpc>
                <a:spcPct val="120000"/>
              </a:lnSpc>
              <a:buFont typeface="+mj-lt"/>
              <a:buAutoNum type="arabicPeriod" startAt="3"/>
            </a:pPr>
            <a:r>
              <a:rPr lang="en-US" b="1" i="1" dirty="0" smtClean="0"/>
              <a:t>Clock</a:t>
            </a:r>
            <a:r>
              <a:rPr lang="de-DE" b="1" dirty="0" smtClean="0"/>
              <a:t>-Algorithmus</a:t>
            </a:r>
          </a:p>
          <a:p>
            <a:pPr marL="857250" lvl="1" indent="-407988">
              <a:lnSpc>
                <a:spcPct val="120000"/>
              </a:lnSpc>
              <a:buFont typeface="+mj-lt"/>
              <a:buAutoNum type="alphaLcParenR"/>
            </a:pPr>
            <a:r>
              <a:rPr lang="de-DE" dirty="0" smtClean="0"/>
              <a:t>Wenn zu </a:t>
            </a:r>
            <a:r>
              <a:rPr lang="de-DE" smtClean="0"/>
              <a:t>ersetzender TLB/</a:t>
            </a:r>
            <a:r>
              <a:rPr lang="en-US" i="1" dirty="0" smtClean="0"/>
              <a:t>Cache</a:t>
            </a:r>
            <a:r>
              <a:rPr lang="de-DE" dirty="0" smtClean="0"/>
              <a:t>-Eintrag gesucht wird:</a:t>
            </a:r>
          </a:p>
          <a:p>
            <a:pPr marL="1257300" lvl="2" indent="-457200">
              <a:lnSpc>
                <a:spcPct val="120000"/>
              </a:lnSpc>
              <a:buFont typeface="+mj-lt"/>
              <a:buAutoNum type="alphaLcParenR" startAt="2"/>
            </a:pPr>
            <a:r>
              <a:rPr lang="de-DE" sz="2000" dirty="0" smtClean="0"/>
              <a:t>Zeigt Zeiger </a:t>
            </a:r>
            <a:r>
              <a:rPr lang="de-DE" sz="2000" b="1" dirty="0" smtClean="0">
                <a:latin typeface="Courier New" panose="02070309020205020404" pitchFamily="49" charset="0"/>
                <a:cs typeface="Courier New" panose="02070309020205020404" pitchFamily="49" charset="0"/>
              </a:rPr>
              <a:t>p</a:t>
            </a:r>
            <a:r>
              <a:rPr lang="de-DE" sz="2000" dirty="0" smtClean="0"/>
              <a:t> auf Eintrag mit </a:t>
            </a:r>
            <a:r>
              <a:rPr lang="en-US" sz="2000" i="1" dirty="0" smtClean="0"/>
              <a:t>used bit</a:t>
            </a:r>
            <a:r>
              <a:rPr lang="de-DE" sz="2000" dirty="0" smtClean="0"/>
              <a:t> = ‚1‘?</a:t>
            </a:r>
          </a:p>
          <a:p>
            <a:pPr marL="1257300" lvl="2" indent="-457200">
              <a:lnSpc>
                <a:spcPct val="120000"/>
              </a:lnSpc>
              <a:buFont typeface="+mj-lt"/>
              <a:buAutoNum type="alphaLcParenR" startAt="2"/>
            </a:pPr>
            <a:r>
              <a:rPr lang="de-DE" sz="2000" dirty="0" smtClean="0"/>
              <a:t>Falls ja: Setze </a:t>
            </a:r>
            <a:r>
              <a:rPr lang="en-US" sz="2000" i="1" dirty="0" smtClean="0"/>
              <a:t>used bit</a:t>
            </a:r>
            <a:r>
              <a:rPr lang="de-DE" sz="2000" dirty="0" smtClean="0"/>
              <a:t> des Eintrags </a:t>
            </a:r>
            <a:r>
              <a:rPr lang="de-DE" sz="2000" b="1" dirty="0" smtClean="0">
                <a:latin typeface="Courier New" panose="02070309020205020404" pitchFamily="49" charset="0"/>
                <a:cs typeface="Courier New" panose="02070309020205020404" pitchFamily="49" charset="0"/>
              </a:rPr>
              <a:t>p</a:t>
            </a:r>
            <a:r>
              <a:rPr lang="de-DE" sz="2000" dirty="0" smtClean="0"/>
              <a:t> auf ‚0‘; bewege Zeiger um eine Position im Uhrzeigersinn weiter (</a:t>
            </a:r>
            <a:r>
              <a:rPr lang="de-DE" sz="2000" b="1" dirty="0" smtClean="0">
                <a:latin typeface="Courier New" panose="02070309020205020404" pitchFamily="49" charset="0"/>
                <a:cs typeface="Courier New" panose="02070309020205020404" pitchFamily="49" charset="0"/>
              </a:rPr>
              <a:t>p</a:t>
            </a:r>
            <a:r>
              <a:rPr lang="de-DE" sz="2000" dirty="0" smtClean="0"/>
              <a:t> </a:t>
            </a:r>
            <a:r>
              <a:rPr lang="de-DE" sz="2000" b="1" dirty="0" smtClean="0">
                <a:latin typeface="Courier New" panose="02070309020205020404" pitchFamily="49" charset="0"/>
                <a:cs typeface="Courier New" panose="02070309020205020404" pitchFamily="49" charset="0"/>
              </a:rPr>
              <a:t>=</a:t>
            </a:r>
            <a:r>
              <a:rPr lang="de-DE" sz="2000" dirty="0" smtClean="0"/>
              <a:t> </a:t>
            </a:r>
            <a:r>
              <a:rPr lang="de-DE" sz="2000" b="1" dirty="0" smtClean="0">
                <a:latin typeface="Courier New" panose="02070309020205020404" pitchFamily="49" charset="0"/>
                <a:cs typeface="Courier New" panose="02070309020205020404" pitchFamily="49" charset="0"/>
              </a:rPr>
              <a:t>p</a:t>
            </a:r>
            <a:r>
              <a:rPr lang="de-DE" sz="2000" dirty="0" smtClean="0"/>
              <a:t> </a:t>
            </a:r>
            <a:r>
              <a:rPr lang="de-DE" sz="2000" b="1" dirty="0" smtClean="0">
                <a:latin typeface="Courier New" panose="02070309020205020404" pitchFamily="49" charset="0"/>
                <a:cs typeface="Courier New" panose="02070309020205020404" pitchFamily="49" charset="0"/>
              </a:rPr>
              <a:t>+</a:t>
            </a:r>
            <a:r>
              <a:rPr lang="de-DE" sz="2000" dirty="0" smtClean="0"/>
              <a:t> </a:t>
            </a:r>
            <a:r>
              <a:rPr lang="de-DE" sz="2000" b="1" dirty="0" smtClean="0">
                <a:latin typeface="Courier New" panose="02070309020205020404" pitchFamily="49" charset="0"/>
                <a:cs typeface="Courier New" panose="02070309020205020404" pitchFamily="49" charset="0"/>
              </a:rPr>
              <a:t>1</a:t>
            </a:r>
            <a:r>
              <a:rPr lang="de-DE" sz="2000" dirty="0" smtClean="0"/>
              <a:t>); gehe zu b)</a:t>
            </a:r>
          </a:p>
          <a:p>
            <a:pPr marL="1257300" lvl="2" indent="-457200">
              <a:lnSpc>
                <a:spcPct val="120000"/>
              </a:lnSpc>
              <a:buFont typeface="+mj-lt"/>
              <a:buAutoNum type="alphaLcParenR" startAt="2"/>
            </a:pPr>
            <a:r>
              <a:rPr lang="de-DE" sz="2000" dirty="0" smtClean="0"/>
              <a:t>Falls nein: Bewege Zeiger um eine Position im Uhrzeigersinn weiter (</a:t>
            </a:r>
            <a:r>
              <a:rPr lang="de-DE" sz="2000" b="1" dirty="0" smtClean="0">
                <a:latin typeface="Courier New" panose="02070309020205020404" pitchFamily="49" charset="0"/>
                <a:cs typeface="Courier New" panose="02070309020205020404" pitchFamily="49" charset="0"/>
              </a:rPr>
              <a:t>p</a:t>
            </a:r>
            <a:r>
              <a:rPr lang="de-DE" sz="2000" dirty="0" smtClean="0"/>
              <a:t> </a:t>
            </a:r>
            <a:r>
              <a:rPr lang="de-DE" sz="2000" b="1" dirty="0" smtClean="0">
                <a:latin typeface="Courier New" panose="02070309020205020404" pitchFamily="49" charset="0"/>
                <a:cs typeface="Courier New" panose="02070309020205020404" pitchFamily="49" charset="0"/>
              </a:rPr>
              <a:t>=</a:t>
            </a:r>
            <a:r>
              <a:rPr lang="de-DE" sz="2000" dirty="0" smtClean="0"/>
              <a:t> </a:t>
            </a:r>
            <a:r>
              <a:rPr lang="de-DE" sz="2000" b="1" dirty="0" smtClean="0">
                <a:latin typeface="Courier New" panose="02070309020205020404" pitchFamily="49" charset="0"/>
                <a:cs typeface="Courier New" panose="02070309020205020404" pitchFamily="49" charset="0"/>
              </a:rPr>
              <a:t>p</a:t>
            </a:r>
            <a:r>
              <a:rPr lang="de-DE" sz="2000" dirty="0" smtClean="0"/>
              <a:t> </a:t>
            </a:r>
            <a:r>
              <a:rPr lang="de-DE" sz="2000" b="1" dirty="0" smtClean="0">
                <a:latin typeface="Courier New" panose="02070309020205020404" pitchFamily="49" charset="0"/>
                <a:cs typeface="Courier New" panose="02070309020205020404" pitchFamily="49" charset="0"/>
              </a:rPr>
              <a:t>+</a:t>
            </a:r>
            <a:r>
              <a:rPr lang="de-DE" sz="2000" dirty="0" smtClean="0"/>
              <a:t> </a:t>
            </a:r>
            <a:r>
              <a:rPr lang="de-DE" sz="2000" b="1" dirty="0" smtClean="0">
                <a:latin typeface="Courier New" panose="02070309020205020404" pitchFamily="49" charset="0"/>
                <a:cs typeface="Courier New" panose="02070309020205020404" pitchFamily="49" charset="0"/>
              </a:rPr>
              <a:t>1</a:t>
            </a:r>
            <a:r>
              <a:rPr lang="de-DE" sz="2000" dirty="0" smtClean="0"/>
              <a:t>); gebe </a:t>
            </a:r>
            <a:r>
              <a:rPr lang="de-DE" sz="2000" i="1" u="sng" dirty="0" smtClean="0"/>
              <a:t>alten</a:t>
            </a:r>
            <a:r>
              <a:rPr lang="de-DE" sz="2000" dirty="0" smtClean="0"/>
              <a:t> Zeigerwert </a:t>
            </a:r>
            <a:r>
              <a:rPr lang="de-DE" sz="2000" b="1" dirty="0" smtClean="0">
                <a:latin typeface="Courier New" panose="02070309020205020404" pitchFamily="49" charset="0"/>
                <a:cs typeface="Courier New" panose="02070309020205020404" pitchFamily="49" charset="0"/>
              </a:rPr>
              <a:t>p-1</a:t>
            </a:r>
            <a:r>
              <a:rPr lang="de-DE" sz="2000" dirty="0" smtClean="0"/>
              <a:t> als zu ersetzenden Eintrag zurück</a:t>
            </a:r>
          </a:p>
          <a:p>
            <a:pPr marL="449263" indent="-449263">
              <a:lnSpc>
                <a:spcPct val="120000"/>
              </a:lnSpc>
            </a:pPr>
            <a:r>
              <a:rPr lang="de-DE" sz="1200" b="1" dirty="0" smtClean="0"/>
              <a:t/>
            </a:r>
            <a:br>
              <a:rPr lang="de-DE" sz="1200" b="1" dirty="0" smtClean="0"/>
            </a:br>
            <a:r>
              <a:rPr lang="de-DE" b="1" i="1" u="sng" dirty="0" smtClean="0"/>
              <a:t>Wichtig:</a:t>
            </a:r>
            <a:r>
              <a:rPr lang="de-DE" dirty="0" smtClean="0"/>
              <a:t> Wird auf einen Eintrag zugegriffen, der bereits im TLB/</a:t>
            </a:r>
            <a:r>
              <a:rPr lang="en-US" i="1" dirty="0" smtClean="0"/>
              <a:t>Cache</a:t>
            </a:r>
            <a:r>
              <a:rPr lang="de-DE" dirty="0" smtClean="0"/>
              <a:t> enthalten ist </a:t>
            </a:r>
            <a:r>
              <a:rPr lang="en-US" i="1" dirty="0" smtClean="0"/>
              <a:t>(TLB/Cache Hit)</a:t>
            </a:r>
            <a:r>
              <a:rPr lang="de-DE" dirty="0" smtClean="0"/>
              <a:t>, wird obiger Algorithmus nicht ausgeführt. Das </a:t>
            </a:r>
            <a:r>
              <a:rPr lang="en-US" i="1" dirty="0" smtClean="0"/>
              <a:t>used bit</a:t>
            </a:r>
            <a:r>
              <a:rPr lang="de-DE" dirty="0" smtClean="0"/>
              <a:t> des gefundenen Eintrags wird automatisch durch die Hardware auf ‚1‘ gesetzt, und der („Uhr-“) Zeiger </a:t>
            </a:r>
            <a:r>
              <a:rPr lang="de-DE" b="1" dirty="0" smtClean="0">
                <a:latin typeface="Courier New" panose="02070309020205020404" pitchFamily="49" charset="0"/>
                <a:cs typeface="Courier New" panose="02070309020205020404" pitchFamily="49" charset="0"/>
              </a:rPr>
              <a:t>p</a:t>
            </a:r>
            <a:r>
              <a:rPr lang="de-DE" dirty="0" smtClean="0"/>
              <a:t> wird </a:t>
            </a:r>
            <a:r>
              <a:rPr lang="de-DE" i="1" u="sng" dirty="0" smtClean="0"/>
              <a:t>nicht</a:t>
            </a:r>
            <a:r>
              <a:rPr lang="de-DE" dirty="0" smtClean="0"/>
              <a:t> verändert.</a:t>
            </a:r>
            <a:endParaRPr lang="de-DE" dirty="0"/>
          </a:p>
        </p:txBody>
      </p:sp>
    </p:spTree>
    <p:extLst>
      <p:ext uri="{BB962C8B-B14F-4D97-AF65-F5344CB8AC3E}">
        <p14:creationId xmlns:p14="http://schemas.microsoft.com/office/powerpoint/2010/main" val="1532420907"/>
      </p:ext>
    </p:extLst>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en-US" dirty="0"/>
              <a:t>©</a:t>
            </a:r>
            <a:r>
              <a:rPr lang="de-DE" dirty="0"/>
              <a:t> H. Falk | </a:t>
            </a:r>
            <a:fld id="{B21700D6-16BB-434E-8C8A-FC6231D81E26}" type="datetime1">
              <a:rPr lang="de-DE" smtClean="0"/>
              <a:t>01.10.2014</a:t>
            </a:fld>
            <a:endParaRPr lang="de-DE" dirty="0"/>
          </a:p>
        </p:txBody>
      </p:sp>
      <p:sp>
        <p:nvSpPr>
          <p:cNvPr id="5" name="Fußzeilenplatzhalter 4"/>
          <p:cNvSpPr>
            <a:spLocks noGrp="1"/>
          </p:cNvSpPr>
          <p:nvPr>
            <p:ph type="ftr" sz="quarter" idx="11"/>
          </p:nvPr>
        </p:nvSpPr>
        <p:spPr/>
        <p:txBody>
          <a:bodyPr/>
          <a:lstStyle/>
          <a:p>
            <a:r>
              <a:rPr lang="de-DE" dirty="0" smtClean="0"/>
              <a:t>7 - Speicher-Hardware</a:t>
            </a:r>
            <a:endParaRPr lang="de-DE" dirty="0"/>
          </a:p>
        </p:txBody>
      </p:sp>
      <p:sp>
        <p:nvSpPr>
          <p:cNvPr id="1043458" name="Rectangle 2"/>
          <p:cNvSpPr>
            <a:spLocks noGrp="1" noChangeArrowheads="1"/>
          </p:cNvSpPr>
          <p:nvPr>
            <p:ph type="title"/>
          </p:nvPr>
        </p:nvSpPr>
        <p:spPr/>
        <p:txBody>
          <a:bodyPr/>
          <a:lstStyle/>
          <a:p>
            <a:r>
              <a:rPr lang="de-DE" dirty="0"/>
              <a:t>Austauschverfahren </a:t>
            </a:r>
            <a:r>
              <a:rPr lang="de-DE" dirty="0" smtClean="0"/>
              <a:t>(4)</a:t>
            </a:r>
            <a:endParaRPr lang="de-DE" dirty="0"/>
          </a:p>
        </p:txBody>
      </p:sp>
      <p:sp>
        <p:nvSpPr>
          <p:cNvPr id="1043459" name="Rectangle 3"/>
          <p:cNvSpPr>
            <a:spLocks noGrp="1" noChangeArrowheads="1"/>
          </p:cNvSpPr>
          <p:nvPr>
            <p:ph type="body" idx="1"/>
          </p:nvPr>
        </p:nvSpPr>
        <p:spPr/>
        <p:txBody>
          <a:bodyPr/>
          <a:lstStyle/>
          <a:p>
            <a:pPr marL="457200" indent="-457200">
              <a:lnSpc>
                <a:spcPct val="120000"/>
              </a:lnSpc>
              <a:buFont typeface="+mj-lt"/>
              <a:buAutoNum type="arabicPeriod" startAt="3"/>
            </a:pPr>
            <a:r>
              <a:rPr lang="en-US" b="1" i="1" dirty="0" smtClean="0"/>
              <a:t>Clock</a:t>
            </a:r>
            <a:r>
              <a:rPr lang="de-DE" b="1" dirty="0" smtClean="0"/>
              <a:t/>
            </a:r>
            <a:br>
              <a:rPr lang="de-DE" b="1" dirty="0" smtClean="0"/>
            </a:br>
            <a:endParaRPr lang="de-DE" dirty="0"/>
          </a:p>
        </p:txBody>
      </p:sp>
      <p:sp>
        <p:nvSpPr>
          <p:cNvPr id="6" name="Textfeld 5"/>
          <p:cNvSpPr txBox="1"/>
          <p:nvPr/>
        </p:nvSpPr>
        <p:spPr>
          <a:xfrm>
            <a:off x="611560" y="1907223"/>
            <a:ext cx="8136904" cy="400110"/>
          </a:xfrm>
          <a:prstGeom prst="rect">
            <a:avLst/>
          </a:prstGeom>
          <a:noFill/>
        </p:spPr>
        <p:txBody>
          <a:bodyPr wrap="square" rtlCol="0">
            <a:spAutoFit/>
          </a:bodyPr>
          <a:lstStyle/>
          <a:p>
            <a:r>
              <a:rPr lang="de-DE" sz="2000" dirty="0" smtClean="0"/>
              <a:t>Beispiel 1: Manche Einträge unbenutzt, Platz benötigt</a:t>
            </a:r>
            <a:endParaRPr lang="de-DE" sz="2000" dirty="0"/>
          </a:p>
        </p:txBody>
      </p:sp>
      <p:grpSp>
        <p:nvGrpSpPr>
          <p:cNvPr id="7" name="Group 16"/>
          <p:cNvGrpSpPr>
            <a:grpSpLocks/>
          </p:cNvGrpSpPr>
          <p:nvPr/>
        </p:nvGrpSpPr>
        <p:grpSpPr bwMode="auto">
          <a:xfrm>
            <a:off x="611560" y="2255962"/>
            <a:ext cx="1266827" cy="1350961"/>
            <a:chOff x="405" y="1026"/>
            <a:chExt cx="798" cy="851"/>
          </a:xfrm>
        </p:grpSpPr>
        <p:sp>
          <p:nvSpPr>
            <p:cNvPr id="8" name="Oval 4"/>
            <p:cNvSpPr>
              <a:spLocks noChangeArrowheads="1"/>
            </p:cNvSpPr>
            <p:nvPr/>
          </p:nvSpPr>
          <p:spPr bwMode="auto">
            <a:xfrm>
              <a:off x="586" y="1221"/>
              <a:ext cx="453" cy="453"/>
            </a:xfrm>
            <a:prstGeom prst="ellipse">
              <a:avLst/>
            </a:prstGeom>
            <a:solidFill>
              <a:srgbClr val="99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endParaRPr lang="de-DE" dirty="0"/>
            </a:p>
          </p:txBody>
        </p:sp>
        <p:sp>
          <p:nvSpPr>
            <p:cNvPr id="9" name="Text Box 5"/>
            <p:cNvSpPr txBox="1">
              <a:spLocks noChangeArrowheads="1"/>
            </p:cNvSpPr>
            <p:nvPr/>
          </p:nvSpPr>
          <p:spPr bwMode="auto">
            <a:xfrm>
              <a:off x="703" y="1026"/>
              <a:ext cx="1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b="0" dirty="0"/>
                <a:t>1</a:t>
              </a:r>
            </a:p>
          </p:txBody>
        </p:sp>
        <p:sp>
          <p:nvSpPr>
            <p:cNvPr id="10" name="Text Box 7"/>
            <p:cNvSpPr txBox="1">
              <a:spLocks noChangeArrowheads="1"/>
            </p:cNvSpPr>
            <p:nvPr/>
          </p:nvSpPr>
          <p:spPr bwMode="auto">
            <a:xfrm>
              <a:off x="922" y="1116"/>
              <a:ext cx="1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b="0" dirty="0"/>
                <a:t>1</a:t>
              </a:r>
            </a:p>
          </p:txBody>
        </p:sp>
        <p:sp>
          <p:nvSpPr>
            <p:cNvPr id="11" name="Text Box 8"/>
            <p:cNvSpPr txBox="1">
              <a:spLocks noChangeArrowheads="1"/>
            </p:cNvSpPr>
            <p:nvPr/>
          </p:nvSpPr>
          <p:spPr bwMode="auto">
            <a:xfrm>
              <a:off x="1007" y="1339"/>
              <a:ext cx="1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b="0" dirty="0"/>
                <a:t>1</a:t>
              </a:r>
            </a:p>
          </p:txBody>
        </p:sp>
        <p:sp>
          <p:nvSpPr>
            <p:cNvPr id="12" name="Text Box 9"/>
            <p:cNvSpPr txBox="1">
              <a:spLocks noChangeArrowheads="1"/>
            </p:cNvSpPr>
            <p:nvPr/>
          </p:nvSpPr>
          <p:spPr bwMode="auto">
            <a:xfrm>
              <a:off x="694" y="1646"/>
              <a:ext cx="1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b="0" dirty="0"/>
                <a:t>1</a:t>
              </a:r>
            </a:p>
          </p:txBody>
        </p:sp>
        <p:sp>
          <p:nvSpPr>
            <p:cNvPr id="13" name="Text Box 10"/>
            <p:cNvSpPr txBox="1">
              <a:spLocks noChangeArrowheads="1"/>
            </p:cNvSpPr>
            <p:nvPr/>
          </p:nvSpPr>
          <p:spPr bwMode="auto">
            <a:xfrm>
              <a:off x="405" y="1317"/>
              <a:ext cx="1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b="0" dirty="0"/>
                <a:t>0</a:t>
              </a:r>
            </a:p>
          </p:txBody>
        </p:sp>
        <p:sp>
          <p:nvSpPr>
            <p:cNvPr id="14" name="Text Box 11"/>
            <p:cNvSpPr txBox="1">
              <a:spLocks noChangeArrowheads="1"/>
            </p:cNvSpPr>
            <p:nvPr/>
          </p:nvSpPr>
          <p:spPr bwMode="auto">
            <a:xfrm>
              <a:off x="486" y="1547"/>
              <a:ext cx="1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b="0" dirty="0"/>
                <a:t>1</a:t>
              </a:r>
            </a:p>
          </p:txBody>
        </p:sp>
        <p:sp>
          <p:nvSpPr>
            <p:cNvPr id="15" name="Text Box 12"/>
            <p:cNvSpPr txBox="1">
              <a:spLocks noChangeArrowheads="1"/>
            </p:cNvSpPr>
            <p:nvPr/>
          </p:nvSpPr>
          <p:spPr bwMode="auto">
            <a:xfrm>
              <a:off x="495" y="1125"/>
              <a:ext cx="1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b="0" dirty="0"/>
                <a:t>1</a:t>
              </a:r>
            </a:p>
          </p:txBody>
        </p:sp>
        <p:sp>
          <p:nvSpPr>
            <p:cNvPr id="16" name="Text Box 13"/>
            <p:cNvSpPr txBox="1">
              <a:spLocks noChangeArrowheads="1"/>
            </p:cNvSpPr>
            <p:nvPr/>
          </p:nvSpPr>
          <p:spPr bwMode="auto">
            <a:xfrm>
              <a:off x="912" y="1561"/>
              <a:ext cx="1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b="0" dirty="0"/>
                <a:t>0</a:t>
              </a:r>
            </a:p>
          </p:txBody>
        </p:sp>
        <p:sp>
          <p:nvSpPr>
            <p:cNvPr id="17" name="Line 14"/>
            <p:cNvSpPr>
              <a:spLocks noChangeShapeType="1"/>
            </p:cNvSpPr>
            <p:nvPr/>
          </p:nvSpPr>
          <p:spPr bwMode="auto">
            <a:xfrm flipV="1">
              <a:off x="812" y="1221"/>
              <a:ext cx="0" cy="22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endParaRPr lang="de-DE" dirty="0"/>
            </a:p>
          </p:txBody>
        </p:sp>
      </p:grpSp>
      <p:grpSp>
        <p:nvGrpSpPr>
          <p:cNvPr id="2" name="Gruppieren 1"/>
          <p:cNvGrpSpPr/>
          <p:nvPr/>
        </p:nvGrpSpPr>
        <p:grpSpPr>
          <a:xfrm>
            <a:off x="2051423" y="2255963"/>
            <a:ext cx="1266825" cy="1350962"/>
            <a:chOff x="2051423" y="2121556"/>
            <a:chExt cx="1266825" cy="1350962"/>
          </a:xfrm>
        </p:grpSpPr>
        <p:sp>
          <p:nvSpPr>
            <p:cNvPr id="18" name="Oval 18"/>
            <p:cNvSpPr>
              <a:spLocks noChangeArrowheads="1"/>
            </p:cNvSpPr>
            <p:nvPr/>
          </p:nvSpPr>
          <p:spPr bwMode="auto">
            <a:xfrm>
              <a:off x="2338760" y="2431118"/>
              <a:ext cx="719138" cy="719138"/>
            </a:xfrm>
            <a:prstGeom prst="ellipse">
              <a:avLst/>
            </a:prstGeom>
            <a:solidFill>
              <a:srgbClr val="99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endParaRPr lang="de-DE" dirty="0"/>
            </a:p>
          </p:txBody>
        </p:sp>
        <p:sp>
          <p:nvSpPr>
            <p:cNvPr id="19" name="Text Box 19"/>
            <p:cNvSpPr txBox="1">
              <a:spLocks noChangeArrowheads="1"/>
            </p:cNvSpPr>
            <p:nvPr/>
          </p:nvSpPr>
          <p:spPr bwMode="auto">
            <a:xfrm>
              <a:off x="2524498" y="2121556"/>
              <a:ext cx="35618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dirty="0">
                  <a:solidFill>
                    <a:srgbClr val="FF0000"/>
                  </a:solidFill>
                </a:rPr>
                <a:t>0</a:t>
              </a:r>
            </a:p>
          </p:txBody>
        </p:sp>
        <p:sp>
          <p:nvSpPr>
            <p:cNvPr id="20" name="Text Box 20"/>
            <p:cNvSpPr txBox="1">
              <a:spLocks noChangeArrowheads="1"/>
            </p:cNvSpPr>
            <p:nvPr/>
          </p:nvSpPr>
          <p:spPr bwMode="auto">
            <a:xfrm>
              <a:off x="2872160" y="2264431"/>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b="0" dirty="0"/>
                <a:t>1</a:t>
              </a:r>
            </a:p>
          </p:txBody>
        </p:sp>
        <p:sp>
          <p:nvSpPr>
            <p:cNvPr id="21" name="Text Box 21"/>
            <p:cNvSpPr txBox="1">
              <a:spLocks noChangeArrowheads="1"/>
            </p:cNvSpPr>
            <p:nvPr/>
          </p:nvSpPr>
          <p:spPr bwMode="auto">
            <a:xfrm>
              <a:off x="3007098" y="2618443"/>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b="0" dirty="0"/>
                <a:t>1</a:t>
              </a:r>
            </a:p>
          </p:txBody>
        </p:sp>
        <p:sp>
          <p:nvSpPr>
            <p:cNvPr id="22" name="Text Box 22"/>
            <p:cNvSpPr txBox="1">
              <a:spLocks noChangeArrowheads="1"/>
            </p:cNvSpPr>
            <p:nvPr/>
          </p:nvSpPr>
          <p:spPr bwMode="auto">
            <a:xfrm>
              <a:off x="2510210" y="3105806"/>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b="0" dirty="0"/>
                <a:t>1</a:t>
              </a:r>
            </a:p>
          </p:txBody>
        </p:sp>
        <p:sp>
          <p:nvSpPr>
            <p:cNvPr id="23" name="Text Box 23"/>
            <p:cNvSpPr txBox="1">
              <a:spLocks noChangeArrowheads="1"/>
            </p:cNvSpPr>
            <p:nvPr/>
          </p:nvSpPr>
          <p:spPr bwMode="auto">
            <a:xfrm>
              <a:off x="2051423" y="2583518"/>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b="0" dirty="0"/>
                <a:t>0</a:t>
              </a:r>
            </a:p>
          </p:txBody>
        </p:sp>
        <p:sp>
          <p:nvSpPr>
            <p:cNvPr id="24" name="Text Box 24"/>
            <p:cNvSpPr txBox="1">
              <a:spLocks noChangeArrowheads="1"/>
            </p:cNvSpPr>
            <p:nvPr/>
          </p:nvSpPr>
          <p:spPr bwMode="auto">
            <a:xfrm>
              <a:off x="2180010" y="2948643"/>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b="0" dirty="0"/>
                <a:t>1</a:t>
              </a:r>
            </a:p>
          </p:txBody>
        </p:sp>
        <p:sp>
          <p:nvSpPr>
            <p:cNvPr id="25" name="Text Box 25"/>
            <p:cNvSpPr txBox="1">
              <a:spLocks noChangeArrowheads="1"/>
            </p:cNvSpPr>
            <p:nvPr/>
          </p:nvSpPr>
          <p:spPr bwMode="auto">
            <a:xfrm>
              <a:off x="2194298" y="2278718"/>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b="0" dirty="0"/>
                <a:t>1</a:t>
              </a:r>
            </a:p>
          </p:txBody>
        </p:sp>
        <p:sp>
          <p:nvSpPr>
            <p:cNvPr id="26" name="Text Box 26"/>
            <p:cNvSpPr txBox="1">
              <a:spLocks noChangeArrowheads="1"/>
            </p:cNvSpPr>
            <p:nvPr/>
          </p:nvSpPr>
          <p:spPr bwMode="auto">
            <a:xfrm>
              <a:off x="2856285" y="2970868"/>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b="0" dirty="0"/>
                <a:t>0</a:t>
              </a:r>
            </a:p>
          </p:txBody>
        </p:sp>
        <p:sp>
          <p:nvSpPr>
            <p:cNvPr id="27" name="Line 27"/>
            <p:cNvSpPr>
              <a:spLocks noChangeShapeType="1"/>
            </p:cNvSpPr>
            <p:nvPr/>
          </p:nvSpPr>
          <p:spPr bwMode="auto">
            <a:xfrm flipV="1">
              <a:off x="2697535" y="2554943"/>
              <a:ext cx="217488" cy="2365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endParaRPr lang="de-DE" dirty="0"/>
            </a:p>
          </p:txBody>
        </p:sp>
      </p:grpSp>
      <p:grpSp>
        <p:nvGrpSpPr>
          <p:cNvPr id="3" name="Gruppieren 2"/>
          <p:cNvGrpSpPr/>
          <p:nvPr/>
        </p:nvGrpSpPr>
        <p:grpSpPr>
          <a:xfrm>
            <a:off x="3491285" y="2255963"/>
            <a:ext cx="1266825" cy="1350962"/>
            <a:chOff x="3491285" y="2121556"/>
            <a:chExt cx="1266825" cy="1350962"/>
          </a:xfrm>
        </p:grpSpPr>
        <p:sp>
          <p:nvSpPr>
            <p:cNvPr id="28" name="Oval 29"/>
            <p:cNvSpPr>
              <a:spLocks noChangeArrowheads="1"/>
            </p:cNvSpPr>
            <p:nvPr/>
          </p:nvSpPr>
          <p:spPr bwMode="auto">
            <a:xfrm>
              <a:off x="3778623" y="2431118"/>
              <a:ext cx="719137" cy="719138"/>
            </a:xfrm>
            <a:prstGeom prst="ellipse">
              <a:avLst/>
            </a:prstGeom>
            <a:solidFill>
              <a:srgbClr val="99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endParaRPr lang="de-DE" dirty="0"/>
            </a:p>
          </p:txBody>
        </p:sp>
        <p:sp>
          <p:nvSpPr>
            <p:cNvPr id="29" name="Text Box 30"/>
            <p:cNvSpPr txBox="1">
              <a:spLocks noChangeArrowheads="1"/>
            </p:cNvSpPr>
            <p:nvPr/>
          </p:nvSpPr>
          <p:spPr bwMode="auto">
            <a:xfrm>
              <a:off x="3964360" y="2121556"/>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b="0" dirty="0"/>
                <a:t>0</a:t>
              </a:r>
            </a:p>
          </p:txBody>
        </p:sp>
        <p:sp>
          <p:nvSpPr>
            <p:cNvPr id="30" name="Text Box 31"/>
            <p:cNvSpPr txBox="1">
              <a:spLocks noChangeArrowheads="1"/>
            </p:cNvSpPr>
            <p:nvPr/>
          </p:nvSpPr>
          <p:spPr bwMode="auto">
            <a:xfrm>
              <a:off x="4312023" y="2264431"/>
              <a:ext cx="35618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dirty="0">
                  <a:solidFill>
                    <a:srgbClr val="FF0000"/>
                  </a:solidFill>
                </a:rPr>
                <a:t>0</a:t>
              </a:r>
            </a:p>
          </p:txBody>
        </p:sp>
        <p:sp>
          <p:nvSpPr>
            <p:cNvPr id="31" name="Text Box 32"/>
            <p:cNvSpPr txBox="1">
              <a:spLocks noChangeArrowheads="1"/>
            </p:cNvSpPr>
            <p:nvPr/>
          </p:nvSpPr>
          <p:spPr bwMode="auto">
            <a:xfrm>
              <a:off x="4446960" y="2618443"/>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b="0" dirty="0"/>
                <a:t>1</a:t>
              </a:r>
            </a:p>
          </p:txBody>
        </p:sp>
        <p:sp>
          <p:nvSpPr>
            <p:cNvPr id="32" name="Text Box 33"/>
            <p:cNvSpPr txBox="1">
              <a:spLocks noChangeArrowheads="1"/>
            </p:cNvSpPr>
            <p:nvPr/>
          </p:nvSpPr>
          <p:spPr bwMode="auto">
            <a:xfrm>
              <a:off x="3950073" y="3105806"/>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b="0" dirty="0"/>
                <a:t>1</a:t>
              </a:r>
            </a:p>
          </p:txBody>
        </p:sp>
        <p:sp>
          <p:nvSpPr>
            <p:cNvPr id="33" name="Text Box 34"/>
            <p:cNvSpPr txBox="1">
              <a:spLocks noChangeArrowheads="1"/>
            </p:cNvSpPr>
            <p:nvPr/>
          </p:nvSpPr>
          <p:spPr bwMode="auto">
            <a:xfrm>
              <a:off x="3491285" y="2583518"/>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b="0" dirty="0"/>
                <a:t>0</a:t>
              </a:r>
            </a:p>
          </p:txBody>
        </p:sp>
        <p:sp>
          <p:nvSpPr>
            <p:cNvPr id="34" name="Text Box 35"/>
            <p:cNvSpPr txBox="1">
              <a:spLocks noChangeArrowheads="1"/>
            </p:cNvSpPr>
            <p:nvPr/>
          </p:nvSpPr>
          <p:spPr bwMode="auto">
            <a:xfrm>
              <a:off x="3619873" y="2948643"/>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b="0" dirty="0"/>
                <a:t>1</a:t>
              </a:r>
            </a:p>
          </p:txBody>
        </p:sp>
        <p:sp>
          <p:nvSpPr>
            <p:cNvPr id="35" name="Text Box 36"/>
            <p:cNvSpPr txBox="1">
              <a:spLocks noChangeArrowheads="1"/>
            </p:cNvSpPr>
            <p:nvPr/>
          </p:nvSpPr>
          <p:spPr bwMode="auto">
            <a:xfrm>
              <a:off x="3634160" y="2278718"/>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b="0" dirty="0"/>
                <a:t>1</a:t>
              </a:r>
            </a:p>
          </p:txBody>
        </p:sp>
        <p:sp>
          <p:nvSpPr>
            <p:cNvPr id="36" name="Text Box 37"/>
            <p:cNvSpPr txBox="1">
              <a:spLocks noChangeArrowheads="1"/>
            </p:cNvSpPr>
            <p:nvPr/>
          </p:nvSpPr>
          <p:spPr bwMode="auto">
            <a:xfrm>
              <a:off x="4296148" y="2970868"/>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b="0" dirty="0"/>
                <a:t>0</a:t>
              </a:r>
            </a:p>
          </p:txBody>
        </p:sp>
        <p:sp>
          <p:nvSpPr>
            <p:cNvPr id="37" name="Line 38"/>
            <p:cNvSpPr>
              <a:spLocks noChangeShapeType="1"/>
            </p:cNvSpPr>
            <p:nvPr/>
          </p:nvSpPr>
          <p:spPr bwMode="auto">
            <a:xfrm flipV="1">
              <a:off x="4137398" y="2791481"/>
              <a:ext cx="36195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endParaRPr lang="de-DE" dirty="0"/>
            </a:p>
          </p:txBody>
        </p:sp>
      </p:grpSp>
      <p:grpSp>
        <p:nvGrpSpPr>
          <p:cNvPr id="1043456" name="Gruppieren 1043455"/>
          <p:cNvGrpSpPr/>
          <p:nvPr/>
        </p:nvGrpSpPr>
        <p:grpSpPr>
          <a:xfrm>
            <a:off x="4899398" y="2255963"/>
            <a:ext cx="1311863" cy="1820207"/>
            <a:chOff x="4899398" y="2121556"/>
            <a:chExt cx="1311863" cy="1820207"/>
          </a:xfrm>
        </p:grpSpPr>
        <p:sp>
          <p:nvSpPr>
            <p:cNvPr id="38" name="Oval 40"/>
            <p:cNvSpPr>
              <a:spLocks noChangeArrowheads="1"/>
            </p:cNvSpPr>
            <p:nvPr/>
          </p:nvSpPr>
          <p:spPr bwMode="auto">
            <a:xfrm>
              <a:off x="5186735" y="2431118"/>
              <a:ext cx="719138" cy="719138"/>
            </a:xfrm>
            <a:prstGeom prst="ellipse">
              <a:avLst/>
            </a:prstGeom>
            <a:solidFill>
              <a:srgbClr val="99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endParaRPr lang="de-DE" dirty="0"/>
            </a:p>
          </p:txBody>
        </p:sp>
        <p:sp>
          <p:nvSpPr>
            <p:cNvPr id="39" name="Text Box 41"/>
            <p:cNvSpPr txBox="1">
              <a:spLocks noChangeArrowheads="1"/>
            </p:cNvSpPr>
            <p:nvPr/>
          </p:nvSpPr>
          <p:spPr bwMode="auto">
            <a:xfrm>
              <a:off x="5372473" y="2121556"/>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b="0" dirty="0"/>
                <a:t>0</a:t>
              </a:r>
            </a:p>
          </p:txBody>
        </p:sp>
        <p:sp>
          <p:nvSpPr>
            <p:cNvPr id="40" name="Text Box 42"/>
            <p:cNvSpPr txBox="1">
              <a:spLocks noChangeArrowheads="1"/>
            </p:cNvSpPr>
            <p:nvPr/>
          </p:nvSpPr>
          <p:spPr bwMode="auto">
            <a:xfrm>
              <a:off x="5720135" y="2264431"/>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b="0" dirty="0"/>
                <a:t>0</a:t>
              </a:r>
            </a:p>
          </p:txBody>
        </p:sp>
        <p:sp>
          <p:nvSpPr>
            <p:cNvPr id="41" name="Text Box 43"/>
            <p:cNvSpPr txBox="1">
              <a:spLocks noChangeArrowheads="1"/>
            </p:cNvSpPr>
            <p:nvPr/>
          </p:nvSpPr>
          <p:spPr bwMode="auto">
            <a:xfrm>
              <a:off x="5855073" y="2618443"/>
              <a:ext cx="35618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dirty="0">
                  <a:solidFill>
                    <a:srgbClr val="FF0000"/>
                  </a:solidFill>
                </a:rPr>
                <a:t>0</a:t>
              </a:r>
            </a:p>
          </p:txBody>
        </p:sp>
        <p:sp>
          <p:nvSpPr>
            <p:cNvPr id="42" name="Text Box 44"/>
            <p:cNvSpPr txBox="1">
              <a:spLocks noChangeArrowheads="1"/>
            </p:cNvSpPr>
            <p:nvPr/>
          </p:nvSpPr>
          <p:spPr bwMode="auto">
            <a:xfrm>
              <a:off x="5358185" y="3105806"/>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b="0" dirty="0"/>
                <a:t>1</a:t>
              </a:r>
            </a:p>
          </p:txBody>
        </p:sp>
        <p:sp>
          <p:nvSpPr>
            <p:cNvPr id="43" name="Text Box 45"/>
            <p:cNvSpPr txBox="1">
              <a:spLocks noChangeArrowheads="1"/>
            </p:cNvSpPr>
            <p:nvPr/>
          </p:nvSpPr>
          <p:spPr bwMode="auto">
            <a:xfrm>
              <a:off x="4899398" y="2583518"/>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b="0" dirty="0"/>
                <a:t>0</a:t>
              </a:r>
            </a:p>
          </p:txBody>
        </p:sp>
        <p:sp>
          <p:nvSpPr>
            <p:cNvPr id="44" name="Text Box 46"/>
            <p:cNvSpPr txBox="1">
              <a:spLocks noChangeArrowheads="1"/>
            </p:cNvSpPr>
            <p:nvPr/>
          </p:nvSpPr>
          <p:spPr bwMode="auto">
            <a:xfrm>
              <a:off x="5027985" y="2948643"/>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b="0" dirty="0"/>
                <a:t>1</a:t>
              </a:r>
            </a:p>
          </p:txBody>
        </p:sp>
        <p:sp>
          <p:nvSpPr>
            <p:cNvPr id="45" name="Text Box 47"/>
            <p:cNvSpPr txBox="1">
              <a:spLocks noChangeArrowheads="1"/>
            </p:cNvSpPr>
            <p:nvPr/>
          </p:nvSpPr>
          <p:spPr bwMode="auto">
            <a:xfrm>
              <a:off x="5042273" y="2278718"/>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b="0" dirty="0"/>
                <a:t>1</a:t>
              </a:r>
            </a:p>
          </p:txBody>
        </p:sp>
        <p:sp>
          <p:nvSpPr>
            <p:cNvPr id="46" name="Text Box 48"/>
            <p:cNvSpPr txBox="1">
              <a:spLocks noChangeArrowheads="1"/>
            </p:cNvSpPr>
            <p:nvPr/>
          </p:nvSpPr>
          <p:spPr bwMode="auto">
            <a:xfrm>
              <a:off x="5704260" y="2970868"/>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b="0" dirty="0"/>
                <a:t>0</a:t>
              </a:r>
            </a:p>
          </p:txBody>
        </p:sp>
        <p:sp>
          <p:nvSpPr>
            <p:cNvPr id="47" name="Line 49"/>
            <p:cNvSpPr>
              <a:spLocks noChangeShapeType="1"/>
            </p:cNvSpPr>
            <p:nvPr/>
          </p:nvSpPr>
          <p:spPr bwMode="auto">
            <a:xfrm>
              <a:off x="5545510" y="2791481"/>
              <a:ext cx="219075" cy="2667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endParaRPr lang="de-DE" dirty="0"/>
            </a:p>
          </p:txBody>
        </p:sp>
        <p:sp>
          <p:nvSpPr>
            <p:cNvPr id="58" name="Text Box 116"/>
            <p:cNvSpPr txBox="1">
              <a:spLocks noChangeArrowheads="1"/>
            </p:cNvSpPr>
            <p:nvPr/>
          </p:nvSpPr>
          <p:spPr bwMode="auto">
            <a:xfrm>
              <a:off x="5188323" y="3418543"/>
              <a:ext cx="93006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lgn="ctr"/>
              <a:r>
                <a:rPr lang="de-DE" sz="1400" b="0" dirty="0" smtClean="0"/>
                <a:t>Platz</a:t>
              </a:r>
            </a:p>
            <a:p>
              <a:pPr algn="ctr"/>
              <a:r>
                <a:rPr lang="de-DE" sz="1400" b="0" dirty="0" smtClean="0"/>
                <a:t>gefunden</a:t>
              </a:r>
              <a:endParaRPr lang="de-DE" sz="1400" b="0" dirty="0"/>
            </a:p>
          </p:txBody>
        </p:sp>
      </p:grpSp>
      <p:grpSp>
        <p:nvGrpSpPr>
          <p:cNvPr id="1043457" name="Gruppieren 1043456"/>
          <p:cNvGrpSpPr/>
          <p:nvPr/>
        </p:nvGrpSpPr>
        <p:grpSpPr>
          <a:xfrm>
            <a:off x="6340848" y="2235325"/>
            <a:ext cx="1282931" cy="2056289"/>
            <a:chOff x="6340848" y="2100918"/>
            <a:chExt cx="1282931" cy="2056289"/>
          </a:xfrm>
        </p:grpSpPr>
        <p:sp>
          <p:nvSpPr>
            <p:cNvPr id="48" name="Oval 51"/>
            <p:cNvSpPr>
              <a:spLocks noChangeArrowheads="1"/>
            </p:cNvSpPr>
            <p:nvPr/>
          </p:nvSpPr>
          <p:spPr bwMode="auto">
            <a:xfrm>
              <a:off x="6628185" y="2410481"/>
              <a:ext cx="719138" cy="719137"/>
            </a:xfrm>
            <a:prstGeom prst="ellipse">
              <a:avLst/>
            </a:prstGeom>
            <a:solidFill>
              <a:srgbClr val="99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endParaRPr lang="de-DE" dirty="0"/>
            </a:p>
          </p:txBody>
        </p:sp>
        <p:sp>
          <p:nvSpPr>
            <p:cNvPr id="49" name="Text Box 52"/>
            <p:cNvSpPr txBox="1">
              <a:spLocks noChangeArrowheads="1"/>
            </p:cNvSpPr>
            <p:nvPr/>
          </p:nvSpPr>
          <p:spPr bwMode="auto">
            <a:xfrm>
              <a:off x="6813923" y="2100918"/>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b="0" dirty="0"/>
                <a:t>0</a:t>
              </a:r>
            </a:p>
          </p:txBody>
        </p:sp>
        <p:sp>
          <p:nvSpPr>
            <p:cNvPr id="50" name="Text Box 53"/>
            <p:cNvSpPr txBox="1">
              <a:spLocks noChangeArrowheads="1"/>
            </p:cNvSpPr>
            <p:nvPr/>
          </p:nvSpPr>
          <p:spPr bwMode="auto">
            <a:xfrm>
              <a:off x="7161585" y="2243793"/>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b="0" dirty="0"/>
                <a:t>0</a:t>
              </a:r>
            </a:p>
          </p:txBody>
        </p:sp>
        <p:sp>
          <p:nvSpPr>
            <p:cNvPr id="51" name="Text Box 54"/>
            <p:cNvSpPr txBox="1">
              <a:spLocks noChangeArrowheads="1"/>
            </p:cNvSpPr>
            <p:nvPr/>
          </p:nvSpPr>
          <p:spPr bwMode="auto">
            <a:xfrm>
              <a:off x="7296523" y="2597806"/>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b="0" dirty="0"/>
                <a:t>0</a:t>
              </a:r>
            </a:p>
          </p:txBody>
        </p:sp>
        <p:sp>
          <p:nvSpPr>
            <p:cNvPr id="52" name="Text Box 55"/>
            <p:cNvSpPr txBox="1">
              <a:spLocks noChangeArrowheads="1"/>
            </p:cNvSpPr>
            <p:nvPr/>
          </p:nvSpPr>
          <p:spPr bwMode="auto">
            <a:xfrm>
              <a:off x="6799635" y="3085168"/>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b="0" dirty="0"/>
                <a:t>1</a:t>
              </a:r>
            </a:p>
          </p:txBody>
        </p:sp>
        <p:sp>
          <p:nvSpPr>
            <p:cNvPr id="53" name="Text Box 56"/>
            <p:cNvSpPr txBox="1">
              <a:spLocks noChangeArrowheads="1"/>
            </p:cNvSpPr>
            <p:nvPr/>
          </p:nvSpPr>
          <p:spPr bwMode="auto">
            <a:xfrm>
              <a:off x="6340848" y="2562881"/>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b="0" dirty="0"/>
                <a:t>0</a:t>
              </a:r>
            </a:p>
          </p:txBody>
        </p:sp>
        <p:sp>
          <p:nvSpPr>
            <p:cNvPr id="54" name="Text Box 57"/>
            <p:cNvSpPr txBox="1">
              <a:spLocks noChangeArrowheads="1"/>
            </p:cNvSpPr>
            <p:nvPr/>
          </p:nvSpPr>
          <p:spPr bwMode="auto">
            <a:xfrm>
              <a:off x="6469435" y="2928006"/>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b="0" dirty="0"/>
                <a:t>1</a:t>
              </a:r>
            </a:p>
          </p:txBody>
        </p:sp>
        <p:sp>
          <p:nvSpPr>
            <p:cNvPr id="55" name="Text Box 58"/>
            <p:cNvSpPr txBox="1">
              <a:spLocks noChangeArrowheads="1"/>
            </p:cNvSpPr>
            <p:nvPr/>
          </p:nvSpPr>
          <p:spPr bwMode="auto">
            <a:xfrm>
              <a:off x="6483723" y="2258081"/>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b="0" dirty="0"/>
                <a:t>1</a:t>
              </a:r>
            </a:p>
          </p:txBody>
        </p:sp>
        <p:sp>
          <p:nvSpPr>
            <p:cNvPr id="56" name="Text Box 59"/>
            <p:cNvSpPr txBox="1">
              <a:spLocks noChangeArrowheads="1"/>
            </p:cNvSpPr>
            <p:nvPr/>
          </p:nvSpPr>
          <p:spPr bwMode="auto">
            <a:xfrm>
              <a:off x="7145710" y="2950231"/>
              <a:ext cx="35618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dirty="0">
                  <a:solidFill>
                    <a:srgbClr val="FF0000"/>
                  </a:solidFill>
                </a:rPr>
                <a:t>1</a:t>
              </a:r>
            </a:p>
          </p:txBody>
        </p:sp>
        <p:sp>
          <p:nvSpPr>
            <p:cNvPr id="57" name="Line 60"/>
            <p:cNvSpPr>
              <a:spLocks noChangeShapeType="1"/>
            </p:cNvSpPr>
            <p:nvPr/>
          </p:nvSpPr>
          <p:spPr bwMode="auto">
            <a:xfrm>
              <a:off x="6986960" y="2770843"/>
              <a:ext cx="1588" cy="3587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endParaRPr lang="de-DE" dirty="0"/>
            </a:p>
          </p:txBody>
        </p:sp>
        <p:sp>
          <p:nvSpPr>
            <p:cNvPr id="59" name="Text Box 117"/>
            <p:cNvSpPr txBox="1">
              <a:spLocks noChangeArrowheads="1"/>
            </p:cNvSpPr>
            <p:nvPr/>
          </p:nvSpPr>
          <p:spPr bwMode="auto">
            <a:xfrm>
              <a:off x="6483723" y="3418543"/>
              <a:ext cx="1140056"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lgn="ctr"/>
              <a:r>
                <a:rPr lang="de-DE" sz="1400" b="0" dirty="0" smtClean="0"/>
                <a:t>Wird ersetzt</a:t>
              </a:r>
            </a:p>
            <a:p>
              <a:pPr algn="ctr"/>
              <a:r>
                <a:rPr lang="de-DE" sz="1400" b="0" dirty="0" smtClean="0"/>
                <a:t>und neu</a:t>
              </a:r>
            </a:p>
            <a:p>
              <a:pPr algn="ctr"/>
              <a:r>
                <a:rPr lang="de-DE" sz="1400" b="0" dirty="0" smtClean="0"/>
                <a:t>belegt</a:t>
              </a:r>
              <a:endParaRPr lang="de-DE" sz="1400" b="0" dirty="0"/>
            </a:p>
          </p:txBody>
        </p:sp>
      </p:grpSp>
      <p:sp>
        <p:nvSpPr>
          <p:cNvPr id="60" name="Textfeld 59"/>
          <p:cNvSpPr txBox="1"/>
          <p:nvPr/>
        </p:nvSpPr>
        <p:spPr>
          <a:xfrm>
            <a:off x="611560" y="4437112"/>
            <a:ext cx="8136904" cy="400110"/>
          </a:xfrm>
          <a:prstGeom prst="rect">
            <a:avLst/>
          </a:prstGeom>
          <a:noFill/>
        </p:spPr>
        <p:txBody>
          <a:bodyPr wrap="square" rtlCol="0">
            <a:spAutoFit/>
          </a:bodyPr>
          <a:lstStyle/>
          <a:p>
            <a:r>
              <a:rPr lang="de-DE" sz="2000" dirty="0" smtClean="0"/>
              <a:t>Beispiel 2: Alle Einträge benutzt, Platz benötigt</a:t>
            </a:r>
            <a:endParaRPr lang="de-DE" sz="2000" dirty="0"/>
          </a:p>
        </p:txBody>
      </p:sp>
      <p:grpSp>
        <p:nvGrpSpPr>
          <p:cNvPr id="61" name="Group 62"/>
          <p:cNvGrpSpPr>
            <a:grpSpLocks/>
          </p:cNvGrpSpPr>
          <p:nvPr/>
        </p:nvGrpSpPr>
        <p:grpSpPr bwMode="auto">
          <a:xfrm>
            <a:off x="611560" y="4814341"/>
            <a:ext cx="1266827" cy="1350961"/>
            <a:chOff x="405" y="1026"/>
            <a:chExt cx="798" cy="851"/>
          </a:xfrm>
        </p:grpSpPr>
        <p:sp>
          <p:nvSpPr>
            <p:cNvPr id="62" name="Oval 63"/>
            <p:cNvSpPr>
              <a:spLocks noChangeArrowheads="1"/>
            </p:cNvSpPr>
            <p:nvPr/>
          </p:nvSpPr>
          <p:spPr bwMode="auto">
            <a:xfrm>
              <a:off x="586" y="1221"/>
              <a:ext cx="453" cy="453"/>
            </a:xfrm>
            <a:prstGeom prst="ellipse">
              <a:avLst/>
            </a:prstGeom>
            <a:solidFill>
              <a:srgbClr val="99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endParaRPr lang="de-DE" dirty="0"/>
            </a:p>
          </p:txBody>
        </p:sp>
        <p:sp>
          <p:nvSpPr>
            <p:cNvPr id="63" name="Text Box 64"/>
            <p:cNvSpPr txBox="1">
              <a:spLocks noChangeArrowheads="1"/>
            </p:cNvSpPr>
            <p:nvPr/>
          </p:nvSpPr>
          <p:spPr bwMode="auto">
            <a:xfrm>
              <a:off x="703" y="1026"/>
              <a:ext cx="1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b="0" dirty="0"/>
                <a:t>1</a:t>
              </a:r>
            </a:p>
          </p:txBody>
        </p:sp>
        <p:sp>
          <p:nvSpPr>
            <p:cNvPr id="64" name="Text Box 65"/>
            <p:cNvSpPr txBox="1">
              <a:spLocks noChangeArrowheads="1"/>
            </p:cNvSpPr>
            <p:nvPr/>
          </p:nvSpPr>
          <p:spPr bwMode="auto">
            <a:xfrm>
              <a:off x="922" y="1116"/>
              <a:ext cx="1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b="0" dirty="0"/>
                <a:t>1</a:t>
              </a:r>
            </a:p>
          </p:txBody>
        </p:sp>
        <p:sp>
          <p:nvSpPr>
            <p:cNvPr id="65" name="Text Box 66"/>
            <p:cNvSpPr txBox="1">
              <a:spLocks noChangeArrowheads="1"/>
            </p:cNvSpPr>
            <p:nvPr/>
          </p:nvSpPr>
          <p:spPr bwMode="auto">
            <a:xfrm>
              <a:off x="1007" y="1339"/>
              <a:ext cx="1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b="0" dirty="0"/>
                <a:t>1</a:t>
              </a:r>
            </a:p>
          </p:txBody>
        </p:sp>
        <p:sp>
          <p:nvSpPr>
            <p:cNvPr id="66" name="Text Box 67"/>
            <p:cNvSpPr txBox="1">
              <a:spLocks noChangeArrowheads="1"/>
            </p:cNvSpPr>
            <p:nvPr/>
          </p:nvSpPr>
          <p:spPr bwMode="auto">
            <a:xfrm>
              <a:off x="694" y="1646"/>
              <a:ext cx="1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b="0" dirty="0"/>
                <a:t>1</a:t>
              </a:r>
            </a:p>
          </p:txBody>
        </p:sp>
        <p:sp>
          <p:nvSpPr>
            <p:cNvPr id="67" name="Text Box 68"/>
            <p:cNvSpPr txBox="1">
              <a:spLocks noChangeArrowheads="1"/>
            </p:cNvSpPr>
            <p:nvPr/>
          </p:nvSpPr>
          <p:spPr bwMode="auto">
            <a:xfrm>
              <a:off x="405" y="1317"/>
              <a:ext cx="1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b="0" dirty="0"/>
                <a:t>1</a:t>
              </a:r>
            </a:p>
          </p:txBody>
        </p:sp>
        <p:sp>
          <p:nvSpPr>
            <p:cNvPr id="68" name="Text Box 69"/>
            <p:cNvSpPr txBox="1">
              <a:spLocks noChangeArrowheads="1"/>
            </p:cNvSpPr>
            <p:nvPr/>
          </p:nvSpPr>
          <p:spPr bwMode="auto">
            <a:xfrm>
              <a:off x="486" y="1547"/>
              <a:ext cx="1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b="0" dirty="0"/>
                <a:t>1</a:t>
              </a:r>
            </a:p>
          </p:txBody>
        </p:sp>
        <p:sp>
          <p:nvSpPr>
            <p:cNvPr id="69" name="Text Box 70"/>
            <p:cNvSpPr txBox="1">
              <a:spLocks noChangeArrowheads="1"/>
            </p:cNvSpPr>
            <p:nvPr/>
          </p:nvSpPr>
          <p:spPr bwMode="auto">
            <a:xfrm>
              <a:off x="495" y="1125"/>
              <a:ext cx="1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b="0" dirty="0"/>
                <a:t>1</a:t>
              </a:r>
            </a:p>
          </p:txBody>
        </p:sp>
        <p:sp>
          <p:nvSpPr>
            <p:cNvPr id="70" name="Text Box 71"/>
            <p:cNvSpPr txBox="1">
              <a:spLocks noChangeArrowheads="1"/>
            </p:cNvSpPr>
            <p:nvPr/>
          </p:nvSpPr>
          <p:spPr bwMode="auto">
            <a:xfrm>
              <a:off x="912" y="1561"/>
              <a:ext cx="1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b="0" dirty="0"/>
                <a:t>1</a:t>
              </a:r>
            </a:p>
          </p:txBody>
        </p:sp>
        <p:sp>
          <p:nvSpPr>
            <p:cNvPr id="71" name="Line 72"/>
            <p:cNvSpPr>
              <a:spLocks noChangeShapeType="1"/>
            </p:cNvSpPr>
            <p:nvPr/>
          </p:nvSpPr>
          <p:spPr bwMode="auto">
            <a:xfrm flipV="1">
              <a:off x="812" y="1221"/>
              <a:ext cx="0" cy="22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endParaRPr lang="de-DE" dirty="0"/>
            </a:p>
          </p:txBody>
        </p:sp>
      </p:grpSp>
      <p:grpSp>
        <p:nvGrpSpPr>
          <p:cNvPr id="1043463" name="Gruppieren 1043462"/>
          <p:cNvGrpSpPr/>
          <p:nvPr/>
        </p:nvGrpSpPr>
        <p:grpSpPr>
          <a:xfrm>
            <a:off x="2051423" y="4814342"/>
            <a:ext cx="1266825" cy="1350962"/>
            <a:chOff x="2369369" y="4742334"/>
            <a:chExt cx="1266825" cy="1350962"/>
          </a:xfrm>
        </p:grpSpPr>
        <p:sp>
          <p:nvSpPr>
            <p:cNvPr id="72" name="Oval 74"/>
            <p:cNvSpPr>
              <a:spLocks noChangeArrowheads="1"/>
            </p:cNvSpPr>
            <p:nvPr/>
          </p:nvSpPr>
          <p:spPr bwMode="auto">
            <a:xfrm>
              <a:off x="2656706" y="5051896"/>
              <a:ext cx="719138" cy="719138"/>
            </a:xfrm>
            <a:prstGeom prst="ellipse">
              <a:avLst/>
            </a:prstGeom>
            <a:solidFill>
              <a:srgbClr val="99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endParaRPr lang="de-DE" dirty="0"/>
            </a:p>
          </p:txBody>
        </p:sp>
        <p:sp>
          <p:nvSpPr>
            <p:cNvPr id="73" name="Text Box 75"/>
            <p:cNvSpPr txBox="1">
              <a:spLocks noChangeArrowheads="1"/>
            </p:cNvSpPr>
            <p:nvPr/>
          </p:nvSpPr>
          <p:spPr bwMode="auto">
            <a:xfrm>
              <a:off x="2842444" y="4742334"/>
              <a:ext cx="35618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dirty="0">
                  <a:solidFill>
                    <a:srgbClr val="FF0000"/>
                  </a:solidFill>
                </a:rPr>
                <a:t>0</a:t>
              </a:r>
            </a:p>
          </p:txBody>
        </p:sp>
        <p:sp>
          <p:nvSpPr>
            <p:cNvPr id="74" name="Text Box 76"/>
            <p:cNvSpPr txBox="1">
              <a:spLocks noChangeArrowheads="1"/>
            </p:cNvSpPr>
            <p:nvPr/>
          </p:nvSpPr>
          <p:spPr bwMode="auto">
            <a:xfrm>
              <a:off x="3190106" y="4885209"/>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b="0" dirty="0"/>
                <a:t>1</a:t>
              </a:r>
            </a:p>
          </p:txBody>
        </p:sp>
        <p:sp>
          <p:nvSpPr>
            <p:cNvPr id="75" name="Text Box 77"/>
            <p:cNvSpPr txBox="1">
              <a:spLocks noChangeArrowheads="1"/>
            </p:cNvSpPr>
            <p:nvPr/>
          </p:nvSpPr>
          <p:spPr bwMode="auto">
            <a:xfrm>
              <a:off x="3325044" y="5239221"/>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b="0" dirty="0"/>
                <a:t>1</a:t>
              </a:r>
            </a:p>
          </p:txBody>
        </p:sp>
        <p:sp>
          <p:nvSpPr>
            <p:cNvPr id="76" name="Text Box 78"/>
            <p:cNvSpPr txBox="1">
              <a:spLocks noChangeArrowheads="1"/>
            </p:cNvSpPr>
            <p:nvPr/>
          </p:nvSpPr>
          <p:spPr bwMode="auto">
            <a:xfrm>
              <a:off x="2828156" y="5726584"/>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b="0" dirty="0"/>
                <a:t>1</a:t>
              </a:r>
            </a:p>
          </p:txBody>
        </p:sp>
        <p:sp>
          <p:nvSpPr>
            <p:cNvPr id="77" name="Text Box 79"/>
            <p:cNvSpPr txBox="1">
              <a:spLocks noChangeArrowheads="1"/>
            </p:cNvSpPr>
            <p:nvPr/>
          </p:nvSpPr>
          <p:spPr bwMode="auto">
            <a:xfrm>
              <a:off x="2369369" y="5204296"/>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b="0" dirty="0"/>
                <a:t>1</a:t>
              </a:r>
            </a:p>
          </p:txBody>
        </p:sp>
        <p:sp>
          <p:nvSpPr>
            <p:cNvPr id="78" name="Text Box 80"/>
            <p:cNvSpPr txBox="1">
              <a:spLocks noChangeArrowheads="1"/>
            </p:cNvSpPr>
            <p:nvPr/>
          </p:nvSpPr>
          <p:spPr bwMode="auto">
            <a:xfrm>
              <a:off x="2497956" y="5569421"/>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b="0" dirty="0"/>
                <a:t>1</a:t>
              </a:r>
            </a:p>
          </p:txBody>
        </p:sp>
        <p:sp>
          <p:nvSpPr>
            <p:cNvPr id="79" name="Text Box 81"/>
            <p:cNvSpPr txBox="1">
              <a:spLocks noChangeArrowheads="1"/>
            </p:cNvSpPr>
            <p:nvPr/>
          </p:nvSpPr>
          <p:spPr bwMode="auto">
            <a:xfrm>
              <a:off x="2512244" y="4899496"/>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b="0" dirty="0"/>
                <a:t>1</a:t>
              </a:r>
            </a:p>
          </p:txBody>
        </p:sp>
        <p:sp>
          <p:nvSpPr>
            <p:cNvPr id="80" name="Text Box 82"/>
            <p:cNvSpPr txBox="1">
              <a:spLocks noChangeArrowheads="1"/>
            </p:cNvSpPr>
            <p:nvPr/>
          </p:nvSpPr>
          <p:spPr bwMode="auto">
            <a:xfrm>
              <a:off x="3174231" y="5591646"/>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b="0" dirty="0"/>
                <a:t>1</a:t>
              </a:r>
            </a:p>
          </p:txBody>
        </p:sp>
        <p:sp>
          <p:nvSpPr>
            <p:cNvPr id="81" name="Line 83"/>
            <p:cNvSpPr>
              <a:spLocks noChangeShapeType="1"/>
            </p:cNvSpPr>
            <p:nvPr/>
          </p:nvSpPr>
          <p:spPr bwMode="auto">
            <a:xfrm flipV="1">
              <a:off x="3015481" y="5175721"/>
              <a:ext cx="217488" cy="2365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endParaRPr lang="de-DE" dirty="0"/>
            </a:p>
          </p:txBody>
        </p:sp>
      </p:grpSp>
      <p:grpSp>
        <p:nvGrpSpPr>
          <p:cNvPr id="1043464" name="Gruppieren 1043463"/>
          <p:cNvGrpSpPr/>
          <p:nvPr/>
        </p:nvGrpSpPr>
        <p:grpSpPr>
          <a:xfrm>
            <a:off x="3491285" y="4814342"/>
            <a:ext cx="1266825" cy="1350962"/>
            <a:chOff x="3809231" y="4742334"/>
            <a:chExt cx="1266825" cy="1350962"/>
          </a:xfrm>
        </p:grpSpPr>
        <p:sp>
          <p:nvSpPr>
            <p:cNvPr id="82" name="Oval 84"/>
            <p:cNvSpPr>
              <a:spLocks noChangeArrowheads="1"/>
            </p:cNvSpPr>
            <p:nvPr/>
          </p:nvSpPr>
          <p:spPr bwMode="auto">
            <a:xfrm>
              <a:off x="4096569" y="5051896"/>
              <a:ext cx="719137" cy="719138"/>
            </a:xfrm>
            <a:prstGeom prst="ellipse">
              <a:avLst/>
            </a:prstGeom>
            <a:solidFill>
              <a:srgbClr val="99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endParaRPr lang="de-DE" dirty="0"/>
            </a:p>
          </p:txBody>
        </p:sp>
        <p:sp>
          <p:nvSpPr>
            <p:cNvPr id="83" name="Text Box 85"/>
            <p:cNvSpPr txBox="1">
              <a:spLocks noChangeArrowheads="1"/>
            </p:cNvSpPr>
            <p:nvPr/>
          </p:nvSpPr>
          <p:spPr bwMode="auto">
            <a:xfrm>
              <a:off x="4282306" y="4742334"/>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b="0" dirty="0"/>
                <a:t>0</a:t>
              </a:r>
            </a:p>
          </p:txBody>
        </p:sp>
        <p:sp>
          <p:nvSpPr>
            <p:cNvPr id="84" name="Text Box 86"/>
            <p:cNvSpPr txBox="1">
              <a:spLocks noChangeArrowheads="1"/>
            </p:cNvSpPr>
            <p:nvPr/>
          </p:nvSpPr>
          <p:spPr bwMode="auto">
            <a:xfrm>
              <a:off x="4629969" y="4885209"/>
              <a:ext cx="35618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dirty="0">
                  <a:solidFill>
                    <a:srgbClr val="FF0000"/>
                  </a:solidFill>
                </a:rPr>
                <a:t>0</a:t>
              </a:r>
            </a:p>
          </p:txBody>
        </p:sp>
        <p:sp>
          <p:nvSpPr>
            <p:cNvPr id="85" name="Text Box 87"/>
            <p:cNvSpPr txBox="1">
              <a:spLocks noChangeArrowheads="1"/>
            </p:cNvSpPr>
            <p:nvPr/>
          </p:nvSpPr>
          <p:spPr bwMode="auto">
            <a:xfrm>
              <a:off x="4764906" y="5239221"/>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b="0" dirty="0"/>
                <a:t>1</a:t>
              </a:r>
            </a:p>
          </p:txBody>
        </p:sp>
        <p:sp>
          <p:nvSpPr>
            <p:cNvPr id="86" name="Text Box 88"/>
            <p:cNvSpPr txBox="1">
              <a:spLocks noChangeArrowheads="1"/>
            </p:cNvSpPr>
            <p:nvPr/>
          </p:nvSpPr>
          <p:spPr bwMode="auto">
            <a:xfrm>
              <a:off x="4268019" y="5726584"/>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b="0" dirty="0"/>
                <a:t>1</a:t>
              </a:r>
            </a:p>
          </p:txBody>
        </p:sp>
        <p:sp>
          <p:nvSpPr>
            <p:cNvPr id="87" name="Text Box 89"/>
            <p:cNvSpPr txBox="1">
              <a:spLocks noChangeArrowheads="1"/>
            </p:cNvSpPr>
            <p:nvPr/>
          </p:nvSpPr>
          <p:spPr bwMode="auto">
            <a:xfrm>
              <a:off x="3809231" y="5204296"/>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b="0" dirty="0"/>
                <a:t>1</a:t>
              </a:r>
            </a:p>
          </p:txBody>
        </p:sp>
        <p:sp>
          <p:nvSpPr>
            <p:cNvPr id="88" name="Text Box 90"/>
            <p:cNvSpPr txBox="1">
              <a:spLocks noChangeArrowheads="1"/>
            </p:cNvSpPr>
            <p:nvPr/>
          </p:nvSpPr>
          <p:spPr bwMode="auto">
            <a:xfrm>
              <a:off x="3937819" y="5569421"/>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b="0" dirty="0"/>
                <a:t>1</a:t>
              </a:r>
            </a:p>
          </p:txBody>
        </p:sp>
        <p:sp>
          <p:nvSpPr>
            <p:cNvPr id="89" name="Text Box 91"/>
            <p:cNvSpPr txBox="1">
              <a:spLocks noChangeArrowheads="1"/>
            </p:cNvSpPr>
            <p:nvPr/>
          </p:nvSpPr>
          <p:spPr bwMode="auto">
            <a:xfrm>
              <a:off x="3952106" y="4899496"/>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b="0" dirty="0"/>
                <a:t>1</a:t>
              </a:r>
            </a:p>
          </p:txBody>
        </p:sp>
        <p:sp>
          <p:nvSpPr>
            <p:cNvPr id="90" name="Text Box 92"/>
            <p:cNvSpPr txBox="1">
              <a:spLocks noChangeArrowheads="1"/>
            </p:cNvSpPr>
            <p:nvPr/>
          </p:nvSpPr>
          <p:spPr bwMode="auto">
            <a:xfrm>
              <a:off x="4614094" y="5591646"/>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b="0" dirty="0"/>
                <a:t>1</a:t>
              </a:r>
            </a:p>
          </p:txBody>
        </p:sp>
        <p:sp>
          <p:nvSpPr>
            <p:cNvPr id="91" name="Line 93"/>
            <p:cNvSpPr>
              <a:spLocks noChangeShapeType="1"/>
            </p:cNvSpPr>
            <p:nvPr/>
          </p:nvSpPr>
          <p:spPr bwMode="auto">
            <a:xfrm flipV="1">
              <a:off x="4455344" y="5411463"/>
              <a:ext cx="361950" cy="79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endParaRPr lang="de-DE" dirty="0"/>
            </a:p>
          </p:txBody>
        </p:sp>
      </p:grpSp>
      <p:grpSp>
        <p:nvGrpSpPr>
          <p:cNvPr id="1043465" name="Gruppieren 1043464"/>
          <p:cNvGrpSpPr/>
          <p:nvPr/>
        </p:nvGrpSpPr>
        <p:grpSpPr>
          <a:xfrm>
            <a:off x="5777260" y="4814342"/>
            <a:ext cx="1266825" cy="1350962"/>
            <a:chOff x="6095206" y="4742334"/>
            <a:chExt cx="1266825" cy="1350962"/>
          </a:xfrm>
        </p:grpSpPr>
        <p:sp>
          <p:nvSpPr>
            <p:cNvPr id="92" name="Oval 94"/>
            <p:cNvSpPr>
              <a:spLocks noChangeArrowheads="1"/>
            </p:cNvSpPr>
            <p:nvPr/>
          </p:nvSpPr>
          <p:spPr bwMode="auto">
            <a:xfrm>
              <a:off x="6382544" y="5051896"/>
              <a:ext cx="719137" cy="719138"/>
            </a:xfrm>
            <a:prstGeom prst="ellipse">
              <a:avLst/>
            </a:prstGeom>
            <a:solidFill>
              <a:srgbClr val="99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endParaRPr lang="de-DE" dirty="0"/>
            </a:p>
          </p:txBody>
        </p:sp>
        <p:sp>
          <p:nvSpPr>
            <p:cNvPr id="93" name="Text Box 95"/>
            <p:cNvSpPr txBox="1">
              <a:spLocks noChangeArrowheads="1"/>
            </p:cNvSpPr>
            <p:nvPr/>
          </p:nvSpPr>
          <p:spPr bwMode="auto">
            <a:xfrm>
              <a:off x="6568281" y="4742334"/>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b="0" dirty="0"/>
                <a:t>0</a:t>
              </a:r>
            </a:p>
          </p:txBody>
        </p:sp>
        <p:sp>
          <p:nvSpPr>
            <p:cNvPr id="94" name="Text Box 96"/>
            <p:cNvSpPr txBox="1">
              <a:spLocks noChangeArrowheads="1"/>
            </p:cNvSpPr>
            <p:nvPr/>
          </p:nvSpPr>
          <p:spPr bwMode="auto">
            <a:xfrm>
              <a:off x="6915944" y="4885209"/>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b="0" dirty="0"/>
                <a:t>0</a:t>
              </a:r>
            </a:p>
          </p:txBody>
        </p:sp>
        <p:sp>
          <p:nvSpPr>
            <p:cNvPr id="95" name="Text Box 97"/>
            <p:cNvSpPr txBox="1">
              <a:spLocks noChangeArrowheads="1"/>
            </p:cNvSpPr>
            <p:nvPr/>
          </p:nvSpPr>
          <p:spPr bwMode="auto">
            <a:xfrm>
              <a:off x="7050881" y="5239221"/>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b="0" dirty="0"/>
                <a:t>0</a:t>
              </a:r>
            </a:p>
          </p:txBody>
        </p:sp>
        <p:sp>
          <p:nvSpPr>
            <p:cNvPr id="96" name="Text Box 98"/>
            <p:cNvSpPr txBox="1">
              <a:spLocks noChangeArrowheads="1"/>
            </p:cNvSpPr>
            <p:nvPr/>
          </p:nvSpPr>
          <p:spPr bwMode="auto">
            <a:xfrm>
              <a:off x="6553994" y="5726584"/>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b="0" dirty="0"/>
                <a:t>0</a:t>
              </a:r>
            </a:p>
          </p:txBody>
        </p:sp>
        <p:sp>
          <p:nvSpPr>
            <p:cNvPr id="97" name="Text Box 99"/>
            <p:cNvSpPr txBox="1">
              <a:spLocks noChangeArrowheads="1"/>
            </p:cNvSpPr>
            <p:nvPr/>
          </p:nvSpPr>
          <p:spPr bwMode="auto">
            <a:xfrm>
              <a:off x="6095206" y="5204296"/>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b="0" dirty="0"/>
                <a:t>0</a:t>
              </a:r>
            </a:p>
          </p:txBody>
        </p:sp>
        <p:sp>
          <p:nvSpPr>
            <p:cNvPr id="98" name="Text Box 100"/>
            <p:cNvSpPr txBox="1">
              <a:spLocks noChangeArrowheads="1"/>
            </p:cNvSpPr>
            <p:nvPr/>
          </p:nvSpPr>
          <p:spPr bwMode="auto">
            <a:xfrm>
              <a:off x="6223794" y="5569421"/>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b="0" dirty="0"/>
                <a:t>0</a:t>
              </a:r>
            </a:p>
          </p:txBody>
        </p:sp>
        <p:sp>
          <p:nvSpPr>
            <p:cNvPr id="99" name="Text Box 101"/>
            <p:cNvSpPr txBox="1">
              <a:spLocks noChangeArrowheads="1"/>
            </p:cNvSpPr>
            <p:nvPr/>
          </p:nvSpPr>
          <p:spPr bwMode="auto">
            <a:xfrm>
              <a:off x="6238081" y="4899496"/>
              <a:ext cx="35618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dirty="0">
                  <a:solidFill>
                    <a:srgbClr val="FF0000"/>
                  </a:solidFill>
                </a:rPr>
                <a:t>0</a:t>
              </a:r>
            </a:p>
          </p:txBody>
        </p:sp>
        <p:sp>
          <p:nvSpPr>
            <p:cNvPr id="100" name="Text Box 102"/>
            <p:cNvSpPr txBox="1">
              <a:spLocks noChangeArrowheads="1"/>
            </p:cNvSpPr>
            <p:nvPr/>
          </p:nvSpPr>
          <p:spPr bwMode="auto">
            <a:xfrm>
              <a:off x="6900069" y="5591646"/>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b="0" dirty="0"/>
                <a:t>0</a:t>
              </a:r>
            </a:p>
          </p:txBody>
        </p:sp>
        <p:sp>
          <p:nvSpPr>
            <p:cNvPr id="101" name="Line 103"/>
            <p:cNvSpPr>
              <a:spLocks noChangeShapeType="1"/>
            </p:cNvSpPr>
            <p:nvPr/>
          </p:nvSpPr>
          <p:spPr bwMode="auto">
            <a:xfrm flipV="1">
              <a:off x="6741319" y="5031259"/>
              <a:ext cx="7937"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endParaRPr lang="de-DE" dirty="0"/>
            </a:p>
          </p:txBody>
        </p:sp>
      </p:grpSp>
      <p:grpSp>
        <p:nvGrpSpPr>
          <p:cNvPr id="1043466" name="Gruppieren 1043465"/>
          <p:cNvGrpSpPr/>
          <p:nvPr/>
        </p:nvGrpSpPr>
        <p:grpSpPr>
          <a:xfrm>
            <a:off x="7217123" y="4814342"/>
            <a:ext cx="1266825" cy="1350962"/>
            <a:chOff x="7535069" y="4742334"/>
            <a:chExt cx="1266825" cy="1350962"/>
          </a:xfrm>
        </p:grpSpPr>
        <p:sp>
          <p:nvSpPr>
            <p:cNvPr id="102" name="Oval 104"/>
            <p:cNvSpPr>
              <a:spLocks noChangeArrowheads="1"/>
            </p:cNvSpPr>
            <p:nvPr/>
          </p:nvSpPr>
          <p:spPr bwMode="auto">
            <a:xfrm>
              <a:off x="7822406" y="5051896"/>
              <a:ext cx="719138" cy="719138"/>
            </a:xfrm>
            <a:prstGeom prst="ellipse">
              <a:avLst/>
            </a:prstGeom>
            <a:solidFill>
              <a:srgbClr val="99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endParaRPr lang="de-DE" dirty="0"/>
            </a:p>
          </p:txBody>
        </p:sp>
        <p:sp>
          <p:nvSpPr>
            <p:cNvPr id="103" name="Text Box 105"/>
            <p:cNvSpPr txBox="1">
              <a:spLocks noChangeArrowheads="1"/>
            </p:cNvSpPr>
            <p:nvPr/>
          </p:nvSpPr>
          <p:spPr bwMode="auto">
            <a:xfrm>
              <a:off x="8008144" y="4742334"/>
              <a:ext cx="35618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dirty="0">
                  <a:solidFill>
                    <a:srgbClr val="FF0000"/>
                  </a:solidFill>
                </a:rPr>
                <a:t>1</a:t>
              </a:r>
            </a:p>
          </p:txBody>
        </p:sp>
        <p:sp>
          <p:nvSpPr>
            <p:cNvPr id="104" name="Text Box 106"/>
            <p:cNvSpPr txBox="1">
              <a:spLocks noChangeArrowheads="1"/>
            </p:cNvSpPr>
            <p:nvPr/>
          </p:nvSpPr>
          <p:spPr bwMode="auto">
            <a:xfrm>
              <a:off x="8355806" y="4885209"/>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b="0" dirty="0"/>
                <a:t>0</a:t>
              </a:r>
            </a:p>
          </p:txBody>
        </p:sp>
        <p:sp>
          <p:nvSpPr>
            <p:cNvPr id="105" name="Text Box 107"/>
            <p:cNvSpPr txBox="1">
              <a:spLocks noChangeArrowheads="1"/>
            </p:cNvSpPr>
            <p:nvPr/>
          </p:nvSpPr>
          <p:spPr bwMode="auto">
            <a:xfrm>
              <a:off x="8490744" y="5239221"/>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b="0" dirty="0"/>
                <a:t>0</a:t>
              </a:r>
            </a:p>
          </p:txBody>
        </p:sp>
        <p:sp>
          <p:nvSpPr>
            <p:cNvPr id="106" name="Text Box 108"/>
            <p:cNvSpPr txBox="1">
              <a:spLocks noChangeArrowheads="1"/>
            </p:cNvSpPr>
            <p:nvPr/>
          </p:nvSpPr>
          <p:spPr bwMode="auto">
            <a:xfrm>
              <a:off x="7993856" y="5726584"/>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b="0" dirty="0"/>
                <a:t>0</a:t>
              </a:r>
            </a:p>
          </p:txBody>
        </p:sp>
        <p:sp>
          <p:nvSpPr>
            <p:cNvPr id="107" name="Text Box 109"/>
            <p:cNvSpPr txBox="1">
              <a:spLocks noChangeArrowheads="1"/>
            </p:cNvSpPr>
            <p:nvPr/>
          </p:nvSpPr>
          <p:spPr bwMode="auto">
            <a:xfrm>
              <a:off x="7535069" y="5204296"/>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b="0" dirty="0"/>
                <a:t>0</a:t>
              </a:r>
            </a:p>
          </p:txBody>
        </p:sp>
        <p:sp>
          <p:nvSpPr>
            <p:cNvPr id="108" name="Text Box 110"/>
            <p:cNvSpPr txBox="1">
              <a:spLocks noChangeArrowheads="1"/>
            </p:cNvSpPr>
            <p:nvPr/>
          </p:nvSpPr>
          <p:spPr bwMode="auto">
            <a:xfrm>
              <a:off x="7663656" y="5569421"/>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b="0" dirty="0"/>
                <a:t>0</a:t>
              </a:r>
            </a:p>
          </p:txBody>
        </p:sp>
        <p:sp>
          <p:nvSpPr>
            <p:cNvPr id="109" name="Text Box 111"/>
            <p:cNvSpPr txBox="1">
              <a:spLocks noChangeArrowheads="1"/>
            </p:cNvSpPr>
            <p:nvPr/>
          </p:nvSpPr>
          <p:spPr bwMode="auto">
            <a:xfrm>
              <a:off x="7677944" y="4899496"/>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b="0" dirty="0"/>
                <a:t>0</a:t>
              </a:r>
            </a:p>
          </p:txBody>
        </p:sp>
        <p:sp>
          <p:nvSpPr>
            <p:cNvPr id="110" name="Text Box 112"/>
            <p:cNvSpPr txBox="1">
              <a:spLocks noChangeArrowheads="1"/>
            </p:cNvSpPr>
            <p:nvPr/>
          </p:nvSpPr>
          <p:spPr bwMode="auto">
            <a:xfrm>
              <a:off x="8339931" y="5591646"/>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b="0" dirty="0"/>
                <a:t>0</a:t>
              </a:r>
            </a:p>
          </p:txBody>
        </p:sp>
        <p:sp>
          <p:nvSpPr>
            <p:cNvPr id="111" name="Line 113"/>
            <p:cNvSpPr>
              <a:spLocks noChangeShapeType="1"/>
            </p:cNvSpPr>
            <p:nvPr/>
          </p:nvSpPr>
          <p:spPr bwMode="auto">
            <a:xfrm flipV="1">
              <a:off x="8181181" y="5175721"/>
              <a:ext cx="290513" cy="2365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endParaRPr lang="de-DE" dirty="0"/>
            </a:p>
          </p:txBody>
        </p:sp>
      </p:grpSp>
      <p:sp>
        <p:nvSpPr>
          <p:cNvPr id="112" name="Text Box 114"/>
          <p:cNvSpPr txBox="1">
            <a:spLocks noChangeArrowheads="1"/>
          </p:cNvSpPr>
          <p:nvPr/>
        </p:nvSpPr>
        <p:spPr bwMode="auto">
          <a:xfrm>
            <a:off x="5046142" y="5229200"/>
            <a:ext cx="412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en-US" dirty="0"/>
              <a:t>…</a:t>
            </a:r>
          </a:p>
        </p:txBody>
      </p:sp>
      <p:grpSp>
        <p:nvGrpSpPr>
          <p:cNvPr id="1043460" name="Gruppieren 1043459"/>
          <p:cNvGrpSpPr/>
          <p:nvPr/>
        </p:nvGrpSpPr>
        <p:grpSpPr>
          <a:xfrm>
            <a:off x="7723062" y="2236807"/>
            <a:ext cx="1457450" cy="2056289"/>
            <a:chOff x="7649753" y="2094607"/>
            <a:chExt cx="1457450" cy="2056289"/>
          </a:xfrm>
        </p:grpSpPr>
        <p:sp>
          <p:nvSpPr>
            <p:cNvPr id="165" name="Oval 51"/>
            <p:cNvSpPr>
              <a:spLocks noChangeArrowheads="1"/>
            </p:cNvSpPr>
            <p:nvPr/>
          </p:nvSpPr>
          <p:spPr bwMode="auto">
            <a:xfrm>
              <a:off x="7985000" y="2404170"/>
              <a:ext cx="719138" cy="719137"/>
            </a:xfrm>
            <a:prstGeom prst="ellipse">
              <a:avLst/>
            </a:prstGeom>
            <a:solidFill>
              <a:srgbClr val="99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endParaRPr lang="de-DE" dirty="0"/>
            </a:p>
          </p:txBody>
        </p:sp>
        <p:sp>
          <p:nvSpPr>
            <p:cNvPr id="166" name="Text Box 52"/>
            <p:cNvSpPr txBox="1">
              <a:spLocks noChangeArrowheads="1"/>
            </p:cNvSpPr>
            <p:nvPr/>
          </p:nvSpPr>
          <p:spPr bwMode="auto">
            <a:xfrm>
              <a:off x="8170738" y="2094607"/>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b="0" dirty="0"/>
                <a:t>0</a:t>
              </a:r>
            </a:p>
          </p:txBody>
        </p:sp>
        <p:sp>
          <p:nvSpPr>
            <p:cNvPr id="167" name="Text Box 53"/>
            <p:cNvSpPr txBox="1">
              <a:spLocks noChangeArrowheads="1"/>
            </p:cNvSpPr>
            <p:nvPr/>
          </p:nvSpPr>
          <p:spPr bwMode="auto">
            <a:xfrm>
              <a:off x="8518400" y="2237482"/>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b="0" dirty="0"/>
                <a:t>0</a:t>
              </a:r>
            </a:p>
          </p:txBody>
        </p:sp>
        <p:sp>
          <p:nvSpPr>
            <p:cNvPr id="168" name="Text Box 54"/>
            <p:cNvSpPr txBox="1">
              <a:spLocks noChangeArrowheads="1"/>
            </p:cNvSpPr>
            <p:nvPr/>
          </p:nvSpPr>
          <p:spPr bwMode="auto">
            <a:xfrm>
              <a:off x="8653338" y="2591495"/>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b="0" dirty="0"/>
                <a:t>0</a:t>
              </a:r>
            </a:p>
          </p:txBody>
        </p:sp>
        <p:sp>
          <p:nvSpPr>
            <p:cNvPr id="169" name="Text Box 55"/>
            <p:cNvSpPr txBox="1">
              <a:spLocks noChangeArrowheads="1"/>
            </p:cNvSpPr>
            <p:nvPr/>
          </p:nvSpPr>
          <p:spPr bwMode="auto">
            <a:xfrm>
              <a:off x="8156450" y="3078857"/>
              <a:ext cx="311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b="0" dirty="0"/>
                <a:t>1</a:t>
              </a:r>
            </a:p>
          </p:txBody>
        </p:sp>
        <p:sp>
          <p:nvSpPr>
            <p:cNvPr id="170" name="Text Box 56"/>
            <p:cNvSpPr txBox="1">
              <a:spLocks noChangeArrowheads="1"/>
            </p:cNvSpPr>
            <p:nvPr/>
          </p:nvSpPr>
          <p:spPr bwMode="auto">
            <a:xfrm>
              <a:off x="7697663" y="2556570"/>
              <a:ext cx="35618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dirty="0">
                  <a:solidFill>
                    <a:srgbClr val="FF0000"/>
                  </a:solidFill>
                </a:rPr>
                <a:t>1</a:t>
              </a:r>
            </a:p>
          </p:txBody>
        </p:sp>
        <p:sp>
          <p:nvSpPr>
            <p:cNvPr id="171" name="Text Box 57"/>
            <p:cNvSpPr txBox="1">
              <a:spLocks noChangeArrowheads="1"/>
            </p:cNvSpPr>
            <p:nvPr/>
          </p:nvSpPr>
          <p:spPr bwMode="auto">
            <a:xfrm>
              <a:off x="7826250" y="2921695"/>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b="0" dirty="0"/>
                <a:t>1</a:t>
              </a:r>
            </a:p>
          </p:txBody>
        </p:sp>
        <p:sp>
          <p:nvSpPr>
            <p:cNvPr id="172" name="Text Box 58"/>
            <p:cNvSpPr txBox="1">
              <a:spLocks noChangeArrowheads="1"/>
            </p:cNvSpPr>
            <p:nvPr/>
          </p:nvSpPr>
          <p:spPr bwMode="auto">
            <a:xfrm>
              <a:off x="7840538" y="2251770"/>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b="0" dirty="0"/>
                <a:t>1</a:t>
              </a:r>
            </a:p>
          </p:txBody>
        </p:sp>
        <p:sp>
          <p:nvSpPr>
            <p:cNvPr id="173" name="Text Box 59"/>
            <p:cNvSpPr txBox="1">
              <a:spLocks noChangeArrowheads="1"/>
            </p:cNvSpPr>
            <p:nvPr/>
          </p:nvSpPr>
          <p:spPr bwMode="auto">
            <a:xfrm>
              <a:off x="8502525" y="2943920"/>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b="0" dirty="0"/>
                <a:t>1</a:t>
              </a:r>
            </a:p>
          </p:txBody>
        </p:sp>
        <p:sp>
          <p:nvSpPr>
            <p:cNvPr id="174" name="Line 60"/>
            <p:cNvSpPr>
              <a:spLocks noChangeShapeType="1"/>
            </p:cNvSpPr>
            <p:nvPr/>
          </p:nvSpPr>
          <p:spPr bwMode="auto">
            <a:xfrm>
              <a:off x="8343775" y="2764532"/>
              <a:ext cx="1588" cy="3587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endParaRPr lang="de-DE" dirty="0"/>
            </a:p>
          </p:txBody>
        </p:sp>
        <p:sp>
          <p:nvSpPr>
            <p:cNvPr id="175" name="Text Box 117"/>
            <p:cNvSpPr txBox="1">
              <a:spLocks noChangeArrowheads="1"/>
            </p:cNvSpPr>
            <p:nvPr/>
          </p:nvSpPr>
          <p:spPr bwMode="auto">
            <a:xfrm>
              <a:off x="7649753" y="3412232"/>
              <a:ext cx="145745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lgn="ctr"/>
              <a:r>
                <a:rPr lang="de-DE" sz="1400" b="0" dirty="0" smtClean="0"/>
                <a:t>Zugriff auf</a:t>
              </a:r>
            </a:p>
            <a:p>
              <a:pPr algn="ctr"/>
              <a:r>
                <a:rPr lang="de-DE" sz="1400" b="0" dirty="0" smtClean="0"/>
                <a:t>anderen Eintrag</a:t>
              </a:r>
            </a:p>
            <a:p>
              <a:pPr algn="ctr"/>
              <a:r>
                <a:rPr lang="en-US" sz="1400" b="0" i="1" dirty="0" smtClean="0"/>
                <a:t>(Hit) </a:t>
              </a:r>
              <a:r>
                <a:rPr lang="de-DE" sz="1400" b="0" dirty="0" smtClean="0"/>
                <a:t>passiert</a:t>
              </a:r>
              <a:endParaRPr lang="de-DE" sz="1400" b="0" dirty="0"/>
            </a:p>
          </p:txBody>
        </p:sp>
      </p:grpSp>
    </p:spTree>
    <p:extLst>
      <p:ext uri="{BB962C8B-B14F-4D97-AF65-F5344CB8AC3E}">
        <p14:creationId xmlns:p14="http://schemas.microsoft.com/office/powerpoint/2010/main" val="3327397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434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434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4346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4346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4346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4346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434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112"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en-US" dirty="0"/>
              <a:t>©</a:t>
            </a:r>
            <a:r>
              <a:rPr lang="de-DE" dirty="0"/>
              <a:t> H. Falk | </a:t>
            </a:r>
            <a:fld id="{25098E4F-FCE8-4018-99F0-A20A4E28ABA3}" type="datetime1">
              <a:rPr lang="de-DE" smtClean="0"/>
              <a:t>01.10.2014</a:t>
            </a:fld>
            <a:endParaRPr lang="de-DE" dirty="0"/>
          </a:p>
        </p:txBody>
      </p:sp>
      <p:sp>
        <p:nvSpPr>
          <p:cNvPr id="5" name="Fußzeilenplatzhalter 4"/>
          <p:cNvSpPr>
            <a:spLocks noGrp="1"/>
          </p:cNvSpPr>
          <p:nvPr>
            <p:ph type="ftr" sz="quarter" idx="11"/>
          </p:nvPr>
        </p:nvSpPr>
        <p:spPr/>
        <p:txBody>
          <a:bodyPr/>
          <a:lstStyle/>
          <a:p>
            <a:r>
              <a:rPr lang="de-DE" dirty="0" smtClean="0"/>
              <a:t>7 - Speicher-Hardware</a:t>
            </a:r>
            <a:endParaRPr lang="de-DE" dirty="0"/>
          </a:p>
        </p:txBody>
      </p:sp>
      <p:sp>
        <p:nvSpPr>
          <p:cNvPr id="1043458" name="Rectangle 2"/>
          <p:cNvSpPr>
            <a:spLocks noGrp="1" noChangeArrowheads="1"/>
          </p:cNvSpPr>
          <p:nvPr>
            <p:ph type="title"/>
          </p:nvPr>
        </p:nvSpPr>
        <p:spPr/>
        <p:txBody>
          <a:bodyPr/>
          <a:lstStyle/>
          <a:p>
            <a:r>
              <a:rPr lang="de-DE" dirty="0"/>
              <a:t>Austauschverfahren </a:t>
            </a:r>
            <a:r>
              <a:rPr lang="de-DE" dirty="0" smtClean="0"/>
              <a:t>(5)</a:t>
            </a:r>
            <a:endParaRPr lang="de-DE" dirty="0"/>
          </a:p>
        </p:txBody>
      </p:sp>
      <p:sp>
        <p:nvSpPr>
          <p:cNvPr id="1043459" name="Rectangle 3"/>
          <p:cNvSpPr>
            <a:spLocks noGrp="1" noChangeArrowheads="1"/>
          </p:cNvSpPr>
          <p:nvPr>
            <p:ph type="body" idx="1"/>
          </p:nvPr>
        </p:nvSpPr>
        <p:spPr/>
        <p:txBody>
          <a:bodyPr/>
          <a:lstStyle/>
          <a:p>
            <a:pPr marL="457200" indent="-457200">
              <a:lnSpc>
                <a:spcPct val="120000"/>
              </a:lnSpc>
              <a:buFont typeface="+mj-lt"/>
              <a:buAutoNum type="arabicPeriod" startAt="4"/>
            </a:pPr>
            <a:r>
              <a:rPr lang="de-DE" b="1" dirty="0" smtClean="0"/>
              <a:t>NRU</a:t>
            </a:r>
            <a:r>
              <a:rPr lang="de-DE" b="1" dirty="0"/>
              <a:t>, </a:t>
            </a:r>
            <a:r>
              <a:rPr lang="en-US" b="1" i="1" dirty="0"/>
              <a:t>not recently used</a:t>
            </a:r>
            <a:r>
              <a:rPr lang="de-DE" b="1" dirty="0"/>
              <a:t/>
            </a:r>
            <a:br>
              <a:rPr lang="de-DE" b="1" dirty="0"/>
            </a:br>
            <a:r>
              <a:rPr lang="de-DE" dirty="0"/>
              <a:t>Einteilung von Einträgen in 4 </a:t>
            </a:r>
            <a:r>
              <a:rPr lang="de-DE" dirty="0" smtClean="0"/>
              <a:t>Klassen mittels </a:t>
            </a:r>
            <a:r>
              <a:rPr lang="en-US" i="1" dirty="0" smtClean="0"/>
              <a:t>used</a:t>
            </a:r>
            <a:r>
              <a:rPr lang="de-DE" dirty="0" smtClean="0"/>
              <a:t> und </a:t>
            </a:r>
            <a:r>
              <a:rPr lang="en-US" i="1" dirty="0" smtClean="0"/>
              <a:t>modified bit</a:t>
            </a:r>
            <a:r>
              <a:rPr lang="de-DE" dirty="0" smtClean="0"/>
              <a:t>:</a:t>
            </a:r>
            <a:endParaRPr lang="de-DE" dirty="0"/>
          </a:p>
          <a:p>
            <a:pPr marL="838200" lvl="1" indent="-381000">
              <a:lnSpc>
                <a:spcPct val="120000"/>
              </a:lnSpc>
              <a:buFont typeface="Arial" charset="0"/>
              <a:buAutoNum type="alphaLcPeriod"/>
            </a:pPr>
            <a:r>
              <a:rPr lang="de-DE" dirty="0"/>
              <a:t>Nicht benutzte, nicht modifizierte Einträge</a:t>
            </a:r>
          </a:p>
          <a:p>
            <a:pPr marL="838200" lvl="1" indent="-381000">
              <a:lnSpc>
                <a:spcPct val="120000"/>
              </a:lnSpc>
              <a:buFont typeface="Arial" charset="0"/>
              <a:buAutoNum type="alphaLcPeriod"/>
            </a:pPr>
            <a:r>
              <a:rPr lang="de-DE" dirty="0"/>
              <a:t>Nicht benutzte, modifizierte </a:t>
            </a:r>
            <a:r>
              <a:rPr lang="de-DE" dirty="0" smtClean="0"/>
              <a:t>Einträge</a:t>
            </a:r>
            <a:r>
              <a:rPr lang="de-DE" dirty="0"/>
              <a:t/>
            </a:r>
            <a:br>
              <a:rPr lang="de-DE" dirty="0"/>
            </a:br>
            <a:r>
              <a:rPr lang="de-DE" dirty="0"/>
              <a:t>Benutzt-Kennzeichnung wird nach einiger Zeit </a:t>
            </a:r>
            <a:r>
              <a:rPr lang="de-DE" dirty="0" smtClean="0"/>
              <a:t>per </a:t>
            </a:r>
            <a:r>
              <a:rPr lang="en-US" i="1" dirty="0" smtClean="0"/>
              <a:t>Timer</a:t>
            </a:r>
            <a:r>
              <a:rPr lang="de-DE" dirty="0" smtClean="0"/>
              <a:t> zurückgesetzt</a:t>
            </a:r>
            <a:endParaRPr lang="de-DE" dirty="0"/>
          </a:p>
          <a:p>
            <a:pPr marL="838200" lvl="1" indent="-381000">
              <a:lnSpc>
                <a:spcPct val="120000"/>
              </a:lnSpc>
              <a:buFont typeface="Arial" charset="0"/>
              <a:buAutoNum type="alphaLcPeriod"/>
            </a:pPr>
            <a:r>
              <a:rPr lang="de-DE" dirty="0"/>
              <a:t>Benutzte, nicht modifizierte </a:t>
            </a:r>
            <a:r>
              <a:rPr lang="de-DE" dirty="0" smtClean="0"/>
              <a:t>Einträge</a:t>
            </a:r>
            <a:endParaRPr lang="de-DE" dirty="0"/>
          </a:p>
          <a:p>
            <a:pPr marL="838200" lvl="1" indent="-381000">
              <a:lnSpc>
                <a:spcPct val="120000"/>
              </a:lnSpc>
              <a:buFont typeface="Arial" charset="0"/>
              <a:buAutoNum type="alphaLcPeriod"/>
            </a:pPr>
            <a:r>
              <a:rPr lang="de-DE" dirty="0"/>
              <a:t>Benutzte, modifizierte </a:t>
            </a:r>
            <a:r>
              <a:rPr lang="de-DE" dirty="0" smtClean="0"/>
              <a:t>Einträge</a:t>
            </a:r>
            <a:endParaRPr lang="de-DE" dirty="0"/>
          </a:p>
          <a:p>
            <a:pPr marL="838200" lvl="1" indent="-381000">
              <a:lnSpc>
                <a:spcPct val="120000"/>
              </a:lnSpc>
              <a:buFont typeface="Arial" charset="0"/>
              <a:buNone/>
            </a:pPr>
            <a:r>
              <a:rPr lang="de-DE" dirty="0"/>
              <a:t>Überschrieben wird ein zufällig ausgewählter Eintrag der niedrigsten Klasse, die nicht leer ist</a:t>
            </a:r>
          </a:p>
        </p:txBody>
      </p:sp>
    </p:spTree>
    <p:extLst>
      <p:ext uri="{BB962C8B-B14F-4D97-AF65-F5344CB8AC3E}">
        <p14:creationId xmlns:p14="http://schemas.microsoft.com/office/powerpoint/2010/main" val="2512357919"/>
      </p:ext>
    </p:extLst>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en-US" dirty="0"/>
              <a:t>©</a:t>
            </a:r>
            <a:r>
              <a:rPr lang="de-DE" dirty="0"/>
              <a:t> H. Falk | </a:t>
            </a:r>
            <a:fld id="{0B12CC73-2BA0-4E6B-98AD-3ADD90AE91B9}" type="datetime1">
              <a:rPr lang="de-DE" smtClean="0"/>
              <a:t>01.10.2014</a:t>
            </a:fld>
            <a:endParaRPr lang="de-DE" dirty="0"/>
          </a:p>
        </p:txBody>
      </p:sp>
      <p:sp>
        <p:nvSpPr>
          <p:cNvPr id="5" name="Fußzeilenplatzhalter 4"/>
          <p:cNvSpPr>
            <a:spLocks noGrp="1"/>
          </p:cNvSpPr>
          <p:nvPr>
            <p:ph type="ftr" sz="quarter" idx="11"/>
          </p:nvPr>
        </p:nvSpPr>
        <p:spPr/>
        <p:txBody>
          <a:bodyPr/>
          <a:lstStyle/>
          <a:p>
            <a:r>
              <a:rPr lang="de-DE" dirty="0" smtClean="0"/>
              <a:t>7 - Speicher-Hardware</a:t>
            </a:r>
            <a:endParaRPr lang="de-DE" dirty="0"/>
          </a:p>
        </p:txBody>
      </p:sp>
      <p:sp>
        <p:nvSpPr>
          <p:cNvPr id="1043458" name="Rectangle 2"/>
          <p:cNvSpPr>
            <a:spLocks noGrp="1" noChangeArrowheads="1"/>
          </p:cNvSpPr>
          <p:nvPr>
            <p:ph type="title"/>
          </p:nvPr>
        </p:nvSpPr>
        <p:spPr/>
        <p:txBody>
          <a:bodyPr/>
          <a:lstStyle/>
          <a:p>
            <a:r>
              <a:rPr lang="de-DE" dirty="0"/>
              <a:t>Austauschverfahren </a:t>
            </a:r>
            <a:r>
              <a:rPr lang="de-DE" dirty="0" smtClean="0"/>
              <a:t>(6)</a:t>
            </a:r>
            <a:endParaRPr lang="de-DE" dirty="0"/>
          </a:p>
        </p:txBody>
      </p:sp>
      <p:sp>
        <p:nvSpPr>
          <p:cNvPr id="1043459" name="Rectangle 3"/>
          <p:cNvSpPr>
            <a:spLocks noGrp="1" noChangeArrowheads="1"/>
          </p:cNvSpPr>
          <p:nvPr>
            <p:ph type="body" idx="1"/>
          </p:nvPr>
        </p:nvSpPr>
        <p:spPr/>
        <p:txBody>
          <a:bodyPr/>
          <a:lstStyle/>
          <a:p>
            <a:pPr marL="457200" indent="-457200">
              <a:lnSpc>
                <a:spcPct val="120000"/>
              </a:lnSpc>
              <a:buFont typeface="+mj-lt"/>
              <a:buAutoNum type="arabicPeriod" startAt="5"/>
            </a:pPr>
            <a:r>
              <a:rPr lang="de-DE" b="1" dirty="0" smtClean="0"/>
              <a:t>LRU, </a:t>
            </a:r>
            <a:r>
              <a:rPr lang="en-US" b="1" i="1" dirty="0" smtClean="0"/>
              <a:t>least recently used</a:t>
            </a:r>
            <a:endParaRPr lang="en-US" i="1" dirty="0" smtClean="0"/>
          </a:p>
          <a:p>
            <a:pPr lvl="1">
              <a:lnSpc>
                <a:spcPct val="120000"/>
              </a:lnSpc>
              <a:buFont typeface="Arial" charset="0"/>
              <a:buChar char="–"/>
            </a:pPr>
            <a:r>
              <a:rPr lang="de-DE" dirty="0" smtClean="0"/>
              <a:t>Der am längsten nicht benutzte Block wird ersetzt</a:t>
            </a:r>
          </a:p>
          <a:p>
            <a:pPr lvl="1">
              <a:lnSpc>
                <a:spcPct val="120000"/>
              </a:lnSpc>
              <a:buFont typeface="Arial" charset="0"/>
              <a:buChar char="–"/>
            </a:pPr>
            <a:r>
              <a:rPr lang="de-DE" dirty="0" smtClean="0"/>
              <a:t>Realisierung erfordert einen gewissen Aufwand</a:t>
            </a:r>
          </a:p>
          <a:p>
            <a:pPr lvl="1">
              <a:lnSpc>
                <a:spcPct val="120000"/>
              </a:lnSpc>
              <a:buFont typeface="Arial" charset="0"/>
              <a:buChar char="–"/>
            </a:pPr>
            <a:r>
              <a:rPr lang="de-DE" dirty="0" smtClean="0"/>
              <a:t>Für Realzeitsysteme die beste Lösung </a:t>
            </a:r>
            <a:r>
              <a:rPr lang="de-DE" dirty="0">
                <a:sym typeface="Wingdings" pitchFamily="2" charset="2"/>
              </a:rPr>
              <a:t></a:t>
            </a:r>
            <a:endParaRPr lang="de-DE" dirty="0" smtClean="0">
              <a:sym typeface="Wingdings" pitchFamily="2" charset="2"/>
            </a:endParaRPr>
          </a:p>
        </p:txBody>
      </p:sp>
    </p:spTree>
    <p:extLst>
      <p:ext uri="{BB962C8B-B14F-4D97-AF65-F5344CB8AC3E}">
        <p14:creationId xmlns:p14="http://schemas.microsoft.com/office/powerpoint/2010/main" val="1752234322"/>
      </p:ext>
    </p:extLst>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en-US" dirty="0"/>
              <a:t>©</a:t>
            </a:r>
            <a:r>
              <a:rPr lang="de-DE" dirty="0"/>
              <a:t> H. Falk | </a:t>
            </a:r>
            <a:fld id="{35830AB8-A6D0-4DE6-AAB3-2182E9295B88}" type="datetime1">
              <a:rPr lang="de-DE" smtClean="0"/>
              <a:t>01.10.2014</a:t>
            </a:fld>
            <a:endParaRPr lang="de-DE" dirty="0"/>
          </a:p>
        </p:txBody>
      </p:sp>
      <p:sp>
        <p:nvSpPr>
          <p:cNvPr id="5" name="Fußzeilenplatzhalter 4"/>
          <p:cNvSpPr>
            <a:spLocks noGrp="1"/>
          </p:cNvSpPr>
          <p:nvPr>
            <p:ph type="ftr" sz="quarter" idx="11"/>
          </p:nvPr>
        </p:nvSpPr>
        <p:spPr/>
        <p:txBody>
          <a:bodyPr/>
          <a:lstStyle/>
          <a:p>
            <a:r>
              <a:rPr lang="de-DE" dirty="0" smtClean="0"/>
              <a:t>7 - Speicher-Hardware</a:t>
            </a:r>
            <a:endParaRPr lang="de-DE" dirty="0"/>
          </a:p>
        </p:txBody>
      </p:sp>
      <p:sp>
        <p:nvSpPr>
          <p:cNvPr id="1049602" name="Rectangle 2"/>
          <p:cNvSpPr>
            <a:spLocks noGrp="1" noChangeArrowheads="1"/>
          </p:cNvSpPr>
          <p:nvPr>
            <p:ph type="title"/>
          </p:nvPr>
        </p:nvSpPr>
        <p:spPr/>
        <p:txBody>
          <a:bodyPr/>
          <a:lstStyle/>
          <a:p>
            <a:r>
              <a:rPr lang="de-DE" dirty="0" smtClean="0"/>
              <a:t>LRU mit Verketteten Listen</a:t>
            </a:r>
            <a:endParaRPr lang="de-DE" dirty="0"/>
          </a:p>
        </p:txBody>
      </p:sp>
      <p:sp>
        <p:nvSpPr>
          <p:cNvPr id="1049603" name="Rectangle 3"/>
          <p:cNvSpPr>
            <a:spLocks noGrp="1" noChangeArrowheads="1"/>
          </p:cNvSpPr>
          <p:nvPr>
            <p:ph type="body" idx="1"/>
          </p:nvPr>
        </p:nvSpPr>
        <p:spPr/>
        <p:txBody>
          <a:bodyPr/>
          <a:lstStyle/>
          <a:p>
            <a:pPr marL="0" indent="0">
              <a:lnSpc>
                <a:spcPct val="120000"/>
              </a:lnSpc>
            </a:pPr>
            <a:r>
              <a:rPr lang="de-DE" dirty="0" smtClean="0"/>
              <a:t>Datenstruktur: verkettete Liste von Einträgen, sortiert nach der Reihenfolge des Zugriffs.</a:t>
            </a:r>
          </a:p>
          <a:p>
            <a:pPr marL="0" indent="0">
              <a:lnSpc>
                <a:spcPct val="120000"/>
              </a:lnSpc>
            </a:pPr>
            <a:endParaRPr lang="de-DE" dirty="0"/>
          </a:p>
          <a:p>
            <a:pPr marL="0" indent="0">
              <a:lnSpc>
                <a:spcPct val="120000"/>
              </a:lnSpc>
            </a:pPr>
            <a:r>
              <a:rPr lang="de-DE" dirty="0" smtClean="0"/>
              <a:t>Operationen:</a:t>
            </a:r>
          </a:p>
          <a:p>
            <a:pPr>
              <a:lnSpc>
                <a:spcPct val="120000"/>
              </a:lnSpc>
              <a:buFont typeface="Arial" charset="0"/>
              <a:buChar char="–"/>
            </a:pPr>
            <a:r>
              <a:rPr lang="de-DE" dirty="0" smtClean="0"/>
              <a:t>Zugriff auf Eintrag </a:t>
            </a:r>
            <a:r>
              <a:rPr lang="de-DE" i="1" dirty="0" smtClean="0"/>
              <a:t>i</a:t>
            </a:r>
            <a:r>
              <a:rPr lang="de-DE" dirty="0" smtClean="0"/>
              <a:t>:</a:t>
            </a:r>
          </a:p>
          <a:p>
            <a:pPr lvl="1">
              <a:lnSpc>
                <a:spcPct val="120000"/>
              </a:lnSpc>
              <a:buFont typeface="Arial" charset="0"/>
              <a:buChar char="–"/>
            </a:pPr>
            <a:r>
              <a:rPr lang="de-DE" i="1" dirty="0" smtClean="0"/>
              <a:t>i</a:t>
            </a:r>
            <a:r>
              <a:rPr lang="de-DE" dirty="0" smtClean="0"/>
              <a:t> wird am Anfang der Liste eingefügt und,</a:t>
            </a:r>
          </a:p>
          <a:p>
            <a:pPr lvl="1">
              <a:lnSpc>
                <a:spcPct val="120000"/>
              </a:lnSpc>
              <a:buFont typeface="Arial" charset="0"/>
              <a:buChar char="–"/>
            </a:pPr>
            <a:r>
              <a:rPr lang="de-DE" dirty="0" smtClean="0"/>
              <a:t>falls </a:t>
            </a:r>
            <a:r>
              <a:rPr lang="de-DE" i="1" dirty="0" smtClean="0"/>
              <a:t>i</a:t>
            </a:r>
            <a:r>
              <a:rPr lang="de-DE" dirty="0" smtClean="0"/>
              <a:t> sonst noch in der Liste vorkommt, dort entfernt.</a:t>
            </a:r>
          </a:p>
          <a:p>
            <a:pPr lvl="1">
              <a:lnSpc>
                <a:spcPct val="120000"/>
              </a:lnSpc>
              <a:buFont typeface="Arial" charset="0"/>
              <a:buChar char="–"/>
            </a:pPr>
            <a:endParaRPr lang="de-DE" dirty="0" smtClean="0"/>
          </a:p>
          <a:p>
            <a:pPr>
              <a:lnSpc>
                <a:spcPct val="120000"/>
              </a:lnSpc>
              <a:buFont typeface="Arial" charset="0"/>
              <a:buChar char="–"/>
            </a:pPr>
            <a:r>
              <a:rPr lang="de-DE" dirty="0" smtClean="0"/>
              <a:t>Verdrängen eines Eintrags:</a:t>
            </a:r>
          </a:p>
          <a:p>
            <a:pPr lvl="1">
              <a:lnSpc>
                <a:spcPct val="120000"/>
              </a:lnSpc>
              <a:buFont typeface="Arial" charset="0"/>
              <a:buChar char="–"/>
            </a:pPr>
            <a:r>
              <a:rPr lang="de-DE" dirty="0" smtClean="0"/>
              <a:t>Der Eintrag, der zum letzten Element der Liste gehört, wird überschrieben.</a:t>
            </a:r>
            <a:endParaRPr lang="de-DE" dirty="0"/>
          </a:p>
        </p:txBody>
      </p:sp>
    </p:spTree>
    <p:extLst>
      <p:ext uri="{BB962C8B-B14F-4D97-AF65-F5344CB8AC3E}">
        <p14:creationId xmlns:p14="http://schemas.microsoft.com/office/powerpoint/2010/main" val="3024555687"/>
      </p:ext>
    </p:extLst>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LRU-Beispiel: Dynamischer Ablauf (1)</a:t>
            </a:r>
            <a:endParaRPr lang="de-DE" dirty="0"/>
          </a:p>
        </p:txBody>
      </p:sp>
      <p:sp>
        <p:nvSpPr>
          <p:cNvPr id="3" name="Datumsplatzhalter 2"/>
          <p:cNvSpPr>
            <a:spLocks noGrp="1"/>
          </p:cNvSpPr>
          <p:nvPr>
            <p:ph type="dt" sz="half" idx="10"/>
          </p:nvPr>
        </p:nvSpPr>
        <p:spPr/>
        <p:txBody>
          <a:bodyPr/>
          <a:lstStyle/>
          <a:p>
            <a:r>
              <a:rPr lang="en-US" dirty="0" smtClean="0"/>
              <a:t>©</a:t>
            </a:r>
            <a:r>
              <a:rPr lang="de-DE" dirty="0" smtClean="0"/>
              <a:t> H. Falk | </a:t>
            </a:r>
            <a:fld id="{C8C26A82-BADF-4B79-AF33-6BCCC9081A30}" type="datetime1">
              <a:rPr lang="de-DE" smtClean="0"/>
              <a:t>01.10.2014</a:t>
            </a:fld>
            <a:endParaRPr lang="de-DE" dirty="0"/>
          </a:p>
        </p:txBody>
      </p:sp>
      <p:sp>
        <p:nvSpPr>
          <p:cNvPr id="4" name="Fußzeilenplatzhalter 3"/>
          <p:cNvSpPr>
            <a:spLocks noGrp="1"/>
          </p:cNvSpPr>
          <p:nvPr>
            <p:ph type="ftr" sz="quarter" idx="11"/>
          </p:nvPr>
        </p:nvSpPr>
        <p:spPr/>
        <p:txBody>
          <a:bodyPr/>
          <a:lstStyle/>
          <a:p>
            <a:r>
              <a:rPr lang="de-DE" dirty="0" smtClean="0"/>
              <a:t>7 - Speicher-Hardware</a:t>
            </a:r>
            <a:endParaRPr lang="de-DE" dirty="0"/>
          </a:p>
        </p:txBody>
      </p:sp>
      <p:sp>
        <p:nvSpPr>
          <p:cNvPr id="5" name="Text Box 216"/>
          <p:cNvSpPr txBox="1">
            <a:spLocks noChangeArrowheads="1"/>
          </p:cNvSpPr>
          <p:nvPr/>
        </p:nvSpPr>
        <p:spPr bwMode="auto">
          <a:xfrm>
            <a:off x="161925" y="1334666"/>
            <a:ext cx="24114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sz="2400" b="0" dirty="0" smtClean="0"/>
              <a:t>Zugriff auf </a:t>
            </a:r>
            <a:r>
              <a:rPr lang="en-US" sz="2400" b="0" i="1" dirty="0" smtClean="0"/>
              <a:t>tag</a:t>
            </a:r>
            <a:r>
              <a:rPr lang="en-US" sz="2400" b="0" dirty="0" smtClean="0"/>
              <a:t>=0</a:t>
            </a:r>
            <a:endParaRPr lang="en-US" sz="2400" b="0" dirty="0"/>
          </a:p>
        </p:txBody>
      </p:sp>
      <p:sp>
        <p:nvSpPr>
          <p:cNvPr id="6" name="Text Box 217"/>
          <p:cNvSpPr txBox="1">
            <a:spLocks noChangeArrowheads="1"/>
          </p:cNvSpPr>
          <p:nvPr/>
        </p:nvSpPr>
        <p:spPr bwMode="auto">
          <a:xfrm>
            <a:off x="233362" y="3134891"/>
            <a:ext cx="1439863" cy="3667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spcBef>
                <a:spcPct val="50000"/>
              </a:spcBef>
            </a:pPr>
            <a:r>
              <a:rPr lang="en-US" dirty="0"/>
              <a:t>0</a:t>
            </a:r>
          </a:p>
        </p:txBody>
      </p:sp>
      <p:sp>
        <p:nvSpPr>
          <p:cNvPr id="7" name="Text Box 218"/>
          <p:cNvSpPr txBox="1">
            <a:spLocks noChangeArrowheads="1"/>
          </p:cNvSpPr>
          <p:nvPr/>
        </p:nvSpPr>
        <p:spPr bwMode="auto">
          <a:xfrm>
            <a:off x="3690937" y="1334666"/>
            <a:ext cx="2411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sz="2400" b="0" dirty="0" smtClean="0"/>
              <a:t>Zugriff auf </a:t>
            </a:r>
            <a:r>
              <a:rPr lang="en-US" sz="2400" b="0" i="1" dirty="0" smtClean="0"/>
              <a:t>tag</a:t>
            </a:r>
            <a:r>
              <a:rPr lang="en-US" sz="2400" b="0" dirty="0" smtClean="0"/>
              <a:t>=1</a:t>
            </a:r>
            <a:endParaRPr lang="en-US" sz="2400" b="0" dirty="0"/>
          </a:p>
        </p:txBody>
      </p:sp>
      <p:sp>
        <p:nvSpPr>
          <p:cNvPr id="8" name="Text Box 219"/>
          <p:cNvSpPr txBox="1">
            <a:spLocks noChangeArrowheads="1"/>
          </p:cNvSpPr>
          <p:nvPr/>
        </p:nvSpPr>
        <p:spPr bwMode="auto">
          <a:xfrm>
            <a:off x="3833812" y="3134891"/>
            <a:ext cx="1439863" cy="3667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spcBef>
                <a:spcPct val="50000"/>
              </a:spcBef>
            </a:pPr>
            <a:r>
              <a:rPr lang="en-US" dirty="0"/>
              <a:t>0</a:t>
            </a:r>
          </a:p>
        </p:txBody>
      </p:sp>
      <p:sp>
        <p:nvSpPr>
          <p:cNvPr id="9" name="Text Box 220"/>
          <p:cNvSpPr txBox="1">
            <a:spLocks noChangeArrowheads="1"/>
          </p:cNvSpPr>
          <p:nvPr/>
        </p:nvSpPr>
        <p:spPr bwMode="auto">
          <a:xfrm>
            <a:off x="3833812" y="2774528"/>
            <a:ext cx="1439863" cy="3667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spcBef>
                <a:spcPct val="50000"/>
              </a:spcBef>
            </a:pPr>
            <a:r>
              <a:rPr lang="en-US" dirty="0"/>
              <a:t>1</a:t>
            </a:r>
          </a:p>
        </p:txBody>
      </p:sp>
      <p:sp>
        <p:nvSpPr>
          <p:cNvPr id="10" name="Text Box 221"/>
          <p:cNvSpPr txBox="1">
            <a:spLocks noChangeArrowheads="1"/>
          </p:cNvSpPr>
          <p:nvPr/>
        </p:nvSpPr>
        <p:spPr bwMode="auto">
          <a:xfrm>
            <a:off x="161925" y="4071516"/>
            <a:ext cx="24114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sz="2400" b="0" dirty="0" smtClean="0"/>
              <a:t>Zugriff auf </a:t>
            </a:r>
            <a:r>
              <a:rPr lang="en-US" sz="2400" b="0" i="1" dirty="0" smtClean="0"/>
              <a:t>tag</a:t>
            </a:r>
            <a:r>
              <a:rPr lang="en-US" sz="2400" b="0" dirty="0" smtClean="0"/>
              <a:t>=4</a:t>
            </a:r>
            <a:endParaRPr lang="en-US" sz="2400" b="0" dirty="0"/>
          </a:p>
        </p:txBody>
      </p:sp>
      <p:sp>
        <p:nvSpPr>
          <p:cNvPr id="11" name="Text Box 222"/>
          <p:cNvSpPr txBox="1">
            <a:spLocks noChangeArrowheads="1"/>
          </p:cNvSpPr>
          <p:nvPr/>
        </p:nvSpPr>
        <p:spPr bwMode="auto">
          <a:xfrm>
            <a:off x="233362" y="6014616"/>
            <a:ext cx="1439863" cy="3667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spcBef>
                <a:spcPct val="50000"/>
              </a:spcBef>
            </a:pPr>
            <a:r>
              <a:rPr lang="en-US" dirty="0"/>
              <a:t>0</a:t>
            </a:r>
          </a:p>
        </p:txBody>
      </p:sp>
      <p:sp>
        <p:nvSpPr>
          <p:cNvPr id="12" name="Text Box 223"/>
          <p:cNvSpPr txBox="1">
            <a:spLocks noChangeArrowheads="1"/>
          </p:cNvSpPr>
          <p:nvPr/>
        </p:nvSpPr>
        <p:spPr bwMode="auto">
          <a:xfrm>
            <a:off x="233362" y="5654253"/>
            <a:ext cx="1439863" cy="3667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spcBef>
                <a:spcPct val="50000"/>
              </a:spcBef>
            </a:pPr>
            <a:r>
              <a:rPr lang="en-US" dirty="0"/>
              <a:t>1</a:t>
            </a:r>
          </a:p>
        </p:txBody>
      </p:sp>
      <p:sp>
        <p:nvSpPr>
          <p:cNvPr id="13" name="Text Box 224"/>
          <p:cNvSpPr txBox="1">
            <a:spLocks noChangeArrowheads="1"/>
          </p:cNvSpPr>
          <p:nvPr/>
        </p:nvSpPr>
        <p:spPr bwMode="auto">
          <a:xfrm>
            <a:off x="233362" y="5293891"/>
            <a:ext cx="1439863" cy="3667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spcBef>
                <a:spcPct val="50000"/>
              </a:spcBef>
            </a:pPr>
            <a:r>
              <a:rPr lang="en-US" dirty="0"/>
              <a:t>2</a:t>
            </a:r>
          </a:p>
        </p:txBody>
      </p:sp>
      <p:sp>
        <p:nvSpPr>
          <p:cNvPr id="14" name="Text Box 225"/>
          <p:cNvSpPr txBox="1">
            <a:spLocks noChangeArrowheads="1"/>
          </p:cNvSpPr>
          <p:nvPr/>
        </p:nvSpPr>
        <p:spPr bwMode="auto">
          <a:xfrm>
            <a:off x="233362" y="4935116"/>
            <a:ext cx="1439863" cy="3667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spcBef>
                <a:spcPct val="50000"/>
              </a:spcBef>
            </a:pPr>
            <a:r>
              <a:rPr lang="en-US" dirty="0"/>
              <a:t>4</a:t>
            </a:r>
          </a:p>
        </p:txBody>
      </p:sp>
      <p:sp>
        <p:nvSpPr>
          <p:cNvPr id="15" name="Text Box 226"/>
          <p:cNvSpPr txBox="1">
            <a:spLocks noChangeArrowheads="1"/>
          </p:cNvSpPr>
          <p:nvPr/>
        </p:nvSpPr>
        <p:spPr bwMode="auto">
          <a:xfrm>
            <a:off x="6499225" y="1334666"/>
            <a:ext cx="24114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sz="2400" b="0" dirty="0" smtClean="0"/>
              <a:t>Zugriff auf </a:t>
            </a:r>
            <a:r>
              <a:rPr lang="en-US" sz="2400" b="0" i="1" dirty="0" smtClean="0"/>
              <a:t>tag</a:t>
            </a:r>
            <a:r>
              <a:rPr lang="en-US" sz="2400" b="0" dirty="0" smtClean="0"/>
              <a:t>=2</a:t>
            </a:r>
            <a:endParaRPr lang="en-US" sz="2400" b="0" dirty="0"/>
          </a:p>
        </p:txBody>
      </p:sp>
      <p:sp>
        <p:nvSpPr>
          <p:cNvPr id="16" name="Text Box 227"/>
          <p:cNvSpPr txBox="1">
            <a:spLocks noChangeArrowheads="1"/>
          </p:cNvSpPr>
          <p:nvPr/>
        </p:nvSpPr>
        <p:spPr bwMode="auto">
          <a:xfrm>
            <a:off x="6715125" y="3134891"/>
            <a:ext cx="1439862" cy="3667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spcBef>
                <a:spcPct val="50000"/>
              </a:spcBef>
            </a:pPr>
            <a:r>
              <a:rPr lang="en-US" dirty="0"/>
              <a:t>0</a:t>
            </a:r>
          </a:p>
        </p:txBody>
      </p:sp>
      <p:sp>
        <p:nvSpPr>
          <p:cNvPr id="17" name="Text Box 228"/>
          <p:cNvSpPr txBox="1">
            <a:spLocks noChangeArrowheads="1"/>
          </p:cNvSpPr>
          <p:nvPr/>
        </p:nvSpPr>
        <p:spPr bwMode="auto">
          <a:xfrm>
            <a:off x="6715125" y="2774528"/>
            <a:ext cx="1439862" cy="3667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spcBef>
                <a:spcPct val="50000"/>
              </a:spcBef>
            </a:pPr>
            <a:r>
              <a:rPr lang="en-US" dirty="0"/>
              <a:t>1</a:t>
            </a:r>
          </a:p>
        </p:txBody>
      </p:sp>
      <p:sp>
        <p:nvSpPr>
          <p:cNvPr id="18" name="Text Box 229"/>
          <p:cNvSpPr txBox="1">
            <a:spLocks noChangeArrowheads="1"/>
          </p:cNvSpPr>
          <p:nvPr/>
        </p:nvSpPr>
        <p:spPr bwMode="auto">
          <a:xfrm>
            <a:off x="6715125" y="2415753"/>
            <a:ext cx="1439862" cy="3667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spcBef>
                <a:spcPct val="50000"/>
              </a:spcBef>
            </a:pPr>
            <a:r>
              <a:rPr lang="en-US" dirty="0"/>
              <a:t>2</a:t>
            </a:r>
          </a:p>
        </p:txBody>
      </p:sp>
      <p:sp>
        <p:nvSpPr>
          <p:cNvPr id="19" name="Text Box 230"/>
          <p:cNvSpPr txBox="1">
            <a:spLocks noChangeArrowheads="1"/>
          </p:cNvSpPr>
          <p:nvPr/>
        </p:nvSpPr>
        <p:spPr bwMode="auto">
          <a:xfrm>
            <a:off x="3762375" y="4071516"/>
            <a:ext cx="24114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sz="2400" b="0" dirty="0" smtClean="0"/>
              <a:t>Zugriff auf </a:t>
            </a:r>
            <a:r>
              <a:rPr lang="en-US" sz="2400" b="0" i="1" dirty="0" smtClean="0"/>
              <a:t>tag</a:t>
            </a:r>
            <a:r>
              <a:rPr lang="en-US" sz="2400" b="0" dirty="0" smtClean="0"/>
              <a:t>=4</a:t>
            </a:r>
            <a:endParaRPr lang="en-US" sz="2400" b="0" dirty="0"/>
          </a:p>
        </p:txBody>
      </p:sp>
      <p:sp>
        <p:nvSpPr>
          <p:cNvPr id="20" name="Text Box 231"/>
          <p:cNvSpPr txBox="1">
            <a:spLocks noChangeArrowheads="1"/>
          </p:cNvSpPr>
          <p:nvPr/>
        </p:nvSpPr>
        <p:spPr bwMode="auto">
          <a:xfrm>
            <a:off x="3833812" y="6014616"/>
            <a:ext cx="1439863" cy="3667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spcBef>
                <a:spcPct val="50000"/>
              </a:spcBef>
            </a:pPr>
            <a:r>
              <a:rPr lang="en-US" dirty="0"/>
              <a:t>0</a:t>
            </a:r>
          </a:p>
        </p:txBody>
      </p:sp>
      <p:sp>
        <p:nvSpPr>
          <p:cNvPr id="21" name="Text Box 232"/>
          <p:cNvSpPr txBox="1">
            <a:spLocks noChangeArrowheads="1"/>
          </p:cNvSpPr>
          <p:nvPr/>
        </p:nvSpPr>
        <p:spPr bwMode="auto">
          <a:xfrm>
            <a:off x="3833812" y="5654253"/>
            <a:ext cx="1439863" cy="3667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spcBef>
                <a:spcPct val="50000"/>
              </a:spcBef>
            </a:pPr>
            <a:r>
              <a:rPr lang="en-US" dirty="0"/>
              <a:t>1</a:t>
            </a:r>
          </a:p>
        </p:txBody>
      </p:sp>
      <p:sp>
        <p:nvSpPr>
          <p:cNvPr id="22" name="Text Box 233"/>
          <p:cNvSpPr txBox="1">
            <a:spLocks noChangeArrowheads="1"/>
          </p:cNvSpPr>
          <p:nvPr/>
        </p:nvSpPr>
        <p:spPr bwMode="auto">
          <a:xfrm>
            <a:off x="3833812" y="5293891"/>
            <a:ext cx="1439863" cy="3667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spcBef>
                <a:spcPct val="50000"/>
              </a:spcBef>
            </a:pPr>
            <a:r>
              <a:rPr lang="en-US" dirty="0"/>
              <a:t>2</a:t>
            </a:r>
          </a:p>
        </p:txBody>
      </p:sp>
      <p:sp>
        <p:nvSpPr>
          <p:cNvPr id="23" name="Text Box 234"/>
          <p:cNvSpPr txBox="1">
            <a:spLocks noChangeArrowheads="1"/>
          </p:cNvSpPr>
          <p:nvPr/>
        </p:nvSpPr>
        <p:spPr bwMode="auto">
          <a:xfrm>
            <a:off x="3833812" y="4935116"/>
            <a:ext cx="1439863" cy="3667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spcBef>
                <a:spcPct val="50000"/>
              </a:spcBef>
            </a:pPr>
            <a:r>
              <a:rPr lang="en-US" dirty="0"/>
              <a:t>4</a:t>
            </a:r>
          </a:p>
        </p:txBody>
      </p:sp>
      <p:sp>
        <p:nvSpPr>
          <p:cNvPr id="24" name="Text Box 235"/>
          <p:cNvSpPr txBox="1">
            <a:spLocks noChangeArrowheads="1"/>
          </p:cNvSpPr>
          <p:nvPr/>
        </p:nvSpPr>
        <p:spPr bwMode="auto">
          <a:xfrm>
            <a:off x="6570662" y="4071516"/>
            <a:ext cx="2411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de-DE" sz="2400" b="0" dirty="0" smtClean="0"/>
              <a:t>Zugriff auf </a:t>
            </a:r>
            <a:r>
              <a:rPr lang="en-US" sz="2400" b="0" i="1" dirty="0" smtClean="0"/>
              <a:t>tag</a:t>
            </a:r>
            <a:r>
              <a:rPr lang="en-US" sz="2400" b="0" dirty="0" smtClean="0"/>
              <a:t>=1</a:t>
            </a:r>
            <a:endParaRPr lang="en-US" sz="2400" b="0" dirty="0"/>
          </a:p>
        </p:txBody>
      </p:sp>
      <p:sp>
        <p:nvSpPr>
          <p:cNvPr id="25" name="Text Box 236"/>
          <p:cNvSpPr txBox="1">
            <a:spLocks noChangeArrowheads="1"/>
          </p:cNvSpPr>
          <p:nvPr/>
        </p:nvSpPr>
        <p:spPr bwMode="auto">
          <a:xfrm>
            <a:off x="6715125" y="6014616"/>
            <a:ext cx="1439862" cy="3667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spcBef>
                <a:spcPct val="50000"/>
              </a:spcBef>
            </a:pPr>
            <a:r>
              <a:rPr lang="en-US" dirty="0"/>
              <a:t>0</a:t>
            </a:r>
          </a:p>
        </p:txBody>
      </p:sp>
      <p:sp>
        <p:nvSpPr>
          <p:cNvPr id="26" name="Text Box 237"/>
          <p:cNvSpPr txBox="1">
            <a:spLocks noChangeArrowheads="1"/>
          </p:cNvSpPr>
          <p:nvPr/>
        </p:nvSpPr>
        <p:spPr bwMode="auto">
          <a:xfrm>
            <a:off x="6715125" y="5654253"/>
            <a:ext cx="1439862" cy="3667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spcBef>
                <a:spcPct val="50000"/>
              </a:spcBef>
            </a:pPr>
            <a:r>
              <a:rPr lang="en-US" dirty="0"/>
              <a:t>2</a:t>
            </a:r>
          </a:p>
        </p:txBody>
      </p:sp>
      <p:sp>
        <p:nvSpPr>
          <p:cNvPr id="27" name="Text Box 238"/>
          <p:cNvSpPr txBox="1">
            <a:spLocks noChangeArrowheads="1"/>
          </p:cNvSpPr>
          <p:nvPr/>
        </p:nvSpPr>
        <p:spPr bwMode="auto">
          <a:xfrm>
            <a:off x="6715125" y="5293891"/>
            <a:ext cx="1439862" cy="3667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spcBef>
                <a:spcPct val="50000"/>
              </a:spcBef>
            </a:pPr>
            <a:r>
              <a:rPr lang="en-US" dirty="0"/>
              <a:t>4</a:t>
            </a:r>
          </a:p>
        </p:txBody>
      </p:sp>
      <p:sp>
        <p:nvSpPr>
          <p:cNvPr id="28" name="Text Box 239"/>
          <p:cNvSpPr txBox="1">
            <a:spLocks noChangeArrowheads="1"/>
          </p:cNvSpPr>
          <p:nvPr/>
        </p:nvSpPr>
        <p:spPr bwMode="auto">
          <a:xfrm>
            <a:off x="6715125" y="4935116"/>
            <a:ext cx="1439862" cy="3667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spcBef>
                <a:spcPct val="50000"/>
              </a:spcBef>
            </a:pPr>
            <a:r>
              <a:rPr lang="en-US" dirty="0"/>
              <a:t>1</a:t>
            </a:r>
          </a:p>
        </p:txBody>
      </p:sp>
      <p:sp>
        <p:nvSpPr>
          <p:cNvPr id="29" name="Line 240"/>
          <p:cNvSpPr>
            <a:spLocks noChangeShapeType="1"/>
          </p:cNvSpPr>
          <p:nvPr/>
        </p:nvSpPr>
        <p:spPr bwMode="auto">
          <a:xfrm>
            <a:off x="5418137" y="5079578"/>
            <a:ext cx="1152525" cy="3603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endParaRPr lang="de-DE" dirty="0"/>
          </a:p>
        </p:txBody>
      </p:sp>
      <p:sp>
        <p:nvSpPr>
          <p:cNvPr id="30" name="Line 241"/>
          <p:cNvSpPr>
            <a:spLocks noChangeShapeType="1"/>
          </p:cNvSpPr>
          <p:nvPr/>
        </p:nvSpPr>
        <p:spPr bwMode="auto">
          <a:xfrm flipV="1">
            <a:off x="5418137" y="5079578"/>
            <a:ext cx="1152525" cy="7921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endParaRPr lang="de-DE" dirty="0"/>
          </a:p>
        </p:txBody>
      </p:sp>
      <p:sp>
        <p:nvSpPr>
          <p:cNvPr id="32" name="Line 240"/>
          <p:cNvSpPr>
            <a:spLocks noChangeShapeType="1"/>
          </p:cNvSpPr>
          <p:nvPr/>
        </p:nvSpPr>
        <p:spPr bwMode="auto">
          <a:xfrm>
            <a:off x="5418000" y="5445224"/>
            <a:ext cx="1152525" cy="3603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de-DE"/>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endParaRPr lang="de-DE" dirty="0"/>
          </a:p>
        </p:txBody>
      </p:sp>
    </p:spTree>
    <p:extLst>
      <p:ext uri="{BB962C8B-B14F-4D97-AF65-F5344CB8AC3E}">
        <p14:creationId xmlns:p14="http://schemas.microsoft.com/office/powerpoint/2010/main" val="37946290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0" grpId="0"/>
      <p:bldP spid="11" grpId="0" animBg="1"/>
      <p:bldP spid="12" grpId="0" animBg="1"/>
      <p:bldP spid="13" grpId="0" animBg="1"/>
      <p:bldP spid="14" grpId="0" animBg="1"/>
      <p:bldP spid="15" grpId="0"/>
      <p:bldP spid="16" grpId="0" animBg="1"/>
      <p:bldP spid="17" grpId="0" animBg="1"/>
      <p:bldP spid="18" grpId="0" animBg="1"/>
      <p:bldP spid="19" grpId="0"/>
      <p:bldP spid="20" grpId="0" animBg="1"/>
      <p:bldP spid="21" grpId="0" animBg="1"/>
      <p:bldP spid="22" grpId="0" animBg="1"/>
      <p:bldP spid="23" grpId="0" animBg="1"/>
      <p:bldP spid="24" grpId="0"/>
      <p:bldP spid="25" grpId="0" animBg="1"/>
      <p:bldP spid="26" grpId="0" animBg="1"/>
      <p:bldP spid="27" grpId="0" animBg="1"/>
      <p:bldP spid="28" grpId="0" animBg="1"/>
      <p:bldP spid="29" grpId="0" animBg="1"/>
      <p:bldP spid="30" grpId="0" animBg="1"/>
      <p:bldP spid="32" grpId="0" animBg="1"/>
    </p:bldLst>
  </p:timing>
</p:sld>
</file>

<file path=ppt/theme/theme1.xml><?xml version="1.0" encoding="utf-8"?>
<a:theme xmlns:a="http://schemas.openxmlformats.org/drawingml/2006/main" name="Leere Präsentation">
  <a:themeElements>
    <a:clrScheme name="Leere Präsentation 1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A32638"/>
      </a:hlink>
      <a:folHlink>
        <a:srgbClr val="A32638"/>
      </a:folHlink>
    </a:clrScheme>
    <a:fontScheme name="Leere Präsentatio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9050" cap="flat" cmpd="sng" algn="ctr">
          <a:solidFill>
            <a:schemeClr val="tx1"/>
          </a:solidFill>
          <a:prstDash val="solid"/>
          <a:round/>
          <a:headEnd type="none" w="med" len="med"/>
          <a:tailEnd type="none" w="med" len="med"/>
        </a:ln>
        <a:effectLs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Arial" charset="0"/>
          </a:defRPr>
        </a:defPPr>
      </a:lstStyle>
    </a:lnDef>
    <a:txDef>
      <a:spPr>
        <a:noFill/>
      </a:spPr>
      <a:bodyPr wrap="none" rtlCol="0">
        <a:spAutoFit/>
      </a:bodyPr>
      <a:lstStyle>
        <a:defPPr>
          <a:defRPr sz="2000" dirty="0" smtClean="0"/>
        </a:defPPr>
      </a:lstStyle>
    </a:txDef>
  </a:objectDefaults>
  <a:extraClrSchemeLst>
    <a:extraClrScheme>
      <a:clrScheme name="Leer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eere Prä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eere Prä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eere Prä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eere Prä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eere Prä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eere Prä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eere Prä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eere Prä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eere Prä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eere Prä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eere Prä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Leere Präsentatio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C0C0C0"/>
        </a:folHlink>
      </a:clrScheme>
      <a:clrMap bg1="lt1" tx1="dk1" bg2="lt2" tx2="dk2" accent1="accent1" accent2="accent2" accent3="accent3" accent4="accent4" accent5="accent5" accent6="accent6" hlink="hlink" folHlink="folHlink"/>
    </a:extraClrScheme>
    <a:extraClrScheme>
      <a:clrScheme name="Leere Präsentatio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A32638"/>
        </a:hlink>
        <a:folHlink>
          <a:srgbClr val="C0C0C0"/>
        </a:folHlink>
      </a:clrScheme>
      <a:clrMap bg1="lt1" tx1="dk1" bg2="lt2" tx2="dk2" accent1="accent1" accent2="accent2" accent3="accent3" accent4="accent4" accent5="accent5" accent6="accent6" hlink="hlink" folHlink="folHlink"/>
    </a:extraClrScheme>
    <a:extraClrScheme>
      <a:clrScheme name="Leere Präsentation 1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A32638"/>
        </a:hlink>
        <a:folHlink>
          <a:srgbClr val="A3263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9093</Words>
  <Application>Microsoft Office PowerPoint</Application>
  <PresentationFormat>Bildschirmpräsentation (4:3)</PresentationFormat>
  <Paragraphs>2721</Paragraphs>
  <Slides>180</Slides>
  <Notes>131</Notes>
  <HiddenSlides>0</HiddenSlides>
  <MMClips>0</MMClips>
  <ScaleCrop>false</ScaleCrop>
  <HeadingPairs>
    <vt:vector size="4" baseType="variant">
      <vt:variant>
        <vt:lpstr>Design</vt:lpstr>
      </vt:variant>
      <vt:variant>
        <vt:i4>1</vt:i4>
      </vt:variant>
      <vt:variant>
        <vt:lpstr>Folientitel</vt:lpstr>
      </vt:variant>
      <vt:variant>
        <vt:i4>180</vt:i4>
      </vt:variant>
    </vt:vector>
  </HeadingPairs>
  <TitlesOfParts>
    <vt:vector size="181" baseType="lpstr">
      <vt:lpstr>Leere Präsentation</vt:lpstr>
      <vt:lpstr>Grundlagen der Rechnerarchitektur [CS3100.010]</vt:lpstr>
      <vt:lpstr>Kapitel 7  Speicher-Hardware</vt:lpstr>
      <vt:lpstr>Inhalte der Vorlesung</vt:lpstr>
      <vt:lpstr>Inhalte des Kapitels (1)</vt:lpstr>
      <vt:lpstr>Inhalte des Kapitels (2)</vt:lpstr>
      <vt:lpstr>Inhalte des Kapitels (3)</vt:lpstr>
      <vt:lpstr>Einführung</vt:lpstr>
      <vt:lpstr>Die Realität: Kosten/Mbyte und Zugriffszeiten</vt:lpstr>
      <vt:lpstr>Trend der Leistungen von DRAM</vt:lpstr>
      <vt:lpstr>Memory Wall</vt:lpstr>
      <vt:lpstr>Abhängigkeit von der Speichergröße</vt:lpstr>
      <vt:lpstr>Speicherhierarchie</vt:lpstr>
      <vt:lpstr>Entwurf von Speicherhierarchien</vt:lpstr>
      <vt:lpstr>Größenordnungen von Kapazitäten und Zugriffszeiten</vt:lpstr>
      <vt:lpstr>Entwurfsziele</vt:lpstr>
      <vt:lpstr>Maßeinheiten für Speicherkapazitäten</vt:lpstr>
      <vt:lpstr>Begriffe (1)</vt:lpstr>
      <vt:lpstr>Begriffe (2)</vt:lpstr>
      <vt:lpstr>Begriffe (3)</vt:lpstr>
      <vt:lpstr>Begriffe (4)</vt:lpstr>
      <vt:lpstr>Geschwindigkeit</vt:lpstr>
      <vt:lpstr>Roter Faden</vt:lpstr>
      <vt:lpstr>SRAM</vt:lpstr>
      <vt:lpstr>SRAM-Zelle (1)</vt:lpstr>
      <vt:lpstr>SRAM-Zelle (2)</vt:lpstr>
      <vt:lpstr>SRAM-Zelle (3)</vt:lpstr>
      <vt:lpstr>SRAM-Zelle (4)</vt:lpstr>
      <vt:lpstr>SRAM-Zelle (5)</vt:lpstr>
      <vt:lpstr>SRAM-Zelle (6)</vt:lpstr>
      <vt:lpstr>SRAM-Zelle (7)</vt:lpstr>
      <vt:lpstr>SRAM-Zelle (8)</vt:lpstr>
      <vt:lpstr>SRAM-Zelle (9)</vt:lpstr>
      <vt:lpstr>SRAM-Speicher (1)</vt:lpstr>
      <vt:lpstr>SRAM-Speicher (2)</vt:lpstr>
      <vt:lpstr>SRAM-Speicher (3)</vt:lpstr>
      <vt:lpstr>SRAM-Speicher (4)</vt:lpstr>
      <vt:lpstr>SRAM-Speicher (5)</vt:lpstr>
      <vt:lpstr>SRAM-Speicher (6)</vt:lpstr>
      <vt:lpstr>SRAM-Speicher (7)</vt:lpstr>
      <vt:lpstr>Verbesserungen</vt:lpstr>
      <vt:lpstr>Einsatz</vt:lpstr>
      <vt:lpstr>Roter Faden</vt:lpstr>
      <vt:lpstr>DRAM</vt:lpstr>
      <vt:lpstr>DRAM-Zelle</vt:lpstr>
      <vt:lpstr>Typischer DRAM-Speicher (1)</vt:lpstr>
      <vt:lpstr>Typischer DRAM-Speicher (2)</vt:lpstr>
      <vt:lpstr>Typischer DRAM-Speicher (3)</vt:lpstr>
      <vt:lpstr>Typischer DRAM-Speicher (4)</vt:lpstr>
      <vt:lpstr>Zusammenschaltung von Speicherbausteinen (1)</vt:lpstr>
      <vt:lpstr>Zusammenschaltung von Speicherbausteinen (2)</vt:lpstr>
      <vt:lpstr>Verbesserungen (1)</vt:lpstr>
      <vt:lpstr>Verbesserungen (2)</vt:lpstr>
      <vt:lpstr>Verbesserungen (3)</vt:lpstr>
      <vt:lpstr>Verbesserungen (4)</vt:lpstr>
      <vt:lpstr>Roter Faden</vt:lpstr>
      <vt:lpstr>Erinnerung: Paging</vt:lpstr>
      <vt:lpstr>Erinnerung: Segmentierung</vt:lpstr>
      <vt:lpstr>Translation Look-Aside Buffer (TLBs)</vt:lpstr>
      <vt:lpstr>Drei Organisationsformen von TLBs</vt:lpstr>
      <vt:lpstr>Direct Mapping</vt:lpstr>
      <vt:lpstr>Aliasing bei Direct Mapping</vt:lpstr>
      <vt:lpstr>Mengen-assoziative Abbildung – Prinzip</vt:lpstr>
      <vt:lpstr>Mengen-assoziative Abbildung – Realisierung</vt:lpstr>
      <vt:lpstr>Assoziativspeicher, associative mapping – Prinzip</vt:lpstr>
      <vt:lpstr>PowerPoint-Präsentation</vt:lpstr>
      <vt:lpstr>Anwendung: Memory Management Unit (MMU) Motorola MC 68851</vt:lpstr>
      <vt:lpstr>Zusammenfassung</vt:lpstr>
      <vt:lpstr>Roter Faden</vt:lpstr>
      <vt:lpstr>Caches</vt:lpstr>
      <vt:lpstr>Ablauf</vt:lpstr>
      <vt:lpstr>Prüfung auf cache hit: Cache-Zeilen (cache lines)</vt:lpstr>
      <vt:lpstr>Cache-Blöcke, cache blocks (1)</vt:lpstr>
      <vt:lpstr>Cache-Blöcke, cache blocks (2)</vt:lpstr>
      <vt:lpstr>Cache-Blöcke, cache blocks (3)</vt:lpstr>
      <vt:lpstr>Organisationsformen von Caches</vt:lpstr>
      <vt:lpstr>Schreibverfahren (1)</vt:lpstr>
      <vt:lpstr>Schreibverfahren (2)</vt:lpstr>
      <vt:lpstr>Virtuelle und Reale Caches</vt:lpstr>
      <vt:lpstr>Realer Cache bei Prozesswechsel (context switch)</vt:lpstr>
      <vt:lpstr>Realer Cache bei Seitenfehler (Seite muss per demand paging eingelagert werden)</vt:lpstr>
      <vt:lpstr>Bus Snooping (Bus-Lauschen)</vt:lpstr>
      <vt:lpstr>Gemeinsam genutzte Seiten (Sharing)</vt:lpstr>
      <vt:lpstr>Realer Cache bei gemeinsam benutzter Seite</vt:lpstr>
      <vt:lpstr>Virtueller Cache bei Prozesswechsel (context switch)</vt:lpstr>
      <vt:lpstr>Virtueller Cache bei Seitenfehler</vt:lpstr>
      <vt:lpstr>Virtueller Cache bei gemeinsam benutzter Seite</vt:lpstr>
      <vt:lpstr>Virtueller Cache mit PIDs bei Prozesswechsel</vt:lpstr>
      <vt:lpstr>Virtueller Cache mit PIDs bei Seitenfehler</vt:lpstr>
      <vt:lpstr>Virtueller Cache mit PIDs bei gemeinsam benutzter Seite</vt:lpstr>
      <vt:lpstr>Systeme mit mehreren Caches</vt:lpstr>
      <vt:lpstr>Beispiel: Aktuelle Intel-Prozessoren</vt:lpstr>
      <vt:lpstr>Austauschverfahren (1)</vt:lpstr>
      <vt:lpstr>Austauschverfahren (2)</vt:lpstr>
      <vt:lpstr>Austauschverfahren (3)</vt:lpstr>
      <vt:lpstr>Austauschverfahren (4)</vt:lpstr>
      <vt:lpstr>Austauschverfahren (5)</vt:lpstr>
      <vt:lpstr>Austauschverfahren (6)</vt:lpstr>
      <vt:lpstr>LRU mit Verketteten Listen</vt:lpstr>
      <vt:lpstr>LRU-Beispiel: Dynamischer Ablauf (1)</vt:lpstr>
      <vt:lpstr>LRU-Beispiel: Dynamischer Ablauf (2)</vt:lpstr>
      <vt:lpstr>Zusammenfassung</vt:lpstr>
      <vt:lpstr>Moment einmal – Gemeinsam benutzte (shared) Caches?</vt:lpstr>
      <vt:lpstr>Reales Shared Memory System</vt:lpstr>
      <vt:lpstr>Cache(daten)-Kohärenz (1)</vt:lpstr>
      <vt:lpstr>Cache(daten)-Kohärenz (2)</vt:lpstr>
      <vt:lpstr>Cache(daten)-Kohärenz (3)</vt:lpstr>
      <vt:lpstr>Cache-Kohärenz: Beispiel 1</vt:lpstr>
      <vt:lpstr>Cache-Kohärenz: Beispiel 1</vt:lpstr>
      <vt:lpstr>Cache-Kohärenz: Beispiel 1</vt:lpstr>
      <vt:lpstr>Cache-Kohärenz: Beispiel 2</vt:lpstr>
      <vt:lpstr>Cache-Kohärenz: Beispiel 2</vt:lpstr>
      <vt:lpstr>Cache-Kohärenz: Beispiel 2</vt:lpstr>
      <vt:lpstr>Cache-Kohärenz: Beispiel 3</vt:lpstr>
      <vt:lpstr>Cache-Kohärenz: Beispiel 3</vt:lpstr>
      <vt:lpstr>Cache-Kohärenz: Beispiel 3</vt:lpstr>
      <vt:lpstr>Cache-Kohärenz: Beispiel 4</vt:lpstr>
      <vt:lpstr>Cache-Kohärenz: Beispiel 4</vt:lpstr>
      <vt:lpstr>Cache-Kohärenz: Beispiel 4</vt:lpstr>
      <vt:lpstr>Lösung des I/O-Problems</vt:lpstr>
      <vt:lpstr>Lösungsmethoden</vt:lpstr>
      <vt:lpstr>Snooping-Protokolle</vt:lpstr>
      <vt:lpstr>Write-Through Cache – Write Invalidate Protokoll</vt:lpstr>
      <vt:lpstr>Write-Through Cache – Write Invalidate Protokoll</vt:lpstr>
      <vt:lpstr>Write-Through Cache – Write Update/Broadcast Protokoll</vt:lpstr>
      <vt:lpstr>Write-Through Cache – Write Update/Broadcast Protokoll</vt:lpstr>
      <vt:lpstr>Write-Through – Write Invalidate (1)</vt:lpstr>
      <vt:lpstr>Write-Through – Write Invalidate (2)</vt:lpstr>
      <vt:lpstr>Write-Through – Write Invalidate (3)</vt:lpstr>
      <vt:lpstr>Write-Back</vt:lpstr>
      <vt:lpstr>MSI (1)</vt:lpstr>
      <vt:lpstr>MSI (2)</vt:lpstr>
      <vt:lpstr>MSI: Write-Back – Write Invalidate (1)</vt:lpstr>
      <vt:lpstr>MSI: Write-Back – Write Invalidate (2)</vt:lpstr>
      <vt:lpstr>MSI: Write-Back – Write Invalidate (3)</vt:lpstr>
      <vt:lpstr>MSI: Write-Back – Write Invalidate (4)</vt:lpstr>
      <vt:lpstr>MSI: Write-Back – Write Invalidate (5)</vt:lpstr>
      <vt:lpstr>MESI (1)</vt:lpstr>
      <vt:lpstr>MESI (2)</vt:lpstr>
      <vt:lpstr>MESI (3)</vt:lpstr>
      <vt:lpstr>MESI-Zustandsdiagramm (1)</vt:lpstr>
      <vt:lpstr>MESI-Zustandsdiagramm (2)</vt:lpstr>
      <vt:lpstr>MESI-Zustandsdiagramm (3)</vt:lpstr>
      <vt:lpstr>MESI-Zustandsdiagramm (4)</vt:lpstr>
      <vt:lpstr>Letztliches MESI-Zustandsdiagramm</vt:lpstr>
      <vt:lpstr>Bewertung von Snooping-Protokollen</vt:lpstr>
      <vt:lpstr>Directory-Protokolle (1)</vt:lpstr>
      <vt:lpstr>Directory-Protokolle (2)</vt:lpstr>
      <vt:lpstr>Beispiel Presence Flag Vector (1)</vt:lpstr>
      <vt:lpstr>Beispiel Presence Flag Vector (2)</vt:lpstr>
      <vt:lpstr>Beispiel Presence Flag Vector (3)</vt:lpstr>
      <vt:lpstr>Bewertung von Directory-Protokollen</vt:lpstr>
      <vt:lpstr>Roter Faden</vt:lpstr>
      <vt:lpstr>Massenspeicher</vt:lpstr>
      <vt:lpstr>Schematischer Aufbau eines Plattenlaufwerks</vt:lpstr>
      <vt:lpstr>Einteilung der Platten in Sektoren, Spuren und Zylinder</vt:lpstr>
      <vt:lpstr>Daten einiger Plattenlaufwerke (2011)</vt:lpstr>
      <vt:lpstr>Suchzeit: Verteilung der Spurdifferenzen</vt:lpstr>
      <vt:lpstr>Schnittstellen</vt:lpstr>
      <vt:lpstr>Redundant Arrays of Independent Discs (RAID)</vt:lpstr>
      <vt:lpstr>RAID 0 (Striping)</vt:lpstr>
      <vt:lpstr>RAID 1 (Mirroring)</vt:lpstr>
      <vt:lpstr>RAID 2 (ECC)</vt:lpstr>
      <vt:lpstr>RAID 3 (Dedicated parity)</vt:lpstr>
      <vt:lpstr>RAID 4</vt:lpstr>
      <vt:lpstr>RAID 5 (Distributed parity)</vt:lpstr>
      <vt:lpstr>RAID 0+1, RAID 01 (Mirrored stripes)</vt:lpstr>
      <vt:lpstr>Übersicht</vt:lpstr>
      <vt:lpstr>Beispiel</vt:lpstr>
      <vt:lpstr>CD-ROM</vt:lpstr>
      <vt:lpstr>DVDs (1)</vt:lpstr>
      <vt:lpstr>DVDs (2)</vt:lpstr>
      <vt:lpstr>Blu*-ray Disc (BD): Motivation</vt:lpstr>
      <vt:lpstr>Blu-ray: Eigenschaften (1)</vt:lpstr>
      <vt:lpstr>Blu-ray: Eigenschaften (2)</vt:lpstr>
      <vt:lpstr>QIC-Laufwerk (Quarter Inch Cartridge)</vt:lpstr>
      <vt:lpstr>DAT-Laufwerk (Digital Audio Tape)</vt:lpstr>
      <vt:lpstr>Linear Tape Open (LTO)</vt:lpstr>
      <vt:lpstr>Linear Tape Open (LTO)</vt:lpstr>
      <vt:lpstr>Bewertung von Band-basierten Medien</vt:lpstr>
      <vt:lpstr>Zusammenfassung</vt:lpstr>
    </vt:vector>
  </TitlesOfParts>
  <Company>Universität Ulm, Eingebettete Systeme/Echtzeitsysteme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Vorlesung Grundlagen der Rechnerarchitektur (WS 14/15)</dc:title>
  <dc:subject>7 - Speicher-Hardware</dc:subject>
  <dc:creator>Heiko Falk</dc:creator>
  <cp:lastModifiedBy>hfalk</cp:lastModifiedBy>
  <cp:revision>3254</cp:revision>
  <cp:lastPrinted>2013-10-15T07:27:52Z</cp:lastPrinted>
  <dcterms:modified xsi:type="dcterms:W3CDTF">2014-10-01T12:58:07Z</dcterms:modified>
</cp:coreProperties>
</file>