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1.xml" ContentType="application/vnd.openxmlformats-officedocument.presentationml.tags+xml"/>
  <Override PartName="/ppt/notesSlides/notesSlide100.xml" ContentType="application/vnd.openxmlformats-officedocument.presentationml.notesSlide+xml"/>
  <Override PartName="/ppt/tags/tag2.xml" ContentType="application/vnd.openxmlformats-officedocument.presentationml.tags+xml"/>
  <Override PartName="/ppt/notesSlides/notesSlide10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tags/tag8.xml" ContentType="application/vnd.openxmlformats-officedocument.presentationml.tags+xml"/>
  <Override PartName="/ppt/notesSlides/notesSlide106.xml" ContentType="application/vnd.openxmlformats-officedocument.presentationml.notesSlide+xml"/>
  <Override PartName="/ppt/tags/tag9.xml" ContentType="application/vnd.openxmlformats-officedocument.presentationml.tags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tags/tag13.xml" ContentType="application/vnd.openxmlformats-officedocument.presentationml.tags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679" r:id="rId2"/>
    <p:sldId id="487" r:id="rId3"/>
    <p:sldId id="617" r:id="rId4"/>
    <p:sldId id="618" r:id="rId5"/>
    <p:sldId id="1094" r:id="rId6"/>
    <p:sldId id="1095" r:id="rId7"/>
    <p:sldId id="981" r:id="rId8"/>
    <p:sldId id="982" r:id="rId9"/>
    <p:sldId id="983" r:id="rId10"/>
    <p:sldId id="984" r:id="rId11"/>
    <p:sldId id="985" r:id="rId12"/>
    <p:sldId id="986" r:id="rId13"/>
    <p:sldId id="987" r:id="rId14"/>
    <p:sldId id="988" r:id="rId15"/>
    <p:sldId id="989" r:id="rId16"/>
    <p:sldId id="990" r:id="rId17"/>
    <p:sldId id="991" r:id="rId18"/>
    <p:sldId id="992" r:id="rId19"/>
    <p:sldId id="993" r:id="rId20"/>
    <p:sldId id="994" r:id="rId21"/>
    <p:sldId id="995" r:id="rId22"/>
    <p:sldId id="996" r:id="rId23"/>
    <p:sldId id="997" r:id="rId24"/>
    <p:sldId id="998" r:id="rId25"/>
    <p:sldId id="999" r:id="rId26"/>
    <p:sldId id="1000" r:id="rId27"/>
    <p:sldId id="795" r:id="rId28"/>
    <p:sldId id="1001" r:id="rId29"/>
    <p:sldId id="1002" r:id="rId30"/>
    <p:sldId id="1003" r:id="rId31"/>
    <p:sldId id="1004" r:id="rId32"/>
    <p:sldId id="1005" r:id="rId33"/>
    <p:sldId id="1006" r:id="rId34"/>
    <p:sldId id="1007" r:id="rId35"/>
    <p:sldId id="1008" r:id="rId36"/>
    <p:sldId id="1009" r:id="rId37"/>
    <p:sldId id="1010" r:id="rId38"/>
    <p:sldId id="1011" r:id="rId39"/>
    <p:sldId id="1012" r:id="rId40"/>
    <p:sldId id="1097" r:id="rId41"/>
    <p:sldId id="1013" r:id="rId42"/>
    <p:sldId id="1014" r:id="rId43"/>
    <p:sldId id="1015" r:id="rId44"/>
    <p:sldId id="1016" r:id="rId45"/>
    <p:sldId id="1017" r:id="rId46"/>
    <p:sldId id="1018" r:id="rId47"/>
    <p:sldId id="1020" r:id="rId48"/>
    <p:sldId id="1021" r:id="rId49"/>
    <p:sldId id="1022" r:id="rId50"/>
    <p:sldId id="1023" r:id="rId51"/>
    <p:sldId id="1024" r:id="rId52"/>
    <p:sldId id="1025" r:id="rId53"/>
    <p:sldId id="1026" r:id="rId54"/>
    <p:sldId id="1027" r:id="rId55"/>
    <p:sldId id="1028" r:id="rId56"/>
    <p:sldId id="1029" r:id="rId57"/>
    <p:sldId id="1098" r:id="rId58"/>
    <p:sldId id="1030" r:id="rId59"/>
    <p:sldId id="1031" r:id="rId60"/>
    <p:sldId id="1032" r:id="rId61"/>
    <p:sldId id="1033" r:id="rId62"/>
    <p:sldId id="1034" r:id="rId63"/>
    <p:sldId id="1035" r:id="rId64"/>
    <p:sldId id="1036" r:id="rId65"/>
    <p:sldId id="1037" r:id="rId66"/>
    <p:sldId id="1038" r:id="rId67"/>
    <p:sldId id="1039" r:id="rId68"/>
    <p:sldId id="1040" r:id="rId69"/>
    <p:sldId id="1041" r:id="rId70"/>
    <p:sldId id="1045" r:id="rId71"/>
    <p:sldId id="1046" r:id="rId72"/>
    <p:sldId id="1047" r:id="rId73"/>
    <p:sldId id="1048" r:id="rId74"/>
    <p:sldId id="799" r:id="rId75"/>
    <p:sldId id="800" r:id="rId76"/>
    <p:sldId id="1050" r:id="rId77"/>
    <p:sldId id="1051" r:id="rId78"/>
    <p:sldId id="1052" r:id="rId79"/>
    <p:sldId id="1053" r:id="rId80"/>
    <p:sldId id="1054" r:id="rId81"/>
    <p:sldId id="1055" r:id="rId82"/>
    <p:sldId id="1056" r:id="rId83"/>
    <p:sldId id="1057" r:id="rId84"/>
    <p:sldId id="1058" r:id="rId85"/>
    <p:sldId id="1059" r:id="rId86"/>
    <p:sldId id="1060" r:id="rId87"/>
    <p:sldId id="1061" r:id="rId88"/>
    <p:sldId id="1062" r:id="rId89"/>
    <p:sldId id="1063" r:id="rId90"/>
    <p:sldId id="1064" r:id="rId91"/>
    <p:sldId id="1065" r:id="rId92"/>
    <p:sldId id="1066" r:id="rId93"/>
    <p:sldId id="1067" r:id="rId94"/>
    <p:sldId id="1068" r:id="rId95"/>
    <p:sldId id="1069" r:id="rId96"/>
    <p:sldId id="1070" r:id="rId97"/>
    <p:sldId id="1071" r:id="rId98"/>
    <p:sldId id="1072" r:id="rId99"/>
    <p:sldId id="1099" r:id="rId100"/>
    <p:sldId id="1073" r:id="rId101"/>
    <p:sldId id="1074" r:id="rId102"/>
    <p:sldId id="1075" r:id="rId103"/>
    <p:sldId id="1076" r:id="rId104"/>
    <p:sldId id="1077" r:id="rId105"/>
    <p:sldId id="1078" r:id="rId106"/>
    <p:sldId id="1100" r:id="rId107"/>
    <p:sldId id="1079" r:id="rId108"/>
    <p:sldId id="1080" r:id="rId109"/>
    <p:sldId id="1081" r:id="rId110"/>
    <p:sldId id="1082" r:id="rId111"/>
    <p:sldId id="1083" r:id="rId112"/>
    <p:sldId id="1084" r:id="rId113"/>
    <p:sldId id="1085" r:id="rId114"/>
    <p:sldId id="1086" r:id="rId115"/>
    <p:sldId id="1087" r:id="rId116"/>
    <p:sldId id="1088" r:id="rId117"/>
    <p:sldId id="1089" r:id="rId118"/>
    <p:sldId id="1090" r:id="rId119"/>
    <p:sldId id="1091" r:id="rId120"/>
    <p:sldId id="1092" r:id="rId121"/>
    <p:sldId id="1093" r:id="rId122"/>
    <p:sldId id="608" r:id="rId123"/>
    <p:sldId id="1096" r:id="rId124"/>
    <p:sldId id="768" r:id="rId125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FF"/>
    <a:srgbClr val="FFFFCC"/>
    <a:srgbClr val="FFFF66"/>
    <a:srgbClr val="FFFF9A"/>
    <a:srgbClr val="FF5050"/>
    <a:srgbClr val="3366FF"/>
    <a:srgbClr val="FF7C80"/>
    <a:srgbClr val="AAA28D"/>
    <a:srgbClr val="7D91AA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0957" autoAdjust="0"/>
  </p:normalViewPr>
  <p:slideViewPr>
    <p:cSldViewPr>
      <p:cViewPr varScale="1">
        <p:scale>
          <a:sx n="110" d="100"/>
          <a:sy n="110" d="100"/>
        </p:scale>
        <p:origin x="-1536" y="-78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101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102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103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104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105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110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113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114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115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118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119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120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121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122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123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124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7C9E9-8404-4531-B9D3-CB7FEE11EBC2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5DF-E1B1-4D47-90B3-1EEE01234289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5DF-E1B1-4D47-90B3-1EEE01234289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8DAE8-1DFA-4305-872F-4516FFE6975D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21B55-7706-4ED3-B7EA-05B3A6195B0E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006D-8B85-441A-B789-A2CD8BA6A287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006D-8B85-441A-B789-A2CD8BA6A287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006D-8B85-441A-B789-A2CD8BA6A287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ED533-E113-45ED-87A1-294A614BC17A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81C14-F8EE-43E2-BD37-EDA5BE13361D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ED533-E113-45ED-87A1-294A614BC17A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4B2-6AB9-4AE7-9F8C-92176F50A8C0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26AEA-8167-47C3-9CCB-B683276EA1DB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A760-CEC0-4D0A-B1F0-603C3147570D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AF4C-EEE8-4574-AFEE-7A33BE15BCCA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6D5BA-117E-426A-B653-2D75880B988B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2406E-EAF8-4EC9-BF1A-E9FD285FFA1D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D34D-3BC2-421D-AA62-9F22ADD25FF9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60F48-5DDB-48CC-93AD-9D1989275A8B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B53F-1953-43D8-A718-9C9FE061EC0A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FAE0A-96D0-4873-A5FD-4DC9DBF21059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FAE0A-96D0-4873-A5FD-4DC9DBF21059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FAE0A-96D0-4873-A5FD-4DC9DBF21059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8CB12-E1A1-48E4-80E7-9675C18F382E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65761-D2F1-4D43-B8A0-F58D8056B4B2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87335-01EC-4CC6-A23F-815F7E6FE7A8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AE38A-6F90-404D-8D50-A91C9B6625C6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AE38A-6F90-404D-8D50-A91C9B6625C6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4F28F-026A-4A92-97CF-CB4342A3C00D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4F28F-026A-4A92-97CF-CB4342A3C00D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4F28F-026A-4A92-97CF-CB4342A3C00D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E6916-A3FB-4479-948C-818B705BE68C}" type="slidenum">
              <a:rPr lang="de-DE"/>
              <a:pPr/>
              <a:t>89</a:t>
            </a:fld>
            <a:endParaRPr lang="de-DE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E6916-A3FB-4479-948C-818B705BE68C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54F8A-C063-4F71-8689-AF73ECAB1FC6}" type="slidenum">
              <a:rPr lang="de-DE"/>
              <a:pPr/>
              <a:t>91</a:t>
            </a:fld>
            <a:endParaRPr lang="de-DE" dirty="0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757FF-2464-4981-8D4F-9CD47B22A488}" type="slidenum">
              <a:rPr lang="de-DE"/>
              <a:pPr/>
              <a:t>92</a:t>
            </a:fld>
            <a:endParaRPr lang="de-DE" dirty="0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A589B-3D74-4E7F-97A1-CAC22611651E}" type="slidenum">
              <a:rPr lang="de-DE"/>
              <a:pPr/>
              <a:t>93</a:t>
            </a:fld>
            <a:endParaRPr lang="de-DE" dirty="0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0BB2E-9125-43E5-BDED-4587413C3BD9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87C9A-9A50-491D-9A5D-CC508CFCC75C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87C9A-9A50-491D-9A5D-CC508CFCC75C}" type="slidenum">
              <a:rPr lang="de-DE"/>
              <a:pPr/>
              <a:t>96</a:t>
            </a:fld>
            <a:endParaRPr lang="de-DE" dirty="0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EB533-4AC8-443D-BCF0-16E9E7E6B7EF}" type="slidenum">
              <a:rPr lang="de-DE"/>
              <a:pPr/>
              <a:t>97</a:t>
            </a:fld>
            <a:endParaRPr lang="de-DE" dirty="0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3EA5C-2E7F-4B52-AD29-4AE92545B2E1}" type="slidenum">
              <a:rPr lang="de-DE"/>
              <a:pPr/>
              <a:t>98</a:t>
            </a:fld>
            <a:endParaRPr lang="de-DE" dirty="0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99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100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11BD64C1-6165-4B55-A805-352F7C6308F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36C86C9-F4D5-452B-A6C8-CBB3F00A282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A0C8C98-7B8B-4991-B891-2C4B8471C03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13E2350A-61B4-4DEC-8AFD-07F74C570D1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D2D4D45-363D-4733-BF13-929ECADA1A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F97B343-E4AE-49BD-97CB-93F1E95F8C5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5202899-6E16-4A24-8965-F8D0AA97E78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0B3BD3E-EA30-4493-92D3-924179CF6B7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B7C2805-805B-46A9-899A-E01860AF785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DFBC63F-0C77-460E-BA82-253ED26AF31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332DF42-474D-4BCD-B4D6-F3DBC5472AC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44F1E90-CEC4-4AD5-B0AD-6780222894D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</a:t>
            </a:r>
            <a:r>
              <a:rPr lang="de-DE" sz="1000" dirty="0" smtClean="0">
                <a:solidFill>
                  <a:srgbClr val="A32638"/>
                </a:solidFill>
              </a:rPr>
              <a:t>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/124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0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2.xml"/><Relationship Id="rId7" Type="http://schemas.openxmlformats.org/officeDocument/2006/relationships/image" Target="../media/image3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109.xml"/><Relationship Id="rId4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einstein.informatik.uni-oldenburg.de/20911.html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6.xml"/><Relationship Id="rId7" Type="http://schemas.openxmlformats.org/officeDocument/2006/relationships/image" Target="../media/image3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17.xml"/><Relationship Id="rId9" Type="http://schemas.openxmlformats.org/officeDocument/2006/relationships/image" Target="../media/image40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</a:t>
            </a:r>
            <a:r>
              <a:rPr lang="de-DE" dirty="0" smtClean="0"/>
              <a:t>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27AE8EE-0C25-40D4-9A70-9CA80B772EB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Ein-/Ausgabe aus Sicht der CPU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Eigenschaften speicherbezogener Adressierung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Vorteile: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Großer I/O-Adressraum aufwandsarm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Wenig Festlegung beim Prozessorentwurf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separaten I/O-Befehle notwendig, kleiner Befehlssatz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Nachteile: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Besonderes I/O-Timing nur über Busadapter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Zugriffsschutz auf I/O-Geräte nur über Speicherverwaltung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58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C6BD07E-3B39-4CD0-B2C3-FB150118731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Fehlererkennung mit CRC-Zeichen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Problem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Datenübertragung über physikalisches Medium kann fehlerbehaftet sein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 Ebene der Netzwerkpakete:</a:t>
            </a:r>
            <a:br>
              <a:rPr lang="de-DE" dirty="0" smtClean="0"/>
            </a:br>
            <a:r>
              <a:rPr lang="de-DE" dirty="0" smtClean="0"/>
              <a:t>durch Netzwerkprotokoll detektiert und behandelt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 Ebene der Paketinhalte (fehlerhafte Übertragung einzelner oder mehrerer Bits):</a:t>
            </a:r>
            <a:br>
              <a:rPr lang="de-DE" dirty="0" smtClean="0"/>
            </a:br>
            <a:r>
              <a:rPr lang="de-DE" dirty="0" smtClean="0"/>
              <a:t>Möglichkeit zur Validierung empfangener Daten erforderlich</a:t>
            </a: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sz="1200" b="1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Prinzip: Redundante Codierung der Daten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D.h. es werden mehr Bits übertragen als Nutzdaten</a:t>
            </a: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sz="1200" b="1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Verbreitete Methode: </a:t>
            </a:r>
            <a:r>
              <a:rPr lang="en-US" b="1" i="1" dirty="0" smtClean="0"/>
              <a:t>Cyclic Redundancy Check (CRC)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Erkennt Vielzahl von Fehlertypen (je nach Parametrisierung)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Ist </a:t>
            </a:r>
            <a:r>
              <a:rPr lang="en-US" i="1" dirty="0" smtClean="0"/>
              <a:t>error-detecting code</a:t>
            </a:r>
            <a:r>
              <a:rPr lang="de-DE" dirty="0" smtClean="0"/>
              <a:t>, im Gegensatz zu </a:t>
            </a:r>
            <a:r>
              <a:rPr lang="en-US" i="1" dirty="0" smtClean="0"/>
              <a:t>error-correcting code</a:t>
            </a:r>
          </a:p>
        </p:txBody>
      </p:sp>
    </p:spTree>
    <p:extLst>
      <p:ext uri="{BB962C8B-B14F-4D97-AF65-F5344CB8AC3E}">
        <p14:creationId xmlns:p14="http://schemas.microsoft.com/office/powerpoint/2010/main" val="260820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B951FD-872B-4AFC-B554-1EC5DFB18DD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 von CRC-Zeichen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b="1" dirty="0" smtClean="0"/>
              <a:t>Zu übertragen:</a:t>
            </a:r>
            <a:r>
              <a:rPr lang="de-DE" dirty="0" smtClean="0"/>
              <a:t> Nachricht </a:t>
            </a:r>
            <a:r>
              <a:rPr lang="de-DE" i="1" dirty="0" smtClean="0"/>
              <a:t>G</a:t>
            </a:r>
            <a:r>
              <a:rPr lang="de-DE" dirty="0" smtClean="0"/>
              <a:t>, in </a:t>
            </a:r>
            <a:r>
              <a:rPr lang="de-DE" i="1" dirty="0" smtClean="0"/>
              <a:t>k</a:t>
            </a:r>
            <a:r>
              <a:rPr lang="de-DE" dirty="0" smtClean="0"/>
              <a:t> Bits codiert.</a:t>
            </a:r>
          </a:p>
          <a:p>
            <a:pPr marL="0" indent="-381000">
              <a:lnSpc>
                <a:spcPct val="100000"/>
              </a:lnSpc>
            </a:pPr>
            <a:r>
              <a:rPr lang="de-DE" b="1" dirty="0" smtClean="0"/>
              <a:t>Ziel:</a:t>
            </a:r>
            <a:r>
              <a:rPr lang="de-DE" dirty="0" smtClean="0"/>
              <a:t> Durch Übertragung von </a:t>
            </a:r>
            <a:r>
              <a:rPr lang="de-DE" i="1" dirty="0" smtClean="0"/>
              <a:t>n</a:t>
            </a:r>
            <a:r>
              <a:rPr lang="de-DE" dirty="0" smtClean="0"/>
              <a:t> Bits (</a:t>
            </a:r>
            <a:r>
              <a:rPr lang="de-DE" i="1" dirty="0" smtClean="0"/>
              <a:t>n</a:t>
            </a:r>
            <a:r>
              <a:rPr lang="de-DE" dirty="0" smtClean="0"/>
              <a:t> &gt; </a:t>
            </a:r>
            <a:r>
              <a:rPr lang="de-DE" i="1" dirty="0" smtClean="0"/>
              <a:t>k</a:t>
            </a:r>
            <a:r>
              <a:rPr lang="de-DE" dirty="0" smtClean="0"/>
              <a:t>) Schutz gegen Fehler</a:t>
            </a:r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0" indent="-381000">
              <a:lnSpc>
                <a:spcPct val="100000"/>
              </a:lnSpc>
            </a:pPr>
            <a:r>
              <a:rPr lang="de-DE" b="1" dirty="0" smtClean="0"/>
              <a:t>Annahme: Systematischer Code</a:t>
            </a:r>
            <a:r>
              <a:rPr lang="de-DE" dirty="0" smtClean="0"/>
              <a:t> – Übertragene Nachricht stimmt in </a:t>
            </a:r>
            <a:r>
              <a:rPr lang="de-DE" i="1" dirty="0" smtClean="0"/>
              <a:t>k</a:t>
            </a:r>
            <a:r>
              <a:rPr lang="de-DE" dirty="0" smtClean="0"/>
              <a:t> Bits mit der Ausgangsnachricht überein</a:t>
            </a:r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0" indent="-381000">
              <a:lnSpc>
                <a:spcPct val="100000"/>
              </a:lnSpc>
            </a:pPr>
            <a:r>
              <a:rPr lang="de-DE" b="1" dirty="0" smtClean="0"/>
              <a:t>Interpretation:</a:t>
            </a:r>
            <a:r>
              <a:rPr lang="de-DE" dirty="0" smtClean="0"/>
              <a:t> An eine ursprüngliche Nachricht </a:t>
            </a:r>
            <a:r>
              <a:rPr lang="de-DE" i="1" dirty="0" smtClean="0"/>
              <a:t>G</a:t>
            </a:r>
            <a:r>
              <a:rPr lang="de-DE" dirty="0" smtClean="0"/>
              <a:t> wird eine gewisse Anzahl von Prüfbits </a:t>
            </a:r>
            <a:r>
              <a:rPr lang="de-DE" i="1" dirty="0" smtClean="0"/>
              <a:t>R</a:t>
            </a:r>
            <a:r>
              <a:rPr lang="de-DE" dirty="0" smtClean="0"/>
              <a:t> angehängt, und die resultierende </a:t>
            </a:r>
            <a:r>
              <a:rPr lang="de-DE" i="1" dirty="0" smtClean="0"/>
              <a:t>n</a:t>
            </a:r>
            <a:r>
              <a:rPr lang="de-DE" dirty="0" smtClean="0"/>
              <a:t> Bits lange Nachricht wird über ein Kommunikationsmedium übertragen.</a:t>
            </a:r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0" indent="-381000">
              <a:lnSpc>
                <a:spcPct val="100000"/>
              </a:lnSpc>
            </a:pPr>
            <a:r>
              <a:rPr lang="de-DE" dirty="0" smtClean="0"/>
              <a:t>Betrachtung der Bits 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der Nachricht als Koeffizienten eines Polynoms </a:t>
            </a:r>
            <a:r>
              <a:rPr lang="de-DE" i="1" dirty="0" smtClean="0"/>
              <a:t>G</a:t>
            </a:r>
            <a:r>
              <a:rPr lang="de-DE" dirty="0" smtClean="0"/>
              <a:t>, des </a:t>
            </a:r>
            <a:r>
              <a:rPr lang="de-DE" i="1" u="sng" dirty="0" smtClean="0"/>
              <a:t>Nachrichtenpolynoms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139952" y="285293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Nachricht </a:t>
            </a:r>
            <a:r>
              <a:rPr lang="de-DE" sz="2000" i="1" dirty="0" smtClean="0"/>
              <a:t>G</a:t>
            </a:r>
            <a:endParaRPr lang="de-DE" sz="20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6058736" y="2852936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Prüfbits </a:t>
            </a:r>
            <a:r>
              <a:rPr lang="de-DE" sz="2000" i="1" dirty="0" smtClean="0"/>
              <a:t>R</a:t>
            </a:r>
            <a:endParaRPr lang="de-DE" sz="20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4503033" y="324491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i="1" dirty="0" smtClean="0"/>
              <a:t>k</a:t>
            </a:r>
            <a:r>
              <a:rPr lang="de-DE" sz="2000" dirty="0" smtClean="0"/>
              <a:t> Bits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194190" y="324491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i="1" dirty="0" smtClean="0"/>
              <a:t>n-k</a:t>
            </a:r>
            <a:r>
              <a:rPr lang="de-DE" sz="2000" dirty="0" smtClean="0"/>
              <a:t> Bits</a:t>
            </a:r>
            <a:endParaRPr lang="de-DE" sz="2000" dirty="0"/>
          </a:p>
        </p:txBody>
      </p:sp>
      <p:cxnSp>
        <p:nvCxnSpPr>
          <p:cNvPr id="6" name="Gerade Verbindung 5"/>
          <p:cNvCxnSpPr/>
          <p:nvPr/>
        </p:nvCxnSpPr>
        <p:spPr bwMode="auto">
          <a:xfrm flipH="1">
            <a:off x="3923928" y="3253046"/>
            <a:ext cx="19442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H="1">
            <a:off x="5868144" y="3253046"/>
            <a:ext cx="16561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501831" y="3028890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Übertragene Nachricht </a:t>
            </a:r>
            <a:r>
              <a:rPr lang="de-DE" sz="2000" i="1" dirty="0" smtClean="0"/>
              <a:t>F</a:t>
            </a:r>
            <a:r>
              <a:rPr lang="de-DE" sz="2000" dirty="0" smtClean="0"/>
              <a:t>:</a:t>
            </a:r>
          </a:p>
          <a:p>
            <a:pPr algn="ctr"/>
            <a:r>
              <a:rPr lang="de-DE" sz="2000" dirty="0" smtClean="0"/>
              <a:t>(</a:t>
            </a:r>
            <a:r>
              <a:rPr lang="de-DE" sz="2000" i="1" dirty="0" smtClean="0"/>
              <a:t>n</a:t>
            </a:r>
            <a:r>
              <a:rPr lang="de-DE" sz="2000" dirty="0" smtClean="0"/>
              <a:t> Bits)</a:t>
            </a:r>
            <a:endParaRPr lang="de-DE" sz="2000" dirty="0"/>
          </a:p>
        </p:txBody>
      </p:sp>
      <p:pic>
        <p:nvPicPr>
          <p:cNvPr id="22" name="Grafik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52" y="5589240"/>
            <a:ext cx="24003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0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C2859B-16EE-46D9-9548-3434C219A42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zur Polynom-Darstellung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Nachricht </a:t>
            </a:r>
            <a:r>
              <a:rPr lang="de-DE" b="1" i="1" dirty="0" smtClean="0"/>
              <a:t>G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11000101</a:t>
            </a:r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 smtClean="0"/>
              <a:t>	1. Bit von rechts hat Wertigkeit     1</a:t>
            </a:r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2. Bit von rechts hat Wertigkeit     2</a:t>
            </a:r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3. </a:t>
            </a:r>
            <a:r>
              <a:rPr lang="de-DE" dirty="0"/>
              <a:t>Bit von rechts hat Wertigkeit </a:t>
            </a:r>
            <a:r>
              <a:rPr lang="de-DE" dirty="0" smtClean="0"/>
              <a:t>    4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4. </a:t>
            </a:r>
            <a:r>
              <a:rPr lang="de-DE" dirty="0"/>
              <a:t>Bit von rechts hat Wertigkeit </a:t>
            </a:r>
            <a:r>
              <a:rPr lang="de-DE" dirty="0" smtClean="0"/>
              <a:t>    8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5. </a:t>
            </a:r>
            <a:r>
              <a:rPr lang="de-DE" dirty="0"/>
              <a:t>Bit von rechts hat Wertigkeit </a:t>
            </a:r>
            <a:r>
              <a:rPr lang="de-DE" dirty="0" smtClean="0"/>
              <a:t>  16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6. </a:t>
            </a:r>
            <a:r>
              <a:rPr lang="de-DE" dirty="0"/>
              <a:t>Bit von rechts hat Wertigkeit </a:t>
            </a:r>
            <a:r>
              <a:rPr lang="de-DE" dirty="0" smtClean="0"/>
              <a:t>  32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7. </a:t>
            </a:r>
            <a:r>
              <a:rPr lang="de-DE" dirty="0"/>
              <a:t>Bit von rechts hat Wertigkeit </a:t>
            </a:r>
            <a:r>
              <a:rPr lang="de-DE" dirty="0" smtClean="0"/>
              <a:t>  64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8. </a:t>
            </a:r>
            <a:r>
              <a:rPr lang="de-DE" dirty="0"/>
              <a:t>Bit von rechts hat Wertigkeit </a:t>
            </a:r>
            <a:r>
              <a:rPr lang="de-DE" dirty="0" smtClean="0"/>
              <a:t>128</a:t>
            </a:r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i="1" dirty="0" smtClean="0"/>
              <a:t>G</a:t>
            </a:r>
            <a:r>
              <a:rPr lang="de-DE" dirty="0" smtClean="0"/>
              <a:t>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11000101</a:t>
            </a:r>
            <a:r>
              <a:rPr lang="de-DE" dirty="0" smtClean="0"/>
              <a:t> = 2</a:t>
            </a:r>
            <a:r>
              <a:rPr lang="de-DE" baseline="30000" dirty="0" smtClean="0"/>
              <a:t>7</a:t>
            </a:r>
            <a:r>
              <a:rPr lang="de-DE" dirty="0" smtClean="0"/>
              <a:t> + 2</a:t>
            </a:r>
            <a:r>
              <a:rPr lang="de-DE" baseline="30000" dirty="0" smtClean="0"/>
              <a:t>6</a:t>
            </a:r>
            <a:r>
              <a:rPr lang="de-DE" dirty="0" smtClean="0"/>
              <a:t> + 2</a:t>
            </a:r>
            <a:r>
              <a:rPr lang="de-DE" baseline="30000" dirty="0" smtClean="0"/>
              <a:t>2</a:t>
            </a:r>
            <a:r>
              <a:rPr lang="de-DE" dirty="0" smtClean="0"/>
              <a:t> + 2</a:t>
            </a:r>
            <a:r>
              <a:rPr lang="de-DE" baseline="30000" dirty="0" smtClean="0"/>
              <a:t>0</a:t>
            </a:r>
            <a:endParaRPr lang="de-DE" dirty="0" smtClean="0"/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7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6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2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0</a:t>
            </a:r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7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6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*2</a:t>
            </a:r>
            <a:r>
              <a:rPr lang="de-DE" baseline="30000" dirty="0" smtClean="0"/>
              <a:t>5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*2</a:t>
            </a:r>
            <a:r>
              <a:rPr lang="de-DE" baseline="30000" dirty="0" smtClean="0"/>
              <a:t>4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*2</a:t>
            </a:r>
            <a:r>
              <a:rPr lang="de-DE" baseline="30000" dirty="0" smtClean="0"/>
              <a:t>3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2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*2</a:t>
            </a:r>
            <a:r>
              <a:rPr lang="de-DE" baseline="30000" dirty="0" smtClean="0"/>
              <a:t>1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*2</a:t>
            </a:r>
            <a:r>
              <a:rPr lang="de-DE" baseline="30000" dirty="0" smtClean="0"/>
              <a:t>0</a:t>
            </a:r>
          </a:p>
          <a:p>
            <a:pPr marL="381000" indent="-381000">
              <a:lnSpc>
                <a:spcPct val="100000"/>
              </a:lnSpc>
            </a:pPr>
            <a:endParaRPr lang="de-DE" sz="1400" dirty="0" smtClean="0"/>
          </a:p>
          <a:p>
            <a:pPr marL="381000" indent="-381000">
              <a:lnSpc>
                <a:spcPct val="100000"/>
              </a:lnSpc>
            </a:pPr>
            <a:r>
              <a:rPr lang="de-DE" dirty="0" smtClean="0"/>
              <a:t>    = </a:t>
            </a:r>
          </a:p>
          <a:p>
            <a:pPr marL="381000" indent="-381000"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578550" y="1926000"/>
            <a:ext cx="6415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= 2</a:t>
            </a:r>
            <a:r>
              <a:rPr lang="de-DE" sz="2000" baseline="30000" dirty="0" smtClean="0"/>
              <a:t>0</a:t>
            </a:r>
          </a:p>
          <a:p>
            <a:r>
              <a:rPr lang="de-DE" sz="2000" dirty="0" smtClean="0"/>
              <a:t>= 2</a:t>
            </a:r>
            <a:r>
              <a:rPr lang="de-DE" sz="2000" baseline="30000" dirty="0" smtClean="0"/>
              <a:t>1</a:t>
            </a:r>
            <a:endParaRPr lang="de-DE" sz="2000" baseline="30000" dirty="0"/>
          </a:p>
          <a:p>
            <a:r>
              <a:rPr lang="de-DE" sz="2000" dirty="0"/>
              <a:t>= </a:t>
            </a:r>
            <a:r>
              <a:rPr lang="de-DE" sz="2000" dirty="0" smtClean="0"/>
              <a:t>2</a:t>
            </a:r>
            <a:r>
              <a:rPr lang="de-DE" sz="2000" baseline="30000" dirty="0" smtClean="0"/>
              <a:t>2</a:t>
            </a:r>
            <a:endParaRPr lang="de-DE" sz="2000" baseline="30000" dirty="0"/>
          </a:p>
          <a:p>
            <a:r>
              <a:rPr lang="de-DE" sz="2000" dirty="0"/>
              <a:t>= </a:t>
            </a:r>
            <a:r>
              <a:rPr lang="de-DE" sz="2000" dirty="0" smtClean="0"/>
              <a:t>2</a:t>
            </a:r>
            <a:r>
              <a:rPr lang="de-DE" sz="2000" baseline="30000" dirty="0" smtClean="0"/>
              <a:t>3</a:t>
            </a:r>
            <a:endParaRPr lang="de-DE" sz="2000" baseline="30000" dirty="0"/>
          </a:p>
          <a:p>
            <a:r>
              <a:rPr lang="de-DE" sz="2000" dirty="0"/>
              <a:t>= </a:t>
            </a:r>
            <a:r>
              <a:rPr lang="de-DE" sz="2000" dirty="0" smtClean="0"/>
              <a:t>2</a:t>
            </a:r>
            <a:r>
              <a:rPr lang="de-DE" sz="2000" baseline="30000" dirty="0" smtClean="0"/>
              <a:t>4</a:t>
            </a:r>
            <a:endParaRPr lang="de-DE" sz="2000" baseline="30000" dirty="0"/>
          </a:p>
          <a:p>
            <a:r>
              <a:rPr lang="de-DE" sz="2000" dirty="0"/>
              <a:t>= </a:t>
            </a:r>
            <a:r>
              <a:rPr lang="de-DE" sz="2000" dirty="0" smtClean="0"/>
              <a:t>2</a:t>
            </a:r>
            <a:r>
              <a:rPr lang="de-DE" sz="2000" baseline="30000" dirty="0" smtClean="0"/>
              <a:t>5</a:t>
            </a:r>
            <a:endParaRPr lang="de-DE" sz="2000" baseline="30000" dirty="0"/>
          </a:p>
          <a:p>
            <a:r>
              <a:rPr lang="de-DE" sz="2000" dirty="0"/>
              <a:t>= </a:t>
            </a:r>
            <a:r>
              <a:rPr lang="de-DE" sz="2000" dirty="0" smtClean="0"/>
              <a:t>2</a:t>
            </a:r>
            <a:r>
              <a:rPr lang="de-DE" sz="2000" baseline="30000" dirty="0" smtClean="0"/>
              <a:t>6</a:t>
            </a:r>
            <a:endParaRPr lang="de-DE" sz="2000" baseline="30000" dirty="0"/>
          </a:p>
          <a:p>
            <a:r>
              <a:rPr lang="de-DE" sz="2000" dirty="0"/>
              <a:t>= </a:t>
            </a:r>
            <a:r>
              <a:rPr lang="de-DE" sz="2000" dirty="0" smtClean="0"/>
              <a:t>2</a:t>
            </a:r>
            <a:r>
              <a:rPr lang="de-DE" sz="2000" baseline="30000" dirty="0"/>
              <a:t>7</a:t>
            </a: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38378"/>
            <a:ext cx="1047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2BDCAB3-5D99-4BFB-8846-B794A6322E4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von Nachrichten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Verallgemeinerung:</a:t>
            </a:r>
            <a:r>
              <a:rPr lang="de-DE" dirty="0" smtClean="0"/>
              <a:t> Ersetzen der Basis 2 durch Basis </a:t>
            </a:r>
            <a:r>
              <a:rPr lang="de-DE" i="1" dirty="0" smtClean="0"/>
              <a:t>x</a:t>
            </a:r>
          </a:p>
          <a:p>
            <a:pPr marL="381000" indent="-381000">
              <a:lnSpc>
                <a:spcPct val="90000"/>
              </a:lnSpc>
            </a:pPr>
            <a:endParaRPr lang="de-DE" i="1" dirty="0"/>
          </a:p>
          <a:p>
            <a:pPr marL="381000" indent="-381000">
              <a:lnSpc>
                <a:spcPct val="90000"/>
              </a:lnSpc>
            </a:pPr>
            <a:endParaRPr lang="de-DE" i="1" dirty="0" smtClean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Übertragene Nachricht </a:t>
            </a:r>
            <a:r>
              <a:rPr lang="de-DE" b="1" i="1" dirty="0" smtClean="0"/>
              <a:t>F(x)</a:t>
            </a:r>
            <a:endParaRPr lang="de-DE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Nehme ursprüngliches Nachrichtenpolynom </a:t>
            </a:r>
            <a:r>
              <a:rPr lang="de-DE" i="1" dirty="0" smtClean="0"/>
              <a:t>G(x)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„Mache Platz“ für </a:t>
            </a:r>
            <a:r>
              <a:rPr lang="de-DE" i="1" dirty="0" smtClean="0"/>
              <a:t>n-k</a:t>
            </a:r>
            <a:r>
              <a:rPr lang="de-DE" dirty="0" smtClean="0"/>
              <a:t> viele Bits des </a:t>
            </a:r>
            <a:r>
              <a:rPr lang="de-DE" i="1" u="sng" dirty="0" smtClean="0"/>
              <a:t>Prüfbit-Polynoms</a:t>
            </a:r>
            <a:r>
              <a:rPr lang="de-DE" dirty="0" smtClean="0"/>
              <a:t> </a:t>
            </a:r>
            <a:r>
              <a:rPr lang="de-DE" i="1" dirty="0" smtClean="0"/>
              <a:t>R(x)</a:t>
            </a:r>
            <a:r>
              <a:rPr lang="de-DE" dirty="0" smtClean="0"/>
              <a:t>, indem </a:t>
            </a:r>
            <a:r>
              <a:rPr lang="de-DE" i="1" dirty="0" smtClean="0"/>
              <a:t>G(x)</a:t>
            </a:r>
            <a:r>
              <a:rPr lang="de-DE" dirty="0" smtClean="0"/>
              <a:t> um </a:t>
            </a:r>
            <a:r>
              <a:rPr lang="de-DE" i="1" dirty="0" smtClean="0"/>
              <a:t>n-k</a:t>
            </a:r>
            <a:r>
              <a:rPr lang="de-DE" dirty="0" smtClean="0"/>
              <a:t> Stellen nach links geschoben wird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Links-Schieben einfach per Multiplikation von </a:t>
            </a:r>
            <a:r>
              <a:rPr lang="de-DE" i="1" dirty="0" smtClean="0"/>
              <a:t>G(x)</a:t>
            </a:r>
            <a:r>
              <a:rPr lang="de-DE" dirty="0" smtClean="0"/>
              <a:t> mit </a:t>
            </a:r>
            <a:r>
              <a:rPr lang="de-DE" i="1" dirty="0" smtClean="0"/>
              <a:t>x</a:t>
            </a:r>
            <a:r>
              <a:rPr lang="de-DE" i="1" baseline="30000" dirty="0" smtClean="0"/>
              <a:t>n-k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zu übertragendes </a:t>
            </a:r>
            <a:r>
              <a:rPr lang="de-DE" i="1" u="sng" dirty="0" smtClean="0"/>
              <a:t>Codepolynom</a:t>
            </a:r>
            <a:r>
              <a:rPr lang="de-DE" dirty="0" smtClean="0"/>
              <a:t> </a:t>
            </a:r>
            <a:r>
              <a:rPr lang="de-DE" i="1" dirty="0" smtClean="0"/>
              <a:t>F(x)</a:t>
            </a:r>
            <a:r>
              <a:rPr lang="de-DE" dirty="0" smtClean="0"/>
              <a:t>, indem </a:t>
            </a:r>
            <a:r>
              <a:rPr lang="de-DE" dirty="0"/>
              <a:t>einfach </a:t>
            </a:r>
            <a:r>
              <a:rPr lang="de-DE" i="1" dirty="0"/>
              <a:t>R(x)</a:t>
            </a:r>
            <a:r>
              <a:rPr lang="de-DE" dirty="0"/>
              <a:t> </a:t>
            </a:r>
            <a:r>
              <a:rPr lang="de-DE" dirty="0" smtClean="0"/>
              <a:t>an nach links verschobene Nachricht angehängt wird, d.h. hinzuaddiert wird: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844824"/>
            <a:ext cx="2762250" cy="7429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1" y="5494362"/>
            <a:ext cx="383476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8463138-7375-4C6D-9C05-63396D7470C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zur Erzeugung der übertragenen Nachricht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7475"/>
            <a:ext cx="9144000" cy="4994275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Nachricht </a:t>
            </a:r>
            <a:r>
              <a:rPr lang="de-DE" b="1" i="1" dirty="0" smtClean="0"/>
              <a:t>G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11000101	</a:t>
            </a:r>
            <a:r>
              <a:rPr lang="de-DE" b="1" dirty="0" smtClean="0"/>
              <a:t>Prüfbits </a:t>
            </a:r>
            <a:r>
              <a:rPr lang="de-DE" b="1" i="1" dirty="0" smtClean="0"/>
              <a:t>R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381000" indent="-381000">
              <a:lnSpc>
                <a:spcPct val="90000"/>
              </a:lnSpc>
            </a:pPr>
            <a:endParaRPr lang="de-DE" sz="1200" b="1" dirty="0" smtClean="0">
              <a:latin typeface="Courier New" pitchFamily="49" charset="0"/>
              <a:cs typeface="Courier New" pitchFamily="49" charset="0"/>
            </a:endParaRPr>
          </a:p>
          <a:p>
            <a:pPr marL="381000" indent="-381000">
              <a:lnSpc>
                <a:spcPct val="100000"/>
              </a:lnSpc>
            </a:pPr>
            <a:r>
              <a:rPr lang="de-DE" dirty="0" smtClean="0">
                <a:sym typeface="Wingdings"/>
              </a:rPr>
              <a:t> </a:t>
            </a:r>
            <a:r>
              <a:rPr lang="de-DE" i="1" dirty="0" smtClean="0"/>
              <a:t>G(x)</a:t>
            </a:r>
            <a:r>
              <a:rPr lang="de-DE" dirty="0" smtClean="0"/>
              <a:t>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7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6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5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4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2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1</a:t>
            </a:r>
            <a:r>
              <a:rPr lang="de-DE" dirty="0" smtClean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0</a:t>
            </a:r>
          </a:p>
          <a:p>
            <a:pPr marL="381000" indent="-381000">
              <a:lnSpc>
                <a:spcPct val="100000"/>
              </a:lnSpc>
            </a:pPr>
            <a:endParaRPr lang="de-DE" sz="1400" dirty="0" smtClean="0"/>
          </a:p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Verschiebe</a:t>
            </a:r>
            <a:r>
              <a:rPr lang="de-DE" dirty="0" smtClean="0"/>
              <a:t> </a:t>
            </a:r>
            <a:r>
              <a:rPr lang="de-DE" i="1" dirty="0" smtClean="0"/>
              <a:t>G(x)</a:t>
            </a:r>
            <a:r>
              <a:rPr lang="de-DE" dirty="0" smtClean="0"/>
              <a:t> um 3 Stellen nach links, da </a:t>
            </a:r>
            <a:r>
              <a:rPr lang="de-DE" i="1" dirty="0" smtClean="0"/>
              <a:t>R</a:t>
            </a:r>
            <a:r>
              <a:rPr lang="de-DE" dirty="0" smtClean="0"/>
              <a:t> 3 Bits lang ist:</a:t>
            </a:r>
          </a:p>
          <a:p>
            <a:pPr marL="381000" indent="-381000">
              <a:lnSpc>
                <a:spcPct val="100000"/>
              </a:lnSpc>
            </a:pPr>
            <a:endParaRPr lang="de-DE" sz="1200" dirty="0"/>
          </a:p>
          <a:p>
            <a:pPr marL="381000" indent="-381000">
              <a:lnSpc>
                <a:spcPct val="100000"/>
              </a:lnSpc>
            </a:pPr>
            <a:r>
              <a:rPr lang="de-DE" i="1" dirty="0" smtClean="0"/>
              <a:t>G(x)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r>
              <a:rPr lang="de-DE" dirty="0" smtClean="0"/>
              <a:t> =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7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5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4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0</a:t>
            </a:r>
            <a:r>
              <a:rPr lang="de-DE" dirty="0" smtClean="0"/>
              <a:t>) * 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</a:p>
          <a:p>
            <a:pPr marL="381000" indent="-381000"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            </a:t>
            </a:r>
            <a:r>
              <a:rPr lang="de-DE" sz="1200" dirty="0" smtClean="0"/>
              <a:t> </a:t>
            </a:r>
            <a:r>
              <a:rPr lang="de-DE" dirty="0" smtClean="0"/>
              <a:t>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10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9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8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7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5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4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endParaRPr lang="de-DE" dirty="0" smtClean="0"/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Addiere</a:t>
            </a:r>
            <a:r>
              <a:rPr lang="de-DE" dirty="0" smtClean="0"/>
              <a:t> Prüfbit-Polynom </a:t>
            </a:r>
            <a:r>
              <a:rPr lang="de-DE" i="1" dirty="0" smtClean="0"/>
              <a:t>R(x)</a:t>
            </a:r>
            <a:r>
              <a:rPr lang="de-DE" dirty="0" smtClean="0"/>
              <a:t> hinzu:</a:t>
            </a:r>
          </a:p>
          <a:p>
            <a:pPr marL="381000" indent="-381000">
              <a:lnSpc>
                <a:spcPct val="100000"/>
              </a:lnSpc>
            </a:pPr>
            <a:endParaRPr lang="de-DE" sz="1200" dirty="0"/>
          </a:p>
          <a:p>
            <a:pPr marL="381000" indent="-381000">
              <a:lnSpc>
                <a:spcPct val="100000"/>
              </a:lnSpc>
            </a:pPr>
            <a:r>
              <a:rPr lang="de-DE" i="1" dirty="0"/>
              <a:t>G(x)</a:t>
            </a:r>
            <a:r>
              <a:rPr lang="de-DE" dirty="0"/>
              <a:t> * 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r>
              <a:rPr lang="de-DE" dirty="0" smtClean="0"/>
              <a:t> + </a:t>
            </a:r>
            <a:r>
              <a:rPr lang="de-DE" i="1" dirty="0" smtClean="0"/>
              <a:t>R(x)</a:t>
            </a:r>
            <a:r>
              <a:rPr lang="de-DE" dirty="0" smtClean="0"/>
              <a:t>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10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9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8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7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6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5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4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3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dirty="0" smtClean="0"/>
              <a:t>                         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0</a:t>
            </a:r>
            <a:endParaRPr lang="de-DE" dirty="0" smtClean="0"/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Zu übertragendes Codepolynom </a:t>
            </a:r>
            <a:r>
              <a:rPr lang="de-DE" b="1" i="1" dirty="0" smtClean="0"/>
              <a:t>F(x)</a:t>
            </a:r>
            <a:r>
              <a:rPr lang="de-DE" b="1" dirty="0" smtClean="0"/>
              <a:t>: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endParaRPr lang="de-DE" sz="1200" dirty="0"/>
          </a:p>
          <a:p>
            <a:pPr marL="381000" indent="-381000">
              <a:lnSpc>
                <a:spcPct val="100000"/>
              </a:lnSpc>
            </a:pPr>
            <a:r>
              <a:rPr lang="de-DE" i="1" dirty="0" smtClean="0"/>
              <a:t>F(x</a:t>
            </a:r>
            <a:r>
              <a:rPr lang="de-DE" i="1" dirty="0"/>
              <a:t>)</a:t>
            </a:r>
            <a:r>
              <a:rPr lang="de-DE" dirty="0"/>
              <a:t> </a:t>
            </a:r>
            <a:r>
              <a:rPr lang="de-DE" dirty="0" smtClean="0"/>
              <a:t>=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10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9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8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7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6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5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4</a:t>
            </a:r>
            <a:r>
              <a:rPr lang="de-DE" dirty="0"/>
              <a:t> +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*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2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1</a:t>
            </a:r>
            <a:r>
              <a:rPr lang="de-DE" dirty="0"/>
              <a:t> 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/>
              <a:t>*</a:t>
            </a:r>
            <a:r>
              <a:rPr lang="de-DE" i="1" dirty="0"/>
              <a:t>x</a:t>
            </a:r>
            <a:r>
              <a:rPr lang="de-DE" baseline="30000" dirty="0"/>
              <a:t>0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100000"/>
              </a:lnSpc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771800" y="6165304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Bitmuster von </a:t>
            </a:r>
            <a:r>
              <a:rPr lang="de-DE" sz="2000" i="1" dirty="0" smtClean="0"/>
              <a:t>G</a:t>
            </a:r>
            <a:endParaRPr lang="de-DE" sz="20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6165304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Bitmuster von </a:t>
            </a:r>
            <a:r>
              <a:rPr lang="de-DE" sz="2000" i="1" dirty="0" smtClean="0"/>
              <a:t>R</a:t>
            </a:r>
            <a:endParaRPr lang="de-DE" sz="2000" i="1" dirty="0"/>
          </a:p>
        </p:txBody>
      </p:sp>
      <p:sp>
        <p:nvSpPr>
          <p:cNvPr id="6" name="Geschweifte Klammer rechts 5"/>
          <p:cNvSpPr/>
          <p:nvPr/>
        </p:nvSpPr>
        <p:spPr bwMode="auto">
          <a:xfrm rot="5400000">
            <a:off x="3671900" y="3104964"/>
            <a:ext cx="216024" cy="590465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Geschweifte Klammer rechts 10"/>
          <p:cNvSpPr/>
          <p:nvPr/>
        </p:nvSpPr>
        <p:spPr bwMode="auto">
          <a:xfrm rot="5400000">
            <a:off x="7884368" y="5013176"/>
            <a:ext cx="216024" cy="2088232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28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BF0A093-DEB9-483A-ABEB-22A1FCBBA22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Berechnung der Prüfbits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b="1" dirty="0" smtClean="0"/>
              <a:t>Forderung:</a:t>
            </a:r>
            <a:r>
              <a:rPr lang="de-DE" dirty="0" smtClean="0"/>
              <a:t> Übertragene Nachricht </a:t>
            </a:r>
            <a:r>
              <a:rPr lang="de-DE" i="1" dirty="0" smtClean="0"/>
              <a:t>F(x)</a:t>
            </a:r>
            <a:r>
              <a:rPr lang="de-DE" dirty="0" smtClean="0"/>
              <a:t> soll durch ein sog. </a:t>
            </a:r>
            <a:r>
              <a:rPr lang="de-DE" i="1" u="sng" dirty="0" smtClean="0"/>
              <a:t>Generator-Polynom</a:t>
            </a:r>
            <a:r>
              <a:rPr lang="de-DE" dirty="0" smtClean="0"/>
              <a:t> </a:t>
            </a:r>
            <a:r>
              <a:rPr lang="de-DE" i="1" dirty="0" smtClean="0"/>
              <a:t>P(x)</a:t>
            </a:r>
            <a:r>
              <a:rPr lang="de-DE" dirty="0" smtClean="0"/>
              <a:t> teilbar sein, das sowohl dem Sender als auch dem Empfänger von </a:t>
            </a:r>
            <a:r>
              <a:rPr lang="de-DE" i="1" dirty="0" smtClean="0"/>
              <a:t>F(x)</a:t>
            </a:r>
            <a:r>
              <a:rPr lang="de-DE" dirty="0" smtClean="0"/>
              <a:t> bekannt ist:</a:t>
            </a:r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sz="1200" dirty="0" smtClean="0"/>
          </a:p>
          <a:p>
            <a:pPr marL="381000" indent="-381000">
              <a:lnSpc>
                <a:spcPct val="90000"/>
              </a:lnSpc>
            </a:pPr>
            <a:r>
              <a:rPr lang="de-DE" dirty="0" smtClean="0"/>
              <a:t>Solche Nachrichten-Codes heißen </a:t>
            </a:r>
            <a:r>
              <a:rPr lang="de-DE" i="1" u="sng" dirty="0" smtClean="0"/>
              <a:t>zyklische Codes</a:t>
            </a:r>
            <a:r>
              <a:rPr lang="de-DE" dirty="0" smtClean="0"/>
              <a:t>.</a:t>
            </a:r>
          </a:p>
          <a:p>
            <a:pPr marL="381000" indent="-381000">
              <a:lnSpc>
                <a:spcPct val="90000"/>
              </a:lnSpc>
            </a:pPr>
            <a:endParaRPr lang="de-DE" i="1" dirty="0"/>
          </a:p>
          <a:p>
            <a:pPr marL="381000" indent="-381000">
              <a:lnSpc>
                <a:spcPct val="90000"/>
              </a:lnSpc>
            </a:pPr>
            <a:endParaRPr lang="de-DE" sz="1200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Gleichung (4</a:t>
            </a:r>
            <a:r>
              <a:rPr lang="de-DE" b="1" dirty="0"/>
              <a:t>) nach </a:t>
            </a:r>
            <a:r>
              <a:rPr lang="de-DE" b="1" i="1" dirty="0" smtClean="0"/>
              <a:t>R(x</a:t>
            </a:r>
            <a:r>
              <a:rPr lang="de-DE" b="1" i="1" dirty="0"/>
              <a:t>)</a:t>
            </a:r>
            <a:r>
              <a:rPr lang="de-DE" b="1" dirty="0" smtClean="0"/>
              <a:t> auflösen</a:t>
            </a:r>
          </a:p>
          <a:p>
            <a:pPr marL="381000" indent="-381000">
              <a:lnSpc>
                <a:spcPct val="90000"/>
              </a:lnSpc>
            </a:pPr>
            <a:endParaRPr lang="de-DE" b="1" i="1" dirty="0"/>
          </a:p>
          <a:p>
            <a:pPr marL="381000" indent="-381000">
              <a:lnSpc>
                <a:spcPct val="90000"/>
              </a:lnSpc>
            </a:pPr>
            <a:endParaRPr lang="de-DE" b="1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 wir Polynome über Bits betrachten, die nur Werte 0 und 1 annehmen können, können wir alle Rechenoperationen modulo 2 durchführen</a:t>
            </a:r>
            <a:endParaRPr lang="de-DE" i="1" dirty="0" smtClean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Wirkung von Addition (+) und Subtraktion (–) ist gleich!</a:t>
            </a:r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endParaRPr lang="de-DE" i="1" baseline="30000" dirty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baseline="30000" dirty="0" smtClean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1" y="2489463"/>
            <a:ext cx="5492115" cy="2914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2" y="4221088"/>
            <a:ext cx="4615815" cy="2914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86" y="5877272"/>
            <a:ext cx="461581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5115" y="6508643"/>
            <a:ext cx="2016125" cy="357187"/>
          </a:xfrm>
        </p:spPr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BF0A093-DEB9-483A-ABEB-22A1FCBBA22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50877" y="6508643"/>
            <a:ext cx="5545138" cy="357187"/>
          </a:xfrm>
        </p:spPr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115" y="557105"/>
            <a:ext cx="8785225" cy="657225"/>
          </a:xfrm>
        </p:spPr>
        <p:txBody>
          <a:bodyPr/>
          <a:lstStyle/>
          <a:p>
            <a:r>
              <a:rPr lang="de-DE" dirty="0" smtClean="0"/>
              <a:t>Rechenoperationen modulo 2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115" y="1395305"/>
            <a:ext cx="8785225" cy="4994275"/>
          </a:xfrm>
        </p:spPr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b="1" dirty="0" smtClean="0"/>
              <a:t>Wichtig:</a:t>
            </a:r>
            <a:r>
              <a:rPr lang="de-DE" dirty="0" smtClean="0"/>
              <a:t> Bei CRC-Zeichen wird auf Polynomen über den Werten 0 und 1 gerechnet, und </a:t>
            </a:r>
            <a:r>
              <a:rPr lang="de-DE" i="1" u="sng" dirty="0" smtClean="0"/>
              <a:t>nicht</a:t>
            </a:r>
            <a:r>
              <a:rPr lang="de-DE" dirty="0" smtClean="0"/>
              <a:t> auf Binärzahlen (bspw. im Zweierkomplement o.ä. Darstellungen aus Kapitel 5). Daher unterscheiden sich hier auch Addition und Subtraktion auf Polynomen von den Standard-Operationen auf Binärzahlen!</a:t>
            </a:r>
          </a:p>
          <a:p>
            <a:pPr marL="0" indent="-381000">
              <a:lnSpc>
                <a:spcPct val="100000"/>
              </a:lnSpc>
            </a:pPr>
            <a:endParaRPr lang="de-DE" sz="1200" dirty="0"/>
          </a:p>
          <a:p>
            <a:pPr marL="0" indent="-381000">
              <a:lnSpc>
                <a:spcPct val="100000"/>
              </a:lnSpc>
            </a:pPr>
            <a:r>
              <a:rPr lang="de-DE" b="1" dirty="0" smtClean="0"/>
              <a:t>Wertetabellen:</a:t>
            </a:r>
            <a:r>
              <a:rPr lang="de-DE" dirty="0" smtClean="0"/>
              <a:t> (</a:t>
            </a:r>
            <a:r>
              <a:rPr lang="de-DE" baseline="-25000" dirty="0" smtClean="0"/>
              <a:t>std</a:t>
            </a:r>
            <a:r>
              <a:rPr lang="de-DE" dirty="0" smtClean="0"/>
              <a:t> steht für Standard-Arithmetik auf Binärzahlen, </a:t>
            </a:r>
            <a:r>
              <a:rPr lang="de-DE" baseline="-25000" dirty="0" smtClean="0"/>
              <a:t>2</a:t>
            </a:r>
            <a:r>
              <a:rPr lang="de-DE" dirty="0" smtClean="0"/>
              <a:t> für Arithmetik modulo 2)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33696"/>
              </p:ext>
            </p:extLst>
          </p:nvPr>
        </p:nvGraphicFramePr>
        <p:xfrm>
          <a:off x="827584" y="4005064"/>
          <a:ext cx="211909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46"/>
                <a:gridCol w="1059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283968" y="6165304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u="sng" dirty="0" smtClean="0"/>
              <a:t>Identische Rechenoperationen!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4499992" y="5877272"/>
            <a:ext cx="100811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6300192" y="5877272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6948264" y="5877272"/>
            <a:ext cx="72008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98483"/>
              </p:ext>
            </p:extLst>
          </p:nvPr>
        </p:nvGraphicFramePr>
        <p:xfrm>
          <a:off x="7184860" y="4005064"/>
          <a:ext cx="10595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 XOR b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09297"/>
              </p:ext>
            </p:extLst>
          </p:nvPr>
        </p:nvGraphicFramePr>
        <p:xfrm>
          <a:off x="2946676" y="4005064"/>
          <a:ext cx="10595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 +</a:t>
                      </a:r>
                      <a:r>
                        <a:rPr lang="de-DE" baseline="-25000" dirty="0" smtClean="0"/>
                        <a:t>std</a:t>
                      </a:r>
                      <a:r>
                        <a:rPr lang="de-DE" dirty="0" smtClean="0"/>
                        <a:t> b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00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16380"/>
              </p:ext>
            </p:extLst>
          </p:nvPr>
        </p:nvGraphicFramePr>
        <p:xfrm>
          <a:off x="4006222" y="4005064"/>
          <a:ext cx="10595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 +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71880"/>
              </p:ext>
            </p:extLst>
          </p:nvPr>
        </p:nvGraphicFramePr>
        <p:xfrm>
          <a:off x="5065768" y="4005064"/>
          <a:ext cx="10595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 –</a:t>
                      </a:r>
                      <a:r>
                        <a:rPr lang="de-DE" baseline="-25000" dirty="0" smtClean="0"/>
                        <a:t>std</a:t>
                      </a:r>
                      <a:r>
                        <a:rPr lang="de-DE" dirty="0" smtClean="0"/>
                        <a:t> b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00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00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63409"/>
              </p:ext>
            </p:extLst>
          </p:nvPr>
        </p:nvGraphicFramePr>
        <p:xfrm>
          <a:off x="6125314" y="4005064"/>
          <a:ext cx="10595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 –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dirty="0" smtClean="0"/>
                        <a:t> 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524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9641A15-8453-4756-9E1B-E06A3B82A67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Bedeutung von Gleichung (6)</a:t>
            </a:r>
          </a:p>
          <a:p>
            <a:pPr marL="381000" indent="-381000">
              <a:lnSpc>
                <a:spcPct val="90000"/>
              </a:lnSpc>
            </a:pPr>
            <a:endParaRPr lang="de-DE" b="1" i="1" dirty="0"/>
          </a:p>
          <a:p>
            <a:pPr marL="381000" indent="-381000">
              <a:lnSpc>
                <a:spcPct val="90000"/>
              </a:lnSpc>
            </a:pPr>
            <a:endParaRPr lang="de-DE" b="1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Prüfbits </a:t>
            </a:r>
            <a:r>
              <a:rPr lang="de-DE" i="1" dirty="0" smtClean="0"/>
              <a:t>R(x)</a:t>
            </a:r>
            <a:r>
              <a:rPr lang="de-DE" dirty="0" smtClean="0"/>
              <a:t> sind gleich dem Rest der Division von </a:t>
            </a:r>
            <a:r>
              <a:rPr lang="de-DE" i="1" dirty="0" smtClean="0"/>
              <a:t>G(x)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i="1" baseline="30000" dirty="0" smtClean="0"/>
              <a:t>n-k</a:t>
            </a:r>
            <a:r>
              <a:rPr lang="de-DE" dirty="0" smtClean="0"/>
              <a:t> durch das Generator-Polynom </a:t>
            </a:r>
            <a:r>
              <a:rPr lang="de-DE" i="1" dirty="0" smtClean="0"/>
              <a:t>P(x)</a:t>
            </a:r>
            <a:r>
              <a:rPr lang="de-DE" dirty="0" smtClean="0"/>
              <a:t>!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Analogie: Darstellung des Divisionsrests bei ganzen Zahlen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Divisionsrest von 42 geteilt durch 4 ist 2, weil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40 die nächstkleinere Zahl unterhalb von 42 ist, die glatt durch 4 teilbar ist, und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Differenz zwischen 42 und 40 gleich 2 ist</a:t>
            </a:r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42 = 4 * 10 + 2	d.h. 2 = 42 – 4 * 10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Allgemein:</a:t>
            </a:r>
            <a:r>
              <a:rPr lang="de-DE" dirty="0" smtClean="0"/>
              <a:t> Rest </a:t>
            </a:r>
            <a:r>
              <a:rPr lang="de-DE" i="1" dirty="0" smtClean="0"/>
              <a:t>r</a:t>
            </a:r>
            <a:r>
              <a:rPr lang="de-DE" dirty="0" smtClean="0"/>
              <a:t> der Division von </a:t>
            </a:r>
            <a:r>
              <a:rPr lang="de-DE" i="1" dirty="0" smtClean="0"/>
              <a:t>g</a:t>
            </a:r>
            <a:r>
              <a:rPr lang="de-DE" dirty="0" smtClean="0"/>
              <a:t> durch </a:t>
            </a:r>
            <a:r>
              <a:rPr lang="de-DE" i="1" dirty="0" smtClean="0"/>
              <a:t>p</a:t>
            </a:r>
            <a:r>
              <a:rPr lang="de-DE" dirty="0" smtClean="0"/>
              <a:t> ist</a:t>
            </a:r>
            <a:br>
              <a:rPr lang="de-DE" dirty="0" smtClean="0"/>
            </a:br>
            <a:r>
              <a:rPr lang="de-DE" i="1" dirty="0" smtClean="0"/>
              <a:t>r</a:t>
            </a:r>
            <a:r>
              <a:rPr lang="de-DE" dirty="0" smtClean="0"/>
              <a:t> = </a:t>
            </a:r>
            <a:r>
              <a:rPr lang="de-DE" i="1" dirty="0" smtClean="0"/>
              <a:t>g</a:t>
            </a:r>
            <a:r>
              <a:rPr lang="de-DE" dirty="0" smtClean="0"/>
              <a:t> – </a:t>
            </a:r>
            <a:r>
              <a:rPr lang="de-DE" i="1" dirty="0" smtClean="0"/>
              <a:t>p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dirty="0" smtClean="0"/>
              <a:t> mit </a:t>
            </a:r>
            <a:r>
              <a:rPr lang="de-DE" i="1" dirty="0" smtClean="0"/>
              <a:t>r</a:t>
            </a:r>
            <a:r>
              <a:rPr lang="de-DE" dirty="0" smtClean="0"/>
              <a:t> &lt; </a:t>
            </a:r>
            <a:r>
              <a:rPr lang="de-DE" i="1" dirty="0" smtClean="0"/>
              <a:t>p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86" y="1844824"/>
            <a:ext cx="461581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6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zur Polynomdivision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B2789D7F-7166-4F51-A6D8-E8FE8C11D1F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388" y="1376710"/>
            <a:ext cx="87852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(1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6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+ 0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5</a:t>
            </a:r>
            <a:r>
              <a:rPr lang="de-DE" sz="2000" dirty="0">
                <a:solidFill>
                  <a:schemeClr val="tx1"/>
                </a:solidFill>
              </a:rPr>
              <a:t> + 1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4</a:t>
            </a:r>
            <a:r>
              <a:rPr lang="de-DE" sz="2000" dirty="0">
                <a:solidFill>
                  <a:schemeClr val="tx1"/>
                </a:solidFill>
              </a:rPr>
              <a:t> + 1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3</a:t>
            </a:r>
            <a:r>
              <a:rPr lang="de-DE" sz="2000" dirty="0">
                <a:solidFill>
                  <a:schemeClr val="tx1"/>
                </a:solidFill>
              </a:rPr>
              <a:t> + 0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2</a:t>
            </a:r>
            <a:r>
              <a:rPr lang="de-DE" sz="2000" dirty="0">
                <a:solidFill>
                  <a:schemeClr val="tx1"/>
                </a:solidFill>
              </a:rPr>
              <a:t> + 0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0) 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smtClean="0">
                <a:solidFill>
                  <a:schemeClr val="tx1"/>
                </a:solidFill>
              </a:rPr>
              <a:t>(1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r>
              <a:rPr lang="de-DE" sz="2000" dirty="0" smtClean="0">
                <a:solidFill>
                  <a:schemeClr val="tx1"/>
                </a:solidFill>
              </a:rPr>
              <a:t> + 1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1) </a:t>
            </a:r>
            <a:r>
              <a:rPr lang="de-DE" sz="2000" dirty="0">
                <a:solidFill>
                  <a:schemeClr val="tx1"/>
                </a:solidFill>
              </a:rPr>
              <a:t>=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6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+ 1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5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4</a:t>
            </a:r>
            <a:r>
              <a:rPr lang="de-DE" sz="2000" dirty="0"/>
              <a:t> + </a:t>
            </a:r>
            <a:r>
              <a:rPr lang="de-DE" sz="2000" dirty="0" smtClean="0"/>
              <a:t>1</a:t>
            </a:r>
            <a:r>
              <a:rPr lang="de-DE" sz="2000" i="1" dirty="0" smtClean="0"/>
              <a:t>x</a:t>
            </a:r>
            <a:r>
              <a:rPr lang="de-DE" sz="2000" baseline="30000" dirty="0" smtClean="0"/>
              <a:t>3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6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+ 1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5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4</a:t>
            </a:r>
            <a:r>
              <a:rPr lang="de-DE" sz="2000" dirty="0"/>
              <a:t> + </a:t>
            </a:r>
            <a:r>
              <a:rPr lang="de-DE" sz="2000" dirty="0" smtClean="0"/>
              <a:t>0</a:t>
            </a:r>
            <a:r>
              <a:rPr lang="de-DE" sz="2000" i="1" dirty="0" smtClean="0"/>
              <a:t>x</a:t>
            </a:r>
            <a:r>
              <a:rPr lang="de-DE" sz="2000" baseline="30000" dirty="0" smtClean="0"/>
              <a:t>3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6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5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+ 1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4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r>
              <a:rPr lang="de-DE" sz="2000" dirty="0"/>
              <a:t> + </a:t>
            </a:r>
            <a:r>
              <a:rPr lang="de-DE" sz="2000" dirty="0" smtClean="0"/>
              <a:t>1</a:t>
            </a:r>
            <a:r>
              <a:rPr lang="de-DE" sz="2000" i="1" dirty="0" smtClean="0"/>
              <a:t>x</a:t>
            </a:r>
            <a:r>
              <a:rPr lang="de-DE" sz="2000" baseline="30000" dirty="0" smtClean="0"/>
              <a:t>2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6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0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5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4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r>
              <a:rPr lang="de-DE" sz="2000" dirty="0"/>
              <a:t> + 1</a:t>
            </a:r>
            <a:r>
              <a:rPr lang="de-DE" sz="2000" i="1" dirty="0" smtClean="0"/>
              <a:t>x</a:t>
            </a:r>
            <a:r>
              <a:rPr lang="de-DE" sz="2000" baseline="30000" dirty="0" smtClean="0"/>
              <a:t>2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  </a:t>
            </a:r>
            <a:r>
              <a:rPr lang="de-DE" sz="2000" dirty="0" smtClean="0">
                <a:solidFill>
                  <a:schemeClr val="tx1"/>
                </a:solidFill>
              </a:rPr>
              <a:t>   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2000" dirty="0"/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4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r>
              <a:rPr lang="de-DE" sz="2000" dirty="0"/>
              <a:t> + </a:t>
            </a:r>
            <a:r>
              <a:rPr lang="de-DE" sz="2000" dirty="0" smtClean="0"/>
              <a:t>0</a:t>
            </a:r>
            <a:r>
              <a:rPr lang="de-DE" sz="2000" i="1" dirty="0" smtClean="0"/>
              <a:t>x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   </a:t>
            </a:r>
            <a:r>
              <a:rPr lang="de-DE" sz="2000" dirty="0" smtClean="0">
                <a:solidFill>
                  <a:schemeClr val="tx1"/>
                </a:solidFill>
              </a:rPr>
              <a:t>  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0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4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r>
              <a:rPr lang="de-DE" sz="2000" dirty="0"/>
              <a:t> + 0</a:t>
            </a:r>
            <a:r>
              <a:rPr lang="de-DE" sz="2000" i="1" dirty="0" smtClean="0"/>
              <a:t>x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    </a:t>
            </a:r>
            <a:r>
              <a:rPr lang="de-DE" sz="2000" dirty="0" smtClean="0">
                <a:solidFill>
                  <a:schemeClr val="tx1"/>
                </a:solidFill>
              </a:rPr>
              <a:t>            </a:t>
            </a:r>
            <a:r>
              <a:rPr lang="de-DE" sz="2000" dirty="0"/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dirty="0"/>
              <a:t> + 0</a:t>
            </a:r>
            <a:endParaRPr lang="de-DE" sz="2000" i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     </a:t>
            </a:r>
            <a:r>
              <a:rPr lang="de-DE" sz="2000" dirty="0" smtClean="0">
                <a:solidFill>
                  <a:schemeClr val="tx1"/>
                </a:solidFill>
              </a:rPr>
              <a:t>           </a:t>
            </a:r>
            <a:r>
              <a:rPr lang="de-DE" sz="2000" dirty="0">
                <a:solidFill>
                  <a:schemeClr val="tx1"/>
                </a:solidFill>
              </a:rPr>
              <a:t>0</a:t>
            </a:r>
            <a:r>
              <a:rPr lang="de-DE" sz="2000" i="1" dirty="0">
                <a:solidFill>
                  <a:schemeClr val="tx1"/>
                </a:solidFill>
              </a:rPr>
              <a:t>x</a:t>
            </a:r>
            <a:r>
              <a:rPr lang="de-DE" sz="2000" baseline="30000" dirty="0">
                <a:solidFill>
                  <a:schemeClr val="tx1"/>
                </a:solidFill>
              </a:rPr>
              <a:t>3</a:t>
            </a:r>
            <a:r>
              <a:rPr lang="de-DE" sz="2000" dirty="0">
                <a:solidFill>
                  <a:schemeClr val="tx1"/>
                </a:solidFill>
              </a:rPr>
              <a:t> + </a:t>
            </a:r>
            <a:r>
              <a:rPr lang="de-DE" sz="2000" dirty="0" smtClean="0">
                <a:solidFill>
                  <a:schemeClr val="tx1"/>
                </a:solidFill>
              </a:rPr>
              <a:t>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926634" y="1807989"/>
            <a:ext cx="550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38800" y="2528069"/>
            <a:ext cx="769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23528" y="2529235"/>
            <a:ext cx="2340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356847" y="1807989"/>
            <a:ext cx="769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971600" y="3249960"/>
            <a:ext cx="23762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97600" y="3284984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041059" y="1807989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+ 0</a:t>
            </a:r>
            <a:r>
              <a:rPr lang="de-DE" sz="2000" i="1" dirty="0" smtClean="0">
                <a:solidFill>
                  <a:schemeClr val="tx1"/>
                </a:solidFill>
              </a:rPr>
              <a:t>x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1655589" y="4005610"/>
            <a:ext cx="22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841200" y="4005064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604448" y="1807989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2267744" y="4725144"/>
            <a:ext cx="2067492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851920" y="4725144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185068" y="3530947"/>
            <a:ext cx="2491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chemeClr val="tx1"/>
                </a:solidFill>
              </a:rPr>
              <a:t>G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i="1" dirty="0" smtClean="0">
                <a:solidFill>
                  <a:schemeClr val="tx1"/>
                </a:solidFill>
              </a:rPr>
              <a:t>x</a:t>
            </a:r>
            <a:r>
              <a:rPr lang="de-DE" dirty="0">
                <a:solidFill>
                  <a:schemeClr val="tx1"/>
                </a:solidFill>
              </a:rPr>
              <a:t>) =	</a:t>
            </a:r>
            <a:r>
              <a:rPr lang="de-DE" b="1" dirty="0" smtClean="0">
                <a:solidFill>
                  <a:schemeClr val="tx1"/>
                </a:solidFill>
                <a:latin typeface="Courier New" pitchFamily="49" charset="0"/>
              </a:rPr>
              <a:t>1011</a:t>
            </a:r>
          </a:p>
          <a:p>
            <a:r>
              <a:rPr lang="de-DE" i="1" dirty="0"/>
              <a:t>R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) =	</a:t>
            </a:r>
            <a:r>
              <a:rPr lang="de-DE" b="1" dirty="0" smtClean="0">
                <a:latin typeface="Courier New" pitchFamily="49" charset="0"/>
              </a:rPr>
              <a:t>100</a:t>
            </a:r>
          </a:p>
          <a:p>
            <a:endParaRPr lang="de-DE" b="1" dirty="0">
              <a:latin typeface="Courier New" pitchFamily="49" charset="0"/>
            </a:endParaRPr>
          </a:p>
          <a:p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/>
              <a:t>) =	</a:t>
            </a:r>
            <a:r>
              <a:rPr lang="de-DE" b="1" dirty="0" smtClean="0">
                <a:latin typeface="Courier New" pitchFamily="49" charset="0"/>
              </a:rPr>
              <a:t>1011</a:t>
            </a:r>
            <a:r>
              <a:rPr lang="de-DE" sz="1200" b="1" dirty="0" smtClean="0">
                <a:latin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</a:rPr>
              <a:t>100</a:t>
            </a:r>
            <a:endParaRPr lang="de-DE" b="1" dirty="0">
              <a:latin typeface="Courier New" pitchFamily="49" charset="0"/>
            </a:endParaRPr>
          </a:p>
        </p:txBody>
      </p:sp>
      <p:sp>
        <p:nvSpPr>
          <p:cNvPr id="31" name="Freihandform 30"/>
          <p:cNvSpPr/>
          <p:nvPr/>
        </p:nvSpPr>
        <p:spPr bwMode="auto">
          <a:xfrm>
            <a:off x="2700267" y="2132856"/>
            <a:ext cx="3491152" cy="1598223"/>
          </a:xfrm>
          <a:custGeom>
            <a:avLst/>
            <a:gdLst>
              <a:gd name="connsiteX0" fmla="*/ 0 w 1983921"/>
              <a:gd name="connsiteY0" fmla="*/ 0 h 1543050"/>
              <a:gd name="connsiteX1" fmla="*/ 759278 w 1983921"/>
              <a:gd name="connsiteY1" fmla="*/ 473528 h 1543050"/>
              <a:gd name="connsiteX2" fmla="*/ 1102178 w 1983921"/>
              <a:gd name="connsiteY2" fmla="*/ 1232807 h 1543050"/>
              <a:gd name="connsiteX3" fmla="*/ 1338942 w 1983921"/>
              <a:gd name="connsiteY3" fmla="*/ 1477735 h 1543050"/>
              <a:gd name="connsiteX4" fmla="*/ 1983921 w 1983921"/>
              <a:gd name="connsiteY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921" h="1543050">
                <a:moveTo>
                  <a:pt x="0" y="0"/>
                </a:moveTo>
                <a:cubicBezTo>
                  <a:pt x="287791" y="134030"/>
                  <a:pt x="575582" y="268060"/>
                  <a:pt x="759278" y="473528"/>
                </a:cubicBezTo>
                <a:cubicBezTo>
                  <a:pt x="942974" y="678996"/>
                  <a:pt x="1005567" y="1065439"/>
                  <a:pt x="1102178" y="1232807"/>
                </a:cubicBezTo>
                <a:cubicBezTo>
                  <a:pt x="1198789" y="1400175"/>
                  <a:pt x="1191985" y="1426028"/>
                  <a:pt x="1338942" y="1477735"/>
                </a:cubicBezTo>
                <a:cubicBezTo>
                  <a:pt x="1485899" y="1529442"/>
                  <a:pt x="1734910" y="1536246"/>
                  <a:pt x="1983921" y="154305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ihandform 31"/>
          <p:cNvSpPr/>
          <p:nvPr/>
        </p:nvSpPr>
        <p:spPr bwMode="auto">
          <a:xfrm>
            <a:off x="4394846" y="4106636"/>
            <a:ext cx="1821066" cy="816945"/>
          </a:xfrm>
          <a:custGeom>
            <a:avLst/>
            <a:gdLst>
              <a:gd name="connsiteX0" fmla="*/ 0 w 1004207"/>
              <a:gd name="connsiteY0" fmla="*/ 1551214 h 1554615"/>
              <a:gd name="connsiteX1" fmla="*/ 310243 w 1004207"/>
              <a:gd name="connsiteY1" fmla="*/ 1428750 h 1554615"/>
              <a:gd name="connsiteX2" fmla="*/ 489857 w 1004207"/>
              <a:gd name="connsiteY2" fmla="*/ 726621 h 1554615"/>
              <a:gd name="connsiteX3" fmla="*/ 677635 w 1004207"/>
              <a:gd name="connsiteY3" fmla="*/ 155121 h 1554615"/>
              <a:gd name="connsiteX4" fmla="*/ 1004207 w 1004207"/>
              <a:gd name="connsiteY4" fmla="*/ 0 h 155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207" h="1554615">
                <a:moveTo>
                  <a:pt x="0" y="1551214"/>
                </a:moveTo>
                <a:cubicBezTo>
                  <a:pt x="114300" y="1558698"/>
                  <a:pt x="228600" y="1566182"/>
                  <a:pt x="310243" y="1428750"/>
                </a:cubicBezTo>
                <a:cubicBezTo>
                  <a:pt x="391886" y="1291318"/>
                  <a:pt x="428625" y="938892"/>
                  <a:pt x="489857" y="726621"/>
                </a:cubicBezTo>
                <a:cubicBezTo>
                  <a:pt x="551089" y="514350"/>
                  <a:pt x="591910" y="276224"/>
                  <a:pt x="677635" y="155121"/>
                </a:cubicBezTo>
                <a:cubicBezTo>
                  <a:pt x="763360" y="34017"/>
                  <a:pt x="883783" y="17008"/>
                  <a:pt x="1004207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915816" y="4762800"/>
            <a:ext cx="1443600" cy="324867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356667" y="1844824"/>
            <a:ext cx="2343600" cy="324867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1066" y="5589240"/>
            <a:ext cx="767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Beachte:</a:t>
            </a:r>
            <a:r>
              <a:rPr lang="de-DE" sz="2000" dirty="0" smtClean="0"/>
              <a:t> Alle Subtraktionen während der Polynomdivision sind –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!</a:t>
            </a:r>
          </a:p>
          <a:p>
            <a:r>
              <a:rPr lang="de-DE" sz="2000" i="1" dirty="0" smtClean="0"/>
              <a:t>Tipp:</a:t>
            </a:r>
            <a:r>
              <a:rPr lang="de-DE" sz="2000" dirty="0" smtClean="0"/>
              <a:t> Einfach XOR anwenden.</a:t>
            </a:r>
          </a:p>
        </p:txBody>
      </p:sp>
    </p:spTree>
    <p:extLst>
      <p:ext uri="{BB962C8B-B14F-4D97-AF65-F5344CB8AC3E}">
        <p14:creationId xmlns:p14="http://schemas.microsoft.com/office/powerpoint/2010/main" val="163801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30" grpId="0"/>
      <p:bldP spid="31" grpId="0" animBg="1"/>
      <p:bldP spid="32" grpId="0" animBg="1"/>
      <p:bldP spid="11" grpId="0" animBg="1"/>
      <p:bldP spid="33" grpId="0" animBg="1"/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Polynomdivision auf die Koeffizienten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E73D5033-45D1-4979-8F40-CBAD93E4319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388" y="1376710"/>
            <a:ext cx="87852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(1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0) 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smtClean="0">
                <a:solidFill>
                  <a:schemeClr val="tx1"/>
                </a:solidFill>
              </a:rPr>
              <a:t>(1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+ 0 + 1) </a:t>
            </a:r>
            <a:r>
              <a:rPr lang="de-DE" sz="2000" dirty="0">
                <a:solidFill>
                  <a:schemeClr val="tx1"/>
                </a:solidFill>
              </a:rPr>
              <a:t>=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1 + 1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+ 1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+ 0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</a:t>
            </a:r>
            <a:r>
              <a:rPr lang="de-DE" sz="6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+ 1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</a:t>
            </a:r>
            <a:r>
              <a:rPr lang="de-DE" sz="6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+ 1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/>
              <a:t>0 + 0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0 + 0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 + 0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    </a:t>
            </a:r>
            <a:r>
              <a:rPr lang="de-DE" sz="2000" dirty="0" smtClean="0">
                <a:solidFill>
                  <a:schemeClr val="tx1"/>
                </a:solidFill>
              </a:rPr>
              <a:t>   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/>
              <a:t>0 + 0</a:t>
            </a:r>
            <a:endParaRPr lang="de-DE" sz="2000" i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        </a:t>
            </a:r>
            <a:r>
              <a:rPr lang="de-DE" sz="2000" dirty="0" smtClean="0">
                <a:solidFill>
                  <a:schemeClr val="tx1"/>
                </a:solidFill>
              </a:rPr>
              <a:t>  0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/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81203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64000" y="2524834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/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323527" y="2529234"/>
            <a:ext cx="14404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97227" y="1807989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755576" y="3284984"/>
            <a:ext cx="14332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188800" y="3284984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829275" y="1807989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613600" y="4005064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261323" y="1807989"/>
            <a:ext cx="5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</a:t>
            </a:r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627784" y="4725144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+ 0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1187624" y="4005064"/>
            <a:ext cx="1476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1619672" y="4725144"/>
            <a:ext cx="147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687789" y="4725144"/>
            <a:ext cx="1556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ym typeface="Wingdings"/>
              </a:rPr>
              <a:t> </a:t>
            </a:r>
            <a:r>
              <a:rPr lang="de-DE" sz="2000" dirty="0" smtClean="0"/>
              <a:t>Rest </a:t>
            </a:r>
            <a:r>
              <a:rPr lang="de-DE" sz="2000" b="1" dirty="0" smtClean="0">
                <a:latin typeface="Courier New" pitchFamily="49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51219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9674C3D-68A9-4A82-96FD-83EE3698CBA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Ein-/Ausgabe aus Sicht der CPU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Spezielle Ein-/Ausgabebefehle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hat spezielle Befehle für Ein-/Ausgabe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Meist privilegierte Befehle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Angabe einer Adresse im I/O-Adressraum</a:t>
            </a: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CPU-Bus hat zusätzliche Adressleitungen zur Selektion des I/O-Adressraums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040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35018A0-052F-4461-B87B-C6D2E2FCDDD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Überprüfung von Nachrichten auf Korrektheit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Sender</a:t>
            </a:r>
            <a:r>
              <a:rPr lang="de-DE" dirty="0" smtClean="0"/>
              <a:t> verschickt zu übertragende Nachricht </a:t>
            </a:r>
            <a:r>
              <a:rPr lang="de-DE" i="1" dirty="0" smtClean="0"/>
              <a:t>F(x)</a:t>
            </a:r>
          </a:p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Empfänger</a:t>
            </a:r>
            <a:r>
              <a:rPr lang="de-DE" dirty="0" smtClean="0"/>
              <a:t> wird im Allgemeinen eine gestörte Nachricht </a:t>
            </a:r>
            <a:r>
              <a:rPr lang="de-DE" i="1" dirty="0" smtClean="0"/>
              <a:t>H(x)</a:t>
            </a:r>
            <a:r>
              <a:rPr lang="de-DE" dirty="0" smtClean="0"/>
              <a:t> erhalten:</a:t>
            </a:r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0" indent="-381000">
              <a:lnSpc>
                <a:spcPct val="100000"/>
              </a:lnSpc>
            </a:pPr>
            <a:r>
              <a:rPr lang="de-DE" i="1" dirty="0" smtClean="0"/>
              <a:t>E(x)</a:t>
            </a:r>
            <a:r>
              <a:rPr lang="de-DE" dirty="0" smtClean="0"/>
              <a:t> heißt </a:t>
            </a:r>
            <a:r>
              <a:rPr lang="de-DE" i="1" u="sng" dirty="0" smtClean="0"/>
              <a:t>Fehlerpolynom</a:t>
            </a:r>
            <a:r>
              <a:rPr lang="de-DE" dirty="0" smtClean="0"/>
              <a:t>. Jeder Term von </a:t>
            </a:r>
            <a:r>
              <a:rPr lang="de-DE" i="1" dirty="0" smtClean="0"/>
              <a:t>E(x)</a:t>
            </a:r>
            <a:r>
              <a:rPr lang="de-DE" dirty="0" smtClean="0"/>
              <a:t> kennzeichnet eine Fehlerstelle.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Erkennung von Fehlern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H(x)</a:t>
            </a:r>
            <a:r>
              <a:rPr lang="de-DE" dirty="0" smtClean="0"/>
              <a:t> nicht durch </a:t>
            </a:r>
            <a:r>
              <a:rPr lang="de-DE" i="1" dirty="0" smtClean="0"/>
              <a:t>P(x)</a:t>
            </a:r>
            <a:r>
              <a:rPr lang="de-DE" dirty="0" smtClean="0"/>
              <a:t> teilbar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definitiv Übertragungsfehler erkannt.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H(x)</a:t>
            </a:r>
            <a:r>
              <a:rPr lang="de-DE" dirty="0" smtClean="0"/>
              <a:t> durch </a:t>
            </a:r>
            <a:r>
              <a:rPr lang="de-DE" i="1" dirty="0" smtClean="0"/>
              <a:t>P(x)</a:t>
            </a:r>
            <a:r>
              <a:rPr lang="de-DE" dirty="0" smtClean="0"/>
              <a:t> teilbar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Übertragung fehlerfrei </a:t>
            </a:r>
            <a:r>
              <a:rPr lang="de-DE" i="1" u="sng" dirty="0" smtClean="0"/>
              <a:t>oder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Übertragung fehlerhaft mit nicht erkennbarem Fehler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P(x)</a:t>
            </a:r>
            <a:r>
              <a:rPr lang="de-DE" dirty="0" smtClean="0"/>
              <a:t> teilt </a:t>
            </a:r>
            <a:r>
              <a:rPr lang="de-DE" i="1" dirty="0" smtClean="0"/>
              <a:t>E(x)</a:t>
            </a:r>
            <a:r>
              <a:rPr lang="de-DE" dirty="0" smtClean="0"/>
              <a:t>)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10" y="2204864"/>
            <a:ext cx="3084195" cy="255270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885113" y="4797325"/>
            <a:ext cx="215900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8947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72499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Überprüfung von Nachrichten – Beispiel (1)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19FFF868-B9FB-46D6-A151-9074B4C2366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388" y="1376710"/>
            <a:ext cx="87852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(1 0 0 1 1 0 0) 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smtClean="0">
                <a:solidFill>
                  <a:schemeClr val="tx1"/>
                </a:solidFill>
              </a:rPr>
              <a:t>(1 1 0 1) </a:t>
            </a:r>
            <a:r>
              <a:rPr lang="de-DE" sz="2000" dirty="0">
                <a:solidFill>
                  <a:schemeClr val="tx1"/>
                </a:solidFill>
              </a:rPr>
              <a:t>=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1 1 0 1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0 1 </a:t>
            </a:r>
            <a:r>
              <a:rPr lang="de-DE" sz="2000" dirty="0" smtClean="0"/>
              <a:t>0 0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</a:t>
            </a:r>
            <a:r>
              <a:rPr lang="de-DE" sz="2000" dirty="0" smtClean="0">
                <a:solidFill>
                  <a:schemeClr val="tx1"/>
                </a:solidFill>
              </a:rPr>
              <a:t> 1 </a:t>
            </a:r>
            <a:r>
              <a:rPr lang="de-DE" sz="2000" dirty="0"/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</a:t>
            </a:r>
            <a:r>
              <a:rPr lang="de-DE" sz="2000" dirty="0" smtClean="0">
                <a:solidFill>
                  <a:schemeClr val="tx1"/>
                </a:solidFill>
              </a:rPr>
              <a:t>0 1 0 0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</a:t>
            </a:r>
            <a:r>
              <a:rPr lang="de-DE" sz="2000" dirty="0" smtClean="0">
                <a:solidFill>
                  <a:schemeClr val="tx1"/>
                </a:solidFill>
              </a:rPr>
              <a:t>1 1 0 1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</a:t>
            </a:r>
            <a:r>
              <a:rPr lang="de-DE" sz="2000" dirty="0" smtClean="0">
                <a:solidFill>
                  <a:schemeClr val="tx1"/>
                </a:solidFill>
              </a:rPr>
              <a:t>0 1 0 1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</a:t>
            </a:r>
            <a:r>
              <a:rPr lang="de-DE" sz="2000" dirty="0"/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 1 0 1</a:t>
            </a:r>
            <a:endParaRPr lang="de-DE" sz="2000" i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</a:t>
            </a:r>
            <a:r>
              <a:rPr lang="de-DE" sz="2000" dirty="0" smtClean="0">
                <a:solidFill>
                  <a:schemeClr val="tx1"/>
                </a:solidFill>
              </a:rPr>
              <a:t>0 1 1 1</a:t>
            </a: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36554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01600" y="252483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23527" y="2529235"/>
            <a:ext cx="7920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452578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324800" y="32616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668602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33600" y="400506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884626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687789" y="3645024"/>
            <a:ext cx="3578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F"/>
            </a:pPr>
            <a:r>
              <a:rPr lang="de-DE" sz="2000" dirty="0" smtClean="0">
                <a:sym typeface="Wingdings"/>
              </a:rPr>
              <a:t>Divisionsr</a:t>
            </a:r>
            <a:r>
              <a:rPr lang="de-DE" sz="2000" dirty="0" smtClean="0"/>
              <a:t>est = </a:t>
            </a:r>
            <a:r>
              <a:rPr lang="de-DE" sz="2000" b="1" dirty="0" smtClean="0">
                <a:latin typeface="Courier New" pitchFamily="49" charset="0"/>
              </a:rPr>
              <a:t>111</a:t>
            </a:r>
          </a:p>
          <a:p>
            <a:pPr marL="342900" indent="-342900">
              <a:buFont typeface="Wingdings" pitchFamily="2" charset="2"/>
              <a:buChar char="F"/>
            </a:pPr>
            <a:r>
              <a:rPr lang="de-DE" sz="2000" dirty="0" smtClean="0">
                <a:latin typeface="+mn-lt"/>
              </a:rPr>
              <a:t>Übertragung war fehlerhaft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39551" y="3284984"/>
            <a:ext cx="785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755575" y="3998967"/>
            <a:ext cx="792089" cy="60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971599" y="4725144"/>
            <a:ext cx="7920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846000" y="1665635"/>
            <a:ext cx="0" cy="17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7519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1" grpId="0"/>
      <p:bldP spid="22" grpId="0"/>
      <p:bldP spid="24" grpId="0"/>
      <p:bldP spid="25" grpId="0"/>
      <p:bldP spid="36" grpId="0"/>
      <p:bldP spid="23" grpId="0" animBg="1"/>
      <p:bldP spid="26" grpId="0" animBg="1"/>
      <p:bldP spid="2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Überprüfung von Nachrichten – Beispiel (2)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4387DBD4-EBFE-4292-A033-FD0DD2B3D60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388" y="1376710"/>
            <a:ext cx="87852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(1 1 1 1 1 1 1) 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smtClean="0">
                <a:solidFill>
                  <a:schemeClr val="tx1"/>
                </a:solidFill>
              </a:rPr>
              <a:t>(1 1 0 1) </a:t>
            </a:r>
            <a:r>
              <a:rPr lang="de-DE" sz="2000" dirty="0">
                <a:solidFill>
                  <a:schemeClr val="tx1"/>
                </a:solidFill>
              </a:rPr>
              <a:t>=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1 1 0 1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0 0 1 0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</a:t>
            </a:r>
            <a:r>
              <a:rPr lang="de-DE" sz="2000" dirty="0" smtClean="0">
                <a:solidFill>
                  <a:schemeClr val="tx1"/>
                </a:solidFill>
              </a:rPr>
              <a:t> 0 0 0 0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</a:t>
            </a:r>
            <a:r>
              <a:rPr lang="de-DE" sz="2000" dirty="0" smtClean="0">
                <a:solidFill>
                  <a:schemeClr val="tx1"/>
                </a:solidFill>
              </a:rPr>
              <a:t>0 1 0 1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</a:t>
            </a:r>
            <a:r>
              <a:rPr lang="de-DE" sz="2000" dirty="0"/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 1 0 1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</a:t>
            </a:r>
            <a:r>
              <a:rPr lang="de-DE" sz="2000" dirty="0" smtClean="0">
                <a:solidFill>
                  <a:schemeClr val="tx1"/>
                </a:solidFill>
              </a:rPr>
              <a:t>0 1 1 0</a:t>
            </a:r>
            <a:endParaRPr lang="de-DE" sz="2000" baseline="30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</a:t>
            </a:r>
            <a:r>
              <a:rPr lang="de-DE" sz="2000" dirty="0"/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 1 0 1</a:t>
            </a:r>
            <a:endParaRPr lang="de-DE" sz="2000" i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          </a:t>
            </a:r>
            <a:r>
              <a:rPr lang="de-DE" sz="2000" dirty="0" smtClean="0">
                <a:solidFill>
                  <a:schemeClr val="tx1"/>
                </a:solidFill>
              </a:rPr>
              <a:t>0 0 0 0</a:t>
            </a: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36554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08800" y="252483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23527" y="2529235"/>
            <a:ext cx="7852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452578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0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310400" y="32616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668602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33600" y="400506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884626" y="1807989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687789" y="3645024"/>
            <a:ext cx="41617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F"/>
            </a:pPr>
            <a:r>
              <a:rPr lang="de-DE" sz="2000" dirty="0" smtClean="0">
                <a:sym typeface="Wingdings"/>
              </a:rPr>
              <a:t>Divisionsr</a:t>
            </a:r>
            <a:r>
              <a:rPr lang="de-DE" sz="2000" dirty="0" smtClean="0"/>
              <a:t>est = </a:t>
            </a:r>
            <a:r>
              <a:rPr lang="de-DE" sz="2000" b="1" dirty="0" smtClean="0">
                <a:latin typeface="Courier New" pitchFamily="49" charset="0"/>
              </a:rPr>
              <a:t>0</a:t>
            </a:r>
          </a:p>
          <a:p>
            <a:pPr marL="342900" indent="-342900">
              <a:buFont typeface="Wingdings" pitchFamily="2" charset="2"/>
              <a:buChar char="F"/>
            </a:pPr>
            <a:r>
              <a:rPr lang="de-DE" sz="2000" dirty="0" smtClean="0">
                <a:latin typeface="+mn-lt"/>
              </a:rPr>
              <a:t>Übertragung war fehlerfrei, </a:t>
            </a:r>
            <a:r>
              <a:rPr lang="de-DE" sz="2000" i="1" u="sng" dirty="0" smtClean="0">
                <a:solidFill>
                  <a:srgbClr val="C00000"/>
                </a:solidFill>
                <a:latin typeface="+mn-lt"/>
              </a:rPr>
              <a:t>oder</a:t>
            </a:r>
            <a:br>
              <a:rPr lang="de-DE" sz="2000" i="1" u="sng" dirty="0" smtClean="0">
                <a:solidFill>
                  <a:srgbClr val="C00000"/>
                </a:solidFill>
                <a:latin typeface="+mn-lt"/>
              </a:rPr>
            </a:br>
            <a:r>
              <a:rPr lang="de-DE" sz="2000" i="1" u="sng" dirty="0" smtClean="0">
                <a:solidFill>
                  <a:srgbClr val="C00000"/>
                </a:solidFill>
                <a:latin typeface="+mn-lt"/>
              </a:rPr>
              <a:t>nicht erkannter Fehler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39551" y="3284984"/>
            <a:ext cx="7920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755575" y="4005064"/>
            <a:ext cx="7920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971599" y="4725144"/>
            <a:ext cx="7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 bwMode="auto">
          <a:xfrm>
            <a:off x="630000" y="1665635"/>
            <a:ext cx="0" cy="17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1475656" y="1665635"/>
            <a:ext cx="0" cy="17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/>
          <p:nvPr/>
        </p:nvCxnSpPr>
        <p:spPr bwMode="auto">
          <a:xfrm>
            <a:off x="1691680" y="1665635"/>
            <a:ext cx="0" cy="17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7732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1" grpId="0"/>
      <p:bldP spid="22" grpId="0"/>
      <p:bldP spid="24" grpId="0"/>
      <p:bldP spid="25" grpId="0"/>
      <p:bldP spid="36" grpId="0"/>
      <p:bldP spid="23" grpId="0" animBg="1"/>
      <p:bldP spid="26" grpId="0" animBg="1"/>
      <p:bldP spid="2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CD4C1D-7555-4BC7-952F-9246838A0ED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Erkennbare Fehler – Einzelfehler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b="1" dirty="0" smtClean="0"/>
              <a:t>Einzelfehler</a:t>
            </a:r>
            <a:r>
              <a:rPr lang="de-DE" dirty="0" smtClean="0"/>
              <a:t> sind Fehler, die in der übertragenen Nachricht genau ein Bit verfälschen.</a:t>
            </a:r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0" indent="-381000">
              <a:lnSpc>
                <a:spcPct val="100000"/>
              </a:lnSpc>
            </a:pPr>
            <a:r>
              <a:rPr lang="de-DE" b="1" dirty="0" smtClean="0"/>
              <a:t>Satz 1:</a:t>
            </a:r>
            <a:r>
              <a:rPr lang="de-DE" dirty="0" smtClean="0"/>
              <a:t> Ein zyklischer Code, der durch ein Generator-Polynom erzeugt wird, das mehr als einen Term enthält, entdeckt alle Einzelfehler.</a:t>
            </a:r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Beweis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Einzelfehler besitzen ein Fehlerpolynom der Form </a:t>
            </a:r>
            <a:r>
              <a:rPr lang="de-DE" i="1" dirty="0" smtClean="0"/>
              <a:t>E(x)</a:t>
            </a:r>
            <a:r>
              <a:rPr lang="de-DE" dirty="0" smtClean="0"/>
              <a:t> = </a:t>
            </a:r>
            <a:r>
              <a:rPr lang="de-DE" i="1" dirty="0" smtClean="0"/>
              <a:t>x</a:t>
            </a:r>
            <a:r>
              <a:rPr lang="de-DE" i="1" baseline="30000" dirty="0" smtClean="0"/>
              <a:t>i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Hat </a:t>
            </a:r>
            <a:r>
              <a:rPr lang="de-DE" i="1" dirty="0" smtClean="0"/>
              <a:t>P(x)</a:t>
            </a:r>
            <a:r>
              <a:rPr lang="de-DE" dirty="0" smtClean="0"/>
              <a:t> mehr als einen Term (z.B. </a:t>
            </a:r>
            <a:r>
              <a:rPr lang="de-DE" i="1" dirty="0" smtClean="0"/>
              <a:t>P(x)</a:t>
            </a:r>
            <a:r>
              <a:rPr lang="de-DE" dirty="0" smtClean="0"/>
              <a:t> = </a:t>
            </a:r>
            <a:r>
              <a:rPr lang="de-DE" i="1" dirty="0" smtClean="0"/>
              <a:t>x</a:t>
            </a:r>
            <a:r>
              <a:rPr lang="de-DE" i="1" baseline="30000" dirty="0" smtClean="0"/>
              <a:t>j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i="1" baseline="30000" dirty="0" smtClean="0"/>
              <a:t>k</a:t>
            </a:r>
            <a:r>
              <a:rPr lang="de-DE" dirty="0" smtClean="0"/>
              <a:t>), so teilt es </a:t>
            </a:r>
            <a:r>
              <a:rPr lang="de-DE" i="1" dirty="0" smtClean="0"/>
              <a:t>x</a:t>
            </a:r>
            <a:r>
              <a:rPr lang="de-DE" i="1" baseline="30000" dirty="0" smtClean="0"/>
              <a:t>i</a:t>
            </a:r>
            <a:r>
              <a:rPr lang="de-DE" dirty="0" smtClean="0"/>
              <a:t> nicht</a:t>
            </a:r>
          </a:p>
        </p:txBody>
      </p:sp>
    </p:spTree>
    <p:extLst>
      <p:ext uri="{BB962C8B-B14F-4D97-AF65-F5344CB8AC3E}">
        <p14:creationId xmlns:p14="http://schemas.microsoft.com/office/powerpoint/2010/main" val="2740782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819763-56B9-47F8-BE05-C81A16A2635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Erkennbare Fehler – ungerade Fehlerzahlen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Ungerade Fehlerzahl</a:t>
            </a:r>
            <a:r>
              <a:rPr lang="de-DE" dirty="0" smtClean="0"/>
              <a:t> haben Fehlerpolynome mit ungerader Anzahl v. 1en.</a:t>
            </a:r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Satz 2:</a:t>
            </a:r>
            <a:r>
              <a:rPr lang="de-DE" dirty="0" smtClean="0"/>
              <a:t> Jedes durch 1 + </a:t>
            </a:r>
            <a:r>
              <a:rPr lang="de-DE" i="1" dirty="0" smtClean="0"/>
              <a:t>x</a:t>
            </a:r>
            <a:r>
              <a:rPr lang="de-DE" dirty="0" smtClean="0"/>
              <a:t> teilbare Polynom hat eine gerade Termzahl.</a:t>
            </a:r>
          </a:p>
          <a:p>
            <a:pPr marL="381000" indent="-381000">
              <a:lnSpc>
                <a:spcPct val="100000"/>
              </a:lnSpc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Beweis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Polynom </a:t>
            </a:r>
            <a:r>
              <a:rPr lang="de-DE" i="1" dirty="0" smtClean="0"/>
              <a:t>P</a:t>
            </a:r>
            <a:r>
              <a:rPr lang="de-DE" dirty="0" smtClean="0"/>
              <a:t> sei durch (1 + </a:t>
            </a:r>
            <a:r>
              <a:rPr lang="de-DE" i="1" dirty="0" smtClean="0"/>
              <a:t>x</a:t>
            </a:r>
            <a:r>
              <a:rPr lang="de-DE" dirty="0" smtClean="0"/>
              <a:t>) teilbar:</a:t>
            </a:r>
            <a:br>
              <a:rPr lang="de-DE" dirty="0" smtClean="0"/>
            </a:b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i="1" baseline="300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nie benachbarte 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in </a:t>
            </a:r>
            <a:r>
              <a:rPr lang="de-DE" i="1" dirty="0" smtClean="0"/>
              <a:t>P</a:t>
            </a:r>
            <a:r>
              <a:rPr lang="de-DE" dirty="0" smtClean="0"/>
              <a:t> gleich 1 sind: </a:t>
            </a:r>
            <a:r>
              <a:rPr lang="de-DE" i="1" dirty="0" smtClean="0"/>
              <a:t>P</a:t>
            </a:r>
            <a:r>
              <a:rPr lang="de-DE" dirty="0" smtClean="0"/>
              <a:t> hat gerade Termzahl</a:t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i="1" dirty="0" smtClean="0"/>
              <a:t>P</a:t>
            </a:r>
            <a:r>
              <a:rPr lang="de-DE" dirty="0" smtClean="0"/>
              <a:t> enthält 1 0 ... 0 1    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Position </a:t>
            </a:r>
            <a:r>
              <a:rPr lang="de-DE" i="1" dirty="0" smtClean="0"/>
              <a:t>j</a:t>
            </a:r>
            <a:r>
              <a:rPr lang="de-DE" dirty="0" smtClean="0"/>
              <a:t>           </a:t>
            </a:r>
            <a:r>
              <a:rPr lang="de-DE" sz="800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              </a:t>
            </a:r>
            <a:r>
              <a:rPr lang="de-DE" i="1" dirty="0" smtClean="0"/>
              <a:t>a</a:t>
            </a:r>
            <a:r>
              <a:rPr lang="de-DE" i="1" baseline="-25000" dirty="0" smtClean="0"/>
              <a:t>j</a:t>
            </a:r>
            <a:r>
              <a:rPr lang="de-DE" dirty="0" smtClean="0"/>
              <a:t>                         </a:t>
            </a:r>
            <a:r>
              <a:rPr lang="de-DE" i="1" dirty="0" smtClean="0"/>
              <a:t>a</a:t>
            </a:r>
            <a:r>
              <a:rPr lang="de-DE" i="1" baseline="-25000" dirty="0" smtClean="0"/>
              <a:t>k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benachbarte 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gleich 1 sind: „Auslöschung“ einer geraden Termzahl</a:t>
            </a: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>	</a:t>
            </a:r>
            <a:r>
              <a:rPr lang="de-DE" dirty="0" smtClean="0"/>
              <a:t>				(wegen Rechnen in mod 2)</a:t>
            </a:r>
            <a:endParaRPr lang="de-DE" sz="2400" dirty="0" smtClean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Es ergibt sich stets eine gerade Termzahl für </a:t>
            </a:r>
            <a:r>
              <a:rPr lang="de-DE" i="1" dirty="0" smtClean="0"/>
              <a:t>P</a:t>
            </a: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8" y="2852936"/>
            <a:ext cx="2912745" cy="82677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103984"/>
            <a:ext cx="4109085" cy="291465"/>
          </a:xfrm>
          <a:prstGeom prst="rect">
            <a:avLst/>
          </a:prstGeom>
        </p:spPr>
      </p:pic>
      <p:cxnSp>
        <p:nvCxnSpPr>
          <p:cNvPr id="18" name="Gerade Verbindung 17"/>
          <p:cNvCxnSpPr/>
          <p:nvPr/>
        </p:nvCxnSpPr>
        <p:spPr bwMode="auto">
          <a:xfrm>
            <a:off x="2843808" y="4395449"/>
            <a:ext cx="0" cy="1136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3744000" y="4395449"/>
            <a:ext cx="0" cy="1136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932040" y="4395449"/>
            <a:ext cx="0" cy="1136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876256" y="4395448"/>
            <a:ext cx="0" cy="1136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Grafik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54" y="5206330"/>
            <a:ext cx="4804410" cy="742950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 bwMode="auto">
          <a:xfrm flipV="1">
            <a:off x="3995936" y="5206330"/>
            <a:ext cx="720080" cy="238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 flipV="1">
            <a:off x="3995936" y="5206330"/>
            <a:ext cx="720080" cy="238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5436096" y="5206330"/>
            <a:ext cx="720080" cy="238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 flipH="1" flipV="1">
            <a:off x="5436096" y="5206330"/>
            <a:ext cx="720080" cy="238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2616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C974F73-3A64-4CBD-848A-A0D614101FB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Erkennbare Fehler – ungerade Fehlerzahlen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Ungerade Fehlerzahl</a:t>
            </a:r>
            <a:r>
              <a:rPr lang="de-DE" dirty="0" smtClean="0"/>
              <a:t> haben Fehlerpolynome mit ungerader Anzahl v. 1en.</a:t>
            </a:r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381000" indent="-381000">
              <a:lnSpc>
                <a:spcPct val="100000"/>
              </a:lnSpc>
            </a:pPr>
            <a:r>
              <a:rPr lang="de-DE" b="1" dirty="0" smtClean="0"/>
              <a:t>Satz 2:</a:t>
            </a:r>
            <a:r>
              <a:rPr lang="de-DE" dirty="0" smtClean="0"/>
              <a:t> Jedes durch 1 + </a:t>
            </a:r>
            <a:r>
              <a:rPr lang="de-DE" i="1" dirty="0" smtClean="0"/>
              <a:t>x</a:t>
            </a:r>
            <a:r>
              <a:rPr lang="de-DE" dirty="0" smtClean="0"/>
              <a:t> teilbare Polynom hat eine gerade Termzahl.</a:t>
            </a:r>
          </a:p>
          <a:p>
            <a:pPr marL="381000" indent="-381000">
              <a:lnSpc>
                <a:spcPct val="100000"/>
              </a:lnSpc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Folgerung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Mit einem Generator-Polynom </a:t>
            </a:r>
            <a:r>
              <a:rPr lang="de-DE" i="1" dirty="0" smtClean="0"/>
              <a:t>P</a:t>
            </a:r>
            <a:r>
              <a:rPr lang="de-DE" dirty="0" smtClean="0"/>
              <a:t>, das (1 + </a:t>
            </a:r>
            <a:r>
              <a:rPr lang="de-DE" i="1" dirty="0" smtClean="0"/>
              <a:t>x</a:t>
            </a:r>
            <a:r>
              <a:rPr lang="de-DE" dirty="0" smtClean="0"/>
              <a:t>) als Faktor enthält, findet man jede ungerade Anzahl von Fehlern.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Begründung:</a:t>
            </a:r>
            <a:br>
              <a:rPr lang="de-DE" dirty="0" smtClean="0"/>
            </a:br>
            <a:r>
              <a:rPr lang="de-DE" dirty="0" smtClean="0"/>
              <a:t>Würde man mit einem solchen Generator-Polynom </a:t>
            </a:r>
            <a:r>
              <a:rPr lang="de-DE" i="1" dirty="0" smtClean="0"/>
              <a:t>nicht</a:t>
            </a:r>
            <a:r>
              <a:rPr lang="de-DE" dirty="0" smtClean="0"/>
              <a:t> alle ungeraden Fehlerzahlen entdecken, so wäre das Fehlerpolynom </a:t>
            </a:r>
            <a:r>
              <a:rPr lang="de-DE" i="1" dirty="0" smtClean="0"/>
              <a:t>E(x)</a:t>
            </a:r>
            <a:r>
              <a:rPr lang="de-DE" dirty="0" smtClean="0"/>
              <a:t> durch </a:t>
            </a:r>
            <a:r>
              <a:rPr lang="de-DE" i="1" dirty="0" smtClean="0"/>
              <a:t>P(x)</a:t>
            </a:r>
            <a:r>
              <a:rPr lang="de-DE" dirty="0" smtClean="0"/>
              <a:t> teilbar.</a:t>
            </a:r>
            <a:br>
              <a:rPr lang="de-DE" dirty="0" smtClean="0"/>
            </a:br>
            <a:r>
              <a:rPr lang="de-DE" dirty="0" smtClean="0"/>
              <a:t>Da (1 + </a:t>
            </a:r>
            <a:r>
              <a:rPr lang="de-DE" i="1" dirty="0" smtClean="0"/>
              <a:t>x</a:t>
            </a:r>
            <a:r>
              <a:rPr lang="de-DE" dirty="0" smtClean="0"/>
              <a:t>) ein Faktor von </a:t>
            </a:r>
            <a:r>
              <a:rPr lang="de-DE" i="1" dirty="0" smtClean="0"/>
              <a:t>P(x)</a:t>
            </a:r>
            <a:r>
              <a:rPr lang="de-DE" dirty="0" smtClean="0"/>
              <a:t> ist, wäre </a:t>
            </a:r>
            <a:r>
              <a:rPr lang="de-DE" i="1" dirty="0" smtClean="0"/>
              <a:t>E(x)</a:t>
            </a:r>
            <a:r>
              <a:rPr lang="de-DE" dirty="0" smtClean="0"/>
              <a:t> auch durch (1 + </a:t>
            </a:r>
            <a:r>
              <a:rPr lang="de-DE" i="1" dirty="0" smtClean="0"/>
              <a:t>x</a:t>
            </a:r>
            <a:r>
              <a:rPr lang="de-DE" dirty="0" smtClean="0"/>
              <a:t>) teilbar.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Dann müsste laut Satz 2 </a:t>
            </a:r>
            <a:r>
              <a:rPr lang="de-DE" i="1" dirty="0" smtClean="0"/>
              <a:t>E(x)</a:t>
            </a:r>
            <a:r>
              <a:rPr lang="de-DE" dirty="0" smtClean="0"/>
              <a:t> jedoch eine gerade Termzahl haben, Widerspruch.</a:t>
            </a:r>
          </a:p>
        </p:txBody>
      </p:sp>
    </p:spTree>
    <p:extLst>
      <p:ext uri="{BB962C8B-B14F-4D97-AF65-F5344CB8AC3E}">
        <p14:creationId xmlns:p14="http://schemas.microsoft.com/office/powerpoint/2010/main" val="156297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A9A91E0-1E5F-495C-9AD3-A9DFEF88329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Erkennbare Fehler – Burstfehler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dirty="0" smtClean="0"/>
              <a:t>Ein </a:t>
            </a:r>
            <a:r>
              <a:rPr lang="de-DE" b="1" dirty="0" smtClean="0"/>
              <a:t>Burstfehler </a:t>
            </a:r>
            <a:r>
              <a:rPr lang="de-DE" dirty="0" smtClean="0"/>
              <a:t>der Länge </a:t>
            </a:r>
            <a:r>
              <a:rPr lang="de-DE" i="1" dirty="0" smtClean="0"/>
              <a:t>b</a:t>
            </a:r>
            <a:r>
              <a:rPr lang="de-DE" dirty="0" smtClean="0"/>
              <a:t> ist ein Fehler, bei dem die falschen Symbole den Abstand </a:t>
            </a:r>
            <a:r>
              <a:rPr lang="de-DE" i="1" dirty="0" smtClean="0"/>
              <a:t>b</a:t>
            </a:r>
            <a:r>
              <a:rPr lang="de-DE" dirty="0" smtClean="0"/>
              <a:t> haben.</a:t>
            </a:r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381000" indent="-381000">
              <a:lnSpc>
                <a:spcPct val="100000"/>
              </a:lnSpc>
            </a:pPr>
            <a:r>
              <a:rPr lang="de-DE" dirty="0" smtClean="0"/>
              <a:t>Beispiel: </a:t>
            </a:r>
            <a:r>
              <a:rPr lang="de-DE" i="1" dirty="0" smtClean="0"/>
              <a:t>E(x)</a:t>
            </a:r>
            <a:r>
              <a:rPr lang="de-DE" dirty="0" smtClean="0"/>
              <a:t> = </a:t>
            </a:r>
            <a:r>
              <a:rPr lang="de-DE" i="1" dirty="0" smtClean="0"/>
              <a:t>x</a:t>
            </a:r>
            <a:r>
              <a:rPr lang="de-DE" baseline="30000" dirty="0" smtClean="0"/>
              <a:t>7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30000" dirty="0" smtClean="0"/>
              <a:t>4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30000" dirty="0" smtClean="0"/>
              <a:t>3</a:t>
            </a:r>
            <a:r>
              <a:rPr lang="de-DE" dirty="0" smtClean="0"/>
              <a:t> = 0010011000.</a:t>
            </a:r>
            <a:br>
              <a:rPr lang="de-DE" dirty="0" smtClean="0"/>
            </a:br>
            <a:r>
              <a:rPr lang="de-DE" dirty="0" smtClean="0"/>
              <a:t>Per Definition zählt man dies als Abstand </a:t>
            </a:r>
            <a:r>
              <a:rPr lang="de-DE" i="1" dirty="0" smtClean="0"/>
              <a:t>b</a:t>
            </a:r>
            <a:r>
              <a:rPr lang="de-DE" dirty="0" smtClean="0"/>
              <a:t> = 5, d.h. man zählt die Randsymbole mit.</a:t>
            </a:r>
            <a:endParaRPr lang="de-DE" dirty="0"/>
          </a:p>
          <a:p>
            <a:pPr marL="381000" indent="-381000">
              <a:lnSpc>
                <a:spcPct val="100000"/>
              </a:lnSpc>
            </a:pPr>
            <a:endParaRPr lang="de-DE" dirty="0" smtClean="0"/>
          </a:p>
          <a:p>
            <a:pPr marL="0" indent="-381000">
              <a:lnSpc>
                <a:spcPct val="100000"/>
              </a:lnSpc>
            </a:pPr>
            <a:r>
              <a:rPr lang="de-DE" b="1" dirty="0" smtClean="0"/>
              <a:t>Satz 3:</a:t>
            </a:r>
            <a:r>
              <a:rPr lang="de-DE" dirty="0" smtClean="0"/>
              <a:t> Mit einem Generator-Polynom </a:t>
            </a:r>
            <a:r>
              <a:rPr lang="de-DE" i="1" dirty="0" smtClean="0"/>
              <a:t>P(x)</a:t>
            </a:r>
            <a:r>
              <a:rPr lang="de-DE" dirty="0" smtClean="0"/>
              <a:t> vom Grad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 entdeckt man alle Burstfehler der Länge </a:t>
            </a:r>
            <a:r>
              <a:rPr lang="de-DE" i="1" dirty="0" smtClean="0"/>
              <a:t>b</a:t>
            </a:r>
            <a:r>
              <a:rPr lang="de-DE" dirty="0" smtClean="0"/>
              <a:t> ≤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, wenn </a:t>
            </a:r>
            <a:r>
              <a:rPr lang="de-DE" i="1" dirty="0" smtClean="0"/>
              <a:t>P(x)</a:t>
            </a:r>
            <a:r>
              <a:rPr lang="de-DE" dirty="0" smtClean="0"/>
              <a:t> den Term </a:t>
            </a:r>
            <a:r>
              <a:rPr lang="de-DE" i="1" dirty="0" smtClean="0"/>
              <a:t>x</a:t>
            </a:r>
            <a:r>
              <a:rPr lang="de-DE" dirty="0" smtClean="0"/>
              <a:t> nicht als Faktor enthält.</a:t>
            </a:r>
          </a:p>
        </p:txBody>
      </p:sp>
    </p:spTree>
    <p:extLst>
      <p:ext uri="{BB962C8B-B14F-4D97-AF65-F5344CB8AC3E}">
        <p14:creationId xmlns:p14="http://schemas.microsoft.com/office/powerpoint/2010/main" val="3629113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E494B97-21A1-4B25-9A66-40D2E613285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Erkennbare Fehler – Burstfehler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b="1" dirty="0" smtClean="0"/>
              <a:t>Satz 3:</a:t>
            </a:r>
            <a:r>
              <a:rPr lang="de-DE" dirty="0" smtClean="0"/>
              <a:t> Mit einem Generator-Polynom </a:t>
            </a:r>
            <a:r>
              <a:rPr lang="de-DE" i="1" dirty="0" smtClean="0"/>
              <a:t>P(x)</a:t>
            </a:r>
            <a:r>
              <a:rPr lang="de-DE" dirty="0" smtClean="0"/>
              <a:t> vom Grad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 entdeckt man alle Burstfehler der Länge </a:t>
            </a:r>
            <a:r>
              <a:rPr lang="de-DE" i="1" dirty="0" smtClean="0"/>
              <a:t>b</a:t>
            </a:r>
            <a:r>
              <a:rPr lang="de-DE" dirty="0" smtClean="0"/>
              <a:t> ≤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, wenn </a:t>
            </a:r>
            <a:r>
              <a:rPr lang="de-DE" i="1" dirty="0" smtClean="0"/>
              <a:t>P(x)</a:t>
            </a:r>
            <a:r>
              <a:rPr lang="de-DE" dirty="0" smtClean="0"/>
              <a:t> den Term </a:t>
            </a:r>
            <a:r>
              <a:rPr lang="de-DE" i="1" dirty="0" smtClean="0"/>
              <a:t>x</a:t>
            </a:r>
            <a:r>
              <a:rPr lang="de-DE" dirty="0" smtClean="0"/>
              <a:t> nicht als Faktor enthält.</a:t>
            </a:r>
          </a:p>
          <a:p>
            <a:pPr marL="381000" indent="-381000">
              <a:lnSpc>
                <a:spcPct val="100000"/>
              </a:lnSpc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Beweis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 </a:t>
            </a:r>
            <a:r>
              <a:rPr lang="de-DE" i="1" dirty="0" smtClean="0"/>
              <a:t>x</a:t>
            </a:r>
            <a:r>
              <a:rPr lang="de-DE" i="1" baseline="30000" dirty="0" smtClean="0"/>
              <a:t>i</a:t>
            </a:r>
            <a:r>
              <a:rPr lang="de-DE" dirty="0" smtClean="0"/>
              <a:t> der Term in </a:t>
            </a:r>
            <a:r>
              <a:rPr lang="de-DE" i="1" dirty="0" smtClean="0"/>
              <a:t>E(x)</a:t>
            </a:r>
            <a:r>
              <a:rPr lang="de-DE" dirty="0" smtClean="0"/>
              <a:t> mit dem kleinsten Exponenten: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E(x)</a:t>
            </a:r>
            <a:r>
              <a:rPr lang="de-DE" dirty="0" smtClean="0"/>
              <a:t> ist nicht durch </a:t>
            </a:r>
            <a:r>
              <a:rPr lang="de-DE" i="1" dirty="0" smtClean="0"/>
              <a:t>P(x)</a:t>
            </a:r>
            <a:r>
              <a:rPr lang="de-DE" dirty="0" smtClean="0"/>
              <a:t> teilbar, wenn beide Terme nicht teilbar sind: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ist nicht teilbar, wenn </a:t>
            </a:r>
            <a:r>
              <a:rPr lang="de-DE" i="1" dirty="0" smtClean="0"/>
              <a:t>P(x)</a:t>
            </a:r>
            <a:r>
              <a:rPr lang="de-DE" dirty="0" smtClean="0"/>
              <a:t> nicht </a:t>
            </a:r>
            <a:r>
              <a:rPr lang="de-DE" i="1" dirty="0" smtClean="0"/>
              <a:t>x</a:t>
            </a:r>
            <a:r>
              <a:rPr lang="de-DE" dirty="0" smtClean="0"/>
              <a:t> als Faktor enthält.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 Grad von </a:t>
            </a:r>
            <a:r>
              <a:rPr lang="de-DE" i="1" dirty="0" smtClean="0"/>
              <a:t>E</a:t>
            </a:r>
            <a:r>
              <a:rPr lang="de-DE" baseline="-25000" dirty="0" smtClean="0"/>
              <a:t>1</a:t>
            </a:r>
            <a:r>
              <a:rPr lang="de-DE" i="1" dirty="0" smtClean="0"/>
              <a:t>(x)</a:t>
            </a:r>
            <a:r>
              <a:rPr lang="de-DE" dirty="0" smtClean="0"/>
              <a:t> ist ≤ </a:t>
            </a:r>
            <a:r>
              <a:rPr lang="de-DE" i="1" dirty="0" smtClean="0"/>
              <a:t>b</a:t>
            </a:r>
            <a:r>
              <a:rPr lang="de-DE" dirty="0" smtClean="0"/>
              <a:t>-1, d.h. ≤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-1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Grad von </a:t>
            </a:r>
            <a:r>
              <a:rPr lang="de-DE" i="1" dirty="0" smtClean="0"/>
              <a:t>E</a:t>
            </a:r>
            <a:r>
              <a:rPr lang="de-DE" baseline="-25000" dirty="0" smtClean="0"/>
              <a:t>1</a:t>
            </a:r>
            <a:r>
              <a:rPr lang="de-DE" i="1" dirty="0" smtClean="0"/>
              <a:t>(x)</a:t>
            </a:r>
            <a:r>
              <a:rPr lang="de-DE" dirty="0" smtClean="0"/>
              <a:t> &lt; Grad von </a:t>
            </a:r>
            <a:r>
              <a:rPr lang="de-DE" i="1" dirty="0" smtClean="0"/>
              <a:t>P(x)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 </a:t>
            </a:r>
            <a:r>
              <a:rPr lang="de-DE" i="1" dirty="0" smtClean="0"/>
              <a:t>P(x)</a:t>
            </a:r>
            <a:r>
              <a:rPr lang="de-DE" dirty="0" smtClean="0"/>
              <a:t> teilt </a:t>
            </a:r>
            <a:r>
              <a:rPr lang="de-DE" i="1" dirty="0" smtClean="0"/>
              <a:t>E</a:t>
            </a:r>
            <a:r>
              <a:rPr lang="de-DE" baseline="-25000" dirty="0" smtClean="0"/>
              <a:t>1</a:t>
            </a:r>
            <a:r>
              <a:rPr lang="de-DE" i="1" dirty="0" smtClean="0"/>
              <a:t>(x)</a:t>
            </a:r>
            <a:r>
              <a:rPr lang="de-DE" dirty="0" smtClean="0"/>
              <a:t> nicht</a:t>
            </a: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b="1" i="1" dirty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1" y="2852936"/>
            <a:ext cx="19564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7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2C3C394-4DCC-48CD-8C66-24D4EE1E320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Erkennbare Fehler – Burstfehler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b="1" dirty="0" smtClean="0"/>
              <a:t>Satz 4:</a:t>
            </a:r>
            <a:r>
              <a:rPr lang="de-DE" dirty="0" smtClean="0"/>
              <a:t> Die Anzahl der nicht erkannten Burstfehler der Länge </a:t>
            </a:r>
            <a:r>
              <a:rPr lang="de-DE" i="1" dirty="0" smtClean="0"/>
              <a:t>b</a:t>
            </a:r>
            <a:r>
              <a:rPr lang="de-DE" dirty="0" smtClean="0"/>
              <a:t> &gt;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 ist, bezogen auf die Gesamtanzahl möglicher Burstfehler:</a:t>
            </a:r>
          </a:p>
          <a:p>
            <a:pPr marL="381000" indent="-381000">
              <a:lnSpc>
                <a:spcPct val="100000"/>
              </a:lnSpc>
            </a:pP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dirty="0" smtClean="0"/>
              <a:t>		2</a:t>
            </a:r>
            <a:r>
              <a:rPr lang="de-DE" baseline="30000" dirty="0" smtClean="0"/>
              <a:t>-(</a:t>
            </a:r>
            <a:r>
              <a:rPr lang="de-DE" i="1" baseline="30000" dirty="0" smtClean="0"/>
              <a:t>n</a:t>
            </a:r>
            <a:r>
              <a:rPr lang="de-DE" baseline="30000" dirty="0" smtClean="0"/>
              <a:t>-</a:t>
            </a:r>
            <a:r>
              <a:rPr lang="de-DE" i="1" baseline="30000" dirty="0" smtClean="0"/>
              <a:t>k</a:t>
            </a:r>
            <a:r>
              <a:rPr lang="de-DE" baseline="30000" dirty="0" smtClean="0"/>
              <a:t>-1)</a:t>
            </a:r>
            <a:r>
              <a:rPr lang="de-DE" dirty="0" smtClean="0"/>
              <a:t>, wenn </a:t>
            </a:r>
            <a:r>
              <a:rPr lang="de-DE" i="1" dirty="0" smtClean="0"/>
              <a:t>b</a:t>
            </a:r>
            <a:r>
              <a:rPr lang="de-DE" dirty="0" smtClean="0"/>
              <a:t> =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+1</a:t>
            </a:r>
            <a:br>
              <a:rPr lang="de-DE" dirty="0" smtClean="0"/>
            </a:br>
            <a:r>
              <a:rPr lang="de-DE" dirty="0" smtClean="0"/>
              <a:t>		  </a:t>
            </a:r>
            <a:r>
              <a:rPr lang="de-DE" sz="600" dirty="0" smtClean="0"/>
              <a:t> </a:t>
            </a:r>
            <a:r>
              <a:rPr lang="de-DE" dirty="0" smtClean="0"/>
              <a:t>2</a:t>
            </a:r>
            <a:r>
              <a:rPr lang="de-DE" baseline="30000" dirty="0" smtClean="0"/>
              <a:t>-(</a:t>
            </a:r>
            <a:r>
              <a:rPr lang="de-DE" i="1" baseline="30000" dirty="0" smtClean="0"/>
              <a:t>n</a:t>
            </a:r>
            <a:r>
              <a:rPr lang="de-DE" baseline="30000" dirty="0" smtClean="0"/>
              <a:t>-</a:t>
            </a:r>
            <a:r>
              <a:rPr lang="de-DE" i="1" baseline="30000" dirty="0" smtClean="0"/>
              <a:t>k</a:t>
            </a:r>
            <a:r>
              <a:rPr lang="de-DE" baseline="30000" dirty="0" smtClean="0"/>
              <a:t>)</a:t>
            </a:r>
            <a:r>
              <a:rPr lang="de-DE" dirty="0" smtClean="0"/>
              <a:t>, wenn </a:t>
            </a:r>
            <a:r>
              <a:rPr lang="de-DE" i="1" dirty="0" smtClean="0"/>
              <a:t>b</a:t>
            </a:r>
            <a:r>
              <a:rPr lang="de-DE" dirty="0" smtClean="0"/>
              <a:t> &gt; </a:t>
            </a:r>
            <a:r>
              <a:rPr lang="de-DE" i="1" dirty="0" smtClean="0"/>
              <a:t>n</a:t>
            </a:r>
            <a:r>
              <a:rPr lang="de-DE" dirty="0" smtClean="0"/>
              <a:t>-</a:t>
            </a:r>
            <a:r>
              <a:rPr lang="de-DE" i="1" dirty="0" smtClean="0"/>
              <a:t>k</a:t>
            </a:r>
            <a:r>
              <a:rPr lang="de-DE" dirty="0" smtClean="0"/>
              <a:t>+1</a:t>
            </a:r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Generator-Polynom </a:t>
            </a:r>
            <a:r>
              <a:rPr lang="de-DE" i="1" dirty="0" smtClean="0"/>
              <a:t>P(x)</a:t>
            </a:r>
            <a:r>
              <a:rPr lang="de-DE" dirty="0" smtClean="0"/>
              <a:t> = (1 + </a:t>
            </a:r>
            <a:r>
              <a:rPr lang="de-DE" i="1" dirty="0" smtClean="0"/>
              <a:t>x</a:t>
            </a:r>
            <a:r>
              <a:rPr lang="de-DE" baseline="30000" dirty="0" smtClean="0"/>
              <a:t>2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30000" dirty="0" smtClean="0"/>
              <a:t>11</a:t>
            </a:r>
            <a:r>
              <a:rPr lang="de-DE" dirty="0" smtClean="0"/>
              <a:t>) (1 + </a:t>
            </a:r>
            <a:r>
              <a:rPr lang="de-DE" i="1" dirty="0" smtClean="0"/>
              <a:t>x</a:t>
            </a:r>
            <a:r>
              <a:rPr lang="de-DE" baseline="30000" dirty="0" smtClean="0"/>
              <a:t>11</a:t>
            </a:r>
            <a:r>
              <a:rPr lang="de-DE" dirty="0" smtClean="0"/>
              <a:t>) erkennt: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 Burst der Länge </a:t>
            </a:r>
            <a:r>
              <a:rPr lang="de-DE" i="1" dirty="0" smtClean="0"/>
              <a:t>b</a:t>
            </a:r>
            <a:r>
              <a:rPr lang="de-DE" dirty="0" smtClean="0"/>
              <a:t> ≤ 22 (einschl. Einzelfehlern)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ungerade Anzahl von Fehlern (wegen Faktor (</a:t>
            </a:r>
            <a:r>
              <a:rPr lang="de-DE" i="1" dirty="0" smtClean="0"/>
              <a:t>x</a:t>
            </a:r>
            <a:r>
              <a:rPr lang="de-DE" i="1" baseline="30000" dirty="0" smtClean="0"/>
              <a:t>q</a:t>
            </a:r>
            <a:r>
              <a:rPr lang="de-DE" dirty="0" smtClean="0"/>
              <a:t> + 1))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99,99996% der Bursts der Länge </a:t>
            </a:r>
            <a:r>
              <a:rPr lang="de-DE" i="1" dirty="0" smtClean="0"/>
              <a:t>b</a:t>
            </a:r>
            <a:r>
              <a:rPr lang="de-DE" dirty="0" smtClean="0"/>
              <a:t> = 23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99,99998% der Bursts der Länge </a:t>
            </a:r>
            <a:r>
              <a:rPr lang="de-DE" i="1" dirty="0" smtClean="0"/>
              <a:t>b</a:t>
            </a:r>
            <a:r>
              <a:rPr lang="de-DE" dirty="0" smtClean="0"/>
              <a:t> &gt; 23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In der Praxis sind viele der vorkommenden Fehler Burstfehler.</a:t>
            </a:r>
          </a:p>
        </p:txBody>
      </p:sp>
    </p:spTree>
    <p:extLst>
      <p:ext uri="{BB962C8B-B14F-4D97-AF65-F5344CB8AC3E}">
        <p14:creationId xmlns:p14="http://schemas.microsoft.com/office/powerpoint/2010/main" val="2090927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420CDE8-1AB6-4CE8-9AC9-F87C4B72CE4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Sehr einfaches Beispiel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00000"/>
              </a:lnSpc>
            </a:pPr>
            <a:r>
              <a:rPr lang="de-DE" i="1" dirty="0" smtClean="0"/>
              <a:t>P(x)</a:t>
            </a:r>
            <a:r>
              <a:rPr lang="de-DE" dirty="0" smtClean="0"/>
              <a:t> = (1 + </a:t>
            </a:r>
            <a:r>
              <a:rPr lang="de-DE" i="1" dirty="0" smtClean="0"/>
              <a:t>x</a:t>
            </a:r>
            <a:r>
              <a:rPr lang="de-DE" dirty="0" smtClean="0"/>
              <a:t>), </a:t>
            </a:r>
            <a:r>
              <a:rPr lang="de-DE" i="1" dirty="0" smtClean="0"/>
              <a:t>k</a:t>
            </a:r>
            <a:r>
              <a:rPr lang="de-DE" dirty="0" smtClean="0"/>
              <a:t> = 2, </a:t>
            </a:r>
            <a:r>
              <a:rPr lang="de-DE" i="1" dirty="0" smtClean="0"/>
              <a:t>n</a:t>
            </a:r>
            <a:r>
              <a:rPr lang="de-DE" dirty="0" smtClean="0"/>
              <a:t> = 3</a:t>
            </a:r>
          </a:p>
          <a:p>
            <a:pPr marL="381000" indent="-381000">
              <a:lnSpc>
                <a:spcPct val="10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Aufgrund der o.a. Sätze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Erkennung aller Einzelfehler (Sätze 1, 2 und 3)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Burstfehler mit </a:t>
            </a:r>
            <a:r>
              <a:rPr lang="de-DE" i="1" dirty="0" smtClean="0"/>
              <a:t>b</a:t>
            </a:r>
            <a:r>
              <a:rPr lang="de-DE" dirty="0" smtClean="0"/>
              <a:t> = 2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Wahrscheinlichkeit, Fehler nicht zu erkennen: 2</a:t>
            </a:r>
            <a:r>
              <a:rPr lang="de-DE" baseline="30000" dirty="0" smtClean="0"/>
              <a:t>-(1-1)</a:t>
            </a:r>
            <a:r>
              <a:rPr lang="de-DE" dirty="0" smtClean="0"/>
              <a:t> = 2</a:t>
            </a:r>
            <a:r>
              <a:rPr lang="de-DE" baseline="30000" dirty="0" smtClean="0"/>
              <a:t>0</a:t>
            </a:r>
            <a:r>
              <a:rPr lang="de-DE" dirty="0" smtClean="0"/>
              <a:t> = 1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Burstfehler mit </a:t>
            </a:r>
            <a:r>
              <a:rPr lang="de-DE" i="1" dirty="0" smtClean="0"/>
              <a:t>b</a:t>
            </a:r>
            <a:r>
              <a:rPr lang="de-DE" dirty="0" smtClean="0"/>
              <a:t> = 3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Wahrscheinlichkeit, Fehler nicht zu erkennen: 2</a:t>
            </a:r>
            <a:r>
              <a:rPr lang="de-DE" baseline="30000" dirty="0" smtClean="0"/>
              <a:t>-(1)</a:t>
            </a:r>
            <a:r>
              <a:rPr lang="de-DE" dirty="0" smtClean="0"/>
              <a:t> = ½</a:t>
            </a:r>
          </a:p>
        </p:txBody>
      </p:sp>
    </p:spTree>
    <p:extLst>
      <p:ext uri="{BB962C8B-B14F-4D97-AF65-F5344CB8AC3E}">
        <p14:creationId xmlns:p14="http://schemas.microsoft.com/office/powerpoint/2010/main" val="3302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EF73F7-762E-4F84-A4C6-2E59EDD1AA0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Ein-/Ausgabe aus Sicht der CPU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Spezielle Ein-/Ausgabebefehle (fortges.)</a:t>
            </a:r>
            <a:endParaRPr lang="de-DE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2159496"/>
            <a:ext cx="1676400" cy="213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2159496"/>
            <a:ext cx="19050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774668"/>
            <a:ext cx="32019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Speicheradressraum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38600" y="1774668"/>
            <a:ext cx="2590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I/O-Adressraum</a:t>
            </a:r>
            <a:endParaRPr lang="de-DE" sz="2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57400" y="208329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72200" y="20240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blackWhite">
          <a:xfrm>
            <a:off x="395288" y="4452069"/>
            <a:ext cx="3097212" cy="20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Prozessoren mit </a:t>
            </a:r>
            <a:r>
              <a:rPr lang="de-DE" sz="2000" dirty="0" smtClean="0"/>
              <a:t>I/O-Adressen </a:t>
            </a:r>
            <a:r>
              <a:rPr lang="de-DE" sz="2000" dirty="0"/>
              <a:t>können auch speicherbezogene Adressierung nutzen.</a:t>
            </a:r>
          </a:p>
          <a:p>
            <a:pPr>
              <a:spcBef>
                <a:spcPct val="50000"/>
              </a:spcBef>
            </a:pPr>
            <a:r>
              <a:rPr lang="de-DE" sz="2000" dirty="0"/>
              <a:t>Beispiel: Intel x86/Pentium-Familie.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781800" y="2235696"/>
            <a:ext cx="2057400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in </a:t>
            </a:r>
            <a:r>
              <a:rPr lang="de-DE" sz="2000" dirty="0"/>
              <a:t>= Eingabe;</a:t>
            </a:r>
            <a:br>
              <a:rPr lang="de-DE" sz="2000" dirty="0"/>
            </a:br>
            <a:r>
              <a:rPr lang="de-DE" sz="2000" i="1" dirty="0"/>
              <a:t>out </a:t>
            </a:r>
            <a:r>
              <a:rPr lang="de-DE" sz="2000" dirty="0"/>
              <a:t>= Ausgabe</a:t>
            </a:r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>
            <a:off x="6477000" y="2235696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6"/>
          <a:stretch>
            <a:fillRect/>
          </a:stretch>
        </p:blipFill>
        <p:spPr bwMode="auto">
          <a:xfrm>
            <a:off x="4067175" y="4002807"/>
            <a:ext cx="486092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blackWhite">
          <a:xfrm>
            <a:off x="2555875" y="3212976"/>
            <a:ext cx="626427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Umkehrung von Vor- und Nachteilen</a:t>
            </a:r>
            <a:br>
              <a:rPr lang="de-DE" sz="2000" dirty="0"/>
            </a:br>
            <a:r>
              <a:rPr lang="de-DE" sz="2000" dirty="0"/>
              <a:t>der speicherbezogenen Adressierung.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03688" y="6101482"/>
            <a:ext cx="2579687" cy="3270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47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9B84463-D86B-451F-A0B0-1E9A98C89E7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Interaktive Berechnung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Unter </a:t>
            </a:r>
            <a:r>
              <a:rPr lang="de-DE" b="1" dirty="0" smtClean="0">
                <a:hlinkClick r:id="rId3"/>
              </a:rPr>
              <a:t>http://einstein.informatik.uni-oldenburg.de/20911.html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Simulationsprogramm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Anleitung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Theorie von CRC-Zeichen</a:t>
            </a:r>
          </a:p>
        </p:txBody>
      </p:sp>
    </p:spTree>
    <p:extLst>
      <p:ext uri="{BB962C8B-B14F-4D97-AF65-F5344CB8AC3E}">
        <p14:creationId xmlns:p14="http://schemas.microsoft.com/office/powerpoint/2010/main" val="101478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E8F3DB2-0BF5-400D-9838-B0A586E041E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CRC-Zeichen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In der Praxis werden u.a. folgende Generator-Polynome verwendet</a:t>
            </a:r>
            <a:endParaRPr lang="de-DE" b="1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CRC-5 (USB)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CRC-7 (SD/MMC-Card)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CRC-16 (HDLC, X.25)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CRC-32 (Ethernet)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1236345" cy="2457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1236345" cy="2476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2005965" cy="2457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55782"/>
            <a:ext cx="8272367" cy="2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D050A09-A5B9-45E7-B901-050569B08BC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Funktionsweise von Ein-/Ausgabe</a:t>
            </a: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I/O geschieht entweder über reservierte E/A-Adressbereiche im Hauptspeicher oder über spezielle Ein-/Ausgabebefehle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Datenübergabe mit unidirektionalem Timing (synchrone Busse): Kommunikationspartner verlassen sich darauf, dass Partner innerhalb festgelegter Zeit reagieren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Datenübergabe mit bidirektionalem Timing (asynchrone Busse): Kommunikationspartner bestätigen per </a:t>
            </a:r>
            <a:r>
              <a:rPr lang="en-US" i="1" dirty="0" smtClean="0"/>
              <a:t>acknowledgment</a:t>
            </a:r>
            <a:r>
              <a:rPr lang="de-DE" dirty="0" smtClean="0"/>
              <a:t>; Spezialfall </a:t>
            </a:r>
            <a:r>
              <a:rPr lang="en-US" i="1" dirty="0" smtClean="0"/>
              <a:t>Fully-Interlocked Handshaking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Synchronisation: </a:t>
            </a:r>
            <a:r>
              <a:rPr lang="en-US" i="1" dirty="0" smtClean="0"/>
              <a:t>busy waiting</a:t>
            </a:r>
            <a:r>
              <a:rPr lang="de-DE" dirty="0" smtClean="0"/>
              <a:t>, </a:t>
            </a:r>
            <a:r>
              <a:rPr lang="en-US" i="1" dirty="0" smtClean="0"/>
              <a:t>polling</a:t>
            </a:r>
            <a:r>
              <a:rPr lang="de-DE" dirty="0" smtClean="0"/>
              <a:t>, </a:t>
            </a:r>
            <a:r>
              <a:rPr lang="en-US" i="1" dirty="0" smtClean="0"/>
              <a:t>interrupts</a:t>
            </a:r>
            <a:r>
              <a:rPr lang="de-DE" dirty="0" smtClean="0"/>
              <a:t>, DMA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3A4544-9E8A-4F02-AE63-2608E37847F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b="1" i="1" dirty="0" smtClean="0"/>
              <a:t>Point-to-Point</a:t>
            </a:r>
            <a:r>
              <a:rPr lang="de-DE" b="1" dirty="0" smtClean="0"/>
              <a:t> Verbindungen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RS-232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Startbit, Datenbits, Paritätsbit, Stoppbits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Übertragungsrichtungen Voll-Duplex, Halb-Duplex, Simplex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Physikalischer Aufbau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Flusskontrolle: per Software (XON/XOFF), per Hardware (RTS/CTS)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LPT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Busse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Zugangsregelung: </a:t>
            </a:r>
            <a:r>
              <a:rPr lang="en-US" i="1" dirty="0" smtClean="0"/>
              <a:t>Daisy Chain</a:t>
            </a:r>
            <a:r>
              <a:rPr lang="de-DE" dirty="0" smtClean="0"/>
              <a:t>, zentrale vs. verteilte Arbitrierung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Interne PCI-basierte Busse: Aufbau, Konfiguration, heutige Standards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Externe Busse (IDE, SCSI, USB): Aufbau und Verkabelung, Arbitrierung, Übertragungsmodi, Codierungen (NRZ, NRZI, </a:t>
            </a:r>
            <a:r>
              <a:rPr lang="en-US" i="1" dirty="0" smtClean="0"/>
              <a:t>Bit-Stuffing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45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B1ECF6-D133-45FE-A584-FFF0AC31C9C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Fehlererkennung mit CRC-Zeichen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Aufbau, Berechnung und Prüfung von CRC-Zeichen</a:t>
            </a:r>
            <a:endParaRPr lang="de-DE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Erkennbare und nicht erkennbare Fehler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16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76277B4-F43E-4980-9EC4-6E8C53F83CC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Ein-/Ausgabe aus Sicht der CPU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CPU ist treibende Kraft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wenn CPU agiert, wird Ein-/Ausgabe betrieben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Aktion vom Gerät aus?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Unterbrechungen </a:t>
            </a:r>
            <a:r>
              <a:rPr lang="en-US" b="1" i="1" dirty="0" smtClean="0"/>
              <a:t>(Interrupts)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Rückkanal vom Gerät über den I/O-Baustein zur CPU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Anforderung einer Behandlung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Taste wurde gedrückt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41980" r="6250" b="26254"/>
          <a:stretch/>
        </p:blipFill>
        <p:spPr>
          <a:xfrm>
            <a:off x="622718" y="4444110"/>
            <a:ext cx="7837714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AFCBE00-1AAD-4153-9982-CE20B291730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 der Datenübergabe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Annahme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Sender, ein Empfänger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Leitungen zur Daten- und Adressübertragung und für Kontrollsignale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Übertragungsprotokolle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Synchrone Busse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Rückmeldung bei der Übertragung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Unidirektionales </a:t>
            </a:r>
            <a:r>
              <a:rPr lang="en-US" i="1" dirty="0" smtClean="0"/>
              <a:t>Timing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Asynchrone Busse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Rückmeldung der Datenannahme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Bidirektionales </a:t>
            </a:r>
            <a:r>
              <a:rPr lang="en-US" i="1" dirty="0" smtClean="0"/>
              <a:t>Timing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Fully-Interlocked Handshaking</a:t>
            </a:r>
            <a:r>
              <a:rPr lang="de-DE" dirty="0" smtClean="0"/>
              <a:t> (vollständig verschränkte Signalisierung)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Spezialfall der asynchronen Datenübertragung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16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07E2BE-99E9-4E5D-A16D-FD1F1AE8E69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Synchrone und asynchrone Busse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Klassifizierung basiert auf Unterscheidung zwischen unidirektionalem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Timing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(bei synchronen Bussen) und bidirektionalem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Timing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(bei asynchronen Bussen).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Unidirektionales </a:t>
            </a:r>
            <a:r>
              <a:rPr lang="en-US" b="1" i="1" dirty="0" smtClean="0"/>
              <a:t>Timing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Kommunikationspartner verlassen sich darauf, dass Partner innerhalb festgelegter Zeit reagieren.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Bidirektionales </a:t>
            </a:r>
            <a:r>
              <a:rPr lang="en-US" b="1" i="1" dirty="0" smtClean="0"/>
              <a:t>Timing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Kommunikationspartner bestätigen per Kontrollsignal (senden ein </a:t>
            </a:r>
            <a:r>
              <a:rPr lang="en-US" i="1" dirty="0" smtClean="0"/>
              <a:t>acknowledgment</a:t>
            </a:r>
            <a:r>
              <a:rPr lang="de-DE" dirty="0" smtClean="0"/>
              <a:t>), dass sie in der erwarteten Weise reagiert haben.</a:t>
            </a:r>
          </a:p>
        </p:txBody>
      </p:sp>
    </p:spTree>
    <p:extLst>
      <p:ext uri="{BB962C8B-B14F-4D97-AF65-F5344CB8AC3E}">
        <p14:creationId xmlns:p14="http://schemas.microsoft.com/office/powerpoint/2010/main" val="665781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E8BA5AF-DD6C-43C0-ACF1-E8AD7B1F95C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bei synchronem Bus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Solange </a:t>
            </a:r>
            <a:r>
              <a:rPr lang="en-US" i="1" dirty="0" smtClean="0"/>
              <a:t>write request</a:t>
            </a:r>
            <a:r>
              <a:rPr lang="de-DE" dirty="0" smtClean="0"/>
              <a:t> = 1, kann Empfänger Daten übernehmen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Datenübernahme innerhalb maximaler Zeit nach Flanke auf </a:t>
            </a:r>
            <a:r>
              <a:rPr lang="en-US" i="1" dirty="0" smtClean="0"/>
              <a:t>write request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Sender und Empfänger müssen Zeitdauer „vereinbart“ haben, Sender verlässt sich darauf, dass der Empfänger die Daten annimmt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Signale laufen vom Sender zum Empfänger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schnell.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56710" y="1340768"/>
            <a:ext cx="1981200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Sender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80910" y="1340768"/>
            <a:ext cx="1435306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Empfänger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937910" y="156936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2915212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3419268"/>
            <a:ext cx="30480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Schreibanforderung</a:t>
            </a:r>
            <a:br>
              <a:rPr lang="de-DE" sz="2000" dirty="0" smtClean="0"/>
            </a:br>
            <a:r>
              <a:rPr lang="en-US" sz="2000" i="1" dirty="0" smtClean="0"/>
              <a:t>(write request, </a:t>
            </a:r>
            <a:br>
              <a:rPr lang="en-US" sz="2000" i="1" dirty="0" smtClean="0"/>
            </a:br>
            <a:r>
              <a:rPr lang="en-US" sz="2000" i="1" dirty="0" smtClean="0"/>
              <a:t>write strobe)</a:t>
            </a:r>
            <a:endParaRPr lang="en-US" sz="2000" i="1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1981200" y="2909978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6523038" y="2909978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4373563" y="2909978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286000" y="2522653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</a:t>
            </a:r>
            <a:r>
              <a:rPr lang="de-DE" sz="2000" dirty="0" smtClean="0"/>
              <a:t>      gültig                  ungültig</a:t>
            </a:r>
            <a:endParaRPr lang="de-DE" sz="2000" dirty="0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1981200" y="3495468"/>
            <a:ext cx="6858000" cy="381000"/>
          </a:xfrm>
          <a:custGeom>
            <a:avLst/>
            <a:gdLst>
              <a:gd name="T0" fmla="*/ 0 w 4320"/>
              <a:gd name="T1" fmla="*/ 240 h 240"/>
              <a:gd name="T2" fmla="*/ 1728 w 4320"/>
              <a:gd name="T3" fmla="*/ 240 h 240"/>
              <a:gd name="T4" fmla="*/ 1824 w 4320"/>
              <a:gd name="T5" fmla="*/ 0 h 240"/>
              <a:gd name="T6" fmla="*/ 2640 w 4320"/>
              <a:gd name="T7" fmla="*/ 0 h 240"/>
              <a:gd name="T8" fmla="*/ 2784 w 4320"/>
              <a:gd name="T9" fmla="*/ 240 h 240"/>
              <a:gd name="T10" fmla="*/ 4320 w 4320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0" h="240">
                <a:moveTo>
                  <a:pt x="0" y="240"/>
                </a:moveTo>
                <a:lnTo>
                  <a:pt x="1728" y="240"/>
                </a:lnTo>
                <a:lnTo>
                  <a:pt x="1824" y="0"/>
                </a:lnTo>
                <a:lnTo>
                  <a:pt x="2640" y="0"/>
                </a:lnTo>
                <a:lnTo>
                  <a:pt x="2784" y="240"/>
                </a:lnTo>
                <a:lnTo>
                  <a:pt x="432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53000" y="39526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11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277AF8-F4A4-4082-8578-AE9E85CE353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bei synchronem Bus – mit Adressleitungen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56710" y="1340768"/>
            <a:ext cx="1981200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Sender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80910" y="1340768"/>
            <a:ext cx="1435306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Empfänger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937910" y="156936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2400" y="3068960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" y="5330965"/>
            <a:ext cx="304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address strobe (AS)</a:t>
            </a:r>
            <a:endParaRPr lang="en-US" sz="2000" i="1" dirty="0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1981200" y="3048000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6523038" y="3048000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4373563" y="3048000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286000" y="2666669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gültig                  ungültig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52400" y="3890805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Adressen</a:t>
            </a:r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981200" y="3886200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6523038" y="3886200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4373563" y="3886200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286000" y="3501008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gültig                  ungültig</a:t>
            </a:r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2057400" y="5334000"/>
            <a:ext cx="6858000" cy="381000"/>
          </a:xfrm>
          <a:custGeom>
            <a:avLst/>
            <a:gdLst>
              <a:gd name="T0" fmla="*/ 0 w 4320"/>
              <a:gd name="T1" fmla="*/ 240 h 240"/>
              <a:gd name="T2" fmla="*/ 1728 w 4320"/>
              <a:gd name="T3" fmla="*/ 240 h 240"/>
              <a:gd name="T4" fmla="*/ 1824 w 4320"/>
              <a:gd name="T5" fmla="*/ 0 h 240"/>
              <a:gd name="T6" fmla="*/ 2640 w 4320"/>
              <a:gd name="T7" fmla="*/ 0 h 240"/>
              <a:gd name="T8" fmla="*/ 2784 w 4320"/>
              <a:gd name="T9" fmla="*/ 240 h 240"/>
              <a:gd name="T10" fmla="*/ 4320 w 4320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0" h="240">
                <a:moveTo>
                  <a:pt x="0" y="240"/>
                </a:moveTo>
                <a:lnTo>
                  <a:pt x="1728" y="240"/>
                </a:lnTo>
                <a:lnTo>
                  <a:pt x="1824" y="0"/>
                </a:lnTo>
                <a:lnTo>
                  <a:pt x="2640" y="0"/>
                </a:lnTo>
                <a:lnTo>
                  <a:pt x="2784" y="240"/>
                </a:lnTo>
                <a:lnTo>
                  <a:pt x="432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5003800" y="56610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981200" y="4648200"/>
            <a:ext cx="2506663" cy="385763"/>
          </a:xfrm>
          <a:custGeom>
            <a:avLst/>
            <a:gdLst>
              <a:gd name="T0" fmla="*/ 0 w 1579"/>
              <a:gd name="T1" fmla="*/ 5 h 243"/>
              <a:gd name="T2" fmla="*/ 0 w 1579"/>
              <a:gd name="T3" fmla="*/ 240 h 243"/>
              <a:gd name="T4" fmla="*/ 1392 w 1579"/>
              <a:gd name="T5" fmla="*/ 240 h 243"/>
              <a:gd name="T6" fmla="*/ 1579 w 1579"/>
              <a:gd name="T7" fmla="*/ 243 h 243"/>
              <a:gd name="T8" fmla="*/ 1392 w 1579"/>
              <a:gd name="T9" fmla="*/ 0 h 243"/>
              <a:gd name="T10" fmla="*/ 0 w 157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243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79" y="243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495800" y="5029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 flipH="1">
            <a:off x="6477000" y="4648200"/>
            <a:ext cx="2514600" cy="385763"/>
          </a:xfrm>
          <a:custGeom>
            <a:avLst/>
            <a:gdLst>
              <a:gd name="T0" fmla="*/ 0 w 1579"/>
              <a:gd name="T1" fmla="*/ 5 h 243"/>
              <a:gd name="T2" fmla="*/ 0 w 1579"/>
              <a:gd name="T3" fmla="*/ 240 h 243"/>
              <a:gd name="T4" fmla="*/ 1392 w 1579"/>
              <a:gd name="T5" fmla="*/ 240 h 243"/>
              <a:gd name="T6" fmla="*/ 1579 w 1579"/>
              <a:gd name="T7" fmla="*/ 243 h 243"/>
              <a:gd name="T8" fmla="*/ 1392 w 1579"/>
              <a:gd name="T9" fmla="*/ 0 h 243"/>
              <a:gd name="T10" fmla="*/ 0 w 157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243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79" y="243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152400" y="4648200"/>
            <a:ext cx="152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Read/Write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942256" y="4724400"/>
            <a:ext cx="6054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859338" y="5734050"/>
            <a:ext cx="16002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der Daten</a:t>
            </a:r>
          </a:p>
        </p:txBody>
      </p:sp>
    </p:spTree>
    <p:extLst>
      <p:ext uri="{BB962C8B-B14F-4D97-AF65-F5344CB8AC3E}">
        <p14:creationId xmlns:p14="http://schemas.microsoft.com/office/powerpoint/2010/main" val="112938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A97F213-6A0A-43AF-A64D-00D3CB5B7F8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Lesen bei synchronem Bus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sz="6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Empfänger und Sender verlassen sich auf verabredete Zeiten.</a:t>
            </a:r>
            <a:br>
              <a:rPr lang="de-DE" dirty="0" smtClean="0"/>
            </a:br>
            <a:r>
              <a:rPr lang="de-DE" dirty="0" smtClean="0"/>
              <a:t>2 Signallaufzeiten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83832" y="1340768"/>
            <a:ext cx="1981200" cy="71006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dirty="0"/>
              <a:t>Sender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1979712" y="1340768"/>
            <a:ext cx="1435306" cy="71006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Empfänger</a:t>
            </a:r>
            <a:br>
              <a:rPr lang="de-DE" sz="2000" dirty="0"/>
            </a:br>
            <a:r>
              <a:rPr lang="de-DE" sz="2000" dirty="0"/>
              <a:t>(initiiert)</a:t>
            </a: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3440832" y="149316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>
            <a:off x="3440832" y="179796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2492896"/>
            <a:ext cx="3048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Leseanforderung</a:t>
            </a:r>
            <a:br>
              <a:rPr lang="de-DE" sz="2000" dirty="0"/>
            </a:br>
            <a:r>
              <a:rPr lang="en-US" sz="2000" dirty="0" smtClean="0"/>
              <a:t>(</a:t>
            </a:r>
            <a:r>
              <a:rPr lang="en-US" sz="2000" i="1" dirty="0" smtClean="0"/>
              <a:t>read request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52400" y="3645024"/>
            <a:ext cx="18288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evtl. für Adressen:</a:t>
            </a:r>
          </a:p>
        </p:txBody>
      </p:sp>
      <p:sp>
        <p:nvSpPr>
          <p:cNvPr id="45" name="Freeform 10"/>
          <p:cNvSpPr>
            <a:spLocks/>
          </p:cNvSpPr>
          <p:nvPr/>
        </p:nvSpPr>
        <p:spPr bwMode="auto">
          <a:xfrm>
            <a:off x="1524000" y="3800872"/>
            <a:ext cx="11128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>
            <a:off x="4800600" y="3800872"/>
            <a:ext cx="2439988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2667000" y="3800872"/>
            <a:ext cx="2141538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381000" y="2950096"/>
            <a:ext cx="6858000" cy="381000"/>
          </a:xfrm>
          <a:custGeom>
            <a:avLst/>
            <a:gdLst>
              <a:gd name="T0" fmla="*/ 0 w 4320"/>
              <a:gd name="T1" fmla="*/ 240 h 240"/>
              <a:gd name="T2" fmla="*/ 1728 w 4320"/>
              <a:gd name="T3" fmla="*/ 240 h 240"/>
              <a:gd name="T4" fmla="*/ 1824 w 4320"/>
              <a:gd name="T5" fmla="*/ 0 h 240"/>
              <a:gd name="T6" fmla="*/ 2640 w 4320"/>
              <a:gd name="T7" fmla="*/ 0 h 240"/>
              <a:gd name="T8" fmla="*/ 2784 w 4320"/>
              <a:gd name="T9" fmla="*/ 240 h 240"/>
              <a:gd name="T10" fmla="*/ 4320 w 4320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0" h="240">
                <a:moveTo>
                  <a:pt x="0" y="240"/>
                </a:moveTo>
                <a:lnTo>
                  <a:pt x="1728" y="240"/>
                </a:lnTo>
                <a:lnTo>
                  <a:pt x="1824" y="0"/>
                </a:lnTo>
                <a:lnTo>
                  <a:pt x="2640" y="0"/>
                </a:lnTo>
                <a:lnTo>
                  <a:pt x="2784" y="240"/>
                </a:lnTo>
                <a:lnTo>
                  <a:pt x="432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152400" y="4653136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1600200" y="4639072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51" name="Freeform 6"/>
          <p:cNvSpPr>
            <a:spLocks/>
          </p:cNvSpPr>
          <p:nvPr/>
        </p:nvSpPr>
        <p:spPr bwMode="auto">
          <a:xfrm>
            <a:off x="6142038" y="4639072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3992563" y="4639072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538808" y="3429000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</a:t>
            </a:r>
            <a:r>
              <a:rPr lang="de-DE" sz="2000" dirty="0" smtClean="0"/>
              <a:t>gültig                  </a:t>
            </a:r>
            <a:r>
              <a:rPr lang="de-DE" sz="2000" dirty="0"/>
              <a:t>ungültig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1826840" y="4250845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</a:t>
            </a:r>
            <a:r>
              <a:rPr lang="de-DE" sz="2000" dirty="0" smtClean="0"/>
              <a:t>  gültig                  </a:t>
            </a:r>
            <a:r>
              <a:rPr lang="de-DE" sz="2000" dirty="0"/>
              <a:t>ungültig</a:t>
            </a: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2590800" y="5172472"/>
            <a:ext cx="4724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der Daten beim Empfänger</a:t>
            </a: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8200" y="2797696"/>
            <a:ext cx="0" cy="237477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3729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FA6D11-31CE-4474-8647-19DCFB44765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bei asynchronem Bus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Anordnung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Sender muss Daten gültig halten, bis Bestätigung eintrifft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 Signallaufzeiten 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 smtClean="0"/>
              <a:t> langsam</a:t>
            </a:r>
            <a:endParaRPr lang="de-DE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56710" y="1340768"/>
            <a:ext cx="1981200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Sender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80910" y="1340768"/>
            <a:ext cx="1435306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Empfänger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937910" y="148478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H="1">
            <a:off x="3933056" y="162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" y="2762349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" y="3429000"/>
            <a:ext cx="4267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Schreibanforderung </a:t>
            </a:r>
            <a:r>
              <a:rPr lang="en-US" sz="2000" dirty="0" smtClean="0"/>
              <a:t>(</a:t>
            </a:r>
            <a:r>
              <a:rPr lang="en-US" sz="2000" i="1" dirty="0" smtClean="0"/>
              <a:t>write request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981200" y="2838549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6523038" y="2838549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4373563" y="2838549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1981200" y="3505200"/>
            <a:ext cx="6858000" cy="381000"/>
          </a:xfrm>
          <a:custGeom>
            <a:avLst/>
            <a:gdLst>
              <a:gd name="T0" fmla="*/ 0 w 4320"/>
              <a:gd name="T1" fmla="*/ 240 h 240"/>
              <a:gd name="T2" fmla="*/ 1728 w 4320"/>
              <a:gd name="T3" fmla="*/ 240 h 240"/>
              <a:gd name="T4" fmla="*/ 1824 w 4320"/>
              <a:gd name="T5" fmla="*/ 0 h 240"/>
              <a:gd name="T6" fmla="*/ 2640 w 4320"/>
              <a:gd name="T7" fmla="*/ 0 h 240"/>
              <a:gd name="T8" fmla="*/ 2784 w 4320"/>
              <a:gd name="T9" fmla="*/ 240 h 240"/>
              <a:gd name="T10" fmla="*/ 4320 w 4320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0" h="240">
                <a:moveTo>
                  <a:pt x="0" y="240"/>
                </a:moveTo>
                <a:lnTo>
                  <a:pt x="1728" y="240"/>
                </a:lnTo>
                <a:lnTo>
                  <a:pt x="1824" y="0"/>
                </a:lnTo>
                <a:lnTo>
                  <a:pt x="2640" y="0"/>
                </a:lnTo>
                <a:lnTo>
                  <a:pt x="2784" y="240"/>
                </a:lnTo>
                <a:lnTo>
                  <a:pt x="432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1997075" y="4114800"/>
            <a:ext cx="6810375" cy="385763"/>
          </a:xfrm>
          <a:custGeom>
            <a:avLst/>
            <a:gdLst>
              <a:gd name="T0" fmla="*/ 0 w 4290"/>
              <a:gd name="T1" fmla="*/ 240 h 243"/>
              <a:gd name="T2" fmla="*/ 2140 w 4290"/>
              <a:gd name="T3" fmla="*/ 240 h 243"/>
              <a:gd name="T4" fmla="*/ 2228 w 4290"/>
              <a:gd name="T5" fmla="*/ 0 h 243"/>
              <a:gd name="T6" fmla="*/ 2971 w 4290"/>
              <a:gd name="T7" fmla="*/ 0 h 243"/>
              <a:gd name="T8" fmla="*/ 3103 w 4290"/>
              <a:gd name="T9" fmla="*/ 240 h 243"/>
              <a:gd name="T10" fmla="*/ 4290 w 4290"/>
              <a:gd name="T11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0" h="243">
                <a:moveTo>
                  <a:pt x="0" y="240"/>
                </a:moveTo>
                <a:lnTo>
                  <a:pt x="2140" y="240"/>
                </a:lnTo>
                <a:lnTo>
                  <a:pt x="2228" y="0"/>
                </a:lnTo>
                <a:lnTo>
                  <a:pt x="2971" y="0"/>
                </a:lnTo>
                <a:lnTo>
                  <a:pt x="3103" y="240"/>
                </a:lnTo>
                <a:lnTo>
                  <a:pt x="4290" y="24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495800" y="3029049"/>
            <a:ext cx="304800" cy="628551"/>
          </a:xfrm>
          <a:custGeom>
            <a:avLst/>
            <a:gdLst>
              <a:gd name="T0" fmla="*/ 0 w 192"/>
              <a:gd name="T1" fmla="*/ 0 h 912"/>
              <a:gd name="T2" fmla="*/ 192 w 192"/>
              <a:gd name="T3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12">
                <a:moveTo>
                  <a:pt x="0" y="0"/>
                </a:moveTo>
                <a:cubicBezTo>
                  <a:pt x="0" y="0"/>
                  <a:pt x="96" y="456"/>
                  <a:pt x="192" y="91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800600" y="3657600"/>
            <a:ext cx="6858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5486400" y="3581400"/>
            <a:ext cx="762000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486400" y="2228949"/>
            <a:ext cx="0" cy="241925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76600" y="4648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der Daten beim Empfänger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152400" y="4114800"/>
            <a:ext cx="243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Bestätigung</a:t>
            </a:r>
            <a:br>
              <a:rPr lang="de-DE" sz="2000" dirty="0"/>
            </a:br>
            <a:r>
              <a:rPr lang="en-US" sz="2000" i="1" dirty="0" smtClean="0"/>
              <a:t>(acknowledgement, ACK)</a:t>
            </a:r>
            <a:endParaRPr lang="en-US" sz="2000" i="1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286000" y="2450645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gültig                  ungültig</a:t>
            </a:r>
          </a:p>
        </p:txBody>
      </p:sp>
    </p:spTree>
    <p:extLst>
      <p:ext uri="{BB962C8B-B14F-4D97-AF65-F5344CB8AC3E}">
        <p14:creationId xmlns:p14="http://schemas.microsoft.com/office/powerpoint/2010/main" val="301034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3707"/>
            <a:ext cx="7772400" cy="2086725"/>
          </a:xfrm>
        </p:spPr>
        <p:txBody>
          <a:bodyPr/>
          <a:lstStyle/>
          <a:p>
            <a:r>
              <a:rPr lang="de-DE" dirty="0"/>
              <a:t>Kapitel 8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Ein-/Ausgabe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AAD9E2C-A4C3-46DE-9793-EE6BA070CBB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bei asynchronem Bus – mit Adressleitungen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56710" y="1340768"/>
            <a:ext cx="1981200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Sender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80910" y="1340768"/>
            <a:ext cx="1435306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Empfänger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2400" y="2751171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" y="4940011"/>
            <a:ext cx="304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address strobe (AS)</a:t>
            </a:r>
            <a:endParaRPr lang="en-US" sz="2000" i="1" dirty="0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1981200" y="2730211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6523038" y="2730211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4373563" y="2730211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286000" y="2348880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gültig                  ungültig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52400" y="3573016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Adressen</a:t>
            </a:r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981200" y="3568411"/>
            <a:ext cx="2408238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6523038" y="3568411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4373563" y="3568411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286000" y="3183219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gültig                  ungültig</a:t>
            </a:r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2057400" y="5016211"/>
            <a:ext cx="6858000" cy="381000"/>
          </a:xfrm>
          <a:custGeom>
            <a:avLst/>
            <a:gdLst>
              <a:gd name="T0" fmla="*/ 0 w 4320"/>
              <a:gd name="T1" fmla="*/ 240 h 240"/>
              <a:gd name="T2" fmla="*/ 1728 w 4320"/>
              <a:gd name="T3" fmla="*/ 240 h 240"/>
              <a:gd name="T4" fmla="*/ 1824 w 4320"/>
              <a:gd name="T5" fmla="*/ 0 h 240"/>
              <a:gd name="T6" fmla="*/ 2640 w 4320"/>
              <a:gd name="T7" fmla="*/ 0 h 240"/>
              <a:gd name="T8" fmla="*/ 2784 w 4320"/>
              <a:gd name="T9" fmla="*/ 240 h 240"/>
              <a:gd name="T10" fmla="*/ 4320 w 4320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0" h="240">
                <a:moveTo>
                  <a:pt x="0" y="240"/>
                </a:moveTo>
                <a:lnTo>
                  <a:pt x="1728" y="240"/>
                </a:lnTo>
                <a:lnTo>
                  <a:pt x="1824" y="0"/>
                </a:lnTo>
                <a:lnTo>
                  <a:pt x="2640" y="0"/>
                </a:lnTo>
                <a:lnTo>
                  <a:pt x="2784" y="240"/>
                </a:lnTo>
                <a:lnTo>
                  <a:pt x="432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981200" y="4330411"/>
            <a:ext cx="2506663" cy="385763"/>
          </a:xfrm>
          <a:custGeom>
            <a:avLst/>
            <a:gdLst>
              <a:gd name="T0" fmla="*/ 0 w 1579"/>
              <a:gd name="T1" fmla="*/ 5 h 243"/>
              <a:gd name="T2" fmla="*/ 0 w 1579"/>
              <a:gd name="T3" fmla="*/ 240 h 243"/>
              <a:gd name="T4" fmla="*/ 1392 w 1579"/>
              <a:gd name="T5" fmla="*/ 240 h 243"/>
              <a:gd name="T6" fmla="*/ 1579 w 1579"/>
              <a:gd name="T7" fmla="*/ 243 h 243"/>
              <a:gd name="T8" fmla="*/ 1392 w 1579"/>
              <a:gd name="T9" fmla="*/ 0 h 243"/>
              <a:gd name="T10" fmla="*/ 0 w 157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243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79" y="243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495800" y="4711411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 flipH="1">
            <a:off x="6477000" y="4330411"/>
            <a:ext cx="2514600" cy="385763"/>
          </a:xfrm>
          <a:custGeom>
            <a:avLst/>
            <a:gdLst>
              <a:gd name="T0" fmla="*/ 0 w 1579"/>
              <a:gd name="T1" fmla="*/ 5 h 243"/>
              <a:gd name="T2" fmla="*/ 0 w 1579"/>
              <a:gd name="T3" fmla="*/ 240 h 243"/>
              <a:gd name="T4" fmla="*/ 1392 w 1579"/>
              <a:gd name="T5" fmla="*/ 240 h 243"/>
              <a:gd name="T6" fmla="*/ 1579 w 1579"/>
              <a:gd name="T7" fmla="*/ 243 h 243"/>
              <a:gd name="T8" fmla="*/ 1392 w 1579"/>
              <a:gd name="T9" fmla="*/ 0 h 243"/>
              <a:gd name="T10" fmla="*/ 0 w 157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243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79" y="243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152400" y="4330411"/>
            <a:ext cx="152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Read/Write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942256" y="4406611"/>
            <a:ext cx="6054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937910" y="148478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33056" y="162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5486400" y="2924944"/>
            <a:ext cx="0" cy="331236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>
            <a:off x="1997075" y="5743269"/>
            <a:ext cx="6810375" cy="385763"/>
          </a:xfrm>
          <a:custGeom>
            <a:avLst/>
            <a:gdLst>
              <a:gd name="T0" fmla="*/ 0 w 4290"/>
              <a:gd name="T1" fmla="*/ 240 h 243"/>
              <a:gd name="T2" fmla="*/ 2140 w 4290"/>
              <a:gd name="T3" fmla="*/ 240 h 243"/>
              <a:gd name="T4" fmla="*/ 2228 w 4290"/>
              <a:gd name="T5" fmla="*/ 0 h 243"/>
              <a:gd name="T6" fmla="*/ 2971 w 4290"/>
              <a:gd name="T7" fmla="*/ 0 h 243"/>
              <a:gd name="T8" fmla="*/ 3103 w 4290"/>
              <a:gd name="T9" fmla="*/ 240 h 243"/>
              <a:gd name="T10" fmla="*/ 4290 w 4290"/>
              <a:gd name="T11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0" h="243">
                <a:moveTo>
                  <a:pt x="0" y="240"/>
                </a:moveTo>
                <a:lnTo>
                  <a:pt x="2140" y="240"/>
                </a:lnTo>
                <a:lnTo>
                  <a:pt x="2228" y="0"/>
                </a:lnTo>
                <a:lnTo>
                  <a:pt x="2971" y="0"/>
                </a:lnTo>
                <a:lnTo>
                  <a:pt x="3103" y="240"/>
                </a:lnTo>
                <a:lnTo>
                  <a:pt x="4290" y="24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276600" y="6184916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der Daten beim Empfänger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52400" y="5743269"/>
            <a:ext cx="243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acknowledgement (ACK)</a:t>
            </a:r>
            <a:endParaRPr lang="en-US" sz="2000" i="1" dirty="0"/>
          </a:p>
        </p:txBody>
      </p:sp>
      <p:sp>
        <p:nvSpPr>
          <p:cNvPr id="45" name="Freeform 22"/>
          <p:cNvSpPr>
            <a:spLocks/>
          </p:cNvSpPr>
          <p:nvPr/>
        </p:nvSpPr>
        <p:spPr bwMode="auto">
          <a:xfrm>
            <a:off x="4495800" y="3745309"/>
            <a:ext cx="364232" cy="1461402"/>
          </a:xfrm>
          <a:custGeom>
            <a:avLst/>
            <a:gdLst>
              <a:gd name="T0" fmla="*/ 0 w 192"/>
              <a:gd name="T1" fmla="*/ 0 h 912"/>
              <a:gd name="T2" fmla="*/ 192 w 192"/>
              <a:gd name="T3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12">
                <a:moveTo>
                  <a:pt x="0" y="0"/>
                </a:moveTo>
                <a:cubicBezTo>
                  <a:pt x="0" y="0"/>
                  <a:pt x="96" y="456"/>
                  <a:pt x="192" y="91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4860032" y="5206711"/>
            <a:ext cx="626368" cy="74256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 flipV="1">
            <a:off x="5486400" y="5206711"/>
            <a:ext cx="885800" cy="74256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8" name="Freeform 22"/>
          <p:cNvSpPr>
            <a:spLocks/>
          </p:cNvSpPr>
          <p:nvPr/>
        </p:nvSpPr>
        <p:spPr bwMode="auto">
          <a:xfrm>
            <a:off x="4495800" y="2916742"/>
            <a:ext cx="364232" cy="2189684"/>
          </a:xfrm>
          <a:custGeom>
            <a:avLst/>
            <a:gdLst>
              <a:gd name="T0" fmla="*/ 0 w 192"/>
              <a:gd name="T1" fmla="*/ 0 h 912"/>
              <a:gd name="T2" fmla="*/ 192 w 192"/>
              <a:gd name="T3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12">
                <a:moveTo>
                  <a:pt x="0" y="0"/>
                </a:moveTo>
                <a:cubicBezTo>
                  <a:pt x="0" y="0"/>
                  <a:pt x="96" y="456"/>
                  <a:pt x="192" y="91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70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5A82994-AD20-4061-BEEB-A574BE2B8E4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Lesen bei asynchronem Bus – mit Adressleitungen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400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Sender </a:t>
            </a:r>
            <a:r>
              <a:rPr lang="de-DE" dirty="0"/>
              <a:t>muss Daten gültig halten, bis </a:t>
            </a:r>
            <a:r>
              <a:rPr lang="de-DE" dirty="0" smtClean="0"/>
              <a:t>ACK eintrifft. Mehrere Laufzeiten</a:t>
            </a:r>
            <a:endParaRPr lang="de-DE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56710" y="1340768"/>
            <a:ext cx="1981200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Empfänger</a:t>
            </a:r>
            <a:endParaRPr lang="de-DE" sz="2000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80910" y="1340768"/>
            <a:ext cx="1008907" cy="4022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 smtClean="0"/>
              <a:t>Sender</a:t>
            </a:r>
            <a:endParaRPr lang="de-DE" sz="2000" dirty="0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937910" y="148478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33056" y="162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50912" y="483669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50" name="Freeform 8"/>
          <p:cNvSpPr>
            <a:spLocks/>
          </p:cNvSpPr>
          <p:nvPr/>
        </p:nvSpPr>
        <p:spPr bwMode="auto">
          <a:xfrm>
            <a:off x="2543176" y="4854203"/>
            <a:ext cx="2408237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51" name="Freeform 9"/>
          <p:cNvSpPr>
            <a:spLocks/>
          </p:cNvSpPr>
          <p:nvPr/>
        </p:nvSpPr>
        <p:spPr bwMode="auto">
          <a:xfrm>
            <a:off x="6704013" y="4854203"/>
            <a:ext cx="2439987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52" name="Freeform 10"/>
          <p:cNvSpPr>
            <a:spLocks/>
          </p:cNvSpPr>
          <p:nvPr/>
        </p:nvSpPr>
        <p:spPr bwMode="auto">
          <a:xfrm>
            <a:off x="4951413" y="4854203"/>
            <a:ext cx="1752600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762944" y="4476651"/>
            <a:ext cx="6201544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</a:t>
            </a:r>
            <a:r>
              <a:rPr lang="de-DE" sz="2000" dirty="0" smtClean="0"/>
              <a:t>        </a:t>
            </a:r>
            <a:r>
              <a:rPr lang="de-DE" sz="2000" dirty="0"/>
              <a:t>gültig              ungültig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52400" y="3962400"/>
            <a:ext cx="3657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address strobe</a:t>
            </a:r>
            <a:r>
              <a:rPr lang="de-DE" sz="2000" dirty="0" smtClean="0"/>
              <a:t> </a:t>
            </a:r>
            <a:r>
              <a:rPr lang="de-DE" dirty="0"/>
              <a:t>(</a:t>
            </a:r>
            <a:r>
              <a:rPr lang="de-DE" sz="2000" i="1" dirty="0"/>
              <a:t>AS</a:t>
            </a:r>
            <a:r>
              <a:rPr lang="de-DE" dirty="0"/>
              <a:t>)</a:t>
            </a:r>
          </a:p>
        </p:txBody>
      </p:sp>
      <p:sp>
        <p:nvSpPr>
          <p:cNvPr id="55" name="Freeform 4"/>
          <p:cNvSpPr>
            <a:spLocks/>
          </p:cNvSpPr>
          <p:nvPr/>
        </p:nvSpPr>
        <p:spPr bwMode="auto">
          <a:xfrm>
            <a:off x="1295400" y="4038600"/>
            <a:ext cx="7848600" cy="381000"/>
          </a:xfrm>
          <a:custGeom>
            <a:avLst/>
            <a:gdLst>
              <a:gd name="T0" fmla="*/ 0 w 4944"/>
              <a:gd name="T1" fmla="*/ 240 h 240"/>
              <a:gd name="T2" fmla="*/ 1935 w 4944"/>
              <a:gd name="T3" fmla="*/ 240 h 240"/>
              <a:gd name="T4" fmla="*/ 2019 w 4944"/>
              <a:gd name="T5" fmla="*/ 5 h 240"/>
              <a:gd name="T6" fmla="*/ 3021 w 4944"/>
              <a:gd name="T7" fmla="*/ 0 h 240"/>
              <a:gd name="T8" fmla="*/ 3186 w 4944"/>
              <a:gd name="T9" fmla="*/ 240 h 240"/>
              <a:gd name="T10" fmla="*/ 4944 w 4944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4" h="240">
                <a:moveTo>
                  <a:pt x="0" y="240"/>
                </a:moveTo>
                <a:lnTo>
                  <a:pt x="1935" y="240"/>
                </a:lnTo>
                <a:lnTo>
                  <a:pt x="2019" y="5"/>
                </a:lnTo>
                <a:lnTo>
                  <a:pt x="3021" y="0"/>
                </a:lnTo>
                <a:lnTo>
                  <a:pt x="3186" y="240"/>
                </a:lnTo>
                <a:lnTo>
                  <a:pt x="4944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152400" y="5497798"/>
            <a:ext cx="225936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acknowledgement (ACK)</a:t>
            </a: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150912" y="2852936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Adressen</a:t>
            </a:r>
          </a:p>
        </p:txBody>
      </p:sp>
      <p:sp>
        <p:nvSpPr>
          <p:cNvPr id="59" name="Freeform 27"/>
          <p:cNvSpPr>
            <a:spLocks/>
          </p:cNvSpPr>
          <p:nvPr/>
        </p:nvSpPr>
        <p:spPr bwMode="auto">
          <a:xfrm>
            <a:off x="1843088" y="2847677"/>
            <a:ext cx="2408237" cy="381000"/>
          </a:xfrm>
          <a:custGeom>
            <a:avLst/>
            <a:gdLst>
              <a:gd name="T0" fmla="*/ 0 w 1517"/>
              <a:gd name="T1" fmla="*/ 5 h 240"/>
              <a:gd name="T2" fmla="*/ 0 w 1517"/>
              <a:gd name="T3" fmla="*/ 240 h 240"/>
              <a:gd name="T4" fmla="*/ 1392 w 1517"/>
              <a:gd name="T5" fmla="*/ 240 h 240"/>
              <a:gd name="T6" fmla="*/ 1517 w 1517"/>
              <a:gd name="T7" fmla="*/ 115 h 240"/>
              <a:gd name="T8" fmla="*/ 1392 w 1517"/>
              <a:gd name="T9" fmla="*/ 0 h 240"/>
              <a:gd name="T10" fmla="*/ 0 w 151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7" h="240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17" y="115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0" name="Freeform 28"/>
          <p:cNvSpPr>
            <a:spLocks/>
          </p:cNvSpPr>
          <p:nvPr/>
        </p:nvSpPr>
        <p:spPr bwMode="auto">
          <a:xfrm>
            <a:off x="6400800" y="2847677"/>
            <a:ext cx="2439988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7" h="240">
                <a:moveTo>
                  <a:pt x="1537" y="5"/>
                </a:moveTo>
                <a:lnTo>
                  <a:pt x="1537" y="240"/>
                </a:lnTo>
                <a:lnTo>
                  <a:pt x="145" y="240"/>
                </a:lnTo>
                <a:lnTo>
                  <a:pt x="0" y="120"/>
                </a:lnTo>
                <a:lnTo>
                  <a:pt x="145" y="0"/>
                </a:lnTo>
                <a:lnTo>
                  <a:pt x="1537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1" name="Freeform 29"/>
          <p:cNvSpPr>
            <a:spLocks/>
          </p:cNvSpPr>
          <p:nvPr/>
        </p:nvSpPr>
        <p:spPr bwMode="auto">
          <a:xfrm>
            <a:off x="4251325" y="2847677"/>
            <a:ext cx="2141538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3" name="Freeform 31"/>
          <p:cNvSpPr>
            <a:spLocks/>
          </p:cNvSpPr>
          <p:nvPr/>
        </p:nvSpPr>
        <p:spPr bwMode="auto">
          <a:xfrm flipV="1">
            <a:off x="1828800" y="3429000"/>
            <a:ext cx="2506663" cy="385763"/>
          </a:xfrm>
          <a:custGeom>
            <a:avLst/>
            <a:gdLst>
              <a:gd name="T0" fmla="*/ 0 w 1579"/>
              <a:gd name="T1" fmla="*/ 5 h 243"/>
              <a:gd name="T2" fmla="*/ 0 w 1579"/>
              <a:gd name="T3" fmla="*/ 240 h 243"/>
              <a:gd name="T4" fmla="*/ 1392 w 1579"/>
              <a:gd name="T5" fmla="*/ 240 h 243"/>
              <a:gd name="T6" fmla="*/ 1579 w 1579"/>
              <a:gd name="T7" fmla="*/ 243 h 243"/>
              <a:gd name="T8" fmla="*/ 1392 w 1579"/>
              <a:gd name="T9" fmla="*/ 0 h 243"/>
              <a:gd name="T10" fmla="*/ 0 w 157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243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79" y="243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4" name="Freeform 33"/>
          <p:cNvSpPr>
            <a:spLocks/>
          </p:cNvSpPr>
          <p:nvPr/>
        </p:nvSpPr>
        <p:spPr bwMode="auto">
          <a:xfrm flipH="1" flipV="1">
            <a:off x="6324600" y="3429000"/>
            <a:ext cx="2514600" cy="385763"/>
          </a:xfrm>
          <a:custGeom>
            <a:avLst/>
            <a:gdLst>
              <a:gd name="T0" fmla="*/ 0 w 1579"/>
              <a:gd name="T1" fmla="*/ 5 h 243"/>
              <a:gd name="T2" fmla="*/ 0 w 1579"/>
              <a:gd name="T3" fmla="*/ 240 h 243"/>
              <a:gd name="T4" fmla="*/ 1392 w 1579"/>
              <a:gd name="T5" fmla="*/ 240 h 243"/>
              <a:gd name="T6" fmla="*/ 1579 w 1579"/>
              <a:gd name="T7" fmla="*/ 243 h 243"/>
              <a:gd name="T8" fmla="*/ 1392 w 1579"/>
              <a:gd name="T9" fmla="*/ 0 h 243"/>
              <a:gd name="T10" fmla="*/ 0 w 157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243">
                <a:moveTo>
                  <a:pt x="0" y="5"/>
                </a:moveTo>
                <a:lnTo>
                  <a:pt x="0" y="240"/>
                </a:lnTo>
                <a:lnTo>
                  <a:pt x="1392" y="240"/>
                </a:lnTo>
                <a:lnTo>
                  <a:pt x="1579" y="243"/>
                </a:lnTo>
                <a:lnTo>
                  <a:pt x="1392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167680" y="3429000"/>
            <a:ext cx="152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Read/Write</a:t>
            </a:r>
            <a:endParaRPr lang="en-US" sz="2000" i="1" dirty="0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923255" y="3505200"/>
            <a:ext cx="614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70" name="Freeform 41"/>
          <p:cNvSpPr>
            <a:spLocks/>
          </p:cNvSpPr>
          <p:nvPr/>
        </p:nvSpPr>
        <p:spPr bwMode="auto">
          <a:xfrm>
            <a:off x="4060825" y="3436938"/>
            <a:ext cx="2576513" cy="1587"/>
          </a:xfrm>
          <a:custGeom>
            <a:avLst/>
            <a:gdLst>
              <a:gd name="T0" fmla="*/ 0 w 1623"/>
              <a:gd name="T1" fmla="*/ 0 h 1"/>
              <a:gd name="T2" fmla="*/ 1623 w 162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3" h="1">
                <a:moveTo>
                  <a:pt x="0" y="0"/>
                </a:moveTo>
                <a:lnTo>
                  <a:pt x="16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1970856" y="2450645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ungültig                          </a:t>
            </a:r>
            <a:r>
              <a:rPr lang="de-DE" sz="2000" dirty="0" smtClean="0"/>
              <a:t>  gültig                  </a:t>
            </a:r>
            <a:r>
              <a:rPr lang="de-DE" sz="2000" dirty="0"/>
              <a:t>ungültig</a:t>
            </a:r>
          </a:p>
        </p:txBody>
      </p:sp>
      <p:sp>
        <p:nvSpPr>
          <p:cNvPr id="73" name="Freeform 4"/>
          <p:cNvSpPr>
            <a:spLocks/>
          </p:cNvSpPr>
          <p:nvPr/>
        </p:nvSpPr>
        <p:spPr bwMode="auto">
          <a:xfrm>
            <a:off x="3603015" y="5484763"/>
            <a:ext cx="2697177" cy="373075"/>
          </a:xfrm>
          <a:custGeom>
            <a:avLst/>
            <a:gdLst>
              <a:gd name="T0" fmla="*/ 0 w 4944"/>
              <a:gd name="T1" fmla="*/ 240 h 240"/>
              <a:gd name="T2" fmla="*/ 1935 w 4944"/>
              <a:gd name="T3" fmla="*/ 240 h 240"/>
              <a:gd name="T4" fmla="*/ 2019 w 4944"/>
              <a:gd name="T5" fmla="*/ 5 h 240"/>
              <a:gd name="T6" fmla="*/ 3021 w 4944"/>
              <a:gd name="T7" fmla="*/ 0 h 240"/>
              <a:gd name="T8" fmla="*/ 3186 w 4944"/>
              <a:gd name="T9" fmla="*/ 240 h 240"/>
              <a:gd name="T10" fmla="*/ 4944 w 4944"/>
              <a:gd name="T11" fmla="*/ 240 h 240"/>
              <a:gd name="connsiteX0" fmla="*/ 0 w 10000"/>
              <a:gd name="connsiteY0" fmla="*/ 10000 h 10000"/>
              <a:gd name="connsiteX1" fmla="*/ 3914 w 10000"/>
              <a:gd name="connsiteY1" fmla="*/ 10000 h 10000"/>
              <a:gd name="connsiteX2" fmla="*/ 4084 w 10000"/>
              <a:gd name="connsiteY2" fmla="*/ 208 h 10000"/>
              <a:gd name="connsiteX3" fmla="*/ 6110 w 10000"/>
              <a:gd name="connsiteY3" fmla="*/ 0 h 10000"/>
              <a:gd name="connsiteX4" fmla="*/ 10000 w 10000"/>
              <a:gd name="connsiteY4" fmla="*/ 10000 h 10000"/>
              <a:gd name="connsiteX0" fmla="*/ 0 w 6110"/>
              <a:gd name="connsiteY0" fmla="*/ 10000 h 10000"/>
              <a:gd name="connsiteX1" fmla="*/ 3914 w 6110"/>
              <a:gd name="connsiteY1" fmla="*/ 10000 h 10000"/>
              <a:gd name="connsiteX2" fmla="*/ 4084 w 6110"/>
              <a:gd name="connsiteY2" fmla="*/ 208 h 10000"/>
              <a:gd name="connsiteX3" fmla="*/ 6110 w 6110"/>
              <a:gd name="connsiteY3" fmla="*/ 0 h 10000"/>
              <a:gd name="connsiteX0" fmla="*/ 0 w 8212"/>
              <a:gd name="connsiteY0" fmla="*/ 9792 h 9792"/>
              <a:gd name="connsiteX1" fmla="*/ 6406 w 8212"/>
              <a:gd name="connsiteY1" fmla="*/ 9792 h 9792"/>
              <a:gd name="connsiteX2" fmla="*/ 6684 w 8212"/>
              <a:gd name="connsiteY2" fmla="*/ 0 h 9792"/>
              <a:gd name="connsiteX3" fmla="*/ 8212 w 8212"/>
              <a:gd name="connsiteY3" fmla="*/ 6 h 9792"/>
              <a:gd name="connsiteX0" fmla="*/ 0 w 6849"/>
              <a:gd name="connsiteY0" fmla="*/ 10000 h 10000"/>
              <a:gd name="connsiteX1" fmla="*/ 4650 w 6849"/>
              <a:gd name="connsiteY1" fmla="*/ 10000 h 10000"/>
              <a:gd name="connsiteX2" fmla="*/ 4988 w 6849"/>
              <a:gd name="connsiteY2" fmla="*/ 0 h 10000"/>
              <a:gd name="connsiteX3" fmla="*/ 6849 w 6849"/>
              <a:gd name="connsiteY3" fmla="*/ 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" h="10000">
                <a:moveTo>
                  <a:pt x="0" y="10000"/>
                </a:moveTo>
                <a:lnTo>
                  <a:pt x="4650" y="10000"/>
                </a:lnTo>
                <a:cubicBezTo>
                  <a:pt x="4763" y="6667"/>
                  <a:pt x="4875" y="3333"/>
                  <a:pt x="4988" y="0"/>
                </a:cubicBezTo>
                <a:lnTo>
                  <a:pt x="6849" y="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74" name="Freeform 22"/>
          <p:cNvSpPr>
            <a:spLocks/>
          </p:cNvSpPr>
          <p:nvPr/>
        </p:nvSpPr>
        <p:spPr bwMode="auto">
          <a:xfrm>
            <a:off x="4427984" y="4229099"/>
            <a:ext cx="652926" cy="815603"/>
          </a:xfrm>
          <a:custGeom>
            <a:avLst/>
            <a:gdLst>
              <a:gd name="T0" fmla="*/ 0 w 192"/>
              <a:gd name="T1" fmla="*/ 0 h 912"/>
              <a:gd name="T2" fmla="*/ 192 w 192"/>
              <a:gd name="T3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12">
                <a:moveTo>
                  <a:pt x="0" y="0"/>
                </a:moveTo>
                <a:cubicBezTo>
                  <a:pt x="0" y="0"/>
                  <a:pt x="96" y="456"/>
                  <a:pt x="192" y="91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75" name="Line 23"/>
          <p:cNvSpPr>
            <a:spLocks noChangeShapeType="1"/>
          </p:cNvSpPr>
          <p:nvPr/>
        </p:nvSpPr>
        <p:spPr bwMode="auto">
          <a:xfrm>
            <a:off x="5076056" y="5044703"/>
            <a:ext cx="432048" cy="62823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 flipV="1">
            <a:off x="5508104" y="5044701"/>
            <a:ext cx="1129234" cy="62659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77" name="Freeform 4"/>
          <p:cNvSpPr>
            <a:spLocks/>
          </p:cNvSpPr>
          <p:nvPr/>
        </p:nvSpPr>
        <p:spPr bwMode="auto">
          <a:xfrm flipH="1">
            <a:off x="5619239" y="5486400"/>
            <a:ext cx="2697177" cy="373075"/>
          </a:xfrm>
          <a:custGeom>
            <a:avLst/>
            <a:gdLst>
              <a:gd name="T0" fmla="*/ 0 w 4944"/>
              <a:gd name="T1" fmla="*/ 240 h 240"/>
              <a:gd name="T2" fmla="*/ 1935 w 4944"/>
              <a:gd name="T3" fmla="*/ 240 h 240"/>
              <a:gd name="T4" fmla="*/ 2019 w 4944"/>
              <a:gd name="T5" fmla="*/ 5 h 240"/>
              <a:gd name="T6" fmla="*/ 3021 w 4944"/>
              <a:gd name="T7" fmla="*/ 0 h 240"/>
              <a:gd name="T8" fmla="*/ 3186 w 4944"/>
              <a:gd name="T9" fmla="*/ 240 h 240"/>
              <a:gd name="T10" fmla="*/ 4944 w 4944"/>
              <a:gd name="T11" fmla="*/ 240 h 240"/>
              <a:gd name="connsiteX0" fmla="*/ 0 w 10000"/>
              <a:gd name="connsiteY0" fmla="*/ 10000 h 10000"/>
              <a:gd name="connsiteX1" fmla="*/ 3914 w 10000"/>
              <a:gd name="connsiteY1" fmla="*/ 10000 h 10000"/>
              <a:gd name="connsiteX2" fmla="*/ 4084 w 10000"/>
              <a:gd name="connsiteY2" fmla="*/ 208 h 10000"/>
              <a:gd name="connsiteX3" fmla="*/ 6110 w 10000"/>
              <a:gd name="connsiteY3" fmla="*/ 0 h 10000"/>
              <a:gd name="connsiteX4" fmla="*/ 10000 w 10000"/>
              <a:gd name="connsiteY4" fmla="*/ 10000 h 10000"/>
              <a:gd name="connsiteX0" fmla="*/ 0 w 6110"/>
              <a:gd name="connsiteY0" fmla="*/ 10000 h 10000"/>
              <a:gd name="connsiteX1" fmla="*/ 3914 w 6110"/>
              <a:gd name="connsiteY1" fmla="*/ 10000 h 10000"/>
              <a:gd name="connsiteX2" fmla="*/ 4084 w 6110"/>
              <a:gd name="connsiteY2" fmla="*/ 208 h 10000"/>
              <a:gd name="connsiteX3" fmla="*/ 6110 w 6110"/>
              <a:gd name="connsiteY3" fmla="*/ 0 h 10000"/>
              <a:gd name="connsiteX0" fmla="*/ 0 w 8212"/>
              <a:gd name="connsiteY0" fmla="*/ 9792 h 9792"/>
              <a:gd name="connsiteX1" fmla="*/ 6406 w 8212"/>
              <a:gd name="connsiteY1" fmla="*/ 9792 h 9792"/>
              <a:gd name="connsiteX2" fmla="*/ 6684 w 8212"/>
              <a:gd name="connsiteY2" fmla="*/ 0 h 9792"/>
              <a:gd name="connsiteX3" fmla="*/ 8212 w 8212"/>
              <a:gd name="connsiteY3" fmla="*/ 6 h 9792"/>
              <a:gd name="connsiteX0" fmla="*/ 0 w 6849"/>
              <a:gd name="connsiteY0" fmla="*/ 10000 h 10000"/>
              <a:gd name="connsiteX1" fmla="*/ 4650 w 6849"/>
              <a:gd name="connsiteY1" fmla="*/ 10000 h 10000"/>
              <a:gd name="connsiteX2" fmla="*/ 4988 w 6849"/>
              <a:gd name="connsiteY2" fmla="*/ 0 h 10000"/>
              <a:gd name="connsiteX3" fmla="*/ 6849 w 6849"/>
              <a:gd name="connsiteY3" fmla="*/ 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" h="10000">
                <a:moveTo>
                  <a:pt x="0" y="10000"/>
                </a:moveTo>
                <a:lnTo>
                  <a:pt x="4650" y="10000"/>
                </a:lnTo>
                <a:cubicBezTo>
                  <a:pt x="4763" y="6667"/>
                  <a:pt x="4875" y="3333"/>
                  <a:pt x="4988" y="0"/>
                </a:cubicBezTo>
                <a:lnTo>
                  <a:pt x="6849" y="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13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1050B0-BC99-42FB-A782-9237CF708B0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bei </a:t>
            </a:r>
            <a:r>
              <a:rPr lang="en-US" i="1" dirty="0" smtClean="0"/>
              <a:t>Fully-Interlocked Handshaking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 wie bei asynchronem Bus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Zeitdiagramm der Übertragung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Ablauf wie bei asynchronem Bus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Zusätzlich: ACK wird erst auf 0 gesetzt, wenn </a:t>
            </a:r>
            <a:r>
              <a:rPr lang="en-US" i="1" dirty="0" smtClean="0"/>
              <a:t>write request</a:t>
            </a:r>
            <a:r>
              <a:rPr lang="de-DE" dirty="0" smtClean="0"/>
              <a:t> 0 ist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Neue Daten werden erst ausgegeben, wenn ACK =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Empfänger kann nach Datenempfang Sender aufhalten, 4 Buslaufzeiten</a:t>
            </a:r>
            <a:endParaRPr lang="de-DE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252224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242733"/>
            <a:ext cx="4267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write request</a:t>
            </a:r>
            <a:endParaRPr lang="en-US" sz="2000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523037" y="2598440"/>
            <a:ext cx="594952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  <a:gd name="connsiteX0" fmla="*/ 10000 w 10000"/>
              <a:gd name="connsiteY0" fmla="*/ 208 h 10000"/>
              <a:gd name="connsiteX1" fmla="*/ 10000 w 10000"/>
              <a:gd name="connsiteY1" fmla="*/ 10000 h 10000"/>
              <a:gd name="connsiteX2" fmla="*/ 943 w 10000"/>
              <a:gd name="connsiteY2" fmla="*/ 10000 h 10000"/>
              <a:gd name="connsiteX3" fmla="*/ 0 w 10000"/>
              <a:gd name="connsiteY3" fmla="*/ 5000 h 10000"/>
              <a:gd name="connsiteX4" fmla="*/ 943 w 10000"/>
              <a:gd name="connsiteY4" fmla="*/ 0 h 10000"/>
              <a:gd name="connsiteX5" fmla="*/ 4546 w 10000"/>
              <a:gd name="connsiteY5" fmla="*/ 0 h 10000"/>
              <a:gd name="connsiteX0" fmla="*/ 10000 w 10000"/>
              <a:gd name="connsiteY0" fmla="*/ 10000 h 10000"/>
              <a:gd name="connsiteX1" fmla="*/ 943 w 10000"/>
              <a:gd name="connsiteY1" fmla="*/ 10000 h 10000"/>
              <a:gd name="connsiteX2" fmla="*/ 0 w 10000"/>
              <a:gd name="connsiteY2" fmla="*/ 5000 h 10000"/>
              <a:gd name="connsiteX3" fmla="*/ 943 w 10000"/>
              <a:gd name="connsiteY3" fmla="*/ 0 h 10000"/>
              <a:gd name="connsiteX4" fmla="*/ 4546 w 10000"/>
              <a:gd name="connsiteY4" fmla="*/ 0 h 10000"/>
              <a:gd name="connsiteX0" fmla="*/ 4747 w 4747"/>
              <a:gd name="connsiteY0" fmla="*/ 10000 h 10000"/>
              <a:gd name="connsiteX1" fmla="*/ 943 w 4747"/>
              <a:gd name="connsiteY1" fmla="*/ 10000 h 10000"/>
              <a:gd name="connsiteX2" fmla="*/ 0 w 4747"/>
              <a:gd name="connsiteY2" fmla="*/ 5000 h 10000"/>
              <a:gd name="connsiteX3" fmla="*/ 943 w 4747"/>
              <a:gd name="connsiteY3" fmla="*/ 0 h 10000"/>
              <a:gd name="connsiteX4" fmla="*/ 4546 w 4747"/>
              <a:gd name="connsiteY4" fmla="*/ 0 h 10000"/>
              <a:gd name="connsiteX0" fmla="*/ 9648 w 9648"/>
              <a:gd name="connsiteY0" fmla="*/ 9786 h 10000"/>
              <a:gd name="connsiteX1" fmla="*/ 1987 w 9648"/>
              <a:gd name="connsiteY1" fmla="*/ 10000 h 10000"/>
              <a:gd name="connsiteX2" fmla="*/ 0 w 9648"/>
              <a:gd name="connsiteY2" fmla="*/ 5000 h 10000"/>
              <a:gd name="connsiteX3" fmla="*/ 1987 w 9648"/>
              <a:gd name="connsiteY3" fmla="*/ 0 h 10000"/>
              <a:gd name="connsiteX4" fmla="*/ 9577 w 9648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9926 w 10000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5250 w 10000"/>
              <a:gd name="connsiteY4" fmla="*/ 0 h 10000"/>
              <a:gd name="connsiteX0" fmla="*/ 5324 w 5324"/>
              <a:gd name="connsiteY0" fmla="*/ 10000 h 10000"/>
              <a:gd name="connsiteX1" fmla="*/ 2059 w 5324"/>
              <a:gd name="connsiteY1" fmla="*/ 10000 h 10000"/>
              <a:gd name="connsiteX2" fmla="*/ 0 w 5324"/>
              <a:gd name="connsiteY2" fmla="*/ 5000 h 10000"/>
              <a:gd name="connsiteX3" fmla="*/ 2059 w 5324"/>
              <a:gd name="connsiteY3" fmla="*/ 0 h 10000"/>
              <a:gd name="connsiteX4" fmla="*/ 5250 w 532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" h="10000">
                <a:moveTo>
                  <a:pt x="5324" y="10000"/>
                </a:moveTo>
                <a:lnTo>
                  <a:pt x="2059" y="10000"/>
                </a:lnTo>
                <a:lnTo>
                  <a:pt x="0" y="5000"/>
                </a:lnTo>
                <a:lnTo>
                  <a:pt x="2059" y="0"/>
                </a:lnTo>
                <a:lnTo>
                  <a:pt x="525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373563" y="2598440"/>
            <a:ext cx="2141537" cy="373063"/>
          </a:xfrm>
          <a:custGeom>
            <a:avLst/>
            <a:gdLst>
              <a:gd name="T0" fmla="*/ 0 w 1349"/>
              <a:gd name="T1" fmla="*/ 115 h 235"/>
              <a:gd name="T2" fmla="*/ 125 w 1349"/>
              <a:gd name="T3" fmla="*/ 0 h 235"/>
              <a:gd name="T4" fmla="*/ 1229 w 1349"/>
              <a:gd name="T5" fmla="*/ 0 h 235"/>
              <a:gd name="T6" fmla="*/ 1349 w 1349"/>
              <a:gd name="T7" fmla="*/ 120 h 235"/>
              <a:gd name="T8" fmla="*/ 1215 w 1349"/>
              <a:gd name="T9" fmla="*/ 235 h 235"/>
              <a:gd name="T10" fmla="*/ 125 w 1349"/>
              <a:gd name="T11" fmla="*/ 235 h 235"/>
              <a:gd name="T12" fmla="*/ 0 w 1349"/>
              <a:gd name="T13" fmla="*/ 11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9" h="235">
                <a:moveTo>
                  <a:pt x="0" y="115"/>
                </a:moveTo>
                <a:lnTo>
                  <a:pt x="125" y="0"/>
                </a:lnTo>
                <a:lnTo>
                  <a:pt x="1229" y="0"/>
                </a:lnTo>
                <a:lnTo>
                  <a:pt x="1349" y="120"/>
                </a:lnTo>
                <a:lnTo>
                  <a:pt x="1215" y="235"/>
                </a:lnTo>
                <a:lnTo>
                  <a:pt x="125" y="235"/>
                </a:lnTo>
                <a:lnTo>
                  <a:pt x="0" y="11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1997075" y="3874691"/>
            <a:ext cx="6810375" cy="385763"/>
          </a:xfrm>
          <a:custGeom>
            <a:avLst/>
            <a:gdLst>
              <a:gd name="T0" fmla="*/ 0 w 4290"/>
              <a:gd name="T1" fmla="*/ 240 h 243"/>
              <a:gd name="T2" fmla="*/ 2140 w 4290"/>
              <a:gd name="T3" fmla="*/ 240 h 243"/>
              <a:gd name="T4" fmla="*/ 2228 w 4290"/>
              <a:gd name="T5" fmla="*/ 0 h 243"/>
              <a:gd name="T6" fmla="*/ 2971 w 4290"/>
              <a:gd name="T7" fmla="*/ 0 h 243"/>
              <a:gd name="T8" fmla="*/ 3103 w 4290"/>
              <a:gd name="T9" fmla="*/ 240 h 243"/>
              <a:gd name="T10" fmla="*/ 4290 w 4290"/>
              <a:gd name="T11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0" h="243">
                <a:moveTo>
                  <a:pt x="0" y="240"/>
                </a:moveTo>
                <a:lnTo>
                  <a:pt x="2140" y="240"/>
                </a:lnTo>
                <a:lnTo>
                  <a:pt x="2228" y="0"/>
                </a:lnTo>
                <a:lnTo>
                  <a:pt x="2971" y="0"/>
                </a:lnTo>
                <a:lnTo>
                  <a:pt x="3103" y="240"/>
                </a:lnTo>
                <a:lnTo>
                  <a:pt x="4290" y="24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4495800" y="2788940"/>
            <a:ext cx="304800" cy="628551"/>
          </a:xfrm>
          <a:custGeom>
            <a:avLst/>
            <a:gdLst>
              <a:gd name="T0" fmla="*/ 0 w 192"/>
              <a:gd name="T1" fmla="*/ 0 h 912"/>
              <a:gd name="T2" fmla="*/ 192 w 192"/>
              <a:gd name="T3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12">
                <a:moveTo>
                  <a:pt x="0" y="0"/>
                </a:moveTo>
                <a:cubicBezTo>
                  <a:pt x="0" y="0"/>
                  <a:pt x="96" y="456"/>
                  <a:pt x="192" y="91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4800600" y="3417491"/>
            <a:ext cx="6858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V="1">
            <a:off x="5486400" y="3379391"/>
            <a:ext cx="813792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5486400" y="1988840"/>
            <a:ext cx="0" cy="241925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276600" y="4408091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der Daten beim Empfänger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52400" y="3874691"/>
            <a:ext cx="243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acknowledgement (ACK)</a:t>
            </a:r>
            <a:endParaRPr lang="en-US" sz="2000" i="1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286000" y="2210536"/>
            <a:ext cx="670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              ungültig             gültig           ungültig</a:t>
            </a:r>
            <a:endParaRPr lang="de-DE" sz="2000" dirty="0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flipH="1">
            <a:off x="3256072" y="2598440"/>
            <a:ext cx="1117491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  <a:gd name="connsiteX0" fmla="*/ 10000 w 10000"/>
              <a:gd name="connsiteY0" fmla="*/ 208 h 10000"/>
              <a:gd name="connsiteX1" fmla="*/ 10000 w 10000"/>
              <a:gd name="connsiteY1" fmla="*/ 10000 h 10000"/>
              <a:gd name="connsiteX2" fmla="*/ 943 w 10000"/>
              <a:gd name="connsiteY2" fmla="*/ 10000 h 10000"/>
              <a:gd name="connsiteX3" fmla="*/ 0 w 10000"/>
              <a:gd name="connsiteY3" fmla="*/ 5000 h 10000"/>
              <a:gd name="connsiteX4" fmla="*/ 943 w 10000"/>
              <a:gd name="connsiteY4" fmla="*/ 0 h 10000"/>
              <a:gd name="connsiteX5" fmla="*/ 4546 w 10000"/>
              <a:gd name="connsiteY5" fmla="*/ 0 h 10000"/>
              <a:gd name="connsiteX0" fmla="*/ 10000 w 10000"/>
              <a:gd name="connsiteY0" fmla="*/ 10000 h 10000"/>
              <a:gd name="connsiteX1" fmla="*/ 943 w 10000"/>
              <a:gd name="connsiteY1" fmla="*/ 10000 h 10000"/>
              <a:gd name="connsiteX2" fmla="*/ 0 w 10000"/>
              <a:gd name="connsiteY2" fmla="*/ 5000 h 10000"/>
              <a:gd name="connsiteX3" fmla="*/ 943 w 10000"/>
              <a:gd name="connsiteY3" fmla="*/ 0 h 10000"/>
              <a:gd name="connsiteX4" fmla="*/ 4546 w 10000"/>
              <a:gd name="connsiteY4" fmla="*/ 0 h 10000"/>
              <a:gd name="connsiteX0" fmla="*/ 4747 w 4747"/>
              <a:gd name="connsiteY0" fmla="*/ 10000 h 10000"/>
              <a:gd name="connsiteX1" fmla="*/ 943 w 4747"/>
              <a:gd name="connsiteY1" fmla="*/ 10000 h 10000"/>
              <a:gd name="connsiteX2" fmla="*/ 0 w 4747"/>
              <a:gd name="connsiteY2" fmla="*/ 5000 h 10000"/>
              <a:gd name="connsiteX3" fmla="*/ 943 w 4747"/>
              <a:gd name="connsiteY3" fmla="*/ 0 h 10000"/>
              <a:gd name="connsiteX4" fmla="*/ 4546 w 4747"/>
              <a:gd name="connsiteY4" fmla="*/ 0 h 10000"/>
              <a:gd name="connsiteX0" fmla="*/ 9648 w 9648"/>
              <a:gd name="connsiteY0" fmla="*/ 9786 h 10000"/>
              <a:gd name="connsiteX1" fmla="*/ 1987 w 9648"/>
              <a:gd name="connsiteY1" fmla="*/ 10000 h 10000"/>
              <a:gd name="connsiteX2" fmla="*/ 0 w 9648"/>
              <a:gd name="connsiteY2" fmla="*/ 5000 h 10000"/>
              <a:gd name="connsiteX3" fmla="*/ 1987 w 9648"/>
              <a:gd name="connsiteY3" fmla="*/ 0 h 10000"/>
              <a:gd name="connsiteX4" fmla="*/ 9577 w 9648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9926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lnTo>
                  <a:pt x="2059" y="10000"/>
                </a:lnTo>
                <a:lnTo>
                  <a:pt x="0" y="5000"/>
                </a:lnTo>
                <a:lnTo>
                  <a:pt x="2059" y="0"/>
                </a:lnTo>
                <a:lnTo>
                  <a:pt x="9926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 flipH="1">
            <a:off x="6804248" y="2599200"/>
            <a:ext cx="594952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  <a:gd name="connsiteX0" fmla="*/ 10000 w 10000"/>
              <a:gd name="connsiteY0" fmla="*/ 208 h 10000"/>
              <a:gd name="connsiteX1" fmla="*/ 10000 w 10000"/>
              <a:gd name="connsiteY1" fmla="*/ 10000 h 10000"/>
              <a:gd name="connsiteX2" fmla="*/ 943 w 10000"/>
              <a:gd name="connsiteY2" fmla="*/ 10000 h 10000"/>
              <a:gd name="connsiteX3" fmla="*/ 0 w 10000"/>
              <a:gd name="connsiteY3" fmla="*/ 5000 h 10000"/>
              <a:gd name="connsiteX4" fmla="*/ 943 w 10000"/>
              <a:gd name="connsiteY4" fmla="*/ 0 h 10000"/>
              <a:gd name="connsiteX5" fmla="*/ 4546 w 10000"/>
              <a:gd name="connsiteY5" fmla="*/ 0 h 10000"/>
              <a:gd name="connsiteX0" fmla="*/ 10000 w 10000"/>
              <a:gd name="connsiteY0" fmla="*/ 10000 h 10000"/>
              <a:gd name="connsiteX1" fmla="*/ 943 w 10000"/>
              <a:gd name="connsiteY1" fmla="*/ 10000 h 10000"/>
              <a:gd name="connsiteX2" fmla="*/ 0 w 10000"/>
              <a:gd name="connsiteY2" fmla="*/ 5000 h 10000"/>
              <a:gd name="connsiteX3" fmla="*/ 943 w 10000"/>
              <a:gd name="connsiteY3" fmla="*/ 0 h 10000"/>
              <a:gd name="connsiteX4" fmla="*/ 4546 w 10000"/>
              <a:gd name="connsiteY4" fmla="*/ 0 h 10000"/>
              <a:gd name="connsiteX0" fmla="*/ 4747 w 4747"/>
              <a:gd name="connsiteY0" fmla="*/ 10000 h 10000"/>
              <a:gd name="connsiteX1" fmla="*/ 943 w 4747"/>
              <a:gd name="connsiteY1" fmla="*/ 10000 h 10000"/>
              <a:gd name="connsiteX2" fmla="*/ 0 w 4747"/>
              <a:gd name="connsiteY2" fmla="*/ 5000 h 10000"/>
              <a:gd name="connsiteX3" fmla="*/ 943 w 4747"/>
              <a:gd name="connsiteY3" fmla="*/ 0 h 10000"/>
              <a:gd name="connsiteX4" fmla="*/ 4546 w 4747"/>
              <a:gd name="connsiteY4" fmla="*/ 0 h 10000"/>
              <a:gd name="connsiteX0" fmla="*/ 9648 w 9648"/>
              <a:gd name="connsiteY0" fmla="*/ 9786 h 10000"/>
              <a:gd name="connsiteX1" fmla="*/ 1987 w 9648"/>
              <a:gd name="connsiteY1" fmla="*/ 10000 h 10000"/>
              <a:gd name="connsiteX2" fmla="*/ 0 w 9648"/>
              <a:gd name="connsiteY2" fmla="*/ 5000 h 10000"/>
              <a:gd name="connsiteX3" fmla="*/ 1987 w 9648"/>
              <a:gd name="connsiteY3" fmla="*/ 0 h 10000"/>
              <a:gd name="connsiteX4" fmla="*/ 9577 w 9648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9926 w 10000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5250 w 10000"/>
              <a:gd name="connsiteY4" fmla="*/ 0 h 10000"/>
              <a:gd name="connsiteX0" fmla="*/ 5324 w 5324"/>
              <a:gd name="connsiteY0" fmla="*/ 10000 h 10000"/>
              <a:gd name="connsiteX1" fmla="*/ 2059 w 5324"/>
              <a:gd name="connsiteY1" fmla="*/ 10000 h 10000"/>
              <a:gd name="connsiteX2" fmla="*/ 0 w 5324"/>
              <a:gd name="connsiteY2" fmla="*/ 5000 h 10000"/>
              <a:gd name="connsiteX3" fmla="*/ 2059 w 5324"/>
              <a:gd name="connsiteY3" fmla="*/ 0 h 10000"/>
              <a:gd name="connsiteX4" fmla="*/ 5250 w 532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" h="10000">
                <a:moveTo>
                  <a:pt x="5324" y="10000"/>
                </a:moveTo>
                <a:lnTo>
                  <a:pt x="2059" y="10000"/>
                </a:lnTo>
                <a:lnTo>
                  <a:pt x="0" y="5000"/>
                </a:lnTo>
                <a:lnTo>
                  <a:pt x="2059" y="0"/>
                </a:lnTo>
                <a:lnTo>
                  <a:pt x="5250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7399200" y="2594471"/>
            <a:ext cx="594952" cy="381000"/>
          </a:xfrm>
          <a:custGeom>
            <a:avLst/>
            <a:gdLst>
              <a:gd name="T0" fmla="*/ 1537 w 1537"/>
              <a:gd name="T1" fmla="*/ 5 h 240"/>
              <a:gd name="T2" fmla="*/ 1537 w 1537"/>
              <a:gd name="T3" fmla="*/ 240 h 240"/>
              <a:gd name="T4" fmla="*/ 145 w 1537"/>
              <a:gd name="T5" fmla="*/ 240 h 240"/>
              <a:gd name="T6" fmla="*/ 0 w 1537"/>
              <a:gd name="T7" fmla="*/ 120 h 240"/>
              <a:gd name="T8" fmla="*/ 145 w 1537"/>
              <a:gd name="T9" fmla="*/ 0 h 240"/>
              <a:gd name="T10" fmla="*/ 1537 w 1537"/>
              <a:gd name="T11" fmla="*/ 0 h 240"/>
              <a:gd name="connsiteX0" fmla="*/ 10000 w 10000"/>
              <a:gd name="connsiteY0" fmla="*/ 208 h 10000"/>
              <a:gd name="connsiteX1" fmla="*/ 10000 w 10000"/>
              <a:gd name="connsiteY1" fmla="*/ 10000 h 10000"/>
              <a:gd name="connsiteX2" fmla="*/ 943 w 10000"/>
              <a:gd name="connsiteY2" fmla="*/ 10000 h 10000"/>
              <a:gd name="connsiteX3" fmla="*/ 0 w 10000"/>
              <a:gd name="connsiteY3" fmla="*/ 5000 h 10000"/>
              <a:gd name="connsiteX4" fmla="*/ 943 w 10000"/>
              <a:gd name="connsiteY4" fmla="*/ 0 h 10000"/>
              <a:gd name="connsiteX5" fmla="*/ 4546 w 10000"/>
              <a:gd name="connsiteY5" fmla="*/ 0 h 10000"/>
              <a:gd name="connsiteX0" fmla="*/ 10000 w 10000"/>
              <a:gd name="connsiteY0" fmla="*/ 10000 h 10000"/>
              <a:gd name="connsiteX1" fmla="*/ 943 w 10000"/>
              <a:gd name="connsiteY1" fmla="*/ 10000 h 10000"/>
              <a:gd name="connsiteX2" fmla="*/ 0 w 10000"/>
              <a:gd name="connsiteY2" fmla="*/ 5000 h 10000"/>
              <a:gd name="connsiteX3" fmla="*/ 943 w 10000"/>
              <a:gd name="connsiteY3" fmla="*/ 0 h 10000"/>
              <a:gd name="connsiteX4" fmla="*/ 4546 w 10000"/>
              <a:gd name="connsiteY4" fmla="*/ 0 h 10000"/>
              <a:gd name="connsiteX0" fmla="*/ 4747 w 4747"/>
              <a:gd name="connsiteY0" fmla="*/ 10000 h 10000"/>
              <a:gd name="connsiteX1" fmla="*/ 943 w 4747"/>
              <a:gd name="connsiteY1" fmla="*/ 10000 h 10000"/>
              <a:gd name="connsiteX2" fmla="*/ 0 w 4747"/>
              <a:gd name="connsiteY2" fmla="*/ 5000 h 10000"/>
              <a:gd name="connsiteX3" fmla="*/ 943 w 4747"/>
              <a:gd name="connsiteY3" fmla="*/ 0 h 10000"/>
              <a:gd name="connsiteX4" fmla="*/ 4546 w 4747"/>
              <a:gd name="connsiteY4" fmla="*/ 0 h 10000"/>
              <a:gd name="connsiteX0" fmla="*/ 9648 w 9648"/>
              <a:gd name="connsiteY0" fmla="*/ 9786 h 10000"/>
              <a:gd name="connsiteX1" fmla="*/ 1987 w 9648"/>
              <a:gd name="connsiteY1" fmla="*/ 10000 h 10000"/>
              <a:gd name="connsiteX2" fmla="*/ 0 w 9648"/>
              <a:gd name="connsiteY2" fmla="*/ 5000 h 10000"/>
              <a:gd name="connsiteX3" fmla="*/ 1987 w 9648"/>
              <a:gd name="connsiteY3" fmla="*/ 0 h 10000"/>
              <a:gd name="connsiteX4" fmla="*/ 9577 w 9648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9926 w 10000"/>
              <a:gd name="connsiteY4" fmla="*/ 0 h 10000"/>
              <a:gd name="connsiteX0" fmla="*/ 10000 w 10000"/>
              <a:gd name="connsiteY0" fmla="*/ 10000 h 10000"/>
              <a:gd name="connsiteX1" fmla="*/ 2059 w 10000"/>
              <a:gd name="connsiteY1" fmla="*/ 10000 h 10000"/>
              <a:gd name="connsiteX2" fmla="*/ 0 w 10000"/>
              <a:gd name="connsiteY2" fmla="*/ 5000 h 10000"/>
              <a:gd name="connsiteX3" fmla="*/ 2059 w 10000"/>
              <a:gd name="connsiteY3" fmla="*/ 0 h 10000"/>
              <a:gd name="connsiteX4" fmla="*/ 5250 w 10000"/>
              <a:gd name="connsiteY4" fmla="*/ 0 h 10000"/>
              <a:gd name="connsiteX0" fmla="*/ 5324 w 5324"/>
              <a:gd name="connsiteY0" fmla="*/ 10000 h 10000"/>
              <a:gd name="connsiteX1" fmla="*/ 2059 w 5324"/>
              <a:gd name="connsiteY1" fmla="*/ 10000 h 10000"/>
              <a:gd name="connsiteX2" fmla="*/ 0 w 5324"/>
              <a:gd name="connsiteY2" fmla="*/ 5000 h 10000"/>
              <a:gd name="connsiteX3" fmla="*/ 2059 w 5324"/>
              <a:gd name="connsiteY3" fmla="*/ 0 h 10000"/>
              <a:gd name="connsiteX4" fmla="*/ 5250 w 532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" h="10000">
                <a:moveTo>
                  <a:pt x="5324" y="10000"/>
                </a:moveTo>
                <a:lnTo>
                  <a:pt x="2059" y="10000"/>
                </a:lnTo>
                <a:lnTo>
                  <a:pt x="0" y="5000"/>
                </a:lnTo>
                <a:lnTo>
                  <a:pt x="2059" y="0"/>
                </a:lnTo>
                <a:lnTo>
                  <a:pt x="525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300192" y="3379391"/>
            <a:ext cx="504056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5" name="Freeform 4"/>
          <p:cNvSpPr>
            <a:spLocks/>
          </p:cNvSpPr>
          <p:nvPr/>
        </p:nvSpPr>
        <p:spPr bwMode="auto">
          <a:xfrm>
            <a:off x="2915816" y="3284984"/>
            <a:ext cx="2697177" cy="373075"/>
          </a:xfrm>
          <a:custGeom>
            <a:avLst/>
            <a:gdLst>
              <a:gd name="T0" fmla="*/ 0 w 4944"/>
              <a:gd name="T1" fmla="*/ 240 h 240"/>
              <a:gd name="T2" fmla="*/ 1935 w 4944"/>
              <a:gd name="T3" fmla="*/ 240 h 240"/>
              <a:gd name="T4" fmla="*/ 2019 w 4944"/>
              <a:gd name="T5" fmla="*/ 5 h 240"/>
              <a:gd name="T6" fmla="*/ 3021 w 4944"/>
              <a:gd name="T7" fmla="*/ 0 h 240"/>
              <a:gd name="T8" fmla="*/ 3186 w 4944"/>
              <a:gd name="T9" fmla="*/ 240 h 240"/>
              <a:gd name="T10" fmla="*/ 4944 w 4944"/>
              <a:gd name="T11" fmla="*/ 240 h 240"/>
              <a:gd name="connsiteX0" fmla="*/ 0 w 10000"/>
              <a:gd name="connsiteY0" fmla="*/ 10000 h 10000"/>
              <a:gd name="connsiteX1" fmla="*/ 3914 w 10000"/>
              <a:gd name="connsiteY1" fmla="*/ 10000 h 10000"/>
              <a:gd name="connsiteX2" fmla="*/ 4084 w 10000"/>
              <a:gd name="connsiteY2" fmla="*/ 208 h 10000"/>
              <a:gd name="connsiteX3" fmla="*/ 6110 w 10000"/>
              <a:gd name="connsiteY3" fmla="*/ 0 h 10000"/>
              <a:gd name="connsiteX4" fmla="*/ 10000 w 10000"/>
              <a:gd name="connsiteY4" fmla="*/ 10000 h 10000"/>
              <a:gd name="connsiteX0" fmla="*/ 0 w 6110"/>
              <a:gd name="connsiteY0" fmla="*/ 10000 h 10000"/>
              <a:gd name="connsiteX1" fmla="*/ 3914 w 6110"/>
              <a:gd name="connsiteY1" fmla="*/ 10000 h 10000"/>
              <a:gd name="connsiteX2" fmla="*/ 4084 w 6110"/>
              <a:gd name="connsiteY2" fmla="*/ 208 h 10000"/>
              <a:gd name="connsiteX3" fmla="*/ 6110 w 6110"/>
              <a:gd name="connsiteY3" fmla="*/ 0 h 10000"/>
              <a:gd name="connsiteX0" fmla="*/ 0 w 8212"/>
              <a:gd name="connsiteY0" fmla="*/ 9792 h 9792"/>
              <a:gd name="connsiteX1" fmla="*/ 6406 w 8212"/>
              <a:gd name="connsiteY1" fmla="*/ 9792 h 9792"/>
              <a:gd name="connsiteX2" fmla="*/ 6684 w 8212"/>
              <a:gd name="connsiteY2" fmla="*/ 0 h 9792"/>
              <a:gd name="connsiteX3" fmla="*/ 8212 w 8212"/>
              <a:gd name="connsiteY3" fmla="*/ 6 h 9792"/>
              <a:gd name="connsiteX0" fmla="*/ 0 w 6849"/>
              <a:gd name="connsiteY0" fmla="*/ 10000 h 10000"/>
              <a:gd name="connsiteX1" fmla="*/ 4650 w 6849"/>
              <a:gd name="connsiteY1" fmla="*/ 10000 h 10000"/>
              <a:gd name="connsiteX2" fmla="*/ 4988 w 6849"/>
              <a:gd name="connsiteY2" fmla="*/ 0 h 10000"/>
              <a:gd name="connsiteX3" fmla="*/ 6849 w 6849"/>
              <a:gd name="connsiteY3" fmla="*/ 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" h="10000">
                <a:moveTo>
                  <a:pt x="0" y="10000"/>
                </a:moveTo>
                <a:lnTo>
                  <a:pt x="4650" y="10000"/>
                </a:lnTo>
                <a:cubicBezTo>
                  <a:pt x="4763" y="6667"/>
                  <a:pt x="4875" y="3333"/>
                  <a:pt x="4988" y="0"/>
                </a:cubicBezTo>
                <a:lnTo>
                  <a:pt x="6849" y="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6" name="Freeform 4"/>
          <p:cNvSpPr>
            <a:spLocks/>
          </p:cNvSpPr>
          <p:nvPr/>
        </p:nvSpPr>
        <p:spPr bwMode="auto">
          <a:xfrm flipH="1">
            <a:off x="5547231" y="3284984"/>
            <a:ext cx="2174734" cy="373075"/>
          </a:xfrm>
          <a:custGeom>
            <a:avLst/>
            <a:gdLst>
              <a:gd name="T0" fmla="*/ 0 w 4944"/>
              <a:gd name="T1" fmla="*/ 240 h 240"/>
              <a:gd name="T2" fmla="*/ 1935 w 4944"/>
              <a:gd name="T3" fmla="*/ 240 h 240"/>
              <a:gd name="T4" fmla="*/ 2019 w 4944"/>
              <a:gd name="T5" fmla="*/ 5 h 240"/>
              <a:gd name="T6" fmla="*/ 3021 w 4944"/>
              <a:gd name="T7" fmla="*/ 0 h 240"/>
              <a:gd name="T8" fmla="*/ 3186 w 4944"/>
              <a:gd name="T9" fmla="*/ 240 h 240"/>
              <a:gd name="T10" fmla="*/ 4944 w 4944"/>
              <a:gd name="T11" fmla="*/ 240 h 240"/>
              <a:gd name="connsiteX0" fmla="*/ 0 w 10000"/>
              <a:gd name="connsiteY0" fmla="*/ 10000 h 10000"/>
              <a:gd name="connsiteX1" fmla="*/ 3914 w 10000"/>
              <a:gd name="connsiteY1" fmla="*/ 10000 h 10000"/>
              <a:gd name="connsiteX2" fmla="*/ 4084 w 10000"/>
              <a:gd name="connsiteY2" fmla="*/ 208 h 10000"/>
              <a:gd name="connsiteX3" fmla="*/ 6110 w 10000"/>
              <a:gd name="connsiteY3" fmla="*/ 0 h 10000"/>
              <a:gd name="connsiteX4" fmla="*/ 10000 w 10000"/>
              <a:gd name="connsiteY4" fmla="*/ 10000 h 10000"/>
              <a:gd name="connsiteX0" fmla="*/ 0 w 6110"/>
              <a:gd name="connsiteY0" fmla="*/ 10000 h 10000"/>
              <a:gd name="connsiteX1" fmla="*/ 3914 w 6110"/>
              <a:gd name="connsiteY1" fmla="*/ 10000 h 10000"/>
              <a:gd name="connsiteX2" fmla="*/ 4084 w 6110"/>
              <a:gd name="connsiteY2" fmla="*/ 208 h 10000"/>
              <a:gd name="connsiteX3" fmla="*/ 6110 w 6110"/>
              <a:gd name="connsiteY3" fmla="*/ 0 h 10000"/>
              <a:gd name="connsiteX0" fmla="*/ 0 w 8212"/>
              <a:gd name="connsiteY0" fmla="*/ 9792 h 9792"/>
              <a:gd name="connsiteX1" fmla="*/ 6406 w 8212"/>
              <a:gd name="connsiteY1" fmla="*/ 9792 h 9792"/>
              <a:gd name="connsiteX2" fmla="*/ 6684 w 8212"/>
              <a:gd name="connsiteY2" fmla="*/ 0 h 9792"/>
              <a:gd name="connsiteX3" fmla="*/ 8212 w 8212"/>
              <a:gd name="connsiteY3" fmla="*/ 6 h 9792"/>
              <a:gd name="connsiteX0" fmla="*/ 0 w 6849"/>
              <a:gd name="connsiteY0" fmla="*/ 10000 h 10000"/>
              <a:gd name="connsiteX1" fmla="*/ 4650 w 6849"/>
              <a:gd name="connsiteY1" fmla="*/ 10000 h 10000"/>
              <a:gd name="connsiteX2" fmla="*/ 4988 w 6849"/>
              <a:gd name="connsiteY2" fmla="*/ 0 h 10000"/>
              <a:gd name="connsiteX3" fmla="*/ 6849 w 6849"/>
              <a:gd name="connsiteY3" fmla="*/ 6 h 10000"/>
              <a:gd name="connsiteX0" fmla="*/ 0 w 8063"/>
              <a:gd name="connsiteY0" fmla="*/ 10000 h 10000"/>
              <a:gd name="connsiteX1" fmla="*/ 4852 w 8063"/>
              <a:gd name="connsiteY1" fmla="*/ 10000 h 10000"/>
              <a:gd name="connsiteX2" fmla="*/ 5346 w 8063"/>
              <a:gd name="connsiteY2" fmla="*/ 0 h 10000"/>
              <a:gd name="connsiteX3" fmla="*/ 8063 w 8063"/>
              <a:gd name="connsiteY3" fmla="*/ 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3" h="10000">
                <a:moveTo>
                  <a:pt x="0" y="10000"/>
                </a:moveTo>
                <a:lnTo>
                  <a:pt x="4852" y="10000"/>
                </a:lnTo>
                <a:cubicBezTo>
                  <a:pt x="5017" y="6667"/>
                  <a:pt x="5181" y="3333"/>
                  <a:pt x="5346" y="0"/>
                </a:cubicBezTo>
                <a:lnTo>
                  <a:pt x="8063" y="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7" name="Freeform 4"/>
          <p:cNvSpPr>
            <a:spLocks/>
          </p:cNvSpPr>
          <p:nvPr/>
        </p:nvSpPr>
        <p:spPr bwMode="auto">
          <a:xfrm>
            <a:off x="6723952" y="3284984"/>
            <a:ext cx="1472618" cy="373075"/>
          </a:xfrm>
          <a:custGeom>
            <a:avLst/>
            <a:gdLst>
              <a:gd name="T0" fmla="*/ 0 w 4944"/>
              <a:gd name="T1" fmla="*/ 240 h 240"/>
              <a:gd name="T2" fmla="*/ 1935 w 4944"/>
              <a:gd name="T3" fmla="*/ 240 h 240"/>
              <a:gd name="T4" fmla="*/ 2019 w 4944"/>
              <a:gd name="T5" fmla="*/ 5 h 240"/>
              <a:gd name="T6" fmla="*/ 3021 w 4944"/>
              <a:gd name="T7" fmla="*/ 0 h 240"/>
              <a:gd name="T8" fmla="*/ 3186 w 4944"/>
              <a:gd name="T9" fmla="*/ 240 h 240"/>
              <a:gd name="T10" fmla="*/ 4944 w 4944"/>
              <a:gd name="T11" fmla="*/ 240 h 240"/>
              <a:gd name="connsiteX0" fmla="*/ 0 w 10000"/>
              <a:gd name="connsiteY0" fmla="*/ 10000 h 10000"/>
              <a:gd name="connsiteX1" fmla="*/ 3914 w 10000"/>
              <a:gd name="connsiteY1" fmla="*/ 10000 h 10000"/>
              <a:gd name="connsiteX2" fmla="*/ 4084 w 10000"/>
              <a:gd name="connsiteY2" fmla="*/ 208 h 10000"/>
              <a:gd name="connsiteX3" fmla="*/ 6110 w 10000"/>
              <a:gd name="connsiteY3" fmla="*/ 0 h 10000"/>
              <a:gd name="connsiteX4" fmla="*/ 10000 w 10000"/>
              <a:gd name="connsiteY4" fmla="*/ 10000 h 10000"/>
              <a:gd name="connsiteX0" fmla="*/ 0 w 6110"/>
              <a:gd name="connsiteY0" fmla="*/ 10000 h 10000"/>
              <a:gd name="connsiteX1" fmla="*/ 3914 w 6110"/>
              <a:gd name="connsiteY1" fmla="*/ 10000 h 10000"/>
              <a:gd name="connsiteX2" fmla="*/ 4084 w 6110"/>
              <a:gd name="connsiteY2" fmla="*/ 208 h 10000"/>
              <a:gd name="connsiteX3" fmla="*/ 6110 w 6110"/>
              <a:gd name="connsiteY3" fmla="*/ 0 h 10000"/>
              <a:gd name="connsiteX0" fmla="*/ 0 w 8212"/>
              <a:gd name="connsiteY0" fmla="*/ 9792 h 9792"/>
              <a:gd name="connsiteX1" fmla="*/ 6406 w 8212"/>
              <a:gd name="connsiteY1" fmla="*/ 9792 h 9792"/>
              <a:gd name="connsiteX2" fmla="*/ 6684 w 8212"/>
              <a:gd name="connsiteY2" fmla="*/ 0 h 9792"/>
              <a:gd name="connsiteX3" fmla="*/ 8212 w 8212"/>
              <a:gd name="connsiteY3" fmla="*/ 6 h 9792"/>
              <a:gd name="connsiteX0" fmla="*/ 0 w 6849"/>
              <a:gd name="connsiteY0" fmla="*/ 10000 h 10000"/>
              <a:gd name="connsiteX1" fmla="*/ 4650 w 6849"/>
              <a:gd name="connsiteY1" fmla="*/ 10000 h 10000"/>
              <a:gd name="connsiteX2" fmla="*/ 4988 w 6849"/>
              <a:gd name="connsiteY2" fmla="*/ 0 h 10000"/>
              <a:gd name="connsiteX3" fmla="*/ 6849 w 6849"/>
              <a:gd name="connsiteY3" fmla="*/ 6 h 10000"/>
              <a:gd name="connsiteX0" fmla="*/ 0 w 7094"/>
              <a:gd name="connsiteY0" fmla="*/ 10000 h 10000"/>
              <a:gd name="connsiteX1" fmla="*/ 3883 w 7094"/>
              <a:gd name="connsiteY1" fmla="*/ 10000 h 10000"/>
              <a:gd name="connsiteX2" fmla="*/ 4377 w 7094"/>
              <a:gd name="connsiteY2" fmla="*/ 0 h 10000"/>
              <a:gd name="connsiteX3" fmla="*/ 7094 w 7094"/>
              <a:gd name="connsiteY3" fmla="*/ 6 h 10000"/>
              <a:gd name="connsiteX0" fmla="*/ 0 w 7739"/>
              <a:gd name="connsiteY0" fmla="*/ 10000 h 10000"/>
              <a:gd name="connsiteX1" fmla="*/ 5474 w 7739"/>
              <a:gd name="connsiteY1" fmla="*/ 10000 h 10000"/>
              <a:gd name="connsiteX2" fmla="*/ 6170 w 7739"/>
              <a:gd name="connsiteY2" fmla="*/ 0 h 10000"/>
              <a:gd name="connsiteX3" fmla="*/ 7739 w 7739"/>
              <a:gd name="connsiteY3" fmla="*/ 444 h 10000"/>
              <a:gd name="connsiteX0" fmla="*/ 0 w 9945"/>
              <a:gd name="connsiteY0" fmla="*/ 10000 h 10000"/>
              <a:gd name="connsiteX1" fmla="*/ 7073 w 9945"/>
              <a:gd name="connsiteY1" fmla="*/ 10000 h 10000"/>
              <a:gd name="connsiteX2" fmla="*/ 7973 w 9945"/>
              <a:gd name="connsiteY2" fmla="*/ 0 h 10000"/>
              <a:gd name="connsiteX3" fmla="*/ 9945 w 9945"/>
              <a:gd name="connsiteY3" fmla="*/ 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5" h="10000">
                <a:moveTo>
                  <a:pt x="0" y="10000"/>
                </a:moveTo>
                <a:lnTo>
                  <a:pt x="7073" y="10000"/>
                </a:lnTo>
                <a:cubicBezTo>
                  <a:pt x="7373" y="6667"/>
                  <a:pt x="7672" y="3333"/>
                  <a:pt x="7973" y="0"/>
                </a:cubicBezTo>
                <a:lnTo>
                  <a:pt x="9945" y="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6804247" y="3471521"/>
            <a:ext cx="1028445" cy="54490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59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E7C8251-4761-4E1A-80D3-7582151348A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der Methoden</a:t>
            </a:r>
            <a:endParaRPr lang="de-DE" dirty="0"/>
          </a:p>
        </p:txBody>
      </p:sp>
      <p:graphicFrame>
        <p:nvGraphicFramePr>
          <p:cNvPr id="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16051"/>
              </p:ext>
            </p:extLst>
          </p:nvPr>
        </p:nvGraphicFramePr>
        <p:xfrm>
          <a:off x="381000" y="1524000"/>
          <a:ext cx="8382000" cy="4316288"/>
        </p:xfrm>
        <a:graphic>
          <a:graphicData uri="http://schemas.openxmlformats.org/drawingml/2006/table">
            <a:tbl>
              <a:tblPr/>
              <a:tblGrid>
                <a:gridCol w="1600200"/>
                <a:gridCol w="3505200"/>
                <a:gridCol w="32766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unidirektional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bidirektional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Vorteile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einfach;</a:t>
                      </a:r>
                      <a:b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 konstanten Antwortzeiten schnell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passt sich unterschiedlichen Geschwindigkeiten an;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hoher Grad an Flusskontrolle möglich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Nachteile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Kommunikationspartner muss in bestimmter Zeit antworten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komplexer; Zeitüberwachung notwendig;</a:t>
                      </a:r>
                      <a:b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evtl. langsam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Einsatz-gebiet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synchrone Busse,</a:t>
                      </a:r>
                      <a:b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Speicherbusse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asynchrone Busse,</a:t>
                      </a:r>
                      <a:b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E/A- und Peripheriebusse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8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556D7B-FA57-41B0-B155-873BF30DBD9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Wie stimmt man die Geschwindigkeit der I/O-Geräte mit der des Prozessors ab?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Status-Methode </a:t>
            </a:r>
            <a:r>
              <a:rPr lang="en-US" i="1" dirty="0" smtClean="0"/>
              <a:t>(busy waiting)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Polling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Unterbrechungen </a:t>
            </a:r>
            <a:r>
              <a:rPr lang="en-US" i="1" dirty="0" smtClean="0"/>
              <a:t>(Interrupts)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Direct memory access (DMA)</a:t>
            </a:r>
            <a:endParaRPr lang="en-US" i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Synchronisation zwischen Prozessor und Geräten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566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D682631-7316-4620-8D09-459F9D5B5F1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Das Gerät bzw. die Steuerung stellt Bereit-Bit zur Verfügung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Beispiel: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Status-Methode </a:t>
            </a:r>
            <a:r>
              <a:rPr lang="en-US" i="1" dirty="0" smtClean="0"/>
              <a:t>(busy waiting)</a:t>
            </a:r>
            <a:r>
              <a:rPr lang="de-DE" dirty="0" smtClean="0"/>
              <a:t> – Hardwarestruktur</a:t>
            </a:r>
            <a:endParaRPr lang="de-DE" dirty="0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2286000" y="1916832"/>
            <a:ext cx="39624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dirty="0"/>
              <a:t>Prozessor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6781800" y="4126632"/>
            <a:ext cx="203835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Kontrollregister</a:t>
            </a:r>
            <a:br>
              <a:rPr lang="de-DE" sz="2000" dirty="0"/>
            </a:br>
            <a:r>
              <a:rPr lang="de-DE" sz="2000" dirty="0"/>
              <a:t>(Optionen)</a:t>
            </a:r>
            <a:br>
              <a:rPr lang="de-DE" sz="2000" dirty="0"/>
            </a:br>
            <a:r>
              <a:rPr lang="de-DE" sz="2000" dirty="0"/>
              <a:t>Adresse 3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7467600" y="38218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7467600" y="5142632"/>
            <a:ext cx="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6248400" y="4837832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>
            <a:off x="4191000" y="4837832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 rot="16200000">
            <a:off x="731838" y="491879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FF9933"/>
                </a:solidFill>
              </a:rPr>
              <a:t>Gerätesteuerung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8001000" y="3440832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Bus</a:t>
            </a:r>
          </a:p>
        </p:txBody>
      </p:sp>
      <p:grpSp>
        <p:nvGrpSpPr>
          <p:cNvPr id="69" name="Group 13"/>
          <p:cNvGrpSpPr>
            <a:grpSpLocks/>
          </p:cNvGrpSpPr>
          <p:nvPr/>
        </p:nvGrpSpPr>
        <p:grpSpPr bwMode="auto">
          <a:xfrm>
            <a:off x="2405063" y="2379290"/>
            <a:ext cx="1709738" cy="401638"/>
            <a:chOff x="1515" y="1584"/>
            <a:chExt cx="1077" cy="253"/>
          </a:xfrm>
        </p:grpSpPr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1534" y="1584"/>
              <a:ext cx="105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1764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515" y="1584"/>
              <a:ext cx="3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'0'</a:t>
              </a:r>
            </a:p>
          </p:txBody>
        </p:sp>
      </p:grpSp>
      <p:grpSp>
        <p:nvGrpSpPr>
          <p:cNvPr id="73" name="Group 17"/>
          <p:cNvGrpSpPr>
            <a:grpSpLocks/>
          </p:cNvGrpSpPr>
          <p:nvPr/>
        </p:nvGrpSpPr>
        <p:grpSpPr bwMode="auto">
          <a:xfrm>
            <a:off x="2405063" y="2379290"/>
            <a:ext cx="1709738" cy="401638"/>
            <a:chOff x="1515" y="1584"/>
            <a:chExt cx="1077" cy="253"/>
          </a:xfrm>
        </p:grpSpPr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1534" y="1584"/>
              <a:ext cx="105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75" name="Line 19"/>
            <p:cNvSpPr>
              <a:spLocks noChangeShapeType="1"/>
            </p:cNvSpPr>
            <p:nvPr/>
          </p:nvSpPr>
          <p:spPr bwMode="auto">
            <a:xfrm>
              <a:off x="1764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1515" y="1584"/>
              <a:ext cx="3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'0'</a:t>
              </a:r>
            </a:p>
          </p:txBody>
        </p:sp>
      </p:grp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2405063" y="2379290"/>
            <a:ext cx="1709738" cy="401638"/>
            <a:chOff x="1515" y="1584"/>
            <a:chExt cx="1077" cy="253"/>
          </a:xfrm>
        </p:grpSpPr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1534" y="1584"/>
              <a:ext cx="105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1764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1515" y="1584"/>
              <a:ext cx="3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'0'</a:t>
              </a:r>
            </a:p>
          </p:txBody>
        </p:sp>
      </p:grpSp>
      <p:grpSp>
        <p:nvGrpSpPr>
          <p:cNvPr id="81" name="Group 25"/>
          <p:cNvGrpSpPr>
            <a:grpSpLocks/>
          </p:cNvGrpSpPr>
          <p:nvPr/>
        </p:nvGrpSpPr>
        <p:grpSpPr bwMode="auto">
          <a:xfrm>
            <a:off x="2405063" y="2379290"/>
            <a:ext cx="1709738" cy="401638"/>
            <a:chOff x="1515" y="1584"/>
            <a:chExt cx="1077" cy="253"/>
          </a:xfrm>
        </p:grpSpPr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1534" y="1584"/>
              <a:ext cx="105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>
              <a:off x="1764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1515" y="1584"/>
              <a:ext cx="3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'1'</a:t>
              </a:r>
            </a:p>
          </p:txBody>
        </p:sp>
      </p:grpSp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4572000" y="2374032"/>
            <a:ext cx="1584325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5555</a:t>
            </a:r>
          </a:p>
        </p:txBody>
      </p:sp>
      <p:sp>
        <p:nvSpPr>
          <p:cNvPr id="86" name="Rectangle 30"/>
          <p:cNvSpPr>
            <a:spLocks noChangeArrowheads="1"/>
          </p:cNvSpPr>
          <p:nvPr/>
        </p:nvSpPr>
        <p:spPr bwMode="auto">
          <a:xfrm>
            <a:off x="4102100" y="5442670"/>
            <a:ext cx="627063" cy="1274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pSp>
        <p:nvGrpSpPr>
          <p:cNvPr id="87" name="Group 31"/>
          <p:cNvGrpSpPr>
            <a:grpSpLocks/>
          </p:cNvGrpSpPr>
          <p:nvPr/>
        </p:nvGrpSpPr>
        <p:grpSpPr bwMode="auto">
          <a:xfrm>
            <a:off x="2405063" y="2379290"/>
            <a:ext cx="1709738" cy="401638"/>
            <a:chOff x="1515" y="1584"/>
            <a:chExt cx="1077" cy="253"/>
          </a:xfrm>
        </p:grpSpPr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1534" y="1584"/>
              <a:ext cx="105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1764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90" name="Text Box 34"/>
            <p:cNvSpPr txBox="1">
              <a:spLocks noChangeArrowheads="1"/>
            </p:cNvSpPr>
            <p:nvPr/>
          </p:nvSpPr>
          <p:spPr bwMode="auto">
            <a:xfrm>
              <a:off x="1515" y="1584"/>
              <a:ext cx="3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'0'</a:t>
              </a:r>
            </a:p>
          </p:txBody>
        </p:sp>
      </p:grpSp>
      <p:grpSp>
        <p:nvGrpSpPr>
          <p:cNvPr id="91" name="Group 35"/>
          <p:cNvGrpSpPr>
            <a:grpSpLocks/>
          </p:cNvGrpSpPr>
          <p:nvPr/>
        </p:nvGrpSpPr>
        <p:grpSpPr bwMode="auto">
          <a:xfrm>
            <a:off x="2411413" y="2379290"/>
            <a:ext cx="1703388" cy="401638"/>
            <a:chOff x="1519" y="1584"/>
            <a:chExt cx="1073" cy="253"/>
          </a:xfrm>
        </p:grpSpPr>
        <p:sp>
          <p:nvSpPr>
            <p:cNvPr id="92" name="Rectangle 36"/>
            <p:cNvSpPr>
              <a:spLocks noChangeArrowheads="1"/>
            </p:cNvSpPr>
            <p:nvPr/>
          </p:nvSpPr>
          <p:spPr bwMode="auto">
            <a:xfrm>
              <a:off x="1534" y="1584"/>
              <a:ext cx="105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93" name="Line 37"/>
            <p:cNvSpPr>
              <a:spLocks noChangeShapeType="1"/>
            </p:cNvSpPr>
            <p:nvPr/>
          </p:nvSpPr>
          <p:spPr bwMode="auto">
            <a:xfrm>
              <a:off x="1764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94" name="Text Box 38"/>
            <p:cNvSpPr txBox="1">
              <a:spLocks noChangeArrowheads="1"/>
            </p:cNvSpPr>
            <p:nvPr/>
          </p:nvSpPr>
          <p:spPr bwMode="auto">
            <a:xfrm>
              <a:off x="1519" y="1584"/>
              <a:ext cx="3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'1'</a:t>
              </a:r>
            </a:p>
          </p:txBody>
        </p:sp>
      </p:grp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4572000" y="2374032"/>
            <a:ext cx="1584325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sz="2000" dirty="0"/>
              <a:t>7777</a:t>
            </a:r>
          </a:p>
        </p:txBody>
      </p:sp>
      <p:sp>
        <p:nvSpPr>
          <p:cNvPr id="96" name="AutoShape 40"/>
          <p:cNvSpPr>
            <a:spLocks noChangeArrowheads="1"/>
          </p:cNvSpPr>
          <p:nvPr/>
        </p:nvSpPr>
        <p:spPr bwMode="auto">
          <a:xfrm rot="5400000" flipV="1">
            <a:off x="3924300" y="3174132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dirty="0"/>
          </a:p>
        </p:txBody>
      </p:sp>
      <p:sp>
        <p:nvSpPr>
          <p:cNvPr id="97" name="Text Box 41"/>
          <p:cNvSpPr txBox="1">
            <a:spLocks noChangeArrowheads="1"/>
          </p:cNvSpPr>
          <p:nvPr/>
        </p:nvSpPr>
        <p:spPr bwMode="auto">
          <a:xfrm>
            <a:off x="1604392" y="3242733"/>
            <a:ext cx="2895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lw</a:t>
            </a:r>
            <a:r>
              <a:rPr lang="de-DE" sz="2000" dirty="0"/>
              <a:t>- oder </a:t>
            </a:r>
            <a:r>
              <a:rPr lang="de-DE" sz="2000" b="1" dirty="0">
                <a:latin typeface="Courier New" pitchFamily="49" charset="0"/>
              </a:rPr>
              <a:t>in</a:t>
            </a:r>
            <a:r>
              <a:rPr lang="de-DE" sz="2000" dirty="0"/>
              <a:t>-Befehl</a:t>
            </a:r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>
            <a:off x="2971800" y="3821832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99" name="Line 43"/>
          <p:cNvSpPr>
            <a:spLocks noChangeShapeType="1"/>
          </p:cNvSpPr>
          <p:nvPr/>
        </p:nvSpPr>
        <p:spPr bwMode="auto">
          <a:xfrm flipV="1">
            <a:off x="3276600" y="38218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>
            <a:off x="5410200" y="38218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01" name="Line 45"/>
          <p:cNvSpPr>
            <a:spLocks noChangeShapeType="1"/>
          </p:cNvSpPr>
          <p:nvPr/>
        </p:nvSpPr>
        <p:spPr bwMode="auto">
          <a:xfrm flipV="1">
            <a:off x="4495800" y="305983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02" name="Rectangle 46"/>
          <p:cNvSpPr>
            <a:spLocks noChangeArrowheads="1"/>
          </p:cNvSpPr>
          <p:nvPr/>
        </p:nvSpPr>
        <p:spPr bwMode="auto">
          <a:xfrm>
            <a:off x="2133600" y="4837832"/>
            <a:ext cx="1981200" cy="20201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Autofit/>
          </a:bodyPr>
          <a:lstStyle/>
          <a:p>
            <a:endParaRPr lang="de-DE" dirty="0"/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auto">
          <a:xfrm>
            <a:off x="4511675" y="5436320"/>
            <a:ext cx="1736725" cy="1281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05" name="Text Box 49"/>
          <p:cNvSpPr txBox="1">
            <a:spLocks noChangeArrowheads="1"/>
          </p:cNvSpPr>
          <p:nvPr/>
        </p:nvSpPr>
        <p:spPr bwMode="auto">
          <a:xfrm>
            <a:off x="4554959" y="4837832"/>
            <a:ext cx="1673225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06" name="Text Box 50"/>
          <p:cNvSpPr txBox="1">
            <a:spLocks noChangeArrowheads="1"/>
          </p:cNvSpPr>
          <p:nvPr/>
        </p:nvSpPr>
        <p:spPr bwMode="auto">
          <a:xfrm>
            <a:off x="2286000" y="4126632"/>
            <a:ext cx="19812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Statusregister</a:t>
            </a:r>
            <a:br>
              <a:rPr lang="de-DE" sz="2000" dirty="0"/>
            </a:br>
            <a:r>
              <a:rPr lang="de-DE" sz="2000" dirty="0"/>
              <a:t>Adresse 1</a:t>
            </a:r>
          </a:p>
        </p:txBody>
      </p:sp>
      <p:sp>
        <p:nvSpPr>
          <p:cNvPr id="108" name="Line 52"/>
          <p:cNvSpPr>
            <a:spLocks noChangeShapeType="1"/>
          </p:cNvSpPr>
          <p:nvPr/>
        </p:nvSpPr>
        <p:spPr bwMode="auto">
          <a:xfrm>
            <a:off x="5410200" y="54220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09" name="Rectangle 53"/>
          <p:cNvSpPr>
            <a:spLocks noChangeArrowheads="1"/>
          </p:cNvSpPr>
          <p:nvPr/>
        </p:nvSpPr>
        <p:spPr bwMode="auto">
          <a:xfrm>
            <a:off x="4648200" y="4509120"/>
            <a:ext cx="1584325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sz="2000" dirty="0"/>
              <a:t>7777</a:t>
            </a:r>
          </a:p>
        </p:txBody>
      </p:sp>
      <p:sp>
        <p:nvSpPr>
          <p:cNvPr id="110" name="Rectangle 54"/>
          <p:cNvSpPr>
            <a:spLocks noChangeArrowheads="1"/>
          </p:cNvSpPr>
          <p:nvPr/>
        </p:nvSpPr>
        <p:spPr bwMode="auto">
          <a:xfrm>
            <a:off x="4648200" y="4509120"/>
            <a:ext cx="1584325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sz="2000" dirty="0"/>
              <a:t>5555</a:t>
            </a:r>
          </a:p>
        </p:txBody>
      </p:sp>
      <p:sp>
        <p:nvSpPr>
          <p:cNvPr id="112" name="Text Box 56"/>
          <p:cNvSpPr txBox="1">
            <a:spLocks noChangeArrowheads="1"/>
          </p:cNvSpPr>
          <p:nvPr/>
        </p:nvSpPr>
        <p:spPr bwMode="auto">
          <a:xfrm>
            <a:off x="4572000" y="4126632"/>
            <a:ext cx="17526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Datenregister</a:t>
            </a:r>
            <a:br>
              <a:rPr lang="de-DE" sz="2000" dirty="0"/>
            </a:br>
            <a:r>
              <a:rPr lang="de-DE" sz="2000" dirty="0"/>
              <a:t>Adresse 2</a:t>
            </a:r>
          </a:p>
        </p:txBody>
      </p:sp>
      <p:sp>
        <p:nvSpPr>
          <p:cNvPr id="113" name="Rectangle 57"/>
          <p:cNvSpPr>
            <a:spLocks noChangeArrowheads="1"/>
          </p:cNvSpPr>
          <p:nvPr/>
        </p:nvSpPr>
        <p:spPr bwMode="auto">
          <a:xfrm>
            <a:off x="4495800" y="6129123"/>
            <a:ext cx="1905000" cy="7288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Autofit/>
          </a:bodyPr>
          <a:lstStyle/>
          <a:p>
            <a:endParaRPr lang="de-DE" dirty="0"/>
          </a:p>
        </p:txBody>
      </p:sp>
      <p:sp>
        <p:nvSpPr>
          <p:cNvPr id="116" name="Text Box 60"/>
          <p:cNvSpPr txBox="1">
            <a:spLocks noChangeArrowheads="1"/>
          </p:cNvSpPr>
          <p:nvPr/>
        </p:nvSpPr>
        <p:spPr bwMode="auto">
          <a:xfrm>
            <a:off x="228600" y="6400800"/>
            <a:ext cx="304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1" name="Text Box 55"/>
          <p:cNvSpPr txBox="1">
            <a:spLocks noChangeArrowheads="1"/>
          </p:cNvSpPr>
          <p:nvPr/>
        </p:nvSpPr>
        <p:spPr bwMode="auto">
          <a:xfrm>
            <a:off x="4792960" y="5726832"/>
            <a:ext cx="1219200" cy="40229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/>
              <a:t>Gerät</a:t>
            </a:r>
          </a:p>
        </p:txBody>
      </p:sp>
      <p:sp>
        <p:nvSpPr>
          <p:cNvPr id="104" name="Line 48"/>
          <p:cNvSpPr>
            <a:spLocks noChangeShapeType="1"/>
          </p:cNvSpPr>
          <p:nvPr/>
        </p:nvSpPr>
        <p:spPr bwMode="auto">
          <a:xfrm>
            <a:off x="4191000" y="5422032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5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50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 autoUpdateAnimBg="0"/>
      <p:bldP spid="95" grpId="0" animBg="1" autoUpdateAnimBg="0"/>
      <p:bldP spid="109" grpId="0" animBg="1" autoUpdateAnimBg="0"/>
      <p:bldP spid="110" grpId="0" animBg="1" autoUpdateAnimBg="0"/>
      <p:bldP spid="1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161281F-E84B-4051-8B96-827F95D665D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760"/>
            <a:ext cx="8785225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Das „Bereit“-Bit wird in einer Warteschleife abgeprüft, bis nach Anzeige 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eines entsprechenden Werts die Ein- bzw. Ausgabe erfolgen kann.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Prinzip: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REPEAT</a:t>
            </a:r>
          </a:p>
          <a:p>
            <a:pPr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REPEAT</a:t>
            </a:r>
          </a:p>
          <a:p>
            <a:pPr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  lese Statuswort des Gerätes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de-DE" dirty="0" smtClean="0"/>
              <a:t> Bereit-Bit im Statuswort ist gesetzt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lese Datenwort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dirty="0"/>
              <a:t> </a:t>
            </a:r>
            <a:r>
              <a:rPr lang="de-DE" dirty="0" smtClean="0"/>
              <a:t> erhöhe Blockzeiger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de-DE" dirty="0" smtClean="0"/>
              <a:t> Ende des Blocks ist erreicht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Prozessor bleibt während des Wartens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beschäftigt </a:t>
            </a:r>
            <a:r>
              <a:rPr lang="en-US" i="1" dirty="0" smtClean="0"/>
              <a:t>(busy)</a:t>
            </a:r>
            <a:r>
              <a:rPr lang="de-DE" dirty="0" smtClean="0"/>
              <a:t>.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Status-Methode </a:t>
            </a:r>
            <a:r>
              <a:rPr lang="en-US" i="1" dirty="0" smtClean="0"/>
              <a:t>(busy waiting)</a:t>
            </a:r>
            <a:r>
              <a:rPr lang="de-DE" dirty="0" smtClean="0"/>
              <a:t> – Warteschleife</a:t>
            </a:r>
            <a:endParaRPr lang="de-DE" dirty="0"/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6781800" y="2886472"/>
            <a:ext cx="1371600" cy="914400"/>
          </a:xfrm>
          <a:prstGeom prst="flowChartDecision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sz="1800" dirty="0"/>
              <a:t>Neue</a:t>
            </a:r>
            <a:br>
              <a:rPr lang="de-DE" sz="1800" dirty="0"/>
            </a:br>
            <a:r>
              <a:rPr lang="de-DE" sz="1800" dirty="0"/>
              <a:t>Daten?</a:t>
            </a: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6705600" y="4943872"/>
            <a:ext cx="1524000" cy="914400"/>
          </a:xfrm>
          <a:prstGeom prst="flowChartDecision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sz="1800" dirty="0"/>
              <a:t>Block-</a:t>
            </a:r>
            <a:br>
              <a:rPr lang="de-DE" sz="1800" dirty="0"/>
            </a:br>
            <a:r>
              <a:rPr lang="de-DE" sz="1800" dirty="0"/>
              <a:t>ende?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6477000" y="4029472"/>
            <a:ext cx="1828800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Daten einlesen,</a:t>
            </a:r>
            <a:br>
              <a:rPr lang="de-DE" sz="1800" dirty="0"/>
            </a:br>
            <a:r>
              <a:rPr lang="de-DE" sz="1800" dirty="0"/>
              <a:t>Zeiger erhöhen</a:t>
            </a:r>
          </a:p>
        </p:txBody>
      </p:sp>
      <p:sp>
        <p:nvSpPr>
          <p:cNvPr id="114" name="AutoShape 8"/>
          <p:cNvSpPr>
            <a:spLocks noChangeArrowheads="1"/>
          </p:cNvSpPr>
          <p:nvPr/>
        </p:nvSpPr>
        <p:spPr bwMode="auto">
          <a:xfrm>
            <a:off x="6477000" y="2276872"/>
            <a:ext cx="1828800" cy="3810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800" dirty="0" smtClean="0"/>
              <a:t>wait</a:t>
            </a:r>
            <a:endParaRPr lang="en-US" sz="1800" dirty="0"/>
          </a:p>
        </p:txBody>
      </p:sp>
      <p:sp>
        <p:nvSpPr>
          <p:cNvPr id="115" name="Freeform 9"/>
          <p:cNvSpPr>
            <a:spLocks/>
          </p:cNvSpPr>
          <p:nvPr/>
        </p:nvSpPr>
        <p:spPr bwMode="auto">
          <a:xfrm>
            <a:off x="6011863" y="2497535"/>
            <a:ext cx="769937" cy="846137"/>
          </a:xfrm>
          <a:custGeom>
            <a:avLst/>
            <a:gdLst>
              <a:gd name="T0" fmla="*/ 485 w 485"/>
              <a:gd name="T1" fmla="*/ 533 h 533"/>
              <a:gd name="T2" fmla="*/ 5 w 485"/>
              <a:gd name="T3" fmla="*/ 533 h 533"/>
              <a:gd name="T4" fmla="*/ 0 w 485"/>
              <a:gd name="T5" fmla="*/ 0 h 533"/>
              <a:gd name="T6" fmla="*/ 293 w 485"/>
              <a:gd name="T7" fmla="*/ 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533">
                <a:moveTo>
                  <a:pt x="485" y="533"/>
                </a:moveTo>
                <a:lnTo>
                  <a:pt x="5" y="533"/>
                </a:lnTo>
                <a:lnTo>
                  <a:pt x="0" y="0"/>
                </a:lnTo>
                <a:lnTo>
                  <a:pt x="293" y="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17" name="Freeform 10"/>
          <p:cNvSpPr>
            <a:spLocks/>
          </p:cNvSpPr>
          <p:nvPr/>
        </p:nvSpPr>
        <p:spPr bwMode="auto">
          <a:xfrm>
            <a:off x="6015038" y="3343672"/>
            <a:ext cx="690562" cy="2057400"/>
          </a:xfrm>
          <a:custGeom>
            <a:avLst/>
            <a:gdLst>
              <a:gd name="T0" fmla="*/ 387 w 387"/>
              <a:gd name="T1" fmla="*/ 1296 h 1296"/>
              <a:gd name="T2" fmla="*/ 0 w 387"/>
              <a:gd name="T3" fmla="*/ 1296 h 1296"/>
              <a:gd name="T4" fmla="*/ 3 w 387"/>
              <a:gd name="T5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7" h="1296">
                <a:moveTo>
                  <a:pt x="387" y="1296"/>
                </a:moveTo>
                <a:lnTo>
                  <a:pt x="0" y="1296"/>
                </a:lnTo>
                <a:lnTo>
                  <a:pt x="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18" name="Line 11"/>
          <p:cNvSpPr>
            <a:spLocks noChangeShapeType="1"/>
          </p:cNvSpPr>
          <p:nvPr/>
        </p:nvSpPr>
        <p:spPr bwMode="auto">
          <a:xfrm>
            <a:off x="8229600" y="540107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19" name="Line 12"/>
          <p:cNvSpPr>
            <a:spLocks noChangeShapeType="1"/>
          </p:cNvSpPr>
          <p:nvPr/>
        </p:nvSpPr>
        <p:spPr bwMode="auto">
          <a:xfrm>
            <a:off x="7467600" y="265787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20" name="Line 13"/>
          <p:cNvSpPr>
            <a:spLocks noChangeShapeType="1"/>
          </p:cNvSpPr>
          <p:nvPr/>
        </p:nvSpPr>
        <p:spPr bwMode="auto">
          <a:xfrm>
            <a:off x="7467600" y="380087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21" name="Line 14"/>
          <p:cNvSpPr>
            <a:spLocks noChangeShapeType="1"/>
          </p:cNvSpPr>
          <p:nvPr/>
        </p:nvSpPr>
        <p:spPr bwMode="auto">
          <a:xfrm>
            <a:off x="7472363" y="471527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22" name="Text Box 15"/>
          <p:cNvSpPr txBox="1">
            <a:spLocks noChangeArrowheads="1"/>
          </p:cNvSpPr>
          <p:nvPr/>
        </p:nvSpPr>
        <p:spPr bwMode="auto">
          <a:xfrm>
            <a:off x="8305800" y="5020072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ja</a:t>
            </a:r>
          </a:p>
        </p:txBody>
      </p:sp>
      <p:sp>
        <p:nvSpPr>
          <p:cNvPr id="123" name="Text Box 16"/>
          <p:cNvSpPr txBox="1">
            <a:spLocks noChangeArrowheads="1"/>
          </p:cNvSpPr>
          <p:nvPr/>
        </p:nvSpPr>
        <p:spPr bwMode="auto">
          <a:xfrm>
            <a:off x="6781800" y="3648472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ja</a:t>
            </a:r>
          </a:p>
        </p:txBody>
      </p:sp>
      <p:sp>
        <p:nvSpPr>
          <p:cNvPr id="124" name="Text Box 17"/>
          <p:cNvSpPr txBox="1">
            <a:spLocks noChangeArrowheads="1"/>
          </p:cNvSpPr>
          <p:nvPr/>
        </p:nvSpPr>
        <p:spPr bwMode="auto">
          <a:xfrm>
            <a:off x="6019800" y="2962672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nein</a:t>
            </a:r>
          </a:p>
        </p:txBody>
      </p:sp>
      <p:sp>
        <p:nvSpPr>
          <p:cNvPr id="125" name="Text Box 18"/>
          <p:cNvSpPr txBox="1">
            <a:spLocks noChangeArrowheads="1"/>
          </p:cNvSpPr>
          <p:nvPr/>
        </p:nvSpPr>
        <p:spPr bwMode="auto">
          <a:xfrm>
            <a:off x="6019800" y="5324872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nein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35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DE60ADD-96E3-4A8E-99C4-E4633295E46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Nachteile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Möglichkeit der verzahnten Bearbeitung anderer Aufgaben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 Übertragungsgeschwindigkeit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Anwendung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Wenn keine anderen Aufgaben vorliegen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Wenn das Gerät so schnell ist, dass die Schleife selten durchlaufen wird und für die Umschaltung auf andere Aufgaben keine Zeit bleibt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Wenn das Gerät zu keiner anderen Methode fähig ist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</a:t>
            </a:r>
            <a:r>
              <a:rPr lang="en-US" i="1" dirty="0" smtClean="0"/>
              <a:t>Busy Waiting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262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A4656C6-457C-4DC0-9B26-BA54C408488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i="1" dirty="0" smtClean="0"/>
              <a:t>Polling</a:t>
            </a:r>
            <a:r>
              <a:rPr lang="de-DE" dirty="0" smtClean="0"/>
              <a:t> = gelegentliches Prüfen des Bereit-Bits mit verzahnter Bearbeitung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anderer Aufgaben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Anwendungsbeispiel: Erfassung von Übertragungswünschen einer großen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Anzahl von Geräten: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r>
              <a:rPr lang="de-DE" dirty="0" smtClean="0"/>
              <a:t>Erlaubt eine gerechte Bedienung vieler Geräte (z.B. Terminals oder USB-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Geräte). Vermeidet Überlastungen durch viele Übertragungswünsche.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Vorteilhaft bei </a:t>
            </a:r>
            <a:r>
              <a:rPr lang="en-US" i="1" dirty="0" smtClean="0"/>
              <a:t>denial-of-service</a:t>
            </a:r>
            <a:r>
              <a:rPr lang="de-DE" dirty="0" smtClean="0"/>
              <a:t> Attacken, unter Umständen große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Reaktionszeit.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Polling</a:t>
            </a:r>
            <a:endParaRPr lang="en-US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3288779"/>
            <a:ext cx="1676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dirty="0"/>
              <a:t>Prozessor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00400" y="3898379"/>
            <a:ext cx="1447800" cy="402291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Gerät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91400" y="3898379"/>
            <a:ext cx="1447800" cy="402291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Gerät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3898379"/>
            <a:ext cx="1447800" cy="402291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Gerät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29400" y="3898379"/>
            <a:ext cx="914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......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38400" y="3288779"/>
            <a:ext cx="6858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sz="2000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124200" y="3517379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153400" y="351737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791200" y="351737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886200" y="351737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057400" y="35173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953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2334E14-5824-4B72-B922-2C40227CDDE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Sinn und Zweck von Interrupts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Geräteabfrage bzw. </a:t>
            </a:r>
            <a:r>
              <a:rPr lang="en-US" i="1" dirty="0" smtClean="0"/>
              <a:t>Polling</a:t>
            </a:r>
            <a:r>
              <a:rPr lang="de-DE" dirty="0" smtClean="0"/>
              <a:t> vermeiden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Behandlung externer Ereignisse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Datenaustausch mit externen und internen Geräten</a:t>
            </a:r>
            <a:br>
              <a:rPr lang="de-DE" dirty="0" smtClean="0"/>
            </a:br>
            <a:r>
              <a:rPr lang="de-DE" dirty="0" smtClean="0"/>
              <a:t>(Serielle/parallele Schnittstelle, Festplattencontroller, Netzwerkkarten, Tastatur, ...)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Behandlung interner Fehlersituationen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Allgemeine Speicherschutzverletzung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Ungültige Maschineninstruktion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Ausgelagerte Speicherseite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Arithmetische Fehlersituation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Unterbrechungen / </a:t>
            </a:r>
            <a:r>
              <a:rPr lang="en-US" i="1" dirty="0"/>
              <a:t>Interrupts</a:t>
            </a:r>
            <a:r>
              <a:rPr lang="de-DE" dirty="0"/>
              <a:t> </a:t>
            </a:r>
            <a:r>
              <a:rPr lang="de-DE" dirty="0" smtClean="0"/>
              <a:t>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167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0D2A26-B49B-432F-8759-5D1DAE731C2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Kombinatorische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Sequentielle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Technologische Grundlagen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Grundlagen der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Ein-/Ausgabe</a:t>
            </a:r>
            <a:endParaRPr lang="de-DE" b="1" dirty="0" smtClean="0">
              <a:solidFill>
                <a:srgbClr val="7D9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F0858EE-5B38-4498-A16A-CB559A8B47A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Schematische Befehlsabwicklung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Unterbrechungen / </a:t>
            </a:r>
            <a:r>
              <a:rPr lang="en-US" i="1" dirty="0"/>
              <a:t>Interrupts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6697" r="28036" b="33489"/>
          <a:stretch/>
        </p:blipFill>
        <p:spPr>
          <a:xfrm>
            <a:off x="2571750" y="1988840"/>
            <a:ext cx="4008664" cy="1028701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2465614" y="1988840"/>
            <a:ext cx="4194618" cy="3486150"/>
            <a:chOff x="2465614" y="3111202"/>
            <a:chExt cx="4194618" cy="34861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4" t="22008" r="28036" b="10844"/>
            <a:stretch/>
          </p:blipFill>
          <p:spPr>
            <a:xfrm>
              <a:off x="2465614" y="3111202"/>
              <a:ext cx="4114800" cy="348615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 bwMode="auto">
            <a:xfrm>
              <a:off x="5940152" y="4365104"/>
              <a:ext cx="720080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77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F9695C1-329B-46F9-B3D5-44FA1BF84FF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der Unterbrechung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Unterbrochene Befehlsfolge bleibt in der Regel unberührt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ist transparent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Verschachtelte Unterbrechungen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der Unterbrechungsbehandlung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Koordinierte Handhabung der gesicherten Register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Unterbrechungen / </a:t>
            </a:r>
            <a:r>
              <a:rPr lang="en-US" i="1" dirty="0"/>
              <a:t>Interrupts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3867" r="17233" b="36476"/>
          <a:stretch/>
        </p:blipFill>
        <p:spPr>
          <a:xfrm>
            <a:off x="611560" y="1988840"/>
            <a:ext cx="5853793" cy="10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1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2517861" y="3573016"/>
            <a:ext cx="6518635" cy="2952328"/>
            <a:chOff x="6766333" y="3573016"/>
            <a:chExt cx="6518635" cy="295232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t="20437" r="4464" b="8484"/>
            <a:stretch/>
          </p:blipFill>
          <p:spPr>
            <a:xfrm>
              <a:off x="6766333" y="3573016"/>
              <a:ext cx="6518635" cy="295232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 bwMode="auto">
            <a:xfrm>
              <a:off x="6766333" y="3573016"/>
              <a:ext cx="3998355" cy="1296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C198A33-FAA5-459E-BB20-B9EEE16DAE6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eines HW-Interrupts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 meldet IRQ </a:t>
            </a:r>
            <a:r>
              <a:rPr lang="en-US" i="1" dirty="0" smtClean="0"/>
              <a:t>(Interrupt Request)</a:t>
            </a:r>
            <a:r>
              <a:rPr lang="de-DE" dirty="0" smtClean="0"/>
              <a:t> an </a:t>
            </a:r>
            <a:r>
              <a:rPr lang="en-US" i="1" dirty="0" smtClean="0"/>
              <a:t>Interrupt-Controller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Interrupt-Controller</a:t>
            </a:r>
            <a:r>
              <a:rPr lang="de-DE" dirty="0" smtClean="0"/>
              <a:t> fordert Behandlung des IRQ bei der CPU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CPU bestätigt die Anforderung und verlangt den </a:t>
            </a:r>
            <a:r>
              <a:rPr lang="en-US" i="1" dirty="0" smtClean="0"/>
              <a:t>Interrupt</a:t>
            </a:r>
            <a:r>
              <a:rPr lang="de-DE" dirty="0" smtClean="0"/>
              <a:t>-Vektor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Controller</a:t>
            </a:r>
            <a:r>
              <a:rPr lang="de-DE" dirty="0" smtClean="0"/>
              <a:t> sendet </a:t>
            </a:r>
            <a:r>
              <a:rPr lang="en-US" i="1" dirty="0" smtClean="0"/>
              <a:t>Interrupt</a:t>
            </a:r>
            <a:r>
              <a:rPr lang="de-DE" dirty="0" smtClean="0"/>
              <a:t>-Vektor an CPU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CPU wählt einen </a:t>
            </a:r>
            <a:r>
              <a:rPr lang="en-US" i="1" dirty="0" smtClean="0"/>
              <a:t>Interrupt-Handler</a:t>
            </a:r>
            <a:r>
              <a:rPr lang="de-DE" dirty="0" smtClean="0"/>
              <a:t> aus der </a:t>
            </a:r>
            <a:r>
              <a:rPr lang="en-US" i="1" dirty="0" smtClean="0"/>
              <a:t>Interrupt</a:t>
            </a:r>
            <a:r>
              <a:rPr lang="de-DE" dirty="0" smtClean="0"/>
              <a:t>-Tabelle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In der </a:t>
            </a:r>
            <a:r>
              <a:rPr lang="en-US" i="1" dirty="0" smtClean="0"/>
              <a:t>Interrupt</a:t>
            </a:r>
            <a:r>
              <a:rPr lang="de-DE" dirty="0" smtClean="0"/>
              <a:t>-Tabelle stehen die Einspringpunkte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für die </a:t>
            </a:r>
            <a:r>
              <a:rPr lang="en-US" i="1" dirty="0" smtClean="0"/>
              <a:t>Handler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Handler</a:t>
            </a:r>
            <a:r>
              <a:rPr lang="de-DE" dirty="0" smtClean="0"/>
              <a:t> bedient das Gerät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Bestätigung an </a:t>
            </a:r>
            <a:r>
              <a:rPr lang="en-US" i="1" dirty="0" smtClean="0"/>
              <a:t>Interrupt-Controller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Rückkehr aus dem </a:t>
            </a:r>
            <a:r>
              <a:rPr lang="en-US" i="1" dirty="0" smtClean="0"/>
              <a:t>Handler</a:t>
            </a:r>
            <a:endParaRPr lang="en-US" i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Unterbrechungen / </a:t>
            </a:r>
            <a:r>
              <a:rPr lang="en-US" i="1" dirty="0"/>
              <a:t>Interrupts</a:t>
            </a:r>
            <a:r>
              <a:rPr lang="de-DE" dirty="0"/>
              <a:t> </a:t>
            </a:r>
            <a:r>
              <a:rPr lang="de-DE" dirty="0" smtClean="0"/>
              <a:t>(4)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16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D3BFAED-18C7-4163-A200-E0B8CCF0DCD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Gerätesteuerung unterbricht den Prozessor, falls Datentransport(e)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erforderlich werden oder falls Fehler auftreten.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Unterbrechungen / </a:t>
            </a:r>
            <a:r>
              <a:rPr lang="en-US" i="1" dirty="0" smtClean="0"/>
              <a:t>Interrupts</a:t>
            </a:r>
            <a:r>
              <a:rPr lang="de-DE" dirty="0" smtClean="0"/>
              <a:t> (5)</a:t>
            </a:r>
            <a:endParaRPr lang="de-DE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2708920"/>
            <a:ext cx="25908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de-DE" sz="2000" dirty="0"/>
              <a:t>Neuer Prozess</a:t>
            </a:r>
          </a:p>
          <a:p>
            <a:r>
              <a:rPr lang="de-DE" sz="2000" dirty="0"/>
              <a:t>Prozess A</a:t>
            </a:r>
          </a:p>
          <a:p>
            <a:r>
              <a:rPr lang="en-US" sz="2000" i="1" dirty="0" smtClean="0"/>
              <a:t>Dispatcher</a:t>
            </a:r>
          </a:p>
          <a:p>
            <a:r>
              <a:rPr lang="de-DE" sz="2000" dirty="0" smtClean="0"/>
              <a:t>Betriebssystem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BS-Aufruf</a:t>
            </a:r>
          </a:p>
          <a:p>
            <a:r>
              <a:rPr lang="de-DE" sz="2000" dirty="0" smtClean="0"/>
              <a:t>E/A-Ende-</a:t>
            </a:r>
            <a:r>
              <a:rPr lang="en-US" sz="2000" i="1" dirty="0" smtClean="0"/>
              <a:t>Interrupt</a:t>
            </a:r>
          </a:p>
          <a:p>
            <a:r>
              <a:rPr lang="de-DE" sz="2000" dirty="0" smtClean="0"/>
              <a:t>E/A-Daten-</a:t>
            </a:r>
            <a:r>
              <a:rPr lang="en-US" sz="2000" i="1" dirty="0" smtClean="0"/>
              <a:t>Interrupt</a:t>
            </a:r>
          </a:p>
          <a:p>
            <a:r>
              <a:rPr lang="de-DE" sz="2000" dirty="0" smtClean="0"/>
              <a:t>....</a:t>
            </a:r>
            <a:endParaRPr lang="de-DE" sz="2000" dirty="0"/>
          </a:p>
          <a:p>
            <a:r>
              <a:rPr lang="de-DE" sz="2000" dirty="0"/>
              <a:t>Stromausfall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048000" y="537592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10064" y="5373216"/>
            <a:ext cx="838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Zeit</a:t>
            </a:r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2819400" y="2853383"/>
            <a:ext cx="4267200" cy="1912937"/>
            <a:chOff x="1776" y="2059"/>
            <a:chExt cx="2688" cy="1205"/>
          </a:xfrm>
        </p:grpSpPr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920" y="2059"/>
              <a:ext cx="2381" cy="1205"/>
            </a:xfrm>
            <a:custGeom>
              <a:avLst/>
              <a:gdLst>
                <a:gd name="T0" fmla="*/ 0 w 2381"/>
                <a:gd name="T1" fmla="*/ 245 h 1205"/>
                <a:gd name="T2" fmla="*/ 144 w 2381"/>
                <a:gd name="T3" fmla="*/ 245 h 1205"/>
                <a:gd name="T4" fmla="*/ 144 w 2381"/>
                <a:gd name="T5" fmla="*/ 783 h 1205"/>
                <a:gd name="T6" fmla="*/ 240 w 2381"/>
                <a:gd name="T7" fmla="*/ 783 h 1205"/>
                <a:gd name="T8" fmla="*/ 240 w 2381"/>
                <a:gd name="T9" fmla="*/ 632 h 1205"/>
                <a:gd name="T10" fmla="*/ 384 w 2381"/>
                <a:gd name="T11" fmla="*/ 634 h 1205"/>
                <a:gd name="T12" fmla="*/ 384 w 2381"/>
                <a:gd name="T13" fmla="*/ 389 h 1205"/>
                <a:gd name="T14" fmla="*/ 528 w 2381"/>
                <a:gd name="T15" fmla="*/ 389 h 1205"/>
                <a:gd name="T16" fmla="*/ 528 w 2381"/>
                <a:gd name="T17" fmla="*/ 5 h 1205"/>
                <a:gd name="T18" fmla="*/ 710 w 2381"/>
                <a:gd name="T19" fmla="*/ 0 h 1205"/>
                <a:gd name="T20" fmla="*/ 710 w 2381"/>
                <a:gd name="T21" fmla="*/ 1205 h 1205"/>
                <a:gd name="T22" fmla="*/ 768 w 2381"/>
                <a:gd name="T23" fmla="*/ 1205 h 1205"/>
                <a:gd name="T24" fmla="*/ 768 w 2381"/>
                <a:gd name="T25" fmla="*/ 5 h 1205"/>
                <a:gd name="T26" fmla="*/ 1147 w 2381"/>
                <a:gd name="T27" fmla="*/ 5 h 1205"/>
                <a:gd name="T28" fmla="*/ 1147 w 2381"/>
                <a:gd name="T29" fmla="*/ 1205 h 1205"/>
                <a:gd name="T30" fmla="*/ 1200 w 2381"/>
                <a:gd name="T31" fmla="*/ 1205 h 1205"/>
                <a:gd name="T32" fmla="*/ 1200 w 2381"/>
                <a:gd name="T33" fmla="*/ 5 h 1205"/>
                <a:gd name="T34" fmla="*/ 1536 w 2381"/>
                <a:gd name="T35" fmla="*/ 5 h 1205"/>
                <a:gd name="T36" fmla="*/ 1536 w 2381"/>
                <a:gd name="T37" fmla="*/ 1205 h 1205"/>
                <a:gd name="T38" fmla="*/ 1584 w 2381"/>
                <a:gd name="T39" fmla="*/ 1205 h 1205"/>
                <a:gd name="T40" fmla="*/ 1584 w 2381"/>
                <a:gd name="T41" fmla="*/ 5 h 1205"/>
                <a:gd name="T42" fmla="*/ 1824 w 2381"/>
                <a:gd name="T43" fmla="*/ 5 h 1205"/>
                <a:gd name="T44" fmla="*/ 1824 w 2381"/>
                <a:gd name="T45" fmla="*/ 965 h 1205"/>
                <a:gd name="T46" fmla="*/ 1920 w 2381"/>
                <a:gd name="T47" fmla="*/ 965 h 1205"/>
                <a:gd name="T48" fmla="*/ 1920 w 2381"/>
                <a:gd name="T49" fmla="*/ 437 h 1205"/>
                <a:gd name="T50" fmla="*/ 2064 w 2381"/>
                <a:gd name="T51" fmla="*/ 437 h 1205"/>
                <a:gd name="T52" fmla="*/ 2064 w 2381"/>
                <a:gd name="T53" fmla="*/ 250 h 1205"/>
                <a:gd name="T54" fmla="*/ 2381 w 2381"/>
                <a:gd name="T55" fmla="*/ 25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1" h="1205">
                  <a:moveTo>
                    <a:pt x="0" y="245"/>
                  </a:moveTo>
                  <a:lnTo>
                    <a:pt x="144" y="245"/>
                  </a:lnTo>
                  <a:lnTo>
                    <a:pt x="144" y="783"/>
                  </a:lnTo>
                  <a:lnTo>
                    <a:pt x="240" y="783"/>
                  </a:lnTo>
                  <a:lnTo>
                    <a:pt x="240" y="632"/>
                  </a:lnTo>
                  <a:lnTo>
                    <a:pt x="384" y="634"/>
                  </a:lnTo>
                  <a:lnTo>
                    <a:pt x="384" y="389"/>
                  </a:lnTo>
                  <a:lnTo>
                    <a:pt x="528" y="389"/>
                  </a:lnTo>
                  <a:lnTo>
                    <a:pt x="528" y="5"/>
                  </a:lnTo>
                  <a:lnTo>
                    <a:pt x="710" y="0"/>
                  </a:lnTo>
                  <a:lnTo>
                    <a:pt x="710" y="1205"/>
                  </a:lnTo>
                  <a:lnTo>
                    <a:pt x="768" y="1205"/>
                  </a:lnTo>
                  <a:lnTo>
                    <a:pt x="768" y="5"/>
                  </a:lnTo>
                  <a:lnTo>
                    <a:pt x="1147" y="5"/>
                  </a:lnTo>
                  <a:lnTo>
                    <a:pt x="1147" y="1205"/>
                  </a:lnTo>
                  <a:lnTo>
                    <a:pt x="1200" y="1205"/>
                  </a:lnTo>
                  <a:lnTo>
                    <a:pt x="1200" y="5"/>
                  </a:lnTo>
                  <a:lnTo>
                    <a:pt x="1536" y="5"/>
                  </a:lnTo>
                  <a:lnTo>
                    <a:pt x="1536" y="1205"/>
                  </a:lnTo>
                  <a:lnTo>
                    <a:pt x="1584" y="1205"/>
                  </a:lnTo>
                  <a:lnTo>
                    <a:pt x="1584" y="5"/>
                  </a:lnTo>
                  <a:lnTo>
                    <a:pt x="1824" y="5"/>
                  </a:lnTo>
                  <a:lnTo>
                    <a:pt x="1824" y="965"/>
                  </a:lnTo>
                  <a:lnTo>
                    <a:pt x="1920" y="965"/>
                  </a:lnTo>
                  <a:lnTo>
                    <a:pt x="1920" y="437"/>
                  </a:lnTo>
                  <a:lnTo>
                    <a:pt x="2064" y="437"/>
                  </a:lnTo>
                  <a:lnTo>
                    <a:pt x="2064" y="250"/>
                  </a:lnTo>
                  <a:lnTo>
                    <a:pt x="2381" y="25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776" y="2304"/>
              <a:ext cx="2688" cy="720"/>
              <a:chOff x="1776" y="2304"/>
              <a:chExt cx="3216" cy="720"/>
            </a:xfrm>
          </p:grpSpPr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321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1776" y="2688"/>
                <a:ext cx="321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321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315200" y="286132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380312" y="499492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Priorität</a:t>
            </a:r>
          </a:p>
        </p:txBody>
      </p:sp>
    </p:spTree>
    <p:extLst>
      <p:ext uri="{BB962C8B-B14F-4D97-AF65-F5344CB8AC3E}">
        <p14:creationId xmlns:p14="http://schemas.microsoft.com/office/powerpoint/2010/main" val="253540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67F76F0-FD0F-41D1-9440-03AF00CA77B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 A überträgt I/O-Auftrag an das Betriebssystem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Dispatcher</a:t>
            </a:r>
            <a:r>
              <a:rPr lang="de-DE" dirty="0" smtClean="0"/>
              <a:t> schaltet auf neuen Prozess um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 sendet </a:t>
            </a:r>
            <a:r>
              <a:rPr lang="en-US" i="1" dirty="0" smtClean="0"/>
              <a:t>Interrupt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</a:t>
            </a:r>
            <a:r>
              <a:rPr lang="en-US" i="1" dirty="0" smtClean="0"/>
              <a:t>Interrupt</a:t>
            </a:r>
            <a:r>
              <a:rPr lang="de-DE" dirty="0" smtClean="0"/>
              <a:t> nicht gesperrt ist und die Priorität ausreichend hoch ist und der laufende Maschinenbefehl abgeschlossen ist: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Sicherung des Zustandes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Feststellen der </a:t>
            </a:r>
            <a:r>
              <a:rPr lang="en-US" i="1" dirty="0" smtClean="0"/>
              <a:t>Interrupt</a:t>
            </a:r>
            <a:r>
              <a:rPr lang="de-DE" dirty="0" smtClean="0"/>
              <a:t>-Ursache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Datentransport: Ein-/Ausgabe, Lesen/Schreiben Speicher, Pufferzeiger erhöhen, Test auf Blockende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Restaurieren des Kontexts, </a:t>
            </a:r>
            <a:r>
              <a:rPr lang="en-US" i="1" dirty="0" smtClean="0"/>
              <a:t>return from interrupt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 fährt in Bearbeitung fort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einer Reihe von Datenübertragungs-</a:t>
            </a:r>
            <a:r>
              <a:rPr lang="en-US" i="1" dirty="0" smtClean="0"/>
              <a:t>Interrupts</a:t>
            </a:r>
            <a:r>
              <a:rPr lang="de-DE" dirty="0" smtClean="0"/>
              <a:t> erfolgt ein Blockende-</a:t>
            </a:r>
            <a:r>
              <a:rPr lang="en-US" i="1" dirty="0" smtClean="0"/>
              <a:t>Interrupt</a:t>
            </a:r>
            <a:r>
              <a:rPr lang="de-DE" dirty="0" smtClean="0"/>
              <a:t>, welcher den </a:t>
            </a:r>
            <a:r>
              <a:rPr lang="en-US" i="1" dirty="0" smtClean="0"/>
              <a:t>Dispatcher</a:t>
            </a:r>
            <a:r>
              <a:rPr lang="de-DE" dirty="0" smtClean="0"/>
              <a:t> startet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Unterbrechungen / </a:t>
            </a:r>
            <a:r>
              <a:rPr lang="en-US" i="1" dirty="0"/>
              <a:t>Interrupts</a:t>
            </a:r>
            <a:r>
              <a:rPr lang="de-DE" dirty="0"/>
              <a:t> </a:t>
            </a:r>
            <a:r>
              <a:rPr lang="de-DE" dirty="0" smtClean="0"/>
              <a:t>(6)</a:t>
            </a:r>
            <a:endParaRPr lang="de-D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057328" y="696888"/>
            <a:ext cx="4086225" cy="998538"/>
            <a:chOff x="1776" y="2059"/>
            <a:chExt cx="2574" cy="1205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920" y="2059"/>
              <a:ext cx="2381" cy="1205"/>
            </a:xfrm>
            <a:custGeom>
              <a:avLst/>
              <a:gdLst>
                <a:gd name="T0" fmla="*/ 0 w 2381"/>
                <a:gd name="T1" fmla="*/ 245 h 1205"/>
                <a:gd name="T2" fmla="*/ 144 w 2381"/>
                <a:gd name="T3" fmla="*/ 245 h 1205"/>
                <a:gd name="T4" fmla="*/ 144 w 2381"/>
                <a:gd name="T5" fmla="*/ 783 h 1205"/>
                <a:gd name="T6" fmla="*/ 240 w 2381"/>
                <a:gd name="T7" fmla="*/ 783 h 1205"/>
                <a:gd name="T8" fmla="*/ 240 w 2381"/>
                <a:gd name="T9" fmla="*/ 632 h 1205"/>
                <a:gd name="T10" fmla="*/ 384 w 2381"/>
                <a:gd name="T11" fmla="*/ 634 h 1205"/>
                <a:gd name="T12" fmla="*/ 384 w 2381"/>
                <a:gd name="T13" fmla="*/ 389 h 1205"/>
                <a:gd name="T14" fmla="*/ 528 w 2381"/>
                <a:gd name="T15" fmla="*/ 389 h 1205"/>
                <a:gd name="T16" fmla="*/ 528 w 2381"/>
                <a:gd name="T17" fmla="*/ 5 h 1205"/>
                <a:gd name="T18" fmla="*/ 710 w 2381"/>
                <a:gd name="T19" fmla="*/ 0 h 1205"/>
                <a:gd name="T20" fmla="*/ 710 w 2381"/>
                <a:gd name="T21" fmla="*/ 1205 h 1205"/>
                <a:gd name="T22" fmla="*/ 768 w 2381"/>
                <a:gd name="T23" fmla="*/ 1205 h 1205"/>
                <a:gd name="T24" fmla="*/ 768 w 2381"/>
                <a:gd name="T25" fmla="*/ 5 h 1205"/>
                <a:gd name="T26" fmla="*/ 1147 w 2381"/>
                <a:gd name="T27" fmla="*/ 5 h 1205"/>
                <a:gd name="T28" fmla="*/ 1147 w 2381"/>
                <a:gd name="T29" fmla="*/ 1205 h 1205"/>
                <a:gd name="T30" fmla="*/ 1200 w 2381"/>
                <a:gd name="T31" fmla="*/ 1205 h 1205"/>
                <a:gd name="T32" fmla="*/ 1200 w 2381"/>
                <a:gd name="T33" fmla="*/ 5 h 1205"/>
                <a:gd name="T34" fmla="*/ 1536 w 2381"/>
                <a:gd name="T35" fmla="*/ 5 h 1205"/>
                <a:gd name="T36" fmla="*/ 1536 w 2381"/>
                <a:gd name="T37" fmla="*/ 1205 h 1205"/>
                <a:gd name="T38" fmla="*/ 1584 w 2381"/>
                <a:gd name="T39" fmla="*/ 1205 h 1205"/>
                <a:gd name="T40" fmla="*/ 1584 w 2381"/>
                <a:gd name="T41" fmla="*/ 5 h 1205"/>
                <a:gd name="T42" fmla="*/ 1824 w 2381"/>
                <a:gd name="T43" fmla="*/ 5 h 1205"/>
                <a:gd name="T44" fmla="*/ 1824 w 2381"/>
                <a:gd name="T45" fmla="*/ 965 h 1205"/>
                <a:gd name="T46" fmla="*/ 1920 w 2381"/>
                <a:gd name="T47" fmla="*/ 965 h 1205"/>
                <a:gd name="T48" fmla="*/ 1920 w 2381"/>
                <a:gd name="T49" fmla="*/ 437 h 1205"/>
                <a:gd name="T50" fmla="*/ 2064 w 2381"/>
                <a:gd name="T51" fmla="*/ 437 h 1205"/>
                <a:gd name="T52" fmla="*/ 2064 w 2381"/>
                <a:gd name="T53" fmla="*/ 250 h 1205"/>
                <a:gd name="T54" fmla="*/ 2381 w 2381"/>
                <a:gd name="T55" fmla="*/ 25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1" h="1205">
                  <a:moveTo>
                    <a:pt x="0" y="245"/>
                  </a:moveTo>
                  <a:lnTo>
                    <a:pt x="144" y="245"/>
                  </a:lnTo>
                  <a:lnTo>
                    <a:pt x="144" y="783"/>
                  </a:lnTo>
                  <a:lnTo>
                    <a:pt x="240" y="783"/>
                  </a:lnTo>
                  <a:lnTo>
                    <a:pt x="240" y="632"/>
                  </a:lnTo>
                  <a:lnTo>
                    <a:pt x="384" y="634"/>
                  </a:lnTo>
                  <a:lnTo>
                    <a:pt x="384" y="389"/>
                  </a:lnTo>
                  <a:lnTo>
                    <a:pt x="528" y="389"/>
                  </a:lnTo>
                  <a:lnTo>
                    <a:pt x="528" y="5"/>
                  </a:lnTo>
                  <a:lnTo>
                    <a:pt x="710" y="0"/>
                  </a:lnTo>
                  <a:lnTo>
                    <a:pt x="710" y="1205"/>
                  </a:lnTo>
                  <a:lnTo>
                    <a:pt x="768" y="1205"/>
                  </a:lnTo>
                  <a:lnTo>
                    <a:pt x="768" y="5"/>
                  </a:lnTo>
                  <a:lnTo>
                    <a:pt x="1147" y="5"/>
                  </a:lnTo>
                  <a:lnTo>
                    <a:pt x="1147" y="1205"/>
                  </a:lnTo>
                  <a:lnTo>
                    <a:pt x="1200" y="1205"/>
                  </a:lnTo>
                  <a:lnTo>
                    <a:pt x="1200" y="5"/>
                  </a:lnTo>
                  <a:lnTo>
                    <a:pt x="1536" y="5"/>
                  </a:lnTo>
                  <a:lnTo>
                    <a:pt x="1536" y="1205"/>
                  </a:lnTo>
                  <a:lnTo>
                    <a:pt x="1584" y="1205"/>
                  </a:lnTo>
                  <a:lnTo>
                    <a:pt x="1584" y="5"/>
                  </a:lnTo>
                  <a:lnTo>
                    <a:pt x="1824" y="5"/>
                  </a:lnTo>
                  <a:lnTo>
                    <a:pt x="1824" y="965"/>
                  </a:lnTo>
                  <a:lnTo>
                    <a:pt x="1920" y="965"/>
                  </a:lnTo>
                  <a:lnTo>
                    <a:pt x="1920" y="437"/>
                  </a:lnTo>
                  <a:lnTo>
                    <a:pt x="2064" y="437"/>
                  </a:lnTo>
                  <a:lnTo>
                    <a:pt x="2064" y="250"/>
                  </a:lnTo>
                  <a:lnTo>
                    <a:pt x="2381" y="25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776" y="2304"/>
              <a:ext cx="2574" cy="720"/>
              <a:chOff x="1776" y="2304"/>
              <a:chExt cx="3080" cy="720"/>
            </a:xfrm>
          </p:grpSpPr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3080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776" y="2688"/>
                <a:ext cx="3080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3080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728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FF20565-8083-4D58-BED5-C8F260FEA8D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Eigenschaften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Wegen des </a:t>
            </a:r>
            <a:r>
              <a:rPr lang="en-US" i="1" dirty="0" smtClean="0"/>
              <a:t>Overheads</a:t>
            </a:r>
            <a:r>
              <a:rPr lang="de-DE" dirty="0" smtClean="0"/>
              <a:t> nicht für die schnelle Datenübertragung geeignet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Zu programmieren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Starten der Geräte vor der Übertragung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Übertragung per </a:t>
            </a:r>
            <a:r>
              <a:rPr lang="en-US" i="1" dirty="0" smtClean="0"/>
              <a:t>Interrupt-Handler</a:t>
            </a:r>
            <a:r>
              <a:rPr lang="de-DE" dirty="0" smtClean="0"/>
              <a:t> oder </a:t>
            </a:r>
            <a:r>
              <a:rPr lang="en-US" i="1" dirty="0" smtClean="0"/>
              <a:t>Interrupt Service Routine (ISR)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Anwendungen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Häufig zur Übertragung zum Drucker oder von Tastatur eingesetzt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Rechner ohne </a:t>
            </a:r>
            <a:r>
              <a:rPr lang="en-US" i="1" dirty="0" smtClean="0">
                <a:cs typeface="Courier New" pitchFamily="49" charset="0"/>
              </a:rPr>
              <a:t>direct memory access</a:t>
            </a:r>
            <a:r>
              <a:rPr lang="de-DE" dirty="0" smtClean="0"/>
              <a:t> ist diese Methode erforderlich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Zum Abfangen von Laufzeitfehlern, die durch Software erzeugt werden (z.B. Division durch 0, Verletzung von Segmentgrenzen, ...)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Systemaufrufe </a:t>
            </a:r>
            <a:r>
              <a:rPr lang="en-US" i="1" dirty="0" smtClean="0"/>
              <a:t>(Traps)</a:t>
            </a:r>
            <a:r>
              <a:rPr lang="de-DE" dirty="0" smtClean="0"/>
              <a:t>: Spezialbefehl, der SW-</a:t>
            </a:r>
            <a:r>
              <a:rPr lang="en-US" i="1" dirty="0" smtClean="0"/>
              <a:t>Interrupt</a:t>
            </a:r>
            <a:r>
              <a:rPr lang="de-DE" dirty="0" smtClean="0"/>
              <a:t> auslöst; Betriebssystem führt </a:t>
            </a:r>
            <a:r>
              <a:rPr lang="en-US" i="1" dirty="0" smtClean="0"/>
              <a:t>Trap-Handler</a:t>
            </a:r>
            <a:r>
              <a:rPr lang="de-DE" dirty="0" smtClean="0"/>
              <a:t> aus, dem Parameter übergeben werden können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Implementierung der Betriebssystem-Schnittstelle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Unterbrechungen / </a:t>
            </a:r>
            <a:r>
              <a:rPr lang="en-US" i="1" dirty="0"/>
              <a:t>Interrupts</a:t>
            </a:r>
            <a:r>
              <a:rPr lang="de-DE" dirty="0"/>
              <a:t> </a:t>
            </a:r>
            <a:r>
              <a:rPr lang="de-DE" dirty="0" smtClean="0"/>
              <a:t>(7)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56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85E815A-8566-4971-A763-8D5721E8265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Direct Memory Access, DMA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Bislang: Datentransport zwischen Speicher und I/O-Bausteinen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der Prozessor hat die volle Kontrolle über den Bus</a:t>
            </a:r>
            <a:br>
              <a:rPr lang="de-DE" dirty="0" smtClean="0"/>
            </a:br>
            <a:r>
              <a:rPr lang="de-DE" dirty="0" smtClean="0"/>
              <a:t>(legt Adressen an, erzeugt Kontrollsignale, ...)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Einheiten dürfen nur auf Anforderung des Prozessors tätig werden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liest aus Speicher und übergibt Daten an I/O-Baustein oder liest Daten vom I/O-Baustein und schreibt in Speicher</a:t>
            </a:r>
            <a:endParaRPr lang="de-DE" dirty="0"/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Üblicherweise relativ viele Daten zu übertragen (z.B. Plattentransfer)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Ständige Wartezeiten durch relativ langsame I/O-Geräte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Nur der Prozessor hat bislang Funktion des Bus-Masters.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414153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695BEC4-3A16-437D-B7CD-2782075F40F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Direct Memory Access, DMA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00000"/>
              </a:lnSpc>
            </a:pPr>
            <a:r>
              <a:rPr lang="de-DE" dirty="0" smtClean="0"/>
              <a:t>Beim DMA werden die Datentransporte </a:t>
            </a:r>
            <a:r>
              <a:rPr lang="de-DE" i="1" u="sng" dirty="0" smtClean="0"/>
              <a:t>direkt</a:t>
            </a:r>
            <a:r>
              <a:rPr lang="de-DE" dirty="0" smtClean="0"/>
              <a:t> zwischen Gerätesteuerung und Speicher durchgeführt, </a:t>
            </a:r>
            <a:r>
              <a:rPr lang="de-DE" i="1" u="sng" dirty="0" smtClean="0"/>
              <a:t>ohne</a:t>
            </a:r>
            <a:r>
              <a:rPr lang="de-DE" dirty="0" smtClean="0"/>
              <a:t> Beteiligung des Prozessors.</a:t>
            </a:r>
          </a:p>
          <a:p>
            <a:pPr marL="381000" indent="-381000">
              <a:lnSpc>
                <a:spcPct val="9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Hardware tritt als Aktor auf dem Bus auf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Liest Daten und übergibt sie an I/O-Baustein, oder umgekehrt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CPU ist währenddessen frei (lediglich Bus teilw. durch DMA belegt)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des DMA-Systems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Länge, Speicheradresse, I/O-Adresse von Ein-/Ausgaberegister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zur Signalisierung des Transferendes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zur Signalisierung von Fehlern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Aus Sicht des Programmierers ist DMA die einfachste Technik.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DMA macht es erforderlich, dass Gerätesteuerungen Bus-Master werden können.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352669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5E85EB-282B-4175-93B2-9A4C2CF7CB0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Direct Memory Access, DMA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Arbeitsmodi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Burst</a:t>
            </a:r>
            <a:r>
              <a:rPr lang="de-DE" dirty="0" smtClean="0"/>
              <a:t>-Modus: DMA-Baustein übernimmt Systembus für die Dauer des vollständigen Transfers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I/O-Baustein benötigt internen Pufferspeicher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Vorteil: hohe Transferrate möglich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Nachteil: CPU für lange Zeit am Speicher-/Buszugriff gehindert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Cycle Stealing:</a:t>
            </a:r>
            <a:r>
              <a:rPr lang="de-DE" dirty="0" smtClean="0"/>
              <a:t> Mischen von DMA- und CPU-Buszyklen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Fester Anteil an Buszyklen (z.B. jeder zweite) wird vom DMA-Baustein der CPU „gestohlen“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DMA kann zusätzlich alle von der CPU nicht benötigten Buszyklen nutzen (z.B. nach </a:t>
            </a:r>
            <a:r>
              <a:rPr lang="en-US" i="1" dirty="0" smtClean="0"/>
              <a:t>Execute</a:t>
            </a:r>
            <a:r>
              <a:rPr lang="de-DE" dirty="0" smtClean="0"/>
              <a:t>-Phase von Register/Register-Befehlen)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Vorteil: CPU nur geringfügig behindert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Nachteil: geringere Transferrate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2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D41352-E688-48A2-8D94-FF11339696B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Prinzipien der Datenübergabe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adressiert man I/O-Geräte und deren Steuerungen</a:t>
            </a:r>
            <a:br>
              <a:rPr lang="de-DE" dirty="0" smtClean="0"/>
            </a:br>
            <a:r>
              <a:rPr lang="en-US" i="1" dirty="0" smtClean="0"/>
              <a:t>Memory-Mapped</a:t>
            </a:r>
            <a:r>
              <a:rPr lang="de-DE" dirty="0" smtClean="0"/>
              <a:t> I/O,</a:t>
            </a:r>
            <a:br>
              <a:rPr lang="de-DE" dirty="0" smtClean="0"/>
            </a:br>
            <a:r>
              <a:rPr lang="de-DE" dirty="0" smtClean="0"/>
              <a:t>Eigene I/O-Adressen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Busse mit oder ohne Bestätigung?</a:t>
            </a:r>
            <a:br>
              <a:rPr lang="de-DE" dirty="0" smtClean="0"/>
            </a:br>
            <a:r>
              <a:rPr lang="de-DE" dirty="0" smtClean="0"/>
              <a:t>Synchrone Busse / Unidirektionales </a:t>
            </a:r>
            <a:r>
              <a:rPr lang="en-US" i="1" dirty="0" smtClean="0"/>
              <a:t>Timing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Asynchrone Busse / Bidirektionales </a:t>
            </a:r>
            <a:r>
              <a:rPr lang="en-US" i="1" dirty="0" smtClean="0"/>
              <a:t>Timing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en-US" i="1" dirty="0" smtClean="0"/>
              <a:t>Fully-interlocked Handshaking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synchronisiert man Geräte und Prozessoren?</a:t>
            </a:r>
            <a:br>
              <a:rPr lang="de-DE" dirty="0" smtClean="0"/>
            </a:br>
            <a:r>
              <a:rPr lang="en-US" i="1" dirty="0" smtClean="0"/>
              <a:t>Busy waiting,</a:t>
            </a:r>
            <a:br>
              <a:rPr lang="en-US" i="1" dirty="0" smtClean="0"/>
            </a:br>
            <a:r>
              <a:rPr lang="en-US" i="1" dirty="0" smtClean="0"/>
              <a:t>Polling,</a:t>
            </a:r>
            <a:br>
              <a:rPr lang="en-US" i="1" dirty="0" smtClean="0"/>
            </a:br>
            <a:r>
              <a:rPr lang="en-US" i="1" dirty="0" smtClean="0"/>
              <a:t>Interrupts,</a:t>
            </a:r>
            <a:br>
              <a:rPr lang="en-US" i="1" dirty="0" smtClean="0"/>
            </a:br>
            <a:r>
              <a:rPr lang="de-DE" dirty="0" smtClean="0"/>
              <a:t>DMA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23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0A7755C-B900-44BF-BBCA-18939E29338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de-DE" b="1" dirty="0" smtClean="0"/>
              <a:t>Ein-/Ausgabe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Datentransport von/zu Speicher oder E/A-Bausteinen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Memory-mapped</a:t>
            </a:r>
            <a:r>
              <a:rPr lang="de-DE" sz="2000" dirty="0" smtClean="0"/>
              <a:t> I/O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Spezielle Ein-/Ausgabebefehle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Interrupts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Prinzipen der Datenübergabe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Synchrone Busse / unidirektionales </a:t>
            </a:r>
            <a:r>
              <a:rPr lang="en-US" sz="2000" i="1" dirty="0" smtClean="0"/>
              <a:t>Timing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Asynchrone Busse / bidirektionales </a:t>
            </a:r>
            <a:r>
              <a:rPr lang="en-US" sz="2000" i="1" dirty="0" smtClean="0"/>
              <a:t>Timing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Fully-Interlocked Handshaking</a:t>
            </a:r>
          </a:p>
          <a:p>
            <a:pPr marL="1238250" lvl="2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Synchronisation Prozessor ↔ Geräten:</a:t>
            </a:r>
            <a:br>
              <a:rPr lang="de-DE" sz="2000" dirty="0" smtClean="0"/>
            </a:br>
            <a:r>
              <a:rPr lang="en-US" sz="2000" i="1" dirty="0" smtClean="0"/>
              <a:t>Busy Waiting</a:t>
            </a:r>
            <a:r>
              <a:rPr lang="de-DE" sz="2000" dirty="0" smtClean="0"/>
              <a:t>, </a:t>
            </a:r>
            <a:r>
              <a:rPr lang="en-US" sz="2000" i="1" dirty="0" smtClean="0"/>
              <a:t>Polling</a:t>
            </a:r>
            <a:r>
              <a:rPr lang="de-DE" sz="2000" dirty="0" smtClean="0"/>
              <a:t>, </a:t>
            </a:r>
            <a:r>
              <a:rPr lang="en-US" sz="2000" i="1" dirty="0" smtClean="0"/>
              <a:t>Interrupts</a:t>
            </a:r>
            <a:r>
              <a:rPr lang="de-DE" sz="2000" dirty="0" smtClean="0"/>
              <a:t>, DMA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0A7755C-B900-44BF-BBCA-18939E29338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de-DE" b="1" dirty="0" smtClean="0"/>
              <a:t>Ein-/Ausgabe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Datentransport von/zu Speicher oder E/A-Bausteinen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Memory-mapped</a:t>
            </a:r>
            <a:r>
              <a:rPr lang="de-DE" sz="2000" dirty="0" smtClean="0"/>
              <a:t> I/O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Spezielle Ein-/Ausgabebefehle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Interrupts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Prinzipen der Datenübergabe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Synchrone Busse / unidirektionales </a:t>
            </a:r>
            <a:r>
              <a:rPr lang="en-US" sz="2000" i="1" dirty="0" smtClean="0"/>
              <a:t>Timing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Asynchrone Busse / bidirektionales </a:t>
            </a:r>
            <a:r>
              <a:rPr lang="en-US" sz="2000" i="1" dirty="0" smtClean="0"/>
              <a:t>Timing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Fully-Interlocked Handshaking</a:t>
            </a:r>
          </a:p>
          <a:p>
            <a:pPr marL="1238250" lvl="2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Synchronisation Prozessor ↔ Geräten:</a:t>
            </a:r>
            <a:br>
              <a:rPr lang="de-DE" sz="2000" dirty="0" smtClean="0"/>
            </a:br>
            <a:r>
              <a:rPr lang="en-US" sz="2000" i="1" dirty="0" smtClean="0"/>
              <a:t>Busy Waiting</a:t>
            </a:r>
            <a:r>
              <a:rPr lang="de-DE" sz="2000" dirty="0" smtClean="0"/>
              <a:t>, </a:t>
            </a:r>
            <a:r>
              <a:rPr lang="en-US" sz="2000" i="1" dirty="0" smtClean="0"/>
              <a:t>Polling</a:t>
            </a:r>
            <a:r>
              <a:rPr lang="de-DE" sz="2000" dirty="0" smtClean="0"/>
              <a:t>, </a:t>
            </a:r>
            <a:r>
              <a:rPr lang="en-US" sz="2000" i="1" dirty="0" smtClean="0"/>
              <a:t>Interrupts</a:t>
            </a:r>
            <a:r>
              <a:rPr lang="de-DE" sz="2000" dirty="0" smtClean="0"/>
              <a:t>, DMA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i="1" dirty="0" smtClean="0"/>
              <a:t>Point-to-Point</a:t>
            </a:r>
            <a:r>
              <a:rPr lang="de-DE" dirty="0" smtClean="0"/>
              <a:t> Verbindungen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Busse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Fehlererkennung mit CRC-Zeichen</a:t>
            </a:r>
          </a:p>
        </p:txBody>
      </p:sp>
    </p:spTree>
    <p:extLst>
      <p:ext uri="{BB962C8B-B14F-4D97-AF65-F5344CB8AC3E}">
        <p14:creationId xmlns:p14="http://schemas.microsoft.com/office/powerpoint/2010/main" val="426421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C091725-30B4-4880-885C-2A7F6F6000D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Point-to-Point:</a:t>
            </a:r>
            <a:r>
              <a:rPr lang="de-DE" b="1" dirty="0" smtClean="0"/>
              <a:t> Ein Sender, ein Empfänger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Typische </a:t>
            </a:r>
            <a:r>
              <a:rPr lang="en-US" b="1" i="1" dirty="0" smtClean="0"/>
              <a:t>Point-to-Point</a:t>
            </a:r>
            <a:r>
              <a:rPr lang="de-DE" b="1" dirty="0" smtClean="0"/>
              <a:t> Verbindungen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Serielle Schnittstelle (RS-232)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Parallele Schnittstelle (IEEE 1284)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Point-to-Point</a:t>
            </a:r>
            <a:r>
              <a:rPr lang="de-DE" dirty="0" smtClean="0"/>
              <a:t> Verbindungen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30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45F953-CBC3-40FE-A642-F317C43809E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Asynchrone serielle Schnittstellen sind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seriell</a:t>
            </a:r>
            <a:r>
              <a:rPr lang="de-DE" dirty="0" smtClean="0"/>
              <a:t> (d.h. die Bits werden nacheinander über </a:t>
            </a:r>
            <a:r>
              <a:rPr lang="de-DE" i="1" u="sng" dirty="0" smtClean="0"/>
              <a:t>eine</a:t>
            </a:r>
            <a:r>
              <a:rPr lang="de-DE" dirty="0" smtClean="0"/>
              <a:t> Leitung übertragen), und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asynchron</a:t>
            </a:r>
            <a:r>
              <a:rPr lang="de-DE" dirty="0" smtClean="0"/>
              <a:t> (das bedeutet hier: der zeitliche Abstand zwischen aufeinanderfolgenden </a:t>
            </a:r>
            <a:r>
              <a:rPr lang="de-DE" i="1" u="sng" dirty="0" smtClean="0"/>
              <a:t>Zeichen</a:t>
            </a:r>
            <a:r>
              <a:rPr lang="de-DE" dirty="0" smtClean="0"/>
              <a:t> ist variabel)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Nacheinander werden folgende Werte übertragen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das </a:t>
            </a:r>
            <a:r>
              <a:rPr lang="de-DE" i="1" dirty="0" smtClean="0"/>
              <a:t>Startbit:</a:t>
            </a:r>
            <a:r>
              <a:rPr lang="de-DE" dirty="0" smtClean="0"/>
              <a:t> dies ist immer eine ‚0‘. Sie dient zur Synchronisierung zwischen Sender und Empfänger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7 oder 8 D</a:t>
            </a:r>
            <a:r>
              <a:rPr lang="de-DE" i="1" dirty="0" smtClean="0"/>
              <a:t>atenbits</a:t>
            </a:r>
            <a:r>
              <a:rPr lang="de-DE" dirty="0" smtClean="0"/>
              <a:t>, </a:t>
            </a:r>
            <a:r>
              <a:rPr lang="en-US" i="1" dirty="0" smtClean="0"/>
              <a:t>LSB (least significant bit) travels first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Paritätsbit:</a:t>
            </a:r>
            <a:r>
              <a:rPr lang="de-DE" dirty="0" smtClean="0"/>
              <a:t> gerade, ungerade oder keine Parität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1-2 </a:t>
            </a:r>
            <a:r>
              <a:rPr lang="de-DE" i="1" dirty="0" smtClean="0"/>
              <a:t>Stoppbits:</a:t>
            </a:r>
            <a:r>
              <a:rPr lang="de-DE" dirty="0" smtClean="0"/>
              <a:t> Mindestlänge der Pause zwischen zwei Zeichen</a:t>
            </a: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RS-232 Schnittstelle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34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F7DB92C-284E-465E-A90F-CFA15BBF323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Paritätsbit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Zusätzlich als Datenbit versandtes Bit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Even Parity:</a:t>
            </a:r>
            <a:r>
              <a:rPr lang="de-DE" dirty="0" smtClean="0"/>
              <a:t> Summe der 1-Datenbits gerade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Odd Parity:</a:t>
            </a:r>
            <a:r>
              <a:rPr lang="de-DE" dirty="0" smtClean="0"/>
              <a:t> Summer der 1-Datenbits ungerade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Typische Parametrisierung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rgbClr val="3366FF"/>
                </a:solidFill>
              </a:rPr>
              <a:t>8N1</a:t>
            </a:r>
            <a:r>
              <a:rPr lang="de-DE" dirty="0" smtClean="0"/>
              <a:t> bedeutet: </a:t>
            </a:r>
            <a:r>
              <a:rPr lang="en-US" dirty="0" smtClean="0"/>
              <a:t>8 </a:t>
            </a:r>
            <a:r>
              <a:rPr lang="de-DE" dirty="0" smtClean="0"/>
              <a:t>Datenbits</a:t>
            </a:r>
            <a:r>
              <a:rPr lang="en-US" dirty="0" smtClean="0"/>
              <a:t>, </a:t>
            </a:r>
            <a:r>
              <a:rPr lang="en-US" i="1" dirty="0" smtClean="0"/>
              <a:t>None Parity</a:t>
            </a:r>
            <a:r>
              <a:rPr lang="en-US" dirty="0" smtClean="0"/>
              <a:t>, 1 </a:t>
            </a:r>
            <a:r>
              <a:rPr lang="de-DE" dirty="0" smtClean="0"/>
              <a:t>Stoppbit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1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29438DF-4C0F-4535-9D6B-0296D408F49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(8 Bit, ohne </a:t>
            </a:r>
            <a:r>
              <a:rPr lang="en-US" b="1" i="1" dirty="0" smtClean="0"/>
              <a:t>parity</a:t>
            </a:r>
            <a:r>
              <a:rPr lang="de-DE" b="1" dirty="0" smtClean="0"/>
              <a:t>)</a:t>
            </a:r>
            <a:endParaRPr lang="de-DE" b="1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RS-232 Schnittstelle (3)</a:t>
            </a:r>
            <a:endParaRPr lang="de-DE" dirty="0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277813" y="2485781"/>
            <a:ext cx="4343400" cy="402291"/>
          </a:xfrm>
          <a:custGeom>
            <a:avLst/>
            <a:gdLst>
              <a:gd name="T0" fmla="*/ 0 w 2736"/>
              <a:gd name="T1" fmla="*/ 3 h 291"/>
              <a:gd name="T2" fmla="*/ 288 w 2736"/>
              <a:gd name="T3" fmla="*/ 3 h 291"/>
              <a:gd name="T4" fmla="*/ 288 w 2736"/>
              <a:gd name="T5" fmla="*/ 291 h 291"/>
              <a:gd name="T6" fmla="*/ 528 w 2736"/>
              <a:gd name="T7" fmla="*/ 291 h 291"/>
              <a:gd name="T8" fmla="*/ 528 w 2736"/>
              <a:gd name="T9" fmla="*/ 3 h 291"/>
              <a:gd name="T10" fmla="*/ 768 w 2736"/>
              <a:gd name="T11" fmla="*/ 3 h 291"/>
              <a:gd name="T12" fmla="*/ 768 w 2736"/>
              <a:gd name="T13" fmla="*/ 291 h 291"/>
              <a:gd name="T14" fmla="*/ 1008 w 2736"/>
              <a:gd name="T15" fmla="*/ 291 h 291"/>
              <a:gd name="T16" fmla="*/ 1008 w 2736"/>
              <a:gd name="T17" fmla="*/ 3 h 291"/>
              <a:gd name="T18" fmla="*/ 1248 w 2736"/>
              <a:gd name="T19" fmla="*/ 3 h 291"/>
              <a:gd name="T20" fmla="*/ 1248 w 2736"/>
              <a:gd name="T21" fmla="*/ 291 h 291"/>
              <a:gd name="T22" fmla="*/ 1488 w 2736"/>
              <a:gd name="T23" fmla="*/ 291 h 291"/>
              <a:gd name="T24" fmla="*/ 1488 w 2736"/>
              <a:gd name="T25" fmla="*/ 3 h 291"/>
              <a:gd name="T26" fmla="*/ 1728 w 2736"/>
              <a:gd name="T27" fmla="*/ 3 h 291"/>
              <a:gd name="T28" fmla="*/ 1731 w 2736"/>
              <a:gd name="T29" fmla="*/ 0 h 291"/>
              <a:gd name="T30" fmla="*/ 1936 w 2736"/>
              <a:gd name="T31" fmla="*/ 0 h 291"/>
              <a:gd name="T32" fmla="*/ 1968 w 2736"/>
              <a:gd name="T33" fmla="*/ 3 h 291"/>
              <a:gd name="T34" fmla="*/ 2138 w 2736"/>
              <a:gd name="T35" fmla="*/ 0 h 291"/>
              <a:gd name="T36" fmla="*/ 2285 w 2736"/>
              <a:gd name="T37" fmla="*/ 3 h 291"/>
              <a:gd name="T38" fmla="*/ 2371 w 2736"/>
              <a:gd name="T39" fmla="*/ 3 h 291"/>
              <a:gd name="T40" fmla="*/ 2400 w 2736"/>
              <a:gd name="T41" fmla="*/ 3 h 291"/>
              <a:gd name="T42" fmla="*/ 2736 w 2736"/>
              <a:gd name="T43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36" h="291">
                <a:moveTo>
                  <a:pt x="0" y="3"/>
                </a:moveTo>
                <a:lnTo>
                  <a:pt x="288" y="3"/>
                </a:lnTo>
                <a:lnTo>
                  <a:pt x="288" y="291"/>
                </a:lnTo>
                <a:lnTo>
                  <a:pt x="528" y="291"/>
                </a:lnTo>
                <a:lnTo>
                  <a:pt x="528" y="3"/>
                </a:lnTo>
                <a:lnTo>
                  <a:pt x="768" y="3"/>
                </a:lnTo>
                <a:lnTo>
                  <a:pt x="768" y="291"/>
                </a:lnTo>
                <a:lnTo>
                  <a:pt x="1008" y="291"/>
                </a:lnTo>
                <a:lnTo>
                  <a:pt x="1008" y="3"/>
                </a:lnTo>
                <a:lnTo>
                  <a:pt x="1248" y="3"/>
                </a:lnTo>
                <a:lnTo>
                  <a:pt x="1248" y="291"/>
                </a:lnTo>
                <a:lnTo>
                  <a:pt x="1488" y="291"/>
                </a:lnTo>
                <a:lnTo>
                  <a:pt x="1488" y="3"/>
                </a:lnTo>
                <a:lnTo>
                  <a:pt x="1728" y="3"/>
                </a:lnTo>
                <a:lnTo>
                  <a:pt x="1731" y="0"/>
                </a:lnTo>
                <a:lnTo>
                  <a:pt x="1936" y="0"/>
                </a:lnTo>
                <a:lnTo>
                  <a:pt x="1968" y="3"/>
                </a:lnTo>
                <a:lnTo>
                  <a:pt x="2138" y="0"/>
                </a:lnTo>
                <a:lnTo>
                  <a:pt x="2285" y="3"/>
                </a:lnTo>
                <a:lnTo>
                  <a:pt x="2371" y="3"/>
                </a:lnTo>
                <a:lnTo>
                  <a:pt x="2400" y="3"/>
                </a:lnTo>
                <a:lnTo>
                  <a:pt x="2736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621213" y="249054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535613" y="2487368"/>
            <a:ext cx="3608387" cy="402291"/>
          </a:xfrm>
          <a:custGeom>
            <a:avLst/>
            <a:gdLst>
              <a:gd name="T0" fmla="*/ 0 w 2273"/>
              <a:gd name="T1" fmla="*/ 2 h 290"/>
              <a:gd name="T2" fmla="*/ 288 w 2273"/>
              <a:gd name="T3" fmla="*/ 2 h 290"/>
              <a:gd name="T4" fmla="*/ 288 w 2273"/>
              <a:gd name="T5" fmla="*/ 290 h 290"/>
              <a:gd name="T6" fmla="*/ 528 w 2273"/>
              <a:gd name="T7" fmla="*/ 290 h 290"/>
              <a:gd name="T8" fmla="*/ 528 w 2273"/>
              <a:gd name="T9" fmla="*/ 2 h 290"/>
              <a:gd name="T10" fmla="*/ 768 w 2273"/>
              <a:gd name="T11" fmla="*/ 2 h 290"/>
              <a:gd name="T12" fmla="*/ 768 w 2273"/>
              <a:gd name="T13" fmla="*/ 290 h 290"/>
              <a:gd name="T14" fmla="*/ 1008 w 2273"/>
              <a:gd name="T15" fmla="*/ 290 h 290"/>
              <a:gd name="T16" fmla="*/ 1008 w 2273"/>
              <a:gd name="T17" fmla="*/ 2 h 290"/>
              <a:gd name="T18" fmla="*/ 1248 w 2273"/>
              <a:gd name="T19" fmla="*/ 2 h 290"/>
              <a:gd name="T20" fmla="*/ 1248 w 2273"/>
              <a:gd name="T21" fmla="*/ 290 h 290"/>
              <a:gd name="T22" fmla="*/ 1488 w 2273"/>
              <a:gd name="T23" fmla="*/ 290 h 290"/>
              <a:gd name="T24" fmla="*/ 1488 w 2273"/>
              <a:gd name="T25" fmla="*/ 2 h 290"/>
              <a:gd name="T26" fmla="*/ 1728 w 2273"/>
              <a:gd name="T27" fmla="*/ 2 h 290"/>
              <a:gd name="T28" fmla="*/ 1824 w 2273"/>
              <a:gd name="T29" fmla="*/ 2 h 290"/>
              <a:gd name="T30" fmla="*/ 1932 w 2273"/>
              <a:gd name="T31" fmla="*/ 2 h 290"/>
              <a:gd name="T32" fmla="*/ 1968 w 2273"/>
              <a:gd name="T33" fmla="*/ 2 h 290"/>
              <a:gd name="T34" fmla="*/ 2023 w 2273"/>
              <a:gd name="T35" fmla="*/ 2 h 290"/>
              <a:gd name="T36" fmla="*/ 2074 w 2273"/>
              <a:gd name="T37" fmla="*/ 0 h 290"/>
              <a:gd name="T38" fmla="*/ 2150 w 2273"/>
              <a:gd name="T39" fmla="*/ 2 h 290"/>
              <a:gd name="T40" fmla="*/ 2225 w 2273"/>
              <a:gd name="T41" fmla="*/ 2 h 290"/>
              <a:gd name="T42" fmla="*/ 2273 w 2273"/>
              <a:gd name="T4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3" h="290">
                <a:moveTo>
                  <a:pt x="0" y="2"/>
                </a:moveTo>
                <a:lnTo>
                  <a:pt x="288" y="2"/>
                </a:lnTo>
                <a:lnTo>
                  <a:pt x="288" y="290"/>
                </a:lnTo>
                <a:lnTo>
                  <a:pt x="528" y="290"/>
                </a:lnTo>
                <a:lnTo>
                  <a:pt x="528" y="2"/>
                </a:lnTo>
                <a:lnTo>
                  <a:pt x="768" y="2"/>
                </a:lnTo>
                <a:lnTo>
                  <a:pt x="768" y="290"/>
                </a:lnTo>
                <a:lnTo>
                  <a:pt x="1008" y="290"/>
                </a:lnTo>
                <a:lnTo>
                  <a:pt x="1008" y="2"/>
                </a:lnTo>
                <a:lnTo>
                  <a:pt x="1248" y="2"/>
                </a:lnTo>
                <a:lnTo>
                  <a:pt x="1248" y="290"/>
                </a:lnTo>
                <a:lnTo>
                  <a:pt x="1488" y="290"/>
                </a:lnTo>
                <a:lnTo>
                  <a:pt x="1488" y="2"/>
                </a:lnTo>
                <a:lnTo>
                  <a:pt x="1728" y="2"/>
                </a:lnTo>
                <a:lnTo>
                  <a:pt x="1824" y="2"/>
                </a:lnTo>
                <a:lnTo>
                  <a:pt x="1932" y="2"/>
                </a:lnTo>
                <a:lnTo>
                  <a:pt x="1968" y="2"/>
                </a:lnTo>
                <a:lnTo>
                  <a:pt x="2023" y="2"/>
                </a:lnTo>
                <a:lnTo>
                  <a:pt x="2074" y="0"/>
                </a:lnTo>
                <a:lnTo>
                  <a:pt x="2150" y="2"/>
                </a:lnTo>
                <a:lnTo>
                  <a:pt x="2225" y="2"/>
                </a:lnTo>
                <a:lnTo>
                  <a:pt x="227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5013" y="2719143"/>
            <a:ext cx="1295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variabel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621213" y="264294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7345840">
            <a:off x="314774" y="3319685"/>
            <a:ext cx="99287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Startbit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17345840">
            <a:off x="5496374" y="3395885"/>
            <a:ext cx="99287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Startbit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17345840">
            <a:off x="662912" y="3357785"/>
            <a:ext cx="105860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LSB='1'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7345840">
            <a:off x="6099241" y="3277616"/>
            <a:ext cx="66746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LSB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 rot="17345840">
            <a:off x="3218446" y="3399854"/>
            <a:ext cx="112913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MSB='1'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17345840">
            <a:off x="3565519" y="3164904"/>
            <a:ext cx="125096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Stoppbits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7345840">
            <a:off x="1437506" y="2980754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'0'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rot="17345840">
            <a:off x="1818507" y="2979166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'1'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7345840">
            <a:off x="3342506" y="2980754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'1'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 rot="17345840">
            <a:off x="2961506" y="2980754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'1'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 rot="17345840">
            <a:off x="2580506" y="2980754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'1'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 rot="17345840">
            <a:off x="2199506" y="2980754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000" dirty="0"/>
              <a:t>'0'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715000" y="20301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543800" y="1801568"/>
            <a:ext cx="762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905000" y="3554168"/>
            <a:ext cx="1752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0xF5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1371600" y="378276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743200" y="378276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5501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785CCC8-B325-4384-8352-7C30288725D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Eigenschaften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Zeit für jeweils ein Bit richtet sich nach der Datenübertragungsrate, gemessen in Bit/s.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Symboltakt sind bei Sender und Empfänger gleich einzustellen (Baud-Rate)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 hier gleich 1 Bit (Bitrate = Baud-Rate)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Typische Bitraten: 300, 1.200, 2.400, …, 19.200, 38.400, 57.600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57.600 Bit/s ist ein Bit etwa 17 </a:t>
            </a:r>
            <a:r>
              <a:rPr lang="el-GR" dirty="0" smtClean="0"/>
              <a:t>μ</a:t>
            </a:r>
            <a:r>
              <a:rPr lang="de-DE" dirty="0" smtClean="0"/>
              <a:t>s lang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 kurzen Entfernungen (im Raum) sind Übertragungsraten bis knapp oberhalb von 100 kbit/s erreichbar.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Taktleitung: asynchrone Übertragung</a:t>
            </a:r>
            <a:endParaRPr lang="en-US" i="1" dirty="0" smtClean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62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2391D26-682A-4DE7-BB14-DB70CA39B16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Unterscheidung bezüglich Übertragungsrichtungen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Voll-Duplex-Betrieb:</a:t>
            </a:r>
            <a:r>
              <a:rPr lang="de-DE" dirty="0" smtClean="0"/>
              <a:t> Übertragung in beide Richtungen gleichzeitig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Halb-Duplex-Betrieb:</a:t>
            </a:r>
            <a:r>
              <a:rPr lang="de-DE" dirty="0" smtClean="0"/>
              <a:t> Übertragung in beide Richtungen, aber nur in eine zur Zeit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Simplex-Betrieb:</a:t>
            </a:r>
            <a:r>
              <a:rPr lang="de-DE" dirty="0" smtClean="0"/>
              <a:t> Übertragung in nur eine Richtung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396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1346F2D-1B1F-440A-94F5-470BF888BF2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V.24-Standard = RS-232 Standard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Normierung der asynchronen Übertragung zwischen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einem Daten-Endgerät (deutsch: DEE, englisch </a:t>
            </a:r>
            <a:r>
              <a:rPr lang="en-US" i="1" dirty="0" smtClean="0"/>
              <a:t>Data Terminal Equipment DTE</a:t>
            </a:r>
            <a:r>
              <a:rPr lang="de-DE" dirty="0" smtClean="0"/>
              <a:t>), d.h. Rechner oder Terminal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und einer Datenübertragungseinrichtung DÜE (englisch </a:t>
            </a:r>
            <a:r>
              <a:rPr lang="en-US" i="1" dirty="0" smtClean="0"/>
              <a:t>Data Communication Equipment DCE</a:t>
            </a:r>
            <a:r>
              <a:rPr lang="de-DE" dirty="0" smtClean="0"/>
              <a:t>), z.B. einem Modem (Modulator/Demodulator)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oder zwischen DEE und DEE.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9- oder 25-poliger Stecker (9-polig eher üblich)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Minimalfall mit drei Leitungen betreibbar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RS-232 Schnittstelle (6)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228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8F50035-8D07-4711-8452-0434A62DEA6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4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Pinbelegung der Steckverbindungen (Steckeraufsicht, </a:t>
            </a:r>
            <a:r>
              <a:rPr lang="de-DE" b="1" i="1" dirty="0" smtClean="0"/>
              <a:t>Male</a:t>
            </a:r>
            <a:r>
              <a:rPr lang="de-DE" b="1" dirty="0" smtClean="0"/>
              <a:t>)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dirty="0" smtClean="0"/>
              <a:t>					          </a:t>
            </a:r>
            <a:r>
              <a:rPr lang="de-DE" dirty="0" smtClean="0">
                <a:solidFill>
                  <a:srgbClr val="3366FF"/>
                </a:solidFill>
              </a:rPr>
              <a:t>GND</a:t>
            </a:r>
            <a:r>
              <a:rPr lang="de-DE" dirty="0" smtClean="0"/>
              <a:t> </a:t>
            </a:r>
            <a:r>
              <a:rPr lang="en-US" i="1" dirty="0" smtClean="0"/>
              <a:t>(Ground)</a:t>
            </a:r>
            <a:r>
              <a:rPr lang="de-DE" dirty="0" smtClean="0"/>
              <a:t>: Masse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			          </a:t>
            </a:r>
            <a:r>
              <a:rPr lang="de-DE" dirty="0" smtClean="0">
                <a:solidFill>
                  <a:srgbClr val="3366FF"/>
                </a:solidFill>
              </a:rPr>
              <a:t>TxD</a:t>
            </a:r>
            <a:r>
              <a:rPr lang="de-DE" dirty="0" smtClean="0"/>
              <a:t>  </a:t>
            </a:r>
            <a:r>
              <a:rPr lang="en-US" i="1" dirty="0" smtClean="0"/>
              <a:t>(Transmit Data)</a:t>
            </a:r>
            <a:r>
              <a:rPr lang="de-DE" dirty="0" smtClean="0"/>
              <a:t>: Sendedaten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			          </a:t>
            </a:r>
            <a:r>
              <a:rPr lang="de-DE" dirty="0" smtClean="0">
                <a:solidFill>
                  <a:srgbClr val="3366FF"/>
                </a:solidFill>
              </a:rPr>
              <a:t>RxD</a:t>
            </a:r>
            <a:r>
              <a:rPr lang="de-DE" dirty="0" smtClean="0"/>
              <a:t> </a:t>
            </a:r>
            <a:r>
              <a:rPr lang="en-US" i="1" dirty="0" smtClean="0"/>
              <a:t>(Receive Data)</a:t>
            </a:r>
            <a:r>
              <a:rPr lang="de-DE" dirty="0" smtClean="0"/>
              <a:t>: Empfangsdaten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1 DCD	        1 </a:t>
            </a:r>
            <a:r>
              <a:rPr lang="de-DE" dirty="0" smtClean="0">
                <a:solidFill>
                  <a:srgbClr val="3366FF"/>
                </a:solidFill>
              </a:rPr>
              <a:t>GND</a:t>
            </a:r>
            <a:r>
              <a:rPr lang="de-DE" dirty="0" smtClean="0"/>
              <a:t>	14	          RTS: DEE möchte Daten senden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2 </a:t>
            </a:r>
            <a:r>
              <a:rPr lang="de-DE" dirty="0" smtClean="0">
                <a:solidFill>
                  <a:srgbClr val="3366FF"/>
                </a:solidFill>
              </a:rPr>
              <a:t>RxD</a:t>
            </a:r>
            <a:r>
              <a:rPr lang="de-DE" dirty="0" smtClean="0"/>
              <a:t>	        2 </a:t>
            </a:r>
            <a:r>
              <a:rPr lang="de-DE" dirty="0" smtClean="0">
                <a:solidFill>
                  <a:srgbClr val="3366FF"/>
                </a:solidFill>
              </a:rPr>
              <a:t>TxD</a:t>
            </a:r>
            <a:r>
              <a:rPr lang="de-DE" dirty="0" smtClean="0"/>
              <a:t>	15	          CTS: Partner kann Daten empfangen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3 </a:t>
            </a:r>
            <a:r>
              <a:rPr lang="de-DE" dirty="0" smtClean="0">
                <a:solidFill>
                  <a:srgbClr val="3366FF"/>
                </a:solidFill>
              </a:rPr>
              <a:t>TxD</a:t>
            </a:r>
            <a:r>
              <a:rPr lang="de-DE" dirty="0"/>
              <a:t>	        </a:t>
            </a:r>
            <a:r>
              <a:rPr lang="de-DE" dirty="0" smtClean="0"/>
              <a:t>3 </a:t>
            </a:r>
            <a:r>
              <a:rPr lang="de-DE" dirty="0" smtClean="0">
                <a:solidFill>
                  <a:srgbClr val="3366FF"/>
                </a:solidFill>
              </a:rPr>
              <a:t>RxD</a:t>
            </a:r>
            <a:r>
              <a:rPr lang="de-DE" dirty="0"/>
              <a:t>	</a:t>
            </a:r>
            <a:r>
              <a:rPr lang="de-DE" dirty="0" smtClean="0"/>
              <a:t>16	          DSR: Partner ist betriebsbereit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4 DTR</a:t>
            </a:r>
            <a:r>
              <a:rPr lang="de-DE" dirty="0"/>
              <a:t>	        </a:t>
            </a:r>
            <a:r>
              <a:rPr lang="de-DE" dirty="0" smtClean="0"/>
              <a:t>4 RTS</a:t>
            </a:r>
            <a:r>
              <a:rPr lang="de-DE" dirty="0"/>
              <a:t>	</a:t>
            </a:r>
            <a:r>
              <a:rPr lang="de-DE" dirty="0" smtClean="0"/>
              <a:t>17	          DTR: DEE ist betriebsbereit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5 </a:t>
            </a:r>
            <a:r>
              <a:rPr lang="de-DE" dirty="0" smtClean="0">
                <a:solidFill>
                  <a:srgbClr val="3366FF"/>
                </a:solidFill>
              </a:rPr>
              <a:t>GND</a:t>
            </a:r>
            <a:r>
              <a:rPr lang="de-DE" dirty="0"/>
              <a:t>	        </a:t>
            </a:r>
            <a:r>
              <a:rPr lang="de-DE" dirty="0" smtClean="0"/>
              <a:t>5 CTS</a:t>
            </a:r>
            <a:r>
              <a:rPr lang="de-DE" dirty="0"/>
              <a:t>	</a:t>
            </a:r>
            <a:r>
              <a:rPr lang="de-DE" dirty="0" smtClean="0"/>
              <a:t>18	          DCD: Partner empfängt analoges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6 DSR</a:t>
            </a:r>
            <a:r>
              <a:rPr lang="de-DE" dirty="0"/>
              <a:t>	        </a:t>
            </a:r>
            <a:r>
              <a:rPr lang="de-DE" dirty="0" smtClean="0"/>
              <a:t>6 DSR</a:t>
            </a:r>
            <a:r>
              <a:rPr lang="de-DE" dirty="0"/>
              <a:t>	</a:t>
            </a:r>
            <a:r>
              <a:rPr lang="de-DE" dirty="0" smtClean="0"/>
              <a:t>19		       Trägersignal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7 RTS</a:t>
            </a:r>
            <a:r>
              <a:rPr lang="de-DE" dirty="0"/>
              <a:t>	        </a:t>
            </a:r>
            <a:r>
              <a:rPr lang="de-DE" dirty="0" smtClean="0"/>
              <a:t>7 GND</a:t>
            </a:r>
            <a:r>
              <a:rPr lang="de-DE" dirty="0"/>
              <a:t>	</a:t>
            </a:r>
            <a:r>
              <a:rPr lang="de-DE" dirty="0" smtClean="0"/>
              <a:t>20 DTR	          RI </a:t>
            </a:r>
            <a:r>
              <a:rPr lang="en-US" i="1" dirty="0"/>
              <a:t>(Ring Indicator)</a:t>
            </a:r>
            <a:r>
              <a:rPr lang="de-DE" dirty="0"/>
              <a:t>: Rufsignal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8 CTS</a:t>
            </a:r>
            <a:r>
              <a:rPr lang="de-DE" dirty="0"/>
              <a:t>	        </a:t>
            </a:r>
            <a:r>
              <a:rPr lang="de-DE" dirty="0" smtClean="0"/>
              <a:t>8 DCD</a:t>
            </a:r>
            <a:r>
              <a:rPr lang="de-DE" dirty="0"/>
              <a:t>	</a:t>
            </a:r>
            <a:r>
              <a:rPr lang="de-DE" dirty="0" smtClean="0"/>
              <a:t>21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9 RI</a:t>
            </a:r>
            <a:r>
              <a:rPr lang="de-DE" dirty="0"/>
              <a:t>	</a:t>
            </a:r>
            <a:r>
              <a:rPr lang="de-DE" dirty="0" smtClean="0"/>
              <a:t>        9		22 RI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		      10		23	          25-poliger </a:t>
            </a:r>
            <a:r>
              <a:rPr lang="de-DE" dirty="0"/>
              <a:t>Verbinder: weitere Pins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/>
              <a:t>	</a:t>
            </a:r>
            <a:r>
              <a:rPr lang="de-DE" dirty="0" smtClean="0"/>
              <a:t>	      11		24	          belegt</a:t>
            </a:r>
            <a:r>
              <a:rPr lang="de-DE" dirty="0"/>
              <a:t>, aber hier nicht dargestellt!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      12		25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		      13</a:t>
            </a:r>
            <a:endParaRPr lang="de-DE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(7)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50000" r="70268" b="35375"/>
          <a:stretch/>
        </p:blipFill>
        <p:spPr>
          <a:xfrm>
            <a:off x="261307" y="1877632"/>
            <a:ext cx="710293" cy="7592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50000" r="38750" b="35375"/>
          <a:stretch/>
        </p:blipFill>
        <p:spPr>
          <a:xfrm>
            <a:off x="1849388" y="1877631"/>
            <a:ext cx="1714500" cy="7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43EA53D-12CA-4CAD-813C-73E4A3C43E9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Logik aller Leitungen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 „Logisch 1“: Spannung zur Masse -12 V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 „Logisch 0“: Spannung zur Masse +12 V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Werterkennung auf Empfängerseite von +/-3 V bis +/-15 V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Ermöglicht lange Leitungen und guten Störabstand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46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07E97E0-F983-4B52-B225-92EA13B50AF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de-DE" b="1" dirty="0" smtClean="0"/>
              <a:t>Ein-/Ausgabe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...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i="1" dirty="0" smtClean="0"/>
              <a:t>Point-to-Point</a:t>
            </a:r>
            <a:r>
              <a:rPr lang="de-DE" dirty="0" smtClean="0"/>
              <a:t> Verbindungen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Serielle Schnittstelle (RS-232 / V.24)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Paralleler Port (Centronics / IEEE 1284)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Busse</a:t>
            </a:r>
          </a:p>
          <a:p>
            <a:pPr marL="1238250" lvl="2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Arbitrierungsverfahren:</a:t>
            </a:r>
            <a:br>
              <a:rPr lang="de-DE" sz="2000" dirty="0" smtClean="0"/>
            </a:br>
            <a:r>
              <a:rPr lang="en-US" sz="2000" i="1" dirty="0" smtClean="0"/>
              <a:t>Daisy Chain</a:t>
            </a:r>
            <a:r>
              <a:rPr lang="de-DE" sz="2000" dirty="0" smtClean="0"/>
              <a:t>, parallele und zentrale Arbitrierung, verteilte Arbitrierung</a:t>
            </a:r>
          </a:p>
          <a:p>
            <a:pPr marL="1238250" lvl="2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Interne Busse</a:t>
            </a:r>
          </a:p>
          <a:p>
            <a:pPr marL="1695450" lvl="3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PCI-Bus, PCI-X, PCI-Express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5276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1B0F4A2-6F49-4CB9-AA0A-A998190069F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RS-232 über drei Leitungen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 marL="0">
              <a:lnSpc>
                <a:spcPct val="100000"/>
              </a:lnSpc>
            </a:pPr>
            <a:r>
              <a:rPr lang="de-DE" dirty="0" smtClean="0"/>
              <a:t>Zur Absicherung gegen Überlastung Benutzung einer Software-Flusskontrolle (</a:t>
            </a:r>
            <a:r>
              <a:rPr lang="en-US" i="1" dirty="0" smtClean="0"/>
              <a:t>handshaking</a:t>
            </a:r>
            <a:r>
              <a:rPr lang="de-DE" dirty="0" smtClean="0"/>
              <a:t>, z.B. mit Ctrl-S und Ctrl-Q).</a:t>
            </a:r>
            <a:endParaRPr lang="de-DE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2382416"/>
            <a:ext cx="15240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TxD	2</a:t>
            </a:r>
            <a:br>
              <a:rPr lang="de-DE" sz="2000" dirty="0"/>
            </a:br>
            <a:r>
              <a:rPr lang="de-DE" sz="2000" dirty="0"/>
              <a:t>RxD	3</a:t>
            </a:r>
            <a:br>
              <a:rPr lang="de-DE" sz="2000" dirty="0"/>
            </a:br>
            <a:r>
              <a:rPr lang="de-DE" sz="2000" dirty="0"/>
              <a:t>DTR	20</a:t>
            </a:r>
            <a:br>
              <a:rPr lang="de-DE" sz="2000" dirty="0"/>
            </a:br>
            <a:r>
              <a:rPr lang="de-DE" sz="2000" dirty="0"/>
              <a:t>DSR	6</a:t>
            </a:r>
            <a:br>
              <a:rPr lang="de-DE" sz="2000" dirty="0"/>
            </a:br>
            <a:r>
              <a:rPr lang="de-DE" sz="2000" dirty="0"/>
              <a:t>DCD	8</a:t>
            </a:r>
            <a:br>
              <a:rPr lang="de-DE" sz="2000" dirty="0"/>
            </a:br>
            <a:r>
              <a:rPr lang="de-DE" sz="2000" dirty="0"/>
              <a:t>RTS	4</a:t>
            </a:r>
            <a:br>
              <a:rPr lang="de-DE" sz="2000" dirty="0"/>
            </a:br>
            <a:r>
              <a:rPr lang="de-DE" sz="2000" dirty="0"/>
              <a:t>CTS	5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2382416"/>
            <a:ext cx="17526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3	RxD</a:t>
            </a:r>
            <a:br>
              <a:rPr lang="de-DE" sz="2000" dirty="0"/>
            </a:br>
            <a:r>
              <a:rPr lang="de-DE" sz="2000" dirty="0"/>
              <a:t>2	TxD</a:t>
            </a:r>
            <a:br>
              <a:rPr lang="de-DE" sz="2000" dirty="0"/>
            </a:br>
            <a:r>
              <a:rPr lang="de-DE" sz="2000" dirty="0"/>
              <a:t>20	DTR</a:t>
            </a:r>
            <a:br>
              <a:rPr lang="de-DE" sz="2000" dirty="0"/>
            </a:br>
            <a:r>
              <a:rPr lang="de-DE" sz="2000" dirty="0"/>
              <a:t>6	DSR</a:t>
            </a:r>
            <a:br>
              <a:rPr lang="de-DE" sz="2000" dirty="0"/>
            </a:br>
            <a:r>
              <a:rPr lang="de-DE" sz="2000" dirty="0"/>
              <a:t>8	DCD</a:t>
            </a:r>
            <a:br>
              <a:rPr lang="de-DE" sz="2000" dirty="0"/>
            </a:br>
            <a:r>
              <a:rPr lang="de-DE" sz="2000" dirty="0"/>
              <a:t>4	RTS</a:t>
            </a:r>
            <a:br>
              <a:rPr lang="de-DE" sz="2000" dirty="0"/>
            </a:br>
            <a:r>
              <a:rPr lang="de-DE" sz="2000" dirty="0"/>
              <a:t>5	CTS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905000" y="253481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1905000" y="283961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9032" y="1925216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DEE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59832" y="1925216"/>
            <a:ext cx="1295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DEE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blackWhite">
          <a:xfrm>
            <a:off x="5243264" y="1772816"/>
            <a:ext cx="3505200" cy="38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de-DE" sz="2000" dirty="0"/>
              <a:t>Spezielle Kabel </a:t>
            </a:r>
            <a:r>
              <a:rPr lang="de-DE" sz="2000" dirty="0" smtClean="0"/>
              <a:t>(Pins 2/3 vertauscht!)</a:t>
            </a:r>
            <a:endParaRPr lang="de-DE" sz="2000" dirty="0"/>
          </a:p>
          <a:p>
            <a:pPr>
              <a:spcBef>
                <a:spcPct val="30000"/>
              </a:spcBef>
            </a:pPr>
            <a:r>
              <a:rPr lang="de-DE" sz="2000" dirty="0"/>
              <a:t>Interpretation:</a:t>
            </a:r>
          </a:p>
          <a:p>
            <a:pPr>
              <a:spcBef>
                <a:spcPct val="30000"/>
              </a:spcBef>
            </a:pPr>
            <a:r>
              <a:rPr lang="de-DE" sz="2000" dirty="0" smtClean="0"/>
              <a:t>Wenn die </a:t>
            </a:r>
            <a:r>
              <a:rPr lang="de-DE" sz="2000" dirty="0"/>
              <a:t>DEE eingeschaltet ist, nimmt sie an, der Partner ist es auch.</a:t>
            </a:r>
          </a:p>
          <a:p>
            <a:pPr>
              <a:spcBef>
                <a:spcPct val="30000"/>
              </a:spcBef>
            </a:pPr>
            <a:r>
              <a:rPr lang="de-DE" sz="2000" dirty="0"/>
              <a:t>Bei Sendewunsch über RTS erfolgt über CTS sofort die Bestätigung.</a:t>
            </a:r>
          </a:p>
          <a:p>
            <a:pPr>
              <a:spcBef>
                <a:spcPct val="30000"/>
              </a:spcBef>
            </a:pPr>
            <a:r>
              <a:rPr lang="de-DE" sz="2000" dirty="0">
                <a:sym typeface="Wingdings" pitchFamily="2" charset="2"/>
              </a:rPr>
              <a:t> keine Prüfung auf Überlastung.</a:t>
            </a:r>
            <a:r>
              <a:rPr lang="de-DE" sz="2000" dirty="0"/>
              <a:t> 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1905000" y="3220616"/>
            <a:ext cx="304800" cy="402291"/>
          </a:xfrm>
          <a:custGeom>
            <a:avLst/>
            <a:gdLst>
              <a:gd name="T0" fmla="*/ 0 w 192"/>
              <a:gd name="T1" fmla="*/ 0 h 384"/>
              <a:gd name="T2" fmla="*/ 192 w 192"/>
              <a:gd name="T3" fmla="*/ 0 h 384"/>
              <a:gd name="T4" fmla="*/ 192 w 192"/>
              <a:gd name="T5" fmla="*/ 384 h 384"/>
              <a:gd name="T6" fmla="*/ 0 w 192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384">
                <a:moveTo>
                  <a:pt x="0" y="0"/>
                </a:moveTo>
                <a:lnTo>
                  <a:pt x="192" y="0"/>
                </a:lnTo>
                <a:lnTo>
                  <a:pt x="192" y="384"/>
                </a:lnTo>
                <a:lnTo>
                  <a:pt x="0" y="3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1905000" y="352541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2819400" y="3144416"/>
            <a:ext cx="381000" cy="402291"/>
          </a:xfrm>
          <a:custGeom>
            <a:avLst/>
            <a:gdLst>
              <a:gd name="T0" fmla="*/ 240 w 240"/>
              <a:gd name="T1" fmla="*/ 0 h 432"/>
              <a:gd name="T2" fmla="*/ 0 w 240"/>
              <a:gd name="T3" fmla="*/ 0 h 432"/>
              <a:gd name="T4" fmla="*/ 0 w 240"/>
              <a:gd name="T5" fmla="*/ 432 h 432"/>
              <a:gd name="T6" fmla="*/ 240 w 240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432">
                <a:moveTo>
                  <a:pt x="240" y="0"/>
                </a:moveTo>
                <a:lnTo>
                  <a:pt x="0" y="0"/>
                </a:lnTo>
                <a:lnTo>
                  <a:pt x="0" y="432"/>
                </a:lnTo>
                <a:lnTo>
                  <a:pt x="240" y="43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2819400" y="344921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905000" y="4135016"/>
            <a:ext cx="304800" cy="402291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w 19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2895600" y="4135016"/>
            <a:ext cx="304800" cy="402291"/>
          </a:xfrm>
          <a:custGeom>
            <a:avLst/>
            <a:gdLst>
              <a:gd name="T0" fmla="*/ 192 w 192"/>
              <a:gd name="T1" fmla="*/ 0 h 195"/>
              <a:gd name="T2" fmla="*/ 0 w 192"/>
              <a:gd name="T3" fmla="*/ 0 h 195"/>
              <a:gd name="T4" fmla="*/ 3 w 192"/>
              <a:gd name="T5" fmla="*/ 195 h 195"/>
              <a:gd name="T6" fmla="*/ 177 w 192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5">
                <a:moveTo>
                  <a:pt x="192" y="0"/>
                </a:moveTo>
                <a:lnTo>
                  <a:pt x="0" y="0"/>
                </a:lnTo>
                <a:lnTo>
                  <a:pt x="3" y="195"/>
                </a:lnTo>
                <a:lnTo>
                  <a:pt x="177" y="1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114800" y="4592216"/>
            <a:ext cx="1447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Masse</a:t>
            </a:r>
            <a:endParaRPr lang="en-US" sz="2000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108075" y="4644604"/>
            <a:ext cx="2887663" cy="402291"/>
          </a:xfrm>
          <a:custGeom>
            <a:avLst/>
            <a:gdLst>
              <a:gd name="T0" fmla="*/ 5 w 1819"/>
              <a:gd name="T1" fmla="*/ 0 h 136"/>
              <a:gd name="T2" fmla="*/ 0 w 1819"/>
              <a:gd name="T3" fmla="*/ 128 h 136"/>
              <a:gd name="T4" fmla="*/ 1819 w 1819"/>
              <a:gd name="T5" fmla="*/ 136 h 136"/>
              <a:gd name="T6" fmla="*/ 1819 w 1819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9" h="136">
                <a:moveTo>
                  <a:pt x="5" y="0"/>
                </a:moveTo>
                <a:lnTo>
                  <a:pt x="0" y="128"/>
                </a:lnTo>
                <a:lnTo>
                  <a:pt x="1819" y="136"/>
                </a:lnTo>
                <a:lnTo>
                  <a:pt x="18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4651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872EADD-1563-4790-B69D-1F85F069C8D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Flusskontrolle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Software-Flusskontrolle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Senden des Steuerzeichens Ctrl-S (0x13) stoppt den Datentransport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Senden des Steuerzeichens Ctrl-Q (0x11) hebt den Stopp auf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Steuerzeichen dürfen nicht in Daten vorkommen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XON = </a:t>
            </a:r>
            <a:r>
              <a:rPr lang="en-US" i="1" dirty="0" smtClean="0"/>
              <a:t>Transmission on</a:t>
            </a:r>
            <a:r>
              <a:rPr lang="de-DE" dirty="0" smtClean="0"/>
              <a:t>, XOFF = </a:t>
            </a:r>
            <a:r>
              <a:rPr lang="en-US" i="1" dirty="0" smtClean="0"/>
              <a:t>Transmission off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Software-Flusskontrolle = XON/XOFF Flusskontrolle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Hardware-Flusskontrolle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über RTS- </a:t>
            </a:r>
            <a:r>
              <a:rPr lang="de-DE" dirty="0"/>
              <a:t>und </a:t>
            </a:r>
            <a:r>
              <a:rPr lang="de-DE" dirty="0" smtClean="0"/>
              <a:t>CTS-Leitungen</a:t>
            </a:r>
            <a:endParaRPr lang="de-DE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(10)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22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8ACF971-9E0F-4F72-AA7D-87F2B79C675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RS-232 mit Hardware-Flusskontrolle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 marL="0">
              <a:lnSpc>
                <a:spcPct val="100000"/>
              </a:lnSpc>
            </a:pPr>
            <a:r>
              <a:rPr lang="de-DE" i="1" u="sng" dirty="0" smtClean="0"/>
              <a:t>Hier:</a:t>
            </a:r>
            <a:r>
              <a:rPr lang="de-DE" dirty="0" smtClean="0"/>
              <a:t> sog. Nullmodemkabel, d.h. Pins 2 und 3 sind jeweils über kreuz verbunden.</a:t>
            </a:r>
          </a:p>
          <a:p>
            <a:pPr marL="0">
              <a:lnSpc>
                <a:spcPct val="100000"/>
              </a:lnSpc>
            </a:pPr>
            <a:r>
              <a:rPr lang="de-DE" dirty="0" smtClean="0"/>
              <a:t>Für Kommunikation DEE / DÜE: an Pins 2 und 3 durchverbundene Kabel („Verlängerungskabel“)</a:t>
            </a:r>
            <a:endParaRPr lang="de-DE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RS-232 Schnittstelle </a:t>
            </a:r>
            <a:r>
              <a:rPr lang="de-DE" dirty="0" smtClean="0"/>
              <a:t>(11)</a:t>
            </a:r>
            <a:endParaRPr lang="de-DE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9032" y="1925216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DEE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59832" y="1925216"/>
            <a:ext cx="1295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DEE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blackWhite">
          <a:xfrm>
            <a:off x="5243264" y="1772816"/>
            <a:ext cx="3505200" cy="33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de-DE" sz="2000" dirty="0" smtClean="0"/>
              <a:t>Interpretation</a:t>
            </a:r>
            <a:r>
              <a:rPr lang="de-DE" sz="2000" dirty="0"/>
              <a:t>:</a:t>
            </a:r>
          </a:p>
          <a:p>
            <a:pPr>
              <a:spcBef>
                <a:spcPct val="30000"/>
              </a:spcBef>
            </a:pPr>
            <a:r>
              <a:rPr lang="de-DE" sz="2000" dirty="0" smtClean="0"/>
              <a:t>Senden setzt voraus, dass Partner über DTR seine Bereitschaft zum Empfang von Daten signalisiert.</a:t>
            </a:r>
            <a:endParaRPr lang="de-DE" sz="2000" dirty="0"/>
          </a:p>
          <a:p>
            <a:pPr>
              <a:spcBef>
                <a:spcPct val="30000"/>
              </a:spcBef>
            </a:pPr>
            <a:r>
              <a:rPr lang="de-DE" sz="2000" dirty="0" smtClean="0"/>
              <a:t>CTS, RTS: Mitteilung eines Übertragungswunsches und der Empfangsbereitschaft; Pins z.T. offen oder kreuzweise verbunden.</a:t>
            </a:r>
            <a:endParaRPr lang="de-DE" sz="2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114800" y="4592216"/>
            <a:ext cx="1447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Masse</a:t>
            </a:r>
            <a:endParaRPr lang="en-US" sz="20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95536" y="2400597"/>
            <a:ext cx="15240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TxD	2</a:t>
            </a:r>
            <a:br>
              <a:rPr lang="de-DE" sz="2000" dirty="0"/>
            </a:br>
            <a:r>
              <a:rPr lang="de-DE" sz="2000" dirty="0"/>
              <a:t>RxD	3</a:t>
            </a:r>
            <a:br>
              <a:rPr lang="de-DE" sz="2000" dirty="0"/>
            </a:br>
            <a:r>
              <a:rPr lang="de-DE" sz="2000" dirty="0"/>
              <a:t>DTR	20</a:t>
            </a:r>
            <a:br>
              <a:rPr lang="de-DE" sz="2000" dirty="0"/>
            </a:br>
            <a:r>
              <a:rPr lang="de-DE" sz="2000" dirty="0"/>
              <a:t>DSR	6</a:t>
            </a:r>
            <a:br>
              <a:rPr lang="de-DE" sz="2000" dirty="0"/>
            </a:br>
            <a:r>
              <a:rPr lang="de-DE" sz="2000" dirty="0"/>
              <a:t>DCD	8</a:t>
            </a:r>
            <a:br>
              <a:rPr lang="de-DE" sz="2000" dirty="0"/>
            </a:br>
            <a:r>
              <a:rPr lang="de-DE" sz="2000" dirty="0"/>
              <a:t>RTS	4</a:t>
            </a:r>
            <a:br>
              <a:rPr lang="de-DE" sz="2000" dirty="0"/>
            </a:br>
            <a:r>
              <a:rPr lang="de-DE" sz="2000" dirty="0"/>
              <a:t>CTS	5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214936" y="2400597"/>
            <a:ext cx="17526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3	RxD</a:t>
            </a:r>
            <a:br>
              <a:rPr lang="de-DE" sz="2000" dirty="0"/>
            </a:br>
            <a:r>
              <a:rPr lang="de-DE" sz="2000" dirty="0"/>
              <a:t>2	TxD</a:t>
            </a:r>
            <a:br>
              <a:rPr lang="de-DE" sz="2000" dirty="0"/>
            </a:br>
            <a:r>
              <a:rPr lang="de-DE" sz="2000" dirty="0"/>
              <a:t>8	DCD</a:t>
            </a:r>
            <a:br>
              <a:rPr lang="de-DE" sz="2000" dirty="0"/>
            </a:br>
            <a:r>
              <a:rPr lang="de-DE" sz="2000" dirty="0"/>
              <a:t>6	DSR</a:t>
            </a:r>
            <a:br>
              <a:rPr lang="de-DE" sz="2000" dirty="0"/>
            </a:br>
            <a:r>
              <a:rPr lang="de-DE" sz="2000" dirty="0"/>
              <a:t>20	DTR</a:t>
            </a:r>
            <a:br>
              <a:rPr lang="de-DE" sz="2000" dirty="0"/>
            </a:br>
            <a:r>
              <a:rPr lang="de-DE" sz="2000" dirty="0"/>
              <a:t>4	RTS</a:t>
            </a:r>
            <a:br>
              <a:rPr lang="de-DE" sz="2000" dirty="0"/>
            </a:br>
            <a:r>
              <a:rPr lang="de-DE" sz="2000" dirty="0"/>
              <a:t>5	CTS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1919536" y="255299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919536" y="316259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1919536" y="285779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1919536" y="384839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2833936" y="3162597"/>
            <a:ext cx="381000" cy="381000"/>
          </a:xfrm>
          <a:custGeom>
            <a:avLst/>
            <a:gdLst>
              <a:gd name="T0" fmla="*/ 0 w 240"/>
              <a:gd name="T1" fmla="*/ 0 h 240"/>
              <a:gd name="T2" fmla="*/ 0 w 240"/>
              <a:gd name="T3" fmla="*/ 240 h 240"/>
              <a:gd name="T4" fmla="*/ 240 w 240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0" y="240"/>
                </a:lnTo>
                <a:lnTo>
                  <a:pt x="24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919536" y="3467397"/>
            <a:ext cx="381000" cy="381000"/>
          </a:xfrm>
          <a:custGeom>
            <a:avLst/>
            <a:gdLst>
              <a:gd name="T0" fmla="*/ 240 w 240"/>
              <a:gd name="T1" fmla="*/ 240 h 240"/>
              <a:gd name="T2" fmla="*/ 240 w 240"/>
              <a:gd name="T3" fmla="*/ 0 h 240"/>
              <a:gd name="T4" fmla="*/ 0 w 240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40">
                <a:moveTo>
                  <a:pt x="240" y="240"/>
                </a:moveTo>
                <a:lnTo>
                  <a:pt x="2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1919536" y="4153197"/>
            <a:ext cx="304800" cy="304800"/>
          </a:xfrm>
          <a:custGeom>
            <a:avLst/>
            <a:gdLst>
              <a:gd name="T0" fmla="*/ 0 w 192"/>
              <a:gd name="T1" fmla="*/ 0 h 240"/>
              <a:gd name="T2" fmla="*/ 192 w 192"/>
              <a:gd name="T3" fmla="*/ 0 h 240"/>
              <a:gd name="T4" fmla="*/ 192 w 192"/>
              <a:gd name="T5" fmla="*/ 240 h 240"/>
              <a:gd name="T6" fmla="*/ 0 w 192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240">
                <a:moveTo>
                  <a:pt x="0" y="0"/>
                </a:moveTo>
                <a:lnTo>
                  <a:pt x="192" y="0"/>
                </a:lnTo>
                <a:lnTo>
                  <a:pt x="192" y="240"/>
                </a:lnTo>
                <a:lnTo>
                  <a:pt x="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2986336" y="4153197"/>
            <a:ext cx="228600" cy="304800"/>
          </a:xfrm>
          <a:custGeom>
            <a:avLst/>
            <a:gdLst>
              <a:gd name="T0" fmla="*/ 144 w 144"/>
              <a:gd name="T1" fmla="*/ 0 h 192"/>
              <a:gd name="T2" fmla="*/ 0 w 144"/>
              <a:gd name="T3" fmla="*/ 0 h 192"/>
              <a:gd name="T4" fmla="*/ 0 w 144"/>
              <a:gd name="T5" fmla="*/ 192 h 192"/>
              <a:gd name="T6" fmla="*/ 144 w 144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92">
                <a:moveTo>
                  <a:pt x="144" y="0"/>
                </a:moveTo>
                <a:lnTo>
                  <a:pt x="0" y="0"/>
                </a:lnTo>
                <a:lnTo>
                  <a:pt x="0" y="192"/>
                </a:lnTo>
                <a:lnTo>
                  <a:pt x="144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1054349" y="4653260"/>
            <a:ext cx="2887662" cy="215900"/>
          </a:xfrm>
          <a:custGeom>
            <a:avLst/>
            <a:gdLst>
              <a:gd name="T0" fmla="*/ 5 w 1819"/>
              <a:gd name="T1" fmla="*/ 0 h 136"/>
              <a:gd name="T2" fmla="*/ 0 w 1819"/>
              <a:gd name="T3" fmla="*/ 128 h 136"/>
              <a:gd name="T4" fmla="*/ 1819 w 1819"/>
              <a:gd name="T5" fmla="*/ 136 h 136"/>
              <a:gd name="T6" fmla="*/ 1819 w 1819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9" h="136">
                <a:moveTo>
                  <a:pt x="5" y="0"/>
                </a:moveTo>
                <a:lnTo>
                  <a:pt x="0" y="128"/>
                </a:lnTo>
                <a:lnTo>
                  <a:pt x="1819" y="136"/>
                </a:lnTo>
                <a:lnTo>
                  <a:pt x="18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299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2849F59-695E-464A-ABC6-5739A462515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Die parallele PC-Schnittstelle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Parallel Übertragung von 8 Bits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Früher: Centronics-Schnittstelle (Druckerschnittstelle)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Ausgabe von Daten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Transferrate 150 kByte/s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Heute meist: IEEE 1284 Schnittstelle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SPP – Standard Parallel Port:</a:t>
            </a:r>
            <a:r>
              <a:rPr lang="de-DE" dirty="0" smtClean="0"/>
              <a:t> unidirektionaler Betrieb, kompatibel mit Centronics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EPP – Enhanced Parallel Port</a:t>
            </a:r>
            <a:r>
              <a:rPr lang="de-DE" dirty="0" smtClean="0"/>
              <a:t>, </a:t>
            </a:r>
            <a:r>
              <a:rPr lang="en-US" i="1" dirty="0" smtClean="0"/>
              <a:t>ECP – Enhanced Capability Port:</a:t>
            </a:r>
            <a:r>
              <a:rPr lang="de-DE" dirty="0" smtClean="0"/>
              <a:t> Ein- und Ausgabe von Daten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Transferrate bis 2 MByte/s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Verbindungsstecker mit 25 oder 36 Pins</a:t>
            </a:r>
            <a:endParaRPr lang="de-DE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Paralleler Port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78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DC9B06D-064E-4E17-91DB-47DAF80484C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4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25-polige SPP-Pinbelegung (Steckeraufsicht, </a:t>
            </a:r>
            <a:r>
              <a:rPr lang="de-DE" b="1" i="1" dirty="0" smtClean="0"/>
              <a:t>Male</a:t>
            </a:r>
            <a:r>
              <a:rPr lang="de-DE" b="1" dirty="0" smtClean="0"/>
              <a:t>)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dirty="0" smtClean="0"/>
              <a:t>					         GND </a:t>
            </a:r>
            <a:r>
              <a:rPr lang="en-US" i="1" dirty="0" smtClean="0"/>
              <a:t>(Ground)</a:t>
            </a:r>
            <a:r>
              <a:rPr lang="en-US" dirty="0" smtClean="0"/>
              <a:t>:</a:t>
            </a:r>
            <a:r>
              <a:rPr lang="de-DE" dirty="0" smtClean="0"/>
              <a:t> Masse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			         D1-8: Datenleitungen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			         Strobe: Daten gültig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  1 Strobe	14 Auto Feed	         Ack: Bestätigung des Empfangs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  2 D1		15 Error	         </a:t>
            </a:r>
            <a:r>
              <a:rPr lang="en-US" dirty="0" smtClean="0"/>
              <a:t>Busy:</a:t>
            </a:r>
            <a:r>
              <a:rPr lang="de-DE" dirty="0" smtClean="0"/>
              <a:t> Endgerät beschäftigt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  3 D2		16 Init		         PE </a:t>
            </a:r>
            <a:r>
              <a:rPr lang="en-US" i="1" dirty="0" smtClean="0"/>
              <a:t>(Paper End)</a:t>
            </a:r>
            <a:r>
              <a:rPr lang="en-US" dirty="0" smtClean="0"/>
              <a:t>:</a:t>
            </a:r>
            <a:r>
              <a:rPr lang="de-DE" dirty="0" smtClean="0"/>
              <a:t> Endgerät nicht bereit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  4 D3	</a:t>
            </a:r>
            <a:r>
              <a:rPr lang="de-DE" dirty="0"/>
              <a:t>	</a:t>
            </a:r>
            <a:r>
              <a:rPr lang="de-DE" dirty="0" smtClean="0"/>
              <a:t>17 Select In	         Select: Zeigt Druckerstatus an (</a:t>
            </a:r>
            <a:r>
              <a:rPr lang="de-DE" i="1" dirty="0" smtClean="0"/>
              <a:t>on-</a:t>
            </a:r>
            <a:endParaRPr lang="de-DE" i="1" dirty="0"/>
          </a:p>
          <a:p>
            <a:pPr>
              <a:lnSpc>
                <a:spcPct val="90000"/>
              </a:lnSpc>
            </a:pPr>
            <a:r>
              <a:rPr lang="de-DE" dirty="0" smtClean="0"/>
              <a:t>  5 D4	</a:t>
            </a:r>
            <a:r>
              <a:rPr lang="de-DE" dirty="0"/>
              <a:t>	</a:t>
            </a:r>
            <a:r>
              <a:rPr lang="de-DE" dirty="0" smtClean="0"/>
              <a:t>18 GND</a:t>
            </a:r>
            <a:r>
              <a:rPr lang="de-DE" dirty="0"/>
              <a:t>	</a:t>
            </a:r>
            <a:r>
              <a:rPr lang="de-DE" dirty="0" smtClean="0"/>
              <a:t>	oder </a:t>
            </a:r>
            <a:r>
              <a:rPr lang="de-DE" i="1" dirty="0" smtClean="0"/>
              <a:t>offline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  6 D5	</a:t>
            </a:r>
            <a:r>
              <a:rPr lang="de-DE" dirty="0"/>
              <a:t>	</a:t>
            </a:r>
            <a:r>
              <a:rPr lang="de-DE" dirty="0" smtClean="0"/>
              <a:t>19 GND	         Auto Feed: Papiervorschub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  7 D6	</a:t>
            </a:r>
            <a:r>
              <a:rPr lang="de-DE" dirty="0"/>
              <a:t>	</a:t>
            </a:r>
            <a:r>
              <a:rPr lang="de-DE" dirty="0" smtClean="0"/>
              <a:t>20 GND	         Error: Fehler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  8 D7		21 GND	         Init: Rücksetzen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  9	D8		22 GND	         </a:t>
            </a:r>
            <a:r>
              <a:rPr lang="en-US" dirty="0"/>
              <a:t>Select In:</a:t>
            </a:r>
            <a:r>
              <a:rPr lang="de-DE" dirty="0"/>
              <a:t> Teilt dem Drucker mit, dass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10	Ack		23 GND</a:t>
            </a:r>
            <a:r>
              <a:rPr lang="de-DE" dirty="0"/>
              <a:t>	</a:t>
            </a:r>
            <a:r>
              <a:rPr lang="de-DE" dirty="0" smtClean="0"/>
              <a:t>	er angesprochen ist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11	Busy		24 GND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12	PE		25 GND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13 Select</a:t>
            </a:r>
            <a:endParaRPr lang="de-DE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Paralleler Port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50000" r="38750" b="35375"/>
          <a:stretch/>
        </p:blipFill>
        <p:spPr>
          <a:xfrm>
            <a:off x="262800" y="1877631"/>
            <a:ext cx="1714500" cy="7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2360EEC-FE63-486C-8A01-C471A1BEF16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TTL-Logik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+5 V (Logisch 1) und 0 V (Logisch 0) zur Masse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Datenübertragung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Asynchroner Bus / bidirektionales </a:t>
            </a:r>
            <a:r>
              <a:rPr lang="en-US" i="1" dirty="0" smtClean="0"/>
              <a:t>Timing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Ack dient als zusätzlicher Unterbrechungsauslöser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Bestätigt Empfang der Daten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Paralleler Port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39306" r="13661" b="20436"/>
          <a:stretch/>
        </p:blipFill>
        <p:spPr>
          <a:xfrm>
            <a:off x="611560" y="2873829"/>
            <a:ext cx="6417128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0423E5-4EB7-45C8-A10F-CA2FA13443F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Einsatz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Drucker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Billiger Geräteanschluss für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Scanner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Zip-Drives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Heute weitgehend Verdrängung durch USB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Paralleler Port </a:t>
            </a:r>
            <a:r>
              <a:rPr lang="de-DE" dirty="0" smtClean="0"/>
              <a:t>(4)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71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07E97E0-F983-4B52-B225-92EA13B50AF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de-DE" b="1" dirty="0" smtClean="0"/>
              <a:t>Ein-/Ausgabe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Prinzipien der Datenübergabe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i="1" dirty="0" smtClean="0"/>
              <a:t>Point-to-Point</a:t>
            </a:r>
            <a:r>
              <a:rPr lang="de-DE" dirty="0" smtClean="0"/>
              <a:t> Verbindungen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Serielle Schnittstelle (RS-232 / V.24)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Paralleler Port (Centronics / IEEE 1284)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Busse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Fehlererkennung mit CRC-Zeichen</a:t>
            </a:r>
          </a:p>
        </p:txBody>
      </p:sp>
    </p:spTree>
    <p:extLst>
      <p:ext uri="{BB962C8B-B14F-4D97-AF65-F5344CB8AC3E}">
        <p14:creationId xmlns:p14="http://schemas.microsoft.com/office/powerpoint/2010/main" val="363070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712B069-3786-4D00-A3F7-F0B56C72841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Zugang für mehrere Einheiten an die gleichen Transport- und Kontrollleitungen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Vorteil: Einsparung von Verbindungen und Leitungen im Gegensatz zu </a:t>
            </a:r>
            <a:r>
              <a:rPr lang="en-US" i="1" dirty="0" smtClean="0"/>
              <a:t>Point-to-Point</a:t>
            </a:r>
            <a:r>
              <a:rPr lang="de-DE" dirty="0" smtClean="0"/>
              <a:t> Verbindungen zwischen mehreren Einheiten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CPU-Bus zur Verbindung von CPU und Speicherbausteinen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Interne Busse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Bussysteme zur Verbindung rechnerinterner Einheiten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Prozessoren, Speicher, I/O-Bausteine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„Verlängerung“ des CPU-Busses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Externe Busse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Bussysteme zur Verbindung von externen Geräten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Festplattensysteme, Netzwerke</a:t>
            </a:r>
            <a:endParaRPr lang="de-DE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Busse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04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ADECF55-9ED8-436C-A01F-C598F750580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Motivation für standardisierte Busse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Unabhängige Geräte und Komponentenentwicklung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Hersteller- und Plattformunabhängigkeit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Steckkarten für PC (interner Bus)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externe Festplattensysteme (externer Bus)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Erforderliche Standardisierung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Signale und deren Spannungen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Steckverbindungen und Signalbelegungen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Elektrische und zeitliche Verhaltensspezifikation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Busse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1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76FA79A-5FFC-4C77-B40D-99D24B8A91E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(3)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de-DE" b="1" dirty="0" smtClean="0"/>
              <a:t>Ein-/Ausgabe</a:t>
            </a:r>
            <a:endParaRPr lang="de-DE" b="1" dirty="0"/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...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Externe Busse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IDE, ATAPI, SATA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SCSI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Fallstudie: USB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Fehlererkennung mit CRC-Zeichen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Polynom-Darstellung von Nachrichten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Berechnung der Prüfbits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Überprüfung von Nachrichten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Erkennbare Fehler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Einzelfehler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Ungerade Fehlerzahlen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Burstfehler</a:t>
            </a:r>
          </a:p>
        </p:txBody>
      </p:sp>
    </p:spTree>
    <p:extLst>
      <p:ext uri="{BB962C8B-B14F-4D97-AF65-F5344CB8AC3E}">
        <p14:creationId xmlns:p14="http://schemas.microsoft.com/office/powerpoint/2010/main" val="184694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E03F463-7587-4083-A4A1-6483E11F4E7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Problem: Mehrere Sender an einem Bus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mehrere CPUs am selben CPU-Bus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Elektrische Probleme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Kurzschlüsse bei gleichzeitiger Bus-Nutzung durch mehrere Sender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Konsistenzprobleme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Übertragungsprotokolle nicht abgesichert gegen mehrere Sender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Störung des Protokolls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Zugangsregelung für Busse mit mehreren Sendern: Busarbitrierung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Gängige Verfahren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Daisy Chain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Parallele und zentrale Arbitrierung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Verteilte Arbitrierung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Buszugang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211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8A3BB95-D1B5-4F65-99B0-4102B040273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Daisy Chain</a:t>
            </a:r>
            <a:r>
              <a:rPr lang="de-DE" b="1" dirty="0" smtClean="0"/>
              <a:t> Technik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 </a:t>
            </a:r>
            <a:r>
              <a:rPr lang="en-US" i="1" dirty="0" smtClean="0"/>
              <a:t>Request</a:t>
            </a:r>
            <a:r>
              <a:rPr lang="de-DE" dirty="0" smtClean="0"/>
              <a:t>-Leitung signalisiert Sender die Busnutzung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Freigabe wird über </a:t>
            </a:r>
            <a:r>
              <a:rPr lang="en-US" i="1" dirty="0" smtClean="0"/>
              <a:t>Grant</a:t>
            </a:r>
            <a:r>
              <a:rPr lang="de-DE" dirty="0" smtClean="0"/>
              <a:t>-Signal verbreitet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Weitergabe des </a:t>
            </a:r>
            <a:r>
              <a:rPr lang="en-US" i="1" dirty="0" smtClean="0"/>
              <a:t>Grant</a:t>
            </a:r>
            <a:r>
              <a:rPr lang="de-DE" dirty="0" smtClean="0"/>
              <a:t>-Signals von Sender zu Sender </a:t>
            </a:r>
            <a:r>
              <a:rPr lang="en-US" i="1" dirty="0" smtClean="0"/>
              <a:t>(Daisy Chain)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des </a:t>
            </a:r>
            <a:r>
              <a:rPr lang="en-US" i="1" dirty="0" smtClean="0"/>
              <a:t>Grant</a:t>
            </a:r>
            <a:r>
              <a:rPr lang="de-DE" dirty="0" smtClean="0"/>
              <a:t>-Signals, wenn Sender Bus nutzen will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Üblicherweise Verbreitung eines Besetztsignals durch Arbiterlogik an alle</a:t>
            </a:r>
            <a:endParaRPr lang="de-DE" dirty="0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6948" r="11785" b="18706"/>
          <a:stretch/>
        </p:blipFill>
        <p:spPr>
          <a:xfrm>
            <a:off x="611560" y="1772816"/>
            <a:ext cx="6955971" cy="23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286AE3-7617-4A2E-BFC0-2AB19C4C70B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i="1" dirty="0" smtClean="0"/>
              <a:t>Daisy Chain</a:t>
            </a:r>
            <a:r>
              <a:rPr lang="de-DE" b="1" dirty="0" smtClean="0"/>
              <a:t> Technik (fortges.)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bei Steckkarten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Eingabe- und Ausgabeleitung der </a:t>
            </a:r>
            <a:r>
              <a:rPr lang="de-DE" i="1" dirty="0" smtClean="0"/>
              <a:t>Daisy Chain</a:t>
            </a:r>
            <a:endParaRPr lang="en-US" i="1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Verbindung der beiden Leitungen bei unbelegter Karte (z.B. durch </a:t>
            </a:r>
            <a:r>
              <a:rPr lang="en-US" i="1" dirty="0" smtClean="0"/>
              <a:t>Jumper</a:t>
            </a:r>
            <a:r>
              <a:rPr lang="de-DE" dirty="0" smtClean="0"/>
              <a:t> oder Schalter)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Priorisierung der Sender durch Anordnung in der </a:t>
            </a:r>
            <a:r>
              <a:rPr lang="de-DE" i="1" dirty="0" smtClean="0"/>
              <a:t>Daisy Chain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Unfaire Busvergabe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Aushungerungsproblem </a:t>
            </a:r>
            <a:r>
              <a:rPr lang="en-US" i="1" dirty="0" smtClean="0"/>
              <a:t>(starvation)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Typischer Einsatz von </a:t>
            </a:r>
            <a:r>
              <a:rPr lang="de-DE" b="1" i="1" dirty="0" smtClean="0"/>
              <a:t>Daisy Chain</a:t>
            </a:r>
            <a:r>
              <a:rPr lang="de-DE" b="1" dirty="0" smtClean="0"/>
              <a:t> Arbitern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VME-Bus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Interrupt-Acknowledge</a:t>
            </a:r>
            <a:r>
              <a:rPr lang="de-DE" dirty="0" smtClean="0"/>
              <a:t> Logik bei mehreren </a:t>
            </a:r>
            <a:r>
              <a:rPr lang="en-US" i="1" dirty="0" smtClean="0"/>
              <a:t>Interrupt</a:t>
            </a:r>
            <a:r>
              <a:rPr lang="de-DE" dirty="0" smtClean="0"/>
              <a:t>-Quellen gleicher Priorität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12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060C43C-CA10-4AA0-B3FC-AA827A64952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Fallstudie: </a:t>
            </a:r>
            <a:r>
              <a:rPr lang="en-US" b="1" i="1" dirty="0" smtClean="0"/>
              <a:t>Interrupt-Acknowledgment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 signalisiert Unterbrechung durch IRQ-Leitung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bestätigt Unterbrechung durch IACK-Leitung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Erstes Gerät in der </a:t>
            </a:r>
            <a:r>
              <a:rPr lang="en-US" i="1" dirty="0" smtClean="0"/>
              <a:t>Chain</a:t>
            </a:r>
            <a:r>
              <a:rPr lang="de-DE" dirty="0" smtClean="0"/>
              <a:t> nimmt IRQ-Leitung zurück</a:t>
            </a:r>
            <a:endParaRPr lang="en-US" i="1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Geräte warten, bis sie an der Reihe sind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50000" r="6428" b="17133"/>
          <a:stretch/>
        </p:blipFill>
        <p:spPr>
          <a:xfrm>
            <a:off x="611560" y="1772816"/>
            <a:ext cx="7437664" cy="17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1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6AE5F3-2E0A-4B32-9C17-C0505882FB9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Parallele, zentrale Arbitrierung</a:t>
            </a:r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 eigene </a:t>
            </a:r>
            <a:r>
              <a:rPr lang="en-US" i="1" dirty="0" smtClean="0"/>
              <a:t>Request</a:t>
            </a:r>
            <a:r>
              <a:rPr lang="de-DE" dirty="0" smtClean="0"/>
              <a:t>-Leitung signalisiert Sender die Busnutzung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Eigene </a:t>
            </a:r>
            <a:r>
              <a:rPr lang="en-US" i="1" dirty="0" smtClean="0"/>
              <a:t>Grant</a:t>
            </a:r>
            <a:r>
              <a:rPr lang="de-DE" dirty="0" smtClean="0"/>
              <a:t>-Leitung signalisiert Sender die Freigabe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Beliebige, aber komplexere Arbiter-Logik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Verschiedene Priorisierungen und Fairness-Strategien möglich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31129" r="12412" b="16190"/>
          <a:stretch/>
        </p:blipFill>
        <p:spPr>
          <a:xfrm>
            <a:off x="683568" y="1844824"/>
            <a:ext cx="6523264" cy="27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D7BF557-EC3F-4DB2-A764-6CD109A18C7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Parallele, zentrale Arbitrierung (fortges.)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Schnelle </a:t>
            </a:r>
            <a:r>
              <a:rPr lang="en-US" i="1" dirty="0" smtClean="0"/>
              <a:t>Grant</a:t>
            </a:r>
            <a:r>
              <a:rPr lang="de-DE" dirty="0" smtClean="0"/>
              <a:t>-Signalisierung</a:t>
            </a:r>
            <a:endParaRPr lang="de-DE" dirty="0"/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Weniger Gatterlaufzeiten als bei </a:t>
            </a:r>
            <a:r>
              <a:rPr lang="de-DE" i="1" dirty="0" smtClean="0"/>
              <a:t>Daisy Chain</a:t>
            </a:r>
          </a:p>
          <a:p>
            <a:pPr marL="43815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Zentraler Arbiter könnte aber zum Flaschenhals werden, der Busnutzung limitiert</a:t>
            </a:r>
          </a:p>
          <a:p>
            <a:pPr marL="5715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Typischer Einsatz von paralleler, zentraler Arbitrierung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heute gängigen internen Bussysteme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PCI-Familie von Bussen (ausgewählter Sender wird Bus-</a:t>
            </a:r>
            <a:r>
              <a:rPr lang="en-US" i="1" dirty="0" smtClean="0"/>
              <a:t>Master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17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3E7574B-F91B-4A08-B80F-5022B46EDE5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Verteilte Arbitrierung </a:t>
            </a:r>
            <a:r>
              <a:rPr lang="en-US" b="1" i="1" dirty="0" smtClean="0"/>
              <a:t>(self selection)</a:t>
            </a:r>
          </a:p>
          <a:p>
            <a:pPr marL="381000" indent="-381000">
              <a:lnSpc>
                <a:spcPct val="90000"/>
              </a:lnSpc>
            </a:pPr>
            <a:endParaRPr lang="en-US" b="1" i="1" dirty="0" smtClean="0"/>
          </a:p>
          <a:p>
            <a:pPr marL="0" indent="-381000">
              <a:lnSpc>
                <a:spcPct val="100000"/>
              </a:lnSpc>
            </a:pPr>
            <a:r>
              <a:rPr lang="de-DE" i="1" dirty="0" smtClean="0"/>
              <a:t>„</a:t>
            </a:r>
            <a:r>
              <a:rPr lang="en-US" i="1" dirty="0" smtClean="0"/>
              <a:t>These schemes also use multiple request lines, but the devices requesting bus access determine who will be granted access.</a:t>
            </a:r>
            <a:r>
              <a:rPr lang="de-DE" i="1" dirty="0" smtClean="0"/>
              <a:t>“</a:t>
            </a:r>
            <a:r>
              <a:rPr lang="de-DE" dirty="0" smtClean="0"/>
              <a:t> [Hennessy/Patterson]</a:t>
            </a:r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dirty="0" smtClean="0"/>
              <a:t>Max. Anzahl der </a:t>
            </a:r>
            <a:r>
              <a:rPr lang="en-US" i="1" dirty="0" smtClean="0"/>
              <a:t>Controller</a:t>
            </a:r>
            <a:r>
              <a:rPr lang="de-DE" dirty="0" smtClean="0"/>
              <a:t> = Anzahl der Datenleitungen. Beispiel: SCSI</a:t>
            </a:r>
            <a:endParaRPr lang="de-DE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19138" y="3645694"/>
            <a:ext cx="1371600" cy="2011362"/>
            <a:chOff x="1008" y="2285"/>
            <a:chExt cx="864" cy="126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96" y="2688"/>
              <a:ext cx="2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/>
                <a:t>&amp;</a:t>
              </a: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84" y="2304"/>
              <a:ext cx="144" cy="528"/>
            </a:xfrm>
            <a:custGeom>
              <a:avLst/>
              <a:gdLst>
                <a:gd name="T0" fmla="*/ 0 w 144"/>
                <a:gd name="T1" fmla="*/ 528 h 528"/>
                <a:gd name="T2" fmla="*/ 144 w 144"/>
                <a:gd name="T3" fmla="*/ 528 h 528"/>
                <a:gd name="T4" fmla="*/ 144 w 144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528">
                  <a:moveTo>
                    <a:pt x="0" y="528"/>
                  </a:moveTo>
                  <a:lnTo>
                    <a:pt x="144" y="528"/>
                  </a:lnTo>
                  <a:lnTo>
                    <a:pt x="14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00" y="2496"/>
              <a:ext cx="96" cy="240"/>
            </a:xfrm>
            <a:custGeom>
              <a:avLst/>
              <a:gdLst>
                <a:gd name="T0" fmla="*/ 96 w 96"/>
                <a:gd name="T1" fmla="*/ 240 h 240"/>
                <a:gd name="T2" fmla="*/ 0 w 96"/>
                <a:gd name="T3" fmla="*/ 240 h 240"/>
                <a:gd name="T4" fmla="*/ 0 w 96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40">
                  <a:moveTo>
                    <a:pt x="96" y="240"/>
                  </a:move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104" y="2400"/>
              <a:ext cx="197" cy="413"/>
            </a:xfrm>
            <a:custGeom>
              <a:avLst/>
              <a:gdLst>
                <a:gd name="T0" fmla="*/ 197 w 197"/>
                <a:gd name="T1" fmla="*/ 413 h 413"/>
                <a:gd name="T2" fmla="*/ 0 w 197"/>
                <a:gd name="T3" fmla="*/ 413 h 413"/>
                <a:gd name="T4" fmla="*/ 0 w 197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413">
                  <a:moveTo>
                    <a:pt x="197" y="413"/>
                  </a:moveTo>
                  <a:lnTo>
                    <a:pt x="0" y="41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08" y="2592"/>
              <a:ext cx="86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 anchorCtr="1"/>
            <a:lstStyle/>
            <a:p>
              <a:pPr algn="r">
                <a:spcBef>
                  <a:spcPct val="50000"/>
                </a:spcBef>
              </a:pPr>
              <a:r>
                <a:rPr lang="de-DE" sz="2000" dirty="0"/>
                <a:t>K</a:t>
              </a:r>
              <a:r>
                <a:rPr lang="de-DE" sz="2000" baseline="-25000" dirty="0"/>
                <a:t>2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080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176" y="24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699" y="22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576" y="2791"/>
              <a:ext cx="87" cy="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104" y="2928"/>
              <a:ext cx="192" cy="144"/>
            </a:xfrm>
            <a:custGeom>
              <a:avLst/>
              <a:gdLst>
                <a:gd name="T0" fmla="*/ 0 w 192"/>
                <a:gd name="T1" fmla="*/ 144 h 144"/>
                <a:gd name="T2" fmla="*/ 0 w 192"/>
                <a:gd name="T3" fmla="*/ 0 h 144"/>
                <a:gd name="T4" fmla="*/ 192 w 192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008" y="3024"/>
              <a:ext cx="62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/>
                <a:t>request</a:t>
              </a:r>
              <a:endParaRPr lang="en-US" sz="1600" i="1" dirty="0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005138" y="4274344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&amp;</a:t>
            </a:r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62338" y="3528219"/>
            <a:ext cx="228600" cy="974725"/>
          </a:xfrm>
          <a:custGeom>
            <a:avLst/>
            <a:gdLst>
              <a:gd name="T0" fmla="*/ 0 w 144"/>
              <a:gd name="T1" fmla="*/ 614 h 614"/>
              <a:gd name="T2" fmla="*/ 144 w 144"/>
              <a:gd name="T3" fmla="*/ 614 h 614"/>
              <a:gd name="T4" fmla="*/ 141 w 144"/>
              <a:gd name="T5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614">
                <a:moveTo>
                  <a:pt x="0" y="614"/>
                </a:moveTo>
                <a:lnTo>
                  <a:pt x="144" y="614"/>
                </a:lnTo>
                <a:lnTo>
                  <a:pt x="14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52738" y="3969544"/>
            <a:ext cx="152400" cy="381000"/>
          </a:xfrm>
          <a:custGeom>
            <a:avLst/>
            <a:gdLst>
              <a:gd name="T0" fmla="*/ 96 w 96"/>
              <a:gd name="T1" fmla="*/ 240 h 240"/>
              <a:gd name="T2" fmla="*/ 0 w 96"/>
              <a:gd name="T3" fmla="*/ 240 h 240"/>
              <a:gd name="T4" fmla="*/ 0 w 96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240">
                <a:moveTo>
                  <a:pt x="96" y="240"/>
                </a:move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700338" y="3817144"/>
            <a:ext cx="312737" cy="655637"/>
          </a:xfrm>
          <a:custGeom>
            <a:avLst/>
            <a:gdLst>
              <a:gd name="T0" fmla="*/ 197 w 197"/>
              <a:gd name="T1" fmla="*/ 413 h 413"/>
              <a:gd name="T2" fmla="*/ 0 w 197"/>
              <a:gd name="T3" fmla="*/ 413 h 413"/>
              <a:gd name="T4" fmla="*/ 0 w 197"/>
              <a:gd name="T5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413">
                <a:moveTo>
                  <a:pt x="197" y="413"/>
                </a:moveTo>
                <a:lnTo>
                  <a:pt x="0" y="413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395538" y="4121944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 anchorCtr="1"/>
          <a:lstStyle/>
          <a:p>
            <a:pPr algn="r">
              <a:spcBef>
                <a:spcPct val="50000"/>
              </a:spcBef>
            </a:pPr>
            <a:r>
              <a:rPr lang="de-DE" sz="2000" dirty="0"/>
              <a:t>K</a:t>
            </a:r>
            <a:r>
              <a:rPr lang="de-DE" sz="2000" baseline="-25000" dirty="0"/>
              <a:t>3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2662238" y="377110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2814638" y="393144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649663" y="348694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3449638" y="4437856"/>
            <a:ext cx="138112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700338" y="4685506"/>
            <a:ext cx="304800" cy="228600"/>
          </a:xfrm>
          <a:custGeom>
            <a:avLst/>
            <a:gdLst>
              <a:gd name="T0" fmla="*/ 0 w 192"/>
              <a:gd name="T1" fmla="*/ 144 h 144"/>
              <a:gd name="T2" fmla="*/ 0 w 192"/>
              <a:gd name="T3" fmla="*/ 0 h 144"/>
              <a:gd name="T4" fmla="*/ 192 w 19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547938" y="4807744"/>
            <a:ext cx="990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request</a:t>
            </a:r>
            <a:endParaRPr lang="en-US" sz="1600" i="1" dirty="0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547938" y="3659981"/>
            <a:ext cx="457200" cy="930275"/>
          </a:xfrm>
          <a:custGeom>
            <a:avLst/>
            <a:gdLst>
              <a:gd name="T0" fmla="*/ 10 w 288"/>
              <a:gd name="T1" fmla="*/ 0 h 586"/>
              <a:gd name="T2" fmla="*/ 0 w 288"/>
              <a:gd name="T3" fmla="*/ 92 h 586"/>
              <a:gd name="T4" fmla="*/ 0 w 288"/>
              <a:gd name="T5" fmla="*/ 586 h 586"/>
              <a:gd name="T6" fmla="*/ 288 w 288"/>
              <a:gd name="T7" fmla="*/ 58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86">
                <a:moveTo>
                  <a:pt x="10" y="0"/>
                </a:moveTo>
                <a:cubicBezTo>
                  <a:pt x="2" y="33"/>
                  <a:pt x="0" y="56"/>
                  <a:pt x="0" y="92"/>
                </a:cubicBezTo>
                <a:lnTo>
                  <a:pt x="0" y="586"/>
                </a:lnTo>
                <a:lnTo>
                  <a:pt x="288" y="58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2508250" y="362981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857750" y="2690019"/>
            <a:ext cx="349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800" dirty="0"/>
              <a:t>Datenbus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52413" y="2809081"/>
            <a:ext cx="431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de-DE" sz="1000" dirty="0"/>
              <a:t>7</a:t>
            </a:r>
            <a:br>
              <a:rPr lang="de-DE" sz="1000" dirty="0"/>
            </a:br>
            <a:r>
              <a:rPr lang="de-DE" sz="1000" dirty="0"/>
              <a:t>6</a:t>
            </a:r>
            <a:br>
              <a:rPr lang="de-DE" sz="1000" dirty="0"/>
            </a:br>
            <a:r>
              <a:rPr lang="de-DE" sz="1000" dirty="0"/>
              <a:t>5</a:t>
            </a:r>
            <a:br>
              <a:rPr lang="de-DE" sz="1000" dirty="0"/>
            </a:br>
            <a:r>
              <a:rPr lang="de-DE" sz="1000" dirty="0"/>
              <a:t>4</a:t>
            </a:r>
            <a:br>
              <a:rPr lang="de-DE" sz="1000" dirty="0"/>
            </a:br>
            <a:r>
              <a:rPr lang="de-DE" sz="1000" dirty="0"/>
              <a:t>3</a:t>
            </a:r>
            <a:br>
              <a:rPr lang="de-DE" sz="1000" dirty="0"/>
            </a:br>
            <a:r>
              <a:rPr lang="de-DE" sz="1000" dirty="0"/>
              <a:t>2</a:t>
            </a:r>
            <a:br>
              <a:rPr lang="de-DE" sz="1000" dirty="0"/>
            </a:br>
            <a:r>
              <a:rPr lang="de-DE" sz="1000" dirty="0"/>
              <a:t>1</a:t>
            </a:r>
            <a:br>
              <a:rPr lang="de-DE" sz="1000" dirty="0"/>
            </a:br>
            <a:r>
              <a:rPr lang="de-DE" sz="1000" dirty="0"/>
              <a:t>0</a:t>
            </a: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3843338" y="4285456"/>
            <a:ext cx="2057400" cy="1447800"/>
          </a:xfrm>
          <a:prstGeom prst="wedgeRoundRectCallout">
            <a:avLst>
              <a:gd name="adj1" fmla="val -21759"/>
              <a:gd name="adj2" fmla="val -70616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de-DE" sz="1600" dirty="0"/>
              <a:t>'0</a:t>
            </a:r>
            <a:r>
              <a:rPr lang="de-DE" sz="1600" dirty="0" smtClean="0"/>
              <a:t>'=</a:t>
            </a:r>
            <a:r>
              <a:rPr lang="en-US" sz="1600" i="1" dirty="0" smtClean="0"/>
              <a:t>request</a:t>
            </a:r>
            <a:r>
              <a:rPr lang="de-DE" sz="1600" i="1" dirty="0" smtClean="0"/>
              <a:t>, </a:t>
            </a:r>
            <a:r>
              <a:rPr lang="de-DE" sz="1600" dirty="0"/>
              <a:t>unbenutzte Leitungen (über Widerstand) auf '1' gesetzt.</a:t>
            </a: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0" y="3718719"/>
            <a:ext cx="3767138" cy="1466850"/>
            <a:chOff x="27" y="2235"/>
            <a:chExt cx="2373" cy="924"/>
          </a:xfrm>
        </p:grpSpPr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008" y="292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>
                  <a:solidFill>
                    <a:srgbClr val="FF3300"/>
                  </a:solidFill>
                </a:rPr>
                <a:t>'1'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2112" y="292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>
                  <a:solidFill>
                    <a:srgbClr val="FF3300"/>
                  </a:solidFill>
                </a:rPr>
                <a:t>'1'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5" y="2235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solidFill>
                    <a:srgbClr val="FF3300"/>
                  </a:solidFill>
                </a:rPr>
                <a:t>'1'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27" y="2351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solidFill>
                    <a:srgbClr val="FF3300"/>
                  </a:solidFill>
                </a:rPr>
                <a:t>'1'</a:t>
              </a:r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490538" y="2913856"/>
            <a:ext cx="4267200" cy="1066800"/>
            <a:chOff x="864" y="1824"/>
            <a:chExt cx="2688" cy="672"/>
          </a:xfrm>
        </p:grpSpPr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864" y="1824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864" y="1920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864" y="2016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864" y="2112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864" y="2208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864" y="2304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864" y="2400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864" y="2496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1814513" y="3317081"/>
            <a:ext cx="2282825" cy="434975"/>
            <a:chOff x="1170" y="1982"/>
            <a:chExt cx="1438" cy="274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1170" y="2083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solidFill>
                    <a:srgbClr val="FF3300"/>
                  </a:solidFill>
                </a:rPr>
                <a:t>'0'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2320" y="1982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solidFill>
                    <a:srgbClr val="FF3300"/>
                  </a:solidFill>
                </a:rPr>
                <a:t>'0'</a:t>
              </a:r>
            </a:p>
          </p:txBody>
        </p: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1966913" y="3321844"/>
            <a:ext cx="2349500" cy="427037"/>
            <a:chOff x="1266" y="1985"/>
            <a:chExt cx="1480" cy="269"/>
          </a:xfrm>
        </p:grpSpPr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2458" y="1985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solidFill>
                    <a:srgbClr val="FF3300"/>
                  </a:solidFill>
                </a:rPr>
                <a:t>'1'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1266" y="2081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solidFill>
                    <a:srgbClr val="FF3300"/>
                  </a:solidFill>
                </a:rPr>
                <a:t>'0'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6012160" y="2997711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Phase, in der Datenbus zur Arbitrierung benutzt wird. Ein eigener </a:t>
            </a:r>
            <a:r>
              <a:rPr lang="en-US" sz="2000" i="1" dirty="0" smtClean="0"/>
              <a:t>Request</a:t>
            </a:r>
            <a:r>
              <a:rPr lang="de-DE" sz="2000" dirty="0" smtClean="0"/>
              <a:t> erscheint nur dann als ‚0‘ auf dem Bus, wenn kein Wunsch einer höheren Priorität auf dem Bus angemeldet ist.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5228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ether-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09614"/>
            <a:ext cx="7526337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EAACC0B-0EDD-4753-8119-427312E281F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Buszugang </a:t>
            </a:r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Verteilte Arbitrierung </a:t>
            </a:r>
            <a:r>
              <a:rPr lang="en-US" b="1" i="1" dirty="0" smtClean="0"/>
              <a:t>(collision detection)</a:t>
            </a:r>
          </a:p>
          <a:p>
            <a:pPr marL="381000" indent="-381000">
              <a:lnSpc>
                <a:spcPct val="90000"/>
              </a:lnSpc>
            </a:pPr>
            <a:endParaRPr lang="en-US" b="1" i="1" dirty="0" smtClean="0"/>
          </a:p>
          <a:p>
            <a:pPr marL="0" indent="-381000">
              <a:lnSpc>
                <a:spcPct val="100000"/>
              </a:lnSpc>
            </a:pPr>
            <a:r>
              <a:rPr lang="de-DE" i="1" dirty="0" smtClean="0"/>
              <a:t>„</a:t>
            </a:r>
            <a:r>
              <a:rPr lang="en-US" i="1" dirty="0" smtClean="0"/>
              <a:t>In this scheme, each device independently requests the bus. Multiple simultaneous requests result in a collision. The collision is detected and a scheme for selecting among the colliding parties is used.</a:t>
            </a:r>
            <a:r>
              <a:rPr lang="de-DE" i="1" dirty="0" smtClean="0"/>
              <a:t>“</a:t>
            </a:r>
            <a:r>
              <a:rPr lang="de-DE" dirty="0"/>
              <a:t> </a:t>
            </a:r>
            <a:r>
              <a:rPr lang="de-DE" dirty="0" smtClean="0"/>
              <a:t>[Hennessy/Patterson]</a:t>
            </a:r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dirty="0" smtClean="0"/>
              <a:t>Beispiel: BNC-basiertes Ethernet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343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5A18B7-45B8-4236-922A-E8A002F1EA6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 Busse (1)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 interne Busse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Spezifikation der Pins und Signale</a:t>
            </a:r>
            <a:endParaRPr lang="de-DE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Spezifikation der Steckerverbindung für Einsteckkarten </a:t>
            </a:r>
            <a:r>
              <a:rPr lang="en-US" i="1" dirty="0" smtClean="0"/>
              <a:t>(Slots)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Erweiterung des CPU-Busses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Übernahme des CPU-Busses,</a:t>
            </a:r>
            <a:br>
              <a:rPr lang="de-DE" dirty="0" smtClean="0"/>
            </a:br>
            <a:r>
              <a:rPr lang="de-DE" dirty="0" smtClean="0"/>
              <a:t>Hinzunahme weiterer Leitungen</a:t>
            </a:r>
            <a:br>
              <a:rPr lang="de-DE" dirty="0" smtClean="0"/>
            </a:br>
            <a:r>
              <a:rPr lang="de-DE" dirty="0" smtClean="0"/>
              <a:t>(z.B. für Unterbrechungssteuerung)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Umsetzung des CPU-Busses auf</a:t>
            </a:r>
            <a:br>
              <a:rPr lang="de-DE" dirty="0" smtClean="0"/>
            </a:br>
            <a:r>
              <a:rPr lang="de-DE" dirty="0" smtClean="0"/>
              <a:t>internen Bus über Buskontroller-</a:t>
            </a:r>
            <a:br>
              <a:rPr lang="de-DE" dirty="0" smtClean="0"/>
            </a:br>
            <a:r>
              <a:rPr lang="de-DE" dirty="0" smtClean="0"/>
              <a:t>Chipsatz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4" t="26726" r="13928" b="17134"/>
          <a:stretch/>
        </p:blipFill>
        <p:spPr>
          <a:xfrm>
            <a:off x="5011504" y="2530573"/>
            <a:ext cx="4024992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B5AE201-373B-4E83-AA65-F42AD22A3A0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Interne Busse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Interne Busse mit DMA-Controller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Evtl. mehrere DMA-Kanäle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Transfers gleichzeitig aktivierbar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Beispiel: DMA-Controller am CPU-Bus</a:t>
            </a:r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über spezielle DMA-Register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33960" r="41695" b="29400"/>
          <a:stretch/>
        </p:blipFill>
        <p:spPr>
          <a:xfrm>
            <a:off x="683568" y="3254914"/>
            <a:ext cx="3061608" cy="1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7B25AD-DFB0-4773-932F-36BCCBA0815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Ein-/Ausgabe aus Sicht der CPU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Datentransport aus der CPU heraus oder in die CPU hinein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Adress- und Datenbus der CPU plus Kontrollleitungen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der Regel Datentransport zum oder vom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Vereinfachte 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der Praxis vor dem Speicher ein Chipsatz zur Speicheransteuerung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Generierung der RAS- und CAS-Signale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Multiplexen der Adressleitungen zum Speicherchip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Chipsatz sorgt für überlappende Speicherzugriffe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der Praxis viele Kontrollleitungen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7077" r="9465" b="15089"/>
          <a:stretch/>
        </p:blipFill>
        <p:spPr>
          <a:xfrm>
            <a:off x="611560" y="2559986"/>
            <a:ext cx="7364186" cy="14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17D62AE-C6AC-406F-97D6-62191E7B088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PCI-Bus (1)</a:t>
            </a:r>
            <a:endParaRPr lang="de-DE" dirty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b="1" i="1" dirty="0" smtClean="0"/>
              <a:t>Peripheral Component Interconnection</a:t>
            </a:r>
            <a:r>
              <a:rPr lang="de-DE" b="1" dirty="0" smtClean="0"/>
              <a:t> (PCI von Intel)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Seit etwa 1992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Busarchitektur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Synchroner Bus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Taktrate 33 bzw. 66 MHz</a:t>
            </a:r>
            <a:br>
              <a:rPr lang="de-DE" dirty="0" smtClean="0"/>
            </a:br>
            <a:r>
              <a:rPr lang="de-DE" dirty="0" smtClean="0"/>
              <a:t>(133, 266 und 533 MHz sind definiert aber meist noch nicht genutzt)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Datenbreite 32 Bit (64 Bit sind definiert aber selten genutzt)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Datenübertragung im </a:t>
            </a:r>
            <a:r>
              <a:rPr lang="en-US" i="1" dirty="0"/>
              <a:t>Burst</a:t>
            </a:r>
            <a:r>
              <a:rPr lang="de-DE" dirty="0"/>
              <a:t>-Mode 133 MByte/s (266 MByte/s)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Adressbreite 32 Bit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32 Bit Speicheradressraum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32 Bit I/O-Adressraum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Zusätzlich: Konfigurationsadressraum pro </a:t>
            </a:r>
            <a:r>
              <a:rPr lang="de-DE" dirty="0" smtClean="0"/>
              <a:t>Busteilnehmer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38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D8C9C5-F864-4CE8-932A-A1F879866A1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</a:t>
            </a:r>
            <a:r>
              <a:rPr lang="de-DE" dirty="0" smtClean="0"/>
              <a:t>PCI-Bus (2)</a:t>
            </a:r>
            <a:endParaRPr lang="de-DE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Buselektrik</a:t>
            </a:r>
            <a:endParaRPr lang="en-US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Meist 5 V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Tendenz zu geringeren Spannungen 3,3 V oder 1,5 V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Höhere Busgeschwindigkeit möglich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err="1"/>
              <a:t>Busarbitrierung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Parallele, zentrale Arbitrierung durch Buscontroller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Bus-</a:t>
            </a:r>
            <a:r>
              <a:rPr lang="en-US" i="1" dirty="0"/>
              <a:t>Master</a:t>
            </a:r>
            <a:r>
              <a:rPr lang="de-DE" dirty="0"/>
              <a:t> kann PCI-Bus für einen Zugriff benutzen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den Anfängen kein </a:t>
            </a:r>
            <a:r>
              <a:rPr lang="de-DE" dirty="0"/>
              <a:t>DMA-Controller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Stattdessen überträgt Bus-</a:t>
            </a:r>
            <a:r>
              <a:rPr lang="en-US" i="1" dirty="0"/>
              <a:t>Master</a:t>
            </a:r>
            <a:r>
              <a:rPr lang="de-DE" dirty="0"/>
              <a:t> Daten selbst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98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94496C1-7AA0-420B-B9F6-7CF0FD3094C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Buszyklen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Speicherzugriff (Lesen, Schreiben)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Adresse und Daten im Zeitmultiplex über gleiche Leitungen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I/O-Zugriff (Lesen, Schreiben)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Konfigurationszugriff (Lesen, Schreiben der Konfigurationsparameter)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Burst</a:t>
            </a:r>
            <a:r>
              <a:rPr lang="de-DE" dirty="0" smtClean="0"/>
              <a:t>-Mode Zugriffe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Adressübertragung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Mehrfache Datenzugriffe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480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1927214-3D85-46BB-A005-A5FFA6731FB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8" t="21694" r="18929" b="11315"/>
          <a:stretch/>
        </p:blipFill>
        <p:spPr>
          <a:xfrm>
            <a:off x="4183158" y="2759327"/>
            <a:ext cx="4637314" cy="347798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4067944" y="2564904"/>
            <a:ext cx="1872208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Konfiguration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Jeder Bus-Teilnehmer</a:t>
            </a:r>
            <a:br>
              <a:rPr lang="de-DE" dirty="0" smtClean="0"/>
            </a:br>
            <a:r>
              <a:rPr lang="de-DE" dirty="0" smtClean="0"/>
              <a:t>256 Byte Konfigurationsdaten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64 x 32 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Anordnung genormt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64 Byte genormter </a:t>
            </a:r>
            <a:r>
              <a:rPr lang="en-US" i="1" dirty="0" smtClean="0"/>
              <a:t>Header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192 Byte Zusatzkonfiguration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41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8219379-5053-4B47-BF10-FDFF5BD5291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Konfiguration (fortges.)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Codes für Hersteller und Gerätenummer des Herstellers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für </a:t>
            </a:r>
            <a:r>
              <a:rPr lang="en-US" i="1" dirty="0" smtClean="0"/>
              <a:t>Plug-and-Play</a:t>
            </a:r>
            <a:r>
              <a:rPr lang="de-DE" dirty="0" smtClean="0"/>
              <a:t>-Betrieb benötigt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 für Geräteart und Revisionsnummer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Busteilnehmer ist ein </a:t>
            </a:r>
            <a:r>
              <a:rPr lang="en-US" i="1" dirty="0" smtClean="0"/>
              <a:t>Floppy-Controller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Diverse Konfigurationsdaten zu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Selbsttest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Struktur der Zusatzkonfigurationsdaten, etc.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Adressregister für das Einblenden der I/O-Register und eines ROMs in die Busadressräume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Latenzinformationen bei Buszugriffen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Zuordnung der Unterbrechungsleitung des Busteilnehmers zu PCI-Unterbrechung und Prozessorunterbrechung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00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86E2B7D-D07A-461A-B134-603A521CBED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Konfiguration (fortges.)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Initialisierung beim Hochfahren des Betriebssystems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Selektierung der einzelnen Busteilnehmer (Karten) durch IDSEL-Signal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Konfiguration der I/O- und Speicheradressen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Automatische Konfliktauflösung</a:t>
            </a:r>
            <a:br>
              <a:rPr lang="de-DE" dirty="0" smtClean="0"/>
            </a:br>
            <a:r>
              <a:rPr lang="de-DE" dirty="0" smtClean="0"/>
              <a:t>(sensible Kartentypen können bevorzugt werden)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Prozessor-IRQ-Leitungen können gemeinsam benutzt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manuelle Kartenkonfiguration (wie bspw. bei alten ISA-Bussen) mehr notwendig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79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B8C566-727F-41DA-B114-A4893C480A6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Grundstruktur PCI-basierter Systeme</a:t>
            </a:r>
            <a:endParaRPr lang="de-DE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38600" y="1706488"/>
            <a:ext cx="1905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dirty="0"/>
              <a:t>Prozessor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38600" y="2849488"/>
            <a:ext cx="1905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i="1" dirty="0"/>
              <a:t>Northbridge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38600" y="4536976"/>
            <a:ext cx="19050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i="1" dirty="0"/>
              <a:t>Southbridge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620000" y="2925688"/>
            <a:ext cx="1295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dirty="0"/>
              <a:t>SDRAM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8600" y="2857128"/>
            <a:ext cx="1981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Grafikkarte</a:t>
            </a:r>
            <a:endParaRPr lang="de-DE" sz="20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800" y="4003576"/>
            <a:ext cx="533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315200" y="3840088"/>
            <a:ext cx="1600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Clock buffer</a:t>
            </a:r>
            <a:endParaRPr lang="en-US" sz="2000" i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15200" y="4351784"/>
            <a:ext cx="1600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Clock generator</a:t>
            </a:r>
            <a:endParaRPr lang="en-US" sz="2000" i="1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09800" y="316192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943600" y="31542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953000" y="23160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943600" y="4808984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486400" y="3466728"/>
            <a:ext cx="1828800" cy="961256"/>
          </a:xfrm>
          <a:custGeom>
            <a:avLst/>
            <a:gdLst>
              <a:gd name="T0" fmla="*/ 0 w 1152"/>
              <a:gd name="T1" fmla="*/ 0 h 720"/>
              <a:gd name="T2" fmla="*/ 0 w 1152"/>
              <a:gd name="T3" fmla="*/ 720 h 720"/>
              <a:gd name="T4" fmla="*/ 1152 w 1152"/>
              <a:gd name="T5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720">
                <a:moveTo>
                  <a:pt x="0" y="0"/>
                </a:moveTo>
                <a:lnTo>
                  <a:pt x="0" y="720"/>
                </a:lnTo>
                <a:lnTo>
                  <a:pt x="1152" y="7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648200" y="3459088"/>
            <a:ext cx="1588" cy="10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09600" y="3622576"/>
            <a:ext cx="4038600" cy="381000"/>
          </a:xfrm>
          <a:custGeom>
            <a:avLst/>
            <a:gdLst>
              <a:gd name="T0" fmla="*/ 0 w 2544"/>
              <a:gd name="T1" fmla="*/ 240 h 240"/>
              <a:gd name="T2" fmla="*/ 0 w 2544"/>
              <a:gd name="T3" fmla="*/ 0 h 240"/>
              <a:gd name="T4" fmla="*/ 2544 w 254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4" h="240">
                <a:moveTo>
                  <a:pt x="0" y="240"/>
                </a:moveTo>
                <a:lnTo>
                  <a:pt x="0" y="0"/>
                </a:lnTo>
                <a:lnTo>
                  <a:pt x="25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990600" y="4003576"/>
            <a:ext cx="533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676400" y="4003576"/>
            <a:ext cx="533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362200" y="4003576"/>
            <a:ext cx="533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048000" y="4003576"/>
            <a:ext cx="533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295400" y="36225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981200" y="36225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590800" y="36225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352800" y="36225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295400" y="4653136"/>
            <a:ext cx="236220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000" dirty="0" smtClean="0"/>
              <a:t>ATA </a:t>
            </a:r>
            <a:r>
              <a:rPr lang="de-DE" sz="2000" dirty="0"/>
              <a:t>33/66/100</a:t>
            </a:r>
            <a:br>
              <a:rPr lang="de-DE" sz="2000" dirty="0"/>
            </a:br>
            <a:r>
              <a:rPr lang="de-DE" sz="2000" dirty="0"/>
              <a:t>BIOS ROM</a:t>
            </a:r>
            <a:br>
              <a:rPr lang="de-DE" sz="2000" dirty="0"/>
            </a:br>
            <a:r>
              <a:rPr lang="de-DE" sz="2000" dirty="0"/>
              <a:t>USB</a:t>
            </a:r>
            <a:br>
              <a:rPr lang="de-DE" sz="2000" dirty="0"/>
            </a:br>
            <a:r>
              <a:rPr lang="de-DE" sz="2000" i="1" dirty="0"/>
              <a:t>Keyboard</a:t>
            </a:r>
            <a:br>
              <a:rPr lang="de-DE" sz="2000" i="1" dirty="0"/>
            </a:br>
            <a:r>
              <a:rPr lang="de-DE" sz="2000" i="1" dirty="0"/>
              <a:t>Mouse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657600" y="48417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57600" y="51465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657600" y="54513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657600" y="57561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3657600" y="60609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6400800" y="5527576"/>
            <a:ext cx="27432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Power Plane control,</a:t>
            </a:r>
            <a:br>
              <a:rPr lang="en-US" sz="2000" i="1" dirty="0" smtClean="0"/>
            </a:br>
            <a:r>
              <a:rPr lang="en-US" sz="2000" i="1" dirty="0" smtClean="0"/>
              <a:t>GPIO, ACPI Events</a:t>
            </a:r>
            <a:endParaRPr lang="en-US" sz="2000" i="1" dirty="0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5943600" y="2773288"/>
            <a:ext cx="16002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memory bus</a:t>
            </a:r>
            <a:br>
              <a:rPr lang="en-US" sz="2000" i="1" dirty="0" smtClean="0"/>
            </a:br>
            <a:r>
              <a:rPr lang="en-US" sz="2000" i="1" dirty="0" smtClean="0"/>
              <a:t>(PC266,</a:t>
            </a:r>
            <a:br>
              <a:rPr lang="en-US" sz="2000" i="1" dirty="0" smtClean="0"/>
            </a:br>
            <a:r>
              <a:rPr lang="en-US" sz="2000" i="1" dirty="0" smtClean="0"/>
              <a:t>PC400)</a:t>
            </a:r>
            <a:endParaRPr lang="en-US" sz="2000" i="1" dirty="0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209800" y="2780928"/>
            <a:ext cx="1905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Grafikbus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(AGP 4x)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3886200" y="3622576"/>
            <a:ext cx="914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PCI-Bus</a:t>
            </a: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8229600" y="3382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5791200" y="3459088"/>
            <a:ext cx="1524000" cy="533400"/>
          </a:xfrm>
          <a:custGeom>
            <a:avLst/>
            <a:gdLst>
              <a:gd name="T0" fmla="*/ 0 w 960"/>
              <a:gd name="T1" fmla="*/ 0 h 336"/>
              <a:gd name="T2" fmla="*/ 0 w 960"/>
              <a:gd name="T3" fmla="*/ 336 h 336"/>
              <a:gd name="T4" fmla="*/ 960 w 96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336">
                <a:moveTo>
                  <a:pt x="0" y="0"/>
                </a:moveTo>
                <a:lnTo>
                  <a:pt x="0" y="336"/>
                </a:lnTo>
                <a:lnTo>
                  <a:pt x="960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5943600" y="56799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5943600" y="60609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sz="2000" dirty="0"/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4953000" y="2392288"/>
            <a:ext cx="1828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front side bus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7883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17C61EC-51A7-46C9-B864-A4F652E761B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Front-Side</a:t>
            </a:r>
            <a:r>
              <a:rPr lang="de-DE" b="1" dirty="0" smtClean="0"/>
              <a:t>-Bus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Systembus zum Chipsatz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Typisch: 64 Bit Daten, 32 Bit Adressen, 200 MHz, mehrere Datentransfers pro Taktzyklus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Northbridge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Anbindung des Hauptspeichers und schneller Grafikkarte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Southbridge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Umsetzung auf PCI-Bus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Anbindung von Legacy-I/O (RS-232, SPP, EPP etc.)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39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BAAF5B3-5549-49DD-B527-BFF1D11D4C9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</a:t>
            </a:r>
            <a:r>
              <a:rPr lang="de-DE" dirty="0"/>
              <a:t>9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Wo sind diese Komponenten</a:t>
            </a:r>
          </a:p>
          <a:p>
            <a:pPr>
              <a:lnSpc>
                <a:spcPct val="90000"/>
              </a:lnSpc>
            </a:pPr>
            <a:r>
              <a:rPr lang="de-DE" b="1" dirty="0" smtClean="0"/>
              <a:t>auf dem Board?</a:t>
            </a:r>
            <a:endParaRPr lang="de-DE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800600" y="76200"/>
            <a:ext cx="4267200" cy="2254250"/>
            <a:chOff x="144" y="768"/>
            <a:chExt cx="5616" cy="3216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2544" y="768"/>
              <a:ext cx="1200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de-DE" sz="800" dirty="0"/>
                <a:t>Prozessor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544" y="1488"/>
              <a:ext cx="1200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de-DE" sz="800" i="1" dirty="0"/>
                <a:t>Northbridge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2544" y="2736"/>
              <a:ext cx="1200" cy="12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de-DE" sz="800" i="1" dirty="0"/>
                <a:t>Southbridge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800" y="1536"/>
              <a:ext cx="81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de-DE" sz="800" dirty="0"/>
                <a:t>SDRAM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44" y="1488"/>
              <a:ext cx="124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de-DE" sz="800" dirty="0"/>
                <a:t>Graphikkarte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92" y="2400"/>
              <a:ext cx="33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endParaRPr lang="en-US" sz="800" dirty="0"/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4608" y="2112"/>
              <a:ext cx="1008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en-US" sz="800" i="1" dirty="0" smtClean="0"/>
                <a:t>Clock buffer</a:t>
              </a:r>
              <a:endParaRPr lang="en-US" sz="800" i="1" dirty="0"/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4608" y="2544"/>
              <a:ext cx="100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r>
                <a:rPr lang="en-US" sz="800" i="1" dirty="0" smtClean="0"/>
                <a:t>Clock generator</a:t>
              </a:r>
              <a:endParaRPr lang="en-US" sz="800" i="1" dirty="0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1392" y="168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3744" y="168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3120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3744" y="283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3456" y="1872"/>
              <a:ext cx="1152" cy="720"/>
            </a:xfrm>
            <a:custGeom>
              <a:avLst/>
              <a:gdLst>
                <a:gd name="T0" fmla="*/ 0 w 1152"/>
                <a:gd name="T1" fmla="*/ 0 h 720"/>
                <a:gd name="T2" fmla="*/ 0 w 1152"/>
                <a:gd name="T3" fmla="*/ 720 h 720"/>
                <a:gd name="T4" fmla="*/ 1152 w 1152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720">
                  <a:moveTo>
                    <a:pt x="0" y="0"/>
                  </a:moveTo>
                  <a:lnTo>
                    <a:pt x="0" y="720"/>
                  </a:lnTo>
                  <a:lnTo>
                    <a:pt x="1152" y="7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928" y="1872"/>
              <a:ext cx="1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384" y="2160"/>
              <a:ext cx="2544" cy="240"/>
            </a:xfrm>
            <a:custGeom>
              <a:avLst/>
              <a:gdLst>
                <a:gd name="T0" fmla="*/ 0 w 2544"/>
                <a:gd name="T1" fmla="*/ 240 h 240"/>
                <a:gd name="T2" fmla="*/ 0 w 2544"/>
                <a:gd name="T3" fmla="*/ 0 h 240"/>
                <a:gd name="T4" fmla="*/ 2544 w 2544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4" h="240">
                  <a:moveTo>
                    <a:pt x="0" y="240"/>
                  </a:moveTo>
                  <a:lnTo>
                    <a:pt x="0" y="0"/>
                  </a:lnTo>
                  <a:lnTo>
                    <a:pt x="254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624" y="2400"/>
              <a:ext cx="33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endParaRPr lang="en-US" sz="800" dirty="0"/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endParaRPr lang="en-US" sz="800" dirty="0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1488" y="2400"/>
              <a:ext cx="33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endParaRPr lang="en-US" sz="800" dirty="0"/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1920" y="2400"/>
              <a:ext cx="33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50000"/>
                </a:spcBef>
              </a:pPr>
              <a:endParaRPr lang="en-US" sz="800" dirty="0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816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248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16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211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817" y="2787"/>
              <a:ext cx="1487" cy="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800" dirty="0" smtClean="0"/>
                <a:t>ATA </a:t>
              </a:r>
              <a:r>
                <a:rPr lang="de-DE" sz="800" dirty="0"/>
                <a:t>33/66/100</a:t>
              </a:r>
              <a:br>
                <a:rPr lang="de-DE" sz="800" dirty="0"/>
              </a:br>
              <a:r>
                <a:rPr lang="de-DE" sz="800" dirty="0"/>
                <a:t>BIOS ROM</a:t>
              </a:r>
              <a:br>
                <a:rPr lang="de-DE" sz="800" dirty="0"/>
              </a:br>
              <a:r>
                <a:rPr lang="de-DE" sz="800" dirty="0"/>
                <a:t>USB</a:t>
              </a:r>
              <a:br>
                <a:rPr lang="de-DE" sz="800" dirty="0"/>
              </a:br>
              <a:r>
                <a:rPr lang="de-DE" sz="800" i="1" dirty="0"/>
                <a:t>Keyboard</a:t>
              </a:r>
              <a:br>
                <a:rPr lang="de-DE" sz="800" i="1" dirty="0"/>
              </a:br>
              <a:r>
                <a:rPr lang="de-DE" sz="800" i="1" dirty="0"/>
                <a:t>Mouse</a:t>
              </a:r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2304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2304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2304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2304" y="35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2304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38" name="Text Box 48"/>
            <p:cNvSpPr txBox="1">
              <a:spLocks noChangeArrowheads="1"/>
            </p:cNvSpPr>
            <p:nvPr/>
          </p:nvSpPr>
          <p:spPr bwMode="auto">
            <a:xfrm>
              <a:off x="4032" y="3359"/>
              <a:ext cx="1728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i="1" dirty="0" smtClean="0"/>
                <a:t>Power Plane control,</a:t>
              </a:r>
              <a:br>
                <a:rPr lang="en-US" sz="800" i="1" dirty="0" smtClean="0"/>
              </a:br>
              <a:r>
                <a:rPr lang="en-US" sz="800" i="1" dirty="0" smtClean="0"/>
                <a:t>GPIO, ACPI Events</a:t>
              </a:r>
              <a:endParaRPr lang="en-US" sz="800" i="1" dirty="0"/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3744" y="1434"/>
              <a:ext cx="1009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i="1" dirty="0" smtClean="0"/>
                <a:t>memory bus</a:t>
              </a:r>
              <a:br>
                <a:rPr lang="en-US" sz="800" i="1" dirty="0" smtClean="0"/>
              </a:br>
              <a:r>
                <a:rPr lang="en-US" sz="800" i="1" dirty="0" smtClean="0"/>
                <a:t>(PC266,</a:t>
              </a:r>
              <a:br>
                <a:rPr lang="en-US" sz="800" i="1" dirty="0" smtClean="0"/>
              </a:br>
              <a:r>
                <a:rPr lang="en-US" sz="800" i="1" dirty="0" smtClean="0"/>
                <a:t>PC400)</a:t>
              </a:r>
              <a:endParaRPr lang="en-US" sz="800" i="1" dirty="0"/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1391" y="1434"/>
              <a:ext cx="120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800" dirty="0"/>
                <a:t>Graphikbus</a:t>
              </a:r>
              <a:br>
                <a:rPr lang="de-DE" sz="800" dirty="0"/>
              </a:br>
              <a:r>
                <a:rPr lang="de-DE" sz="800" dirty="0"/>
                <a:t>(AGP 4x)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2448" y="2159"/>
              <a:ext cx="57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800" dirty="0"/>
                <a:t>PCI-Bus</a:t>
              </a:r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 flipV="1">
              <a:off x="5184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3648" y="1872"/>
              <a:ext cx="960" cy="336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336 h 336"/>
                <a:gd name="T4" fmla="*/ 960 w 96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>
              <a:off x="3744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dirty="0"/>
            </a:p>
          </p:txBody>
        </p: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3121" y="1198"/>
              <a:ext cx="115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i="1" dirty="0" smtClean="0"/>
                <a:t>front side bus</a:t>
              </a:r>
              <a:endParaRPr lang="en-US" sz="800" i="1" dirty="0"/>
            </a:p>
          </p:txBody>
        </p:sp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0" y="4572000"/>
            <a:ext cx="16922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Northbridge</a:t>
            </a:r>
            <a:endParaRPr lang="en-US" sz="2000" i="1" dirty="0"/>
          </a:p>
        </p:txBody>
      </p:sp>
      <p:pic>
        <p:nvPicPr>
          <p:cNvPr id="48" name="Picture 3" descr="MLNA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t="9448" r="7480"/>
          <a:stretch>
            <a:fillRect/>
          </a:stretch>
        </p:blipFill>
        <p:spPr bwMode="auto">
          <a:xfrm>
            <a:off x="1733550" y="2514600"/>
            <a:ext cx="47434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0" y="56388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 dirty="0"/>
              <a:t>PCI-Karten</a:t>
            </a:r>
            <a:endParaRPr lang="en-US" sz="2000" dirty="0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0" y="5105400"/>
            <a:ext cx="140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 dirty="0"/>
              <a:t>AGP-Karte</a:t>
            </a:r>
            <a:endParaRPr lang="en-US" sz="2000" dirty="0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76200" y="3886200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 dirty="0"/>
              <a:t>Prozessor</a:t>
            </a:r>
            <a:endParaRPr lang="en-US" sz="2000" dirty="0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581400" y="2133600"/>
            <a:ext cx="1184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 dirty="0"/>
              <a:t>Speicher</a:t>
            </a:r>
            <a:endParaRPr lang="en-US" sz="2000" dirty="0"/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 flipH="1">
            <a:off x="1476375" y="4714875"/>
            <a:ext cx="1604963" cy="114300"/>
          </a:xfrm>
          <a:prstGeom prst="rightArrow">
            <a:avLst>
              <a:gd name="adj1" fmla="val 50000"/>
              <a:gd name="adj2" fmla="val 35104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 flipH="1">
            <a:off x="1412875" y="5813425"/>
            <a:ext cx="898525" cy="115888"/>
          </a:xfrm>
          <a:prstGeom prst="rightArrow">
            <a:avLst>
              <a:gd name="adj1" fmla="val 50000"/>
              <a:gd name="adj2" fmla="val 19383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flipH="1">
            <a:off x="1476375" y="5292725"/>
            <a:ext cx="835025" cy="115888"/>
          </a:xfrm>
          <a:prstGeom prst="rightArrow">
            <a:avLst>
              <a:gd name="adj1" fmla="val 50000"/>
              <a:gd name="adj2" fmla="val 18013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 flipH="1">
            <a:off x="1412875" y="4076700"/>
            <a:ext cx="1604963" cy="115888"/>
          </a:xfrm>
          <a:prstGeom prst="rightArrow">
            <a:avLst>
              <a:gd name="adj1" fmla="val 50000"/>
              <a:gd name="adj2" fmla="val 34623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7" name="AutoShape 14"/>
          <p:cNvSpPr>
            <a:spLocks noChangeArrowheads="1"/>
          </p:cNvSpPr>
          <p:nvPr/>
        </p:nvSpPr>
        <p:spPr bwMode="auto">
          <a:xfrm rot="16200000" flipV="1">
            <a:off x="3344069" y="3132931"/>
            <a:ext cx="1524000" cy="134938"/>
          </a:xfrm>
          <a:prstGeom prst="rightArrow">
            <a:avLst>
              <a:gd name="adj1" fmla="val 50000"/>
              <a:gd name="adj2" fmla="val 28235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8" name="AutoShape 15"/>
          <p:cNvSpPr>
            <a:spLocks/>
          </p:cNvSpPr>
          <p:nvPr/>
        </p:nvSpPr>
        <p:spPr bwMode="auto">
          <a:xfrm>
            <a:off x="2374900" y="5524500"/>
            <a:ext cx="193675" cy="752475"/>
          </a:xfrm>
          <a:prstGeom prst="leftBrace">
            <a:avLst>
              <a:gd name="adj1" fmla="val 32377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97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8F524E0-1428-478E-8F90-F6D42F5A5E8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(10)</a:t>
            </a:r>
            <a:endParaRPr lang="de-DE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Heutiger Standard (PCI 2.0) für hohe Datenraten nicht ausreichend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für schnelle Grafikkarten oder Gigabit-Ethernet-Netzwerkkarten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PCI-X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Erweiterung auf 64 Bit Datenbreite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PCI-Express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Serielle </a:t>
            </a:r>
            <a:r>
              <a:rPr lang="en-US" i="1" dirty="0" smtClean="0"/>
              <a:t>Point-to-Point</a:t>
            </a:r>
            <a:r>
              <a:rPr lang="de-DE" dirty="0" smtClean="0"/>
              <a:t> Verbindungen </a:t>
            </a:r>
            <a:r>
              <a:rPr lang="en-US" i="1" dirty="0" smtClean="0"/>
              <a:t>(Lanes)</a:t>
            </a:r>
            <a:r>
              <a:rPr lang="de-DE" dirty="0" smtClean="0"/>
              <a:t> zwischen den Slots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Max. Übertragungsrate 2 GBit/s pro </a:t>
            </a:r>
            <a:r>
              <a:rPr lang="en-US" i="1" dirty="0" smtClean="0"/>
              <a:t>Lane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</a:t>
            </a:r>
            <a:r>
              <a:rPr lang="en-US" i="1" dirty="0" smtClean="0"/>
              <a:t>Lanes</a:t>
            </a:r>
            <a:r>
              <a:rPr lang="de-DE" dirty="0" smtClean="0"/>
              <a:t> pro Karte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Konfigurierter </a:t>
            </a:r>
            <a:r>
              <a:rPr lang="en-US" i="1" dirty="0" smtClean="0"/>
              <a:t>Switch</a:t>
            </a:r>
            <a:r>
              <a:rPr lang="de-DE" dirty="0" smtClean="0"/>
              <a:t> steuert Verbindungen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</a:t>
            </a:r>
            <a:r>
              <a:rPr lang="en-US" i="1" dirty="0" smtClean="0"/>
              <a:t>Lanes</a:t>
            </a:r>
            <a:r>
              <a:rPr lang="de-DE" dirty="0" smtClean="0"/>
              <a:t> pro Verbindung schaltbar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Max. Übertragung 9,5 GByte/s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Software kann kompatibel bleiben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22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9D4D73F-77BA-453E-8D08-EC31F849675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Datentransporte außerhalb des Hauptspeichers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Coprozessor-Interaktion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Datentransport vom oder zum Co-Prozessor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Datentransport zu Ein-/Ausgabebausteinen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Externe Bausteine am CPU-Bus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Bieten spezielle Speicherstellen an (Register zur Interaktion)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Ein-/Ausgabe aus Sicht der CPU 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44654" r="6429" b="15403"/>
          <a:stretch/>
        </p:blipFill>
        <p:spPr>
          <a:xfrm>
            <a:off x="1043608" y="3861048"/>
            <a:ext cx="7837714" cy="20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647582-B547-4323-8D46-32BAB565599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PCI-Bus </a:t>
            </a:r>
            <a:r>
              <a:rPr lang="de-DE" dirty="0" smtClean="0"/>
              <a:t>(11)</a:t>
            </a:r>
            <a:endParaRPr lang="de-DE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PCI-Express (fortges.)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Möglichkeit der Vermeidung eines Busses, an den mehrere Karten angeschlossen sind und die gegenseitig die Geschwindigkeit begrenzen</a:t>
            </a:r>
          </a:p>
        </p:txBody>
      </p:sp>
      <p:grpSp>
        <p:nvGrpSpPr>
          <p:cNvPr id="7" name="Group 147"/>
          <p:cNvGrpSpPr>
            <a:grpSpLocks/>
          </p:cNvGrpSpPr>
          <p:nvPr/>
        </p:nvGrpSpPr>
        <p:grpSpPr bwMode="auto">
          <a:xfrm>
            <a:off x="1259632" y="1943447"/>
            <a:ext cx="6657975" cy="3933825"/>
            <a:chOff x="396" y="948"/>
            <a:chExt cx="4194" cy="2478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396" y="1299"/>
              <a:ext cx="3812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762" y="1667"/>
              <a:ext cx="104" cy="120"/>
            </a:xfrm>
            <a:custGeom>
              <a:avLst/>
              <a:gdLst>
                <a:gd name="T0" fmla="*/ 11 w 13"/>
                <a:gd name="T1" fmla="*/ 9 h 15"/>
                <a:gd name="T2" fmla="*/ 13 w 13"/>
                <a:gd name="T3" fmla="*/ 10 h 15"/>
                <a:gd name="T4" fmla="*/ 11 w 13"/>
                <a:gd name="T5" fmla="*/ 13 h 15"/>
                <a:gd name="T6" fmla="*/ 7 w 13"/>
                <a:gd name="T7" fmla="*/ 15 h 15"/>
                <a:gd name="T8" fmla="*/ 3 w 13"/>
                <a:gd name="T9" fmla="*/ 14 h 15"/>
                <a:gd name="T10" fmla="*/ 1 w 13"/>
                <a:gd name="T11" fmla="*/ 11 h 15"/>
                <a:gd name="T12" fmla="*/ 0 w 13"/>
                <a:gd name="T13" fmla="*/ 7 h 15"/>
                <a:gd name="T14" fmla="*/ 1 w 13"/>
                <a:gd name="T15" fmla="*/ 3 h 15"/>
                <a:gd name="T16" fmla="*/ 4 w 13"/>
                <a:gd name="T17" fmla="*/ 0 h 15"/>
                <a:gd name="T18" fmla="*/ 7 w 13"/>
                <a:gd name="T19" fmla="*/ 0 h 15"/>
                <a:gd name="T20" fmla="*/ 11 w 13"/>
                <a:gd name="T21" fmla="*/ 1 h 15"/>
                <a:gd name="T22" fmla="*/ 13 w 13"/>
                <a:gd name="T23" fmla="*/ 4 h 15"/>
                <a:gd name="T24" fmla="*/ 11 w 13"/>
                <a:gd name="T25" fmla="*/ 4 h 15"/>
                <a:gd name="T26" fmla="*/ 10 w 13"/>
                <a:gd name="T27" fmla="*/ 2 h 15"/>
                <a:gd name="T28" fmla="*/ 7 w 13"/>
                <a:gd name="T29" fmla="*/ 1 h 15"/>
                <a:gd name="T30" fmla="*/ 4 w 13"/>
                <a:gd name="T31" fmla="*/ 2 h 15"/>
                <a:gd name="T32" fmla="*/ 3 w 13"/>
                <a:gd name="T33" fmla="*/ 4 h 15"/>
                <a:gd name="T34" fmla="*/ 2 w 13"/>
                <a:gd name="T35" fmla="*/ 7 h 15"/>
                <a:gd name="T36" fmla="*/ 3 w 13"/>
                <a:gd name="T37" fmla="*/ 10 h 15"/>
                <a:gd name="T38" fmla="*/ 5 w 13"/>
                <a:gd name="T39" fmla="*/ 12 h 15"/>
                <a:gd name="T40" fmla="*/ 7 w 13"/>
                <a:gd name="T41" fmla="*/ 13 h 15"/>
                <a:gd name="T42" fmla="*/ 10 w 13"/>
                <a:gd name="T43" fmla="*/ 12 h 15"/>
                <a:gd name="T44" fmla="*/ 11 w 13"/>
                <a:gd name="T4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5">
                  <a:moveTo>
                    <a:pt x="11" y="9"/>
                  </a:moveTo>
                  <a:lnTo>
                    <a:pt x="13" y="10"/>
                  </a:lnTo>
                  <a:cubicBezTo>
                    <a:pt x="13" y="11"/>
                    <a:pt x="12" y="12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6" y="15"/>
                    <a:pt x="4" y="14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10"/>
                    <a:pt x="0" y="8"/>
                    <a:pt x="0" y="7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2" y="2"/>
                    <a:pt x="13" y="4"/>
                  </a:cubicBezTo>
                  <a:lnTo>
                    <a:pt x="11" y="4"/>
                  </a:lnTo>
                  <a:cubicBezTo>
                    <a:pt x="11" y="3"/>
                    <a:pt x="10" y="2"/>
                    <a:pt x="10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10" y="12"/>
                  </a:cubicBezTo>
                  <a:cubicBezTo>
                    <a:pt x="10" y="11"/>
                    <a:pt x="11" y="10"/>
                    <a:pt x="11" y="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882" y="1667"/>
              <a:ext cx="72" cy="112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0 h 14"/>
                <a:gd name="T4" fmla="*/ 2 w 9"/>
                <a:gd name="T5" fmla="*/ 0 h 14"/>
                <a:gd name="T6" fmla="*/ 2 w 9"/>
                <a:gd name="T7" fmla="*/ 5 h 14"/>
                <a:gd name="T8" fmla="*/ 5 w 9"/>
                <a:gd name="T9" fmla="*/ 4 h 14"/>
                <a:gd name="T10" fmla="*/ 7 w 9"/>
                <a:gd name="T11" fmla="*/ 4 h 14"/>
                <a:gd name="T12" fmla="*/ 8 w 9"/>
                <a:gd name="T13" fmla="*/ 5 h 14"/>
                <a:gd name="T14" fmla="*/ 9 w 9"/>
                <a:gd name="T15" fmla="*/ 8 h 14"/>
                <a:gd name="T16" fmla="*/ 9 w 9"/>
                <a:gd name="T17" fmla="*/ 14 h 14"/>
                <a:gd name="T18" fmla="*/ 7 w 9"/>
                <a:gd name="T19" fmla="*/ 14 h 14"/>
                <a:gd name="T20" fmla="*/ 7 w 9"/>
                <a:gd name="T21" fmla="*/ 8 h 14"/>
                <a:gd name="T22" fmla="*/ 6 w 9"/>
                <a:gd name="T23" fmla="*/ 6 h 14"/>
                <a:gd name="T24" fmla="*/ 5 w 9"/>
                <a:gd name="T25" fmla="*/ 5 h 14"/>
                <a:gd name="T26" fmla="*/ 3 w 9"/>
                <a:gd name="T27" fmla="*/ 6 h 14"/>
                <a:gd name="T28" fmla="*/ 2 w 9"/>
                <a:gd name="T29" fmla="*/ 7 h 14"/>
                <a:gd name="T30" fmla="*/ 2 w 9"/>
                <a:gd name="T31" fmla="*/ 9 h 14"/>
                <a:gd name="T32" fmla="*/ 2 w 9"/>
                <a:gd name="T33" fmla="*/ 14 h 14"/>
                <a:gd name="T34" fmla="*/ 0 w 9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9" y="6"/>
                    <a:pt x="9" y="7"/>
                    <a:pt x="9" y="8"/>
                  </a:cubicBezTo>
                  <a:lnTo>
                    <a:pt x="9" y="14"/>
                  </a:lnTo>
                  <a:lnTo>
                    <a:pt x="7" y="14"/>
                  </a:lnTo>
                  <a:lnTo>
                    <a:pt x="7" y="8"/>
                  </a:lnTo>
                  <a:cubicBezTo>
                    <a:pt x="7" y="7"/>
                    <a:pt x="7" y="6"/>
                    <a:pt x="6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970" y="1667"/>
              <a:ext cx="16" cy="112"/>
            </a:xfrm>
            <a:custGeom>
              <a:avLst/>
              <a:gdLst>
                <a:gd name="T0" fmla="*/ 0 w 2"/>
                <a:gd name="T1" fmla="*/ 2 h 14"/>
                <a:gd name="T2" fmla="*/ 0 w 2"/>
                <a:gd name="T3" fmla="*/ 0 h 14"/>
                <a:gd name="T4" fmla="*/ 2 w 2"/>
                <a:gd name="T5" fmla="*/ 0 h 14"/>
                <a:gd name="T6" fmla="*/ 2 w 2"/>
                <a:gd name="T7" fmla="*/ 2 h 14"/>
                <a:gd name="T8" fmla="*/ 0 w 2"/>
                <a:gd name="T9" fmla="*/ 2 h 14"/>
                <a:gd name="T10" fmla="*/ 0 w 2"/>
                <a:gd name="T11" fmla="*/ 14 h 14"/>
                <a:gd name="T12" fmla="*/ 0 w 2"/>
                <a:gd name="T13" fmla="*/ 4 h 14"/>
                <a:gd name="T14" fmla="*/ 2 w 2"/>
                <a:gd name="T15" fmla="*/ 4 h 14"/>
                <a:gd name="T16" fmla="*/ 2 w 2"/>
                <a:gd name="T17" fmla="*/ 14 h 14"/>
                <a:gd name="T18" fmla="*/ 0 w 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moveTo>
                    <a:pt x="0" y="1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010" y="1699"/>
              <a:ext cx="72" cy="112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0 h 14"/>
                <a:gd name="T4" fmla="*/ 2 w 9"/>
                <a:gd name="T5" fmla="*/ 0 h 14"/>
                <a:gd name="T6" fmla="*/ 2 w 9"/>
                <a:gd name="T7" fmla="*/ 1 h 14"/>
                <a:gd name="T8" fmla="*/ 3 w 9"/>
                <a:gd name="T9" fmla="*/ 0 h 14"/>
                <a:gd name="T10" fmla="*/ 5 w 9"/>
                <a:gd name="T11" fmla="*/ 0 h 14"/>
                <a:gd name="T12" fmla="*/ 7 w 9"/>
                <a:gd name="T13" fmla="*/ 0 h 14"/>
                <a:gd name="T14" fmla="*/ 8 w 9"/>
                <a:gd name="T15" fmla="*/ 2 h 14"/>
                <a:gd name="T16" fmla="*/ 9 w 9"/>
                <a:gd name="T17" fmla="*/ 5 h 14"/>
                <a:gd name="T18" fmla="*/ 8 w 9"/>
                <a:gd name="T19" fmla="*/ 8 h 14"/>
                <a:gd name="T20" fmla="*/ 7 w 9"/>
                <a:gd name="T21" fmla="*/ 10 h 14"/>
                <a:gd name="T22" fmla="*/ 4 w 9"/>
                <a:gd name="T23" fmla="*/ 11 h 14"/>
                <a:gd name="T24" fmla="*/ 3 w 9"/>
                <a:gd name="T25" fmla="*/ 10 h 14"/>
                <a:gd name="T26" fmla="*/ 2 w 9"/>
                <a:gd name="T27" fmla="*/ 9 h 14"/>
                <a:gd name="T28" fmla="*/ 2 w 9"/>
                <a:gd name="T29" fmla="*/ 14 h 14"/>
                <a:gd name="T30" fmla="*/ 0 w 9"/>
                <a:gd name="T31" fmla="*/ 14 h 14"/>
                <a:gd name="T32" fmla="*/ 2 w 9"/>
                <a:gd name="T33" fmla="*/ 5 h 14"/>
                <a:gd name="T34" fmla="*/ 2 w 9"/>
                <a:gd name="T35" fmla="*/ 8 h 14"/>
                <a:gd name="T36" fmla="*/ 4 w 9"/>
                <a:gd name="T37" fmla="*/ 9 h 14"/>
                <a:gd name="T38" fmla="*/ 6 w 9"/>
                <a:gd name="T39" fmla="*/ 8 h 14"/>
                <a:gd name="T40" fmla="*/ 7 w 9"/>
                <a:gd name="T41" fmla="*/ 5 h 14"/>
                <a:gd name="T42" fmla="*/ 6 w 9"/>
                <a:gd name="T43" fmla="*/ 2 h 14"/>
                <a:gd name="T44" fmla="*/ 4 w 9"/>
                <a:gd name="T45" fmla="*/ 1 h 14"/>
                <a:gd name="T46" fmla="*/ 2 w 9"/>
                <a:gd name="T47" fmla="*/ 2 h 14"/>
                <a:gd name="T48" fmla="*/ 2 w 9"/>
                <a:gd name="T4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2" y="10"/>
                    <a:pt x="2" y="10"/>
                    <a:pt x="2" y="9"/>
                  </a:cubicBezTo>
                  <a:lnTo>
                    <a:pt x="2" y="14"/>
                  </a:lnTo>
                  <a:lnTo>
                    <a:pt x="0" y="14"/>
                  </a:lnTo>
                  <a:moveTo>
                    <a:pt x="2" y="5"/>
                  </a:moveTo>
                  <a:cubicBezTo>
                    <a:pt x="2" y="6"/>
                    <a:pt x="2" y="7"/>
                    <a:pt x="2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090" y="1699"/>
              <a:ext cx="72" cy="88"/>
            </a:xfrm>
            <a:custGeom>
              <a:avLst/>
              <a:gdLst>
                <a:gd name="T0" fmla="*/ 0 w 9"/>
                <a:gd name="T1" fmla="*/ 7 h 11"/>
                <a:gd name="T2" fmla="*/ 2 w 9"/>
                <a:gd name="T3" fmla="*/ 7 h 11"/>
                <a:gd name="T4" fmla="*/ 3 w 9"/>
                <a:gd name="T5" fmla="*/ 9 h 11"/>
                <a:gd name="T6" fmla="*/ 5 w 9"/>
                <a:gd name="T7" fmla="*/ 9 h 11"/>
                <a:gd name="T8" fmla="*/ 7 w 9"/>
                <a:gd name="T9" fmla="*/ 9 h 11"/>
                <a:gd name="T10" fmla="*/ 7 w 9"/>
                <a:gd name="T11" fmla="*/ 7 h 11"/>
                <a:gd name="T12" fmla="*/ 7 w 9"/>
                <a:gd name="T13" fmla="*/ 6 h 11"/>
                <a:gd name="T14" fmla="*/ 5 w 9"/>
                <a:gd name="T15" fmla="*/ 6 h 11"/>
                <a:gd name="T16" fmla="*/ 2 w 9"/>
                <a:gd name="T17" fmla="*/ 5 h 11"/>
                <a:gd name="T18" fmla="*/ 1 w 9"/>
                <a:gd name="T19" fmla="*/ 4 h 11"/>
                <a:gd name="T20" fmla="*/ 1 w 9"/>
                <a:gd name="T21" fmla="*/ 3 h 11"/>
                <a:gd name="T22" fmla="*/ 1 w 9"/>
                <a:gd name="T23" fmla="*/ 1 h 11"/>
                <a:gd name="T24" fmla="*/ 2 w 9"/>
                <a:gd name="T25" fmla="*/ 0 h 11"/>
                <a:gd name="T26" fmla="*/ 3 w 9"/>
                <a:gd name="T27" fmla="*/ 0 h 11"/>
                <a:gd name="T28" fmla="*/ 5 w 9"/>
                <a:gd name="T29" fmla="*/ 0 h 11"/>
                <a:gd name="T30" fmla="*/ 7 w 9"/>
                <a:gd name="T31" fmla="*/ 0 h 11"/>
                <a:gd name="T32" fmla="*/ 8 w 9"/>
                <a:gd name="T33" fmla="*/ 1 h 11"/>
                <a:gd name="T34" fmla="*/ 9 w 9"/>
                <a:gd name="T35" fmla="*/ 3 h 11"/>
                <a:gd name="T36" fmla="*/ 7 w 9"/>
                <a:gd name="T37" fmla="*/ 3 h 11"/>
                <a:gd name="T38" fmla="*/ 6 w 9"/>
                <a:gd name="T39" fmla="*/ 2 h 11"/>
                <a:gd name="T40" fmla="*/ 5 w 9"/>
                <a:gd name="T41" fmla="*/ 1 h 11"/>
                <a:gd name="T42" fmla="*/ 3 w 9"/>
                <a:gd name="T43" fmla="*/ 1 h 11"/>
                <a:gd name="T44" fmla="*/ 2 w 9"/>
                <a:gd name="T45" fmla="*/ 2 h 11"/>
                <a:gd name="T46" fmla="*/ 3 w 9"/>
                <a:gd name="T47" fmla="*/ 3 h 11"/>
                <a:gd name="T48" fmla="*/ 3 w 9"/>
                <a:gd name="T49" fmla="*/ 3 h 11"/>
                <a:gd name="T50" fmla="*/ 5 w 9"/>
                <a:gd name="T51" fmla="*/ 4 h 11"/>
                <a:gd name="T52" fmla="*/ 8 w 9"/>
                <a:gd name="T53" fmla="*/ 5 h 11"/>
                <a:gd name="T54" fmla="*/ 9 w 9"/>
                <a:gd name="T55" fmla="*/ 6 h 11"/>
                <a:gd name="T56" fmla="*/ 9 w 9"/>
                <a:gd name="T57" fmla="*/ 7 h 11"/>
                <a:gd name="T58" fmla="*/ 9 w 9"/>
                <a:gd name="T59" fmla="*/ 9 h 11"/>
                <a:gd name="T60" fmla="*/ 7 w 9"/>
                <a:gd name="T61" fmla="*/ 10 h 11"/>
                <a:gd name="T62" fmla="*/ 5 w 9"/>
                <a:gd name="T63" fmla="*/ 11 h 11"/>
                <a:gd name="T64" fmla="*/ 2 w 9"/>
                <a:gd name="T65" fmla="*/ 10 h 11"/>
                <a:gd name="T66" fmla="*/ 0 w 9"/>
                <a:gd name="T6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2" y="7"/>
                  </a:ln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9" y="2"/>
                    <a:pt x="9" y="3"/>
                  </a:cubicBezTo>
                  <a:lnTo>
                    <a:pt x="7" y="3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5"/>
                    <a:pt x="8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0"/>
                    <a:pt x="6" y="11"/>
                    <a:pt x="5" y="11"/>
                  </a:cubicBezTo>
                  <a:cubicBezTo>
                    <a:pt x="4" y="11"/>
                    <a:pt x="2" y="10"/>
                    <a:pt x="2" y="10"/>
                  </a:cubicBezTo>
                  <a:cubicBezTo>
                    <a:pt x="1" y="9"/>
                    <a:pt x="1" y="8"/>
                    <a:pt x="0" y="7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78" y="1699"/>
              <a:ext cx="71" cy="88"/>
            </a:xfrm>
            <a:custGeom>
              <a:avLst/>
              <a:gdLst>
                <a:gd name="T0" fmla="*/ 7 w 9"/>
                <a:gd name="T1" fmla="*/ 7 h 11"/>
                <a:gd name="T2" fmla="*/ 9 w 9"/>
                <a:gd name="T3" fmla="*/ 7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9 h 11"/>
                <a:gd name="T10" fmla="*/ 0 w 9"/>
                <a:gd name="T11" fmla="*/ 5 h 11"/>
                <a:gd name="T12" fmla="*/ 1 w 9"/>
                <a:gd name="T13" fmla="*/ 1 h 11"/>
                <a:gd name="T14" fmla="*/ 5 w 9"/>
                <a:gd name="T15" fmla="*/ 0 h 11"/>
                <a:gd name="T16" fmla="*/ 8 w 9"/>
                <a:gd name="T17" fmla="*/ 1 h 11"/>
                <a:gd name="T18" fmla="*/ 9 w 9"/>
                <a:gd name="T19" fmla="*/ 5 h 11"/>
                <a:gd name="T20" fmla="*/ 9 w 9"/>
                <a:gd name="T21" fmla="*/ 6 h 11"/>
                <a:gd name="T22" fmla="*/ 1 w 9"/>
                <a:gd name="T23" fmla="*/ 6 h 11"/>
                <a:gd name="T24" fmla="*/ 2 w 9"/>
                <a:gd name="T25" fmla="*/ 8 h 11"/>
                <a:gd name="T26" fmla="*/ 5 w 9"/>
                <a:gd name="T27" fmla="*/ 9 h 11"/>
                <a:gd name="T28" fmla="*/ 6 w 9"/>
                <a:gd name="T29" fmla="*/ 9 h 11"/>
                <a:gd name="T30" fmla="*/ 7 w 9"/>
                <a:gd name="T31" fmla="*/ 7 h 11"/>
                <a:gd name="T32" fmla="*/ 2 w 9"/>
                <a:gd name="T33" fmla="*/ 4 h 11"/>
                <a:gd name="T34" fmla="*/ 7 w 9"/>
                <a:gd name="T35" fmla="*/ 4 h 11"/>
                <a:gd name="T36" fmla="*/ 7 w 9"/>
                <a:gd name="T37" fmla="*/ 2 h 11"/>
                <a:gd name="T38" fmla="*/ 5 w 9"/>
                <a:gd name="T39" fmla="*/ 1 h 11"/>
                <a:gd name="T40" fmla="*/ 2 w 9"/>
                <a:gd name="T41" fmla="*/ 2 h 11"/>
                <a:gd name="T42" fmla="*/ 2 w 9"/>
                <a:gd name="T4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7" y="7"/>
                  </a:moveTo>
                  <a:lnTo>
                    <a:pt x="9" y="7"/>
                  </a:lnTo>
                  <a:cubicBezTo>
                    <a:pt x="9" y="8"/>
                    <a:pt x="8" y="9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lnTo>
                    <a:pt x="1" y="6"/>
                  </a:lnTo>
                  <a:cubicBezTo>
                    <a:pt x="2" y="7"/>
                    <a:pt x="2" y="8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7" y="7"/>
                  </a:cubicBezTo>
                  <a:moveTo>
                    <a:pt x="2" y="4"/>
                  </a:moveTo>
                  <a:lnTo>
                    <a:pt x="7" y="4"/>
                  </a:lnTo>
                  <a:cubicBezTo>
                    <a:pt x="7" y="3"/>
                    <a:pt x="7" y="3"/>
                    <a:pt x="7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57" y="1667"/>
              <a:ext cx="48" cy="112"/>
            </a:xfrm>
            <a:custGeom>
              <a:avLst/>
              <a:gdLst>
                <a:gd name="T0" fmla="*/ 5 w 6"/>
                <a:gd name="T1" fmla="*/ 13 h 14"/>
                <a:gd name="T2" fmla="*/ 6 w 6"/>
                <a:gd name="T3" fmla="*/ 14 h 14"/>
                <a:gd name="T4" fmla="*/ 4 w 6"/>
                <a:gd name="T5" fmla="*/ 14 h 14"/>
                <a:gd name="T6" fmla="*/ 3 w 6"/>
                <a:gd name="T7" fmla="*/ 14 h 14"/>
                <a:gd name="T8" fmla="*/ 2 w 6"/>
                <a:gd name="T9" fmla="*/ 13 h 14"/>
                <a:gd name="T10" fmla="*/ 2 w 6"/>
                <a:gd name="T11" fmla="*/ 11 h 14"/>
                <a:gd name="T12" fmla="*/ 2 w 6"/>
                <a:gd name="T13" fmla="*/ 5 h 14"/>
                <a:gd name="T14" fmla="*/ 0 w 6"/>
                <a:gd name="T15" fmla="*/ 5 h 14"/>
                <a:gd name="T16" fmla="*/ 0 w 6"/>
                <a:gd name="T17" fmla="*/ 4 h 14"/>
                <a:gd name="T18" fmla="*/ 2 w 6"/>
                <a:gd name="T19" fmla="*/ 4 h 14"/>
                <a:gd name="T20" fmla="*/ 2 w 6"/>
                <a:gd name="T21" fmla="*/ 1 h 14"/>
                <a:gd name="T22" fmla="*/ 4 w 6"/>
                <a:gd name="T23" fmla="*/ 0 h 14"/>
                <a:gd name="T24" fmla="*/ 4 w 6"/>
                <a:gd name="T25" fmla="*/ 4 h 14"/>
                <a:gd name="T26" fmla="*/ 5 w 6"/>
                <a:gd name="T27" fmla="*/ 4 h 14"/>
                <a:gd name="T28" fmla="*/ 5 w 6"/>
                <a:gd name="T29" fmla="*/ 5 h 14"/>
                <a:gd name="T30" fmla="*/ 4 w 6"/>
                <a:gd name="T31" fmla="*/ 5 h 14"/>
                <a:gd name="T32" fmla="*/ 4 w 6"/>
                <a:gd name="T33" fmla="*/ 11 h 14"/>
                <a:gd name="T34" fmla="*/ 4 w 6"/>
                <a:gd name="T35" fmla="*/ 12 h 14"/>
                <a:gd name="T36" fmla="*/ 4 w 6"/>
                <a:gd name="T37" fmla="*/ 13 h 14"/>
                <a:gd name="T38" fmla="*/ 5 w 6"/>
                <a:gd name="T39" fmla="*/ 13 h 14"/>
                <a:gd name="T40" fmla="*/ 5 w 6"/>
                <a:gd name="T4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4">
                  <a:moveTo>
                    <a:pt x="5" y="13"/>
                  </a:moveTo>
                  <a:lnTo>
                    <a:pt x="6" y="14"/>
                  </a:ln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2"/>
                    <a:pt x="2" y="11"/>
                  </a:cubicBez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11"/>
                  </a:ln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361" y="1667"/>
              <a:ext cx="32" cy="152"/>
            </a:xfrm>
            <a:custGeom>
              <a:avLst/>
              <a:gdLst>
                <a:gd name="T0" fmla="*/ 3 w 4"/>
                <a:gd name="T1" fmla="*/ 19 h 19"/>
                <a:gd name="T2" fmla="*/ 1 w 4"/>
                <a:gd name="T3" fmla="*/ 14 h 19"/>
                <a:gd name="T4" fmla="*/ 0 w 4"/>
                <a:gd name="T5" fmla="*/ 9 h 19"/>
                <a:gd name="T6" fmla="*/ 0 w 4"/>
                <a:gd name="T7" fmla="*/ 5 h 19"/>
                <a:gd name="T8" fmla="*/ 3 w 4"/>
                <a:gd name="T9" fmla="*/ 0 h 19"/>
                <a:gd name="T10" fmla="*/ 4 w 4"/>
                <a:gd name="T11" fmla="*/ 0 h 19"/>
                <a:gd name="T12" fmla="*/ 3 w 4"/>
                <a:gd name="T13" fmla="*/ 3 h 19"/>
                <a:gd name="T14" fmla="*/ 2 w 4"/>
                <a:gd name="T15" fmla="*/ 5 h 19"/>
                <a:gd name="T16" fmla="*/ 1 w 4"/>
                <a:gd name="T17" fmla="*/ 9 h 19"/>
                <a:gd name="T18" fmla="*/ 4 w 4"/>
                <a:gd name="T19" fmla="*/ 19 h 19"/>
                <a:gd name="T20" fmla="*/ 3 w 4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9">
                  <a:moveTo>
                    <a:pt x="3" y="19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3"/>
                    <a:pt x="2" y="1"/>
                    <a:pt x="3" y="0"/>
                  </a:cubicBezTo>
                  <a:lnTo>
                    <a:pt x="4" y="0"/>
                  </a:lnTo>
                  <a:cubicBezTo>
                    <a:pt x="4" y="1"/>
                    <a:pt x="3" y="2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2"/>
                    <a:pt x="2" y="15"/>
                    <a:pt x="4" y="19"/>
                  </a:cubicBezTo>
                  <a:lnTo>
                    <a:pt x="3" y="19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409" y="1699"/>
              <a:ext cx="64" cy="88"/>
            </a:xfrm>
            <a:custGeom>
              <a:avLst/>
              <a:gdLst>
                <a:gd name="T0" fmla="*/ 0 w 8"/>
                <a:gd name="T1" fmla="*/ 7 h 11"/>
                <a:gd name="T2" fmla="*/ 1 w 8"/>
                <a:gd name="T3" fmla="*/ 7 h 11"/>
                <a:gd name="T4" fmla="*/ 2 w 8"/>
                <a:gd name="T5" fmla="*/ 9 h 11"/>
                <a:gd name="T6" fmla="*/ 4 w 8"/>
                <a:gd name="T7" fmla="*/ 9 h 11"/>
                <a:gd name="T8" fmla="*/ 6 w 8"/>
                <a:gd name="T9" fmla="*/ 9 h 11"/>
                <a:gd name="T10" fmla="*/ 7 w 8"/>
                <a:gd name="T11" fmla="*/ 7 h 11"/>
                <a:gd name="T12" fmla="*/ 6 w 8"/>
                <a:gd name="T13" fmla="*/ 6 h 11"/>
                <a:gd name="T14" fmla="*/ 4 w 8"/>
                <a:gd name="T15" fmla="*/ 6 h 11"/>
                <a:gd name="T16" fmla="*/ 2 w 8"/>
                <a:gd name="T17" fmla="*/ 5 h 11"/>
                <a:gd name="T18" fmla="*/ 0 w 8"/>
                <a:gd name="T19" fmla="*/ 4 h 11"/>
                <a:gd name="T20" fmla="*/ 0 w 8"/>
                <a:gd name="T21" fmla="*/ 3 h 11"/>
                <a:gd name="T22" fmla="*/ 0 w 8"/>
                <a:gd name="T23" fmla="*/ 1 h 11"/>
                <a:gd name="T24" fmla="*/ 1 w 8"/>
                <a:gd name="T25" fmla="*/ 0 h 11"/>
                <a:gd name="T26" fmla="*/ 2 w 8"/>
                <a:gd name="T27" fmla="*/ 0 h 11"/>
                <a:gd name="T28" fmla="*/ 4 w 8"/>
                <a:gd name="T29" fmla="*/ 0 h 11"/>
                <a:gd name="T30" fmla="*/ 6 w 8"/>
                <a:gd name="T31" fmla="*/ 0 h 11"/>
                <a:gd name="T32" fmla="*/ 7 w 8"/>
                <a:gd name="T33" fmla="*/ 1 h 11"/>
                <a:gd name="T34" fmla="*/ 8 w 8"/>
                <a:gd name="T35" fmla="*/ 3 h 11"/>
                <a:gd name="T36" fmla="*/ 6 w 8"/>
                <a:gd name="T37" fmla="*/ 3 h 11"/>
                <a:gd name="T38" fmla="*/ 6 w 8"/>
                <a:gd name="T39" fmla="*/ 2 h 11"/>
                <a:gd name="T40" fmla="*/ 4 w 8"/>
                <a:gd name="T41" fmla="*/ 1 h 11"/>
                <a:gd name="T42" fmla="*/ 2 w 8"/>
                <a:gd name="T43" fmla="*/ 1 h 11"/>
                <a:gd name="T44" fmla="*/ 2 w 8"/>
                <a:gd name="T45" fmla="*/ 2 h 11"/>
                <a:gd name="T46" fmla="*/ 2 w 8"/>
                <a:gd name="T47" fmla="*/ 3 h 11"/>
                <a:gd name="T48" fmla="*/ 3 w 8"/>
                <a:gd name="T49" fmla="*/ 3 h 11"/>
                <a:gd name="T50" fmla="*/ 4 w 8"/>
                <a:gd name="T51" fmla="*/ 4 h 11"/>
                <a:gd name="T52" fmla="*/ 7 w 8"/>
                <a:gd name="T53" fmla="*/ 5 h 11"/>
                <a:gd name="T54" fmla="*/ 8 w 8"/>
                <a:gd name="T55" fmla="*/ 6 h 11"/>
                <a:gd name="T56" fmla="*/ 8 w 8"/>
                <a:gd name="T57" fmla="*/ 7 h 11"/>
                <a:gd name="T58" fmla="*/ 8 w 8"/>
                <a:gd name="T59" fmla="*/ 9 h 11"/>
                <a:gd name="T60" fmla="*/ 6 w 8"/>
                <a:gd name="T61" fmla="*/ 10 h 11"/>
                <a:gd name="T62" fmla="*/ 4 w 8"/>
                <a:gd name="T63" fmla="*/ 11 h 11"/>
                <a:gd name="T64" fmla="*/ 1 w 8"/>
                <a:gd name="T65" fmla="*/ 10 h 11"/>
                <a:gd name="T66" fmla="*/ 0 w 8"/>
                <a:gd name="T6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1" y="7"/>
                  </a:lnTo>
                  <a:cubicBezTo>
                    <a:pt x="2" y="8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lnTo>
                    <a:pt x="6" y="3"/>
                  </a:ln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7" y="10"/>
                    <a:pt x="6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3" y="11"/>
                    <a:pt x="2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481" y="1699"/>
              <a:ext cx="120" cy="80"/>
            </a:xfrm>
            <a:custGeom>
              <a:avLst/>
              <a:gdLst>
                <a:gd name="T0" fmla="*/ 3 w 15"/>
                <a:gd name="T1" fmla="*/ 10 h 10"/>
                <a:gd name="T2" fmla="*/ 0 w 15"/>
                <a:gd name="T3" fmla="*/ 0 h 10"/>
                <a:gd name="T4" fmla="*/ 2 w 15"/>
                <a:gd name="T5" fmla="*/ 0 h 10"/>
                <a:gd name="T6" fmla="*/ 4 w 15"/>
                <a:gd name="T7" fmla="*/ 6 h 10"/>
                <a:gd name="T8" fmla="*/ 4 w 15"/>
                <a:gd name="T9" fmla="*/ 8 h 10"/>
                <a:gd name="T10" fmla="*/ 5 w 15"/>
                <a:gd name="T11" fmla="*/ 6 h 10"/>
                <a:gd name="T12" fmla="*/ 7 w 15"/>
                <a:gd name="T13" fmla="*/ 0 h 10"/>
                <a:gd name="T14" fmla="*/ 8 w 15"/>
                <a:gd name="T15" fmla="*/ 0 h 10"/>
                <a:gd name="T16" fmla="*/ 10 w 15"/>
                <a:gd name="T17" fmla="*/ 6 h 10"/>
                <a:gd name="T18" fmla="*/ 10 w 15"/>
                <a:gd name="T19" fmla="*/ 8 h 10"/>
                <a:gd name="T20" fmla="*/ 11 w 15"/>
                <a:gd name="T21" fmla="*/ 6 h 10"/>
                <a:gd name="T22" fmla="*/ 13 w 15"/>
                <a:gd name="T23" fmla="*/ 0 h 10"/>
                <a:gd name="T24" fmla="*/ 15 w 15"/>
                <a:gd name="T25" fmla="*/ 0 h 10"/>
                <a:gd name="T26" fmla="*/ 11 w 15"/>
                <a:gd name="T27" fmla="*/ 10 h 10"/>
                <a:gd name="T28" fmla="*/ 9 w 15"/>
                <a:gd name="T29" fmla="*/ 10 h 10"/>
                <a:gd name="T30" fmla="*/ 8 w 15"/>
                <a:gd name="T31" fmla="*/ 4 h 10"/>
                <a:gd name="T32" fmla="*/ 7 w 15"/>
                <a:gd name="T33" fmla="*/ 2 h 10"/>
                <a:gd name="T34" fmla="*/ 5 w 15"/>
                <a:gd name="T35" fmla="*/ 10 h 10"/>
                <a:gd name="T36" fmla="*/ 3 w 15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0">
                  <a:moveTo>
                    <a:pt x="3" y="1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4" y="8"/>
                  </a:lnTo>
                  <a:cubicBezTo>
                    <a:pt x="4" y="8"/>
                    <a:pt x="5" y="7"/>
                    <a:pt x="5" y="6"/>
                  </a:cubicBezTo>
                  <a:lnTo>
                    <a:pt x="7" y="0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4"/>
                  </a:lnTo>
                  <a:lnTo>
                    <a:pt x="7" y="2"/>
                  </a:lnTo>
                  <a:lnTo>
                    <a:pt x="5" y="10"/>
                  </a:lnTo>
                  <a:lnTo>
                    <a:pt x="3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2609" y="1667"/>
              <a:ext cx="16" cy="112"/>
            </a:xfrm>
            <a:custGeom>
              <a:avLst/>
              <a:gdLst>
                <a:gd name="T0" fmla="*/ 0 w 2"/>
                <a:gd name="T1" fmla="*/ 2 h 14"/>
                <a:gd name="T2" fmla="*/ 0 w 2"/>
                <a:gd name="T3" fmla="*/ 0 h 14"/>
                <a:gd name="T4" fmla="*/ 2 w 2"/>
                <a:gd name="T5" fmla="*/ 0 h 14"/>
                <a:gd name="T6" fmla="*/ 2 w 2"/>
                <a:gd name="T7" fmla="*/ 2 h 14"/>
                <a:gd name="T8" fmla="*/ 0 w 2"/>
                <a:gd name="T9" fmla="*/ 2 h 14"/>
                <a:gd name="T10" fmla="*/ 0 w 2"/>
                <a:gd name="T11" fmla="*/ 14 h 14"/>
                <a:gd name="T12" fmla="*/ 0 w 2"/>
                <a:gd name="T13" fmla="*/ 4 h 14"/>
                <a:gd name="T14" fmla="*/ 2 w 2"/>
                <a:gd name="T15" fmla="*/ 4 h 14"/>
                <a:gd name="T16" fmla="*/ 2 w 2"/>
                <a:gd name="T17" fmla="*/ 14 h 14"/>
                <a:gd name="T18" fmla="*/ 0 w 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moveTo>
                    <a:pt x="0" y="1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641" y="1667"/>
              <a:ext cx="40" cy="112"/>
            </a:xfrm>
            <a:custGeom>
              <a:avLst/>
              <a:gdLst>
                <a:gd name="T0" fmla="*/ 4 w 5"/>
                <a:gd name="T1" fmla="*/ 13 h 14"/>
                <a:gd name="T2" fmla="*/ 5 w 5"/>
                <a:gd name="T3" fmla="*/ 14 h 14"/>
                <a:gd name="T4" fmla="*/ 3 w 5"/>
                <a:gd name="T5" fmla="*/ 14 h 14"/>
                <a:gd name="T6" fmla="*/ 2 w 5"/>
                <a:gd name="T7" fmla="*/ 14 h 14"/>
                <a:gd name="T8" fmla="*/ 1 w 5"/>
                <a:gd name="T9" fmla="*/ 13 h 14"/>
                <a:gd name="T10" fmla="*/ 1 w 5"/>
                <a:gd name="T11" fmla="*/ 11 h 14"/>
                <a:gd name="T12" fmla="*/ 1 w 5"/>
                <a:gd name="T13" fmla="*/ 5 h 14"/>
                <a:gd name="T14" fmla="*/ 0 w 5"/>
                <a:gd name="T15" fmla="*/ 5 h 14"/>
                <a:gd name="T16" fmla="*/ 0 w 5"/>
                <a:gd name="T17" fmla="*/ 4 h 14"/>
                <a:gd name="T18" fmla="*/ 1 w 5"/>
                <a:gd name="T19" fmla="*/ 4 h 14"/>
                <a:gd name="T20" fmla="*/ 1 w 5"/>
                <a:gd name="T21" fmla="*/ 1 h 14"/>
                <a:gd name="T22" fmla="*/ 3 w 5"/>
                <a:gd name="T23" fmla="*/ 0 h 14"/>
                <a:gd name="T24" fmla="*/ 3 w 5"/>
                <a:gd name="T25" fmla="*/ 4 h 14"/>
                <a:gd name="T26" fmla="*/ 4 w 5"/>
                <a:gd name="T27" fmla="*/ 4 h 14"/>
                <a:gd name="T28" fmla="*/ 4 w 5"/>
                <a:gd name="T29" fmla="*/ 5 h 14"/>
                <a:gd name="T30" fmla="*/ 3 w 5"/>
                <a:gd name="T31" fmla="*/ 5 h 14"/>
                <a:gd name="T32" fmla="*/ 3 w 5"/>
                <a:gd name="T33" fmla="*/ 11 h 14"/>
                <a:gd name="T34" fmla="*/ 3 w 5"/>
                <a:gd name="T35" fmla="*/ 12 h 14"/>
                <a:gd name="T36" fmla="*/ 3 w 5"/>
                <a:gd name="T37" fmla="*/ 13 h 14"/>
                <a:gd name="T38" fmla="*/ 4 w 5"/>
                <a:gd name="T39" fmla="*/ 13 h 14"/>
                <a:gd name="T40" fmla="*/ 4 w 5"/>
                <a:gd name="T4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4">
                  <a:moveTo>
                    <a:pt x="4" y="13"/>
                  </a:moveTo>
                  <a:lnTo>
                    <a:pt x="5" y="14"/>
                  </a:ln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1" y="12"/>
                    <a:pt x="1" y="11"/>
                  </a:cubicBez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11"/>
                  </a:ln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689" y="1699"/>
              <a:ext cx="72" cy="88"/>
            </a:xfrm>
            <a:custGeom>
              <a:avLst/>
              <a:gdLst>
                <a:gd name="T0" fmla="*/ 7 w 9"/>
                <a:gd name="T1" fmla="*/ 6 h 11"/>
                <a:gd name="T2" fmla="*/ 9 w 9"/>
                <a:gd name="T3" fmla="*/ 7 h 11"/>
                <a:gd name="T4" fmla="*/ 7 w 9"/>
                <a:gd name="T5" fmla="*/ 10 h 11"/>
                <a:gd name="T6" fmla="*/ 4 w 9"/>
                <a:gd name="T7" fmla="*/ 11 h 11"/>
                <a:gd name="T8" fmla="*/ 1 w 9"/>
                <a:gd name="T9" fmla="*/ 9 h 11"/>
                <a:gd name="T10" fmla="*/ 0 w 9"/>
                <a:gd name="T11" fmla="*/ 5 h 11"/>
                <a:gd name="T12" fmla="*/ 0 w 9"/>
                <a:gd name="T13" fmla="*/ 2 h 11"/>
                <a:gd name="T14" fmla="*/ 2 w 9"/>
                <a:gd name="T15" fmla="*/ 0 h 11"/>
                <a:gd name="T16" fmla="*/ 4 w 9"/>
                <a:gd name="T17" fmla="*/ 0 h 11"/>
                <a:gd name="T18" fmla="*/ 7 w 9"/>
                <a:gd name="T19" fmla="*/ 0 h 11"/>
                <a:gd name="T20" fmla="*/ 8 w 9"/>
                <a:gd name="T21" fmla="*/ 3 h 11"/>
                <a:gd name="T22" fmla="*/ 7 w 9"/>
                <a:gd name="T23" fmla="*/ 3 h 11"/>
                <a:gd name="T24" fmla="*/ 6 w 9"/>
                <a:gd name="T25" fmla="*/ 2 h 11"/>
                <a:gd name="T26" fmla="*/ 4 w 9"/>
                <a:gd name="T27" fmla="*/ 1 h 11"/>
                <a:gd name="T28" fmla="*/ 2 w 9"/>
                <a:gd name="T29" fmla="*/ 2 h 11"/>
                <a:gd name="T30" fmla="*/ 1 w 9"/>
                <a:gd name="T31" fmla="*/ 5 h 11"/>
                <a:gd name="T32" fmla="*/ 2 w 9"/>
                <a:gd name="T33" fmla="*/ 8 h 11"/>
                <a:gd name="T34" fmla="*/ 4 w 9"/>
                <a:gd name="T35" fmla="*/ 9 h 11"/>
                <a:gd name="T36" fmla="*/ 6 w 9"/>
                <a:gd name="T37" fmla="*/ 8 h 11"/>
                <a:gd name="T38" fmla="*/ 7 w 9"/>
                <a:gd name="T3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7" y="6"/>
                  </a:moveTo>
                  <a:lnTo>
                    <a:pt x="9" y="7"/>
                  </a:lnTo>
                  <a:cubicBezTo>
                    <a:pt x="8" y="8"/>
                    <a:pt x="8" y="9"/>
                    <a:pt x="7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lnTo>
                    <a:pt x="7" y="3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6"/>
                    <a:pt x="2" y="7"/>
                    <a:pt x="2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6" y="8"/>
                    <a:pt x="7" y="7"/>
                    <a:pt x="7" y="6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69" y="1667"/>
              <a:ext cx="72" cy="112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0 h 14"/>
                <a:gd name="T4" fmla="*/ 2 w 9"/>
                <a:gd name="T5" fmla="*/ 0 h 14"/>
                <a:gd name="T6" fmla="*/ 2 w 9"/>
                <a:gd name="T7" fmla="*/ 5 h 14"/>
                <a:gd name="T8" fmla="*/ 5 w 9"/>
                <a:gd name="T9" fmla="*/ 4 h 14"/>
                <a:gd name="T10" fmla="*/ 7 w 9"/>
                <a:gd name="T11" fmla="*/ 4 h 14"/>
                <a:gd name="T12" fmla="*/ 8 w 9"/>
                <a:gd name="T13" fmla="*/ 5 h 14"/>
                <a:gd name="T14" fmla="*/ 9 w 9"/>
                <a:gd name="T15" fmla="*/ 8 h 14"/>
                <a:gd name="T16" fmla="*/ 9 w 9"/>
                <a:gd name="T17" fmla="*/ 14 h 14"/>
                <a:gd name="T18" fmla="*/ 7 w 9"/>
                <a:gd name="T19" fmla="*/ 14 h 14"/>
                <a:gd name="T20" fmla="*/ 7 w 9"/>
                <a:gd name="T21" fmla="*/ 8 h 14"/>
                <a:gd name="T22" fmla="*/ 6 w 9"/>
                <a:gd name="T23" fmla="*/ 6 h 14"/>
                <a:gd name="T24" fmla="*/ 5 w 9"/>
                <a:gd name="T25" fmla="*/ 5 h 14"/>
                <a:gd name="T26" fmla="*/ 3 w 9"/>
                <a:gd name="T27" fmla="*/ 6 h 14"/>
                <a:gd name="T28" fmla="*/ 2 w 9"/>
                <a:gd name="T29" fmla="*/ 7 h 14"/>
                <a:gd name="T30" fmla="*/ 2 w 9"/>
                <a:gd name="T31" fmla="*/ 9 h 14"/>
                <a:gd name="T32" fmla="*/ 2 w 9"/>
                <a:gd name="T33" fmla="*/ 14 h 14"/>
                <a:gd name="T34" fmla="*/ 0 w 9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9" y="6"/>
                    <a:pt x="9" y="7"/>
                    <a:pt x="9" y="8"/>
                  </a:cubicBezTo>
                  <a:lnTo>
                    <a:pt x="9" y="14"/>
                  </a:lnTo>
                  <a:lnTo>
                    <a:pt x="7" y="14"/>
                  </a:lnTo>
                  <a:lnTo>
                    <a:pt x="7" y="8"/>
                  </a:lnTo>
                  <a:cubicBezTo>
                    <a:pt x="7" y="7"/>
                    <a:pt x="7" y="6"/>
                    <a:pt x="6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857" y="1667"/>
              <a:ext cx="40" cy="152"/>
            </a:xfrm>
            <a:custGeom>
              <a:avLst/>
              <a:gdLst>
                <a:gd name="T0" fmla="*/ 2 w 5"/>
                <a:gd name="T1" fmla="*/ 19 h 19"/>
                <a:gd name="T2" fmla="*/ 0 w 5"/>
                <a:gd name="T3" fmla="*/ 19 h 19"/>
                <a:gd name="T4" fmla="*/ 3 w 5"/>
                <a:gd name="T5" fmla="*/ 9 h 19"/>
                <a:gd name="T6" fmla="*/ 3 w 5"/>
                <a:gd name="T7" fmla="*/ 5 h 19"/>
                <a:gd name="T8" fmla="*/ 2 w 5"/>
                <a:gd name="T9" fmla="*/ 3 h 19"/>
                <a:gd name="T10" fmla="*/ 0 w 5"/>
                <a:gd name="T11" fmla="*/ 0 h 19"/>
                <a:gd name="T12" fmla="*/ 2 w 5"/>
                <a:gd name="T13" fmla="*/ 0 h 19"/>
                <a:gd name="T14" fmla="*/ 4 w 5"/>
                <a:gd name="T15" fmla="*/ 5 h 19"/>
                <a:gd name="T16" fmla="*/ 5 w 5"/>
                <a:gd name="T17" fmla="*/ 9 h 19"/>
                <a:gd name="T18" fmla="*/ 4 w 5"/>
                <a:gd name="T19" fmla="*/ 14 h 19"/>
                <a:gd name="T20" fmla="*/ 2 w 5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9">
                  <a:moveTo>
                    <a:pt x="2" y="19"/>
                  </a:moveTo>
                  <a:lnTo>
                    <a:pt x="0" y="19"/>
                  </a:lnTo>
                  <a:cubicBezTo>
                    <a:pt x="2" y="15"/>
                    <a:pt x="3" y="12"/>
                    <a:pt x="3" y="9"/>
                  </a:cubicBezTo>
                  <a:cubicBezTo>
                    <a:pt x="3" y="8"/>
                    <a:pt x="3" y="7"/>
                    <a:pt x="3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2" y="0"/>
                  </a:lnTo>
                  <a:cubicBezTo>
                    <a:pt x="3" y="1"/>
                    <a:pt x="4" y="3"/>
                    <a:pt x="4" y="5"/>
                  </a:cubicBezTo>
                  <a:cubicBezTo>
                    <a:pt x="5" y="6"/>
                    <a:pt x="5" y="7"/>
                    <a:pt x="5" y="9"/>
                  </a:cubicBezTo>
                  <a:cubicBezTo>
                    <a:pt x="5" y="11"/>
                    <a:pt x="5" y="13"/>
                    <a:pt x="4" y="14"/>
                  </a:cubicBezTo>
                  <a:cubicBezTo>
                    <a:pt x="3" y="16"/>
                    <a:pt x="2" y="17"/>
                    <a:pt x="2" y="1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2146" y="2346"/>
              <a:ext cx="88" cy="112"/>
            </a:xfrm>
            <a:custGeom>
              <a:avLst/>
              <a:gdLst>
                <a:gd name="T0" fmla="*/ 0 w 11"/>
                <a:gd name="T1" fmla="*/ 14 h 14"/>
                <a:gd name="T2" fmla="*/ 0 w 11"/>
                <a:gd name="T3" fmla="*/ 0 h 14"/>
                <a:gd name="T4" fmla="*/ 5 w 11"/>
                <a:gd name="T5" fmla="*/ 0 h 14"/>
                <a:gd name="T6" fmla="*/ 8 w 11"/>
                <a:gd name="T7" fmla="*/ 0 h 14"/>
                <a:gd name="T8" fmla="*/ 10 w 11"/>
                <a:gd name="T9" fmla="*/ 2 h 14"/>
                <a:gd name="T10" fmla="*/ 10 w 11"/>
                <a:gd name="T11" fmla="*/ 4 h 14"/>
                <a:gd name="T12" fmla="*/ 10 w 11"/>
                <a:gd name="T13" fmla="*/ 5 h 14"/>
                <a:gd name="T14" fmla="*/ 8 w 11"/>
                <a:gd name="T15" fmla="*/ 7 h 14"/>
                <a:gd name="T16" fmla="*/ 10 w 11"/>
                <a:gd name="T17" fmla="*/ 8 h 14"/>
                <a:gd name="T18" fmla="*/ 11 w 11"/>
                <a:gd name="T19" fmla="*/ 10 h 14"/>
                <a:gd name="T20" fmla="*/ 11 w 11"/>
                <a:gd name="T21" fmla="*/ 12 h 14"/>
                <a:gd name="T22" fmla="*/ 9 w 11"/>
                <a:gd name="T23" fmla="*/ 13 h 14"/>
                <a:gd name="T24" fmla="*/ 8 w 11"/>
                <a:gd name="T25" fmla="*/ 14 h 14"/>
                <a:gd name="T26" fmla="*/ 6 w 11"/>
                <a:gd name="T27" fmla="*/ 14 h 14"/>
                <a:gd name="T28" fmla="*/ 0 w 11"/>
                <a:gd name="T29" fmla="*/ 14 h 14"/>
                <a:gd name="T30" fmla="*/ 2 w 11"/>
                <a:gd name="T31" fmla="*/ 6 h 14"/>
                <a:gd name="T32" fmla="*/ 5 w 11"/>
                <a:gd name="T33" fmla="*/ 6 h 14"/>
                <a:gd name="T34" fmla="*/ 7 w 11"/>
                <a:gd name="T35" fmla="*/ 6 h 14"/>
                <a:gd name="T36" fmla="*/ 8 w 11"/>
                <a:gd name="T37" fmla="*/ 5 h 14"/>
                <a:gd name="T38" fmla="*/ 8 w 11"/>
                <a:gd name="T39" fmla="*/ 4 h 14"/>
                <a:gd name="T40" fmla="*/ 8 w 11"/>
                <a:gd name="T41" fmla="*/ 2 h 14"/>
                <a:gd name="T42" fmla="*/ 7 w 11"/>
                <a:gd name="T43" fmla="*/ 2 h 14"/>
                <a:gd name="T44" fmla="*/ 5 w 11"/>
                <a:gd name="T45" fmla="*/ 2 h 14"/>
                <a:gd name="T46" fmla="*/ 2 w 11"/>
                <a:gd name="T47" fmla="*/ 2 h 14"/>
                <a:gd name="T48" fmla="*/ 2 w 11"/>
                <a:gd name="T49" fmla="*/ 6 h 14"/>
                <a:gd name="T50" fmla="*/ 2 w 11"/>
                <a:gd name="T51" fmla="*/ 13 h 14"/>
                <a:gd name="T52" fmla="*/ 6 w 11"/>
                <a:gd name="T53" fmla="*/ 13 h 14"/>
                <a:gd name="T54" fmla="*/ 7 w 11"/>
                <a:gd name="T55" fmla="*/ 12 h 14"/>
                <a:gd name="T56" fmla="*/ 8 w 11"/>
                <a:gd name="T57" fmla="*/ 12 h 14"/>
                <a:gd name="T58" fmla="*/ 9 w 11"/>
                <a:gd name="T59" fmla="*/ 11 h 14"/>
                <a:gd name="T60" fmla="*/ 9 w 11"/>
                <a:gd name="T61" fmla="*/ 10 h 14"/>
                <a:gd name="T62" fmla="*/ 9 w 11"/>
                <a:gd name="T63" fmla="*/ 9 h 14"/>
                <a:gd name="T64" fmla="*/ 7 w 11"/>
                <a:gd name="T65" fmla="*/ 8 h 14"/>
                <a:gd name="T66" fmla="*/ 5 w 11"/>
                <a:gd name="T67" fmla="*/ 8 h 14"/>
                <a:gd name="T68" fmla="*/ 2 w 11"/>
                <a:gd name="T69" fmla="*/ 8 h 14"/>
                <a:gd name="T70" fmla="*/ 2 w 11"/>
                <a:gd name="T7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0" y="0"/>
                  </a:lnTo>
                  <a:lnTo>
                    <a:pt x="5" y="0"/>
                  </a:ln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lnTo>
                    <a:pt x="0" y="14"/>
                  </a:lnTo>
                  <a:moveTo>
                    <a:pt x="2" y="6"/>
                  </a:moveTo>
                  <a:lnTo>
                    <a:pt x="5" y="6"/>
                  </a:ln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lnTo>
                    <a:pt x="2" y="2"/>
                  </a:lnTo>
                  <a:lnTo>
                    <a:pt x="2" y="6"/>
                  </a:lnTo>
                  <a:moveTo>
                    <a:pt x="2" y="13"/>
                  </a:moveTo>
                  <a:lnTo>
                    <a:pt x="6" y="13"/>
                  </a:ln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8" y="12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lnTo>
                    <a:pt x="2" y="8"/>
                  </a:lnTo>
                  <a:lnTo>
                    <a:pt x="2" y="13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249" y="2378"/>
              <a:ext cx="48" cy="80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0 h 10"/>
                <a:gd name="T4" fmla="*/ 2 w 6"/>
                <a:gd name="T5" fmla="*/ 0 h 10"/>
                <a:gd name="T6" fmla="*/ 2 w 6"/>
                <a:gd name="T7" fmla="*/ 1 h 10"/>
                <a:gd name="T8" fmla="*/ 3 w 6"/>
                <a:gd name="T9" fmla="*/ 0 h 10"/>
                <a:gd name="T10" fmla="*/ 4 w 6"/>
                <a:gd name="T11" fmla="*/ 0 h 10"/>
                <a:gd name="T12" fmla="*/ 6 w 6"/>
                <a:gd name="T13" fmla="*/ 0 h 10"/>
                <a:gd name="T14" fmla="*/ 5 w 6"/>
                <a:gd name="T15" fmla="*/ 2 h 10"/>
                <a:gd name="T16" fmla="*/ 4 w 6"/>
                <a:gd name="T17" fmla="*/ 1 h 10"/>
                <a:gd name="T18" fmla="*/ 3 w 6"/>
                <a:gd name="T19" fmla="*/ 2 h 10"/>
                <a:gd name="T20" fmla="*/ 2 w 6"/>
                <a:gd name="T21" fmla="*/ 3 h 10"/>
                <a:gd name="T22" fmla="*/ 2 w 6"/>
                <a:gd name="T23" fmla="*/ 5 h 10"/>
                <a:gd name="T24" fmla="*/ 2 w 6"/>
                <a:gd name="T25" fmla="*/ 10 h 10"/>
                <a:gd name="T26" fmla="*/ 0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lnTo>
                    <a:pt x="5" y="2"/>
                  </a:ln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0"/>
                  </a:lnTo>
                  <a:lnTo>
                    <a:pt x="0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05" y="2346"/>
              <a:ext cx="16" cy="112"/>
            </a:xfrm>
            <a:custGeom>
              <a:avLst/>
              <a:gdLst>
                <a:gd name="T0" fmla="*/ 0 w 2"/>
                <a:gd name="T1" fmla="*/ 2 h 14"/>
                <a:gd name="T2" fmla="*/ 0 w 2"/>
                <a:gd name="T3" fmla="*/ 0 h 14"/>
                <a:gd name="T4" fmla="*/ 2 w 2"/>
                <a:gd name="T5" fmla="*/ 0 h 14"/>
                <a:gd name="T6" fmla="*/ 2 w 2"/>
                <a:gd name="T7" fmla="*/ 2 h 14"/>
                <a:gd name="T8" fmla="*/ 0 w 2"/>
                <a:gd name="T9" fmla="*/ 2 h 14"/>
                <a:gd name="T10" fmla="*/ 0 w 2"/>
                <a:gd name="T11" fmla="*/ 14 h 14"/>
                <a:gd name="T12" fmla="*/ 0 w 2"/>
                <a:gd name="T13" fmla="*/ 4 h 14"/>
                <a:gd name="T14" fmla="*/ 2 w 2"/>
                <a:gd name="T15" fmla="*/ 4 h 14"/>
                <a:gd name="T16" fmla="*/ 2 w 2"/>
                <a:gd name="T17" fmla="*/ 14 h 14"/>
                <a:gd name="T18" fmla="*/ 0 w 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moveTo>
                    <a:pt x="0" y="1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37" y="2346"/>
              <a:ext cx="72" cy="112"/>
            </a:xfrm>
            <a:custGeom>
              <a:avLst/>
              <a:gdLst>
                <a:gd name="T0" fmla="*/ 7 w 9"/>
                <a:gd name="T1" fmla="*/ 14 h 14"/>
                <a:gd name="T2" fmla="*/ 7 w 9"/>
                <a:gd name="T3" fmla="*/ 13 h 14"/>
                <a:gd name="T4" fmla="*/ 4 w 9"/>
                <a:gd name="T5" fmla="*/ 14 h 14"/>
                <a:gd name="T6" fmla="*/ 2 w 9"/>
                <a:gd name="T7" fmla="*/ 14 h 14"/>
                <a:gd name="T8" fmla="*/ 0 w 9"/>
                <a:gd name="T9" fmla="*/ 12 h 14"/>
                <a:gd name="T10" fmla="*/ 0 w 9"/>
                <a:gd name="T11" fmla="*/ 9 h 14"/>
                <a:gd name="T12" fmla="*/ 0 w 9"/>
                <a:gd name="T13" fmla="*/ 6 h 14"/>
                <a:gd name="T14" fmla="*/ 2 w 9"/>
                <a:gd name="T15" fmla="*/ 4 h 14"/>
                <a:gd name="T16" fmla="*/ 4 w 9"/>
                <a:gd name="T17" fmla="*/ 4 h 14"/>
                <a:gd name="T18" fmla="*/ 6 w 9"/>
                <a:gd name="T19" fmla="*/ 4 h 14"/>
                <a:gd name="T20" fmla="*/ 7 w 9"/>
                <a:gd name="T21" fmla="*/ 5 h 14"/>
                <a:gd name="T22" fmla="*/ 7 w 9"/>
                <a:gd name="T23" fmla="*/ 0 h 14"/>
                <a:gd name="T24" fmla="*/ 9 w 9"/>
                <a:gd name="T25" fmla="*/ 0 h 14"/>
                <a:gd name="T26" fmla="*/ 9 w 9"/>
                <a:gd name="T27" fmla="*/ 14 h 14"/>
                <a:gd name="T28" fmla="*/ 7 w 9"/>
                <a:gd name="T29" fmla="*/ 14 h 14"/>
                <a:gd name="T30" fmla="*/ 2 w 9"/>
                <a:gd name="T31" fmla="*/ 9 h 14"/>
                <a:gd name="T32" fmla="*/ 3 w 9"/>
                <a:gd name="T33" fmla="*/ 12 h 14"/>
                <a:gd name="T34" fmla="*/ 5 w 9"/>
                <a:gd name="T35" fmla="*/ 13 h 14"/>
                <a:gd name="T36" fmla="*/ 7 w 9"/>
                <a:gd name="T37" fmla="*/ 12 h 14"/>
                <a:gd name="T38" fmla="*/ 7 w 9"/>
                <a:gd name="T39" fmla="*/ 9 h 14"/>
                <a:gd name="T40" fmla="*/ 7 w 9"/>
                <a:gd name="T41" fmla="*/ 6 h 14"/>
                <a:gd name="T42" fmla="*/ 5 w 9"/>
                <a:gd name="T43" fmla="*/ 5 h 14"/>
                <a:gd name="T44" fmla="*/ 3 w 9"/>
                <a:gd name="T45" fmla="*/ 6 h 14"/>
                <a:gd name="T46" fmla="*/ 2 w 9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lnTo>
                    <a:pt x="7" y="13"/>
                  </a:lnTo>
                  <a:cubicBezTo>
                    <a:pt x="7" y="14"/>
                    <a:pt x="6" y="14"/>
                    <a:pt x="4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3"/>
                    <a:pt x="1" y="13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5"/>
                    <a:pt x="7" y="5"/>
                  </a:cubicBezTo>
                  <a:lnTo>
                    <a:pt x="7" y="0"/>
                  </a:lnTo>
                  <a:lnTo>
                    <a:pt x="9" y="0"/>
                  </a:lnTo>
                  <a:lnTo>
                    <a:pt x="9" y="14"/>
                  </a:lnTo>
                  <a:lnTo>
                    <a:pt x="7" y="14"/>
                  </a:lnTo>
                  <a:moveTo>
                    <a:pt x="2" y="9"/>
                  </a:moveTo>
                  <a:cubicBezTo>
                    <a:pt x="2" y="10"/>
                    <a:pt x="2" y="11"/>
                    <a:pt x="3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7"/>
                    <a:pt x="2" y="8"/>
                    <a:pt x="2" y="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25" y="2378"/>
              <a:ext cx="72" cy="112"/>
            </a:xfrm>
            <a:custGeom>
              <a:avLst/>
              <a:gdLst>
                <a:gd name="T0" fmla="*/ 0 w 9"/>
                <a:gd name="T1" fmla="*/ 11 h 14"/>
                <a:gd name="T2" fmla="*/ 2 w 9"/>
                <a:gd name="T3" fmla="*/ 11 h 14"/>
                <a:gd name="T4" fmla="*/ 3 w 9"/>
                <a:gd name="T5" fmla="*/ 13 h 14"/>
                <a:gd name="T6" fmla="*/ 4 w 9"/>
                <a:gd name="T7" fmla="*/ 13 h 14"/>
                <a:gd name="T8" fmla="*/ 6 w 9"/>
                <a:gd name="T9" fmla="*/ 13 h 14"/>
                <a:gd name="T10" fmla="*/ 7 w 9"/>
                <a:gd name="T11" fmla="*/ 11 h 14"/>
                <a:gd name="T12" fmla="*/ 7 w 9"/>
                <a:gd name="T13" fmla="*/ 9 h 14"/>
                <a:gd name="T14" fmla="*/ 5 w 9"/>
                <a:gd name="T15" fmla="*/ 10 h 14"/>
                <a:gd name="T16" fmla="*/ 1 w 9"/>
                <a:gd name="T17" fmla="*/ 9 h 14"/>
                <a:gd name="T18" fmla="*/ 0 w 9"/>
                <a:gd name="T19" fmla="*/ 5 h 14"/>
                <a:gd name="T20" fmla="*/ 1 w 9"/>
                <a:gd name="T21" fmla="*/ 2 h 14"/>
                <a:gd name="T22" fmla="*/ 2 w 9"/>
                <a:gd name="T23" fmla="*/ 0 h 14"/>
                <a:gd name="T24" fmla="*/ 5 w 9"/>
                <a:gd name="T25" fmla="*/ 0 h 14"/>
                <a:gd name="T26" fmla="*/ 8 w 9"/>
                <a:gd name="T27" fmla="*/ 1 h 14"/>
                <a:gd name="T28" fmla="*/ 8 w 9"/>
                <a:gd name="T29" fmla="*/ 0 h 14"/>
                <a:gd name="T30" fmla="*/ 9 w 9"/>
                <a:gd name="T31" fmla="*/ 0 h 14"/>
                <a:gd name="T32" fmla="*/ 9 w 9"/>
                <a:gd name="T33" fmla="*/ 9 h 14"/>
                <a:gd name="T34" fmla="*/ 9 w 9"/>
                <a:gd name="T35" fmla="*/ 12 h 14"/>
                <a:gd name="T36" fmla="*/ 7 w 9"/>
                <a:gd name="T37" fmla="*/ 14 h 14"/>
                <a:gd name="T38" fmla="*/ 5 w 9"/>
                <a:gd name="T39" fmla="*/ 14 h 14"/>
                <a:gd name="T40" fmla="*/ 1 w 9"/>
                <a:gd name="T41" fmla="*/ 14 h 14"/>
                <a:gd name="T42" fmla="*/ 0 w 9"/>
                <a:gd name="T43" fmla="*/ 11 h 14"/>
                <a:gd name="T44" fmla="*/ 2 w 9"/>
                <a:gd name="T45" fmla="*/ 5 h 14"/>
                <a:gd name="T46" fmla="*/ 3 w 9"/>
                <a:gd name="T47" fmla="*/ 8 h 14"/>
                <a:gd name="T48" fmla="*/ 5 w 9"/>
                <a:gd name="T49" fmla="*/ 9 h 14"/>
                <a:gd name="T50" fmla="*/ 7 w 9"/>
                <a:gd name="T51" fmla="*/ 8 h 14"/>
                <a:gd name="T52" fmla="*/ 8 w 9"/>
                <a:gd name="T53" fmla="*/ 5 h 14"/>
                <a:gd name="T54" fmla="*/ 7 w 9"/>
                <a:gd name="T55" fmla="*/ 2 h 14"/>
                <a:gd name="T56" fmla="*/ 5 w 9"/>
                <a:gd name="T57" fmla="*/ 1 h 14"/>
                <a:gd name="T58" fmla="*/ 3 w 9"/>
                <a:gd name="T59" fmla="*/ 2 h 14"/>
                <a:gd name="T60" fmla="*/ 2 w 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4">
                  <a:moveTo>
                    <a:pt x="0" y="11"/>
                  </a:moveTo>
                  <a:lnTo>
                    <a:pt x="2" y="11"/>
                  </a:lnTo>
                  <a:cubicBezTo>
                    <a:pt x="2" y="12"/>
                    <a:pt x="2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lnTo>
                    <a:pt x="8" y="0"/>
                  </a:lnTo>
                  <a:lnTo>
                    <a:pt x="9" y="0"/>
                  </a:lnTo>
                  <a:lnTo>
                    <a:pt x="9" y="9"/>
                  </a:lnTo>
                  <a:cubicBezTo>
                    <a:pt x="9" y="10"/>
                    <a:pt x="9" y="12"/>
                    <a:pt x="9" y="12"/>
                  </a:cubicBezTo>
                  <a:cubicBezTo>
                    <a:pt x="8" y="13"/>
                    <a:pt x="8" y="14"/>
                    <a:pt x="7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moveTo>
                    <a:pt x="2" y="5"/>
                  </a:moveTo>
                  <a:cubicBezTo>
                    <a:pt x="2" y="6"/>
                    <a:pt x="2" y="7"/>
                    <a:pt x="3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3"/>
                    <a:pt x="7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2513" y="2378"/>
              <a:ext cx="80" cy="80"/>
            </a:xfrm>
            <a:custGeom>
              <a:avLst/>
              <a:gdLst>
                <a:gd name="T0" fmla="*/ 8 w 10"/>
                <a:gd name="T1" fmla="*/ 7 h 10"/>
                <a:gd name="T2" fmla="*/ 10 w 10"/>
                <a:gd name="T3" fmla="*/ 7 h 10"/>
                <a:gd name="T4" fmla="*/ 8 w 10"/>
                <a:gd name="T5" fmla="*/ 10 h 10"/>
                <a:gd name="T6" fmla="*/ 5 w 10"/>
                <a:gd name="T7" fmla="*/ 10 h 10"/>
                <a:gd name="T8" fmla="*/ 2 w 10"/>
                <a:gd name="T9" fmla="*/ 9 h 10"/>
                <a:gd name="T10" fmla="*/ 0 w 10"/>
                <a:gd name="T11" fmla="*/ 5 h 10"/>
                <a:gd name="T12" fmla="*/ 2 w 10"/>
                <a:gd name="T13" fmla="*/ 1 h 10"/>
                <a:gd name="T14" fmla="*/ 5 w 10"/>
                <a:gd name="T15" fmla="*/ 0 h 10"/>
                <a:gd name="T16" fmla="*/ 9 w 10"/>
                <a:gd name="T17" fmla="*/ 1 h 10"/>
                <a:gd name="T18" fmla="*/ 10 w 10"/>
                <a:gd name="T19" fmla="*/ 5 h 10"/>
                <a:gd name="T20" fmla="*/ 10 w 10"/>
                <a:gd name="T21" fmla="*/ 5 h 10"/>
                <a:gd name="T22" fmla="*/ 2 w 10"/>
                <a:gd name="T23" fmla="*/ 5 h 10"/>
                <a:gd name="T24" fmla="*/ 3 w 10"/>
                <a:gd name="T25" fmla="*/ 8 h 10"/>
                <a:gd name="T26" fmla="*/ 5 w 10"/>
                <a:gd name="T27" fmla="*/ 9 h 10"/>
                <a:gd name="T28" fmla="*/ 7 w 10"/>
                <a:gd name="T29" fmla="*/ 9 h 10"/>
                <a:gd name="T30" fmla="*/ 8 w 10"/>
                <a:gd name="T31" fmla="*/ 7 h 10"/>
                <a:gd name="T32" fmla="*/ 2 w 10"/>
                <a:gd name="T33" fmla="*/ 4 h 10"/>
                <a:gd name="T34" fmla="*/ 8 w 10"/>
                <a:gd name="T35" fmla="*/ 4 h 10"/>
                <a:gd name="T36" fmla="*/ 7 w 10"/>
                <a:gd name="T37" fmla="*/ 2 h 10"/>
                <a:gd name="T38" fmla="*/ 5 w 10"/>
                <a:gd name="T39" fmla="*/ 1 h 10"/>
                <a:gd name="T40" fmla="*/ 3 w 10"/>
                <a:gd name="T41" fmla="*/ 2 h 10"/>
                <a:gd name="T42" fmla="*/ 2 w 10"/>
                <a:gd name="T4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lnTo>
                    <a:pt x="10" y="7"/>
                  </a:lnTo>
                  <a:cubicBezTo>
                    <a:pt x="10" y="8"/>
                    <a:pt x="9" y="9"/>
                    <a:pt x="8" y="10"/>
                  </a:cubicBezTo>
                  <a:cubicBezTo>
                    <a:pt x="8" y="10"/>
                    <a:pt x="7" y="10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2" y="5"/>
                  </a:lnTo>
                  <a:cubicBezTo>
                    <a:pt x="2" y="7"/>
                    <a:pt x="3" y="7"/>
                    <a:pt x="3" y="8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moveTo>
                    <a:pt x="2" y="4"/>
                  </a:moveTo>
                  <a:lnTo>
                    <a:pt x="8" y="4"/>
                  </a:lnTo>
                  <a:cubicBezTo>
                    <a:pt x="8" y="3"/>
                    <a:pt x="8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851" y="2235"/>
              <a:ext cx="1063" cy="1"/>
            </a:xfrm>
            <a:custGeom>
              <a:avLst/>
              <a:gdLst>
                <a:gd name="T0" fmla="*/ 133 w 133"/>
                <a:gd name="T1" fmla="*/ 132 w 133"/>
                <a:gd name="T2" fmla="*/ 0 w 133"/>
                <a:gd name="T3" fmla="*/ 0 w 133"/>
                <a:gd name="T4" fmla="*/ 132 w 133"/>
                <a:gd name="T5" fmla="*/ 133 w 133"/>
                <a:gd name="T6" fmla="*/ 133 w 133"/>
                <a:gd name="T7" fmla="*/ 133 w 133"/>
                <a:gd name="T8" fmla="*/ 132 w 133"/>
                <a:gd name="T9" fmla="*/ 133 w 1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33">
                  <a:moveTo>
                    <a:pt x="133" y="0"/>
                  </a:move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33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906" y="2235"/>
              <a:ext cx="8" cy="911"/>
            </a:xfrm>
            <a:custGeom>
              <a:avLst/>
              <a:gdLst>
                <a:gd name="T0" fmla="*/ 0 w 1"/>
                <a:gd name="T1" fmla="*/ 114 h 114"/>
                <a:gd name="T2" fmla="*/ 1 w 1"/>
                <a:gd name="T3" fmla="*/ 113 h 114"/>
                <a:gd name="T4" fmla="*/ 1 w 1"/>
                <a:gd name="T5" fmla="*/ 0 h 114"/>
                <a:gd name="T6" fmla="*/ 0 w 1"/>
                <a:gd name="T7" fmla="*/ 0 h 114"/>
                <a:gd name="T8" fmla="*/ 0 w 1"/>
                <a:gd name="T9" fmla="*/ 113 h 114"/>
                <a:gd name="T10" fmla="*/ 0 w 1"/>
                <a:gd name="T11" fmla="*/ 114 h 114"/>
                <a:gd name="T12" fmla="*/ 0 w 1"/>
                <a:gd name="T13" fmla="*/ 114 h 114"/>
                <a:gd name="T14" fmla="*/ 1 w 1"/>
                <a:gd name="T15" fmla="*/ 114 h 114"/>
                <a:gd name="T16" fmla="*/ 1 w 1"/>
                <a:gd name="T17" fmla="*/ 113 h 114"/>
                <a:gd name="T18" fmla="*/ 0 w 1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14">
                  <a:moveTo>
                    <a:pt x="0" y="114"/>
                  </a:moveTo>
                  <a:lnTo>
                    <a:pt x="1" y="1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0" y="1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851" y="3138"/>
              <a:ext cx="1055" cy="8"/>
            </a:xfrm>
            <a:custGeom>
              <a:avLst/>
              <a:gdLst>
                <a:gd name="T0" fmla="*/ 0 w 132"/>
                <a:gd name="T1" fmla="*/ 0 h 1"/>
                <a:gd name="T2" fmla="*/ 0 w 132"/>
                <a:gd name="T3" fmla="*/ 1 h 1"/>
                <a:gd name="T4" fmla="*/ 132 w 132"/>
                <a:gd name="T5" fmla="*/ 1 h 1"/>
                <a:gd name="T6" fmla="*/ 132 w 132"/>
                <a:gd name="T7" fmla="*/ 0 h 1"/>
                <a:gd name="T8" fmla="*/ 0 w 132"/>
                <a:gd name="T9" fmla="*/ 0 h 1"/>
                <a:gd name="T10" fmla="*/ 0 w 132"/>
                <a:gd name="T11" fmla="*/ 0 h 1"/>
                <a:gd name="T12" fmla="*/ 0 w 132"/>
                <a:gd name="T13" fmla="*/ 0 h 1"/>
                <a:gd name="T14" fmla="*/ 0 w 132"/>
                <a:gd name="T15" fmla="*/ 1 h 1"/>
                <a:gd name="T16" fmla="*/ 0 w 132"/>
                <a:gd name="T17" fmla="*/ 1 h 1"/>
                <a:gd name="T18" fmla="*/ 0 w 13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">
                  <a:moveTo>
                    <a:pt x="0" y="0"/>
                  </a:moveTo>
                  <a:lnTo>
                    <a:pt x="0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851" y="2235"/>
              <a:ext cx="1" cy="903"/>
            </a:xfrm>
            <a:custGeom>
              <a:avLst/>
              <a:gdLst>
                <a:gd name="T0" fmla="*/ 0 h 113"/>
                <a:gd name="T1" fmla="*/ 0 h 113"/>
                <a:gd name="T2" fmla="*/ 113 h 113"/>
                <a:gd name="T3" fmla="*/ 113 h 113"/>
                <a:gd name="T4" fmla="*/ 0 h 113"/>
                <a:gd name="T5" fmla="*/ 0 h 113"/>
                <a:gd name="T6" fmla="*/ 0 h 113"/>
                <a:gd name="T7" fmla="*/ 0 h 113"/>
                <a:gd name="T8" fmla="*/ 0 h 113"/>
                <a:gd name="T9" fmla="*/ 0 h 1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3">
                  <a:moveTo>
                    <a:pt x="0" y="0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939" y="2946"/>
              <a:ext cx="104" cy="120"/>
            </a:xfrm>
            <a:custGeom>
              <a:avLst/>
              <a:gdLst>
                <a:gd name="T0" fmla="*/ 0 w 13"/>
                <a:gd name="T1" fmla="*/ 15 h 15"/>
                <a:gd name="T2" fmla="*/ 0 w 13"/>
                <a:gd name="T3" fmla="*/ 0 h 15"/>
                <a:gd name="T4" fmla="*/ 6 w 13"/>
                <a:gd name="T5" fmla="*/ 0 h 15"/>
                <a:gd name="T6" fmla="*/ 9 w 13"/>
                <a:gd name="T7" fmla="*/ 1 h 15"/>
                <a:gd name="T8" fmla="*/ 11 w 13"/>
                <a:gd name="T9" fmla="*/ 2 h 15"/>
                <a:gd name="T10" fmla="*/ 11 w 13"/>
                <a:gd name="T11" fmla="*/ 4 h 15"/>
                <a:gd name="T12" fmla="*/ 10 w 13"/>
                <a:gd name="T13" fmla="*/ 7 h 15"/>
                <a:gd name="T14" fmla="*/ 7 w 13"/>
                <a:gd name="T15" fmla="*/ 8 h 15"/>
                <a:gd name="T16" fmla="*/ 9 w 13"/>
                <a:gd name="T17" fmla="*/ 9 h 15"/>
                <a:gd name="T18" fmla="*/ 10 w 13"/>
                <a:gd name="T19" fmla="*/ 11 h 15"/>
                <a:gd name="T20" fmla="*/ 13 w 13"/>
                <a:gd name="T21" fmla="*/ 15 h 15"/>
                <a:gd name="T22" fmla="*/ 10 w 13"/>
                <a:gd name="T23" fmla="*/ 15 h 15"/>
                <a:gd name="T24" fmla="*/ 8 w 13"/>
                <a:gd name="T25" fmla="*/ 12 h 15"/>
                <a:gd name="T26" fmla="*/ 7 w 13"/>
                <a:gd name="T27" fmla="*/ 10 h 15"/>
                <a:gd name="T28" fmla="*/ 6 w 13"/>
                <a:gd name="T29" fmla="*/ 9 h 15"/>
                <a:gd name="T30" fmla="*/ 5 w 13"/>
                <a:gd name="T31" fmla="*/ 9 h 15"/>
                <a:gd name="T32" fmla="*/ 4 w 13"/>
                <a:gd name="T33" fmla="*/ 8 h 15"/>
                <a:gd name="T34" fmla="*/ 2 w 13"/>
                <a:gd name="T35" fmla="*/ 8 h 15"/>
                <a:gd name="T36" fmla="*/ 2 w 13"/>
                <a:gd name="T37" fmla="*/ 15 h 15"/>
                <a:gd name="T38" fmla="*/ 0 w 13"/>
                <a:gd name="T39" fmla="*/ 15 h 15"/>
                <a:gd name="T40" fmla="*/ 2 w 13"/>
                <a:gd name="T41" fmla="*/ 7 h 15"/>
                <a:gd name="T42" fmla="*/ 6 w 13"/>
                <a:gd name="T43" fmla="*/ 7 h 15"/>
                <a:gd name="T44" fmla="*/ 8 w 13"/>
                <a:gd name="T45" fmla="*/ 7 h 15"/>
                <a:gd name="T46" fmla="*/ 9 w 13"/>
                <a:gd name="T47" fmla="*/ 6 h 15"/>
                <a:gd name="T48" fmla="*/ 10 w 13"/>
                <a:gd name="T49" fmla="*/ 4 h 15"/>
                <a:gd name="T50" fmla="*/ 9 w 13"/>
                <a:gd name="T51" fmla="*/ 3 h 15"/>
                <a:gd name="T52" fmla="*/ 6 w 13"/>
                <a:gd name="T53" fmla="*/ 2 h 15"/>
                <a:gd name="T54" fmla="*/ 2 w 13"/>
                <a:gd name="T55" fmla="*/ 2 h 15"/>
                <a:gd name="T56" fmla="*/ 2 w 13"/>
                <a:gd name="T5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lnTo>
                    <a:pt x="0" y="0"/>
                  </a:lnTo>
                  <a:lnTo>
                    <a:pt x="6" y="0"/>
                  </a:lnTo>
                  <a:cubicBezTo>
                    <a:pt x="8" y="0"/>
                    <a:pt x="9" y="1"/>
                    <a:pt x="9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7" y="8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10"/>
                    <a:pt x="10" y="10"/>
                    <a:pt x="10" y="11"/>
                  </a:cubicBezTo>
                  <a:lnTo>
                    <a:pt x="13" y="15"/>
                  </a:lnTo>
                  <a:lnTo>
                    <a:pt x="10" y="15"/>
                  </a:lnTo>
                  <a:lnTo>
                    <a:pt x="8" y="12"/>
                  </a:lnTo>
                  <a:cubicBezTo>
                    <a:pt x="8" y="11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8"/>
                    <a:pt x="4" y="8"/>
                  </a:cubicBezTo>
                  <a:lnTo>
                    <a:pt x="2" y="8"/>
                  </a:lnTo>
                  <a:lnTo>
                    <a:pt x="2" y="15"/>
                  </a:lnTo>
                  <a:lnTo>
                    <a:pt x="0" y="15"/>
                  </a:lnTo>
                  <a:moveTo>
                    <a:pt x="2" y="7"/>
                  </a:moveTo>
                  <a:lnTo>
                    <a:pt x="6" y="7"/>
                  </a:ln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lnTo>
                    <a:pt x="2" y="2"/>
                  </a:lnTo>
                  <a:lnTo>
                    <a:pt x="2" y="7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1051" y="2978"/>
              <a:ext cx="72" cy="88"/>
            </a:xfrm>
            <a:custGeom>
              <a:avLst/>
              <a:gdLst>
                <a:gd name="T0" fmla="*/ 7 w 9"/>
                <a:gd name="T1" fmla="*/ 8 h 11"/>
                <a:gd name="T2" fmla="*/ 9 w 9"/>
                <a:gd name="T3" fmla="*/ 8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10 h 11"/>
                <a:gd name="T10" fmla="*/ 0 w 9"/>
                <a:gd name="T11" fmla="*/ 6 h 11"/>
                <a:gd name="T12" fmla="*/ 1 w 9"/>
                <a:gd name="T13" fmla="*/ 2 h 11"/>
                <a:gd name="T14" fmla="*/ 5 w 9"/>
                <a:gd name="T15" fmla="*/ 0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2 w 9"/>
                <a:gd name="T23" fmla="*/ 6 h 11"/>
                <a:gd name="T24" fmla="*/ 2 w 9"/>
                <a:gd name="T25" fmla="*/ 9 h 11"/>
                <a:gd name="T26" fmla="*/ 5 w 9"/>
                <a:gd name="T27" fmla="*/ 10 h 11"/>
                <a:gd name="T28" fmla="*/ 6 w 9"/>
                <a:gd name="T29" fmla="*/ 9 h 11"/>
                <a:gd name="T30" fmla="*/ 7 w 9"/>
                <a:gd name="T31" fmla="*/ 8 h 11"/>
                <a:gd name="T32" fmla="*/ 2 w 9"/>
                <a:gd name="T33" fmla="*/ 5 h 11"/>
                <a:gd name="T34" fmla="*/ 7 w 9"/>
                <a:gd name="T35" fmla="*/ 5 h 11"/>
                <a:gd name="T36" fmla="*/ 7 w 9"/>
                <a:gd name="T37" fmla="*/ 3 h 11"/>
                <a:gd name="T38" fmla="*/ 5 w 9"/>
                <a:gd name="T39" fmla="*/ 2 h 11"/>
                <a:gd name="T40" fmla="*/ 3 w 9"/>
                <a:gd name="T41" fmla="*/ 2 h 11"/>
                <a:gd name="T42" fmla="*/ 2 w 9"/>
                <a:gd name="T4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7" y="8"/>
                  </a:moveTo>
                  <a:lnTo>
                    <a:pt x="9" y="8"/>
                  </a:lnTo>
                  <a:cubicBezTo>
                    <a:pt x="9" y="9"/>
                    <a:pt x="8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2" y="6"/>
                  </a:lnTo>
                  <a:cubicBezTo>
                    <a:pt x="2" y="7"/>
                    <a:pt x="2" y="8"/>
                    <a:pt x="2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moveTo>
                    <a:pt x="2" y="5"/>
                  </a:moveTo>
                  <a:lnTo>
                    <a:pt x="7" y="5"/>
                  </a:lnTo>
                  <a:cubicBezTo>
                    <a:pt x="7" y="4"/>
                    <a:pt x="7" y="3"/>
                    <a:pt x="7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139" y="2978"/>
              <a:ext cx="72" cy="88"/>
            </a:xfrm>
            <a:custGeom>
              <a:avLst/>
              <a:gdLst>
                <a:gd name="T0" fmla="*/ 7 w 9"/>
                <a:gd name="T1" fmla="*/ 7 h 11"/>
                <a:gd name="T2" fmla="*/ 9 w 9"/>
                <a:gd name="T3" fmla="*/ 7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10 h 11"/>
                <a:gd name="T10" fmla="*/ 0 w 9"/>
                <a:gd name="T11" fmla="*/ 6 h 11"/>
                <a:gd name="T12" fmla="*/ 1 w 9"/>
                <a:gd name="T13" fmla="*/ 3 h 11"/>
                <a:gd name="T14" fmla="*/ 2 w 9"/>
                <a:gd name="T15" fmla="*/ 1 h 11"/>
                <a:gd name="T16" fmla="*/ 5 w 9"/>
                <a:gd name="T17" fmla="*/ 0 h 11"/>
                <a:gd name="T18" fmla="*/ 8 w 9"/>
                <a:gd name="T19" fmla="*/ 1 h 11"/>
                <a:gd name="T20" fmla="*/ 9 w 9"/>
                <a:gd name="T21" fmla="*/ 4 h 11"/>
                <a:gd name="T22" fmla="*/ 7 w 9"/>
                <a:gd name="T23" fmla="*/ 4 h 11"/>
                <a:gd name="T24" fmla="*/ 6 w 9"/>
                <a:gd name="T25" fmla="*/ 2 h 11"/>
                <a:gd name="T26" fmla="*/ 5 w 9"/>
                <a:gd name="T27" fmla="*/ 2 h 11"/>
                <a:gd name="T28" fmla="*/ 3 w 9"/>
                <a:gd name="T29" fmla="*/ 3 h 11"/>
                <a:gd name="T30" fmla="*/ 2 w 9"/>
                <a:gd name="T31" fmla="*/ 6 h 11"/>
                <a:gd name="T32" fmla="*/ 3 w 9"/>
                <a:gd name="T33" fmla="*/ 9 h 11"/>
                <a:gd name="T34" fmla="*/ 5 w 9"/>
                <a:gd name="T35" fmla="*/ 10 h 11"/>
                <a:gd name="T36" fmla="*/ 6 w 9"/>
                <a:gd name="T37" fmla="*/ 9 h 11"/>
                <a:gd name="T38" fmla="*/ 7 w 9"/>
                <a:gd name="T3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7" y="7"/>
                  </a:moveTo>
                  <a:lnTo>
                    <a:pt x="9" y="7"/>
                  </a:lnTo>
                  <a:cubicBezTo>
                    <a:pt x="9" y="8"/>
                    <a:pt x="8" y="9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9" y="2"/>
                    <a:pt x="9" y="4"/>
                  </a:cubicBezTo>
                  <a:lnTo>
                    <a:pt x="7" y="4"/>
                  </a:lnTo>
                  <a:cubicBezTo>
                    <a:pt x="7" y="3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227" y="2946"/>
              <a:ext cx="64" cy="120"/>
            </a:xfrm>
            <a:custGeom>
              <a:avLst/>
              <a:gdLst>
                <a:gd name="T0" fmla="*/ 0 w 8"/>
                <a:gd name="T1" fmla="*/ 15 h 15"/>
                <a:gd name="T2" fmla="*/ 0 w 8"/>
                <a:gd name="T3" fmla="*/ 0 h 15"/>
                <a:gd name="T4" fmla="*/ 1 w 8"/>
                <a:gd name="T5" fmla="*/ 0 h 15"/>
                <a:gd name="T6" fmla="*/ 1 w 8"/>
                <a:gd name="T7" fmla="*/ 6 h 15"/>
                <a:gd name="T8" fmla="*/ 4 w 8"/>
                <a:gd name="T9" fmla="*/ 4 h 15"/>
                <a:gd name="T10" fmla="*/ 7 w 8"/>
                <a:gd name="T11" fmla="*/ 5 h 15"/>
                <a:gd name="T12" fmla="*/ 8 w 8"/>
                <a:gd name="T13" fmla="*/ 6 h 15"/>
                <a:gd name="T14" fmla="*/ 8 w 8"/>
                <a:gd name="T15" fmla="*/ 8 h 15"/>
                <a:gd name="T16" fmla="*/ 8 w 8"/>
                <a:gd name="T17" fmla="*/ 15 h 15"/>
                <a:gd name="T18" fmla="*/ 6 w 8"/>
                <a:gd name="T19" fmla="*/ 15 h 15"/>
                <a:gd name="T20" fmla="*/ 6 w 8"/>
                <a:gd name="T21" fmla="*/ 8 h 15"/>
                <a:gd name="T22" fmla="*/ 6 w 8"/>
                <a:gd name="T23" fmla="*/ 6 h 15"/>
                <a:gd name="T24" fmla="*/ 4 w 8"/>
                <a:gd name="T25" fmla="*/ 6 h 15"/>
                <a:gd name="T26" fmla="*/ 3 w 8"/>
                <a:gd name="T27" fmla="*/ 6 h 15"/>
                <a:gd name="T28" fmla="*/ 2 w 8"/>
                <a:gd name="T29" fmla="*/ 7 h 15"/>
                <a:gd name="T30" fmla="*/ 1 w 8"/>
                <a:gd name="T31" fmla="*/ 9 h 15"/>
                <a:gd name="T32" fmla="*/ 1 w 8"/>
                <a:gd name="T33" fmla="*/ 15 h 15"/>
                <a:gd name="T34" fmla="*/ 0 w 8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6"/>
                  </a:ln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7" y="5"/>
                  </a:cubicBezTo>
                  <a:cubicBezTo>
                    <a:pt x="7" y="5"/>
                    <a:pt x="7" y="5"/>
                    <a:pt x="8" y="6"/>
                  </a:cubicBezTo>
                  <a:cubicBezTo>
                    <a:pt x="8" y="6"/>
                    <a:pt x="8" y="7"/>
                    <a:pt x="8" y="8"/>
                  </a:cubicBezTo>
                  <a:lnTo>
                    <a:pt x="8" y="15"/>
                  </a:lnTo>
                  <a:lnTo>
                    <a:pt x="6" y="15"/>
                  </a:lnTo>
                  <a:lnTo>
                    <a:pt x="6" y="8"/>
                  </a:lnTo>
                  <a:cubicBezTo>
                    <a:pt x="6" y="7"/>
                    <a:pt x="6" y="7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8"/>
                    <a:pt x="1" y="8"/>
                    <a:pt x="1" y="9"/>
                  </a:cubicBezTo>
                  <a:lnTo>
                    <a:pt x="1" y="15"/>
                  </a:lnTo>
                  <a:lnTo>
                    <a:pt x="0" y="15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315" y="2978"/>
              <a:ext cx="64" cy="88"/>
            </a:xfrm>
            <a:custGeom>
              <a:avLst/>
              <a:gdLst>
                <a:gd name="T0" fmla="*/ 0 w 8"/>
                <a:gd name="T1" fmla="*/ 11 h 11"/>
                <a:gd name="T2" fmla="*/ 0 w 8"/>
                <a:gd name="T3" fmla="*/ 0 h 11"/>
                <a:gd name="T4" fmla="*/ 1 w 8"/>
                <a:gd name="T5" fmla="*/ 0 h 11"/>
                <a:gd name="T6" fmla="*/ 1 w 8"/>
                <a:gd name="T7" fmla="*/ 2 h 11"/>
                <a:gd name="T8" fmla="*/ 5 w 8"/>
                <a:gd name="T9" fmla="*/ 0 h 11"/>
                <a:gd name="T10" fmla="*/ 6 w 8"/>
                <a:gd name="T11" fmla="*/ 1 h 11"/>
                <a:gd name="T12" fmla="*/ 8 w 8"/>
                <a:gd name="T13" fmla="*/ 1 h 11"/>
                <a:gd name="T14" fmla="*/ 8 w 8"/>
                <a:gd name="T15" fmla="*/ 3 h 11"/>
                <a:gd name="T16" fmla="*/ 8 w 8"/>
                <a:gd name="T17" fmla="*/ 4 h 11"/>
                <a:gd name="T18" fmla="*/ 8 w 8"/>
                <a:gd name="T19" fmla="*/ 11 h 11"/>
                <a:gd name="T20" fmla="*/ 6 w 8"/>
                <a:gd name="T21" fmla="*/ 11 h 11"/>
                <a:gd name="T22" fmla="*/ 6 w 8"/>
                <a:gd name="T23" fmla="*/ 5 h 11"/>
                <a:gd name="T24" fmla="*/ 6 w 8"/>
                <a:gd name="T25" fmla="*/ 3 h 11"/>
                <a:gd name="T26" fmla="*/ 6 w 8"/>
                <a:gd name="T27" fmla="*/ 2 h 11"/>
                <a:gd name="T28" fmla="*/ 4 w 8"/>
                <a:gd name="T29" fmla="*/ 2 h 11"/>
                <a:gd name="T30" fmla="*/ 2 w 8"/>
                <a:gd name="T31" fmla="*/ 2 h 11"/>
                <a:gd name="T32" fmla="*/ 2 w 8"/>
                <a:gd name="T33" fmla="*/ 5 h 11"/>
                <a:gd name="T34" fmla="*/ 2 w 8"/>
                <a:gd name="T35" fmla="*/ 11 h 11"/>
                <a:gd name="T36" fmla="*/ 0 w 8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lnTo>
                    <a:pt x="8" y="11"/>
                  </a:lnTo>
                  <a:lnTo>
                    <a:pt x="6" y="11"/>
                  </a:lnTo>
                  <a:lnTo>
                    <a:pt x="6" y="5"/>
                  </a:ln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395" y="2978"/>
              <a:ext cx="80" cy="88"/>
            </a:xfrm>
            <a:custGeom>
              <a:avLst/>
              <a:gdLst>
                <a:gd name="T0" fmla="*/ 8 w 10"/>
                <a:gd name="T1" fmla="*/ 8 h 11"/>
                <a:gd name="T2" fmla="*/ 10 w 10"/>
                <a:gd name="T3" fmla="*/ 8 h 11"/>
                <a:gd name="T4" fmla="*/ 8 w 10"/>
                <a:gd name="T5" fmla="*/ 10 h 11"/>
                <a:gd name="T6" fmla="*/ 5 w 10"/>
                <a:gd name="T7" fmla="*/ 11 h 11"/>
                <a:gd name="T8" fmla="*/ 2 w 10"/>
                <a:gd name="T9" fmla="*/ 10 h 11"/>
                <a:gd name="T10" fmla="*/ 0 w 10"/>
                <a:gd name="T11" fmla="*/ 6 h 11"/>
                <a:gd name="T12" fmla="*/ 2 w 10"/>
                <a:gd name="T13" fmla="*/ 2 h 11"/>
                <a:gd name="T14" fmla="*/ 5 w 10"/>
                <a:gd name="T15" fmla="*/ 0 h 11"/>
                <a:gd name="T16" fmla="*/ 9 w 10"/>
                <a:gd name="T17" fmla="*/ 2 h 11"/>
                <a:gd name="T18" fmla="*/ 10 w 10"/>
                <a:gd name="T19" fmla="*/ 6 h 11"/>
                <a:gd name="T20" fmla="*/ 10 w 10"/>
                <a:gd name="T21" fmla="*/ 6 h 11"/>
                <a:gd name="T22" fmla="*/ 2 w 10"/>
                <a:gd name="T23" fmla="*/ 6 h 11"/>
                <a:gd name="T24" fmla="*/ 3 w 10"/>
                <a:gd name="T25" fmla="*/ 9 h 11"/>
                <a:gd name="T26" fmla="*/ 5 w 10"/>
                <a:gd name="T27" fmla="*/ 10 h 11"/>
                <a:gd name="T28" fmla="*/ 7 w 10"/>
                <a:gd name="T29" fmla="*/ 9 h 11"/>
                <a:gd name="T30" fmla="*/ 8 w 10"/>
                <a:gd name="T31" fmla="*/ 8 h 11"/>
                <a:gd name="T32" fmla="*/ 2 w 10"/>
                <a:gd name="T33" fmla="*/ 5 h 11"/>
                <a:gd name="T34" fmla="*/ 8 w 10"/>
                <a:gd name="T35" fmla="*/ 5 h 11"/>
                <a:gd name="T36" fmla="*/ 7 w 10"/>
                <a:gd name="T37" fmla="*/ 3 h 11"/>
                <a:gd name="T38" fmla="*/ 5 w 10"/>
                <a:gd name="T39" fmla="*/ 2 h 11"/>
                <a:gd name="T40" fmla="*/ 3 w 10"/>
                <a:gd name="T41" fmla="*/ 2 h 11"/>
                <a:gd name="T42" fmla="*/ 2 w 10"/>
                <a:gd name="T4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1">
                  <a:moveTo>
                    <a:pt x="8" y="8"/>
                  </a:moveTo>
                  <a:lnTo>
                    <a:pt x="10" y="8"/>
                  </a:lnTo>
                  <a:cubicBezTo>
                    <a:pt x="10" y="9"/>
                    <a:pt x="9" y="10"/>
                    <a:pt x="8" y="10"/>
                  </a:cubicBezTo>
                  <a:cubicBezTo>
                    <a:pt x="8" y="11"/>
                    <a:pt x="7" y="11"/>
                    <a:pt x="5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2" y="6"/>
                  </a:lnTo>
                  <a:cubicBezTo>
                    <a:pt x="2" y="7"/>
                    <a:pt x="3" y="8"/>
                    <a:pt x="3" y="9"/>
                  </a:cubicBezTo>
                  <a:cubicBezTo>
                    <a:pt x="4" y="9"/>
                    <a:pt x="4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moveTo>
                    <a:pt x="2" y="5"/>
                  </a:moveTo>
                  <a:lnTo>
                    <a:pt x="8" y="5"/>
                  </a:lnTo>
                  <a:cubicBezTo>
                    <a:pt x="8" y="4"/>
                    <a:pt x="8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491" y="2978"/>
              <a:ext cx="47" cy="88"/>
            </a:xfrm>
            <a:custGeom>
              <a:avLst/>
              <a:gdLst>
                <a:gd name="T0" fmla="*/ 0 w 6"/>
                <a:gd name="T1" fmla="*/ 11 h 11"/>
                <a:gd name="T2" fmla="*/ 0 w 6"/>
                <a:gd name="T3" fmla="*/ 0 h 11"/>
                <a:gd name="T4" fmla="*/ 2 w 6"/>
                <a:gd name="T5" fmla="*/ 0 h 11"/>
                <a:gd name="T6" fmla="*/ 2 w 6"/>
                <a:gd name="T7" fmla="*/ 2 h 11"/>
                <a:gd name="T8" fmla="*/ 3 w 6"/>
                <a:gd name="T9" fmla="*/ 1 h 11"/>
                <a:gd name="T10" fmla="*/ 4 w 6"/>
                <a:gd name="T11" fmla="*/ 0 h 11"/>
                <a:gd name="T12" fmla="*/ 6 w 6"/>
                <a:gd name="T13" fmla="*/ 1 h 11"/>
                <a:gd name="T14" fmla="*/ 5 w 6"/>
                <a:gd name="T15" fmla="*/ 2 h 11"/>
                <a:gd name="T16" fmla="*/ 4 w 6"/>
                <a:gd name="T17" fmla="*/ 2 h 11"/>
                <a:gd name="T18" fmla="*/ 3 w 6"/>
                <a:gd name="T19" fmla="*/ 2 h 11"/>
                <a:gd name="T20" fmla="*/ 2 w 6"/>
                <a:gd name="T21" fmla="*/ 3 h 11"/>
                <a:gd name="T22" fmla="*/ 2 w 6"/>
                <a:gd name="T23" fmla="*/ 5 h 11"/>
                <a:gd name="T24" fmla="*/ 2 w 6"/>
                <a:gd name="T25" fmla="*/ 11 h 11"/>
                <a:gd name="T26" fmla="*/ 0 w 6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lnTo>
                    <a:pt x="5" y="2"/>
                  </a:ln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546" y="2978"/>
              <a:ext cx="64" cy="88"/>
            </a:xfrm>
            <a:custGeom>
              <a:avLst/>
              <a:gdLst>
                <a:gd name="T0" fmla="*/ 0 w 8"/>
                <a:gd name="T1" fmla="*/ 11 h 11"/>
                <a:gd name="T2" fmla="*/ 0 w 8"/>
                <a:gd name="T3" fmla="*/ 0 h 11"/>
                <a:gd name="T4" fmla="*/ 2 w 8"/>
                <a:gd name="T5" fmla="*/ 0 h 11"/>
                <a:gd name="T6" fmla="*/ 2 w 8"/>
                <a:gd name="T7" fmla="*/ 2 h 11"/>
                <a:gd name="T8" fmla="*/ 5 w 8"/>
                <a:gd name="T9" fmla="*/ 0 h 11"/>
                <a:gd name="T10" fmla="*/ 7 w 8"/>
                <a:gd name="T11" fmla="*/ 1 h 11"/>
                <a:gd name="T12" fmla="*/ 8 w 8"/>
                <a:gd name="T13" fmla="*/ 1 h 11"/>
                <a:gd name="T14" fmla="*/ 8 w 8"/>
                <a:gd name="T15" fmla="*/ 3 h 11"/>
                <a:gd name="T16" fmla="*/ 8 w 8"/>
                <a:gd name="T17" fmla="*/ 4 h 11"/>
                <a:gd name="T18" fmla="*/ 8 w 8"/>
                <a:gd name="T19" fmla="*/ 11 h 11"/>
                <a:gd name="T20" fmla="*/ 7 w 8"/>
                <a:gd name="T21" fmla="*/ 11 h 11"/>
                <a:gd name="T22" fmla="*/ 7 w 8"/>
                <a:gd name="T23" fmla="*/ 5 h 11"/>
                <a:gd name="T24" fmla="*/ 6 w 8"/>
                <a:gd name="T25" fmla="*/ 3 h 11"/>
                <a:gd name="T26" fmla="*/ 6 w 8"/>
                <a:gd name="T27" fmla="*/ 2 h 11"/>
                <a:gd name="T28" fmla="*/ 4 w 8"/>
                <a:gd name="T29" fmla="*/ 2 h 11"/>
                <a:gd name="T30" fmla="*/ 3 w 8"/>
                <a:gd name="T31" fmla="*/ 2 h 11"/>
                <a:gd name="T32" fmla="*/ 2 w 8"/>
                <a:gd name="T33" fmla="*/ 5 h 11"/>
                <a:gd name="T34" fmla="*/ 2 w 8"/>
                <a:gd name="T35" fmla="*/ 11 h 11"/>
                <a:gd name="T36" fmla="*/ 0 w 8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lnTo>
                    <a:pt x="8" y="11"/>
                  </a:lnTo>
                  <a:lnTo>
                    <a:pt x="7" y="11"/>
                  </a:lnTo>
                  <a:lnTo>
                    <a:pt x="7" y="5"/>
                  </a:ln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931" y="2754"/>
              <a:ext cx="72" cy="88"/>
            </a:xfrm>
            <a:custGeom>
              <a:avLst/>
              <a:gdLst>
                <a:gd name="T0" fmla="*/ 0 w 9"/>
                <a:gd name="T1" fmla="*/ 11 h 11"/>
                <a:gd name="T2" fmla="*/ 0 w 9"/>
                <a:gd name="T3" fmla="*/ 9 h 11"/>
                <a:gd name="T4" fmla="*/ 6 w 9"/>
                <a:gd name="T5" fmla="*/ 1 h 11"/>
                <a:gd name="T6" fmla="*/ 4 w 9"/>
                <a:gd name="T7" fmla="*/ 2 h 11"/>
                <a:gd name="T8" fmla="*/ 0 w 9"/>
                <a:gd name="T9" fmla="*/ 2 h 11"/>
                <a:gd name="T10" fmla="*/ 0 w 9"/>
                <a:gd name="T11" fmla="*/ 0 h 11"/>
                <a:gd name="T12" fmla="*/ 9 w 9"/>
                <a:gd name="T13" fmla="*/ 0 h 11"/>
                <a:gd name="T14" fmla="*/ 9 w 9"/>
                <a:gd name="T15" fmla="*/ 1 h 11"/>
                <a:gd name="T16" fmla="*/ 3 w 9"/>
                <a:gd name="T17" fmla="*/ 8 h 11"/>
                <a:gd name="T18" fmla="*/ 2 w 9"/>
                <a:gd name="T19" fmla="*/ 9 h 11"/>
                <a:gd name="T20" fmla="*/ 4 w 9"/>
                <a:gd name="T21" fmla="*/ 9 h 11"/>
                <a:gd name="T22" fmla="*/ 9 w 9"/>
                <a:gd name="T23" fmla="*/ 9 h 11"/>
                <a:gd name="T24" fmla="*/ 9 w 9"/>
                <a:gd name="T25" fmla="*/ 11 h 11"/>
                <a:gd name="T26" fmla="*/ 0 w 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0" y="9"/>
                  </a:lnTo>
                  <a:lnTo>
                    <a:pt x="6" y="1"/>
                  </a:lnTo>
                  <a:cubicBezTo>
                    <a:pt x="6" y="2"/>
                    <a:pt x="5" y="2"/>
                    <a:pt x="4" y="2"/>
                  </a:cubicBez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3" y="8"/>
                  </a:lnTo>
                  <a:lnTo>
                    <a:pt x="2" y="9"/>
                  </a:lnTo>
                  <a:cubicBezTo>
                    <a:pt x="3" y="9"/>
                    <a:pt x="3" y="9"/>
                    <a:pt x="4" y="9"/>
                  </a:cubicBezTo>
                  <a:lnTo>
                    <a:pt x="9" y="9"/>
                  </a:lnTo>
                  <a:lnTo>
                    <a:pt x="9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019" y="2754"/>
              <a:ext cx="64" cy="88"/>
            </a:xfrm>
            <a:custGeom>
              <a:avLst/>
              <a:gdLst>
                <a:gd name="T0" fmla="*/ 7 w 8"/>
                <a:gd name="T1" fmla="*/ 11 h 11"/>
                <a:gd name="T2" fmla="*/ 7 w 8"/>
                <a:gd name="T3" fmla="*/ 9 h 11"/>
                <a:gd name="T4" fmla="*/ 3 w 8"/>
                <a:gd name="T5" fmla="*/ 11 h 11"/>
                <a:gd name="T6" fmla="*/ 2 w 8"/>
                <a:gd name="T7" fmla="*/ 10 h 11"/>
                <a:gd name="T8" fmla="*/ 0 w 8"/>
                <a:gd name="T9" fmla="*/ 10 h 11"/>
                <a:gd name="T10" fmla="*/ 0 w 8"/>
                <a:gd name="T11" fmla="*/ 8 h 11"/>
                <a:gd name="T12" fmla="*/ 0 w 8"/>
                <a:gd name="T13" fmla="*/ 7 h 11"/>
                <a:gd name="T14" fmla="*/ 0 w 8"/>
                <a:gd name="T15" fmla="*/ 0 h 11"/>
                <a:gd name="T16" fmla="*/ 2 w 8"/>
                <a:gd name="T17" fmla="*/ 0 h 11"/>
                <a:gd name="T18" fmla="*/ 2 w 8"/>
                <a:gd name="T19" fmla="*/ 6 h 11"/>
                <a:gd name="T20" fmla="*/ 2 w 8"/>
                <a:gd name="T21" fmla="*/ 8 h 11"/>
                <a:gd name="T22" fmla="*/ 2 w 8"/>
                <a:gd name="T23" fmla="*/ 9 h 11"/>
                <a:gd name="T24" fmla="*/ 4 w 8"/>
                <a:gd name="T25" fmla="*/ 9 h 11"/>
                <a:gd name="T26" fmla="*/ 5 w 8"/>
                <a:gd name="T27" fmla="*/ 9 h 11"/>
                <a:gd name="T28" fmla="*/ 6 w 8"/>
                <a:gd name="T29" fmla="*/ 8 h 11"/>
                <a:gd name="T30" fmla="*/ 6 w 8"/>
                <a:gd name="T31" fmla="*/ 6 h 11"/>
                <a:gd name="T32" fmla="*/ 6 w 8"/>
                <a:gd name="T33" fmla="*/ 0 h 11"/>
                <a:gd name="T34" fmla="*/ 8 w 8"/>
                <a:gd name="T35" fmla="*/ 0 h 11"/>
                <a:gd name="T36" fmla="*/ 8 w 8"/>
                <a:gd name="T37" fmla="*/ 11 h 11"/>
                <a:gd name="T38" fmla="*/ 7 w 8"/>
                <a:gd name="T3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11">
                  <a:moveTo>
                    <a:pt x="7" y="11"/>
                  </a:moveTo>
                  <a:lnTo>
                    <a:pt x="7" y="9"/>
                  </a:lnTo>
                  <a:cubicBezTo>
                    <a:pt x="6" y="10"/>
                    <a:pt x="5" y="11"/>
                    <a:pt x="3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lnTo>
                    <a:pt x="6" y="0"/>
                  </a:lnTo>
                  <a:lnTo>
                    <a:pt x="8" y="0"/>
                  </a:lnTo>
                  <a:lnTo>
                    <a:pt x="8" y="11"/>
                  </a:lnTo>
                  <a:lnTo>
                    <a:pt x="7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147" y="2754"/>
              <a:ext cx="80" cy="88"/>
            </a:xfrm>
            <a:custGeom>
              <a:avLst/>
              <a:gdLst>
                <a:gd name="T0" fmla="*/ 7 w 10"/>
                <a:gd name="T1" fmla="*/ 9 h 11"/>
                <a:gd name="T2" fmla="*/ 5 w 10"/>
                <a:gd name="T3" fmla="*/ 10 h 11"/>
                <a:gd name="T4" fmla="*/ 4 w 10"/>
                <a:gd name="T5" fmla="*/ 11 h 11"/>
                <a:gd name="T6" fmla="*/ 1 w 10"/>
                <a:gd name="T7" fmla="*/ 10 h 11"/>
                <a:gd name="T8" fmla="*/ 0 w 10"/>
                <a:gd name="T9" fmla="*/ 8 h 11"/>
                <a:gd name="T10" fmla="*/ 0 w 10"/>
                <a:gd name="T11" fmla="*/ 6 h 11"/>
                <a:gd name="T12" fmla="*/ 1 w 10"/>
                <a:gd name="T13" fmla="*/ 5 h 11"/>
                <a:gd name="T14" fmla="*/ 3 w 10"/>
                <a:gd name="T15" fmla="*/ 5 h 11"/>
                <a:gd name="T16" fmla="*/ 4 w 10"/>
                <a:gd name="T17" fmla="*/ 5 h 11"/>
                <a:gd name="T18" fmla="*/ 7 w 10"/>
                <a:gd name="T19" fmla="*/ 4 h 11"/>
                <a:gd name="T20" fmla="*/ 7 w 10"/>
                <a:gd name="T21" fmla="*/ 3 h 11"/>
                <a:gd name="T22" fmla="*/ 7 w 10"/>
                <a:gd name="T23" fmla="*/ 2 h 11"/>
                <a:gd name="T24" fmla="*/ 5 w 10"/>
                <a:gd name="T25" fmla="*/ 1 h 11"/>
                <a:gd name="T26" fmla="*/ 3 w 10"/>
                <a:gd name="T27" fmla="*/ 2 h 11"/>
                <a:gd name="T28" fmla="*/ 2 w 10"/>
                <a:gd name="T29" fmla="*/ 3 h 11"/>
                <a:gd name="T30" fmla="*/ 0 w 10"/>
                <a:gd name="T31" fmla="*/ 3 h 11"/>
                <a:gd name="T32" fmla="*/ 1 w 10"/>
                <a:gd name="T33" fmla="*/ 1 h 11"/>
                <a:gd name="T34" fmla="*/ 3 w 10"/>
                <a:gd name="T35" fmla="*/ 0 h 11"/>
                <a:gd name="T36" fmla="*/ 5 w 10"/>
                <a:gd name="T37" fmla="*/ 0 h 11"/>
                <a:gd name="T38" fmla="*/ 7 w 10"/>
                <a:gd name="T39" fmla="*/ 0 h 11"/>
                <a:gd name="T40" fmla="*/ 8 w 10"/>
                <a:gd name="T41" fmla="*/ 1 h 11"/>
                <a:gd name="T42" fmla="*/ 9 w 10"/>
                <a:gd name="T43" fmla="*/ 2 h 11"/>
                <a:gd name="T44" fmla="*/ 9 w 10"/>
                <a:gd name="T45" fmla="*/ 4 h 11"/>
                <a:gd name="T46" fmla="*/ 9 w 10"/>
                <a:gd name="T47" fmla="*/ 6 h 11"/>
                <a:gd name="T48" fmla="*/ 9 w 10"/>
                <a:gd name="T49" fmla="*/ 9 h 11"/>
                <a:gd name="T50" fmla="*/ 10 w 10"/>
                <a:gd name="T51" fmla="*/ 11 h 11"/>
                <a:gd name="T52" fmla="*/ 8 w 10"/>
                <a:gd name="T53" fmla="*/ 11 h 11"/>
                <a:gd name="T54" fmla="*/ 7 w 10"/>
                <a:gd name="T55" fmla="*/ 9 h 11"/>
                <a:gd name="T56" fmla="*/ 7 w 10"/>
                <a:gd name="T57" fmla="*/ 5 h 11"/>
                <a:gd name="T58" fmla="*/ 4 w 10"/>
                <a:gd name="T59" fmla="*/ 6 h 11"/>
                <a:gd name="T60" fmla="*/ 3 w 10"/>
                <a:gd name="T61" fmla="*/ 6 h 11"/>
                <a:gd name="T62" fmla="*/ 2 w 10"/>
                <a:gd name="T63" fmla="*/ 7 h 11"/>
                <a:gd name="T64" fmla="*/ 2 w 10"/>
                <a:gd name="T65" fmla="*/ 8 h 11"/>
                <a:gd name="T66" fmla="*/ 2 w 10"/>
                <a:gd name="T67" fmla="*/ 9 h 11"/>
                <a:gd name="T68" fmla="*/ 4 w 10"/>
                <a:gd name="T69" fmla="*/ 9 h 11"/>
                <a:gd name="T70" fmla="*/ 6 w 10"/>
                <a:gd name="T71" fmla="*/ 9 h 11"/>
                <a:gd name="T72" fmla="*/ 7 w 10"/>
                <a:gd name="T73" fmla="*/ 8 h 11"/>
                <a:gd name="T74" fmla="*/ 7 w 10"/>
                <a:gd name="T75" fmla="*/ 6 h 11"/>
                <a:gd name="T76" fmla="*/ 7 w 10"/>
                <a:gd name="T7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" h="11">
                  <a:moveTo>
                    <a:pt x="7" y="9"/>
                  </a:moveTo>
                  <a:cubicBezTo>
                    <a:pt x="7" y="10"/>
                    <a:pt x="6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2" y="11"/>
                    <a:pt x="2" y="11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lnTo>
                    <a:pt x="0" y="3"/>
                  </a:ln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lnTo>
                    <a:pt x="9" y="6"/>
                  </a:ln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9" y="10"/>
                    <a:pt x="10" y="11"/>
                  </a:cubicBezTo>
                  <a:lnTo>
                    <a:pt x="8" y="11"/>
                  </a:lnTo>
                  <a:cubicBezTo>
                    <a:pt x="8" y="10"/>
                    <a:pt x="7" y="10"/>
                    <a:pt x="7" y="9"/>
                  </a:cubicBezTo>
                  <a:moveTo>
                    <a:pt x="7" y="5"/>
                  </a:moveTo>
                  <a:cubicBezTo>
                    <a:pt x="7" y="6"/>
                    <a:pt x="6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lnTo>
                    <a:pt x="7" y="5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243" y="2754"/>
              <a:ext cx="64" cy="88"/>
            </a:xfrm>
            <a:custGeom>
              <a:avLst/>
              <a:gdLst>
                <a:gd name="T0" fmla="*/ 0 w 8"/>
                <a:gd name="T1" fmla="*/ 11 h 11"/>
                <a:gd name="T2" fmla="*/ 0 w 8"/>
                <a:gd name="T3" fmla="*/ 0 h 11"/>
                <a:gd name="T4" fmla="*/ 1 w 8"/>
                <a:gd name="T5" fmla="*/ 0 h 11"/>
                <a:gd name="T6" fmla="*/ 1 w 8"/>
                <a:gd name="T7" fmla="*/ 2 h 11"/>
                <a:gd name="T8" fmla="*/ 5 w 8"/>
                <a:gd name="T9" fmla="*/ 0 h 11"/>
                <a:gd name="T10" fmla="*/ 6 w 8"/>
                <a:gd name="T11" fmla="*/ 0 h 11"/>
                <a:gd name="T12" fmla="*/ 8 w 8"/>
                <a:gd name="T13" fmla="*/ 1 h 11"/>
                <a:gd name="T14" fmla="*/ 8 w 8"/>
                <a:gd name="T15" fmla="*/ 2 h 11"/>
                <a:gd name="T16" fmla="*/ 8 w 8"/>
                <a:gd name="T17" fmla="*/ 4 h 11"/>
                <a:gd name="T18" fmla="*/ 8 w 8"/>
                <a:gd name="T19" fmla="*/ 11 h 11"/>
                <a:gd name="T20" fmla="*/ 7 w 8"/>
                <a:gd name="T21" fmla="*/ 11 h 11"/>
                <a:gd name="T22" fmla="*/ 7 w 8"/>
                <a:gd name="T23" fmla="*/ 4 h 11"/>
                <a:gd name="T24" fmla="*/ 6 w 8"/>
                <a:gd name="T25" fmla="*/ 3 h 11"/>
                <a:gd name="T26" fmla="*/ 6 w 8"/>
                <a:gd name="T27" fmla="*/ 2 h 11"/>
                <a:gd name="T28" fmla="*/ 4 w 8"/>
                <a:gd name="T29" fmla="*/ 1 h 11"/>
                <a:gd name="T30" fmla="*/ 2 w 8"/>
                <a:gd name="T31" fmla="*/ 2 h 11"/>
                <a:gd name="T32" fmla="*/ 2 w 8"/>
                <a:gd name="T33" fmla="*/ 5 h 11"/>
                <a:gd name="T34" fmla="*/ 2 w 8"/>
                <a:gd name="T35" fmla="*/ 11 h 11"/>
                <a:gd name="T36" fmla="*/ 0 w 8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lnTo>
                    <a:pt x="8" y="11"/>
                  </a:lnTo>
                  <a:lnTo>
                    <a:pt x="7" y="11"/>
                  </a:lnTo>
                  <a:lnTo>
                    <a:pt x="7" y="4"/>
                  </a:lnTo>
                  <a:cubicBezTo>
                    <a:pt x="7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323" y="2722"/>
              <a:ext cx="72" cy="120"/>
            </a:xfrm>
            <a:custGeom>
              <a:avLst/>
              <a:gdLst>
                <a:gd name="T0" fmla="*/ 8 w 9"/>
                <a:gd name="T1" fmla="*/ 15 h 15"/>
                <a:gd name="T2" fmla="*/ 8 w 9"/>
                <a:gd name="T3" fmla="*/ 13 h 15"/>
                <a:gd name="T4" fmla="*/ 5 w 9"/>
                <a:gd name="T5" fmla="*/ 15 h 15"/>
                <a:gd name="T6" fmla="*/ 3 w 9"/>
                <a:gd name="T7" fmla="*/ 14 h 15"/>
                <a:gd name="T8" fmla="*/ 1 w 9"/>
                <a:gd name="T9" fmla="*/ 12 h 15"/>
                <a:gd name="T10" fmla="*/ 0 w 9"/>
                <a:gd name="T11" fmla="*/ 9 h 15"/>
                <a:gd name="T12" fmla="*/ 1 w 9"/>
                <a:gd name="T13" fmla="*/ 7 h 15"/>
                <a:gd name="T14" fmla="*/ 2 w 9"/>
                <a:gd name="T15" fmla="*/ 5 h 15"/>
                <a:gd name="T16" fmla="*/ 5 w 9"/>
                <a:gd name="T17" fmla="*/ 4 h 15"/>
                <a:gd name="T18" fmla="*/ 6 w 9"/>
                <a:gd name="T19" fmla="*/ 4 h 15"/>
                <a:gd name="T20" fmla="*/ 8 w 9"/>
                <a:gd name="T21" fmla="*/ 5 h 15"/>
                <a:gd name="T22" fmla="*/ 8 w 9"/>
                <a:gd name="T23" fmla="*/ 0 h 15"/>
                <a:gd name="T24" fmla="*/ 9 w 9"/>
                <a:gd name="T25" fmla="*/ 0 h 15"/>
                <a:gd name="T26" fmla="*/ 9 w 9"/>
                <a:gd name="T27" fmla="*/ 15 h 15"/>
                <a:gd name="T28" fmla="*/ 8 w 9"/>
                <a:gd name="T29" fmla="*/ 15 h 15"/>
                <a:gd name="T30" fmla="*/ 2 w 9"/>
                <a:gd name="T31" fmla="*/ 9 h 15"/>
                <a:gd name="T32" fmla="*/ 3 w 9"/>
                <a:gd name="T33" fmla="*/ 12 h 15"/>
                <a:gd name="T34" fmla="*/ 5 w 9"/>
                <a:gd name="T35" fmla="*/ 13 h 15"/>
                <a:gd name="T36" fmla="*/ 7 w 9"/>
                <a:gd name="T37" fmla="*/ 12 h 15"/>
                <a:gd name="T38" fmla="*/ 8 w 9"/>
                <a:gd name="T39" fmla="*/ 10 h 15"/>
                <a:gd name="T40" fmla="*/ 7 w 9"/>
                <a:gd name="T41" fmla="*/ 6 h 15"/>
                <a:gd name="T42" fmla="*/ 5 w 9"/>
                <a:gd name="T43" fmla="*/ 5 h 15"/>
                <a:gd name="T44" fmla="*/ 3 w 9"/>
                <a:gd name="T45" fmla="*/ 6 h 15"/>
                <a:gd name="T46" fmla="*/ 2 w 9"/>
                <a:gd name="T4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5">
                  <a:moveTo>
                    <a:pt x="8" y="15"/>
                  </a:moveTo>
                  <a:lnTo>
                    <a:pt x="8" y="13"/>
                  </a:lnTo>
                  <a:cubicBezTo>
                    <a:pt x="7" y="14"/>
                    <a:pt x="6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5"/>
                    <a:pt x="7" y="5"/>
                    <a:pt x="8" y="5"/>
                  </a:cubicBezTo>
                  <a:lnTo>
                    <a:pt x="8" y="0"/>
                  </a:lnTo>
                  <a:lnTo>
                    <a:pt x="9" y="0"/>
                  </a:lnTo>
                  <a:lnTo>
                    <a:pt x="9" y="15"/>
                  </a:lnTo>
                  <a:lnTo>
                    <a:pt x="8" y="15"/>
                  </a:lnTo>
                  <a:moveTo>
                    <a:pt x="2" y="9"/>
                  </a:moveTo>
                  <a:cubicBezTo>
                    <a:pt x="2" y="11"/>
                    <a:pt x="2" y="12"/>
                    <a:pt x="3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6" y="13"/>
                    <a:pt x="6" y="13"/>
                    <a:pt x="7" y="12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2" y="7"/>
                    <a:pt x="2" y="8"/>
                    <a:pt x="2" y="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419" y="2754"/>
              <a:ext cx="72" cy="88"/>
            </a:xfrm>
            <a:custGeom>
              <a:avLst/>
              <a:gdLst>
                <a:gd name="T0" fmla="*/ 7 w 9"/>
                <a:gd name="T1" fmla="*/ 7 h 11"/>
                <a:gd name="T2" fmla="*/ 9 w 9"/>
                <a:gd name="T3" fmla="*/ 7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9 h 11"/>
                <a:gd name="T10" fmla="*/ 0 w 9"/>
                <a:gd name="T11" fmla="*/ 5 h 11"/>
                <a:gd name="T12" fmla="*/ 1 w 9"/>
                <a:gd name="T13" fmla="*/ 1 h 11"/>
                <a:gd name="T14" fmla="*/ 5 w 9"/>
                <a:gd name="T15" fmla="*/ 0 h 11"/>
                <a:gd name="T16" fmla="*/ 8 w 9"/>
                <a:gd name="T17" fmla="*/ 1 h 11"/>
                <a:gd name="T18" fmla="*/ 9 w 9"/>
                <a:gd name="T19" fmla="*/ 5 h 11"/>
                <a:gd name="T20" fmla="*/ 9 w 9"/>
                <a:gd name="T21" fmla="*/ 6 h 11"/>
                <a:gd name="T22" fmla="*/ 2 w 9"/>
                <a:gd name="T23" fmla="*/ 6 h 11"/>
                <a:gd name="T24" fmla="*/ 2 w 9"/>
                <a:gd name="T25" fmla="*/ 8 h 11"/>
                <a:gd name="T26" fmla="*/ 5 w 9"/>
                <a:gd name="T27" fmla="*/ 9 h 11"/>
                <a:gd name="T28" fmla="*/ 6 w 9"/>
                <a:gd name="T29" fmla="*/ 9 h 11"/>
                <a:gd name="T30" fmla="*/ 7 w 9"/>
                <a:gd name="T31" fmla="*/ 7 h 11"/>
                <a:gd name="T32" fmla="*/ 2 w 9"/>
                <a:gd name="T33" fmla="*/ 4 h 11"/>
                <a:gd name="T34" fmla="*/ 7 w 9"/>
                <a:gd name="T35" fmla="*/ 4 h 11"/>
                <a:gd name="T36" fmla="*/ 7 w 9"/>
                <a:gd name="T37" fmla="*/ 2 h 11"/>
                <a:gd name="T38" fmla="*/ 5 w 9"/>
                <a:gd name="T39" fmla="*/ 1 h 11"/>
                <a:gd name="T40" fmla="*/ 3 w 9"/>
                <a:gd name="T41" fmla="*/ 2 h 11"/>
                <a:gd name="T42" fmla="*/ 2 w 9"/>
                <a:gd name="T4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7" y="7"/>
                  </a:moveTo>
                  <a:lnTo>
                    <a:pt x="9" y="7"/>
                  </a:lnTo>
                  <a:cubicBezTo>
                    <a:pt x="9" y="9"/>
                    <a:pt x="8" y="9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lnTo>
                    <a:pt x="2" y="6"/>
                  </a:lnTo>
                  <a:cubicBezTo>
                    <a:pt x="2" y="7"/>
                    <a:pt x="2" y="8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7" y="7"/>
                  </a:cubicBezTo>
                  <a:moveTo>
                    <a:pt x="2" y="4"/>
                  </a:moveTo>
                  <a:lnTo>
                    <a:pt x="7" y="4"/>
                  </a:lnTo>
                  <a:cubicBezTo>
                    <a:pt x="7" y="3"/>
                    <a:pt x="7" y="3"/>
                    <a:pt x="7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507" y="2754"/>
              <a:ext cx="47" cy="88"/>
            </a:xfrm>
            <a:custGeom>
              <a:avLst/>
              <a:gdLst>
                <a:gd name="T0" fmla="*/ 0 w 6"/>
                <a:gd name="T1" fmla="*/ 11 h 11"/>
                <a:gd name="T2" fmla="*/ 0 w 6"/>
                <a:gd name="T3" fmla="*/ 0 h 11"/>
                <a:gd name="T4" fmla="*/ 2 w 6"/>
                <a:gd name="T5" fmla="*/ 0 h 11"/>
                <a:gd name="T6" fmla="*/ 2 w 6"/>
                <a:gd name="T7" fmla="*/ 2 h 11"/>
                <a:gd name="T8" fmla="*/ 3 w 6"/>
                <a:gd name="T9" fmla="*/ 0 h 11"/>
                <a:gd name="T10" fmla="*/ 4 w 6"/>
                <a:gd name="T11" fmla="*/ 0 h 11"/>
                <a:gd name="T12" fmla="*/ 6 w 6"/>
                <a:gd name="T13" fmla="*/ 0 h 11"/>
                <a:gd name="T14" fmla="*/ 5 w 6"/>
                <a:gd name="T15" fmla="*/ 2 h 11"/>
                <a:gd name="T16" fmla="*/ 4 w 6"/>
                <a:gd name="T17" fmla="*/ 2 h 11"/>
                <a:gd name="T18" fmla="*/ 3 w 6"/>
                <a:gd name="T19" fmla="*/ 2 h 11"/>
                <a:gd name="T20" fmla="*/ 2 w 6"/>
                <a:gd name="T21" fmla="*/ 3 h 11"/>
                <a:gd name="T22" fmla="*/ 2 w 6"/>
                <a:gd name="T23" fmla="*/ 5 h 11"/>
                <a:gd name="T24" fmla="*/ 2 w 6"/>
                <a:gd name="T25" fmla="*/ 11 h 11"/>
                <a:gd name="T26" fmla="*/ 0 w 6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lnTo>
                    <a:pt x="5" y="2"/>
                  </a:ln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562" y="2754"/>
              <a:ext cx="72" cy="88"/>
            </a:xfrm>
            <a:custGeom>
              <a:avLst/>
              <a:gdLst>
                <a:gd name="T0" fmla="*/ 7 w 9"/>
                <a:gd name="T1" fmla="*/ 7 h 11"/>
                <a:gd name="T2" fmla="*/ 9 w 9"/>
                <a:gd name="T3" fmla="*/ 7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9 h 11"/>
                <a:gd name="T10" fmla="*/ 0 w 9"/>
                <a:gd name="T11" fmla="*/ 5 h 11"/>
                <a:gd name="T12" fmla="*/ 1 w 9"/>
                <a:gd name="T13" fmla="*/ 1 h 11"/>
                <a:gd name="T14" fmla="*/ 4 w 9"/>
                <a:gd name="T15" fmla="*/ 0 h 11"/>
                <a:gd name="T16" fmla="*/ 8 w 9"/>
                <a:gd name="T17" fmla="*/ 1 h 11"/>
                <a:gd name="T18" fmla="*/ 9 w 9"/>
                <a:gd name="T19" fmla="*/ 5 h 11"/>
                <a:gd name="T20" fmla="*/ 9 w 9"/>
                <a:gd name="T21" fmla="*/ 6 h 11"/>
                <a:gd name="T22" fmla="*/ 1 w 9"/>
                <a:gd name="T23" fmla="*/ 6 h 11"/>
                <a:gd name="T24" fmla="*/ 2 w 9"/>
                <a:gd name="T25" fmla="*/ 8 h 11"/>
                <a:gd name="T26" fmla="*/ 5 w 9"/>
                <a:gd name="T27" fmla="*/ 9 h 11"/>
                <a:gd name="T28" fmla="*/ 6 w 9"/>
                <a:gd name="T29" fmla="*/ 9 h 11"/>
                <a:gd name="T30" fmla="*/ 7 w 9"/>
                <a:gd name="T31" fmla="*/ 7 h 11"/>
                <a:gd name="T32" fmla="*/ 1 w 9"/>
                <a:gd name="T33" fmla="*/ 4 h 11"/>
                <a:gd name="T34" fmla="*/ 7 w 9"/>
                <a:gd name="T35" fmla="*/ 4 h 11"/>
                <a:gd name="T36" fmla="*/ 7 w 9"/>
                <a:gd name="T37" fmla="*/ 2 h 11"/>
                <a:gd name="T38" fmla="*/ 4 w 9"/>
                <a:gd name="T39" fmla="*/ 1 h 11"/>
                <a:gd name="T40" fmla="*/ 2 w 9"/>
                <a:gd name="T41" fmla="*/ 2 h 11"/>
                <a:gd name="T42" fmla="*/ 1 w 9"/>
                <a:gd name="T4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7" y="7"/>
                  </a:moveTo>
                  <a:lnTo>
                    <a:pt x="9" y="7"/>
                  </a:lnTo>
                  <a:cubicBezTo>
                    <a:pt x="9" y="9"/>
                    <a:pt x="8" y="9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lnTo>
                    <a:pt x="1" y="6"/>
                  </a:lnTo>
                  <a:cubicBezTo>
                    <a:pt x="1" y="7"/>
                    <a:pt x="2" y="8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7" y="7"/>
                  </a:cubicBezTo>
                  <a:moveTo>
                    <a:pt x="1" y="4"/>
                  </a:moveTo>
                  <a:lnTo>
                    <a:pt x="7" y="4"/>
                  </a:lnTo>
                  <a:cubicBezTo>
                    <a:pt x="7" y="3"/>
                    <a:pt x="7" y="3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3"/>
                    <a:pt x="2" y="3"/>
                    <a:pt x="1" y="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650" y="2754"/>
              <a:ext cx="72" cy="88"/>
            </a:xfrm>
            <a:custGeom>
              <a:avLst/>
              <a:gdLst>
                <a:gd name="T0" fmla="*/ 0 w 9"/>
                <a:gd name="T1" fmla="*/ 11 h 11"/>
                <a:gd name="T2" fmla="*/ 0 w 9"/>
                <a:gd name="T3" fmla="*/ 0 h 11"/>
                <a:gd name="T4" fmla="*/ 2 w 9"/>
                <a:gd name="T5" fmla="*/ 0 h 11"/>
                <a:gd name="T6" fmla="*/ 2 w 9"/>
                <a:gd name="T7" fmla="*/ 2 h 11"/>
                <a:gd name="T8" fmla="*/ 5 w 9"/>
                <a:gd name="T9" fmla="*/ 0 h 11"/>
                <a:gd name="T10" fmla="*/ 7 w 9"/>
                <a:gd name="T11" fmla="*/ 0 h 11"/>
                <a:gd name="T12" fmla="*/ 8 w 9"/>
                <a:gd name="T13" fmla="*/ 1 h 11"/>
                <a:gd name="T14" fmla="*/ 9 w 9"/>
                <a:gd name="T15" fmla="*/ 2 h 11"/>
                <a:gd name="T16" fmla="*/ 9 w 9"/>
                <a:gd name="T17" fmla="*/ 4 h 11"/>
                <a:gd name="T18" fmla="*/ 9 w 9"/>
                <a:gd name="T19" fmla="*/ 11 h 11"/>
                <a:gd name="T20" fmla="*/ 7 w 9"/>
                <a:gd name="T21" fmla="*/ 11 h 11"/>
                <a:gd name="T22" fmla="*/ 7 w 9"/>
                <a:gd name="T23" fmla="*/ 4 h 11"/>
                <a:gd name="T24" fmla="*/ 7 w 9"/>
                <a:gd name="T25" fmla="*/ 3 h 11"/>
                <a:gd name="T26" fmla="*/ 6 w 9"/>
                <a:gd name="T27" fmla="*/ 2 h 11"/>
                <a:gd name="T28" fmla="*/ 5 w 9"/>
                <a:gd name="T29" fmla="*/ 1 h 11"/>
                <a:gd name="T30" fmla="*/ 3 w 9"/>
                <a:gd name="T31" fmla="*/ 2 h 11"/>
                <a:gd name="T32" fmla="*/ 2 w 9"/>
                <a:gd name="T33" fmla="*/ 5 h 11"/>
                <a:gd name="T34" fmla="*/ 2 w 9"/>
                <a:gd name="T35" fmla="*/ 11 h 11"/>
                <a:gd name="T36" fmla="*/ 0 w 9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1"/>
                  </a:lnTo>
                  <a:lnTo>
                    <a:pt x="7" y="11"/>
                  </a:lnTo>
                  <a:lnTo>
                    <a:pt x="7" y="4"/>
                  </a:ln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923" y="2498"/>
              <a:ext cx="112" cy="112"/>
            </a:xfrm>
            <a:custGeom>
              <a:avLst/>
              <a:gdLst>
                <a:gd name="T0" fmla="*/ 6 w 14"/>
                <a:gd name="T1" fmla="*/ 14 h 14"/>
                <a:gd name="T2" fmla="*/ 0 w 14"/>
                <a:gd name="T3" fmla="*/ 0 h 14"/>
                <a:gd name="T4" fmla="*/ 3 w 14"/>
                <a:gd name="T5" fmla="*/ 0 h 14"/>
                <a:gd name="T6" fmla="*/ 6 w 14"/>
                <a:gd name="T7" fmla="*/ 10 h 14"/>
                <a:gd name="T8" fmla="*/ 7 w 14"/>
                <a:gd name="T9" fmla="*/ 13 h 14"/>
                <a:gd name="T10" fmla="*/ 8 w 14"/>
                <a:gd name="T11" fmla="*/ 10 h 14"/>
                <a:gd name="T12" fmla="*/ 12 w 14"/>
                <a:gd name="T13" fmla="*/ 0 h 14"/>
                <a:gd name="T14" fmla="*/ 14 w 14"/>
                <a:gd name="T15" fmla="*/ 0 h 14"/>
                <a:gd name="T16" fmla="*/ 8 w 14"/>
                <a:gd name="T17" fmla="*/ 14 h 14"/>
                <a:gd name="T18" fmla="*/ 6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10"/>
                  </a:lnTo>
                  <a:cubicBezTo>
                    <a:pt x="7" y="11"/>
                    <a:pt x="7" y="12"/>
                    <a:pt x="7" y="13"/>
                  </a:cubicBezTo>
                  <a:cubicBezTo>
                    <a:pt x="7" y="12"/>
                    <a:pt x="8" y="11"/>
                    <a:pt x="8" y="10"/>
                  </a:cubicBezTo>
                  <a:lnTo>
                    <a:pt x="12" y="0"/>
                  </a:lnTo>
                  <a:lnTo>
                    <a:pt x="14" y="0"/>
                  </a:lnTo>
                  <a:lnTo>
                    <a:pt x="8" y="14"/>
                  </a:lnTo>
                  <a:lnTo>
                    <a:pt x="6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043" y="2522"/>
              <a:ext cx="72" cy="88"/>
            </a:xfrm>
            <a:custGeom>
              <a:avLst/>
              <a:gdLst>
                <a:gd name="T0" fmla="*/ 7 w 9"/>
                <a:gd name="T1" fmla="*/ 8 h 11"/>
                <a:gd name="T2" fmla="*/ 9 w 9"/>
                <a:gd name="T3" fmla="*/ 8 h 11"/>
                <a:gd name="T4" fmla="*/ 8 w 9"/>
                <a:gd name="T5" fmla="*/ 11 h 11"/>
                <a:gd name="T6" fmla="*/ 5 w 9"/>
                <a:gd name="T7" fmla="*/ 11 h 11"/>
                <a:gd name="T8" fmla="*/ 1 w 9"/>
                <a:gd name="T9" fmla="*/ 10 h 11"/>
                <a:gd name="T10" fmla="*/ 0 w 9"/>
                <a:gd name="T11" fmla="*/ 6 h 11"/>
                <a:gd name="T12" fmla="*/ 1 w 9"/>
                <a:gd name="T13" fmla="*/ 2 h 11"/>
                <a:gd name="T14" fmla="*/ 4 w 9"/>
                <a:gd name="T15" fmla="*/ 0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1 w 9"/>
                <a:gd name="T23" fmla="*/ 6 h 11"/>
                <a:gd name="T24" fmla="*/ 2 w 9"/>
                <a:gd name="T25" fmla="*/ 9 h 11"/>
                <a:gd name="T26" fmla="*/ 5 w 9"/>
                <a:gd name="T27" fmla="*/ 10 h 11"/>
                <a:gd name="T28" fmla="*/ 6 w 9"/>
                <a:gd name="T29" fmla="*/ 9 h 11"/>
                <a:gd name="T30" fmla="*/ 7 w 9"/>
                <a:gd name="T31" fmla="*/ 8 h 11"/>
                <a:gd name="T32" fmla="*/ 1 w 9"/>
                <a:gd name="T33" fmla="*/ 5 h 11"/>
                <a:gd name="T34" fmla="*/ 7 w 9"/>
                <a:gd name="T35" fmla="*/ 5 h 11"/>
                <a:gd name="T36" fmla="*/ 7 w 9"/>
                <a:gd name="T37" fmla="*/ 3 h 11"/>
                <a:gd name="T38" fmla="*/ 4 w 9"/>
                <a:gd name="T39" fmla="*/ 2 h 11"/>
                <a:gd name="T40" fmla="*/ 2 w 9"/>
                <a:gd name="T41" fmla="*/ 3 h 11"/>
                <a:gd name="T42" fmla="*/ 1 w 9"/>
                <a:gd name="T4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7" y="8"/>
                  </a:moveTo>
                  <a:lnTo>
                    <a:pt x="9" y="8"/>
                  </a:lnTo>
                  <a:cubicBezTo>
                    <a:pt x="9" y="9"/>
                    <a:pt x="8" y="10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1" y="6"/>
                  </a:lnTo>
                  <a:cubicBezTo>
                    <a:pt x="1" y="8"/>
                    <a:pt x="2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moveTo>
                    <a:pt x="1" y="5"/>
                  </a:moveTo>
                  <a:lnTo>
                    <a:pt x="7" y="5"/>
                  </a:lnTo>
                  <a:cubicBezTo>
                    <a:pt x="7" y="4"/>
                    <a:pt x="7" y="3"/>
                    <a:pt x="7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2" y="4"/>
                    <a:pt x="1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131" y="2522"/>
              <a:ext cx="48" cy="88"/>
            </a:xfrm>
            <a:custGeom>
              <a:avLst/>
              <a:gdLst>
                <a:gd name="T0" fmla="*/ 0 w 6"/>
                <a:gd name="T1" fmla="*/ 11 h 11"/>
                <a:gd name="T2" fmla="*/ 0 w 6"/>
                <a:gd name="T3" fmla="*/ 1 h 11"/>
                <a:gd name="T4" fmla="*/ 2 w 6"/>
                <a:gd name="T5" fmla="*/ 1 h 11"/>
                <a:gd name="T6" fmla="*/ 2 w 6"/>
                <a:gd name="T7" fmla="*/ 2 h 11"/>
                <a:gd name="T8" fmla="*/ 3 w 6"/>
                <a:gd name="T9" fmla="*/ 1 h 11"/>
                <a:gd name="T10" fmla="*/ 4 w 6"/>
                <a:gd name="T11" fmla="*/ 0 h 11"/>
                <a:gd name="T12" fmla="*/ 6 w 6"/>
                <a:gd name="T13" fmla="*/ 1 h 11"/>
                <a:gd name="T14" fmla="*/ 5 w 6"/>
                <a:gd name="T15" fmla="*/ 3 h 11"/>
                <a:gd name="T16" fmla="*/ 4 w 6"/>
                <a:gd name="T17" fmla="*/ 2 h 11"/>
                <a:gd name="T18" fmla="*/ 3 w 6"/>
                <a:gd name="T19" fmla="*/ 3 h 11"/>
                <a:gd name="T20" fmla="*/ 2 w 6"/>
                <a:gd name="T21" fmla="*/ 4 h 11"/>
                <a:gd name="T22" fmla="*/ 2 w 6"/>
                <a:gd name="T23" fmla="*/ 6 h 11"/>
                <a:gd name="T24" fmla="*/ 2 w 6"/>
                <a:gd name="T25" fmla="*/ 11 h 11"/>
                <a:gd name="T26" fmla="*/ 0 w 6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lnTo>
                    <a:pt x="5" y="3"/>
                  </a:ln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187" y="2498"/>
              <a:ext cx="72" cy="112"/>
            </a:xfrm>
            <a:custGeom>
              <a:avLst/>
              <a:gdLst>
                <a:gd name="T0" fmla="*/ 2 w 9"/>
                <a:gd name="T1" fmla="*/ 14 h 14"/>
                <a:gd name="T2" fmla="*/ 0 w 9"/>
                <a:gd name="T3" fmla="*/ 14 h 14"/>
                <a:gd name="T4" fmla="*/ 0 w 9"/>
                <a:gd name="T5" fmla="*/ 0 h 14"/>
                <a:gd name="T6" fmla="*/ 2 w 9"/>
                <a:gd name="T7" fmla="*/ 0 h 14"/>
                <a:gd name="T8" fmla="*/ 2 w 9"/>
                <a:gd name="T9" fmla="*/ 5 h 14"/>
                <a:gd name="T10" fmla="*/ 5 w 9"/>
                <a:gd name="T11" fmla="*/ 3 h 14"/>
                <a:gd name="T12" fmla="*/ 7 w 9"/>
                <a:gd name="T13" fmla="*/ 4 h 14"/>
                <a:gd name="T14" fmla="*/ 8 w 9"/>
                <a:gd name="T15" fmla="*/ 5 h 14"/>
                <a:gd name="T16" fmla="*/ 9 w 9"/>
                <a:gd name="T17" fmla="*/ 7 h 14"/>
                <a:gd name="T18" fmla="*/ 9 w 9"/>
                <a:gd name="T19" fmla="*/ 9 h 14"/>
                <a:gd name="T20" fmla="*/ 8 w 9"/>
                <a:gd name="T21" fmla="*/ 13 h 14"/>
                <a:gd name="T22" fmla="*/ 5 w 9"/>
                <a:gd name="T23" fmla="*/ 14 h 14"/>
                <a:gd name="T24" fmla="*/ 2 w 9"/>
                <a:gd name="T25" fmla="*/ 13 h 14"/>
                <a:gd name="T26" fmla="*/ 2 w 9"/>
                <a:gd name="T27" fmla="*/ 14 h 14"/>
                <a:gd name="T28" fmla="*/ 2 w 9"/>
                <a:gd name="T29" fmla="*/ 9 h 14"/>
                <a:gd name="T30" fmla="*/ 2 w 9"/>
                <a:gd name="T31" fmla="*/ 12 h 14"/>
                <a:gd name="T32" fmla="*/ 4 w 9"/>
                <a:gd name="T33" fmla="*/ 13 h 14"/>
                <a:gd name="T34" fmla="*/ 6 w 9"/>
                <a:gd name="T35" fmla="*/ 12 h 14"/>
                <a:gd name="T36" fmla="*/ 7 w 9"/>
                <a:gd name="T37" fmla="*/ 9 h 14"/>
                <a:gd name="T38" fmla="*/ 7 w 9"/>
                <a:gd name="T39" fmla="*/ 6 h 14"/>
                <a:gd name="T40" fmla="*/ 5 w 9"/>
                <a:gd name="T41" fmla="*/ 5 h 14"/>
                <a:gd name="T42" fmla="*/ 3 w 9"/>
                <a:gd name="T43" fmla="*/ 6 h 14"/>
                <a:gd name="T44" fmla="*/ 2 w 9"/>
                <a:gd name="T4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14">
                  <a:moveTo>
                    <a:pt x="2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ubicBezTo>
                    <a:pt x="3" y="4"/>
                    <a:pt x="4" y="3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5"/>
                    <a:pt x="9" y="6"/>
                    <a:pt x="9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9" y="11"/>
                    <a:pt x="9" y="12"/>
                    <a:pt x="8" y="13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3" y="14"/>
                    <a:pt x="2" y="14"/>
                    <a:pt x="2" y="13"/>
                  </a:cubicBezTo>
                  <a:lnTo>
                    <a:pt x="2" y="14"/>
                  </a:lnTo>
                  <a:moveTo>
                    <a:pt x="2" y="9"/>
                  </a:moveTo>
                  <a:cubicBezTo>
                    <a:pt x="2" y="10"/>
                    <a:pt x="2" y="11"/>
                    <a:pt x="2" y="12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5" y="13"/>
                    <a:pt x="6" y="13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7"/>
                    <a:pt x="2" y="8"/>
                    <a:pt x="2" y="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1275" y="2498"/>
              <a:ext cx="16" cy="112"/>
            </a:xfrm>
            <a:custGeom>
              <a:avLst/>
              <a:gdLst>
                <a:gd name="T0" fmla="*/ 0 w 2"/>
                <a:gd name="T1" fmla="*/ 2 h 14"/>
                <a:gd name="T2" fmla="*/ 0 w 2"/>
                <a:gd name="T3" fmla="*/ 0 h 14"/>
                <a:gd name="T4" fmla="*/ 2 w 2"/>
                <a:gd name="T5" fmla="*/ 0 h 14"/>
                <a:gd name="T6" fmla="*/ 2 w 2"/>
                <a:gd name="T7" fmla="*/ 2 h 14"/>
                <a:gd name="T8" fmla="*/ 0 w 2"/>
                <a:gd name="T9" fmla="*/ 2 h 14"/>
                <a:gd name="T10" fmla="*/ 0 w 2"/>
                <a:gd name="T11" fmla="*/ 14 h 14"/>
                <a:gd name="T12" fmla="*/ 0 w 2"/>
                <a:gd name="T13" fmla="*/ 4 h 14"/>
                <a:gd name="T14" fmla="*/ 2 w 2"/>
                <a:gd name="T15" fmla="*/ 4 h 14"/>
                <a:gd name="T16" fmla="*/ 2 w 2"/>
                <a:gd name="T17" fmla="*/ 14 h 14"/>
                <a:gd name="T18" fmla="*/ 0 w 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moveTo>
                    <a:pt x="0" y="1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315" y="2522"/>
              <a:ext cx="64" cy="88"/>
            </a:xfrm>
            <a:custGeom>
              <a:avLst/>
              <a:gdLst>
                <a:gd name="T0" fmla="*/ 0 w 8"/>
                <a:gd name="T1" fmla="*/ 11 h 11"/>
                <a:gd name="T2" fmla="*/ 0 w 8"/>
                <a:gd name="T3" fmla="*/ 1 h 11"/>
                <a:gd name="T4" fmla="*/ 1 w 8"/>
                <a:gd name="T5" fmla="*/ 1 h 11"/>
                <a:gd name="T6" fmla="*/ 1 w 8"/>
                <a:gd name="T7" fmla="*/ 2 h 11"/>
                <a:gd name="T8" fmla="*/ 5 w 8"/>
                <a:gd name="T9" fmla="*/ 0 h 11"/>
                <a:gd name="T10" fmla="*/ 6 w 8"/>
                <a:gd name="T11" fmla="*/ 1 h 11"/>
                <a:gd name="T12" fmla="*/ 8 w 8"/>
                <a:gd name="T13" fmla="*/ 2 h 11"/>
                <a:gd name="T14" fmla="*/ 8 w 8"/>
                <a:gd name="T15" fmla="*/ 3 h 11"/>
                <a:gd name="T16" fmla="*/ 8 w 8"/>
                <a:gd name="T17" fmla="*/ 5 h 11"/>
                <a:gd name="T18" fmla="*/ 8 w 8"/>
                <a:gd name="T19" fmla="*/ 11 h 11"/>
                <a:gd name="T20" fmla="*/ 6 w 8"/>
                <a:gd name="T21" fmla="*/ 11 h 11"/>
                <a:gd name="T22" fmla="*/ 6 w 8"/>
                <a:gd name="T23" fmla="*/ 5 h 11"/>
                <a:gd name="T24" fmla="*/ 6 w 8"/>
                <a:gd name="T25" fmla="*/ 3 h 11"/>
                <a:gd name="T26" fmla="*/ 6 w 8"/>
                <a:gd name="T27" fmla="*/ 2 h 11"/>
                <a:gd name="T28" fmla="*/ 4 w 8"/>
                <a:gd name="T29" fmla="*/ 2 h 11"/>
                <a:gd name="T30" fmla="*/ 2 w 8"/>
                <a:gd name="T31" fmla="*/ 3 h 11"/>
                <a:gd name="T32" fmla="*/ 2 w 8"/>
                <a:gd name="T33" fmla="*/ 5 h 11"/>
                <a:gd name="T34" fmla="*/ 2 w 8"/>
                <a:gd name="T35" fmla="*/ 11 h 11"/>
                <a:gd name="T36" fmla="*/ 0 w 8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7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lnTo>
                    <a:pt x="8" y="11"/>
                  </a:lnTo>
                  <a:lnTo>
                    <a:pt x="6" y="11"/>
                  </a:lnTo>
                  <a:lnTo>
                    <a:pt x="6" y="5"/>
                  </a:ln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395" y="2498"/>
              <a:ext cx="72" cy="112"/>
            </a:xfrm>
            <a:custGeom>
              <a:avLst/>
              <a:gdLst>
                <a:gd name="T0" fmla="*/ 8 w 9"/>
                <a:gd name="T1" fmla="*/ 14 h 14"/>
                <a:gd name="T2" fmla="*/ 8 w 9"/>
                <a:gd name="T3" fmla="*/ 13 h 14"/>
                <a:gd name="T4" fmla="*/ 5 w 9"/>
                <a:gd name="T5" fmla="*/ 14 h 14"/>
                <a:gd name="T6" fmla="*/ 3 w 9"/>
                <a:gd name="T7" fmla="*/ 14 h 14"/>
                <a:gd name="T8" fmla="*/ 1 w 9"/>
                <a:gd name="T9" fmla="*/ 12 h 14"/>
                <a:gd name="T10" fmla="*/ 0 w 9"/>
                <a:gd name="T11" fmla="*/ 9 h 14"/>
                <a:gd name="T12" fmla="*/ 1 w 9"/>
                <a:gd name="T13" fmla="*/ 6 h 14"/>
                <a:gd name="T14" fmla="*/ 2 w 9"/>
                <a:gd name="T15" fmla="*/ 4 h 14"/>
                <a:gd name="T16" fmla="*/ 5 w 9"/>
                <a:gd name="T17" fmla="*/ 3 h 14"/>
                <a:gd name="T18" fmla="*/ 6 w 9"/>
                <a:gd name="T19" fmla="*/ 4 h 14"/>
                <a:gd name="T20" fmla="*/ 8 w 9"/>
                <a:gd name="T21" fmla="*/ 5 h 14"/>
                <a:gd name="T22" fmla="*/ 8 w 9"/>
                <a:gd name="T23" fmla="*/ 0 h 14"/>
                <a:gd name="T24" fmla="*/ 9 w 9"/>
                <a:gd name="T25" fmla="*/ 0 h 14"/>
                <a:gd name="T26" fmla="*/ 9 w 9"/>
                <a:gd name="T27" fmla="*/ 14 h 14"/>
                <a:gd name="T28" fmla="*/ 8 w 9"/>
                <a:gd name="T29" fmla="*/ 14 h 14"/>
                <a:gd name="T30" fmla="*/ 2 w 9"/>
                <a:gd name="T31" fmla="*/ 9 h 14"/>
                <a:gd name="T32" fmla="*/ 3 w 9"/>
                <a:gd name="T33" fmla="*/ 12 h 14"/>
                <a:gd name="T34" fmla="*/ 5 w 9"/>
                <a:gd name="T35" fmla="*/ 13 h 14"/>
                <a:gd name="T36" fmla="*/ 7 w 9"/>
                <a:gd name="T37" fmla="*/ 12 h 14"/>
                <a:gd name="T38" fmla="*/ 8 w 9"/>
                <a:gd name="T39" fmla="*/ 9 h 14"/>
                <a:gd name="T40" fmla="*/ 7 w 9"/>
                <a:gd name="T41" fmla="*/ 6 h 14"/>
                <a:gd name="T42" fmla="*/ 5 w 9"/>
                <a:gd name="T43" fmla="*/ 5 h 14"/>
                <a:gd name="T44" fmla="*/ 3 w 9"/>
                <a:gd name="T45" fmla="*/ 6 h 14"/>
                <a:gd name="T46" fmla="*/ 2 w 9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lnTo>
                    <a:pt x="8" y="13"/>
                  </a:ln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7" y="4"/>
                    <a:pt x="7" y="4"/>
                    <a:pt x="8" y="5"/>
                  </a:cubicBezTo>
                  <a:lnTo>
                    <a:pt x="8" y="0"/>
                  </a:lnTo>
                  <a:lnTo>
                    <a:pt x="9" y="0"/>
                  </a:lnTo>
                  <a:lnTo>
                    <a:pt x="9" y="14"/>
                  </a:lnTo>
                  <a:lnTo>
                    <a:pt x="8" y="14"/>
                  </a:lnTo>
                  <a:moveTo>
                    <a:pt x="2" y="9"/>
                  </a:moveTo>
                  <a:cubicBezTo>
                    <a:pt x="2" y="10"/>
                    <a:pt x="2" y="11"/>
                    <a:pt x="3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6" y="13"/>
                    <a:pt x="6" y="13"/>
                    <a:pt x="7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7"/>
                    <a:pt x="2" y="8"/>
                    <a:pt x="2" y="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491" y="2530"/>
              <a:ext cx="71" cy="80"/>
            </a:xfrm>
            <a:custGeom>
              <a:avLst/>
              <a:gdLst>
                <a:gd name="T0" fmla="*/ 7 w 9"/>
                <a:gd name="T1" fmla="*/ 10 h 10"/>
                <a:gd name="T2" fmla="*/ 7 w 9"/>
                <a:gd name="T3" fmla="*/ 9 h 10"/>
                <a:gd name="T4" fmla="*/ 4 w 9"/>
                <a:gd name="T5" fmla="*/ 10 h 10"/>
                <a:gd name="T6" fmla="*/ 2 w 9"/>
                <a:gd name="T7" fmla="*/ 10 h 10"/>
                <a:gd name="T8" fmla="*/ 1 w 9"/>
                <a:gd name="T9" fmla="*/ 9 h 10"/>
                <a:gd name="T10" fmla="*/ 0 w 9"/>
                <a:gd name="T11" fmla="*/ 8 h 10"/>
                <a:gd name="T12" fmla="*/ 0 w 9"/>
                <a:gd name="T13" fmla="*/ 6 h 10"/>
                <a:gd name="T14" fmla="*/ 0 w 9"/>
                <a:gd name="T15" fmla="*/ 0 h 10"/>
                <a:gd name="T16" fmla="*/ 2 w 9"/>
                <a:gd name="T17" fmla="*/ 0 h 10"/>
                <a:gd name="T18" fmla="*/ 2 w 9"/>
                <a:gd name="T19" fmla="*/ 5 h 10"/>
                <a:gd name="T20" fmla="*/ 2 w 9"/>
                <a:gd name="T21" fmla="*/ 7 h 10"/>
                <a:gd name="T22" fmla="*/ 3 w 9"/>
                <a:gd name="T23" fmla="*/ 8 h 10"/>
                <a:gd name="T24" fmla="*/ 4 w 9"/>
                <a:gd name="T25" fmla="*/ 9 h 10"/>
                <a:gd name="T26" fmla="*/ 6 w 9"/>
                <a:gd name="T27" fmla="*/ 8 h 10"/>
                <a:gd name="T28" fmla="*/ 7 w 9"/>
                <a:gd name="T29" fmla="*/ 7 h 10"/>
                <a:gd name="T30" fmla="*/ 7 w 9"/>
                <a:gd name="T31" fmla="*/ 5 h 10"/>
                <a:gd name="T32" fmla="*/ 7 w 9"/>
                <a:gd name="T33" fmla="*/ 0 h 10"/>
                <a:gd name="T34" fmla="*/ 9 w 9"/>
                <a:gd name="T35" fmla="*/ 0 h 10"/>
                <a:gd name="T36" fmla="*/ 9 w 9"/>
                <a:gd name="T37" fmla="*/ 10 h 10"/>
                <a:gd name="T38" fmla="*/ 7 w 9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7" y="9"/>
                  </a:lnTo>
                  <a:cubicBezTo>
                    <a:pt x="6" y="10"/>
                    <a:pt x="5" y="10"/>
                    <a:pt x="4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lnTo>
                    <a:pt x="7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7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578" y="2522"/>
              <a:ext cx="72" cy="88"/>
            </a:xfrm>
            <a:custGeom>
              <a:avLst/>
              <a:gdLst>
                <a:gd name="T0" fmla="*/ 0 w 9"/>
                <a:gd name="T1" fmla="*/ 11 h 11"/>
                <a:gd name="T2" fmla="*/ 0 w 9"/>
                <a:gd name="T3" fmla="*/ 1 h 11"/>
                <a:gd name="T4" fmla="*/ 2 w 9"/>
                <a:gd name="T5" fmla="*/ 1 h 11"/>
                <a:gd name="T6" fmla="*/ 2 w 9"/>
                <a:gd name="T7" fmla="*/ 2 h 11"/>
                <a:gd name="T8" fmla="*/ 5 w 9"/>
                <a:gd name="T9" fmla="*/ 0 h 11"/>
                <a:gd name="T10" fmla="*/ 7 w 9"/>
                <a:gd name="T11" fmla="*/ 1 h 11"/>
                <a:gd name="T12" fmla="*/ 8 w 9"/>
                <a:gd name="T13" fmla="*/ 2 h 11"/>
                <a:gd name="T14" fmla="*/ 9 w 9"/>
                <a:gd name="T15" fmla="*/ 3 h 11"/>
                <a:gd name="T16" fmla="*/ 9 w 9"/>
                <a:gd name="T17" fmla="*/ 5 h 11"/>
                <a:gd name="T18" fmla="*/ 9 w 9"/>
                <a:gd name="T19" fmla="*/ 11 h 11"/>
                <a:gd name="T20" fmla="*/ 7 w 9"/>
                <a:gd name="T21" fmla="*/ 11 h 11"/>
                <a:gd name="T22" fmla="*/ 7 w 9"/>
                <a:gd name="T23" fmla="*/ 5 h 11"/>
                <a:gd name="T24" fmla="*/ 7 w 9"/>
                <a:gd name="T25" fmla="*/ 3 h 11"/>
                <a:gd name="T26" fmla="*/ 6 w 9"/>
                <a:gd name="T27" fmla="*/ 2 h 11"/>
                <a:gd name="T28" fmla="*/ 5 w 9"/>
                <a:gd name="T29" fmla="*/ 2 h 11"/>
                <a:gd name="T30" fmla="*/ 3 w 9"/>
                <a:gd name="T31" fmla="*/ 3 h 11"/>
                <a:gd name="T32" fmla="*/ 2 w 9"/>
                <a:gd name="T33" fmla="*/ 5 h 11"/>
                <a:gd name="T34" fmla="*/ 2 w 9"/>
                <a:gd name="T35" fmla="*/ 11 h 11"/>
                <a:gd name="T36" fmla="*/ 0 w 9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lnTo>
                    <a:pt x="9" y="11"/>
                  </a:lnTo>
                  <a:lnTo>
                    <a:pt x="7" y="11"/>
                  </a:lnTo>
                  <a:lnTo>
                    <a:pt x="7" y="5"/>
                  </a:ln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666" y="2522"/>
              <a:ext cx="72" cy="120"/>
            </a:xfrm>
            <a:custGeom>
              <a:avLst/>
              <a:gdLst>
                <a:gd name="T0" fmla="*/ 0 w 9"/>
                <a:gd name="T1" fmla="*/ 12 h 15"/>
                <a:gd name="T2" fmla="*/ 2 w 9"/>
                <a:gd name="T3" fmla="*/ 12 h 15"/>
                <a:gd name="T4" fmla="*/ 3 w 9"/>
                <a:gd name="T5" fmla="*/ 13 h 15"/>
                <a:gd name="T6" fmla="*/ 4 w 9"/>
                <a:gd name="T7" fmla="*/ 14 h 15"/>
                <a:gd name="T8" fmla="*/ 6 w 9"/>
                <a:gd name="T9" fmla="*/ 13 h 15"/>
                <a:gd name="T10" fmla="*/ 7 w 9"/>
                <a:gd name="T11" fmla="*/ 12 h 15"/>
                <a:gd name="T12" fmla="*/ 7 w 9"/>
                <a:gd name="T13" fmla="*/ 10 h 15"/>
                <a:gd name="T14" fmla="*/ 4 w 9"/>
                <a:gd name="T15" fmla="*/ 11 h 15"/>
                <a:gd name="T16" fmla="*/ 1 w 9"/>
                <a:gd name="T17" fmla="*/ 10 h 15"/>
                <a:gd name="T18" fmla="*/ 0 w 9"/>
                <a:gd name="T19" fmla="*/ 6 h 15"/>
                <a:gd name="T20" fmla="*/ 0 w 9"/>
                <a:gd name="T21" fmla="*/ 3 h 15"/>
                <a:gd name="T22" fmla="*/ 2 w 9"/>
                <a:gd name="T23" fmla="*/ 1 h 15"/>
                <a:gd name="T24" fmla="*/ 4 w 9"/>
                <a:gd name="T25" fmla="*/ 0 h 15"/>
                <a:gd name="T26" fmla="*/ 7 w 9"/>
                <a:gd name="T27" fmla="*/ 2 h 15"/>
                <a:gd name="T28" fmla="*/ 7 w 9"/>
                <a:gd name="T29" fmla="*/ 1 h 15"/>
                <a:gd name="T30" fmla="*/ 9 w 9"/>
                <a:gd name="T31" fmla="*/ 1 h 15"/>
                <a:gd name="T32" fmla="*/ 9 w 9"/>
                <a:gd name="T33" fmla="*/ 10 h 15"/>
                <a:gd name="T34" fmla="*/ 9 w 9"/>
                <a:gd name="T35" fmla="*/ 13 h 15"/>
                <a:gd name="T36" fmla="*/ 7 w 9"/>
                <a:gd name="T37" fmla="*/ 15 h 15"/>
                <a:gd name="T38" fmla="*/ 4 w 9"/>
                <a:gd name="T39" fmla="*/ 15 h 15"/>
                <a:gd name="T40" fmla="*/ 1 w 9"/>
                <a:gd name="T41" fmla="*/ 15 h 15"/>
                <a:gd name="T42" fmla="*/ 0 w 9"/>
                <a:gd name="T43" fmla="*/ 12 h 15"/>
                <a:gd name="T44" fmla="*/ 2 w 9"/>
                <a:gd name="T45" fmla="*/ 6 h 15"/>
                <a:gd name="T46" fmla="*/ 3 w 9"/>
                <a:gd name="T47" fmla="*/ 9 h 15"/>
                <a:gd name="T48" fmla="*/ 5 w 9"/>
                <a:gd name="T49" fmla="*/ 10 h 15"/>
                <a:gd name="T50" fmla="*/ 7 w 9"/>
                <a:gd name="T51" fmla="*/ 9 h 15"/>
                <a:gd name="T52" fmla="*/ 7 w 9"/>
                <a:gd name="T53" fmla="*/ 6 h 15"/>
                <a:gd name="T54" fmla="*/ 7 w 9"/>
                <a:gd name="T55" fmla="*/ 3 h 15"/>
                <a:gd name="T56" fmla="*/ 5 w 9"/>
                <a:gd name="T57" fmla="*/ 2 h 15"/>
                <a:gd name="T58" fmla="*/ 3 w 9"/>
                <a:gd name="T59" fmla="*/ 3 h 15"/>
                <a:gd name="T60" fmla="*/ 2 w 9"/>
                <a:gd name="T6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5">
                  <a:moveTo>
                    <a:pt x="0" y="12"/>
                  </a:moveTo>
                  <a:lnTo>
                    <a:pt x="2" y="12"/>
                  </a:ln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2"/>
                    <a:pt x="7" y="11"/>
                    <a:pt x="7" y="10"/>
                  </a:cubicBezTo>
                  <a:cubicBezTo>
                    <a:pt x="7" y="11"/>
                    <a:pt x="6" y="11"/>
                    <a:pt x="4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lnTo>
                    <a:pt x="7" y="1"/>
                  </a:lnTo>
                  <a:lnTo>
                    <a:pt x="9" y="1"/>
                  </a:lnTo>
                  <a:lnTo>
                    <a:pt x="9" y="10"/>
                  </a:lnTo>
                  <a:cubicBezTo>
                    <a:pt x="9" y="11"/>
                    <a:pt x="9" y="13"/>
                    <a:pt x="9" y="13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moveTo>
                    <a:pt x="2" y="6"/>
                  </a:move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4"/>
                    <a:pt x="2" y="6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31" y="2298"/>
              <a:ext cx="72" cy="88"/>
            </a:xfrm>
            <a:custGeom>
              <a:avLst/>
              <a:gdLst>
                <a:gd name="T0" fmla="*/ 0 w 9"/>
                <a:gd name="T1" fmla="*/ 8 h 11"/>
                <a:gd name="T2" fmla="*/ 2 w 9"/>
                <a:gd name="T3" fmla="*/ 7 h 11"/>
                <a:gd name="T4" fmla="*/ 3 w 9"/>
                <a:gd name="T5" fmla="*/ 9 h 11"/>
                <a:gd name="T6" fmla="*/ 4 w 9"/>
                <a:gd name="T7" fmla="*/ 10 h 11"/>
                <a:gd name="T8" fmla="*/ 6 w 9"/>
                <a:gd name="T9" fmla="*/ 9 h 11"/>
                <a:gd name="T10" fmla="*/ 7 w 9"/>
                <a:gd name="T11" fmla="*/ 8 h 11"/>
                <a:gd name="T12" fmla="*/ 6 w 9"/>
                <a:gd name="T13" fmla="*/ 7 h 11"/>
                <a:gd name="T14" fmla="*/ 5 w 9"/>
                <a:gd name="T15" fmla="*/ 6 h 11"/>
                <a:gd name="T16" fmla="*/ 2 w 9"/>
                <a:gd name="T17" fmla="*/ 6 h 11"/>
                <a:gd name="T18" fmla="*/ 1 w 9"/>
                <a:gd name="T19" fmla="*/ 5 h 11"/>
                <a:gd name="T20" fmla="*/ 0 w 9"/>
                <a:gd name="T21" fmla="*/ 3 h 11"/>
                <a:gd name="T22" fmla="*/ 1 w 9"/>
                <a:gd name="T23" fmla="*/ 2 h 11"/>
                <a:gd name="T24" fmla="*/ 1 w 9"/>
                <a:gd name="T25" fmla="*/ 1 h 11"/>
                <a:gd name="T26" fmla="*/ 3 w 9"/>
                <a:gd name="T27" fmla="*/ 0 h 11"/>
                <a:gd name="T28" fmla="*/ 4 w 9"/>
                <a:gd name="T29" fmla="*/ 0 h 11"/>
                <a:gd name="T30" fmla="*/ 6 w 9"/>
                <a:gd name="T31" fmla="*/ 1 h 11"/>
                <a:gd name="T32" fmla="*/ 8 w 9"/>
                <a:gd name="T33" fmla="*/ 1 h 11"/>
                <a:gd name="T34" fmla="*/ 8 w 9"/>
                <a:gd name="T35" fmla="*/ 3 h 11"/>
                <a:gd name="T36" fmla="*/ 7 w 9"/>
                <a:gd name="T37" fmla="*/ 3 h 11"/>
                <a:gd name="T38" fmla="*/ 6 w 9"/>
                <a:gd name="T39" fmla="*/ 2 h 11"/>
                <a:gd name="T40" fmla="*/ 4 w 9"/>
                <a:gd name="T41" fmla="*/ 2 h 11"/>
                <a:gd name="T42" fmla="*/ 3 w 9"/>
                <a:gd name="T43" fmla="*/ 2 h 11"/>
                <a:gd name="T44" fmla="*/ 2 w 9"/>
                <a:gd name="T45" fmla="*/ 3 h 11"/>
                <a:gd name="T46" fmla="*/ 2 w 9"/>
                <a:gd name="T47" fmla="*/ 4 h 11"/>
                <a:gd name="T48" fmla="*/ 3 w 9"/>
                <a:gd name="T49" fmla="*/ 4 h 11"/>
                <a:gd name="T50" fmla="*/ 4 w 9"/>
                <a:gd name="T51" fmla="*/ 4 h 11"/>
                <a:gd name="T52" fmla="*/ 7 w 9"/>
                <a:gd name="T53" fmla="*/ 5 h 11"/>
                <a:gd name="T54" fmla="*/ 8 w 9"/>
                <a:gd name="T55" fmla="*/ 6 h 11"/>
                <a:gd name="T56" fmla="*/ 9 w 9"/>
                <a:gd name="T57" fmla="*/ 8 h 11"/>
                <a:gd name="T58" fmla="*/ 8 w 9"/>
                <a:gd name="T59" fmla="*/ 9 h 11"/>
                <a:gd name="T60" fmla="*/ 7 w 9"/>
                <a:gd name="T61" fmla="*/ 11 h 11"/>
                <a:gd name="T62" fmla="*/ 4 w 9"/>
                <a:gd name="T63" fmla="*/ 11 h 11"/>
                <a:gd name="T64" fmla="*/ 1 w 9"/>
                <a:gd name="T65" fmla="*/ 10 h 11"/>
                <a:gd name="T66" fmla="*/ 0 w 9"/>
                <a:gd name="T6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1">
                  <a:moveTo>
                    <a:pt x="0" y="8"/>
                  </a:moveTo>
                  <a:lnTo>
                    <a:pt x="2" y="7"/>
                  </a:ln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4" y="10"/>
                    <a:pt x="4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lnTo>
                    <a:pt x="7" y="3"/>
                  </a:ln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1011" y="2298"/>
              <a:ext cx="72" cy="88"/>
            </a:xfrm>
            <a:custGeom>
              <a:avLst/>
              <a:gdLst>
                <a:gd name="T0" fmla="*/ 8 w 9"/>
                <a:gd name="T1" fmla="*/ 7 h 11"/>
                <a:gd name="T2" fmla="*/ 9 w 9"/>
                <a:gd name="T3" fmla="*/ 7 h 11"/>
                <a:gd name="T4" fmla="*/ 8 w 9"/>
                <a:gd name="T5" fmla="*/ 10 h 11"/>
                <a:gd name="T6" fmla="*/ 5 w 9"/>
                <a:gd name="T7" fmla="*/ 11 h 11"/>
                <a:gd name="T8" fmla="*/ 2 w 9"/>
                <a:gd name="T9" fmla="*/ 10 h 11"/>
                <a:gd name="T10" fmla="*/ 0 w 9"/>
                <a:gd name="T11" fmla="*/ 6 h 11"/>
                <a:gd name="T12" fmla="*/ 1 w 9"/>
                <a:gd name="T13" fmla="*/ 3 h 11"/>
                <a:gd name="T14" fmla="*/ 2 w 9"/>
                <a:gd name="T15" fmla="*/ 1 h 11"/>
                <a:gd name="T16" fmla="*/ 5 w 9"/>
                <a:gd name="T17" fmla="*/ 0 h 11"/>
                <a:gd name="T18" fmla="*/ 8 w 9"/>
                <a:gd name="T19" fmla="*/ 1 h 11"/>
                <a:gd name="T20" fmla="*/ 9 w 9"/>
                <a:gd name="T21" fmla="*/ 3 h 11"/>
                <a:gd name="T22" fmla="*/ 7 w 9"/>
                <a:gd name="T23" fmla="*/ 4 h 11"/>
                <a:gd name="T24" fmla="*/ 7 w 9"/>
                <a:gd name="T25" fmla="*/ 2 h 11"/>
                <a:gd name="T26" fmla="*/ 5 w 9"/>
                <a:gd name="T27" fmla="*/ 2 h 11"/>
                <a:gd name="T28" fmla="*/ 3 w 9"/>
                <a:gd name="T29" fmla="*/ 3 h 11"/>
                <a:gd name="T30" fmla="*/ 2 w 9"/>
                <a:gd name="T31" fmla="*/ 6 h 11"/>
                <a:gd name="T32" fmla="*/ 3 w 9"/>
                <a:gd name="T33" fmla="*/ 9 h 11"/>
                <a:gd name="T34" fmla="*/ 5 w 9"/>
                <a:gd name="T35" fmla="*/ 10 h 11"/>
                <a:gd name="T36" fmla="*/ 7 w 9"/>
                <a:gd name="T37" fmla="*/ 9 h 11"/>
                <a:gd name="T38" fmla="*/ 8 w 9"/>
                <a:gd name="T3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8" y="7"/>
                  </a:moveTo>
                  <a:lnTo>
                    <a:pt x="9" y="7"/>
                  </a:lnTo>
                  <a:cubicBezTo>
                    <a:pt x="9" y="8"/>
                    <a:pt x="9" y="9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2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9" y="2"/>
                    <a:pt x="9" y="3"/>
                  </a:cubicBezTo>
                  <a:lnTo>
                    <a:pt x="7" y="4"/>
                  </a:ln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9"/>
                    <a:pt x="7" y="8"/>
                    <a:pt x="8" y="7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099" y="2267"/>
              <a:ext cx="64" cy="119"/>
            </a:xfrm>
            <a:custGeom>
              <a:avLst/>
              <a:gdLst>
                <a:gd name="T0" fmla="*/ 0 w 8"/>
                <a:gd name="T1" fmla="*/ 15 h 15"/>
                <a:gd name="T2" fmla="*/ 0 w 8"/>
                <a:gd name="T3" fmla="*/ 0 h 15"/>
                <a:gd name="T4" fmla="*/ 2 w 8"/>
                <a:gd name="T5" fmla="*/ 0 h 15"/>
                <a:gd name="T6" fmla="*/ 2 w 8"/>
                <a:gd name="T7" fmla="*/ 6 h 15"/>
                <a:gd name="T8" fmla="*/ 5 w 8"/>
                <a:gd name="T9" fmla="*/ 4 h 15"/>
                <a:gd name="T10" fmla="*/ 7 w 8"/>
                <a:gd name="T11" fmla="*/ 5 h 15"/>
                <a:gd name="T12" fmla="*/ 8 w 8"/>
                <a:gd name="T13" fmla="*/ 6 h 15"/>
                <a:gd name="T14" fmla="*/ 8 w 8"/>
                <a:gd name="T15" fmla="*/ 8 h 15"/>
                <a:gd name="T16" fmla="*/ 8 w 8"/>
                <a:gd name="T17" fmla="*/ 15 h 15"/>
                <a:gd name="T18" fmla="*/ 7 w 8"/>
                <a:gd name="T19" fmla="*/ 15 h 15"/>
                <a:gd name="T20" fmla="*/ 7 w 8"/>
                <a:gd name="T21" fmla="*/ 8 h 15"/>
                <a:gd name="T22" fmla="*/ 6 w 8"/>
                <a:gd name="T23" fmla="*/ 6 h 15"/>
                <a:gd name="T24" fmla="*/ 4 w 8"/>
                <a:gd name="T25" fmla="*/ 6 h 15"/>
                <a:gd name="T26" fmla="*/ 3 w 8"/>
                <a:gd name="T27" fmla="*/ 6 h 15"/>
                <a:gd name="T28" fmla="*/ 2 w 8"/>
                <a:gd name="T29" fmla="*/ 7 h 15"/>
                <a:gd name="T30" fmla="*/ 2 w 8"/>
                <a:gd name="T31" fmla="*/ 9 h 15"/>
                <a:gd name="T32" fmla="*/ 2 w 8"/>
                <a:gd name="T33" fmla="*/ 15 h 15"/>
                <a:gd name="T34" fmla="*/ 0 w 8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cubicBezTo>
                    <a:pt x="2" y="5"/>
                    <a:pt x="3" y="4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8" y="6"/>
                    <a:pt x="8" y="7"/>
                    <a:pt x="8" y="8"/>
                  </a:cubicBezTo>
                  <a:lnTo>
                    <a:pt x="8" y="15"/>
                  </a:lnTo>
                  <a:lnTo>
                    <a:pt x="7" y="15"/>
                  </a:lnTo>
                  <a:lnTo>
                    <a:pt x="7" y="8"/>
                  </a:ln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lnTo>
                    <a:pt x="2" y="15"/>
                  </a:lnTo>
                  <a:lnTo>
                    <a:pt x="0" y="15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187" y="2298"/>
              <a:ext cx="72" cy="88"/>
            </a:xfrm>
            <a:custGeom>
              <a:avLst/>
              <a:gdLst>
                <a:gd name="T0" fmla="*/ 0 w 9"/>
                <a:gd name="T1" fmla="*/ 11 h 11"/>
                <a:gd name="T2" fmla="*/ 0 w 9"/>
                <a:gd name="T3" fmla="*/ 0 h 11"/>
                <a:gd name="T4" fmla="*/ 2 w 9"/>
                <a:gd name="T5" fmla="*/ 0 h 11"/>
                <a:gd name="T6" fmla="*/ 2 w 9"/>
                <a:gd name="T7" fmla="*/ 2 h 11"/>
                <a:gd name="T8" fmla="*/ 5 w 9"/>
                <a:gd name="T9" fmla="*/ 0 h 11"/>
                <a:gd name="T10" fmla="*/ 7 w 9"/>
                <a:gd name="T11" fmla="*/ 0 h 11"/>
                <a:gd name="T12" fmla="*/ 8 w 9"/>
                <a:gd name="T13" fmla="*/ 1 h 11"/>
                <a:gd name="T14" fmla="*/ 8 w 9"/>
                <a:gd name="T15" fmla="*/ 3 h 11"/>
                <a:gd name="T16" fmla="*/ 9 w 9"/>
                <a:gd name="T17" fmla="*/ 4 h 11"/>
                <a:gd name="T18" fmla="*/ 9 w 9"/>
                <a:gd name="T19" fmla="*/ 11 h 11"/>
                <a:gd name="T20" fmla="*/ 7 w 9"/>
                <a:gd name="T21" fmla="*/ 11 h 11"/>
                <a:gd name="T22" fmla="*/ 7 w 9"/>
                <a:gd name="T23" fmla="*/ 4 h 11"/>
                <a:gd name="T24" fmla="*/ 7 w 9"/>
                <a:gd name="T25" fmla="*/ 3 h 11"/>
                <a:gd name="T26" fmla="*/ 6 w 9"/>
                <a:gd name="T27" fmla="*/ 2 h 11"/>
                <a:gd name="T28" fmla="*/ 5 w 9"/>
                <a:gd name="T29" fmla="*/ 2 h 11"/>
                <a:gd name="T30" fmla="*/ 3 w 9"/>
                <a:gd name="T31" fmla="*/ 2 h 11"/>
                <a:gd name="T32" fmla="*/ 2 w 9"/>
                <a:gd name="T33" fmla="*/ 5 h 11"/>
                <a:gd name="T34" fmla="*/ 2 w 9"/>
                <a:gd name="T35" fmla="*/ 11 h 11"/>
                <a:gd name="T36" fmla="*/ 0 w 9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lnTo>
                    <a:pt x="9" y="11"/>
                  </a:lnTo>
                  <a:lnTo>
                    <a:pt x="7" y="11"/>
                  </a:lnTo>
                  <a:lnTo>
                    <a:pt x="7" y="4"/>
                  </a:ln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275" y="2298"/>
              <a:ext cx="72" cy="88"/>
            </a:xfrm>
            <a:custGeom>
              <a:avLst/>
              <a:gdLst>
                <a:gd name="T0" fmla="*/ 7 w 9"/>
                <a:gd name="T1" fmla="*/ 7 h 11"/>
                <a:gd name="T2" fmla="*/ 9 w 9"/>
                <a:gd name="T3" fmla="*/ 8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10 h 11"/>
                <a:gd name="T10" fmla="*/ 0 w 9"/>
                <a:gd name="T11" fmla="*/ 6 h 11"/>
                <a:gd name="T12" fmla="*/ 1 w 9"/>
                <a:gd name="T13" fmla="*/ 2 h 11"/>
                <a:gd name="T14" fmla="*/ 5 w 9"/>
                <a:gd name="T15" fmla="*/ 0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2 w 9"/>
                <a:gd name="T23" fmla="*/ 6 h 11"/>
                <a:gd name="T24" fmla="*/ 3 w 9"/>
                <a:gd name="T25" fmla="*/ 9 h 11"/>
                <a:gd name="T26" fmla="*/ 5 w 9"/>
                <a:gd name="T27" fmla="*/ 10 h 11"/>
                <a:gd name="T28" fmla="*/ 6 w 9"/>
                <a:gd name="T29" fmla="*/ 9 h 11"/>
                <a:gd name="T30" fmla="*/ 7 w 9"/>
                <a:gd name="T31" fmla="*/ 7 h 11"/>
                <a:gd name="T32" fmla="*/ 2 w 9"/>
                <a:gd name="T33" fmla="*/ 5 h 11"/>
                <a:gd name="T34" fmla="*/ 7 w 9"/>
                <a:gd name="T35" fmla="*/ 5 h 11"/>
                <a:gd name="T36" fmla="*/ 7 w 9"/>
                <a:gd name="T37" fmla="*/ 3 h 11"/>
                <a:gd name="T38" fmla="*/ 5 w 9"/>
                <a:gd name="T39" fmla="*/ 2 h 11"/>
                <a:gd name="T40" fmla="*/ 3 w 9"/>
                <a:gd name="T41" fmla="*/ 2 h 11"/>
                <a:gd name="T42" fmla="*/ 2 w 9"/>
                <a:gd name="T4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7" y="7"/>
                  </a:moveTo>
                  <a:lnTo>
                    <a:pt x="9" y="8"/>
                  </a:lnTo>
                  <a:cubicBezTo>
                    <a:pt x="9" y="9"/>
                    <a:pt x="8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2" y="6"/>
                  </a:ln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moveTo>
                    <a:pt x="2" y="5"/>
                  </a:moveTo>
                  <a:lnTo>
                    <a:pt x="7" y="5"/>
                  </a:lnTo>
                  <a:cubicBezTo>
                    <a:pt x="7" y="4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371" y="2267"/>
              <a:ext cx="8" cy="119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403" y="2267"/>
              <a:ext cx="16" cy="119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1435" y="2298"/>
              <a:ext cx="79" cy="88"/>
            </a:xfrm>
            <a:custGeom>
              <a:avLst/>
              <a:gdLst>
                <a:gd name="T0" fmla="*/ 8 w 10"/>
                <a:gd name="T1" fmla="*/ 7 h 11"/>
                <a:gd name="T2" fmla="*/ 9 w 10"/>
                <a:gd name="T3" fmla="*/ 8 h 11"/>
                <a:gd name="T4" fmla="*/ 8 w 10"/>
                <a:gd name="T5" fmla="*/ 10 h 11"/>
                <a:gd name="T6" fmla="*/ 5 w 10"/>
                <a:gd name="T7" fmla="*/ 11 h 11"/>
                <a:gd name="T8" fmla="*/ 1 w 10"/>
                <a:gd name="T9" fmla="*/ 10 h 11"/>
                <a:gd name="T10" fmla="*/ 0 w 10"/>
                <a:gd name="T11" fmla="*/ 6 h 11"/>
                <a:gd name="T12" fmla="*/ 1 w 10"/>
                <a:gd name="T13" fmla="*/ 2 h 11"/>
                <a:gd name="T14" fmla="*/ 5 w 10"/>
                <a:gd name="T15" fmla="*/ 0 h 11"/>
                <a:gd name="T16" fmla="*/ 8 w 10"/>
                <a:gd name="T17" fmla="*/ 2 h 11"/>
                <a:gd name="T18" fmla="*/ 10 w 10"/>
                <a:gd name="T19" fmla="*/ 6 h 11"/>
                <a:gd name="T20" fmla="*/ 10 w 10"/>
                <a:gd name="T21" fmla="*/ 6 h 11"/>
                <a:gd name="T22" fmla="*/ 2 w 10"/>
                <a:gd name="T23" fmla="*/ 6 h 11"/>
                <a:gd name="T24" fmla="*/ 3 w 10"/>
                <a:gd name="T25" fmla="*/ 9 h 11"/>
                <a:gd name="T26" fmla="*/ 5 w 10"/>
                <a:gd name="T27" fmla="*/ 10 h 11"/>
                <a:gd name="T28" fmla="*/ 7 w 10"/>
                <a:gd name="T29" fmla="*/ 9 h 11"/>
                <a:gd name="T30" fmla="*/ 8 w 10"/>
                <a:gd name="T31" fmla="*/ 7 h 11"/>
                <a:gd name="T32" fmla="*/ 2 w 10"/>
                <a:gd name="T33" fmla="*/ 5 h 11"/>
                <a:gd name="T34" fmla="*/ 8 w 10"/>
                <a:gd name="T35" fmla="*/ 5 h 11"/>
                <a:gd name="T36" fmla="*/ 7 w 10"/>
                <a:gd name="T37" fmla="*/ 3 h 11"/>
                <a:gd name="T38" fmla="*/ 5 w 10"/>
                <a:gd name="T39" fmla="*/ 2 h 11"/>
                <a:gd name="T40" fmla="*/ 3 w 10"/>
                <a:gd name="T41" fmla="*/ 2 h 11"/>
                <a:gd name="T42" fmla="*/ 2 w 10"/>
                <a:gd name="T4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1">
                  <a:moveTo>
                    <a:pt x="8" y="7"/>
                  </a:moveTo>
                  <a:lnTo>
                    <a:pt x="9" y="8"/>
                  </a:lnTo>
                  <a:cubicBezTo>
                    <a:pt x="9" y="9"/>
                    <a:pt x="9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2" y="6"/>
                  </a:ln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9"/>
                    <a:pt x="7" y="8"/>
                    <a:pt x="8" y="7"/>
                  </a:cubicBezTo>
                  <a:moveTo>
                    <a:pt x="2" y="5"/>
                  </a:moveTo>
                  <a:lnTo>
                    <a:pt x="8" y="5"/>
                  </a:lnTo>
                  <a:cubicBezTo>
                    <a:pt x="8" y="4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585" y="948"/>
              <a:ext cx="687" cy="8"/>
            </a:xfrm>
            <a:custGeom>
              <a:avLst/>
              <a:gdLst>
                <a:gd name="T0" fmla="*/ 86 w 86"/>
                <a:gd name="T1" fmla="*/ 0 h 1"/>
                <a:gd name="T2" fmla="*/ 85 w 86"/>
                <a:gd name="T3" fmla="*/ 0 h 1"/>
                <a:gd name="T4" fmla="*/ 0 w 86"/>
                <a:gd name="T5" fmla="*/ 0 h 1"/>
                <a:gd name="T6" fmla="*/ 0 w 86"/>
                <a:gd name="T7" fmla="*/ 1 h 1"/>
                <a:gd name="T8" fmla="*/ 85 w 86"/>
                <a:gd name="T9" fmla="*/ 1 h 1"/>
                <a:gd name="T10" fmla="*/ 86 w 86"/>
                <a:gd name="T11" fmla="*/ 0 h 1"/>
                <a:gd name="T12" fmla="*/ 86 w 86"/>
                <a:gd name="T13" fmla="*/ 0 h 1"/>
                <a:gd name="T14" fmla="*/ 86 w 86"/>
                <a:gd name="T15" fmla="*/ 0 h 1"/>
                <a:gd name="T16" fmla="*/ 85 w 86"/>
                <a:gd name="T17" fmla="*/ 0 h 1"/>
                <a:gd name="T18" fmla="*/ 86 w 86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">
                  <a:moveTo>
                    <a:pt x="86" y="0"/>
                  </a:moveTo>
                  <a:lnTo>
                    <a:pt x="8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6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3264" y="948"/>
              <a:ext cx="8" cy="304"/>
            </a:xfrm>
            <a:custGeom>
              <a:avLst/>
              <a:gdLst>
                <a:gd name="T0" fmla="*/ 0 w 1"/>
                <a:gd name="T1" fmla="*/ 38 h 38"/>
                <a:gd name="T2" fmla="*/ 1 w 1"/>
                <a:gd name="T3" fmla="*/ 38 h 38"/>
                <a:gd name="T4" fmla="*/ 1 w 1"/>
                <a:gd name="T5" fmla="*/ 0 h 38"/>
                <a:gd name="T6" fmla="*/ 0 w 1"/>
                <a:gd name="T7" fmla="*/ 0 h 38"/>
                <a:gd name="T8" fmla="*/ 0 w 1"/>
                <a:gd name="T9" fmla="*/ 38 h 38"/>
                <a:gd name="T10" fmla="*/ 0 w 1"/>
                <a:gd name="T11" fmla="*/ 38 h 38"/>
                <a:gd name="T12" fmla="*/ 0 w 1"/>
                <a:gd name="T13" fmla="*/ 38 h 38"/>
                <a:gd name="T14" fmla="*/ 1 w 1"/>
                <a:gd name="T15" fmla="*/ 38 h 38"/>
                <a:gd name="T16" fmla="*/ 1 w 1"/>
                <a:gd name="T17" fmla="*/ 38 h 38"/>
                <a:gd name="T18" fmla="*/ 0 w 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0" y="38"/>
                  </a:moveTo>
                  <a:lnTo>
                    <a:pt x="1" y="3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585" y="1252"/>
              <a:ext cx="679" cy="1"/>
            </a:xfrm>
            <a:custGeom>
              <a:avLst/>
              <a:gdLst>
                <a:gd name="T0" fmla="*/ 0 w 85"/>
                <a:gd name="T1" fmla="*/ 0 w 85"/>
                <a:gd name="T2" fmla="*/ 85 w 85"/>
                <a:gd name="T3" fmla="*/ 85 w 85"/>
                <a:gd name="T4" fmla="*/ 0 w 85"/>
                <a:gd name="T5" fmla="*/ 0 w 85"/>
                <a:gd name="T6" fmla="*/ 0 w 85"/>
                <a:gd name="T7" fmla="*/ 0 w 85"/>
                <a:gd name="T8" fmla="*/ 0 w 85"/>
                <a:gd name="T9" fmla="*/ 0 w 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5">
                  <a:moveTo>
                    <a:pt x="0" y="0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5" y="948"/>
              <a:ext cx="8" cy="304"/>
            </a:xfrm>
            <a:custGeom>
              <a:avLst/>
              <a:gdLst>
                <a:gd name="T0" fmla="*/ 0 w 1"/>
                <a:gd name="T1" fmla="*/ 0 h 38"/>
                <a:gd name="T2" fmla="*/ 0 w 1"/>
                <a:gd name="T3" fmla="*/ 0 h 38"/>
                <a:gd name="T4" fmla="*/ 0 w 1"/>
                <a:gd name="T5" fmla="*/ 38 h 38"/>
                <a:gd name="T6" fmla="*/ 1 w 1"/>
                <a:gd name="T7" fmla="*/ 38 h 38"/>
                <a:gd name="T8" fmla="*/ 1 w 1"/>
                <a:gd name="T9" fmla="*/ 0 h 38"/>
                <a:gd name="T10" fmla="*/ 0 w 1"/>
                <a:gd name="T11" fmla="*/ 0 h 38"/>
                <a:gd name="T12" fmla="*/ 0 w 1"/>
                <a:gd name="T13" fmla="*/ 0 h 38"/>
                <a:gd name="T14" fmla="*/ 0 w 1"/>
                <a:gd name="T15" fmla="*/ 0 h 38"/>
                <a:gd name="T16" fmla="*/ 0 w 1"/>
                <a:gd name="T17" fmla="*/ 0 h 38"/>
                <a:gd name="T18" fmla="*/ 0 w 1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673" y="1060"/>
              <a:ext cx="104" cy="120"/>
            </a:xfrm>
            <a:custGeom>
              <a:avLst/>
              <a:gdLst>
                <a:gd name="T0" fmla="*/ 11 w 13"/>
                <a:gd name="T1" fmla="*/ 10 h 15"/>
                <a:gd name="T2" fmla="*/ 13 w 13"/>
                <a:gd name="T3" fmla="*/ 10 h 15"/>
                <a:gd name="T4" fmla="*/ 10 w 13"/>
                <a:gd name="T5" fmla="*/ 14 h 15"/>
                <a:gd name="T6" fmla="*/ 7 w 13"/>
                <a:gd name="T7" fmla="*/ 15 h 15"/>
                <a:gd name="T8" fmla="*/ 3 w 13"/>
                <a:gd name="T9" fmla="*/ 14 h 15"/>
                <a:gd name="T10" fmla="*/ 1 w 13"/>
                <a:gd name="T11" fmla="*/ 11 h 15"/>
                <a:gd name="T12" fmla="*/ 0 w 13"/>
                <a:gd name="T13" fmla="*/ 7 h 15"/>
                <a:gd name="T14" fmla="*/ 1 w 13"/>
                <a:gd name="T15" fmla="*/ 3 h 15"/>
                <a:gd name="T16" fmla="*/ 3 w 13"/>
                <a:gd name="T17" fmla="*/ 1 h 15"/>
                <a:gd name="T18" fmla="*/ 7 w 13"/>
                <a:gd name="T19" fmla="*/ 0 h 15"/>
                <a:gd name="T20" fmla="*/ 10 w 13"/>
                <a:gd name="T21" fmla="*/ 1 h 15"/>
                <a:gd name="T22" fmla="*/ 12 w 13"/>
                <a:gd name="T23" fmla="*/ 4 h 15"/>
                <a:gd name="T24" fmla="*/ 10 w 13"/>
                <a:gd name="T25" fmla="*/ 5 h 15"/>
                <a:gd name="T26" fmla="*/ 9 w 13"/>
                <a:gd name="T27" fmla="*/ 2 h 15"/>
                <a:gd name="T28" fmla="*/ 7 w 13"/>
                <a:gd name="T29" fmla="*/ 2 h 15"/>
                <a:gd name="T30" fmla="*/ 4 w 13"/>
                <a:gd name="T31" fmla="*/ 2 h 15"/>
                <a:gd name="T32" fmla="*/ 2 w 13"/>
                <a:gd name="T33" fmla="*/ 5 h 15"/>
                <a:gd name="T34" fmla="*/ 2 w 13"/>
                <a:gd name="T35" fmla="*/ 7 h 15"/>
                <a:gd name="T36" fmla="*/ 2 w 13"/>
                <a:gd name="T37" fmla="*/ 11 h 15"/>
                <a:gd name="T38" fmla="*/ 4 w 13"/>
                <a:gd name="T39" fmla="*/ 13 h 15"/>
                <a:gd name="T40" fmla="*/ 6 w 13"/>
                <a:gd name="T41" fmla="*/ 13 h 15"/>
                <a:gd name="T42" fmla="*/ 9 w 13"/>
                <a:gd name="T43" fmla="*/ 12 h 15"/>
                <a:gd name="T44" fmla="*/ 11 w 13"/>
                <a:gd name="T4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5">
                  <a:moveTo>
                    <a:pt x="11" y="10"/>
                  </a:moveTo>
                  <a:lnTo>
                    <a:pt x="13" y="10"/>
                  </a:lnTo>
                  <a:cubicBezTo>
                    <a:pt x="12" y="12"/>
                    <a:pt x="11" y="13"/>
                    <a:pt x="10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2" y="3"/>
                    <a:pt x="12" y="4"/>
                  </a:cubicBezTo>
                  <a:lnTo>
                    <a:pt x="10" y="5"/>
                  </a:lnTo>
                  <a:cubicBezTo>
                    <a:pt x="10" y="4"/>
                    <a:pt x="10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8" y="13"/>
                    <a:pt x="8" y="13"/>
                    <a:pt x="9" y="12"/>
                  </a:cubicBezTo>
                  <a:cubicBezTo>
                    <a:pt x="10" y="12"/>
                    <a:pt x="10" y="11"/>
                    <a:pt x="11" y="10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793" y="1060"/>
              <a:ext cx="88" cy="12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0 h 15"/>
                <a:gd name="T4" fmla="*/ 5 w 11"/>
                <a:gd name="T5" fmla="*/ 0 h 15"/>
                <a:gd name="T6" fmla="*/ 7 w 11"/>
                <a:gd name="T7" fmla="*/ 0 h 15"/>
                <a:gd name="T8" fmla="*/ 9 w 11"/>
                <a:gd name="T9" fmla="*/ 1 h 15"/>
                <a:gd name="T10" fmla="*/ 10 w 11"/>
                <a:gd name="T11" fmla="*/ 3 h 15"/>
                <a:gd name="T12" fmla="*/ 11 w 11"/>
                <a:gd name="T13" fmla="*/ 4 h 15"/>
                <a:gd name="T14" fmla="*/ 10 w 11"/>
                <a:gd name="T15" fmla="*/ 8 h 15"/>
                <a:gd name="T16" fmla="*/ 5 w 11"/>
                <a:gd name="T17" fmla="*/ 9 h 15"/>
                <a:gd name="T18" fmla="*/ 2 w 11"/>
                <a:gd name="T19" fmla="*/ 9 h 15"/>
                <a:gd name="T20" fmla="*/ 2 w 11"/>
                <a:gd name="T21" fmla="*/ 15 h 15"/>
                <a:gd name="T22" fmla="*/ 0 w 11"/>
                <a:gd name="T23" fmla="*/ 15 h 15"/>
                <a:gd name="T24" fmla="*/ 2 w 11"/>
                <a:gd name="T25" fmla="*/ 7 h 15"/>
                <a:gd name="T26" fmla="*/ 5 w 11"/>
                <a:gd name="T27" fmla="*/ 7 h 15"/>
                <a:gd name="T28" fmla="*/ 8 w 11"/>
                <a:gd name="T29" fmla="*/ 6 h 15"/>
                <a:gd name="T30" fmla="*/ 9 w 11"/>
                <a:gd name="T31" fmla="*/ 5 h 15"/>
                <a:gd name="T32" fmla="*/ 8 w 11"/>
                <a:gd name="T33" fmla="*/ 3 h 15"/>
                <a:gd name="T34" fmla="*/ 7 w 11"/>
                <a:gd name="T35" fmla="*/ 2 h 15"/>
                <a:gd name="T36" fmla="*/ 5 w 11"/>
                <a:gd name="T37" fmla="*/ 2 h 15"/>
                <a:gd name="T38" fmla="*/ 2 w 11"/>
                <a:gd name="T39" fmla="*/ 2 h 15"/>
                <a:gd name="T40" fmla="*/ 2 w 11"/>
                <a:gd name="T4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0"/>
                  </a:lnTo>
                  <a:lnTo>
                    <a:pt x="5" y="0"/>
                  </a:lnTo>
                  <a:cubicBezTo>
                    <a:pt x="6" y="0"/>
                    <a:pt x="7" y="0"/>
                    <a:pt x="7" y="0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6"/>
                    <a:pt x="10" y="7"/>
                    <a:pt x="10" y="8"/>
                  </a:cubicBezTo>
                  <a:cubicBezTo>
                    <a:pt x="9" y="8"/>
                    <a:pt x="8" y="9"/>
                    <a:pt x="5" y="9"/>
                  </a:cubicBezTo>
                  <a:lnTo>
                    <a:pt x="2" y="9"/>
                  </a:lnTo>
                  <a:lnTo>
                    <a:pt x="2" y="15"/>
                  </a:lnTo>
                  <a:lnTo>
                    <a:pt x="0" y="15"/>
                  </a:lnTo>
                  <a:moveTo>
                    <a:pt x="2" y="7"/>
                  </a:moveTo>
                  <a:lnTo>
                    <a:pt x="5" y="7"/>
                  </a:lnTo>
                  <a:cubicBezTo>
                    <a:pt x="7" y="7"/>
                    <a:pt x="8" y="7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lnTo>
                    <a:pt x="2" y="2"/>
                  </a:lnTo>
                  <a:lnTo>
                    <a:pt x="2" y="7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2897" y="1060"/>
              <a:ext cx="95" cy="120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0 h 15"/>
                <a:gd name="T4" fmla="*/ 12 w 12"/>
                <a:gd name="T5" fmla="*/ 9 h 15"/>
                <a:gd name="T6" fmla="*/ 11 w 12"/>
                <a:gd name="T7" fmla="*/ 12 h 15"/>
                <a:gd name="T8" fmla="*/ 9 w 12"/>
                <a:gd name="T9" fmla="*/ 14 h 15"/>
                <a:gd name="T10" fmla="*/ 6 w 12"/>
                <a:gd name="T11" fmla="*/ 15 h 15"/>
                <a:gd name="T12" fmla="*/ 3 w 12"/>
                <a:gd name="T13" fmla="*/ 14 h 15"/>
                <a:gd name="T14" fmla="*/ 1 w 12"/>
                <a:gd name="T15" fmla="*/ 12 h 15"/>
                <a:gd name="T16" fmla="*/ 0 w 12"/>
                <a:gd name="T17" fmla="*/ 9 h 15"/>
                <a:gd name="T18" fmla="*/ 0 w 12"/>
                <a:gd name="T19" fmla="*/ 0 h 15"/>
                <a:gd name="T20" fmla="*/ 2 w 12"/>
                <a:gd name="T21" fmla="*/ 0 h 15"/>
                <a:gd name="T22" fmla="*/ 2 w 12"/>
                <a:gd name="T23" fmla="*/ 9 h 15"/>
                <a:gd name="T24" fmla="*/ 3 w 12"/>
                <a:gd name="T25" fmla="*/ 11 h 15"/>
                <a:gd name="T26" fmla="*/ 4 w 12"/>
                <a:gd name="T27" fmla="*/ 13 h 15"/>
                <a:gd name="T28" fmla="*/ 6 w 12"/>
                <a:gd name="T29" fmla="*/ 13 h 15"/>
                <a:gd name="T30" fmla="*/ 9 w 12"/>
                <a:gd name="T31" fmla="*/ 12 h 15"/>
                <a:gd name="T32" fmla="*/ 10 w 12"/>
                <a:gd name="T33" fmla="*/ 9 h 15"/>
                <a:gd name="T34" fmla="*/ 10 w 12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lnTo>
                    <a:pt x="12" y="0"/>
                  </a:lnTo>
                  <a:lnTo>
                    <a:pt x="12" y="9"/>
                  </a:lnTo>
                  <a:cubicBezTo>
                    <a:pt x="12" y="10"/>
                    <a:pt x="12" y="11"/>
                    <a:pt x="11" y="12"/>
                  </a:cubicBezTo>
                  <a:cubicBezTo>
                    <a:pt x="11" y="13"/>
                    <a:pt x="10" y="14"/>
                    <a:pt x="9" y="14"/>
                  </a:cubicBezTo>
                  <a:cubicBezTo>
                    <a:pt x="9" y="15"/>
                    <a:pt x="7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cubicBezTo>
                    <a:pt x="2" y="10"/>
                    <a:pt x="2" y="11"/>
                    <a:pt x="3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10" y="10"/>
                    <a:pt x="10" y="9"/>
                  </a:cubicBezTo>
                  <a:lnTo>
                    <a:pt x="1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1610" y="948"/>
              <a:ext cx="679" cy="8"/>
            </a:xfrm>
            <a:custGeom>
              <a:avLst/>
              <a:gdLst>
                <a:gd name="T0" fmla="*/ 85 w 85"/>
                <a:gd name="T1" fmla="*/ 0 h 1"/>
                <a:gd name="T2" fmla="*/ 84 w 85"/>
                <a:gd name="T3" fmla="*/ 0 h 1"/>
                <a:gd name="T4" fmla="*/ 0 w 85"/>
                <a:gd name="T5" fmla="*/ 0 h 1"/>
                <a:gd name="T6" fmla="*/ 0 w 85"/>
                <a:gd name="T7" fmla="*/ 1 h 1"/>
                <a:gd name="T8" fmla="*/ 84 w 85"/>
                <a:gd name="T9" fmla="*/ 1 h 1"/>
                <a:gd name="T10" fmla="*/ 85 w 85"/>
                <a:gd name="T11" fmla="*/ 0 h 1"/>
                <a:gd name="T12" fmla="*/ 85 w 85"/>
                <a:gd name="T13" fmla="*/ 0 h 1"/>
                <a:gd name="T14" fmla="*/ 85 w 85"/>
                <a:gd name="T15" fmla="*/ 0 h 1"/>
                <a:gd name="T16" fmla="*/ 84 w 85"/>
                <a:gd name="T17" fmla="*/ 0 h 1"/>
                <a:gd name="T18" fmla="*/ 85 w 8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">
                  <a:moveTo>
                    <a:pt x="85" y="0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5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281" y="948"/>
              <a:ext cx="8" cy="304"/>
            </a:xfrm>
            <a:custGeom>
              <a:avLst/>
              <a:gdLst>
                <a:gd name="T0" fmla="*/ 0 w 1"/>
                <a:gd name="T1" fmla="*/ 38 h 38"/>
                <a:gd name="T2" fmla="*/ 1 w 1"/>
                <a:gd name="T3" fmla="*/ 38 h 38"/>
                <a:gd name="T4" fmla="*/ 1 w 1"/>
                <a:gd name="T5" fmla="*/ 0 h 38"/>
                <a:gd name="T6" fmla="*/ 0 w 1"/>
                <a:gd name="T7" fmla="*/ 0 h 38"/>
                <a:gd name="T8" fmla="*/ 0 w 1"/>
                <a:gd name="T9" fmla="*/ 38 h 38"/>
                <a:gd name="T10" fmla="*/ 0 w 1"/>
                <a:gd name="T11" fmla="*/ 38 h 38"/>
                <a:gd name="T12" fmla="*/ 0 w 1"/>
                <a:gd name="T13" fmla="*/ 38 h 38"/>
                <a:gd name="T14" fmla="*/ 1 w 1"/>
                <a:gd name="T15" fmla="*/ 38 h 38"/>
                <a:gd name="T16" fmla="*/ 1 w 1"/>
                <a:gd name="T17" fmla="*/ 38 h 38"/>
                <a:gd name="T18" fmla="*/ 0 w 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0" y="38"/>
                  </a:moveTo>
                  <a:lnTo>
                    <a:pt x="1" y="3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1602" y="1252"/>
              <a:ext cx="679" cy="1"/>
            </a:xfrm>
            <a:custGeom>
              <a:avLst/>
              <a:gdLst>
                <a:gd name="T0" fmla="*/ 0 w 85"/>
                <a:gd name="T1" fmla="*/ 1 w 85"/>
                <a:gd name="T2" fmla="*/ 85 w 85"/>
                <a:gd name="T3" fmla="*/ 85 w 85"/>
                <a:gd name="T4" fmla="*/ 1 w 85"/>
                <a:gd name="T5" fmla="*/ 0 w 85"/>
                <a:gd name="T6" fmla="*/ 0 w 85"/>
                <a:gd name="T7" fmla="*/ 0 w 85"/>
                <a:gd name="T8" fmla="*/ 1 w 85"/>
                <a:gd name="T9" fmla="*/ 0 w 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5">
                  <a:moveTo>
                    <a:pt x="0" y="0"/>
                  </a:moveTo>
                  <a:lnTo>
                    <a:pt x="1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1602" y="948"/>
              <a:ext cx="8" cy="304"/>
            </a:xfrm>
            <a:custGeom>
              <a:avLst/>
              <a:gdLst>
                <a:gd name="T0" fmla="*/ 1 w 1"/>
                <a:gd name="T1" fmla="*/ 0 h 38"/>
                <a:gd name="T2" fmla="*/ 0 w 1"/>
                <a:gd name="T3" fmla="*/ 0 h 38"/>
                <a:gd name="T4" fmla="*/ 0 w 1"/>
                <a:gd name="T5" fmla="*/ 38 h 38"/>
                <a:gd name="T6" fmla="*/ 1 w 1"/>
                <a:gd name="T7" fmla="*/ 38 h 38"/>
                <a:gd name="T8" fmla="*/ 1 w 1"/>
                <a:gd name="T9" fmla="*/ 0 h 38"/>
                <a:gd name="T10" fmla="*/ 1 w 1"/>
                <a:gd name="T11" fmla="*/ 0 h 38"/>
                <a:gd name="T12" fmla="*/ 1 w 1"/>
                <a:gd name="T13" fmla="*/ 0 h 38"/>
                <a:gd name="T14" fmla="*/ 0 w 1"/>
                <a:gd name="T15" fmla="*/ 0 h 38"/>
                <a:gd name="T16" fmla="*/ 0 w 1"/>
                <a:gd name="T17" fmla="*/ 0 h 38"/>
                <a:gd name="T18" fmla="*/ 1 w 1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762" y="1060"/>
              <a:ext cx="104" cy="120"/>
            </a:xfrm>
            <a:custGeom>
              <a:avLst/>
              <a:gdLst>
                <a:gd name="T0" fmla="*/ 11 w 13"/>
                <a:gd name="T1" fmla="*/ 10 h 15"/>
                <a:gd name="T2" fmla="*/ 13 w 13"/>
                <a:gd name="T3" fmla="*/ 10 h 15"/>
                <a:gd name="T4" fmla="*/ 11 w 13"/>
                <a:gd name="T5" fmla="*/ 14 h 15"/>
                <a:gd name="T6" fmla="*/ 7 w 13"/>
                <a:gd name="T7" fmla="*/ 15 h 15"/>
                <a:gd name="T8" fmla="*/ 3 w 13"/>
                <a:gd name="T9" fmla="*/ 14 h 15"/>
                <a:gd name="T10" fmla="*/ 1 w 13"/>
                <a:gd name="T11" fmla="*/ 11 h 15"/>
                <a:gd name="T12" fmla="*/ 0 w 13"/>
                <a:gd name="T13" fmla="*/ 7 h 15"/>
                <a:gd name="T14" fmla="*/ 1 w 13"/>
                <a:gd name="T15" fmla="*/ 3 h 15"/>
                <a:gd name="T16" fmla="*/ 4 w 13"/>
                <a:gd name="T17" fmla="*/ 1 h 15"/>
                <a:gd name="T18" fmla="*/ 7 w 13"/>
                <a:gd name="T19" fmla="*/ 0 h 15"/>
                <a:gd name="T20" fmla="*/ 11 w 13"/>
                <a:gd name="T21" fmla="*/ 1 h 15"/>
                <a:gd name="T22" fmla="*/ 13 w 13"/>
                <a:gd name="T23" fmla="*/ 4 h 15"/>
                <a:gd name="T24" fmla="*/ 11 w 13"/>
                <a:gd name="T25" fmla="*/ 5 h 15"/>
                <a:gd name="T26" fmla="*/ 10 w 13"/>
                <a:gd name="T27" fmla="*/ 2 h 15"/>
                <a:gd name="T28" fmla="*/ 7 w 13"/>
                <a:gd name="T29" fmla="*/ 2 h 15"/>
                <a:gd name="T30" fmla="*/ 4 w 13"/>
                <a:gd name="T31" fmla="*/ 2 h 15"/>
                <a:gd name="T32" fmla="*/ 3 w 13"/>
                <a:gd name="T33" fmla="*/ 5 h 15"/>
                <a:gd name="T34" fmla="*/ 2 w 13"/>
                <a:gd name="T35" fmla="*/ 7 h 15"/>
                <a:gd name="T36" fmla="*/ 3 w 13"/>
                <a:gd name="T37" fmla="*/ 11 h 15"/>
                <a:gd name="T38" fmla="*/ 5 w 13"/>
                <a:gd name="T39" fmla="*/ 13 h 15"/>
                <a:gd name="T40" fmla="*/ 7 w 13"/>
                <a:gd name="T41" fmla="*/ 13 h 15"/>
                <a:gd name="T42" fmla="*/ 10 w 13"/>
                <a:gd name="T43" fmla="*/ 12 h 15"/>
                <a:gd name="T44" fmla="*/ 11 w 13"/>
                <a:gd name="T4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5">
                  <a:moveTo>
                    <a:pt x="11" y="10"/>
                  </a:moveTo>
                  <a:lnTo>
                    <a:pt x="13" y="10"/>
                  </a:lnTo>
                  <a:cubicBezTo>
                    <a:pt x="13" y="12"/>
                    <a:pt x="12" y="13"/>
                    <a:pt x="11" y="14"/>
                  </a:cubicBezTo>
                  <a:cubicBezTo>
                    <a:pt x="10" y="15"/>
                    <a:pt x="9" y="15"/>
                    <a:pt x="7" y="15"/>
                  </a:cubicBezTo>
                  <a:cubicBezTo>
                    <a:pt x="6" y="15"/>
                    <a:pt x="4" y="15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2" y="3"/>
                    <a:pt x="13" y="4"/>
                  </a:cubicBezTo>
                  <a:lnTo>
                    <a:pt x="11" y="5"/>
                  </a:lnTo>
                  <a:cubicBezTo>
                    <a:pt x="11" y="4"/>
                    <a:pt x="10" y="3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10" y="12"/>
                  </a:cubicBezTo>
                  <a:cubicBezTo>
                    <a:pt x="10" y="12"/>
                    <a:pt x="11" y="11"/>
                    <a:pt x="11" y="10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1882" y="1060"/>
              <a:ext cx="88" cy="12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0 h 15"/>
                <a:gd name="T4" fmla="*/ 6 w 11"/>
                <a:gd name="T5" fmla="*/ 0 h 15"/>
                <a:gd name="T6" fmla="*/ 8 w 11"/>
                <a:gd name="T7" fmla="*/ 0 h 15"/>
                <a:gd name="T8" fmla="*/ 10 w 11"/>
                <a:gd name="T9" fmla="*/ 1 h 15"/>
                <a:gd name="T10" fmla="*/ 11 w 11"/>
                <a:gd name="T11" fmla="*/ 3 h 15"/>
                <a:gd name="T12" fmla="*/ 11 w 11"/>
                <a:gd name="T13" fmla="*/ 4 h 15"/>
                <a:gd name="T14" fmla="*/ 10 w 11"/>
                <a:gd name="T15" fmla="*/ 8 h 15"/>
                <a:gd name="T16" fmla="*/ 6 w 11"/>
                <a:gd name="T17" fmla="*/ 9 h 15"/>
                <a:gd name="T18" fmla="*/ 2 w 11"/>
                <a:gd name="T19" fmla="*/ 9 h 15"/>
                <a:gd name="T20" fmla="*/ 2 w 11"/>
                <a:gd name="T21" fmla="*/ 15 h 15"/>
                <a:gd name="T22" fmla="*/ 0 w 11"/>
                <a:gd name="T23" fmla="*/ 15 h 15"/>
                <a:gd name="T24" fmla="*/ 2 w 11"/>
                <a:gd name="T25" fmla="*/ 7 h 15"/>
                <a:gd name="T26" fmla="*/ 6 w 11"/>
                <a:gd name="T27" fmla="*/ 7 h 15"/>
                <a:gd name="T28" fmla="*/ 9 w 11"/>
                <a:gd name="T29" fmla="*/ 6 h 15"/>
                <a:gd name="T30" fmla="*/ 10 w 11"/>
                <a:gd name="T31" fmla="*/ 5 h 15"/>
                <a:gd name="T32" fmla="*/ 9 w 11"/>
                <a:gd name="T33" fmla="*/ 3 h 15"/>
                <a:gd name="T34" fmla="*/ 8 w 11"/>
                <a:gd name="T35" fmla="*/ 2 h 15"/>
                <a:gd name="T36" fmla="*/ 6 w 11"/>
                <a:gd name="T37" fmla="*/ 2 h 15"/>
                <a:gd name="T38" fmla="*/ 2 w 11"/>
                <a:gd name="T39" fmla="*/ 2 h 15"/>
                <a:gd name="T40" fmla="*/ 2 w 11"/>
                <a:gd name="T4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0"/>
                  </a:lnTo>
                  <a:lnTo>
                    <a:pt x="6" y="0"/>
                  </a:ln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8" y="9"/>
                    <a:pt x="6" y="9"/>
                  </a:cubicBezTo>
                  <a:lnTo>
                    <a:pt x="2" y="9"/>
                  </a:lnTo>
                  <a:lnTo>
                    <a:pt x="2" y="15"/>
                  </a:lnTo>
                  <a:lnTo>
                    <a:pt x="0" y="15"/>
                  </a:lnTo>
                  <a:moveTo>
                    <a:pt x="2" y="7"/>
                  </a:moveTo>
                  <a:lnTo>
                    <a:pt x="6" y="7"/>
                  </a:ln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lnTo>
                    <a:pt x="2" y="2"/>
                  </a:lnTo>
                  <a:lnTo>
                    <a:pt x="2" y="7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1994" y="1060"/>
              <a:ext cx="88" cy="120"/>
            </a:xfrm>
            <a:custGeom>
              <a:avLst/>
              <a:gdLst>
                <a:gd name="T0" fmla="*/ 9 w 11"/>
                <a:gd name="T1" fmla="*/ 0 h 15"/>
                <a:gd name="T2" fmla="*/ 11 w 11"/>
                <a:gd name="T3" fmla="*/ 0 h 15"/>
                <a:gd name="T4" fmla="*/ 11 w 11"/>
                <a:gd name="T5" fmla="*/ 9 h 15"/>
                <a:gd name="T6" fmla="*/ 11 w 11"/>
                <a:gd name="T7" fmla="*/ 12 h 15"/>
                <a:gd name="T8" fmla="*/ 9 w 11"/>
                <a:gd name="T9" fmla="*/ 14 h 15"/>
                <a:gd name="T10" fmla="*/ 6 w 11"/>
                <a:gd name="T11" fmla="*/ 15 h 15"/>
                <a:gd name="T12" fmla="*/ 2 w 11"/>
                <a:gd name="T13" fmla="*/ 14 h 15"/>
                <a:gd name="T14" fmla="*/ 0 w 11"/>
                <a:gd name="T15" fmla="*/ 12 h 15"/>
                <a:gd name="T16" fmla="*/ 0 w 11"/>
                <a:gd name="T17" fmla="*/ 9 h 15"/>
                <a:gd name="T18" fmla="*/ 0 w 11"/>
                <a:gd name="T19" fmla="*/ 0 h 15"/>
                <a:gd name="T20" fmla="*/ 2 w 11"/>
                <a:gd name="T21" fmla="*/ 0 h 15"/>
                <a:gd name="T22" fmla="*/ 2 w 11"/>
                <a:gd name="T23" fmla="*/ 9 h 15"/>
                <a:gd name="T24" fmla="*/ 2 w 11"/>
                <a:gd name="T25" fmla="*/ 11 h 15"/>
                <a:gd name="T26" fmla="*/ 3 w 11"/>
                <a:gd name="T27" fmla="*/ 13 h 15"/>
                <a:gd name="T28" fmla="*/ 5 w 11"/>
                <a:gd name="T29" fmla="*/ 13 h 15"/>
                <a:gd name="T30" fmla="*/ 8 w 11"/>
                <a:gd name="T31" fmla="*/ 12 h 15"/>
                <a:gd name="T32" fmla="*/ 9 w 11"/>
                <a:gd name="T33" fmla="*/ 9 h 15"/>
                <a:gd name="T34" fmla="*/ 9 w 11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lnTo>
                    <a:pt x="11" y="0"/>
                  </a:lnTo>
                  <a:lnTo>
                    <a:pt x="11" y="9"/>
                  </a:lnTo>
                  <a:cubicBezTo>
                    <a:pt x="11" y="10"/>
                    <a:pt x="11" y="11"/>
                    <a:pt x="11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4"/>
                    <a:pt x="1" y="13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cubicBezTo>
                    <a:pt x="2" y="10"/>
                    <a:pt x="2" y="11"/>
                    <a:pt x="2" y="11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2"/>
                    <a:pt x="9" y="10"/>
                    <a:pt x="9" y="9"/>
                  </a:cubicBezTo>
                  <a:lnTo>
                    <a:pt x="9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96" y="1555"/>
              <a:ext cx="911" cy="1"/>
            </a:xfrm>
            <a:custGeom>
              <a:avLst/>
              <a:gdLst>
                <a:gd name="T0" fmla="*/ 114 w 114"/>
                <a:gd name="T1" fmla="*/ 114 w 114"/>
                <a:gd name="T2" fmla="*/ 0 w 114"/>
                <a:gd name="T3" fmla="*/ 0 w 114"/>
                <a:gd name="T4" fmla="*/ 114 w 114"/>
                <a:gd name="T5" fmla="*/ 114 w 114"/>
                <a:gd name="T6" fmla="*/ 114 w 114"/>
                <a:gd name="T7" fmla="*/ 114 w 114"/>
                <a:gd name="T8" fmla="*/ 114 w 114"/>
                <a:gd name="T9" fmla="*/ 114 w 1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14">
                  <a:moveTo>
                    <a:pt x="114" y="0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299" y="1555"/>
              <a:ext cx="8" cy="304"/>
            </a:xfrm>
            <a:custGeom>
              <a:avLst/>
              <a:gdLst>
                <a:gd name="T0" fmla="*/ 1 w 1"/>
                <a:gd name="T1" fmla="*/ 38 h 38"/>
                <a:gd name="T2" fmla="*/ 1 w 1"/>
                <a:gd name="T3" fmla="*/ 38 h 38"/>
                <a:gd name="T4" fmla="*/ 1 w 1"/>
                <a:gd name="T5" fmla="*/ 0 h 38"/>
                <a:gd name="T6" fmla="*/ 0 w 1"/>
                <a:gd name="T7" fmla="*/ 0 h 38"/>
                <a:gd name="T8" fmla="*/ 0 w 1"/>
                <a:gd name="T9" fmla="*/ 38 h 38"/>
                <a:gd name="T10" fmla="*/ 1 w 1"/>
                <a:gd name="T11" fmla="*/ 38 h 38"/>
                <a:gd name="T12" fmla="*/ 1 w 1"/>
                <a:gd name="T13" fmla="*/ 38 h 38"/>
                <a:gd name="T14" fmla="*/ 1 w 1"/>
                <a:gd name="T15" fmla="*/ 38 h 38"/>
                <a:gd name="T16" fmla="*/ 1 w 1"/>
                <a:gd name="T17" fmla="*/ 38 h 38"/>
                <a:gd name="T18" fmla="*/ 1 w 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1" y="38"/>
                  </a:moveTo>
                  <a:lnTo>
                    <a:pt x="1" y="3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396" y="1851"/>
              <a:ext cx="911" cy="8"/>
            </a:xfrm>
            <a:custGeom>
              <a:avLst/>
              <a:gdLst>
                <a:gd name="T0" fmla="*/ 0 w 114"/>
                <a:gd name="T1" fmla="*/ 1 h 1"/>
                <a:gd name="T2" fmla="*/ 0 w 114"/>
                <a:gd name="T3" fmla="*/ 1 h 1"/>
                <a:gd name="T4" fmla="*/ 114 w 114"/>
                <a:gd name="T5" fmla="*/ 1 h 1"/>
                <a:gd name="T6" fmla="*/ 114 w 114"/>
                <a:gd name="T7" fmla="*/ 0 h 1"/>
                <a:gd name="T8" fmla="*/ 0 w 114"/>
                <a:gd name="T9" fmla="*/ 0 h 1"/>
                <a:gd name="T10" fmla="*/ 0 w 114"/>
                <a:gd name="T11" fmla="*/ 1 h 1"/>
                <a:gd name="T12" fmla="*/ 0 w 114"/>
                <a:gd name="T13" fmla="*/ 1 h 1"/>
                <a:gd name="T14" fmla="*/ 0 w 114"/>
                <a:gd name="T15" fmla="*/ 1 h 1"/>
                <a:gd name="T16" fmla="*/ 0 w 114"/>
                <a:gd name="T17" fmla="*/ 1 h 1"/>
                <a:gd name="T18" fmla="*/ 0 w 114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">
                  <a:moveTo>
                    <a:pt x="0" y="1"/>
                  </a:moveTo>
                  <a:lnTo>
                    <a:pt x="0" y="1"/>
                  </a:lnTo>
                  <a:lnTo>
                    <a:pt x="114" y="1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96" y="1555"/>
              <a:ext cx="8" cy="304"/>
            </a:xfrm>
            <a:custGeom>
              <a:avLst/>
              <a:gdLst>
                <a:gd name="T0" fmla="*/ 0 w 1"/>
                <a:gd name="T1" fmla="*/ 0 h 38"/>
                <a:gd name="T2" fmla="*/ 0 w 1"/>
                <a:gd name="T3" fmla="*/ 0 h 38"/>
                <a:gd name="T4" fmla="*/ 0 w 1"/>
                <a:gd name="T5" fmla="*/ 38 h 38"/>
                <a:gd name="T6" fmla="*/ 1 w 1"/>
                <a:gd name="T7" fmla="*/ 38 h 38"/>
                <a:gd name="T8" fmla="*/ 1 w 1"/>
                <a:gd name="T9" fmla="*/ 0 h 38"/>
                <a:gd name="T10" fmla="*/ 0 w 1"/>
                <a:gd name="T11" fmla="*/ 0 h 38"/>
                <a:gd name="T12" fmla="*/ 0 w 1"/>
                <a:gd name="T13" fmla="*/ 0 h 38"/>
                <a:gd name="T14" fmla="*/ 0 w 1"/>
                <a:gd name="T15" fmla="*/ 0 h 38"/>
                <a:gd name="T16" fmla="*/ 0 w 1"/>
                <a:gd name="T17" fmla="*/ 0 h 38"/>
                <a:gd name="T18" fmla="*/ 0 w 1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84" y="1667"/>
              <a:ext cx="104" cy="120"/>
            </a:xfrm>
            <a:custGeom>
              <a:avLst/>
              <a:gdLst>
                <a:gd name="T0" fmla="*/ 7 w 13"/>
                <a:gd name="T1" fmla="*/ 9 h 15"/>
                <a:gd name="T2" fmla="*/ 7 w 13"/>
                <a:gd name="T3" fmla="*/ 7 h 15"/>
                <a:gd name="T4" fmla="*/ 13 w 13"/>
                <a:gd name="T5" fmla="*/ 7 h 15"/>
                <a:gd name="T6" fmla="*/ 13 w 13"/>
                <a:gd name="T7" fmla="*/ 12 h 15"/>
                <a:gd name="T8" fmla="*/ 10 w 13"/>
                <a:gd name="T9" fmla="*/ 14 h 15"/>
                <a:gd name="T10" fmla="*/ 7 w 13"/>
                <a:gd name="T11" fmla="*/ 15 h 15"/>
                <a:gd name="T12" fmla="*/ 3 w 13"/>
                <a:gd name="T13" fmla="*/ 14 h 15"/>
                <a:gd name="T14" fmla="*/ 1 w 13"/>
                <a:gd name="T15" fmla="*/ 11 h 15"/>
                <a:gd name="T16" fmla="*/ 0 w 13"/>
                <a:gd name="T17" fmla="*/ 7 h 15"/>
                <a:gd name="T18" fmla="*/ 1 w 13"/>
                <a:gd name="T19" fmla="*/ 3 h 15"/>
                <a:gd name="T20" fmla="*/ 3 w 13"/>
                <a:gd name="T21" fmla="*/ 0 h 15"/>
                <a:gd name="T22" fmla="*/ 7 w 13"/>
                <a:gd name="T23" fmla="*/ 0 h 15"/>
                <a:gd name="T24" fmla="*/ 10 w 13"/>
                <a:gd name="T25" fmla="*/ 0 h 15"/>
                <a:gd name="T26" fmla="*/ 12 w 13"/>
                <a:gd name="T27" fmla="*/ 2 h 15"/>
                <a:gd name="T28" fmla="*/ 13 w 13"/>
                <a:gd name="T29" fmla="*/ 4 h 15"/>
                <a:gd name="T30" fmla="*/ 11 w 13"/>
                <a:gd name="T31" fmla="*/ 4 h 15"/>
                <a:gd name="T32" fmla="*/ 10 w 13"/>
                <a:gd name="T33" fmla="*/ 3 h 15"/>
                <a:gd name="T34" fmla="*/ 9 w 13"/>
                <a:gd name="T35" fmla="*/ 2 h 15"/>
                <a:gd name="T36" fmla="*/ 7 w 13"/>
                <a:gd name="T37" fmla="*/ 1 h 15"/>
                <a:gd name="T38" fmla="*/ 5 w 13"/>
                <a:gd name="T39" fmla="*/ 2 h 15"/>
                <a:gd name="T40" fmla="*/ 3 w 13"/>
                <a:gd name="T41" fmla="*/ 3 h 15"/>
                <a:gd name="T42" fmla="*/ 2 w 13"/>
                <a:gd name="T43" fmla="*/ 4 h 15"/>
                <a:gd name="T44" fmla="*/ 2 w 13"/>
                <a:gd name="T45" fmla="*/ 7 h 15"/>
                <a:gd name="T46" fmla="*/ 2 w 13"/>
                <a:gd name="T47" fmla="*/ 10 h 15"/>
                <a:gd name="T48" fmla="*/ 4 w 13"/>
                <a:gd name="T49" fmla="*/ 12 h 15"/>
                <a:gd name="T50" fmla="*/ 7 w 13"/>
                <a:gd name="T51" fmla="*/ 13 h 15"/>
                <a:gd name="T52" fmla="*/ 9 w 13"/>
                <a:gd name="T53" fmla="*/ 12 h 15"/>
                <a:gd name="T54" fmla="*/ 11 w 13"/>
                <a:gd name="T55" fmla="*/ 11 h 15"/>
                <a:gd name="T56" fmla="*/ 11 w 13"/>
                <a:gd name="T57" fmla="*/ 9 h 15"/>
                <a:gd name="T58" fmla="*/ 7 w 13"/>
                <a:gd name="T5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15">
                  <a:moveTo>
                    <a:pt x="7" y="9"/>
                  </a:moveTo>
                  <a:lnTo>
                    <a:pt x="7" y="7"/>
                  </a:lnTo>
                  <a:lnTo>
                    <a:pt x="13" y="7"/>
                  </a:lnTo>
                  <a:lnTo>
                    <a:pt x="13" y="12"/>
                  </a:lnTo>
                  <a:cubicBezTo>
                    <a:pt x="12" y="13"/>
                    <a:pt x="11" y="14"/>
                    <a:pt x="10" y="14"/>
                  </a:cubicBezTo>
                  <a:cubicBezTo>
                    <a:pt x="9" y="14"/>
                    <a:pt x="8" y="15"/>
                    <a:pt x="7" y="15"/>
                  </a:cubicBezTo>
                  <a:cubicBezTo>
                    <a:pt x="6" y="15"/>
                    <a:pt x="4" y="14"/>
                    <a:pt x="3" y="14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1" y="1"/>
                    <a:pt x="12" y="2"/>
                  </a:cubicBezTo>
                  <a:cubicBezTo>
                    <a:pt x="12" y="2"/>
                    <a:pt x="13" y="3"/>
                    <a:pt x="13" y="4"/>
                  </a:cubicBezTo>
                  <a:lnTo>
                    <a:pt x="11" y="4"/>
                  </a:lnTo>
                  <a:cubicBezTo>
                    <a:pt x="11" y="4"/>
                    <a:pt x="11" y="3"/>
                    <a:pt x="10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2"/>
                    <a:pt x="11" y="12"/>
                    <a:pt x="11" y="11"/>
                  </a:cubicBezTo>
                  <a:lnTo>
                    <a:pt x="11" y="9"/>
                  </a:lnTo>
                  <a:lnTo>
                    <a:pt x="7" y="9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612" y="1699"/>
              <a:ext cx="40" cy="80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1 w 5"/>
                <a:gd name="T5" fmla="*/ 0 h 10"/>
                <a:gd name="T6" fmla="*/ 1 w 5"/>
                <a:gd name="T7" fmla="*/ 1 h 10"/>
                <a:gd name="T8" fmla="*/ 2 w 5"/>
                <a:gd name="T9" fmla="*/ 0 h 10"/>
                <a:gd name="T10" fmla="*/ 4 w 5"/>
                <a:gd name="T11" fmla="*/ 0 h 10"/>
                <a:gd name="T12" fmla="*/ 5 w 5"/>
                <a:gd name="T13" fmla="*/ 0 h 10"/>
                <a:gd name="T14" fmla="*/ 5 w 5"/>
                <a:gd name="T15" fmla="*/ 2 h 10"/>
                <a:gd name="T16" fmla="*/ 3 w 5"/>
                <a:gd name="T17" fmla="*/ 1 h 10"/>
                <a:gd name="T18" fmla="*/ 2 w 5"/>
                <a:gd name="T19" fmla="*/ 2 h 10"/>
                <a:gd name="T20" fmla="*/ 2 w 5"/>
                <a:gd name="T21" fmla="*/ 3 h 10"/>
                <a:gd name="T22" fmla="*/ 1 w 5"/>
                <a:gd name="T23" fmla="*/ 5 h 10"/>
                <a:gd name="T24" fmla="*/ 1 w 5"/>
                <a:gd name="T25" fmla="*/ 10 h 10"/>
                <a:gd name="T26" fmla="*/ 0 w 5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lnTo>
                    <a:pt x="5" y="2"/>
                  </a:ln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660" y="1699"/>
              <a:ext cx="72" cy="88"/>
            </a:xfrm>
            <a:custGeom>
              <a:avLst/>
              <a:gdLst>
                <a:gd name="T0" fmla="*/ 7 w 9"/>
                <a:gd name="T1" fmla="*/ 9 h 11"/>
                <a:gd name="T2" fmla="*/ 5 w 9"/>
                <a:gd name="T3" fmla="*/ 10 h 11"/>
                <a:gd name="T4" fmla="*/ 3 w 9"/>
                <a:gd name="T5" fmla="*/ 11 h 11"/>
                <a:gd name="T6" fmla="*/ 1 w 9"/>
                <a:gd name="T7" fmla="*/ 10 h 11"/>
                <a:gd name="T8" fmla="*/ 0 w 9"/>
                <a:gd name="T9" fmla="*/ 8 h 11"/>
                <a:gd name="T10" fmla="*/ 0 w 9"/>
                <a:gd name="T11" fmla="*/ 6 h 11"/>
                <a:gd name="T12" fmla="*/ 1 w 9"/>
                <a:gd name="T13" fmla="*/ 5 h 11"/>
                <a:gd name="T14" fmla="*/ 2 w 9"/>
                <a:gd name="T15" fmla="*/ 5 h 11"/>
                <a:gd name="T16" fmla="*/ 4 w 9"/>
                <a:gd name="T17" fmla="*/ 4 h 11"/>
                <a:gd name="T18" fmla="*/ 7 w 9"/>
                <a:gd name="T19" fmla="*/ 4 h 11"/>
                <a:gd name="T20" fmla="*/ 7 w 9"/>
                <a:gd name="T21" fmla="*/ 3 h 11"/>
                <a:gd name="T22" fmla="*/ 7 w 9"/>
                <a:gd name="T23" fmla="*/ 2 h 11"/>
                <a:gd name="T24" fmla="*/ 5 w 9"/>
                <a:gd name="T25" fmla="*/ 1 h 11"/>
                <a:gd name="T26" fmla="*/ 3 w 9"/>
                <a:gd name="T27" fmla="*/ 1 h 11"/>
                <a:gd name="T28" fmla="*/ 2 w 9"/>
                <a:gd name="T29" fmla="*/ 3 h 11"/>
                <a:gd name="T30" fmla="*/ 0 w 9"/>
                <a:gd name="T31" fmla="*/ 3 h 11"/>
                <a:gd name="T32" fmla="*/ 1 w 9"/>
                <a:gd name="T33" fmla="*/ 1 h 11"/>
                <a:gd name="T34" fmla="*/ 2 w 9"/>
                <a:gd name="T35" fmla="*/ 0 h 11"/>
                <a:gd name="T36" fmla="*/ 5 w 9"/>
                <a:gd name="T37" fmla="*/ 0 h 11"/>
                <a:gd name="T38" fmla="*/ 7 w 9"/>
                <a:gd name="T39" fmla="*/ 0 h 11"/>
                <a:gd name="T40" fmla="*/ 8 w 9"/>
                <a:gd name="T41" fmla="*/ 1 h 11"/>
                <a:gd name="T42" fmla="*/ 9 w 9"/>
                <a:gd name="T43" fmla="*/ 2 h 11"/>
                <a:gd name="T44" fmla="*/ 9 w 9"/>
                <a:gd name="T45" fmla="*/ 4 h 11"/>
                <a:gd name="T46" fmla="*/ 9 w 9"/>
                <a:gd name="T47" fmla="*/ 6 h 11"/>
                <a:gd name="T48" fmla="*/ 9 w 9"/>
                <a:gd name="T49" fmla="*/ 9 h 11"/>
                <a:gd name="T50" fmla="*/ 9 w 9"/>
                <a:gd name="T51" fmla="*/ 10 h 11"/>
                <a:gd name="T52" fmla="*/ 8 w 9"/>
                <a:gd name="T53" fmla="*/ 10 h 11"/>
                <a:gd name="T54" fmla="*/ 7 w 9"/>
                <a:gd name="T55" fmla="*/ 9 h 11"/>
                <a:gd name="T56" fmla="*/ 7 w 9"/>
                <a:gd name="T57" fmla="*/ 5 h 11"/>
                <a:gd name="T58" fmla="*/ 4 w 9"/>
                <a:gd name="T59" fmla="*/ 6 h 11"/>
                <a:gd name="T60" fmla="*/ 3 w 9"/>
                <a:gd name="T61" fmla="*/ 6 h 11"/>
                <a:gd name="T62" fmla="*/ 2 w 9"/>
                <a:gd name="T63" fmla="*/ 7 h 11"/>
                <a:gd name="T64" fmla="*/ 2 w 9"/>
                <a:gd name="T65" fmla="*/ 7 h 11"/>
                <a:gd name="T66" fmla="*/ 2 w 9"/>
                <a:gd name="T67" fmla="*/ 9 h 11"/>
                <a:gd name="T68" fmla="*/ 4 w 9"/>
                <a:gd name="T69" fmla="*/ 9 h 11"/>
                <a:gd name="T70" fmla="*/ 6 w 9"/>
                <a:gd name="T71" fmla="*/ 9 h 11"/>
                <a:gd name="T72" fmla="*/ 7 w 9"/>
                <a:gd name="T73" fmla="*/ 7 h 11"/>
                <a:gd name="T74" fmla="*/ 7 w 9"/>
                <a:gd name="T75" fmla="*/ 6 h 11"/>
                <a:gd name="T76" fmla="*/ 7 w 9"/>
                <a:gd name="T7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" h="11">
                  <a:moveTo>
                    <a:pt x="7" y="9"/>
                  </a:moveTo>
                  <a:cubicBezTo>
                    <a:pt x="7" y="10"/>
                    <a:pt x="6" y="10"/>
                    <a:pt x="5" y="10"/>
                  </a:cubicBezTo>
                  <a:cubicBezTo>
                    <a:pt x="5" y="10"/>
                    <a:pt x="4" y="11"/>
                    <a:pt x="3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lnTo>
                    <a:pt x="0" y="3"/>
                  </a:ln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lnTo>
                    <a:pt x="9" y="6"/>
                  </a:lnTo>
                  <a:cubicBezTo>
                    <a:pt x="9" y="8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lnTo>
                    <a:pt x="8" y="10"/>
                  </a:lnTo>
                  <a:cubicBezTo>
                    <a:pt x="7" y="10"/>
                    <a:pt x="7" y="9"/>
                    <a:pt x="7" y="9"/>
                  </a:cubicBezTo>
                  <a:moveTo>
                    <a:pt x="7" y="5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lnTo>
                    <a:pt x="7" y="5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756" y="1699"/>
              <a:ext cx="71" cy="112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0 h 14"/>
                <a:gd name="T4" fmla="*/ 1 w 9"/>
                <a:gd name="T5" fmla="*/ 0 h 14"/>
                <a:gd name="T6" fmla="*/ 1 w 9"/>
                <a:gd name="T7" fmla="*/ 1 h 14"/>
                <a:gd name="T8" fmla="*/ 3 w 9"/>
                <a:gd name="T9" fmla="*/ 0 h 14"/>
                <a:gd name="T10" fmla="*/ 4 w 9"/>
                <a:gd name="T11" fmla="*/ 0 h 14"/>
                <a:gd name="T12" fmla="*/ 7 w 9"/>
                <a:gd name="T13" fmla="*/ 0 h 14"/>
                <a:gd name="T14" fmla="*/ 8 w 9"/>
                <a:gd name="T15" fmla="*/ 2 h 14"/>
                <a:gd name="T16" fmla="*/ 9 w 9"/>
                <a:gd name="T17" fmla="*/ 5 h 14"/>
                <a:gd name="T18" fmla="*/ 8 w 9"/>
                <a:gd name="T19" fmla="*/ 8 h 14"/>
                <a:gd name="T20" fmla="*/ 6 w 9"/>
                <a:gd name="T21" fmla="*/ 10 h 14"/>
                <a:gd name="T22" fmla="*/ 4 w 9"/>
                <a:gd name="T23" fmla="*/ 11 h 14"/>
                <a:gd name="T24" fmla="*/ 3 w 9"/>
                <a:gd name="T25" fmla="*/ 10 h 14"/>
                <a:gd name="T26" fmla="*/ 1 w 9"/>
                <a:gd name="T27" fmla="*/ 9 h 14"/>
                <a:gd name="T28" fmla="*/ 1 w 9"/>
                <a:gd name="T29" fmla="*/ 14 h 14"/>
                <a:gd name="T30" fmla="*/ 0 w 9"/>
                <a:gd name="T31" fmla="*/ 14 h 14"/>
                <a:gd name="T32" fmla="*/ 1 w 9"/>
                <a:gd name="T33" fmla="*/ 5 h 14"/>
                <a:gd name="T34" fmla="*/ 2 w 9"/>
                <a:gd name="T35" fmla="*/ 8 h 14"/>
                <a:gd name="T36" fmla="*/ 4 w 9"/>
                <a:gd name="T37" fmla="*/ 9 h 14"/>
                <a:gd name="T38" fmla="*/ 6 w 9"/>
                <a:gd name="T39" fmla="*/ 8 h 14"/>
                <a:gd name="T40" fmla="*/ 7 w 9"/>
                <a:gd name="T41" fmla="*/ 5 h 14"/>
                <a:gd name="T42" fmla="*/ 6 w 9"/>
                <a:gd name="T43" fmla="*/ 2 h 14"/>
                <a:gd name="T44" fmla="*/ 4 w 9"/>
                <a:gd name="T45" fmla="*/ 1 h 14"/>
                <a:gd name="T46" fmla="*/ 2 w 9"/>
                <a:gd name="T47" fmla="*/ 2 h 14"/>
                <a:gd name="T48" fmla="*/ 1 w 9"/>
                <a:gd name="T4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2" y="10"/>
                    <a:pt x="2" y="10"/>
                    <a:pt x="1" y="9"/>
                  </a:cubicBezTo>
                  <a:lnTo>
                    <a:pt x="1" y="14"/>
                  </a:lnTo>
                  <a:lnTo>
                    <a:pt x="0" y="14"/>
                  </a:lnTo>
                  <a:moveTo>
                    <a:pt x="1" y="5"/>
                  </a:moveTo>
                  <a:cubicBezTo>
                    <a:pt x="1" y="6"/>
                    <a:pt x="2" y="7"/>
                    <a:pt x="2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843" y="1667"/>
              <a:ext cx="64" cy="112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0 h 14"/>
                <a:gd name="T4" fmla="*/ 2 w 8"/>
                <a:gd name="T5" fmla="*/ 0 h 14"/>
                <a:gd name="T6" fmla="*/ 2 w 8"/>
                <a:gd name="T7" fmla="*/ 5 h 14"/>
                <a:gd name="T8" fmla="*/ 5 w 8"/>
                <a:gd name="T9" fmla="*/ 4 h 14"/>
                <a:gd name="T10" fmla="*/ 7 w 8"/>
                <a:gd name="T11" fmla="*/ 4 h 14"/>
                <a:gd name="T12" fmla="*/ 8 w 8"/>
                <a:gd name="T13" fmla="*/ 5 h 14"/>
                <a:gd name="T14" fmla="*/ 8 w 8"/>
                <a:gd name="T15" fmla="*/ 8 h 14"/>
                <a:gd name="T16" fmla="*/ 8 w 8"/>
                <a:gd name="T17" fmla="*/ 14 h 14"/>
                <a:gd name="T18" fmla="*/ 7 w 8"/>
                <a:gd name="T19" fmla="*/ 14 h 14"/>
                <a:gd name="T20" fmla="*/ 7 w 8"/>
                <a:gd name="T21" fmla="*/ 8 h 14"/>
                <a:gd name="T22" fmla="*/ 6 w 8"/>
                <a:gd name="T23" fmla="*/ 6 h 14"/>
                <a:gd name="T24" fmla="*/ 4 w 8"/>
                <a:gd name="T25" fmla="*/ 5 h 14"/>
                <a:gd name="T26" fmla="*/ 3 w 8"/>
                <a:gd name="T27" fmla="*/ 6 h 14"/>
                <a:gd name="T28" fmla="*/ 2 w 8"/>
                <a:gd name="T29" fmla="*/ 7 h 14"/>
                <a:gd name="T30" fmla="*/ 2 w 8"/>
                <a:gd name="T31" fmla="*/ 9 h 14"/>
                <a:gd name="T32" fmla="*/ 2 w 8"/>
                <a:gd name="T33" fmla="*/ 14 h 14"/>
                <a:gd name="T34" fmla="*/ 0 w 8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ubicBezTo>
                    <a:pt x="2" y="4"/>
                    <a:pt x="4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6"/>
                    <a:pt x="8" y="7"/>
                    <a:pt x="8" y="8"/>
                  </a:cubicBezTo>
                  <a:lnTo>
                    <a:pt x="8" y="14"/>
                  </a:lnTo>
                  <a:lnTo>
                    <a:pt x="7" y="14"/>
                  </a:lnTo>
                  <a:lnTo>
                    <a:pt x="7" y="8"/>
                  </a:lnTo>
                  <a:cubicBezTo>
                    <a:pt x="7" y="7"/>
                    <a:pt x="6" y="6"/>
                    <a:pt x="6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931" y="1667"/>
              <a:ext cx="16" cy="112"/>
            </a:xfrm>
            <a:custGeom>
              <a:avLst/>
              <a:gdLst>
                <a:gd name="T0" fmla="*/ 0 w 2"/>
                <a:gd name="T1" fmla="*/ 2 h 14"/>
                <a:gd name="T2" fmla="*/ 0 w 2"/>
                <a:gd name="T3" fmla="*/ 0 h 14"/>
                <a:gd name="T4" fmla="*/ 2 w 2"/>
                <a:gd name="T5" fmla="*/ 0 h 14"/>
                <a:gd name="T6" fmla="*/ 2 w 2"/>
                <a:gd name="T7" fmla="*/ 2 h 14"/>
                <a:gd name="T8" fmla="*/ 0 w 2"/>
                <a:gd name="T9" fmla="*/ 2 h 14"/>
                <a:gd name="T10" fmla="*/ 0 w 2"/>
                <a:gd name="T11" fmla="*/ 14 h 14"/>
                <a:gd name="T12" fmla="*/ 0 w 2"/>
                <a:gd name="T13" fmla="*/ 4 h 14"/>
                <a:gd name="T14" fmla="*/ 2 w 2"/>
                <a:gd name="T15" fmla="*/ 4 h 14"/>
                <a:gd name="T16" fmla="*/ 2 w 2"/>
                <a:gd name="T17" fmla="*/ 14 h 14"/>
                <a:gd name="T18" fmla="*/ 0 w 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moveTo>
                    <a:pt x="0" y="1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963" y="1699"/>
              <a:ext cx="72" cy="88"/>
            </a:xfrm>
            <a:custGeom>
              <a:avLst/>
              <a:gdLst>
                <a:gd name="T0" fmla="*/ 7 w 9"/>
                <a:gd name="T1" fmla="*/ 6 h 11"/>
                <a:gd name="T2" fmla="*/ 9 w 9"/>
                <a:gd name="T3" fmla="*/ 7 h 11"/>
                <a:gd name="T4" fmla="*/ 8 w 9"/>
                <a:gd name="T5" fmla="*/ 10 h 11"/>
                <a:gd name="T6" fmla="*/ 5 w 9"/>
                <a:gd name="T7" fmla="*/ 11 h 11"/>
                <a:gd name="T8" fmla="*/ 1 w 9"/>
                <a:gd name="T9" fmla="*/ 9 h 11"/>
                <a:gd name="T10" fmla="*/ 0 w 9"/>
                <a:gd name="T11" fmla="*/ 5 h 11"/>
                <a:gd name="T12" fmla="*/ 1 w 9"/>
                <a:gd name="T13" fmla="*/ 2 h 11"/>
                <a:gd name="T14" fmla="*/ 2 w 9"/>
                <a:gd name="T15" fmla="*/ 0 h 11"/>
                <a:gd name="T16" fmla="*/ 5 w 9"/>
                <a:gd name="T17" fmla="*/ 0 h 11"/>
                <a:gd name="T18" fmla="*/ 8 w 9"/>
                <a:gd name="T19" fmla="*/ 0 h 11"/>
                <a:gd name="T20" fmla="*/ 9 w 9"/>
                <a:gd name="T21" fmla="*/ 3 h 11"/>
                <a:gd name="T22" fmla="*/ 7 w 9"/>
                <a:gd name="T23" fmla="*/ 3 h 11"/>
                <a:gd name="T24" fmla="*/ 6 w 9"/>
                <a:gd name="T25" fmla="*/ 2 h 11"/>
                <a:gd name="T26" fmla="*/ 5 w 9"/>
                <a:gd name="T27" fmla="*/ 1 h 11"/>
                <a:gd name="T28" fmla="*/ 3 w 9"/>
                <a:gd name="T29" fmla="*/ 2 h 11"/>
                <a:gd name="T30" fmla="*/ 2 w 9"/>
                <a:gd name="T31" fmla="*/ 5 h 11"/>
                <a:gd name="T32" fmla="*/ 3 w 9"/>
                <a:gd name="T33" fmla="*/ 8 h 11"/>
                <a:gd name="T34" fmla="*/ 5 w 9"/>
                <a:gd name="T35" fmla="*/ 9 h 11"/>
                <a:gd name="T36" fmla="*/ 6 w 9"/>
                <a:gd name="T37" fmla="*/ 8 h 11"/>
                <a:gd name="T38" fmla="*/ 7 w 9"/>
                <a:gd name="T3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7" y="6"/>
                  </a:moveTo>
                  <a:lnTo>
                    <a:pt x="9" y="7"/>
                  </a:lnTo>
                  <a:cubicBezTo>
                    <a:pt x="9" y="8"/>
                    <a:pt x="8" y="9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9" y="2"/>
                    <a:pt x="9" y="3"/>
                  </a:cubicBezTo>
                  <a:lnTo>
                    <a:pt x="7" y="3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7" y="8"/>
                    <a:pt x="7" y="7"/>
                    <a:pt x="7" y="6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043" y="1699"/>
              <a:ext cx="72" cy="88"/>
            </a:xfrm>
            <a:custGeom>
              <a:avLst/>
              <a:gdLst>
                <a:gd name="T0" fmla="*/ 0 w 9"/>
                <a:gd name="T1" fmla="*/ 7 h 11"/>
                <a:gd name="T2" fmla="*/ 2 w 9"/>
                <a:gd name="T3" fmla="*/ 7 h 11"/>
                <a:gd name="T4" fmla="*/ 2 w 9"/>
                <a:gd name="T5" fmla="*/ 9 h 11"/>
                <a:gd name="T6" fmla="*/ 4 w 9"/>
                <a:gd name="T7" fmla="*/ 9 h 11"/>
                <a:gd name="T8" fmla="*/ 6 w 9"/>
                <a:gd name="T9" fmla="*/ 9 h 11"/>
                <a:gd name="T10" fmla="*/ 7 w 9"/>
                <a:gd name="T11" fmla="*/ 7 h 11"/>
                <a:gd name="T12" fmla="*/ 6 w 9"/>
                <a:gd name="T13" fmla="*/ 6 h 11"/>
                <a:gd name="T14" fmla="*/ 4 w 9"/>
                <a:gd name="T15" fmla="*/ 6 h 11"/>
                <a:gd name="T16" fmla="*/ 2 w 9"/>
                <a:gd name="T17" fmla="*/ 5 h 11"/>
                <a:gd name="T18" fmla="*/ 1 w 9"/>
                <a:gd name="T19" fmla="*/ 4 h 11"/>
                <a:gd name="T20" fmla="*/ 0 w 9"/>
                <a:gd name="T21" fmla="*/ 3 h 11"/>
                <a:gd name="T22" fmla="*/ 1 w 9"/>
                <a:gd name="T23" fmla="*/ 1 h 11"/>
                <a:gd name="T24" fmla="*/ 1 w 9"/>
                <a:gd name="T25" fmla="*/ 0 h 11"/>
                <a:gd name="T26" fmla="*/ 3 w 9"/>
                <a:gd name="T27" fmla="*/ 0 h 11"/>
                <a:gd name="T28" fmla="*/ 4 w 9"/>
                <a:gd name="T29" fmla="*/ 0 h 11"/>
                <a:gd name="T30" fmla="*/ 6 w 9"/>
                <a:gd name="T31" fmla="*/ 0 h 11"/>
                <a:gd name="T32" fmla="*/ 8 w 9"/>
                <a:gd name="T33" fmla="*/ 1 h 11"/>
                <a:gd name="T34" fmla="*/ 8 w 9"/>
                <a:gd name="T35" fmla="*/ 3 h 11"/>
                <a:gd name="T36" fmla="*/ 6 w 9"/>
                <a:gd name="T37" fmla="*/ 3 h 11"/>
                <a:gd name="T38" fmla="*/ 6 w 9"/>
                <a:gd name="T39" fmla="*/ 2 h 11"/>
                <a:gd name="T40" fmla="*/ 4 w 9"/>
                <a:gd name="T41" fmla="*/ 1 h 11"/>
                <a:gd name="T42" fmla="*/ 2 w 9"/>
                <a:gd name="T43" fmla="*/ 1 h 11"/>
                <a:gd name="T44" fmla="*/ 2 w 9"/>
                <a:gd name="T45" fmla="*/ 2 h 11"/>
                <a:gd name="T46" fmla="*/ 2 w 9"/>
                <a:gd name="T47" fmla="*/ 3 h 11"/>
                <a:gd name="T48" fmla="*/ 3 w 9"/>
                <a:gd name="T49" fmla="*/ 3 h 11"/>
                <a:gd name="T50" fmla="*/ 4 w 9"/>
                <a:gd name="T51" fmla="*/ 4 h 11"/>
                <a:gd name="T52" fmla="*/ 7 w 9"/>
                <a:gd name="T53" fmla="*/ 5 h 11"/>
                <a:gd name="T54" fmla="*/ 8 w 9"/>
                <a:gd name="T55" fmla="*/ 6 h 11"/>
                <a:gd name="T56" fmla="*/ 9 w 9"/>
                <a:gd name="T57" fmla="*/ 7 h 11"/>
                <a:gd name="T58" fmla="*/ 8 w 9"/>
                <a:gd name="T59" fmla="*/ 9 h 11"/>
                <a:gd name="T60" fmla="*/ 7 w 9"/>
                <a:gd name="T61" fmla="*/ 10 h 11"/>
                <a:gd name="T62" fmla="*/ 4 w 9"/>
                <a:gd name="T63" fmla="*/ 11 h 11"/>
                <a:gd name="T64" fmla="*/ 1 w 9"/>
                <a:gd name="T65" fmla="*/ 10 h 11"/>
                <a:gd name="T66" fmla="*/ 0 w 9"/>
                <a:gd name="T6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2" y="7"/>
                  </a:lnTo>
                  <a:cubicBezTo>
                    <a:pt x="2" y="8"/>
                    <a:pt x="2" y="8"/>
                    <a:pt x="2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2"/>
                    <a:pt x="8" y="3"/>
                  </a:cubicBezTo>
                  <a:lnTo>
                    <a:pt x="6" y="3"/>
                  </a:ln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6" y="5"/>
                    <a:pt x="7" y="5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3" y="11"/>
                    <a:pt x="2" y="10"/>
                    <a:pt x="1" y="10"/>
                  </a:cubicBezTo>
                  <a:cubicBezTo>
                    <a:pt x="1" y="9"/>
                    <a:pt x="0" y="8"/>
                    <a:pt x="0" y="7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3568" y="1555"/>
              <a:ext cx="831" cy="1"/>
            </a:xfrm>
            <a:custGeom>
              <a:avLst/>
              <a:gdLst>
                <a:gd name="T0" fmla="*/ 104 w 104"/>
                <a:gd name="T1" fmla="*/ 104 w 104"/>
                <a:gd name="T2" fmla="*/ 0 w 104"/>
                <a:gd name="T3" fmla="*/ 0 w 104"/>
                <a:gd name="T4" fmla="*/ 104 w 104"/>
                <a:gd name="T5" fmla="*/ 104 w 104"/>
                <a:gd name="T6" fmla="*/ 104 w 104"/>
                <a:gd name="T7" fmla="*/ 104 w 104"/>
                <a:gd name="T8" fmla="*/ 104 w 104"/>
                <a:gd name="T9" fmla="*/ 104 w 10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04">
                  <a:moveTo>
                    <a:pt x="104" y="0"/>
                  </a:moveTo>
                  <a:lnTo>
                    <a:pt x="1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4399" y="1555"/>
              <a:ext cx="1" cy="304"/>
            </a:xfrm>
            <a:custGeom>
              <a:avLst/>
              <a:gdLst>
                <a:gd name="T0" fmla="*/ 38 h 38"/>
                <a:gd name="T1" fmla="*/ 38 h 38"/>
                <a:gd name="T2" fmla="*/ 0 h 38"/>
                <a:gd name="T3" fmla="*/ 0 h 38"/>
                <a:gd name="T4" fmla="*/ 38 h 38"/>
                <a:gd name="T5" fmla="*/ 38 h 38"/>
                <a:gd name="T6" fmla="*/ 38 h 38"/>
                <a:gd name="T7" fmla="*/ 38 h 38"/>
                <a:gd name="T8" fmla="*/ 38 h 38"/>
                <a:gd name="T9" fmla="*/ 38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8">
                  <a:moveTo>
                    <a:pt x="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3568" y="1851"/>
              <a:ext cx="831" cy="8"/>
            </a:xfrm>
            <a:custGeom>
              <a:avLst/>
              <a:gdLst>
                <a:gd name="T0" fmla="*/ 0 w 104"/>
                <a:gd name="T1" fmla="*/ 1 h 1"/>
                <a:gd name="T2" fmla="*/ 0 w 104"/>
                <a:gd name="T3" fmla="*/ 1 h 1"/>
                <a:gd name="T4" fmla="*/ 104 w 104"/>
                <a:gd name="T5" fmla="*/ 1 h 1"/>
                <a:gd name="T6" fmla="*/ 104 w 104"/>
                <a:gd name="T7" fmla="*/ 0 h 1"/>
                <a:gd name="T8" fmla="*/ 0 w 104"/>
                <a:gd name="T9" fmla="*/ 0 h 1"/>
                <a:gd name="T10" fmla="*/ 0 w 104"/>
                <a:gd name="T11" fmla="*/ 1 h 1"/>
                <a:gd name="T12" fmla="*/ 0 w 104"/>
                <a:gd name="T13" fmla="*/ 1 h 1"/>
                <a:gd name="T14" fmla="*/ 0 w 104"/>
                <a:gd name="T15" fmla="*/ 1 h 1"/>
                <a:gd name="T16" fmla="*/ 0 w 104"/>
                <a:gd name="T17" fmla="*/ 1 h 1"/>
                <a:gd name="T18" fmla="*/ 0 w 104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">
                  <a:moveTo>
                    <a:pt x="0" y="1"/>
                  </a:moveTo>
                  <a:lnTo>
                    <a:pt x="0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568" y="1555"/>
              <a:ext cx="1" cy="304"/>
            </a:xfrm>
            <a:custGeom>
              <a:avLst/>
              <a:gdLst>
                <a:gd name="T0" fmla="*/ 0 h 38"/>
                <a:gd name="T1" fmla="*/ 0 h 38"/>
                <a:gd name="T2" fmla="*/ 38 h 38"/>
                <a:gd name="T3" fmla="*/ 38 h 38"/>
                <a:gd name="T4" fmla="*/ 0 h 38"/>
                <a:gd name="T5" fmla="*/ 0 h 38"/>
                <a:gd name="T6" fmla="*/ 0 h 38"/>
                <a:gd name="T7" fmla="*/ 0 h 38"/>
                <a:gd name="T8" fmla="*/ 0 h 38"/>
                <a:gd name="T9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656" y="1667"/>
              <a:ext cx="111" cy="112"/>
            </a:xfrm>
            <a:custGeom>
              <a:avLst/>
              <a:gdLst>
                <a:gd name="T0" fmla="*/ 0 w 14"/>
                <a:gd name="T1" fmla="*/ 14 h 14"/>
                <a:gd name="T2" fmla="*/ 0 w 14"/>
                <a:gd name="T3" fmla="*/ 0 h 14"/>
                <a:gd name="T4" fmla="*/ 3 w 14"/>
                <a:gd name="T5" fmla="*/ 0 h 14"/>
                <a:gd name="T6" fmla="*/ 6 w 14"/>
                <a:gd name="T7" fmla="*/ 10 h 14"/>
                <a:gd name="T8" fmla="*/ 7 w 14"/>
                <a:gd name="T9" fmla="*/ 12 h 14"/>
                <a:gd name="T10" fmla="*/ 8 w 14"/>
                <a:gd name="T11" fmla="*/ 10 h 14"/>
                <a:gd name="T12" fmla="*/ 11 w 14"/>
                <a:gd name="T13" fmla="*/ 0 h 14"/>
                <a:gd name="T14" fmla="*/ 14 w 14"/>
                <a:gd name="T15" fmla="*/ 0 h 14"/>
                <a:gd name="T16" fmla="*/ 14 w 14"/>
                <a:gd name="T17" fmla="*/ 14 h 14"/>
                <a:gd name="T18" fmla="*/ 12 w 14"/>
                <a:gd name="T19" fmla="*/ 14 h 14"/>
                <a:gd name="T20" fmla="*/ 12 w 14"/>
                <a:gd name="T21" fmla="*/ 2 h 14"/>
                <a:gd name="T22" fmla="*/ 8 w 14"/>
                <a:gd name="T23" fmla="*/ 14 h 14"/>
                <a:gd name="T24" fmla="*/ 6 w 14"/>
                <a:gd name="T25" fmla="*/ 14 h 14"/>
                <a:gd name="T26" fmla="*/ 2 w 14"/>
                <a:gd name="T27" fmla="*/ 2 h 14"/>
                <a:gd name="T28" fmla="*/ 2 w 14"/>
                <a:gd name="T29" fmla="*/ 14 h 14"/>
                <a:gd name="T30" fmla="*/ 0 w 14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10"/>
                  </a:ln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1"/>
                    <a:pt x="8" y="10"/>
                  </a:cubicBezTo>
                  <a:lnTo>
                    <a:pt x="11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2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783" y="1699"/>
              <a:ext cx="80" cy="88"/>
            </a:xfrm>
            <a:custGeom>
              <a:avLst/>
              <a:gdLst>
                <a:gd name="T0" fmla="*/ 8 w 10"/>
                <a:gd name="T1" fmla="*/ 7 h 11"/>
                <a:gd name="T2" fmla="*/ 10 w 10"/>
                <a:gd name="T3" fmla="*/ 7 h 11"/>
                <a:gd name="T4" fmla="*/ 8 w 10"/>
                <a:gd name="T5" fmla="*/ 10 h 11"/>
                <a:gd name="T6" fmla="*/ 5 w 10"/>
                <a:gd name="T7" fmla="*/ 11 h 11"/>
                <a:gd name="T8" fmla="*/ 1 w 10"/>
                <a:gd name="T9" fmla="*/ 9 h 11"/>
                <a:gd name="T10" fmla="*/ 0 w 10"/>
                <a:gd name="T11" fmla="*/ 5 h 11"/>
                <a:gd name="T12" fmla="*/ 1 w 10"/>
                <a:gd name="T13" fmla="*/ 1 h 11"/>
                <a:gd name="T14" fmla="*/ 5 w 10"/>
                <a:gd name="T15" fmla="*/ 0 h 11"/>
                <a:gd name="T16" fmla="*/ 8 w 10"/>
                <a:gd name="T17" fmla="*/ 1 h 11"/>
                <a:gd name="T18" fmla="*/ 10 w 10"/>
                <a:gd name="T19" fmla="*/ 5 h 11"/>
                <a:gd name="T20" fmla="*/ 10 w 10"/>
                <a:gd name="T21" fmla="*/ 6 h 11"/>
                <a:gd name="T22" fmla="*/ 2 w 10"/>
                <a:gd name="T23" fmla="*/ 6 h 11"/>
                <a:gd name="T24" fmla="*/ 3 w 10"/>
                <a:gd name="T25" fmla="*/ 8 h 11"/>
                <a:gd name="T26" fmla="*/ 5 w 10"/>
                <a:gd name="T27" fmla="*/ 9 h 11"/>
                <a:gd name="T28" fmla="*/ 7 w 10"/>
                <a:gd name="T29" fmla="*/ 9 h 11"/>
                <a:gd name="T30" fmla="*/ 8 w 10"/>
                <a:gd name="T31" fmla="*/ 7 h 11"/>
                <a:gd name="T32" fmla="*/ 2 w 10"/>
                <a:gd name="T33" fmla="*/ 4 h 11"/>
                <a:gd name="T34" fmla="*/ 8 w 10"/>
                <a:gd name="T35" fmla="*/ 4 h 11"/>
                <a:gd name="T36" fmla="*/ 7 w 10"/>
                <a:gd name="T37" fmla="*/ 2 h 11"/>
                <a:gd name="T38" fmla="*/ 5 w 10"/>
                <a:gd name="T39" fmla="*/ 1 h 11"/>
                <a:gd name="T40" fmla="*/ 3 w 10"/>
                <a:gd name="T41" fmla="*/ 2 h 11"/>
                <a:gd name="T42" fmla="*/ 2 w 10"/>
                <a:gd name="T4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1">
                  <a:moveTo>
                    <a:pt x="8" y="7"/>
                  </a:moveTo>
                  <a:lnTo>
                    <a:pt x="10" y="7"/>
                  </a:lnTo>
                  <a:cubicBezTo>
                    <a:pt x="9" y="8"/>
                    <a:pt x="9" y="9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lnTo>
                    <a:pt x="2" y="6"/>
                  </a:lnTo>
                  <a:cubicBezTo>
                    <a:pt x="2" y="7"/>
                    <a:pt x="2" y="8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moveTo>
                    <a:pt x="2" y="4"/>
                  </a:moveTo>
                  <a:lnTo>
                    <a:pt x="8" y="4"/>
                  </a:lnTo>
                  <a:cubicBezTo>
                    <a:pt x="8" y="3"/>
                    <a:pt x="7" y="3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879" y="1699"/>
              <a:ext cx="112" cy="80"/>
            </a:xfrm>
            <a:custGeom>
              <a:avLst/>
              <a:gdLst>
                <a:gd name="T0" fmla="*/ 0 w 14"/>
                <a:gd name="T1" fmla="*/ 10 h 10"/>
                <a:gd name="T2" fmla="*/ 0 w 14"/>
                <a:gd name="T3" fmla="*/ 0 h 10"/>
                <a:gd name="T4" fmla="*/ 1 w 14"/>
                <a:gd name="T5" fmla="*/ 0 h 10"/>
                <a:gd name="T6" fmla="*/ 1 w 14"/>
                <a:gd name="T7" fmla="*/ 1 h 10"/>
                <a:gd name="T8" fmla="*/ 3 w 14"/>
                <a:gd name="T9" fmla="*/ 0 h 10"/>
                <a:gd name="T10" fmla="*/ 5 w 14"/>
                <a:gd name="T11" fmla="*/ 0 h 10"/>
                <a:gd name="T12" fmla="*/ 7 w 14"/>
                <a:gd name="T13" fmla="*/ 0 h 10"/>
                <a:gd name="T14" fmla="*/ 8 w 14"/>
                <a:gd name="T15" fmla="*/ 1 h 10"/>
                <a:gd name="T16" fmla="*/ 11 w 14"/>
                <a:gd name="T17" fmla="*/ 0 h 10"/>
                <a:gd name="T18" fmla="*/ 13 w 14"/>
                <a:gd name="T19" fmla="*/ 0 h 10"/>
                <a:gd name="T20" fmla="*/ 14 w 14"/>
                <a:gd name="T21" fmla="*/ 3 h 10"/>
                <a:gd name="T22" fmla="*/ 14 w 14"/>
                <a:gd name="T23" fmla="*/ 10 h 10"/>
                <a:gd name="T24" fmla="*/ 12 w 14"/>
                <a:gd name="T25" fmla="*/ 10 h 10"/>
                <a:gd name="T26" fmla="*/ 12 w 14"/>
                <a:gd name="T27" fmla="*/ 4 h 10"/>
                <a:gd name="T28" fmla="*/ 12 w 14"/>
                <a:gd name="T29" fmla="*/ 2 h 10"/>
                <a:gd name="T30" fmla="*/ 11 w 14"/>
                <a:gd name="T31" fmla="*/ 1 h 10"/>
                <a:gd name="T32" fmla="*/ 10 w 14"/>
                <a:gd name="T33" fmla="*/ 1 h 10"/>
                <a:gd name="T34" fmla="*/ 9 w 14"/>
                <a:gd name="T35" fmla="*/ 2 h 10"/>
                <a:gd name="T36" fmla="*/ 8 w 14"/>
                <a:gd name="T37" fmla="*/ 4 h 10"/>
                <a:gd name="T38" fmla="*/ 8 w 14"/>
                <a:gd name="T39" fmla="*/ 10 h 10"/>
                <a:gd name="T40" fmla="*/ 6 w 14"/>
                <a:gd name="T41" fmla="*/ 10 h 10"/>
                <a:gd name="T42" fmla="*/ 6 w 14"/>
                <a:gd name="T43" fmla="*/ 3 h 10"/>
                <a:gd name="T44" fmla="*/ 6 w 14"/>
                <a:gd name="T45" fmla="*/ 2 h 10"/>
                <a:gd name="T46" fmla="*/ 4 w 14"/>
                <a:gd name="T47" fmla="*/ 1 h 10"/>
                <a:gd name="T48" fmla="*/ 3 w 14"/>
                <a:gd name="T49" fmla="*/ 2 h 10"/>
                <a:gd name="T50" fmla="*/ 2 w 14"/>
                <a:gd name="T51" fmla="*/ 3 h 10"/>
                <a:gd name="T52" fmla="*/ 2 w 14"/>
                <a:gd name="T53" fmla="*/ 5 h 10"/>
                <a:gd name="T54" fmla="*/ 2 w 14"/>
                <a:gd name="T55" fmla="*/ 10 h 10"/>
                <a:gd name="T56" fmla="*/ 0 w 14"/>
                <a:gd name="T5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0">
                  <a:moveTo>
                    <a:pt x="0" y="1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2"/>
                    <a:pt x="14" y="3"/>
                  </a:cubicBezTo>
                  <a:lnTo>
                    <a:pt x="14" y="10"/>
                  </a:lnTo>
                  <a:lnTo>
                    <a:pt x="12" y="10"/>
                  </a:lnTo>
                  <a:lnTo>
                    <a:pt x="12" y="4"/>
                  </a:lnTo>
                  <a:cubicBezTo>
                    <a:pt x="12" y="3"/>
                    <a:pt x="12" y="2"/>
                    <a:pt x="12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8" y="2"/>
                    <a:pt x="8" y="3"/>
                    <a:pt x="8" y="4"/>
                  </a:cubicBezTo>
                  <a:lnTo>
                    <a:pt x="8" y="10"/>
                  </a:lnTo>
                  <a:lnTo>
                    <a:pt x="6" y="10"/>
                  </a:lnTo>
                  <a:lnTo>
                    <a:pt x="6" y="3"/>
                  </a:ln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0"/>
                  </a:lnTo>
                  <a:lnTo>
                    <a:pt x="0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4007" y="1699"/>
              <a:ext cx="80" cy="88"/>
            </a:xfrm>
            <a:custGeom>
              <a:avLst/>
              <a:gdLst>
                <a:gd name="T0" fmla="*/ 0 w 10"/>
                <a:gd name="T1" fmla="*/ 5 h 11"/>
                <a:gd name="T2" fmla="*/ 2 w 10"/>
                <a:gd name="T3" fmla="*/ 1 h 11"/>
                <a:gd name="T4" fmla="*/ 5 w 10"/>
                <a:gd name="T5" fmla="*/ 0 h 11"/>
                <a:gd name="T6" fmla="*/ 8 w 10"/>
                <a:gd name="T7" fmla="*/ 1 h 11"/>
                <a:gd name="T8" fmla="*/ 10 w 10"/>
                <a:gd name="T9" fmla="*/ 5 h 11"/>
                <a:gd name="T10" fmla="*/ 9 w 10"/>
                <a:gd name="T11" fmla="*/ 8 h 11"/>
                <a:gd name="T12" fmla="*/ 7 w 10"/>
                <a:gd name="T13" fmla="*/ 10 h 11"/>
                <a:gd name="T14" fmla="*/ 5 w 10"/>
                <a:gd name="T15" fmla="*/ 11 h 11"/>
                <a:gd name="T16" fmla="*/ 1 w 10"/>
                <a:gd name="T17" fmla="*/ 9 h 11"/>
                <a:gd name="T18" fmla="*/ 0 w 10"/>
                <a:gd name="T19" fmla="*/ 5 h 11"/>
                <a:gd name="T20" fmla="*/ 2 w 10"/>
                <a:gd name="T21" fmla="*/ 5 h 11"/>
                <a:gd name="T22" fmla="*/ 3 w 10"/>
                <a:gd name="T23" fmla="*/ 8 h 11"/>
                <a:gd name="T24" fmla="*/ 5 w 10"/>
                <a:gd name="T25" fmla="*/ 9 h 11"/>
                <a:gd name="T26" fmla="*/ 7 w 10"/>
                <a:gd name="T27" fmla="*/ 8 h 11"/>
                <a:gd name="T28" fmla="*/ 8 w 10"/>
                <a:gd name="T29" fmla="*/ 5 h 11"/>
                <a:gd name="T30" fmla="*/ 7 w 10"/>
                <a:gd name="T31" fmla="*/ 2 h 11"/>
                <a:gd name="T32" fmla="*/ 5 w 10"/>
                <a:gd name="T33" fmla="*/ 1 h 11"/>
                <a:gd name="T34" fmla="*/ 3 w 10"/>
                <a:gd name="T35" fmla="*/ 2 h 11"/>
                <a:gd name="T36" fmla="*/ 2 w 10"/>
                <a:gd name="T3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8" y="0"/>
                    <a:pt x="8" y="1"/>
                  </a:cubicBezTo>
                  <a:cubicBezTo>
                    <a:pt x="9" y="2"/>
                    <a:pt x="10" y="3"/>
                    <a:pt x="10" y="5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9" y="9"/>
                    <a:pt x="8" y="9"/>
                    <a:pt x="7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moveTo>
                    <a:pt x="2" y="5"/>
                  </a:moveTo>
                  <a:cubicBezTo>
                    <a:pt x="2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4103" y="1699"/>
              <a:ext cx="48" cy="80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0 h 10"/>
                <a:gd name="T4" fmla="*/ 1 w 6"/>
                <a:gd name="T5" fmla="*/ 0 h 10"/>
                <a:gd name="T6" fmla="*/ 1 w 6"/>
                <a:gd name="T7" fmla="*/ 1 h 10"/>
                <a:gd name="T8" fmla="*/ 3 w 6"/>
                <a:gd name="T9" fmla="*/ 0 h 10"/>
                <a:gd name="T10" fmla="*/ 4 w 6"/>
                <a:gd name="T11" fmla="*/ 0 h 10"/>
                <a:gd name="T12" fmla="*/ 6 w 6"/>
                <a:gd name="T13" fmla="*/ 0 h 10"/>
                <a:gd name="T14" fmla="*/ 5 w 6"/>
                <a:gd name="T15" fmla="*/ 2 h 10"/>
                <a:gd name="T16" fmla="*/ 4 w 6"/>
                <a:gd name="T17" fmla="*/ 1 h 10"/>
                <a:gd name="T18" fmla="*/ 3 w 6"/>
                <a:gd name="T19" fmla="*/ 2 h 10"/>
                <a:gd name="T20" fmla="*/ 2 w 6"/>
                <a:gd name="T21" fmla="*/ 3 h 10"/>
                <a:gd name="T22" fmla="*/ 2 w 6"/>
                <a:gd name="T23" fmla="*/ 5 h 10"/>
                <a:gd name="T24" fmla="*/ 2 w 6"/>
                <a:gd name="T25" fmla="*/ 10 h 10"/>
                <a:gd name="T26" fmla="*/ 0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lnTo>
                    <a:pt x="5" y="2"/>
                  </a:ln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10"/>
                  </a:lnTo>
                  <a:lnTo>
                    <a:pt x="0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4151" y="1699"/>
              <a:ext cx="72" cy="120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1 w 9"/>
                <a:gd name="T5" fmla="*/ 13 h 15"/>
                <a:gd name="T6" fmla="*/ 2 w 9"/>
                <a:gd name="T7" fmla="*/ 13 h 15"/>
                <a:gd name="T8" fmla="*/ 3 w 9"/>
                <a:gd name="T9" fmla="*/ 12 h 15"/>
                <a:gd name="T10" fmla="*/ 3 w 9"/>
                <a:gd name="T11" fmla="*/ 11 h 15"/>
                <a:gd name="T12" fmla="*/ 4 w 9"/>
                <a:gd name="T13" fmla="*/ 10 h 15"/>
                <a:gd name="T14" fmla="*/ 0 w 9"/>
                <a:gd name="T15" fmla="*/ 0 h 15"/>
                <a:gd name="T16" fmla="*/ 2 w 9"/>
                <a:gd name="T17" fmla="*/ 0 h 15"/>
                <a:gd name="T18" fmla="*/ 4 w 9"/>
                <a:gd name="T19" fmla="*/ 6 h 15"/>
                <a:gd name="T20" fmla="*/ 4 w 9"/>
                <a:gd name="T21" fmla="*/ 8 h 15"/>
                <a:gd name="T22" fmla="*/ 5 w 9"/>
                <a:gd name="T23" fmla="*/ 6 h 15"/>
                <a:gd name="T24" fmla="*/ 7 w 9"/>
                <a:gd name="T25" fmla="*/ 0 h 15"/>
                <a:gd name="T26" fmla="*/ 9 w 9"/>
                <a:gd name="T27" fmla="*/ 0 h 15"/>
                <a:gd name="T28" fmla="*/ 5 w 9"/>
                <a:gd name="T29" fmla="*/ 10 h 15"/>
                <a:gd name="T30" fmla="*/ 4 w 9"/>
                <a:gd name="T31" fmla="*/ 13 h 15"/>
                <a:gd name="T32" fmla="*/ 3 w 9"/>
                <a:gd name="T33" fmla="*/ 14 h 15"/>
                <a:gd name="T34" fmla="*/ 2 w 9"/>
                <a:gd name="T35" fmla="*/ 15 h 15"/>
                <a:gd name="T36" fmla="*/ 1 w 9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0"/>
                    <a:pt x="4" y="10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cubicBezTo>
                    <a:pt x="4" y="7"/>
                    <a:pt x="4" y="7"/>
                    <a:pt x="4" y="8"/>
                  </a:cubicBezTo>
                  <a:cubicBezTo>
                    <a:pt x="5" y="7"/>
                    <a:pt x="5" y="7"/>
                    <a:pt x="5" y="6"/>
                  </a:cubicBezTo>
                  <a:lnTo>
                    <a:pt x="7" y="0"/>
                  </a:lnTo>
                  <a:lnTo>
                    <a:pt x="9" y="0"/>
                  </a:lnTo>
                  <a:lnTo>
                    <a:pt x="5" y="10"/>
                  </a:ln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969" y="2235"/>
              <a:ext cx="751" cy="1"/>
            </a:xfrm>
            <a:custGeom>
              <a:avLst/>
              <a:gdLst>
                <a:gd name="T0" fmla="*/ 94 w 94"/>
                <a:gd name="T1" fmla="*/ 94 w 94"/>
                <a:gd name="T2" fmla="*/ 0 w 94"/>
                <a:gd name="T3" fmla="*/ 0 w 94"/>
                <a:gd name="T4" fmla="*/ 94 w 94"/>
                <a:gd name="T5" fmla="*/ 94 w 94"/>
                <a:gd name="T6" fmla="*/ 94 w 94"/>
                <a:gd name="T7" fmla="*/ 94 w 94"/>
                <a:gd name="T8" fmla="*/ 94 w 94"/>
                <a:gd name="T9" fmla="*/ 94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94">
                  <a:moveTo>
                    <a:pt x="94" y="0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3720" y="2235"/>
              <a:ext cx="1" cy="303"/>
            </a:xfrm>
            <a:custGeom>
              <a:avLst/>
              <a:gdLst>
                <a:gd name="T0" fmla="*/ 38 h 38"/>
                <a:gd name="T1" fmla="*/ 38 h 38"/>
                <a:gd name="T2" fmla="*/ 0 h 38"/>
                <a:gd name="T3" fmla="*/ 0 h 38"/>
                <a:gd name="T4" fmla="*/ 38 h 38"/>
                <a:gd name="T5" fmla="*/ 38 h 38"/>
                <a:gd name="T6" fmla="*/ 38 h 38"/>
                <a:gd name="T7" fmla="*/ 38 h 38"/>
                <a:gd name="T8" fmla="*/ 38 h 38"/>
                <a:gd name="T9" fmla="*/ 38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8">
                  <a:moveTo>
                    <a:pt x="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961" y="2530"/>
              <a:ext cx="759" cy="8"/>
            </a:xfrm>
            <a:custGeom>
              <a:avLst/>
              <a:gdLst>
                <a:gd name="T0" fmla="*/ 0 w 95"/>
                <a:gd name="T1" fmla="*/ 1 h 1"/>
                <a:gd name="T2" fmla="*/ 1 w 95"/>
                <a:gd name="T3" fmla="*/ 1 h 1"/>
                <a:gd name="T4" fmla="*/ 95 w 95"/>
                <a:gd name="T5" fmla="*/ 1 h 1"/>
                <a:gd name="T6" fmla="*/ 95 w 95"/>
                <a:gd name="T7" fmla="*/ 0 h 1"/>
                <a:gd name="T8" fmla="*/ 1 w 95"/>
                <a:gd name="T9" fmla="*/ 0 h 1"/>
                <a:gd name="T10" fmla="*/ 0 w 95"/>
                <a:gd name="T11" fmla="*/ 1 h 1"/>
                <a:gd name="T12" fmla="*/ 0 w 95"/>
                <a:gd name="T13" fmla="*/ 1 h 1"/>
                <a:gd name="T14" fmla="*/ 0 w 95"/>
                <a:gd name="T15" fmla="*/ 1 h 1"/>
                <a:gd name="T16" fmla="*/ 1 w 95"/>
                <a:gd name="T17" fmla="*/ 1 h 1"/>
                <a:gd name="T18" fmla="*/ 0 w 95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">
                  <a:moveTo>
                    <a:pt x="0" y="1"/>
                  </a:moveTo>
                  <a:lnTo>
                    <a:pt x="1" y="1"/>
                  </a:lnTo>
                  <a:lnTo>
                    <a:pt x="95" y="1"/>
                  </a:lnTo>
                  <a:lnTo>
                    <a:pt x="9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2961" y="2235"/>
              <a:ext cx="8" cy="303"/>
            </a:xfrm>
            <a:custGeom>
              <a:avLst/>
              <a:gdLst>
                <a:gd name="T0" fmla="*/ 1 w 1"/>
                <a:gd name="T1" fmla="*/ 0 h 38"/>
                <a:gd name="T2" fmla="*/ 0 w 1"/>
                <a:gd name="T3" fmla="*/ 0 h 38"/>
                <a:gd name="T4" fmla="*/ 0 w 1"/>
                <a:gd name="T5" fmla="*/ 38 h 38"/>
                <a:gd name="T6" fmla="*/ 1 w 1"/>
                <a:gd name="T7" fmla="*/ 38 h 38"/>
                <a:gd name="T8" fmla="*/ 1 w 1"/>
                <a:gd name="T9" fmla="*/ 0 h 38"/>
                <a:gd name="T10" fmla="*/ 1 w 1"/>
                <a:gd name="T11" fmla="*/ 0 h 38"/>
                <a:gd name="T12" fmla="*/ 1 w 1"/>
                <a:gd name="T13" fmla="*/ 0 h 38"/>
                <a:gd name="T14" fmla="*/ 0 w 1"/>
                <a:gd name="T15" fmla="*/ 0 h 38"/>
                <a:gd name="T16" fmla="*/ 0 w 1"/>
                <a:gd name="T17" fmla="*/ 0 h 38"/>
                <a:gd name="T18" fmla="*/ 1 w 1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048" y="2346"/>
              <a:ext cx="88" cy="112"/>
            </a:xfrm>
            <a:custGeom>
              <a:avLst/>
              <a:gdLst>
                <a:gd name="T0" fmla="*/ 0 w 11"/>
                <a:gd name="T1" fmla="*/ 14 h 14"/>
                <a:gd name="T2" fmla="*/ 0 w 11"/>
                <a:gd name="T3" fmla="*/ 0 h 14"/>
                <a:gd name="T4" fmla="*/ 6 w 11"/>
                <a:gd name="T5" fmla="*/ 0 h 14"/>
                <a:gd name="T6" fmla="*/ 8 w 11"/>
                <a:gd name="T7" fmla="*/ 0 h 14"/>
                <a:gd name="T8" fmla="*/ 10 w 11"/>
                <a:gd name="T9" fmla="*/ 2 h 14"/>
                <a:gd name="T10" fmla="*/ 11 w 11"/>
                <a:gd name="T11" fmla="*/ 4 h 14"/>
                <a:gd name="T12" fmla="*/ 10 w 11"/>
                <a:gd name="T13" fmla="*/ 5 h 14"/>
                <a:gd name="T14" fmla="*/ 9 w 11"/>
                <a:gd name="T15" fmla="*/ 7 h 14"/>
                <a:gd name="T16" fmla="*/ 11 w 11"/>
                <a:gd name="T17" fmla="*/ 8 h 14"/>
                <a:gd name="T18" fmla="*/ 11 w 11"/>
                <a:gd name="T19" fmla="*/ 10 h 14"/>
                <a:gd name="T20" fmla="*/ 11 w 11"/>
                <a:gd name="T21" fmla="*/ 12 h 14"/>
                <a:gd name="T22" fmla="*/ 10 w 11"/>
                <a:gd name="T23" fmla="*/ 13 h 14"/>
                <a:gd name="T24" fmla="*/ 8 w 11"/>
                <a:gd name="T25" fmla="*/ 14 h 14"/>
                <a:gd name="T26" fmla="*/ 6 w 11"/>
                <a:gd name="T27" fmla="*/ 14 h 14"/>
                <a:gd name="T28" fmla="*/ 0 w 11"/>
                <a:gd name="T29" fmla="*/ 14 h 14"/>
                <a:gd name="T30" fmla="*/ 2 w 11"/>
                <a:gd name="T31" fmla="*/ 6 h 14"/>
                <a:gd name="T32" fmla="*/ 5 w 11"/>
                <a:gd name="T33" fmla="*/ 6 h 14"/>
                <a:gd name="T34" fmla="*/ 7 w 11"/>
                <a:gd name="T35" fmla="*/ 6 h 14"/>
                <a:gd name="T36" fmla="*/ 8 w 11"/>
                <a:gd name="T37" fmla="*/ 5 h 14"/>
                <a:gd name="T38" fmla="*/ 9 w 11"/>
                <a:gd name="T39" fmla="*/ 4 h 14"/>
                <a:gd name="T40" fmla="*/ 8 w 11"/>
                <a:gd name="T41" fmla="*/ 2 h 14"/>
                <a:gd name="T42" fmla="*/ 7 w 11"/>
                <a:gd name="T43" fmla="*/ 2 h 14"/>
                <a:gd name="T44" fmla="*/ 5 w 11"/>
                <a:gd name="T45" fmla="*/ 2 h 14"/>
                <a:gd name="T46" fmla="*/ 2 w 11"/>
                <a:gd name="T47" fmla="*/ 2 h 14"/>
                <a:gd name="T48" fmla="*/ 2 w 11"/>
                <a:gd name="T49" fmla="*/ 6 h 14"/>
                <a:gd name="T50" fmla="*/ 2 w 11"/>
                <a:gd name="T51" fmla="*/ 13 h 14"/>
                <a:gd name="T52" fmla="*/ 6 w 11"/>
                <a:gd name="T53" fmla="*/ 13 h 14"/>
                <a:gd name="T54" fmla="*/ 7 w 11"/>
                <a:gd name="T55" fmla="*/ 12 h 14"/>
                <a:gd name="T56" fmla="*/ 8 w 11"/>
                <a:gd name="T57" fmla="*/ 12 h 14"/>
                <a:gd name="T58" fmla="*/ 9 w 11"/>
                <a:gd name="T59" fmla="*/ 11 h 14"/>
                <a:gd name="T60" fmla="*/ 9 w 11"/>
                <a:gd name="T61" fmla="*/ 10 h 14"/>
                <a:gd name="T62" fmla="*/ 9 w 11"/>
                <a:gd name="T63" fmla="*/ 9 h 14"/>
                <a:gd name="T64" fmla="*/ 8 w 11"/>
                <a:gd name="T65" fmla="*/ 8 h 14"/>
                <a:gd name="T66" fmla="*/ 6 w 11"/>
                <a:gd name="T67" fmla="*/ 8 h 14"/>
                <a:gd name="T68" fmla="*/ 2 w 11"/>
                <a:gd name="T69" fmla="*/ 8 h 14"/>
                <a:gd name="T70" fmla="*/ 2 w 11"/>
                <a:gd name="T7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0" y="0"/>
                  </a:lnTo>
                  <a:lnTo>
                    <a:pt x="6" y="0"/>
                  </a:ln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7"/>
                    <a:pt x="10" y="7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6" y="14"/>
                  </a:cubicBezTo>
                  <a:lnTo>
                    <a:pt x="0" y="14"/>
                  </a:lnTo>
                  <a:moveTo>
                    <a:pt x="2" y="6"/>
                  </a:moveTo>
                  <a:lnTo>
                    <a:pt x="5" y="6"/>
                  </a:ln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lnTo>
                    <a:pt x="2" y="2"/>
                  </a:lnTo>
                  <a:lnTo>
                    <a:pt x="2" y="6"/>
                  </a:lnTo>
                  <a:moveTo>
                    <a:pt x="2" y="13"/>
                  </a:moveTo>
                  <a:lnTo>
                    <a:pt x="6" y="13"/>
                  </a:lnTo>
                  <a:cubicBezTo>
                    <a:pt x="7" y="13"/>
                    <a:pt x="7" y="13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lnTo>
                    <a:pt x="2" y="8"/>
                  </a:lnTo>
                  <a:lnTo>
                    <a:pt x="2" y="13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3160" y="2378"/>
              <a:ext cx="40" cy="80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1 w 5"/>
                <a:gd name="T5" fmla="*/ 0 h 10"/>
                <a:gd name="T6" fmla="*/ 1 w 5"/>
                <a:gd name="T7" fmla="*/ 1 h 10"/>
                <a:gd name="T8" fmla="*/ 2 w 5"/>
                <a:gd name="T9" fmla="*/ 0 h 10"/>
                <a:gd name="T10" fmla="*/ 4 w 5"/>
                <a:gd name="T11" fmla="*/ 0 h 10"/>
                <a:gd name="T12" fmla="*/ 5 w 5"/>
                <a:gd name="T13" fmla="*/ 0 h 10"/>
                <a:gd name="T14" fmla="*/ 5 w 5"/>
                <a:gd name="T15" fmla="*/ 2 h 10"/>
                <a:gd name="T16" fmla="*/ 3 w 5"/>
                <a:gd name="T17" fmla="*/ 1 h 10"/>
                <a:gd name="T18" fmla="*/ 2 w 5"/>
                <a:gd name="T19" fmla="*/ 2 h 10"/>
                <a:gd name="T20" fmla="*/ 2 w 5"/>
                <a:gd name="T21" fmla="*/ 3 h 10"/>
                <a:gd name="T22" fmla="*/ 1 w 5"/>
                <a:gd name="T23" fmla="*/ 5 h 10"/>
                <a:gd name="T24" fmla="*/ 1 w 5"/>
                <a:gd name="T25" fmla="*/ 10 h 10"/>
                <a:gd name="T26" fmla="*/ 0 w 5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lnTo>
                    <a:pt x="5" y="2"/>
                  </a:ln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208" y="2346"/>
              <a:ext cx="16" cy="112"/>
            </a:xfrm>
            <a:custGeom>
              <a:avLst/>
              <a:gdLst>
                <a:gd name="T0" fmla="*/ 0 w 2"/>
                <a:gd name="T1" fmla="*/ 2 h 14"/>
                <a:gd name="T2" fmla="*/ 0 w 2"/>
                <a:gd name="T3" fmla="*/ 0 h 14"/>
                <a:gd name="T4" fmla="*/ 2 w 2"/>
                <a:gd name="T5" fmla="*/ 0 h 14"/>
                <a:gd name="T6" fmla="*/ 2 w 2"/>
                <a:gd name="T7" fmla="*/ 2 h 14"/>
                <a:gd name="T8" fmla="*/ 0 w 2"/>
                <a:gd name="T9" fmla="*/ 2 h 14"/>
                <a:gd name="T10" fmla="*/ 0 w 2"/>
                <a:gd name="T11" fmla="*/ 14 h 14"/>
                <a:gd name="T12" fmla="*/ 0 w 2"/>
                <a:gd name="T13" fmla="*/ 4 h 14"/>
                <a:gd name="T14" fmla="*/ 2 w 2"/>
                <a:gd name="T15" fmla="*/ 4 h 14"/>
                <a:gd name="T16" fmla="*/ 2 w 2"/>
                <a:gd name="T17" fmla="*/ 14 h 14"/>
                <a:gd name="T18" fmla="*/ 0 w 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moveTo>
                    <a:pt x="0" y="1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240" y="2346"/>
              <a:ext cx="72" cy="112"/>
            </a:xfrm>
            <a:custGeom>
              <a:avLst/>
              <a:gdLst>
                <a:gd name="T0" fmla="*/ 8 w 9"/>
                <a:gd name="T1" fmla="*/ 14 h 14"/>
                <a:gd name="T2" fmla="*/ 8 w 9"/>
                <a:gd name="T3" fmla="*/ 13 h 14"/>
                <a:gd name="T4" fmla="*/ 5 w 9"/>
                <a:gd name="T5" fmla="*/ 14 h 14"/>
                <a:gd name="T6" fmla="*/ 2 w 9"/>
                <a:gd name="T7" fmla="*/ 14 h 14"/>
                <a:gd name="T8" fmla="*/ 1 w 9"/>
                <a:gd name="T9" fmla="*/ 12 h 14"/>
                <a:gd name="T10" fmla="*/ 0 w 9"/>
                <a:gd name="T11" fmla="*/ 9 h 14"/>
                <a:gd name="T12" fmla="*/ 1 w 9"/>
                <a:gd name="T13" fmla="*/ 6 h 14"/>
                <a:gd name="T14" fmla="*/ 2 w 9"/>
                <a:gd name="T15" fmla="*/ 4 h 14"/>
                <a:gd name="T16" fmla="*/ 5 w 9"/>
                <a:gd name="T17" fmla="*/ 4 h 14"/>
                <a:gd name="T18" fmla="*/ 6 w 9"/>
                <a:gd name="T19" fmla="*/ 4 h 14"/>
                <a:gd name="T20" fmla="*/ 8 w 9"/>
                <a:gd name="T21" fmla="*/ 5 h 14"/>
                <a:gd name="T22" fmla="*/ 8 w 9"/>
                <a:gd name="T23" fmla="*/ 0 h 14"/>
                <a:gd name="T24" fmla="*/ 9 w 9"/>
                <a:gd name="T25" fmla="*/ 0 h 14"/>
                <a:gd name="T26" fmla="*/ 9 w 9"/>
                <a:gd name="T27" fmla="*/ 14 h 14"/>
                <a:gd name="T28" fmla="*/ 8 w 9"/>
                <a:gd name="T29" fmla="*/ 14 h 14"/>
                <a:gd name="T30" fmla="*/ 2 w 9"/>
                <a:gd name="T31" fmla="*/ 9 h 14"/>
                <a:gd name="T32" fmla="*/ 3 w 9"/>
                <a:gd name="T33" fmla="*/ 12 h 14"/>
                <a:gd name="T34" fmla="*/ 5 w 9"/>
                <a:gd name="T35" fmla="*/ 13 h 14"/>
                <a:gd name="T36" fmla="*/ 7 w 9"/>
                <a:gd name="T37" fmla="*/ 12 h 14"/>
                <a:gd name="T38" fmla="*/ 8 w 9"/>
                <a:gd name="T39" fmla="*/ 9 h 14"/>
                <a:gd name="T40" fmla="*/ 7 w 9"/>
                <a:gd name="T41" fmla="*/ 6 h 14"/>
                <a:gd name="T42" fmla="*/ 5 w 9"/>
                <a:gd name="T43" fmla="*/ 5 h 14"/>
                <a:gd name="T44" fmla="*/ 3 w 9"/>
                <a:gd name="T45" fmla="*/ 6 h 14"/>
                <a:gd name="T46" fmla="*/ 2 w 9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lnTo>
                    <a:pt x="8" y="13"/>
                  </a:ln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5"/>
                    <a:pt x="8" y="5"/>
                  </a:cubicBezTo>
                  <a:lnTo>
                    <a:pt x="8" y="0"/>
                  </a:lnTo>
                  <a:lnTo>
                    <a:pt x="9" y="0"/>
                  </a:lnTo>
                  <a:lnTo>
                    <a:pt x="9" y="14"/>
                  </a:lnTo>
                  <a:lnTo>
                    <a:pt x="8" y="14"/>
                  </a:lnTo>
                  <a:moveTo>
                    <a:pt x="2" y="9"/>
                  </a:moveTo>
                  <a:cubicBezTo>
                    <a:pt x="2" y="10"/>
                    <a:pt x="2" y="11"/>
                    <a:pt x="3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6" y="13"/>
                    <a:pt x="6" y="13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7"/>
                    <a:pt x="2" y="8"/>
                    <a:pt x="2" y="9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328" y="2378"/>
              <a:ext cx="80" cy="112"/>
            </a:xfrm>
            <a:custGeom>
              <a:avLst/>
              <a:gdLst>
                <a:gd name="T0" fmla="*/ 1 w 10"/>
                <a:gd name="T1" fmla="*/ 11 h 14"/>
                <a:gd name="T2" fmla="*/ 3 w 10"/>
                <a:gd name="T3" fmla="*/ 11 h 14"/>
                <a:gd name="T4" fmla="*/ 3 w 10"/>
                <a:gd name="T5" fmla="*/ 13 h 14"/>
                <a:gd name="T6" fmla="*/ 5 w 10"/>
                <a:gd name="T7" fmla="*/ 13 h 14"/>
                <a:gd name="T8" fmla="*/ 7 w 10"/>
                <a:gd name="T9" fmla="*/ 13 h 14"/>
                <a:gd name="T10" fmla="*/ 8 w 10"/>
                <a:gd name="T11" fmla="*/ 11 h 14"/>
                <a:gd name="T12" fmla="*/ 8 w 10"/>
                <a:gd name="T13" fmla="*/ 9 h 14"/>
                <a:gd name="T14" fmla="*/ 5 w 10"/>
                <a:gd name="T15" fmla="*/ 10 h 14"/>
                <a:gd name="T16" fmla="*/ 2 w 10"/>
                <a:gd name="T17" fmla="*/ 9 h 14"/>
                <a:gd name="T18" fmla="*/ 0 w 10"/>
                <a:gd name="T19" fmla="*/ 5 h 14"/>
                <a:gd name="T20" fmla="*/ 1 w 10"/>
                <a:gd name="T21" fmla="*/ 2 h 14"/>
                <a:gd name="T22" fmla="*/ 3 w 10"/>
                <a:gd name="T23" fmla="*/ 0 h 14"/>
                <a:gd name="T24" fmla="*/ 5 w 10"/>
                <a:gd name="T25" fmla="*/ 0 h 14"/>
                <a:gd name="T26" fmla="*/ 8 w 10"/>
                <a:gd name="T27" fmla="*/ 1 h 14"/>
                <a:gd name="T28" fmla="*/ 8 w 10"/>
                <a:gd name="T29" fmla="*/ 0 h 14"/>
                <a:gd name="T30" fmla="*/ 10 w 10"/>
                <a:gd name="T31" fmla="*/ 0 h 14"/>
                <a:gd name="T32" fmla="*/ 10 w 10"/>
                <a:gd name="T33" fmla="*/ 9 h 14"/>
                <a:gd name="T34" fmla="*/ 9 w 10"/>
                <a:gd name="T35" fmla="*/ 12 h 14"/>
                <a:gd name="T36" fmla="*/ 8 w 10"/>
                <a:gd name="T37" fmla="*/ 14 h 14"/>
                <a:gd name="T38" fmla="*/ 5 w 10"/>
                <a:gd name="T39" fmla="*/ 14 h 14"/>
                <a:gd name="T40" fmla="*/ 2 w 10"/>
                <a:gd name="T41" fmla="*/ 14 h 14"/>
                <a:gd name="T42" fmla="*/ 1 w 10"/>
                <a:gd name="T43" fmla="*/ 11 h 14"/>
                <a:gd name="T44" fmla="*/ 2 w 10"/>
                <a:gd name="T45" fmla="*/ 5 h 14"/>
                <a:gd name="T46" fmla="*/ 3 w 10"/>
                <a:gd name="T47" fmla="*/ 8 h 14"/>
                <a:gd name="T48" fmla="*/ 5 w 10"/>
                <a:gd name="T49" fmla="*/ 9 h 14"/>
                <a:gd name="T50" fmla="*/ 7 w 10"/>
                <a:gd name="T51" fmla="*/ 8 h 14"/>
                <a:gd name="T52" fmla="*/ 8 w 10"/>
                <a:gd name="T53" fmla="*/ 5 h 14"/>
                <a:gd name="T54" fmla="*/ 7 w 10"/>
                <a:gd name="T55" fmla="*/ 2 h 14"/>
                <a:gd name="T56" fmla="*/ 5 w 10"/>
                <a:gd name="T57" fmla="*/ 1 h 14"/>
                <a:gd name="T58" fmla="*/ 3 w 10"/>
                <a:gd name="T59" fmla="*/ 2 h 14"/>
                <a:gd name="T60" fmla="*/ 2 w 10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4">
                  <a:moveTo>
                    <a:pt x="1" y="11"/>
                  </a:moveTo>
                  <a:lnTo>
                    <a:pt x="3" y="11"/>
                  </a:lnTo>
                  <a:cubicBezTo>
                    <a:pt x="3" y="12"/>
                    <a:pt x="3" y="12"/>
                    <a:pt x="3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2"/>
                    <a:pt x="8" y="12"/>
                    <a:pt x="8" y="11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4" y="10"/>
                    <a:pt x="2" y="10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lnTo>
                    <a:pt x="8" y="0"/>
                  </a:lnTo>
                  <a:lnTo>
                    <a:pt x="10" y="0"/>
                  </a:lnTo>
                  <a:lnTo>
                    <a:pt x="10" y="9"/>
                  </a:lnTo>
                  <a:cubicBezTo>
                    <a:pt x="10" y="10"/>
                    <a:pt x="10" y="12"/>
                    <a:pt x="9" y="12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3"/>
                    <a:pt x="1" y="12"/>
                    <a:pt x="1" y="11"/>
                  </a:cubicBezTo>
                  <a:moveTo>
                    <a:pt x="2" y="5"/>
                  </a:moveTo>
                  <a:cubicBezTo>
                    <a:pt x="2" y="6"/>
                    <a:pt x="3" y="7"/>
                    <a:pt x="3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424" y="2378"/>
              <a:ext cx="72" cy="80"/>
            </a:xfrm>
            <a:custGeom>
              <a:avLst/>
              <a:gdLst>
                <a:gd name="T0" fmla="*/ 7 w 9"/>
                <a:gd name="T1" fmla="*/ 7 h 10"/>
                <a:gd name="T2" fmla="*/ 9 w 9"/>
                <a:gd name="T3" fmla="*/ 7 h 10"/>
                <a:gd name="T4" fmla="*/ 8 w 9"/>
                <a:gd name="T5" fmla="*/ 10 h 10"/>
                <a:gd name="T6" fmla="*/ 5 w 9"/>
                <a:gd name="T7" fmla="*/ 10 h 10"/>
                <a:gd name="T8" fmla="*/ 1 w 9"/>
                <a:gd name="T9" fmla="*/ 9 h 10"/>
                <a:gd name="T10" fmla="*/ 0 w 9"/>
                <a:gd name="T11" fmla="*/ 5 h 10"/>
                <a:gd name="T12" fmla="*/ 1 w 9"/>
                <a:gd name="T13" fmla="*/ 1 h 10"/>
                <a:gd name="T14" fmla="*/ 5 w 9"/>
                <a:gd name="T15" fmla="*/ 0 h 10"/>
                <a:gd name="T16" fmla="*/ 8 w 9"/>
                <a:gd name="T17" fmla="*/ 1 h 10"/>
                <a:gd name="T18" fmla="*/ 9 w 9"/>
                <a:gd name="T19" fmla="*/ 5 h 10"/>
                <a:gd name="T20" fmla="*/ 9 w 9"/>
                <a:gd name="T21" fmla="*/ 5 h 10"/>
                <a:gd name="T22" fmla="*/ 2 w 9"/>
                <a:gd name="T23" fmla="*/ 5 h 10"/>
                <a:gd name="T24" fmla="*/ 3 w 9"/>
                <a:gd name="T25" fmla="*/ 8 h 10"/>
                <a:gd name="T26" fmla="*/ 5 w 9"/>
                <a:gd name="T27" fmla="*/ 9 h 10"/>
                <a:gd name="T28" fmla="*/ 6 w 9"/>
                <a:gd name="T29" fmla="*/ 9 h 10"/>
                <a:gd name="T30" fmla="*/ 7 w 9"/>
                <a:gd name="T31" fmla="*/ 7 h 10"/>
                <a:gd name="T32" fmla="*/ 2 w 9"/>
                <a:gd name="T33" fmla="*/ 4 h 10"/>
                <a:gd name="T34" fmla="*/ 7 w 9"/>
                <a:gd name="T35" fmla="*/ 4 h 10"/>
                <a:gd name="T36" fmla="*/ 7 w 9"/>
                <a:gd name="T37" fmla="*/ 2 h 10"/>
                <a:gd name="T38" fmla="*/ 5 w 9"/>
                <a:gd name="T39" fmla="*/ 1 h 10"/>
                <a:gd name="T40" fmla="*/ 3 w 9"/>
                <a:gd name="T41" fmla="*/ 2 h 10"/>
                <a:gd name="T42" fmla="*/ 2 w 9"/>
                <a:gd name="T4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0">
                  <a:moveTo>
                    <a:pt x="7" y="7"/>
                  </a:moveTo>
                  <a:lnTo>
                    <a:pt x="9" y="7"/>
                  </a:lnTo>
                  <a:cubicBezTo>
                    <a:pt x="9" y="8"/>
                    <a:pt x="8" y="9"/>
                    <a:pt x="8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2" y="5"/>
                  </a:lnTo>
                  <a:cubicBezTo>
                    <a:pt x="2" y="7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7" y="7"/>
                  </a:cubicBezTo>
                  <a:moveTo>
                    <a:pt x="2" y="4"/>
                  </a:moveTo>
                  <a:lnTo>
                    <a:pt x="7" y="4"/>
                  </a:ln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1906" y="1252"/>
              <a:ext cx="8" cy="223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2961" y="1252"/>
              <a:ext cx="8" cy="223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307" y="1699"/>
              <a:ext cx="303" cy="8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1754" y="1931"/>
              <a:ext cx="8" cy="304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1610" y="1475"/>
              <a:ext cx="1662" cy="8"/>
            </a:xfrm>
            <a:custGeom>
              <a:avLst/>
              <a:gdLst>
                <a:gd name="T0" fmla="*/ 208 w 208"/>
                <a:gd name="T1" fmla="*/ 0 h 1"/>
                <a:gd name="T2" fmla="*/ 207 w 208"/>
                <a:gd name="T3" fmla="*/ 0 h 1"/>
                <a:gd name="T4" fmla="*/ 0 w 208"/>
                <a:gd name="T5" fmla="*/ 0 h 1"/>
                <a:gd name="T6" fmla="*/ 0 w 208"/>
                <a:gd name="T7" fmla="*/ 1 h 1"/>
                <a:gd name="T8" fmla="*/ 207 w 208"/>
                <a:gd name="T9" fmla="*/ 1 h 1"/>
                <a:gd name="T10" fmla="*/ 208 w 208"/>
                <a:gd name="T11" fmla="*/ 0 h 1"/>
                <a:gd name="T12" fmla="*/ 208 w 208"/>
                <a:gd name="T13" fmla="*/ 0 h 1"/>
                <a:gd name="T14" fmla="*/ 208 w 208"/>
                <a:gd name="T15" fmla="*/ 0 h 1"/>
                <a:gd name="T16" fmla="*/ 207 w 208"/>
                <a:gd name="T17" fmla="*/ 0 h 1"/>
                <a:gd name="T18" fmla="*/ 208 w 208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">
                  <a:moveTo>
                    <a:pt x="208" y="0"/>
                  </a:moveTo>
                  <a:lnTo>
                    <a:pt x="20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07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7" y="0"/>
                  </a:lnTo>
                  <a:lnTo>
                    <a:pt x="208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3264" y="1475"/>
              <a:ext cx="8" cy="464"/>
            </a:xfrm>
            <a:custGeom>
              <a:avLst/>
              <a:gdLst>
                <a:gd name="T0" fmla="*/ 0 w 1"/>
                <a:gd name="T1" fmla="*/ 58 h 58"/>
                <a:gd name="T2" fmla="*/ 1 w 1"/>
                <a:gd name="T3" fmla="*/ 57 h 58"/>
                <a:gd name="T4" fmla="*/ 1 w 1"/>
                <a:gd name="T5" fmla="*/ 0 h 58"/>
                <a:gd name="T6" fmla="*/ 0 w 1"/>
                <a:gd name="T7" fmla="*/ 0 h 58"/>
                <a:gd name="T8" fmla="*/ 0 w 1"/>
                <a:gd name="T9" fmla="*/ 57 h 58"/>
                <a:gd name="T10" fmla="*/ 0 w 1"/>
                <a:gd name="T11" fmla="*/ 58 h 58"/>
                <a:gd name="T12" fmla="*/ 0 w 1"/>
                <a:gd name="T13" fmla="*/ 58 h 58"/>
                <a:gd name="T14" fmla="*/ 1 w 1"/>
                <a:gd name="T15" fmla="*/ 58 h 58"/>
                <a:gd name="T16" fmla="*/ 1 w 1"/>
                <a:gd name="T17" fmla="*/ 57 h 58"/>
                <a:gd name="T18" fmla="*/ 0 w 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58">
                  <a:moveTo>
                    <a:pt x="0" y="58"/>
                  </a:moveTo>
                  <a:lnTo>
                    <a:pt x="1" y="5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1602" y="1931"/>
              <a:ext cx="1662" cy="8"/>
            </a:xfrm>
            <a:custGeom>
              <a:avLst/>
              <a:gdLst>
                <a:gd name="T0" fmla="*/ 0 w 208"/>
                <a:gd name="T1" fmla="*/ 0 h 1"/>
                <a:gd name="T2" fmla="*/ 1 w 208"/>
                <a:gd name="T3" fmla="*/ 1 h 1"/>
                <a:gd name="T4" fmla="*/ 208 w 208"/>
                <a:gd name="T5" fmla="*/ 1 h 1"/>
                <a:gd name="T6" fmla="*/ 208 w 208"/>
                <a:gd name="T7" fmla="*/ 0 h 1"/>
                <a:gd name="T8" fmla="*/ 1 w 208"/>
                <a:gd name="T9" fmla="*/ 0 h 1"/>
                <a:gd name="T10" fmla="*/ 0 w 208"/>
                <a:gd name="T11" fmla="*/ 0 h 1"/>
                <a:gd name="T12" fmla="*/ 0 w 208"/>
                <a:gd name="T13" fmla="*/ 0 h 1"/>
                <a:gd name="T14" fmla="*/ 0 w 208"/>
                <a:gd name="T15" fmla="*/ 1 h 1"/>
                <a:gd name="T16" fmla="*/ 1 w 208"/>
                <a:gd name="T17" fmla="*/ 1 h 1"/>
                <a:gd name="T18" fmla="*/ 0 w 208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">
                  <a:moveTo>
                    <a:pt x="0" y="0"/>
                  </a:moveTo>
                  <a:lnTo>
                    <a:pt x="1" y="1"/>
                  </a:lnTo>
                  <a:lnTo>
                    <a:pt x="208" y="1"/>
                  </a:lnTo>
                  <a:lnTo>
                    <a:pt x="208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602" y="1475"/>
              <a:ext cx="8" cy="456"/>
            </a:xfrm>
            <a:custGeom>
              <a:avLst/>
              <a:gdLst>
                <a:gd name="T0" fmla="*/ 1 w 1"/>
                <a:gd name="T1" fmla="*/ 0 h 57"/>
                <a:gd name="T2" fmla="*/ 0 w 1"/>
                <a:gd name="T3" fmla="*/ 0 h 57"/>
                <a:gd name="T4" fmla="*/ 0 w 1"/>
                <a:gd name="T5" fmla="*/ 57 h 57"/>
                <a:gd name="T6" fmla="*/ 1 w 1"/>
                <a:gd name="T7" fmla="*/ 57 h 57"/>
                <a:gd name="T8" fmla="*/ 1 w 1"/>
                <a:gd name="T9" fmla="*/ 0 h 57"/>
                <a:gd name="T10" fmla="*/ 1 w 1"/>
                <a:gd name="T11" fmla="*/ 0 h 57"/>
                <a:gd name="T12" fmla="*/ 1 w 1"/>
                <a:gd name="T13" fmla="*/ 0 h 57"/>
                <a:gd name="T14" fmla="*/ 0 w 1"/>
                <a:gd name="T15" fmla="*/ 0 h 57"/>
                <a:gd name="T16" fmla="*/ 0 w 1"/>
                <a:gd name="T17" fmla="*/ 0 h 57"/>
                <a:gd name="T18" fmla="*/ 1 w 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57">
                  <a:moveTo>
                    <a:pt x="1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3264" y="1699"/>
              <a:ext cx="304" cy="8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2433" y="1931"/>
              <a:ext cx="8" cy="304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3112" y="1931"/>
              <a:ext cx="8" cy="304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3336" y="2538"/>
              <a:ext cx="8" cy="600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2433" y="2538"/>
              <a:ext cx="8" cy="600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3720" y="2306"/>
              <a:ext cx="303" cy="8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3720" y="2458"/>
              <a:ext cx="303" cy="8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3432" y="2946"/>
              <a:ext cx="88" cy="12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0 h 15"/>
                <a:gd name="T4" fmla="*/ 5 w 11"/>
                <a:gd name="T5" fmla="*/ 0 h 15"/>
                <a:gd name="T6" fmla="*/ 7 w 11"/>
                <a:gd name="T7" fmla="*/ 1 h 15"/>
                <a:gd name="T8" fmla="*/ 9 w 11"/>
                <a:gd name="T9" fmla="*/ 1 h 15"/>
                <a:gd name="T10" fmla="*/ 10 w 11"/>
                <a:gd name="T11" fmla="*/ 3 h 15"/>
                <a:gd name="T12" fmla="*/ 11 w 11"/>
                <a:gd name="T13" fmla="*/ 5 h 15"/>
                <a:gd name="T14" fmla="*/ 10 w 11"/>
                <a:gd name="T15" fmla="*/ 8 h 15"/>
                <a:gd name="T16" fmla="*/ 5 w 11"/>
                <a:gd name="T17" fmla="*/ 9 h 15"/>
                <a:gd name="T18" fmla="*/ 2 w 11"/>
                <a:gd name="T19" fmla="*/ 9 h 15"/>
                <a:gd name="T20" fmla="*/ 2 w 11"/>
                <a:gd name="T21" fmla="*/ 15 h 15"/>
                <a:gd name="T22" fmla="*/ 0 w 11"/>
                <a:gd name="T23" fmla="*/ 15 h 15"/>
                <a:gd name="T24" fmla="*/ 2 w 11"/>
                <a:gd name="T25" fmla="*/ 7 h 15"/>
                <a:gd name="T26" fmla="*/ 5 w 11"/>
                <a:gd name="T27" fmla="*/ 7 h 15"/>
                <a:gd name="T28" fmla="*/ 8 w 11"/>
                <a:gd name="T29" fmla="*/ 7 h 15"/>
                <a:gd name="T30" fmla="*/ 9 w 11"/>
                <a:gd name="T31" fmla="*/ 5 h 15"/>
                <a:gd name="T32" fmla="*/ 8 w 11"/>
                <a:gd name="T33" fmla="*/ 3 h 15"/>
                <a:gd name="T34" fmla="*/ 7 w 11"/>
                <a:gd name="T35" fmla="*/ 2 h 15"/>
                <a:gd name="T36" fmla="*/ 5 w 11"/>
                <a:gd name="T37" fmla="*/ 2 h 15"/>
                <a:gd name="T38" fmla="*/ 2 w 11"/>
                <a:gd name="T39" fmla="*/ 2 h 15"/>
                <a:gd name="T40" fmla="*/ 2 w 11"/>
                <a:gd name="T4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0"/>
                  </a:lnTo>
                  <a:lnTo>
                    <a:pt x="5" y="0"/>
                  </a:ln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6"/>
                    <a:pt x="10" y="7"/>
                    <a:pt x="10" y="8"/>
                  </a:cubicBezTo>
                  <a:cubicBezTo>
                    <a:pt x="9" y="9"/>
                    <a:pt x="7" y="9"/>
                    <a:pt x="5" y="9"/>
                  </a:cubicBezTo>
                  <a:lnTo>
                    <a:pt x="2" y="9"/>
                  </a:lnTo>
                  <a:lnTo>
                    <a:pt x="2" y="15"/>
                  </a:lnTo>
                  <a:lnTo>
                    <a:pt x="0" y="15"/>
                  </a:lnTo>
                  <a:moveTo>
                    <a:pt x="2" y="7"/>
                  </a:moveTo>
                  <a:lnTo>
                    <a:pt x="5" y="7"/>
                  </a:ln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lnTo>
                    <a:pt x="2" y="2"/>
                  </a:lnTo>
                  <a:lnTo>
                    <a:pt x="2" y="7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3536" y="2946"/>
              <a:ext cx="96" cy="120"/>
            </a:xfrm>
            <a:custGeom>
              <a:avLst/>
              <a:gdLst>
                <a:gd name="T0" fmla="*/ 11 w 12"/>
                <a:gd name="T1" fmla="*/ 10 h 15"/>
                <a:gd name="T2" fmla="*/ 12 w 12"/>
                <a:gd name="T3" fmla="*/ 10 h 15"/>
                <a:gd name="T4" fmla="*/ 10 w 12"/>
                <a:gd name="T5" fmla="*/ 14 h 15"/>
                <a:gd name="T6" fmla="*/ 6 w 12"/>
                <a:gd name="T7" fmla="*/ 15 h 15"/>
                <a:gd name="T8" fmla="*/ 3 w 12"/>
                <a:gd name="T9" fmla="*/ 14 h 15"/>
                <a:gd name="T10" fmla="*/ 0 w 12"/>
                <a:gd name="T11" fmla="*/ 11 h 15"/>
                <a:gd name="T12" fmla="*/ 0 w 12"/>
                <a:gd name="T13" fmla="*/ 8 h 15"/>
                <a:gd name="T14" fmla="*/ 1 w 12"/>
                <a:gd name="T15" fmla="*/ 4 h 15"/>
                <a:gd name="T16" fmla="*/ 3 w 12"/>
                <a:gd name="T17" fmla="*/ 1 h 15"/>
                <a:gd name="T18" fmla="*/ 7 w 12"/>
                <a:gd name="T19" fmla="*/ 0 h 15"/>
                <a:gd name="T20" fmla="*/ 10 w 12"/>
                <a:gd name="T21" fmla="*/ 1 h 15"/>
                <a:gd name="T22" fmla="*/ 12 w 12"/>
                <a:gd name="T23" fmla="*/ 4 h 15"/>
                <a:gd name="T24" fmla="*/ 10 w 12"/>
                <a:gd name="T25" fmla="*/ 5 h 15"/>
                <a:gd name="T26" fmla="*/ 9 w 12"/>
                <a:gd name="T27" fmla="*/ 3 h 15"/>
                <a:gd name="T28" fmla="*/ 6 w 12"/>
                <a:gd name="T29" fmla="*/ 2 h 15"/>
                <a:gd name="T30" fmla="*/ 4 w 12"/>
                <a:gd name="T31" fmla="*/ 3 h 15"/>
                <a:gd name="T32" fmla="*/ 2 w 12"/>
                <a:gd name="T33" fmla="*/ 5 h 15"/>
                <a:gd name="T34" fmla="*/ 2 w 12"/>
                <a:gd name="T35" fmla="*/ 8 h 15"/>
                <a:gd name="T36" fmla="*/ 2 w 12"/>
                <a:gd name="T37" fmla="*/ 11 h 15"/>
                <a:gd name="T38" fmla="*/ 4 w 12"/>
                <a:gd name="T39" fmla="*/ 13 h 15"/>
                <a:gd name="T40" fmla="*/ 6 w 12"/>
                <a:gd name="T41" fmla="*/ 14 h 15"/>
                <a:gd name="T42" fmla="*/ 9 w 12"/>
                <a:gd name="T43" fmla="*/ 13 h 15"/>
                <a:gd name="T44" fmla="*/ 11 w 12"/>
                <a:gd name="T4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11" y="10"/>
                  </a:moveTo>
                  <a:lnTo>
                    <a:pt x="12" y="10"/>
                  </a:lnTo>
                  <a:cubicBezTo>
                    <a:pt x="12" y="12"/>
                    <a:pt x="11" y="13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4"/>
                  </a:cubicBezTo>
                  <a:lnTo>
                    <a:pt x="10" y="5"/>
                  </a:lnTo>
                  <a:cubicBezTo>
                    <a:pt x="10" y="4"/>
                    <a:pt x="10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7" y="14"/>
                    <a:pt x="8" y="13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3656" y="2946"/>
              <a:ext cx="16" cy="120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2521" y="2946"/>
              <a:ext cx="88" cy="12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0 h 15"/>
                <a:gd name="T4" fmla="*/ 6 w 11"/>
                <a:gd name="T5" fmla="*/ 0 h 15"/>
                <a:gd name="T6" fmla="*/ 8 w 11"/>
                <a:gd name="T7" fmla="*/ 1 h 15"/>
                <a:gd name="T8" fmla="*/ 10 w 11"/>
                <a:gd name="T9" fmla="*/ 1 h 15"/>
                <a:gd name="T10" fmla="*/ 11 w 11"/>
                <a:gd name="T11" fmla="*/ 3 h 15"/>
                <a:gd name="T12" fmla="*/ 11 w 11"/>
                <a:gd name="T13" fmla="*/ 5 h 15"/>
                <a:gd name="T14" fmla="*/ 10 w 11"/>
                <a:gd name="T15" fmla="*/ 8 h 15"/>
                <a:gd name="T16" fmla="*/ 6 w 11"/>
                <a:gd name="T17" fmla="*/ 9 h 15"/>
                <a:gd name="T18" fmla="*/ 2 w 11"/>
                <a:gd name="T19" fmla="*/ 9 h 15"/>
                <a:gd name="T20" fmla="*/ 2 w 11"/>
                <a:gd name="T21" fmla="*/ 15 h 15"/>
                <a:gd name="T22" fmla="*/ 0 w 11"/>
                <a:gd name="T23" fmla="*/ 15 h 15"/>
                <a:gd name="T24" fmla="*/ 2 w 11"/>
                <a:gd name="T25" fmla="*/ 7 h 15"/>
                <a:gd name="T26" fmla="*/ 6 w 11"/>
                <a:gd name="T27" fmla="*/ 7 h 15"/>
                <a:gd name="T28" fmla="*/ 9 w 11"/>
                <a:gd name="T29" fmla="*/ 7 h 15"/>
                <a:gd name="T30" fmla="*/ 9 w 11"/>
                <a:gd name="T31" fmla="*/ 5 h 15"/>
                <a:gd name="T32" fmla="*/ 9 w 11"/>
                <a:gd name="T33" fmla="*/ 3 h 15"/>
                <a:gd name="T34" fmla="*/ 8 w 11"/>
                <a:gd name="T35" fmla="*/ 2 h 15"/>
                <a:gd name="T36" fmla="*/ 6 w 11"/>
                <a:gd name="T37" fmla="*/ 2 h 15"/>
                <a:gd name="T38" fmla="*/ 2 w 11"/>
                <a:gd name="T39" fmla="*/ 2 h 15"/>
                <a:gd name="T40" fmla="*/ 2 w 11"/>
                <a:gd name="T4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0"/>
                  </a:lnTo>
                  <a:lnTo>
                    <a:pt x="6" y="0"/>
                  </a:lnTo>
                  <a:cubicBezTo>
                    <a:pt x="7" y="0"/>
                    <a:pt x="8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9"/>
                    <a:pt x="8" y="9"/>
                    <a:pt x="6" y="9"/>
                  </a:cubicBezTo>
                  <a:lnTo>
                    <a:pt x="2" y="9"/>
                  </a:lnTo>
                  <a:lnTo>
                    <a:pt x="2" y="15"/>
                  </a:lnTo>
                  <a:lnTo>
                    <a:pt x="0" y="15"/>
                  </a:lnTo>
                  <a:moveTo>
                    <a:pt x="2" y="7"/>
                  </a:moveTo>
                  <a:lnTo>
                    <a:pt x="6" y="7"/>
                  </a:lnTo>
                  <a:cubicBezTo>
                    <a:pt x="7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lnTo>
                    <a:pt x="2" y="2"/>
                  </a:lnTo>
                  <a:lnTo>
                    <a:pt x="2" y="7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625" y="2946"/>
              <a:ext cx="104" cy="120"/>
            </a:xfrm>
            <a:custGeom>
              <a:avLst/>
              <a:gdLst>
                <a:gd name="T0" fmla="*/ 11 w 13"/>
                <a:gd name="T1" fmla="*/ 10 h 15"/>
                <a:gd name="T2" fmla="*/ 13 w 13"/>
                <a:gd name="T3" fmla="*/ 10 h 15"/>
                <a:gd name="T4" fmla="*/ 11 w 13"/>
                <a:gd name="T5" fmla="*/ 14 h 15"/>
                <a:gd name="T6" fmla="*/ 7 w 13"/>
                <a:gd name="T7" fmla="*/ 15 h 15"/>
                <a:gd name="T8" fmla="*/ 3 w 13"/>
                <a:gd name="T9" fmla="*/ 14 h 15"/>
                <a:gd name="T10" fmla="*/ 1 w 13"/>
                <a:gd name="T11" fmla="*/ 11 h 15"/>
                <a:gd name="T12" fmla="*/ 0 w 13"/>
                <a:gd name="T13" fmla="*/ 8 h 15"/>
                <a:gd name="T14" fmla="*/ 1 w 13"/>
                <a:gd name="T15" fmla="*/ 4 h 15"/>
                <a:gd name="T16" fmla="*/ 4 w 13"/>
                <a:gd name="T17" fmla="*/ 1 h 15"/>
                <a:gd name="T18" fmla="*/ 7 w 13"/>
                <a:gd name="T19" fmla="*/ 0 h 15"/>
                <a:gd name="T20" fmla="*/ 11 w 13"/>
                <a:gd name="T21" fmla="*/ 1 h 15"/>
                <a:gd name="T22" fmla="*/ 13 w 13"/>
                <a:gd name="T23" fmla="*/ 4 h 15"/>
                <a:gd name="T24" fmla="*/ 11 w 13"/>
                <a:gd name="T25" fmla="*/ 5 h 15"/>
                <a:gd name="T26" fmla="*/ 10 w 13"/>
                <a:gd name="T27" fmla="*/ 3 h 15"/>
                <a:gd name="T28" fmla="*/ 7 w 13"/>
                <a:gd name="T29" fmla="*/ 2 h 15"/>
                <a:gd name="T30" fmla="*/ 4 w 13"/>
                <a:gd name="T31" fmla="*/ 3 h 15"/>
                <a:gd name="T32" fmla="*/ 3 w 13"/>
                <a:gd name="T33" fmla="*/ 5 h 15"/>
                <a:gd name="T34" fmla="*/ 2 w 13"/>
                <a:gd name="T35" fmla="*/ 8 h 15"/>
                <a:gd name="T36" fmla="*/ 3 w 13"/>
                <a:gd name="T37" fmla="*/ 11 h 15"/>
                <a:gd name="T38" fmla="*/ 5 w 13"/>
                <a:gd name="T39" fmla="*/ 13 h 15"/>
                <a:gd name="T40" fmla="*/ 7 w 13"/>
                <a:gd name="T41" fmla="*/ 14 h 15"/>
                <a:gd name="T42" fmla="*/ 10 w 13"/>
                <a:gd name="T43" fmla="*/ 13 h 15"/>
                <a:gd name="T44" fmla="*/ 11 w 13"/>
                <a:gd name="T4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5">
                  <a:moveTo>
                    <a:pt x="11" y="10"/>
                  </a:moveTo>
                  <a:lnTo>
                    <a:pt x="13" y="10"/>
                  </a:lnTo>
                  <a:cubicBezTo>
                    <a:pt x="13" y="12"/>
                    <a:pt x="12" y="13"/>
                    <a:pt x="11" y="14"/>
                  </a:cubicBezTo>
                  <a:cubicBezTo>
                    <a:pt x="10" y="15"/>
                    <a:pt x="9" y="15"/>
                    <a:pt x="7" y="15"/>
                  </a:cubicBezTo>
                  <a:cubicBezTo>
                    <a:pt x="6" y="15"/>
                    <a:pt x="4" y="15"/>
                    <a:pt x="3" y="14"/>
                  </a:cubicBezTo>
                  <a:cubicBezTo>
                    <a:pt x="2" y="14"/>
                    <a:pt x="2" y="13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3" y="4"/>
                  </a:cubicBezTo>
                  <a:lnTo>
                    <a:pt x="11" y="5"/>
                  </a:lnTo>
                  <a:cubicBezTo>
                    <a:pt x="11" y="4"/>
                    <a:pt x="10" y="3"/>
                    <a:pt x="10" y="3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0" y="12"/>
                    <a:pt x="11" y="11"/>
                    <a:pt x="11" y="10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2753" y="2946"/>
              <a:ext cx="16" cy="120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2785" y="3018"/>
              <a:ext cx="48" cy="16"/>
            </a:xfrm>
            <a:prstGeom prst="rect">
              <a:avLst/>
            </a:prstGeom>
            <a:solidFill>
              <a:srgbClr val="25221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2873" y="2946"/>
              <a:ext cx="112" cy="120"/>
            </a:xfrm>
            <a:custGeom>
              <a:avLst/>
              <a:gdLst>
                <a:gd name="T0" fmla="*/ 0 w 14"/>
                <a:gd name="T1" fmla="*/ 15 h 15"/>
                <a:gd name="T2" fmla="*/ 6 w 14"/>
                <a:gd name="T3" fmla="*/ 7 h 15"/>
                <a:gd name="T4" fmla="*/ 1 w 14"/>
                <a:gd name="T5" fmla="*/ 0 h 15"/>
                <a:gd name="T6" fmla="*/ 3 w 14"/>
                <a:gd name="T7" fmla="*/ 0 h 15"/>
                <a:gd name="T8" fmla="*/ 6 w 14"/>
                <a:gd name="T9" fmla="*/ 4 h 15"/>
                <a:gd name="T10" fmla="*/ 7 w 14"/>
                <a:gd name="T11" fmla="*/ 6 h 15"/>
                <a:gd name="T12" fmla="*/ 8 w 14"/>
                <a:gd name="T13" fmla="*/ 4 h 15"/>
                <a:gd name="T14" fmla="*/ 11 w 14"/>
                <a:gd name="T15" fmla="*/ 0 h 15"/>
                <a:gd name="T16" fmla="*/ 13 w 14"/>
                <a:gd name="T17" fmla="*/ 0 h 15"/>
                <a:gd name="T18" fmla="*/ 8 w 14"/>
                <a:gd name="T19" fmla="*/ 7 h 15"/>
                <a:gd name="T20" fmla="*/ 14 w 14"/>
                <a:gd name="T21" fmla="*/ 15 h 15"/>
                <a:gd name="T22" fmla="*/ 11 w 14"/>
                <a:gd name="T23" fmla="*/ 15 h 15"/>
                <a:gd name="T24" fmla="*/ 8 w 14"/>
                <a:gd name="T25" fmla="*/ 10 h 15"/>
                <a:gd name="T26" fmla="*/ 7 w 14"/>
                <a:gd name="T27" fmla="*/ 9 h 15"/>
                <a:gd name="T28" fmla="*/ 6 w 14"/>
                <a:gd name="T29" fmla="*/ 10 h 15"/>
                <a:gd name="T30" fmla="*/ 3 w 14"/>
                <a:gd name="T31" fmla="*/ 15 h 15"/>
                <a:gd name="T32" fmla="*/ 0 w 14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6" y="7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4"/>
                  </a:lnTo>
                  <a:cubicBezTo>
                    <a:pt x="6" y="5"/>
                    <a:pt x="7" y="6"/>
                    <a:pt x="7" y="6"/>
                  </a:cubicBezTo>
                  <a:cubicBezTo>
                    <a:pt x="7" y="5"/>
                    <a:pt x="8" y="5"/>
                    <a:pt x="8" y="4"/>
                  </a:cubicBezTo>
                  <a:lnTo>
                    <a:pt x="11" y="0"/>
                  </a:lnTo>
                  <a:lnTo>
                    <a:pt x="13" y="0"/>
                  </a:lnTo>
                  <a:lnTo>
                    <a:pt x="8" y="7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8" y="10"/>
                  </a:ln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10"/>
                    <a:pt x="6" y="10"/>
                  </a:cubicBezTo>
                  <a:lnTo>
                    <a:pt x="3" y="15"/>
                  </a:lnTo>
                  <a:lnTo>
                    <a:pt x="0" y="15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4183" y="2195"/>
              <a:ext cx="88" cy="119"/>
            </a:xfrm>
            <a:custGeom>
              <a:avLst/>
              <a:gdLst>
                <a:gd name="T0" fmla="*/ 0 w 11"/>
                <a:gd name="T1" fmla="*/ 10 h 15"/>
                <a:gd name="T2" fmla="*/ 1 w 11"/>
                <a:gd name="T3" fmla="*/ 10 h 15"/>
                <a:gd name="T4" fmla="*/ 2 w 11"/>
                <a:gd name="T5" fmla="*/ 11 h 15"/>
                <a:gd name="T6" fmla="*/ 3 w 11"/>
                <a:gd name="T7" fmla="*/ 12 h 15"/>
                <a:gd name="T8" fmla="*/ 6 w 11"/>
                <a:gd name="T9" fmla="*/ 13 h 15"/>
                <a:gd name="T10" fmla="*/ 8 w 11"/>
                <a:gd name="T11" fmla="*/ 13 h 15"/>
                <a:gd name="T12" fmla="*/ 9 w 11"/>
                <a:gd name="T13" fmla="*/ 12 h 15"/>
                <a:gd name="T14" fmla="*/ 9 w 11"/>
                <a:gd name="T15" fmla="*/ 10 h 15"/>
                <a:gd name="T16" fmla="*/ 9 w 11"/>
                <a:gd name="T17" fmla="*/ 9 h 15"/>
                <a:gd name="T18" fmla="*/ 8 w 11"/>
                <a:gd name="T19" fmla="*/ 8 h 15"/>
                <a:gd name="T20" fmla="*/ 5 w 11"/>
                <a:gd name="T21" fmla="*/ 8 h 15"/>
                <a:gd name="T22" fmla="*/ 2 w 11"/>
                <a:gd name="T23" fmla="*/ 7 h 15"/>
                <a:gd name="T24" fmla="*/ 1 w 11"/>
                <a:gd name="T25" fmla="*/ 5 h 15"/>
                <a:gd name="T26" fmla="*/ 0 w 11"/>
                <a:gd name="T27" fmla="*/ 4 h 15"/>
                <a:gd name="T28" fmla="*/ 1 w 11"/>
                <a:gd name="T29" fmla="*/ 2 h 15"/>
                <a:gd name="T30" fmla="*/ 3 w 11"/>
                <a:gd name="T31" fmla="*/ 0 h 15"/>
                <a:gd name="T32" fmla="*/ 5 w 11"/>
                <a:gd name="T33" fmla="*/ 0 h 15"/>
                <a:gd name="T34" fmla="*/ 8 w 11"/>
                <a:gd name="T35" fmla="*/ 0 h 15"/>
                <a:gd name="T36" fmla="*/ 10 w 11"/>
                <a:gd name="T37" fmla="*/ 2 h 15"/>
                <a:gd name="T38" fmla="*/ 11 w 11"/>
                <a:gd name="T39" fmla="*/ 4 h 15"/>
                <a:gd name="T40" fmla="*/ 9 w 11"/>
                <a:gd name="T41" fmla="*/ 4 h 15"/>
                <a:gd name="T42" fmla="*/ 8 w 11"/>
                <a:gd name="T43" fmla="*/ 2 h 15"/>
                <a:gd name="T44" fmla="*/ 5 w 11"/>
                <a:gd name="T45" fmla="*/ 1 h 15"/>
                <a:gd name="T46" fmla="*/ 3 w 11"/>
                <a:gd name="T47" fmla="*/ 2 h 15"/>
                <a:gd name="T48" fmla="*/ 2 w 11"/>
                <a:gd name="T49" fmla="*/ 4 h 15"/>
                <a:gd name="T50" fmla="*/ 3 w 11"/>
                <a:gd name="T51" fmla="*/ 5 h 15"/>
                <a:gd name="T52" fmla="*/ 5 w 11"/>
                <a:gd name="T53" fmla="*/ 6 h 15"/>
                <a:gd name="T54" fmla="*/ 9 w 11"/>
                <a:gd name="T55" fmla="*/ 7 h 15"/>
                <a:gd name="T56" fmla="*/ 11 w 11"/>
                <a:gd name="T57" fmla="*/ 8 h 15"/>
                <a:gd name="T58" fmla="*/ 11 w 11"/>
                <a:gd name="T59" fmla="*/ 10 h 15"/>
                <a:gd name="T60" fmla="*/ 10 w 11"/>
                <a:gd name="T61" fmla="*/ 12 h 15"/>
                <a:gd name="T62" fmla="*/ 9 w 11"/>
                <a:gd name="T63" fmla="*/ 14 h 15"/>
                <a:gd name="T64" fmla="*/ 6 w 11"/>
                <a:gd name="T65" fmla="*/ 15 h 15"/>
                <a:gd name="T66" fmla="*/ 3 w 11"/>
                <a:gd name="T67" fmla="*/ 14 h 15"/>
                <a:gd name="T68" fmla="*/ 0 w 11"/>
                <a:gd name="T69" fmla="*/ 12 h 15"/>
                <a:gd name="T70" fmla="*/ 0 w 11"/>
                <a:gd name="T7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5">
                  <a:moveTo>
                    <a:pt x="0" y="10"/>
                  </a:moveTo>
                  <a:lnTo>
                    <a:pt x="1" y="10"/>
                  </a:lnTo>
                  <a:cubicBezTo>
                    <a:pt x="2" y="10"/>
                    <a:pt x="2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lnTo>
                    <a:pt x="9" y="4"/>
                  </a:lnTo>
                  <a:cubicBezTo>
                    <a:pt x="9" y="3"/>
                    <a:pt x="8" y="3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7" y="6"/>
                    <a:pt x="8" y="6"/>
                    <a:pt x="9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5"/>
                    <a:pt x="3" y="14"/>
                    <a:pt x="3" y="14"/>
                  </a:cubicBezTo>
                  <a:cubicBezTo>
                    <a:pt x="2" y="14"/>
                    <a:pt x="1" y="13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4279" y="2195"/>
              <a:ext cx="112" cy="111"/>
            </a:xfrm>
            <a:custGeom>
              <a:avLst/>
              <a:gdLst>
                <a:gd name="T0" fmla="*/ 0 w 14"/>
                <a:gd name="T1" fmla="*/ 14 h 14"/>
                <a:gd name="T2" fmla="*/ 6 w 14"/>
                <a:gd name="T3" fmla="*/ 0 h 14"/>
                <a:gd name="T4" fmla="*/ 8 w 14"/>
                <a:gd name="T5" fmla="*/ 0 h 14"/>
                <a:gd name="T6" fmla="*/ 14 w 14"/>
                <a:gd name="T7" fmla="*/ 14 h 14"/>
                <a:gd name="T8" fmla="*/ 11 w 14"/>
                <a:gd name="T9" fmla="*/ 14 h 14"/>
                <a:gd name="T10" fmla="*/ 10 w 14"/>
                <a:gd name="T11" fmla="*/ 10 h 14"/>
                <a:gd name="T12" fmla="*/ 4 w 14"/>
                <a:gd name="T13" fmla="*/ 10 h 14"/>
                <a:gd name="T14" fmla="*/ 2 w 14"/>
                <a:gd name="T15" fmla="*/ 14 h 14"/>
                <a:gd name="T16" fmla="*/ 0 w 14"/>
                <a:gd name="T17" fmla="*/ 14 h 14"/>
                <a:gd name="T18" fmla="*/ 4 w 14"/>
                <a:gd name="T19" fmla="*/ 8 h 14"/>
                <a:gd name="T20" fmla="*/ 9 w 14"/>
                <a:gd name="T21" fmla="*/ 8 h 14"/>
                <a:gd name="T22" fmla="*/ 8 w 14"/>
                <a:gd name="T23" fmla="*/ 4 h 14"/>
                <a:gd name="T24" fmla="*/ 7 w 14"/>
                <a:gd name="T25" fmla="*/ 1 h 14"/>
                <a:gd name="T26" fmla="*/ 6 w 14"/>
                <a:gd name="T27" fmla="*/ 4 h 14"/>
                <a:gd name="T28" fmla="*/ 4 w 14"/>
                <a:gd name="T2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4"/>
                  </a:lnTo>
                  <a:moveTo>
                    <a:pt x="4" y="8"/>
                  </a:moveTo>
                  <a:lnTo>
                    <a:pt x="9" y="8"/>
                  </a:lnTo>
                  <a:lnTo>
                    <a:pt x="8" y="4"/>
                  </a:lnTo>
                  <a:cubicBezTo>
                    <a:pt x="7" y="3"/>
                    <a:pt x="7" y="2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lnTo>
                    <a:pt x="4" y="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4391" y="2195"/>
              <a:ext cx="95" cy="111"/>
            </a:xfrm>
            <a:custGeom>
              <a:avLst/>
              <a:gdLst>
                <a:gd name="T0" fmla="*/ 5 w 12"/>
                <a:gd name="T1" fmla="*/ 14 h 14"/>
                <a:gd name="T2" fmla="*/ 5 w 12"/>
                <a:gd name="T3" fmla="*/ 2 h 14"/>
                <a:gd name="T4" fmla="*/ 0 w 12"/>
                <a:gd name="T5" fmla="*/ 2 h 14"/>
                <a:gd name="T6" fmla="*/ 0 w 12"/>
                <a:gd name="T7" fmla="*/ 0 h 14"/>
                <a:gd name="T8" fmla="*/ 12 w 12"/>
                <a:gd name="T9" fmla="*/ 0 h 14"/>
                <a:gd name="T10" fmla="*/ 12 w 12"/>
                <a:gd name="T11" fmla="*/ 2 h 14"/>
                <a:gd name="T12" fmla="*/ 7 w 12"/>
                <a:gd name="T13" fmla="*/ 2 h 14"/>
                <a:gd name="T14" fmla="*/ 7 w 12"/>
                <a:gd name="T15" fmla="*/ 14 h 14"/>
                <a:gd name="T16" fmla="*/ 5 w 12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5" y="14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14"/>
                  </a:lnTo>
                  <a:lnTo>
                    <a:pt x="5" y="14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486" y="2195"/>
              <a:ext cx="104" cy="111"/>
            </a:xfrm>
            <a:custGeom>
              <a:avLst/>
              <a:gdLst>
                <a:gd name="T0" fmla="*/ 0 w 13"/>
                <a:gd name="T1" fmla="*/ 14 h 14"/>
                <a:gd name="T2" fmla="*/ 5 w 13"/>
                <a:gd name="T3" fmla="*/ 0 h 14"/>
                <a:gd name="T4" fmla="*/ 7 w 13"/>
                <a:gd name="T5" fmla="*/ 0 h 14"/>
                <a:gd name="T6" fmla="*/ 13 w 13"/>
                <a:gd name="T7" fmla="*/ 14 h 14"/>
                <a:gd name="T8" fmla="*/ 11 w 13"/>
                <a:gd name="T9" fmla="*/ 14 h 14"/>
                <a:gd name="T10" fmla="*/ 10 w 13"/>
                <a:gd name="T11" fmla="*/ 10 h 14"/>
                <a:gd name="T12" fmla="*/ 3 w 13"/>
                <a:gd name="T13" fmla="*/ 10 h 14"/>
                <a:gd name="T14" fmla="*/ 2 w 13"/>
                <a:gd name="T15" fmla="*/ 14 h 14"/>
                <a:gd name="T16" fmla="*/ 0 w 13"/>
                <a:gd name="T17" fmla="*/ 14 h 14"/>
                <a:gd name="T18" fmla="*/ 4 w 13"/>
                <a:gd name="T19" fmla="*/ 8 h 14"/>
                <a:gd name="T20" fmla="*/ 9 w 13"/>
                <a:gd name="T21" fmla="*/ 8 h 14"/>
                <a:gd name="T22" fmla="*/ 7 w 13"/>
                <a:gd name="T23" fmla="*/ 4 h 14"/>
                <a:gd name="T24" fmla="*/ 6 w 13"/>
                <a:gd name="T25" fmla="*/ 1 h 14"/>
                <a:gd name="T26" fmla="*/ 6 w 13"/>
                <a:gd name="T27" fmla="*/ 4 h 14"/>
                <a:gd name="T28" fmla="*/ 4 w 13"/>
                <a:gd name="T2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4"/>
                  </a:lnTo>
                  <a:moveTo>
                    <a:pt x="4" y="8"/>
                  </a:moveTo>
                  <a:lnTo>
                    <a:pt x="9" y="8"/>
                  </a:lnTo>
                  <a:lnTo>
                    <a:pt x="7" y="4"/>
                  </a:lnTo>
                  <a:cubicBezTo>
                    <a:pt x="7" y="3"/>
                    <a:pt x="7" y="2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lnTo>
                    <a:pt x="4" y="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4183" y="2418"/>
              <a:ext cx="96" cy="120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0 h 15"/>
                <a:gd name="T4" fmla="*/ 12 w 12"/>
                <a:gd name="T5" fmla="*/ 9 h 15"/>
                <a:gd name="T6" fmla="*/ 11 w 12"/>
                <a:gd name="T7" fmla="*/ 12 h 15"/>
                <a:gd name="T8" fmla="*/ 9 w 12"/>
                <a:gd name="T9" fmla="*/ 14 h 15"/>
                <a:gd name="T10" fmla="*/ 6 w 12"/>
                <a:gd name="T11" fmla="*/ 15 h 15"/>
                <a:gd name="T12" fmla="*/ 3 w 12"/>
                <a:gd name="T13" fmla="*/ 14 h 15"/>
                <a:gd name="T14" fmla="*/ 1 w 12"/>
                <a:gd name="T15" fmla="*/ 12 h 15"/>
                <a:gd name="T16" fmla="*/ 0 w 12"/>
                <a:gd name="T17" fmla="*/ 9 h 15"/>
                <a:gd name="T18" fmla="*/ 0 w 12"/>
                <a:gd name="T19" fmla="*/ 0 h 15"/>
                <a:gd name="T20" fmla="*/ 2 w 12"/>
                <a:gd name="T21" fmla="*/ 0 h 15"/>
                <a:gd name="T22" fmla="*/ 2 w 12"/>
                <a:gd name="T23" fmla="*/ 9 h 15"/>
                <a:gd name="T24" fmla="*/ 3 w 12"/>
                <a:gd name="T25" fmla="*/ 11 h 15"/>
                <a:gd name="T26" fmla="*/ 4 w 12"/>
                <a:gd name="T27" fmla="*/ 13 h 15"/>
                <a:gd name="T28" fmla="*/ 6 w 12"/>
                <a:gd name="T29" fmla="*/ 13 h 15"/>
                <a:gd name="T30" fmla="*/ 9 w 12"/>
                <a:gd name="T31" fmla="*/ 12 h 15"/>
                <a:gd name="T32" fmla="*/ 10 w 12"/>
                <a:gd name="T33" fmla="*/ 9 h 15"/>
                <a:gd name="T34" fmla="*/ 10 w 12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lnTo>
                    <a:pt x="12" y="0"/>
                  </a:lnTo>
                  <a:lnTo>
                    <a:pt x="12" y="9"/>
                  </a:lnTo>
                  <a:cubicBezTo>
                    <a:pt x="12" y="10"/>
                    <a:pt x="11" y="11"/>
                    <a:pt x="11" y="12"/>
                  </a:cubicBezTo>
                  <a:cubicBezTo>
                    <a:pt x="11" y="13"/>
                    <a:pt x="10" y="14"/>
                    <a:pt x="9" y="14"/>
                  </a:cubicBezTo>
                  <a:cubicBezTo>
                    <a:pt x="9" y="15"/>
                    <a:pt x="7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cubicBezTo>
                    <a:pt x="2" y="10"/>
                    <a:pt x="2" y="11"/>
                    <a:pt x="3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10" y="10"/>
                    <a:pt x="10" y="9"/>
                  </a:cubicBezTo>
                  <a:lnTo>
                    <a:pt x="1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4295" y="2418"/>
              <a:ext cx="96" cy="120"/>
            </a:xfrm>
            <a:custGeom>
              <a:avLst/>
              <a:gdLst>
                <a:gd name="T0" fmla="*/ 0 w 12"/>
                <a:gd name="T1" fmla="*/ 10 h 15"/>
                <a:gd name="T2" fmla="*/ 2 w 12"/>
                <a:gd name="T3" fmla="*/ 10 h 15"/>
                <a:gd name="T4" fmla="*/ 3 w 12"/>
                <a:gd name="T5" fmla="*/ 12 h 15"/>
                <a:gd name="T6" fmla="*/ 4 w 12"/>
                <a:gd name="T7" fmla="*/ 13 h 15"/>
                <a:gd name="T8" fmla="*/ 6 w 12"/>
                <a:gd name="T9" fmla="*/ 13 h 15"/>
                <a:gd name="T10" fmla="*/ 8 w 12"/>
                <a:gd name="T11" fmla="*/ 13 h 15"/>
                <a:gd name="T12" fmla="*/ 9 w 12"/>
                <a:gd name="T13" fmla="*/ 12 h 15"/>
                <a:gd name="T14" fmla="*/ 10 w 12"/>
                <a:gd name="T15" fmla="*/ 11 h 15"/>
                <a:gd name="T16" fmla="*/ 9 w 12"/>
                <a:gd name="T17" fmla="*/ 10 h 15"/>
                <a:gd name="T18" fmla="*/ 8 w 12"/>
                <a:gd name="T19" fmla="*/ 9 h 15"/>
                <a:gd name="T20" fmla="*/ 6 w 12"/>
                <a:gd name="T21" fmla="*/ 8 h 15"/>
                <a:gd name="T22" fmla="*/ 3 w 12"/>
                <a:gd name="T23" fmla="*/ 7 h 15"/>
                <a:gd name="T24" fmla="*/ 1 w 12"/>
                <a:gd name="T25" fmla="*/ 6 h 15"/>
                <a:gd name="T26" fmla="*/ 1 w 12"/>
                <a:gd name="T27" fmla="*/ 4 h 15"/>
                <a:gd name="T28" fmla="*/ 1 w 12"/>
                <a:gd name="T29" fmla="*/ 2 h 15"/>
                <a:gd name="T30" fmla="*/ 3 w 12"/>
                <a:gd name="T31" fmla="*/ 1 h 15"/>
                <a:gd name="T32" fmla="*/ 6 w 12"/>
                <a:gd name="T33" fmla="*/ 0 h 15"/>
                <a:gd name="T34" fmla="*/ 9 w 12"/>
                <a:gd name="T35" fmla="*/ 1 h 15"/>
                <a:gd name="T36" fmla="*/ 11 w 12"/>
                <a:gd name="T37" fmla="*/ 2 h 15"/>
                <a:gd name="T38" fmla="*/ 11 w 12"/>
                <a:gd name="T39" fmla="*/ 4 h 15"/>
                <a:gd name="T40" fmla="*/ 9 w 12"/>
                <a:gd name="T41" fmla="*/ 5 h 15"/>
                <a:gd name="T42" fmla="*/ 8 w 12"/>
                <a:gd name="T43" fmla="*/ 2 h 15"/>
                <a:gd name="T44" fmla="*/ 6 w 12"/>
                <a:gd name="T45" fmla="*/ 2 h 15"/>
                <a:gd name="T46" fmla="*/ 3 w 12"/>
                <a:gd name="T47" fmla="*/ 2 h 15"/>
                <a:gd name="T48" fmla="*/ 3 w 12"/>
                <a:gd name="T49" fmla="*/ 4 h 15"/>
                <a:gd name="T50" fmla="*/ 3 w 12"/>
                <a:gd name="T51" fmla="*/ 5 h 15"/>
                <a:gd name="T52" fmla="*/ 6 w 12"/>
                <a:gd name="T53" fmla="*/ 6 h 15"/>
                <a:gd name="T54" fmla="*/ 9 w 12"/>
                <a:gd name="T55" fmla="*/ 7 h 15"/>
                <a:gd name="T56" fmla="*/ 11 w 12"/>
                <a:gd name="T57" fmla="*/ 9 h 15"/>
                <a:gd name="T58" fmla="*/ 12 w 12"/>
                <a:gd name="T59" fmla="*/ 11 h 15"/>
                <a:gd name="T60" fmla="*/ 11 w 12"/>
                <a:gd name="T61" fmla="*/ 13 h 15"/>
                <a:gd name="T62" fmla="*/ 9 w 12"/>
                <a:gd name="T63" fmla="*/ 14 h 15"/>
                <a:gd name="T64" fmla="*/ 6 w 12"/>
                <a:gd name="T65" fmla="*/ 15 h 15"/>
                <a:gd name="T66" fmla="*/ 3 w 12"/>
                <a:gd name="T67" fmla="*/ 14 h 15"/>
                <a:gd name="T68" fmla="*/ 1 w 12"/>
                <a:gd name="T69" fmla="*/ 13 h 15"/>
                <a:gd name="T70" fmla="*/ 0 w 12"/>
                <a:gd name="T7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15">
                  <a:moveTo>
                    <a:pt x="0" y="10"/>
                  </a:moveTo>
                  <a:lnTo>
                    <a:pt x="2" y="10"/>
                  </a:lnTo>
                  <a:cubicBezTo>
                    <a:pt x="2" y="11"/>
                    <a:pt x="2" y="11"/>
                    <a:pt x="3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lnTo>
                    <a:pt x="9" y="5"/>
                  </a:ln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2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407" y="2418"/>
              <a:ext cx="87" cy="12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0 h 15"/>
                <a:gd name="T4" fmla="*/ 6 w 11"/>
                <a:gd name="T5" fmla="*/ 0 h 15"/>
                <a:gd name="T6" fmla="*/ 8 w 11"/>
                <a:gd name="T7" fmla="*/ 1 h 15"/>
                <a:gd name="T8" fmla="*/ 10 w 11"/>
                <a:gd name="T9" fmla="*/ 2 h 15"/>
                <a:gd name="T10" fmla="*/ 10 w 11"/>
                <a:gd name="T11" fmla="*/ 4 h 15"/>
                <a:gd name="T12" fmla="*/ 10 w 11"/>
                <a:gd name="T13" fmla="*/ 6 h 15"/>
                <a:gd name="T14" fmla="*/ 8 w 11"/>
                <a:gd name="T15" fmla="*/ 7 h 15"/>
                <a:gd name="T16" fmla="*/ 10 w 11"/>
                <a:gd name="T17" fmla="*/ 8 h 15"/>
                <a:gd name="T18" fmla="*/ 11 w 11"/>
                <a:gd name="T19" fmla="*/ 11 h 15"/>
                <a:gd name="T20" fmla="*/ 11 w 11"/>
                <a:gd name="T21" fmla="*/ 12 h 15"/>
                <a:gd name="T22" fmla="*/ 10 w 11"/>
                <a:gd name="T23" fmla="*/ 14 h 15"/>
                <a:gd name="T24" fmla="*/ 8 w 11"/>
                <a:gd name="T25" fmla="*/ 15 h 15"/>
                <a:gd name="T26" fmla="*/ 6 w 11"/>
                <a:gd name="T27" fmla="*/ 15 h 15"/>
                <a:gd name="T28" fmla="*/ 0 w 11"/>
                <a:gd name="T29" fmla="*/ 15 h 15"/>
                <a:gd name="T30" fmla="*/ 2 w 11"/>
                <a:gd name="T31" fmla="*/ 6 h 15"/>
                <a:gd name="T32" fmla="*/ 5 w 11"/>
                <a:gd name="T33" fmla="*/ 6 h 15"/>
                <a:gd name="T34" fmla="*/ 7 w 11"/>
                <a:gd name="T35" fmla="*/ 6 h 15"/>
                <a:gd name="T36" fmla="*/ 8 w 11"/>
                <a:gd name="T37" fmla="*/ 5 h 15"/>
                <a:gd name="T38" fmla="*/ 9 w 11"/>
                <a:gd name="T39" fmla="*/ 4 h 15"/>
                <a:gd name="T40" fmla="*/ 8 w 11"/>
                <a:gd name="T41" fmla="*/ 3 h 15"/>
                <a:gd name="T42" fmla="*/ 7 w 11"/>
                <a:gd name="T43" fmla="*/ 2 h 15"/>
                <a:gd name="T44" fmla="*/ 5 w 11"/>
                <a:gd name="T45" fmla="*/ 2 h 15"/>
                <a:gd name="T46" fmla="*/ 2 w 11"/>
                <a:gd name="T47" fmla="*/ 2 h 15"/>
                <a:gd name="T48" fmla="*/ 2 w 11"/>
                <a:gd name="T49" fmla="*/ 6 h 15"/>
                <a:gd name="T50" fmla="*/ 2 w 11"/>
                <a:gd name="T51" fmla="*/ 13 h 15"/>
                <a:gd name="T52" fmla="*/ 6 w 11"/>
                <a:gd name="T53" fmla="*/ 13 h 15"/>
                <a:gd name="T54" fmla="*/ 7 w 11"/>
                <a:gd name="T55" fmla="*/ 13 h 15"/>
                <a:gd name="T56" fmla="*/ 8 w 11"/>
                <a:gd name="T57" fmla="*/ 13 h 15"/>
                <a:gd name="T58" fmla="*/ 9 w 11"/>
                <a:gd name="T59" fmla="*/ 12 h 15"/>
                <a:gd name="T60" fmla="*/ 9 w 11"/>
                <a:gd name="T61" fmla="*/ 11 h 15"/>
                <a:gd name="T62" fmla="*/ 9 w 11"/>
                <a:gd name="T63" fmla="*/ 9 h 15"/>
                <a:gd name="T64" fmla="*/ 8 w 11"/>
                <a:gd name="T65" fmla="*/ 8 h 15"/>
                <a:gd name="T66" fmla="*/ 5 w 11"/>
                <a:gd name="T67" fmla="*/ 8 h 15"/>
                <a:gd name="T68" fmla="*/ 2 w 11"/>
                <a:gd name="T69" fmla="*/ 8 h 15"/>
                <a:gd name="T70" fmla="*/ 2 w 11"/>
                <a:gd name="T7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0"/>
                  </a:lnTo>
                  <a:lnTo>
                    <a:pt x="6" y="0"/>
                  </a:lnTo>
                  <a:cubicBezTo>
                    <a:pt x="7" y="0"/>
                    <a:pt x="8" y="0"/>
                    <a:pt x="8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9" y="7"/>
                    <a:pt x="10" y="8"/>
                    <a:pt x="10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7" y="15"/>
                    <a:pt x="7" y="15"/>
                    <a:pt x="6" y="15"/>
                  </a:cubicBezTo>
                  <a:lnTo>
                    <a:pt x="0" y="15"/>
                  </a:lnTo>
                  <a:moveTo>
                    <a:pt x="2" y="6"/>
                  </a:moveTo>
                  <a:lnTo>
                    <a:pt x="5" y="6"/>
                  </a:ln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lnTo>
                    <a:pt x="2" y="2"/>
                  </a:lnTo>
                  <a:lnTo>
                    <a:pt x="2" y="6"/>
                  </a:lnTo>
                  <a:moveTo>
                    <a:pt x="2" y="13"/>
                  </a:moveTo>
                  <a:lnTo>
                    <a:pt x="6" y="13"/>
                  </a:ln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lnTo>
                    <a:pt x="2" y="8"/>
                  </a:lnTo>
                  <a:lnTo>
                    <a:pt x="2" y="13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2058" y="2235"/>
              <a:ext cx="759" cy="1"/>
            </a:xfrm>
            <a:custGeom>
              <a:avLst/>
              <a:gdLst>
                <a:gd name="T0" fmla="*/ 95 w 95"/>
                <a:gd name="T1" fmla="*/ 95 w 95"/>
                <a:gd name="T2" fmla="*/ 0 w 95"/>
                <a:gd name="T3" fmla="*/ 0 w 95"/>
                <a:gd name="T4" fmla="*/ 95 w 95"/>
                <a:gd name="T5" fmla="*/ 95 w 95"/>
                <a:gd name="T6" fmla="*/ 95 w 95"/>
                <a:gd name="T7" fmla="*/ 95 w 95"/>
                <a:gd name="T8" fmla="*/ 95 w 95"/>
                <a:gd name="T9" fmla="*/ 95 w 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95">
                  <a:moveTo>
                    <a:pt x="95" y="0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2809" y="2235"/>
              <a:ext cx="8" cy="303"/>
            </a:xfrm>
            <a:custGeom>
              <a:avLst/>
              <a:gdLst>
                <a:gd name="T0" fmla="*/ 1 w 1"/>
                <a:gd name="T1" fmla="*/ 38 h 38"/>
                <a:gd name="T2" fmla="*/ 1 w 1"/>
                <a:gd name="T3" fmla="*/ 38 h 38"/>
                <a:gd name="T4" fmla="*/ 1 w 1"/>
                <a:gd name="T5" fmla="*/ 0 h 38"/>
                <a:gd name="T6" fmla="*/ 0 w 1"/>
                <a:gd name="T7" fmla="*/ 0 h 38"/>
                <a:gd name="T8" fmla="*/ 0 w 1"/>
                <a:gd name="T9" fmla="*/ 38 h 38"/>
                <a:gd name="T10" fmla="*/ 1 w 1"/>
                <a:gd name="T11" fmla="*/ 38 h 38"/>
                <a:gd name="T12" fmla="*/ 1 w 1"/>
                <a:gd name="T13" fmla="*/ 38 h 38"/>
                <a:gd name="T14" fmla="*/ 1 w 1"/>
                <a:gd name="T15" fmla="*/ 38 h 38"/>
                <a:gd name="T16" fmla="*/ 1 w 1"/>
                <a:gd name="T17" fmla="*/ 38 h 38"/>
                <a:gd name="T18" fmla="*/ 1 w 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8">
                  <a:moveTo>
                    <a:pt x="1" y="38"/>
                  </a:moveTo>
                  <a:lnTo>
                    <a:pt x="1" y="3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2058" y="2530"/>
              <a:ext cx="759" cy="8"/>
            </a:xfrm>
            <a:custGeom>
              <a:avLst/>
              <a:gdLst>
                <a:gd name="T0" fmla="*/ 0 w 95"/>
                <a:gd name="T1" fmla="*/ 1 h 1"/>
                <a:gd name="T2" fmla="*/ 0 w 95"/>
                <a:gd name="T3" fmla="*/ 1 h 1"/>
                <a:gd name="T4" fmla="*/ 95 w 95"/>
                <a:gd name="T5" fmla="*/ 1 h 1"/>
                <a:gd name="T6" fmla="*/ 95 w 95"/>
                <a:gd name="T7" fmla="*/ 0 h 1"/>
                <a:gd name="T8" fmla="*/ 0 w 95"/>
                <a:gd name="T9" fmla="*/ 0 h 1"/>
                <a:gd name="T10" fmla="*/ 0 w 95"/>
                <a:gd name="T11" fmla="*/ 1 h 1"/>
                <a:gd name="T12" fmla="*/ 0 w 95"/>
                <a:gd name="T13" fmla="*/ 1 h 1"/>
                <a:gd name="T14" fmla="*/ 0 w 95"/>
                <a:gd name="T15" fmla="*/ 1 h 1"/>
                <a:gd name="T16" fmla="*/ 0 w 95"/>
                <a:gd name="T17" fmla="*/ 1 h 1"/>
                <a:gd name="T18" fmla="*/ 0 w 95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2058" y="2235"/>
              <a:ext cx="1" cy="303"/>
            </a:xfrm>
            <a:custGeom>
              <a:avLst/>
              <a:gdLst>
                <a:gd name="T0" fmla="*/ 0 h 38"/>
                <a:gd name="T1" fmla="*/ 0 h 38"/>
                <a:gd name="T2" fmla="*/ 38 h 38"/>
                <a:gd name="T3" fmla="*/ 38 h 38"/>
                <a:gd name="T4" fmla="*/ 0 h 38"/>
                <a:gd name="T5" fmla="*/ 0 h 38"/>
                <a:gd name="T6" fmla="*/ 0 h 38"/>
                <a:gd name="T7" fmla="*/ 0 h 38"/>
                <a:gd name="T8" fmla="*/ 0 h 38"/>
                <a:gd name="T9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5221E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17018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97F19B-968E-4907-AFE6-C8A45144BAD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Busse</a:t>
            </a:r>
            <a:endParaRPr lang="de-DE" dirty="0"/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Busse für spezielle Anwendungen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Verbindung bestimmter Gerätetypen und/oder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Verbindung gehäuseexterner Geräte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Verlängerung des CPU-Busses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Busse zur Ansteuerung von Festplatten und ähnlichen Geräten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Gehäuseintern und -extern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IDE und SCSI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Busse zur allgemeinen Ansteuerung externer Geräte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USB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95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000DA88-3E65-4888-B8EB-7BEFA7DE268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IDE (1)</a:t>
            </a:r>
            <a:endParaRPr lang="de-DE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Integrated Drive Electronics (IDE)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Seit 1986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Uneinheitliche Namensgebung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ATA, ATA-1 (IDE), ATA-2 (EIDE), ATA-3, ATA-4 (ATAPI, UDMA 33), ATA-5 (UDMA 66), ATA-6 (UDMA 100), ATA-7 (UDMA 133)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Verschiedene historische Erweiterungen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IDE-Spezifikation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Kabel und Steckverbinder für Festplatten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Signalleitungen im Kabel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Registersatz des I/O-Bausteins zur Plattenansteuerung und dessen Semantik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Festplattencontroller auf der Festplatte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19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9325EB7-A510-4E58-8FF2-6C3F2F5B180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IDE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Ansteuerung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Anbindung der Festplatte über PCI-basierten </a:t>
            </a:r>
            <a:r>
              <a:rPr lang="en-US" i="1" dirty="0" smtClean="0"/>
              <a:t>Controller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Vorgeschalteter </a:t>
            </a:r>
            <a:r>
              <a:rPr lang="en-US" i="1" dirty="0" smtClean="0"/>
              <a:t>Controller</a:t>
            </a:r>
            <a:r>
              <a:rPr lang="de-DE" dirty="0" smtClean="0"/>
              <a:t> tritt als PCI-Busteilnehmer auf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Festplatten pro </a:t>
            </a:r>
            <a:r>
              <a:rPr lang="en-US" i="1" dirty="0" smtClean="0"/>
              <a:t>Controller</a:t>
            </a:r>
            <a:r>
              <a:rPr lang="de-DE" dirty="0" smtClean="0"/>
              <a:t> ansprechbar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Primary</a:t>
            </a:r>
            <a:r>
              <a:rPr lang="de-DE" dirty="0" smtClean="0"/>
              <a:t> und </a:t>
            </a:r>
            <a:r>
              <a:rPr lang="en-US" i="1" dirty="0" smtClean="0"/>
              <a:t>Secondary Device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Zum Teil im </a:t>
            </a:r>
            <a:r>
              <a:rPr lang="en-US" i="1" dirty="0" smtClean="0"/>
              <a:t>Daisy Chain</a:t>
            </a:r>
            <a:r>
              <a:rPr lang="de-DE" dirty="0" smtClean="0"/>
              <a:t> Verfahren verknüpft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Datenübertragung in der Regel per DMA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Verschiedene Erweiterungen: bis 133 MByte/s (Ultra DMA 133)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795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A7AD490-F6DE-4DBD-B21E-FE96EAE55EA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IDE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Kommandos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Identify Drive:</a:t>
            </a:r>
            <a:r>
              <a:rPr lang="de-DE" dirty="0" smtClean="0"/>
              <a:t> ermittelt Laufwerksparameter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Read:</a:t>
            </a:r>
            <a:r>
              <a:rPr lang="de-DE" dirty="0" smtClean="0"/>
              <a:t> lese Plattenblock per 16 Bit I/O-Register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Read DMA:</a:t>
            </a:r>
            <a:r>
              <a:rPr lang="de-DE" dirty="0" smtClean="0"/>
              <a:t> lese Plattenblock per DMA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Write DMA:</a:t>
            </a:r>
            <a:r>
              <a:rPr lang="de-DE" dirty="0" smtClean="0"/>
              <a:t> schreibe Plattenblock per DMA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und einige mehr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Plattencontroller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U.U. überlappende Bearbeitung von Kommandos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Interne Plattensteuerung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Schreib-/Lesekopfbewegungen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Datenaufzeichnung und Sektorerkennung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4900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86B5C7C-6DC5-4A55-B7FB-4FE7AA235EB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IDE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Benennung von Plattenblöcken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Zylinder- (16 Bit), Kopf- (4 Bit) und Sektornummer (8 Bit)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CHS = </a:t>
            </a:r>
            <a:r>
              <a:rPr lang="en-US" i="1" dirty="0" smtClean="0"/>
              <a:t>Cylinder, Head, Sector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max. 127 GB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Heute meist Umsetzung der Angaben durch den Plattencontroller (CHS-Info stimmt nicht mit tatsächlicher Plattengeometrie überein)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Logical Block Addressing (LBA)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28 Bit lineare Blocknummern, max. 128 GB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48 Bit lineare Blocknummern, max. 128 PB (Petabyte)</a:t>
            </a:r>
          </a:p>
        </p:txBody>
      </p:sp>
    </p:spTree>
    <p:extLst>
      <p:ext uri="{BB962C8B-B14F-4D97-AF65-F5344CB8AC3E}">
        <p14:creationId xmlns:p14="http://schemas.microsoft.com/office/powerpoint/2010/main" val="147880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3AD24DB-12F2-4E21-92B1-B00FB1BBD3A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IDE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ATAPI-Erweiterung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ATA Packet Interface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Übertragung von Datenpaketen ungleich 512 Byte (Standardsektorgröße)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Geeignet für Wechselmedien, CD- und DVD-ROM-Laufwerke</a:t>
            </a:r>
          </a:p>
        </p:txBody>
      </p:sp>
    </p:spTree>
    <p:extLst>
      <p:ext uri="{BB962C8B-B14F-4D97-AF65-F5344CB8AC3E}">
        <p14:creationId xmlns:p14="http://schemas.microsoft.com/office/powerpoint/2010/main" val="96703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1318AA6-28C8-437D-9747-D0E2E3EA0EF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IDE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SATA – </a:t>
            </a:r>
            <a:r>
              <a:rPr lang="en-US" b="1" i="1" dirty="0" smtClean="0"/>
              <a:t>Serial ATA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Serielle Übertragung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Differenzielle Übertragung:</a:t>
            </a:r>
            <a:br>
              <a:rPr lang="de-DE" dirty="0" smtClean="0"/>
            </a:br>
            <a:r>
              <a:rPr lang="de-DE" dirty="0" smtClean="0"/>
              <a:t>Normalerweise werden Werte über Spannungen zwischen einer Signalleitung und Masse codiert (</a:t>
            </a:r>
            <a:r>
              <a:rPr lang="en-US" i="1" dirty="0" smtClean="0"/>
              <a:t>single-ended</a:t>
            </a:r>
            <a:r>
              <a:rPr lang="de-DE" dirty="0" smtClean="0"/>
              <a:t>, asymmetrisch). Bei differenziellen Signalen benötigt jedes Signal zwei Leitungen. Ist eine positiv gegenüber der anderen bedeutet dies eine ‚0‘, ist sie negativ, eine ‚1‘.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Bessere Störunempfindlichkeit.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NRZ-Codierung </a:t>
            </a:r>
            <a:r>
              <a:rPr lang="en-US" i="1" dirty="0" smtClean="0"/>
              <a:t>(Non-Return-to-Zero)</a:t>
            </a:r>
            <a:r>
              <a:rPr lang="de-DE" dirty="0" smtClean="0"/>
              <a:t>, d.h. jedem Bitwert ist ein fester Signalpegel zugeordnet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Weniger Kabel, weniger Energieverbrauch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Transferraten bis 150 MByte/s bzw. 300 MByte/s (SATA II)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48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21AF3A-916C-44EE-B82E-A76B9949810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SCSI (1)</a:t>
            </a:r>
            <a:endParaRPr lang="de-DE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Small Computer’s System Interface (SCSI)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Seit 1979 (Shugart)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Ursprünglich zum Anschluss von Platten konzipiert, heute Bus zur Ansteuerung von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Festplatten und optischen Speichermedien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Bandgeräten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Scannern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u.a.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Echter Bus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 zu 8 oder 16 Busteilnehmer (einschließlich Rechner)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Normalerweise ein Rechner (aber auch mehrere möglich)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Jeder Teilnehmer kann Übertragung initiieren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Datenbreite 8 oder 16 Bit plus Paritätsbit(s)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51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DF154DD-2FB3-43E3-AEFB-5FCA468815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SCSI 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Bus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Geräte werden an Bus gehängt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Typisch: pro Gerät zwei Stecker zur Verkettung der Geräte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Busterminierung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 elektrischen Gründen muss letztes Gerät einen Abschlusswiderstand auf den Bus setzen</a:t>
            </a:r>
            <a:br>
              <a:rPr lang="de-DE" dirty="0" smtClean="0"/>
            </a:br>
            <a:r>
              <a:rPr lang="de-DE" dirty="0" smtClean="0"/>
              <a:t>(sonst Signalechos oder falsche Signalisierung möglich)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3688" y="5334000"/>
            <a:ext cx="21336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84B818"/>
              </a:buClr>
            </a:pPr>
            <a:r>
              <a:rPr lang="de-DE" sz="2000" dirty="0"/>
              <a:t>PCI2SCSI-Adapter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25888" y="4191000"/>
            <a:ext cx="2209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84B818"/>
              </a:buClr>
            </a:pPr>
            <a:r>
              <a:rPr lang="de-DE" sz="2000" dirty="0"/>
              <a:t>SCSI-Plattencontroller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92888" y="4191000"/>
            <a:ext cx="1739552" cy="71006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84B818"/>
              </a:buClr>
            </a:pPr>
            <a:r>
              <a:rPr lang="de-DE" sz="2000" dirty="0"/>
              <a:t>Ext. CDROM-Laufwerk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763688" y="6324600"/>
            <a:ext cx="6629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906688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073874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982888" y="4267200"/>
            <a:ext cx="685800" cy="609600"/>
          </a:xfrm>
          <a:prstGeom prst="flowChartMagneticDisk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3668688" y="45720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25888" y="51816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84B818"/>
              </a:buClr>
            </a:pPr>
            <a:r>
              <a:rPr lang="de-DE" sz="2000" dirty="0"/>
              <a:t>SCSI-Bus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869088" y="5943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84B818"/>
              </a:buClr>
            </a:pPr>
            <a:r>
              <a:rPr lang="de-DE" sz="2000" dirty="0"/>
              <a:t>PCI-Bus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347864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cxnSp>
        <p:nvCxnSpPr>
          <p:cNvPr id="3" name="Gerade Verbindung 2"/>
          <p:cNvCxnSpPr>
            <a:stCxn id="17" idx="0"/>
          </p:cNvCxnSpPr>
          <p:nvPr/>
        </p:nvCxnSpPr>
        <p:spPr bwMode="auto">
          <a:xfrm>
            <a:off x="3347864" y="5105400"/>
            <a:ext cx="17305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364088" y="486916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7740352" y="486916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5361756" y="5105400"/>
            <a:ext cx="2378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668344" y="5301208"/>
            <a:ext cx="576064" cy="40229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84B818"/>
              </a:buClr>
            </a:pPr>
            <a:r>
              <a:rPr lang="el-GR" sz="2000" dirty="0" smtClean="0"/>
              <a:t>Ω</a:t>
            </a:r>
            <a:endParaRPr lang="de-DE" sz="2000" dirty="0"/>
          </a:p>
        </p:txBody>
      </p:sp>
      <p:cxnSp>
        <p:nvCxnSpPr>
          <p:cNvPr id="27" name="Gerade Verbindung 26"/>
          <p:cNvCxnSpPr>
            <a:endCxn id="28" idx="0"/>
          </p:cNvCxnSpPr>
          <p:nvPr/>
        </p:nvCxnSpPr>
        <p:spPr bwMode="auto">
          <a:xfrm>
            <a:off x="7956376" y="4901067"/>
            <a:ext cx="0" cy="400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763688" y="4191000"/>
            <a:ext cx="854968" cy="71006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84B818"/>
              </a:buClr>
            </a:pPr>
            <a:r>
              <a:rPr lang="de-DE" sz="2000" dirty="0" smtClean="0"/>
              <a:t>...</a:t>
            </a:r>
            <a:br>
              <a:rPr lang="de-DE" sz="2000" dirty="0" smtClean="0"/>
            </a:br>
            <a:endParaRPr lang="de-DE" sz="2000" dirty="0" smtClean="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2987824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cxnSp>
        <p:nvCxnSpPr>
          <p:cNvPr id="34" name="Gerade Verbindung 33"/>
          <p:cNvCxnSpPr/>
          <p:nvPr/>
        </p:nvCxnSpPr>
        <p:spPr bwMode="auto">
          <a:xfrm>
            <a:off x="2339752" y="5097760"/>
            <a:ext cx="643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2339752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99592" y="4898917"/>
            <a:ext cx="576064" cy="40229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84B818"/>
              </a:buClr>
            </a:pPr>
            <a:r>
              <a:rPr lang="el-GR" sz="2000" dirty="0" smtClean="0"/>
              <a:t>Ω</a:t>
            </a:r>
            <a:endParaRPr lang="de-DE" sz="2000" dirty="0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123728" y="486916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cxnSp>
        <p:nvCxnSpPr>
          <p:cNvPr id="43" name="Gerade Verbindung 42"/>
          <p:cNvCxnSpPr/>
          <p:nvPr/>
        </p:nvCxnSpPr>
        <p:spPr bwMode="auto">
          <a:xfrm>
            <a:off x="1475656" y="5095428"/>
            <a:ext cx="643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11" y="357582"/>
            <a:ext cx="4212415" cy="14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61A7373-F7BA-40EB-8841-0984962E11D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Ein-/Ausgabe aus Sicht der CPU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Speicherbezogene Adressierung, </a:t>
            </a:r>
            <a:r>
              <a:rPr lang="en-US" b="1" i="1" dirty="0" smtClean="0"/>
              <a:t>Memory-Mapped</a:t>
            </a:r>
            <a:r>
              <a:rPr lang="de-DE" b="1" dirty="0" smtClean="0"/>
              <a:t> I/O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Einblenden des Ein-/Ausgabebausteins in den physikalischen Adressraum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Prozessoren ohne separate Speicher- und E/A-Schnittstelle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Adressdecodierung vor dem I/O-Baustein durch Busadapter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Zugriff mit konventionellen </a:t>
            </a:r>
            <a:r>
              <a:rPr lang="en-US" i="1" dirty="0" smtClean="0"/>
              <a:t>load-</a:t>
            </a:r>
            <a:r>
              <a:rPr lang="de-DE" dirty="0" smtClean="0"/>
              <a:t> und </a:t>
            </a:r>
            <a:r>
              <a:rPr lang="en-US" i="1" dirty="0" smtClean="0"/>
              <a:t>store-</a:t>
            </a:r>
            <a:r>
              <a:rPr lang="de-DE" dirty="0" smtClean="0"/>
              <a:t>Befehlen</a:t>
            </a:r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3818796"/>
            <a:ext cx="2362200" cy="265820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 Box 6" descr="Diagonal weit nach oben"/>
          <p:cNvSpPr txBox="1">
            <a:spLocks noChangeArrowheads="1"/>
          </p:cNvSpPr>
          <p:nvPr/>
        </p:nvSpPr>
        <p:spPr bwMode="auto">
          <a:xfrm>
            <a:off x="2438400" y="5486400"/>
            <a:ext cx="2362200" cy="402291"/>
          </a:xfrm>
          <a:prstGeom prst="rect">
            <a:avLst/>
          </a:prstGeom>
          <a:pattFill prst="wdUpDiag">
            <a:fgClr>
              <a:srgbClr val="FFFF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E/A-Adressbereich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4365104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8592" y="3818797"/>
            <a:ext cx="1981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Adressraum: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blackWhite">
          <a:xfrm>
            <a:off x="5181600" y="4899744"/>
            <a:ext cx="3810000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Muss von </a:t>
            </a:r>
            <a:r>
              <a:rPr lang="de-DE" sz="2000" i="1" dirty="0"/>
              <a:t>Caching</a:t>
            </a:r>
            <a:r>
              <a:rPr lang="de-DE" sz="2000" dirty="0"/>
              <a:t> ausgenommen werden.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57800" y="3985344"/>
            <a:ext cx="2667000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load</a:t>
            </a:r>
            <a:r>
              <a:rPr lang="de-DE" sz="2000" i="1" dirty="0" smtClean="0"/>
              <a:t> </a:t>
            </a:r>
            <a:r>
              <a:rPr lang="de-DE" sz="2000" dirty="0"/>
              <a:t>= Eingabe;</a:t>
            </a:r>
            <a:br>
              <a:rPr lang="de-DE" sz="2000" dirty="0"/>
            </a:br>
            <a:r>
              <a:rPr lang="en-US" sz="2000" i="1" dirty="0" smtClean="0"/>
              <a:t>store</a:t>
            </a:r>
            <a:r>
              <a:rPr lang="de-DE" sz="2000" i="1" dirty="0" smtClean="0"/>
              <a:t> </a:t>
            </a:r>
            <a:r>
              <a:rPr lang="de-DE" sz="2000" dirty="0"/>
              <a:t>= Ausgabe</a:t>
            </a: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4876800" y="5486400"/>
            <a:ext cx="76200" cy="402291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4953000" y="5052144"/>
            <a:ext cx="304800" cy="495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blackWhite">
          <a:xfrm>
            <a:off x="5181600" y="5814144"/>
            <a:ext cx="3810000" cy="402291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Beispiel: </a:t>
            </a:r>
            <a:r>
              <a:rPr lang="de-DE" sz="2000" dirty="0" smtClean="0"/>
              <a:t>MIPS-Maschine</a:t>
            </a:r>
            <a:endParaRPr lang="de-DE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4404" r="77831" b="63747"/>
          <a:stretch>
            <a:fillRect/>
          </a:stretch>
        </p:blipFill>
        <p:spPr bwMode="auto">
          <a:xfrm>
            <a:off x="185738" y="4797152"/>
            <a:ext cx="21336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81000" y="5913164"/>
            <a:ext cx="1546225" cy="301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876800" y="3680197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5470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7E1E4F3-C7DF-444D-9079-F0AC37EEC69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SCSI </a:t>
            </a:r>
            <a:r>
              <a:rPr lang="de-DE" dirty="0" smtClean="0"/>
              <a:t>(3)</a:t>
            </a:r>
            <a:endParaRPr lang="en-US" dirty="0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Verschiedene Übertragungsstandards (ausgewählt)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Fast SCSI:</a:t>
            </a:r>
            <a:r>
              <a:rPr lang="de-DE" dirty="0" smtClean="0"/>
              <a:t> 10 MHz Bustakt, 8 Bit, 10 MByte/s Übertragung, max. 7 Geräte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Fast and Wide SCSI:</a:t>
            </a:r>
            <a:r>
              <a:rPr lang="de-DE" dirty="0" smtClean="0"/>
              <a:t> 10 MHz Bustakt, 16 Bit, 20 MByte/s Übertragung, max. 15 Geräte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Ultra Wide SCSI:</a:t>
            </a:r>
            <a:r>
              <a:rPr lang="de-DE" dirty="0" smtClean="0"/>
              <a:t> 20 MHz Bustakt, 16 Bit, 40 MByte/s Übertragung, max. 4 oder 7 Geräte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Ultra-3 Wide SCSI:</a:t>
            </a:r>
            <a:r>
              <a:rPr lang="de-DE" dirty="0" smtClean="0"/>
              <a:t> 80 MHz Bustakt, 16 Bit, 160 MByte/s Übertragung, differenzielle 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7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4701231-FE38-4575-82E0-7D1CF4A59A5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SCSI </a:t>
            </a:r>
            <a:r>
              <a:rPr lang="de-DE" dirty="0" smtClean="0"/>
              <a:t>(4)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 smtClean="0"/>
              <a:t>Busarbitrierung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BSY-Signal zeigt Busbelegung an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Buszugang durch </a:t>
            </a:r>
            <a:r>
              <a:rPr lang="en-US" i="1" dirty="0" smtClean="0"/>
              <a:t>Distributed Arbitration with self-selection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 Gerät eigene SCSI-ID (0-7, 0-15)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Datenleitung mit ID-Nr. wird gesetzt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Konfliktauflösung: Gerät mit niedrigerer ID gewinnt Buszugang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 belegt bis explizit Freigabe durch belegendes Gerät</a:t>
            </a:r>
          </a:p>
          <a:p>
            <a:pPr marL="0" indent="0">
              <a:lnSpc>
                <a:spcPct val="120000"/>
              </a:lnSpc>
            </a:pPr>
            <a:endParaRPr lang="de-DE" sz="1200" i="1" dirty="0"/>
          </a:p>
          <a:p>
            <a:pPr>
              <a:lnSpc>
                <a:spcPct val="110000"/>
              </a:lnSpc>
            </a:pPr>
            <a:r>
              <a:rPr lang="de-DE" b="1" dirty="0" smtClean="0"/>
              <a:t>Kommandos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Kommandodaten ähnlich wie bei IDE, Kommandoerweiterungen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Datentransport zwischen den Geräten untereinander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mehrere Rechner am Bus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Datenübertragung von Festplatte zu Festplatte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846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FDBE00-04B8-4361-9BCC-79E23FB96C4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SCSI </a:t>
            </a:r>
            <a:r>
              <a:rPr lang="de-DE" dirty="0" smtClean="0"/>
              <a:t>(5)</a:t>
            </a:r>
            <a:endParaRPr lang="en-US" dirty="0"/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 smtClean="0"/>
              <a:t>Vergleich IDE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SCSI aufwändiger und teurer als IDE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Häufiger Einsatz im </a:t>
            </a:r>
            <a:r>
              <a:rPr lang="en-US" i="1" dirty="0" smtClean="0"/>
              <a:t>High-End</a:t>
            </a:r>
            <a:r>
              <a:rPr lang="de-DE" dirty="0" smtClean="0"/>
              <a:t> Bereich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 und schnelle Festplatten meist mit SCSI-Anschluss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„Langlebigere“ Platten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Erlaubt durch standardisierte Befehlsschnittstellen weitgehende Abstraktion vom physikalischen Medium und Entlastung des Prozessors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Flexible Kommandostruktur geeignet für externe RAID-Systeme</a:t>
            </a:r>
            <a:br>
              <a:rPr lang="de-DE" dirty="0" smtClean="0"/>
            </a:br>
            <a:r>
              <a:rPr lang="de-DE" dirty="0" smtClean="0"/>
              <a:t>(Festplatten-Arrays mit redundanter Datenspeicherung)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78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D942876-F46C-4E1D-BC00-DC50F2E3174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</a:t>
            </a:r>
            <a:r>
              <a:rPr lang="de-DE" i="1" dirty="0" smtClean="0"/>
              <a:t>Universal Serial Bus, USB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 smtClean="0"/>
              <a:t>Moderner billiger Allzweckbus für externe Geräte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Maus, Tastatur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Drucker, Fax, Modems, ISDN-Adapter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Disketten, Band-, CD-, Festplattenlaufwerke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Kameras, Mikrofone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10000"/>
              </a:lnSpc>
            </a:pPr>
            <a:r>
              <a:rPr lang="de-DE" b="1" dirty="0" smtClean="0"/>
              <a:t>Busarchitektur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Zentrale Komponente (Rechner)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4-adriges Kabel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Versorgungsspannung, Masse, positive und negative Datenleitung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Stromversorgung für einfache Geräte integriert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Billige Stecker (adaptiert vom Gameboy-Linkkabel)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20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D9BB77B-DF7F-4F53-9C1E-8B2A389B777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</a:t>
            </a:r>
            <a:r>
              <a:rPr lang="de-DE" i="1" dirty="0" smtClean="0"/>
              <a:t>Universal </a:t>
            </a:r>
            <a:r>
              <a:rPr lang="de-DE" i="1" dirty="0"/>
              <a:t>Serial Bus, USB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 smtClean="0"/>
              <a:t>Busarchitektur (fortges.)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Sternverkabelung (Kabel nur Punkt zu Punkt)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Hubs</a:t>
            </a:r>
            <a:r>
              <a:rPr lang="de-DE" dirty="0" smtClean="0"/>
              <a:t> als Verteiler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Max. 7 verschachtelte Ebenen, max. 127 Knoten bzw. Funktionen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3582" r="7052" b="15246"/>
          <a:stretch/>
        </p:blipFill>
        <p:spPr>
          <a:xfrm>
            <a:off x="1032910" y="3061404"/>
            <a:ext cx="6131378" cy="31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EFF62D-9990-494C-9690-01E946703F4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</a:t>
            </a:r>
            <a:r>
              <a:rPr lang="de-DE" i="1" dirty="0" smtClean="0"/>
              <a:t>Universal </a:t>
            </a:r>
            <a:r>
              <a:rPr lang="de-DE" i="1" dirty="0"/>
              <a:t>Serial Bus, USB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Datenverkehr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Paketorientierte Datenübertragung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USB setzt stets einen Master (Rechner/</a:t>
            </a:r>
            <a:r>
              <a:rPr lang="en-US" i="1" dirty="0" smtClean="0"/>
              <a:t>Root Hub</a:t>
            </a:r>
            <a:r>
              <a:rPr lang="de-DE" dirty="0" smtClean="0"/>
              <a:t>) voraus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Vier Datenraten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Low Speed:</a:t>
            </a:r>
            <a:r>
              <a:rPr lang="de-DE" dirty="0" smtClean="0"/>
              <a:t> 1,5 MBit/s (USB 1.1)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High Speed:</a:t>
            </a:r>
            <a:r>
              <a:rPr lang="de-DE" dirty="0" smtClean="0"/>
              <a:t> 12 MBit/s (USB 1.1)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Full Speed:</a:t>
            </a:r>
            <a:r>
              <a:rPr lang="de-DE" dirty="0" smtClean="0"/>
              <a:t> 480 MBit/s (USB 2.0)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Super Speed:</a:t>
            </a:r>
            <a:r>
              <a:rPr lang="de-DE" dirty="0" smtClean="0"/>
              <a:t> 4 Gbit/s (USB 3.0)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Ratenanpassung in den </a:t>
            </a:r>
            <a:r>
              <a:rPr lang="en-US" i="1" dirty="0" smtClean="0"/>
              <a:t>Hubs</a:t>
            </a:r>
            <a:r>
              <a:rPr lang="de-DE" dirty="0" smtClean="0"/>
              <a:t>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82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629851A-139A-45F1-8ECC-7B783F96169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</a:t>
            </a:r>
            <a:r>
              <a:rPr lang="de-DE" i="1" dirty="0" smtClean="0"/>
              <a:t>Universal </a:t>
            </a:r>
            <a:r>
              <a:rPr lang="de-DE" i="1" dirty="0"/>
              <a:t>Serial Bus, USB</a:t>
            </a:r>
            <a:r>
              <a:rPr lang="en-US" dirty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Datenverkehr (fortges.)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Übertragungsmodi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Nachrichten (Daten- und Kontrollnachrichten)</a:t>
            </a:r>
            <a:br>
              <a:rPr lang="de-DE" dirty="0" smtClean="0"/>
            </a:br>
            <a:r>
              <a:rPr lang="de-DE" dirty="0" smtClean="0"/>
              <a:t>max. 54 Bytes, garantiert pro Zeitintervall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(aufgeteilt in mehrere Pakete)</a:t>
            </a:r>
            <a:br>
              <a:rPr lang="de-DE" dirty="0" smtClean="0"/>
            </a:br>
            <a:r>
              <a:rPr lang="de-DE" dirty="0" smtClean="0"/>
              <a:t>nur wenn Bandbreite vorhanden ist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Isochroner Strom (garantierte Datenrate für Strom, z.B. für Kamera oder Mikrofon)</a:t>
            </a:r>
            <a:br>
              <a:rPr lang="de-DE" dirty="0" smtClean="0"/>
            </a:br>
            <a:r>
              <a:rPr lang="de-DE" dirty="0" smtClean="0"/>
              <a:t>zeitgenau, keine Fehlerbehandlung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0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 rechteckige Legende 8"/>
          <p:cNvSpPr/>
          <p:nvPr/>
        </p:nvSpPr>
        <p:spPr bwMode="auto">
          <a:xfrm flipV="1">
            <a:off x="4211960" y="5229200"/>
            <a:ext cx="3528392" cy="1296144"/>
          </a:xfrm>
          <a:prstGeom prst="wedgeRoundRectCallout">
            <a:avLst>
              <a:gd name="adj1" fmla="val -2091"/>
              <a:gd name="adj2" fmla="val 223122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ihandform 7"/>
          <p:cNvSpPr/>
          <p:nvPr/>
        </p:nvSpPr>
        <p:spPr bwMode="auto">
          <a:xfrm>
            <a:off x="5558206" y="5301208"/>
            <a:ext cx="800100" cy="295031"/>
          </a:xfrm>
          <a:custGeom>
            <a:avLst/>
            <a:gdLst>
              <a:gd name="connsiteX0" fmla="*/ 0 w 800100"/>
              <a:gd name="connsiteY0" fmla="*/ 295031 h 295031"/>
              <a:gd name="connsiteX1" fmla="*/ 416378 w 800100"/>
              <a:gd name="connsiteY1" fmla="*/ 1117 h 295031"/>
              <a:gd name="connsiteX2" fmla="*/ 800100 w 800100"/>
              <a:gd name="connsiteY2" fmla="*/ 213388 h 29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95031">
                <a:moveTo>
                  <a:pt x="0" y="295031"/>
                </a:moveTo>
                <a:cubicBezTo>
                  <a:pt x="141514" y="154877"/>
                  <a:pt x="283028" y="14724"/>
                  <a:pt x="416378" y="1117"/>
                </a:cubicBezTo>
                <a:cubicBezTo>
                  <a:pt x="549728" y="-12490"/>
                  <a:pt x="674914" y="100449"/>
                  <a:pt x="800100" y="213388"/>
                </a:cubicBezTo>
              </a:path>
            </a:pathLst>
          </a:custGeom>
          <a:noFill/>
          <a:ln w="79375" cap="flat" cmpd="sng" algn="ctr">
            <a:gradFill flip="none" rotWithShape="1">
              <a:gsLst>
                <a:gs pos="0">
                  <a:schemeClr val="tx2">
                    <a:lumMod val="85000"/>
                    <a:lumOff val="15000"/>
                  </a:schemeClr>
                </a:gs>
                <a:gs pos="83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EE51DBD-12D2-4AE3-B051-0BB54F6FE9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</a:t>
            </a:r>
            <a:r>
              <a:rPr lang="de-DE" i="1" dirty="0" smtClean="0"/>
              <a:t>Universal </a:t>
            </a:r>
            <a:r>
              <a:rPr lang="de-DE" i="1" dirty="0"/>
              <a:t>Serial Bus, USB</a:t>
            </a:r>
            <a:r>
              <a:rPr lang="en-US" dirty="0"/>
              <a:t>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 von Netzwerken?</a:t>
            </a:r>
            <a:r>
              <a:rPr lang="de-DE" dirty="0" smtClean="0"/>
              <a:t> Auszug aus FAQ, seinerzeit auf www.usb.org:</a:t>
            </a: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r>
              <a:rPr lang="en-US" i="1" dirty="0" smtClean="0"/>
              <a:t>Q7: You mean I can</a:t>
            </a:r>
            <a:r>
              <a:rPr lang="de-DE" i="1" dirty="0" smtClean="0"/>
              <a:t>’</a:t>
            </a:r>
            <a:r>
              <a:rPr lang="en-US" i="1" dirty="0" smtClean="0"/>
              <a:t>t make a direct cable connection like a null modem?</a:t>
            </a:r>
          </a:p>
          <a:p>
            <a:pPr marL="0" indent="0">
              <a:lnSpc>
                <a:spcPct val="120000"/>
              </a:lnSpc>
            </a:pPr>
            <a:endParaRPr lang="en-US" sz="1200" i="1" dirty="0" smtClean="0"/>
          </a:p>
          <a:p>
            <a:pPr marL="0" indent="0">
              <a:lnSpc>
                <a:spcPct val="120000"/>
              </a:lnSpc>
            </a:pPr>
            <a:r>
              <a:rPr lang="en-US" i="1" dirty="0" smtClean="0"/>
              <a:t>A7: Correct. In fact, if you try this with an </a:t>
            </a:r>
            <a:r>
              <a:rPr lang="en-US" b="1" i="1" dirty="0" smtClean="0">
                <a:solidFill>
                  <a:srgbClr val="FF0000"/>
                </a:solidFill>
              </a:rPr>
              <a:t>illegal A to A USB cable</a:t>
            </a:r>
            <a:r>
              <a:rPr lang="en-US" i="1" dirty="0" smtClean="0"/>
              <a:t>, you</a:t>
            </a:r>
            <a:r>
              <a:rPr lang="de-DE" i="1" dirty="0" smtClean="0"/>
              <a:t>’</a:t>
            </a:r>
            <a:r>
              <a:rPr lang="en-US" i="1" dirty="0" smtClean="0"/>
              <a:t>ll short the two PCs</a:t>
            </a:r>
            <a:r>
              <a:rPr lang="de-DE" i="1" dirty="0" smtClean="0"/>
              <a:t>’</a:t>
            </a:r>
            <a:r>
              <a:rPr lang="en-US" i="1" dirty="0" smtClean="0"/>
              <a:t> power supplies together, possibly </a:t>
            </a:r>
            <a:r>
              <a:rPr lang="en-US" b="1" i="1" dirty="0" smtClean="0">
                <a:solidFill>
                  <a:srgbClr val="FF0000"/>
                </a:solidFill>
              </a:rPr>
              <a:t>destroying one or both machines or causing a fire hazard</a:t>
            </a:r>
            <a:r>
              <a:rPr lang="en-US" i="1" dirty="0" smtClean="0"/>
              <a:t>. Even (if) there were no danger to the machines from the problem with two power supplies, there still wouldn</a:t>
            </a:r>
            <a:r>
              <a:rPr lang="de-DE" i="1" dirty="0" smtClean="0"/>
              <a:t>’</a:t>
            </a:r>
            <a:r>
              <a:rPr lang="en-US" i="1" dirty="0" smtClean="0"/>
              <a:t>t be any way to get the two PCs talking to each other, since USB doesn</a:t>
            </a:r>
            <a:r>
              <a:rPr lang="de-DE" i="1" dirty="0" smtClean="0"/>
              <a:t>’</a:t>
            </a:r>
            <a:r>
              <a:rPr lang="en-US" i="1" dirty="0" smtClean="0"/>
              <a:t>t support that particular kind of communication. A reasonably priced solution to handle this need is the USB bridge.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t="32088" r="61844" b="47985"/>
          <a:stretch/>
        </p:blipFill>
        <p:spPr bwMode="auto">
          <a:xfrm>
            <a:off x="4370327" y="5458562"/>
            <a:ext cx="1281793" cy="9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t="32088" r="61844" b="47985"/>
          <a:stretch/>
        </p:blipFill>
        <p:spPr bwMode="auto">
          <a:xfrm flipH="1">
            <a:off x="6314543" y="5458562"/>
            <a:ext cx="1281793" cy="9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53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0A86860-5614-4023-9C83-C68F96BB3BB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</a:t>
            </a:r>
            <a:r>
              <a:rPr lang="de-DE" i="1" dirty="0" smtClean="0"/>
              <a:t>Universal </a:t>
            </a:r>
            <a:r>
              <a:rPr lang="de-DE" i="1" dirty="0"/>
              <a:t>Serial Bus, USB</a:t>
            </a:r>
            <a:r>
              <a:rPr lang="en-US" dirty="0"/>
              <a:t>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Datencodierung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Synchronisationsprobleme bei NRZ-Codierung und langen Datenpaketen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Einsatz von NRZI-Codierung </a:t>
            </a:r>
            <a:r>
              <a:rPr lang="en-US" i="1" dirty="0" smtClean="0"/>
              <a:t>(Non-Return-to-Zero-Inverted)</a:t>
            </a:r>
            <a:r>
              <a:rPr lang="de-DE" dirty="0" smtClean="0"/>
              <a:t> kombiniert mit </a:t>
            </a:r>
            <a:r>
              <a:rPr lang="en-US" i="1" dirty="0" smtClean="0"/>
              <a:t>Bit-Stuffing</a:t>
            </a:r>
            <a:r>
              <a:rPr lang="de-DE" dirty="0" smtClean="0"/>
              <a:t>, um bei der seriellen Übertragung Taktung zu erzeugen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NRZI-Codierung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Leitungspegel wechselt bei der Übertragung einer 0 und bleibt bei der Übertragung einer 1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Bit-Stuffing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Einfügen einer „künstlichen“ 0 nach (hier) sechs aufeinanderfolgenden 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Bit-Stuffing</a:t>
            </a:r>
            <a:r>
              <a:rPr lang="de-DE" dirty="0" smtClean="0"/>
              <a:t> beim Senden </a:t>
            </a:r>
            <a:r>
              <a:rPr lang="de-DE" i="1" u="sng" dirty="0" smtClean="0"/>
              <a:t>vor</a:t>
            </a:r>
            <a:r>
              <a:rPr lang="de-DE" dirty="0" smtClean="0"/>
              <a:t> NRZI-Codierung. Beispiel: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57234" r="9018" b="24053"/>
          <a:stretch/>
        </p:blipFill>
        <p:spPr>
          <a:xfrm>
            <a:off x="611560" y="5337770"/>
            <a:ext cx="6017078" cy="97155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26302" r="7013" b="48911"/>
          <a:stretch>
            <a:fillRect/>
          </a:stretch>
        </p:blipFill>
        <p:spPr bwMode="auto">
          <a:xfrm>
            <a:off x="6688134" y="6053062"/>
            <a:ext cx="2420370" cy="61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386620" y="5189130"/>
            <a:ext cx="157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Twisted Pair</a:t>
            </a:r>
            <a:endParaRPr lang="en-US" sz="2000" i="1" dirty="0"/>
          </a:p>
        </p:txBody>
      </p:sp>
      <p:sp>
        <p:nvSpPr>
          <p:cNvPr id="4" name="Ellipse 3"/>
          <p:cNvSpPr/>
          <p:nvPr/>
        </p:nvSpPr>
        <p:spPr bwMode="auto">
          <a:xfrm>
            <a:off x="6948264" y="6233640"/>
            <a:ext cx="1872208" cy="3234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8"/>
          <p:cNvCxnSpPr>
            <a:endCxn id="3" idx="2"/>
          </p:cNvCxnSpPr>
          <p:nvPr/>
        </p:nvCxnSpPr>
        <p:spPr bwMode="auto">
          <a:xfrm flipV="1">
            <a:off x="7907140" y="5589240"/>
            <a:ext cx="268414" cy="6645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079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07E97E0-F983-4B52-B225-92EA13B50AF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8 - Ein-/Ausgabe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de-DE" b="1" dirty="0" smtClean="0"/>
              <a:t>Ein-/Ausgabe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Prinzipien der Datenübergabe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i="1" dirty="0" smtClean="0"/>
              <a:t>Point-to-Point</a:t>
            </a:r>
            <a:r>
              <a:rPr lang="de-DE" dirty="0" smtClean="0"/>
              <a:t> Verbindungen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Busse</a:t>
            </a:r>
          </a:p>
          <a:p>
            <a:pPr marL="1238250" lvl="2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Arbitrierungsverfahren:</a:t>
            </a:r>
            <a:br>
              <a:rPr lang="de-DE" sz="2000" dirty="0" smtClean="0"/>
            </a:br>
            <a:r>
              <a:rPr lang="en-US" sz="2000" i="1" dirty="0" smtClean="0"/>
              <a:t>Daisy Chain</a:t>
            </a:r>
            <a:r>
              <a:rPr lang="de-DE" sz="2000" dirty="0" smtClean="0"/>
              <a:t>, parallele und zentrale Arbitrierung, verteilte Arbitrierung</a:t>
            </a:r>
          </a:p>
          <a:p>
            <a:pPr marL="1238250" lvl="2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Interne Busse</a:t>
            </a:r>
          </a:p>
          <a:p>
            <a:pPr marL="1695450" lvl="3" indent="-381000"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Fallstudien: PCI, PCI-X, PCI-Express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Externe </a:t>
            </a:r>
            <a:r>
              <a:rPr lang="de-DE" sz="2000" dirty="0"/>
              <a:t>Busse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Fallstudien: </a:t>
            </a:r>
            <a:r>
              <a:rPr lang="de-DE" sz="2000" dirty="0"/>
              <a:t>IDE, ATAPI, </a:t>
            </a:r>
            <a:r>
              <a:rPr lang="de-DE" sz="2000" dirty="0" smtClean="0"/>
              <a:t>SATA, SCSI, USB</a:t>
            </a:r>
            <a:endParaRPr lang="de-DE" sz="2000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Fehlererkennung </a:t>
            </a:r>
            <a:r>
              <a:rPr lang="de-DE" dirty="0"/>
              <a:t>mit CRC-Zeichen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77615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1) \qquad G =       \sum_{i = 0}^{k - 1} a_i \ast 2^i&#10;\]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hspace{1mm} P = \sum a_ix^i \ast (1 + x)&#10;\] \vspace{-4mm}&#10;\[&#10;\Leftrightarrow P = \sum a_i \ast (x^i + x^{i+1})&#10;\]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 = 1 \ast (x^j + x^{j+1}) + 1 \ast (x^k + x^{k+1})\]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 = \dots + a_i(x^i + x^{i+1}) + a_{i+1}(x^{i+1} + x^{i+2})&#10;\]&#10;\[&#10;\hspace{-31mm} P = \dots + a_i(x^i + x^{i+2})&#10;\]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(x) = x^i \ast E_1(x)&#10;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^5 + x^2 + 1&#10;\]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^7 + x^3 + 1&#10;\]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^{16} + x^{12} + x^5 + 1&#10;\]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^{32} + x^{26} + x^{23} + x^{22} + x^{16} + x^{12} + x^{11} + x^{10} + x^8 + x^7 + x^5 + x^4 + x^2 + x + 1&#10;\]&#10;&#10;\end{document}"/>
  <p:tag name="IGUANATEXSIZE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sum_{i = 0}^{k - 1} a_i \ast 2^i&#10;\]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2) \qquad G(x) =       \sum_{i = 0}^{k - 1} a_i \ast x^i&#10;\]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3) \qquad F(x) = G(x) \ast x^{n-k} + R(x)&#10;\]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4) \qquad F(x) = P(x) \ast Q(x) = G(x) \ast x^{n-k} + R(x)&#10;\]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5) \qquad R(x) = P(x) \ast Q(x) - G(x) \ast x^{n-k}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6) \qquad R(x) = G(x) \ast x^{n-k} - P(x) \ast Q(x)&#10;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6) \qquad R(x) = G(x) \ast x^{n-k} - P(x) \ast Q(x)&#10;\]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7) \qquad H(x) = F(x) + E(x)&#10;\]&#10;&#10;&#10;\end{document}"/>
  <p:tag name="IGUANATEXSIZE" val="20"/>
</p:tagLst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7923</Words>
  <Application>Microsoft Office PowerPoint</Application>
  <PresentationFormat>Bildschirmpräsentation (4:3)</PresentationFormat>
  <Paragraphs>1948</Paragraphs>
  <Slides>124</Slides>
  <Notes>119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124</vt:i4>
      </vt:variant>
    </vt:vector>
  </HeadingPairs>
  <TitlesOfParts>
    <vt:vector size="125" baseType="lpstr">
      <vt:lpstr>Leere Präsentation</vt:lpstr>
      <vt:lpstr>Grundlagen der Rechnerarchitektur [CS3100.010]</vt:lpstr>
      <vt:lpstr>Kapitel 8  Ein-/Ausgabe</vt:lpstr>
      <vt:lpstr>Inhalte der Vorlesung</vt:lpstr>
      <vt:lpstr>Inhalte des Kapitels (1)</vt:lpstr>
      <vt:lpstr>Inhalte des Kapitels (2)</vt:lpstr>
      <vt:lpstr>Inhalte des Kapitels (3)</vt:lpstr>
      <vt:lpstr>Ein-/Ausgabe aus Sicht der CPU (1)</vt:lpstr>
      <vt:lpstr>Ein-/Ausgabe aus Sicht der CPU (2)</vt:lpstr>
      <vt:lpstr>Ein-/Ausgabe aus Sicht der CPU (3)</vt:lpstr>
      <vt:lpstr>Ein-/Ausgabe aus Sicht der CPU (4)</vt:lpstr>
      <vt:lpstr>Ein-/Ausgabe aus Sicht der CPU (5)</vt:lpstr>
      <vt:lpstr>Ein-/Ausgabe aus Sicht der CPU (6)</vt:lpstr>
      <vt:lpstr>Ein-/Ausgabe aus Sicht der CPU (7)</vt:lpstr>
      <vt:lpstr>Prinzipien der Datenübergabe</vt:lpstr>
      <vt:lpstr>Synchrone und asynchrone Busse</vt:lpstr>
      <vt:lpstr>Schreiben bei synchronem Bus</vt:lpstr>
      <vt:lpstr>Schreiben bei synchronem Bus – mit Adressleitungen</vt:lpstr>
      <vt:lpstr>Lesen bei synchronem Bus</vt:lpstr>
      <vt:lpstr>Schreiben bei asynchronem Bus</vt:lpstr>
      <vt:lpstr>Schreiben bei asynchronem Bus – mit Adressleitungen</vt:lpstr>
      <vt:lpstr>Lesen bei asynchronem Bus – mit Adressleitungen</vt:lpstr>
      <vt:lpstr>Schreiben bei Fully-Interlocked Handshaking</vt:lpstr>
      <vt:lpstr>Vergleich der Methoden</vt:lpstr>
      <vt:lpstr>Synchronisation zwischen Prozessor und Geräten</vt:lpstr>
      <vt:lpstr>Status-Methode (busy waiting) – Hardwarestruktur</vt:lpstr>
      <vt:lpstr>Status-Methode (busy waiting) – Warteschleife</vt:lpstr>
      <vt:lpstr>Eigenschaften von Busy Waiting</vt:lpstr>
      <vt:lpstr>Polling</vt:lpstr>
      <vt:lpstr>Unterbrechungen / Interrupts (1)</vt:lpstr>
      <vt:lpstr>Unterbrechungen / Interrupts (2)</vt:lpstr>
      <vt:lpstr>Unterbrechungen / Interrupts (3)</vt:lpstr>
      <vt:lpstr>Unterbrechungen / Interrupts (4)</vt:lpstr>
      <vt:lpstr>Unterbrechungen / Interrupts (5)</vt:lpstr>
      <vt:lpstr>Unterbrechungen / Interrupts (6)</vt:lpstr>
      <vt:lpstr>Unterbrechungen / Interrupts (7)</vt:lpstr>
      <vt:lpstr>Direct Memory Access, DMA (1)</vt:lpstr>
      <vt:lpstr>Direct Memory Access, DMA (2)</vt:lpstr>
      <vt:lpstr>Direct Memory Access, DMA (3)</vt:lpstr>
      <vt:lpstr>Zusammenfassung</vt:lpstr>
      <vt:lpstr>Roter Faden</vt:lpstr>
      <vt:lpstr>Point-to-Point Verbindungen</vt:lpstr>
      <vt:lpstr>Fallstudie: RS-232 Schnittstelle (1)</vt:lpstr>
      <vt:lpstr>Fallstudie: RS-232 Schnittstelle (2)</vt:lpstr>
      <vt:lpstr>Fallstudie: RS-232 Schnittstelle (3)</vt:lpstr>
      <vt:lpstr>Fallstudie: RS-232 Schnittstelle (4)</vt:lpstr>
      <vt:lpstr>Fallstudie: RS-232 Schnittstelle (5)</vt:lpstr>
      <vt:lpstr>Fallstudie: RS-232 Schnittstelle (6)</vt:lpstr>
      <vt:lpstr>Fallstudie: RS-232 Schnittstelle (7)</vt:lpstr>
      <vt:lpstr>Fallstudie: RS-232 Schnittstelle (8)</vt:lpstr>
      <vt:lpstr>Fallstudie: RS-232 Schnittstelle (9)</vt:lpstr>
      <vt:lpstr>Fallstudie: RS-232 Schnittstelle (10)</vt:lpstr>
      <vt:lpstr>Fallstudie: RS-232 Schnittstelle (11)</vt:lpstr>
      <vt:lpstr>Fallstudie: Paralleler Port (1)</vt:lpstr>
      <vt:lpstr>Fallstudie: Paralleler Port (2)</vt:lpstr>
      <vt:lpstr>Fallstudie: Paralleler Port (3)</vt:lpstr>
      <vt:lpstr>Fallstudie: Paralleler Port (4)</vt:lpstr>
      <vt:lpstr>Roter Faden</vt:lpstr>
      <vt:lpstr>Busse (1)</vt:lpstr>
      <vt:lpstr>Busse (2)</vt:lpstr>
      <vt:lpstr>Buszugang (1)</vt:lpstr>
      <vt:lpstr>Buszugang (2)</vt:lpstr>
      <vt:lpstr>Buszugang (3)</vt:lpstr>
      <vt:lpstr>Buszugang (4)</vt:lpstr>
      <vt:lpstr>Buszugang (5)</vt:lpstr>
      <vt:lpstr>Buszugang (6)</vt:lpstr>
      <vt:lpstr>Buszugang (7)</vt:lpstr>
      <vt:lpstr>Buszugang (8)</vt:lpstr>
      <vt:lpstr>Interne Busse (1)</vt:lpstr>
      <vt:lpstr>Interne Busse (2)</vt:lpstr>
      <vt:lpstr>Fallstudie: PCI-Bus (1)</vt:lpstr>
      <vt:lpstr>Fallstudie: PCI-Bus (2)</vt:lpstr>
      <vt:lpstr>Fallstudie: PCI-Bus (3)</vt:lpstr>
      <vt:lpstr>Fallstudie: PCI-Bus (4)</vt:lpstr>
      <vt:lpstr>Fallstudie: PCI-Bus (5)</vt:lpstr>
      <vt:lpstr>Fallstudie: PCI-Bus (6)</vt:lpstr>
      <vt:lpstr>Fallstudie: PCI-Bus (7)</vt:lpstr>
      <vt:lpstr>Fallstudie: PCI-Bus (8)</vt:lpstr>
      <vt:lpstr>Fallstudie: PCI-Bus (9)</vt:lpstr>
      <vt:lpstr>Fallstudie: PCI-Bus (10)</vt:lpstr>
      <vt:lpstr>Fallstudie: PCI-Bus (11)</vt:lpstr>
      <vt:lpstr>Externe Busse</vt:lpstr>
      <vt:lpstr>Fallstudie: IDE (1)</vt:lpstr>
      <vt:lpstr>Fallstudie: IDE (2)</vt:lpstr>
      <vt:lpstr>Fallstudie: IDE (3)</vt:lpstr>
      <vt:lpstr>Fallstudie: IDE (4)</vt:lpstr>
      <vt:lpstr>Fallstudie: IDE (5)</vt:lpstr>
      <vt:lpstr>Fallstudie: IDE (6)</vt:lpstr>
      <vt:lpstr>Fallstudie: SCSI (1)</vt:lpstr>
      <vt:lpstr>Fallstudie: SCSI (2)</vt:lpstr>
      <vt:lpstr>Fallstudie: SCSI (3)</vt:lpstr>
      <vt:lpstr>Fallstudie: SCSI (4)</vt:lpstr>
      <vt:lpstr>Fallstudie: SCSI (5)</vt:lpstr>
      <vt:lpstr>Fallstudie: Universal Serial Bus, USB (1)</vt:lpstr>
      <vt:lpstr>Fallstudie: Universal Serial Bus, USB (2)</vt:lpstr>
      <vt:lpstr>Fallstudie: Universal Serial Bus, USB (3)</vt:lpstr>
      <vt:lpstr>Fallstudie: Universal Serial Bus, USB (4)</vt:lpstr>
      <vt:lpstr>Fallstudie: Universal Serial Bus, USB (5)</vt:lpstr>
      <vt:lpstr>Fallstudie: Universal Serial Bus, USB (6)</vt:lpstr>
      <vt:lpstr>Roter Faden</vt:lpstr>
      <vt:lpstr>Fehlererkennung mit CRC-Zeichen</vt:lpstr>
      <vt:lpstr>Bildung von CRC-Zeichen</vt:lpstr>
      <vt:lpstr>Beispiel zur Polynom-Darstellung</vt:lpstr>
      <vt:lpstr>Darstellung von Nachrichten</vt:lpstr>
      <vt:lpstr>Beispiel zur Erzeugung der übertragenen Nachricht</vt:lpstr>
      <vt:lpstr>Berechnung der Prüfbits</vt:lpstr>
      <vt:lpstr>Rechenoperationen modulo 2</vt:lpstr>
      <vt:lpstr>Interpretation</vt:lpstr>
      <vt:lpstr>Beispiel zur Polynomdivision</vt:lpstr>
      <vt:lpstr>Reduktion der Polynomdivision auf die Koeffizienten</vt:lpstr>
      <vt:lpstr>Überprüfung von Nachrichten auf Korrektheit</vt:lpstr>
      <vt:lpstr>Überprüfung von Nachrichten – Beispiel (1)</vt:lpstr>
      <vt:lpstr>Überprüfung von Nachrichten – Beispiel (2)</vt:lpstr>
      <vt:lpstr>Erkennbare Fehler – Einzelfehler</vt:lpstr>
      <vt:lpstr>Erkennbare Fehler – ungerade Fehlerzahlen (1)</vt:lpstr>
      <vt:lpstr>Erkennbare Fehler – ungerade Fehlerzahlen (2)</vt:lpstr>
      <vt:lpstr>Erkennbare Fehler – Burstfehler (1)</vt:lpstr>
      <vt:lpstr>Erkennbare Fehler – Burstfehler (2)</vt:lpstr>
      <vt:lpstr>Erkennbare Fehler – Burstfehler (3)</vt:lpstr>
      <vt:lpstr>Sehr einfaches Beispiel</vt:lpstr>
      <vt:lpstr>Interaktive Berechnung</vt:lpstr>
      <vt:lpstr>Anwendung von CRC-Zeichen</vt:lpstr>
      <vt:lpstr>Zusammenfassung (1)</vt:lpstr>
      <vt:lpstr>Zusammenfassung (2)</vt:lpstr>
      <vt:lpstr>Zusammenfassung (3)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8 - Ein-/Ausgabe</dc:subject>
  <dc:creator>Heiko Falk</dc:creator>
  <cp:lastModifiedBy>hfalk</cp:lastModifiedBy>
  <cp:revision>3236</cp:revision>
  <cp:lastPrinted>2013-10-15T07:28:49Z</cp:lastPrinted>
  <dcterms:modified xsi:type="dcterms:W3CDTF">2014-08-31T19:54:05Z</dcterms:modified>
</cp:coreProperties>
</file>