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79" r:id="rId2"/>
    <p:sldId id="487" r:id="rId3"/>
    <p:sldId id="797" r:id="rId4"/>
    <p:sldId id="798" r:id="rId5"/>
    <p:sldId id="808" r:id="rId6"/>
    <p:sldId id="710" r:id="rId7"/>
    <p:sldId id="801" r:id="rId8"/>
    <p:sldId id="799" r:id="rId9"/>
    <p:sldId id="800" r:id="rId10"/>
    <p:sldId id="712" r:id="rId11"/>
    <p:sldId id="802" r:id="rId12"/>
    <p:sldId id="803" r:id="rId13"/>
    <p:sldId id="804" r:id="rId14"/>
    <p:sldId id="805" r:id="rId15"/>
    <p:sldId id="796" r:id="rId16"/>
    <p:sldId id="807" r:id="rId17"/>
    <p:sldId id="806" r:id="rId18"/>
    <p:sldId id="716" r:id="rId19"/>
    <p:sldId id="494" r:id="rId20"/>
    <p:sldId id="717" r:id="rId21"/>
    <p:sldId id="718" r:id="rId22"/>
    <p:sldId id="719" r:id="rId23"/>
    <p:sldId id="809" r:id="rId24"/>
    <p:sldId id="810" r:id="rId25"/>
    <p:sldId id="811" r:id="rId2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5050"/>
    <a:srgbClr val="3366FF"/>
    <a:srgbClr val="A32638"/>
    <a:srgbClr val="B3B3FF"/>
    <a:srgbClr val="FFFFCC"/>
    <a:srgbClr val="FFFF66"/>
    <a:srgbClr val="FFFF9A"/>
    <a:srgbClr val="FF7C80"/>
    <a:srgbClr val="AAA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0675" autoAdjust="0"/>
  </p:normalViewPr>
  <p:slideViewPr>
    <p:cSldViewPr>
      <p:cViewPr varScale="1">
        <p:scale>
          <a:sx n="121" d="100"/>
          <a:sy n="121" d="100"/>
        </p:scale>
        <p:origin x="-1248" y="-102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/25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35496" y="6568629"/>
            <a:ext cx="1584176" cy="31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A32638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Nicht</a:t>
            </a:r>
            <a:r>
              <a:rPr lang="de-DE" sz="1000" baseline="0" dirty="0" smtClean="0"/>
              <a:t> </a:t>
            </a:r>
            <a:r>
              <a:rPr lang="de-DE" sz="1000" baseline="0" dirty="0" smtClean="0"/>
              <a:t>klausurrelevant</a:t>
            </a:r>
            <a:r>
              <a:rPr lang="de-DE" sz="1000" baseline="0" dirty="0" smtClean="0"/>
              <a:t>!</a:t>
            </a:r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2014/15</a:t>
            </a:r>
            <a:endParaRPr lang="de-DE" dirty="0"/>
          </a:p>
          <a:p>
            <a:endParaRPr lang="de-DE" dirty="0"/>
          </a:p>
          <a:p>
            <a:r>
              <a:rPr lang="de-DE" sz="2000" dirty="0" smtClean="0"/>
              <a:t>Tobias </a:t>
            </a:r>
            <a:r>
              <a:rPr lang="de-DE" sz="2000" dirty="0" smtClean="0"/>
              <a:t>Scheinert</a:t>
            </a:r>
            <a:r>
              <a:rPr lang="de-DE" sz="2000" dirty="0" smtClean="0"/>
              <a:t> / (Heiko Falk)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Atombindungen</a:t>
            </a:r>
            <a:endParaRPr lang="de-DE" dirty="0"/>
          </a:p>
        </p:txBody>
      </p:sp>
      <p:pic>
        <p:nvPicPr>
          <p:cNvPr id="1026" name="Picture 2" descr="C:\Users\Tobias\Documents\Universität\WS2014_2015\silicium_g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88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Halbleiter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Elektronenanordnung bei Halbleiterkristallen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vier Elektronen auf äußerster Schale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Stabiler Zustand durch Verzahnung der Schalen benachbarter Atome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Gelegentliche Verunreinigungen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Elektron zu viel oder zu wenig auf der äußeren Bahn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Geringer Stromfluss möglich (Halbleiter)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40594" r="25714" b="22209"/>
          <a:stretch/>
        </p:blipFill>
        <p:spPr>
          <a:xfrm>
            <a:off x="611560" y="1844824"/>
            <a:ext cx="4825093" cy="2130880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997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Halbleiter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Dotieren der Halbleiter mit anderen Materialien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Dotieren = Einbringen gezielter Verunreinigungen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Antimon (Sb)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Elektron mehr auf der äußeren Schale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Elektronenüberschuss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N-Leitfähigkeit</a:t>
            </a:r>
            <a:r>
              <a:rPr lang="de-DE" dirty="0" smtClean="0"/>
              <a:t> des Kristalls (negativ)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5725" r="25625" b="17222"/>
          <a:stretch/>
        </p:blipFill>
        <p:spPr>
          <a:xfrm>
            <a:off x="612000" y="2602428"/>
            <a:ext cx="4857750" cy="21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Halbleiter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Indium (In)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Elektron weniger auf der äußeren Schale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Elektronenmangel (dargestellt durch Loch auf der äußeren Schale)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P-Leitfähigkeit</a:t>
            </a:r>
            <a:r>
              <a:rPr lang="de-DE" dirty="0" smtClean="0"/>
              <a:t> des Kristalls (positiv)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0024" r="25714" b="22922"/>
          <a:stretch/>
        </p:blipFill>
        <p:spPr>
          <a:xfrm>
            <a:off x="612000" y="1916832"/>
            <a:ext cx="4849586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1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/>
              <a:t>elektrische Feld / </a:t>
            </a:r>
            <a:r>
              <a:rPr lang="de-DE" dirty="0"/>
              <a:t>Coulombsches</a:t>
            </a:r>
            <a:r>
              <a:rPr lang="de-DE" dirty="0"/>
              <a:t> Gesetz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pic>
        <p:nvPicPr>
          <p:cNvPr id="2050" name="Picture 2" descr="C:\Users\Tobias\Documents\Universität\WS2014_2015\PlattenkondensatorFe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7" y="1340768"/>
            <a:ext cx="2551113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4221088"/>
            <a:ext cx="8785225" cy="21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Das elektrische Feld zeigt von der positiven Ladung zur negativen Ladung (Pfeilrichtung).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Gleichnamige (++ oder --) Ladungen stoßen sich ab, </a:t>
            </a:r>
            <a:r>
              <a:rPr lang="de-DE" kern="0" dirty="0" smtClean="0"/>
              <a:t>verschiedennamige</a:t>
            </a:r>
            <a:r>
              <a:rPr lang="de-DE" kern="0" dirty="0" smtClean="0"/>
              <a:t> (+- oder -+) Ladungen ziehen sich an. Dieses Verhalten wird als </a:t>
            </a:r>
            <a:r>
              <a:rPr lang="de-DE" kern="0" dirty="0" smtClean="0"/>
              <a:t>Coulombsches</a:t>
            </a:r>
            <a:r>
              <a:rPr lang="de-DE" kern="0" dirty="0" smtClean="0"/>
              <a:t> Gesetz bezeichnet.</a:t>
            </a:r>
          </a:p>
        </p:txBody>
      </p:sp>
      <p:pic>
        <p:nvPicPr>
          <p:cNvPr id="2051" name="Picture 3" descr="C:\Users\Tobias\Documents\Universität\WS2014_2015\coulo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485748" cy="27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43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Halbleiterdiode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 mit N- und P-leitfähigem Bereich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Grenzbereich (PN-Übergang)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Freie Elektronen füllen Löcher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6224" r="62143" b="55700"/>
          <a:stretch/>
        </p:blipFill>
        <p:spPr>
          <a:xfrm>
            <a:off x="611560" y="1772816"/>
            <a:ext cx="1804307" cy="16083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65107" r="31249" b="6961"/>
          <a:stretch/>
        </p:blipFill>
        <p:spPr>
          <a:xfrm>
            <a:off x="611560" y="4421088"/>
            <a:ext cx="4531179" cy="1600200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80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Halbleiterdiode </a:t>
            </a:r>
            <a:r>
              <a:rPr lang="de-DE" dirty="0" smtClean="0"/>
              <a:t>(2)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23628" y="1916833"/>
            <a:ext cx="6696744" cy="2664295"/>
            <a:chOff x="755576" y="1916833"/>
            <a:chExt cx="6696744" cy="2664295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6224" r="77781" b="55700"/>
            <a:stretch/>
          </p:blipFill>
          <p:spPr>
            <a:xfrm rot="16200000">
              <a:off x="3916747" y="1299851"/>
              <a:ext cx="374402" cy="1608365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 bwMode="auto">
            <a:xfrm rot="10800000">
              <a:off x="4427984" y="2497034"/>
              <a:ext cx="2088232" cy="1512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 rot="10800000">
              <a:off x="3779912" y="2497034"/>
              <a:ext cx="648072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 rot="10800000">
              <a:off x="1691680" y="2497034"/>
              <a:ext cx="2088232" cy="1512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 rot="10800000">
              <a:off x="5940152" y="3421307"/>
              <a:ext cx="432048" cy="432048"/>
              <a:chOff x="5940152" y="332656"/>
              <a:chExt cx="432048" cy="432048"/>
            </a:xfrm>
          </p:grpSpPr>
          <p:sp>
            <p:nvSpPr>
              <p:cNvPr id="28" name="Ellipse 2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rot="10800000">
              <a:off x="3083741" y="3437276"/>
              <a:ext cx="432048" cy="432048"/>
              <a:chOff x="5940152" y="332656"/>
              <a:chExt cx="432048" cy="432048"/>
            </a:xfrm>
          </p:grpSpPr>
          <p:sp>
            <p:nvSpPr>
              <p:cNvPr id="39" name="Ellipse 38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 rot="10800000">
              <a:off x="2051720" y="3421307"/>
              <a:ext cx="432048" cy="432048"/>
              <a:chOff x="5940152" y="332656"/>
              <a:chExt cx="432048" cy="432048"/>
            </a:xfrm>
          </p:grpSpPr>
          <p:sp>
            <p:nvSpPr>
              <p:cNvPr id="42" name="Ellipse 41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 rot="10800000">
              <a:off x="2519681" y="2852828"/>
              <a:ext cx="432048" cy="432048"/>
              <a:chOff x="5940152" y="332656"/>
              <a:chExt cx="432048" cy="432048"/>
            </a:xfrm>
          </p:grpSpPr>
          <p:sp>
            <p:nvSpPr>
              <p:cNvPr id="45" name="Ellipse 44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 rot="10800000">
              <a:off x="3034590" y="2646271"/>
              <a:ext cx="432048" cy="432048"/>
              <a:chOff x="5940152" y="332656"/>
              <a:chExt cx="432048" cy="432048"/>
            </a:xfrm>
          </p:grpSpPr>
          <p:sp>
            <p:nvSpPr>
              <p:cNvPr id="48" name="Ellipse 4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 rot="10800000">
              <a:off x="2087633" y="2647787"/>
              <a:ext cx="432048" cy="432048"/>
              <a:chOff x="5940152" y="332656"/>
              <a:chExt cx="432048" cy="432048"/>
            </a:xfrm>
          </p:grpSpPr>
          <p:sp>
            <p:nvSpPr>
              <p:cNvPr id="51" name="Ellipse 50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 rot="10800000">
              <a:off x="4692107" y="3421307"/>
              <a:ext cx="432048" cy="432048"/>
              <a:chOff x="5940152" y="332656"/>
              <a:chExt cx="432048" cy="432048"/>
            </a:xfrm>
          </p:grpSpPr>
          <p:sp>
            <p:nvSpPr>
              <p:cNvPr id="55" name="Ellipse 54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 rot="10800000">
              <a:off x="5256076" y="3062350"/>
              <a:ext cx="432048" cy="432048"/>
              <a:chOff x="5940152" y="332656"/>
              <a:chExt cx="432048" cy="432048"/>
            </a:xfrm>
          </p:grpSpPr>
          <p:sp>
            <p:nvSpPr>
              <p:cNvPr id="58" name="Ellipse 5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 rot="10800000">
              <a:off x="4671628" y="2663756"/>
              <a:ext cx="432048" cy="432048"/>
              <a:chOff x="5940152" y="332656"/>
              <a:chExt cx="432048" cy="432048"/>
            </a:xfrm>
          </p:grpSpPr>
          <p:sp>
            <p:nvSpPr>
              <p:cNvPr id="61" name="Ellipse 60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 rot="10800000">
              <a:off x="5905304" y="2630302"/>
              <a:ext cx="432048" cy="432048"/>
              <a:chOff x="5940152" y="332656"/>
              <a:chExt cx="432048" cy="432048"/>
            </a:xfrm>
          </p:grpSpPr>
          <p:sp>
            <p:nvSpPr>
              <p:cNvPr id="64" name="Ellipse 63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cxnSp>
          <p:nvCxnSpPr>
            <p:cNvPr id="67" name="Gerade Verbindung 66"/>
            <p:cNvCxnSpPr/>
            <p:nvPr/>
          </p:nvCxnSpPr>
          <p:spPr bwMode="auto">
            <a:xfrm flipH="1">
              <a:off x="755576" y="3212976"/>
              <a:ext cx="93610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755576" y="3212976"/>
              <a:ext cx="0" cy="13681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755576" y="4581128"/>
              <a:ext cx="271106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4572124" y="4578883"/>
              <a:ext cx="288019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>
              <a:endCxn id="3" idx="1"/>
            </p:cNvCxnSpPr>
            <p:nvPr/>
          </p:nvCxnSpPr>
          <p:spPr bwMode="auto">
            <a:xfrm flipH="1">
              <a:off x="6516216" y="3253118"/>
              <a:ext cx="9361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7452320" y="3253118"/>
              <a:ext cx="0" cy="13257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feld 96"/>
            <p:cNvSpPr txBox="1"/>
            <p:nvPr/>
          </p:nvSpPr>
          <p:spPr>
            <a:xfrm rot="16200000">
              <a:off x="3412892" y="3083841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Grenzschicht</a:t>
              </a:r>
            </a:p>
          </p:txBody>
        </p:sp>
      </p:grp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79512" y="1363910"/>
            <a:ext cx="8785225" cy="4994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b="1" kern="0" dirty="0" smtClean="0"/>
              <a:t>Ruhezustand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</p:txBody>
      </p:sp>
      <p:sp>
        <p:nvSpPr>
          <p:cNvPr id="6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41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Halbleiterdiode </a:t>
            </a:r>
            <a:r>
              <a:rPr lang="de-DE" dirty="0" smtClean="0"/>
              <a:t>(2)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23628" y="1916833"/>
            <a:ext cx="6696744" cy="2880319"/>
            <a:chOff x="755576" y="1916833"/>
            <a:chExt cx="6696744" cy="2880319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6224" r="77781" b="55700"/>
            <a:stretch/>
          </p:blipFill>
          <p:spPr>
            <a:xfrm rot="16200000">
              <a:off x="3916747" y="1299851"/>
              <a:ext cx="374402" cy="1608365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 bwMode="auto">
            <a:xfrm rot="10800000">
              <a:off x="4085035" y="2497034"/>
              <a:ext cx="2431181" cy="1512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 rot="10800000">
              <a:off x="1691679" y="2497034"/>
              <a:ext cx="2393355" cy="1512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 rot="10800000">
              <a:off x="5402897" y="3209156"/>
              <a:ext cx="432048" cy="432048"/>
              <a:chOff x="5940152" y="332656"/>
              <a:chExt cx="432048" cy="432048"/>
            </a:xfrm>
          </p:grpSpPr>
          <p:sp>
            <p:nvSpPr>
              <p:cNvPr id="28" name="Ellipse 2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rot="10800000">
              <a:off x="4644008" y="2663756"/>
              <a:ext cx="432048" cy="432048"/>
              <a:chOff x="5940152" y="332656"/>
              <a:chExt cx="432048" cy="432048"/>
            </a:xfrm>
          </p:grpSpPr>
          <p:sp>
            <p:nvSpPr>
              <p:cNvPr id="39" name="Ellipse 38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 rot="10800000">
              <a:off x="2545813" y="3529085"/>
              <a:ext cx="432048" cy="432048"/>
              <a:chOff x="5940152" y="332656"/>
              <a:chExt cx="432048" cy="432048"/>
            </a:xfrm>
          </p:grpSpPr>
          <p:sp>
            <p:nvSpPr>
              <p:cNvPr id="42" name="Ellipse 41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 rot="10800000">
              <a:off x="3212712" y="2694938"/>
              <a:ext cx="432048" cy="432048"/>
              <a:chOff x="5940152" y="332656"/>
              <a:chExt cx="432048" cy="432048"/>
            </a:xfrm>
          </p:grpSpPr>
          <p:sp>
            <p:nvSpPr>
              <p:cNvPr id="45" name="Ellipse 44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 rot="10800000">
              <a:off x="3899943" y="2613263"/>
              <a:ext cx="432048" cy="432048"/>
              <a:chOff x="5940152" y="332656"/>
              <a:chExt cx="432048" cy="432048"/>
            </a:xfrm>
          </p:grpSpPr>
          <p:sp>
            <p:nvSpPr>
              <p:cNvPr id="48" name="Ellipse 4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 rot="10800000">
              <a:off x="2627784" y="3045312"/>
              <a:ext cx="432048" cy="432048"/>
              <a:chOff x="5940152" y="332656"/>
              <a:chExt cx="432048" cy="432048"/>
            </a:xfrm>
          </p:grpSpPr>
          <p:sp>
            <p:nvSpPr>
              <p:cNvPr id="51" name="Ellipse 50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 rot="10800000">
              <a:off x="3299765" y="3478430"/>
              <a:ext cx="432048" cy="432048"/>
              <a:chOff x="5940152" y="332656"/>
              <a:chExt cx="432048" cy="432048"/>
            </a:xfrm>
          </p:grpSpPr>
          <p:sp>
            <p:nvSpPr>
              <p:cNvPr id="55" name="Ellipse 54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 rot="10800000">
              <a:off x="4824028" y="3405338"/>
              <a:ext cx="432048" cy="432048"/>
              <a:chOff x="5940152" y="332656"/>
              <a:chExt cx="432048" cy="432048"/>
            </a:xfrm>
          </p:grpSpPr>
          <p:sp>
            <p:nvSpPr>
              <p:cNvPr id="58" name="Ellipse 5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 rot="10800000">
              <a:off x="3923928" y="3225124"/>
              <a:ext cx="432048" cy="432048"/>
              <a:chOff x="5940152" y="332656"/>
              <a:chExt cx="432048" cy="432048"/>
            </a:xfrm>
          </p:grpSpPr>
          <p:sp>
            <p:nvSpPr>
              <p:cNvPr id="61" name="Ellipse 60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 rot="10800000">
              <a:off x="5268084" y="2646271"/>
              <a:ext cx="432048" cy="432048"/>
              <a:chOff x="5940152" y="332656"/>
              <a:chExt cx="432048" cy="432048"/>
            </a:xfrm>
          </p:grpSpPr>
          <p:sp>
            <p:nvSpPr>
              <p:cNvPr id="64" name="Ellipse 63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cxnSp>
          <p:nvCxnSpPr>
            <p:cNvPr id="67" name="Gerade Verbindung 66"/>
            <p:cNvCxnSpPr/>
            <p:nvPr/>
          </p:nvCxnSpPr>
          <p:spPr bwMode="auto">
            <a:xfrm flipH="1">
              <a:off x="755576" y="3212976"/>
              <a:ext cx="93610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755576" y="3212976"/>
              <a:ext cx="0" cy="13681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755576" y="4581128"/>
              <a:ext cx="309634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3851920" y="4365104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3923928" y="4437112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3923928" y="4578883"/>
              <a:ext cx="35283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>
              <a:endCxn id="3" idx="1"/>
            </p:cNvCxnSpPr>
            <p:nvPr/>
          </p:nvCxnSpPr>
          <p:spPr bwMode="auto">
            <a:xfrm flipH="1">
              <a:off x="6516216" y="3253118"/>
              <a:ext cx="9361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7452320" y="3253118"/>
              <a:ext cx="0" cy="13257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Textfeld 95"/>
            <p:cNvSpPr txBox="1"/>
            <p:nvPr/>
          </p:nvSpPr>
          <p:spPr>
            <a:xfrm>
              <a:off x="3539602" y="42210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950222" y="422108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-</a:t>
              </a:r>
            </a:p>
          </p:txBody>
        </p:sp>
        <p:sp>
          <p:nvSpPr>
            <p:cNvPr id="53" name="Rechteck 52"/>
            <p:cNvSpPr/>
            <p:nvPr/>
          </p:nvSpPr>
          <p:spPr bwMode="auto">
            <a:xfrm>
              <a:off x="6300191" y="2497032"/>
              <a:ext cx="216025" cy="1512169"/>
            </a:xfrm>
            <a:prstGeom prst="rect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hteck 65"/>
            <p:cNvSpPr/>
            <p:nvPr/>
          </p:nvSpPr>
          <p:spPr bwMode="auto">
            <a:xfrm>
              <a:off x="1691679" y="2497034"/>
              <a:ext cx="216025" cy="1512169"/>
            </a:xfrm>
            <a:prstGeom prst="rect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79512" y="1363910"/>
            <a:ext cx="8785225" cy="4994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b="1" kern="0" dirty="0" smtClean="0"/>
              <a:t>Durchlassrichtung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F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F"/>
            </a:pPr>
            <a:r>
              <a:rPr lang="de-DE" kern="0" dirty="0" smtClean="0"/>
              <a:t>PN-Übergang wird kleiner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F"/>
            </a:pPr>
            <a:r>
              <a:rPr lang="de-DE" kern="0" dirty="0" smtClean="0"/>
              <a:t>Strom kann fließen</a:t>
            </a:r>
          </a:p>
        </p:txBody>
      </p:sp>
      <p:sp>
        <p:nvSpPr>
          <p:cNvPr id="6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707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179512" y="1363910"/>
            <a:ext cx="8785225" cy="4994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b="1" kern="0" dirty="0" smtClean="0"/>
              <a:t>Sperrrichtung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 marL="0" indent="0" eaLnBrk="1" hangingPunct="1">
              <a:lnSpc>
                <a:spcPct val="120000"/>
              </a:lnSpc>
            </a:pPr>
            <a:endParaRPr lang="de-DE" kern="0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/>
              <a:t>PN-Übergang wird größer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/>
              <a:t>Strom kann nicht </a:t>
            </a:r>
            <a:r>
              <a:rPr lang="de-DE" dirty="0" smtClean="0"/>
              <a:t>fließen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Halbleiterdiode </a:t>
            </a:r>
            <a:r>
              <a:rPr lang="de-DE" dirty="0" smtClean="0"/>
              <a:t>(2)</a:t>
            </a:r>
            <a:endParaRPr lang="de-DE" dirty="0"/>
          </a:p>
        </p:txBody>
      </p:sp>
      <p:grpSp>
        <p:nvGrpSpPr>
          <p:cNvPr id="101" name="Gruppieren 100"/>
          <p:cNvGrpSpPr/>
          <p:nvPr/>
        </p:nvGrpSpPr>
        <p:grpSpPr>
          <a:xfrm>
            <a:off x="1223628" y="1916833"/>
            <a:ext cx="6696744" cy="2880319"/>
            <a:chOff x="755576" y="1916833"/>
            <a:chExt cx="6696744" cy="2880319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6224" r="77781" b="55700"/>
            <a:stretch/>
          </p:blipFill>
          <p:spPr>
            <a:xfrm rot="16200000">
              <a:off x="3916747" y="1299851"/>
              <a:ext cx="374402" cy="1608365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 bwMode="auto">
            <a:xfrm rot="10800000">
              <a:off x="4788024" y="2497034"/>
              <a:ext cx="1728192" cy="1512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 rot="10800000">
              <a:off x="3539602" y="2497034"/>
              <a:ext cx="1248422" cy="151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 rot="10800000">
              <a:off x="1691680" y="2497034"/>
              <a:ext cx="1847922" cy="151216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6" name="Gruppieren 25"/>
            <p:cNvGrpSpPr/>
            <p:nvPr/>
          </p:nvGrpSpPr>
          <p:grpSpPr>
            <a:xfrm rot="10800000">
              <a:off x="5805338" y="3512125"/>
              <a:ext cx="432048" cy="432048"/>
              <a:chOff x="5940152" y="332656"/>
              <a:chExt cx="432048" cy="432048"/>
            </a:xfrm>
          </p:grpSpPr>
          <p:sp>
            <p:nvSpPr>
              <p:cNvPr id="28" name="Ellipse 2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 rot="10800000">
              <a:off x="2612222" y="3446271"/>
              <a:ext cx="432048" cy="432048"/>
              <a:chOff x="5940152" y="332656"/>
              <a:chExt cx="432048" cy="432048"/>
            </a:xfrm>
          </p:grpSpPr>
          <p:sp>
            <p:nvSpPr>
              <p:cNvPr id="39" name="Ellipse 38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 rot="10800000">
              <a:off x="2051720" y="3421307"/>
              <a:ext cx="432048" cy="432048"/>
              <a:chOff x="5940152" y="332656"/>
              <a:chExt cx="432048" cy="432048"/>
            </a:xfrm>
          </p:grpSpPr>
          <p:sp>
            <p:nvSpPr>
              <p:cNvPr id="42" name="Ellipse 41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 rot="10800000">
              <a:off x="2491797" y="2924944"/>
              <a:ext cx="432048" cy="432048"/>
              <a:chOff x="5940152" y="332656"/>
              <a:chExt cx="432048" cy="432048"/>
            </a:xfrm>
          </p:grpSpPr>
          <p:sp>
            <p:nvSpPr>
              <p:cNvPr id="45" name="Ellipse 44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 rot="10800000">
              <a:off x="2874694" y="2577833"/>
              <a:ext cx="432048" cy="432048"/>
              <a:chOff x="5940152" y="332656"/>
              <a:chExt cx="432048" cy="432048"/>
            </a:xfrm>
          </p:grpSpPr>
          <p:sp>
            <p:nvSpPr>
              <p:cNvPr id="48" name="Ellipse 4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 rot="10800000">
              <a:off x="2034081" y="2604719"/>
              <a:ext cx="432048" cy="432048"/>
              <a:chOff x="5940152" y="332656"/>
              <a:chExt cx="432048" cy="432048"/>
            </a:xfrm>
          </p:grpSpPr>
          <p:sp>
            <p:nvSpPr>
              <p:cNvPr id="51" name="Ellipse 50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FF5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5989303" y="34862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+</a:t>
                </a: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 rot="10800000">
              <a:off x="5022465" y="3467465"/>
              <a:ext cx="432048" cy="432048"/>
              <a:chOff x="5940152" y="332656"/>
              <a:chExt cx="432048" cy="432048"/>
            </a:xfrm>
          </p:grpSpPr>
          <p:sp>
            <p:nvSpPr>
              <p:cNvPr id="55" name="Ellipse 54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 rot="10800000">
              <a:off x="5474776" y="3078319"/>
              <a:ext cx="432048" cy="432048"/>
              <a:chOff x="5940152" y="332656"/>
              <a:chExt cx="432048" cy="432048"/>
            </a:xfrm>
          </p:grpSpPr>
          <p:sp>
            <p:nvSpPr>
              <p:cNvPr id="58" name="Ellipse 57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 rot="10800000">
              <a:off x="5085088" y="2593801"/>
              <a:ext cx="432048" cy="432048"/>
              <a:chOff x="5940152" y="332656"/>
              <a:chExt cx="432048" cy="432048"/>
            </a:xfrm>
          </p:grpSpPr>
          <p:sp>
            <p:nvSpPr>
              <p:cNvPr id="61" name="Ellipse 60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 rot="10800000">
              <a:off x="5805338" y="2630302"/>
              <a:ext cx="432048" cy="432048"/>
              <a:chOff x="5940152" y="332656"/>
              <a:chExt cx="432048" cy="432048"/>
            </a:xfrm>
          </p:grpSpPr>
          <p:sp>
            <p:nvSpPr>
              <p:cNvPr id="64" name="Ellipse 63"/>
              <p:cNvSpPr/>
              <p:nvPr/>
            </p:nvSpPr>
            <p:spPr bwMode="auto">
              <a:xfrm>
                <a:off x="5940152" y="332656"/>
                <a:ext cx="432048" cy="432048"/>
              </a:xfrm>
              <a:prstGeom prst="ellipse">
                <a:avLst/>
              </a:prstGeom>
              <a:solidFill>
                <a:srgbClr val="6699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021363" y="348625"/>
                <a:ext cx="2696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-</a:t>
                </a:r>
                <a:endParaRPr lang="de-DE" sz="2000" dirty="0" smtClean="0"/>
              </a:p>
            </p:txBody>
          </p:sp>
        </p:grpSp>
        <p:cxnSp>
          <p:nvCxnSpPr>
            <p:cNvPr id="67" name="Gerade Verbindung 66"/>
            <p:cNvCxnSpPr/>
            <p:nvPr/>
          </p:nvCxnSpPr>
          <p:spPr bwMode="auto">
            <a:xfrm flipH="1">
              <a:off x="755576" y="3212976"/>
              <a:ext cx="93610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755576" y="3212976"/>
              <a:ext cx="0" cy="13681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755576" y="4581128"/>
              <a:ext cx="309634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3921867" y="4365104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/>
          </p:nvCxnSpPr>
          <p:spPr bwMode="auto">
            <a:xfrm>
              <a:off x="3851920" y="4437112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3923928" y="4578883"/>
              <a:ext cx="352839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>
              <a:endCxn id="3" idx="1"/>
            </p:cNvCxnSpPr>
            <p:nvPr/>
          </p:nvCxnSpPr>
          <p:spPr bwMode="auto">
            <a:xfrm flipH="1">
              <a:off x="6516216" y="3253118"/>
              <a:ext cx="9361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7452320" y="3253118"/>
              <a:ext cx="0" cy="13257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Textfeld 95"/>
            <p:cNvSpPr txBox="1"/>
            <p:nvPr/>
          </p:nvSpPr>
          <p:spPr>
            <a:xfrm>
              <a:off x="3539602" y="4221088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-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950222" y="42210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+</a:t>
              </a:r>
              <a:endParaRPr lang="de-DE" sz="2000" dirty="0" smtClean="0"/>
            </a:p>
          </p:txBody>
        </p:sp>
        <p:sp>
          <p:nvSpPr>
            <p:cNvPr id="97" name="Textfeld 96"/>
            <p:cNvSpPr txBox="1"/>
            <p:nvPr/>
          </p:nvSpPr>
          <p:spPr>
            <a:xfrm rot="16200000">
              <a:off x="3412892" y="3083841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Grenzschicht</a:t>
              </a:r>
            </a:p>
          </p:txBody>
        </p:sp>
        <p:sp>
          <p:nvSpPr>
            <p:cNvPr id="102" name="Rechteck 101"/>
            <p:cNvSpPr/>
            <p:nvPr/>
          </p:nvSpPr>
          <p:spPr bwMode="auto">
            <a:xfrm>
              <a:off x="6300191" y="2497032"/>
              <a:ext cx="216025" cy="1512169"/>
            </a:xfrm>
            <a:prstGeom prst="rect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hteck 102"/>
            <p:cNvSpPr/>
            <p:nvPr/>
          </p:nvSpPr>
          <p:spPr bwMode="auto">
            <a:xfrm>
              <a:off x="1691679" y="2497034"/>
              <a:ext cx="216025" cy="1512169"/>
            </a:xfrm>
            <a:prstGeom prst="rect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69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Abbildung der Wahrheitswerte (positive Logik)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1: Stromfluss / positive Spannung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0: kein Stromfluss / keine Spannung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Aufbau einfacher Gatter</a:t>
            </a: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</a:t>
            </a:r>
            <a:r>
              <a:rPr lang="de-DE" dirty="0" smtClean="0"/>
              <a:t>Diodenschaltungen</a:t>
            </a:r>
            <a:r>
              <a:rPr lang="de-DE" dirty="0" smtClean="0"/>
              <a:t> (Live-Demo)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37744" r="17232" b="22779"/>
          <a:stretch/>
        </p:blipFill>
        <p:spPr>
          <a:xfrm>
            <a:off x="611560" y="3327731"/>
            <a:ext cx="5951764" cy="2261509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8910"/>
            <a:ext cx="7772400" cy="3416320"/>
          </a:xfrm>
        </p:spPr>
        <p:txBody>
          <a:bodyPr/>
          <a:lstStyle/>
          <a:p>
            <a:r>
              <a:rPr lang="de-DE" dirty="0"/>
              <a:t>Kapitel 4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Technologische Grundlagen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Zusatz: Grundlagen Halbleiter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Halbleiterbauteil mit drei Anschlüssen (bipolare Transistoren)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Zwischen Basis und Emitter sowie</a:t>
            </a:r>
            <a:br>
              <a:rPr lang="de-DE" dirty="0" smtClean="0"/>
            </a:br>
            <a:r>
              <a:rPr lang="de-DE" dirty="0" smtClean="0"/>
              <a:t>zwischen Basis und Kollektor wirkt Transistor wie eine Diode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Zwischen Emitter und Kollektor fließt zunächst kein Strom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geringen Strom an der Basis wird Transistor zwischen Kollektor und Emitter leitend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Transistor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40024" r="51607" b="37031"/>
          <a:stretch/>
        </p:blipFill>
        <p:spPr>
          <a:xfrm>
            <a:off x="612000" y="1846800"/>
            <a:ext cx="2743200" cy="1314450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48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Transistor als Schalter und Verstärker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Kleiner Schaltstrom an der Basis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Großer Ausgangsstrom zwischen Kollektor und Emitter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Verstärkung zwischen Basis- und Kollektor-Kreis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38315" r="35536" b="21735"/>
          <a:stretch/>
        </p:blipFill>
        <p:spPr>
          <a:xfrm>
            <a:off x="612000" y="1844824"/>
            <a:ext cx="3690257" cy="2288636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07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Interner Aufbau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Schichten: NPN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Ruhezustand: PN-Übergänge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Geringer Basisstrom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Verringerung des PN-Übergangs zwischen Emitter und Basis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Verringerung des PN-Übergangs zwischen Basis und Kollektor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Transistor 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37600" r="67499" b="26201"/>
          <a:stretch/>
        </p:blipFill>
        <p:spPr>
          <a:xfrm>
            <a:off x="612000" y="1846800"/>
            <a:ext cx="1224643" cy="20737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6" t="38172" r="49196" b="26342"/>
          <a:stretch/>
        </p:blipFill>
        <p:spPr>
          <a:xfrm>
            <a:off x="3707904" y="1879200"/>
            <a:ext cx="930729" cy="20329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38314" r="13393" b="26627"/>
          <a:stretch/>
        </p:blipFill>
        <p:spPr>
          <a:xfrm>
            <a:off x="5513125" y="1890000"/>
            <a:ext cx="2947307" cy="2008415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20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feld 98"/>
          <p:cNvSpPr txBox="1"/>
          <p:nvPr/>
        </p:nvSpPr>
        <p:spPr>
          <a:xfrm>
            <a:off x="4407491" y="3260302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P</a:t>
            </a:r>
            <a:endParaRPr lang="de-DE" sz="4400" dirty="0" smtClean="0"/>
          </a:p>
        </p:txBody>
      </p:sp>
      <p:sp>
        <p:nvSpPr>
          <p:cNvPr id="98" name="Textfeld 97"/>
          <p:cNvSpPr txBox="1"/>
          <p:nvPr/>
        </p:nvSpPr>
        <p:spPr>
          <a:xfrm>
            <a:off x="4379959" y="4725269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 rot="16200000">
            <a:off x="4047873" y="4383106"/>
            <a:ext cx="1260141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rot="16200000">
            <a:off x="4461920" y="3537010"/>
            <a:ext cx="432047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rot="16200000">
            <a:off x="4245896" y="2888939"/>
            <a:ext cx="864094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 rot="16200000">
            <a:off x="4951137" y="3319773"/>
            <a:ext cx="315711" cy="334788"/>
            <a:chOff x="5898581" y="262467"/>
            <a:chExt cx="473619" cy="502237"/>
          </a:xfrm>
        </p:grpSpPr>
        <p:sp>
          <p:nvSpPr>
            <p:cNvPr id="49" name="Ellipse 48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4189106" y="4701784"/>
            <a:ext cx="288000" cy="342454"/>
            <a:chOff x="4201673" y="4365104"/>
            <a:chExt cx="288000" cy="342454"/>
          </a:xfrm>
        </p:grpSpPr>
        <p:sp>
          <p:nvSpPr>
            <p:cNvPr id="39" name="Ellipse 38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984819" y="4123817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Grenzschicht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4076360" y="5191328"/>
            <a:ext cx="288000" cy="342454"/>
            <a:chOff x="4201673" y="4365104"/>
            <a:chExt cx="288000" cy="342454"/>
          </a:xfrm>
        </p:grpSpPr>
        <p:sp>
          <p:nvSpPr>
            <p:cNvPr id="55" name="Ellipse 54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4908038" y="4674558"/>
            <a:ext cx="288000" cy="342454"/>
            <a:chOff x="4201673" y="4365104"/>
            <a:chExt cx="288000" cy="342454"/>
          </a:xfrm>
        </p:grpSpPr>
        <p:sp>
          <p:nvSpPr>
            <p:cNvPr id="58" name="Ellipse 57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4941599" y="5229200"/>
            <a:ext cx="288000" cy="342454"/>
            <a:chOff x="4201673" y="4365104"/>
            <a:chExt cx="288000" cy="342454"/>
          </a:xfrm>
        </p:grpSpPr>
        <p:sp>
          <p:nvSpPr>
            <p:cNvPr id="61" name="Ellipse 6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63" name="Rechteck 62"/>
          <p:cNvSpPr/>
          <p:nvPr/>
        </p:nvSpPr>
        <p:spPr bwMode="auto">
          <a:xfrm rot="16200000">
            <a:off x="4047873" y="1502787"/>
            <a:ext cx="1260141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4248171" y="1821466"/>
            <a:ext cx="288000" cy="342454"/>
            <a:chOff x="4201673" y="4365104"/>
            <a:chExt cx="288000" cy="342454"/>
          </a:xfrm>
        </p:grpSpPr>
        <p:sp>
          <p:nvSpPr>
            <p:cNvPr id="65" name="Ellipse 64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4080497" y="2311009"/>
            <a:ext cx="288000" cy="342454"/>
            <a:chOff x="4201673" y="4365104"/>
            <a:chExt cx="288000" cy="342454"/>
          </a:xfrm>
        </p:grpSpPr>
        <p:sp>
          <p:nvSpPr>
            <p:cNvPr id="68" name="Ellipse 67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4912175" y="1794239"/>
            <a:ext cx="288000" cy="342454"/>
            <a:chOff x="4201673" y="4365104"/>
            <a:chExt cx="288000" cy="342454"/>
          </a:xfrm>
        </p:grpSpPr>
        <p:sp>
          <p:nvSpPr>
            <p:cNvPr id="71" name="Ellipse 7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4945736" y="2348881"/>
            <a:ext cx="288000" cy="342454"/>
            <a:chOff x="4201673" y="4365104"/>
            <a:chExt cx="288000" cy="342454"/>
          </a:xfrm>
        </p:grpSpPr>
        <p:sp>
          <p:nvSpPr>
            <p:cNvPr id="74" name="Ellipse 73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76" name="Rechteck 75"/>
          <p:cNvSpPr/>
          <p:nvPr/>
        </p:nvSpPr>
        <p:spPr bwMode="auto">
          <a:xfrm rot="16200000">
            <a:off x="4461920" y="2240868"/>
            <a:ext cx="432047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988956" y="2827675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Grenzschicht</a:t>
            </a:r>
          </a:p>
        </p:txBody>
      </p:sp>
      <p:grpSp>
        <p:nvGrpSpPr>
          <p:cNvPr id="78" name="Gruppieren 77"/>
          <p:cNvGrpSpPr/>
          <p:nvPr/>
        </p:nvGrpSpPr>
        <p:grpSpPr>
          <a:xfrm rot="16200000">
            <a:off x="4085236" y="3319773"/>
            <a:ext cx="315711" cy="334788"/>
            <a:chOff x="5898581" y="262467"/>
            <a:chExt cx="473619" cy="502237"/>
          </a:xfrm>
        </p:grpSpPr>
        <p:sp>
          <p:nvSpPr>
            <p:cNvPr id="79" name="Ellipse 78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 rot="16200000">
            <a:off x="4841465" y="3635484"/>
            <a:ext cx="315711" cy="334788"/>
            <a:chOff x="5898581" y="262467"/>
            <a:chExt cx="473619" cy="502237"/>
          </a:xfrm>
        </p:grpSpPr>
        <p:sp>
          <p:nvSpPr>
            <p:cNvPr id="82" name="Ellipse 81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cxnSp>
        <p:nvCxnSpPr>
          <p:cNvPr id="85" name="Gerade Verbindung 84"/>
          <p:cNvCxnSpPr>
            <a:stCxn id="63" idx="3"/>
          </p:cNvCxnSpPr>
          <p:nvPr/>
        </p:nvCxnSpPr>
        <p:spPr bwMode="auto">
          <a:xfrm flipV="1">
            <a:off x="4677944" y="1268760"/>
            <a:ext cx="2068" cy="3600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2411760" y="1275110"/>
            <a:ext cx="226411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>
            <a:endCxn id="7" idx="1"/>
          </p:cNvCxnSpPr>
          <p:nvPr/>
        </p:nvCxnSpPr>
        <p:spPr bwMode="auto">
          <a:xfrm flipH="1" flipV="1">
            <a:off x="4677944" y="5769261"/>
            <a:ext cx="2069" cy="3960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2411760" y="6165304"/>
            <a:ext cx="226825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feld 96"/>
          <p:cNvSpPr txBox="1"/>
          <p:nvPr/>
        </p:nvSpPr>
        <p:spPr>
          <a:xfrm>
            <a:off x="4407491" y="182146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N</a:t>
            </a:r>
          </a:p>
        </p:txBody>
      </p:sp>
      <p:grpSp>
        <p:nvGrpSpPr>
          <p:cNvPr id="101" name="Gruppieren 100"/>
          <p:cNvGrpSpPr/>
          <p:nvPr/>
        </p:nvGrpSpPr>
        <p:grpSpPr>
          <a:xfrm rot="16200000">
            <a:off x="4062505" y="3689412"/>
            <a:ext cx="315711" cy="334788"/>
            <a:chOff x="5898581" y="262467"/>
            <a:chExt cx="473619" cy="502237"/>
          </a:xfrm>
        </p:grpSpPr>
        <p:sp>
          <p:nvSpPr>
            <p:cNvPr id="102" name="Ellipse 101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cxnSp>
        <p:nvCxnSpPr>
          <p:cNvPr id="105" name="Gerade Verbindung 104"/>
          <p:cNvCxnSpPr/>
          <p:nvPr/>
        </p:nvCxnSpPr>
        <p:spPr bwMode="auto">
          <a:xfrm>
            <a:off x="2267744" y="3617311"/>
            <a:ext cx="1652046" cy="13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feld 106"/>
          <p:cNvSpPr txBox="1"/>
          <p:nvPr/>
        </p:nvSpPr>
        <p:spPr>
          <a:xfrm>
            <a:off x="3508085" y="8750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Kollektor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3093767" y="322249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Basis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3684227" y="576926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Emitter</a:t>
            </a:r>
          </a:p>
        </p:txBody>
      </p:sp>
    </p:spTree>
    <p:extLst>
      <p:ext uri="{BB962C8B-B14F-4D97-AF65-F5344CB8AC3E}">
        <p14:creationId xmlns:p14="http://schemas.microsoft.com/office/powerpoint/2010/main" val="199478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feld 96"/>
          <p:cNvSpPr txBox="1"/>
          <p:nvPr/>
        </p:nvSpPr>
        <p:spPr>
          <a:xfrm>
            <a:off x="4407491" y="182146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N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4407491" y="3260302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P</a:t>
            </a:r>
            <a:endParaRPr lang="de-DE" sz="4400" dirty="0" smtClean="0"/>
          </a:p>
        </p:txBody>
      </p:sp>
      <p:sp>
        <p:nvSpPr>
          <p:cNvPr id="98" name="Textfeld 97"/>
          <p:cNvSpPr txBox="1"/>
          <p:nvPr/>
        </p:nvSpPr>
        <p:spPr>
          <a:xfrm>
            <a:off x="4379959" y="4725269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 rot="16200000">
            <a:off x="4049153" y="4383106"/>
            <a:ext cx="1260141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rot="16200000">
            <a:off x="4463200" y="3537010"/>
            <a:ext cx="432047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rot="16200000">
            <a:off x="4247176" y="2891428"/>
            <a:ext cx="864094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 rot="16200000">
            <a:off x="4951137" y="3319773"/>
            <a:ext cx="315711" cy="334788"/>
            <a:chOff x="5898581" y="262467"/>
            <a:chExt cx="473619" cy="502237"/>
          </a:xfrm>
        </p:grpSpPr>
        <p:sp>
          <p:nvSpPr>
            <p:cNvPr id="49" name="Ellipse 48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4189106" y="4701784"/>
            <a:ext cx="288000" cy="342454"/>
            <a:chOff x="4201673" y="4365104"/>
            <a:chExt cx="288000" cy="342454"/>
          </a:xfrm>
        </p:grpSpPr>
        <p:sp>
          <p:nvSpPr>
            <p:cNvPr id="39" name="Ellipse 38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984819" y="4123817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Grenzschicht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4076360" y="5191328"/>
            <a:ext cx="288000" cy="342454"/>
            <a:chOff x="4201673" y="4365104"/>
            <a:chExt cx="288000" cy="342454"/>
          </a:xfrm>
        </p:grpSpPr>
        <p:sp>
          <p:nvSpPr>
            <p:cNvPr id="55" name="Ellipse 54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4978074" y="4636686"/>
            <a:ext cx="288000" cy="342454"/>
            <a:chOff x="4201673" y="4365104"/>
            <a:chExt cx="288000" cy="342454"/>
          </a:xfrm>
        </p:grpSpPr>
        <p:sp>
          <p:nvSpPr>
            <p:cNvPr id="58" name="Ellipse 57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4941599" y="5229200"/>
            <a:ext cx="288000" cy="342454"/>
            <a:chOff x="4201673" y="4365104"/>
            <a:chExt cx="288000" cy="342454"/>
          </a:xfrm>
        </p:grpSpPr>
        <p:sp>
          <p:nvSpPr>
            <p:cNvPr id="61" name="Ellipse 6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63" name="Rechteck 62"/>
          <p:cNvSpPr/>
          <p:nvPr/>
        </p:nvSpPr>
        <p:spPr bwMode="auto">
          <a:xfrm rot="16200000">
            <a:off x="4049153" y="1502787"/>
            <a:ext cx="1260141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995936" y="1772816"/>
            <a:ext cx="288000" cy="342454"/>
            <a:chOff x="4201673" y="4365104"/>
            <a:chExt cx="288000" cy="342454"/>
          </a:xfrm>
        </p:grpSpPr>
        <p:sp>
          <p:nvSpPr>
            <p:cNvPr id="65" name="Ellipse 64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4389943" y="1793842"/>
            <a:ext cx="288000" cy="342454"/>
            <a:chOff x="4201673" y="4365104"/>
            <a:chExt cx="288000" cy="342454"/>
          </a:xfrm>
        </p:grpSpPr>
        <p:sp>
          <p:nvSpPr>
            <p:cNvPr id="68" name="Ellipse 67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5076056" y="1790402"/>
            <a:ext cx="288000" cy="342454"/>
            <a:chOff x="4201673" y="4365104"/>
            <a:chExt cx="288000" cy="342454"/>
          </a:xfrm>
        </p:grpSpPr>
        <p:sp>
          <p:nvSpPr>
            <p:cNvPr id="71" name="Ellipse 7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4744247" y="1779741"/>
            <a:ext cx="288000" cy="342454"/>
            <a:chOff x="4201673" y="4365104"/>
            <a:chExt cx="288000" cy="342454"/>
          </a:xfrm>
        </p:grpSpPr>
        <p:sp>
          <p:nvSpPr>
            <p:cNvPr id="74" name="Ellipse 73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76" name="Rechteck 75"/>
          <p:cNvSpPr/>
          <p:nvPr/>
        </p:nvSpPr>
        <p:spPr bwMode="auto">
          <a:xfrm rot="16200000">
            <a:off x="4355187" y="2132856"/>
            <a:ext cx="648072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984820" y="2719665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Grenzschicht</a:t>
            </a:r>
          </a:p>
        </p:txBody>
      </p:sp>
      <p:grpSp>
        <p:nvGrpSpPr>
          <p:cNvPr id="78" name="Gruppieren 77"/>
          <p:cNvGrpSpPr/>
          <p:nvPr/>
        </p:nvGrpSpPr>
        <p:grpSpPr>
          <a:xfrm rot="16200000">
            <a:off x="4085236" y="3319773"/>
            <a:ext cx="315711" cy="334788"/>
            <a:chOff x="5898581" y="262467"/>
            <a:chExt cx="473619" cy="502237"/>
          </a:xfrm>
        </p:grpSpPr>
        <p:sp>
          <p:nvSpPr>
            <p:cNvPr id="79" name="Ellipse 78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 rot="16200000">
            <a:off x="4841465" y="3635484"/>
            <a:ext cx="315711" cy="334788"/>
            <a:chOff x="5898581" y="262467"/>
            <a:chExt cx="473619" cy="502237"/>
          </a:xfrm>
        </p:grpSpPr>
        <p:sp>
          <p:nvSpPr>
            <p:cNvPr id="82" name="Ellipse 81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cxnSp>
        <p:nvCxnSpPr>
          <p:cNvPr id="85" name="Gerade Verbindung 84"/>
          <p:cNvCxnSpPr>
            <a:stCxn id="63" idx="3"/>
          </p:cNvCxnSpPr>
          <p:nvPr/>
        </p:nvCxnSpPr>
        <p:spPr bwMode="auto">
          <a:xfrm flipV="1">
            <a:off x="4679224" y="1268760"/>
            <a:ext cx="788" cy="3600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899592" y="1275110"/>
            <a:ext cx="377628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>
            <a:endCxn id="7" idx="1"/>
          </p:cNvCxnSpPr>
          <p:nvPr/>
        </p:nvCxnSpPr>
        <p:spPr bwMode="auto">
          <a:xfrm flipH="1" flipV="1">
            <a:off x="4679224" y="5769261"/>
            <a:ext cx="790" cy="3960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910277" y="6165304"/>
            <a:ext cx="376973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uppieren 100"/>
          <p:cNvGrpSpPr/>
          <p:nvPr/>
        </p:nvGrpSpPr>
        <p:grpSpPr>
          <a:xfrm rot="16200000">
            <a:off x="4062505" y="3689412"/>
            <a:ext cx="315711" cy="334788"/>
            <a:chOff x="5898581" y="262467"/>
            <a:chExt cx="473619" cy="502237"/>
          </a:xfrm>
        </p:grpSpPr>
        <p:sp>
          <p:nvSpPr>
            <p:cNvPr id="102" name="Ellipse 101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cxnSp>
        <p:nvCxnSpPr>
          <p:cNvPr id="105" name="Gerade Verbindung 104"/>
          <p:cNvCxnSpPr/>
          <p:nvPr/>
        </p:nvCxnSpPr>
        <p:spPr bwMode="auto">
          <a:xfrm>
            <a:off x="2267744" y="3617311"/>
            <a:ext cx="1652046" cy="13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feld 106"/>
          <p:cNvSpPr txBox="1"/>
          <p:nvPr/>
        </p:nvSpPr>
        <p:spPr>
          <a:xfrm>
            <a:off x="3508085" y="8750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Kollektor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3093767" y="322249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Basis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3684227" y="576926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Emitter</a:t>
            </a: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899592" y="1268760"/>
            <a:ext cx="0" cy="226502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 rot="16200000">
            <a:off x="455401" y="3256923"/>
            <a:ext cx="744366" cy="576064"/>
            <a:chOff x="764779" y="3986951"/>
            <a:chExt cx="744366" cy="576064"/>
          </a:xfrm>
        </p:grpSpPr>
        <p:cxnSp>
          <p:nvCxnSpPr>
            <p:cNvPr id="88" name="Gerade Verbindung 87"/>
            <p:cNvCxnSpPr/>
            <p:nvPr/>
          </p:nvCxnSpPr>
          <p:spPr bwMode="auto">
            <a:xfrm>
              <a:off x="1147044" y="4130967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1077097" y="4202975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feld 90"/>
            <p:cNvSpPr txBox="1"/>
            <p:nvPr/>
          </p:nvSpPr>
          <p:spPr>
            <a:xfrm>
              <a:off x="764779" y="3986951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-</a:t>
              </a: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175399" y="398695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+</a:t>
              </a:r>
              <a:endParaRPr lang="de-DE" sz="2000" dirty="0" smtClean="0"/>
            </a:p>
          </p:txBody>
        </p:sp>
      </p:grpSp>
      <p:cxnSp>
        <p:nvCxnSpPr>
          <p:cNvPr id="94" name="Gerade Verbindung 93"/>
          <p:cNvCxnSpPr/>
          <p:nvPr/>
        </p:nvCxnSpPr>
        <p:spPr bwMode="auto">
          <a:xfrm>
            <a:off x="910277" y="3615773"/>
            <a:ext cx="0" cy="25535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hteck 94"/>
          <p:cNvSpPr/>
          <p:nvPr/>
        </p:nvSpPr>
        <p:spPr bwMode="auto">
          <a:xfrm rot="16200000">
            <a:off x="4603753" y="948187"/>
            <a:ext cx="150940" cy="1512168"/>
          </a:xfrm>
          <a:prstGeom prst="rect">
            <a:avLst/>
          </a:prstGeom>
          <a:solidFill>
            <a:srgbClr val="FF5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 rot="16200000">
            <a:off x="4603753" y="4937707"/>
            <a:ext cx="150940" cy="1512168"/>
          </a:xfrm>
          <a:prstGeom prst="rect">
            <a:avLst/>
          </a:prstGeom>
          <a:solidFill>
            <a:srgbClr val="6699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4610534" y="4585010"/>
            <a:ext cx="288000" cy="342454"/>
            <a:chOff x="4201673" y="4365104"/>
            <a:chExt cx="288000" cy="342454"/>
          </a:xfrm>
        </p:grpSpPr>
        <p:sp>
          <p:nvSpPr>
            <p:cNvPr id="104" name="Ellipse 103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110" name="Gruppieren 109"/>
          <p:cNvGrpSpPr/>
          <p:nvPr/>
        </p:nvGrpSpPr>
        <p:grpSpPr>
          <a:xfrm>
            <a:off x="4479365" y="5130522"/>
            <a:ext cx="288000" cy="342454"/>
            <a:chOff x="4201673" y="4365104"/>
            <a:chExt cx="288000" cy="342454"/>
          </a:xfrm>
        </p:grpSpPr>
        <p:sp>
          <p:nvSpPr>
            <p:cNvPr id="111" name="Ellipse 11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cxnSp>
        <p:nvCxnSpPr>
          <p:cNvPr id="17" name="Gerade Verbindung mit Pfeil 16"/>
          <p:cNvCxnSpPr/>
          <p:nvPr/>
        </p:nvCxnSpPr>
        <p:spPr bwMode="auto">
          <a:xfrm>
            <a:off x="5652120" y="2564904"/>
            <a:ext cx="0" cy="64807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5868144" y="2567343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Grenzschicht</a:t>
            </a:r>
            <a:br>
              <a:rPr lang="de-DE" sz="2000" dirty="0" smtClean="0"/>
            </a:br>
            <a:r>
              <a:rPr lang="de-DE" sz="2000" dirty="0" smtClean="0"/>
              <a:t>wird größer.</a:t>
            </a:r>
          </a:p>
        </p:txBody>
      </p:sp>
    </p:spTree>
    <p:extLst>
      <p:ext uri="{BB962C8B-B14F-4D97-AF65-F5344CB8AC3E}">
        <p14:creationId xmlns:p14="http://schemas.microsoft.com/office/powerpoint/2010/main" val="2754088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feld 96"/>
          <p:cNvSpPr txBox="1"/>
          <p:nvPr/>
        </p:nvSpPr>
        <p:spPr>
          <a:xfrm>
            <a:off x="4407491" y="182146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N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4407491" y="3260302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P</a:t>
            </a:r>
            <a:endParaRPr lang="de-DE" sz="4400" dirty="0" smtClean="0"/>
          </a:p>
        </p:txBody>
      </p:sp>
      <p:sp>
        <p:nvSpPr>
          <p:cNvPr id="98" name="Textfeld 97"/>
          <p:cNvSpPr txBox="1"/>
          <p:nvPr/>
        </p:nvSpPr>
        <p:spPr>
          <a:xfrm>
            <a:off x="4379959" y="4725269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 rot="16200000">
            <a:off x="3979877" y="4312551"/>
            <a:ext cx="1401251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rot="16200000">
            <a:off x="4572491" y="3503914"/>
            <a:ext cx="21602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rot="16200000">
            <a:off x="4213694" y="2926188"/>
            <a:ext cx="933615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 rot="16200000">
            <a:off x="4951137" y="3319773"/>
            <a:ext cx="315711" cy="334788"/>
            <a:chOff x="5898581" y="262467"/>
            <a:chExt cx="473619" cy="502237"/>
          </a:xfrm>
        </p:grpSpPr>
        <p:sp>
          <p:nvSpPr>
            <p:cNvPr id="49" name="Ellipse 48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4171946" y="4519361"/>
            <a:ext cx="288000" cy="342454"/>
            <a:chOff x="4201673" y="4365104"/>
            <a:chExt cx="288000" cy="342454"/>
          </a:xfrm>
        </p:grpSpPr>
        <p:sp>
          <p:nvSpPr>
            <p:cNvPr id="39" name="Ellipse 38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978328" y="409072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Grenzschicht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4076360" y="5191328"/>
            <a:ext cx="288000" cy="342454"/>
            <a:chOff x="4201673" y="4365104"/>
            <a:chExt cx="288000" cy="342454"/>
          </a:xfrm>
        </p:grpSpPr>
        <p:sp>
          <p:nvSpPr>
            <p:cNvPr id="55" name="Ellipse 54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4978074" y="4636686"/>
            <a:ext cx="288000" cy="342454"/>
            <a:chOff x="4201673" y="4365104"/>
            <a:chExt cx="288000" cy="342454"/>
          </a:xfrm>
        </p:grpSpPr>
        <p:sp>
          <p:nvSpPr>
            <p:cNvPr id="58" name="Ellipse 57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4941599" y="5229200"/>
            <a:ext cx="288000" cy="342454"/>
            <a:chOff x="4201673" y="4365104"/>
            <a:chExt cx="288000" cy="342454"/>
          </a:xfrm>
        </p:grpSpPr>
        <p:sp>
          <p:nvSpPr>
            <p:cNvPr id="61" name="Ellipse 6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63" name="Rechteck 62"/>
          <p:cNvSpPr/>
          <p:nvPr/>
        </p:nvSpPr>
        <p:spPr bwMode="auto">
          <a:xfrm rot="16200000">
            <a:off x="4050432" y="1502787"/>
            <a:ext cx="1260141" cy="15121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3995936" y="1772816"/>
            <a:ext cx="288000" cy="342454"/>
            <a:chOff x="4201673" y="4365104"/>
            <a:chExt cx="288000" cy="342454"/>
          </a:xfrm>
        </p:grpSpPr>
        <p:sp>
          <p:nvSpPr>
            <p:cNvPr id="65" name="Ellipse 64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4210702" y="2142224"/>
            <a:ext cx="288000" cy="342454"/>
            <a:chOff x="4201673" y="4365104"/>
            <a:chExt cx="288000" cy="342454"/>
          </a:xfrm>
        </p:grpSpPr>
        <p:sp>
          <p:nvSpPr>
            <p:cNvPr id="68" name="Ellipse 67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5002334" y="2045738"/>
            <a:ext cx="288000" cy="342454"/>
            <a:chOff x="4201673" y="4365104"/>
            <a:chExt cx="288000" cy="342454"/>
          </a:xfrm>
        </p:grpSpPr>
        <p:sp>
          <p:nvSpPr>
            <p:cNvPr id="71" name="Ellipse 7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4744247" y="1779741"/>
            <a:ext cx="288000" cy="342454"/>
            <a:chOff x="4201673" y="4365104"/>
            <a:chExt cx="288000" cy="342454"/>
          </a:xfrm>
        </p:grpSpPr>
        <p:sp>
          <p:nvSpPr>
            <p:cNvPr id="74" name="Ellipse 73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sp>
        <p:nvSpPr>
          <p:cNvPr id="76" name="Rechteck 75"/>
          <p:cNvSpPr/>
          <p:nvPr/>
        </p:nvSpPr>
        <p:spPr bwMode="auto">
          <a:xfrm rot="16200000">
            <a:off x="4356466" y="2132856"/>
            <a:ext cx="648072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3984820" y="2719665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Grenzschicht</a:t>
            </a:r>
          </a:p>
        </p:txBody>
      </p:sp>
      <p:grpSp>
        <p:nvGrpSpPr>
          <p:cNvPr id="78" name="Gruppieren 77"/>
          <p:cNvGrpSpPr/>
          <p:nvPr/>
        </p:nvGrpSpPr>
        <p:grpSpPr>
          <a:xfrm rot="16200000">
            <a:off x="4085236" y="3319773"/>
            <a:ext cx="315711" cy="334788"/>
            <a:chOff x="5898581" y="262467"/>
            <a:chExt cx="473619" cy="502237"/>
          </a:xfrm>
        </p:grpSpPr>
        <p:sp>
          <p:nvSpPr>
            <p:cNvPr id="79" name="Ellipse 78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 rot="16200000">
            <a:off x="4864859" y="3862348"/>
            <a:ext cx="315711" cy="334788"/>
            <a:chOff x="5898581" y="262467"/>
            <a:chExt cx="473619" cy="502237"/>
          </a:xfrm>
        </p:grpSpPr>
        <p:sp>
          <p:nvSpPr>
            <p:cNvPr id="82" name="Ellipse 81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cxnSp>
        <p:nvCxnSpPr>
          <p:cNvPr id="85" name="Gerade Verbindung 84"/>
          <p:cNvCxnSpPr>
            <a:stCxn id="63" idx="3"/>
          </p:cNvCxnSpPr>
          <p:nvPr/>
        </p:nvCxnSpPr>
        <p:spPr bwMode="auto">
          <a:xfrm flipH="1" flipV="1">
            <a:off x="4680012" y="1268760"/>
            <a:ext cx="491" cy="3600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899592" y="1275110"/>
            <a:ext cx="377628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>
            <a:endCxn id="7" idx="1"/>
          </p:cNvCxnSpPr>
          <p:nvPr/>
        </p:nvCxnSpPr>
        <p:spPr bwMode="auto">
          <a:xfrm flipV="1">
            <a:off x="4680014" y="5769261"/>
            <a:ext cx="489" cy="3960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910277" y="6165304"/>
            <a:ext cx="376973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uppieren 100"/>
          <p:cNvGrpSpPr/>
          <p:nvPr/>
        </p:nvGrpSpPr>
        <p:grpSpPr>
          <a:xfrm rot="16200000">
            <a:off x="4114243" y="3797729"/>
            <a:ext cx="315711" cy="334788"/>
            <a:chOff x="5898581" y="262467"/>
            <a:chExt cx="473619" cy="502237"/>
          </a:xfrm>
        </p:grpSpPr>
        <p:sp>
          <p:nvSpPr>
            <p:cNvPr id="102" name="Ellipse 101"/>
            <p:cNvSpPr/>
            <p:nvPr/>
          </p:nvSpPr>
          <p:spPr bwMode="auto">
            <a:xfrm>
              <a:off x="5940152" y="332656"/>
              <a:ext cx="432048" cy="432048"/>
            </a:xfrm>
            <a:prstGeom prst="ellipse">
              <a:avLst/>
            </a:prstGeom>
            <a:solidFill>
              <a:srgbClr val="FF5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5898581" y="262467"/>
              <a:ext cx="333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+</a:t>
              </a:r>
            </a:p>
          </p:txBody>
        </p:sp>
      </p:grpSp>
      <p:cxnSp>
        <p:nvCxnSpPr>
          <p:cNvPr id="105" name="Gerade Verbindung 104"/>
          <p:cNvCxnSpPr/>
          <p:nvPr/>
        </p:nvCxnSpPr>
        <p:spPr bwMode="auto">
          <a:xfrm>
            <a:off x="2123728" y="3615773"/>
            <a:ext cx="1796062" cy="16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feld 106"/>
          <p:cNvSpPr txBox="1"/>
          <p:nvPr/>
        </p:nvSpPr>
        <p:spPr>
          <a:xfrm>
            <a:off x="3508085" y="8750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Kollektor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3093767" y="322249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Basis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3684227" y="576926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Emitter</a:t>
            </a: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899592" y="1268760"/>
            <a:ext cx="0" cy="226502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/>
          <p:cNvGrpSpPr/>
          <p:nvPr/>
        </p:nvGrpSpPr>
        <p:grpSpPr>
          <a:xfrm rot="16200000">
            <a:off x="455401" y="3256923"/>
            <a:ext cx="744366" cy="576064"/>
            <a:chOff x="764779" y="3986951"/>
            <a:chExt cx="744366" cy="576064"/>
          </a:xfrm>
        </p:grpSpPr>
        <p:cxnSp>
          <p:nvCxnSpPr>
            <p:cNvPr id="88" name="Gerade Verbindung 87"/>
            <p:cNvCxnSpPr/>
            <p:nvPr/>
          </p:nvCxnSpPr>
          <p:spPr bwMode="auto">
            <a:xfrm>
              <a:off x="1147044" y="4130967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1077097" y="4202975"/>
              <a:ext cx="0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feld 90"/>
            <p:cNvSpPr txBox="1"/>
            <p:nvPr/>
          </p:nvSpPr>
          <p:spPr>
            <a:xfrm>
              <a:off x="764779" y="3986951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-</a:t>
              </a: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175399" y="398695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+</a:t>
              </a:r>
              <a:endParaRPr lang="de-DE" sz="2000" dirty="0" smtClean="0"/>
            </a:p>
          </p:txBody>
        </p:sp>
      </p:grpSp>
      <p:cxnSp>
        <p:nvCxnSpPr>
          <p:cNvPr id="94" name="Gerade Verbindung 93"/>
          <p:cNvCxnSpPr/>
          <p:nvPr/>
        </p:nvCxnSpPr>
        <p:spPr bwMode="auto">
          <a:xfrm>
            <a:off x="910277" y="3615773"/>
            <a:ext cx="0" cy="25535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hteck 94"/>
          <p:cNvSpPr/>
          <p:nvPr/>
        </p:nvSpPr>
        <p:spPr bwMode="auto">
          <a:xfrm rot="16200000">
            <a:off x="4605032" y="948187"/>
            <a:ext cx="150940" cy="1512168"/>
          </a:xfrm>
          <a:prstGeom prst="rect">
            <a:avLst/>
          </a:prstGeom>
          <a:solidFill>
            <a:srgbClr val="FF5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 rot="16200000">
            <a:off x="4605032" y="4937707"/>
            <a:ext cx="150940" cy="1512168"/>
          </a:xfrm>
          <a:prstGeom prst="rect">
            <a:avLst/>
          </a:prstGeom>
          <a:solidFill>
            <a:srgbClr val="6699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4566686" y="4242556"/>
            <a:ext cx="288000" cy="342454"/>
            <a:chOff x="4201673" y="4365104"/>
            <a:chExt cx="288000" cy="342454"/>
          </a:xfrm>
        </p:grpSpPr>
        <p:sp>
          <p:nvSpPr>
            <p:cNvPr id="104" name="Ellipse 103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grpSp>
        <p:nvGrpSpPr>
          <p:cNvPr id="110" name="Gruppieren 109"/>
          <p:cNvGrpSpPr/>
          <p:nvPr/>
        </p:nvGrpSpPr>
        <p:grpSpPr>
          <a:xfrm>
            <a:off x="4479365" y="5130522"/>
            <a:ext cx="288000" cy="342454"/>
            <a:chOff x="4201673" y="4365104"/>
            <a:chExt cx="288000" cy="342454"/>
          </a:xfrm>
        </p:grpSpPr>
        <p:sp>
          <p:nvSpPr>
            <p:cNvPr id="111" name="Ellipse 110"/>
            <p:cNvSpPr/>
            <p:nvPr/>
          </p:nvSpPr>
          <p:spPr bwMode="auto">
            <a:xfrm rot="16200000">
              <a:off x="4201673" y="4419558"/>
              <a:ext cx="288000" cy="288000"/>
            </a:xfrm>
            <a:prstGeom prst="ellipse">
              <a:avLst/>
            </a:prstGeom>
            <a:solidFill>
              <a:srgbClr val="669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4211960" y="4365104"/>
              <a:ext cx="179731" cy="26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-</a:t>
              </a:r>
              <a:endParaRPr lang="de-DE" sz="2000" dirty="0" smtClean="0"/>
            </a:p>
          </p:txBody>
        </p:sp>
      </p:grpSp>
      <p:cxnSp>
        <p:nvCxnSpPr>
          <p:cNvPr id="84" name="Gerade Verbindung 83"/>
          <p:cNvCxnSpPr/>
          <p:nvPr/>
        </p:nvCxnSpPr>
        <p:spPr bwMode="auto">
          <a:xfrm>
            <a:off x="899591" y="2401273"/>
            <a:ext cx="122413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 flipV="1">
            <a:off x="2123728" y="2401273"/>
            <a:ext cx="0" cy="122133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>
            <a:off x="827583" y="2331383"/>
            <a:ext cx="144016" cy="13978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feil nach oben 20"/>
          <p:cNvSpPr/>
          <p:nvPr/>
        </p:nvSpPr>
        <p:spPr bwMode="auto">
          <a:xfrm>
            <a:off x="7020272" y="1483994"/>
            <a:ext cx="1368152" cy="4396555"/>
          </a:xfrm>
          <a:prstGeom prst="up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iger Pfeil 21"/>
          <p:cNvSpPr/>
          <p:nvPr/>
        </p:nvSpPr>
        <p:spPr bwMode="auto">
          <a:xfrm>
            <a:off x="6660232" y="3622604"/>
            <a:ext cx="432048" cy="2254668"/>
          </a:xfrm>
          <a:prstGeom prst="ben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6660232" y="980728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Elektronenfluss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55533" y="358227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99%</a:t>
            </a:r>
          </a:p>
        </p:txBody>
      </p:sp>
      <p:sp>
        <p:nvSpPr>
          <p:cNvPr id="115" name="Textfeld 114"/>
          <p:cNvSpPr txBox="1"/>
          <p:nvPr/>
        </p:nvSpPr>
        <p:spPr>
          <a:xfrm>
            <a:off x="6012160" y="355182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1</a:t>
            </a:r>
            <a:r>
              <a:rPr lang="de-DE" sz="20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2181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85225" cy="657225"/>
          </a:xfrm>
        </p:spPr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Kombinatorische Logik</a:t>
            </a: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Sequentielle Logik</a:t>
            </a: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/>
              <a:t>Technologische Grundlagen</a:t>
            </a:r>
            <a:endParaRPr lang="de-DE" b="1" kern="0" dirty="0" smtClean="0">
              <a:solidFill>
                <a:srgbClr val="7D91AA"/>
              </a:solidFill>
            </a:endParaRP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Rechnerarithmetik</a:t>
            </a: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Grundlagen der Rechnerarchitektur</a:t>
            </a: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de-DE" b="1" kern="0" dirty="0" smtClean="0">
                <a:solidFill>
                  <a:srgbClr val="7D91AA"/>
                </a:solidFill>
              </a:rPr>
              <a:t>Ein-/Ausgabe</a:t>
            </a:r>
          </a:p>
        </p:txBody>
      </p:sp>
    </p:spTree>
    <p:extLst>
      <p:ext uri="{BB962C8B-B14F-4D97-AF65-F5344CB8AC3E}">
        <p14:creationId xmlns:p14="http://schemas.microsoft.com/office/powerpoint/2010/main" val="1357499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85225" cy="657225"/>
          </a:xfrm>
        </p:spPr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Font typeface="+mj-lt"/>
              <a:buAutoNum type="arabicPeriod" startAt="4"/>
            </a:pPr>
            <a:r>
              <a:rPr lang="de-DE" b="1" kern="0" dirty="0" smtClean="0"/>
              <a:t>Technologische Grundlagen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kern="0" dirty="0" smtClean="0"/>
              <a:t>Halbleiter-Bauelemente</a:t>
            </a:r>
          </a:p>
          <a:p>
            <a:pPr marL="1238250" lvl="2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>
                <a:solidFill>
                  <a:srgbClr val="A32638"/>
                </a:solidFill>
              </a:rPr>
              <a:t>Halbleiterdiode</a:t>
            </a:r>
            <a:r>
              <a:rPr lang="de-DE" sz="2000" kern="0" dirty="0" smtClean="0"/>
              <a:t> </a:t>
            </a:r>
            <a:r>
              <a:rPr lang="de-DE" sz="2000" kern="0" dirty="0" smtClean="0">
                <a:solidFill>
                  <a:srgbClr val="A32638"/>
                </a:solidFill>
              </a:rPr>
              <a:t>←</a:t>
            </a:r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>
                <a:solidFill>
                  <a:srgbClr val="A32638"/>
                </a:solidFill>
              </a:rPr>
              <a:t>Halbleiter</a:t>
            </a:r>
            <a:r>
              <a:rPr lang="de-DE" sz="2000" kern="0" dirty="0"/>
              <a:t> </a:t>
            </a:r>
            <a:r>
              <a:rPr lang="de-DE" sz="2000" kern="0" dirty="0" smtClean="0">
                <a:solidFill>
                  <a:srgbClr val="A32638"/>
                </a:solidFill>
              </a:rPr>
              <a:t>←</a:t>
            </a:r>
            <a:endParaRPr lang="de-DE" sz="2000" kern="0" dirty="0" smtClean="0"/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>
                <a:solidFill>
                  <a:srgbClr val="A32638"/>
                </a:solidFill>
              </a:rPr>
              <a:t>Digitale </a:t>
            </a:r>
            <a:r>
              <a:rPr lang="de-DE" sz="2000" kern="0" dirty="0" smtClean="0">
                <a:solidFill>
                  <a:srgbClr val="A32638"/>
                </a:solidFill>
              </a:rPr>
              <a:t>Diodenschaltungen</a:t>
            </a:r>
            <a:r>
              <a:rPr lang="de-DE" sz="2000" kern="0" dirty="0"/>
              <a:t> </a:t>
            </a:r>
            <a:r>
              <a:rPr lang="de-DE" sz="2000" kern="0" dirty="0">
                <a:solidFill>
                  <a:srgbClr val="A32638"/>
                </a:solidFill>
              </a:rPr>
              <a:t>←</a:t>
            </a:r>
          </a:p>
          <a:p>
            <a:pPr marL="1238250" lvl="2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/>
              <a:t>Transistor</a:t>
            </a:r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>
                <a:solidFill>
                  <a:srgbClr val="A32638"/>
                </a:solidFill>
              </a:rPr>
              <a:t>Aufbau</a:t>
            </a:r>
            <a:r>
              <a:rPr lang="de-DE" sz="2000" kern="0" dirty="0"/>
              <a:t> </a:t>
            </a:r>
            <a:r>
              <a:rPr lang="de-DE" sz="2000" kern="0" dirty="0" smtClean="0">
                <a:solidFill>
                  <a:srgbClr val="A32638"/>
                </a:solidFill>
              </a:rPr>
              <a:t>←</a:t>
            </a:r>
            <a:endParaRPr lang="de-DE" sz="2000" kern="0" dirty="0" smtClean="0"/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/>
              <a:t>Digitale Transistorschaltungen</a:t>
            </a:r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/>
              <a:t>TTL</a:t>
            </a:r>
          </a:p>
          <a:p>
            <a:pPr marL="1238250" lvl="2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/>
              <a:t>MOS-Feldeffekttransistor</a:t>
            </a:r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/>
              <a:t>Aufbau</a:t>
            </a:r>
          </a:p>
          <a:p>
            <a:pPr marL="1695450" lvl="3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sz="2000" kern="0" dirty="0" smtClean="0"/>
              <a:t>CMOS-Schaltungen</a:t>
            </a:r>
          </a:p>
          <a:p>
            <a:pPr marL="838200" lvl="1" indent="-381000" eaLnBrk="1" hangingPunct="1">
              <a:lnSpc>
                <a:spcPct val="90000"/>
              </a:lnSpc>
              <a:buFont typeface="Arial" charset="0"/>
              <a:buChar char="–"/>
            </a:pPr>
            <a:r>
              <a:rPr lang="de-DE" kern="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5476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das ganze?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91" y="1388335"/>
            <a:ext cx="6841418" cy="456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Leiter oder Isolator?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Leiter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Freie Elektronen können fließen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Isolator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freien Elektronen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Halbleiter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Material, das mal leitend, mal isolierend sein kann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z</a:t>
            </a:r>
            <a:r>
              <a:rPr lang="de-DE" dirty="0" smtClean="0"/>
              <a:t>.B. Germanium (Ge) oder Silizium (Si)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Leiter oder Isolator?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340768"/>
            <a:ext cx="83529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Leitungsband</a:t>
            </a:r>
            <a:br>
              <a:rPr lang="de-DE" kern="0" dirty="0" smtClean="0"/>
            </a:br>
            <a:r>
              <a:rPr lang="de-DE" kern="0" dirty="0" smtClean="0"/>
              <a:t>Elektronen im Leitungsband sind </a:t>
            </a:r>
            <a:r>
              <a:rPr lang="de-DE" b="1" kern="0" dirty="0"/>
              <a:t>nicht</a:t>
            </a:r>
            <a:r>
              <a:rPr lang="de-DE" kern="0" dirty="0"/>
              <a:t> an das Atom </a:t>
            </a:r>
            <a:r>
              <a:rPr lang="de-DE" b="1" kern="0" dirty="0"/>
              <a:t>gebunden</a:t>
            </a:r>
            <a:r>
              <a:rPr lang="de-DE" kern="0" dirty="0"/>
              <a:t> und stehen somit für den </a:t>
            </a:r>
            <a:r>
              <a:rPr lang="de-DE" b="1" kern="0" dirty="0"/>
              <a:t>Ladungstransport zur Verfügung</a:t>
            </a:r>
            <a:r>
              <a:rPr lang="de-DE" kern="0" dirty="0" smtClean="0"/>
              <a:t>.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endParaRPr lang="de-DE" kern="0" dirty="0"/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/>
              <a:t>Valenzband</a:t>
            </a:r>
            <a:br>
              <a:rPr lang="de-DE" kern="0" dirty="0"/>
            </a:br>
            <a:r>
              <a:rPr lang="de-DE" kern="0" dirty="0"/>
              <a:t>Elektronen </a:t>
            </a:r>
            <a:r>
              <a:rPr lang="de-DE" kern="0" dirty="0" smtClean="0"/>
              <a:t>im Valenzband sind </a:t>
            </a:r>
            <a:r>
              <a:rPr lang="de-DE" kern="0" dirty="0"/>
              <a:t>an das Atom </a:t>
            </a:r>
            <a:r>
              <a:rPr lang="de-DE" b="1" kern="0" dirty="0"/>
              <a:t>gebunden</a:t>
            </a:r>
            <a:r>
              <a:rPr lang="de-DE" kern="0" dirty="0"/>
              <a:t> und können somit </a:t>
            </a:r>
            <a:r>
              <a:rPr lang="de-DE" b="1" kern="0" dirty="0"/>
              <a:t>keine Ladung transportieren</a:t>
            </a:r>
            <a:r>
              <a:rPr lang="de-DE" kern="0" dirty="0"/>
              <a:t>. Durch Energiezufuhr können Elektronen in das Leitungsband </a:t>
            </a:r>
            <a:r>
              <a:rPr lang="de-DE" kern="0" dirty="0" smtClean="0"/>
              <a:t>wechseln.</a:t>
            </a:r>
          </a:p>
        </p:txBody>
      </p:sp>
    </p:spTree>
    <p:extLst>
      <p:ext uri="{BB962C8B-B14F-4D97-AF65-F5344CB8AC3E}">
        <p14:creationId xmlns:p14="http://schemas.microsoft.com/office/powerpoint/2010/main" val="88744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Elektronenkonfiguration (1)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" y="1387475"/>
            <a:ext cx="8114459" cy="499427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05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bias\Documents\Universität\WS2014_2015\Electron_shell_049_indiu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8871" r="14222" b="12572"/>
          <a:stretch/>
        </p:blipFill>
        <p:spPr bwMode="auto">
          <a:xfrm>
            <a:off x="6254400" y="3634214"/>
            <a:ext cx="2566071" cy="26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 bwMode="auto">
          <a:xfrm>
            <a:off x="7436531" y="3643191"/>
            <a:ext cx="190920" cy="190920"/>
          </a:xfrm>
          <a:prstGeom prst="ellipse">
            <a:avLst/>
          </a:prstGeom>
          <a:noFill/>
          <a:ln w="254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8525441" y="5524162"/>
            <a:ext cx="190920" cy="190920"/>
          </a:xfrm>
          <a:prstGeom prst="ellipse">
            <a:avLst/>
          </a:prstGeom>
          <a:noFill/>
          <a:ln w="254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361688" y="5523402"/>
            <a:ext cx="190920" cy="190920"/>
          </a:xfrm>
          <a:prstGeom prst="ellipse">
            <a:avLst/>
          </a:prstGeom>
          <a:noFill/>
          <a:ln w="254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1" t="23390" r="16084" b="46971"/>
          <a:stretch/>
        </p:blipFill>
        <p:spPr>
          <a:xfrm>
            <a:off x="251520" y="3356992"/>
            <a:ext cx="2173628" cy="244827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Elektronenkonfiguration 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 (Zusatz: Grundlagen Halbleiter)</a:t>
            </a:r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4850" r="66540" b="77136"/>
          <a:stretch/>
        </p:blipFill>
        <p:spPr bwMode="auto">
          <a:xfrm>
            <a:off x="251520" y="1294327"/>
            <a:ext cx="251615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1691680" y="4992807"/>
            <a:ext cx="720080" cy="812457"/>
          </a:xfrm>
          <a:prstGeom prst="rect">
            <a:avLst/>
          </a:prstGeom>
          <a:noFill/>
          <a:ln w="381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51520" y="4992807"/>
            <a:ext cx="720080" cy="812457"/>
          </a:xfrm>
          <a:prstGeom prst="rect">
            <a:avLst/>
          </a:prstGeom>
          <a:noFill/>
          <a:ln w="381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27660" y="4300439"/>
            <a:ext cx="33845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Antimon: fünf Elektronen auf der äußersten Schale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–"/>
            </a:pPr>
            <a:r>
              <a:rPr lang="de-DE" kern="0" dirty="0" smtClean="0"/>
              <a:t>Indium: drei Elektronen auf der äußersten Schale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971600" y="3356993"/>
            <a:ext cx="720080" cy="823876"/>
          </a:xfrm>
          <a:prstGeom prst="rect">
            <a:avLst/>
          </a:prstGeom>
          <a:noFill/>
          <a:ln w="381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828445" y="519792"/>
            <a:ext cx="3926943" cy="2779094"/>
            <a:chOff x="4598499" y="308094"/>
            <a:chExt cx="3926943" cy="27790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4" t="18858" r="12730" b="11100"/>
            <a:stretch/>
          </p:blipFill>
          <p:spPr bwMode="auto">
            <a:xfrm>
              <a:off x="5858062" y="420786"/>
              <a:ext cx="2667380" cy="2666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Gerade Verbindung mit Pfeil 12"/>
            <p:cNvCxnSpPr>
              <a:stCxn id="20" idx="2"/>
            </p:cNvCxnSpPr>
            <p:nvPr/>
          </p:nvCxnSpPr>
          <p:spPr bwMode="auto">
            <a:xfrm>
              <a:off x="5161314" y="1308830"/>
              <a:ext cx="786789" cy="6414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19"/>
            <p:cNvSpPr txBox="1"/>
            <p:nvPr/>
          </p:nvSpPr>
          <p:spPr>
            <a:xfrm>
              <a:off x="4598499" y="908720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Elektron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910346" y="308094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Atomkern</a:t>
              </a:r>
            </a:p>
          </p:txBody>
        </p:sp>
        <p:cxnSp>
          <p:nvCxnSpPr>
            <p:cNvPr id="25" name="Gerade Verbindung mit Pfeil 24"/>
            <p:cNvCxnSpPr>
              <a:stCxn id="24" idx="2"/>
            </p:cNvCxnSpPr>
            <p:nvPr/>
          </p:nvCxnSpPr>
          <p:spPr bwMode="auto">
            <a:xfrm>
              <a:off x="5550906" y="708204"/>
              <a:ext cx="1469366" cy="9205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Ellipse 25"/>
            <p:cNvSpPr/>
            <p:nvPr/>
          </p:nvSpPr>
          <p:spPr bwMode="auto">
            <a:xfrm>
              <a:off x="7116133" y="436917"/>
              <a:ext cx="190920" cy="190920"/>
            </a:xfrm>
            <a:prstGeom prst="ellipse">
              <a:avLst/>
            </a:prstGeom>
            <a:noFill/>
            <a:ln w="2540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8285863" y="1277513"/>
              <a:ext cx="190920" cy="190920"/>
            </a:xfrm>
            <a:prstGeom prst="ellipse">
              <a:avLst/>
            </a:prstGeom>
            <a:noFill/>
            <a:ln w="2540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7837111" y="2645665"/>
              <a:ext cx="190920" cy="190920"/>
            </a:xfrm>
            <a:prstGeom prst="ellipse">
              <a:avLst/>
            </a:prstGeom>
            <a:noFill/>
            <a:ln w="2540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6389353" y="2652814"/>
              <a:ext cx="190920" cy="190920"/>
            </a:xfrm>
            <a:prstGeom prst="ellipse">
              <a:avLst/>
            </a:prstGeom>
            <a:noFill/>
            <a:ln w="2540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5948103" y="1276711"/>
              <a:ext cx="190920" cy="190920"/>
            </a:xfrm>
            <a:prstGeom prst="ellipse">
              <a:avLst/>
            </a:prstGeom>
            <a:noFill/>
            <a:ln w="25400" cap="flat" cmpd="sng" algn="ctr">
              <a:solidFill>
                <a:srgbClr val="A3263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Rechteck 31"/>
          <p:cNvSpPr/>
          <p:nvPr/>
        </p:nvSpPr>
        <p:spPr bwMode="auto">
          <a:xfrm>
            <a:off x="971600" y="4180869"/>
            <a:ext cx="720080" cy="811938"/>
          </a:xfrm>
          <a:prstGeom prst="rect">
            <a:avLst/>
          </a:prstGeom>
          <a:noFill/>
          <a:ln w="38100" cap="flat" cmpd="sng" algn="ctr">
            <a:solidFill>
              <a:srgbClr val="A3263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8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Bildschirmpräsentation (4:3)</PresentationFormat>
  <Paragraphs>336</Paragraphs>
  <Slides>25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Leere Präsentation</vt:lpstr>
      <vt:lpstr>Grundlagen der Rechnerarchitektur [CS3100.010]</vt:lpstr>
      <vt:lpstr>Kapitel 4  Technologische Grundlagen  Zusatz: Grundlagen Halbleiter</vt:lpstr>
      <vt:lpstr>Inhalte der Vorlesung</vt:lpstr>
      <vt:lpstr>Inhalte des Kapitels (1)</vt:lpstr>
      <vt:lpstr>Warum das ganze?</vt:lpstr>
      <vt:lpstr>Leiter oder Isolator? (1)</vt:lpstr>
      <vt:lpstr>Leiter oder Isolator? (2)</vt:lpstr>
      <vt:lpstr>Elektronenkonfiguration (1)</vt:lpstr>
      <vt:lpstr>Elektronenkonfiguration (2)</vt:lpstr>
      <vt:lpstr>Atombindungen</vt:lpstr>
      <vt:lpstr>Halbleiter (1)</vt:lpstr>
      <vt:lpstr>Halbleiter (2)</vt:lpstr>
      <vt:lpstr>Halbleiter (3)</vt:lpstr>
      <vt:lpstr>Das elektrische Feld / Coulombsches Gesetz</vt:lpstr>
      <vt:lpstr>Aufbau der Halbleiterdiode (1)</vt:lpstr>
      <vt:lpstr>Aufbau der Halbleiterdiode (2)</vt:lpstr>
      <vt:lpstr>Aufbau der Halbleiterdiode (2)</vt:lpstr>
      <vt:lpstr>Aufbau der Halbleiterdiode (2)</vt:lpstr>
      <vt:lpstr>Digitale Diodenschaltungen (Live-Demo)</vt:lpstr>
      <vt:lpstr>Transistor (1)</vt:lpstr>
      <vt:lpstr>Transistor (2)</vt:lpstr>
      <vt:lpstr>Transistor (3)</vt:lpstr>
      <vt:lpstr>Transistor (4)</vt:lpstr>
      <vt:lpstr>Transistor (4)</vt:lpstr>
      <vt:lpstr>Transistor (4)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4 - Technologische Grundlagen (Zusatzmaterial)</dc:subject>
  <dc:creator>Heiko Falk</dc:creator>
  <cp:lastModifiedBy>hfalk</cp:lastModifiedBy>
  <cp:revision>2962</cp:revision>
  <cp:lastPrinted>2013-10-15T07:24:27Z</cp:lastPrinted>
  <dcterms:modified xsi:type="dcterms:W3CDTF">2014-11-10T09:48:50Z</dcterms:modified>
</cp:coreProperties>
</file>