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9" r:id="rId2"/>
    <p:sldId id="461" r:id="rId3"/>
    <p:sldId id="466" r:id="rId4"/>
    <p:sldId id="462" r:id="rId5"/>
    <p:sldId id="458" r:id="rId6"/>
    <p:sldId id="467" r:id="rId7"/>
    <p:sldId id="464" r:id="rId8"/>
    <p:sldId id="468" r:id="rId9"/>
    <p:sldId id="465" r:id="rId1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3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33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33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33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3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D9AA9"/>
    <a:srgbClr val="7D91AA"/>
    <a:srgbClr val="A32638"/>
    <a:srgbClr val="56AA1C"/>
    <a:srgbClr val="BD6005"/>
    <a:srgbClr val="BD4505"/>
    <a:srgbClr val="7D9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4122" autoAdjust="0"/>
    <p:restoredTop sz="62078" autoAdjust="0"/>
  </p:normalViewPr>
  <p:slideViewPr>
    <p:cSldViewPr showGuides="1">
      <p:cViewPr>
        <p:scale>
          <a:sx n="76" d="100"/>
          <a:sy n="76" d="100"/>
        </p:scale>
        <p:origin x="-312" y="-200"/>
      </p:cViewPr>
      <p:guideLst>
        <p:guide orient="horz" pos="2160"/>
        <p:guide pos="2880"/>
        <p:guide pos="5531"/>
        <p:guide pos="576"/>
      </p:guideLst>
    </p:cSldViewPr>
  </p:slideViewPr>
  <p:outlineViewPr>
    <p:cViewPr>
      <p:scale>
        <a:sx n="33" d="100"/>
        <a:sy n="33" d="100"/>
      </p:scale>
      <p:origin x="0" y="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33" charset="0"/>
              </a:defRPr>
            </a:lvl1pPr>
          </a:lstStyle>
          <a:p>
            <a:endParaRPr lang="de-DE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33" charset="0"/>
              </a:defRPr>
            </a:lvl1pPr>
          </a:lstStyle>
          <a:p>
            <a:endParaRPr lang="de-DE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33" charset="0"/>
              </a:defRPr>
            </a:lvl1pPr>
          </a:lstStyle>
          <a:p>
            <a:endParaRPr lang="de-DE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33" charset="0"/>
              </a:defRPr>
            </a:lvl1pPr>
          </a:lstStyle>
          <a:p>
            <a:fld id="{E7891FC9-3B62-3547-A371-71C32FDA0F4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786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3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3" charset="0"/>
        <a:ea typeface="ＭＳ Ｐゴシック" pitchFamily="3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3" charset="0"/>
        <a:ea typeface="ＭＳ Ｐゴシック" pitchFamily="3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3" charset="0"/>
        <a:ea typeface="ＭＳ Ｐゴシック" pitchFamily="3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33" charset="0"/>
        <a:ea typeface="ＭＳ Ｐゴシック" pitchFamily="3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3BE923-9627-1F40-9556-A0E1CAC804C0}" type="slidenum">
              <a:rPr lang="de-DE"/>
              <a:pPr/>
              <a:t>1</a:t>
            </a:fld>
            <a:endParaRPr lang="de-DE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869A7-B8E3-5E4D-8B5B-394A569E1AEC}" type="slidenum">
              <a:rPr lang="de-DE"/>
              <a:pPr/>
              <a:t>2</a:t>
            </a:fld>
            <a:endParaRPr lang="de-DE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869A7-B8E3-5E4D-8B5B-394A569E1AEC}" type="slidenum">
              <a:rPr lang="de-DE"/>
              <a:pPr/>
              <a:t>3</a:t>
            </a:fld>
            <a:endParaRPr lang="de-DE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869A7-B8E3-5E4D-8B5B-394A569E1AEC}" type="slidenum">
              <a:rPr lang="de-DE"/>
              <a:pPr/>
              <a:t>4</a:t>
            </a:fld>
            <a:endParaRPr lang="de-DE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869A7-B8E3-5E4D-8B5B-394A569E1AEC}" type="slidenum">
              <a:rPr lang="de-DE"/>
              <a:pPr/>
              <a:t>5</a:t>
            </a:fld>
            <a:endParaRPr lang="de-DE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869A7-B8E3-5E4D-8B5B-394A569E1AEC}" type="slidenum">
              <a:rPr lang="de-DE"/>
              <a:pPr/>
              <a:t>6</a:t>
            </a:fld>
            <a:endParaRPr lang="de-DE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869A7-B8E3-5E4D-8B5B-394A569E1AEC}" type="slidenum">
              <a:rPr lang="de-DE"/>
              <a:pPr/>
              <a:t>7</a:t>
            </a:fld>
            <a:endParaRPr lang="de-DE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869A7-B8E3-5E4D-8B5B-394A569E1AEC}" type="slidenum">
              <a:rPr lang="de-DE"/>
              <a:pPr/>
              <a:t>8</a:t>
            </a:fld>
            <a:endParaRPr lang="de-DE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0869A7-B8E3-5E4D-8B5B-394A569E1AEC}" type="slidenum">
              <a:rPr lang="de-DE"/>
              <a:pPr/>
              <a:t>9</a:t>
            </a:fld>
            <a:endParaRPr lang="de-DE"/>
          </a:p>
        </p:txBody>
      </p:sp>
      <p:sp>
        <p:nvSpPr>
          <p:cNvPr id="473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800"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65863"/>
            <a:ext cx="2133600" cy="476250"/>
          </a:xfr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600">
                <a:latin typeface="+mn-lt"/>
              </a:defRPr>
            </a:lvl1pPr>
          </a:lstStyle>
          <a:p>
            <a:fld id="{0691C412-F4B0-6547-930D-3F2098FF43A0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70669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5B70B21-E7E5-BC44-AF89-C1DF7147792E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1150" y="914400"/>
            <a:ext cx="1949450" cy="4495800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09625" y="914400"/>
            <a:ext cx="5699125" cy="4495800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A35B15-A2EB-EB41-8105-E8A9FB9432F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42E501-A069-8B48-8E6A-48813BE6C637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452EAA-399F-F64F-A128-11769FDABE5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09625" y="17526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5" y="1752600"/>
            <a:ext cx="36957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DE69AD4-F87E-B543-A604-F78C109E1159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3C7F27F-92E4-F240-84A1-A786B389CC6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38992EA-458C-7B4C-8FAA-AEBBCBB66445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4AED7A2-47C2-8947-BEF7-7356CD5DFC66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842CB4F-C257-094E-8A97-5654FDF31EE2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5AD56A-F61C-664D-A0A1-F9D768C064E8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9625" y="914400"/>
            <a:ext cx="780097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9625" y="1752600"/>
            <a:ext cx="7543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33" charset="0"/>
              </a:defRPr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33" charset="0"/>
              </a:defRPr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33" charset="0"/>
              </a:defRPr>
            </a:lvl1pPr>
          </a:lstStyle>
          <a:p>
            <a:fld id="{D9C9BF90-7B34-5846-9F0F-A7FE782540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182563"/>
            <a:ext cx="9144000" cy="0"/>
          </a:xfrm>
          <a:prstGeom prst="line">
            <a:avLst/>
          </a:prstGeom>
          <a:noFill/>
          <a:ln w="9525">
            <a:solidFill>
              <a:srgbClr val="A32638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0" y="179388"/>
            <a:ext cx="719138" cy="179387"/>
          </a:xfrm>
          <a:prstGeom prst="rect">
            <a:avLst/>
          </a:prstGeom>
          <a:solidFill>
            <a:srgbClr val="A3263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>
              <a:solidFill>
                <a:srgbClr val="BD4505"/>
              </a:solidFill>
              <a:latin typeface="Times" pitchFamily="33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896938" y="198438"/>
            <a:ext cx="60372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r>
              <a:rPr lang="de-DE" sz="1000" dirty="0" smtClean="0">
                <a:solidFill>
                  <a:srgbClr val="A32638"/>
                </a:solidFill>
              </a:rPr>
              <a:t>Vorbesprechung Lehrveranstaltungen | </a:t>
            </a:r>
            <a:r>
              <a:rPr lang="de-DE" sz="1000" dirty="0" smtClean="0">
                <a:solidFill>
                  <a:srgbClr val="A32638"/>
                </a:solidFill>
              </a:rPr>
              <a:t>19.04.2012</a:t>
            </a:r>
            <a:endParaRPr lang="de-DE" sz="1000" b="1" dirty="0">
              <a:solidFill>
                <a:srgbClr val="A32638"/>
              </a:solidFill>
            </a:endParaRPr>
          </a:p>
        </p:txBody>
      </p:sp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179388" y="192088"/>
            <a:ext cx="56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000">
                <a:solidFill>
                  <a:schemeClr val="bg1"/>
                </a:solidFill>
              </a:rPr>
              <a:t>Seite </a:t>
            </a:r>
            <a:fld id="{9F441998-ABDD-D44C-911A-2C7C3CA310FF}" type="slidenum">
              <a:rPr lang="de-DE" sz="1000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‹Nr.›</a:t>
            </a:fld>
            <a:endParaRPr lang="de-DE" sz="1000">
              <a:solidFill>
                <a:schemeClr val="bg1"/>
              </a:solidFill>
            </a:endParaRPr>
          </a:p>
        </p:txBody>
      </p:sp>
      <p:sp>
        <p:nvSpPr>
          <p:cNvPr id="1053" name="Line 29"/>
          <p:cNvSpPr>
            <a:spLocks noChangeShapeType="1"/>
          </p:cNvSpPr>
          <p:nvPr/>
        </p:nvSpPr>
        <p:spPr bwMode="auto">
          <a:xfrm>
            <a:off x="0" y="1751013"/>
            <a:ext cx="9144000" cy="0"/>
          </a:xfrm>
          <a:prstGeom prst="line">
            <a:avLst/>
          </a:prstGeom>
          <a:noFill/>
          <a:ln w="6350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054" name="Line 30"/>
          <p:cNvSpPr>
            <a:spLocks noChangeShapeType="1"/>
          </p:cNvSpPr>
          <p:nvPr/>
        </p:nvSpPr>
        <p:spPr bwMode="auto">
          <a:xfrm rot="-5400000">
            <a:off x="-2518569" y="3437732"/>
            <a:ext cx="6837363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dissolve/>
  </p:transition>
  <p:txStyles>
    <p:titleStyle>
      <a:lvl1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A32638"/>
          </a:solidFill>
          <a:latin typeface="+mj-lt"/>
          <a:ea typeface="+mj-ea"/>
          <a:cs typeface="+mj-cs"/>
        </a:defRPr>
      </a:lvl1pPr>
      <a:lvl2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A32638"/>
          </a:solidFill>
          <a:latin typeface="Arial" pitchFamily="33" charset="0"/>
        </a:defRPr>
      </a:lvl2pPr>
      <a:lvl3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A32638"/>
          </a:solidFill>
          <a:latin typeface="Arial" pitchFamily="33" charset="0"/>
        </a:defRPr>
      </a:lvl3pPr>
      <a:lvl4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A32638"/>
          </a:solidFill>
          <a:latin typeface="Arial" pitchFamily="33" charset="0"/>
        </a:defRPr>
      </a:lvl4pPr>
      <a:lvl5pPr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A32638"/>
          </a:solidFill>
          <a:latin typeface="Arial" pitchFamily="33" charset="0"/>
        </a:defRPr>
      </a:lvl5pPr>
      <a:lvl6pPr marL="4572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A32638"/>
          </a:solidFill>
          <a:latin typeface="Arial" pitchFamily="33" charset="0"/>
        </a:defRPr>
      </a:lvl6pPr>
      <a:lvl7pPr marL="9144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A32638"/>
          </a:solidFill>
          <a:latin typeface="Arial" pitchFamily="33" charset="0"/>
        </a:defRPr>
      </a:lvl7pPr>
      <a:lvl8pPr marL="13716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A32638"/>
          </a:solidFill>
          <a:latin typeface="Arial" pitchFamily="33" charset="0"/>
        </a:defRPr>
      </a:lvl8pPr>
      <a:lvl9pPr marL="1828800" algn="l" rtl="0" fontAlgn="base">
        <a:lnSpc>
          <a:spcPts val="2400"/>
        </a:lnSpc>
        <a:spcBef>
          <a:spcPct val="0"/>
        </a:spcBef>
        <a:spcAft>
          <a:spcPct val="0"/>
        </a:spcAft>
        <a:defRPr sz="2000" b="1">
          <a:solidFill>
            <a:srgbClr val="A32638"/>
          </a:solidFill>
          <a:latin typeface="Arial" pitchFamily="33" charset="0"/>
        </a:defRPr>
      </a:lvl9pPr>
    </p:titleStyle>
    <p:bodyStyle>
      <a:lvl1pPr marL="342900" indent="-342900" algn="l" rtl="0" fontAlgn="base">
        <a:lnSpc>
          <a:spcPts val="2000"/>
        </a:lnSpc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33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pitchFamily="33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33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3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3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3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3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pitchFamily="33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538" y="315913"/>
            <a:ext cx="3600450" cy="696912"/>
          </a:xfrm>
          <a:prstGeom prst="rect">
            <a:avLst/>
          </a:prstGeom>
          <a:noFill/>
        </p:spPr>
      </p:pic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228600" y="6203950"/>
            <a:ext cx="6287616" cy="31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1200"/>
              </a:lnSpc>
              <a:buClr>
                <a:schemeClr val="tx2"/>
              </a:buClr>
              <a:buFont typeface="Times" pitchFamily="33" charset="0"/>
              <a:buNone/>
              <a:tabLst>
                <a:tab pos="474663" algn="l"/>
              </a:tabLst>
            </a:pPr>
            <a:r>
              <a:rPr lang="de-DE" sz="1200" dirty="0" err="1" smtClean="0">
                <a:solidFill>
                  <a:srgbClr val="323232"/>
                </a:solidFill>
              </a:rPr>
              <a:t>biundo-</a:t>
            </a:r>
            <a:r>
              <a:rPr lang="de-DE" sz="1200" dirty="0" err="1" smtClean="0">
                <a:solidFill>
                  <a:srgbClr val="323232"/>
                </a:solidFill>
              </a:rPr>
              <a:t>stephan</a:t>
            </a:r>
            <a:r>
              <a:rPr lang="de-DE" sz="1200" dirty="0" smtClean="0">
                <a:solidFill>
                  <a:srgbClr val="323232"/>
                </a:solidFill>
              </a:rPr>
              <a:t>, </a:t>
            </a:r>
            <a:r>
              <a:rPr lang="de-DE" sz="1200" dirty="0" err="1" smtClean="0">
                <a:solidFill>
                  <a:srgbClr val="323232"/>
                </a:solidFill>
              </a:rPr>
              <a:t>bercher</a:t>
            </a:r>
            <a:r>
              <a:rPr lang="de-DE" sz="1200" dirty="0" smtClean="0">
                <a:solidFill>
                  <a:srgbClr val="323232"/>
                </a:solidFill>
              </a:rPr>
              <a:t>, </a:t>
            </a:r>
            <a:r>
              <a:rPr lang="de-DE" sz="1200" dirty="0" err="1" smtClean="0">
                <a:solidFill>
                  <a:srgbClr val="323232"/>
                </a:solidFill>
              </a:rPr>
              <a:t>geier</a:t>
            </a:r>
            <a:r>
              <a:rPr lang="de-DE" sz="1200" dirty="0" smtClean="0">
                <a:solidFill>
                  <a:srgbClr val="323232"/>
                </a:solidFill>
              </a:rPr>
              <a:t>, </a:t>
            </a:r>
            <a:r>
              <a:rPr lang="de-DE" sz="1200" dirty="0" smtClean="0">
                <a:solidFill>
                  <a:srgbClr val="323232"/>
                </a:solidFill>
              </a:rPr>
              <a:t>glimm, </a:t>
            </a:r>
            <a:r>
              <a:rPr lang="de-DE" sz="1200" dirty="0" err="1" smtClean="0">
                <a:solidFill>
                  <a:srgbClr val="323232"/>
                </a:solidFill>
              </a:rPr>
              <a:t>hörnle</a:t>
            </a:r>
            <a:r>
              <a:rPr lang="de-DE" sz="1200" dirty="0" smtClean="0">
                <a:solidFill>
                  <a:srgbClr val="323232"/>
                </a:solidFill>
              </a:rPr>
              <a:t>, </a:t>
            </a:r>
            <a:r>
              <a:rPr lang="de-DE" sz="1200" dirty="0" err="1" smtClean="0">
                <a:solidFill>
                  <a:srgbClr val="323232"/>
                </a:solidFill>
              </a:rPr>
              <a:t>kurzok</a:t>
            </a:r>
            <a:r>
              <a:rPr lang="de-DE" sz="1200" dirty="0" smtClean="0">
                <a:solidFill>
                  <a:srgbClr val="323232"/>
                </a:solidFill>
              </a:rPr>
              <a:t>, </a:t>
            </a:r>
            <a:r>
              <a:rPr lang="de-DE" sz="1200" dirty="0" err="1" smtClean="0">
                <a:solidFill>
                  <a:srgbClr val="323232"/>
                </a:solidFill>
              </a:rPr>
              <a:t>müller</a:t>
            </a:r>
            <a:r>
              <a:rPr lang="de-DE" sz="1200" dirty="0" smtClean="0">
                <a:solidFill>
                  <a:srgbClr val="323232"/>
                </a:solidFill>
              </a:rPr>
              <a:t>, </a:t>
            </a:r>
            <a:r>
              <a:rPr lang="de-DE" sz="1200" dirty="0" err="1" smtClean="0">
                <a:solidFill>
                  <a:srgbClr val="323232"/>
                </a:solidFill>
              </a:rPr>
              <a:t>schattenberg</a:t>
            </a:r>
            <a:r>
              <a:rPr lang="de-DE" sz="1200" dirty="0" smtClean="0">
                <a:solidFill>
                  <a:srgbClr val="323232"/>
                </a:solidFill>
              </a:rPr>
              <a:t>, </a:t>
            </a:r>
            <a:r>
              <a:rPr lang="de-DE" sz="1200" dirty="0" err="1">
                <a:solidFill>
                  <a:srgbClr val="323232"/>
                </a:solidFill>
              </a:rPr>
              <a:t>seegebarth</a:t>
            </a:r>
            <a:r>
              <a:rPr lang="de-DE" sz="1200" dirty="0" smtClean="0">
                <a:solidFill>
                  <a:srgbClr val="323232"/>
                </a:solidFill>
              </a:rPr>
              <a:t/>
            </a:r>
            <a:br>
              <a:rPr lang="de-DE" sz="1200" dirty="0" smtClean="0">
                <a:solidFill>
                  <a:srgbClr val="323232"/>
                </a:solidFill>
              </a:rPr>
            </a:br>
            <a:r>
              <a:rPr lang="de-DE" sz="1200" dirty="0" smtClean="0">
                <a:solidFill>
                  <a:srgbClr val="323232"/>
                </a:solidFill>
              </a:rPr>
              <a:t>19.04.2012</a:t>
            </a:r>
            <a:endParaRPr lang="de-DE" sz="1200" dirty="0">
              <a:solidFill>
                <a:srgbClr val="323232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300" y="4648200"/>
            <a:ext cx="1681163" cy="19826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874639"/>
          </a:xfrm>
        </p:spPr>
        <p:txBody>
          <a:bodyPr/>
          <a:lstStyle/>
          <a:p>
            <a:pPr indent="-637200">
              <a:lnSpc>
                <a:spcPct val="100000"/>
              </a:lnSpc>
            </a:pPr>
            <a:r>
              <a:rPr lang="de-DE" sz="2400" b="0" dirty="0" smtClean="0"/>
              <a:t>Seminar:</a:t>
            </a:r>
            <a:r>
              <a:rPr lang="de-DE" sz="2400" dirty="0" smtClean="0"/>
              <a:t> 	Artificial </a:t>
            </a:r>
            <a:r>
              <a:rPr lang="de-DE" sz="2400" dirty="0" err="1" smtClean="0"/>
              <a:t>Companions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b="0" dirty="0" smtClean="0"/>
              <a:t>Seminar:</a:t>
            </a:r>
            <a:r>
              <a:rPr lang="de-DE" sz="2400" dirty="0" smtClean="0"/>
              <a:t> 	</a:t>
            </a:r>
            <a:r>
              <a:rPr lang="de-DE" sz="2400" dirty="0" err="1" smtClean="0"/>
              <a:t>Advances</a:t>
            </a:r>
            <a:r>
              <a:rPr lang="de-DE" sz="2400" baseline="0" dirty="0" smtClean="0"/>
              <a:t> in Artificial </a:t>
            </a:r>
            <a:r>
              <a:rPr lang="de-DE" sz="2400" baseline="0" dirty="0" err="1" smtClean="0"/>
              <a:t>Intelligence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b="0" dirty="0" smtClean="0"/>
              <a:t>Projekt: 	</a:t>
            </a:r>
            <a:r>
              <a:rPr lang="de-DE" sz="2400" dirty="0" smtClean="0"/>
              <a:t>Intelligente Planung und</a:t>
            </a:r>
            <a:r>
              <a:rPr lang="de-DE" sz="2400" baseline="0" dirty="0" smtClean="0"/>
              <a:t> </a:t>
            </a:r>
            <a:br>
              <a:rPr lang="de-DE" sz="2400" baseline="0" dirty="0" smtClean="0"/>
            </a:br>
            <a:r>
              <a:rPr lang="de-DE" sz="2400" baseline="0" dirty="0" smtClean="0"/>
              <a:t>		</a:t>
            </a:r>
            <a:r>
              <a:rPr lang="de-DE" sz="2400" dirty="0" smtClean="0"/>
              <a:t>Entscheidungsfindung</a:t>
            </a: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 der Seminare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lang="de-DE" dirty="0" smtClean="0">
                <a:solidFill>
                  <a:schemeClr val="tx1"/>
                </a:solidFill>
                <a:latin typeface="+mn-lt"/>
                <a:ea typeface="ＭＳ Ｐゴシック" pitchFamily="33" charset="-128"/>
              </a:rPr>
              <a:t>Intensives</a:t>
            </a:r>
            <a:r>
              <a: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Auseinandersetzen mit aktuellen Forschungsthemen</a:t>
            </a:r>
          </a:p>
          <a:p>
            <a:pPr marL="114300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selbständiges Erarbeiten eines Themengebiets </a:t>
            </a:r>
          </a:p>
          <a:p>
            <a:pPr marL="114300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wissenschaftliche Arbeitsweise </a:t>
            </a:r>
          </a:p>
          <a:p>
            <a:pPr marL="114300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schriftliche Aufbereitung – Präsentation in einem Vortrag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Dazu notwendig: </a:t>
            </a:r>
            <a:r>
              <a:rPr lang="de-DE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Lernkontrolle </a:t>
            </a:r>
          </a:p>
          <a:p>
            <a:pPr marL="114300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Einzelgespräche mit dem Betreuer </a:t>
            </a:r>
          </a:p>
          <a:p>
            <a:pPr marL="1143000" marR="0" lvl="2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Feedback aus der Gruppe: </a:t>
            </a:r>
          </a:p>
          <a:p>
            <a:pPr marL="1600200" marR="0" lvl="3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gemeinsame Diskussionen </a:t>
            </a:r>
          </a:p>
          <a:p>
            <a:pPr marL="1600200" marR="0" lvl="3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lang="de-DE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Begutachtungstreﬀen</a:t>
            </a:r>
            <a:r>
              <a: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(Peer </a:t>
            </a:r>
            <a:r>
              <a:rPr lang="de-DE" sz="16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Reviewing</a:t>
            </a:r>
            <a:r>
              <a: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marL="1600200" marR="0" lvl="3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/>
            </a:pPr>
            <a:r>
              <a:rPr lang="de-DE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Beurteilung des Vortrags</a:t>
            </a:r>
            <a:endParaRPr lang="de-DE" sz="1600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Seminar: Artificial </a:t>
            </a:r>
            <a:r>
              <a:rPr lang="de-DE" dirty="0" err="1" smtClean="0"/>
              <a:t>Companions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 smtClean="0"/>
              <a:t>Einordnung</a:t>
            </a:r>
          </a:p>
          <a:p>
            <a:pPr lvl="2"/>
            <a:r>
              <a:rPr lang="de-DE" dirty="0" smtClean="0"/>
              <a:t>Hauptseminar;</a:t>
            </a:r>
          </a:p>
          <a:p>
            <a:pPr lvl="2"/>
            <a:r>
              <a:rPr lang="de-DE" dirty="0" smtClean="0"/>
              <a:t>Vertiefungsmodul Informatik: Intelligente Systeme;</a:t>
            </a:r>
          </a:p>
          <a:p>
            <a:pPr lvl="2"/>
            <a:r>
              <a:rPr lang="de-DE" dirty="0" smtClean="0"/>
              <a:t>Vertiefungsmodul Medieninformatik: Intelligente Systeme;</a:t>
            </a:r>
          </a:p>
          <a:p>
            <a:pPr lvl="2"/>
            <a:r>
              <a:rPr lang="de-DE" dirty="0" smtClean="0"/>
              <a:t>Projektmodul Informatik: Verteiltes Planen und Entscheiden;</a:t>
            </a:r>
          </a:p>
          <a:p>
            <a:pPr lvl="2"/>
            <a:r>
              <a:rPr lang="de-DE" dirty="0" smtClean="0"/>
              <a:t>Projektmodul Medieninformatik: Verteiltes Planen und Entscheiden;</a:t>
            </a:r>
          </a:p>
          <a:p>
            <a:pPr lvl="1"/>
            <a:r>
              <a:rPr lang="de-DE" dirty="0" smtClean="0"/>
              <a:t>Veranstalter</a:t>
            </a:r>
          </a:p>
          <a:p>
            <a:pPr lvl="2"/>
            <a:r>
              <a:rPr lang="de-DE" dirty="0" smtClean="0"/>
              <a:t>Prof. Dr. Susanne </a:t>
            </a:r>
            <a:r>
              <a:rPr lang="de-DE" dirty="0" err="1" smtClean="0"/>
              <a:t>Biundo</a:t>
            </a:r>
            <a:r>
              <a:rPr lang="de-DE" dirty="0" smtClean="0"/>
              <a:t>-Stephan</a:t>
            </a:r>
          </a:p>
          <a:p>
            <a:pPr lvl="1"/>
            <a:r>
              <a:rPr lang="de-DE" dirty="0" smtClean="0"/>
              <a:t>Betreuer</a:t>
            </a:r>
          </a:p>
          <a:p>
            <a:pPr lvl="2"/>
            <a:r>
              <a:rPr lang="de-DE" dirty="0" smtClean="0"/>
              <a:t>Thilo </a:t>
            </a:r>
            <a:r>
              <a:rPr lang="de-DE" dirty="0" err="1" smtClean="0"/>
              <a:t>Hörnle</a:t>
            </a:r>
            <a:endParaRPr lang="de-DE" dirty="0" smtClean="0"/>
          </a:p>
          <a:p>
            <a:pPr lvl="2"/>
            <a:r>
              <a:rPr lang="de-DE" dirty="0" smtClean="0"/>
              <a:t>Peter </a:t>
            </a:r>
            <a:r>
              <a:rPr lang="de-DE" dirty="0" err="1" smtClean="0"/>
              <a:t>Kurzok</a:t>
            </a:r>
            <a:endParaRPr lang="de-DE" dirty="0" smtClean="0"/>
          </a:p>
          <a:p>
            <a:pPr lvl="2"/>
            <a:r>
              <a:rPr lang="de-DE" dirty="0" smtClean="0"/>
              <a:t>Dr. Bernd Schattenberg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15977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3789040"/>
            <a:ext cx="2957399" cy="1944216"/>
          </a:xfrm>
          <a:prstGeom prst="rect">
            <a:avLst/>
          </a:prstGeom>
        </p:spPr>
      </p:pic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Thematik des Seminars Artificial </a:t>
            </a:r>
            <a:r>
              <a:rPr lang="de-DE" dirty="0" err="1" smtClean="0"/>
              <a:t>Companions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spcAft>
                <a:spcPts val="600"/>
              </a:spcAft>
            </a:pPr>
            <a:r>
              <a:rPr lang="de-DE" i="1" dirty="0" smtClean="0"/>
              <a:t>Companion</a:t>
            </a:r>
            <a:r>
              <a:rPr lang="de-DE" dirty="0" smtClean="0"/>
              <a:t>-Systeme stimmen ihre Funktionalität vollkommen individuell auf den jeweiligen Nutzer ab: Fähigkeiten, Vorlieben, Anforderungen, aktuelle Bedürfnisse, Situation und emotionale Befindlichkeit ein.</a:t>
            </a:r>
          </a:p>
          <a:p>
            <a:pPr lvl="1">
              <a:spcAft>
                <a:spcPts val="600"/>
              </a:spcAft>
            </a:pPr>
            <a:r>
              <a: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Beleuchtung technische Facetten am</a:t>
            </a:r>
            <a:r>
              <a:rPr lang="de-D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Beispiel existierender </a:t>
            </a:r>
            <a:r>
              <a: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"Artificial </a:t>
            </a:r>
            <a:r>
              <a:rPr lang="de-D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Companions</a:t>
            </a:r>
            <a:r>
              <a: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Entscheidungsfindung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Dialogführung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Personalisierung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Affective</a:t>
            </a:r>
            <a:r>
              <a: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Computing</a:t>
            </a: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5373216"/>
            <a:ext cx="3159244" cy="1390067"/>
          </a:xfrm>
          <a:prstGeom prst="rect">
            <a:avLst/>
          </a:prstGeom>
        </p:spPr>
      </p:pic>
      <p:pic>
        <p:nvPicPr>
          <p:cNvPr id="12" name="Picture 4" descr="http://perso.telecom-paristech.fr/~caon/images/robotcom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6" y="3645024"/>
            <a:ext cx="1393035" cy="304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Seminar: </a:t>
            </a:r>
            <a:r>
              <a:rPr lang="de-DE" dirty="0" err="1" smtClean="0"/>
              <a:t>Advances</a:t>
            </a:r>
            <a:r>
              <a:rPr lang="de-DE" dirty="0" smtClean="0"/>
              <a:t> in Artificial </a:t>
            </a:r>
            <a:r>
              <a:rPr lang="de-DE" dirty="0" err="1" smtClean="0"/>
              <a:t>Intelligence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 smtClean="0"/>
              <a:t>Einordnung</a:t>
            </a:r>
          </a:p>
          <a:p>
            <a:pPr lvl="2"/>
            <a:r>
              <a:rPr lang="de-DE" dirty="0" smtClean="0"/>
              <a:t>Hauptseminar;</a:t>
            </a:r>
          </a:p>
          <a:p>
            <a:pPr lvl="2"/>
            <a:r>
              <a:rPr lang="de-DE" dirty="0" smtClean="0"/>
              <a:t>Vertiefungsmodul Informatik: Intelligente Systeme;</a:t>
            </a:r>
          </a:p>
          <a:p>
            <a:pPr lvl="2"/>
            <a:r>
              <a:rPr lang="de-DE" dirty="0" smtClean="0"/>
              <a:t>Vertiefungsmodul Medieninformatik: Intelligente Systeme;</a:t>
            </a:r>
          </a:p>
          <a:p>
            <a:pPr lvl="2"/>
            <a:r>
              <a:rPr lang="de-DE" dirty="0" smtClean="0"/>
              <a:t>Projektmodul Informatik: Verteiltes Planen und Entscheiden;</a:t>
            </a:r>
          </a:p>
          <a:p>
            <a:pPr lvl="2"/>
            <a:r>
              <a:rPr lang="de-DE" dirty="0" smtClean="0"/>
              <a:t>Projektmodul Medieninformatik: Verteiltes Planen und Entscheiden;</a:t>
            </a:r>
          </a:p>
          <a:p>
            <a:pPr lvl="1"/>
            <a:r>
              <a:rPr lang="de-DE" dirty="0" smtClean="0"/>
              <a:t>Veranstalter</a:t>
            </a:r>
          </a:p>
          <a:p>
            <a:pPr lvl="2"/>
            <a:r>
              <a:rPr lang="de-DE" dirty="0" smtClean="0"/>
              <a:t>Prof. Dr. Susanne </a:t>
            </a:r>
            <a:r>
              <a:rPr lang="de-DE" dirty="0" err="1" smtClean="0"/>
              <a:t>Biundo</a:t>
            </a:r>
            <a:r>
              <a:rPr lang="de-DE" dirty="0" smtClean="0"/>
              <a:t>-Stephan</a:t>
            </a:r>
          </a:p>
          <a:p>
            <a:pPr lvl="1"/>
            <a:r>
              <a:rPr lang="de-DE" dirty="0" smtClean="0"/>
              <a:t>Betreuer</a:t>
            </a:r>
          </a:p>
          <a:p>
            <a:pPr lvl="2"/>
            <a:r>
              <a:rPr lang="de-DE" dirty="0" smtClean="0"/>
              <a:t>Pascal </a:t>
            </a:r>
            <a:r>
              <a:rPr lang="de-DE" dirty="0" err="1" smtClean="0"/>
              <a:t>Bercher</a:t>
            </a:r>
            <a:endParaRPr lang="de-DE" dirty="0" smtClean="0"/>
          </a:p>
          <a:p>
            <a:pPr lvl="2"/>
            <a:r>
              <a:rPr lang="de-DE" dirty="0" smtClean="0"/>
              <a:t>Thomas Geier</a:t>
            </a:r>
          </a:p>
          <a:p>
            <a:pPr lvl="2"/>
            <a:r>
              <a:rPr lang="de-DE" dirty="0" smtClean="0"/>
              <a:t>Juniorprof. Dr. Birte Glimm</a:t>
            </a:r>
          </a:p>
          <a:p>
            <a:pPr lvl="2"/>
            <a:r>
              <a:rPr lang="de-DE" dirty="0" smtClean="0"/>
              <a:t>Felix </a:t>
            </a:r>
            <a:r>
              <a:rPr lang="de-DE" dirty="0" smtClean="0"/>
              <a:t>Müller</a:t>
            </a:r>
          </a:p>
          <a:p>
            <a:pPr lvl="2"/>
            <a:r>
              <a:rPr lang="de-DE" dirty="0" smtClean="0"/>
              <a:t>Bastian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Seegebarth</a:t>
            </a:r>
            <a:endParaRPr lang="de-DE" dirty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Thematik des Seminars </a:t>
            </a:r>
            <a:r>
              <a:rPr lang="de-DE" dirty="0" err="1" smtClean="0"/>
              <a:t>Advances</a:t>
            </a:r>
            <a:r>
              <a:rPr lang="de-DE" baseline="0" dirty="0" smtClean="0"/>
              <a:t> in Artificial </a:t>
            </a:r>
            <a:r>
              <a:rPr lang="de-DE" baseline="0" dirty="0" err="1" smtClean="0"/>
              <a:t>Intelligence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9624" y="1752600"/>
            <a:ext cx="7794823" cy="36576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de-DE" i="1" dirty="0" err="1" smtClean="0"/>
              <a:t>Companion</a:t>
            </a:r>
            <a:r>
              <a:rPr lang="de-DE" dirty="0" err="1" smtClean="0"/>
              <a:t>-Systeme</a:t>
            </a:r>
            <a:r>
              <a:rPr lang="de-DE" dirty="0" smtClean="0"/>
              <a:t> stimmen ihre Funktionalität vollkommen individuell auf den jeweiligen Nutzer ab: Fähigkeiten, Vorlieben, Anforderungen, aktuelle Bedürfnisse, Situation und emotionale Befindlichkeit ein </a:t>
            </a:r>
          </a:p>
          <a:p>
            <a:pPr lvl="1">
              <a:spcAft>
                <a:spcPts val="600"/>
              </a:spcAft>
            </a:pPr>
            <a:r>
              <a:rPr lang="de-DE" dirty="0" smtClean="0"/>
              <a:t>Wissensrepräsentation und Planung als zentrale kognitive </a:t>
            </a:r>
            <a:r>
              <a:rPr lang="de-DE" dirty="0" smtClean="0"/>
              <a:t>Fähigkeiten</a:t>
            </a:r>
          </a:p>
          <a:p>
            <a:pPr lvl="1">
              <a:spcAft>
                <a:spcPts val="600"/>
              </a:spcAft>
            </a:pPr>
            <a:r>
              <a:rPr lang="de-DE" dirty="0" smtClean="0"/>
              <a:t>Themen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/>
              <a:t>Monte-Carlo Planen anhand von Windows </a:t>
            </a:r>
            <a:r>
              <a:rPr lang="de-DE" dirty="0" err="1" smtClean="0"/>
              <a:t>Solitaire</a:t>
            </a:r>
            <a:endParaRPr lang="de-DE" dirty="0" smtClean="0"/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/>
              <a:t>Zur Erhebung </a:t>
            </a:r>
            <a:r>
              <a:rPr lang="de-DE" dirty="0" err="1" smtClean="0"/>
              <a:t>faktorisierter</a:t>
            </a:r>
            <a:r>
              <a:rPr lang="de-DE" dirty="0" smtClean="0"/>
              <a:t> Nutzenfunktionen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/>
              <a:t>Heuristische Suche im POCL-Planen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/>
              <a:t>Einsatz von Planungstechnologie in Computer-Spielen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/>
              <a:t>Planerkennung in </a:t>
            </a:r>
            <a:r>
              <a:rPr lang="de-DE" dirty="0" err="1" smtClean="0"/>
              <a:t>probabilisitischen</a:t>
            </a:r>
            <a:r>
              <a:rPr lang="de-DE" dirty="0" smtClean="0"/>
              <a:t>, partiell beobachtbaren Domänen</a:t>
            </a:r>
            <a:endParaRPr lang="de-DE" dirty="0" smtClean="0"/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/>
              <a:t>Media trifft das </a:t>
            </a:r>
            <a:r>
              <a:rPr lang="de-DE" dirty="0" err="1" smtClean="0"/>
              <a:t>Semantic</a:t>
            </a:r>
            <a:r>
              <a:rPr lang="de-DE" dirty="0" smtClean="0"/>
              <a:t> Web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416033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Geplanter</a:t>
            </a:r>
            <a:r>
              <a:rPr lang="de-DE" baseline="0" dirty="0" smtClean="0"/>
              <a:t> Ablauf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9625" y="1752600"/>
            <a:ext cx="7543800" cy="43434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de-DE" dirty="0" smtClean="0"/>
              <a:t>3 Phasen</a:t>
            </a:r>
          </a:p>
          <a:p>
            <a:pPr lvl="2">
              <a:spcAft>
                <a:spcPts val="600"/>
              </a:spcAft>
            </a:pPr>
            <a:r>
              <a:rPr lang="de-DE" dirty="0" smtClean="0"/>
              <a:t>Vorbereitung – ab jetzt</a:t>
            </a:r>
            <a:br>
              <a:rPr lang="de-DE" dirty="0" smtClean="0"/>
            </a:br>
            <a:r>
              <a:rPr lang="de-DE" dirty="0" smtClean="0"/>
              <a:t>Literatur recherchieren und studieren (Bibliothek, Google, </a:t>
            </a:r>
            <a:r>
              <a:rPr lang="de-DE" dirty="0" err="1" smtClean="0"/>
              <a:t>CiteSeer</a:t>
            </a:r>
            <a:r>
              <a:rPr lang="de-DE" dirty="0" smtClean="0"/>
              <a:t>), Thema überblicken, verstehen und strukturieren</a:t>
            </a:r>
          </a:p>
          <a:p>
            <a:pPr lvl="2">
              <a:spcAft>
                <a:spcPts val="600"/>
              </a:spcAft>
            </a:pPr>
            <a:r>
              <a:rPr lang="de-DE" dirty="0" smtClean="0"/>
              <a:t>Anfertigen von Ausarbeitung und Präsentation</a:t>
            </a:r>
          </a:p>
          <a:p>
            <a:pPr lvl="2">
              <a:spcAft>
                <a:spcPts val="600"/>
              </a:spcAft>
            </a:pPr>
            <a:r>
              <a:rPr lang="de-DE" dirty="0" smtClean="0"/>
              <a:t>Vortrag – gegen Ende des Semesters</a:t>
            </a:r>
          </a:p>
          <a:p>
            <a:pPr lvl="1">
              <a:spcAft>
                <a:spcPts val="600"/>
              </a:spcAft>
            </a:pPr>
            <a:r>
              <a:rPr lang="de-DE" dirty="0" smtClean="0"/>
              <a:t>Termine</a:t>
            </a:r>
          </a:p>
          <a:p>
            <a:pPr lvl="2">
              <a:spcAft>
                <a:spcPts val="600"/>
              </a:spcAft>
            </a:pPr>
            <a:r>
              <a:rPr lang="de-DE" dirty="0" smtClean="0"/>
              <a:t>Voraussichtlich 4. Vorlesungswoche (</a:t>
            </a:r>
            <a:r>
              <a:rPr lang="de-DE" dirty="0" smtClean="0"/>
              <a:t>KW19)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Themenvorstellung in Kurzvorträgen (knapp, ohne Folien)</a:t>
            </a:r>
          </a:p>
          <a:p>
            <a:pPr lvl="2">
              <a:spcAft>
                <a:spcPts val="600"/>
              </a:spcAft>
            </a:pPr>
            <a:r>
              <a:rPr lang="de-DE" dirty="0" smtClean="0"/>
              <a:t>Vor Fronleichnam, KW23: </a:t>
            </a:r>
            <a:r>
              <a:rPr lang="de-DE" dirty="0" smtClean="0"/>
              <a:t>gegenseitiges Begutachten der schriftlichen Arbeiten (Peer </a:t>
            </a:r>
            <a:r>
              <a:rPr lang="de-DE" dirty="0" err="1" smtClean="0"/>
              <a:t>Reviewing</a:t>
            </a:r>
            <a:r>
              <a:rPr lang="de-DE" dirty="0" smtClean="0"/>
              <a:t>)</a:t>
            </a:r>
          </a:p>
          <a:p>
            <a:pPr lvl="2">
              <a:spcAft>
                <a:spcPts val="600"/>
              </a:spcAft>
            </a:pPr>
            <a:r>
              <a:rPr lang="de-DE" dirty="0" smtClean="0"/>
              <a:t>Ende des Semesters (</a:t>
            </a:r>
            <a:r>
              <a:rPr lang="de-DE" dirty="0" smtClean="0"/>
              <a:t>KW28)</a:t>
            </a:r>
            <a:r>
              <a:rPr lang="de-DE" dirty="0" smtClean="0"/>
              <a:t>: gemeinsamer Workshop für Seminar-Vorträge</a:t>
            </a:r>
          </a:p>
        </p:txBody>
      </p:sp>
      <p:sp>
        <p:nvSpPr>
          <p:cNvPr id="7" name="Textfeld 6"/>
          <p:cNvSpPr txBox="1"/>
          <p:nvPr/>
        </p:nvSpPr>
        <p:spPr>
          <a:xfrm rot="20718648">
            <a:off x="6417844" y="2826755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rgbClr val="800000"/>
                </a:solidFill>
              </a:rPr>
              <a:t>„Gibt nichts“ gibt‘s nicht!</a:t>
            </a:r>
            <a:endParaRPr lang="de-DE" sz="1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b="1" dirty="0" smtClean="0">
                <a:solidFill>
                  <a:srgbClr val="A32638"/>
                </a:solidFill>
                <a:effectLst/>
                <a:latin typeface="+mj-lt"/>
                <a:ea typeface="+mj-ea"/>
                <a:cs typeface="+mj-cs"/>
              </a:rPr>
              <a:t>Projekt: Intelligente Planung und Entscheidungsfindung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de-DE" dirty="0" smtClean="0"/>
              <a:t>Einordnung</a:t>
            </a:r>
          </a:p>
          <a:p>
            <a:pPr lvl="2"/>
            <a:r>
              <a:rPr lang="de-DE" dirty="0" smtClean="0"/>
              <a:t>Projektmodul </a:t>
            </a:r>
            <a:r>
              <a:rPr lang="de-DE" dirty="0" smtClean="0"/>
              <a:t>Informatik: Verteiltes Planen und Entscheiden;</a:t>
            </a:r>
          </a:p>
          <a:p>
            <a:pPr lvl="2"/>
            <a:r>
              <a:rPr lang="de-DE" dirty="0" smtClean="0"/>
              <a:t>Projektmodul Medieninformatik: Verteiltes Planen und Entscheiden;</a:t>
            </a:r>
          </a:p>
          <a:p>
            <a:pPr lvl="1"/>
            <a:r>
              <a:rPr lang="de-DE" dirty="0" smtClean="0"/>
              <a:t>Veranstalter</a:t>
            </a:r>
          </a:p>
          <a:p>
            <a:pPr lvl="2"/>
            <a:r>
              <a:rPr lang="de-DE" dirty="0" smtClean="0"/>
              <a:t>Prof. Dr. Susanne </a:t>
            </a:r>
            <a:r>
              <a:rPr lang="de-DE" dirty="0" err="1" smtClean="0"/>
              <a:t>Biundo</a:t>
            </a:r>
            <a:r>
              <a:rPr lang="de-DE" dirty="0" smtClean="0"/>
              <a:t>-Stephan</a:t>
            </a:r>
          </a:p>
          <a:p>
            <a:pPr lvl="1"/>
            <a:r>
              <a:rPr lang="de-DE" dirty="0" smtClean="0"/>
              <a:t>Betreuer</a:t>
            </a:r>
          </a:p>
          <a:p>
            <a:pPr lvl="2"/>
            <a:r>
              <a:rPr lang="de-DE" dirty="0" smtClean="0"/>
              <a:t>Pascal </a:t>
            </a:r>
            <a:r>
              <a:rPr lang="de-DE" dirty="0" err="1" smtClean="0"/>
              <a:t>Bercher</a:t>
            </a:r>
            <a:endParaRPr lang="de-DE" dirty="0" smtClean="0"/>
          </a:p>
          <a:p>
            <a:pPr lvl="2"/>
            <a:r>
              <a:rPr lang="de-DE" dirty="0" smtClean="0"/>
              <a:t>Thomas Geier</a:t>
            </a:r>
          </a:p>
          <a:p>
            <a:pPr lvl="2"/>
            <a:r>
              <a:rPr lang="de-DE" dirty="0" smtClean="0"/>
              <a:t>Juniorprof. Dr. Birte Glimm</a:t>
            </a:r>
          </a:p>
          <a:p>
            <a:pPr lvl="2"/>
            <a:r>
              <a:rPr lang="de-DE" dirty="0" smtClean="0"/>
              <a:t>Felix Müller</a:t>
            </a:r>
          </a:p>
          <a:p>
            <a:pPr lvl="2"/>
            <a:r>
              <a:rPr lang="de-DE" dirty="0" smtClean="0"/>
              <a:t>Dr.</a:t>
            </a:r>
            <a:r>
              <a:rPr lang="de-DE" baseline="0" dirty="0" smtClean="0"/>
              <a:t> Bernd Schattenberg</a:t>
            </a:r>
            <a:endParaRPr lang="de-DE" dirty="0" smtClean="0"/>
          </a:p>
          <a:p>
            <a:pPr lvl="2"/>
            <a:r>
              <a:rPr lang="de-DE" dirty="0" smtClean="0"/>
              <a:t>Bastian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Seegebarth</a:t>
            </a:r>
            <a:endParaRPr lang="de-DE" baseline="0" dirty="0" smtClean="0"/>
          </a:p>
          <a:p>
            <a:pPr lvl="1"/>
            <a:r>
              <a:rPr lang="de-DE" dirty="0" smtClean="0"/>
              <a:t>Ablauf:</a:t>
            </a:r>
            <a:r>
              <a:rPr lang="de-DE" baseline="0" dirty="0"/>
              <a:t> </a:t>
            </a:r>
            <a:r>
              <a:rPr lang="de-DE" baseline="0" dirty="0" smtClean="0"/>
              <a:t>implementieren – dokumentieren - präsentieren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82243496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Projekt: Intelligente Planung und Entscheidungsfindung</a:t>
            </a:r>
            <a:endParaRPr lang="de-DE" dirty="0"/>
          </a:p>
        </p:txBody>
      </p:sp>
      <p:sp>
        <p:nvSpPr>
          <p:cNvPr id="4649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9624" y="1752600"/>
            <a:ext cx="7648575" cy="4267200"/>
          </a:xfr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de-DE" i="1" dirty="0" smtClean="0"/>
              <a:t>Companion</a:t>
            </a:r>
            <a:r>
              <a:rPr lang="de-DE" dirty="0" smtClean="0"/>
              <a:t>-Systeme stimmen ihre Funktionalität vollkommen individuell auf den jeweiligen Nutzer ab: Fähigkeiten, Vorlieben, Anforderungen, aktuelle Bedürfnisse, Situation und emotionale Befindlichkeit ein </a:t>
            </a:r>
          </a:p>
          <a:p>
            <a:pPr lvl="2">
              <a:spcAft>
                <a:spcPts val="600"/>
              </a:spcAft>
            </a:pPr>
            <a:r>
              <a:rPr lang="de-DE" dirty="0" smtClean="0"/>
              <a:t>Planen und Entscheiden als zentrale kognitive Fähigkeiten</a:t>
            </a:r>
          </a:p>
          <a:p>
            <a:pPr lvl="1">
              <a:spcAft>
                <a:spcPts val="600"/>
              </a:spcAft>
            </a:pPr>
            <a:r>
              <a:rPr lang="de-DE" dirty="0" smtClean="0"/>
              <a:t>Aufgaben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/>
              <a:t>Implementierung</a:t>
            </a:r>
            <a:r>
              <a:rPr lang="de-DE" baseline="0" dirty="0" smtClean="0"/>
              <a:t> eines Werkzeugs zur automatisierten Evaluierung von Planungssystemen</a:t>
            </a:r>
            <a:endParaRPr lang="de-DE" dirty="0" smtClean="0"/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dirty="0" smtClean="0"/>
              <a:t>Implementierung ausgewählter</a:t>
            </a:r>
            <a:r>
              <a:rPr lang="de-DE" baseline="0" dirty="0" smtClean="0"/>
              <a:t> Planungsstrategien</a:t>
            </a:r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baseline="0" dirty="0" smtClean="0"/>
              <a:t>Entwicklung eines Tools zur Evaluierung von OWL </a:t>
            </a:r>
            <a:r>
              <a:rPr lang="de-DE" baseline="0" dirty="0" err="1" smtClean="0"/>
              <a:t>Reasonern</a:t>
            </a:r>
            <a:endParaRPr lang="de-DE" baseline="0" dirty="0" smtClean="0"/>
          </a:p>
          <a:p>
            <a:pPr marL="1257300" lvl="2" indent="-342900">
              <a:spcAft>
                <a:spcPts val="600"/>
              </a:spcAft>
              <a:buFont typeface="+mj-lt"/>
              <a:buAutoNum type="arabicPeriod"/>
            </a:pPr>
            <a:r>
              <a:rPr lang="de-DE" baseline="0" dirty="0" smtClean="0"/>
              <a:t>Hierarchisierung von IPC Planungsdomänen</a:t>
            </a:r>
            <a:endParaRPr lang="de-DE" dirty="0" smtClean="0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.0_pp_infoingenieur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33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2.0_pp_infoingenieur.potx</Template>
  <TotalTime>0</TotalTime>
  <Words>455</Words>
  <Application>Microsoft Macintosh PowerPoint</Application>
  <PresentationFormat>Bildschirmpräsentation (4:3)</PresentationFormat>
  <Paragraphs>99</Paragraphs>
  <Slides>9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2.0_pp_infoingenieur</vt:lpstr>
      <vt:lpstr>Seminar:  Artificial Companions Seminar:  Advances in Artificial Intelligence Projekt:  Intelligente Planung und    Entscheidungsfindung</vt:lpstr>
      <vt:lpstr>Ziel der Seminare</vt:lpstr>
      <vt:lpstr>Seminar: Artificial Companions</vt:lpstr>
      <vt:lpstr>Thematik des Seminars Artificial Companions</vt:lpstr>
      <vt:lpstr>Seminar: Advances in Artificial Intelligence</vt:lpstr>
      <vt:lpstr>Thematik des Seminars Advances in Artificial Intelligence</vt:lpstr>
      <vt:lpstr>Geplanter Ablauf</vt:lpstr>
      <vt:lpstr>Projekt: Intelligente Planung und Entscheidungsfindung </vt:lpstr>
      <vt:lpstr>Projekt: Intelligente Planung und Entscheidungsfindung</vt:lpstr>
    </vt:vector>
  </TitlesOfParts>
  <Company>Ulm University, Institute of Artificial Intelligence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Bernd Schattenberg</dc:creator>
  <cp:lastModifiedBy>Bernd Schattenberg</cp:lastModifiedBy>
  <cp:revision>35</cp:revision>
  <dcterms:created xsi:type="dcterms:W3CDTF">2009-10-20T09:57:54Z</dcterms:created>
  <dcterms:modified xsi:type="dcterms:W3CDTF">2012-04-19T09:03:50Z</dcterms:modified>
</cp:coreProperties>
</file>