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72" r:id="rId2"/>
    <p:sldId id="497" r:id="rId3"/>
    <p:sldId id="561" r:id="rId4"/>
    <p:sldId id="538" r:id="rId5"/>
    <p:sldId id="556" r:id="rId6"/>
    <p:sldId id="557" r:id="rId7"/>
    <p:sldId id="558" r:id="rId8"/>
    <p:sldId id="559" r:id="rId9"/>
    <p:sldId id="548" r:id="rId10"/>
    <p:sldId id="553" r:id="rId11"/>
    <p:sldId id="554" r:id="rId12"/>
    <p:sldId id="562" r:id="rId13"/>
    <p:sldId id="563" r:id="rId14"/>
    <p:sldId id="564" r:id="rId15"/>
    <p:sldId id="565" r:id="rId16"/>
    <p:sldId id="567" r:id="rId17"/>
    <p:sldId id="566" r:id="rId18"/>
    <p:sldId id="569" r:id="rId19"/>
    <p:sldId id="514" r:id="rId20"/>
  </p:sldIdLst>
  <p:sldSz cx="9144000" cy="6858000" type="screen4x3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8">
          <p15:clr>
            <a:srgbClr val="A4A3A4"/>
          </p15:clr>
        </p15:guide>
        <p15:guide id="2" orient="horz" pos="834">
          <p15:clr>
            <a:srgbClr val="A4A3A4"/>
          </p15:clr>
        </p15:guide>
        <p15:guide id="3" pos="5531">
          <p15:clr>
            <a:srgbClr val="A4A3A4"/>
          </p15:clr>
        </p15:guide>
        <p15:guide id="4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Mühlhäuser" initials="CM" lastIdx="0" clrIdx="0">
    <p:extLst>
      <p:ext uri="{19B8F6BF-5375-455C-9EA6-DF929625EA0E}">
        <p15:presenceInfo xmlns:p15="http://schemas.microsoft.com/office/powerpoint/2012/main" userId="S-1-5-21-2468623809-1547507408-3645399625-418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7D9AA9"/>
    <a:srgbClr val="7D91AA"/>
    <a:srgbClr val="A9A28D"/>
    <a:srgbClr val="FF9797"/>
    <a:srgbClr val="FF0000"/>
    <a:srgbClr val="354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1" autoAdjust="0"/>
    <p:restoredTop sz="87650" autoAdjust="0"/>
  </p:normalViewPr>
  <p:slideViewPr>
    <p:cSldViewPr>
      <p:cViewPr varScale="1">
        <p:scale>
          <a:sx n="102" d="100"/>
          <a:sy n="102" d="100"/>
        </p:scale>
        <p:origin x="1716" y="84"/>
      </p:cViewPr>
      <p:guideLst>
        <p:guide orient="horz" pos="3308"/>
        <p:guide orient="horz" pos="834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50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Times" pitchFamily="-76" charset="0"/>
              </a:defRPr>
            </a:lvl1pPr>
          </a:lstStyle>
          <a:p>
            <a:pPr>
              <a:defRPr/>
            </a:pPr>
            <a:r>
              <a:rPr lang="de-DE" smtClean="0"/>
              <a:t>Fit für die Bib - Psychologie</a:t>
            </a:r>
            <a:endParaRPr lang="de-DE"/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073" y="0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imes" pitchFamily="-7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716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Times" pitchFamily="-7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073" y="9428716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imes" pitchFamily="-76" charset="0"/>
              </a:defRPr>
            </a:lvl1pPr>
          </a:lstStyle>
          <a:p>
            <a:pPr>
              <a:defRPr/>
            </a:pPr>
            <a:fld id="{753901B4-0830-47A2-AE45-38DD1DB59D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274083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Times" pitchFamily="-76" charset="0"/>
              </a:defRPr>
            </a:lvl1pPr>
          </a:lstStyle>
          <a:p>
            <a:pPr>
              <a:defRPr/>
            </a:pPr>
            <a:r>
              <a:rPr lang="de-DE" smtClean="0"/>
              <a:t>Fit für die Bib - Psychologie</a:t>
            </a:r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631" y="0"/>
            <a:ext cx="289045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imes" pitchFamily="-7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732" y="4715153"/>
            <a:ext cx="4889626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6"/>
            <a:ext cx="289045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latin typeface="Times" pitchFamily="-7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631" y="9430306"/>
            <a:ext cx="2890457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latin typeface="Times" pitchFamily="-76" charset="0"/>
              </a:defRPr>
            </a:lvl1pPr>
          </a:lstStyle>
          <a:p>
            <a:pPr>
              <a:defRPr/>
            </a:pPr>
            <a:fld id="{234BD981-36C5-44FC-A27D-C37652CD7A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871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7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7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7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7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7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FE8793-9EC1-4A22-A664-0E740D486FDB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Fit für die Bib - Psychologie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470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3909C-E7EB-464C-BC1D-26804E537E18}" type="slidenum">
              <a:rPr lang="de-DE" smtClean="0"/>
              <a:pPr/>
              <a:t>4</a:t>
            </a:fld>
            <a:endParaRPr lang="de-DE" dirty="0" smtClean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Fit für die Bib - Psychologie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26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Fit für die Bib - Psychologie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4BD981-36C5-44FC-A27D-C37652CD7AB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59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54A08-F91F-40D3-B822-71AD70C79E35}" type="slidenum">
              <a:rPr lang="de-DE" smtClean="0"/>
              <a:pPr/>
              <a:t>8</a:t>
            </a:fld>
            <a:endParaRPr lang="de-DE" dirty="0" smtClean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Fit für die Bib - Psychologie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80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Fit für die Bib - Psychologie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4BD981-36C5-44FC-A27D-C37652CD7AB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103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1225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1225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1225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1225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61687E-905E-41FA-873F-0F6391CA18FF}" type="slidenum">
              <a:rPr lang="de-DE" sz="1200" smtClean="0"/>
              <a:pPr/>
              <a:t>16</a:t>
            </a:fld>
            <a:endParaRPr lang="de-DE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8612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Fit für die Bib - Psychologie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4BD981-36C5-44FC-A27D-C37652CD7AB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028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BD981-36C5-44FC-A27D-C37652CD7AB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Fit für die Bib - Psychologie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48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3DD26-D7B0-47B6-B051-2C0BFB79275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F341-70E1-47A9-8AF0-E35662E616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914400"/>
            <a:ext cx="1949450" cy="4495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9625" y="914400"/>
            <a:ext cx="5699125" cy="4495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EC55A-08F8-4195-809E-F5D49BFD2C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A2B9-6A2B-475D-BEF8-1E2F68F7C7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7DF7-AA9D-44B7-9819-36B120C1A3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96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112A1-71F6-4201-8111-34E0A56FB5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DCDE7-0B8F-4392-A0C3-0CD2296F6D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F6697-E7D7-4232-9FCE-2E8E3234E5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21721-2A91-406F-B2BD-D0B49E4116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A5CA-A6E6-4118-AF9A-A2E6A430CB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3CFF3-A874-42E7-A9A7-1CF3214FA4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914400"/>
            <a:ext cx="78009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17526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pitchFamily="-7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pitchFamily="-7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" pitchFamily="-76" charset="0"/>
              </a:defRPr>
            </a:lvl1pPr>
          </a:lstStyle>
          <a:p>
            <a:pPr>
              <a:defRPr/>
            </a:pPr>
            <a:fld id="{F764BE90-C35C-4C45-880A-8D1FCB10A7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7D9AA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79388"/>
            <a:ext cx="719138" cy="179387"/>
          </a:xfrm>
          <a:prstGeom prst="rect">
            <a:avLst/>
          </a:prstGeom>
          <a:solidFill>
            <a:srgbClr val="7D9A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 b="0">
              <a:solidFill>
                <a:srgbClr val="7D9AA9"/>
              </a:solidFill>
              <a:latin typeface="Times" pitchFamily="-76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900113" y="188913"/>
            <a:ext cx="6037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e-DE" sz="1000" dirty="0">
                <a:solidFill>
                  <a:srgbClr val="7D9AAA"/>
                </a:solidFill>
              </a:rPr>
              <a:t>Fit für die </a:t>
            </a:r>
            <a:r>
              <a:rPr lang="de-DE" sz="1000" dirty="0" err="1" smtClean="0">
                <a:solidFill>
                  <a:srgbClr val="7D9AAA"/>
                </a:solidFill>
              </a:rPr>
              <a:t>Bib</a:t>
            </a:r>
            <a:r>
              <a:rPr lang="de-DE" sz="1000" baseline="0" dirty="0" smtClean="0">
                <a:solidFill>
                  <a:srgbClr val="7D9AAA"/>
                </a:solidFill>
              </a:rPr>
              <a:t> - Psychologie</a:t>
            </a:r>
            <a:endParaRPr lang="de-DE" sz="1000" dirty="0">
              <a:solidFill>
                <a:srgbClr val="7D9AAA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79388" y="192088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000" b="0">
                <a:solidFill>
                  <a:schemeClr val="bg1"/>
                </a:solidFill>
              </a:rPr>
              <a:t>Seite </a:t>
            </a:r>
            <a:fld id="{03DBA519-8B4F-4954-ACFA-F4496CA8AD98}" type="slidenum">
              <a:rPr lang="de-DE" sz="1000" b="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DE" sz="1000" b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 userDrawn="1"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-ulm.de/einrichtungen/kiz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lm.ibs-bw.de/aDISWeb/app?service=direct/0/Home/$DirectLink&amp;sp=S127.0.0.1:230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ulm.de/einrichtungen/kiz/service-katalog/bibliotheksnutzung/e-medien-datenbanke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-ulm.de/einrichtungen/kiz/service-katalog/netzwerk-konnektivitaet/vpn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-ulm.de/einrichtungen/kiz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zblx10.uni-regensburg.de/dbinfo/fachliste.php?bib_id=ubul&amp;lett=l&amp;colors=&amp;ocolors=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zblx10.uni-regensburg.de/dbinfo/fachliste.php?bib_id=ubul&amp;lett=l&amp;colors=&amp;ocolors=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iz.information@uni-ulm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.png"/><Relationship Id="rId4" Type="http://schemas.openxmlformats.org/officeDocument/2006/relationships/hyperlink" Target="mailto:helpdesk@uni-ulm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-ulm.de/einrichtungen/kiz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ulm.de/einrichtungen/kiz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lm.ibs-bw.de/aDISWeb/app?service=direct/0/Home/$DirectLink&amp;sp=S127.0.0.1:2300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ni-ulm.de/einrichtungen/kiz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8" y="374634"/>
            <a:ext cx="36004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461" y="1427176"/>
            <a:ext cx="5907078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32"/>
          <p:cNvSpPr txBox="1">
            <a:spLocks noChangeArrowheads="1"/>
          </p:cNvSpPr>
          <p:nvPr/>
        </p:nvSpPr>
        <p:spPr bwMode="auto">
          <a:xfrm>
            <a:off x="2987675" y="5445125"/>
            <a:ext cx="591502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474663" algn="l"/>
              </a:tabLst>
            </a:pPr>
            <a:endParaRPr lang="de-DE" sz="2000" b="0" dirty="0">
              <a:solidFill>
                <a:srgbClr val="7D9AAA"/>
              </a:solidFill>
            </a:endParaRPr>
          </a:p>
          <a:p>
            <a:pPr algn="ctr">
              <a:tabLst>
                <a:tab pos="474663" algn="l"/>
              </a:tabLst>
            </a:pPr>
            <a:r>
              <a:rPr lang="de-DE" sz="2000" dirty="0">
                <a:solidFill>
                  <a:srgbClr val="7D9AAA"/>
                </a:solidFill>
              </a:rPr>
              <a:t>Fit für die </a:t>
            </a:r>
            <a:r>
              <a:rPr lang="de-DE" sz="2000" dirty="0" err="1" smtClean="0">
                <a:solidFill>
                  <a:srgbClr val="7D9AAA"/>
                </a:solidFill>
              </a:rPr>
              <a:t>Bib</a:t>
            </a:r>
            <a:r>
              <a:rPr lang="de-DE" sz="2000" dirty="0">
                <a:solidFill>
                  <a:srgbClr val="7D9AAA"/>
                </a:solidFill>
              </a:rPr>
              <a:t> </a:t>
            </a:r>
            <a:r>
              <a:rPr lang="de-DE" sz="2000" dirty="0" smtClean="0">
                <a:solidFill>
                  <a:srgbClr val="7D9AAA"/>
                </a:solidFill>
              </a:rPr>
              <a:t>– Studiengang Psychologie</a:t>
            </a:r>
          </a:p>
          <a:p>
            <a:pPr algn="ctr">
              <a:tabLst>
                <a:tab pos="474663" algn="l"/>
              </a:tabLst>
            </a:pPr>
            <a:endParaRPr lang="de-DE" sz="2400" dirty="0">
              <a:solidFill>
                <a:srgbClr val="7D9AA9"/>
              </a:solidFill>
            </a:endParaRPr>
          </a:p>
        </p:txBody>
      </p:sp>
      <p:sp>
        <p:nvSpPr>
          <p:cNvPr id="2053" name="Text Box 33"/>
          <p:cNvSpPr txBox="1">
            <a:spLocks noChangeArrowheads="1"/>
          </p:cNvSpPr>
          <p:nvPr/>
        </p:nvSpPr>
        <p:spPr bwMode="auto">
          <a:xfrm>
            <a:off x="251520" y="6273749"/>
            <a:ext cx="2895600" cy="15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ts val="1200"/>
              </a:lnSpc>
              <a:buClr>
                <a:schemeClr val="tx2"/>
              </a:buClr>
              <a:buFont typeface="Times" pitchFamily="-76" charset="0"/>
              <a:buNone/>
              <a:tabLst>
                <a:tab pos="474663" algn="l"/>
              </a:tabLst>
            </a:pPr>
            <a:r>
              <a:rPr lang="de-DE" sz="1400" dirty="0" err="1" smtClean="0">
                <a:solidFill>
                  <a:srgbClr val="323232"/>
                </a:solidFill>
              </a:rPr>
              <a:t>kiz</a:t>
            </a:r>
            <a:r>
              <a:rPr lang="de-DE" sz="1400" dirty="0" smtClean="0">
                <a:solidFill>
                  <a:srgbClr val="323232"/>
                </a:solidFill>
              </a:rPr>
              <a:t>  | Team Information </a:t>
            </a:r>
            <a:endParaRPr lang="de-DE" sz="1400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98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hlinkClick r:id="rId2"/>
              </a:rPr>
              <a:t>Mein Konto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endParaRPr lang="de-DE" sz="1800" dirty="0" smtClean="0"/>
          </a:p>
          <a:p>
            <a:pPr>
              <a:spcBef>
                <a:spcPts val="1200"/>
              </a:spcBef>
            </a:pPr>
            <a:r>
              <a:rPr lang="de-DE" sz="1800" dirty="0" smtClean="0"/>
              <a:t>Leihfristverlängerungen</a:t>
            </a:r>
          </a:p>
          <a:p>
            <a:pPr>
              <a:spcBef>
                <a:spcPts val="1200"/>
              </a:spcBef>
            </a:pPr>
            <a:r>
              <a:rPr lang="de-DE" sz="1800" dirty="0" smtClean="0"/>
              <a:t>Anzeige laufender Bestellungen und Vormerkungen</a:t>
            </a:r>
          </a:p>
          <a:p>
            <a:pPr>
              <a:spcBef>
                <a:spcPts val="1200"/>
              </a:spcBef>
            </a:pPr>
            <a:r>
              <a:rPr lang="de-DE" sz="1800" dirty="0" smtClean="0"/>
              <a:t>Gebührenkonto</a:t>
            </a:r>
          </a:p>
          <a:p>
            <a:pPr>
              <a:spcBef>
                <a:spcPts val="1200"/>
              </a:spcBef>
            </a:pPr>
            <a:r>
              <a:rPr lang="de-DE" sz="1800" dirty="0" smtClean="0"/>
              <a:t>Nachrichten der Bibliothek</a:t>
            </a:r>
          </a:p>
          <a:p>
            <a:pPr>
              <a:spcBef>
                <a:spcPts val="1200"/>
              </a:spcBef>
            </a:pPr>
            <a:r>
              <a:rPr lang="de-DE" sz="1800" dirty="0" smtClean="0"/>
              <a:t>Adressdaten</a:t>
            </a:r>
          </a:p>
          <a:p>
            <a:pPr>
              <a:spcBef>
                <a:spcPts val="1200"/>
              </a:spcBef>
            </a:pPr>
            <a:r>
              <a:rPr lang="de-DE" sz="1800" dirty="0" smtClean="0"/>
              <a:t>PDF-Dateien von bestellten Aufsätzen sind hier abrufbar</a:t>
            </a:r>
          </a:p>
          <a:p>
            <a:pPr>
              <a:spcBef>
                <a:spcPts val="1200"/>
              </a:spcBef>
            </a:pPr>
            <a:endParaRPr lang="de-DE" sz="1800" dirty="0" smtClean="0"/>
          </a:p>
          <a:p>
            <a:pPr>
              <a:spcBef>
                <a:spcPts val="1200"/>
              </a:spcBef>
            </a:pPr>
            <a:endParaRPr lang="de-DE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hlinkClick r:id="rId2"/>
              </a:rPr>
              <a:t>Semesterapparate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700808"/>
            <a:ext cx="7543800" cy="3657600"/>
          </a:xfrm>
        </p:spPr>
        <p:txBody>
          <a:bodyPr/>
          <a:lstStyle/>
          <a:p>
            <a:endParaRPr lang="de-DE" sz="1600" dirty="0" smtClean="0"/>
          </a:p>
          <a:p>
            <a:r>
              <a:rPr lang="de-DE" sz="1600" dirty="0" smtClean="0"/>
              <a:t>Wichtige Literatur zu Lehrveranstaltungen</a:t>
            </a:r>
          </a:p>
          <a:p>
            <a:endParaRPr lang="de-DE" sz="1600" dirty="0" smtClean="0"/>
          </a:p>
          <a:p>
            <a:r>
              <a:rPr lang="de-DE" sz="1600" dirty="0" smtClean="0"/>
              <a:t>Benutzung nur im Lesesaal</a:t>
            </a:r>
          </a:p>
          <a:p>
            <a:endParaRPr lang="de-DE" sz="1600" dirty="0"/>
          </a:p>
          <a:p>
            <a:r>
              <a:rPr lang="de-DE" sz="1600" dirty="0" smtClean="0"/>
              <a:t>Semesterapparate sind separat im Online-Katalog aufgelistet</a:t>
            </a:r>
          </a:p>
          <a:p>
            <a:endParaRPr lang="de-DE" sz="1600" dirty="0" smtClean="0"/>
          </a:p>
          <a:p>
            <a:r>
              <a:rPr lang="de-DE" sz="1600" dirty="0" smtClean="0"/>
              <a:t>Bücher stehen im Anschluss an die Präsenzexemplare der Lehrbücher</a:t>
            </a:r>
            <a:endParaRPr lang="de-DE" sz="1600" dirty="0"/>
          </a:p>
          <a:p>
            <a:endParaRPr lang="de-DE" sz="1600" dirty="0" smtClean="0"/>
          </a:p>
          <a:p>
            <a:endParaRPr lang="de-DE" sz="1600" dirty="0"/>
          </a:p>
          <a:p>
            <a:pPr marL="0" indent="0">
              <a:lnSpc>
                <a:spcPts val="2400"/>
              </a:lnSpc>
              <a:buNone/>
            </a:pPr>
            <a:r>
              <a:rPr lang="de-DE" sz="2000" b="1" dirty="0" smtClean="0">
                <a:solidFill>
                  <a:srgbClr val="7D9AAA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dirty="0" smtClean="0">
                <a:solidFill>
                  <a:srgbClr val="7D9AAA"/>
                </a:solidFill>
                <a:latin typeface="+mj-lt"/>
                <a:ea typeface="+mj-ea"/>
                <a:cs typeface="+mj-cs"/>
              </a:rPr>
              <a:t>Kaufwünsche</a:t>
            </a:r>
          </a:p>
          <a:p>
            <a:pPr marL="0" indent="0">
              <a:lnSpc>
                <a:spcPts val="2400"/>
              </a:lnSpc>
              <a:buNone/>
            </a:pPr>
            <a:endParaRPr lang="de-DE" sz="2000" b="1" dirty="0">
              <a:solidFill>
                <a:srgbClr val="7D9AAA"/>
              </a:solidFill>
              <a:latin typeface="+mj-lt"/>
              <a:ea typeface="+mj-ea"/>
              <a:cs typeface="+mj-cs"/>
            </a:endParaRPr>
          </a:p>
          <a:p>
            <a:r>
              <a:rPr lang="de-DE" sz="1600" dirty="0"/>
              <a:t>Vormerkung </a:t>
            </a:r>
            <a:r>
              <a:rPr lang="de-DE" sz="1600" dirty="0" smtClean="0"/>
              <a:t>möglich</a:t>
            </a:r>
          </a:p>
          <a:p>
            <a:endParaRPr lang="de-DE" sz="1600" dirty="0"/>
          </a:p>
          <a:p>
            <a:r>
              <a:rPr lang="de-DE" sz="1600" dirty="0" smtClean="0"/>
              <a:t>Lieferbare Bücher sind in 1-2 Wochen verfügbar</a:t>
            </a:r>
            <a:endParaRPr lang="de-DE" sz="1600" dirty="0"/>
          </a:p>
          <a:p>
            <a:pPr marL="0" indent="0">
              <a:lnSpc>
                <a:spcPts val="2400"/>
              </a:lnSpc>
              <a:buNone/>
            </a:pPr>
            <a:endParaRPr lang="de-DE" sz="2000" b="1" dirty="0" smtClean="0">
              <a:solidFill>
                <a:srgbClr val="7D9AAA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ts val="2400"/>
              </a:lnSpc>
              <a:buNone/>
            </a:pPr>
            <a:endParaRPr lang="de-DE" sz="2000" b="1" dirty="0">
              <a:solidFill>
                <a:srgbClr val="7D9AAA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ts val="2400"/>
              </a:lnSpc>
              <a:buNone/>
            </a:pPr>
            <a:endParaRPr lang="de-DE" sz="2000" b="1" dirty="0" smtClean="0">
              <a:solidFill>
                <a:srgbClr val="7D9AAA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ts val="2400"/>
              </a:lnSpc>
              <a:buNone/>
            </a:pPr>
            <a:endParaRPr lang="de-DE" sz="2000" b="1" dirty="0">
              <a:solidFill>
                <a:srgbClr val="7D9AAA"/>
              </a:solidFill>
              <a:latin typeface="+mj-lt"/>
              <a:ea typeface="+mj-ea"/>
              <a:cs typeface="+mj-cs"/>
            </a:endParaRPr>
          </a:p>
          <a:p>
            <a:pPr marL="0" indent="0">
              <a:lnSpc>
                <a:spcPts val="2400"/>
              </a:lnSpc>
              <a:buNone/>
            </a:pPr>
            <a:endParaRPr lang="de-DE" sz="2000" b="1" dirty="0">
              <a:solidFill>
                <a:srgbClr val="7D9AA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7322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hlinkClick r:id="rId3"/>
              </a:rPr>
              <a:t>E-Medien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1800" dirty="0" smtClean="0"/>
              <a:t>E-Books</a:t>
            </a:r>
          </a:p>
          <a:p>
            <a:endParaRPr lang="de-DE" sz="1800" dirty="0" smtClean="0"/>
          </a:p>
          <a:p>
            <a:r>
              <a:rPr lang="de-DE" sz="1800" dirty="0" smtClean="0"/>
              <a:t>E-Journals (EZB und </a:t>
            </a:r>
            <a:r>
              <a:rPr lang="de-DE" sz="1800" dirty="0" err="1" smtClean="0"/>
              <a:t>PsycARTICLES</a:t>
            </a:r>
            <a:r>
              <a:rPr lang="de-DE" sz="1800" dirty="0" smtClean="0"/>
              <a:t>)</a:t>
            </a:r>
          </a:p>
          <a:p>
            <a:endParaRPr lang="de-DE" sz="1800" dirty="0"/>
          </a:p>
          <a:p>
            <a:r>
              <a:rPr lang="de-DE" sz="1800" dirty="0" smtClean="0"/>
              <a:t>Datenbanken über DBIS</a:t>
            </a:r>
          </a:p>
          <a:p>
            <a:endParaRPr lang="de-DE" sz="1800" dirty="0"/>
          </a:p>
          <a:p>
            <a:r>
              <a:rPr lang="de-DE" sz="1800" dirty="0" smtClean="0"/>
              <a:t>Zugang von außerhalb des Campus über </a:t>
            </a:r>
            <a:r>
              <a:rPr lang="de-DE" sz="1800" dirty="0" smtClean="0">
                <a:hlinkClick r:id="rId4"/>
              </a:rPr>
              <a:t>VPN</a:t>
            </a:r>
            <a:r>
              <a:rPr lang="de-DE" sz="1800" dirty="0" smtClean="0"/>
              <a:t> bzw. </a:t>
            </a:r>
            <a:r>
              <a:rPr lang="de-DE" sz="1800" dirty="0" err="1" smtClean="0"/>
              <a:t>Shibboleth</a:t>
            </a:r>
            <a:endParaRPr lang="de-DE" sz="1800" dirty="0" smtClean="0"/>
          </a:p>
          <a:p>
            <a:endParaRPr lang="de-DE" sz="1800" dirty="0"/>
          </a:p>
          <a:p>
            <a:r>
              <a:rPr lang="de-DE" sz="1800" dirty="0" smtClean="0"/>
              <a:t>Bitte halten Sie sich an die Lizenzbestimmungen</a:t>
            </a:r>
            <a:r>
              <a:rPr lang="de-DE" sz="2400" dirty="0" smtClean="0"/>
              <a:t>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00679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>
                <a:hlinkClick r:id="rId2"/>
              </a:rPr>
              <a:t>Datenbanken</a:t>
            </a:r>
            <a:r>
              <a:rPr lang="de-DE" sz="2400" dirty="0" smtClean="0"/>
              <a:t> Psychologie  -  Auswahl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2000" dirty="0" err="1" smtClean="0"/>
              <a:t>Psycinfo</a:t>
            </a:r>
            <a:r>
              <a:rPr lang="de-DE" sz="2000" dirty="0" smtClean="0"/>
              <a:t> / </a:t>
            </a:r>
            <a:r>
              <a:rPr lang="de-DE" sz="2000" dirty="0" err="1" smtClean="0"/>
              <a:t>PsycArticles</a:t>
            </a:r>
            <a:r>
              <a:rPr lang="de-DE" sz="2000" dirty="0" smtClean="0"/>
              <a:t>             Psychologie</a:t>
            </a:r>
          </a:p>
          <a:p>
            <a:endParaRPr lang="de-DE" sz="2000" dirty="0"/>
          </a:p>
          <a:p>
            <a:r>
              <a:rPr lang="de-DE" sz="2000" dirty="0" err="1" smtClean="0"/>
              <a:t>Psyndex</a:t>
            </a:r>
            <a:r>
              <a:rPr lang="de-DE" sz="2000" dirty="0" smtClean="0"/>
              <a:t>                                    Psychologie</a:t>
            </a:r>
          </a:p>
          <a:p>
            <a:endParaRPr lang="de-DE" sz="2000" dirty="0"/>
          </a:p>
          <a:p>
            <a:r>
              <a:rPr lang="de-DE" sz="2000" dirty="0" err="1" smtClean="0"/>
              <a:t>Medline</a:t>
            </a:r>
            <a:r>
              <a:rPr lang="de-DE" sz="2000" dirty="0" smtClean="0"/>
              <a:t>                                     Humanmedizin</a:t>
            </a:r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Social</a:t>
            </a:r>
            <a:r>
              <a:rPr lang="de-DE" sz="2000" dirty="0" smtClean="0"/>
              <a:t> Science </a:t>
            </a:r>
            <a:r>
              <a:rPr lang="de-DE" sz="2000" dirty="0" err="1" smtClean="0"/>
              <a:t>Citation</a:t>
            </a:r>
            <a:r>
              <a:rPr lang="de-DE" sz="2000" dirty="0" smtClean="0"/>
              <a:t> Index     Multidisziplinäre </a:t>
            </a:r>
            <a:br>
              <a:rPr lang="de-DE" sz="2000" dirty="0" smtClean="0"/>
            </a:br>
            <a:r>
              <a:rPr lang="de-DE" sz="2000" dirty="0" smtClean="0"/>
              <a:t>						                       					     Zitationsdatenbank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Zugang über Datenbanken / DBIS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47941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Datenbankbeschreibung </a:t>
            </a:r>
            <a:r>
              <a:rPr lang="de-DE" sz="2400" dirty="0" err="1" smtClean="0">
                <a:hlinkClick r:id="rId2"/>
              </a:rPr>
              <a:t>Psycinfo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 smtClean="0"/>
          </a:p>
          <a:p>
            <a:r>
              <a:rPr lang="de-DE" sz="2000" dirty="0" err="1" smtClean="0"/>
              <a:t>Psycinfo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Ausgewertet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werden ca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. 2500 Fachzeitschriften (99 %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peer-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reviewed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) Bücher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, Buchbeiträge, Dissertationen, Reports</a:t>
            </a:r>
            <a:r>
              <a:rPr lang="de-DE" dirty="0">
                <a:latin typeface="Arial" pitchFamily="34" charset="0"/>
                <a:cs typeface="Arial" pitchFamily="34" charset="0"/>
              </a:rPr>
              <a:t>...</a:t>
            </a:r>
          </a:p>
          <a:p>
            <a:endParaRPr lang="de-DE" dirty="0" smtClean="0"/>
          </a:p>
          <a:p>
            <a:r>
              <a:rPr lang="de-DE" sz="2000" dirty="0" smtClean="0"/>
              <a:t>Zeitraum: ab 1874</a:t>
            </a:r>
          </a:p>
          <a:p>
            <a:endParaRPr lang="de-DE" sz="2000" dirty="0"/>
          </a:p>
          <a:p>
            <a:r>
              <a:rPr lang="de-DE" sz="2000" dirty="0" smtClean="0"/>
              <a:t>Volltexte aus OVID Zeitschriften / </a:t>
            </a:r>
            <a:r>
              <a:rPr lang="de-DE" sz="2000" dirty="0" err="1" smtClean="0"/>
              <a:t>PsycARTICLES</a:t>
            </a:r>
            <a:r>
              <a:rPr lang="de-DE" sz="2000" dirty="0" smtClean="0"/>
              <a:t> werden beim Zitat angezeigt, weitere über „Bestandsabfrage“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7814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Datenbankbeschreibung </a:t>
            </a:r>
            <a:r>
              <a:rPr lang="de-DE" sz="2400" dirty="0" err="1" smtClean="0"/>
              <a:t>Psyndex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>
                <a:latin typeface="Arial" pitchFamily="34" charset="0"/>
                <a:cs typeface="Arial" pitchFamily="34" charset="0"/>
              </a:rPr>
              <a:t>Psyndex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enthält bibliographische Angaben zu deutsch- u. englischsprachigen Publikationen von Autoren aus deutschsprachigen Ländern (Deutschland, Österreich, Schweiz) aus den Bereichen der psychologischen Literatur. 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Es werden Fachzeitschriften, Hochschulschriften, Kongressberichte und Bücher ausgewertet. Die Tests enthalten Beschreibungen von Testverfahren (Persönlichkeitstests,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Leistungstests)</a:t>
            </a: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 smtClean="0"/>
              <a:t>SACHGEBIETE: Psychologie </a:t>
            </a:r>
            <a:r>
              <a:rPr lang="de-DE" sz="2000" dirty="0"/>
              <a:t>und psychologierelevante </a:t>
            </a:r>
            <a:r>
              <a:rPr lang="de-DE" sz="2000" dirty="0" smtClean="0"/>
              <a:t>Gebiete (</a:t>
            </a:r>
            <a:r>
              <a:rPr lang="de-DE" sz="2000" dirty="0" err="1" smtClean="0"/>
              <a:t>Psychiatrie,Psychoanalyse,Soziologie,Erziehungs</a:t>
            </a:r>
            <a:r>
              <a:rPr lang="de-DE" sz="2000" dirty="0" smtClean="0"/>
              <a:t>-wissenschaften</a:t>
            </a:r>
            <a:r>
              <a:rPr lang="de-DE" sz="2000" dirty="0"/>
              <a:t>, </a:t>
            </a:r>
            <a:r>
              <a:rPr lang="de-DE" sz="2000" dirty="0" smtClean="0"/>
              <a:t>Philosophie</a:t>
            </a:r>
            <a:r>
              <a:rPr lang="de-DE" sz="2000" dirty="0"/>
              <a:t>, Sport, Kriminologie</a:t>
            </a:r>
            <a:r>
              <a:rPr lang="de-DE" sz="2000" dirty="0" smtClean="0"/>
              <a:t>...)</a:t>
            </a:r>
            <a:br>
              <a:rPr lang="de-DE" sz="2000" dirty="0" smtClean="0"/>
            </a:br>
            <a:endParaRPr lang="de-DE" sz="2000" dirty="0"/>
          </a:p>
          <a:p>
            <a:r>
              <a:rPr lang="de-DE" sz="2000" dirty="0"/>
              <a:t> ZEITRAUM:	ab 1977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64113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27080" r="32031" b="47266"/>
          <a:stretch>
            <a:fillRect/>
          </a:stretch>
        </p:blipFill>
        <p:spPr>
          <a:xfrm>
            <a:off x="357188" y="2286000"/>
            <a:ext cx="7715250" cy="2500313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86375" cy="1071563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de-DE" sz="2400" dirty="0" smtClean="0">
                <a:solidFill>
                  <a:srgbClr val="26547C"/>
                </a:solidFill>
                <a:latin typeface="Arial" charset="0"/>
              </a:rPr>
              <a:t/>
            </a:r>
            <a:br>
              <a:rPr lang="de-DE" sz="2400" dirty="0" smtClean="0">
                <a:solidFill>
                  <a:srgbClr val="26547C"/>
                </a:solidFill>
                <a:latin typeface="Arial" charset="0"/>
              </a:rPr>
            </a:br>
            <a:r>
              <a:rPr lang="de-DE" sz="2400" dirty="0" smtClean="0">
                <a:solidFill>
                  <a:srgbClr val="26547C"/>
                </a:solidFill>
                <a:latin typeface="Arial" charset="0"/>
              </a:rPr>
              <a:t/>
            </a:r>
            <a:br>
              <a:rPr lang="de-DE" sz="2400" dirty="0" smtClean="0">
                <a:solidFill>
                  <a:srgbClr val="26547C"/>
                </a:solidFill>
                <a:latin typeface="Arial" charset="0"/>
              </a:rPr>
            </a:br>
            <a:r>
              <a:rPr lang="de-DE" sz="2400" dirty="0" smtClean="0">
                <a:solidFill>
                  <a:srgbClr val="26547C"/>
                </a:solidFill>
                <a:latin typeface="Arial" charset="0"/>
              </a:rPr>
              <a:t>	</a:t>
            </a:r>
            <a:r>
              <a:rPr lang="de-DE" sz="2400" dirty="0" err="1" smtClean="0">
                <a:solidFill>
                  <a:srgbClr val="FF0000"/>
                </a:solidFill>
                <a:latin typeface="Arial" charset="0"/>
              </a:rPr>
              <a:t>O</a:t>
            </a:r>
            <a:r>
              <a:rPr lang="de-DE" sz="2400" i="1" dirty="0" err="1" smtClean="0">
                <a:solidFill>
                  <a:srgbClr val="FF0000"/>
                </a:solidFill>
                <a:latin typeface="Arial" charset="0"/>
              </a:rPr>
              <a:t>vidSP</a:t>
            </a:r>
            <a:r>
              <a:rPr lang="de-DE" sz="24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de-DE" sz="3600" dirty="0" smtClean="0">
                <a:solidFill>
                  <a:srgbClr val="FF0000"/>
                </a:solidFill>
                <a:latin typeface="Arial" charset="0"/>
              </a:rPr>
              <a:t>		</a:t>
            </a:r>
          </a:p>
        </p:txBody>
      </p:sp>
      <p:sp>
        <p:nvSpPr>
          <p:cNvPr id="21509" name="Text Box 17"/>
          <p:cNvSpPr txBox="1">
            <a:spLocks noChangeArrowheads="1"/>
          </p:cNvSpPr>
          <p:nvPr/>
        </p:nvSpPr>
        <p:spPr bwMode="auto">
          <a:xfrm>
            <a:off x="142875" y="1428750"/>
            <a:ext cx="7073900" cy="584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600" b="1" u="sng">
                <a:solidFill>
                  <a:srgbClr val="FF0000"/>
                </a:solidFill>
                <a:latin typeface="Arial" charset="0"/>
              </a:rPr>
              <a:t>Basic Search:</a:t>
            </a:r>
          </a:p>
          <a:p>
            <a:r>
              <a:rPr lang="de-DE" sz="1600" b="1">
                <a:latin typeface="Arial" charset="0"/>
              </a:rPr>
              <a:t>Erlaubt die Eingabe natürlicher Sprache, d.h. auch einer Fragestellung.</a:t>
            </a:r>
          </a:p>
        </p:txBody>
      </p:sp>
      <p:sp>
        <p:nvSpPr>
          <p:cNvPr id="21510" name="Abgerundetes Rechteck 17"/>
          <p:cNvSpPr>
            <a:spLocks noChangeArrowheads="1"/>
          </p:cNvSpPr>
          <p:nvPr/>
        </p:nvSpPr>
        <p:spPr bwMode="auto">
          <a:xfrm>
            <a:off x="428625" y="2643188"/>
            <a:ext cx="1143000" cy="285750"/>
          </a:xfrm>
          <a:prstGeom prst="roundRect">
            <a:avLst>
              <a:gd name="adj" fmla="val 33333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1" name="Line 25"/>
          <p:cNvSpPr>
            <a:spLocks noChangeShapeType="1"/>
          </p:cNvSpPr>
          <p:nvPr/>
        </p:nvSpPr>
        <p:spPr bwMode="auto">
          <a:xfrm>
            <a:off x="285750" y="2000250"/>
            <a:ext cx="285750" cy="642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2" name="Text Box 19"/>
          <p:cNvSpPr txBox="1">
            <a:spLocks noChangeArrowheads="1"/>
          </p:cNvSpPr>
          <p:nvPr/>
        </p:nvSpPr>
        <p:spPr bwMode="auto">
          <a:xfrm>
            <a:off x="357188" y="5214938"/>
            <a:ext cx="3454400" cy="584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600" b="1">
                <a:latin typeface="Arial" charset="0"/>
              </a:rPr>
              <a:t>Dropdown-Menue  bietet </a:t>
            </a:r>
          </a:p>
          <a:p>
            <a:r>
              <a:rPr lang="de-DE" sz="1600" b="1">
                <a:latin typeface="Arial" charset="0"/>
              </a:rPr>
              <a:t>Einschränkungsmöglichkeiten an</a:t>
            </a:r>
          </a:p>
        </p:txBody>
      </p:sp>
      <p:sp>
        <p:nvSpPr>
          <p:cNvPr id="21513" name="Line 25"/>
          <p:cNvSpPr>
            <a:spLocks noChangeShapeType="1"/>
          </p:cNvSpPr>
          <p:nvPr/>
        </p:nvSpPr>
        <p:spPr bwMode="auto">
          <a:xfrm flipH="1" flipV="1">
            <a:off x="1428750" y="4214813"/>
            <a:ext cx="714375" cy="1000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4" name="Line 3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38100">
            <a:solidFill>
              <a:srgbClr val="2654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15" name="Line 6"/>
          <p:cNvSpPr>
            <a:spLocks noChangeShapeType="1"/>
          </p:cNvSpPr>
          <p:nvPr/>
        </p:nvSpPr>
        <p:spPr bwMode="auto">
          <a:xfrm>
            <a:off x="0" y="6143625"/>
            <a:ext cx="9132888" cy="0"/>
          </a:xfrm>
          <a:prstGeom prst="line">
            <a:avLst/>
          </a:prstGeom>
          <a:noFill/>
          <a:ln w="28575">
            <a:solidFill>
              <a:srgbClr val="2654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516" name="Rectangle 20"/>
          <p:cNvSpPr>
            <a:spLocks noChangeArrowheads="1"/>
          </p:cNvSpPr>
          <p:nvPr/>
        </p:nvSpPr>
        <p:spPr bwMode="auto">
          <a:xfrm>
            <a:off x="5459413" y="5143500"/>
            <a:ext cx="3684587" cy="61277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>
                <a:latin typeface="Arial" charset="0"/>
              </a:rPr>
              <a:t>Ermöglicht das Recherchieren von Synonymen ( Related Terms)</a:t>
            </a:r>
          </a:p>
        </p:txBody>
      </p:sp>
      <p:sp>
        <p:nvSpPr>
          <p:cNvPr id="21517" name="Line 25"/>
          <p:cNvSpPr>
            <a:spLocks noChangeShapeType="1"/>
          </p:cNvSpPr>
          <p:nvPr/>
        </p:nvSpPr>
        <p:spPr bwMode="auto">
          <a:xfrm flipH="1" flipV="1">
            <a:off x="4786313" y="4286250"/>
            <a:ext cx="714375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9" name="Text Box 7"/>
          <p:cNvSpPr txBox="1">
            <a:spLocks noChangeArrowheads="1"/>
          </p:cNvSpPr>
          <p:nvPr/>
        </p:nvSpPr>
        <p:spPr bwMode="auto">
          <a:xfrm>
            <a:off x="357188" y="6357938"/>
            <a:ext cx="7215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sz="1600" b="1" i="1">
                <a:latin typeface="Arial" charset="0"/>
              </a:rPr>
              <a:t>Trunkierung / Maskierung von Suchbegriffen</a:t>
            </a:r>
            <a:r>
              <a:rPr lang="de-DE" sz="1400" i="1">
                <a:latin typeface="Arial" charset="0"/>
              </a:rPr>
              <a:t>:   	</a:t>
            </a:r>
            <a:r>
              <a:rPr lang="de-DE" sz="1600" b="1" i="1">
                <a:latin typeface="Arial" charset="0"/>
              </a:rPr>
              <a:t>Nicht möglich!</a:t>
            </a:r>
            <a:endParaRPr lang="de-DE" sz="1600" i="1">
              <a:latin typeface="Arial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80" y="188640"/>
            <a:ext cx="2807990" cy="54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6750" y="6357938"/>
            <a:ext cx="623888" cy="357187"/>
          </a:xfrm>
          <a:prstGeom prst="actionButtonForwardNext">
            <a:avLst/>
          </a:prstGeom>
          <a:solidFill>
            <a:srgbClr val="26547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>
              <a:solidFill>
                <a:srgbClr val="3534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6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800975" cy="657225"/>
          </a:xfrm>
        </p:spPr>
        <p:txBody>
          <a:bodyPr/>
          <a:lstStyle/>
          <a:p>
            <a:r>
              <a:rPr lang="de-DE" sz="2400" dirty="0" smtClean="0"/>
              <a:t>Datenbankbeschreibung SSCI</a:t>
            </a:r>
            <a:br>
              <a:rPr lang="de-DE" sz="2400" dirty="0" smtClean="0"/>
            </a:br>
            <a:r>
              <a:rPr lang="de-DE" sz="2400" dirty="0" err="1" smtClean="0">
                <a:hlinkClick r:id="rId3"/>
              </a:rPr>
              <a:t>Social</a:t>
            </a:r>
            <a:r>
              <a:rPr lang="de-DE" sz="2400" dirty="0" smtClean="0">
                <a:hlinkClick r:id="rId3"/>
              </a:rPr>
              <a:t> </a:t>
            </a:r>
            <a:r>
              <a:rPr lang="de-DE" sz="2400" dirty="0" err="1" smtClean="0">
                <a:hlinkClick r:id="rId3"/>
              </a:rPr>
              <a:t>Sciene</a:t>
            </a:r>
            <a:r>
              <a:rPr lang="de-DE" sz="2400" dirty="0" smtClean="0">
                <a:hlinkClick r:id="rId3"/>
              </a:rPr>
              <a:t> </a:t>
            </a:r>
            <a:r>
              <a:rPr lang="de-DE" sz="2400" dirty="0" err="1" smtClean="0">
                <a:hlinkClick r:id="rId3"/>
              </a:rPr>
              <a:t>Citation</a:t>
            </a:r>
            <a:r>
              <a:rPr lang="de-DE" sz="2400" dirty="0" smtClean="0">
                <a:hlinkClick r:id="rId3"/>
              </a:rPr>
              <a:t> Index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b="1" dirty="0" smtClean="0"/>
          </a:p>
          <a:p>
            <a:r>
              <a:rPr lang="de-DE" sz="2000" b="1" smtClean="0"/>
              <a:t>Der SSCI ist </a:t>
            </a:r>
            <a:r>
              <a:rPr lang="de-DE" sz="2000" b="1" dirty="0"/>
              <a:t>eine Zitations- und Evaluationsdatenbank</a:t>
            </a:r>
            <a:r>
              <a:rPr lang="de-DE" sz="2000" b="1" dirty="0" smtClean="0"/>
              <a:t>:</a:t>
            </a:r>
          </a:p>
          <a:p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	- beinhaltet Referenzen</a:t>
            </a:r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/>
              <a:t>	- ermöglicht Analyse von </a:t>
            </a:r>
            <a:r>
              <a:rPr lang="de-DE" sz="2000" b="1" dirty="0" smtClean="0"/>
              <a:t>Zitationsbeziehungen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endParaRPr lang="de-DE" sz="2000" b="1" dirty="0" smtClean="0"/>
          </a:p>
          <a:p>
            <a:r>
              <a:rPr lang="de-DE" sz="1800" b="1" dirty="0">
                <a:latin typeface="Arial" charset="0"/>
                <a:cs typeface="Times New Roman" pitchFamily="18" charset="0"/>
              </a:rPr>
              <a:t>SACHGEBIETE:</a:t>
            </a:r>
            <a:r>
              <a:rPr lang="de-DE" sz="1800" dirty="0">
                <a:latin typeface="Arial" charset="0"/>
                <a:cs typeface="Times New Roman" pitchFamily="18" charset="0"/>
              </a:rPr>
              <a:t>	</a:t>
            </a:r>
            <a:r>
              <a:rPr lang="de-DE" sz="2000" dirty="0">
                <a:latin typeface="Arial" charset="0"/>
                <a:cs typeface="Times New Roman" pitchFamily="18" charset="0"/>
              </a:rPr>
              <a:t>Psychologie, Psychiatrie, Soziologie, </a:t>
            </a:r>
            <a:r>
              <a:rPr lang="de-DE" sz="2000" dirty="0" err="1" smtClean="0">
                <a:latin typeface="Arial" charset="0"/>
                <a:cs typeface="Times New Roman" pitchFamily="18" charset="0"/>
              </a:rPr>
              <a:t>Sozialmedizin,Wirtschaftswissenschaften</a:t>
            </a:r>
            <a:r>
              <a:rPr lang="de-DE" sz="2000" dirty="0" smtClean="0">
                <a:latin typeface="Arial" charset="0"/>
                <a:cs typeface="Times New Roman" pitchFamily="18" charset="0"/>
              </a:rPr>
              <a:t/>
            </a:r>
            <a:br>
              <a:rPr lang="de-DE" sz="2000" dirty="0" smtClean="0">
                <a:latin typeface="Arial" charset="0"/>
                <a:cs typeface="Times New Roman" pitchFamily="18" charset="0"/>
              </a:rPr>
            </a:br>
            <a:endParaRPr lang="de-DE" sz="2000" dirty="0">
              <a:latin typeface="Arial" charset="0"/>
              <a:cs typeface="Times New Roman" pitchFamily="18" charset="0"/>
            </a:endParaRPr>
          </a:p>
          <a:p>
            <a:r>
              <a:rPr lang="de-DE" sz="1800" dirty="0">
                <a:latin typeface="Arial" charset="0"/>
                <a:cs typeface="Times New Roman" pitchFamily="18" charset="0"/>
              </a:rPr>
              <a:t> </a:t>
            </a:r>
            <a:r>
              <a:rPr lang="de-DE" sz="1800" b="1" dirty="0">
                <a:latin typeface="Arial" charset="0"/>
                <a:cs typeface="Times New Roman" pitchFamily="18" charset="0"/>
              </a:rPr>
              <a:t>ZEITRAUM:</a:t>
            </a:r>
            <a:r>
              <a:rPr lang="de-DE" sz="1800" dirty="0">
                <a:latin typeface="Arial" charset="0"/>
                <a:cs typeface="Times New Roman" pitchFamily="18" charset="0"/>
              </a:rPr>
              <a:t>	ab 1956</a:t>
            </a:r>
            <a:r>
              <a:rPr lang="en-US" sz="2800" dirty="0">
                <a:latin typeface="Arial" charset="0"/>
                <a:cs typeface="Arial" charset="0"/>
              </a:rPr>
              <a:t> 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endParaRPr lang="en-US" sz="28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de-DE" sz="2000" b="1" dirty="0"/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902896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Literaturverwaltungssystem </a:t>
            </a:r>
            <a:r>
              <a:rPr lang="de-DE" sz="2400" dirty="0" err="1" smtClean="0"/>
              <a:t>Refworks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2000" b="1" u="sng" dirty="0">
                <a:latin typeface="Arial" charset="0"/>
              </a:rPr>
              <a:t>Erstellen einer eigenen Literaturdatenbank</a:t>
            </a:r>
            <a:endParaRPr lang="de-DE" sz="2000" dirty="0"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de-DE" sz="28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>
                <a:latin typeface="Arial" charset="0"/>
              </a:rPr>
              <a:t>Speichern </a:t>
            </a:r>
            <a:r>
              <a:rPr lang="de-DE" sz="2000" dirty="0">
                <a:latin typeface="Arial" charset="0"/>
              </a:rPr>
              <a:t>von Literatur aus unterschiedlichen Quellen: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latin typeface="Arial" charset="0"/>
              </a:rPr>
              <a:t>			-aus Fachdatenbanken importieren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>
                <a:latin typeface="Arial" charset="0"/>
              </a:rPr>
              <a:t>			-manuelle </a:t>
            </a:r>
            <a:r>
              <a:rPr lang="de-DE" sz="2000" dirty="0" smtClean="0">
                <a:latin typeface="Arial" charset="0"/>
              </a:rPr>
              <a:t>Erfassung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>
                <a:latin typeface="Arial" charset="0"/>
              </a:rPr>
              <a:t>Umwandeln </a:t>
            </a:r>
            <a:r>
              <a:rPr lang="de-DE" sz="2000" dirty="0">
                <a:latin typeface="Arial" charset="0"/>
              </a:rPr>
              <a:t>einer bereits bestehenden Literaturdatenbank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>
                <a:latin typeface="Arial" charset="0"/>
              </a:rPr>
              <a:t>Erstellen </a:t>
            </a:r>
            <a:r>
              <a:rPr lang="de-DE" sz="2000" dirty="0">
                <a:latin typeface="Arial" charset="0"/>
              </a:rPr>
              <a:t>einer Referenzliste (</a:t>
            </a:r>
            <a:r>
              <a:rPr lang="de-DE" sz="2000" dirty="0" smtClean="0">
                <a:latin typeface="Arial" charset="0"/>
              </a:rPr>
              <a:t>Bibliographien)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>
                <a:latin typeface="Arial" charset="0"/>
              </a:rPr>
              <a:t>Recherche </a:t>
            </a:r>
            <a:r>
              <a:rPr lang="de-DE" sz="2000" dirty="0">
                <a:latin typeface="Arial" charset="0"/>
              </a:rPr>
              <a:t>(Schnellsuche oder Erweiterte Suche)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000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b="1" u="sng" dirty="0" smtClean="0">
                <a:latin typeface="Arial" charset="0"/>
              </a:rPr>
              <a:t>Nutzung</a:t>
            </a:r>
            <a:r>
              <a:rPr lang="de-DE" sz="2000" b="1" u="sng" dirty="0">
                <a:latin typeface="Arial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2800" b="1" u="sng" dirty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>
                <a:latin typeface="Arial" charset="0"/>
              </a:rPr>
              <a:t>kostenlos </a:t>
            </a:r>
            <a:r>
              <a:rPr lang="de-DE" sz="2000" dirty="0">
                <a:latin typeface="Arial" charset="0"/>
              </a:rPr>
              <a:t>für alle Mitarbeiter und Studierende der Univ. Ulm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>
                <a:latin typeface="Arial" charset="0"/>
              </a:rPr>
              <a:t>- </a:t>
            </a:r>
            <a:r>
              <a:rPr lang="de-DE" sz="2000" dirty="0">
                <a:latin typeface="Arial" charset="0"/>
              </a:rPr>
              <a:t>Web-Version, d.h. von jedem Rechner aufrufbar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2000" dirty="0" smtClean="0">
                <a:latin typeface="Arial" charset="0"/>
              </a:rPr>
              <a:t>- </a:t>
            </a:r>
            <a:r>
              <a:rPr lang="de-DE" sz="2000" dirty="0">
                <a:latin typeface="Arial" charset="0"/>
              </a:rPr>
              <a:t>das kiz bietet </a:t>
            </a:r>
            <a:r>
              <a:rPr lang="de-DE" sz="2000" b="1" dirty="0" err="1">
                <a:latin typeface="Arial" charset="0"/>
              </a:rPr>
              <a:t>RefWorks</a:t>
            </a:r>
            <a:r>
              <a:rPr lang="de-DE" sz="2000" b="1" dirty="0">
                <a:latin typeface="Arial" charset="0"/>
              </a:rPr>
              <a:t>-Kurse (Fit für die </a:t>
            </a:r>
            <a:r>
              <a:rPr lang="de-DE" sz="2000" b="1" dirty="0" err="1">
                <a:latin typeface="Arial" charset="0"/>
              </a:rPr>
              <a:t>Diss</a:t>
            </a:r>
            <a:r>
              <a:rPr lang="de-DE" sz="2000" b="1" dirty="0">
                <a:latin typeface="Arial" charset="0"/>
              </a:rPr>
              <a:t>. Teil </a:t>
            </a:r>
            <a:r>
              <a:rPr lang="de-DE" sz="2000" b="1" dirty="0" smtClean="0">
                <a:latin typeface="Arial" charset="0"/>
              </a:rPr>
              <a:t>4) </a:t>
            </a:r>
            <a:r>
              <a:rPr lang="de-DE" sz="2000" dirty="0">
                <a:latin typeface="Arial" charset="0"/>
              </a:rPr>
              <a:t>an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83431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125538"/>
            <a:ext cx="7800975" cy="657225"/>
          </a:xfrm>
        </p:spPr>
        <p:txBody>
          <a:bodyPr/>
          <a:lstStyle/>
          <a:p>
            <a:pPr eaLnBrk="1" hangingPunct="1"/>
            <a:r>
              <a:rPr lang="de-DE" sz="2400" dirty="0" smtClean="0"/>
              <a:t>Noch Fragen? </a:t>
            </a:r>
            <a:r>
              <a:rPr lang="de-DE" sz="2400" smtClean="0"/>
              <a:t>- So erreichen Sie uns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73961"/>
            <a:ext cx="7543800" cy="3899752"/>
          </a:xfrm>
        </p:spPr>
        <p:txBody>
          <a:bodyPr/>
          <a:lstStyle/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Information: Tel. 0731/50-15544</a:t>
            </a:r>
            <a:br>
              <a:rPr lang="de-DE" sz="2000" dirty="0" smtClean="0"/>
            </a:br>
            <a:r>
              <a:rPr lang="de-DE" sz="2000" dirty="0" smtClean="0">
                <a:hlinkClick r:id="rId3"/>
              </a:rPr>
              <a:t>kiz.information@uni-ulm.de</a:t>
            </a:r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Helpdesk: Tel. 0731/50-30000 </a:t>
            </a:r>
            <a:br>
              <a:rPr lang="de-DE" sz="2000" dirty="0" smtClean="0"/>
            </a:br>
            <a:r>
              <a:rPr lang="de-DE" sz="2000" dirty="0" smtClean="0">
                <a:hlinkClick r:id="rId4"/>
              </a:rPr>
              <a:t>helpdesk@uni-ulm.de</a:t>
            </a:r>
            <a:endParaRPr lang="de-DE" sz="2000" dirty="0" smtClean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 smtClean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 smtClean="0"/>
          </a:p>
          <a:p>
            <a:pPr marL="0" indent="0" eaLnBrk="1" hangingPunct="1">
              <a:buNone/>
            </a:pPr>
            <a:r>
              <a:rPr lang="de-DE" sz="2000" dirty="0"/>
              <a:t> </a:t>
            </a:r>
            <a:r>
              <a:rPr lang="de-DE" sz="2000" dirty="0" smtClean="0"/>
              <a:t>   </a:t>
            </a:r>
            <a:r>
              <a:rPr lang="de-DE" sz="1600" dirty="0" smtClean="0"/>
              <a:t>Stand: November 2015</a:t>
            </a:r>
          </a:p>
          <a:p>
            <a:pPr eaLnBrk="1" hangingPunct="1"/>
            <a:endParaRPr lang="de-DE" sz="2000" dirty="0" smtClean="0"/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>
              <a:buFontTx/>
              <a:buNone/>
            </a:pPr>
            <a:endParaRPr lang="de-DE" sz="2000" dirty="0" smtClean="0"/>
          </a:p>
          <a:p>
            <a:pPr eaLnBrk="1" hangingPunct="1">
              <a:buFontTx/>
              <a:buNone/>
            </a:pPr>
            <a:endParaRPr lang="de-DE" sz="2000" dirty="0"/>
          </a:p>
          <a:p>
            <a:pPr eaLnBrk="1" hangingPunct="1">
              <a:buFontTx/>
              <a:buNone/>
            </a:pPr>
            <a:endParaRPr lang="de-DE" sz="2000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4031" y="1673961"/>
            <a:ext cx="2753922" cy="183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5843588" y="3615381"/>
            <a:ext cx="2832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0" dirty="0"/>
              <a:t>CC BY-NC-SA </a:t>
            </a:r>
            <a:r>
              <a:rPr lang="de-DE" sz="800" b="0" dirty="0" smtClean="0"/>
              <a:t>2.0 </a:t>
            </a:r>
            <a:r>
              <a:rPr lang="en-US" sz="800" b="0" dirty="0" smtClean="0"/>
              <a:t>Question </a:t>
            </a:r>
            <a:r>
              <a:rPr lang="en-US" sz="800" b="0" dirty="0"/>
              <a:t>mark, Ipswich, 21 January </a:t>
            </a:r>
            <a:r>
              <a:rPr lang="en-US" sz="800" b="0" dirty="0" smtClean="0"/>
              <a:t>2012 von </a:t>
            </a:r>
            <a:r>
              <a:rPr lang="en-US" sz="800" b="0" dirty="0" err="1" smtClean="0"/>
              <a:t>ed_needs_a_bicycle</a:t>
            </a:r>
            <a:r>
              <a:rPr lang="en-US" sz="800" b="0" dirty="0"/>
              <a:t> https://flic.kr/p/bhyT8B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052513"/>
            <a:ext cx="7800975" cy="657225"/>
          </a:xfrm>
        </p:spPr>
        <p:txBody>
          <a:bodyPr/>
          <a:lstStyle/>
          <a:p>
            <a:pPr eaLnBrk="1" hangingPunct="1"/>
            <a:r>
              <a:rPr lang="de-DE" sz="2400" dirty="0" smtClean="0"/>
              <a:t>Überblick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5"/>
            <a:ext cx="7543800" cy="3657600"/>
          </a:xfrm>
        </p:spPr>
        <p:txBody>
          <a:bodyPr/>
          <a:lstStyle/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Der Bibliothekskatalog der Universität Ulm mit Übungen</a:t>
            </a:r>
            <a:br>
              <a:rPr lang="de-DE" sz="2000" dirty="0" smtClean="0"/>
            </a:br>
            <a:endParaRPr lang="de-DE" sz="2000" dirty="0" smtClean="0"/>
          </a:p>
          <a:p>
            <a:pPr eaLnBrk="1" hangingPunct="1"/>
            <a:r>
              <a:rPr lang="de-DE" sz="2000" dirty="0" smtClean="0"/>
              <a:t>Bestellung / Vormerkung von Büchern</a:t>
            </a:r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Mein Konto</a:t>
            </a:r>
          </a:p>
          <a:p>
            <a:pPr eaLnBrk="1" hangingPunct="1"/>
            <a:endParaRPr lang="de-DE" sz="2000" dirty="0" smtClean="0"/>
          </a:p>
          <a:p>
            <a:pPr eaLnBrk="1" hangingPunct="1"/>
            <a:r>
              <a:rPr lang="de-DE" sz="2000" dirty="0" smtClean="0"/>
              <a:t>Digitale Bibliothek / Datenbanken</a:t>
            </a:r>
          </a:p>
          <a:p>
            <a:pPr eaLnBrk="1" hangingPunct="1">
              <a:buFontTx/>
              <a:buNone/>
            </a:pPr>
            <a:endParaRPr lang="de-DE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Der </a:t>
            </a:r>
            <a:r>
              <a:rPr lang="de-DE" sz="2400" dirty="0" smtClean="0">
                <a:hlinkClick r:id="rId2"/>
              </a:rPr>
              <a:t>Online-Katalog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Suche im Bibliotheksbestand nach Büchern u. Zeitschriften – </a:t>
            </a:r>
            <a:r>
              <a:rPr lang="de-DE" sz="2000" dirty="0" err="1" smtClean="0"/>
              <a:t>print</a:t>
            </a:r>
            <a:r>
              <a:rPr lang="de-DE" sz="2000" dirty="0" smtClean="0"/>
              <a:t> und online</a:t>
            </a:r>
          </a:p>
          <a:p>
            <a:endParaRPr lang="de-DE" sz="2000" dirty="0" smtClean="0"/>
          </a:p>
          <a:p>
            <a:r>
              <a:rPr lang="de-DE" sz="2000" dirty="0" smtClean="0"/>
              <a:t>Bestellungen, Vormerkungen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 smtClean="0"/>
              <a:t>Globale Ressourcen</a:t>
            </a:r>
          </a:p>
          <a:p>
            <a:endParaRPr lang="de-DE" sz="2000" dirty="0"/>
          </a:p>
          <a:p>
            <a:r>
              <a:rPr lang="de-DE" sz="2000" dirty="0" smtClean="0"/>
              <a:t>Fernleihbestellungen</a:t>
            </a:r>
          </a:p>
          <a:p>
            <a:endParaRPr lang="de-DE" sz="2000" dirty="0"/>
          </a:p>
          <a:p>
            <a:r>
              <a:rPr lang="de-DE" sz="2000" dirty="0" smtClean="0"/>
              <a:t>Semesterapparate</a:t>
            </a:r>
          </a:p>
          <a:p>
            <a:endParaRPr lang="de-DE" sz="2000" dirty="0"/>
          </a:p>
          <a:p>
            <a:r>
              <a:rPr lang="de-DE" sz="2000" dirty="0" smtClean="0"/>
              <a:t>Kaufwünsche</a:t>
            </a:r>
          </a:p>
          <a:p>
            <a:endParaRPr lang="de-DE" sz="2000" dirty="0"/>
          </a:p>
          <a:p>
            <a:r>
              <a:rPr lang="de-DE" sz="2000" dirty="0" smtClean="0"/>
              <a:t>Benutzerkonto „Mein Konto“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098518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785813" y="914400"/>
            <a:ext cx="7824787" cy="800100"/>
          </a:xfrm>
        </p:spPr>
        <p:txBody>
          <a:bodyPr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Suche im Online-Katalog</a:t>
            </a:r>
            <a:endParaRPr lang="de-DE" sz="2400" u="sng" dirty="0" smtClean="0"/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00063" y="2641600"/>
            <a:ext cx="8124825" cy="3716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1800" b="1" dirty="0" smtClean="0"/>
              <a:t>Wichtig: Im Katalog sind Bücher, Zeitschriften (</a:t>
            </a:r>
            <a:r>
              <a:rPr lang="de-DE" sz="1800" b="1" dirty="0" err="1" smtClean="0"/>
              <a:t>print</a:t>
            </a:r>
            <a:r>
              <a:rPr lang="de-DE" sz="1800" b="1" dirty="0" smtClean="0"/>
              <a:t> und online) und</a:t>
            </a:r>
            <a:br>
              <a:rPr lang="de-DE" sz="1800" b="1" dirty="0" smtClean="0"/>
            </a:br>
            <a:r>
              <a:rPr lang="de-DE" sz="1800" b="1" dirty="0" smtClean="0"/>
              <a:t>Nicht-Buch-Medien erfasst, jedoch keine einzelnen Aufsätze. </a:t>
            </a:r>
            <a:br>
              <a:rPr lang="de-DE" sz="1800" b="1" dirty="0" smtClean="0"/>
            </a:br>
            <a:r>
              <a:rPr lang="de-DE" sz="1800" b="1" dirty="0" smtClean="0"/>
              <a:t/>
            </a:r>
            <a:br>
              <a:rPr lang="de-DE" sz="1800" b="1" dirty="0" smtClean="0"/>
            </a:br>
            <a:r>
              <a:rPr lang="de-DE" sz="1800" b="1" dirty="0" smtClean="0"/>
              <a:t>Aufruf über Eingangsseite kiz – Services von A bis Z „O“– </a:t>
            </a:r>
            <a:br>
              <a:rPr lang="de-DE" sz="1800" b="1" dirty="0" smtClean="0"/>
            </a:br>
            <a:r>
              <a:rPr lang="de-DE" sz="1800" b="1" dirty="0" smtClean="0">
                <a:hlinkClick r:id="rId3"/>
              </a:rPr>
              <a:t>Online- Katalog</a:t>
            </a:r>
            <a:endParaRPr lang="de-DE" sz="1400" dirty="0" smtClean="0"/>
          </a:p>
          <a:p>
            <a:pPr eaLnBrk="1" hangingPunct="1">
              <a:lnSpc>
                <a:spcPct val="90000"/>
              </a:lnSpc>
            </a:pPr>
            <a:endParaRPr lang="de-DE" sz="1400" dirty="0" smtClean="0"/>
          </a:p>
          <a:p>
            <a:pPr eaLnBrk="1" hangingPunct="1">
              <a:lnSpc>
                <a:spcPct val="90000"/>
              </a:lnSpc>
            </a:pPr>
            <a:r>
              <a:rPr lang="de-DE" sz="1800" b="1" dirty="0" smtClean="0"/>
              <a:t>Einfache Suche: </a:t>
            </a:r>
            <a:r>
              <a:rPr lang="de-DE" sz="1800" dirty="0" smtClean="0"/>
              <a:t>Suche mit Stichwörtern und Zahlen, es werden alle Medien gefunden, die den oder die eingegebenen Begriffe enthalten.</a:t>
            </a:r>
            <a:br>
              <a:rPr lang="de-DE" sz="1800" dirty="0" smtClean="0"/>
            </a:br>
            <a:endParaRPr lang="de-DE" sz="1800" dirty="0" smtClean="0"/>
          </a:p>
          <a:p>
            <a:pPr eaLnBrk="1" hangingPunct="1">
              <a:lnSpc>
                <a:spcPct val="90000"/>
              </a:lnSpc>
            </a:pPr>
            <a:r>
              <a:rPr lang="de-DE" sz="1800" b="1" dirty="0" smtClean="0"/>
              <a:t>Erweiterte Suche: </a:t>
            </a:r>
            <a:r>
              <a:rPr lang="de-DE" sz="1800" dirty="0" smtClean="0"/>
              <a:t>Gezielte Suchanfragen; Schlagwortsuche</a:t>
            </a:r>
          </a:p>
          <a:p>
            <a:pPr eaLnBrk="1" hangingPunct="1">
              <a:lnSpc>
                <a:spcPct val="90000"/>
              </a:lnSpc>
            </a:pPr>
            <a:endParaRPr lang="de-DE" sz="1800" dirty="0"/>
          </a:p>
          <a:p>
            <a:pPr eaLnBrk="1" hangingPunct="1">
              <a:lnSpc>
                <a:spcPct val="90000"/>
              </a:lnSpc>
            </a:pPr>
            <a:r>
              <a:rPr lang="de-DE" sz="1800" dirty="0" err="1"/>
              <a:t>Trunkierung</a:t>
            </a:r>
            <a:r>
              <a:rPr lang="de-DE" sz="1800" dirty="0"/>
              <a:t> mit  * möglich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de-DE" sz="1800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Online-Katalog – Erweiterte Suche</a:t>
            </a:r>
          </a:p>
        </p:txBody>
      </p:sp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nhaltsplatzhalter 1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0079" y="1556792"/>
            <a:ext cx="6644248" cy="452169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6012160" y="2204864"/>
            <a:ext cx="2160240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 err="1"/>
              <a:t>Trunkieren</a:t>
            </a:r>
            <a:r>
              <a:rPr lang="de-DE" sz="1200" dirty="0"/>
              <a:t> mit * - biotechnolog* findet Biotechnologie und </a:t>
            </a:r>
            <a:r>
              <a:rPr lang="de-DE" sz="1200" dirty="0" err="1"/>
              <a:t>biotechnology</a:t>
            </a:r>
            <a:endParaRPr lang="de-DE" sz="1200" dirty="0"/>
          </a:p>
        </p:txBody>
      </p:sp>
      <p:cxnSp>
        <p:nvCxnSpPr>
          <p:cNvPr id="8" name="Gerade Verbindung mit Pfeil 7"/>
          <p:cNvCxnSpPr>
            <a:stCxn id="6" idx="1"/>
          </p:cNvCxnSpPr>
          <p:nvPr/>
        </p:nvCxnSpPr>
        <p:spPr bwMode="auto">
          <a:xfrm flipH="1">
            <a:off x="4427984" y="2636912"/>
            <a:ext cx="1584176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hteck 8"/>
          <p:cNvSpPr/>
          <p:nvPr/>
        </p:nvSpPr>
        <p:spPr bwMode="auto">
          <a:xfrm>
            <a:off x="6660232" y="4365104"/>
            <a:ext cx="2129756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/>
              <a:t>Register zeigen eine alphabetische Liste, in der man blättern und Registerbegriffe für eine Suche markieren kann.</a:t>
            </a:r>
          </a:p>
        </p:txBody>
      </p:sp>
      <p:cxnSp>
        <p:nvCxnSpPr>
          <p:cNvPr id="12" name="Gerade Verbindung mit Pfeil 11"/>
          <p:cNvCxnSpPr>
            <a:stCxn id="9" idx="0"/>
          </p:cNvCxnSpPr>
          <p:nvPr/>
        </p:nvCxnSpPr>
        <p:spPr bwMode="auto">
          <a:xfrm flipH="1" flipV="1">
            <a:off x="7092280" y="3284984"/>
            <a:ext cx="632830" cy="10801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3961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Titelanzeige eines Buches </a:t>
            </a:r>
          </a:p>
        </p:txBody>
      </p:sp>
      <p:cxnSp>
        <p:nvCxnSpPr>
          <p:cNvPr id="9221" name="Gerade Verbindung mit Pfeil 6"/>
          <p:cNvCxnSpPr>
            <a:cxnSpLocks noChangeShapeType="1"/>
          </p:cNvCxnSpPr>
          <p:nvPr/>
        </p:nvCxnSpPr>
        <p:spPr bwMode="auto">
          <a:xfrm flipV="1">
            <a:off x="928662" y="2428868"/>
            <a:ext cx="1428750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2" name="Gerade Verbindung mit Pfeil 8"/>
          <p:cNvCxnSpPr>
            <a:cxnSpLocks noChangeShapeType="1"/>
          </p:cNvCxnSpPr>
          <p:nvPr/>
        </p:nvCxnSpPr>
        <p:spPr bwMode="auto">
          <a:xfrm flipV="1">
            <a:off x="1785938" y="2428875"/>
            <a:ext cx="928687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226" name="Gerade Verbindung mit Pfeil 14"/>
          <p:cNvCxnSpPr>
            <a:cxnSpLocks noChangeShapeType="1"/>
          </p:cNvCxnSpPr>
          <p:nvPr/>
        </p:nvCxnSpPr>
        <p:spPr bwMode="auto">
          <a:xfrm rot="10800000" flipV="1">
            <a:off x="5643570" y="5786454"/>
            <a:ext cx="1285876" cy="35719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92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nhaltsplatzhalter 12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5536" y="1412776"/>
            <a:ext cx="8250436" cy="496855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6989763" y="2060848"/>
            <a:ext cx="1584176" cy="7966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/>
              <a:t>Bestellmöglichkeit des Buches bzw. eines Aufsatzes aus dem Buch</a:t>
            </a:r>
          </a:p>
        </p:txBody>
      </p:sp>
      <p:cxnSp>
        <p:nvCxnSpPr>
          <p:cNvPr id="7" name="Gerade Verbindung mit Pfeil 6"/>
          <p:cNvCxnSpPr>
            <a:stCxn id="5" idx="2"/>
          </p:cNvCxnSpPr>
          <p:nvPr/>
        </p:nvCxnSpPr>
        <p:spPr bwMode="auto">
          <a:xfrm>
            <a:off x="7781851" y="2857500"/>
            <a:ext cx="0" cy="571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hteck 7"/>
          <p:cNvSpPr/>
          <p:nvPr/>
        </p:nvSpPr>
        <p:spPr bwMode="auto">
          <a:xfrm>
            <a:off x="7092280" y="5373216"/>
            <a:ext cx="1584176" cy="12961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/>
              <a:t>Anzeige aller vorhandenen Exemplare eines Titels und deren Verfügbarkeit (Status: verfügbar / ausgeliehen)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 flipV="1">
            <a:off x="6156176" y="5965049"/>
            <a:ext cx="936104" cy="56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hteck 10"/>
          <p:cNvSpPr/>
          <p:nvPr/>
        </p:nvSpPr>
        <p:spPr bwMode="auto">
          <a:xfrm>
            <a:off x="107504" y="4941168"/>
            <a:ext cx="1368152" cy="120247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z="1200" dirty="0">
                <a:solidFill>
                  <a:srgbClr val="000000"/>
                </a:solidFill>
              </a:rPr>
              <a:t>Standort und Signatur zeigen, wo sich das Buch in der Bibliothek befindet</a:t>
            </a:r>
          </a:p>
        </p:txBody>
      </p:sp>
    </p:spTree>
    <p:extLst>
      <p:ext uri="{BB962C8B-B14F-4D97-AF65-F5344CB8AC3E}">
        <p14:creationId xmlns:p14="http://schemas.microsoft.com/office/powerpoint/2010/main" val="3586208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Zeitschriftensuche im </a:t>
            </a:r>
            <a:r>
              <a:rPr lang="de-DE" sz="2400" dirty="0" smtClean="0">
                <a:hlinkClick r:id="rId2"/>
              </a:rPr>
              <a:t>Online-Katalog</a:t>
            </a:r>
            <a:endParaRPr lang="de-DE" sz="2400" dirty="0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714375" y="1752600"/>
            <a:ext cx="7639050" cy="4391025"/>
          </a:xfrm>
        </p:spPr>
        <p:txBody>
          <a:bodyPr/>
          <a:lstStyle/>
          <a:p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Einschränkung auf Medientyp „Zeitschrift“ ist möglich</a:t>
            </a:r>
            <a:br>
              <a:rPr lang="de-DE" sz="1800" dirty="0" smtClean="0"/>
            </a:b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Titelanzeige: hier auf Bestand + Signatur achten</a:t>
            </a:r>
          </a:p>
          <a:p>
            <a:pPr marL="0" indent="0">
              <a:buNone/>
            </a:pP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Zeitschriften sind an folgenden Standorten numerisch aufgestellt:</a:t>
            </a:r>
            <a:br>
              <a:rPr lang="de-DE" sz="1800" dirty="0" smtClean="0"/>
            </a:br>
            <a:endParaRPr lang="de-DE" sz="1800" dirty="0" smtClean="0"/>
          </a:p>
          <a:p>
            <a:r>
              <a:rPr lang="de-DE" sz="1800" dirty="0" smtClean="0"/>
              <a:t>Z; Z 01 = Kompaktmagazin im UG der Bibliotheks-Zentrale</a:t>
            </a:r>
          </a:p>
          <a:p>
            <a:pPr marL="0" indent="0">
              <a:buNone/>
            </a:pP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/>
          </a:p>
          <a:p>
            <a:r>
              <a:rPr lang="de-DE" sz="1800" dirty="0" smtClean="0"/>
              <a:t>W         = Aussenmagazin Staudingerstraße (nicht öffentlich</a:t>
            </a:r>
            <a:br>
              <a:rPr lang="de-DE" sz="1800" dirty="0" smtClean="0"/>
            </a:br>
            <a:r>
              <a:rPr lang="de-DE" sz="1800" dirty="0" smtClean="0"/>
              <a:t>            zugänglich, ältere Jahrgänge einer Zeitschrift)</a:t>
            </a:r>
            <a:br>
              <a:rPr lang="de-DE" sz="1800" dirty="0" smtClean="0"/>
            </a:br>
            <a:endParaRPr lang="de-DE" sz="1800" dirty="0" smtClean="0"/>
          </a:p>
          <a:p>
            <a:r>
              <a:rPr lang="de-DE" sz="1800" dirty="0"/>
              <a:t>N</a:t>
            </a:r>
            <a:r>
              <a:rPr lang="de-DE" sz="1800" dirty="0" smtClean="0"/>
              <a:t>          = Bibliothek </a:t>
            </a:r>
            <a:r>
              <a:rPr lang="de-DE" sz="1800" dirty="0" err="1" smtClean="0"/>
              <a:t>Helmholtzstrasse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	   (Mathematik/Wirtschaftswissenschaften)</a:t>
            </a:r>
            <a:br>
              <a:rPr lang="de-DE" sz="1800" dirty="0" smtClean="0"/>
            </a:br>
            <a:endParaRPr lang="de-DE" sz="1800" dirty="0" smtClean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044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Titelanzeige einer Zeitschrift</a:t>
            </a: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nhaltsplatzhalter 13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7893" y="1412776"/>
            <a:ext cx="7344816" cy="479455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164108" y="5949280"/>
            <a:ext cx="1527571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 err="1"/>
              <a:t>Wichtig:Signatur</a:t>
            </a:r>
            <a:r>
              <a:rPr lang="de-DE" sz="1200" dirty="0"/>
              <a:t> – wo findet man die Zeitschrift im Regal?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6732240" y="4643438"/>
            <a:ext cx="1368151" cy="13058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/>
              <a:t>Auf Bestandslücken achten: [N=315,2007]</a:t>
            </a:r>
            <a:br>
              <a:rPr lang="de-DE" sz="1200" dirty="0"/>
            </a:br>
            <a:r>
              <a:rPr lang="de-DE" sz="1200" dirty="0"/>
              <a:t>Bd. 315 (2007) nicht im Bestand</a:t>
            </a: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 flipV="1">
            <a:off x="4860032" y="5157192"/>
            <a:ext cx="1872208" cy="139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hteck 10"/>
          <p:cNvSpPr/>
          <p:nvPr/>
        </p:nvSpPr>
        <p:spPr bwMode="auto">
          <a:xfrm>
            <a:off x="164108" y="3429000"/>
            <a:ext cx="1505868" cy="20162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200" dirty="0"/>
              <a:t>Wichtig: Bestandsangaben – Welche Jahrgänge einer Zeitschrift sind wo vorhanden?</a:t>
            </a:r>
            <a:br>
              <a:rPr lang="de-DE" sz="1200" dirty="0"/>
            </a:br>
            <a:r>
              <a:rPr lang="de-DE" sz="1200" dirty="0" smtClean="0"/>
              <a:t>Z; Z </a:t>
            </a:r>
            <a:r>
              <a:rPr lang="de-DE" sz="1200" dirty="0"/>
              <a:t>01: Kompaktmagazin BZ</a:t>
            </a:r>
            <a:br>
              <a:rPr lang="de-DE" sz="1200" dirty="0"/>
            </a:br>
            <a:r>
              <a:rPr lang="de-DE" sz="1200" dirty="0" smtClean="0"/>
              <a:t>W: Magazin </a:t>
            </a:r>
            <a:r>
              <a:rPr lang="de-DE" sz="1200" dirty="0"/>
              <a:t>Staudingerstraße 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V="1">
            <a:off x="1691679" y="5517232"/>
            <a:ext cx="216025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1669976" y="4437112"/>
            <a:ext cx="1317848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3358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785786" y="1071546"/>
            <a:ext cx="7824815" cy="571504"/>
          </a:xfrm>
        </p:spPr>
        <p:txBody>
          <a:bodyPr/>
          <a:lstStyle/>
          <a:p>
            <a:r>
              <a:rPr lang="de-DE" sz="2400" dirty="0" smtClean="0">
                <a:hlinkClick r:id="rId2"/>
              </a:rPr>
              <a:t>Fernleihe</a:t>
            </a:r>
            <a:r>
              <a:rPr lang="de-DE" sz="2400" dirty="0" smtClean="0"/>
              <a:t> - Bestellung aus anderen Bibliotheken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642910" y="1752600"/>
            <a:ext cx="7710515" cy="4962548"/>
          </a:xfrm>
        </p:spPr>
        <p:txBody>
          <a:bodyPr/>
          <a:lstStyle/>
          <a:p>
            <a:pPr eaLnBrk="1" hangingPunct="1"/>
            <a:endParaRPr lang="de-DE" sz="1800" dirty="0" smtClean="0"/>
          </a:p>
          <a:p>
            <a:pPr eaLnBrk="1" hangingPunct="1"/>
            <a:r>
              <a:rPr lang="de-DE" sz="1800" dirty="0" smtClean="0"/>
              <a:t>Fernleihbestellung (über den Online-Katalog)</a:t>
            </a:r>
            <a:br>
              <a:rPr lang="de-DE" sz="1800" dirty="0" smtClean="0"/>
            </a:br>
            <a:endParaRPr lang="de-DE" sz="1800" dirty="0"/>
          </a:p>
          <a:p>
            <a:pPr eaLnBrk="1" hangingPunct="1"/>
            <a:r>
              <a:rPr lang="de-DE" sz="1800" dirty="0" smtClean="0"/>
              <a:t>Aufsatzlieferung in wenigen Tagen; Bücher in 1- 2 Wochen</a:t>
            </a:r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 smtClean="0"/>
              <a:t>Preis: 1,50 € pro Bestellung</a:t>
            </a:r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 smtClean="0"/>
              <a:t>Bücher können in der Regel 4 Wochen entliehen werden</a:t>
            </a:r>
          </a:p>
          <a:p>
            <a:pPr eaLnBrk="1" hangingPunct="1"/>
            <a:endParaRPr lang="de-DE" sz="1800" dirty="0"/>
          </a:p>
          <a:p>
            <a:pPr eaLnBrk="1" hangingPunct="1"/>
            <a:r>
              <a:rPr lang="de-DE" sz="1800" dirty="0" smtClean="0"/>
              <a:t>Aufsatzkopien bis 20 Seiten ohne Aufpreis</a:t>
            </a:r>
            <a:br>
              <a:rPr lang="de-DE" sz="1800" dirty="0" smtClean="0"/>
            </a:br>
            <a:endParaRPr lang="de-DE" sz="1800" dirty="0" smtClean="0"/>
          </a:p>
          <a:p>
            <a:pPr eaLnBrk="1" hangingPunct="1">
              <a:buNone/>
            </a:pP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dirty="0" smtClean="0"/>
              <a:t> 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Bildschirmpräsentation (4:3)</PresentationFormat>
  <Paragraphs>196</Paragraphs>
  <Slides>19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Times</vt:lpstr>
      <vt:lpstr>Times New Roman</vt:lpstr>
      <vt:lpstr>Leere Präsentation</vt:lpstr>
      <vt:lpstr>PowerPoint-Präsentation</vt:lpstr>
      <vt:lpstr>Überblick</vt:lpstr>
      <vt:lpstr>Der Online-Katalog</vt:lpstr>
      <vt:lpstr> Suche im Online-Katalog</vt:lpstr>
      <vt:lpstr>Online-Katalog – Erweiterte Suche</vt:lpstr>
      <vt:lpstr>Titelanzeige eines Buches </vt:lpstr>
      <vt:lpstr>Zeitschriftensuche im Online-Katalog</vt:lpstr>
      <vt:lpstr>Titelanzeige einer Zeitschrift</vt:lpstr>
      <vt:lpstr>Fernleihe - Bestellung aus anderen Bibliotheken</vt:lpstr>
      <vt:lpstr>Mein Konto</vt:lpstr>
      <vt:lpstr>Semesterapparate</vt:lpstr>
      <vt:lpstr>E-Medien</vt:lpstr>
      <vt:lpstr>Datenbanken Psychologie  -  Auswahl</vt:lpstr>
      <vt:lpstr>Datenbankbeschreibung Psycinfo</vt:lpstr>
      <vt:lpstr>Datenbankbeschreibung Psyndex</vt:lpstr>
      <vt:lpstr>   OvidSP   </vt:lpstr>
      <vt:lpstr>Datenbankbeschreibung SSCI Social Sciene Citation Index</vt:lpstr>
      <vt:lpstr>Literaturverwaltungssystem Refworks</vt:lpstr>
      <vt:lpstr>Noch Fragen? - So erreichen Sie uns</vt:lpstr>
    </vt:vector>
  </TitlesOfParts>
  <Company>kiz Abt. Medien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Titelmaster</dc:title>
  <dc:creator>Claudia Mühlhäuser</dc:creator>
  <cp:lastModifiedBy>Claudia Mühlhäuser</cp:lastModifiedBy>
  <cp:revision>454</cp:revision>
  <cp:lastPrinted>2013-11-04T11:37:21Z</cp:lastPrinted>
  <dcterms:modified xsi:type="dcterms:W3CDTF">2015-11-10T08:59:32Z</dcterms:modified>
</cp:coreProperties>
</file>