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0"/>
  </p:notesMasterIdLst>
  <p:sldIdLst>
    <p:sldId id="256" r:id="rId2"/>
    <p:sldId id="541" r:id="rId3"/>
    <p:sldId id="259" r:id="rId4"/>
    <p:sldId id="536" r:id="rId5"/>
    <p:sldId id="368" r:id="rId6"/>
    <p:sldId id="542" r:id="rId7"/>
    <p:sldId id="543" r:id="rId8"/>
    <p:sldId id="544" r:id="rId9"/>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4"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FAC"/>
    <a:srgbClr val="6EE3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51"/>
    <p:restoredTop sz="70390" autoAdjust="0"/>
  </p:normalViewPr>
  <p:slideViewPr>
    <p:cSldViewPr snapToGrid="0" snapToObjects="1">
      <p:cViewPr varScale="1">
        <p:scale>
          <a:sx n="61" d="100"/>
          <a:sy n="61" d="100"/>
        </p:scale>
        <p:origin x="194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F7FE0-46D7-994E-BC96-10CD03DF89CD}" type="datetimeFigureOut">
              <a:rPr lang="en-GB" smtClean="0"/>
              <a:t>13/07/2021</a:t>
            </a:fld>
            <a:endParaRPr lang="en-GB"/>
          </a:p>
        </p:txBody>
      </p:sp>
      <p:sp>
        <p:nvSpPr>
          <p:cNvPr id="4" name="Folienbildplatzhalt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4167E-C497-0A40-B064-A74F921F976E}" type="slidenum">
              <a:rPr lang="en-GB" smtClean="0"/>
              <a:t>‹Nr.›</a:t>
            </a:fld>
            <a:endParaRPr lang="en-GB"/>
          </a:p>
        </p:txBody>
      </p:sp>
    </p:spTree>
    <p:extLst>
      <p:ext uri="{BB962C8B-B14F-4D97-AF65-F5344CB8AC3E}">
        <p14:creationId xmlns:p14="http://schemas.microsoft.com/office/powerpoint/2010/main" val="284290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noRot="1" noChangeAspect="1"/>
          </p:cNvSpPr>
          <p:nvPr>
            <p:ph type="sldImg"/>
          </p:nvPr>
        </p:nvSpPr>
        <p:spPr>
          <a:xfrm>
            <a:off x="1200150" y="1143000"/>
            <a:ext cx="4457700" cy="3086100"/>
          </a:xfrm>
          <a:prstGeom prst="rect">
            <a:avLst/>
          </a:prstGeom>
        </p:spPr>
      </p:sp>
      <p:sp>
        <p:nvSpPr>
          <p:cNvPr id="467"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de-DE" sz="1200" b="0" strike="noStrike" spc="-1" dirty="0">
                <a:latin typeface="Calibri"/>
              </a:rPr>
              <a:t>Einleitungsfolie 1 von 3:</a:t>
            </a:r>
          </a:p>
          <a:p>
            <a:pPr marL="216000" indent="-216000">
              <a:lnSpc>
                <a:spcPct val="100000"/>
              </a:lnSpc>
            </a:pPr>
            <a:endParaRPr lang="de-DE" sz="1200" b="0" strike="noStrike" spc="-1" dirty="0">
              <a:latin typeface="Calibri"/>
            </a:endParaRPr>
          </a:p>
          <a:p>
            <a:pPr>
              <a:lnSpc>
                <a:spcPct val="100000"/>
              </a:lnSpc>
            </a:pPr>
            <a:r>
              <a:rPr lang="de-DE" sz="2000" b="0" strike="noStrike" spc="-1" dirty="0">
                <a:latin typeface="Calibri"/>
              </a:rPr>
              <a:t>Das </a:t>
            </a:r>
            <a:r>
              <a:rPr lang="de-DE" sz="2000" b="0" strike="noStrike" spc="-1" dirty="0" err="1">
                <a:latin typeface="Calibri"/>
              </a:rPr>
              <a:t>BNTextillabor</a:t>
            </a:r>
            <a:r>
              <a:rPr lang="de-DE" sz="2000" b="0" strike="noStrike" spc="-1" dirty="0">
                <a:latin typeface="Calibri"/>
              </a:rPr>
              <a:t> und die zugehörigen Unterrichtsmaterialien wurden im </a:t>
            </a:r>
            <a:r>
              <a:rPr lang="de-DE" sz="2000" b="0" strike="noStrike" spc="-1">
                <a:latin typeface="Calibri"/>
              </a:rPr>
              <a:t>Rahmen eines Forschungsprojekt </a:t>
            </a:r>
            <a:r>
              <a:rPr lang="de-DE" sz="2000" b="0" strike="noStrike" spc="-1" dirty="0">
                <a:latin typeface="Calibri"/>
              </a:rPr>
              <a:t>der Uni Ulm und der TU Berlin in Zusammenarbeit mit 5 Schulklassen entwickelt. </a:t>
            </a:r>
          </a:p>
          <a:p>
            <a:pPr>
              <a:lnSpc>
                <a:spcPct val="100000"/>
              </a:lnSpc>
            </a:pPr>
            <a:r>
              <a:rPr lang="de-DE" sz="2000" b="0" strike="noStrike" spc="-1" dirty="0">
                <a:latin typeface="Calibri"/>
              </a:rPr>
              <a:t>Gefördert wurde das Projekt von der Deutschen Bundesstiftung Umwelt, der Forschungszeitraum war von 2019 bis 2021.</a:t>
            </a:r>
          </a:p>
          <a:p>
            <a:pPr>
              <a:lnSpc>
                <a:spcPct val="100000"/>
              </a:lnSpc>
            </a:pPr>
            <a:endParaRPr lang="de-DE" sz="2000" b="0" strike="noStrike" spc="-1" dirty="0">
              <a:latin typeface="Calibri"/>
            </a:endParaRPr>
          </a:p>
          <a:p>
            <a:pPr>
              <a:lnSpc>
                <a:spcPct val="100000"/>
              </a:lnSpc>
            </a:pPr>
            <a:r>
              <a:rPr lang="de-DE" sz="2000" b="0" strike="noStrike" spc="-1" dirty="0">
                <a:latin typeface="Calibri"/>
              </a:rPr>
              <a:t>Das </a:t>
            </a:r>
            <a:r>
              <a:rPr lang="de-DE" sz="2000" b="0" strike="noStrike" spc="-1" dirty="0" err="1">
                <a:latin typeface="Calibri"/>
              </a:rPr>
              <a:t>BNTextillabor</a:t>
            </a:r>
            <a:r>
              <a:rPr lang="de-DE" sz="2000" b="0" strike="noStrike" spc="-1" dirty="0">
                <a:latin typeface="Calibri"/>
              </a:rPr>
              <a:t> befasst sich mit dem Modekonsum von Jugendlichen und will mit verschiedenen, abwechslungsreichen Unterrichtseinheiten jungen Menschen aufzeigen und Anregungen geben, wie ein verantwortungsbewusster Modekonsum möglich ist und wie mit Mode nachhaltiger umgegangen werden kann.</a:t>
            </a:r>
          </a:p>
          <a:p>
            <a:pPr>
              <a:lnSpc>
                <a:spcPct val="100000"/>
              </a:lnSpc>
            </a:pPr>
            <a:endParaRPr lang="de-DE" sz="2000" b="0" strike="noStrike" spc="-1" dirty="0">
              <a:latin typeface="Calibri"/>
            </a:endParaRPr>
          </a:p>
          <a:p>
            <a:pPr>
              <a:lnSpc>
                <a:spcPct val="100000"/>
              </a:lnSpc>
            </a:pPr>
            <a:r>
              <a:rPr lang="de-DE" sz="2000" b="0" strike="noStrike" spc="-1" dirty="0">
                <a:latin typeface="Calibri"/>
              </a:rPr>
              <a:t>In diesen ersten Unterrichtseinheiten wird Basiswissen rund um die globale Vernetzung der Textilindustrie und deren Auswirkungen vermittelt. Zudem werden Lösungsansätze aufgezeigt, die der Lebenswelt von Jugendlichen und jungen Erwachsenen entsprechen. </a:t>
            </a:r>
          </a:p>
          <a:p>
            <a:pPr>
              <a:lnSpc>
                <a:spcPct val="100000"/>
              </a:lnSpc>
            </a:pPr>
            <a:endParaRPr lang="de-DE" sz="2000" b="0" strike="noStrike" spc="-1" dirty="0">
              <a:latin typeface="Calibri"/>
            </a:endParaRPr>
          </a:p>
          <a:p>
            <a:pPr>
              <a:lnSpc>
                <a:spcPct val="100000"/>
              </a:lnSpc>
            </a:pPr>
            <a:r>
              <a:rPr lang="de-DE" sz="2000" b="0" strike="noStrike" spc="-1" dirty="0">
                <a:latin typeface="Calibri"/>
              </a:rPr>
              <a:t>Mehr Info:</a:t>
            </a:r>
          </a:p>
          <a:p>
            <a:pPr>
              <a:lnSpc>
                <a:spcPct val="100000"/>
              </a:lnSpc>
            </a:pPr>
            <a:r>
              <a:rPr lang="de-DE" sz="2000" b="0" strike="noStrike" spc="-1" dirty="0">
                <a:latin typeface="Calibri"/>
              </a:rPr>
              <a:t>Link https://</a:t>
            </a:r>
            <a:r>
              <a:rPr lang="de-DE" sz="2000" b="0" strike="noStrike" spc="-1" dirty="0" err="1">
                <a:latin typeface="Calibri"/>
              </a:rPr>
              <a:t>www.uni-ulm.de</a:t>
            </a:r>
            <a:r>
              <a:rPr lang="de-DE" sz="2000" b="0" strike="noStrike" spc="-1" dirty="0">
                <a:latin typeface="Calibri"/>
              </a:rPr>
              <a:t>/</a:t>
            </a:r>
            <a:r>
              <a:rPr lang="de-DE" sz="2000" b="0" strike="noStrike" spc="-1" dirty="0" err="1">
                <a:latin typeface="Calibri"/>
              </a:rPr>
              <a:t>mawi</a:t>
            </a:r>
            <a:r>
              <a:rPr lang="de-DE" sz="2000" b="0" strike="noStrike" spc="-1" dirty="0">
                <a:latin typeface="Calibri"/>
              </a:rPr>
              <a:t>/</a:t>
            </a:r>
            <a:r>
              <a:rPr lang="de-DE" sz="2000" b="0" strike="noStrike" spc="-1" dirty="0" err="1">
                <a:latin typeface="Calibri"/>
              </a:rPr>
              <a:t>bntextillabor</a:t>
            </a:r>
            <a:r>
              <a:rPr lang="de-DE" sz="2000" b="0" strike="noStrike" spc="-1" dirty="0">
                <a:latin typeface="Calibri"/>
              </a:rPr>
              <a:t>/</a:t>
            </a:r>
            <a:r>
              <a:rPr lang="de-DE" sz="2000" b="0" strike="noStrike" spc="-1" dirty="0" err="1">
                <a:latin typeface="Calibri"/>
              </a:rPr>
              <a:t>projekt</a:t>
            </a:r>
            <a:r>
              <a:rPr lang="de-DE" sz="2000" b="0" strike="noStrike" spc="-1" dirty="0">
                <a:latin typeface="Calibri"/>
              </a:rPr>
              <a:t>/</a:t>
            </a:r>
          </a:p>
          <a:p>
            <a:pPr>
              <a:lnSpc>
                <a:spcPct val="100000"/>
              </a:lnSpc>
            </a:pPr>
            <a:endParaRPr lang="de-DE" sz="2000" b="0" strike="noStrike" spc="-1" dirty="0">
              <a:latin typeface="Calibri"/>
            </a:endParaRPr>
          </a:p>
          <a:p>
            <a:pPr>
              <a:lnSpc>
                <a:spcPct val="100000"/>
              </a:lnSpc>
            </a:pPr>
            <a:endParaRPr lang="de-DE" sz="2000" b="0" strike="noStrike" spc="-1" dirty="0">
              <a:latin typeface="Calibri"/>
            </a:endParaRPr>
          </a:p>
        </p:txBody>
      </p:sp>
      <p:sp>
        <p:nvSpPr>
          <p:cNvPr id="46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0E891F2E-2D47-4011-A0C4-C0A53A4DCA8A}" type="slidenum">
              <a:rPr lang="en-GB" sz="1200" b="0" strike="noStrike" spc="-1">
                <a:latin typeface="Calibri"/>
              </a:rPr>
              <a:t>1</a:t>
            </a:fld>
            <a:endParaRPr lang="de-DE" sz="1200" b="0" strike="noStrike" spc="-1">
              <a:latin typeface="Calibri"/>
            </a:endParaRPr>
          </a:p>
        </p:txBody>
      </p:sp>
    </p:spTree>
    <p:extLst>
      <p:ext uri="{BB962C8B-B14F-4D97-AF65-F5344CB8AC3E}">
        <p14:creationId xmlns:p14="http://schemas.microsoft.com/office/powerpoint/2010/main" val="255750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1200150" y="1143000"/>
            <a:ext cx="4457700" cy="3086100"/>
          </a:xfrm>
          <a:prstGeom prst="rect">
            <a:avLst/>
          </a:prstGeom>
        </p:spPr>
      </p:sp>
      <p:sp>
        <p:nvSpPr>
          <p:cNvPr id="473"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1200" b="0" strike="noStrike" spc="-1" dirty="0">
                <a:latin typeface="Calibri"/>
              </a:rPr>
              <a:t>Einleitungsfolie 2 von 3:</a:t>
            </a:r>
          </a:p>
          <a:p>
            <a:pPr>
              <a:lnSpc>
                <a:spcPct val="100000"/>
              </a:lnSpc>
              <a:tabLst>
                <a:tab pos="0" algn="l"/>
              </a:tabLst>
            </a:pPr>
            <a:endParaRPr lang="de-DE" sz="1200" b="0" strike="noStrike" spc="-1" dirty="0">
              <a:latin typeface="Calibri"/>
            </a:endParaRPr>
          </a:p>
          <a:p>
            <a:r>
              <a:rPr lang="de-DE" sz="2000" dirty="0"/>
              <a:t>Hier finden Sie eine Übersicht über die vier Praxis-Workshops. </a:t>
            </a:r>
          </a:p>
          <a:p>
            <a:pPr>
              <a:lnSpc>
                <a:spcPct val="100000"/>
              </a:lnSpc>
              <a:tabLst>
                <a:tab pos="0" algn="l"/>
              </a:tabLst>
            </a:pPr>
            <a:endParaRPr lang="de-DE" sz="2000" b="0" strike="noStrike" spc="-1" dirty="0">
              <a:latin typeface="Calibri"/>
            </a:endParaRPr>
          </a:p>
        </p:txBody>
      </p:sp>
      <p:sp>
        <p:nvSpPr>
          <p:cNvPr id="47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BF3C680-3DF1-4D75-9E5D-4DEE515E03FE}" type="slidenum">
              <a:rPr lang="en-GB" sz="1200" b="0" strike="noStrike" spc="-1">
                <a:latin typeface="Calibri"/>
              </a:rPr>
              <a:t>2</a:t>
            </a:fld>
            <a:endParaRPr lang="de-DE" sz="1200" b="0" strike="noStrike" spc="-1">
              <a:latin typeface="Calibri"/>
            </a:endParaRPr>
          </a:p>
        </p:txBody>
      </p:sp>
    </p:spTree>
    <p:extLst>
      <p:ext uri="{BB962C8B-B14F-4D97-AF65-F5344CB8AC3E}">
        <p14:creationId xmlns:p14="http://schemas.microsoft.com/office/powerpoint/2010/main" val="277749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PlaceHolder 1"/>
          <p:cNvSpPr>
            <a:spLocks noGrp="1" noRot="1" noChangeAspect="1"/>
          </p:cNvSpPr>
          <p:nvPr>
            <p:ph type="sldImg"/>
          </p:nvPr>
        </p:nvSpPr>
        <p:spPr>
          <a:xfrm>
            <a:off x="1200150" y="1143000"/>
            <a:ext cx="4457700" cy="3086100"/>
          </a:xfrm>
          <a:prstGeom prst="rect">
            <a:avLst/>
          </a:prstGeom>
        </p:spPr>
      </p:sp>
      <p:sp>
        <p:nvSpPr>
          <p:cNvPr id="476"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t>Das Thema dieses Praxis-Workshops ist „Nähen einer Bauchtasche aus Stoffresten“, z.B. alten Jeans.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spc="-1" dirty="0">
                <a:solidFill>
                  <a:srgbClr val="000000"/>
                </a:solidFill>
                <a:latin typeface="Fira Sans Light" panose="020B0403050000020004" pitchFamily="34" charset="0"/>
                <a:ea typeface="Fira Sans Light" panose="020B0403050000020004" pitchFamily="34" charset="0"/>
              </a:rPr>
              <a:t>Ein Nähprojekt wird geplant und durchgeführt.</a:t>
            </a:r>
            <a:r>
              <a:rPr lang="de-DE" sz="2000" spc="-1" baseline="0" dirty="0">
                <a:solidFill>
                  <a:srgbClr val="000000"/>
                </a:solidFill>
                <a:latin typeface="Fira Sans Light" panose="020B0403050000020004" pitchFamily="34" charset="0"/>
                <a:ea typeface="Fira Sans Light" panose="020B0403050000020004" pitchFamily="34" charset="0"/>
              </a:rPr>
              <a:t> Es wird </a:t>
            </a:r>
            <a:r>
              <a:rPr lang="de-DE" sz="2000" spc="-1" dirty="0">
                <a:solidFill>
                  <a:srgbClr val="000000"/>
                </a:solidFill>
                <a:latin typeface="Fira Sans Light" panose="020B0403050000020004" pitchFamily="34" charset="0"/>
                <a:ea typeface="Fira Sans Light" panose="020B0403050000020004" pitchFamily="34" charset="0"/>
              </a:rPr>
              <a:t>mit der Nähmaschine genäht.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000" dirty="0"/>
          </a:p>
        </p:txBody>
      </p:sp>
      <p:sp>
        <p:nvSpPr>
          <p:cNvPr id="47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17264962-1096-46A0-8BD0-A9EF52BCA6F5}" type="slidenum">
              <a:rPr lang="en-GB" sz="1200" b="0" strike="noStrike" spc="-1">
                <a:latin typeface="Calibri"/>
              </a:rPr>
              <a:t>3</a:t>
            </a:fld>
            <a:endParaRPr lang="de-DE" sz="1200" b="0" strike="noStrike" spc="-1">
              <a:latin typeface="Calibri"/>
            </a:endParaRPr>
          </a:p>
        </p:txBody>
      </p:sp>
    </p:spTree>
    <p:extLst>
      <p:ext uri="{BB962C8B-B14F-4D97-AF65-F5344CB8AC3E}">
        <p14:creationId xmlns:p14="http://schemas.microsoft.com/office/powerpoint/2010/main" val="1836037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4</a:t>
            </a:fld>
            <a:endParaRPr lang="en-GB"/>
          </a:p>
        </p:txBody>
      </p:sp>
    </p:spTree>
    <p:extLst>
      <p:ext uri="{BB962C8B-B14F-4D97-AF65-F5344CB8AC3E}">
        <p14:creationId xmlns:p14="http://schemas.microsoft.com/office/powerpoint/2010/main" val="653337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5</a:t>
            </a:fld>
            <a:endParaRPr lang="en-GB"/>
          </a:p>
        </p:txBody>
      </p:sp>
    </p:spTree>
    <p:extLst>
      <p:ext uri="{BB962C8B-B14F-4D97-AF65-F5344CB8AC3E}">
        <p14:creationId xmlns:p14="http://schemas.microsoft.com/office/powerpoint/2010/main" val="3973450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6</a:t>
            </a:fld>
            <a:endParaRPr lang="en-GB"/>
          </a:p>
        </p:txBody>
      </p:sp>
    </p:spTree>
    <p:extLst>
      <p:ext uri="{BB962C8B-B14F-4D97-AF65-F5344CB8AC3E}">
        <p14:creationId xmlns:p14="http://schemas.microsoft.com/office/powerpoint/2010/main" val="2179106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7</a:t>
            </a:fld>
            <a:endParaRPr lang="en-GB"/>
          </a:p>
        </p:txBody>
      </p:sp>
    </p:spTree>
    <p:extLst>
      <p:ext uri="{BB962C8B-B14F-4D97-AF65-F5344CB8AC3E}">
        <p14:creationId xmlns:p14="http://schemas.microsoft.com/office/powerpoint/2010/main" val="4141662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8</a:t>
            </a:fld>
            <a:endParaRPr lang="en-GB"/>
          </a:p>
        </p:txBody>
      </p:sp>
    </p:spTree>
    <p:extLst>
      <p:ext uri="{BB962C8B-B14F-4D97-AF65-F5344CB8AC3E}">
        <p14:creationId xmlns:p14="http://schemas.microsoft.com/office/powerpoint/2010/main" val="842777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a:prstGeom prst="rect">
            <a:avLst/>
          </a:prstGeo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C334457-B60F-6942-9983-8E38FB9B673C}" type="datetime3">
              <a:rPr lang="de-DE" smtClean="0"/>
              <a:t>13/07/2021</a:t>
            </a:fld>
            <a:endParaRPr lang="en-GB"/>
          </a:p>
        </p:txBody>
      </p:sp>
      <p:sp>
        <p:nvSpPr>
          <p:cNvPr id="5" name="Footer Placeholder 4"/>
          <p:cNvSpPr>
            <a:spLocks noGrp="1"/>
          </p:cNvSpPr>
          <p:nvPr>
            <p:ph type="ftr" sz="quarter" idx="11"/>
          </p:nvPr>
        </p:nvSpPr>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556669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681038" y="1825625"/>
            <a:ext cx="8543925" cy="4351338"/>
          </a:xfrm>
          <a:prstGeom prst="rect">
            <a:avLst/>
          </a:prstGeom>
        </p:spPr>
        <p:txBody>
          <a:bodyPr vert="eaVert"/>
          <a:lstStyle/>
          <a:p>
            <a:pPr lvl="0"/>
            <a:r>
              <a:rPr lang="de-DE"/>
              <a:t>Mastertextformat bearbeiten</a:t>
            </a:r>
          </a:p>
        </p:txBody>
      </p:sp>
      <p:sp>
        <p:nvSpPr>
          <p:cNvPr id="4" name="Date Placeholder 3"/>
          <p:cNvSpPr>
            <a:spLocks noGrp="1"/>
          </p:cNvSpPr>
          <p:nvPr>
            <p:ph type="dt" sz="half" idx="10"/>
          </p:nvPr>
        </p:nvSpPr>
        <p:spPr/>
        <p:txBody>
          <a:bodyPr/>
          <a:lstStyle/>
          <a:p>
            <a:fld id="{EB35B361-D4B9-C546-B12E-4064DA3B6EE8}" type="datetime3">
              <a:rPr lang="de-DE" smtClean="0"/>
              <a:t>13/07/2021</a:t>
            </a:fld>
            <a:endParaRPr lang="en-GB"/>
          </a:p>
        </p:txBody>
      </p:sp>
      <p:sp>
        <p:nvSpPr>
          <p:cNvPr id="5" name="Footer Placeholder 4"/>
          <p:cNvSpPr>
            <a:spLocks noGrp="1"/>
          </p:cNvSpPr>
          <p:nvPr>
            <p:ph type="ftr" sz="quarter" idx="11"/>
          </p:nvPr>
        </p:nvSpPr>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255025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a:prstGeom prst="rect">
            <a:avLst/>
          </a:prstGeo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1038" y="365125"/>
            <a:ext cx="6284119" cy="5811838"/>
          </a:xfrm>
          <a:prstGeom prst="rect">
            <a:avLst/>
          </a:prstGeom>
        </p:spPr>
        <p:txBody>
          <a:bodyPr vert="eaVert"/>
          <a:lstStyle/>
          <a:p>
            <a:pPr lvl="0"/>
            <a:r>
              <a:rPr lang="de-DE"/>
              <a:t>Mastertextformat bearbeiten</a:t>
            </a:r>
          </a:p>
        </p:txBody>
      </p:sp>
      <p:sp>
        <p:nvSpPr>
          <p:cNvPr id="4" name="Date Placeholder 3"/>
          <p:cNvSpPr>
            <a:spLocks noGrp="1"/>
          </p:cNvSpPr>
          <p:nvPr>
            <p:ph type="dt" sz="half" idx="10"/>
          </p:nvPr>
        </p:nvSpPr>
        <p:spPr/>
        <p:txBody>
          <a:bodyPr/>
          <a:lstStyle/>
          <a:p>
            <a:fld id="{EA3B6E6F-6078-B74C-ABC6-BCD7272734EF}" type="datetime3">
              <a:rPr lang="de-DE" smtClean="0"/>
              <a:t>13/07/2021</a:t>
            </a:fld>
            <a:endParaRPr lang="en-GB"/>
          </a:p>
        </p:txBody>
      </p:sp>
      <p:sp>
        <p:nvSpPr>
          <p:cNvPr id="5" name="Footer Placeholder 4"/>
          <p:cNvSpPr>
            <a:spLocks noGrp="1"/>
          </p:cNvSpPr>
          <p:nvPr>
            <p:ph type="ftr" sz="quarter" idx="11"/>
          </p:nvPr>
        </p:nvSpPr>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502833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743040" y="1122480"/>
            <a:ext cx="841968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 name="PlaceHolder 2"/>
          <p:cNvSpPr>
            <a:spLocks noGrp="1"/>
          </p:cNvSpPr>
          <p:nvPr>
            <p:ph type="subTitle"/>
          </p:nvPr>
        </p:nvSpPr>
        <p:spPr>
          <a:xfrm>
            <a:off x="495000" y="1604520"/>
            <a:ext cx="8915040" cy="3977280"/>
          </a:xfrm>
          <a:prstGeom prst="rect">
            <a:avLst/>
          </a:prstGeom>
        </p:spPr>
        <p:txBody>
          <a:bodyPr lIns="0" tIns="0" rIns="0" bIns="0" anchor="ctr">
            <a:noAutofit/>
          </a:bodyPr>
          <a:lstStyle/>
          <a:p>
            <a:pPr algn="ctr"/>
            <a:endParaRPr lang="de-DE" sz="3200" b="0" strike="noStrike" spc="-1">
              <a:latin typeface="Calibri"/>
            </a:endParaRPr>
          </a:p>
        </p:txBody>
      </p:sp>
    </p:spTree>
    <p:extLst>
      <p:ext uri="{BB962C8B-B14F-4D97-AF65-F5344CB8AC3E}">
        <p14:creationId xmlns:p14="http://schemas.microsoft.com/office/powerpoint/2010/main" val="1568449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Content Placeholder 2"/>
          <p:cNvSpPr>
            <a:spLocks noGrp="1"/>
          </p:cNvSpPr>
          <p:nvPr>
            <p:ph idx="1"/>
          </p:nvPr>
        </p:nvSpPr>
        <p:spPr>
          <a:xfrm>
            <a:off x="681038" y="1825625"/>
            <a:ext cx="8543925" cy="4351338"/>
          </a:xfrm>
          <a:prstGeom prst="rect">
            <a:avLst/>
          </a:prstGeom>
        </p:spPr>
        <p:txBody>
          <a:bodyPr/>
          <a:lstStyle/>
          <a:p>
            <a:pPr lvl="0"/>
            <a:r>
              <a:rPr lang="de-DE"/>
              <a:t>Mastertextformat bearbeiten</a:t>
            </a:r>
          </a:p>
        </p:txBody>
      </p:sp>
      <p:sp>
        <p:nvSpPr>
          <p:cNvPr id="4" name="Date Placeholder 3"/>
          <p:cNvSpPr>
            <a:spLocks noGrp="1"/>
          </p:cNvSpPr>
          <p:nvPr>
            <p:ph type="dt" sz="half" idx="10"/>
          </p:nvPr>
        </p:nvSpPr>
        <p:spPr/>
        <p:txBody>
          <a:bodyPr/>
          <a:lstStyle/>
          <a:p>
            <a:fld id="{BD05C312-36E9-114C-BAF4-8A1CD4EB75ED}" type="datetime3">
              <a:rPr lang="de-DE" smtClean="0"/>
              <a:t>13/07/2021</a:t>
            </a:fld>
            <a:endParaRPr lang="en-GB"/>
          </a:p>
        </p:txBody>
      </p:sp>
      <p:sp>
        <p:nvSpPr>
          <p:cNvPr id="5" name="Footer Placeholder 4"/>
          <p:cNvSpPr>
            <a:spLocks noGrp="1"/>
          </p:cNvSpPr>
          <p:nvPr>
            <p:ph type="ftr" sz="quarter" idx="11"/>
          </p:nvPr>
        </p:nvSpPr>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92183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a:prstGeom prst="rect">
            <a:avLst/>
          </a:prstGeo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75879" y="4589465"/>
            <a:ext cx="8543925"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6569EAA6-BCCA-844B-B4C3-1CD2AE18F35C}" type="datetime3">
              <a:rPr lang="de-DE" smtClean="0"/>
              <a:t>13/07/2021</a:t>
            </a:fld>
            <a:endParaRPr lang="en-GB"/>
          </a:p>
        </p:txBody>
      </p:sp>
      <p:sp>
        <p:nvSpPr>
          <p:cNvPr id="5" name="Footer Placeholder 4"/>
          <p:cNvSpPr>
            <a:spLocks noGrp="1"/>
          </p:cNvSpPr>
          <p:nvPr>
            <p:ph type="ftr" sz="quarter" idx="11"/>
          </p:nvPr>
        </p:nvSpPr>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704407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Content Placeholder 2"/>
          <p:cNvSpPr>
            <a:spLocks noGrp="1"/>
          </p:cNvSpPr>
          <p:nvPr>
            <p:ph sz="half" idx="1"/>
          </p:nvPr>
        </p:nvSpPr>
        <p:spPr>
          <a:xfrm>
            <a:off x="681038" y="1825625"/>
            <a:ext cx="4210050" cy="4351338"/>
          </a:xfrm>
          <a:prstGeom prst="rect">
            <a:avLst/>
          </a:prstGeom>
        </p:spPr>
        <p:txBody>
          <a:bodyPr/>
          <a:lstStyle/>
          <a:p>
            <a:pPr lvl="0"/>
            <a:r>
              <a:rPr lang="de-DE"/>
              <a:t>Mastertextformat bearbeiten</a:t>
            </a:r>
          </a:p>
        </p:txBody>
      </p:sp>
      <p:sp>
        <p:nvSpPr>
          <p:cNvPr id="4" name="Content Placeholder 3"/>
          <p:cNvSpPr>
            <a:spLocks noGrp="1"/>
          </p:cNvSpPr>
          <p:nvPr>
            <p:ph sz="half" idx="2"/>
          </p:nvPr>
        </p:nvSpPr>
        <p:spPr>
          <a:xfrm>
            <a:off x="5014913" y="1825625"/>
            <a:ext cx="4210050" cy="4351338"/>
          </a:xfrm>
          <a:prstGeom prst="rect">
            <a:avLst/>
          </a:prstGeom>
        </p:spPr>
        <p:txBody>
          <a:bodyPr/>
          <a:lstStyle/>
          <a:p>
            <a:pPr lvl="0"/>
            <a:r>
              <a:rPr lang="de-DE"/>
              <a:t>Mastertextformat bearbeiten</a:t>
            </a:r>
          </a:p>
        </p:txBody>
      </p:sp>
      <p:sp>
        <p:nvSpPr>
          <p:cNvPr id="5" name="Date Placeholder 4"/>
          <p:cNvSpPr>
            <a:spLocks noGrp="1"/>
          </p:cNvSpPr>
          <p:nvPr>
            <p:ph type="dt" sz="half" idx="10"/>
          </p:nvPr>
        </p:nvSpPr>
        <p:spPr/>
        <p:txBody>
          <a:bodyPr/>
          <a:lstStyle/>
          <a:p>
            <a:fld id="{E2338D82-6248-544B-BD07-F885E6BD9600}" type="datetime3">
              <a:rPr lang="de-DE" smtClean="0"/>
              <a:t>13/07/2021</a:t>
            </a:fld>
            <a:endParaRPr lang="en-GB"/>
          </a:p>
        </p:txBody>
      </p:sp>
      <p:sp>
        <p:nvSpPr>
          <p:cNvPr id="6" name="Footer Placeholder 5"/>
          <p:cNvSpPr>
            <a:spLocks noGrp="1"/>
          </p:cNvSpPr>
          <p:nvPr>
            <p:ph type="ftr" sz="quarter" idx="11"/>
          </p:nvPr>
        </p:nvSpPr>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43840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a:prstGeom prst="rect">
            <a:avLst/>
          </a:prstGeom>
        </p:spPr>
        <p:txBody>
          <a:bodyPr/>
          <a:lstStyle/>
          <a:p>
            <a:r>
              <a:rPr lang="de-DE"/>
              <a:t>Mastertitelformat bearbeiten</a:t>
            </a:r>
            <a:endParaRPr lang="en-US" dirty="0"/>
          </a:p>
        </p:txBody>
      </p:sp>
      <p:sp>
        <p:nvSpPr>
          <p:cNvPr id="3" name="Text Placeholder 2"/>
          <p:cNvSpPr>
            <a:spLocks noGrp="1"/>
          </p:cNvSpPr>
          <p:nvPr>
            <p:ph type="body" idx="1"/>
          </p:nvPr>
        </p:nvSpPr>
        <p:spPr>
          <a:xfrm>
            <a:off x="682329" y="1681163"/>
            <a:ext cx="419070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2329" y="2505075"/>
            <a:ext cx="4190702" cy="3684588"/>
          </a:xfrm>
          <a:prstGeom prst="rect">
            <a:avLst/>
          </a:prstGeom>
        </p:spPr>
        <p:txBody>
          <a:bodyPr/>
          <a:lstStyle/>
          <a:p>
            <a:pPr lvl="0"/>
            <a:r>
              <a:rPr lang="de-DE"/>
              <a:t>Mastertextformat bearbeiten</a:t>
            </a:r>
          </a:p>
        </p:txBody>
      </p:sp>
      <p:sp>
        <p:nvSpPr>
          <p:cNvPr id="5" name="Text Placeholder 4"/>
          <p:cNvSpPr>
            <a:spLocks noGrp="1"/>
          </p:cNvSpPr>
          <p:nvPr>
            <p:ph type="body" sz="quarter" idx="3"/>
          </p:nvPr>
        </p:nvSpPr>
        <p:spPr>
          <a:xfrm>
            <a:off x="5014913" y="1681163"/>
            <a:ext cx="4211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14913" y="2505075"/>
            <a:ext cx="4211340" cy="3684588"/>
          </a:xfrm>
          <a:prstGeom prst="rect">
            <a:avLst/>
          </a:prstGeom>
        </p:spPr>
        <p:txBody>
          <a:bodyPr/>
          <a:lstStyle/>
          <a:p>
            <a:pPr lvl="0"/>
            <a:r>
              <a:rPr lang="de-DE"/>
              <a:t>Mastertextformat bearbeiten</a:t>
            </a:r>
          </a:p>
        </p:txBody>
      </p:sp>
      <p:sp>
        <p:nvSpPr>
          <p:cNvPr id="7" name="Date Placeholder 6"/>
          <p:cNvSpPr>
            <a:spLocks noGrp="1"/>
          </p:cNvSpPr>
          <p:nvPr>
            <p:ph type="dt" sz="half" idx="10"/>
          </p:nvPr>
        </p:nvSpPr>
        <p:spPr/>
        <p:txBody>
          <a:bodyPr/>
          <a:lstStyle/>
          <a:p>
            <a:fld id="{E57C8827-DFC5-1E49-9687-1F45032B9369}" type="datetime3">
              <a:rPr lang="de-DE" smtClean="0"/>
              <a:t>13/07/2021</a:t>
            </a:fld>
            <a:endParaRPr lang="en-GB"/>
          </a:p>
        </p:txBody>
      </p:sp>
      <p:sp>
        <p:nvSpPr>
          <p:cNvPr id="8" name="Footer Placeholder 7"/>
          <p:cNvSpPr>
            <a:spLocks noGrp="1"/>
          </p:cNvSpPr>
          <p:nvPr>
            <p:ph type="ftr" sz="quarter" idx="11"/>
          </p:nvPr>
        </p:nvSpPr>
        <p:spPr/>
        <p:txBody>
          <a:bodyPr/>
          <a:lstStyle/>
          <a:p>
            <a:r>
              <a:rPr lang="en-GB"/>
              <a:t>Vortragender</a:t>
            </a:r>
          </a:p>
        </p:txBody>
      </p:sp>
      <p:sp>
        <p:nvSpPr>
          <p:cNvPr id="9" name="Slide Number Placeholder 8"/>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4082698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AA15E98A-1FDB-C647-A4EE-3CE573D1F682}" type="datetime3">
              <a:rPr lang="de-DE" smtClean="0"/>
              <a:t>13/07/2021</a:t>
            </a:fld>
            <a:endParaRPr lang="en-GB"/>
          </a:p>
        </p:txBody>
      </p:sp>
      <p:sp>
        <p:nvSpPr>
          <p:cNvPr id="4" name="Footer Placeholder 3"/>
          <p:cNvSpPr>
            <a:spLocks noGrp="1"/>
          </p:cNvSpPr>
          <p:nvPr>
            <p:ph type="ftr" sz="quarter" idx="11"/>
          </p:nvPr>
        </p:nvSpPr>
        <p:spPr/>
        <p:txBody>
          <a:bodyPr/>
          <a:lstStyle/>
          <a:p>
            <a:r>
              <a:rPr lang="en-GB"/>
              <a:t>Vortragender</a:t>
            </a:r>
          </a:p>
        </p:txBody>
      </p:sp>
      <p:sp>
        <p:nvSpPr>
          <p:cNvPr id="5" name="Slide Number Placeholder 4"/>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68052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DBF1A-CD15-0048-9ACD-01400136C7EF}" type="datetime3">
              <a:rPr lang="de-DE" smtClean="0"/>
              <a:t>13/07/2021</a:t>
            </a:fld>
            <a:endParaRPr lang="en-GB"/>
          </a:p>
        </p:txBody>
      </p:sp>
      <p:sp>
        <p:nvSpPr>
          <p:cNvPr id="3" name="Footer Placeholder 2"/>
          <p:cNvSpPr>
            <a:spLocks noGrp="1"/>
          </p:cNvSpPr>
          <p:nvPr>
            <p:ph type="ftr" sz="quarter" idx="11"/>
          </p:nvPr>
        </p:nvSpPr>
        <p:spPr/>
        <p:txBody>
          <a:bodyPr/>
          <a:lstStyle/>
          <a:p>
            <a:r>
              <a:rPr lang="en-GB" dirty="0" err="1"/>
              <a:t>BNTextillabor</a:t>
            </a:r>
            <a:endParaRPr lang="en-GB" dirty="0"/>
          </a:p>
        </p:txBody>
      </p:sp>
      <p:sp>
        <p:nvSpPr>
          <p:cNvPr id="4" name="Slide Number Placeholder 3"/>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887235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4211340" y="987427"/>
            <a:ext cx="501491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2E81319C-ECE9-9743-A408-4D3A17746524}" type="datetime3">
              <a:rPr lang="de-DE" smtClean="0"/>
              <a:t>13/07/2021</a:t>
            </a:fld>
            <a:endParaRPr lang="en-GB"/>
          </a:p>
        </p:txBody>
      </p:sp>
      <p:sp>
        <p:nvSpPr>
          <p:cNvPr id="6" name="Footer Placeholder 5"/>
          <p:cNvSpPr>
            <a:spLocks noGrp="1"/>
          </p:cNvSpPr>
          <p:nvPr>
            <p:ph type="ftr" sz="quarter" idx="11"/>
          </p:nvPr>
        </p:nvSpPr>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2912275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4211340" y="987427"/>
            <a:ext cx="5014913"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8DF07AB5-7E43-B44B-8CE4-3E134F22D882}" type="datetime3">
              <a:rPr lang="de-DE" smtClean="0"/>
              <a:t>13/07/2021</a:t>
            </a:fld>
            <a:endParaRPr lang="en-GB"/>
          </a:p>
        </p:txBody>
      </p:sp>
      <p:sp>
        <p:nvSpPr>
          <p:cNvPr id="6" name="Footer Placeholder 5"/>
          <p:cNvSpPr>
            <a:spLocks noGrp="1"/>
          </p:cNvSpPr>
          <p:nvPr>
            <p:ph type="ftr" sz="quarter" idx="11"/>
          </p:nvPr>
        </p:nvSpPr>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52538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81038" y="6447792"/>
            <a:ext cx="2228850" cy="365125"/>
          </a:xfrm>
          <a:prstGeom prst="rect">
            <a:avLst/>
          </a:prstGeom>
        </p:spPr>
        <p:txBody>
          <a:bodyPr vert="horz" lIns="91440" tIns="45720" rIns="91440" bIns="45720" rtlCol="0" anchor="ctr"/>
          <a:lstStyle>
            <a:lvl1pPr algn="l">
              <a:defRPr sz="1200">
                <a:solidFill>
                  <a:schemeClr val="bg1"/>
                </a:solidFill>
              </a:defRPr>
            </a:lvl1pPr>
          </a:lstStyle>
          <a:p>
            <a:fld id="{410E91CF-60ED-204F-97F7-2DADA53D553B}" type="datetime3">
              <a:rPr lang="de-DE" smtClean="0"/>
              <a:pPr/>
              <a:t>13/07/2021</a:t>
            </a:fld>
            <a:endParaRPr lang="en-GB"/>
          </a:p>
        </p:txBody>
      </p:sp>
      <p:sp>
        <p:nvSpPr>
          <p:cNvPr id="5" name="Footer Placeholder 4"/>
          <p:cNvSpPr>
            <a:spLocks noGrp="1"/>
          </p:cNvSpPr>
          <p:nvPr>
            <p:ph type="ftr" sz="quarter" idx="3"/>
          </p:nvPr>
        </p:nvSpPr>
        <p:spPr>
          <a:xfrm>
            <a:off x="3281363" y="6447792"/>
            <a:ext cx="3343275" cy="365125"/>
          </a:xfrm>
          <a:prstGeom prst="rect">
            <a:avLst/>
          </a:prstGeom>
        </p:spPr>
        <p:txBody>
          <a:bodyPr vert="horz" lIns="91440" tIns="45720" rIns="91440" bIns="45720" rtlCol="0" anchor="ctr"/>
          <a:lstStyle>
            <a:lvl1pPr algn="ctr">
              <a:defRPr sz="1200">
                <a:solidFill>
                  <a:schemeClr val="bg1"/>
                </a:solidFill>
              </a:defRPr>
            </a:lvl1pPr>
          </a:lstStyle>
          <a:p>
            <a:r>
              <a:rPr lang="en-GB" err="1"/>
              <a:t>Vortragender</a:t>
            </a:r>
            <a:endParaRPr lang="en-GB"/>
          </a:p>
        </p:txBody>
      </p:sp>
      <p:sp>
        <p:nvSpPr>
          <p:cNvPr id="6" name="Slide Number Placeholder 5"/>
          <p:cNvSpPr>
            <a:spLocks noGrp="1"/>
          </p:cNvSpPr>
          <p:nvPr>
            <p:ph type="sldNum" sz="quarter" idx="4"/>
          </p:nvPr>
        </p:nvSpPr>
        <p:spPr>
          <a:xfrm>
            <a:off x="6996113" y="6447792"/>
            <a:ext cx="2228850" cy="365125"/>
          </a:xfrm>
          <a:prstGeom prst="rect">
            <a:avLst/>
          </a:prstGeom>
        </p:spPr>
        <p:txBody>
          <a:bodyPr vert="horz" lIns="91440" tIns="45720" rIns="91440" bIns="45720" rtlCol="0" anchor="ctr"/>
          <a:lstStyle>
            <a:lvl1pPr algn="r">
              <a:defRPr sz="1200">
                <a:solidFill>
                  <a:schemeClr val="bg1"/>
                </a:solidFill>
              </a:defRPr>
            </a:lvl1pPr>
          </a:lstStyle>
          <a:p>
            <a:fld id="{D6E4BF45-56A7-1443-8528-2D79AA079E46}" type="slidenum">
              <a:rPr lang="en-GB" smtClean="0"/>
              <a:pPr/>
              <a:t>‹Nr.›</a:t>
            </a:fld>
            <a:endParaRPr lang="en-GB"/>
          </a:p>
        </p:txBody>
      </p:sp>
    </p:spTree>
    <p:extLst>
      <p:ext uri="{BB962C8B-B14F-4D97-AF65-F5344CB8AC3E}">
        <p14:creationId xmlns:p14="http://schemas.microsoft.com/office/powerpoint/2010/main" val="3355216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ti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tiff"/><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uni-ulm.de/fileadmin/website_uni_ulm/mawi.bntextillabor/Tutorials/DIY_Bauchtasche.pdf" TargetMode="External"/><Relationship Id="rId5" Type="http://schemas.openxmlformats.org/officeDocument/2006/relationships/hyperlink" Target="https://magazin.snaply.de/wp-content/uploads/2019/06/BauchtascheFransi_SnaplyMagazin_delari.pdf" TargetMode="External"/><Relationship Id="rId4" Type="http://schemas.openxmlformats.org/officeDocument/2006/relationships/hyperlink" Target="https://www.uni-ulm.de/mawi/bntextillabor/bildungsangebote/lehrkraefte/guidebook/reparatur-s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4D6536F1-41FE-43B1-B39F-6BA5646A3D70}" type="slidenum">
              <a:rPr lang="en-GB" sz="1200" b="0" strike="noStrike" spc="-1">
                <a:solidFill>
                  <a:srgbClr val="FFFFFF"/>
                </a:solidFill>
                <a:latin typeface="Calibri"/>
              </a:rPr>
              <a:t>1</a:t>
            </a:fld>
            <a:endParaRPr lang="de-DE" sz="1200" b="0" strike="noStrike" spc="-1">
              <a:latin typeface="Calibri"/>
            </a:endParaRPr>
          </a:p>
        </p:txBody>
      </p:sp>
      <p:grpSp>
        <p:nvGrpSpPr>
          <p:cNvPr id="3" name="Gruppieren 2">
            <a:extLst>
              <a:ext uri="{FF2B5EF4-FFF2-40B4-BE49-F238E27FC236}">
                <a16:creationId xmlns:a16="http://schemas.microsoft.com/office/drawing/2014/main" id="{2052FDA2-9899-F947-9041-B7EC0579644A}"/>
              </a:ext>
            </a:extLst>
          </p:cNvPr>
          <p:cNvGrpSpPr/>
          <p:nvPr/>
        </p:nvGrpSpPr>
        <p:grpSpPr>
          <a:xfrm>
            <a:off x="416880" y="4951805"/>
            <a:ext cx="7930699" cy="900000"/>
            <a:chOff x="5079058" y="5848612"/>
            <a:chExt cx="7933292" cy="900000"/>
          </a:xfrm>
        </p:grpSpPr>
        <p:sp>
          <p:nvSpPr>
            <p:cNvPr id="212" name="CustomShape 3"/>
            <p:cNvSpPr/>
            <p:nvPr/>
          </p:nvSpPr>
          <p:spPr>
            <a:xfrm>
              <a:off x="5079058" y="6188007"/>
              <a:ext cx="7933292" cy="39865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e-DE" sz="2000" spc="-1" dirty="0">
                  <a:latin typeface="Fira Sans"/>
                  <a:ea typeface="Fira Sans"/>
                </a:rPr>
                <a:t>Gefördert von der Deutschen Bundesstiftung Umwelt </a:t>
              </a:r>
            </a:p>
          </p:txBody>
        </p:sp>
        <p:pic>
          <p:nvPicPr>
            <p:cNvPr id="213" name="Grafik 18"/>
            <p:cNvPicPr>
              <a:picLocks noChangeAspect="1"/>
            </p:cNvPicPr>
            <p:nvPr/>
          </p:nvPicPr>
          <p:blipFill>
            <a:blip r:embed="rId3"/>
            <a:stretch/>
          </p:blipFill>
          <p:spPr>
            <a:xfrm>
              <a:off x="11660569" y="5848612"/>
              <a:ext cx="899998" cy="900000"/>
            </a:xfrm>
            <a:prstGeom prst="rect">
              <a:avLst/>
            </a:prstGeom>
            <a:ln>
              <a:noFill/>
            </a:ln>
          </p:spPr>
        </p:pic>
      </p:grpSp>
      <p:sp>
        <p:nvSpPr>
          <p:cNvPr id="211" name="TextShape 2"/>
          <p:cNvSpPr txBox="1"/>
          <p:nvPr/>
        </p:nvSpPr>
        <p:spPr>
          <a:xfrm>
            <a:off x="416880" y="1765144"/>
            <a:ext cx="9072240" cy="3140416"/>
          </a:xfrm>
          <a:prstGeom prst="rect">
            <a:avLst/>
          </a:prstGeom>
          <a:noFill/>
          <a:ln>
            <a:noFill/>
          </a:ln>
        </p:spPr>
        <p:txBody>
          <a:bodyPr anchor="ctr">
            <a:noAutofit/>
          </a:bodyPr>
          <a:lstStyle/>
          <a:p>
            <a:pPr>
              <a:lnSpc>
                <a:spcPct val="90000"/>
              </a:lnSpc>
            </a:pPr>
            <a:r>
              <a:rPr lang="de-DE" sz="4400" b="1" spc="-1" dirty="0">
                <a:solidFill>
                  <a:srgbClr val="64CFAC"/>
                </a:solidFill>
                <a:latin typeface="Fira Sans"/>
                <a:ea typeface="Fira Sans"/>
              </a:rPr>
              <a:t>Nachhaltiger Modekonsum für Jugendliche – Das </a:t>
            </a:r>
            <a:r>
              <a:rPr lang="de-DE" sz="4400" b="1" spc="-1" dirty="0" err="1">
                <a:solidFill>
                  <a:srgbClr val="64CFAC"/>
                </a:solidFill>
                <a:latin typeface="Fira Sans"/>
                <a:ea typeface="Fira Sans"/>
              </a:rPr>
              <a:t>BNTextillabor</a:t>
            </a:r>
            <a:endParaRPr lang="de-DE" sz="4400" b="1" spc="-1" dirty="0">
              <a:solidFill>
                <a:srgbClr val="64CFAC"/>
              </a:solidFill>
              <a:latin typeface="Fira Sans"/>
              <a:ea typeface="Fira Sans"/>
            </a:endParaRPr>
          </a:p>
          <a:p>
            <a:pPr>
              <a:lnSpc>
                <a:spcPct val="90000"/>
              </a:lnSpc>
            </a:pPr>
            <a:endParaRPr lang="de-DE" sz="2400" strike="noStrike" spc="-1" dirty="0">
              <a:latin typeface="Fira Sans"/>
              <a:ea typeface="Fira Sans"/>
            </a:endParaRPr>
          </a:p>
          <a:p>
            <a:pPr>
              <a:lnSpc>
                <a:spcPct val="90000"/>
              </a:lnSpc>
            </a:pPr>
            <a:endParaRPr lang="de-DE" sz="2400" spc="-1" dirty="0">
              <a:latin typeface="Fira Sans"/>
              <a:ea typeface="Fira Sans"/>
            </a:endParaRPr>
          </a:p>
          <a:p>
            <a:pPr>
              <a:lnSpc>
                <a:spcPct val="90000"/>
              </a:lnSpc>
            </a:pPr>
            <a:endParaRPr lang="de-DE" sz="2400" strike="noStrike" spc="-1" dirty="0">
              <a:latin typeface="Fira Sans"/>
              <a:ea typeface="Fira Sans"/>
            </a:endParaRPr>
          </a:p>
          <a:p>
            <a:pPr>
              <a:lnSpc>
                <a:spcPct val="90000"/>
              </a:lnSpc>
            </a:pPr>
            <a:r>
              <a:rPr lang="de-DE" sz="2000" spc="-1" dirty="0">
                <a:latin typeface="Fira Sans"/>
                <a:ea typeface="Fira Sans"/>
              </a:rPr>
              <a:t>Entwickelt 2019-2021 von der </a:t>
            </a:r>
          </a:p>
          <a:p>
            <a:pPr>
              <a:lnSpc>
                <a:spcPct val="90000"/>
              </a:lnSpc>
            </a:pPr>
            <a:r>
              <a:rPr lang="de-DE" sz="2000" spc="-1" dirty="0">
                <a:latin typeface="Fira Sans"/>
                <a:ea typeface="Fira Sans"/>
              </a:rPr>
              <a:t>Universität Ulm und der TU Berlin </a:t>
            </a:r>
          </a:p>
          <a:p>
            <a:pPr>
              <a:lnSpc>
                <a:spcPct val="90000"/>
              </a:lnSpc>
            </a:pPr>
            <a:endParaRPr lang="en-US" sz="3600" b="0" strike="noStrike" spc="-1" dirty="0">
              <a:solidFill>
                <a:srgbClr val="000000"/>
              </a:solidFill>
              <a:latin typeface="Calibri"/>
            </a:endParaRPr>
          </a:p>
        </p:txBody>
      </p:sp>
      <p:grpSp>
        <p:nvGrpSpPr>
          <p:cNvPr id="5" name="Gruppieren 4">
            <a:extLst>
              <a:ext uri="{FF2B5EF4-FFF2-40B4-BE49-F238E27FC236}">
                <a16:creationId xmlns:a16="http://schemas.microsoft.com/office/drawing/2014/main" id="{6927716A-F91D-744E-9E40-207E82438C32}"/>
              </a:ext>
            </a:extLst>
          </p:cNvPr>
          <p:cNvGrpSpPr/>
          <p:nvPr/>
        </p:nvGrpSpPr>
        <p:grpSpPr>
          <a:xfrm>
            <a:off x="4953000" y="3688980"/>
            <a:ext cx="3981372" cy="939600"/>
            <a:chOff x="4824706" y="3772705"/>
            <a:chExt cx="3981372" cy="939600"/>
          </a:xfrm>
        </p:grpSpPr>
        <p:pic>
          <p:nvPicPr>
            <p:cNvPr id="10" name="Grafik 12">
              <a:extLst>
                <a:ext uri="{FF2B5EF4-FFF2-40B4-BE49-F238E27FC236}">
                  <a16:creationId xmlns:a16="http://schemas.microsoft.com/office/drawing/2014/main" id="{BC181679-5471-1E46-AA99-591A924A8021}"/>
                </a:ext>
              </a:extLst>
            </p:cNvPr>
            <p:cNvPicPr/>
            <p:nvPr/>
          </p:nvPicPr>
          <p:blipFill>
            <a:blip r:embed="rId4"/>
            <a:stretch/>
          </p:blipFill>
          <p:spPr>
            <a:xfrm>
              <a:off x="7543918" y="3772705"/>
              <a:ext cx="1262160" cy="939600"/>
            </a:xfrm>
            <a:prstGeom prst="rect">
              <a:avLst/>
            </a:prstGeom>
            <a:ln>
              <a:noFill/>
            </a:ln>
          </p:spPr>
        </p:pic>
        <p:pic>
          <p:nvPicPr>
            <p:cNvPr id="4" name="Grafik 3">
              <a:extLst>
                <a:ext uri="{FF2B5EF4-FFF2-40B4-BE49-F238E27FC236}">
                  <a16:creationId xmlns:a16="http://schemas.microsoft.com/office/drawing/2014/main" id="{323B56F1-8D72-4447-97ED-8EE9BDCEA56D}"/>
                </a:ext>
              </a:extLst>
            </p:cNvPr>
            <p:cNvPicPr>
              <a:picLocks noChangeAspect="1"/>
            </p:cNvPicPr>
            <p:nvPr/>
          </p:nvPicPr>
          <p:blipFill>
            <a:blip r:embed="rId5"/>
            <a:stretch>
              <a:fillRect/>
            </a:stretch>
          </p:blipFill>
          <p:spPr>
            <a:xfrm>
              <a:off x="4824706" y="3914589"/>
              <a:ext cx="2336400" cy="655832"/>
            </a:xfrm>
            <a:prstGeom prst="rect">
              <a:avLst/>
            </a:prstGeom>
          </p:spPr>
        </p:pic>
      </p:grpSp>
    </p:spTree>
    <p:extLst>
      <p:ext uri="{BB962C8B-B14F-4D97-AF65-F5344CB8AC3E}">
        <p14:creationId xmlns:p14="http://schemas.microsoft.com/office/powerpoint/2010/main" val="3566959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5356B9BA-E037-4864-8263-F35DBEEF5AC3}" type="slidenum">
              <a:rPr lang="en-GB" sz="1200" b="0" strike="noStrike" spc="-1">
                <a:solidFill>
                  <a:srgbClr val="FFFFFF"/>
                </a:solidFill>
                <a:latin typeface="Calibri"/>
              </a:rPr>
              <a:t>2</a:t>
            </a:fld>
            <a:endParaRPr lang="de-DE" sz="1200" b="0" strike="noStrike" spc="-1">
              <a:latin typeface="Calibri"/>
            </a:endParaRPr>
          </a:p>
        </p:txBody>
      </p:sp>
      <p:sp>
        <p:nvSpPr>
          <p:cNvPr id="13" name="CustomShape 1">
            <a:extLst>
              <a:ext uri="{FF2B5EF4-FFF2-40B4-BE49-F238E27FC236}">
                <a16:creationId xmlns:a16="http://schemas.microsoft.com/office/drawing/2014/main" id="{38616C21-DA90-EE48-A429-42222518D1F3}"/>
              </a:ext>
            </a:extLst>
          </p:cNvPr>
          <p:cNvSpPr/>
          <p:nvPr/>
        </p:nvSpPr>
        <p:spPr>
          <a:xfrm>
            <a:off x="1343160" y="6492960"/>
            <a:ext cx="72194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endParaRPr lang="de-DE" sz="1500" b="0" strike="noStrike" spc="-1" dirty="0">
              <a:latin typeface="Calibri"/>
            </a:endParaRPr>
          </a:p>
        </p:txBody>
      </p:sp>
      <p:pic>
        <p:nvPicPr>
          <p:cNvPr id="7" name="Grafik 6">
            <a:extLst>
              <a:ext uri="{FF2B5EF4-FFF2-40B4-BE49-F238E27FC236}">
                <a16:creationId xmlns:a16="http://schemas.microsoft.com/office/drawing/2014/main" id="{C946DD3E-DBF7-3745-A528-7F4FC1BF78CF}"/>
              </a:ext>
            </a:extLst>
          </p:cNvPr>
          <p:cNvPicPr>
            <a:picLocks noChangeAspect="1"/>
          </p:cNvPicPr>
          <p:nvPr/>
        </p:nvPicPr>
        <p:blipFill>
          <a:blip r:embed="rId3"/>
          <a:stretch>
            <a:fillRect/>
          </a:stretch>
        </p:blipFill>
        <p:spPr>
          <a:xfrm>
            <a:off x="140597" y="285541"/>
            <a:ext cx="4812283" cy="1187230"/>
          </a:xfrm>
          <a:prstGeom prst="rect">
            <a:avLst/>
          </a:prstGeom>
        </p:spPr>
      </p:pic>
      <p:grpSp>
        <p:nvGrpSpPr>
          <p:cNvPr id="4" name="Gruppieren 3">
            <a:extLst>
              <a:ext uri="{FF2B5EF4-FFF2-40B4-BE49-F238E27FC236}">
                <a16:creationId xmlns:a16="http://schemas.microsoft.com/office/drawing/2014/main" id="{D7F5F46C-BAE1-0848-8D74-C2585D3C8F78}"/>
              </a:ext>
            </a:extLst>
          </p:cNvPr>
          <p:cNvGrpSpPr/>
          <p:nvPr/>
        </p:nvGrpSpPr>
        <p:grpSpPr>
          <a:xfrm>
            <a:off x="265157" y="2140625"/>
            <a:ext cx="9141283" cy="4062028"/>
            <a:chOff x="265157" y="2140625"/>
            <a:chExt cx="9141283" cy="4062028"/>
          </a:xfrm>
        </p:grpSpPr>
        <p:sp>
          <p:nvSpPr>
            <p:cNvPr id="223" name="CustomShape 3"/>
            <p:cNvSpPr/>
            <p:nvPr/>
          </p:nvSpPr>
          <p:spPr>
            <a:xfrm>
              <a:off x="265157" y="2156141"/>
              <a:ext cx="1980000" cy="3240000"/>
            </a:xfrm>
            <a:prstGeom prst="rect">
              <a:avLst/>
            </a:prstGeom>
            <a:solidFill>
              <a:schemeClr val="bg2"/>
            </a:solidFill>
            <a:ln w="635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marL="360">
                <a:spcBef>
                  <a:spcPts val="600"/>
                </a:spcBef>
                <a:buClr>
                  <a:srgbClr val="000000"/>
                </a:buClr>
              </a:pPr>
              <a:endParaRPr lang="de-DE" sz="800" strike="noStrike"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r>
                <a:rPr lang="de-DE" sz="1600" strike="noStrike" spc="-1" dirty="0">
                  <a:solidFill>
                    <a:srgbClr val="000000"/>
                  </a:solidFill>
                  <a:latin typeface="Fira Sans Light" panose="020B0403050000020004" pitchFamily="34" charset="0"/>
                  <a:ea typeface="Fira Sans Light" panose="020B0403050000020004" pitchFamily="34" charset="0"/>
                </a:rPr>
                <a:t>Einfache Näh- und Reparatur-Techniken:  </a:t>
              </a:r>
            </a:p>
            <a:p>
              <a:pPr marL="360">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Anwendung von Handnäh-Techniken, Reparatur-Techniken</a:t>
              </a:r>
              <a:br>
                <a:rPr lang="de-DE" sz="1600" spc="-1" dirty="0">
                  <a:solidFill>
                    <a:srgbClr val="000000"/>
                  </a:solidFill>
                  <a:latin typeface="Fira Sans Light" panose="020B0403050000020004" pitchFamily="34" charset="0"/>
                  <a:ea typeface="Fira Sans Light" panose="020B0403050000020004" pitchFamily="34" charset="0"/>
                </a:rPr>
              </a:b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p:txBody>
        </p:sp>
        <p:sp>
          <p:nvSpPr>
            <p:cNvPr id="224" name="CustomShape 4"/>
            <p:cNvSpPr/>
            <p:nvPr/>
          </p:nvSpPr>
          <p:spPr>
            <a:xfrm>
              <a:off x="2682720" y="2175240"/>
              <a:ext cx="1980000" cy="3240000"/>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endParaRPr lang="de-DE" sz="800" dirty="0">
                <a:latin typeface="Fira Sans Light" panose="020B0403050000020004" pitchFamily="34" charset="0"/>
                <a:ea typeface="Fira Sans Light" panose="020B0403050000020004" pitchFamily="34" charset="0"/>
              </a:endParaRPr>
            </a:p>
            <a:p>
              <a:r>
                <a:rPr lang="de-DE" sz="1600" dirty="0">
                  <a:latin typeface="Fira Sans Light" panose="020B0403050000020004" pitchFamily="34" charset="0"/>
                  <a:ea typeface="Fira Sans Light" panose="020B0403050000020004" pitchFamily="34" charset="0"/>
                </a:rPr>
                <a:t>Verschönerungs-techniken, einfache Nähprojekte:</a:t>
              </a:r>
            </a:p>
            <a:p>
              <a:pPr marL="360">
                <a:lnSpc>
                  <a:spcPct val="100000"/>
                </a:lnSpc>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Anwendung von Handnäh-Techniken für einfache Nähprojekte, Visible </a:t>
              </a:r>
              <a:r>
                <a:rPr lang="de-DE" sz="1600" spc="-1" dirty="0" err="1">
                  <a:solidFill>
                    <a:srgbClr val="000000"/>
                  </a:solidFill>
                  <a:latin typeface="Fira Sans Light" panose="020B0403050000020004" pitchFamily="34" charset="0"/>
                  <a:ea typeface="Fira Sans Light" panose="020B0403050000020004" pitchFamily="34" charset="0"/>
                </a:rPr>
                <a:t>Mending</a:t>
              </a:r>
              <a:endParaRPr lang="de-DE" sz="1600" spc="-1" dirty="0">
                <a:solidFill>
                  <a:srgbClr val="000000"/>
                </a:solidFill>
                <a:latin typeface="Fira Sans Light" panose="020B0403050000020004" pitchFamily="34" charset="0"/>
                <a:ea typeface="Fira Sans Light" panose="020B0403050000020004" pitchFamily="34" charset="0"/>
              </a:endParaRPr>
            </a:p>
            <a:p>
              <a:pPr marL="360">
                <a:lnSpc>
                  <a:spcPct val="100000"/>
                </a:lnSpc>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 </a:t>
              </a:r>
              <a:endParaRPr lang="de-DE" sz="1600" strike="noStrike" spc="-1" dirty="0">
                <a:solidFill>
                  <a:srgbClr val="000000"/>
                </a:solidFill>
                <a:latin typeface="Fira Sans Light" panose="020B0403050000020004" pitchFamily="34" charset="0"/>
                <a:ea typeface="Fira Sans Light" panose="020B0403050000020004" pitchFamily="34" charset="0"/>
              </a:endParaRPr>
            </a:p>
            <a:p>
              <a:pPr marL="360">
                <a:lnSpc>
                  <a:spcPct val="100000"/>
                </a:lnSpc>
                <a:spcBef>
                  <a:spcPts val="600"/>
                </a:spcBef>
                <a:buClr>
                  <a:srgbClr val="000000"/>
                </a:buClr>
              </a:pPr>
              <a:endParaRPr lang="de-DE" sz="1600" strike="noStrike" spc="-1" dirty="0">
                <a:latin typeface="Fira Sans" panose="020B0503050000020004" pitchFamily="34" charset="0"/>
                <a:ea typeface="Fira Sans" panose="020B0503050000020004" pitchFamily="34" charset="0"/>
              </a:endParaRPr>
            </a:p>
          </p:txBody>
        </p:sp>
        <p:sp>
          <p:nvSpPr>
            <p:cNvPr id="225" name="CustomShape 5"/>
            <p:cNvSpPr/>
            <p:nvPr/>
          </p:nvSpPr>
          <p:spPr>
            <a:xfrm>
              <a:off x="5077440" y="2152059"/>
              <a:ext cx="1980000" cy="3240000"/>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wrap="square"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Textildruck:</a:t>
              </a:r>
            </a:p>
            <a:p>
              <a:pPr marL="360">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Aufwertung von Textilien mit Textildruck /</a:t>
              </a:r>
            </a:p>
            <a:p>
              <a:pPr marL="360">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Schablonendruck</a:t>
              </a: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br>
                <a:rPr lang="de-DE" sz="1600" spc="-1" dirty="0">
                  <a:solidFill>
                    <a:srgbClr val="000000"/>
                  </a:solidFill>
                  <a:latin typeface="Fira Sans Light" panose="020B0403050000020004" pitchFamily="34" charset="0"/>
                  <a:ea typeface="Fira Sans Light" panose="020B0403050000020004" pitchFamily="34" charset="0"/>
                </a:rPr>
              </a:b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p:txBody>
        </p:sp>
        <p:sp>
          <p:nvSpPr>
            <p:cNvPr id="21" name="CustomShape 5">
              <a:extLst>
                <a:ext uri="{FF2B5EF4-FFF2-40B4-BE49-F238E27FC236}">
                  <a16:creationId xmlns:a16="http://schemas.microsoft.com/office/drawing/2014/main" id="{75FD8562-BA57-C849-965C-2C060B7BC473}"/>
                </a:ext>
              </a:extLst>
            </p:cNvPr>
            <p:cNvSpPr/>
            <p:nvPr/>
          </p:nvSpPr>
          <p:spPr>
            <a:xfrm>
              <a:off x="7426440" y="2140625"/>
              <a:ext cx="1980000" cy="3240000"/>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Nähprojekt Bauchtasche: </a:t>
              </a:r>
            </a:p>
            <a:p>
              <a:pPr marL="360">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Nähen mit der Nähmaschine,</a:t>
              </a:r>
            </a:p>
            <a:p>
              <a:pPr marL="360">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Planung und Durchführung eines Nähprojektes</a:t>
              </a: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 </a:t>
              </a:r>
              <a:endParaRPr lang="de-DE" sz="1600" spc="-1" dirty="0">
                <a:solidFill>
                  <a:srgbClr val="000000"/>
                </a:solidFill>
                <a:latin typeface="Fira Sans" panose="020B0503050000020004" pitchFamily="34" charset="0"/>
                <a:ea typeface="Fira Sans" panose="020B0503050000020004" pitchFamily="34" charset="0"/>
              </a:endParaRPr>
            </a:p>
          </p:txBody>
        </p:sp>
        <p:grpSp>
          <p:nvGrpSpPr>
            <p:cNvPr id="9" name="Gruppieren 8">
              <a:extLst>
                <a:ext uri="{FF2B5EF4-FFF2-40B4-BE49-F238E27FC236}">
                  <a16:creationId xmlns:a16="http://schemas.microsoft.com/office/drawing/2014/main" id="{370D78E0-5CDA-0546-80E8-7D0095F693A4}"/>
                </a:ext>
              </a:extLst>
            </p:cNvPr>
            <p:cNvGrpSpPr/>
            <p:nvPr/>
          </p:nvGrpSpPr>
          <p:grpSpPr>
            <a:xfrm>
              <a:off x="2716992" y="5690398"/>
              <a:ext cx="1909741" cy="504225"/>
              <a:chOff x="249797" y="5530076"/>
              <a:chExt cx="1909741" cy="504225"/>
            </a:xfrm>
          </p:grpSpPr>
          <p:pic>
            <p:nvPicPr>
              <p:cNvPr id="62" name="Grafik 16">
                <a:extLst>
                  <a:ext uri="{FF2B5EF4-FFF2-40B4-BE49-F238E27FC236}">
                    <a16:creationId xmlns:a16="http://schemas.microsoft.com/office/drawing/2014/main" id="{7A24AC94-3700-B041-B345-3DA4223337EE}"/>
                  </a:ext>
                </a:extLst>
              </p:cNvPr>
              <p:cNvPicPr>
                <a:picLocks noChangeAspect="1"/>
              </p:cNvPicPr>
              <p:nvPr/>
            </p:nvPicPr>
            <p:blipFill>
              <a:blip r:embed="rId4"/>
              <a:stretch/>
            </p:blipFill>
            <p:spPr>
              <a:xfrm>
                <a:off x="249797" y="5602301"/>
                <a:ext cx="432000" cy="432000"/>
              </a:xfrm>
              <a:prstGeom prst="rect">
                <a:avLst/>
              </a:prstGeom>
              <a:ln>
                <a:noFill/>
              </a:ln>
            </p:spPr>
          </p:pic>
          <p:pic>
            <p:nvPicPr>
              <p:cNvPr id="64" name="Grafik 63">
                <a:extLst>
                  <a:ext uri="{FF2B5EF4-FFF2-40B4-BE49-F238E27FC236}">
                    <a16:creationId xmlns:a16="http://schemas.microsoft.com/office/drawing/2014/main" id="{0F44CF77-CEB7-034D-9323-66B356C673D0}"/>
                  </a:ext>
                </a:extLst>
              </p:cNvPr>
              <p:cNvPicPr>
                <a:picLocks noChangeAspect="1"/>
              </p:cNvPicPr>
              <p:nvPr/>
            </p:nvPicPr>
            <p:blipFill>
              <a:blip r:embed="rId5"/>
              <a:stretch>
                <a:fillRect/>
              </a:stretch>
            </p:blipFill>
            <p:spPr>
              <a:xfrm>
                <a:off x="1219027" y="5530076"/>
                <a:ext cx="432000" cy="432000"/>
              </a:xfrm>
              <a:prstGeom prst="rect">
                <a:avLst/>
              </a:prstGeom>
            </p:spPr>
          </p:pic>
          <p:pic>
            <p:nvPicPr>
              <p:cNvPr id="65" name="Grafik 64">
                <a:extLst>
                  <a:ext uri="{FF2B5EF4-FFF2-40B4-BE49-F238E27FC236}">
                    <a16:creationId xmlns:a16="http://schemas.microsoft.com/office/drawing/2014/main" id="{A86ED65B-2D65-1246-832F-05C81E6491EC}"/>
                  </a:ext>
                </a:extLst>
              </p:cNvPr>
              <p:cNvPicPr>
                <a:picLocks noChangeAspect="1"/>
              </p:cNvPicPr>
              <p:nvPr/>
            </p:nvPicPr>
            <p:blipFill>
              <a:blip r:embed="rId6"/>
              <a:stretch>
                <a:fillRect/>
              </a:stretch>
            </p:blipFill>
            <p:spPr>
              <a:xfrm>
                <a:off x="734412" y="5530076"/>
                <a:ext cx="432000" cy="432000"/>
              </a:xfrm>
              <a:prstGeom prst="rect">
                <a:avLst/>
              </a:prstGeom>
            </p:spPr>
          </p:pic>
          <p:pic>
            <p:nvPicPr>
              <p:cNvPr id="8" name="Grafik 7">
                <a:extLst>
                  <a:ext uri="{FF2B5EF4-FFF2-40B4-BE49-F238E27FC236}">
                    <a16:creationId xmlns:a16="http://schemas.microsoft.com/office/drawing/2014/main" id="{79B514FE-B6FE-3841-9B41-B51855CFA45A}"/>
                  </a:ext>
                </a:extLst>
              </p:cNvPr>
              <p:cNvPicPr>
                <a:picLocks noChangeAspect="1"/>
              </p:cNvPicPr>
              <p:nvPr/>
            </p:nvPicPr>
            <p:blipFill>
              <a:blip r:embed="rId7"/>
              <a:stretch>
                <a:fillRect/>
              </a:stretch>
            </p:blipFill>
            <p:spPr>
              <a:xfrm>
                <a:off x="1728761" y="5564370"/>
                <a:ext cx="430777" cy="385200"/>
              </a:xfrm>
              <a:prstGeom prst="rect">
                <a:avLst/>
              </a:prstGeom>
            </p:spPr>
          </p:pic>
        </p:grpSp>
        <p:grpSp>
          <p:nvGrpSpPr>
            <p:cNvPr id="40" name="Gruppieren 39">
              <a:extLst>
                <a:ext uri="{FF2B5EF4-FFF2-40B4-BE49-F238E27FC236}">
                  <a16:creationId xmlns:a16="http://schemas.microsoft.com/office/drawing/2014/main" id="{8DD205F8-7DE9-BF43-9548-795A95929A69}"/>
                </a:ext>
              </a:extLst>
            </p:cNvPr>
            <p:cNvGrpSpPr/>
            <p:nvPr/>
          </p:nvGrpSpPr>
          <p:grpSpPr>
            <a:xfrm>
              <a:off x="452686" y="5698428"/>
              <a:ext cx="1909741" cy="504225"/>
              <a:chOff x="249797" y="5530076"/>
              <a:chExt cx="1909741" cy="504225"/>
            </a:xfrm>
          </p:grpSpPr>
          <p:pic>
            <p:nvPicPr>
              <p:cNvPr id="41" name="Grafik 16">
                <a:extLst>
                  <a:ext uri="{FF2B5EF4-FFF2-40B4-BE49-F238E27FC236}">
                    <a16:creationId xmlns:a16="http://schemas.microsoft.com/office/drawing/2014/main" id="{546E25D0-F334-9444-88DC-782A7CD46FF3}"/>
                  </a:ext>
                </a:extLst>
              </p:cNvPr>
              <p:cNvPicPr>
                <a:picLocks noChangeAspect="1"/>
              </p:cNvPicPr>
              <p:nvPr/>
            </p:nvPicPr>
            <p:blipFill>
              <a:blip r:embed="rId4"/>
              <a:stretch/>
            </p:blipFill>
            <p:spPr>
              <a:xfrm>
                <a:off x="249797" y="5602301"/>
                <a:ext cx="432000" cy="432000"/>
              </a:xfrm>
              <a:prstGeom prst="rect">
                <a:avLst/>
              </a:prstGeom>
              <a:ln>
                <a:noFill/>
              </a:ln>
            </p:spPr>
          </p:pic>
          <p:pic>
            <p:nvPicPr>
              <p:cNvPr id="42" name="Grafik 41">
                <a:extLst>
                  <a:ext uri="{FF2B5EF4-FFF2-40B4-BE49-F238E27FC236}">
                    <a16:creationId xmlns:a16="http://schemas.microsoft.com/office/drawing/2014/main" id="{97D003A0-E8CF-2549-99FC-8305091F6C76}"/>
                  </a:ext>
                </a:extLst>
              </p:cNvPr>
              <p:cNvPicPr>
                <a:picLocks noChangeAspect="1"/>
              </p:cNvPicPr>
              <p:nvPr/>
            </p:nvPicPr>
            <p:blipFill>
              <a:blip r:embed="rId5"/>
              <a:stretch>
                <a:fillRect/>
              </a:stretch>
            </p:blipFill>
            <p:spPr>
              <a:xfrm>
                <a:off x="1219027" y="5530076"/>
                <a:ext cx="432000" cy="432000"/>
              </a:xfrm>
              <a:prstGeom prst="rect">
                <a:avLst/>
              </a:prstGeom>
            </p:spPr>
          </p:pic>
          <p:pic>
            <p:nvPicPr>
              <p:cNvPr id="46" name="Grafik 45">
                <a:extLst>
                  <a:ext uri="{FF2B5EF4-FFF2-40B4-BE49-F238E27FC236}">
                    <a16:creationId xmlns:a16="http://schemas.microsoft.com/office/drawing/2014/main" id="{DAE9F82E-53E8-A14A-880C-CF93134C86AE}"/>
                  </a:ext>
                </a:extLst>
              </p:cNvPr>
              <p:cNvPicPr>
                <a:picLocks noChangeAspect="1"/>
              </p:cNvPicPr>
              <p:nvPr/>
            </p:nvPicPr>
            <p:blipFill>
              <a:blip r:embed="rId6"/>
              <a:stretch>
                <a:fillRect/>
              </a:stretch>
            </p:blipFill>
            <p:spPr>
              <a:xfrm>
                <a:off x="734412" y="5530076"/>
                <a:ext cx="432000" cy="432000"/>
              </a:xfrm>
              <a:prstGeom prst="rect">
                <a:avLst/>
              </a:prstGeom>
            </p:spPr>
          </p:pic>
          <p:pic>
            <p:nvPicPr>
              <p:cNvPr id="47" name="Grafik 46">
                <a:extLst>
                  <a:ext uri="{FF2B5EF4-FFF2-40B4-BE49-F238E27FC236}">
                    <a16:creationId xmlns:a16="http://schemas.microsoft.com/office/drawing/2014/main" id="{9B383D7D-9B21-0747-A873-606C01D86A72}"/>
                  </a:ext>
                </a:extLst>
              </p:cNvPr>
              <p:cNvPicPr>
                <a:picLocks noChangeAspect="1"/>
              </p:cNvPicPr>
              <p:nvPr/>
            </p:nvPicPr>
            <p:blipFill>
              <a:blip r:embed="rId7"/>
              <a:stretch>
                <a:fillRect/>
              </a:stretch>
            </p:blipFill>
            <p:spPr>
              <a:xfrm>
                <a:off x="1728761" y="5564370"/>
                <a:ext cx="430777" cy="385200"/>
              </a:xfrm>
              <a:prstGeom prst="rect">
                <a:avLst/>
              </a:prstGeom>
            </p:spPr>
          </p:pic>
        </p:grpSp>
        <p:grpSp>
          <p:nvGrpSpPr>
            <p:cNvPr id="48" name="Gruppieren 47">
              <a:extLst>
                <a:ext uri="{FF2B5EF4-FFF2-40B4-BE49-F238E27FC236}">
                  <a16:creationId xmlns:a16="http://schemas.microsoft.com/office/drawing/2014/main" id="{9154994B-73C1-3A49-8851-50F481B041C1}"/>
                </a:ext>
              </a:extLst>
            </p:cNvPr>
            <p:cNvGrpSpPr/>
            <p:nvPr/>
          </p:nvGrpSpPr>
          <p:grpSpPr>
            <a:xfrm>
              <a:off x="5106570" y="5673209"/>
              <a:ext cx="1909741" cy="504225"/>
              <a:chOff x="249797" y="5530076"/>
              <a:chExt cx="1909741" cy="504225"/>
            </a:xfrm>
          </p:grpSpPr>
          <p:pic>
            <p:nvPicPr>
              <p:cNvPr id="49" name="Grafik 16">
                <a:extLst>
                  <a:ext uri="{FF2B5EF4-FFF2-40B4-BE49-F238E27FC236}">
                    <a16:creationId xmlns:a16="http://schemas.microsoft.com/office/drawing/2014/main" id="{1AD174BE-2EF3-F548-95D4-34B7C760F68A}"/>
                  </a:ext>
                </a:extLst>
              </p:cNvPr>
              <p:cNvPicPr>
                <a:picLocks noChangeAspect="1"/>
              </p:cNvPicPr>
              <p:nvPr/>
            </p:nvPicPr>
            <p:blipFill>
              <a:blip r:embed="rId4"/>
              <a:stretch/>
            </p:blipFill>
            <p:spPr>
              <a:xfrm>
                <a:off x="249797" y="5602301"/>
                <a:ext cx="432000" cy="432000"/>
              </a:xfrm>
              <a:prstGeom prst="rect">
                <a:avLst/>
              </a:prstGeom>
              <a:ln>
                <a:noFill/>
              </a:ln>
            </p:spPr>
          </p:pic>
          <p:pic>
            <p:nvPicPr>
              <p:cNvPr id="50" name="Grafik 49">
                <a:extLst>
                  <a:ext uri="{FF2B5EF4-FFF2-40B4-BE49-F238E27FC236}">
                    <a16:creationId xmlns:a16="http://schemas.microsoft.com/office/drawing/2014/main" id="{9C339205-7740-1447-98FC-2F9EB75B7AF8}"/>
                  </a:ext>
                </a:extLst>
              </p:cNvPr>
              <p:cNvPicPr>
                <a:picLocks noChangeAspect="1"/>
              </p:cNvPicPr>
              <p:nvPr/>
            </p:nvPicPr>
            <p:blipFill>
              <a:blip r:embed="rId5"/>
              <a:stretch>
                <a:fillRect/>
              </a:stretch>
            </p:blipFill>
            <p:spPr>
              <a:xfrm>
                <a:off x="1219027" y="5530076"/>
                <a:ext cx="432000" cy="432000"/>
              </a:xfrm>
              <a:prstGeom prst="rect">
                <a:avLst/>
              </a:prstGeom>
            </p:spPr>
          </p:pic>
          <p:pic>
            <p:nvPicPr>
              <p:cNvPr id="51" name="Grafik 50">
                <a:extLst>
                  <a:ext uri="{FF2B5EF4-FFF2-40B4-BE49-F238E27FC236}">
                    <a16:creationId xmlns:a16="http://schemas.microsoft.com/office/drawing/2014/main" id="{C303A479-1716-B54C-A541-70C1FEDE8C4E}"/>
                  </a:ext>
                </a:extLst>
              </p:cNvPr>
              <p:cNvPicPr>
                <a:picLocks noChangeAspect="1"/>
              </p:cNvPicPr>
              <p:nvPr/>
            </p:nvPicPr>
            <p:blipFill>
              <a:blip r:embed="rId6"/>
              <a:stretch>
                <a:fillRect/>
              </a:stretch>
            </p:blipFill>
            <p:spPr>
              <a:xfrm>
                <a:off x="734412" y="5530076"/>
                <a:ext cx="432000" cy="432000"/>
              </a:xfrm>
              <a:prstGeom prst="rect">
                <a:avLst/>
              </a:prstGeom>
            </p:spPr>
          </p:pic>
          <p:pic>
            <p:nvPicPr>
              <p:cNvPr id="52" name="Grafik 51">
                <a:extLst>
                  <a:ext uri="{FF2B5EF4-FFF2-40B4-BE49-F238E27FC236}">
                    <a16:creationId xmlns:a16="http://schemas.microsoft.com/office/drawing/2014/main" id="{CF38A917-B527-8545-A196-66FC6AC58A55}"/>
                  </a:ext>
                </a:extLst>
              </p:cNvPr>
              <p:cNvPicPr>
                <a:picLocks noChangeAspect="1"/>
              </p:cNvPicPr>
              <p:nvPr/>
            </p:nvPicPr>
            <p:blipFill>
              <a:blip r:embed="rId7"/>
              <a:stretch>
                <a:fillRect/>
              </a:stretch>
            </p:blipFill>
            <p:spPr>
              <a:xfrm>
                <a:off x="1728761" y="5564370"/>
                <a:ext cx="430777" cy="385200"/>
              </a:xfrm>
              <a:prstGeom prst="rect">
                <a:avLst/>
              </a:prstGeom>
            </p:spPr>
          </p:pic>
        </p:grpSp>
        <p:grpSp>
          <p:nvGrpSpPr>
            <p:cNvPr id="58" name="Gruppieren 57">
              <a:extLst>
                <a:ext uri="{FF2B5EF4-FFF2-40B4-BE49-F238E27FC236}">
                  <a16:creationId xmlns:a16="http://schemas.microsoft.com/office/drawing/2014/main" id="{016DBC29-5745-4B4C-980D-ECFEAD7E584E}"/>
                </a:ext>
              </a:extLst>
            </p:cNvPr>
            <p:cNvGrpSpPr/>
            <p:nvPr/>
          </p:nvGrpSpPr>
          <p:grpSpPr>
            <a:xfrm>
              <a:off x="7457892" y="5659522"/>
              <a:ext cx="1909741" cy="504225"/>
              <a:chOff x="249797" y="5530076"/>
              <a:chExt cx="1909741" cy="504225"/>
            </a:xfrm>
          </p:grpSpPr>
          <p:pic>
            <p:nvPicPr>
              <p:cNvPr id="59" name="Grafik 16">
                <a:extLst>
                  <a:ext uri="{FF2B5EF4-FFF2-40B4-BE49-F238E27FC236}">
                    <a16:creationId xmlns:a16="http://schemas.microsoft.com/office/drawing/2014/main" id="{3C7B7A1C-AAF9-BF4F-BA73-3EFCF4F973AF}"/>
                  </a:ext>
                </a:extLst>
              </p:cNvPr>
              <p:cNvPicPr>
                <a:picLocks noChangeAspect="1"/>
              </p:cNvPicPr>
              <p:nvPr/>
            </p:nvPicPr>
            <p:blipFill>
              <a:blip r:embed="rId4"/>
              <a:stretch/>
            </p:blipFill>
            <p:spPr>
              <a:xfrm>
                <a:off x="249797" y="5602301"/>
                <a:ext cx="432000" cy="432000"/>
              </a:xfrm>
              <a:prstGeom prst="rect">
                <a:avLst/>
              </a:prstGeom>
              <a:ln>
                <a:noFill/>
              </a:ln>
            </p:spPr>
          </p:pic>
          <p:pic>
            <p:nvPicPr>
              <p:cNvPr id="60" name="Grafik 59">
                <a:extLst>
                  <a:ext uri="{FF2B5EF4-FFF2-40B4-BE49-F238E27FC236}">
                    <a16:creationId xmlns:a16="http://schemas.microsoft.com/office/drawing/2014/main" id="{7039E4D9-53C4-0F48-A700-AADB27B030E8}"/>
                  </a:ext>
                </a:extLst>
              </p:cNvPr>
              <p:cNvPicPr>
                <a:picLocks noChangeAspect="1"/>
              </p:cNvPicPr>
              <p:nvPr/>
            </p:nvPicPr>
            <p:blipFill>
              <a:blip r:embed="rId5"/>
              <a:stretch>
                <a:fillRect/>
              </a:stretch>
            </p:blipFill>
            <p:spPr>
              <a:xfrm>
                <a:off x="1219027" y="5530076"/>
                <a:ext cx="432000" cy="432000"/>
              </a:xfrm>
              <a:prstGeom prst="rect">
                <a:avLst/>
              </a:prstGeom>
            </p:spPr>
          </p:pic>
          <p:pic>
            <p:nvPicPr>
              <p:cNvPr id="76" name="Grafik 75">
                <a:extLst>
                  <a:ext uri="{FF2B5EF4-FFF2-40B4-BE49-F238E27FC236}">
                    <a16:creationId xmlns:a16="http://schemas.microsoft.com/office/drawing/2014/main" id="{28F4ECAF-6E26-3449-B129-0180A84F167E}"/>
                  </a:ext>
                </a:extLst>
              </p:cNvPr>
              <p:cNvPicPr>
                <a:picLocks noChangeAspect="1"/>
              </p:cNvPicPr>
              <p:nvPr/>
            </p:nvPicPr>
            <p:blipFill>
              <a:blip r:embed="rId6"/>
              <a:stretch>
                <a:fillRect/>
              </a:stretch>
            </p:blipFill>
            <p:spPr>
              <a:xfrm>
                <a:off x="734412" y="5530076"/>
                <a:ext cx="432000" cy="432000"/>
              </a:xfrm>
              <a:prstGeom prst="rect">
                <a:avLst/>
              </a:prstGeom>
            </p:spPr>
          </p:pic>
          <p:pic>
            <p:nvPicPr>
              <p:cNvPr id="77" name="Grafik 76">
                <a:extLst>
                  <a:ext uri="{FF2B5EF4-FFF2-40B4-BE49-F238E27FC236}">
                    <a16:creationId xmlns:a16="http://schemas.microsoft.com/office/drawing/2014/main" id="{41D2A814-60EE-764D-8FA1-2B017ECDF9E1}"/>
                  </a:ext>
                </a:extLst>
              </p:cNvPr>
              <p:cNvPicPr>
                <a:picLocks noChangeAspect="1"/>
              </p:cNvPicPr>
              <p:nvPr/>
            </p:nvPicPr>
            <p:blipFill>
              <a:blip r:embed="rId7"/>
              <a:stretch>
                <a:fillRect/>
              </a:stretch>
            </p:blipFill>
            <p:spPr>
              <a:xfrm>
                <a:off x="1728761" y="5564370"/>
                <a:ext cx="430777" cy="385200"/>
              </a:xfrm>
              <a:prstGeom prst="rect">
                <a:avLst/>
              </a:prstGeom>
            </p:spPr>
          </p:pic>
        </p:grpSp>
        <p:grpSp>
          <p:nvGrpSpPr>
            <p:cNvPr id="3" name="Gruppieren 2">
              <a:extLst>
                <a:ext uri="{FF2B5EF4-FFF2-40B4-BE49-F238E27FC236}">
                  <a16:creationId xmlns:a16="http://schemas.microsoft.com/office/drawing/2014/main" id="{A0BE2174-DCF3-1043-8869-2579EDB81B41}"/>
                </a:ext>
              </a:extLst>
            </p:cNvPr>
            <p:cNvGrpSpPr/>
            <p:nvPr/>
          </p:nvGrpSpPr>
          <p:grpSpPr>
            <a:xfrm>
              <a:off x="5100283" y="4813975"/>
              <a:ext cx="1777516" cy="625036"/>
              <a:chOff x="5322570" y="1140122"/>
              <a:chExt cx="1777516" cy="625036"/>
            </a:xfrm>
          </p:grpSpPr>
          <p:sp>
            <p:nvSpPr>
              <p:cNvPr id="2" name="Textfeld 1">
                <a:extLst>
                  <a:ext uri="{FF2B5EF4-FFF2-40B4-BE49-F238E27FC236}">
                    <a16:creationId xmlns:a16="http://schemas.microsoft.com/office/drawing/2014/main" id="{55C531EE-109F-7843-B5AF-FABD32923393}"/>
                  </a:ext>
                </a:extLst>
              </p:cNvPr>
              <p:cNvSpPr txBox="1">
                <a:spLocks noChangeAspect="1"/>
              </p:cNvSpPr>
              <p:nvPr/>
            </p:nvSpPr>
            <p:spPr>
              <a:xfrm>
                <a:off x="5322570" y="1149605"/>
                <a:ext cx="1777516" cy="615553"/>
              </a:xfrm>
              <a:prstGeom prst="rect">
                <a:avLst/>
              </a:prstGeom>
              <a:noFill/>
            </p:spPr>
            <p:txBody>
              <a:bodyPr wrap="square" rtlCol="0">
                <a:spAutoFit/>
              </a:bodyPr>
              <a:lstStyle/>
              <a:p>
                <a:r>
                  <a:rPr lang="de-DE" sz="1600" spc="-1" dirty="0">
                    <a:solidFill>
                      <a:srgbClr val="000000"/>
                    </a:solidFill>
                    <a:latin typeface="Fira Sans Light" panose="020B0403050000020004" pitchFamily="34" charset="0"/>
                    <a:ea typeface="Fira Sans Light" panose="020B0403050000020004" pitchFamily="34" charset="0"/>
                  </a:rPr>
                  <a:t>Tutorials</a:t>
                </a:r>
              </a:p>
              <a:p>
                <a:endParaRPr lang="de-DE" dirty="0"/>
              </a:p>
            </p:txBody>
          </p:sp>
          <p:pic>
            <p:nvPicPr>
              <p:cNvPr id="34" name="Grafik 33">
                <a:extLst>
                  <a:ext uri="{FF2B5EF4-FFF2-40B4-BE49-F238E27FC236}">
                    <a16:creationId xmlns:a16="http://schemas.microsoft.com/office/drawing/2014/main" id="{EBEF8303-3457-3A4D-A698-A0E007A89C59}"/>
                  </a:ext>
                </a:extLst>
              </p:cNvPr>
              <p:cNvPicPr>
                <a:picLocks noChangeAspect="1"/>
              </p:cNvPicPr>
              <p:nvPr/>
            </p:nvPicPr>
            <p:blipFill>
              <a:blip r:embed="rId8"/>
              <a:stretch>
                <a:fillRect/>
              </a:stretch>
            </p:blipFill>
            <p:spPr>
              <a:xfrm>
                <a:off x="6396775" y="1140122"/>
                <a:ext cx="377518" cy="377518"/>
              </a:xfrm>
              <a:prstGeom prst="rect">
                <a:avLst/>
              </a:prstGeom>
            </p:spPr>
          </p:pic>
        </p:grpSp>
        <p:grpSp>
          <p:nvGrpSpPr>
            <p:cNvPr id="39" name="Gruppieren 38">
              <a:extLst>
                <a:ext uri="{FF2B5EF4-FFF2-40B4-BE49-F238E27FC236}">
                  <a16:creationId xmlns:a16="http://schemas.microsoft.com/office/drawing/2014/main" id="{221893B4-9671-1341-8020-8C6B038916C7}"/>
                </a:ext>
              </a:extLst>
            </p:cNvPr>
            <p:cNvGrpSpPr/>
            <p:nvPr/>
          </p:nvGrpSpPr>
          <p:grpSpPr>
            <a:xfrm>
              <a:off x="7441164" y="4828147"/>
              <a:ext cx="1777516" cy="625036"/>
              <a:chOff x="5322570" y="1140122"/>
              <a:chExt cx="1777516" cy="625036"/>
            </a:xfrm>
          </p:grpSpPr>
          <p:sp>
            <p:nvSpPr>
              <p:cNvPr id="43" name="Textfeld 42">
                <a:extLst>
                  <a:ext uri="{FF2B5EF4-FFF2-40B4-BE49-F238E27FC236}">
                    <a16:creationId xmlns:a16="http://schemas.microsoft.com/office/drawing/2014/main" id="{F5CEF7B6-9839-7D48-B5D8-E84D3A74B507}"/>
                  </a:ext>
                </a:extLst>
              </p:cNvPr>
              <p:cNvSpPr txBox="1"/>
              <p:nvPr/>
            </p:nvSpPr>
            <p:spPr>
              <a:xfrm>
                <a:off x="5322570" y="1149605"/>
                <a:ext cx="1777516" cy="615553"/>
              </a:xfrm>
              <a:prstGeom prst="rect">
                <a:avLst/>
              </a:prstGeom>
              <a:noFill/>
            </p:spPr>
            <p:txBody>
              <a:bodyPr wrap="square" rtlCol="0">
                <a:spAutoFit/>
              </a:bodyPr>
              <a:lstStyle/>
              <a:p>
                <a:r>
                  <a:rPr lang="de-DE" sz="1600" spc="-1" dirty="0">
                    <a:solidFill>
                      <a:srgbClr val="000000"/>
                    </a:solidFill>
                    <a:latin typeface="Fira Sans Light" panose="020B0403050000020004" pitchFamily="34" charset="0"/>
                    <a:ea typeface="Fira Sans Light" panose="020B0403050000020004" pitchFamily="34" charset="0"/>
                  </a:rPr>
                  <a:t>Tutorials</a:t>
                </a:r>
              </a:p>
              <a:p>
                <a:endParaRPr lang="de-DE" dirty="0"/>
              </a:p>
            </p:txBody>
          </p:sp>
          <p:pic>
            <p:nvPicPr>
              <p:cNvPr id="44" name="Grafik 43">
                <a:extLst>
                  <a:ext uri="{FF2B5EF4-FFF2-40B4-BE49-F238E27FC236}">
                    <a16:creationId xmlns:a16="http://schemas.microsoft.com/office/drawing/2014/main" id="{29B76668-E52A-4548-84AA-448CC045BD97}"/>
                  </a:ext>
                </a:extLst>
              </p:cNvPr>
              <p:cNvPicPr>
                <a:picLocks noChangeAspect="1"/>
              </p:cNvPicPr>
              <p:nvPr/>
            </p:nvPicPr>
            <p:blipFill>
              <a:blip r:embed="rId8"/>
              <a:stretch>
                <a:fillRect/>
              </a:stretch>
            </p:blipFill>
            <p:spPr>
              <a:xfrm>
                <a:off x="6396775" y="1140122"/>
                <a:ext cx="377518" cy="377518"/>
              </a:xfrm>
              <a:prstGeom prst="rect">
                <a:avLst/>
              </a:prstGeom>
            </p:spPr>
          </p:pic>
        </p:grpSp>
        <p:grpSp>
          <p:nvGrpSpPr>
            <p:cNvPr id="45" name="Gruppieren 44">
              <a:extLst>
                <a:ext uri="{FF2B5EF4-FFF2-40B4-BE49-F238E27FC236}">
                  <a16:creationId xmlns:a16="http://schemas.microsoft.com/office/drawing/2014/main" id="{DD7F7805-D28B-5848-815A-7A768E636139}"/>
                </a:ext>
              </a:extLst>
            </p:cNvPr>
            <p:cNvGrpSpPr/>
            <p:nvPr/>
          </p:nvGrpSpPr>
          <p:grpSpPr>
            <a:xfrm>
              <a:off x="2680329" y="4825226"/>
              <a:ext cx="1777516" cy="625036"/>
              <a:chOff x="5322570" y="1140122"/>
              <a:chExt cx="1777516" cy="625036"/>
            </a:xfrm>
          </p:grpSpPr>
          <p:sp>
            <p:nvSpPr>
              <p:cNvPr id="57" name="Textfeld 56">
                <a:extLst>
                  <a:ext uri="{FF2B5EF4-FFF2-40B4-BE49-F238E27FC236}">
                    <a16:creationId xmlns:a16="http://schemas.microsoft.com/office/drawing/2014/main" id="{D3C76E3A-8A42-4047-8F0C-0F10DB2F25F7}"/>
                  </a:ext>
                </a:extLst>
              </p:cNvPr>
              <p:cNvSpPr txBox="1"/>
              <p:nvPr/>
            </p:nvSpPr>
            <p:spPr>
              <a:xfrm>
                <a:off x="5322570" y="1149605"/>
                <a:ext cx="1777516" cy="615553"/>
              </a:xfrm>
              <a:prstGeom prst="rect">
                <a:avLst/>
              </a:prstGeom>
              <a:noFill/>
            </p:spPr>
            <p:txBody>
              <a:bodyPr wrap="square" rtlCol="0">
                <a:spAutoFit/>
              </a:bodyPr>
              <a:lstStyle/>
              <a:p>
                <a:r>
                  <a:rPr lang="de-DE" sz="1600" spc="-1" dirty="0">
                    <a:solidFill>
                      <a:srgbClr val="000000"/>
                    </a:solidFill>
                    <a:latin typeface="Fira Sans Light" panose="020B0403050000020004" pitchFamily="34" charset="0"/>
                    <a:ea typeface="Fira Sans Light" panose="020B0403050000020004" pitchFamily="34" charset="0"/>
                  </a:rPr>
                  <a:t>Tutorials</a:t>
                </a:r>
              </a:p>
              <a:p>
                <a:endParaRPr lang="de-DE" dirty="0"/>
              </a:p>
            </p:txBody>
          </p:sp>
          <p:pic>
            <p:nvPicPr>
              <p:cNvPr id="61" name="Grafik 60">
                <a:extLst>
                  <a:ext uri="{FF2B5EF4-FFF2-40B4-BE49-F238E27FC236}">
                    <a16:creationId xmlns:a16="http://schemas.microsoft.com/office/drawing/2014/main" id="{14EB28B7-FA9D-4946-BC76-CA5DDA267A17}"/>
                  </a:ext>
                </a:extLst>
              </p:cNvPr>
              <p:cNvPicPr>
                <a:picLocks noChangeAspect="1"/>
              </p:cNvPicPr>
              <p:nvPr/>
            </p:nvPicPr>
            <p:blipFill>
              <a:blip r:embed="rId8"/>
              <a:stretch>
                <a:fillRect/>
              </a:stretch>
            </p:blipFill>
            <p:spPr>
              <a:xfrm>
                <a:off x="6396775" y="1140122"/>
                <a:ext cx="377518" cy="377518"/>
              </a:xfrm>
              <a:prstGeom prst="rect">
                <a:avLst/>
              </a:prstGeom>
            </p:spPr>
          </p:pic>
        </p:grpSp>
        <p:grpSp>
          <p:nvGrpSpPr>
            <p:cNvPr id="63" name="Gruppieren 62">
              <a:extLst>
                <a:ext uri="{FF2B5EF4-FFF2-40B4-BE49-F238E27FC236}">
                  <a16:creationId xmlns:a16="http://schemas.microsoft.com/office/drawing/2014/main" id="{A549E195-BE24-BB4E-8BA7-F8555ABF8AFF}"/>
                </a:ext>
              </a:extLst>
            </p:cNvPr>
            <p:cNvGrpSpPr/>
            <p:nvPr/>
          </p:nvGrpSpPr>
          <p:grpSpPr>
            <a:xfrm>
              <a:off x="275135" y="4822112"/>
              <a:ext cx="1777516" cy="625036"/>
              <a:chOff x="5322570" y="1140122"/>
              <a:chExt cx="1777516" cy="625036"/>
            </a:xfrm>
          </p:grpSpPr>
          <p:sp>
            <p:nvSpPr>
              <p:cNvPr id="66" name="Textfeld 65">
                <a:extLst>
                  <a:ext uri="{FF2B5EF4-FFF2-40B4-BE49-F238E27FC236}">
                    <a16:creationId xmlns:a16="http://schemas.microsoft.com/office/drawing/2014/main" id="{A0DD2EA5-CA09-004C-BDE2-EEC86363F342}"/>
                  </a:ext>
                </a:extLst>
              </p:cNvPr>
              <p:cNvSpPr txBox="1"/>
              <p:nvPr/>
            </p:nvSpPr>
            <p:spPr>
              <a:xfrm>
                <a:off x="5322570" y="1149605"/>
                <a:ext cx="1777516" cy="615553"/>
              </a:xfrm>
              <a:prstGeom prst="rect">
                <a:avLst/>
              </a:prstGeom>
              <a:noFill/>
            </p:spPr>
            <p:txBody>
              <a:bodyPr wrap="square" rtlCol="0">
                <a:spAutoFit/>
              </a:bodyPr>
              <a:lstStyle/>
              <a:p>
                <a:r>
                  <a:rPr lang="de-DE" sz="1600" spc="-1" dirty="0">
                    <a:solidFill>
                      <a:srgbClr val="000000"/>
                    </a:solidFill>
                    <a:latin typeface="Fira Sans Light" panose="020B0403050000020004" pitchFamily="34" charset="0"/>
                    <a:ea typeface="Fira Sans Light" panose="020B0403050000020004" pitchFamily="34" charset="0"/>
                  </a:rPr>
                  <a:t>Tutorials</a:t>
                </a:r>
              </a:p>
              <a:p>
                <a:endParaRPr lang="de-DE" dirty="0"/>
              </a:p>
            </p:txBody>
          </p:sp>
          <p:pic>
            <p:nvPicPr>
              <p:cNvPr id="67" name="Grafik 66">
                <a:extLst>
                  <a:ext uri="{FF2B5EF4-FFF2-40B4-BE49-F238E27FC236}">
                    <a16:creationId xmlns:a16="http://schemas.microsoft.com/office/drawing/2014/main" id="{4F2A95D5-6663-6641-BB42-6CDA77300F72}"/>
                  </a:ext>
                </a:extLst>
              </p:cNvPr>
              <p:cNvPicPr>
                <a:picLocks noChangeAspect="1"/>
              </p:cNvPicPr>
              <p:nvPr/>
            </p:nvPicPr>
            <p:blipFill>
              <a:blip r:embed="rId8"/>
              <a:stretch>
                <a:fillRect/>
              </a:stretch>
            </p:blipFill>
            <p:spPr>
              <a:xfrm>
                <a:off x="6396775" y="1140122"/>
                <a:ext cx="377518" cy="377518"/>
              </a:xfrm>
              <a:prstGeom prst="rect">
                <a:avLst/>
              </a:prstGeom>
            </p:spPr>
          </p:pic>
        </p:grpSp>
      </p:grpSp>
    </p:spTree>
    <p:extLst>
      <p:ext uri="{BB962C8B-B14F-4D97-AF65-F5344CB8AC3E}">
        <p14:creationId xmlns:p14="http://schemas.microsoft.com/office/powerpoint/2010/main" val="701517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extShape 1"/>
          <p:cNvSpPr txBox="1"/>
          <p:nvPr/>
        </p:nvSpPr>
        <p:spPr>
          <a:xfrm>
            <a:off x="6996240" y="6447960"/>
            <a:ext cx="2228400" cy="364680"/>
          </a:xfrm>
          <a:prstGeom prst="rect">
            <a:avLst/>
          </a:prstGeom>
          <a:noFill/>
          <a:ln>
            <a:noFill/>
          </a:ln>
        </p:spPr>
        <p:txBody>
          <a:bodyPr anchor="ctr">
            <a:noAutofit/>
          </a:bodyPr>
          <a:lstStyle/>
          <a:p>
            <a:pPr algn="r">
              <a:lnSpc>
                <a:spcPct val="100000"/>
              </a:lnSpc>
            </a:pPr>
            <a:fld id="{C86A246F-7D3A-40D0-B56B-54B2A049D5F6}" type="slidenum">
              <a:rPr lang="en-GB" sz="1200" b="0" strike="noStrike" spc="-1">
                <a:solidFill>
                  <a:srgbClr val="FFFFFF"/>
                </a:solidFill>
                <a:latin typeface="Calibri"/>
              </a:rPr>
              <a:t>3</a:t>
            </a:fld>
            <a:endParaRPr lang="de-DE" sz="1200" b="0" strike="noStrike" spc="-1">
              <a:latin typeface="Calibri"/>
            </a:endParaRPr>
          </a:p>
        </p:txBody>
      </p:sp>
      <p:sp>
        <p:nvSpPr>
          <p:cNvPr id="233" name="CustomShape 2"/>
          <p:cNvSpPr/>
          <p:nvPr/>
        </p:nvSpPr>
        <p:spPr>
          <a:xfrm>
            <a:off x="711828" y="869319"/>
            <a:ext cx="8482344" cy="128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de-DE" sz="3200" strike="noStrike" spc="-1" dirty="0">
                <a:latin typeface="Fira Sans Medium" panose="020B0503050000020004" pitchFamily="34" charset="0"/>
                <a:ea typeface="Fira Sans Medium" panose="020B0503050000020004" pitchFamily="34" charset="0"/>
              </a:rPr>
              <a:t>Praxis-Workshop: </a:t>
            </a:r>
          </a:p>
          <a:p>
            <a:pPr>
              <a:lnSpc>
                <a:spcPct val="90000"/>
              </a:lnSpc>
            </a:pPr>
            <a:r>
              <a:rPr lang="de-DE" sz="3200" spc="-1" dirty="0">
                <a:latin typeface="Fira Sans Medium" panose="020B0503050000020004" pitchFamily="34" charset="0"/>
                <a:ea typeface="Fira Sans Medium" panose="020B0503050000020004" pitchFamily="34" charset="0"/>
              </a:rPr>
              <a:t>UE </a:t>
            </a:r>
            <a:r>
              <a:rPr lang="de-DE" sz="3200" strike="noStrike" spc="-1" dirty="0">
                <a:latin typeface="Fira Sans Medium" panose="020B0503050000020004" pitchFamily="34" charset="0"/>
                <a:ea typeface="Fira Sans Medium" panose="020B0503050000020004" pitchFamily="34" charset="0"/>
              </a:rPr>
              <a:t>Nähprojekt Bauchtasche</a:t>
            </a:r>
            <a:endParaRPr lang="de-DE" sz="2400" b="0" strike="noStrike" spc="-1" dirty="0">
              <a:latin typeface="Calibri"/>
            </a:endParaRPr>
          </a:p>
        </p:txBody>
      </p:sp>
      <p:pic>
        <p:nvPicPr>
          <p:cNvPr id="2" name="Grafik 1">
            <a:extLst>
              <a:ext uri="{FF2B5EF4-FFF2-40B4-BE49-F238E27FC236}">
                <a16:creationId xmlns:a16="http://schemas.microsoft.com/office/drawing/2014/main" id="{70AE4F5D-DD90-FF49-90E9-4751CA1AE23D}"/>
              </a:ext>
            </a:extLst>
          </p:cNvPr>
          <p:cNvPicPr>
            <a:picLocks noChangeAspect="1"/>
          </p:cNvPicPr>
          <p:nvPr/>
        </p:nvPicPr>
        <p:blipFill>
          <a:blip r:embed="rId3"/>
          <a:stretch>
            <a:fillRect/>
          </a:stretch>
        </p:blipFill>
        <p:spPr>
          <a:xfrm>
            <a:off x="711829" y="2398731"/>
            <a:ext cx="7556365" cy="3207600"/>
          </a:xfrm>
          <a:prstGeom prst="rect">
            <a:avLst/>
          </a:prstGeom>
        </p:spPr>
      </p:pic>
    </p:spTree>
    <p:extLst>
      <p:ext uri="{BB962C8B-B14F-4D97-AF65-F5344CB8AC3E}">
        <p14:creationId xmlns:p14="http://schemas.microsoft.com/office/powerpoint/2010/main" val="2533047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9CA6AD9-0B89-264B-9CA5-B4E70CD8D7F1}"/>
              </a:ext>
            </a:extLst>
          </p:cNvPr>
          <p:cNvSpPr>
            <a:spLocks noGrp="1"/>
          </p:cNvSpPr>
          <p:nvPr>
            <p:ph type="sldNum" sz="quarter" idx="12"/>
          </p:nvPr>
        </p:nvSpPr>
        <p:spPr/>
        <p:txBody>
          <a:bodyPr/>
          <a:lstStyle/>
          <a:p>
            <a:fld id="{D6E4BF45-56A7-1443-8528-2D79AA079E46}" type="slidenum">
              <a:rPr lang="en-GB" smtClean="0">
                <a:solidFill>
                  <a:schemeClr val="tx1"/>
                </a:solidFill>
              </a:rPr>
              <a:t>4</a:t>
            </a:fld>
            <a:endParaRPr lang="en-GB">
              <a:solidFill>
                <a:schemeClr val="tx1"/>
              </a:solidFill>
            </a:endParaRPr>
          </a:p>
        </p:txBody>
      </p:sp>
      <p:sp>
        <p:nvSpPr>
          <p:cNvPr id="6" name="Titel 1">
            <a:extLst>
              <a:ext uri="{FF2B5EF4-FFF2-40B4-BE49-F238E27FC236}">
                <a16:creationId xmlns:a16="http://schemas.microsoft.com/office/drawing/2014/main" id="{ABBB4587-8266-E848-87CB-45AD6B6238B7}"/>
              </a:ext>
            </a:extLst>
          </p:cNvPr>
          <p:cNvSpPr txBox="1">
            <a:spLocks/>
          </p:cNvSpPr>
          <p:nvPr/>
        </p:nvSpPr>
        <p:spPr>
          <a:xfrm>
            <a:off x="742950" y="1122362"/>
            <a:ext cx="7969729" cy="419150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latin typeface="Fira Sans" panose="020B0503050000020004" pitchFamily="34" charset="0"/>
                <a:ea typeface="Fira Sans" panose="020B0503050000020004" pitchFamily="34" charset="0"/>
              </a:rPr>
              <a:t>Workshop </a:t>
            </a:r>
          </a:p>
          <a:p>
            <a:r>
              <a:rPr lang="de-DE" sz="4000" b="1" dirty="0">
                <a:latin typeface="Fira Sans" panose="020B0503050000020004" pitchFamily="34" charset="0"/>
                <a:ea typeface="Fira Sans" panose="020B0503050000020004" pitchFamily="34" charset="0"/>
              </a:rPr>
              <a:t>Nähprojekt Bauchtasche</a:t>
            </a:r>
          </a:p>
          <a:p>
            <a:endParaRPr lang="de-DE" sz="2400" dirty="0">
              <a:latin typeface="Fira Sans" panose="020B0503050000020004" pitchFamily="34" charset="0"/>
              <a:ea typeface="Fira Sans" panose="020B0503050000020004" pitchFamily="34" charset="0"/>
            </a:endParaRPr>
          </a:p>
          <a:p>
            <a:r>
              <a:rPr lang="de-DE" sz="2400" b="1" dirty="0">
                <a:latin typeface="Fira Sans" panose="020B0503050000020004" pitchFamily="34" charset="0"/>
                <a:ea typeface="Fira Sans" panose="020B0503050000020004" pitchFamily="34" charset="0"/>
              </a:rPr>
              <a:t>Ihr benötigt: </a:t>
            </a:r>
          </a:p>
          <a:p>
            <a:endParaRPr lang="de-DE" sz="2400" b="1" dirty="0">
              <a:latin typeface="Fira Sans" panose="020B0503050000020004" pitchFamily="34" charset="0"/>
              <a:ea typeface="Fira Sans" panose="020B0503050000020004" pitchFamily="34" charset="0"/>
            </a:endParaRPr>
          </a:p>
        </p:txBody>
      </p:sp>
      <p:pic>
        <p:nvPicPr>
          <p:cNvPr id="3" name="Grafik 2">
            <a:extLst>
              <a:ext uri="{FF2B5EF4-FFF2-40B4-BE49-F238E27FC236}">
                <a16:creationId xmlns:a16="http://schemas.microsoft.com/office/drawing/2014/main" id="{EB8CB6D5-4E91-BC4B-99F0-8664AEE39D80}"/>
              </a:ext>
            </a:extLst>
          </p:cNvPr>
          <p:cNvPicPr>
            <a:picLocks noChangeAspect="1"/>
          </p:cNvPicPr>
          <p:nvPr/>
        </p:nvPicPr>
        <p:blipFill>
          <a:blip r:embed="rId3"/>
          <a:stretch>
            <a:fillRect/>
          </a:stretch>
        </p:blipFill>
        <p:spPr>
          <a:xfrm>
            <a:off x="7709141" y="2807630"/>
            <a:ext cx="553529" cy="553529"/>
          </a:xfrm>
          <a:prstGeom prst="rect">
            <a:avLst/>
          </a:prstGeom>
        </p:spPr>
      </p:pic>
      <p:sp>
        <p:nvSpPr>
          <p:cNvPr id="5" name="Textfeld 4">
            <a:extLst>
              <a:ext uri="{FF2B5EF4-FFF2-40B4-BE49-F238E27FC236}">
                <a16:creationId xmlns:a16="http://schemas.microsoft.com/office/drawing/2014/main" id="{AF42BB0C-AF90-2D4D-98FF-DC5AF22E056D}"/>
              </a:ext>
            </a:extLst>
          </p:cNvPr>
          <p:cNvSpPr txBox="1"/>
          <p:nvPr/>
        </p:nvSpPr>
        <p:spPr>
          <a:xfrm>
            <a:off x="704492" y="3196550"/>
            <a:ext cx="7558178" cy="3170099"/>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Fira Sans" panose="020B0503050000020004" pitchFamily="34" charset="0"/>
                <a:ea typeface="Fira Sans" panose="020B0503050000020004" pitchFamily="34" charset="0"/>
              </a:rPr>
              <a:t>PPT-Präsentation</a:t>
            </a:r>
          </a:p>
          <a:p>
            <a:pPr marL="285750" indent="-285750">
              <a:buFont typeface="Arial" panose="020B0604020202020204" pitchFamily="34" charset="0"/>
              <a:buChar char="•"/>
            </a:pPr>
            <a:r>
              <a:rPr lang="de-DE" sz="2000" dirty="0">
                <a:latin typeface="Fira Sans" panose="020B0503050000020004" pitchFamily="34" charset="0"/>
                <a:ea typeface="Fira Sans" panose="020B0503050000020004" pitchFamily="34" charset="0"/>
              </a:rPr>
              <a:t>DIY-Toolbox/ </a:t>
            </a:r>
            <a:r>
              <a:rPr lang="de-DE" sz="2000" dirty="0">
                <a:latin typeface="Fira Sans" panose="020B0503050000020004" pitchFamily="34" charset="0"/>
                <a:ea typeface="Fira Sans" panose="020B0503050000020004" pitchFamily="34" charset="0"/>
                <a:hlinkClick r:id="rId4">
                  <a:extLst>
                    <a:ext uri="{A12FA001-AC4F-418D-AE19-62706E023703}">
                      <ahyp:hlinkClr xmlns:ahyp="http://schemas.microsoft.com/office/drawing/2018/hyperlinkcolor" val="tx"/>
                    </a:ext>
                  </a:extLst>
                </a:hlinkClick>
              </a:rPr>
              <a:t>Reparatur-Set</a:t>
            </a:r>
            <a:endParaRPr lang="de-DE" sz="2000" dirty="0">
              <a:latin typeface="Fira Sans" panose="020B0503050000020004" pitchFamily="34" charset="0"/>
              <a:ea typeface="Fira Sans" panose="020B0503050000020004" pitchFamily="34" charset="0"/>
            </a:endParaRPr>
          </a:p>
          <a:p>
            <a:pPr marL="285750" indent="-285750">
              <a:buFont typeface="Arial" panose="020B0604020202020204" pitchFamily="34" charset="0"/>
              <a:buChar char="•"/>
            </a:pPr>
            <a:r>
              <a:rPr lang="de-DE" sz="2000" dirty="0">
                <a:latin typeface="Fira Sans" panose="020B0503050000020004" pitchFamily="34" charset="0"/>
                <a:ea typeface="Fira Sans" panose="020B0503050000020004" pitchFamily="34" charset="0"/>
              </a:rPr>
              <a:t>Stoffrest 40 x 50 cm, z. B. alte Jeans, fester Baumwollstoff, Polyester</a:t>
            </a:r>
          </a:p>
          <a:p>
            <a:pPr marL="285750" indent="-285750">
              <a:buFont typeface="Arial" panose="020B0604020202020204" pitchFamily="34" charset="0"/>
              <a:buChar char="•"/>
            </a:pPr>
            <a:r>
              <a:rPr lang="de-DE" sz="2000" dirty="0">
                <a:latin typeface="Fira Sans" panose="020B0503050000020004" pitchFamily="34" charset="0"/>
                <a:ea typeface="Fira Sans" panose="020B0503050000020004" pitchFamily="34" charset="0"/>
              </a:rPr>
              <a:t>Reißverschluss, mind. 34 cm</a:t>
            </a:r>
          </a:p>
          <a:p>
            <a:pPr marL="285750" indent="-285750">
              <a:buFont typeface="Arial" panose="020B0604020202020204" pitchFamily="34" charset="0"/>
              <a:buChar char="•"/>
            </a:pPr>
            <a:r>
              <a:rPr lang="de-DE" sz="2000" dirty="0">
                <a:latin typeface="Fira Sans" panose="020B0503050000020004" pitchFamily="34" charset="0"/>
                <a:ea typeface="Fira Sans" panose="020B0503050000020004" pitchFamily="34" charset="0"/>
              </a:rPr>
              <a:t>Schnalle, ca. 1 m Gurtband,</a:t>
            </a:r>
          </a:p>
          <a:p>
            <a:pPr marL="285750" indent="-285750">
              <a:buFont typeface="Arial" panose="020B0604020202020204" pitchFamily="34" charset="0"/>
              <a:buChar char="•"/>
            </a:pPr>
            <a:r>
              <a:rPr lang="de-DE" sz="2000" dirty="0">
                <a:latin typeface="Fira Sans" panose="020B0503050000020004" pitchFamily="34" charset="0"/>
                <a:ea typeface="Fira Sans" panose="020B0503050000020004" pitchFamily="34" charset="0"/>
              </a:rPr>
              <a:t>Schneiderkreide, evtl. zusätzliches Nähgarn</a:t>
            </a:r>
          </a:p>
          <a:p>
            <a:pPr marL="285750" indent="-285750">
              <a:buFont typeface="Arial" panose="020B0604020202020204" pitchFamily="34" charset="0"/>
              <a:buChar char="•"/>
            </a:pPr>
            <a:r>
              <a:rPr lang="de-DE" sz="2000" dirty="0">
                <a:latin typeface="Fira Sans" panose="020B0503050000020004" pitchFamily="34" charset="0"/>
                <a:ea typeface="Fira Sans" panose="020B0503050000020004" pitchFamily="34" charset="0"/>
              </a:rPr>
              <a:t>Scheren</a:t>
            </a:r>
          </a:p>
          <a:p>
            <a:pPr marL="285750" indent="-285750">
              <a:buFont typeface="Arial" panose="020B0604020202020204" pitchFamily="34" charset="0"/>
              <a:buChar char="•"/>
            </a:pPr>
            <a:r>
              <a:rPr lang="de-DE" sz="2000" dirty="0">
                <a:latin typeface="Fira Sans" panose="020B0503050000020004" pitchFamily="34" charset="0"/>
                <a:ea typeface="Fira Sans" panose="020B0503050000020004" pitchFamily="34" charset="0"/>
              </a:rPr>
              <a:t>Nähmaschinen</a:t>
            </a:r>
          </a:p>
          <a:p>
            <a:pPr marL="285750" indent="-285750">
              <a:buFont typeface="Arial" panose="020B0604020202020204" pitchFamily="34" charset="0"/>
              <a:buChar char="•"/>
            </a:pPr>
            <a:r>
              <a:rPr lang="de-DE" sz="2000" dirty="0">
                <a:latin typeface="Fira Sans" panose="020B0503050000020004" pitchFamily="34" charset="0"/>
                <a:ea typeface="Fira Sans" panose="020B0503050000020004" pitchFamily="34" charset="0"/>
              </a:rPr>
              <a:t>LINKS: </a:t>
            </a:r>
            <a:r>
              <a:rPr lang="de-DE" sz="2000" dirty="0">
                <a:latin typeface="Fira Sans" panose="020B0503050000020004" pitchFamily="34" charset="0"/>
                <a:ea typeface="Fira Sans" panose="020B0503050000020004" pitchFamily="34" charset="0"/>
                <a:hlinkClick r:id="rId5">
                  <a:extLst>
                    <a:ext uri="{A12FA001-AC4F-418D-AE19-62706E023703}">
                      <ahyp:hlinkClr xmlns:ahyp="http://schemas.microsoft.com/office/drawing/2018/hyperlinkcolor" val="tx"/>
                    </a:ext>
                  </a:extLst>
                </a:hlinkClick>
              </a:rPr>
              <a:t>Schnittmuster</a:t>
            </a:r>
            <a:r>
              <a:rPr lang="de-DE" sz="2000" dirty="0">
                <a:latin typeface="Fira Sans" panose="020B0503050000020004" pitchFamily="34" charset="0"/>
                <a:ea typeface="Fira Sans" panose="020B0503050000020004" pitchFamily="34" charset="0"/>
              </a:rPr>
              <a:t> </a:t>
            </a:r>
            <a:r>
              <a:rPr lang="de-DE" sz="2000" dirty="0">
                <a:latin typeface="Fira Sans" panose="020B0503050000020004" pitchFamily="34" charset="0"/>
                <a:ea typeface="Fira Sans" panose="020B0503050000020004" pitchFamily="34" charset="0"/>
                <a:hlinkClick r:id="rId6">
                  <a:extLst>
                    <a:ext uri="{A12FA001-AC4F-418D-AE19-62706E023703}">
                      <ahyp:hlinkClr xmlns:ahyp="http://schemas.microsoft.com/office/drawing/2018/hyperlinkcolor" val="tx"/>
                    </a:ext>
                  </a:extLst>
                </a:hlinkClick>
              </a:rPr>
              <a:t>Tutorial</a:t>
            </a:r>
            <a:endParaRPr lang="de-DE" sz="2000" dirty="0">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60834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B46371-8672-A346-ACE5-502C0ABE55EF}"/>
              </a:ext>
            </a:extLst>
          </p:cNvPr>
          <p:cNvSpPr>
            <a:spLocks noGrp="1"/>
          </p:cNvSpPr>
          <p:nvPr>
            <p:ph type="sldNum" sz="quarter" idx="12"/>
          </p:nvPr>
        </p:nvSpPr>
        <p:spPr/>
        <p:txBody>
          <a:bodyPr/>
          <a:lstStyle/>
          <a:p>
            <a:fld id="{D6E4BF45-56A7-1443-8528-2D79AA079E46}" type="slidenum">
              <a:rPr lang="en-GB" smtClean="0">
                <a:solidFill>
                  <a:schemeClr val="tx1"/>
                </a:solidFill>
              </a:rPr>
              <a:t>5</a:t>
            </a:fld>
            <a:endParaRPr lang="en-GB">
              <a:solidFill>
                <a:schemeClr val="tx1"/>
              </a:solidFill>
            </a:endParaRPr>
          </a:p>
        </p:txBody>
      </p:sp>
      <p:sp>
        <p:nvSpPr>
          <p:cNvPr id="8" name="Titel 1">
            <a:extLst>
              <a:ext uri="{FF2B5EF4-FFF2-40B4-BE49-F238E27FC236}">
                <a16:creationId xmlns:a16="http://schemas.microsoft.com/office/drawing/2014/main" id="{F879B7FB-52D5-C447-B86A-C5682824427D}"/>
              </a:ext>
            </a:extLst>
          </p:cNvPr>
          <p:cNvSpPr txBox="1">
            <a:spLocks/>
          </p:cNvSpPr>
          <p:nvPr/>
        </p:nvSpPr>
        <p:spPr>
          <a:xfrm>
            <a:off x="597587" y="870441"/>
            <a:ext cx="8985666" cy="12821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latin typeface="Fira Sans" panose="020B0503050000020004" pitchFamily="34" charset="0"/>
                <a:ea typeface="Fira Sans" panose="020B0503050000020004" pitchFamily="34" charset="0"/>
              </a:rPr>
              <a:t>Anleitung:</a:t>
            </a:r>
          </a:p>
        </p:txBody>
      </p:sp>
      <p:sp>
        <p:nvSpPr>
          <p:cNvPr id="2" name="Textfeld 1">
            <a:extLst>
              <a:ext uri="{FF2B5EF4-FFF2-40B4-BE49-F238E27FC236}">
                <a16:creationId xmlns:a16="http://schemas.microsoft.com/office/drawing/2014/main" id="{97B0E38D-B5DB-E64E-9F84-B2F22366EF28}"/>
              </a:ext>
            </a:extLst>
          </p:cNvPr>
          <p:cNvSpPr txBox="1"/>
          <p:nvPr/>
        </p:nvSpPr>
        <p:spPr>
          <a:xfrm>
            <a:off x="597587" y="1925899"/>
            <a:ext cx="4214040" cy="2246769"/>
          </a:xfrm>
          <a:prstGeom prst="rect">
            <a:avLst/>
          </a:prstGeom>
          <a:noFill/>
        </p:spPr>
        <p:txBody>
          <a:bodyPr wrap="square" rtlCol="0">
            <a:spAutoFit/>
          </a:bodyPr>
          <a:lstStyle/>
          <a:p>
            <a:r>
              <a:rPr lang="de-DE" sz="2000" b="1" dirty="0">
                <a:latin typeface="Fira Sans" panose="020B0503050000020004" pitchFamily="34" charset="0"/>
                <a:ea typeface="Fira Sans" panose="020B0503050000020004" pitchFamily="34" charset="0"/>
              </a:rPr>
              <a:t>1. Zuschnitt</a:t>
            </a:r>
          </a:p>
          <a:p>
            <a:r>
              <a:rPr lang="de-DE" sz="2000" dirty="0">
                <a:latin typeface="Fira Sans" panose="020B0503050000020004" pitchFamily="34" charset="0"/>
                <a:ea typeface="Fira Sans" panose="020B0503050000020004" pitchFamily="34" charset="0"/>
              </a:rPr>
              <a:t>Zuerst wird das Schnittmuster ausgeschnitten. Dann legt ihr es auf den Stoff, übertragt es mit der Schneiderkreide auf den Stoff und schneidet alle Teile aus. Beachtet, dass ihr die Blende 2x benötigt.</a:t>
            </a:r>
          </a:p>
        </p:txBody>
      </p:sp>
      <p:sp>
        <p:nvSpPr>
          <p:cNvPr id="3" name="Textfeld 2">
            <a:extLst>
              <a:ext uri="{FF2B5EF4-FFF2-40B4-BE49-F238E27FC236}">
                <a16:creationId xmlns:a16="http://schemas.microsoft.com/office/drawing/2014/main" id="{034354D2-DCCB-054B-A77A-68FFC3C4B02D}"/>
              </a:ext>
            </a:extLst>
          </p:cNvPr>
          <p:cNvSpPr txBox="1"/>
          <p:nvPr/>
        </p:nvSpPr>
        <p:spPr>
          <a:xfrm>
            <a:off x="5279549" y="1925899"/>
            <a:ext cx="4214041" cy="2554545"/>
          </a:xfrm>
          <a:prstGeom prst="rect">
            <a:avLst/>
          </a:prstGeom>
          <a:noFill/>
        </p:spPr>
        <p:txBody>
          <a:bodyPr wrap="square" rtlCol="0">
            <a:spAutoFit/>
          </a:bodyPr>
          <a:lstStyle/>
          <a:p>
            <a:r>
              <a:rPr lang="de-DE" sz="2000" b="1" dirty="0">
                <a:latin typeface="Fira Sans" panose="020B0503050000020004" pitchFamily="34" charset="0"/>
                <a:ea typeface="Fira Sans" panose="020B0503050000020004" pitchFamily="34" charset="0"/>
              </a:rPr>
              <a:t>2. Reißverschluss einnähen_1 </a:t>
            </a:r>
            <a:endParaRPr lang="de-DE" sz="2000" dirty="0">
              <a:latin typeface="Fira Sans" panose="020B0503050000020004" pitchFamily="34" charset="0"/>
              <a:ea typeface="Fira Sans" panose="020B0503050000020004" pitchFamily="34" charset="0"/>
            </a:endParaRPr>
          </a:p>
          <a:p>
            <a:r>
              <a:rPr lang="de-DE" sz="2000" dirty="0">
                <a:latin typeface="Fira Sans" panose="020B0503050000020004" pitchFamily="34" charset="0"/>
                <a:ea typeface="Fira Sans" panose="020B0503050000020004" pitchFamily="34" charset="0"/>
              </a:rPr>
              <a:t>Nehmt den Reißverschluss, dreht ihn um und steckt ihn rechts auf rechts auf das Vorderteil. Näht den Reißverschluss anschließend auf und steppt die Nahtzugabe auf dem Oberstoff fest. </a:t>
            </a:r>
          </a:p>
          <a:p>
            <a:endParaRPr lang="de-DE" sz="2000" dirty="0">
              <a:latin typeface="Fira Sans" panose="020B0503050000020004" pitchFamily="34" charset="0"/>
              <a:ea typeface="Fira Sans" panose="020B0503050000020004" pitchFamily="34" charset="0"/>
            </a:endParaRPr>
          </a:p>
        </p:txBody>
      </p:sp>
      <p:pic>
        <p:nvPicPr>
          <p:cNvPr id="1026" name="Picture 2" descr="page1image945244736">
            <a:extLst>
              <a:ext uri="{FF2B5EF4-FFF2-40B4-BE49-F238E27FC236}">
                <a16:creationId xmlns:a16="http://schemas.microsoft.com/office/drawing/2014/main" id="{C24F378D-014F-7E4D-969B-9139AC5B3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7" y="4287792"/>
            <a:ext cx="288150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1image945320800">
            <a:extLst>
              <a:ext uri="{FF2B5EF4-FFF2-40B4-BE49-F238E27FC236}">
                <a16:creationId xmlns:a16="http://schemas.microsoft.com/office/drawing/2014/main" id="{3AFCC3DA-9F7D-624B-89DE-C261612B9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3784" y="4287792"/>
            <a:ext cx="2881503"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637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B46371-8672-A346-ACE5-502C0ABE55EF}"/>
              </a:ext>
            </a:extLst>
          </p:cNvPr>
          <p:cNvSpPr>
            <a:spLocks noGrp="1"/>
          </p:cNvSpPr>
          <p:nvPr>
            <p:ph type="sldNum" sz="quarter" idx="12"/>
          </p:nvPr>
        </p:nvSpPr>
        <p:spPr/>
        <p:txBody>
          <a:bodyPr/>
          <a:lstStyle/>
          <a:p>
            <a:fld id="{D6E4BF45-56A7-1443-8528-2D79AA079E46}" type="slidenum">
              <a:rPr lang="en-GB" smtClean="0">
                <a:solidFill>
                  <a:schemeClr val="tx1"/>
                </a:solidFill>
              </a:rPr>
              <a:t>6</a:t>
            </a:fld>
            <a:endParaRPr lang="en-GB">
              <a:solidFill>
                <a:schemeClr val="tx1"/>
              </a:solidFill>
            </a:endParaRPr>
          </a:p>
        </p:txBody>
      </p:sp>
      <p:sp>
        <p:nvSpPr>
          <p:cNvPr id="8" name="Titel 1">
            <a:extLst>
              <a:ext uri="{FF2B5EF4-FFF2-40B4-BE49-F238E27FC236}">
                <a16:creationId xmlns:a16="http://schemas.microsoft.com/office/drawing/2014/main" id="{F879B7FB-52D5-C447-B86A-C5682824427D}"/>
              </a:ext>
            </a:extLst>
          </p:cNvPr>
          <p:cNvSpPr txBox="1">
            <a:spLocks/>
          </p:cNvSpPr>
          <p:nvPr/>
        </p:nvSpPr>
        <p:spPr>
          <a:xfrm>
            <a:off x="597587" y="870441"/>
            <a:ext cx="8985666" cy="12821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latin typeface="Fira Sans" panose="020B0503050000020004" pitchFamily="34" charset="0"/>
                <a:ea typeface="Fira Sans" panose="020B0503050000020004" pitchFamily="34" charset="0"/>
              </a:rPr>
              <a:t>Anleitung:</a:t>
            </a:r>
          </a:p>
        </p:txBody>
      </p:sp>
      <p:sp>
        <p:nvSpPr>
          <p:cNvPr id="2" name="Textfeld 1">
            <a:extLst>
              <a:ext uri="{FF2B5EF4-FFF2-40B4-BE49-F238E27FC236}">
                <a16:creationId xmlns:a16="http://schemas.microsoft.com/office/drawing/2014/main" id="{97B0E38D-B5DB-E64E-9F84-B2F22366EF28}"/>
              </a:ext>
            </a:extLst>
          </p:cNvPr>
          <p:cNvSpPr txBox="1"/>
          <p:nvPr/>
        </p:nvSpPr>
        <p:spPr>
          <a:xfrm>
            <a:off x="597587" y="1925899"/>
            <a:ext cx="4214040" cy="1631216"/>
          </a:xfrm>
          <a:prstGeom prst="rect">
            <a:avLst/>
          </a:prstGeom>
          <a:noFill/>
        </p:spPr>
        <p:txBody>
          <a:bodyPr wrap="square" rtlCol="0">
            <a:spAutoFit/>
          </a:bodyPr>
          <a:lstStyle/>
          <a:p>
            <a:r>
              <a:rPr lang="de-DE" sz="2000" b="1" dirty="0">
                <a:latin typeface="Fira Sans" panose="020B0503050000020004" pitchFamily="34" charset="0"/>
                <a:ea typeface="Fira Sans" panose="020B0503050000020004" pitchFamily="34" charset="0"/>
              </a:rPr>
              <a:t>3. Reißverschluss einnähen_2</a:t>
            </a:r>
          </a:p>
          <a:p>
            <a:r>
              <a:rPr lang="de-DE" sz="2000" dirty="0">
                <a:latin typeface="Fira Sans" panose="020B0503050000020004" pitchFamily="34" charset="0"/>
                <a:ea typeface="Fira Sans" panose="020B0503050000020004" pitchFamily="34" charset="0"/>
              </a:rPr>
              <a:t>Steckt nun das obere Vorderteil rechts auf rechts auf der anderen Seite des Reißverschlusses fest und näht es ebenso an. </a:t>
            </a:r>
          </a:p>
        </p:txBody>
      </p:sp>
      <p:sp>
        <p:nvSpPr>
          <p:cNvPr id="3" name="Textfeld 2">
            <a:extLst>
              <a:ext uri="{FF2B5EF4-FFF2-40B4-BE49-F238E27FC236}">
                <a16:creationId xmlns:a16="http://schemas.microsoft.com/office/drawing/2014/main" id="{034354D2-DCCB-054B-A77A-68FFC3C4B02D}"/>
              </a:ext>
            </a:extLst>
          </p:cNvPr>
          <p:cNvSpPr txBox="1"/>
          <p:nvPr/>
        </p:nvSpPr>
        <p:spPr>
          <a:xfrm>
            <a:off x="5279549" y="1925899"/>
            <a:ext cx="4035269" cy="1938992"/>
          </a:xfrm>
          <a:prstGeom prst="rect">
            <a:avLst/>
          </a:prstGeom>
          <a:noFill/>
        </p:spPr>
        <p:txBody>
          <a:bodyPr wrap="square" rtlCol="0">
            <a:spAutoFit/>
          </a:bodyPr>
          <a:lstStyle/>
          <a:p>
            <a:r>
              <a:rPr lang="de-DE" sz="2000" b="1" dirty="0">
                <a:latin typeface="Fira Sans" panose="020B0503050000020004" pitchFamily="34" charset="0"/>
                <a:ea typeface="Fira Sans" panose="020B0503050000020004" pitchFamily="34" charset="0"/>
              </a:rPr>
              <a:t>4. Blenden nähen </a:t>
            </a:r>
          </a:p>
          <a:p>
            <a:r>
              <a:rPr lang="de-DE" sz="2000" dirty="0">
                <a:latin typeface="Fira Sans" panose="020B0503050000020004" pitchFamily="34" charset="0"/>
                <a:ea typeface="Fira Sans" panose="020B0503050000020004" pitchFamily="34" charset="0"/>
              </a:rPr>
              <a:t>Legt jetzt die beiden Blenden auf beiden Seiten rechts auf rechts auf, steckt sie und näht sie anschließend fest. </a:t>
            </a:r>
          </a:p>
          <a:p>
            <a:endParaRPr lang="de-DE" sz="2000" dirty="0">
              <a:latin typeface="Fira Sans" panose="020B0503050000020004" pitchFamily="34" charset="0"/>
              <a:ea typeface="Fira Sans" panose="020B0503050000020004" pitchFamily="34" charset="0"/>
            </a:endParaRPr>
          </a:p>
        </p:txBody>
      </p:sp>
      <p:pic>
        <p:nvPicPr>
          <p:cNvPr id="3073" name="Picture 1" descr="page2image1029321200">
            <a:extLst>
              <a:ext uri="{FF2B5EF4-FFF2-40B4-BE49-F238E27FC236}">
                <a16:creationId xmlns:a16="http://schemas.microsoft.com/office/drawing/2014/main" id="{A0AAACA1-C7B9-284A-A382-A00BF9952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27" y="3864891"/>
            <a:ext cx="288150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2image1029304080">
            <a:extLst>
              <a:ext uri="{FF2B5EF4-FFF2-40B4-BE49-F238E27FC236}">
                <a16:creationId xmlns:a16="http://schemas.microsoft.com/office/drawing/2014/main" id="{EA609BC4-0441-9643-A608-2F7C6628D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4499" y="3864891"/>
            <a:ext cx="2881503"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357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B46371-8672-A346-ACE5-502C0ABE55EF}"/>
              </a:ext>
            </a:extLst>
          </p:cNvPr>
          <p:cNvSpPr>
            <a:spLocks noGrp="1"/>
          </p:cNvSpPr>
          <p:nvPr>
            <p:ph type="sldNum" sz="quarter" idx="12"/>
          </p:nvPr>
        </p:nvSpPr>
        <p:spPr/>
        <p:txBody>
          <a:bodyPr/>
          <a:lstStyle/>
          <a:p>
            <a:fld id="{D6E4BF45-56A7-1443-8528-2D79AA079E46}" type="slidenum">
              <a:rPr lang="en-GB" smtClean="0">
                <a:solidFill>
                  <a:schemeClr val="tx1"/>
                </a:solidFill>
              </a:rPr>
              <a:t>7</a:t>
            </a:fld>
            <a:endParaRPr lang="en-GB">
              <a:solidFill>
                <a:schemeClr val="tx1"/>
              </a:solidFill>
            </a:endParaRPr>
          </a:p>
        </p:txBody>
      </p:sp>
      <p:sp>
        <p:nvSpPr>
          <p:cNvPr id="8" name="Titel 1">
            <a:extLst>
              <a:ext uri="{FF2B5EF4-FFF2-40B4-BE49-F238E27FC236}">
                <a16:creationId xmlns:a16="http://schemas.microsoft.com/office/drawing/2014/main" id="{F879B7FB-52D5-C447-B86A-C5682824427D}"/>
              </a:ext>
            </a:extLst>
          </p:cNvPr>
          <p:cNvSpPr txBox="1">
            <a:spLocks/>
          </p:cNvSpPr>
          <p:nvPr/>
        </p:nvSpPr>
        <p:spPr>
          <a:xfrm>
            <a:off x="620463" y="380336"/>
            <a:ext cx="8985666" cy="12821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latin typeface="Fira Sans" panose="020B0503050000020004" pitchFamily="34" charset="0"/>
                <a:ea typeface="Fira Sans" panose="020B0503050000020004" pitchFamily="34" charset="0"/>
              </a:rPr>
              <a:t>Anleitung:</a:t>
            </a:r>
          </a:p>
        </p:txBody>
      </p:sp>
      <p:sp>
        <p:nvSpPr>
          <p:cNvPr id="2" name="Textfeld 1">
            <a:extLst>
              <a:ext uri="{FF2B5EF4-FFF2-40B4-BE49-F238E27FC236}">
                <a16:creationId xmlns:a16="http://schemas.microsoft.com/office/drawing/2014/main" id="{97B0E38D-B5DB-E64E-9F84-B2F22366EF28}"/>
              </a:ext>
            </a:extLst>
          </p:cNvPr>
          <p:cNvSpPr txBox="1"/>
          <p:nvPr/>
        </p:nvSpPr>
        <p:spPr>
          <a:xfrm>
            <a:off x="620463" y="1021421"/>
            <a:ext cx="4613334" cy="3477875"/>
          </a:xfrm>
          <a:prstGeom prst="rect">
            <a:avLst/>
          </a:prstGeom>
          <a:noFill/>
        </p:spPr>
        <p:txBody>
          <a:bodyPr wrap="square" rtlCol="0">
            <a:spAutoFit/>
          </a:bodyPr>
          <a:lstStyle/>
          <a:p>
            <a:r>
              <a:rPr lang="de-DE" sz="2000" b="1" dirty="0">
                <a:latin typeface="Fira Sans" panose="020B0503050000020004" pitchFamily="34" charset="0"/>
                <a:ea typeface="Fira Sans" panose="020B0503050000020004" pitchFamily="34" charset="0"/>
              </a:rPr>
              <a:t>5. Schnalle an Gurtband nähen </a:t>
            </a:r>
            <a:endParaRPr lang="de-DE" sz="2000" dirty="0">
              <a:latin typeface="Fira Sans" panose="020B0503050000020004" pitchFamily="34" charset="0"/>
              <a:ea typeface="Fira Sans" panose="020B0503050000020004" pitchFamily="34" charset="0"/>
            </a:endParaRPr>
          </a:p>
          <a:p>
            <a:r>
              <a:rPr lang="de-DE" sz="2000" dirty="0">
                <a:latin typeface="Fira Sans" panose="020B0503050000020004" pitchFamily="34" charset="0"/>
                <a:ea typeface="Fira Sans" panose="020B0503050000020004" pitchFamily="34" charset="0"/>
              </a:rPr>
              <a:t>Jetzt kommt das Gurtband zum Einsatz. Dafür schneidet ihr zunächst 1,0 m Gurtband zurecht. Falls ihr mehr oder weniger benötigt, könnt ihr das natürlich anpassen. Das 1,0 m lange Gurtband wird nun noch einmal geteilt und mit der Schnalle und dem </a:t>
            </a:r>
            <a:r>
              <a:rPr lang="de-DE" sz="2000" dirty="0" err="1">
                <a:latin typeface="Fira Sans" panose="020B0503050000020004" pitchFamily="34" charset="0"/>
                <a:ea typeface="Fira Sans" panose="020B0503050000020004" pitchFamily="34" charset="0"/>
              </a:rPr>
              <a:t>Verstellverschluss</a:t>
            </a:r>
            <a:r>
              <a:rPr lang="de-DE" sz="2000" dirty="0">
                <a:latin typeface="Fira Sans" panose="020B0503050000020004" pitchFamily="34" charset="0"/>
                <a:ea typeface="Fira Sans" panose="020B0503050000020004" pitchFamily="34" charset="0"/>
              </a:rPr>
              <a:t> versehen. Näht das durchgezogene Gurtband bei der Schnalle am Gurtband selbst fest. </a:t>
            </a:r>
          </a:p>
        </p:txBody>
      </p:sp>
      <p:sp>
        <p:nvSpPr>
          <p:cNvPr id="3" name="Textfeld 2">
            <a:extLst>
              <a:ext uri="{FF2B5EF4-FFF2-40B4-BE49-F238E27FC236}">
                <a16:creationId xmlns:a16="http://schemas.microsoft.com/office/drawing/2014/main" id="{034354D2-DCCB-054B-A77A-68FFC3C4B02D}"/>
              </a:ext>
            </a:extLst>
          </p:cNvPr>
          <p:cNvSpPr txBox="1"/>
          <p:nvPr/>
        </p:nvSpPr>
        <p:spPr>
          <a:xfrm>
            <a:off x="5854260" y="1021421"/>
            <a:ext cx="3431277" cy="3785652"/>
          </a:xfrm>
          <a:prstGeom prst="rect">
            <a:avLst/>
          </a:prstGeom>
          <a:noFill/>
        </p:spPr>
        <p:txBody>
          <a:bodyPr wrap="square" rtlCol="0">
            <a:spAutoFit/>
          </a:bodyPr>
          <a:lstStyle/>
          <a:p>
            <a:r>
              <a:rPr lang="de-DE" sz="2000" b="1" dirty="0">
                <a:latin typeface="Fira Sans" panose="020B0503050000020004" pitchFamily="34" charset="0"/>
                <a:ea typeface="Fira Sans" panose="020B0503050000020004" pitchFamily="34" charset="0"/>
              </a:rPr>
              <a:t>6. Bauchtasche zusammennähen </a:t>
            </a:r>
            <a:endParaRPr lang="de-DE" sz="2000" dirty="0">
              <a:latin typeface="Fira Sans" panose="020B0503050000020004" pitchFamily="34" charset="0"/>
              <a:ea typeface="Fira Sans" panose="020B0503050000020004" pitchFamily="34" charset="0"/>
            </a:endParaRPr>
          </a:p>
          <a:p>
            <a:r>
              <a:rPr lang="de-DE" sz="2000" dirty="0">
                <a:latin typeface="Fira Sans" panose="020B0503050000020004" pitchFamily="34" charset="0"/>
                <a:ea typeface="Fira Sans" panose="020B0503050000020004" pitchFamily="34" charset="0"/>
              </a:rPr>
              <a:t>Steckt das Rückteil rechts auf das Vorderteil mit dem eingenähten Reißverschluss fest. Achtet dabei darauf, dass die Gurtbänder innen liegen und der Reißverschluss geöffnet ist. Das ist unsere Wendeöffnung. </a:t>
            </a:r>
          </a:p>
          <a:p>
            <a:endParaRPr lang="de-DE" sz="2000" dirty="0">
              <a:latin typeface="Fira Sans" panose="020B0503050000020004" pitchFamily="34" charset="0"/>
              <a:ea typeface="Fira Sans" panose="020B0503050000020004" pitchFamily="34" charset="0"/>
            </a:endParaRPr>
          </a:p>
        </p:txBody>
      </p:sp>
      <p:pic>
        <p:nvPicPr>
          <p:cNvPr id="5123" name="Picture 3" descr="page2image1029230288">
            <a:extLst>
              <a:ext uri="{FF2B5EF4-FFF2-40B4-BE49-F238E27FC236}">
                <a16:creationId xmlns:a16="http://schemas.microsoft.com/office/drawing/2014/main" id="{4744CC15-5AEF-2F47-9714-514121A38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4577085"/>
            <a:ext cx="28755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page3image1030038848">
            <a:extLst>
              <a:ext uri="{FF2B5EF4-FFF2-40B4-BE49-F238E27FC236}">
                <a16:creationId xmlns:a16="http://schemas.microsoft.com/office/drawing/2014/main" id="{3534ED7F-3339-B04C-B0C2-8BA41126BE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8647" y="4577085"/>
            <a:ext cx="2881503"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981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B46371-8672-A346-ACE5-502C0ABE55EF}"/>
              </a:ext>
            </a:extLst>
          </p:cNvPr>
          <p:cNvSpPr>
            <a:spLocks noGrp="1"/>
          </p:cNvSpPr>
          <p:nvPr>
            <p:ph type="sldNum" sz="quarter" idx="12"/>
          </p:nvPr>
        </p:nvSpPr>
        <p:spPr/>
        <p:txBody>
          <a:bodyPr/>
          <a:lstStyle/>
          <a:p>
            <a:fld id="{D6E4BF45-56A7-1443-8528-2D79AA079E46}" type="slidenum">
              <a:rPr lang="en-GB" smtClean="0">
                <a:solidFill>
                  <a:schemeClr val="tx1"/>
                </a:solidFill>
              </a:rPr>
              <a:t>8</a:t>
            </a:fld>
            <a:endParaRPr lang="en-GB">
              <a:solidFill>
                <a:schemeClr val="tx1"/>
              </a:solidFill>
            </a:endParaRPr>
          </a:p>
        </p:txBody>
      </p:sp>
      <p:sp>
        <p:nvSpPr>
          <p:cNvPr id="8" name="Titel 1">
            <a:extLst>
              <a:ext uri="{FF2B5EF4-FFF2-40B4-BE49-F238E27FC236}">
                <a16:creationId xmlns:a16="http://schemas.microsoft.com/office/drawing/2014/main" id="{F879B7FB-52D5-C447-B86A-C5682824427D}"/>
              </a:ext>
            </a:extLst>
          </p:cNvPr>
          <p:cNvSpPr txBox="1">
            <a:spLocks/>
          </p:cNvSpPr>
          <p:nvPr/>
        </p:nvSpPr>
        <p:spPr>
          <a:xfrm>
            <a:off x="597587" y="870441"/>
            <a:ext cx="8985666" cy="12821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latin typeface="Fira Sans" panose="020B0503050000020004" pitchFamily="34" charset="0"/>
                <a:ea typeface="Fira Sans" panose="020B0503050000020004" pitchFamily="34" charset="0"/>
              </a:rPr>
              <a:t>Anleitung:</a:t>
            </a:r>
          </a:p>
        </p:txBody>
      </p:sp>
      <p:sp>
        <p:nvSpPr>
          <p:cNvPr id="2" name="Textfeld 1">
            <a:extLst>
              <a:ext uri="{FF2B5EF4-FFF2-40B4-BE49-F238E27FC236}">
                <a16:creationId xmlns:a16="http://schemas.microsoft.com/office/drawing/2014/main" id="{97B0E38D-B5DB-E64E-9F84-B2F22366EF28}"/>
              </a:ext>
            </a:extLst>
          </p:cNvPr>
          <p:cNvSpPr txBox="1"/>
          <p:nvPr/>
        </p:nvSpPr>
        <p:spPr>
          <a:xfrm>
            <a:off x="597587" y="1925899"/>
            <a:ext cx="4214040" cy="1323439"/>
          </a:xfrm>
          <a:prstGeom prst="rect">
            <a:avLst/>
          </a:prstGeom>
          <a:noFill/>
        </p:spPr>
        <p:txBody>
          <a:bodyPr wrap="square" rtlCol="0">
            <a:spAutoFit/>
          </a:bodyPr>
          <a:lstStyle/>
          <a:p>
            <a:r>
              <a:rPr lang="de-DE" sz="2000" b="1" dirty="0">
                <a:latin typeface="Fira Sans" panose="020B0503050000020004" pitchFamily="34" charset="0"/>
                <a:ea typeface="Fira Sans" panose="020B0503050000020004" pitchFamily="34" charset="0"/>
              </a:rPr>
              <a:t>7. Gurtband annähen </a:t>
            </a:r>
            <a:endParaRPr lang="de-DE" sz="2000" dirty="0">
              <a:latin typeface="Fira Sans" panose="020B0503050000020004" pitchFamily="34" charset="0"/>
              <a:ea typeface="Fira Sans" panose="020B0503050000020004" pitchFamily="34" charset="0"/>
            </a:endParaRPr>
          </a:p>
          <a:p>
            <a:r>
              <a:rPr lang="de-DE" sz="2000" dirty="0">
                <a:latin typeface="Fira Sans" panose="020B0503050000020004" pitchFamily="34" charset="0"/>
                <a:ea typeface="Fira Sans" panose="020B0503050000020004" pitchFamily="34" charset="0"/>
              </a:rPr>
              <a:t>Näht nun die beiden Gurtabschnitte jeweils an ein Ende auf die rechte Seite der Bauchtasche an. </a:t>
            </a:r>
          </a:p>
        </p:txBody>
      </p:sp>
      <p:sp>
        <p:nvSpPr>
          <p:cNvPr id="3" name="Textfeld 2">
            <a:extLst>
              <a:ext uri="{FF2B5EF4-FFF2-40B4-BE49-F238E27FC236}">
                <a16:creationId xmlns:a16="http://schemas.microsoft.com/office/drawing/2014/main" id="{034354D2-DCCB-054B-A77A-68FFC3C4B02D}"/>
              </a:ext>
            </a:extLst>
          </p:cNvPr>
          <p:cNvSpPr txBox="1"/>
          <p:nvPr/>
        </p:nvSpPr>
        <p:spPr>
          <a:xfrm>
            <a:off x="5279549" y="1925899"/>
            <a:ext cx="4035269" cy="1323439"/>
          </a:xfrm>
          <a:prstGeom prst="rect">
            <a:avLst/>
          </a:prstGeom>
          <a:noFill/>
        </p:spPr>
        <p:txBody>
          <a:bodyPr wrap="square" rtlCol="0">
            <a:spAutoFit/>
          </a:bodyPr>
          <a:lstStyle/>
          <a:p>
            <a:r>
              <a:rPr lang="de-DE" sz="2000" b="1" dirty="0">
                <a:latin typeface="Fira Sans" panose="020B0503050000020004" pitchFamily="34" charset="0"/>
                <a:ea typeface="Fira Sans" panose="020B0503050000020004" pitchFamily="34" charset="0"/>
              </a:rPr>
              <a:t>8. Wenden </a:t>
            </a:r>
            <a:endParaRPr lang="de-DE" sz="2000" dirty="0">
              <a:latin typeface="Fira Sans" panose="020B0503050000020004" pitchFamily="34" charset="0"/>
              <a:ea typeface="Fira Sans" panose="020B0503050000020004" pitchFamily="34" charset="0"/>
            </a:endParaRPr>
          </a:p>
          <a:p>
            <a:r>
              <a:rPr lang="de-DE" sz="2000" dirty="0">
                <a:latin typeface="Fira Sans" panose="020B0503050000020004" pitchFamily="34" charset="0"/>
                <a:ea typeface="Fira Sans" panose="020B0503050000020004" pitchFamily="34" charset="0"/>
              </a:rPr>
              <a:t>Fertig ist eure Bauchtasche. Viel Spaß! </a:t>
            </a:r>
          </a:p>
          <a:p>
            <a:endParaRPr lang="de-DE" sz="2000" dirty="0">
              <a:latin typeface="Fira Sans" panose="020B0503050000020004" pitchFamily="34" charset="0"/>
              <a:ea typeface="Fira Sans" panose="020B0503050000020004" pitchFamily="34" charset="0"/>
            </a:endParaRPr>
          </a:p>
        </p:txBody>
      </p:sp>
      <p:pic>
        <p:nvPicPr>
          <p:cNvPr id="7169" name="Picture 1" descr="page3image1029945888">
            <a:extLst>
              <a:ext uri="{FF2B5EF4-FFF2-40B4-BE49-F238E27FC236}">
                <a16:creationId xmlns:a16="http://schemas.microsoft.com/office/drawing/2014/main" id="{29940C31-8361-6E44-9539-215C007CA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34" y="3952969"/>
            <a:ext cx="288150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age3image1029937072">
            <a:extLst>
              <a:ext uri="{FF2B5EF4-FFF2-40B4-BE49-F238E27FC236}">
                <a16:creationId xmlns:a16="http://schemas.microsoft.com/office/drawing/2014/main" id="{E792C87A-CD6A-0840-9C1F-A7DA1EBBF9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9549" y="3952969"/>
            <a:ext cx="2881503"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64035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äsentation_Master_BNT" id="{F3C33104-F7C4-D643-AAE7-DA740E253EE6}" vid="{69E3FEC4-10B2-724C-A60E-193F45A7AFF1}"/>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608</Words>
  <Application>Microsoft Macintosh PowerPoint</Application>
  <PresentationFormat>A4-Papier (210 x 297 mm)</PresentationFormat>
  <Paragraphs>100</Paragraphs>
  <Slides>8</Slides>
  <Notes>8</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8</vt:i4>
      </vt:variant>
    </vt:vector>
  </HeadingPairs>
  <TitlesOfParts>
    <vt:vector size="15" baseType="lpstr">
      <vt:lpstr>Arial</vt:lpstr>
      <vt:lpstr>Calibri</vt:lpstr>
      <vt:lpstr>Calibri Light</vt:lpstr>
      <vt:lpstr>Fira Sans</vt:lpstr>
      <vt:lpstr>Fira Sans Light</vt:lpstr>
      <vt:lpstr>Fira Sans Medium</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TU-Pseudonym 8095161539358454</dc:creator>
  <cp:keywords/>
  <dc:description/>
  <cp:lastModifiedBy>Microsoft Office User</cp:lastModifiedBy>
  <cp:revision>191</cp:revision>
  <dcterms:created xsi:type="dcterms:W3CDTF">2020-10-01T05:37:26Z</dcterms:created>
  <dcterms:modified xsi:type="dcterms:W3CDTF">2021-07-13T07:42:10Z</dcterms:modified>
  <cp:category/>
</cp:coreProperties>
</file>