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
  </p:notesMasterIdLst>
  <p:sldIdLst>
    <p:sldId id="256" r:id="rId2"/>
    <p:sldId id="542" r:id="rId3"/>
    <p:sldId id="259" r:id="rId4"/>
    <p:sldId id="536" r:id="rId5"/>
    <p:sldId id="525" r:id="rId6"/>
    <p:sldId id="263" r:id="rId7"/>
    <p:sldId id="262" r:id="rId8"/>
    <p:sldId id="537" r:id="rId9"/>
    <p:sldId id="538"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6"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0"/>
    <a:srgbClr val="FFD400"/>
    <a:srgbClr val="6EE3BC"/>
    <a:srgbClr val="64C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1"/>
    <p:restoredTop sz="84220"/>
  </p:normalViewPr>
  <p:slideViewPr>
    <p:cSldViewPr snapToGrid="0" snapToObjects="1">
      <p:cViewPr varScale="1">
        <p:scale>
          <a:sx n="76" d="100"/>
          <a:sy n="76" d="100"/>
        </p:scale>
        <p:origin x="16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13/07/2021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im</a:t>
            </a:r>
            <a:r>
              <a:rPr lang="de-DE" sz="2000" b="0" strike="noStrike" spc="-1" baseline="0" dirty="0">
                <a:latin typeface="Calibri"/>
              </a:rPr>
              <a:t> Rahmen</a:t>
            </a:r>
            <a:r>
              <a:rPr lang="de-DE" sz="2000" b="0" strike="noStrike" spc="-1" dirty="0">
                <a:latin typeface="Calibri"/>
              </a:rPr>
              <a:t> eines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a:t>
            </a:r>
            <a:r>
              <a:rPr lang="de-DE" sz="2000" b="0" strike="noStrike" spc="-1" baseline="0" dirty="0">
                <a:latin typeface="Calibri"/>
              </a:rPr>
              <a:t> </a:t>
            </a:r>
            <a:r>
              <a:rPr lang="de-DE" sz="2000" b="0" strike="noStrike" spc="-1" baseline="0">
                <a:latin typeface="Calibri"/>
              </a:rPr>
              <a:t>D</a:t>
            </a:r>
            <a:r>
              <a:rPr lang="de-DE" sz="2000" b="0" strike="noStrike" spc="-1">
                <a:latin typeface="Calibri"/>
              </a:rPr>
              <a:t>er </a:t>
            </a:r>
            <a:r>
              <a:rPr lang="de-DE" sz="2000" b="0" strike="noStrike" spc="-1" dirty="0">
                <a:latin typeface="Calibri"/>
              </a:rPr>
              <a:t>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r>
              <a:rPr lang="de-DE" sz="2000" dirty="0"/>
              <a:t>Hier finden Sie eine Übersicht über die 4 Praxis-Workshops.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r>
              <a:rPr lang="de-DE" sz="2000" dirty="0"/>
              <a:t>Das Thema dieses Praxis-Workshops sind einfache Reparatur-Techniken für Kleidung, die mit der Hand ausgeführt werden können, um die Kleidung länger tragbar zu machen. </a:t>
            </a: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Detaillierte Angaben zum Inhalt der DIY-Toolbox / des Reparatur-Sets finden sich in der Übersichtstabelle zu den Praxis-Workshops und im Download-Bereich auf </a:t>
            </a:r>
            <a:r>
              <a:rPr lang="de-DE" dirty="0" err="1"/>
              <a:t>www</a:t>
            </a:r>
            <a:r>
              <a:rPr lang="de-DE" dirty="0"/>
              <a:t>……</a:t>
            </a:r>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a:p>
        </p:txBody>
      </p:sp>
    </p:spTree>
    <p:extLst>
      <p:ext uri="{BB962C8B-B14F-4D97-AF65-F5344CB8AC3E}">
        <p14:creationId xmlns:p14="http://schemas.microsoft.com/office/powerpoint/2010/main" val="65333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a:p>
        </p:txBody>
      </p:sp>
    </p:spTree>
    <p:extLst>
      <p:ext uri="{BB962C8B-B14F-4D97-AF65-F5344CB8AC3E}">
        <p14:creationId xmlns:p14="http://schemas.microsoft.com/office/powerpoint/2010/main" val="361130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8</a:t>
            </a:fld>
            <a:endParaRPr lang="en-GB"/>
          </a:p>
        </p:txBody>
      </p:sp>
    </p:spTree>
    <p:extLst>
      <p:ext uri="{BB962C8B-B14F-4D97-AF65-F5344CB8AC3E}">
        <p14:creationId xmlns:p14="http://schemas.microsoft.com/office/powerpoint/2010/main" val="44179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9</a:t>
            </a:fld>
            <a:endParaRPr lang="en-GB"/>
          </a:p>
        </p:txBody>
      </p:sp>
    </p:spTree>
    <p:extLst>
      <p:ext uri="{BB962C8B-B14F-4D97-AF65-F5344CB8AC3E}">
        <p14:creationId xmlns:p14="http://schemas.microsoft.com/office/powerpoint/2010/main" val="426226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C334457-B60F-6942-9983-8E38FB9B673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B35B361-D4B9-C546-B12E-4064DA3B6EE8}"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A3B6E6F-6078-B74C-ABC6-BCD7272734EF}"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330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4" name="Date Placeholder 3"/>
          <p:cNvSpPr>
            <a:spLocks noGrp="1"/>
          </p:cNvSpPr>
          <p:nvPr>
            <p:ph type="dt" sz="half" idx="10"/>
          </p:nvPr>
        </p:nvSpPr>
        <p:spPr/>
        <p:txBody>
          <a:bodyPr/>
          <a:lstStyle/>
          <a:p>
            <a:fld id="{BD05C312-36E9-114C-BAF4-8A1CD4EB75ED}"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569EAA6-BCCA-844B-B4C3-1CD2AE18F35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p:txBody>
          <a:bodyPr/>
          <a:lstStyle/>
          <a:p>
            <a:fld id="{E2338D82-6248-544B-BD07-F885E6BD9600}"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p:txBody>
          <a:bodyPr/>
          <a:lstStyle/>
          <a:p>
            <a:fld id="{E57C8827-DFC5-1E49-9687-1F45032B9369}" type="datetime3">
              <a:rPr lang="de-DE" smtClean="0"/>
              <a:t>13/07/2021</a:t>
            </a:fld>
            <a:endParaRPr lang="en-GB"/>
          </a:p>
        </p:txBody>
      </p:sp>
      <p:sp>
        <p:nvSpPr>
          <p:cNvPr id="8" name="Footer Placeholder 7"/>
          <p:cNvSpPr>
            <a:spLocks noGrp="1"/>
          </p:cNvSpPr>
          <p:nvPr>
            <p:ph type="ftr" sz="quarter" idx="11"/>
          </p:nvPr>
        </p:nvSpPr>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A15E98A-1FDB-C647-A4EE-3CE573D1F682}" type="datetime3">
              <a:rPr lang="de-DE" smtClean="0"/>
              <a:t>13/07/2021</a:t>
            </a:fld>
            <a:endParaRPr lang="en-GB"/>
          </a:p>
        </p:txBody>
      </p:sp>
      <p:sp>
        <p:nvSpPr>
          <p:cNvPr id="4" name="Footer Placeholder 3"/>
          <p:cNvSpPr>
            <a:spLocks noGrp="1"/>
          </p:cNvSpPr>
          <p:nvPr>
            <p:ph type="ftr" sz="quarter" idx="11"/>
          </p:nvPr>
        </p:nvSpPr>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DBF1A-CD15-0048-9ACD-01400136C7EF}" type="datetime3">
              <a:rPr lang="de-DE" smtClean="0"/>
              <a:t>13/07/2021</a:t>
            </a:fld>
            <a:endParaRPr lang="en-GB"/>
          </a:p>
        </p:txBody>
      </p:sp>
      <p:sp>
        <p:nvSpPr>
          <p:cNvPr id="3" name="Footer Placeholder 2"/>
          <p:cNvSpPr>
            <a:spLocks noGrp="1"/>
          </p:cNvSpPr>
          <p:nvPr>
            <p:ph type="ftr" sz="quarter" idx="11"/>
          </p:nvPr>
        </p:nvSpPr>
        <p:spPr/>
        <p:txBody>
          <a:bodyPr/>
          <a:lstStyle/>
          <a:p>
            <a:r>
              <a:rPr lang="en-GB" dirty="0" err="1"/>
              <a:t>BNTextillabor</a:t>
            </a:r>
            <a:endParaRPr lang="en-GB" dirty="0"/>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E81319C-ECE9-9743-A408-4D3A17746524}"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DF07AB5-7E43-B44B-8CE4-3E134F22D882}"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1038" y="6447792"/>
            <a:ext cx="2228850" cy="365125"/>
          </a:xfrm>
          <a:prstGeom prst="rect">
            <a:avLst/>
          </a:prstGeom>
        </p:spPr>
        <p:txBody>
          <a:bodyPr vert="horz" lIns="91440" tIns="45720" rIns="91440" bIns="45720" rtlCol="0" anchor="ctr"/>
          <a:lstStyle>
            <a:lvl1pPr algn="l">
              <a:defRPr sz="1200">
                <a:solidFill>
                  <a:schemeClr val="bg1"/>
                </a:solidFill>
              </a:defRPr>
            </a:lvl1pPr>
          </a:lstStyle>
          <a:p>
            <a:fld id="{410E91CF-60ED-204F-97F7-2DADA53D553B}" type="datetime3">
              <a:rPr lang="de-DE" smtClean="0"/>
              <a:pPr/>
              <a:t>13/07/2021</a:t>
            </a:fld>
            <a:endParaRPr lang="en-GB"/>
          </a:p>
        </p:txBody>
      </p:sp>
      <p:sp>
        <p:nvSpPr>
          <p:cNvPr id="5" name="Footer Placeholder 4"/>
          <p:cNvSpPr>
            <a:spLocks noGrp="1"/>
          </p:cNvSpPr>
          <p:nvPr>
            <p:ph type="ftr" sz="quarter" idx="3"/>
          </p:nvPr>
        </p:nvSpPr>
        <p:spPr>
          <a:xfrm>
            <a:off x="3281363" y="6447792"/>
            <a:ext cx="3343275" cy="365125"/>
          </a:xfrm>
          <a:prstGeom prst="rect">
            <a:avLst/>
          </a:prstGeom>
        </p:spPr>
        <p:txBody>
          <a:bodyPr vert="horz" lIns="91440" tIns="45720" rIns="91440" bIns="45720" rtlCol="0" anchor="ctr"/>
          <a:lstStyle>
            <a:lvl1pPr algn="ctr">
              <a:defRPr sz="1200">
                <a:solidFill>
                  <a:schemeClr val="bg1"/>
                </a:solidFill>
              </a:defRPr>
            </a:lvl1pPr>
          </a:lstStyle>
          <a:p>
            <a:r>
              <a:rPr lang="en-GB" err="1"/>
              <a:t>Vortragender</a:t>
            </a:r>
            <a:endParaRPr lang="en-GB"/>
          </a:p>
        </p:txBody>
      </p:sp>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uni-ulm.de/mawi/bntextillabor/bildungsangebote/lehrkraefte/infomaterial-tutoria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blog.buttons.com/many-ways-to-sew-on-a-button/" TargetMode="External"/><Relationship Id="rId4" Type="http://schemas.openxmlformats.org/officeDocument/2006/relationships/hyperlink" Target="https://blog.treasurie.com/how-to-sew-a-butt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hyperlink" Target="https://www.uni-ulm.de/fileadmin/website_uni_ulm/mawi.bntextillabor/Tutorials/Tutorial_Blindstich_klein.pdf"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hyperlink" Target="https://www.uni-ulm.de/fileadmin/website_uni_ulm/mawi.bntextillabor/Tutorials/Tutorial_Steppstich_klein.pdf"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uni-ulm.de/fileadmin/website_uni_ulm/mawi.bntextillabor/Tutorials/Tutorial_Kettstich_klein.pdf"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uni-ulm.de/fileadmin/website_uni_ulm/mawi.bntextillabor/Tutorials/Tutorial_Applikationsstich_klein.pdf" TargetMode="Externa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pic>
        <p:nvPicPr>
          <p:cNvPr id="7" name="Grafik 6">
            <a:extLst>
              <a:ext uri="{FF2B5EF4-FFF2-40B4-BE49-F238E27FC236}">
                <a16:creationId xmlns:a16="http://schemas.microsoft.com/office/drawing/2014/main" id="{C946DD3E-DBF7-3745-A528-7F4FC1BF78CF}"/>
              </a:ext>
            </a:extLst>
          </p:cNvPr>
          <p:cNvPicPr>
            <a:picLocks noChangeAspect="1"/>
          </p:cNvPicPr>
          <p:nvPr/>
        </p:nvPicPr>
        <p:blipFill>
          <a:blip r:embed="rId3"/>
          <a:stretch>
            <a:fillRect/>
          </a:stretch>
        </p:blipFill>
        <p:spPr>
          <a:xfrm>
            <a:off x="140597" y="285541"/>
            <a:ext cx="4812283" cy="1187230"/>
          </a:xfrm>
          <a:prstGeom prst="rect">
            <a:avLst/>
          </a:prstGeom>
        </p:spPr>
      </p:pic>
      <p:grpSp>
        <p:nvGrpSpPr>
          <p:cNvPr id="4" name="Gruppieren 3">
            <a:extLst>
              <a:ext uri="{FF2B5EF4-FFF2-40B4-BE49-F238E27FC236}">
                <a16:creationId xmlns:a16="http://schemas.microsoft.com/office/drawing/2014/main" id="{D7F5F46C-BAE1-0848-8D74-C2585D3C8F78}"/>
              </a:ext>
            </a:extLst>
          </p:cNvPr>
          <p:cNvGrpSpPr/>
          <p:nvPr/>
        </p:nvGrpSpPr>
        <p:grpSpPr>
          <a:xfrm>
            <a:off x="265157" y="2140625"/>
            <a:ext cx="9141283" cy="4062028"/>
            <a:chOff x="265157" y="2140625"/>
            <a:chExt cx="9141283" cy="4062028"/>
          </a:xfrm>
        </p:grpSpPr>
        <p:sp>
          <p:nvSpPr>
            <p:cNvPr id="223" name="CustomShape 3"/>
            <p:cNvSpPr/>
            <p:nvPr/>
          </p:nvSpPr>
          <p:spPr>
            <a:xfrm>
              <a:off x="265157" y="2156141"/>
              <a:ext cx="1980000" cy="3240000"/>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Einfache Näh- und Reparatur-Techniken: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Reparatur-Techniken</a:t>
              </a: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24" name="CustomShape 4"/>
            <p:cNvSpPr/>
            <p:nvPr/>
          </p:nvSpPr>
          <p:spPr>
            <a:xfrm>
              <a:off x="2682720" y="2175240"/>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Verschönerungs-techniken, einfache Nähprojekte:</a:t>
              </a: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für einfache Nähprojekte, Visible </a:t>
              </a:r>
              <a:r>
                <a:rPr lang="de-DE" sz="1600" spc="-1" dirty="0" err="1">
                  <a:solidFill>
                    <a:srgbClr val="000000"/>
                  </a:solidFill>
                  <a:latin typeface="Fira Sans Light" panose="020B0403050000020004" pitchFamily="34" charset="0"/>
                  <a:ea typeface="Fira Sans Light" panose="020B0403050000020004" pitchFamily="34" charset="0"/>
                </a:rPr>
                <a:t>Mending</a:t>
              </a:r>
              <a:endParaRPr lang="de-DE" sz="1600"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trike="noStrike"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endParaRPr lang="de-DE" sz="1600" strike="noStrike" spc="-1" dirty="0">
                <a:latin typeface="Fira Sans" panose="020B0503050000020004" pitchFamily="34" charset="0"/>
                <a:ea typeface="Fira Sans" panose="020B0503050000020004" pitchFamily="34" charset="0"/>
              </a:endParaRPr>
            </a:p>
          </p:txBody>
        </p:sp>
        <p:sp>
          <p:nvSpPr>
            <p:cNvPr id="225" name="CustomShape 5"/>
            <p:cNvSpPr/>
            <p:nvPr/>
          </p:nvSpPr>
          <p:spPr>
            <a:xfrm>
              <a:off x="5077440" y="2152059"/>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Textildruck:</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Aufwertung von Textilien mit Textildruck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Schablonendruck</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5"/>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Nähprojekt Bauchtasche: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Nähen mit der Nähmaschine,</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Planung und Durchführung eines Nähprojektes</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pc="-1" dirty="0">
                <a:solidFill>
                  <a:srgbClr val="000000"/>
                </a:solidFill>
                <a:latin typeface="Fira Sans" panose="020B0503050000020004" pitchFamily="34" charset="0"/>
                <a:ea typeface="Fira Sans" panose="020B0503050000020004" pitchFamily="34" charset="0"/>
              </a:endParaRPr>
            </a:p>
          </p:txBody>
        </p:sp>
        <p:grpSp>
          <p:nvGrpSpPr>
            <p:cNvPr id="9" name="Gruppieren 8">
              <a:extLst>
                <a:ext uri="{FF2B5EF4-FFF2-40B4-BE49-F238E27FC236}">
                  <a16:creationId xmlns:a16="http://schemas.microsoft.com/office/drawing/2014/main" id="{370D78E0-5CDA-0546-80E8-7D0095F693A4}"/>
                </a:ext>
              </a:extLst>
            </p:cNvPr>
            <p:cNvGrpSpPr/>
            <p:nvPr/>
          </p:nvGrpSpPr>
          <p:grpSpPr>
            <a:xfrm>
              <a:off x="2716992" y="5690398"/>
              <a:ext cx="1909741" cy="504225"/>
              <a:chOff x="249797" y="5530076"/>
              <a:chExt cx="1909741" cy="504225"/>
            </a:xfrm>
          </p:grpSpPr>
          <p:pic>
            <p:nvPicPr>
              <p:cNvPr id="62" name="Grafik 16">
                <a:extLst>
                  <a:ext uri="{FF2B5EF4-FFF2-40B4-BE49-F238E27FC236}">
                    <a16:creationId xmlns:a16="http://schemas.microsoft.com/office/drawing/2014/main" id="{7A24AC94-3700-B041-B345-3DA4223337EE}"/>
                  </a:ext>
                </a:extLst>
              </p:cNvPr>
              <p:cNvPicPr>
                <a:picLocks noChangeAspect="1"/>
              </p:cNvPicPr>
              <p:nvPr/>
            </p:nvPicPr>
            <p:blipFill>
              <a:blip r:embed="rId4"/>
              <a:stretch/>
            </p:blipFill>
            <p:spPr>
              <a:xfrm>
                <a:off x="249797" y="5602301"/>
                <a:ext cx="432000" cy="432000"/>
              </a:xfrm>
              <a:prstGeom prst="rect">
                <a:avLst/>
              </a:prstGeom>
              <a:ln>
                <a:noFill/>
              </a:ln>
            </p:spPr>
          </p:pic>
          <p:pic>
            <p:nvPicPr>
              <p:cNvPr id="64" name="Grafik 63">
                <a:extLst>
                  <a:ext uri="{FF2B5EF4-FFF2-40B4-BE49-F238E27FC236}">
                    <a16:creationId xmlns:a16="http://schemas.microsoft.com/office/drawing/2014/main" id="{0F44CF77-CEB7-034D-9323-66B356C673D0}"/>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65" name="Grafik 64">
                <a:extLst>
                  <a:ext uri="{FF2B5EF4-FFF2-40B4-BE49-F238E27FC236}">
                    <a16:creationId xmlns:a16="http://schemas.microsoft.com/office/drawing/2014/main" id="{A86ED65B-2D65-1246-832F-05C81E6491EC}"/>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8" name="Grafik 7">
                <a:extLst>
                  <a:ext uri="{FF2B5EF4-FFF2-40B4-BE49-F238E27FC236}">
                    <a16:creationId xmlns:a16="http://schemas.microsoft.com/office/drawing/2014/main" id="{79B514FE-B6FE-3841-9B41-B51855CFA45A}"/>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0" name="Gruppieren 39">
              <a:extLst>
                <a:ext uri="{FF2B5EF4-FFF2-40B4-BE49-F238E27FC236}">
                  <a16:creationId xmlns:a16="http://schemas.microsoft.com/office/drawing/2014/main" id="{8DD205F8-7DE9-BF43-9548-795A95929A69}"/>
                </a:ext>
              </a:extLst>
            </p:cNvPr>
            <p:cNvGrpSpPr/>
            <p:nvPr/>
          </p:nvGrpSpPr>
          <p:grpSpPr>
            <a:xfrm>
              <a:off x="452686" y="5698428"/>
              <a:ext cx="1909741" cy="504225"/>
              <a:chOff x="249797" y="5530076"/>
              <a:chExt cx="1909741" cy="504225"/>
            </a:xfrm>
          </p:grpSpPr>
          <p:pic>
            <p:nvPicPr>
              <p:cNvPr id="41" name="Grafik 16">
                <a:extLst>
                  <a:ext uri="{FF2B5EF4-FFF2-40B4-BE49-F238E27FC236}">
                    <a16:creationId xmlns:a16="http://schemas.microsoft.com/office/drawing/2014/main" id="{546E25D0-F334-9444-88DC-782A7CD46FF3}"/>
                  </a:ext>
                </a:extLst>
              </p:cNvPr>
              <p:cNvPicPr>
                <a:picLocks noChangeAspect="1"/>
              </p:cNvPicPr>
              <p:nvPr/>
            </p:nvPicPr>
            <p:blipFill>
              <a:blip r:embed="rId4"/>
              <a:stretch/>
            </p:blipFill>
            <p:spPr>
              <a:xfrm>
                <a:off x="249797" y="5602301"/>
                <a:ext cx="432000" cy="432000"/>
              </a:xfrm>
              <a:prstGeom prst="rect">
                <a:avLst/>
              </a:prstGeom>
              <a:ln>
                <a:noFill/>
              </a:ln>
            </p:spPr>
          </p:pic>
          <p:pic>
            <p:nvPicPr>
              <p:cNvPr id="42" name="Grafik 41">
                <a:extLst>
                  <a:ext uri="{FF2B5EF4-FFF2-40B4-BE49-F238E27FC236}">
                    <a16:creationId xmlns:a16="http://schemas.microsoft.com/office/drawing/2014/main" id="{97D003A0-E8CF-2549-99FC-8305091F6C76}"/>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46" name="Grafik 45">
                <a:extLst>
                  <a:ext uri="{FF2B5EF4-FFF2-40B4-BE49-F238E27FC236}">
                    <a16:creationId xmlns:a16="http://schemas.microsoft.com/office/drawing/2014/main" id="{DAE9F82E-53E8-A14A-880C-CF93134C86A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47" name="Grafik 46">
                <a:extLst>
                  <a:ext uri="{FF2B5EF4-FFF2-40B4-BE49-F238E27FC236}">
                    <a16:creationId xmlns:a16="http://schemas.microsoft.com/office/drawing/2014/main" id="{9B383D7D-9B21-0747-A873-606C01D86A72}"/>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8" name="Gruppieren 47">
              <a:extLst>
                <a:ext uri="{FF2B5EF4-FFF2-40B4-BE49-F238E27FC236}">
                  <a16:creationId xmlns:a16="http://schemas.microsoft.com/office/drawing/2014/main" id="{9154994B-73C1-3A49-8851-50F481B041C1}"/>
                </a:ext>
              </a:extLst>
            </p:cNvPr>
            <p:cNvGrpSpPr/>
            <p:nvPr/>
          </p:nvGrpSpPr>
          <p:grpSpPr>
            <a:xfrm>
              <a:off x="5106570" y="5673209"/>
              <a:ext cx="1909741" cy="504225"/>
              <a:chOff x="249797" y="5530076"/>
              <a:chExt cx="1909741" cy="504225"/>
            </a:xfrm>
          </p:grpSpPr>
          <p:pic>
            <p:nvPicPr>
              <p:cNvPr id="49" name="Grafik 16">
                <a:extLst>
                  <a:ext uri="{FF2B5EF4-FFF2-40B4-BE49-F238E27FC236}">
                    <a16:creationId xmlns:a16="http://schemas.microsoft.com/office/drawing/2014/main" id="{1AD174BE-2EF3-F548-95D4-34B7C760F68A}"/>
                  </a:ext>
                </a:extLst>
              </p:cNvPr>
              <p:cNvPicPr>
                <a:picLocks noChangeAspect="1"/>
              </p:cNvPicPr>
              <p:nvPr/>
            </p:nvPicPr>
            <p:blipFill>
              <a:blip r:embed="rId4"/>
              <a:stretch/>
            </p:blipFill>
            <p:spPr>
              <a:xfrm>
                <a:off x="249797" y="5602301"/>
                <a:ext cx="432000" cy="432000"/>
              </a:xfrm>
              <a:prstGeom prst="rect">
                <a:avLst/>
              </a:prstGeom>
              <a:ln>
                <a:noFill/>
              </a:ln>
            </p:spPr>
          </p:pic>
          <p:pic>
            <p:nvPicPr>
              <p:cNvPr id="50" name="Grafik 49">
                <a:extLst>
                  <a:ext uri="{FF2B5EF4-FFF2-40B4-BE49-F238E27FC236}">
                    <a16:creationId xmlns:a16="http://schemas.microsoft.com/office/drawing/2014/main" id="{9C339205-7740-1447-98FC-2F9EB75B7AF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51" name="Grafik 50">
                <a:extLst>
                  <a:ext uri="{FF2B5EF4-FFF2-40B4-BE49-F238E27FC236}">
                    <a16:creationId xmlns:a16="http://schemas.microsoft.com/office/drawing/2014/main" id="{C303A479-1716-B54C-A541-70C1FEDE8C4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52" name="Grafik 51">
                <a:extLst>
                  <a:ext uri="{FF2B5EF4-FFF2-40B4-BE49-F238E27FC236}">
                    <a16:creationId xmlns:a16="http://schemas.microsoft.com/office/drawing/2014/main" id="{CF38A917-B527-8545-A196-66FC6AC58A55}"/>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58" name="Gruppieren 57">
              <a:extLst>
                <a:ext uri="{FF2B5EF4-FFF2-40B4-BE49-F238E27FC236}">
                  <a16:creationId xmlns:a16="http://schemas.microsoft.com/office/drawing/2014/main" id="{016DBC29-5745-4B4C-980D-ECFEAD7E584E}"/>
                </a:ext>
              </a:extLst>
            </p:cNvPr>
            <p:cNvGrpSpPr/>
            <p:nvPr/>
          </p:nvGrpSpPr>
          <p:grpSpPr>
            <a:xfrm>
              <a:off x="7457892" y="5659522"/>
              <a:ext cx="1909741" cy="504225"/>
              <a:chOff x="249797" y="5530076"/>
              <a:chExt cx="1909741" cy="504225"/>
            </a:xfrm>
          </p:grpSpPr>
          <p:pic>
            <p:nvPicPr>
              <p:cNvPr id="59" name="Grafik 16">
                <a:extLst>
                  <a:ext uri="{FF2B5EF4-FFF2-40B4-BE49-F238E27FC236}">
                    <a16:creationId xmlns:a16="http://schemas.microsoft.com/office/drawing/2014/main" id="{3C7B7A1C-AAF9-BF4F-BA73-3EFCF4F973AF}"/>
                  </a:ext>
                </a:extLst>
              </p:cNvPr>
              <p:cNvPicPr>
                <a:picLocks noChangeAspect="1"/>
              </p:cNvPicPr>
              <p:nvPr/>
            </p:nvPicPr>
            <p:blipFill>
              <a:blip r:embed="rId4"/>
              <a:stretch/>
            </p:blipFill>
            <p:spPr>
              <a:xfrm>
                <a:off x="249797" y="5602301"/>
                <a:ext cx="432000" cy="432000"/>
              </a:xfrm>
              <a:prstGeom prst="rect">
                <a:avLst/>
              </a:prstGeom>
              <a:ln>
                <a:noFill/>
              </a:ln>
            </p:spPr>
          </p:pic>
          <p:pic>
            <p:nvPicPr>
              <p:cNvPr id="60" name="Grafik 59">
                <a:extLst>
                  <a:ext uri="{FF2B5EF4-FFF2-40B4-BE49-F238E27FC236}">
                    <a16:creationId xmlns:a16="http://schemas.microsoft.com/office/drawing/2014/main" id="{7039E4D9-53C4-0F48-A700-AADB27B030E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76" name="Grafik 75">
                <a:extLst>
                  <a:ext uri="{FF2B5EF4-FFF2-40B4-BE49-F238E27FC236}">
                    <a16:creationId xmlns:a16="http://schemas.microsoft.com/office/drawing/2014/main" id="{28F4ECAF-6E26-3449-B129-0180A84F167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77" name="Grafik 76">
                <a:extLst>
                  <a:ext uri="{FF2B5EF4-FFF2-40B4-BE49-F238E27FC236}">
                    <a16:creationId xmlns:a16="http://schemas.microsoft.com/office/drawing/2014/main" id="{41D2A814-60EE-764D-8FA1-2B017ECDF9E1}"/>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3" name="Gruppieren 2">
              <a:extLst>
                <a:ext uri="{FF2B5EF4-FFF2-40B4-BE49-F238E27FC236}">
                  <a16:creationId xmlns:a16="http://schemas.microsoft.com/office/drawing/2014/main" id="{A0BE2174-DCF3-1043-8869-2579EDB81B41}"/>
                </a:ext>
              </a:extLst>
            </p:cNvPr>
            <p:cNvGrpSpPr/>
            <p:nvPr/>
          </p:nvGrpSpPr>
          <p:grpSpPr>
            <a:xfrm>
              <a:off x="5100283" y="4813975"/>
              <a:ext cx="1777516" cy="625036"/>
              <a:chOff x="5322570" y="1140122"/>
              <a:chExt cx="1777516" cy="625036"/>
            </a:xfrm>
          </p:grpSpPr>
          <p:sp>
            <p:nvSpPr>
              <p:cNvPr id="2" name="Textfeld 1">
                <a:extLst>
                  <a:ext uri="{FF2B5EF4-FFF2-40B4-BE49-F238E27FC236}">
                    <a16:creationId xmlns:a16="http://schemas.microsoft.com/office/drawing/2014/main" id="{55C531EE-109F-7843-B5AF-FABD32923393}"/>
                  </a:ext>
                </a:extLst>
              </p:cNvPr>
              <p:cNvSpPr txBox="1">
                <a:spLocks noChangeAspect="1"/>
              </p:cNvSpPr>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34" name="Grafik 33">
                <a:extLst>
                  <a:ext uri="{FF2B5EF4-FFF2-40B4-BE49-F238E27FC236}">
                    <a16:creationId xmlns:a16="http://schemas.microsoft.com/office/drawing/2014/main" id="{EBEF8303-3457-3A4D-A698-A0E007A89C59}"/>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39" name="Gruppieren 38">
              <a:extLst>
                <a:ext uri="{FF2B5EF4-FFF2-40B4-BE49-F238E27FC236}">
                  <a16:creationId xmlns:a16="http://schemas.microsoft.com/office/drawing/2014/main" id="{221893B4-9671-1341-8020-8C6B038916C7}"/>
                </a:ext>
              </a:extLst>
            </p:cNvPr>
            <p:cNvGrpSpPr/>
            <p:nvPr/>
          </p:nvGrpSpPr>
          <p:grpSpPr>
            <a:xfrm>
              <a:off x="7441164" y="4828147"/>
              <a:ext cx="1777516" cy="625036"/>
              <a:chOff x="5322570" y="1140122"/>
              <a:chExt cx="1777516" cy="625036"/>
            </a:xfrm>
          </p:grpSpPr>
          <p:sp>
            <p:nvSpPr>
              <p:cNvPr id="43" name="Textfeld 42">
                <a:extLst>
                  <a:ext uri="{FF2B5EF4-FFF2-40B4-BE49-F238E27FC236}">
                    <a16:creationId xmlns:a16="http://schemas.microsoft.com/office/drawing/2014/main" id="{F5CEF7B6-9839-7D48-B5D8-E84D3A74B50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44" name="Grafik 43">
                <a:extLst>
                  <a:ext uri="{FF2B5EF4-FFF2-40B4-BE49-F238E27FC236}">
                    <a16:creationId xmlns:a16="http://schemas.microsoft.com/office/drawing/2014/main" id="{29B76668-E52A-4548-84AA-448CC045BD9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45" name="Gruppieren 44">
              <a:extLst>
                <a:ext uri="{FF2B5EF4-FFF2-40B4-BE49-F238E27FC236}">
                  <a16:creationId xmlns:a16="http://schemas.microsoft.com/office/drawing/2014/main" id="{DD7F7805-D28B-5848-815A-7A768E636139}"/>
                </a:ext>
              </a:extLst>
            </p:cNvPr>
            <p:cNvGrpSpPr/>
            <p:nvPr/>
          </p:nvGrpSpPr>
          <p:grpSpPr>
            <a:xfrm>
              <a:off x="2680329" y="4825226"/>
              <a:ext cx="1777516" cy="625036"/>
              <a:chOff x="5322570" y="1140122"/>
              <a:chExt cx="1777516" cy="625036"/>
            </a:xfrm>
          </p:grpSpPr>
          <p:sp>
            <p:nvSpPr>
              <p:cNvPr id="57" name="Textfeld 56">
                <a:extLst>
                  <a:ext uri="{FF2B5EF4-FFF2-40B4-BE49-F238E27FC236}">
                    <a16:creationId xmlns:a16="http://schemas.microsoft.com/office/drawing/2014/main" id="{D3C76E3A-8A42-4047-8F0C-0F10DB2F25F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1" name="Grafik 60">
                <a:extLst>
                  <a:ext uri="{FF2B5EF4-FFF2-40B4-BE49-F238E27FC236}">
                    <a16:creationId xmlns:a16="http://schemas.microsoft.com/office/drawing/2014/main" id="{14EB28B7-FA9D-4946-BC76-CA5DDA267A1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63" name="Gruppieren 62">
              <a:extLst>
                <a:ext uri="{FF2B5EF4-FFF2-40B4-BE49-F238E27FC236}">
                  <a16:creationId xmlns:a16="http://schemas.microsoft.com/office/drawing/2014/main" id="{A549E195-BE24-BB4E-8BA7-F8555ABF8AFF}"/>
                </a:ext>
              </a:extLst>
            </p:cNvPr>
            <p:cNvGrpSpPr/>
            <p:nvPr/>
          </p:nvGrpSpPr>
          <p:grpSpPr>
            <a:xfrm>
              <a:off x="275135" y="4822112"/>
              <a:ext cx="1777516" cy="625036"/>
              <a:chOff x="5322570" y="1140122"/>
              <a:chExt cx="1777516" cy="625036"/>
            </a:xfrm>
          </p:grpSpPr>
          <p:sp>
            <p:nvSpPr>
              <p:cNvPr id="66" name="Textfeld 65">
                <a:extLst>
                  <a:ext uri="{FF2B5EF4-FFF2-40B4-BE49-F238E27FC236}">
                    <a16:creationId xmlns:a16="http://schemas.microsoft.com/office/drawing/2014/main" id="{A0DD2EA5-CA09-004C-BDE2-EEC86363F342}"/>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7" name="Grafik 66">
                <a:extLst>
                  <a:ext uri="{FF2B5EF4-FFF2-40B4-BE49-F238E27FC236}">
                    <a16:creationId xmlns:a16="http://schemas.microsoft.com/office/drawing/2014/main" id="{4F2A95D5-6663-6641-BB42-6CDA77300F72}"/>
                  </a:ext>
                </a:extLst>
              </p:cNvPr>
              <p:cNvPicPr>
                <a:picLocks noChangeAspect="1"/>
              </p:cNvPicPr>
              <p:nvPr/>
            </p:nvPicPr>
            <p:blipFill>
              <a:blip r:embed="rId8"/>
              <a:stretch>
                <a:fillRect/>
              </a:stretch>
            </p:blipFill>
            <p:spPr>
              <a:xfrm>
                <a:off x="6396775" y="1140122"/>
                <a:ext cx="377518" cy="377518"/>
              </a:xfrm>
              <a:prstGeom prst="rect">
                <a:avLst/>
              </a:prstGeom>
            </p:spPr>
          </p:pic>
        </p:grpSp>
      </p:grpSp>
    </p:spTree>
    <p:extLst>
      <p:ext uri="{BB962C8B-B14F-4D97-AF65-F5344CB8AC3E}">
        <p14:creationId xmlns:p14="http://schemas.microsoft.com/office/powerpoint/2010/main" val="366316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11828" y="869319"/>
            <a:ext cx="8482344"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Praxis-Workshop: </a:t>
            </a:r>
          </a:p>
          <a:p>
            <a:pPr>
              <a:lnSpc>
                <a:spcPct val="90000"/>
              </a:lnSpc>
            </a:pPr>
            <a:r>
              <a:rPr lang="de-DE" sz="3200" spc="-1" dirty="0">
                <a:latin typeface="Fira Sans Medium" panose="020B0503050000020004" pitchFamily="34" charset="0"/>
                <a:ea typeface="Fira Sans Medium" panose="020B0503050000020004" pitchFamily="34" charset="0"/>
              </a:rPr>
              <a:t>UE </a:t>
            </a:r>
            <a:r>
              <a:rPr lang="de-DE" sz="3200" strike="noStrike" spc="-1" dirty="0">
                <a:latin typeface="Fira Sans Medium" panose="020B0503050000020004" pitchFamily="34" charset="0"/>
                <a:ea typeface="Fira Sans Medium" panose="020B0503050000020004" pitchFamily="34" charset="0"/>
              </a:rPr>
              <a:t>Einfache Näh- und Reparatur-Techniken</a:t>
            </a:r>
            <a:endParaRPr lang="de-DE" sz="2400" b="0" strike="noStrike" spc="-1" dirty="0">
              <a:latin typeface="Calibri"/>
            </a:endParaRPr>
          </a:p>
        </p:txBody>
      </p:sp>
      <p:pic>
        <p:nvPicPr>
          <p:cNvPr id="3" name="Grafik 2">
            <a:extLst>
              <a:ext uri="{FF2B5EF4-FFF2-40B4-BE49-F238E27FC236}">
                <a16:creationId xmlns:a16="http://schemas.microsoft.com/office/drawing/2014/main" id="{ABF8B259-87F9-BD4B-AAD1-DC79FD56B993}"/>
              </a:ext>
            </a:extLst>
          </p:cNvPr>
          <p:cNvPicPr>
            <a:picLocks noChangeAspect="1"/>
          </p:cNvPicPr>
          <p:nvPr/>
        </p:nvPicPr>
        <p:blipFill>
          <a:blip r:embed="rId3"/>
          <a:stretch>
            <a:fillRect/>
          </a:stretch>
        </p:blipFill>
        <p:spPr>
          <a:xfrm>
            <a:off x="711828" y="2151279"/>
            <a:ext cx="7560000" cy="3652445"/>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9CA6AD9-0B89-264B-9CA5-B4E70CD8D7F1}"/>
              </a:ext>
            </a:extLst>
          </p:cNvPr>
          <p:cNvSpPr>
            <a:spLocks noGrp="1"/>
          </p:cNvSpPr>
          <p:nvPr>
            <p:ph type="sldNum" sz="quarter" idx="12"/>
          </p:nvPr>
        </p:nvSpPr>
        <p:spPr/>
        <p:txBody>
          <a:bodyPr/>
          <a:lstStyle/>
          <a:p>
            <a:fld id="{D6E4BF45-56A7-1443-8528-2D79AA079E46}" type="slidenum">
              <a:rPr lang="en-GB" smtClean="0">
                <a:solidFill>
                  <a:schemeClr val="tx1"/>
                </a:solidFill>
              </a:rPr>
              <a:t>4</a:t>
            </a:fld>
            <a:endParaRPr lang="en-GB">
              <a:solidFill>
                <a:schemeClr val="tx1"/>
              </a:solidFill>
            </a:endParaRPr>
          </a:p>
        </p:txBody>
      </p:sp>
      <p:sp>
        <p:nvSpPr>
          <p:cNvPr id="6" name="Titel 1">
            <a:extLst>
              <a:ext uri="{FF2B5EF4-FFF2-40B4-BE49-F238E27FC236}">
                <a16:creationId xmlns:a16="http://schemas.microsoft.com/office/drawing/2014/main" id="{ABBB4587-8266-E848-87CB-45AD6B6238B7}"/>
              </a:ext>
            </a:extLst>
          </p:cNvPr>
          <p:cNvSpPr txBox="1">
            <a:spLocks/>
          </p:cNvSpPr>
          <p:nvPr/>
        </p:nvSpPr>
        <p:spPr>
          <a:xfrm>
            <a:off x="742950" y="1122362"/>
            <a:ext cx="7969729" cy="41915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Workshop </a:t>
            </a:r>
          </a:p>
          <a:p>
            <a:r>
              <a:rPr lang="de-DE" sz="4000" b="1" dirty="0">
                <a:latin typeface="Fira Sans" panose="020B0503050000020004" pitchFamily="34" charset="0"/>
                <a:ea typeface="Fira Sans" panose="020B0503050000020004" pitchFamily="34" charset="0"/>
              </a:rPr>
              <a:t>Einfache Näh- und </a:t>
            </a:r>
          </a:p>
          <a:p>
            <a:r>
              <a:rPr lang="de-DE" sz="4000" b="1" dirty="0">
                <a:latin typeface="Fira Sans" panose="020B0503050000020004" pitchFamily="34" charset="0"/>
                <a:ea typeface="Fira Sans" panose="020B0503050000020004" pitchFamily="34" charset="0"/>
              </a:rPr>
              <a:t>Reparaturtechniken</a:t>
            </a:r>
          </a:p>
          <a:p>
            <a:endParaRPr lang="de-DE" sz="2400" dirty="0">
              <a:latin typeface="Fira Sans" panose="020B0503050000020004" pitchFamily="34" charset="0"/>
              <a:ea typeface="Fira Sans" panose="020B0503050000020004" pitchFamily="34" charset="0"/>
            </a:endParaRPr>
          </a:p>
          <a:p>
            <a:r>
              <a:rPr lang="de-DE" sz="2400" b="1" dirty="0">
                <a:latin typeface="Fira Sans" panose="020B0503050000020004" pitchFamily="34" charset="0"/>
                <a:ea typeface="Fira Sans" panose="020B0503050000020004" pitchFamily="34" charset="0"/>
              </a:rPr>
              <a:t>Material: </a:t>
            </a:r>
          </a:p>
        </p:txBody>
      </p:sp>
      <p:pic>
        <p:nvPicPr>
          <p:cNvPr id="3" name="Grafik 2">
            <a:extLst>
              <a:ext uri="{FF2B5EF4-FFF2-40B4-BE49-F238E27FC236}">
                <a16:creationId xmlns:a16="http://schemas.microsoft.com/office/drawing/2014/main" id="{EB8CB6D5-4E91-BC4B-99F0-8664AEE39D80}"/>
              </a:ext>
            </a:extLst>
          </p:cNvPr>
          <p:cNvPicPr>
            <a:picLocks noChangeAspect="1"/>
          </p:cNvPicPr>
          <p:nvPr/>
        </p:nvPicPr>
        <p:blipFill>
          <a:blip r:embed="rId3"/>
          <a:stretch>
            <a:fillRect/>
          </a:stretch>
        </p:blipFill>
        <p:spPr>
          <a:xfrm>
            <a:off x="7833773" y="3152235"/>
            <a:ext cx="553529" cy="553529"/>
          </a:xfrm>
          <a:prstGeom prst="rect">
            <a:avLst/>
          </a:prstGeom>
        </p:spPr>
      </p:pic>
      <p:sp>
        <p:nvSpPr>
          <p:cNvPr id="5" name="Textfeld 4">
            <a:extLst>
              <a:ext uri="{FF2B5EF4-FFF2-40B4-BE49-F238E27FC236}">
                <a16:creationId xmlns:a16="http://schemas.microsoft.com/office/drawing/2014/main" id="{AF42BB0C-AF90-2D4D-98FF-DC5AF22E056D}"/>
              </a:ext>
            </a:extLst>
          </p:cNvPr>
          <p:cNvSpPr txBox="1"/>
          <p:nvPr/>
        </p:nvSpPr>
        <p:spPr>
          <a:xfrm>
            <a:off x="742950" y="3617791"/>
            <a:ext cx="8482013" cy="2862322"/>
          </a:xfrm>
          <a:prstGeom prst="rect">
            <a:avLst/>
          </a:prstGeom>
          <a:noFill/>
        </p:spPr>
        <p:txBody>
          <a:bodyPr wrap="square" rtlCol="0">
            <a:spAutoFit/>
          </a:bodyPr>
          <a:lstStyle/>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DIY-Toolbox/ Reparatur-Set mit:</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verschiedenen Nadeln</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Nähgarn, verschiedene Farben</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Knopf-Auswahl</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Stoff- oder Jeansflicken</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Bügelflicken</a:t>
            </a:r>
          </a:p>
          <a:p>
            <a:pPr marL="774700" lvl="1" indent="-190500">
              <a:buFont typeface="Arial" panose="020B0604020202020204" pitchFamily="34" charset="0"/>
              <a:buChar char="•"/>
            </a:pPr>
            <a:r>
              <a:rPr lang="de-DE" sz="2000" dirty="0">
                <a:latin typeface="Fira Sans" panose="020B0503050000020004" pitchFamily="34" charset="0"/>
                <a:ea typeface="Fira Sans" panose="020B0503050000020004" pitchFamily="34" charset="0"/>
              </a:rPr>
              <a:t>Anleitung Handstiche</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Scheren</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hlinkClick r:id="rId4"/>
              </a:rPr>
              <a:t>Tutorials</a:t>
            </a:r>
            <a:endParaRPr lang="de-DE" sz="20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6083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5</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01772" y="255179"/>
            <a:ext cx="8985666" cy="1282170"/>
          </a:xfrm>
        </p:spPr>
        <p:txBody>
          <a:bodyPr>
            <a:normAutofit/>
          </a:bodyPr>
          <a:lstStyle/>
          <a:p>
            <a:pPr algn="l"/>
            <a:r>
              <a:rPr lang="de-DE" sz="4000" b="1" dirty="0">
                <a:latin typeface="Fira Sans" panose="020B0503050000020004" pitchFamily="34" charset="0"/>
                <a:ea typeface="Fira Sans" panose="020B0503050000020004" pitchFamily="34" charset="0"/>
              </a:rPr>
              <a:t>Einen Knopf annähen:</a:t>
            </a:r>
          </a:p>
        </p:txBody>
      </p:sp>
      <p:grpSp>
        <p:nvGrpSpPr>
          <p:cNvPr id="11" name="Gruppieren 10">
            <a:extLst>
              <a:ext uri="{FF2B5EF4-FFF2-40B4-BE49-F238E27FC236}">
                <a16:creationId xmlns:a16="http://schemas.microsoft.com/office/drawing/2014/main" id="{4282D4A8-800C-984C-B472-D31BE35DDF63}"/>
              </a:ext>
            </a:extLst>
          </p:cNvPr>
          <p:cNvGrpSpPr/>
          <p:nvPr/>
        </p:nvGrpSpPr>
        <p:grpSpPr>
          <a:xfrm>
            <a:off x="1795463" y="1750204"/>
            <a:ext cx="3571245" cy="4516569"/>
            <a:chOff x="359764" y="1531914"/>
            <a:chExt cx="3571245" cy="4516569"/>
          </a:xfrm>
        </p:grpSpPr>
        <p:pic>
          <p:nvPicPr>
            <p:cNvPr id="9" name="Grafik 8">
              <a:extLst>
                <a:ext uri="{FF2B5EF4-FFF2-40B4-BE49-F238E27FC236}">
                  <a16:creationId xmlns:a16="http://schemas.microsoft.com/office/drawing/2014/main" id="{29712B94-AA31-194A-8194-2589CF77C4DF}"/>
                </a:ext>
              </a:extLst>
            </p:cNvPr>
            <p:cNvPicPr>
              <a:picLocks noChangeAspect="1"/>
            </p:cNvPicPr>
            <p:nvPr/>
          </p:nvPicPr>
          <p:blipFill rotWithShape="1">
            <a:blip r:embed="rId3"/>
            <a:srcRect t="18527" b="3328"/>
            <a:stretch/>
          </p:blipFill>
          <p:spPr>
            <a:xfrm>
              <a:off x="434193" y="1531914"/>
              <a:ext cx="2893870" cy="4178015"/>
            </a:xfrm>
            <a:prstGeom prst="rect">
              <a:avLst/>
            </a:prstGeom>
          </p:spPr>
        </p:pic>
        <p:sp>
          <p:nvSpPr>
            <p:cNvPr id="10" name="Textfeld 9">
              <a:extLst>
                <a:ext uri="{FF2B5EF4-FFF2-40B4-BE49-F238E27FC236}">
                  <a16:creationId xmlns:a16="http://schemas.microsoft.com/office/drawing/2014/main" id="{C886F57A-635E-CE49-A764-5ABA72C65C8A}"/>
                </a:ext>
              </a:extLst>
            </p:cNvPr>
            <p:cNvSpPr txBox="1"/>
            <p:nvPr/>
          </p:nvSpPr>
          <p:spPr>
            <a:xfrm>
              <a:off x="359764" y="5709929"/>
              <a:ext cx="3571245" cy="338554"/>
            </a:xfrm>
            <a:prstGeom prst="rect">
              <a:avLst/>
            </a:prstGeom>
            <a:noFill/>
          </p:spPr>
          <p:txBody>
            <a:bodyPr wrap="square" rtlCol="0">
              <a:spAutoFit/>
            </a:bodyPr>
            <a:lstStyle/>
            <a:p>
              <a:r>
                <a:rPr lang="de-DE" sz="800" dirty="0">
                  <a:latin typeface="Fira Sans Medium" panose="020B0503050000020004" pitchFamily="34" charset="0"/>
                  <a:ea typeface="Fira Sans Medium" panose="020B0503050000020004" pitchFamily="34" charset="0"/>
                </a:rPr>
                <a:t>Quelle: </a:t>
              </a:r>
              <a:r>
                <a:rPr lang="de-DE" sz="800" dirty="0">
                  <a:latin typeface="Fira Sans Medium" panose="020B0503050000020004" pitchFamily="34" charset="0"/>
                  <a:ea typeface="Fira Sans Medium" panose="020B0503050000020004" pitchFamily="34" charset="0"/>
                  <a:hlinkClick r:id="rId4">
                    <a:extLst>
                      <a:ext uri="{A12FA001-AC4F-418D-AE19-62706E023703}">
                        <ahyp:hlinkClr xmlns:ahyp="http://schemas.microsoft.com/office/drawing/2018/hyperlinkcolor" val="tx"/>
                      </a:ext>
                    </a:extLst>
                  </a:hlinkClick>
                </a:rPr>
                <a:t>https://blog.treasurie.com/how-to-sew-a-button/</a:t>
              </a:r>
              <a:endParaRPr lang="de-DE" sz="800" dirty="0">
                <a:latin typeface="Fira Sans Medium" panose="020B0503050000020004" pitchFamily="34" charset="0"/>
                <a:ea typeface="Fira Sans Medium" panose="020B0503050000020004" pitchFamily="34" charset="0"/>
                <a:hlinkClick r:id="rId5">
                  <a:extLst>
                    <a:ext uri="{A12FA001-AC4F-418D-AE19-62706E023703}">
                      <ahyp:hlinkClr xmlns:ahyp="http://schemas.microsoft.com/office/drawing/2018/hyperlinkcolor" val="tx"/>
                    </a:ext>
                  </a:extLst>
                </a:hlinkClick>
              </a:endParaRPr>
            </a:p>
            <a:p>
              <a:endParaRPr lang="de-DE" sz="800" dirty="0"/>
            </a:p>
          </p:txBody>
        </p:sp>
      </p:grpSp>
    </p:spTree>
    <p:extLst>
      <p:ext uri="{BB962C8B-B14F-4D97-AF65-F5344CB8AC3E}">
        <p14:creationId xmlns:p14="http://schemas.microsoft.com/office/powerpoint/2010/main" val="332562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7BEDA9C-1F82-DD40-A3CC-C0FAFE953648}"/>
              </a:ext>
            </a:extLst>
          </p:cNvPr>
          <p:cNvSpPr>
            <a:spLocks noGrp="1"/>
          </p:cNvSpPr>
          <p:nvPr>
            <p:ph type="subTitle" idx="1"/>
          </p:nvPr>
        </p:nvSpPr>
        <p:spPr>
          <a:xfrm>
            <a:off x="742950" y="2675996"/>
            <a:ext cx="7429500" cy="567267"/>
          </a:xfrm>
        </p:spPr>
        <p:txBody>
          <a:bodyPr/>
          <a:lstStyle/>
          <a:p>
            <a:pPr algn="l"/>
            <a:r>
              <a:rPr lang="de-DE" sz="2000" dirty="0">
                <a:latin typeface="Fira Sans Medium" panose="020B0503050000020004" pitchFamily="34" charset="0"/>
                <a:ea typeface="Fira Sans Medium" panose="020B0503050000020004" pitchFamily="34" charset="0"/>
              </a:rPr>
              <a:t>Der Blindstich oder Leiterstich: ideal um eine gerissene Naht zu schließen </a:t>
            </a:r>
          </a:p>
          <a:p>
            <a:pPr algn="l"/>
            <a:endParaRPr lang="en-GB" sz="2000" dirty="0">
              <a:solidFill>
                <a:srgbClr val="64CFAC"/>
              </a:solidFill>
            </a:endParaRPr>
          </a:p>
        </p:txBody>
      </p:sp>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6</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742950" y="1122363"/>
            <a:ext cx="6253163" cy="1282170"/>
          </a:xfrm>
        </p:spPr>
        <p:txBody>
          <a:bodyPr>
            <a:normAutofit/>
          </a:bodyPr>
          <a:lstStyle/>
          <a:p>
            <a:pPr algn="l"/>
            <a:r>
              <a:rPr lang="en-GB" sz="4000" b="1" dirty="0" err="1">
                <a:latin typeface="Fira Sans" panose="020B0503050000020004" pitchFamily="34" charset="0"/>
                <a:ea typeface="Fira Sans" panose="020B0503050000020004" pitchFamily="34" charset="0"/>
              </a:rPr>
              <a:t>Einfache</a:t>
            </a:r>
            <a:r>
              <a:rPr lang="en-GB" sz="4000" b="1" dirty="0">
                <a:latin typeface="Fira Sans" panose="020B0503050000020004" pitchFamily="34" charset="0"/>
                <a:ea typeface="Fira Sans" panose="020B0503050000020004" pitchFamily="34" charset="0"/>
              </a:rPr>
              <a:t> </a:t>
            </a:r>
            <a:r>
              <a:rPr lang="en-GB" sz="4000" b="1" dirty="0" err="1">
                <a:latin typeface="Fira Sans" panose="020B0503050000020004" pitchFamily="34" charset="0"/>
                <a:ea typeface="Fira Sans" panose="020B0503050000020004" pitchFamily="34" charset="0"/>
              </a:rPr>
              <a:t>Handstiche</a:t>
            </a:r>
            <a:r>
              <a:rPr lang="en-GB" sz="4000" b="1" dirty="0">
                <a:latin typeface="Fira Sans" panose="020B0503050000020004" pitchFamily="34" charset="0"/>
                <a:ea typeface="Fira Sans" panose="020B0503050000020004" pitchFamily="34" charset="0"/>
              </a:rPr>
              <a:t>: 1/4</a:t>
            </a:r>
          </a:p>
        </p:txBody>
      </p:sp>
      <p:pic>
        <p:nvPicPr>
          <p:cNvPr id="8" name="Grafik 7">
            <a:extLst>
              <a:ext uri="{FF2B5EF4-FFF2-40B4-BE49-F238E27FC236}">
                <a16:creationId xmlns:a16="http://schemas.microsoft.com/office/drawing/2014/main" id="{7396B7A1-D517-3F48-AC27-27A526EF5595}"/>
              </a:ext>
            </a:extLst>
          </p:cNvPr>
          <p:cNvPicPr>
            <a:picLocks noChangeAspect="1"/>
          </p:cNvPicPr>
          <p:nvPr/>
        </p:nvPicPr>
        <p:blipFill>
          <a:blip r:embed="rId2"/>
          <a:stretch>
            <a:fillRect/>
          </a:stretch>
        </p:blipFill>
        <p:spPr>
          <a:xfrm>
            <a:off x="795375" y="3514726"/>
            <a:ext cx="2160000" cy="2160000"/>
          </a:xfrm>
          <a:prstGeom prst="rect">
            <a:avLst/>
          </a:prstGeom>
        </p:spPr>
      </p:pic>
      <p:pic>
        <p:nvPicPr>
          <p:cNvPr id="11" name="Grafik 10">
            <a:extLst>
              <a:ext uri="{FF2B5EF4-FFF2-40B4-BE49-F238E27FC236}">
                <a16:creationId xmlns:a16="http://schemas.microsoft.com/office/drawing/2014/main" id="{AF594BD0-4B73-6342-AB1C-16089E910E62}"/>
              </a:ext>
            </a:extLst>
          </p:cNvPr>
          <p:cNvPicPr>
            <a:picLocks noChangeAspect="1"/>
          </p:cNvPicPr>
          <p:nvPr/>
        </p:nvPicPr>
        <p:blipFill>
          <a:blip r:embed="rId3"/>
          <a:stretch>
            <a:fillRect/>
          </a:stretch>
        </p:blipFill>
        <p:spPr>
          <a:xfrm>
            <a:off x="3377700" y="3514726"/>
            <a:ext cx="2160000" cy="2160000"/>
          </a:xfrm>
          <a:prstGeom prst="rect">
            <a:avLst/>
          </a:prstGeom>
        </p:spPr>
      </p:pic>
      <p:pic>
        <p:nvPicPr>
          <p:cNvPr id="14" name="Grafik 13">
            <a:extLst>
              <a:ext uri="{FF2B5EF4-FFF2-40B4-BE49-F238E27FC236}">
                <a16:creationId xmlns:a16="http://schemas.microsoft.com/office/drawing/2014/main" id="{B0B498CF-A3AE-8141-B594-21F953832687}"/>
              </a:ext>
            </a:extLst>
          </p:cNvPr>
          <p:cNvPicPr>
            <a:picLocks noChangeAspect="1"/>
          </p:cNvPicPr>
          <p:nvPr/>
        </p:nvPicPr>
        <p:blipFill>
          <a:blip r:embed="rId4"/>
          <a:stretch>
            <a:fillRect/>
          </a:stretch>
        </p:blipFill>
        <p:spPr>
          <a:xfrm>
            <a:off x="5960025" y="3514726"/>
            <a:ext cx="2160000" cy="2160000"/>
          </a:xfrm>
          <a:prstGeom prst="rect">
            <a:avLst/>
          </a:prstGeom>
        </p:spPr>
      </p:pic>
      <p:sp>
        <p:nvSpPr>
          <p:cNvPr id="2" name="Textfeld 1">
            <a:extLst>
              <a:ext uri="{FF2B5EF4-FFF2-40B4-BE49-F238E27FC236}">
                <a16:creationId xmlns:a16="http://schemas.microsoft.com/office/drawing/2014/main" id="{1C032A7E-5FF9-A74F-B1B6-9E912F48D834}"/>
              </a:ext>
            </a:extLst>
          </p:cNvPr>
          <p:cNvSpPr txBox="1"/>
          <p:nvPr/>
        </p:nvSpPr>
        <p:spPr>
          <a:xfrm>
            <a:off x="742950" y="5807689"/>
            <a:ext cx="1856598"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rPr>
              <a:t> Tutorial: </a:t>
            </a:r>
            <a:r>
              <a:rPr lang="de-DE" sz="1200" dirty="0">
                <a:latin typeface="Fira Sans" panose="020B0503050000020004" pitchFamily="34" charset="0"/>
                <a:ea typeface="Fira Sans" panose="020B0503050000020004" pitchFamily="34" charset="0"/>
                <a:hlinkClick r:id="rId5"/>
              </a:rPr>
              <a:t>Blindstich.pdf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72973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7BEDA9C-1F82-DD40-A3CC-C0FAFE953648}"/>
              </a:ext>
            </a:extLst>
          </p:cNvPr>
          <p:cNvSpPr>
            <a:spLocks noGrp="1"/>
          </p:cNvSpPr>
          <p:nvPr>
            <p:ph type="subTitle" idx="1"/>
          </p:nvPr>
        </p:nvSpPr>
        <p:spPr>
          <a:xfrm>
            <a:off x="742950" y="2675996"/>
            <a:ext cx="7429500" cy="567267"/>
          </a:xfrm>
        </p:spPr>
        <p:txBody>
          <a:bodyPr/>
          <a:lstStyle/>
          <a:p>
            <a:pPr algn="l"/>
            <a:r>
              <a:rPr lang="de-DE" sz="2000" dirty="0">
                <a:latin typeface="Fira Sans Medium" panose="020B0503050000020004" pitchFamily="34" charset="0"/>
                <a:ea typeface="Fira Sans Medium" panose="020B0503050000020004" pitchFamily="34" charset="0"/>
              </a:rPr>
              <a:t>Der Steppstich: für stabile und belastbare Nähte</a:t>
            </a:r>
          </a:p>
          <a:p>
            <a:pPr algn="l"/>
            <a:endParaRPr lang="en-GB" sz="2000" dirty="0">
              <a:solidFill>
                <a:srgbClr val="64CFAC"/>
              </a:solidFill>
            </a:endParaRPr>
          </a:p>
        </p:txBody>
      </p:sp>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7</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742950" y="1122363"/>
            <a:ext cx="6253163" cy="1282170"/>
          </a:xfrm>
        </p:spPr>
        <p:txBody>
          <a:bodyPr>
            <a:normAutofit/>
          </a:bodyPr>
          <a:lstStyle/>
          <a:p>
            <a:pPr algn="l"/>
            <a:r>
              <a:rPr lang="en-GB" sz="4000" b="1" dirty="0" err="1">
                <a:latin typeface="Fira Sans" panose="020B0503050000020004" pitchFamily="34" charset="0"/>
                <a:ea typeface="Fira Sans" panose="020B0503050000020004" pitchFamily="34" charset="0"/>
              </a:rPr>
              <a:t>Einfache</a:t>
            </a:r>
            <a:r>
              <a:rPr lang="en-GB" sz="4000" b="1" dirty="0">
                <a:latin typeface="Fira Sans" panose="020B0503050000020004" pitchFamily="34" charset="0"/>
                <a:ea typeface="Fira Sans" panose="020B0503050000020004" pitchFamily="34" charset="0"/>
              </a:rPr>
              <a:t> </a:t>
            </a:r>
            <a:r>
              <a:rPr lang="en-GB" sz="4000" b="1" dirty="0" err="1">
                <a:latin typeface="Fira Sans" panose="020B0503050000020004" pitchFamily="34" charset="0"/>
                <a:ea typeface="Fira Sans" panose="020B0503050000020004" pitchFamily="34" charset="0"/>
              </a:rPr>
              <a:t>Handstiche</a:t>
            </a:r>
            <a:r>
              <a:rPr lang="en-GB" sz="4000" b="1" dirty="0">
                <a:latin typeface="Fira Sans" panose="020B0503050000020004" pitchFamily="34" charset="0"/>
                <a:ea typeface="Fira Sans" panose="020B0503050000020004" pitchFamily="34" charset="0"/>
              </a:rPr>
              <a:t>: 2/4</a:t>
            </a:r>
          </a:p>
        </p:txBody>
      </p:sp>
      <p:pic>
        <p:nvPicPr>
          <p:cNvPr id="9" name="Grafik 8">
            <a:extLst>
              <a:ext uri="{FF2B5EF4-FFF2-40B4-BE49-F238E27FC236}">
                <a16:creationId xmlns:a16="http://schemas.microsoft.com/office/drawing/2014/main" id="{6DD84D11-8BB3-3F4A-B160-14AAFEF1BC7C}"/>
              </a:ext>
            </a:extLst>
          </p:cNvPr>
          <p:cNvPicPr>
            <a:picLocks noChangeAspect="1"/>
          </p:cNvPicPr>
          <p:nvPr/>
        </p:nvPicPr>
        <p:blipFill>
          <a:blip r:embed="rId2"/>
          <a:stretch>
            <a:fillRect/>
          </a:stretch>
        </p:blipFill>
        <p:spPr>
          <a:xfrm>
            <a:off x="860118" y="3429000"/>
            <a:ext cx="2160000" cy="2160000"/>
          </a:xfrm>
          <a:prstGeom prst="rect">
            <a:avLst/>
          </a:prstGeom>
        </p:spPr>
      </p:pic>
      <p:pic>
        <p:nvPicPr>
          <p:cNvPr id="13" name="Grafik 12">
            <a:extLst>
              <a:ext uri="{FF2B5EF4-FFF2-40B4-BE49-F238E27FC236}">
                <a16:creationId xmlns:a16="http://schemas.microsoft.com/office/drawing/2014/main" id="{E6E614FF-4355-8F41-9FCD-1F867D29A636}"/>
              </a:ext>
            </a:extLst>
          </p:cNvPr>
          <p:cNvPicPr>
            <a:picLocks noChangeAspect="1"/>
          </p:cNvPicPr>
          <p:nvPr/>
        </p:nvPicPr>
        <p:blipFill>
          <a:blip r:embed="rId3"/>
          <a:stretch>
            <a:fillRect/>
          </a:stretch>
        </p:blipFill>
        <p:spPr>
          <a:xfrm>
            <a:off x="3382962" y="3429000"/>
            <a:ext cx="2160000" cy="2160000"/>
          </a:xfrm>
          <a:prstGeom prst="rect">
            <a:avLst/>
          </a:prstGeom>
        </p:spPr>
      </p:pic>
      <p:pic>
        <p:nvPicPr>
          <p:cNvPr id="15" name="Grafik 14">
            <a:extLst>
              <a:ext uri="{FF2B5EF4-FFF2-40B4-BE49-F238E27FC236}">
                <a16:creationId xmlns:a16="http://schemas.microsoft.com/office/drawing/2014/main" id="{B020741C-AB55-B040-B7D5-2EC9DEBA6768}"/>
              </a:ext>
            </a:extLst>
          </p:cNvPr>
          <p:cNvPicPr>
            <a:picLocks noChangeAspect="1"/>
          </p:cNvPicPr>
          <p:nvPr/>
        </p:nvPicPr>
        <p:blipFill>
          <a:blip r:embed="rId4"/>
          <a:stretch>
            <a:fillRect/>
          </a:stretch>
        </p:blipFill>
        <p:spPr>
          <a:xfrm>
            <a:off x="5905806" y="3429000"/>
            <a:ext cx="2160000" cy="2160000"/>
          </a:xfrm>
          <a:prstGeom prst="rect">
            <a:avLst/>
          </a:prstGeom>
        </p:spPr>
      </p:pic>
      <p:sp>
        <p:nvSpPr>
          <p:cNvPr id="11" name="Textfeld 10">
            <a:extLst>
              <a:ext uri="{FF2B5EF4-FFF2-40B4-BE49-F238E27FC236}">
                <a16:creationId xmlns:a16="http://schemas.microsoft.com/office/drawing/2014/main" id="{87A9B349-BF87-1548-B554-70198A2F2DA2}"/>
              </a:ext>
            </a:extLst>
          </p:cNvPr>
          <p:cNvSpPr txBox="1"/>
          <p:nvPr/>
        </p:nvSpPr>
        <p:spPr>
          <a:xfrm>
            <a:off x="844548" y="5759926"/>
            <a:ext cx="1821332"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rPr>
              <a:t>Tutorial: </a:t>
            </a:r>
            <a:r>
              <a:rPr lang="de-DE" sz="1200" dirty="0">
                <a:latin typeface="Fira Sans" panose="020B0503050000020004" pitchFamily="34" charset="0"/>
                <a:ea typeface="Fira Sans" panose="020B0503050000020004" pitchFamily="34" charset="0"/>
                <a:hlinkClick r:id="rId5"/>
              </a:rPr>
              <a:t>Steppstich.pdf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4070829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7BEDA9C-1F82-DD40-A3CC-C0FAFE953648}"/>
              </a:ext>
            </a:extLst>
          </p:cNvPr>
          <p:cNvSpPr>
            <a:spLocks noGrp="1"/>
          </p:cNvSpPr>
          <p:nvPr>
            <p:ph type="subTitle" idx="1"/>
          </p:nvPr>
        </p:nvSpPr>
        <p:spPr>
          <a:xfrm>
            <a:off x="681038" y="2600326"/>
            <a:ext cx="7429500" cy="567267"/>
          </a:xfrm>
        </p:spPr>
        <p:txBody>
          <a:bodyPr/>
          <a:lstStyle/>
          <a:p>
            <a:pPr algn="l"/>
            <a:r>
              <a:rPr lang="de-DE" sz="2000" dirty="0">
                <a:latin typeface="Fira Sans Medium" panose="020B0503050000020004" pitchFamily="34" charset="0"/>
                <a:ea typeface="Fira Sans Medium" panose="020B0503050000020004" pitchFamily="34" charset="0"/>
              </a:rPr>
              <a:t>Der </a:t>
            </a:r>
            <a:r>
              <a:rPr lang="de-DE" sz="2000" dirty="0" err="1">
                <a:latin typeface="Fira Sans Medium" panose="020B0503050000020004" pitchFamily="34" charset="0"/>
                <a:ea typeface="Fira Sans Medium" panose="020B0503050000020004" pitchFamily="34" charset="0"/>
              </a:rPr>
              <a:t>Kettstich</a:t>
            </a:r>
            <a:r>
              <a:rPr lang="de-DE" sz="2000" dirty="0">
                <a:latin typeface="Fira Sans Medium" panose="020B0503050000020004" pitchFamily="34" charset="0"/>
                <a:ea typeface="Fira Sans Medium" panose="020B0503050000020004" pitchFamily="34" charset="0"/>
              </a:rPr>
              <a:t>: ein Zierstich, mit dem schadhafte Stellen kaschiert werden können. </a:t>
            </a:r>
          </a:p>
          <a:p>
            <a:pPr algn="l"/>
            <a:endParaRPr lang="en-GB" sz="2000" dirty="0">
              <a:solidFill>
                <a:srgbClr val="64CFAC"/>
              </a:solidFill>
              <a:latin typeface="Fira Sans Medium" panose="020B0503050000020004" pitchFamily="34" charset="0"/>
              <a:ea typeface="Fira Sans Medium" panose="020B0503050000020004" pitchFamily="34" charset="0"/>
            </a:endParaRPr>
          </a:p>
        </p:txBody>
      </p:sp>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8</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681038" y="1122363"/>
            <a:ext cx="6315075" cy="1282170"/>
          </a:xfrm>
        </p:spPr>
        <p:txBody>
          <a:bodyPr>
            <a:normAutofit/>
          </a:bodyPr>
          <a:lstStyle/>
          <a:p>
            <a:pPr algn="l"/>
            <a:r>
              <a:rPr lang="en-GB" sz="4000" b="1" dirty="0" err="1">
                <a:latin typeface="Fira Sans" panose="020B0503050000020004" pitchFamily="34" charset="0"/>
                <a:ea typeface="Fira Sans" panose="020B0503050000020004" pitchFamily="34" charset="0"/>
              </a:rPr>
              <a:t>Einfache</a:t>
            </a:r>
            <a:r>
              <a:rPr lang="en-GB" sz="4000" b="1" dirty="0">
                <a:latin typeface="Fira Sans" panose="020B0503050000020004" pitchFamily="34" charset="0"/>
                <a:ea typeface="Fira Sans" panose="020B0503050000020004" pitchFamily="34" charset="0"/>
              </a:rPr>
              <a:t> </a:t>
            </a:r>
            <a:r>
              <a:rPr lang="en-GB" sz="4000" b="1" dirty="0" err="1">
                <a:latin typeface="Fira Sans" panose="020B0503050000020004" pitchFamily="34" charset="0"/>
                <a:ea typeface="Fira Sans" panose="020B0503050000020004" pitchFamily="34" charset="0"/>
              </a:rPr>
              <a:t>Handstiche</a:t>
            </a:r>
            <a:r>
              <a:rPr lang="en-GB" sz="4000" b="1" dirty="0">
                <a:latin typeface="Fira Sans" panose="020B0503050000020004" pitchFamily="34" charset="0"/>
                <a:ea typeface="Fira Sans" panose="020B0503050000020004" pitchFamily="34" charset="0"/>
              </a:rPr>
              <a:t>: 3/4</a:t>
            </a:r>
          </a:p>
        </p:txBody>
      </p:sp>
      <p:pic>
        <p:nvPicPr>
          <p:cNvPr id="8" name="Grafik 7">
            <a:extLst>
              <a:ext uri="{FF2B5EF4-FFF2-40B4-BE49-F238E27FC236}">
                <a16:creationId xmlns:a16="http://schemas.microsoft.com/office/drawing/2014/main" id="{EC8567B6-4AE2-F648-9BFE-AEF9FE3B6713}"/>
              </a:ext>
            </a:extLst>
          </p:cNvPr>
          <p:cNvPicPr>
            <a:picLocks noChangeAspect="1"/>
          </p:cNvPicPr>
          <p:nvPr/>
        </p:nvPicPr>
        <p:blipFill>
          <a:blip r:embed="rId3"/>
          <a:stretch>
            <a:fillRect/>
          </a:stretch>
        </p:blipFill>
        <p:spPr>
          <a:xfrm>
            <a:off x="749888" y="3515038"/>
            <a:ext cx="2160000" cy="2160000"/>
          </a:xfrm>
          <a:prstGeom prst="rect">
            <a:avLst/>
          </a:prstGeom>
        </p:spPr>
      </p:pic>
      <p:pic>
        <p:nvPicPr>
          <p:cNvPr id="10" name="Grafik 9">
            <a:extLst>
              <a:ext uri="{FF2B5EF4-FFF2-40B4-BE49-F238E27FC236}">
                <a16:creationId xmlns:a16="http://schemas.microsoft.com/office/drawing/2014/main" id="{15F3D3EF-7044-5C41-8E5D-FB0F712883AC}"/>
              </a:ext>
            </a:extLst>
          </p:cNvPr>
          <p:cNvPicPr>
            <a:picLocks noChangeAspect="1"/>
          </p:cNvPicPr>
          <p:nvPr/>
        </p:nvPicPr>
        <p:blipFill>
          <a:blip r:embed="rId4"/>
          <a:stretch>
            <a:fillRect/>
          </a:stretch>
        </p:blipFill>
        <p:spPr>
          <a:xfrm>
            <a:off x="3260775" y="3515038"/>
            <a:ext cx="2160000" cy="2160000"/>
          </a:xfrm>
          <a:prstGeom prst="rect">
            <a:avLst/>
          </a:prstGeom>
        </p:spPr>
      </p:pic>
      <p:pic>
        <p:nvPicPr>
          <p:cNvPr id="12" name="Grafik 11">
            <a:extLst>
              <a:ext uri="{FF2B5EF4-FFF2-40B4-BE49-F238E27FC236}">
                <a16:creationId xmlns:a16="http://schemas.microsoft.com/office/drawing/2014/main" id="{D73698A1-CA97-5147-B296-D94DD6CC0CEE}"/>
              </a:ext>
            </a:extLst>
          </p:cNvPr>
          <p:cNvPicPr>
            <a:picLocks noChangeAspect="1"/>
          </p:cNvPicPr>
          <p:nvPr/>
        </p:nvPicPr>
        <p:blipFill>
          <a:blip r:embed="rId5"/>
          <a:stretch>
            <a:fillRect/>
          </a:stretch>
        </p:blipFill>
        <p:spPr>
          <a:xfrm>
            <a:off x="5771662" y="3515038"/>
            <a:ext cx="2160000" cy="2160000"/>
          </a:xfrm>
          <a:prstGeom prst="rect">
            <a:avLst/>
          </a:prstGeom>
        </p:spPr>
      </p:pic>
      <p:sp>
        <p:nvSpPr>
          <p:cNvPr id="11" name="Textfeld 10">
            <a:extLst>
              <a:ext uri="{FF2B5EF4-FFF2-40B4-BE49-F238E27FC236}">
                <a16:creationId xmlns:a16="http://schemas.microsoft.com/office/drawing/2014/main" id="{9903D325-1A59-F84C-8A5F-34B2749071AF}"/>
              </a:ext>
            </a:extLst>
          </p:cNvPr>
          <p:cNvSpPr txBox="1"/>
          <p:nvPr/>
        </p:nvSpPr>
        <p:spPr>
          <a:xfrm>
            <a:off x="742950" y="5861524"/>
            <a:ext cx="1702710"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rPr>
              <a:t>Tutorial: </a:t>
            </a:r>
            <a:r>
              <a:rPr lang="de-DE" sz="1200" dirty="0">
                <a:latin typeface="Fira Sans" panose="020B0503050000020004" pitchFamily="34" charset="0"/>
                <a:ea typeface="Fira Sans" panose="020B0503050000020004" pitchFamily="34" charset="0"/>
                <a:hlinkClick r:id="rId6"/>
              </a:rPr>
              <a:t>Kettstich.pdf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25973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7BEDA9C-1F82-DD40-A3CC-C0FAFE953648}"/>
              </a:ext>
            </a:extLst>
          </p:cNvPr>
          <p:cNvSpPr>
            <a:spLocks noGrp="1"/>
          </p:cNvSpPr>
          <p:nvPr>
            <p:ph type="subTitle" idx="1"/>
          </p:nvPr>
        </p:nvSpPr>
        <p:spPr>
          <a:xfrm>
            <a:off x="742950" y="2675996"/>
            <a:ext cx="7429500" cy="567267"/>
          </a:xfrm>
        </p:spPr>
        <p:txBody>
          <a:bodyPr/>
          <a:lstStyle/>
          <a:p>
            <a:pPr algn="l"/>
            <a:r>
              <a:rPr lang="de-DE" sz="2000" dirty="0">
                <a:latin typeface="Fira Sans Medium" panose="020B0503050000020004" pitchFamily="34" charset="0"/>
                <a:ea typeface="Fira Sans Medium" panose="020B0503050000020004" pitchFamily="34" charset="0"/>
              </a:rPr>
              <a:t>Der Applikationsstich: damit können z.B. Flicken auf Jeans befestigt werden.</a:t>
            </a:r>
          </a:p>
          <a:p>
            <a:pPr algn="l"/>
            <a:endParaRPr lang="en-GB" sz="2000" dirty="0">
              <a:solidFill>
                <a:srgbClr val="64CFAC"/>
              </a:solidFill>
              <a:latin typeface="Fira Sans Medium" panose="020B0503050000020004" pitchFamily="34" charset="0"/>
              <a:ea typeface="Fira Sans Medium" panose="020B0503050000020004" pitchFamily="34" charset="0"/>
            </a:endParaRPr>
          </a:p>
        </p:txBody>
      </p:sp>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9</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742950" y="1122363"/>
            <a:ext cx="6428815" cy="1282170"/>
          </a:xfrm>
        </p:spPr>
        <p:txBody>
          <a:bodyPr>
            <a:normAutofit/>
          </a:bodyPr>
          <a:lstStyle/>
          <a:p>
            <a:pPr algn="l"/>
            <a:r>
              <a:rPr lang="en-GB" sz="4000" b="1" dirty="0" err="1">
                <a:latin typeface="Fira Sans" panose="020B0503050000020004" pitchFamily="34" charset="0"/>
                <a:ea typeface="Fira Sans" panose="020B0503050000020004" pitchFamily="34" charset="0"/>
              </a:rPr>
              <a:t>Einfache</a:t>
            </a:r>
            <a:r>
              <a:rPr lang="en-GB" sz="4000" b="1" dirty="0">
                <a:latin typeface="Fira Sans" panose="020B0503050000020004" pitchFamily="34" charset="0"/>
                <a:ea typeface="Fira Sans" panose="020B0503050000020004" pitchFamily="34" charset="0"/>
              </a:rPr>
              <a:t> </a:t>
            </a:r>
            <a:r>
              <a:rPr lang="en-GB" sz="4000" b="1" dirty="0" err="1">
                <a:latin typeface="Fira Sans" panose="020B0503050000020004" pitchFamily="34" charset="0"/>
                <a:ea typeface="Fira Sans" panose="020B0503050000020004" pitchFamily="34" charset="0"/>
              </a:rPr>
              <a:t>Handstiche</a:t>
            </a:r>
            <a:r>
              <a:rPr lang="en-GB" sz="4000" b="1" dirty="0">
                <a:latin typeface="Fira Sans" panose="020B0503050000020004" pitchFamily="34" charset="0"/>
                <a:ea typeface="Fira Sans" panose="020B0503050000020004" pitchFamily="34" charset="0"/>
              </a:rPr>
              <a:t>: 4/4</a:t>
            </a:r>
          </a:p>
        </p:txBody>
      </p:sp>
      <p:pic>
        <p:nvPicPr>
          <p:cNvPr id="5" name="Grafik 4">
            <a:extLst>
              <a:ext uri="{FF2B5EF4-FFF2-40B4-BE49-F238E27FC236}">
                <a16:creationId xmlns:a16="http://schemas.microsoft.com/office/drawing/2014/main" id="{787F9FA0-E076-2845-B443-3FB9FB64E212}"/>
              </a:ext>
            </a:extLst>
          </p:cNvPr>
          <p:cNvPicPr>
            <a:picLocks noChangeAspect="1"/>
          </p:cNvPicPr>
          <p:nvPr/>
        </p:nvPicPr>
        <p:blipFill>
          <a:blip r:embed="rId3"/>
          <a:stretch>
            <a:fillRect/>
          </a:stretch>
        </p:blipFill>
        <p:spPr>
          <a:xfrm rot="5400000">
            <a:off x="847033" y="3584800"/>
            <a:ext cx="2160000" cy="2160000"/>
          </a:xfrm>
          <a:prstGeom prst="rect">
            <a:avLst/>
          </a:prstGeom>
        </p:spPr>
      </p:pic>
      <p:pic>
        <p:nvPicPr>
          <p:cNvPr id="11" name="Grafik 10">
            <a:extLst>
              <a:ext uri="{FF2B5EF4-FFF2-40B4-BE49-F238E27FC236}">
                <a16:creationId xmlns:a16="http://schemas.microsoft.com/office/drawing/2014/main" id="{56099F4E-89A4-F146-A408-A0D78E82AFCF}"/>
              </a:ext>
            </a:extLst>
          </p:cNvPr>
          <p:cNvPicPr>
            <a:picLocks noChangeAspect="1"/>
          </p:cNvPicPr>
          <p:nvPr/>
        </p:nvPicPr>
        <p:blipFill>
          <a:blip r:embed="rId4"/>
          <a:stretch>
            <a:fillRect/>
          </a:stretch>
        </p:blipFill>
        <p:spPr>
          <a:xfrm rot="5400000">
            <a:off x="3593347" y="3584800"/>
            <a:ext cx="2160000" cy="2160000"/>
          </a:xfrm>
          <a:prstGeom prst="rect">
            <a:avLst/>
          </a:prstGeom>
        </p:spPr>
      </p:pic>
      <p:pic>
        <p:nvPicPr>
          <p:cNvPr id="14" name="Grafik 13">
            <a:extLst>
              <a:ext uri="{FF2B5EF4-FFF2-40B4-BE49-F238E27FC236}">
                <a16:creationId xmlns:a16="http://schemas.microsoft.com/office/drawing/2014/main" id="{F79569E8-C98A-8F46-A5A7-3754E8C27149}"/>
              </a:ext>
            </a:extLst>
          </p:cNvPr>
          <p:cNvPicPr>
            <a:picLocks noChangeAspect="1"/>
          </p:cNvPicPr>
          <p:nvPr/>
        </p:nvPicPr>
        <p:blipFill>
          <a:blip r:embed="rId5"/>
          <a:stretch>
            <a:fillRect/>
          </a:stretch>
        </p:blipFill>
        <p:spPr>
          <a:xfrm rot="5400000">
            <a:off x="6339661" y="3584800"/>
            <a:ext cx="2160000" cy="2160000"/>
          </a:xfrm>
          <a:prstGeom prst="rect">
            <a:avLst/>
          </a:prstGeom>
        </p:spPr>
      </p:pic>
      <p:sp>
        <p:nvSpPr>
          <p:cNvPr id="9" name="Textfeld 8">
            <a:extLst>
              <a:ext uri="{FF2B5EF4-FFF2-40B4-BE49-F238E27FC236}">
                <a16:creationId xmlns:a16="http://schemas.microsoft.com/office/drawing/2014/main" id="{0A513174-072F-D547-811D-873036FCDA21}"/>
              </a:ext>
            </a:extLst>
          </p:cNvPr>
          <p:cNvSpPr txBox="1"/>
          <p:nvPr/>
        </p:nvSpPr>
        <p:spPr>
          <a:xfrm>
            <a:off x="793749" y="5904304"/>
            <a:ext cx="2286203" cy="276999"/>
          </a:xfrm>
          <a:prstGeom prst="rect">
            <a:avLst/>
          </a:prstGeom>
          <a:noFill/>
        </p:spPr>
        <p:txBody>
          <a:bodyPr wrap="none" rtlCol="0">
            <a:spAutoFit/>
          </a:bodyPr>
          <a:lstStyle/>
          <a:p>
            <a:r>
              <a:rPr lang="de-DE" sz="1200" dirty="0">
                <a:latin typeface="Fira Sans" panose="020B0503050000020004" pitchFamily="34" charset="0"/>
                <a:ea typeface="Fira Sans" panose="020B0503050000020004" pitchFamily="34" charset="0"/>
              </a:rPr>
              <a:t>Tutorial: </a:t>
            </a:r>
            <a:r>
              <a:rPr lang="de-DE" sz="1200" dirty="0">
                <a:latin typeface="Fira Sans" panose="020B0503050000020004" pitchFamily="34" charset="0"/>
                <a:ea typeface="Fira Sans" panose="020B0503050000020004" pitchFamily="34" charset="0"/>
                <a:hlinkClick r:id="rId6"/>
              </a:rPr>
              <a:t>Applikationsstich.pdf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09018678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Words>
  <Application>Microsoft Macintosh PowerPoint</Application>
  <PresentationFormat>A4-Papier (210 x 297 mm)</PresentationFormat>
  <Paragraphs>94</Paragraphs>
  <Slides>9</Slides>
  <Notes>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9</vt:i4>
      </vt:variant>
    </vt:vector>
  </HeadingPairs>
  <TitlesOfParts>
    <vt:vector size="16" baseType="lpstr">
      <vt:lpstr>Arial</vt:lpstr>
      <vt:lpstr>Calibri</vt:lpstr>
      <vt:lpstr>Calibri Light</vt:lpstr>
      <vt:lpstr>Fira Sans</vt:lpstr>
      <vt:lpstr>Fira Sans Light</vt:lpstr>
      <vt:lpstr>Fira Sans Medium</vt:lpstr>
      <vt:lpstr>Office</vt:lpstr>
      <vt:lpstr>PowerPoint-Präsentation</vt:lpstr>
      <vt:lpstr>PowerPoint-Präsentation</vt:lpstr>
      <vt:lpstr>PowerPoint-Präsentation</vt:lpstr>
      <vt:lpstr>PowerPoint-Präsentation</vt:lpstr>
      <vt:lpstr>Einen Knopf annähen:</vt:lpstr>
      <vt:lpstr>Einfache Handstiche: 1/4</vt:lpstr>
      <vt:lpstr>Einfache Handstiche: 2/4</vt:lpstr>
      <vt:lpstr>Einfache Handstiche: 3/4</vt:lpstr>
      <vt:lpstr>Einfache Handstiche: 4/4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TU-Pseudonym 8095161539358454</dc:creator>
  <cp:lastModifiedBy>Microsoft Office User</cp:lastModifiedBy>
  <cp:revision>217</cp:revision>
  <dcterms:created xsi:type="dcterms:W3CDTF">2020-10-01T05:37:26Z</dcterms:created>
  <dcterms:modified xsi:type="dcterms:W3CDTF">2021-07-13T08:47:39Z</dcterms:modified>
</cp:coreProperties>
</file>