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9" r:id="rId2"/>
    <p:sldId id="266" r:id="rId3"/>
    <p:sldId id="355" r:id="rId4"/>
    <p:sldId id="334" r:id="rId5"/>
    <p:sldId id="352" r:id="rId6"/>
    <p:sldId id="361" r:id="rId7"/>
    <p:sldId id="351" r:id="rId8"/>
    <p:sldId id="27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Hirscher (anja.hirscher@uni-ulm.de)" initials="AH(" lastIdx="2" clrIdx="0"/>
  <p:cmAuthor id="2" name="Microsoft Office User" initials="MOU" lastIdx="32" clrIdx="1"/>
  <p:cmAuthor id="3" name="TU-Pseudonym 8095161539358454" initials="T8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84"/>
    <p:restoredTop sz="67225" autoAdjust="0"/>
  </p:normalViewPr>
  <p:slideViewPr>
    <p:cSldViewPr snapToGrid="0" snapToObjects="1">
      <p:cViewPr varScale="1">
        <p:scale>
          <a:sx n="86" d="100"/>
          <a:sy n="86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6-02T23:10:57.843" idx="3">
    <p:pos x="10" y="10"/>
    <p:text>Links und weitere Projekte wären hilfreich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7C4C-28FB-5F4C-A6FE-7115E42EB4D3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3D90-2FE0-0E4E-A712-31C42B9ACD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47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Projekt auf </a:t>
            </a:r>
            <a:r>
              <a:rPr lang="de-DE" sz="2000" b="0" strike="noStrike" spc="-1" dirty="0" err="1" smtClean="0">
                <a:latin typeface="+mn-lt"/>
              </a:rPr>
              <a:t>Social</a:t>
            </a:r>
            <a:r>
              <a:rPr lang="de-DE" sz="2000" b="0" strike="noStrike" spc="-1" dirty="0" smtClean="0">
                <a:latin typeface="+mn-lt"/>
              </a:rPr>
              <a:t> Media als Informationsmedium: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Die </a:t>
            </a:r>
            <a:r>
              <a:rPr lang="de-DE" sz="2000" b="0" strike="noStrike" spc="-1" dirty="0" err="1" smtClean="0">
                <a:latin typeface="+mn-lt"/>
              </a:rPr>
              <a:t>SchülerInnen</a:t>
            </a:r>
            <a:r>
              <a:rPr lang="de-DE" sz="2000" b="0" strike="noStrike" spc="-1" dirty="0" smtClean="0">
                <a:latin typeface="+mn-lt"/>
              </a:rPr>
              <a:t> können 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über die Mode-/Fast Fashion Industrie informieren, 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auf die Arbeitsbedingungen in den Produktionsländern aufmerksam machen, 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für einen nachhaltigeren Umgang mit Kleidung werben,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Tipps für </a:t>
            </a:r>
            <a:r>
              <a:rPr lang="de-DE" sz="2000" b="0" strike="noStrike" spc="-1" dirty="0" err="1" smtClean="0">
                <a:latin typeface="+mn-lt"/>
              </a:rPr>
              <a:t>Upcycling</a:t>
            </a:r>
            <a:r>
              <a:rPr lang="de-DE" sz="2000" b="0" strike="noStrike" spc="-1" dirty="0" smtClean="0">
                <a:latin typeface="+mn-lt"/>
              </a:rPr>
              <a:t> geben, 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Facts rund um die Lieferkette mitsamt ihrem Ressourcenverbrauch aufbereiten, 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kleine Filme oder Tutorials drehen und online stellen.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Verwertbare Informationen/Facts dazu finden sich z.B. in unserer Broschüre für Jugendliche unter </a:t>
            </a:r>
            <a:endParaRPr lang="de-DE" sz="2000" b="0" strike="noStrike" spc="-1" dirty="0" smtClean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 smtClean="0">
                <a:latin typeface="Calibri"/>
              </a:rPr>
              <a:t>https</a:t>
            </a:r>
            <a:r>
              <a:rPr lang="de-DE" sz="2000" b="0" strike="noStrike" spc="-1" dirty="0">
                <a:latin typeface="Calibri"/>
              </a:rPr>
              <a:t>://www.uni-ulm.de/fileadmin/website_uni_ulm/mawi.bntextillabor/BNTextillabor_Broschuere.pdf 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und auf https://</a:t>
            </a:r>
            <a:r>
              <a:rPr lang="de-DE" sz="2000" b="0" strike="noStrike" spc="-1" dirty="0" err="1">
                <a:latin typeface="Calibri"/>
              </a:rPr>
              <a:t>www.instagram.com</a:t>
            </a:r>
            <a:r>
              <a:rPr lang="de-DE" sz="2000" b="0" strike="noStrike" spc="-1" dirty="0">
                <a:latin typeface="Calibri"/>
              </a:rPr>
              <a:t>/</a:t>
            </a:r>
            <a:r>
              <a:rPr lang="de-DE" sz="2000" b="0" strike="noStrike" spc="-1" dirty="0" err="1">
                <a:latin typeface="Calibri"/>
              </a:rPr>
              <a:t>bntextillabor</a:t>
            </a:r>
            <a:r>
              <a:rPr lang="de-DE" sz="2000" b="0" strike="noStrike" spc="-1" dirty="0">
                <a:latin typeface="Calibri"/>
              </a:rPr>
              <a:t>/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Mit einem </a:t>
            </a:r>
            <a:r>
              <a:rPr lang="de-DE" sz="2000" b="0" strike="noStrike" spc="-1" dirty="0" err="1">
                <a:latin typeface="Calibri"/>
              </a:rPr>
              <a:t>Social</a:t>
            </a:r>
            <a:r>
              <a:rPr lang="de-DE" sz="2000" b="0" strike="noStrike" spc="-1" dirty="0">
                <a:latin typeface="Calibri"/>
              </a:rPr>
              <a:t> Media Auftritt können viele Ziele der bereits vorgestellten Möglichkeiten für Projekte ebenfalls präsentiert oder unterstützt werden-.</a:t>
            </a:r>
          </a:p>
        </p:txBody>
      </p:sp>
      <p:sp>
        <p:nvSpPr>
          <p:cNvPr id="40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00182D9-6DED-42C6-8CFB-E7C390745E27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6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Die </a:t>
            </a:r>
            <a:r>
              <a:rPr lang="de-DE" sz="2000" b="0" strike="noStrike" spc="-1" dirty="0" err="1">
                <a:latin typeface="Calibri"/>
              </a:rPr>
              <a:t>SuS</a:t>
            </a:r>
            <a:r>
              <a:rPr lang="de-DE" sz="2000" b="0" strike="noStrike" spc="-1" dirty="0">
                <a:latin typeface="Calibri"/>
              </a:rPr>
              <a:t> sollten die genannten </a:t>
            </a:r>
            <a:r>
              <a:rPr lang="de-DE" sz="2000" b="0" strike="noStrike" spc="-1" dirty="0" err="1">
                <a:latin typeface="Calibri"/>
              </a:rPr>
              <a:t>ToDo‘s</a:t>
            </a:r>
            <a:r>
              <a:rPr lang="de-DE" sz="2000" b="0" strike="noStrike" spc="-1" dirty="0">
                <a:latin typeface="Calibri"/>
              </a:rPr>
              <a:t> zunächst selbst entwickeln und mit Inhalt füllen. Diese Folie sollte nur als Anregung oder Unterstützung herangezogen werden, falls die eigenständige Projektentwicklung überhaupt nicht funktioniert.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Evtl. können auch von Seiten der Lehrenden nur einzelne Stichpunkte als Anregung genannt werden.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1" strike="noStrike" spc="-1" dirty="0">
                <a:latin typeface="Calibri"/>
              </a:rPr>
              <a:t>Die folgenden Folien sind ebenfalls nur einzusetzen, wenn die </a:t>
            </a:r>
            <a:r>
              <a:rPr lang="de-DE" sz="2000" b="1" strike="noStrike" spc="-1" dirty="0" err="1">
                <a:latin typeface="Calibri"/>
              </a:rPr>
              <a:t>SuS</a:t>
            </a:r>
            <a:r>
              <a:rPr lang="de-DE" sz="2000" b="1" strike="noStrike" spc="-1" dirty="0">
                <a:latin typeface="Calibri"/>
              </a:rPr>
              <a:t> sich mit der eigenständigen Entwicklung schwer tun.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45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Zur Koordinierung der Gruppenarbeiten zu den verschiedenen Inhalten/Themen wird ein verantwortliches </a:t>
            </a:r>
            <a:r>
              <a:rPr lang="de-DE" b="1" dirty="0"/>
              <a:t>Redaktionsteam</a:t>
            </a:r>
            <a:r>
              <a:rPr lang="de-DE" dirty="0"/>
              <a:t> bestimmt, bei dem alle Informationen zusammenlaufen und das den Terminplan bzw. die Regelmäßigkeit der Veröffentlichungen überwacht.</a:t>
            </a:r>
          </a:p>
          <a:p>
            <a:pPr marL="171450" indent="-171450">
              <a:buFontTx/>
              <a:buChar char="-"/>
            </a:pPr>
            <a:r>
              <a:rPr lang="de-DE" dirty="0"/>
              <a:t>Um den Überblick über geplante oder noch zu erstellende Inhalte zu behalten, ist ein </a:t>
            </a:r>
            <a:r>
              <a:rPr lang="de-DE" b="1" dirty="0"/>
              <a:t>Redaktionsplan</a:t>
            </a:r>
            <a:r>
              <a:rPr lang="de-DE" dirty="0"/>
              <a:t> in Tabellenform hilfreich, ähnlich wie im Beispiel.</a:t>
            </a:r>
            <a:endParaRPr lang="de-DE" i="1" dirty="0"/>
          </a:p>
          <a:p>
            <a:pPr marL="171450" indent="-171450">
              <a:buFontTx/>
              <a:buChar char="-"/>
            </a:pPr>
            <a:r>
              <a:rPr lang="de-DE" i="0" dirty="0"/>
              <a:t>Je nach Eigenständigkeit kann den </a:t>
            </a:r>
            <a:r>
              <a:rPr lang="de-DE" i="0" dirty="0" err="1" smtClean="0"/>
              <a:t>SchülerInnen</a:t>
            </a:r>
            <a:r>
              <a:rPr lang="de-DE" i="0" dirty="0" smtClean="0"/>
              <a:t> </a:t>
            </a:r>
            <a:r>
              <a:rPr lang="de-DE" i="0" dirty="0"/>
              <a:t>ein ausgedruckter Plan zur Verfügung gestellt werden.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4167E-C497-0A40-B064-A74F921F97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1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 Beispiele zur Inspiration:</a:t>
            </a:r>
          </a:p>
          <a:p>
            <a:r>
              <a:rPr lang="de-DE" dirty="0"/>
              <a:t>https://</a:t>
            </a:r>
            <a:r>
              <a:rPr lang="de-DE" dirty="0" err="1"/>
              <a:t>www.instagram.com</a:t>
            </a:r>
            <a:r>
              <a:rPr lang="de-DE" dirty="0"/>
              <a:t>/</a:t>
            </a:r>
            <a:r>
              <a:rPr lang="de-DE" dirty="0" err="1"/>
              <a:t>fashionhackdays</a:t>
            </a:r>
            <a:r>
              <a:rPr lang="de-DE" dirty="0"/>
              <a:t>/</a:t>
            </a:r>
          </a:p>
          <a:p>
            <a:r>
              <a:rPr lang="de-DE" dirty="0"/>
              <a:t>https://</a:t>
            </a:r>
            <a:r>
              <a:rPr lang="de-DE" dirty="0" err="1"/>
              <a:t>www.instagram.com</a:t>
            </a:r>
            <a:r>
              <a:rPr lang="de-DE" dirty="0"/>
              <a:t>/</a:t>
            </a:r>
            <a:r>
              <a:rPr lang="de-DE" dirty="0" err="1"/>
              <a:t>futurefashion.de</a:t>
            </a:r>
            <a:r>
              <a:rPr lang="de-DE" dirty="0"/>
              <a:t>/</a:t>
            </a:r>
          </a:p>
          <a:p>
            <a:r>
              <a:rPr lang="de-DE" dirty="0"/>
              <a:t>https://</a:t>
            </a:r>
            <a:r>
              <a:rPr lang="de-DE" dirty="0" err="1"/>
              <a:t>www.instagram.com</a:t>
            </a:r>
            <a:r>
              <a:rPr lang="de-DE" dirty="0"/>
              <a:t>/</a:t>
            </a:r>
            <a:r>
              <a:rPr lang="de-DE" dirty="0" err="1"/>
              <a:t>explore</a:t>
            </a:r>
            <a:r>
              <a:rPr lang="de-DE" dirty="0"/>
              <a:t>/tags/</a:t>
            </a:r>
            <a:r>
              <a:rPr lang="de-DE" dirty="0" err="1"/>
              <a:t>nachhaltigkeitinderschule</a:t>
            </a:r>
            <a:r>
              <a:rPr lang="de-DE" dirty="0"/>
              <a:t>/</a:t>
            </a:r>
          </a:p>
          <a:p>
            <a:r>
              <a:rPr lang="de-DE" dirty="0"/>
              <a:t>https://</a:t>
            </a:r>
            <a:r>
              <a:rPr lang="de-DE" dirty="0" err="1"/>
              <a:t>www.instagram.com</a:t>
            </a:r>
            <a:r>
              <a:rPr lang="de-DE" dirty="0"/>
              <a:t>/</a:t>
            </a:r>
            <a:r>
              <a:rPr lang="de-DE" dirty="0" err="1"/>
              <a:t>ulm.goes.green_byfls</a:t>
            </a:r>
            <a:r>
              <a:rPr lang="de-DE" dirty="0"/>
              <a:t>/</a:t>
            </a:r>
          </a:p>
          <a:p>
            <a:r>
              <a:rPr lang="de-DE" dirty="0"/>
              <a:t>https://</a:t>
            </a:r>
            <a:r>
              <a:rPr lang="de-DE" dirty="0" err="1"/>
              <a:t>www.instagram.com</a:t>
            </a:r>
            <a:r>
              <a:rPr lang="de-DE" dirty="0"/>
              <a:t>/</a:t>
            </a:r>
            <a:r>
              <a:rPr lang="de-DE" dirty="0" err="1"/>
              <a:t>fashion_by_rsk</a:t>
            </a:r>
            <a:r>
              <a:rPr lang="de-DE" dirty="0"/>
              <a:t>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C3D90-2FE0-0E4E-A712-31C42B9ACDC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9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Frei verfügbar und einsetzbar für vernetztes Arbeiten ist </a:t>
            </a:r>
            <a:r>
              <a:rPr lang="de-DE" dirty="0" err="1" smtClean="0"/>
              <a:t>Canva</a:t>
            </a:r>
            <a:r>
              <a:rPr lang="de-DE" dirty="0" smtClean="0"/>
              <a:t>.</a:t>
            </a:r>
            <a:r>
              <a:rPr lang="de-DE" baseline="0" dirty="0" smtClean="0"/>
              <a:t> Es</a:t>
            </a:r>
            <a:r>
              <a:rPr lang="de-DE" dirty="0" smtClean="0"/>
              <a:t> </a:t>
            </a:r>
            <a:r>
              <a:rPr lang="de-DE" dirty="0"/>
              <a:t>funktioniert nach dem Drag-</a:t>
            </a:r>
            <a:r>
              <a:rPr lang="de-DE" dirty="0" err="1"/>
              <a:t>and</a:t>
            </a:r>
            <a:r>
              <a:rPr lang="de-DE" dirty="0"/>
              <a:t>-Drop-Prinzip und beinhaltet viele Vorlagen: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Fira Sans" panose="020B0503050000020004" pitchFamily="34" charset="0"/>
              </a:rPr>
              <a:t>https://</a:t>
            </a:r>
            <a:r>
              <a:rPr lang="de-DE" dirty="0" err="1">
                <a:latin typeface="Fira Sans" panose="020B0503050000020004" pitchFamily="34" charset="0"/>
              </a:rPr>
              <a:t>www.canva.com</a:t>
            </a:r>
            <a:r>
              <a:rPr lang="de-DE" dirty="0">
                <a:latin typeface="Fira Sans" panose="020B0503050000020004" pitchFamily="34" charset="0"/>
              </a:rPr>
              <a:t>/</a:t>
            </a:r>
            <a:r>
              <a:rPr lang="de-DE" dirty="0" err="1">
                <a:latin typeface="Fira Sans" panose="020B0503050000020004" pitchFamily="34" charset="0"/>
              </a:rPr>
              <a:t>education</a:t>
            </a:r>
            <a:r>
              <a:rPr lang="de-DE" dirty="0">
                <a:latin typeface="Fira Sans" panose="020B0503050000020004" pitchFamily="34" charset="0"/>
              </a:rPr>
              <a:t>/ (Stand 27.05.2021)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4167E-C497-0A40-B064-A74F921F97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1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 Links:</a:t>
            </a:r>
          </a:p>
          <a:p>
            <a:r>
              <a:rPr lang="de-DE" dirty="0"/>
              <a:t>https://</a:t>
            </a:r>
            <a:r>
              <a:rPr lang="de-DE" dirty="0" err="1"/>
              <a:t>www.canva.com</a:t>
            </a:r>
            <a:r>
              <a:rPr lang="de-DE" dirty="0"/>
              <a:t>/</a:t>
            </a:r>
            <a:r>
              <a:rPr lang="de-DE" dirty="0" err="1"/>
              <a:t>de_de</a:t>
            </a:r>
            <a:r>
              <a:rPr lang="de-DE" dirty="0"/>
              <a:t>/erstellen/</a:t>
            </a:r>
            <a:r>
              <a:rPr lang="de-DE" dirty="0" err="1"/>
              <a:t>storyboard</a:t>
            </a:r>
            <a:r>
              <a:rPr lang="de-DE" dirty="0"/>
              <a:t>/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C3D90-2FE0-0E4E-A712-31C42B9ACDC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55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8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78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522DFEA-D055-754A-A358-AE663F86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F91FFCBA-BF02-9B4D-A8AB-F377D0214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2ECBC86-73C6-8D46-A8CD-85383049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5668DD8-67E7-E346-BE0F-B261D7AE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60C914E-8736-CE45-8DD4-D5351EF8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05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B2B81C4-A045-8D41-92F8-FAE3C001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D50B4B0C-6FD2-CF4F-A493-F9A8068F2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437CAAD-D747-0443-B152-D3EF17B9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257BB8E-FE59-CF48-A5B5-2F6AF266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6B9493E-4CE7-9B4E-B695-C2677974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48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1A4552F0-40D9-D24D-8E53-872C8F842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2EB7F760-BAD7-8348-9C30-A6668660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1ABA784-157B-3C4B-AC8A-6E98C15E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1D399DEE-DD0E-9F43-9728-69EA73E6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92B279F-5906-8D49-BE93-95DDBB3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3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511" y="1122480"/>
            <a:ext cx="1036224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9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57FD74-AB0A-8440-932C-EA457E54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BD70CE3-C9DF-E647-A83F-AA7D539FE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9149676-2721-354F-A86C-EEFFE166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8FED20A-9100-2E4B-8497-364A1561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0FEF80CC-8253-8B40-A4F1-68882464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47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0941F9-1B13-084B-B580-1DEBF2FD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E5917C0-3B29-A944-B2BE-E0F3EEDBE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3A0BD80-2428-D54F-A115-263C5C22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0116E26-BFF1-4348-B3BA-49DCA1F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BDEEC376-5373-5D42-A850-D862FB80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7E39049-C510-F743-91FD-BAB063C8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1AEAB5A-275E-BF4D-8775-08659564B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5C750C7-F4FB-5243-A91C-394A7081B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C137B349-020C-224D-8EF1-DDA220A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90CC487B-4C8B-F04A-BAC5-0C6C1C38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9531361-254E-CE4F-B15D-E8302415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34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2D22BD8-479E-764D-8814-8655E8C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92A6CED-8933-2D48-8687-2E039268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365526FE-6BC2-C140-B345-F9868B4CA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372D7E9E-D331-1A40-84F0-70454EA55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B6A60967-D395-D445-829A-C5BAA61C4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A905B2E8-704A-DF48-A22D-73804744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81C6C615-6DF1-9B4F-A56E-109CA3C9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0F3FD465-96D1-C749-8D28-A6E031E1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48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DDDB72B-0D8B-A44A-B643-56E0D129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6D97B3E1-8A81-D743-B691-00EA7B70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39A032DE-1F25-3F4D-AB47-9174DFFC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7503583-734E-904C-93FF-3FB7FB6A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5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C29E40A1-6C5D-D74F-8FD7-71C4D00E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0B04CE45-3C74-234C-9352-21D793AA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C533B8CE-1439-734B-9C4B-4D0840F8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7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80880DF-98F9-4848-9202-B7C3363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5F0C17D-5DDE-804C-ADBD-25F12C80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9327FB9D-E31D-1647-9400-96ABAB35C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3757CE4-10AA-DF44-9D49-E2C8BB5D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45EE647C-9FEA-A44C-8421-914F27C7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D928328-9429-2144-AC1E-8DCDC60D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D06BD57-7AE7-4F4D-82D8-923AE7B8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1B648860-1807-3C4A-A586-84BF4738E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BC74BDB-BB0E-CF4B-A491-F80CBB7B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2C61BDDF-02E7-A244-ABBF-4CFE183C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D95D634D-A890-9743-AC57-7FDDABB2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BFE15B9-5989-9B45-898D-638D584B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4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611FBF3C-8995-AE41-9161-2C532357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604030C8-FF8A-CA41-9D80-F34B89DF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A7EA6F4-35EA-AA46-8843-34CA3485D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85F0BB2-3B21-8B49-AD7A-C8EA96818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547EFEF-327A-5647-9121-88420F3CF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2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-Arbeitsblat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139240" y="646308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7E35771-7953-479D-BEE5-802A16AE55E3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1</a:t>
            </a:fld>
            <a:endParaRPr lang="de-DE" sz="1200" spc="-1">
              <a:latin typeface="Calibri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2043000" y="900000"/>
            <a:ext cx="7677072" cy="19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1" spc="-1" dirty="0">
                <a:solidFill>
                  <a:srgbClr val="000000"/>
                </a:solidFill>
                <a:latin typeface="Fira Sans"/>
                <a:ea typeface="Fira Sans"/>
              </a:rPr>
              <a:t>Einführung in das Projekt: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/>
            </a:r>
            <a:br>
              <a:rPr sz="2400" dirty="0"/>
            </a:b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Informationskampagne auf </a:t>
            </a:r>
            <a:r>
              <a:rPr sz="4000" dirty="0"/>
              <a:t/>
            </a:r>
            <a:br>
              <a:rPr sz="4000" dirty="0"/>
            </a:b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Social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Media Plattform starten</a:t>
            </a:r>
            <a:endParaRPr lang="de-DE" sz="4400" spc="-1" dirty="0">
              <a:latin typeface="Calibri"/>
            </a:endParaRPr>
          </a:p>
        </p:txBody>
      </p:sp>
      <p:grpSp>
        <p:nvGrpSpPr>
          <p:cNvPr id="182" name="Group 3"/>
          <p:cNvGrpSpPr/>
          <p:nvPr/>
        </p:nvGrpSpPr>
        <p:grpSpPr>
          <a:xfrm>
            <a:off x="3043080" y="4165272"/>
            <a:ext cx="5555448" cy="1097640"/>
            <a:chOff x="1900080" y="4275000"/>
            <a:chExt cx="5555448" cy="1097640"/>
          </a:xfrm>
        </p:grpSpPr>
        <p:pic>
          <p:nvPicPr>
            <p:cNvPr id="183" name="Grafik 2"/>
            <p:cNvPicPr/>
            <p:nvPr/>
          </p:nvPicPr>
          <p:blipFill>
            <a:blip r:embed="rId3"/>
            <a:stretch/>
          </p:blipFill>
          <p:spPr>
            <a:xfrm>
              <a:off x="4933440" y="4466160"/>
              <a:ext cx="1080720" cy="884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Grafik 7"/>
            <p:cNvPicPr/>
            <p:nvPr/>
          </p:nvPicPr>
          <p:blipFill>
            <a:blip r:embed="rId4"/>
            <a:stretch/>
          </p:blipFill>
          <p:spPr>
            <a:xfrm>
              <a:off x="1900080" y="4293360"/>
              <a:ext cx="1079280" cy="1079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Grafik 9"/>
            <p:cNvPicPr/>
            <p:nvPr/>
          </p:nvPicPr>
          <p:blipFill>
            <a:blip r:embed="rId5"/>
            <a:stretch/>
          </p:blipFill>
          <p:spPr>
            <a:xfrm>
              <a:off x="3416760" y="4275000"/>
              <a:ext cx="1080360" cy="10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Grafik 11"/>
            <p:cNvPicPr/>
            <p:nvPr/>
          </p:nvPicPr>
          <p:blipFill>
            <a:blip r:embed="rId6"/>
            <a:stretch/>
          </p:blipFill>
          <p:spPr>
            <a:xfrm>
              <a:off x="6377688" y="4444920"/>
              <a:ext cx="1077840" cy="91368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2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260000" y="900000"/>
            <a:ext cx="8984880" cy="522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ToDo’s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für das Projekt</a:t>
            </a:r>
          </a:p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„Informationskampagne auf </a:t>
            </a: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Social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Media“: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Projektname &amp; evtl. Logo, Profilbild finden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Themen planen, Zielgruppe/</a:t>
            </a:r>
            <a:r>
              <a:rPr lang="de-DE" sz="2400" spc="-1" dirty="0" err="1">
                <a:solidFill>
                  <a:srgbClr val="000000"/>
                </a:solidFill>
                <a:latin typeface="Fira Sans"/>
                <a:ea typeface="Fira Sans"/>
              </a:rPr>
              <a:t>n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 festlegen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Account anlegen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Hashtags finden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Redaktionsplan erstellen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Wie werden Posts, Storys, Tutorials, Videos </a:t>
            </a:r>
            <a:r>
              <a:rPr lang="de-DE" sz="2400" spc="-1" dirty="0" smtClean="0">
                <a:solidFill>
                  <a:srgbClr val="000000"/>
                </a:solidFill>
                <a:latin typeface="Fira Sans"/>
                <a:ea typeface="Fira Sans"/>
              </a:rPr>
              <a:t>erstellt</a:t>
            </a:r>
            <a:endParaRPr lang="de-DE" sz="2400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Aufgaben verteilen</a:t>
            </a:r>
          </a:p>
        </p:txBody>
      </p:sp>
    </p:spTree>
    <p:extLst>
      <p:ext uri="{BB962C8B-B14F-4D97-AF65-F5344CB8AC3E}">
        <p14:creationId xmlns:p14="http://schemas.microsoft.com/office/powerpoint/2010/main" val="303072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B46371-8672-A346-ACE5-502C0ABE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BF45-56A7-1443-8528-2D79AA079E46}" type="slidenum">
              <a:rPr lang="en-GB" smtClean="0"/>
              <a:t>3</a:t>
            </a:fld>
            <a:endParaRPr lang="en-GB"/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F879B7FB-52D5-C447-B86A-C5682824427D}"/>
              </a:ext>
            </a:extLst>
          </p:cNvPr>
          <p:cNvSpPr txBox="1">
            <a:spLocks/>
          </p:cNvSpPr>
          <p:nvPr/>
        </p:nvSpPr>
        <p:spPr>
          <a:xfrm>
            <a:off x="1824038" y="900000"/>
            <a:ext cx="8985666" cy="12821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Muster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für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Redaktionsplan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="" xmlns:a16="http://schemas.microsoft.com/office/drawing/2014/main" id="{D9000F50-0CFB-454C-99E1-70C460B86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822027"/>
              </p:ext>
            </p:extLst>
          </p:nvPr>
        </p:nvGraphicFramePr>
        <p:xfrm>
          <a:off x="2811920" y="1438462"/>
          <a:ext cx="6549343" cy="47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rbeitsblatt" r:id="rId4" imgW="12712700" imgH="9194800" progId="Excel.Sheet.12">
                  <p:embed/>
                </p:oleObj>
              </mc:Choice>
              <mc:Fallback>
                <p:oleObj name="Arbeitsblatt" r:id="rId4" imgW="12712700" imgH="9194800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="" xmlns:a16="http://schemas.microsoft.com/office/drawing/2014/main" id="{D9000F50-0CFB-454C-99E1-70C460B86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1920" y="1438462"/>
                        <a:ext cx="6549343" cy="473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34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B46371-8672-A346-ACE5-502C0ABE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BF45-56A7-1443-8528-2D79AA079E46}" type="slidenum">
              <a:rPr lang="en-GB" smtClean="0"/>
              <a:t>4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215AD732-E9AA-F349-BD39-80F4E29DC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600" y="1939616"/>
            <a:ext cx="5400000" cy="3987008"/>
          </a:xfrm>
          <a:prstGeom prst="rect">
            <a:avLst/>
          </a:prstGeom>
        </p:spPr>
      </p:pic>
      <p:sp>
        <p:nvSpPr>
          <p:cNvPr id="8" name="CustomShape 2">
            <a:extLst>
              <a:ext uri="{FF2B5EF4-FFF2-40B4-BE49-F238E27FC236}">
                <a16:creationId xmlns="" xmlns:a16="http://schemas.microsoft.com/office/drawing/2014/main" id="{EA672333-4A0E-054A-A544-D7FE7933AADF}"/>
              </a:ext>
            </a:extLst>
          </p:cNvPr>
          <p:cNvSpPr/>
          <p:nvPr/>
        </p:nvSpPr>
        <p:spPr>
          <a:xfrm>
            <a:off x="1872000" y="864000"/>
            <a:ext cx="8984880" cy="844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Beispiel für ein Instagram-Projekt</a:t>
            </a:r>
          </a:p>
        </p:txBody>
      </p:sp>
    </p:spTree>
    <p:extLst>
      <p:ext uri="{BB962C8B-B14F-4D97-AF65-F5344CB8AC3E}">
        <p14:creationId xmlns:p14="http://schemas.microsoft.com/office/powerpoint/2010/main" val="397017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F73C17B-8C31-FF45-B987-FB4700F5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BF45-56A7-1443-8528-2D79AA079E46}" type="slidenum">
              <a:rPr lang="en-GB" smtClean="0"/>
              <a:t>5</a:t>
            </a:fld>
            <a:endParaRPr lang="en-GB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882C4C41-20C7-274F-BCA5-1F582E8B23F0}"/>
              </a:ext>
            </a:extLst>
          </p:cNvPr>
          <p:cNvSpPr txBox="1">
            <a:spLocks/>
          </p:cNvSpPr>
          <p:nvPr/>
        </p:nvSpPr>
        <p:spPr>
          <a:xfrm>
            <a:off x="1824038" y="851430"/>
            <a:ext cx="8985666" cy="12821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Posts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erstellen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mit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freier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Grafikdesign-Plattform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9E3BEA5A-700A-984B-AD6A-C42261C3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58" y="2117204"/>
            <a:ext cx="7427970" cy="421994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7E57610D-AAEE-6B49-8002-108827DA3FB8}"/>
              </a:ext>
            </a:extLst>
          </p:cNvPr>
          <p:cNvSpPr/>
          <p:nvPr/>
        </p:nvSpPr>
        <p:spPr>
          <a:xfrm>
            <a:off x="1923258" y="6390673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https://</a:t>
            </a:r>
            <a:r>
              <a:rPr lang="de-DE" sz="1400" dirty="0" err="1">
                <a:latin typeface="Fira Sans" panose="020B0503050000020004" pitchFamily="34" charset="0"/>
              </a:rPr>
              <a:t>www.canva.com</a:t>
            </a:r>
            <a:r>
              <a:rPr lang="de-DE" sz="1400" dirty="0">
                <a:latin typeface="Fira Sans" panose="020B0503050000020004" pitchFamily="34" charset="0"/>
              </a:rPr>
              <a:t>/</a:t>
            </a:r>
            <a:r>
              <a:rPr lang="de-DE" sz="1400" dirty="0" err="1">
                <a:latin typeface="Fira Sans" panose="020B0503050000020004" pitchFamily="34" charset="0"/>
              </a:rPr>
              <a:t>education</a:t>
            </a:r>
            <a:r>
              <a:rPr lang="de-DE" sz="1400" dirty="0">
                <a:latin typeface="Fira Sans" panose="020B05030500000200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8949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B46371-8672-A346-ACE5-502C0ABE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BF45-56A7-1443-8528-2D79AA079E46}" type="slidenum">
              <a:rPr lang="en-GB" smtClean="0"/>
              <a:t>6</a:t>
            </a:fld>
            <a:endParaRPr lang="en-GB"/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F879B7FB-52D5-C447-B86A-C5682824427D}"/>
              </a:ext>
            </a:extLst>
          </p:cNvPr>
          <p:cNvSpPr txBox="1">
            <a:spLocks/>
          </p:cNvSpPr>
          <p:nvPr/>
        </p:nvSpPr>
        <p:spPr>
          <a:xfrm>
            <a:off x="1824038" y="851430"/>
            <a:ext cx="8985666" cy="12821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Wie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wird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ein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 Storyboard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erstellt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?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="" xmlns:a16="http://schemas.microsoft.com/office/drawing/2014/main" id="{F9AFBA57-1545-A04A-BA1B-F1D690F00481}"/>
              </a:ext>
            </a:extLst>
          </p:cNvPr>
          <p:cNvSpPr txBox="1">
            <a:spLocks/>
          </p:cNvSpPr>
          <p:nvPr/>
        </p:nvSpPr>
        <p:spPr>
          <a:xfrm>
            <a:off x="1885950" y="2133601"/>
            <a:ext cx="8268528" cy="2599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>
              <a:latin typeface="Fira Sans Book" panose="020B05030500000200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B087759F-F1E1-E14A-AD40-6F64E235448B}"/>
              </a:ext>
            </a:extLst>
          </p:cNvPr>
          <p:cNvSpPr/>
          <p:nvPr/>
        </p:nvSpPr>
        <p:spPr>
          <a:xfrm>
            <a:off x="6537742" y="6159101"/>
            <a:ext cx="4271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Bild: </a:t>
            </a:r>
            <a:r>
              <a:rPr lang="de-DE" sz="1400" dirty="0" err="1">
                <a:latin typeface="Fira Sans" panose="020B0503050000020004" pitchFamily="34" charset="0"/>
              </a:rPr>
              <a:t>carina-hartmann.de</a:t>
            </a:r>
            <a:r>
              <a:rPr lang="de-DE" sz="1400" dirty="0">
                <a:latin typeface="Fira Sans" panose="020B0503050000020004" pitchFamily="34" charset="0"/>
              </a:rPr>
              <a:t>/</a:t>
            </a:r>
            <a:r>
              <a:rPr lang="de-DE" sz="1400" dirty="0" err="1">
                <a:latin typeface="Fira Sans" panose="020B0503050000020004" pitchFamily="34" charset="0"/>
              </a:rPr>
              <a:t>instagram</a:t>
            </a:r>
            <a:r>
              <a:rPr lang="de-DE" sz="1400" dirty="0">
                <a:latin typeface="Fira Sans" panose="020B0503050000020004" pitchFamily="34" charset="0"/>
              </a:rPr>
              <a:t>-story/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947A0ABD-40B3-B94D-9E1F-08242597C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8" y="1480357"/>
            <a:ext cx="4844668" cy="484466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3F2C1B41-13D9-1B40-87B9-D6D73E215663}"/>
              </a:ext>
            </a:extLst>
          </p:cNvPr>
          <p:cNvSpPr txBox="1"/>
          <p:nvPr/>
        </p:nvSpPr>
        <p:spPr>
          <a:xfrm>
            <a:off x="6730618" y="2206906"/>
            <a:ext cx="34563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  <a:ea typeface="Fira Sans" panose="020B0503050000020004" pitchFamily="34" charset="0"/>
              </a:rPr>
              <a:t>Szenen Titel:</a:t>
            </a:r>
          </a:p>
          <a:p>
            <a:r>
              <a:rPr lang="de-DE" sz="2000" dirty="0">
                <a:latin typeface="Fira Sans" panose="020B0503050000020004" pitchFamily="34" charset="0"/>
                <a:ea typeface="Fira Sans" panose="020B0503050000020004" pitchFamily="34" charset="0"/>
              </a:rPr>
              <a:t>Aktionen: (Was wird gezeigt)</a:t>
            </a:r>
          </a:p>
          <a:p>
            <a:r>
              <a:rPr lang="de-DE" sz="2000" dirty="0">
                <a:latin typeface="Fira Sans" panose="020B0503050000020004" pitchFamily="34" charset="0"/>
                <a:ea typeface="Fira Sans" panose="020B0503050000020004" pitchFamily="34" charset="0"/>
              </a:rPr>
              <a:t>Text/Beschreibung:</a:t>
            </a:r>
          </a:p>
          <a:p>
            <a:r>
              <a:rPr lang="de-DE" sz="2000" dirty="0">
                <a:latin typeface="Fira Sans" panose="020B0503050000020004" pitchFamily="34" charset="0"/>
                <a:ea typeface="Fira Sans" panose="020B0503050000020004" pitchFamily="34" charset="0"/>
              </a:rPr>
              <a:t>Weitere Elemente: </a:t>
            </a:r>
          </a:p>
          <a:p>
            <a:endParaRPr lang="de-DE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3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79A2059-0383-B748-B3A9-E9F154B2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C312-36E9-114C-BAF4-8A1CD4EB75ED}" type="datetime3">
              <a:rPr lang="de-DE" smtClean="0"/>
              <a:t>12/07/21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B46371-8672-A346-ACE5-502C0ABE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BF45-56A7-1443-8528-2D79AA079E46}" type="slidenum">
              <a:rPr lang="en-GB" smtClean="0"/>
              <a:t>7</a:t>
            </a:fld>
            <a:endParaRPr lang="en-GB"/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F879B7FB-52D5-C447-B86A-C5682824427D}"/>
              </a:ext>
            </a:extLst>
          </p:cNvPr>
          <p:cNvSpPr txBox="1">
            <a:spLocks/>
          </p:cNvSpPr>
          <p:nvPr/>
        </p:nvSpPr>
        <p:spPr>
          <a:xfrm>
            <a:off x="1824038" y="851430"/>
            <a:ext cx="8985666" cy="12821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Beispiel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für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GB" sz="40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ein</a:t>
            </a:r>
            <a:r>
              <a:rPr lang="en-GB" sz="4000" b="1" dirty="0">
                <a:latin typeface="Fira Sans" panose="020B0503050000020004" pitchFamily="34" charset="0"/>
                <a:ea typeface="Fira Sans" panose="020B0503050000020004" pitchFamily="34" charset="0"/>
              </a:rPr>
              <a:t> Storyboard: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="" xmlns:a16="http://schemas.microsoft.com/office/drawing/2014/main" id="{F9AFBA57-1545-A04A-BA1B-F1D690F00481}"/>
              </a:ext>
            </a:extLst>
          </p:cNvPr>
          <p:cNvSpPr txBox="1">
            <a:spLocks/>
          </p:cNvSpPr>
          <p:nvPr/>
        </p:nvSpPr>
        <p:spPr>
          <a:xfrm>
            <a:off x="1885950" y="2133601"/>
            <a:ext cx="8268528" cy="2599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>
              <a:latin typeface="Fira Sans Book" panose="020B05030500000200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B087759F-F1E1-E14A-AD40-6F64E235448B}"/>
              </a:ext>
            </a:extLst>
          </p:cNvPr>
          <p:cNvSpPr/>
          <p:nvPr/>
        </p:nvSpPr>
        <p:spPr>
          <a:xfrm>
            <a:off x="5882516" y="6210568"/>
            <a:ext cx="42719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Fira Sans" panose="020B0503050000020004" pitchFamily="34" charset="0"/>
              </a:rPr>
              <a:t>Bild: https://</a:t>
            </a:r>
            <a:r>
              <a:rPr lang="de-DE" sz="800" dirty="0" err="1">
                <a:latin typeface="Fira Sans" panose="020B0503050000020004" pitchFamily="34" charset="0"/>
              </a:rPr>
              <a:t>www.learnupon.com</a:t>
            </a:r>
            <a:r>
              <a:rPr lang="de-DE" sz="800" dirty="0">
                <a:latin typeface="Fira Sans" panose="020B0503050000020004" pitchFamily="34" charset="0"/>
              </a:rPr>
              <a:t>/</a:t>
            </a:r>
            <a:r>
              <a:rPr lang="de-DE" sz="800" dirty="0" err="1">
                <a:latin typeface="Fira Sans" panose="020B0503050000020004" pitchFamily="34" charset="0"/>
              </a:rPr>
              <a:t>blog</a:t>
            </a:r>
            <a:r>
              <a:rPr lang="de-DE" sz="800" dirty="0">
                <a:latin typeface="Fira Sans" panose="020B0503050000020004" pitchFamily="34" charset="0"/>
              </a:rPr>
              <a:t>/</a:t>
            </a:r>
            <a:r>
              <a:rPr lang="de-DE" sz="800" dirty="0" err="1">
                <a:latin typeface="Fira Sans" panose="020B0503050000020004" pitchFamily="34" charset="0"/>
              </a:rPr>
              <a:t>how-to-storyboard</a:t>
            </a:r>
            <a:r>
              <a:rPr lang="de-DE" sz="800" dirty="0">
                <a:latin typeface="Fira Sans" panose="020B0503050000020004" pitchFamily="34" charset="0"/>
              </a:rPr>
              <a:t>/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128E1C80-D950-184B-BAEB-99F1FBF8C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9" b="46550"/>
          <a:stretch/>
        </p:blipFill>
        <p:spPr>
          <a:xfrm>
            <a:off x="1824038" y="1732653"/>
            <a:ext cx="6796208" cy="43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9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8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930440" y="1413834"/>
            <a:ext cx="7487880" cy="4804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Evaluation des Projekts: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Zeitpunkt idealerweise 2-3 Termine vor Projektende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Diskussion in der Gruppe: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Was läuft gut? Was schlecht? Wie können Probleme behoben werden? Was kann die Gruppe besser machen?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Dokumentation der Punkte an Tafel oder Flipchart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Lösungen </a:t>
            </a:r>
            <a:r>
              <a:rPr lang="de-DE" sz="2400" spc="-1" dirty="0" smtClean="0">
                <a:solidFill>
                  <a:srgbClr val="000000"/>
                </a:solidFill>
                <a:latin typeface="Fira Sans"/>
                <a:ea typeface="Fira Sans"/>
              </a:rPr>
              <a:t>an 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den verbleibenden 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Projekt-Terminen umsetzen </a:t>
            </a:r>
            <a:endParaRPr lang="de-DE" sz="2400" spc="-1" dirty="0">
              <a:solidFill>
                <a:srgbClr val="000000"/>
              </a:solidFill>
              <a:latin typeface="Fira Sans"/>
              <a:ea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94473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Breitbild</PresentationFormat>
  <Paragraphs>76</Paragraphs>
  <Slides>8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DejaVu Sans</vt:lpstr>
      <vt:lpstr>Fira Sans</vt:lpstr>
      <vt:lpstr>Fira Sans Book</vt:lpstr>
      <vt:lpstr>Office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Goerke</cp:lastModifiedBy>
  <cp:revision>30</cp:revision>
  <dcterms:created xsi:type="dcterms:W3CDTF">2021-05-27T12:10:56Z</dcterms:created>
  <dcterms:modified xsi:type="dcterms:W3CDTF">2021-07-12T14:43:21Z</dcterms:modified>
</cp:coreProperties>
</file>