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3" r:id="rId2"/>
    <p:sldId id="264" r:id="rId3"/>
    <p:sldId id="265" r:id="rId4"/>
    <p:sldId id="273"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 Hirscher (anja.hirscher@uni-ulm.de)" initials="AH(" lastIdx="2" clrIdx="0"/>
  <p:cmAuthor id="2" name="Microsoft Office User" initials="MOU" lastIdx="32" clrIdx="1"/>
  <p:cmAuthor id="3" name="TU-Pseudonym 8095161539358454" initials="T8"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97"/>
    <p:restoredTop sz="71809"/>
  </p:normalViewPr>
  <p:slideViewPr>
    <p:cSldViewPr snapToGrid="0" snapToObjects="1">
      <p:cViewPr varScale="1">
        <p:scale>
          <a:sx n="92" d="100"/>
          <a:sy n="92"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87C4C-28FB-5F4C-A6FE-7115E42EB4D3}" type="datetimeFigureOut">
              <a:rPr lang="de-DE" smtClean="0"/>
              <a:t>12.07.2021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C3D90-2FE0-0E4E-A712-31C42B9ACDC1}" type="slidenum">
              <a:rPr lang="de-DE" smtClean="0"/>
              <a:t>‹Nr.›</a:t>
            </a:fld>
            <a:endParaRPr lang="de-DE"/>
          </a:p>
        </p:txBody>
      </p:sp>
    </p:spTree>
    <p:extLst>
      <p:ext uri="{BB962C8B-B14F-4D97-AF65-F5344CB8AC3E}">
        <p14:creationId xmlns:p14="http://schemas.microsoft.com/office/powerpoint/2010/main" val="105247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217488" y="812800"/>
            <a:ext cx="7124700" cy="4008438"/>
          </a:xfrm>
          <a:prstGeom prst="rect">
            <a:avLst/>
          </a:prstGeom>
        </p:spPr>
      </p:sp>
      <p:sp>
        <p:nvSpPr>
          <p:cNvPr id="381" name="PlaceHolder 2"/>
          <p:cNvSpPr>
            <a:spLocks noGrp="1"/>
          </p:cNvSpPr>
          <p:nvPr>
            <p:ph type="body"/>
          </p:nvPr>
        </p:nvSpPr>
        <p:spPr>
          <a:xfrm>
            <a:off x="756000" y="5078520"/>
            <a:ext cx="6047280" cy="4810680"/>
          </a:xfrm>
          <a:prstGeom prst="rect">
            <a:avLst/>
          </a:prstGeom>
        </p:spPr>
        <p:txBody>
          <a:bodyPr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Dies ist ein Projekt oder eine Challenge für einen kürzeren Projektzeitraum, z.B. zwei Wochen, bei dem kaum Ressourcen in der Schule benötigt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SchülerInnen</a:t>
            </a:r>
            <a:r>
              <a:rPr lang="de-DE" sz="1200" kern="1200" dirty="0" smtClean="0">
                <a:solidFill>
                  <a:schemeClr val="tx1"/>
                </a:solidFill>
                <a:effectLst/>
                <a:latin typeface="+mn-lt"/>
                <a:ea typeface="+mn-ea"/>
                <a:cs typeface="+mn-cs"/>
              </a:rPr>
              <a:t> identifizieren 15 oder 20 Lieblingsteile im Bereich Oberbekleidung und Schuhe, die sich besonders gut kombinieren lassen und versuchen, zwei Wochen nur mit Kombinationen aus diesen Kleidungsstücken auszukommen. Die verschiedenen Outfits können per Foto-Tagebuch dokumentiert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Alternativ kann ein Projekt über einen längeren Zeitraum laufen und stattdessen einen mehrwöchigen Konsumverzicht beinhalten. Die Dokumentation kann wie oben beschrieben erfolgen: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Einige </a:t>
            </a:r>
            <a:r>
              <a:rPr lang="de-DE" sz="1200" kern="1200" dirty="0">
                <a:solidFill>
                  <a:schemeClr val="tx1"/>
                </a:solidFill>
                <a:effectLst/>
                <a:latin typeface="+mn-lt"/>
                <a:ea typeface="+mn-ea"/>
                <a:cs typeface="+mn-cs"/>
              </a:rPr>
              <a:t>Beispiele und Anregungen dazu: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https://</a:t>
            </a:r>
            <a:r>
              <a:rPr lang="de-DE" sz="2000" dirty="0" err="1"/>
              <a:t>fashiondetoxchallenge.com</a:t>
            </a:r>
            <a:r>
              <a:rPr lang="de-DE" sz="2000" dirty="0"/>
              <a:t> (Stand 27.05.2021)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https://</a:t>
            </a:r>
            <a:r>
              <a:rPr lang="de-DE" sz="2000" dirty="0" err="1"/>
              <a:t>www.instagram.com</a:t>
            </a:r>
            <a:r>
              <a:rPr lang="de-DE" sz="2000" dirty="0"/>
              <a:t>/</a:t>
            </a:r>
            <a:r>
              <a:rPr lang="de-DE" sz="2000" dirty="0" err="1"/>
              <a:t>fashiondetoxchallenge</a:t>
            </a:r>
            <a:r>
              <a:rPr lang="de-DE" sz="2000" dirty="0"/>
              <a:t>/?hl=de (Stand 27.05.2021)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https://</a:t>
            </a:r>
            <a:r>
              <a:rPr lang="de-DE" sz="2000" dirty="0" err="1"/>
              <a:t>utopia.de</a:t>
            </a:r>
            <a:r>
              <a:rPr lang="de-DE" sz="2000" dirty="0"/>
              <a:t>/</a:t>
            </a:r>
            <a:r>
              <a:rPr lang="de-DE" sz="2000" dirty="0" err="1"/>
              <a:t>galerien</a:t>
            </a:r>
            <a:r>
              <a:rPr lang="de-DE" sz="2000" dirty="0"/>
              <a:t>/kleidung-die-in-jede-</a:t>
            </a:r>
            <a:r>
              <a:rPr lang="de-DE" sz="2000" dirty="0" err="1"/>
              <a:t>capsule</a:t>
            </a:r>
            <a:r>
              <a:rPr lang="de-DE" sz="2000" dirty="0"/>
              <a:t>-</a:t>
            </a:r>
            <a:r>
              <a:rPr lang="de-DE" sz="2000" dirty="0" err="1"/>
              <a:t>wardrobe-gehoert</a:t>
            </a:r>
            <a:r>
              <a:rPr lang="de-DE" sz="2000" dirty="0"/>
              <a:t>/#1 (Stand 27.5.2021)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https://</a:t>
            </a:r>
            <a:r>
              <a:rPr lang="de-DE" sz="2000" dirty="0" err="1"/>
              <a:t>www.greenality.de</a:t>
            </a:r>
            <a:r>
              <a:rPr lang="de-DE" sz="2000" dirty="0"/>
              <a:t>/</a:t>
            </a:r>
            <a:r>
              <a:rPr lang="de-DE" sz="2000" dirty="0" err="1"/>
              <a:t>blog</a:t>
            </a:r>
            <a:r>
              <a:rPr lang="de-DE" sz="2000" dirty="0"/>
              <a:t>/</a:t>
            </a:r>
            <a:r>
              <a:rPr lang="de-DE" sz="2000" dirty="0" err="1"/>
              <a:t>capsule-wardrobe</a:t>
            </a:r>
            <a:r>
              <a:rPr lang="de-DE" sz="2000" dirty="0"/>
              <a:t>/ (Stand 27.05.2021)</a:t>
            </a:r>
          </a:p>
          <a:p>
            <a:endParaRPr lang="de-DE" sz="2000" b="0" strike="noStrike" spc="-1" dirty="0">
              <a:latin typeface="Calibri"/>
            </a:endParaRPr>
          </a:p>
        </p:txBody>
      </p:sp>
      <p:sp>
        <p:nvSpPr>
          <p:cNvPr id="382"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3EC5EC75-1707-4D7E-853F-4288CE71D1C4}" type="slidenum">
              <a:rPr lang="de-DE" sz="1400" b="0" strike="noStrike" spc="-1">
                <a:solidFill>
                  <a:srgbClr val="000000"/>
                </a:solidFill>
                <a:latin typeface="Calibri"/>
                <a:ea typeface="+mn-ea"/>
              </a:rPr>
              <a:t>1</a:t>
            </a:fld>
            <a:endParaRPr lang="de-DE" sz="1400" b="0" strike="noStrike" spc="-1">
              <a:latin typeface="Calibri"/>
            </a:endParaRPr>
          </a:p>
        </p:txBody>
      </p:sp>
    </p:spTree>
    <p:extLst>
      <p:ext uri="{BB962C8B-B14F-4D97-AF65-F5344CB8AC3E}">
        <p14:creationId xmlns:p14="http://schemas.microsoft.com/office/powerpoint/2010/main" val="312494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noRot="1" noChangeAspect="1"/>
          </p:cNvSpPr>
          <p:nvPr>
            <p:ph type="sldImg"/>
          </p:nvPr>
        </p:nvSpPr>
        <p:spPr>
          <a:xfrm>
            <a:off x="685800" y="1143000"/>
            <a:ext cx="5486400" cy="3086100"/>
          </a:xfrm>
          <a:prstGeom prst="rect">
            <a:avLst/>
          </a:prstGeom>
        </p:spPr>
      </p:sp>
      <p:sp>
        <p:nvSpPr>
          <p:cNvPr id="378" name="PlaceHolder 2"/>
          <p:cNvSpPr>
            <a:spLocks noGrp="1"/>
          </p:cNvSpPr>
          <p:nvPr>
            <p:ph type="body"/>
          </p:nvPr>
        </p:nvSpPr>
        <p:spPr>
          <a:xfrm>
            <a:off x="685800" y="4400640"/>
            <a:ext cx="5485680" cy="3599640"/>
          </a:xfrm>
          <a:prstGeom prst="rect">
            <a:avLst/>
          </a:prstGeom>
        </p:spPr>
        <p:txBody>
          <a:bodyPr lIns="0" tIns="0" rIns="0" bIns="0">
            <a:noAutofit/>
          </a:bodyPr>
          <a:lstStyle/>
          <a:p>
            <a:pPr marL="360" indent="0">
              <a:lnSpc>
                <a:spcPct val="100000"/>
              </a:lnSpc>
              <a:buFont typeface="Arial" panose="020B0604020202020204" pitchFamily="34" charset="0"/>
              <a:buNone/>
              <a:tabLst>
                <a:tab pos="0" algn="l"/>
              </a:tabLst>
            </a:pPr>
            <a:r>
              <a:rPr lang="de-DE" sz="2000" b="0" strike="noStrike" spc="-1" dirty="0">
                <a:latin typeface="Calibri"/>
              </a:rPr>
              <a:t>Die </a:t>
            </a:r>
            <a:r>
              <a:rPr lang="de-DE" sz="2000" b="0" strike="noStrike" spc="-1" dirty="0" err="1" smtClean="0">
                <a:latin typeface="Calibri"/>
              </a:rPr>
              <a:t>SchülerInnen</a:t>
            </a:r>
            <a:r>
              <a:rPr lang="de-DE" sz="2000" b="0" strike="noStrike" spc="-1" dirty="0" smtClean="0">
                <a:latin typeface="Calibri"/>
              </a:rPr>
              <a:t> </a:t>
            </a:r>
            <a:r>
              <a:rPr lang="de-DE" sz="2000" b="0" strike="noStrike" spc="-1" dirty="0">
                <a:latin typeface="Calibri"/>
              </a:rPr>
              <a:t>sollten die genannten </a:t>
            </a:r>
            <a:r>
              <a:rPr lang="de-DE" sz="2000" b="0" strike="noStrike" spc="-1" dirty="0" err="1">
                <a:latin typeface="Calibri"/>
              </a:rPr>
              <a:t>ToDo‘s</a:t>
            </a:r>
            <a:r>
              <a:rPr lang="de-DE" sz="2000" b="0" strike="noStrike" spc="-1" dirty="0">
                <a:latin typeface="Calibri"/>
              </a:rPr>
              <a:t> zunächst selbst entwickeln und mit Inhalt füllen. </a:t>
            </a:r>
            <a:r>
              <a:rPr lang="de-DE" sz="2000" b="0" strike="noStrike" spc="-1" dirty="0" smtClean="0">
                <a:latin typeface="Calibri"/>
              </a:rPr>
              <a:t>Die </a:t>
            </a:r>
            <a:r>
              <a:rPr lang="de-DE" sz="2000" b="0" strike="noStrike" spc="-1" dirty="0">
                <a:latin typeface="Calibri"/>
              </a:rPr>
              <a:t>Folie sollte nur als Anregung oder Unterstützung herangezogen werden, falls die eigenständige Projektentwicklung überhaupt nicht funktioniert.</a:t>
            </a:r>
          </a:p>
          <a:p>
            <a:pPr marL="360" indent="0">
              <a:lnSpc>
                <a:spcPct val="100000"/>
              </a:lnSpc>
              <a:buFont typeface="Arial" panose="020B0604020202020204" pitchFamily="34" charset="0"/>
              <a:buNone/>
              <a:tabLst>
                <a:tab pos="0" algn="l"/>
              </a:tabLst>
            </a:pPr>
            <a:r>
              <a:rPr lang="de-DE" sz="2000" b="0" strike="noStrike" spc="-1" dirty="0">
                <a:latin typeface="Calibri"/>
              </a:rPr>
              <a:t>Evtl. können auch von Seiten der Lehrenden nur einzelne Stichpunkte als Anregung genannt werden.</a:t>
            </a:r>
          </a:p>
          <a:p>
            <a:pPr marL="360" indent="0">
              <a:lnSpc>
                <a:spcPct val="100000"/>
              </a:lnSpc>
              <a:buFont typeface="Arial" panose="020B0604020202020204" pitchFamily="34" charset="0"/>
              <a:buNone/>
              <a:tabLst>
                <a:tab pos="0" algn="l"/>
              </a:tabLst>
            </a:pPr>
            <a:endParaRPr lang="de-DE" sz="2000" b="0" strike="noStrike" spc="-1" dirty="0">
              <a:latin typeface="Calibri"/>
            </a:endParaRPr>
          </a:p>
        </p:txBody>
      </p:sp>
      <p:sp>
        <p:nvSpPr>
          <p:cNvPr id="37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612396E-2BA4-448B-9724-923C05D7FD24}" type="slidenum">
              <a:rPr lang="en-GB" sz="1200" b="0" strike="noStrike" spc="-1">
                <a:solidFill>
                  <a:srgbClr val="000000"/>
                </a:solidFill>
                <a:latin typeface="Calibri"/>
                <a:ea typeface="+mn-ea"/>
              </a:rPr>
              <a:t>2</a:t>
            </a:fld>
            <a:endParaRPr lang="de-DE" sz="1200" b="0" strike="noStrike" spc="-1">
              <a:latin typeface="Calibri"/>
            </a:endParaRPr>
          </a:p>
        </p:txBody>
      </p:sp>
    </p:spTree>
    <p:extLst>
      <p:ext uri="{BB962C8B-B14F-4D97-AF65-F5344CB8AC3E}">
        <p14:creationId xmlns:p14="http://schemas.microsoft.com/office/powerpoint/2010/main" val="98745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Ein Beispiel für die Planung/Vorgehensweise:</a:t>
            </a:r>
          </a:p>
          <a:p>
            <a:r>
              <a:rPr lang="de-DE" dirty="0"/>
              <a:t>https://</a:t>
            </a:r>
            <a:r>
              <a:rPr lang="de-DE" dirty="0" err="1"/>
              <a:t>classyyettrendy.com</a:t>
            </a:r>
            <a:r>
              <a:rPr lang="de-DE" dirty="0"/>
              <a:t>/2017/02/start-capsule-wardrobe-5-steps.html/ (Stand 27.05.2021)</a:t>
            </a:r>
          </a:p>
          <a:p>
            <a:r>
              <a:rPr lang="de-DE" dirty="0"/>
              <a:t>https://</a:t>
            </a:r>
            <a:r>
              <a:rPr lang="de-DE" dirty="0" err="1"/>
              <a:t>dariadeh.com</a:t>
            </a:r>
            <a:r>
              <a:rPr lang="de-DE" dirty="0"/>
              <a:t>/</a:t>
            </a:r>
            <a:r>
              <a:rPr lang="de-DE" dirty="0" err="1"/>
              <a:t>products</a:t>
            </a:r>
            <a:r>
              <a:rPr lang="de-DE" dirty="0"/>
              <a:t>/</a:t>
            </a:r>
            <a:r>
              <a:rPr lang="de-DE" dirty="0" err="1"/>
              <a:t>free-capsule-wardrobe-workbook</a:t>
            </a:r>
            <a:endParaRPr lang="de-DE" dirty="0"/>
          </a:p>
        </p:txBody>
      </p:sp>
      <p:sp>
        <p:nvSpPr>
          <p:cNvPr id="4" name="Foliennummernplatzhalter 3"/>
          <p:cNvSpPr>
            <a:spLocks noGrp="1"/>
          </p:cNvSpPr>
          <p:nvPr>
            <p:ph type="sldNum" sz="quarter" idx="5"/>
          </p:nvPr>
        </p:nvSpPr>
        <p:spPr/>
        <p:txBody>
          <a:bodyPr/>
          <a:lstStyle/>
          <a:p>
            <a:fld id="{4C7C3D90-2FE0-0E4E-A712-31C42B9ACDC1}" type="slidenum">
              <a:rPr lang="de-DE" smtClean="0"/>
              <a:t>3</a:t>
            </a:fld>
            <a:endParaRPr lang="de-DE"/>
          </a:p>
        </p:txBody>
      </p:sp>
    </p:spTree>
    <p:extLst>
      <p:ext uri="{BB962C8B-B14F-4D97-AF65-F5344CB8AC3E}">
        <p14:creationId xmlns:p14="http://schemas.microsoft.com/office/powerpoint/2010/main" val="223807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noRot="1" noChangeAspect="1"/>
          </p:cNvSpPr>
          <p:nvPr>
            <p:ph type="sldImg"/>
          </p:nvPr>
        </p:nvSpPr>
        <p:spPr>
          <a:xfrm>
            <a:off x="685800" y="1143000"/>
            <a:ext cx="5486400" cy="3086100"/>
          </a:xfrm>
          <a:prstGeom prst="rect">
            <a:avLst/>
          </a:prstGeom>
        </p:spPr>
      </p:sp>
      <p:sp>
        <p:nvSpPr>
          <p:cNvPr id="378" name="PlaceHolder 2"/>
          <p:cNvSpPr>
            <a:spLocks noGrp="1"/>
          </p:cNvSpPr>
          <p:nvPr>
            <p:ph type="body"/>
          </p:nvPr>
        </p:nvSpPr>
        <p:spPr>
          <a:xfrm>
            <a:off x="685800" y="4400640"/>
            <a:ext cx="5485680" cy="3599640"/>
          </a:xfrm>
          <a:prstGeom prst="rect">
            <a:avLst/>
          </a:prstGeom>
        </p:spPr>
        <p:txBody>
          <a:bodyPr lIns="0" tIns="0" rIns="0" bIns="0">
            <a:noAutofit/>
          </a:bodyPr>
          <a:lstStyle/>
          <a:p>
            <a:pPr marL="360" indent="0">
              <a:lnSpc>
                <a:spcPct val="100000"/>
              </a:lnSpc>
              <a:buFont typeface="Arial" panose="020B0604020202020204" pitchFamily="34" charset="0"/>
              <a:buNone/>
              <a:tabLst>
                <a:tab pos="0" algn="l"/>
              </a:tabLst>
            </a:pPr>
            <a:endParaRPr lang="de-DE" sz="2000" b="0" strike="noStrike" spc="-1" dirty="0">
              <a:latin typeface="Calibri"/>
            </a:endParaRPr>
          </a:p>
        </p:txBody>
      </p:sp>
      <p:sp>
        <p:nvSpPr>
          <p:cNvPr id="37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612396E-2BA4-448B-9724-923C05D7FD24}" type="slidenum">
              <a:rPr lang="en-GB" sz="1200" b="0" strike="noStrike" spc="-1">
                <a:solidFill>
                  <a:srgbClr val="000000"/>
                </a:solidFill>
                <a:latin typeface="Calibri"/>
                <a:ea typeface="+mn-ea"/>
              </a:rPr>
              <a:t>4</a:t>
            </a:fld>
            <a:endParaRPr lang="de-DE" sz="1200" b="0" strike="noStrike" spc="-1">
              <a:latin typeface="Calibri"/>
            </a:endParaRPr>
          </a:p>
        </p:txBody>
      </p:sp>
    </p:spTree>
    <p:extLst>
      <p:ext uri="{BB962C8B-B14F-4D97-AF65-F5344CB8AC3E}">
        <p14:creationId xmlns:p14="http://schemas.microsoft.com/office/powerpoint/2010/main" val="303978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2DFEA-D055-754A-A358-AE663F8629B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F91FFCBA-BF02-9B4D-A8AB-F377D0214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F2ECBC86-73C6-8D46-A8CD-85383049685D}"/>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55668DD8-67E7-E346-BE0F-B261D7AE7D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860C914E-8736-CE45-8DD4-D5351EF839D6}"/>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272505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2B81C4-A045-8D41-92F8-FAE3C001D16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D50B4B0C-6FD2-CF4F-A493-F9A8068F20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B437CAAD-D747-0443-B152-D3EF17B9DA78}"/>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F257BB8E-FE59-CF48-A5B5-2F6AF26681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66B9493E-4CE7-9B4E-B695-C26779743868}"/>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281848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1A4552F0-40D9-D24D-8E53-872C8F842E0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2EB7F760-BAD7-8348-9C30-A6668660470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01ABA784-157B-3C4B-AC8A-6E98C15E899D}"/>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1D399DEE-DD0E-9F43-9728-69EA73E634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392B279F-5906-8D49-BE93-95DDBB32AB40}"/>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7683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B57FD74-AB0A-8440-932C-EA457E5488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0BD70CE3-C9DF-E647-A83F-AA7D539FE2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69149676-2721-354F-A86C-EEFFE1666251}"/>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F8FED20A-9100-2E4B-8497-364A156191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FEF80CC-8253-8B40-A4F1-68882464E3EE}"/>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46347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A0941F9-1B13-084B-B580-1DEBF2FD2A0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EE5917C0-3B29-A944-B2BE-E0F3EEDB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43A0BD80-2428-D54F-A115-263C5C2275C1}"/>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A0116E26-BFF1-4348-B3BA-49DCA1F513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DEEC376-5373-5D42-A850-D862FB80ED07}"/>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366742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E39049-C510-F743-91FD-BAB063C86D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C1AEAB5A-275E-BF4D-8775-08659564B05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B5C750C7-F4FB-5243-A91C-394A7081BE9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C137B349-020C-224D-8EF1-DDA220AC798D}"/>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6" name="Fußzeilenplatzhalter 5">
            <a:extLst>
              <a:ext uri="{FF2B5EF4-FFF2-40B4-BE49-F238E27FC236}">
                <a16:creationId xmlns:a16="http://schemas.microsoft.com/office/drawing/2014/main" xmlns="" id="{90CC487B-4C8B-F04A-BAC5-0C6C1C38D6A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89531361-254E-CE4F-B15D-E83024151B7F}"/>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254234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2D22BD8-479E-764D-8814-8655E8CD05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092A6CED-8933-2D48-8687-2E039268D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365526FE-6BC2-C140-B345-F9868B4CA2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372D7E9E-D331-1A40-84F0-70454EA55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B6A60967-D395-D445-829A-C5BAA61C4EE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A905B2E8-704A-DF48-A22D-73804744B600}"/>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8" name="Fußzeilenplatzhalter 7">
            <a:extLst>
              <a:ext uri="{FF2B5EF4-FFF2-40B4-BE49-F238E27FC236}">
                <a16:creationId xmlns:a16="http://schemas.microsoft.com/office/drawing/2014/main" xmlns="" id="{81C6C615-6DF1-9B4F-A56E-109CA3C9F6D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0F3FD465-96D1-C749-8D28-A6E031E12D9C}"/>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74548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DDB72B-0D8B-A44A-B643-56E0D1299DD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6D97B3E1-8A81-D743-B691-00EA7B700AE6}"/>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4" name="Fußzeilenplatzhalter 3">
            <a:extLst>
              <a:ext uri="{FF2B5EF4-FFF2-40B4-BE49-F238E27FC236}">
                <a16:creationId xmlns:a16="http://schemas.microsoft.com/office/drawing/2014/main" xmlns="" id="{39A032DE-1F25-3F4D-AB47-9174DFFC2B3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77503583-734E-904C-93FF-3FB7FB6ACD30}"/>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300154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C29E40A1-6C5D-D74F-8FD7-71C4D00E1F2D}"/>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3" name="Fußzeilenplatzhalter 2">
            <a:extLst>
              <a:ext uri="{FF2B5EF4-FFF2-40B4-BE49-F238E27FC236}">
                <a16:creationId xmlns:a16="http://schemas.microsoft.com/office/drawing/2014/main" xmlns="" id="{0B04CE45-3C74-234C-9352-21D793AADB2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C533B8CE-1439-734B-9C4B-4D0840F8F5A0}"/>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402379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0880DF-98F9-4848-9202-B7C3363D7D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B5F0C17D-5DDE-804C-ADBD-25F12C802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9327FB9D-E31D-1647-9400-96ABAB35C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A3757CE4-10AA-DF44-9D49-E2C8BB5DC86A}"/>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6" name="Fußzeilenplatzhalter 5">
            <a:extLst>
              <a:ext uri="{FF2B5EF4-FFF2-40B4-BE49-F238E27FC236}">
                <a16:creationId xmlns:a16="http://schemas.microsoft.com/office/drawing/2014/main" xmlns="" id="{45EE647C-9FEA-A44C-8421-914F27C7A07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4D928328-9429-2144-AC1E-8DCDC60D11AF}"/>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210313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D06BD57-7AE7-4F4D-82D8-923AE7B8168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1B648860-1807-3C4A-A586-84BF4738E3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DBC74BDB-BB0E-CF4B-A491-F80CBB7BF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2C61BDDF-02E7-A244-ABBF-4CFE183CBD45}"/>
              </a:ext>
            </a:extLst>
          </p:cNvPr>
          <p:cNvSpPr>
            <a:spLocks noGrp="1"/>
          </p:cNvSpPr>
          <p:nvPr>
            <p:ph type="dt" sz="half" idx="10"/>
          </p:nvPr>
        </p:nvSpPr>
        <p:spPr/>
        <p:txBody>
          <a:bodyPr/>
          <a:lstStyle/>
          <a:p>
            <a:fld id="{A03178AD-5508-3F44-8D24-2E9AC08398B8}" type="datetimeFigureOut">
              <a:rPr lang="de-DE" smtClean="0"/>
              <a:t>12.07.2021</a:t>
            </a:fld>
            <a:endParaRPr lang="de-DE"/>
          </a:p>
        </p:txBody>
      </p:sp>
      <p:sp>
        <p:nvSpPr>
          <p:cNvPr id="6" name="Fußzeilenplatzhalter 5">
            <a:extLst>
              <a:ext uri="{FF2B5EF4-FFF2-40B4-BE49-F238E27FC236}">
                <a16:creationId xmlns:a16="http://schemas.microsoft.com/office/drawing/2014/main" xmlns="" id="{D95D634D-A890-9743-AC57-7FDDABB24D3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2BFE15B9-5989-9B45-898D-638D584B3B1D}"/>
              </a:ext>
            </a:extLst>
          </p:cNvPr>
          <p:cNvSpPr>
            <a:spLocks noGrp="1"/>
          </p:cNvSpPr>
          <p:nvPr>
            <p:ph type="sldNum" sz="quarter" idx="12"/>
          </p:nvPr>
        </p:nvSpPr>
        <p:spPr/>
        <p:txBody>
          <a:bodyPr/>
          <a:lstStyle/>
          <a:p>
            <a:fld id="{65F69B8A-D515-6040-B870-4FB29DCFB8D2}" type="slidenum">
              <a:rPr lang="de-DE" smtClean="0"/>
              <a:t>‹Nr.›</a:t>
            </a:fld>
            <a:endParaRPr lang="de-DE"/>
          </a:p>
        </p:txBody>
      </p:sp>
    </p:spTree>
    <p:extLst>
      <p:ext uri="{BB962C8B-B14F-4D97-AF65-F5344CB8AC3E}">
        <p14:creationId xmlns:p14="http://schemas.microsoft.com/office/powerpoint/2010/main" val="247347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611FBF3C-8995-AE41-9161-2C5323571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604030C8-FF8A-CA41-9D80-F34B89DF5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2A7EA6F4-35EA-AA46-8843-34CA3485D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178AD-5508-3F44-8D24-2E9AC08398B8}" type="datetimeFigureOut">
              <a:rPr lang="de-DE" smtClean="0"/>
              <a:t>12.07.2021</a:t>
            </a:fld>
            <a:endParaRPr lang="de-DE"/>
          </a:p>
        </p:txBody>
      </p:sp>
      <p:sp>
        <p:nvSpPr>
          <p:cNvPr id="5" name="Fußzeilenplatzhalter 4">
            <a:extLst>
              <a:ext uri="{FF2B5EF4-FFF2-40B4-BE49-F238E27FC236}">
                <a16:creationId xmlns:a16="http://schemas.microsoft.com/office/drawing/2014/main" xmlns="" id="{485F0BB2-3B21-8B49-AD7A-C8EA96818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3547EFEF-327A-5647-9121-88420F3CF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9B8A-D515-6040-B870-4FB29DCFB8D2}" type="slidenum">
              <a:rPr lang="de-DE" smtClean="0"/>
              <a:t>‹Nr.›</a:t>
            </a:fld>
            <a:endParaRPr lang="de-DE"/>
          </a:p>
        </p:txBody>
      </p:sp>
    </p:spTree>
    <p:extLst>
      <p:ext uri="{BB962C8B-B14F-4D97-AF65-F5344CB8AC3E}">
        <p14:creationId xmlns:p14="http://schemas.microsoft.com/office/powerpoint/2010/main" val="343026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lassyyettrendy.com/2017/02/start-capsule-wardrobe-5-step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8139240" y="6447960"/>
            <a:ext cx="2228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DF1FCEC-3D26-4531-BDF2-F4F044F533C6}" type="slidenum">
              <a:rPr lang="en-GB" sz="1200" spc="-1">
                <a:solidFill>
                  <a:srgbClr val="000000"/>
                </a:solidFill>
                <a:latin typeface="Calibri"/>
                <a:ea typeface="DejaVu Sans"/>
              </a:rPr>
              <a:t>1</a:t>
            </a:fld>
            <a:endParaRPr lang="de-DE" sz="1200" spc="-1">
              <a:latin typeface="Calibri"/>
            </a:endParaRPr>
          </a:p>
        </p:txBody>
      </p:sp>
      <p:sp>
        <p:nvSpPr>
          <p:cNvPr id="158" name="CustomShape 2"/>
          <p:cNvSpPr/>
          <p:nvPr/>
        </p:nvSpPr>
        <p:spPr>
          <a:xfrm>
            <a:off x="1260000" y="900000"/>
            <a:ext cx="7088286" cy="164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GB" sz="2400" b="1" spc="-1" dirty="0" err="1">
                <a:solidFill>
                  <a:srgbClr val="000000"/>
                </a:solidFill>
                <a:latin typeface="Fira Sans"/>
                <a:ea typeface="Fira Sans"/>
              </a:rPr>
              <a:t>Einführung</a:t>
            </a:r>
            <a:r>
              <a:rPr lang="en-GB" sz="2400" b="1" spc="-1" dirty="0">
                <a:solidFill>
                  <a:srgbClr val="000000"/>
                </a:solidFill>
                <a:latin typeface="Fira Sans"/>
                <a:ea typeface="Fira Sans"/>
              </a:rPr>
              <a:t> in das </a:t>
            </a:r>
            <a:r>
              <a:rPr lang="en-GB" sz="2400" b="1" spc="-1" dirty="0" err="1">
                <a:solidFill>
                  <a:srgbClr val="000000"/>
                </a:solidFill>
                <a:latin typeface="Fira Sans"/>
                <a:ea typeface="Fira Sans"/>
              </a:rPr>
              <a:t>Projekt</a:t>
            </a:r>
            <a:r>
              <a:rPr lang="en-GB" sz="2400" b="1" spc="-1" dirty="0">
                <a:solidFill>
                  <a:srgbClr val="000000"/>
                </a:solidFill>
                <a:latin typeface="Fira Sans"/>
                <a:ea typeface="Fira Sans"/>
              </a:rPr>
              <a:t>:</a:t>
            </a:r>
            <a:endParaRPr lang="de-DE" sz="2400" spc="-1" dirty="0">
              <a:latin typeface="Calibri"/>
            </a:endParaRPr>
          </a:p>
          <a:p>
            <a:pPr>
              <a:lnSpc>
                <a:spcPct val="90000"/>
              </a:lnSpc>
            </a:pPr>
            <a:endParaRPr lang="de-DE" sz="2400" spc="-1" dirty="0">
              <a:latin typeface="Fira Sans" panose="020B0503050000020004" pitchFamily="34" charset="0"/>
              <a:ea typeface="Fira Sans" panose="020B0503050000020004" pitchFamily="34" charset="0"/>
            </a:endParaRPr>
          </a:p>
          <a:p>
            <a:pPr>
              <a:lnSpc>
                <a:spcPct val="90000"/>
              </a:lnSpc>
            </a:pPr>
            <a:r>
              <a:rPr lang="en-GB" sz="4000" b="1" spc="-1" dirty="0">
                <a:solidFill>
                  <a:srgbClr val="000000"/>
                </a:solidFill>
                <a:latin typeface="Fira Sans"/>
                <a:ea typeface="Fira Sans"/>
              </a:rPr>
              <a:t>Mini Garderobe </a:t>
            </a:r>
            <a:r>
              <a:rPr lang="en-GB" sz="4000" b="1" spc="-1" dirty="0" err="1">
                <a:solidFill>
                  <a:srgbClr val="000000"/>
                </a:solidFill>
                <a:latin typeface="Fira Sans"/>
                <a:ea typeface="Fira Sans"/>
              </a:rPr>
              <a:t>entwickeln</a:t>
            </a:r>
            <a:endParaRPr lang="de-DE" sz="4000" spc="-1" dirty="0">
              <a:latin typeface="Calibri"/>
            </a:endParaRPr>
          </a:p>
        </p:txBody>
      </p:sp>
      <p:grpSp>
        <p:nvGrpSpPr>
          <p:cNvPr id="7" name="Gruppieren 6">
            <a:extLst>
              <a:ext uri="{FF2B5EF4-FFF2-40B4-BE49-F238E27FC236}">
                <a16:creationId xmlns:a16="http://schemas.microsoft.com/office/drawing/2014/main" xmlns="" id="{64ED0B1D-5EA2-2F4D-BDBB-84032F4AB6B1}"/>
              </a:ext>
            </a:extLst>
          </p:cNvPr>
          <p:cNvGrpSpPr/>
          <p:nvPr/>
        </p:nvGrpSpPr>
        <p:grpSpPr>
          <a:xfrm>
            <a:off x="3307176" y="2510810"/>
            <a:ext cx="4924014" cy="3869761"/>
            <a:chOff x="2164176" y="2701309"/>
            <a:chExt cx="4924014" cy="3869761"/>
          </a:xfrm>
        </p:grpSpPr>
        <p:pic>
          <p:nvPicPr>
            <p:cNvPr id="3" name="Grafik 2">
              <a:extLst>
                <a:ext uri="{FF2B5EF4-FFF2-40B4-BE49-F238E27FC236}">
                  <a16:creationId xmlns:a16="http://schemas.microsoft.com/office/drawing/2014/main" xmlns="" id="{F680C611-64D4-8649-9A01-53D7D5E7B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176" y="2703709"/>
              <a:ext cx="1963636" cy="3600000"/>
            </a:xfrm>
            <a:prstGeom prst="rect">
              <a:avLst/>
            </a:prstGeom>
          </p:spPr>
        </p:pic>
        <p:pic>
          <p:nvPicPr>
            <p:cNvPr id="5" name="Grafik 4">
              <a:extLst>
                <a:ext uri="{FF2B5EF4-FFF2-40B4-BE49-F238E27FC236}">
                  <a16:creationId xmlns:a16="http://schemas.microsoft.com/office/drawing/2014/main" xmlns="" id="{21F59ADD-C0FC-8944-8C96-3AF4E7626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701309"/>
              <a:ext cx="2135190" cy="3600000"/>
            </a:xfrm>
            <a:prstGeom prst="rect">
              <a:avLst/>
            </a:prstGeom>
          </p:spPr>
        </p:pic>
        <p:sp>
          <p:nvSpPr>
            <p:cNvPr id="6" name="Textfeld 5">
              <a:extLst>
                <a:ext uri="{FF2B5EF4-FFF2-40B4-BE49-F238E27FC236}">
                  <a16:creationId xmlns:a16="http://schemas.microsoft.com/office/drawing/2014/main" xmlns="" id="{A671ADDE-14D8-0F48-8225-BD78CD88254A}"/>
                </a:ext>
              </a:extLst>
            </p:cNvPr>
            <p:cNvSpPr txBox="1"/>
            <p:nvPr/>
          </p:nvSpPr>
          <p:spPr>
            <a:xfrm>
              <a:off x="2164176" y="6294071"/>
              <a:ext cx="4667250" cy="276999"/>
            </a:xfrm>
            <a:prstGeom prst="rect">
              <a:avLst/>
            </a:prstGeom>
            <a:noFill/>
          </p:spPr>
          <p:txBody>
            <a:bodyPr wrap="square" rtlCol="0">
              <a:spAutoFit/>
            </a:bodyPr>
            <a:lstStyle/>
            <a:p>
              <a:r>
                <a:rPr lang="de-DE" sz="1200" dirty="0">
                  <a:latin typeface="Fira Sans" panose="020B0503050000020004" pitchFamily="34" charset="0"/>
                  <a:ea typeface="Fira Sans" panose="020B0503050000020004" pitchFamily="34" charset="0"/>
                </a:rPr>
                <a:t>Quelle: https://</a:t>
              </a:r>
              <a:r>
                <a:rPr lang="de-DE" sz="1200" dirty="0" err="1">
                  <a:latin typeface="Fira Sans" panose="020B0503050000020004" pitchFamily="34" charset="0"/>
                  <a:ea typeface="Fira Sans" panose="020B0503050000020004" pitchFamily="34" charset="0"/>
                </a:rPr>
                <a:t>the-ognc.com</a:t>
              </a:r>
              <a:endParaRPr lang="de-DE" sz="1200" dirty="0">
                <a:latin typeface="Fira Sans" panose="020B0503050000020004" pitchFamily="34" charset="0"/>
                <a:ea typeface="Fira Sans" panose="020B05030500000200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8139240" y="6447960"/>
            <a:ext cx="2228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6ABA607-B5F8-4828-812B-6B979FD6B82B}" type="slidenum">
              <a:rPr lang="en-GB" sz="1200" spc="-1">
                <a:solidFill>
                  <a:srgbClr val="000000"/>
                </a:solidFill>
                <a:latin typeface="Calibri"/>
                <a:ea typeface="DejaVu Sans"/>
              </a:rPr>
              <a:t>2</a:t>
            </a:fld>
            <a:endParaRPr lang="de-DE" sz="1200" spc="-1">
              <a:latin typeface="Calibri"/>
            </a:endParaRPr>
          </a:p>
        </p:txBody>
      </p:sp>
      <p:sp>
        <p:nvSpPr>
          <p:cNvPr id="152" name="CustomShape 2"/>
          <p:cNvSpPr/>
          <p:nvPr/>
        </p:nvSpPr>
        <p:spPr>
          <a:xfrm>
            <a:off x="1260000" y="900000"/>
            <a:ext cx="8984880" cy="46289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de-DE" sz="4000" b="1" spc="-1" dirty="0" err="1">
                <a:solidFill>
                  <a:srgbClr val="000000"/>
                </a:solidFill>
                <a:latin typeface="Fira Sans"/>
                <a:ea typeface="Fira Sans"/>
              </a:rPr>
              <a:t>ToDo’s</a:t>
            </a:r>
            <a:r>
              <a:rPr lang="de-DE" sz="4000" b="1" spc="-1" dirty="0">
                <a:solidFill>
                  <a:srgbClr val="000000"/>
                </a:solidFill>
                <a:latin typeface="Fira Sans"/>
                <a:ea typeface="Fira Sans"/>
              </a:rPr>
              <a:t> für das Projekt Mini Garderobe:</a:t>
            </a:r>
          </a:p>
          <a:p>
            <a:pPr>
              <a:lnSpc>
                <a:spcPct val="90000"/>
              </a:lnSpc>
            </a:pPr>
            <a:endParaRPr lang="de-DE" sz="4000" b="1" spc="-1" dirty="0">
              <a:solidFill>
                <a:srgbClr val="000000"/>
              </a:solidFill>
              <a:latin typeface="Fira Sans"/>
              <a:ea typeface="Fira Sans"/>
            </a:endParaRP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Projektname &amp; evtl. Logo</a:t>
            </a: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Projektzeitraum festlegen</a:t>
            </a: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Anzahl Kleidungsstücke festlegen</a:t>
            </a: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Beispiele recherchieren </a:t>
            </a: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Art der Dokumentation</a:t>
            </a:r>
          </a:p>
          <a:p>
            <a:pPr marL="571500" indent="-571500">
              <a:lnSpc>
                <a:spcPct val="90000"/>
              </a:lnSpc>
              <a:buFont typeface="Arial" panose="020B0604020202020204" pitchFamily="34" charset="0"/>
              <a:buChar char="•"/>
            </a:pPr>
            <a:r>
              <a:rPr lang="de-DE" sz="2400" spc="-1" dirty="0">
                <a:solidFill>
                  <a:srgbClr val="000000"/>
                </a:solidFill>
                <a:latin typeface="Fira Sans"/>
                <a:ea typeface="Fira Sans"/>
              </a:rPr>
              <a:t>Evtl. Planung einer Ausstellung</a:t>
            </a:r>
            <a:endParaRPr lang="de-DE" sz="4000" spc="-1" dirty="0">
              <a:latin typeface="Calibri"/>
            </a:endParaRPr>
          </a:p>
        </p:txBody>
      </p:sp>
    </p:spTree>
    <p:extLst>
      <p:ext uri="{BB962C8B-B14F-4D97-AF65-F5344CB8AC3E}">
        <p14:creationId xmlns:p14="http://schemas.microsoft.com/office/powerpoint/2010/main" val="303072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4B73DA25-FAF7-B04C-A814-10C6B1D9665E}"/>
              </a:ext>
            </a:extLst>
          </p:cNvPr>
          <p:cNvPicPr>
            <a:picLocks noChangeAspect="1"/>
          </p:cNvPicPr>
          <p:nvPr/>
        </p:nvPicPr>
        <p:blipFill>
          <a:blip r:embed="rId3"/>
          <a:stretch>
            <a:fillRect/>
          </a:stretch>
        </p:blipFill>
        <p:spPr>
          <a:xfrm>
            <a:off x="6454213" y="729000"/>
            <a:ext cx="4172728" cy="5400000"/>
          </a:xfrm>
          <a:prstGeom prst="rect">
            <a:avLst/>
          </a:prstGeom>
        </p:spPr>
      </p:pic>
      <p:sp>
        <p:nvSpPr>
          <p:cNvPr id="4" name="Rechteck 3">
            <a:extLst>
              <a:ext uri="{FF2B5EF4-FFF2-40B4-BE49-F238E27FC236}">
                <a16:creationId xmlns:a16="http://schemas.microsoft.com/office/drawing/2014/main" xmlns="" id="{587B4189-D205-6F46-AAFF-EE1BE966D584}"/>
              </a:ext>
            </a:extLst>
          </p:cNvPr>
          <p:cNvSpPr/>
          <p:nvPr/>
        </p:nvSpPr>
        <p:spPr>
          <a:xfrm>
            <a:off x="1565059" y="1260000"/>
            <a:ext cx="3922549" cy="1200329"/>
          </a:xfrm>
          <a:prstGeom prst="rect">
            <a:avLst/>
          </a:prstGeom>
        </p:spPr>
        <p:txBody>
          <a:bodyPr wrap="none">
            <a:spAutoFit/>
          </a:bodyPr>
          <a:lstStyle/>
          <a:p>
            <a:pPr>
              <a:lnSpc>
                <a:spcPct val="90000"/>
              </a:lnSpc>
            </a:pPr>
            <a:r>
              <a:rPr lang="de-DE" sz="4000" b="1" spc="-1" dirty="0">
                <a:solidFill>
                  <a:srgbClr val="000000"/>
                </a:solidFill>
                <a:latin typeface="Fira Sans"/>
                <a:ea typeface="Fira Sans"/>
              </a:rPr>
              <a:t>Planung einer </a:t>
            </a:r>
          </a:p>
          <a:p>
            <a:pPr>
              <a:lnSpc>
                <a:spcPct val="90000"/>
              </a:lnSpc>
            </a:pPr>
            <a:r>
              <a:rPr lang="de-DE" sz="4000" b="1" spc="-1" dirty="0">
                <a:solidFill>
                  <a:srgbClr val="000000"/>
                </a:solidFill>
                <a:latin typeface="Fira Sans"/>
                <a:ea typeface="Fira Sans"/>
              </a:rPr>
              <a:t>Mini Garderobe:</a:t>
            </a:r>
          </a:p>
        </p:txBody>
      </p:sp>
      <p:sp>
        <p:nvSpPr>
          <p:cNvPr id="5" name="Textfeld 4">
            <a:hlinkClick r:id="rId4" tooltip="http:classytrendy.com"/>
            <a:extLst>
              <a:ext uri="{FF2B5EF4-FFF2-40B4-BE49-F238E27FC236}">
                <a16:creationId xmlns:a16="http://schemas.microsoft.com/office/drawing/2014/main" xmlns="" id="{843B7DCB-35D7-824E-BD12-10882EA6733C}"/>
              </a:ext>
            </a:extLst>
          </p:cNvPr>
          <p:cNvSpPr txBox="1"/>
          <p:nvPr/>
        </p:nvSpPr>
        <p:spPr>
          <a:xfrm>
            <a:off x="6569246" y="6129000"/>
            <a:ext cx="2597186" cy="307777"/>
          </a:xfrm>
          <a:prstGeom prst="rect">
            <a:avLst/>
          </a:prstGeom>
          <a:noFill/>
        </p:spPr>
        <p:txBody>
          <a:bodyPr wrap="none" rtlCol="0">
            <a:spAutoFit/>
          </a:bodyPr>
          <a:lstStyle/>
          <a:p>
            <a:r>
              <a:rPr lang="de-DE" sz="1400" dirty="0">
                <a:latin typeface="Fira Sans" panose="020B0503050000020004" pitchFamily="34" charset="0"/>
                <a:ea typeface="Fira Sans" panose="020B0503050000020004" pitchFamily="34" charset="0"/>
                <a:hlinkClick r:id="rId4"/>
              </a:rPr>
              <a:t>https://</a:t>
            </a:r>
            <a:r>
              <a:rPr lang="de-DE" sz="1400" dirty="0" err="1">
                <a:latin typeface="Fira Sans" panose="020B0503050000020004" pitchFamily="34" charset="0"/>
                <a:ea typeface="Fira Sans" panose="020B0503050000020004" pitchFamily="34" charset="0"/>
                <a:hlinkClick r:id="rId4"/>
              </a:rPr>
              <a:t>classyyettrendy.com</a:t>
            </a:r>
            <a:r>
              <a:rPr lang="de-DE" sz="1400" dirty="0">
                <a:latin typeface="Fira Sans" panose="020B0503050000020004" pitchFamily="34" charset="0"/>
                <a:ea typeface="Fira Sans" panose="020B0503050000020004" pitchFamily="34" charset="0"/>
                <a:hlinkClick r:id="rId4"/>
              </a:rPr>
              <a:t>/</a:t>
            </a:r>
            <a:endParaRPr lang="de-DE" sz="1400" dirty="0">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86463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8139240" y="6447960"/>
            <a:ext cx="2228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6ABA607-B5F8-4828-812B-6B979FD6B82B}" type="slidenum">
              <a:rPr lang="en-GB" sz="1200" spc="-1">
                <a:solidFill>
                  <a:srgbClr val="000000"/>
                </a:solidFill>
                <a:latin typeface="Calibri"/>
                <a:ea typeface="DejaVu Sans"/>
              </a:rPr>
              <a:t>4</a:t>
            </a:fld>
            <a:endParaRPr lang="de-DE" sz="1200" spc="-1">
              <a:latin typeface="Calibri"/>
            </a:endParaRPr>
          </a:p>
        </p:txBody>
      </p:sp>
      <p:sp>
        <p:nvSpPr>
          <p:cNvPr id="152" name="CustomShape 2"/>
          <p:cNvSpPr/>
          <p:nvPr/>
        </p:nvSpPr>
        <p:spPr>
          <a:xfrm>
            <a:off x="1930440" y="1413834"/>
            <a:ext cx="7487880" cy="48040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de-DE" sz="4000" b="1" spc="-1" dirty="0">
                <a:solidFill>
                  <a:srgbClr val="000000"/>
                </a:solidFill>
                <a:latin typeface="Fira Sans"/>
                <a:ea typeface="Fira Sans"/>
              </a:rPr>
              <a:t>Evaluation des Projekts:</a:t>
            </a:r>
          </a:p>
          <a:p>
            <a:pPr>
              <a:lnSpc>
                <a:spcPct val="90000"/>
              </a:lnSpc>
            </a:pPr>
            <a:endParaRPr lang="de-DE" sz="4000" b="1" spc="-1" dirty="0">
              <a:solidFill>
                <a:srgbClr val="000000"/>
              </a:solidFill>
              <a:latin typeface="Fira Sans"/>
              <a:ea typeface="Fira Sans"/>
            </a:endParaRPr>
          </a:p>
          <a:p>
            <a:pPr marL="342900" indent="-342900">
              <a:lnSpc>
                <a:spcPct val="90000"/>
              </a:lnSpc>
              <a:buFont typeface="Arial" panose="020B0604020202020204" pitchFamily="34" charset="0"/>
              <a:buChar char="•"/>
            </a:pPr>
            <a:r>
              <a:rPr lang="de-DE" sz="2400" spc="-1" dirty="0">
                <a:solidFill>
                  <a:srgbClr val="000000"/>
                </a:solidFill>
                <a:latin typeface="Fira Sans"/>
                <a:ea typeface="Fira Sans"/>
              </a:rPr>
              <a:t>Zeitpunkt idealerweise 1-2 Termine vor Projektende</a:t>
            </a:r>
          </a:p>
          <a:p>
            <a:pPr marL="342900" indent="-342900">
              <a:lnSpc>
                <a:spcPct val="90000"/>
              </a:lnSpc>
              <a:buFont typeface="Arial" panose="020B0604020202020204" pitchFamily="34" charset="0"/>
              <a:buChar char="•"/>
            </a:pPr>
            <a:r>
              <a:rPr lang="de-DE" sz="2400" spc="-1" dirty="0">
                <a:solidFill>
                  <a:srgbClr val="000000"/>
                </a:solidFill>
                <a:latin typeface="Fira Sans"/>
                <a:ea typeface="Fira Sans"/>
              </a:rPr>
              <a:t>Diskussion in der Gruppe:</a:t>
            </a:r>
          </a:p>
          <a:p>
            <a:pPr marL="800100" lvl="1" indent="-342900">
              <a:lnSpc>
                <a:spcPct val="90000"/>
              </a:lnSpc>
              <a:buFont typeface="Arial" panose="020B0604020202020204" pitchFamily="34" charset="0"/>
              <a:buChar char="•"/>
            </a:pPr>
            <a:r>
              <a:rPr lang="de-DE" sz="2400" spc="-1" dirty="0">
                <a:solidFill>
                  <a:srgbClr val="000000"/>
                </a:solidFill>
                <a:latin typeface="Fira Sans"/>
                <a:ea typeface="Fira Sans"/>
              </a:rPr>
              <a:t>Was läuft gut? Was schlecht? Wie können Probleme behoben werden? Was kann die Gruppe besser machen?</a:t>
            </a:r>
          </a:p>
          <a:p>
            <a:pPr marL="800100" lvl="1" indent="-342900">
              <a:lnSpc>
                <a:spcPct val="90000"/>
              </a:lnSpc>
              <a:buFont typeface="Arial" panose="020B0604020202020204" pitchFamily="34" charset="0"/>
              <a:buChar char="•"/>
            </a:pPr>
            <a:r>
              <a:rPr lang="de-DE" sz="2400" spc="-1" dirty="0">
                <a:solidFill>
                  <a:srgbClr val="000000"/>
                </a:solidFill>
                <a:latin typeface="Fira Sans"/>
                <a:ea typeface="Fira Sans"/>
              </a:rPr>
              <a:t>Dokumentation der Punkte an Tafel oder Flipchart</a:t>
            </a:r>
          </a:p>
          <a:p>
            <a:pPr marL="342900" indent="-342900">
              <a:lnSpc>
                <a:spcPct val="90000"/>
              </a:lnSpc>
              <a:buFont typeface="Arial" panose="020B0604020202020204" pitchFamily="34" charset="0"/>
              <a:buChar char="•"/>
            </a:pPr>
            <a:r>
              <a:rPr lang="de-DE" sz="2400" spc="-1" dirty="0">
                <a:solidFill>
                  <a:srgbClr val="000000"/>
                </a:solidFill>
                <a:latin typeface="Fira Sans"/>
                <a:ea typeface="Fira Sans"/>
              </a:rPr>
              <a:t>Lösungen </a:t>
            </a:r>
            <a:r>
              <a:rPr lang="de-DE" sz="2400" spc="-1" dirty="0" smtClean="0">
                <a:solidFill>
                  <a:srgbClr val="000000"/>
                </a:solidFill>
                <a:latin typeface="Fira Sans"/>
                <a:ea typeface="Fira Sans"/>
              </a:rPr>
              <a:t>an </a:t>
            </a:r>
            <a:r>
              <a:rPr lang="de-DE" sz="2400" spc="-1" dirty="0">
                <a:solidFill>
                  <a:srgbClr val="000000"/>
                </a:solidFill>
                <a:latin typeface="Fira Sans"/>
                <a:ea typeface="Fira Sans"/>
              </a:rPr>
              <a:t>den verbleibenden </a:t>
            </a:r>
            <a:r>
              <a:rPr lang="de-DE" sz="2400" spc="-1" dirty="0">
                <a:solidFill>
                  <a:srgbClr val="000000"/>
                </a:solidFill>
                <a:latin typeface="Fira Sans"/>
                <a:ea typeface="Fira Sans"/>
              </a:rPr>
              <a:t>Projekt-Terminen umsetzen </a:t>
            </a:r>
            <a:endParaRPr lang="de-DE" sz="2400" spc="-1" dirty="0">
              <a:solidFill>
                <a:srgbClr val="000000"/>
              </a:solidFill>
              <a:latin typeface="Fira Sans"/>
              <a:ea typeface="Fira Sans"/>
            </a:endParaRPr>
          </a:p>
        </p:txBody>
      </p:sp>
    </p:spTree>
    <p:extLst>
      <p:ext uri="{BB962C8B-B14F-4D97-AF65-F5344CB8AC3E}">
        <p14:creationId xmlns:p14="http://schemas.microsoft.com/office/powerpoint/2010/main" val="9447351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Breitbild</PresentationFormat>
  <Paragraphs>45</Paragraphs>
  <Slides>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Calibri Light</vt:lpstr>
      <vt:lpstr>DejaVu Sans</vt:lpstr>
      <vt:lpstr>Fira Sans</vt: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Goerke</cp:lastModifiedBy>
  <cp:revision>16</cp:revision>
  <dcterms:created xsi:type="dcterms:W3CDTF">2021-05-27T12:10:56Z</dcterms:created>
  <dcterms:modified xsi:type="dcterms:W3CDTF">2021-07-12T14:17:42Z</dcterms:modified>
</cp:coreProperties>
</file>