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89" r:id="rId2"/>
    <p:sldId id="263" r:id="rId3"/>
    <p:sldId id="267" r:id="rId4"/>
    <p:sldId id="270" r:id="rId5"/>
    <p:sldId id="291" r:id="rId6"/>
    <p:sldId id="29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a Hirscher (anja.hirscher@uni-ulm.de)" initials="AH(" lastIdx="2" clrIdx="0"/>
  <p:cmAuthor id="2" name="Microsoft Office User" initials="MOU" lastIdx="32" clrIdx="1"/>
  <p:cmAuthor id="3" name="TU-Pseudonym 8095161539358454" initials="T8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059"/>
    <p:restoredTop sz="65071" autoAdjust="0"/>
  </p:normalViewPr>
  <p:slideViewPr>
    <p:cSldViewPr snapToGrid="0" snapToObjects="1">
      <p:cViewPr varScale="1">
        <p:scale>
          <a:sx n="56" d="100"/>
          <a:sy n="56" d="100"/>
        </p:scale>
        <p:origin x="8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5-27T10:34:05.675" idx="24">
    <p:pos x="4619" y="3407"/>
    <p:text>Variante mit Fotos statt. Icons...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7C4C-28FB-5F4C-A6FE-7115E42EB4D3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C3D90-2FE0-0E4E-A712-31C42B9AC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47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Wenn in der Schule schon ein Schülercaf</a:t>
            </a:r>
            <a:r>
              <a:rPr lang="de-DE" sz="2000" b="0" strike="noStrike" spc="-1" dirty="0">
                <a:solidFill>
                  <a:srgbClr val="000000"/>
                </a:solidFill>
                <a:latin typeface="Fira Sans"/>
                <a:ea typeface="Fira Sans"/>
              </a:rPr>
              <a:t>é</a:t>
            </a:r>
            <a:r>
              <a:rPr lang="de-DE" sz="2000" b="1" strike="noStrike" spc="-1" dirty="0">
                <a:solidFill>
                  <a:srgbClr val="000000"/>
                </a:solidFill>
                <a:latin typeface="Fira Sans"/>
                <a:ea typeface="Fira Sans"/>
              </a:rPr>
              <a:t> </a:t>
            </a: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vorhanden ist, könnte dort als zusätzlicher Service das </a:t>
            </a:r>
            <a:r>
              <a:rPr lang="de-DE" sz="2000" b="0" strike="noStrike" spc="-1" dirty="0" err="1">
                <a:solidFill>
                  <a:srgbClr val="000000"/>
                </a:solidFill>
                <a:latin typeface="+mn-lt"/>
                <a:ea typeface="Fira Sans"/>
              </a:rPr>
              <a:t>Nähcaf</a:t>
            </a:r>
            <a:r>
              <a:rPr lang="de-DE" sz="2000" b="0" strike="noStrike" spc="-1" dirty="0" err="1">
                <a:solidFill>
                  <a:srgbClr val="000000"/>
                </a:solidFill>
                <a:latin typeface="Fira Sans"/>
                <a:ea typeface="Fira Sans"/>
              </a:rPr>
              <a:t>é</a:t>
            </a:r>
            <a:r>
              <a:rPr lang="de-DE" sz="2000" b="1" strike="noStrike" spc="-1" dirty="0">
                <a:solidFill>
                  <a:srgbClr val="000000"/>
                </a:solidFill>
                <a:latin typeface="Fira Sans"/>
                <a:ea typeface="Fira Sans"/>
              </a:rPr>
              <a:t> </a:t>
            </a: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 angeboten werden: Die Projektgruppe betreut während der Öffnungszeiten die Nähmaschinen</a:t>
            </a:r>
            <a:r>
              <a:rPr lang="de-DE" sz="2000" b="0" strike="noStrike" spc="-1" baseline="0" dirty="0">
                <a:solidFill>
                  <a:srgbClr val="000000"/>
                </a:solidFill>
                <a:latin typeface="+mn-lt"/>
                <a:ea typeface="Fira Sans"/>
              </a:rPr>
              <a:t> (</a:t>
            </a: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falls vorhanden) bzw. die Näh-Ausstattung und 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unterstützt </a:t>
            </a:r>
            <a:r>
              <a:rPr lang="de-DE" sz="2000" b="0" strike="noStrike" spc="-1" dirty="0" err="1">
                <a:solidFill>
                  <a:srgbClr val="000000"/>
                </a:solidFill>
                <a:latin typeface="+mn-lt"/>
                <a:ea typeface="Fira Sans"/>
              </a:rPr>
              <a:t>BesucherInnen</a:t>
            </a: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 bei Reparaturen an Kleidung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unterstützt bei kleinen Nähprojekten oder leitet diese an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bringt den </a:t>
            </a:r>
            <a:r>
              <a:rPr lang="de-DE" sz="2000" b="0" strike="noStrike" spc="-1" dirty="0" err="1">
                <a:solidFill>
                  <a:srgbClr val="000000"/>
                </a:solidFill>
                <a:latin typeface="+mn-lt"/>
                <a:ea typeface="Fira Sans"/>
              </a:rPr>
              <a:t>BesucherInnen</a:t>
            </a:r>
            <a:r>
              <a:rPr lang="de-DE" sz="2000" b="0" strike="noStrike" spc="-1" dirty="0">
                <a:solidFill>
                  <a:srgbClr val="000000"/>
                </a:solidFill>
                <a:latin typeface="+mn-lt"/>
                <a:ea typeface="Fira Sans"/>
              </a:rPr>
              <a:t> Handnähtechniken zur einfachen Reparatur oder Verschönerung von Kleidung bei</a:t>
            </a:r>
          </a:p>
          <a:p>
            <a:pPr marL="216000" indent="-215640">
              <a:lnSpc>
                <a:spcPct val="100000"/>
              </a:lnSpc>
              <a:tabLst>
                <a:tab pos="0" algn="l"/>
              </a:tabLst>
            </a:pPr>
            <a:endParaRPr lang="de-DE" sz="2000" b="0" strike="noStrike" spc="-1" dirty="0">
              <a:latin typeface="+mn-lt"/>
            </a:endParaRPr>
          </a:p>
          <a:p>
            <a:pPr marL="216000" indent="-215640">
              <a:lnSpc>
                <a:spcPct val="100000"/>
              </a:lnSpc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Praxis Workshops</a:t>
            </a:r>
            <a:r>
              <a:rPr lang="de-DE" sz="2000" b="0" strike="noStrike" spc="-1" baseline="0" dirty="0">
                <a:latin typeface="+mn-lt"/>
              </a:rPr>
              <a:t> aus dem </a:t>
            </a:r>
            <a:r>
              <a:rPr lang="de-DE" sz="2000" b="0" strike="noStrike" spc="-1" baseline="0" dirty="0" err="1">
                <a:latin typeface="+mn-lt"/>
              </a:rPr>
              <a:t>BNTextillabor</a:t>
            </a:r>
            <a:endParaRPr lang="de-DE" sz="2000" b="0" strike="noStrike" spc="-1" dirty="0">
              <a:latin typeface="+mn-lt"/>
            </a:endParaRP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Verschönerungstechniken, einfache Nähprojekte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Textilien bedrucken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Nähprojekt Bauchtasche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finden Sie hier: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https://www.uni-ulm.de/mawi/bntextillabor/bildungsangebote/lehrkraefte/praxis-workshops/</a:t>
            </a:r>
          </a:p>
        </p:txBody>
      </p:sp>
      <p:sp>
        <p:nvSpPr>
          <p:cNvPr id="394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C38E5C9-3E73-4AD1-89CF-531EF3022F2D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71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Die </a:t>
            </a:r>
            <a:r>
              <a:rPr lang="de-DE" sz="2000" b="0" strike="noStrike" spc="-1" dirty="0" err="1">
                <a:latin typeface="Calibri"/>
              </a:rPr>
              <a:t>SchülerInnen</a:t>
            </a:r>
            <a:r>
              <a:rPr lang="de-DE" sz="2000" b="0" strike="noStrike" spc="-1" dirty="0">
                <a:latin typeface="Calibri"/>
              </a:rPr>
              <a:t> sollten die genannten </a:t>
            </a:r>
            <a:r>
              <a:rPr lang="de-DE" sz="2000" b="0" strike="noStrike" spc="-1" dirty="0" err="1">
                <a:latin typeface="Calibri"/>
              </a:rPr>
              <a:t>ToDo‘s</a:t>
            </a:r>
            <a:r>
              <a:rPr lang="de-DE" sz="2000" b="0" strike="noStrike" spc="-1" dirty="0">
                <a:latin typeface="Calibri"/>
              </a:rPr>
              <a:t> zunächst selbst entwickeln und mit Inhalt füllen. Die Folie sollte nur als Anregung oder Unterstützung herangezogen werden, falls die eigenständige Projektentwicklung überhaupt nicht funktioniert.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Evtl. können auch von Seiten der Lehrenden nur einzelne Stichpunkte als Anregung genannt werden.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Links: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Beispiele für </a:t>
            </a:r>
            <a:r>
              <a:rPr lang="de-DE" sz="2000" b="0" strike="noStrike" spc="-1" dirty="0" err="1">
                <a:latin typeface="+mn-lt"/>
              </a:rPr>
              <a:t>Repair-Cafes</a:t>
            </a:r>
            <a:r>
              <a:rPr lang="de-DE" sz="2000" b="0" strike="noStrike" spc="-1" dirty="0">
                <a:latin typeface="+mn-lt"/>
              </a:rPr>
              <a:t> und Unterstützung beim Aufbau: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https://</a:t>
            </a:r>
            <a:r>
              <a:rPr lang="de-DE" sz="2000" b="0" strike="noStrike" spc="-1" dirty="0" err="1">
                <a:latin typeface="+mn-lt"/>
              </a:rPr>
              <a:t>www.repaircafe.org</a:t>
            </a:r>
            <a:r>
              <a:rPr lang="de-DE" sz="2000" b="0" strike="noStrike" spc="-1" dirty="0">
                <a:latin typeface="+mn-lt"/>
              </a:rPr>
              <a:t>/de/ (Stand 27.05.2021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https://</a:t>
            </a:r>
            <a:r>
              <a:rPr lang="de-DE" sz="2000" b="0" strike="noStrike" spc="-1" dirty="0" err="1">
                <a:latin typeface="+mn-lt"/>
              </a:rPr>
              <a:t>www.verbraucherzentrale.de</a:t>
            </a:r>
            <a:r>
              <a:rPr lang="de-DE" sz="2000" b="0" strike="noStrike" spc="-1" dirty="0">
                <a:latin typeface="+mn-lt"/>
              </a:rPr>
              <a:t>/wissen/umwelt-haushalt/</a:t>
            </a:r>
            <a:r>
              <a:rPr lang="de-DE" sz="2000" b="0" strike="noStrike" spc="-1" dirty="0" err="1">
                <a:latin typeface="+mn-lt"/>
              </a:rPr>
              <a:t>nachhaltigkeit</a:t>
            </a:r>
            <a:r>
              <a:rPr lang="de-DE" sz="2000" b="0" strike="noStrike" spc="-1" dirty="0">
                <a:latin typeface="+mn-lt"/>
              </a:rPr>
              <a:t>/repaircafes-8208 (Stand 27.05.2021)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de-DE" sz="2000" b="0" strike="noStrike" spc="-1" dirty="0">
                <a:latin typeface="+mn-lt"/>
              </a:rPr>
              <a:t>https://</a:t>
            </a:r>
            <a:r>
              <a:rPr lang="de-DE" sz="2000" b="0" strike="noStrike" spc="-1" dirty="0" err="1">
                <a:latin typeface="+mn-lt"/>
              </a:rPr>
              <a:t>www.reparatur-initiativen.de</a:t>
            </a:r>
            <a:r>
              <a:rPr lang="de-DE" sz="2000" b="0" strike="noStrike" spc="-1" dirty="0">
                <a:latin typeface="+mn-lt"/>
              </a:rPr>
              <a:t> (Stand 27.05.2021)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de-DE" sz="2000" b="0" strike="noStrike" spc="-1" dirty="0">
                <a:latin typeface="+mn-lt"/>
              </a:rPr>
              <a:t>http://</a:t>
            </a:r>
            <a:r>
              <a:rPr lang="de-DE" sz="2000" b="0" strike="noStrike" spc="-1" dirty="0" err="1">
                <a:latin typeface="+mn-lt"/>
              </a:rPr>
              <a:t>dietenheim</a:t>
            </a:r>
            <a:r>
              <a:rPr lang="de-DE" sz="2000" b="0" strike="noStrike" spc="-1" dirty="0">
                <a:latin typeface="+mn-lt"/>
              </a:rPr>
              <a:t>-zieht-</a:t>
            </a:r>
            <a:r>
              <a:rPr lang="de-DE" sz="2000" b="0" strike="noStrike" spc="-1" dirty="0" err="1">
                <a:latin typeface="+mn-lt"/>
              </a:rPr>
              <a:t>an.de</a:t>
            </a:r>
            <a:r>
              <a:rPr lang="de-DE" sz="2000" b="0" strike="noStrike" spc="-1" dirty="0">
                <a:latin typeface="+mn-lt"/>
              </a:rPr>
              <a:t>/</a:t>
            </a:r>
            <a:r>
              <a:rPr lang="de-DE" sz="2000" b="0" strike="noStrike" spc="-1" dirty="0" err="1">
                <a:latin typeface="+mn-lt"/>
              </a:rPr>
              <a:t>naehcafe</a:t>
            </a:r>
            <a:r>
              <a:rPr lang="de-DE" sz="2000" b="0" strike="noStrike" spc="-1" dirty="0">
                <a:latin typeface="+mn-lt"/>
              </a:rPr>
              <a:t>/  (Stand 27.05.2021)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2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7458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2318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4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457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Evtl. können die </a:t>
            </a:r>
            <a:r>
              <a:rPr lang="de-DE" sz="2000" b="0" strike="noStrike" spc="-1" dirty="0" err="1">
                <a:latin typeface="Calibri"/>
              </a:rPr>
              <a:t>SuS</a:t>
            </a:r>
            <a:r>
              <a:rPr lang="de-DE" sz="2000" b="0" strike="noStrike" spc="-1" dirty="0">
                <a:latin typeface="Calibri"/>
              </a:rPr>
              <a:t> kleine Projekte für </a:t>
            </a:r>
            <a:r>
              <a:rPr lang="de-DE" sz="2000" b="0" strike="noStrike" spc="-1" dirty="0" err="1">
                <a:latin typeface="Calibri"/>
              </a:rPr>
              <a:t>MitschülerInnen</a:t>
            </a:r>
            <a:r>
              <a:rPr lang="de-DE" sz="2000" b="0" strike="noStrike" spc="-1">
                <a:latin typeface="Calibri"/>
              </a:rPr>
              <a:t> anleiten.</a:t>
            </a: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5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9615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6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978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22DFEA-D055-754A-A358-AE663F86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1FFCBA-BF02-9B4D-A8AB-F377D0214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ECBC86-73C6-8D46-A8CD-85383049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668DD8-67E7-E346-BE0F-B261D7AE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0C914E-8736-CE45-8DD4-D5351EF8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05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B81C4-A045-8D41-92F8-FAE3C001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0B4B0C-6FD2-CF4F-A493-F9A8068F2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37CAAD-D747-0443-B152-D3EF17B9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57BB8E-FE59-CF48-A5B5-2F6AF266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B9493E-4CE7-9B4E-B695-C2677974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48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4552F0-40D9-D24D-8E53-872C8F842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B7F760-BAD7-8348-9C30-A66686604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BA784-157B-3C4B-AC8A-6E98C15E8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399DEE-DD0E-9F43-9728-69EA73E63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2B279F-5906-8D49-BE93-95DDBB32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3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914511" y="1122480"/>
            <a:ext cx="103622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231" y="1604520"/>
            <a:ext cx="10972357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79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57FD74-AB0A-8440-932C-EA457E548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D70CE3-C9DF-E647-A83F-AA7D539FE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149676-2721-354F-A86C-EEFFE166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FED20A-9100-2E4B-8497-364A1561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EF80CC-8253-8B40-A4F1-68882464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7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941F9-1B13-084B-B580-1DEBF2FD2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5917C0-3B29-A944-B2BE-E0F3EEDBE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A0BD80-2428-D54F-A115-263C5C227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116E26-BFF1-4348-B3BA-49DCA1F5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EEC376-5373-5D42-A850-D862FB80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42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39049-C510-F743-91FD-BAB063C8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AEAB5A-275E-BF4D-8775-08659564B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C750C7-F4FB-5243-A91C-394A7081B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37B349-020C-224D-8EF1-DDA220AC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CC487B-4C8B-F04A-BAC5-0C6C1C38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531361-254E-CE4F-B15D-E83024151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34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22BD8-479E-764D-8814-8655E8CD0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2A6CED-8933-2D48-8687-2E039268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5526FE-6BC2-C140-B345-F9868B4CA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72D7E9E-D331-1A40-84F0-70454EA55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A60967-D395-D445-829A-C5BAA61C4E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05B2E8-704A-DF48-A22D-73804744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C6C615-6DF1-9B4F-A56E-109CA3C9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3FD465-96D1-C749-8D28-A6E031E12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4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DB72B-0D8B-A44A-B643-56E0D1299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97B3E1-8A81-D743-B691-00EA7B70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A032DE-1F25-3F4D-AB47-9174DFF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503583-734E-904C-93FF-3FB7FB6A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54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29E40A1-6C5D-D74F-8FD7-71C4D00E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04CE45-3C74-234C-9352-21D793AA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33B8CE-1439-734B-9C4B-4D0840F8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79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880DF-98F9-4848-9202-B7C3363D7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0C17D-5DDE-804C-ADBD-25F12C80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27FB9D-E31D-1647-9400-96ABAB35C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757CE4-10AA-DF44-9D49-E2C8BB5DC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EE647C-9FEA-A44C-8421-914F27C7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928328-9429-2144-AC1E-8DCDC60D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13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6BD57-7AE7-4F4D-82D8-923AE7B8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B648860-1807-3C4A-A586-84BF4738E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C74BDB-BB0E-CF4B-A491-F80CBB7BF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61BDDF-02E7-A244-ABBF-4CFE183C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D634D-A890-9743-AC57-7FDDABB2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FE15B9-5989-9B45-898D-638D584B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47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11FBF3C-8995-AE41-9161-2C532357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4030C8-FF8A-CA41-9D80-F34B89DF5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7EA6F4-35EA-AA46-8843-34CA3485D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5F0BB2-3B21-8B49-AD7A-C8EA96818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47EFEF-327A-5647-9121-88420F3CF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26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berlin.de/stadtbibliothek-friedrichshain-kreuzberg/bibliotheken/bezirkszentralbibliothek-pablo-neruda/veranstaltungen-projekte/naehcafe-916674.php" TargetMode="External"/><Relationship Id="rId5" Type="http://schemas.openxmlformats.org/officeDocument/2006/relationships/hyperlink" Target="https://verschwoerhaus.de/tag/naehcafe/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ulm.de/mawi/bntextillabor/bildungsangebote/lehrkraefte/infomaterial-tutorial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uni-ulm.de/mawi/bntextillabor/bildungsangebote/lehrkraefte/praxis-workshop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terest.d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toffe.de/naehanleitungen-fuer-anfaenger.html" TargetMode="External"/><Relationship Id="rId4" Type="http://schemas.openxmlformats.org/officeDocument/2006/relationships/hyperlink" Target="https://www.diymode.de/15-ideen-fuer-naehanfaenge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8139240" y="646308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BE42108D-BF31-4105-A224-0266A6913C3C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1</a:t>
            </a:fld>
            <a:endParaRPr lang="de-DE" sz="1200" spc="-1">
              <a:latin typeface="Calibri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1950840" y="966276"/>
            <a:ext cx="7981560" cy="190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de-DE" sz="2400" b="1" spc="-1" dirty="0">
                <a:solidFill>
                  <a:srgbClr val="000000"/>
                </a:solidFill>
                <a:latin typeface="Fira Sans"/>
                <a:ea typeface="Fira Sans"/>
              </a:rPr>
              <a:t>Einführung in das Projekt:</a:t>
            </a:r>
            <a:br>
              <a:rPr dirty="0"/>
            </a:br>
            <a:br>
              <a:rPr dirty="0"/>
            </a:b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Nähcafé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 in Kooperation mit einem bestehenden Schülercafé</a:t>
            </a:r>
            <a:endParaRPr lang="de-DE" sz="4000" spc="-1" dirty="0">
              <a:latin typeface="Calibri"/>
            </a:endParaRP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C4A1FBE-946D-0048-AAF0-47123BB91C27}"/>
              </a:ext>
            </a:extLst>
          </p:cNvPr>
          <p:cNvGrpSpPr/>
          <p:nvPr/>
        </p:nvGrpSpPr>
        <p:grpSpPr>
          <a:xfrm>
            <a:off x="1820212" y="3429001"/>
            <a:ext cx="8235789" cy="2256999"/>
            <a:chOff x="677211" y="3429000"/>
            <a:chExt cx="8235789" cy="225699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4190DEEF-7AF4-7F40-9FDC-EA3D8591B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840" y="3650401"/>
              <a:ext cx="3960000" cy="1637625"/>
            </a:xfrm>
            <a:prstGeom prst="rect">
              <a:avLst/>
            </a:prstGeom>
          </p:spPr>
        </p:pic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DAEED6B0-9491-554D-AD08-AD2F4A356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000" y="3429000"/>
              <a:ext cx="3960000" cy="1980000"/>
            </a:xfrm>
            <a:prstGeom prst="rect">
              <a:avLst/>
            </a:prstGeom>
          </p:spPr>
        </p:pic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5A74B14E-02A1-2846-917B-2E9853BB95E8}"/>
                </a:ext>
              </a:extLst>
            </p:cNvPr>
            <p:cNvSpPr txBox="1"/>
            <p:nvPr/>
          </p:nvSpPr>
          <p:spPr>
            <a:xfrm>
              <a:off x="677211" y="5409000"/>
              <a:ext cx="29738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>
                  <a:latin typeface="Fira Sans" panose="020B0503050000020004" pitchFamily="34" charset="0"/>
                  <a:ea typeface="Fira Sans" panose="020B0503050000020004" pitchFamily="34" charset="0"/>
                  <a:hlinkClick r:id="rId5"/>
                </a:rPr>
                <a:t>https://verschwoerhaus.de/naehcafe/. </a:t>
              </a:r>
              <a:endParaRPr lang="de-DE" sz="1200" dirty="0">
                <a:latin typeface="Fira Sans" panose="020B0503050000020004" pitchFamily="34" charset="0"/>
                <a:ea typeface="Fira Sans" panose="020B0503050000020004" pitchFamily="34" charset="0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983859B-AEF0-C449-AD4E-686F559254D3}"/>
                </a:ext>
              </a:extLst>
            </p:cNvPr>
            <p:cNvSpPr txBox="1"/>
            <p:nvPr/>
          </p:nvSpPr>
          <p:spPr>
            <a:xfrm>
              <a:off x="4953000" y="5409000"/>
              <a:ext cx="2379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>
                  <a:latin typeface="Fira Sans" panose="020B0503050000020004" pitchFamily="34" charset="0"/>
                  <a:ea typeface="Fira Sans" panose="020B0503050000020004" pitchFamily="34" charset="0"/>
                  <a:hlinkClick r:id="rId6"/>
                </a:rPr>
                <a:t>https://</a:t>
              </a:r>
              <a:r>
                <a:rPr lang="de-DE" sz="1200" dirty="0" err="1">
                  <a:latin typeface="Fira Sans" panose="020B0503050000020004" pitchFamily="34" charset="0"/>
                  <a:ea typeface="Fira Sans" panose="020B0503050000020004" pitchFamily="34" charset="0"/>
                  <a:hlinkClick r:id="rId6"/>
                </a:rPr>
                <a:t>www.berlin.de</a:t>
              </a:r>
              <a:r>
                <a:rPr lang="de-DE" sz="1200" dirty="0">
                  <a:latin typeface="Fira Sans" panose="020B0503050000020004" pitchFamily="34" charset="0"/>
                  <a:ea typeface="Fira Sans" panose="020B0503050000020004" pitchFamily="34" charset="0"/>
                  <a:hlinkClick r:id="rId6"/>
                </a:rPr>
                <a:t>/</a:t>
              </a:r>
              <a:r>
                <a:rPr lang="de-DE" sz="1200" dirty="0" err="1">
                  <a:latin typeface="Fira Sans" panose="020B0503050000020004" pitchFamily="34" charset="0"/>
                  <a:ea typeface="Fira Sans" panose="020B0503050000020004" pitchFamily="34" charset="0"/>
                  <a:hlinkClick r:id="rId6"/>
                </a:rPr>
                <a:t>nähcafe</a:t>
              </a:r>
              <a:endParaRPr lang="de-DE" sz="1200" dirty="0">
                <a:latin typeface="Fira Sans" panose="020B0503050000020004" pitchFamily="34" charset="0"/>
                <a:ea typeface="Fira Sans" panose="020B05030500000200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831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2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080000" y="900000"/>
            <a:ext cx="8984880" cy="46289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ToDo’s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 für das Projekt </a:t>
            </a: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Nähcafé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Projektname &amp; evtl. Logo finden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Räumlichkeiten, Öffnungszeiten organisieren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Welches Angebot wird den </a:t>
            </a:r>
            <a:r>
              <a:rPr lang="de-DE" sz="2400" spc="-1" dirty="0" err="1">
                <a:solidFill>
                  <a:srgbClr val="000000"/>
                </a:solidFill>
                <a:latin typeface="Fira Sans"/>
                <a:ea typeface="Fira Sans"/>
              </a:rPr>
              <a:t>BesucherInnen</a:t>
            </a: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 gemacht?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Nähprojekte recherchieren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Benötigtes Material oder Ausstattung organisieren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Zuständigkeiten verteilen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Mögliche Dokumentation der Projekte planen</a:t>
            </a:r>
          </a:p>
          <a:p>
            <a:pPr>
              <a:lnSpc>
                <a:spcPct val="90000"/>
              </a:lnSpc>
            </a:pPr>
            <a:endParaRPr lang="de-DE" sz="4000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072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3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80000" y="900000"/>
            <a:ext cx="8169840" cy="48835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Tipps für die Materialbeschaffung: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Aufrufe zu Stoffspenden im privaten Umfeld  oder am Wohnort über schwarze Bretter etc.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Stoffmusterproben aus Möbelhäusern oder Einrichtungsfachgeschäften (ideal z.B. für kleine Taschenprojekte)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Stoff- und Kurzwarenspenden von caritativen Einrichtungen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Aufrufe zur Spende nicht mehr genutzter Nähmaschinen im privaten Umfeld oder über kostenlose Kleinanzeigen, schwarze Bretter etc..</a:t>
            </a:r>
          </a:p>
          <a:p>
            <a:pPr>
              <a:lnSpc>
                <a:spcPct val="90000"/>
              </a:lnSpc>
            </a:pPr>
            <a:endParaRPr lang="de-DE" sz="4000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082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4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30440" y="1133919"/>
            <a:ext cx="7487880" cy="47075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Tutorials des </a:t>
            </a: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BNTextillabor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 für Näh- und Reparatur-Techniken</a:t>
            </a:r>
          </a:p>
          <a:p>
            <a:pPr>
              <a:lnSpc>
                <a:spcPct val="90000"/>
              </a:lnSpc>
            </a:pPr>
            <a:endParaRPr lang="de-DE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r>
              <a:rPr lang="de-DE" sz="2000" spc="-1" dirty="0">
                <a:latin typeface="Fira Sans" panose="020B0503050000020004" pitchFamily="34" charset="0"/>
                <a:ea typeface="Fira Sans" panose="020B0503050000020004" pitchFamily="34" charset="0"/>
                <a:hlinkClick r:id="rId3"/>
              </a:rPr>
              <a:t>https://www.uni-ulm.de/mawi/bntextillabor/bildungsangebote/lehrkraefte/infomaterial-tutorials/</a:t>
            </a:r>
            <a:endParaRPr lang="de-DE" sz="20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Präsentationen zu Praxis –Workshops für einfache Nähtechniken:</a:t>
            </a:r>
          </a:p>
          <a:p>
            <a:pPr>
              <a:lnSpc>
                <a:spcPct val="90000"/>
              </a:lnSpc>
            </a:pP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000" spc="-1" dirty="0">
                <a:solidFill>
                  <a:srgbClr val="000000"/>
                </a:solidFill>
                <a:latin typeface="Fira Sans"/>
                <a:ea typeface="Fira Sans"/>
                <a:hlinkClick r:id="rId4"/>
              </a:rPr>
              <a:t>https://www.uni-ulm.de/mawi/bntextillabor/</a:t>
            </a:r>
            <a:r>
              <a:rPr lang="de-DE" sz="2000" spc="-1" dirty="0" err="1">
                <a:solidFill>
                  <a:srgbClr val="000000"/>
                </a:solidFill>
                <a:latin typeface="Fira Sans"/>
                <a:ea typeface="Fira Sans"/>
                <a:hlinkClick r:id="rId4"/>
              </a:rPr>
              <a:t>bildungsangebote</a:t>
            </a:r>
            <a:r>
              <a:rPr lang="de-DE" sz="2000" spc="-1" dirty="0">
                <a:solidFill>
                  <a:srgbClr val="000000"/>
                </a:solidFill>
                <a:latin typeface="Fira Sans"/>
                <a:ea typeface="Fira Sans"/>
                <a:hlinkClick r:id="rId4"/>
              </a:rPr>
              <a:t>/</a:t>
            </a:r>
            <a:r>
              <a:rPr lang="de-DE" sz="2000" spc="-1" dirty="0" err="1">
                <a:solidFill>
                  <a:srgbClr val="000000"/>
                </a:solidFill>
                <a:latin typeface="Fira Sans"/>
                <a:ea typeface="Fira Sans"/>
                <a:hlinkClick r:id="rId4"/>
              </a:rPr>
              <a:t>lehrkraefte</a:t>
            </a:r>
            <a:r>
              <a:rPr lang="de-DE" sz="2000" spc="-1" dirty="0">
                <a:solidFill>
                  <a:srgbClr val="000000"/>
                </a:solidFill>
                <a:latin typeface="Fira Sans"/>
                <a:ea typeface="Fira Sans"/>
                <a:hlinkClick r:id="rId4"/>
              </a:rPr>
              <a:t>/praxis-workshops/</a:t>
            </a:r>
            <a:endParaRPr lang="de-DE" sz="20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>
              <a:lnSpc>
                <a:spcPct val="90000"/>
              </a:lnSpc>
            </a:pPr>
            <a:endParaRPr lang="de-DE" sz="4000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932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5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30440" y="1413834"/>
            <a:ext cx="7487880" cy="47075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Links für kleinere Nähprojekten:</a:t>
            </a:r>
          </a:p>
          <a:p>
            <a:pPr>
              <a:lnSpc>
                <a:spcPct val="90000"/>
              </a:lnSpc>
            </a:pP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eine große Auswahl für detaillierte Suchen bietet: </a:t>
            </a: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  <a:hlinkClick r:id="rId3"/>
              </a:rPr>
              <a:t>www.pinterest.de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  <a:hlinkClick r:id="rId4"/>
              </a:rPr>
              <a:t>https://www.diymode.de/15-ideen-fuer-naehanfaenger/</a:t>
            </a: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  <a:hlinkClick r:id="rId5"/>
              </a:rPr>
              <a:t>https://www.stoffe.de/naehanleitungen-fuer-anfaenger.html</a:t>
            </a: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 marL="360">
              <a:lnSpc>
                <a:spcPct val="100000"/>
              </a:lnSpc>
              <a:tabLst>
                <a:tab pos="0" algn="l"/>
              </a:tabLst>
            </a:pP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>
              <a:lnSpc>
                <a:spcPct val="90000"/>
              </a:lnSpc>
            </a:pPr>
            <a:endParaRPr lang="de-DE" sz="4000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680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6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30440" y="1413834"/>
            <a:ext cx="7487880" cy="48040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Evaluation des Projekts: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Zeitpunkt idealerweise 2-3 Termine vor Projektende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Diskussion in der Gruppe: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Was läuft gut? Was schlecht? Wie können Probleme behoben werden? Was kann die Gruppe besser machen?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Dokumentation der Punkte an Tafel oder Flipchart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Lösungen an den verbleibenden Projekt-Terminen umsetzen </a:t>
            </a:r>
          </a:p>
        </p:txBody>
      </p:sp>
    </p:spTree>
    <p:extLst>
      <p:ext uri="{BB962C8B-B14F-4D97-AF65-F5344CB8AC3E}">
        <p14:creationId xmlns:p14="http://schemas.microsoft.com/office/powerpoint/2010/main" val="54525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Macintosh PowerPoint</Application>
  <PresentationFormat>Breitbild</PresentationFormat>
  <Paragraphs>75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Fira Sans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Microsoft Office User</cp:lastModifiedBy>
  <cp:revision>25</cp:revision>
  <dcterms:created xsi:type="dcterms:W3CDTF">2021-05-27T12:10:56Z</dcterms:created>
  <dcterms:modified xsi:type="dcterms:W3CDTF">2021-07-13T10:36:34Z</dcterms:modified>
</cp:coreProperties>
</file>