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4" r:id="rId2"/>
    <p:sldId id="266" r:id="rId3"/>
    <p:sldId id="267" r:id="rId4"/>
    <p:sldId id="274" r:id="rId5"/>
    <p:sldId id="273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Hirscher (anja.hirscher@uni-ulm.de)" initials="AH(" lastIdx="2" clrIdx="0"/>
  <p:cmAuthor id="2" name="Microsoft Office User" initials="MOU" lastIdx="32" clrIdx="1"/>
  <p:cmAuthor id="3" name="TU-Pseudonym 8095161539358454" initials="T8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6"/>
    <p:restoredTop sz="74468"/>
  </p:normalViewPr>
  <p:slideViewPr>
    <p:cSldViewPr snapToGrid="0" snapToObjects="1">
      <p:cViewPr varScale="1">
        <p:scale>
          <a:sx n="95" d="100"/>
          <a:sy n="95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7C4C-28FB-5F4C-A6FE-7115E42EB4D3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C3D90-2FE0-0E4E-A712-31C42B9ACD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47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 smtClean="0">
                <a:latin typeface="+mn-lt"/>
              </a:rPr>
              <a:t>Die </a:t>
            </a:r>
            <a:r>
              <a:rPr lang="de-DE" sz="2000" b="0" strike="noStrike" spc="-1" dirty="0" err="1" smtClean="0">
                <a:latin typeface="+mn-lt"/>
              </a:rPr>
              <a:t>SchülerInnen</a:t>
            </a:r>
            <a:r>
              <a:rPr lang="de-DE" sz="2000" b="0" strike="noStrike" spc="-1" dirty="0" smtClean="0">
                <a:latin typeface="+mn-lt"/>
              </a:rPr>
              <a:t> können z.</a:t>
            </a:r>
            <a:r>
              <a:rPr lang="de-DE" sz="2000" b="0" strike="noStrike" spc="-1" baseline="0" dirty="0" smtClean="0">
                <a:latin typeface="+mn-lt"/>
              </a:rPr>
              <a:t> B</a:t>
            </a:r>
            <a:r>
              <a:rPr lang="de-DE" sz="2000" b="0" strike="noStrike" spc="-1" dirty="0" smtClean="0">
                <a:latin typeface="+mn-lt"/>
              </a:rPr>
              <a:t>. über die Mode-/Fast Fashion Industrie informieren, auf Missstände entlang der textilen Kette aufmerksam machen, für einen nachhaltigeren Umgang mit Kleidung werben oder sich das Lieferkettengesetz zum Thema machen.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 smtClean="0">
              <a:latin typeface="+mn-lt"/>
            </a:endParaRP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 smtClean="0">
                <a:latin typeface="+mn-lt"/>
              </a:rPr>
              <a:t>Die Organisation </a:t>
            </a:r>
            <a:r>
              <a:rPr lang="de-DE" sz="2000" b="0" i="1" strike="noStrike" spc="-1" dirty="0" smtClean="0">
                <a:latin typeface="+mn-lt"/>
              </a:rPr>
              <a:t>Fashion Revolution </a:t>
            </a:r>
            <a:r>
              <a:rPr lang="de-DE" sz="2000" b="0" strike="noStrike" spc="-1" dirty="0" smtClean="0">
                <a:latin typeface="+mn-lt"/>
              </a:rPr>
              <a:t>ist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 gemeinnützige globale Bewegung, die von der Fashion Revolution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Foundation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Fashion Revolution CIC mit Teams in über 100 Ländern auf der ganzen Welt vertreten wird. Gegründet wurde sie 2013 </a:t>
            </a:r>
            <a:r>
              <a:rPr lang="de-DE" sz="2000" b="0" strike="noStrike" spc="-1" dirty="0" smtClean="0">
                <a:latin typeface="+mn-lt"/>
              </a:rPr>
              <a:t>mit dem Einsturz des Rana Plaza Gebäudes mit über 1100 Toten.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 smtClean="0">
                <a:latin typeface="+mn-lt"/>
              </a:rPr>
              <a:t>Auf der Website von Fashion Revolution</a:t>
            </a:r>
            <a:r>
              <a:rPr lang="de-DE" sz="2000" b="0" strike="noStrike" spc="-1" baseline="0" dirty="0" smtClean="0">
                <a:latin typeface="+mn-lt"/>
              </a:rPr>
              <a:t> </a:t>
            </a:r>
            <a:r>
              <a:rPr lang="de-DE" sz="2000" b="0" strike="noStrike" spc="-1" dirty="0" smtClean="0">
                <a:latin typeface="+mn-lt"/>
              </a:rPr>
              <a:t>findet sich eine große Auswahl an Informationsmaterial, auch gut geeignet für den Unterricht,  Material für Kampagnen, Poster etc. 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 smtClean="0">
                <a:latin typeface="+mn-lt"/>
              </a:rPr>
              <a:t>https://www.fashionrevolution.org/resources/free-downloads/ (Stand 19.05.2021) 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 smtClean="0">
              <a:latin typeface="+mn-lt"/>
            </a:endParaRP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 smtClean="0">
                <a:latin typeface="+mn-lt"/>
              </a:rPr>
              <a:t>Viele Informationen rund um Fast Fashion finden sich z. B. in dieser Broschüre für Jugendliche unter 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 smtClean="0">
                <a:latin typeface="+mn-lt"/>
              </a:rPr>
              <a:t>https://www.uni-ulm.de/fileadmin/website_uni_ulm/mawi.bntextillabor/BNTextillabor_Broschuere.pdf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 smtClean="0">
                <a:latin typeface="+mn-lt"/>
              </a:rPr>
              <a:t>Und auf https://www.instagram.com/bntextillabor/</a:t>
            </a:r>
            <a:endParaRPr lang="de-DE" sz="2000" b="0" strike="noStrike" spc="-1" dirty="0">
              <a:latin typeface="+mn-lt"/>
            </a:endParaRPr>
          </a:p>
        </p:txBody>
      </p:sp>
      <p:sp>
        <p:nvSpPr>
          <p:cNvPr id="38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1F36D2E-BAA5-43C2-B67A-7DBF22A2E03F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70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Die </a:t>
            </a:r>
            <a:r>
              <a:rPr lang="de-DE" sz="2000" b="0" strike="noStrike" spc="-1" dirty="0" err="1" smtClean="0">
                <a:latin typeface="Calibri"/>
              </a:rPr>
              <a:t>SchülerInnen</a:t>
            </a:r>
            <a:r>
              <a:rPr lang="de-DE" sz="2000" b="0" strike="noStrike" spc="-1" dirty="0" smtClean="0">
                <a:latin typeface="Calibri"/>
              </a:rPr>
              <a:t> </a:t>
            </a:r>
            <a:r>
              <a:rPr lang="de-DE" sz="2000" b="0" strike="noStrike" spc="-1" dirty="0">
                <a:latin typeface="Calibri"/>
              </a:rPr>
              <a:t>sollten die genannten </a:t>
            </a:r>
            <a:r>
              <a:rPr lang="de-DE" sz="2000" b="0" strike="noStrike" spc="-1" dirty="0" err="1">
                <a:latin typeface="Calibri"/>
              </a:rPr>
              <a:t>ToDo‘s</a:t>
            </a:r>
            <a:r>
              <a:rPr lang="de-DE" sz="2000" b="0" strike="noStrike" spc="-1" dirty="0">
                <a:latin typeface="Calibri"/>
              </a:rPr>
              <a:t> zunächst selbst entwickeln und mit Inhalt füllen. </a:t>
            </a:r>
            <a:r>
              <a:rPr lang="de-DE" sz="2000" b="0" strike="noStrike" spc="-1" dirty="0" smtClean="0">
                <a:latin typeface="Calibri"/>
              </a:rPr>
              <a:t>Die </a:t>
            </a:r>
            <a:r>
              <a:rPr lang="de-DE" sz="2000" b="0" strike="noStrike" spc="-1" dirty="0">
                <a:latin typeface="Calibri"/>
              </a:rPr>
              <a:t>Folie sollte nur als Anregung oder Unterstützung herangezogen werden, falls die eigenständige Projektentwicklung überhaupt nicht funktioniert.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Evtl. können auch von Seiten der Lehrenden nur einzelne Stichpunkte als Anregung genannt werden.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45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Ein weiteres Beispiele für Kampagnen von Greenpeace: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+mn-lt"/>
              </a:rPr>
              <a:t>https://</a:t>
            </a:r>
            <a:r>
              <a:rPr lang="de-DE" sz="2000" b="0" strike="noStrike" spc="-1" dirty="0" err="1">
                <a:latin typeface="+mn-lt"/>
              </a:rPr>
              <a:t>www.greenpeace.de</a:t>
            </a:r>
            <a:r>
              <a:rPr lang="de-DE" sz="2000" b="0" strike="noStrike" spc="-1" dirty="0">
                <a:latin typeface="+mn-lt"/>
              </a:rPr>
              <a:t>/</a:t>
            </a:r>
            <a:r>
              <a:rPr lang="de-DE" sz="2000" b="0" strike="noStrike" spc="-1" dirty="0" err="1">
                <a:latin typeface="+mn-lt"/>
              </a:rPr>
              <a:t>kampagnen</a:t>
            </a:r>
            <a:r>
              <a:rPr lang="de-DE" sz="2000" b="0" strike="noStrike" spc="-1" dirty="0">
                <a:latin typeface="+mn-lt"/>
              </a:rPr>
              <a:t>/</a:t>
            </a:r>
            <a:r>
              <a:rPr lang="de-DE" sz="2000" b="0" strike="noStrike" spc="-1" dirty="0" err="1">
                <a:latin typeface="+mn-lt"/>
              </a:rPr>
              <a:t>detox</a:t>
            </a:r>
            <a:r>
              <a:rPr lang="de-DE" sz="2000" b="0" strike="noStrike" spc="-1" dirty="0">
                <a:latin typeface="+mn-lt"/>
              </a:rPr>
              <a:t> (Stand 27.05.2021)</a:t>
            </a:r>
            <a:endParaRPr lang="de-DE" sz="2000" b="0" strike="noStrike" spc="-1" dirty="0">
              <a:latin typeface="Calibri"/>
            </a:endParaRP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58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dirty="0"/>
              <a:t>Wenn kein handgeschriebenes / gemaltes Material verwendet wird, kann auch mit Grafik-Tools gearbeitet werden: Frei verfügbar und einsetzbar für vernetztes Arbeiten ist </a:t>
            </a:r>
            <a:r>
              <a:rPr lang="de-DE" sz="2000" dirty="0" err="1" smtClean="0"/>
              <a:t>Canva</a:t>
            </a:r>
            <a:r>
              <a:rPr lang="de-DE" sz="2000" dirty="0" smtClean="0"/>
              <a:t>.</a:t>
            </a:r>
            <a:r>
              <a:rPr lang="de-DE" sz="2000" baseline="0" dirty="0" smtClean="0"/>
              <a:t> </a:t>
            </a:r>
          </a:p>
          <a:p>
            <a:r>
              <a:rPr lang="de-DE" sz="2000" baseline="0" dirty="0" smtClean="0"/>
              <a:t>Es</a:t>
            </a:r>
            <a:r>
              <a:rPr lang="de-DE" sz="2000" dirty="0" smtClean="0"/>
              <a:t> </a:t>
            </a:r>
            <a:r>
              <a:rPr lang="de-DE" sz="2000" dirty="0"/>
              <a:t>funktioniert nach dem Drag-</a:t>
            </a:r>
            <a:r>
              <a:rPr lang="de-DE" sz="2000" dirty="0" err="1"/>
              <a:t>and</a:t>
            </a:r>
            <a:r>
              <a:rPr lang="de-DE" sz="2000" dirty="0"/>
              <a:t>-Drop-Prinzip und beinhaltet viele Vorlagen: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Fira Sans" panose="020B0503050000020004" pitchFamily="34" charset="0"/>
              </a:rPr>
              <a:t>https://</a:t>
            </a:r>
            <a:r>
              <a:rPr lang="de-DE" sz="2000" dirty="0" err="1">
                <a:latin typeface="Fira Sans" panose="020B0503050000020004" pitchFamily="34" charset="0"/>
              </a:rPr>
              <a:t>www.canva.com</a:t>
            </a:r>
            <a:r>
              <a:rPr lang="de-DE" sz="2000" dirty="0">
                <a:latin typeface="Fira Sans" panose="020B0503050000020004" pitchFamily="34" charset="0"/>
              </a:rPr>
              <a:t>/</a:t>
            </a:r>
            <a:r>
              <a:rPr lang="de-DE" sz="2000" dirty="0" err="1">
                <a:latin typeface="Fira Sans" panose="020B0503050000020004" pitchFamily="34" charset="0"/>
              </a:rPr>
              <a:t>education</a:t>
            </a:r>
            <a:r>
              <a:rPr lang="de-DE" sz="2000" dirty="0">
                <a:latin typeface="Fira Sans" panose="020B0503050000020004" pitchFamily="34" charset="0"/>
              </a:rPr>
              <a:t>/ (Stand 27.05.2021)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4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48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5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78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522DFEA-D055-754A-A358-AE663F86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F91FFCBA-BF02-9B4D-A8AB-F377D0214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2ECBC86-73C6-8D46-A8CD-85383049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5668DD8-67E7-E346-BE0F-B261D7AE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60C914E-8736-CE45-8DD4-D5351EF8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05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2B81C4-A045-8D41-92F8-FAE3C001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D50B4B0C-6FD2-CF4F-A493-F9A8068F2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437CAAD-D747-0443-B152-D3EF17B9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257BB8E-FE59-CF48-A5B5-2F6AF266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6B9493E-4CE7-9B4E-B695-C2677974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48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1A4552F0-40D9-D24D-8E53-872C8F842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2EB7F760-BAD7-8348-9C30-A66686604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1ABA784-157B-3C4B-AC8A-6E98C15E8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D399DEE-DD0E-9F43-9728-69EA73E6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92B279F-5906-8D49-BE93-95DDBB3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3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511" y="1122480"/>
            <a:ext cx="1036224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99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B57FD74-AB0A-8440-932C-EA457E54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BD70CE3-C9DF-E647-A83F-AA7D539FE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9149676-2721-354F-A86C-EEFFE166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8FED20A-9100-2E4B-8497-364A1561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FEF80CC-8253-8B40-A4F1-68882464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47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0941F9-1B13-084B-B580-1DEBF2FD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E5917C0-3B29-A944-B2BE-E0F3EEDBE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3A0BD80-2428-D54F-A115-263C5C22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0116E26-BFF1-4348-B3BA-49DCA1F5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DEEC376-5373-5D42-A850-D862FB80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42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7E39049-C510-F743-91FD-BAB063C86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1AEAB5A-275E-BF4D-8775-08659564B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B5C750C7-F4FB-5243-A91C-394A7081B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C137B349-020C-224D-8EF1-DDA220A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90CC487B-4C8B-F04A-BAC5-0C6C1C38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9531361-254E-CE4F-B15D-E8302415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34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2D22BD8-479E-764D-8814-8655E8CD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92A6CED-8933-2D48-8687-2E039268D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65526FE-6BC2-C140-B345-F9868B4CA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372D7E9E-D331-1A40-84F0-70454EA55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B6A60967-D395-D445-829A-C5BAA61C4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A905B2E8-704A-DF48-A22D-73804744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81C6C615-6DF1-9B4F-A56E-109CA3C9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0F3FD465-96D1-C749-8D28-A6E031E1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48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DDDB72B-0D8B-A44A-B643-56E0D129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6D97B3E1-8A81-D743-B691-00EA7B70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39A032DE-1F25-3F4D-AB47-9174DFFC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7503583-734E-904C-93FF-3FB7FB6A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54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C29E40A1-6C5D-D74F-8FD7-71C4D00E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0B04CE45-3C74-234C-9352-21D793AA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C533B8CE-1439-734B-9C4B-4D0840F8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79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0880DF-98F9-4848-9202-B7C3363D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5F0C17D-5DDE-804C-ADBD-25F12C802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9327FB9D-E31D-1647-9400-96ABAB35C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A3757CE4-10AA-DF44-9D49-E2C8BB5D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5EE647C-9FEA-A44C-8421-914F27C7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4D928328-9429-2144-AC1E-8DCDC60D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1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06BD57-7AE7-4F4D-82D8-923AE7B8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1B648860-1807-3C4A-A586-84BF4738E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BC74BDB-BB0E-CF4B-A491-F80CBB7BF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C61BDDF-02E7-A244-ABBF-4CFE183C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95D634D-A890-9743-AC57-7FDDABB2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BFE15B9-5989-9B45-898D-638D584B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47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611FBF3C-8995-AE41-9161-2C532357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604030C8-FF8A-CA41-9D80-F34B89DF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A7EA6F4-35EA-AA46-8843-34CA3485D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78AD-5508-3F44-8D24-2E9AC08398B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85F0BB2-3B21-8B49-AD7A-C8EA96818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547EFEF-327A-5647-9121-88420F3CF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2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fashionrevolution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s://www.gratis-in-berlin.de/schatztruhe/item/2035895-foto-aktion-who-made-my-cloth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shionrevolution.org/resources/free-download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8139240" y="646308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F9F090F-B815-4DC4-8360-CCF2725CC7DE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1</a:t>
            </a:fld>
            <a:endParaRPr lang="de-DE" sz="1200" spc="-1">
              <a:latin typeface="Calibri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2043000" y="540000"/>
            <a:ext cx="8063988" cy="16469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54500" lnSpcReduction="20000"/>
          </a:bodyPr>
          <a:lstStyle/>
          <a:p>
            <a:pPr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lang="en-GB" sz="5100" b="1" spc="-1" dirty="0" err="1">
                <a:solidFill>
                  <a:srgbClr val="000000"/>
                </a:solidFill>
                <a:latin typeface="Fira Sans"/>
                <a:ea typeface="Fira Sans"/>
              </a:rPr>
              <a:t>Einführung</a:t>
            </a:r>
            <a:r>
              <a:rPr lang="en-GB" sz="5100" b="1" spc="-1" dirty="0">
                <a:solidFill>
                  <a:srgbClr val="000000"/>
                </a:solidFill>
                <a:latin typeface="Fira Sans"/>
                <a:ea typeface="Fira Sans"/>
              </a:rPr>
              <a:t> in das </a:t>
            </a:r>
            <a:r>
              <a:rPr lang="en-GB" sz="5100" b="1" spc="-1" dirty="0" err="1">
                <a:solidFill>
                  <a:srgbClr val="000000"/>
                </a:solidFill>
                <a:latin typeface="Fira Sans"/>
                <a:ea typeface="Fira Sans"/>
              </a:rPr>
              <a:t>Projekt</a:t>
            </a:r>
            <a:r>
              <a:rPr lang="en-GB" sz="5100" b="1" spc="-1" dirty="0">
                <a:solidFill>
                  <a:srgbClr val="000000"/>
                </a:solidFill>
                <a:latin typeface="Fira Sans"/>
                <a:ea typeface="Fira Sans"/>
              </a:rPr>
              <a:t>:</a:t>
            </a:r>
          </a:p>
          <a:p>
            <a:pPr>
              <a:lnSpc>
                <a:spcPct val="90000"/>
              </a:lnSpc>
            </a:pPr>
            <a:endParaRPr lang="en-GB" sz="5100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>
              <a:lnSpc>
                <a:spcPct val="90000"/>
              </a:lnSpc>
            </a:pPr>
            <a:r>
              <a:rPr sz="3900" dirty="0"/>
              <a:t/>
            </a:r>
            <a:br>
              <a:rPr sz="3900" dirty="0"/>
            </a:br>
            <a:r>
              <a:rPr dirty="0"/>
              <a:t/>
            </a:r>
            <a:br>
              <a:rPr dirty="0"/>
            </a:br>
            <a:r>
              <a:rPr lang="de-DE" sz="8500" b="1" spc="-1" dirty="0">
                <a:solidFill>
                  <a:srgbClr val="000000"/>
                </a:solidFill>
                <a:latin typeface="Fira Sans"/>
                <a:ea typeface="Fira Sans"/>
              </a:rPr>
              <a:t>Politisch aktiv werden!</a:t>
            </a:r>
            <a:endParaRPr lang="de-DE" sz="8500" spc="-1" dirty="0">
              <a:latin typeface="Calibri"/>
            </a:endParaRPr>
          </a:p>
        </p:txBody>
      </p:sp>
      <p:grpSp>
        <p:nvGrpSpPr>
          <p:cNvPr id="161" name="Group 3"/>
          <p:cNvGrpSpPr>
            <a:grpSpLocks noChangeAspect="1"/>
          </p:cNvGrpSpPr>
          <p:nvPr/>
        </p:nvGrpSpPr>
        <p:grpSpPr>
          <a:xfrm>
            <a:off x="4737838" y="2465083"/>
            <a:ext cx="5939829" cy="3662585"/>
            <a:chOff x="2150279" y="1662840"/>
            <a:chExt cx="7816813" cy="4819230"/>
          </a:xfrm>
        </p:grpSpPr>
        <p:pic>
          <p:nvPicPr>
            <p:cNvPr id="162" name="Grafik 1"/>
            <p:cNvPicPr/>
            <p:nvPr/>
          </p:nvPicPr>
          <p:blipFill>
            <a:blip r:embed="rId3"/>
            <a:srcRect l="20952" t="-3636"/>
            <a:stretch/>
          </p:blipFill>
          <p:spPr>
            <a:xfrm>
              <a:off x="2150280" y="1662840"/>
              <a:ext cx="6022080" cy="4421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3" name="CustomShape 4"/>
            <p:cNvSpPr/>
            <p:nvPr/>
          </p:nvSpPr>
          <p:spPr>
            <a:xfrm>
              <a:off x="2150279" y="6149880"/>
              <a:ext cx="7816813" cy="33219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050" u="sng" spc="-1" dirty="0">
                  <a:solidFill>
                    <a:srgbClr val="0563C1"/>
                  </a:solidFill>
                  <a:latin typeface="Fire Sans Medium"/>
                  <a:ea typeface="DejaVu Sans"/>
                  <a:hlinkClick r:id="rId4"/>
                </a:rPr>
                <a:t>https://www.gratis-in-berlin.de/schatztruhe/item/2035895-foto-aktion-who-made-my-clothes</a:t>
              </a:r>
              <a:endParaRPr lang="de-DE" sz="1050" spc="-1" dirty="0">
                <a:latin typeface="Calibri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xmlns="" id="{F80ACF8F-0610-BD41-B460-747DC8AB3542}"/>
              </a:ext>
            </a:extLst>
          </p:cNvPr>
          <p:cNvGrpSpPr>
            <a:grpSpLocks noChangeAspect="1"/>
          </p:cNvGrpSpPr>
          <p:nvPr/>
        </p:nvGrpSpPr>
        <p:grpSpPr>
          <a:xfrm>
            <a:off x="2224654" y="2527667"/>
            <a:ext cx="1646847" cy="3600000"/>
            <a:chOff x="1043552" y="2465082"/>
            <a:chExt cx="1800000" cy="3934638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xmlns="" id="{9DE1FBBF-33E0-B24E-A886-806CAE9FE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552" y="2465082"/>
              <a:ext cx="1800000" cy="1800000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xmlns="" id="{25CE7A51-9E17-6B43-AF5D-4B6AD4CC1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552" y="4599720"/>
              <a:ext cx="1800000" cy="1800000"/>
            </a:xfrm>
            <a:prstGeom prst="rect">
              <a:avLst/>
            </a:prstGeom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FC2803FC-039F-2745-81AD-90C839304D8A}"/>
              </a:ext>
            </a:extLst>
          </p:cNvPr>
          <p:cNvSpPr txBox="1"/>
          <p:nvPr/>
        </p:nvSpPr>
        <p:spPr>
          <a:xfrm>
            <a:off x="2152804" y="6248161"/>
            <a:ext cx="269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  <a:ea typeface="Fira Sans" panose="020B0503050000020004" pitchFamily="34" charset="0"/>
                <a:hlinkClick r:id="rId7"/>
              </a:rPr>
              <a:t>https://www.fashionrevolution.org</a:t>
            </a:r>
            <a:endParaRPr lang="de-DE" sz="1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2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260000" y="900000"/>
            <a:ext cx="8984880" cy="4628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 err="1">
                <a:solidFill>
                  <a:srgbClr val="000000"/>
                </a:solidFill>
                <a:latin typeface="Fira Sans"/>
                <a:ea typeface="Fira Sans"/>
              </a:rPr>
              <a:t>ToDo’s</a:t>
            </a: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 für das Projekt</a:t>
            </a:r>
          </a:p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„Politisch Aktiv Werden“:</a:t>
            </a:r>
          </a:p>
          <a:p>
            <a:pPr>
              <a:lnSpc>
                <a:spcPct val="90000"/>
              </a:lnSpc>
            </a:pPr>
            <a:endParaRPr lang="de-DE" sz="4000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Projektname &amp; evtl. Logo finden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Themen festlegen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Zielgruppe/</a:t>
            </a:r>
            <a:r>
              <a:rPr lang="de-DE" sz="2400" spc="-1" dirty="0" err="1">
                <a:solidFill>
                  <a:srgbClr val="000000"/>
                </a:solidFill>
                <a:latin typeface="Fira Sans"/>
                <a:ea typeface="Fira Sans"/>
              </a:rPr>
              <a:t>n</a:t>
            </a: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 festlegen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Medien zur Verbreitung festlegen (z.B. analog: Plakate, Aufsteller, direkte Ansprache / digital: </a:t>
            </a:r>
            <a:r>
              <a:rPr lang="de-DE" sz="2400" spc="-1" dirty="0" err="1">
                <a:solidFill>
                  <a:srgbClr val="000000"/>
                </a:solidFill>
                <a:latin typeface="Fira Sans"/>
                <a:ea typeface="Fira Sans"/>
              </a:rPr>
              <a:t>Social</a:t>
            </a: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 Media usw.)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Evtl. Planung einer Ausstellung zur Dokumentation</a:t>
            </a:r>
            <a:endParaRPr lang="de-DE" sz="4000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72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3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260000" y="900000"/>
            <a:ext cx="8984880" cy="4628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Beispiele für Kampagnen-Material:</a:t>
            </a:r>
          </a:p>
          <a:p>
            <a:pPr>
              <a:lnSpc>
                <a:spcPct val="90000"/>
              </a:lnSpc>
            </a:pPr>
            <a:endParaRPr lang="de-DE" sz="4000" b="1" spc="-1" dirty="0">
              <a:solidFill>
                <a:srgbClr val="000000"/>
              </a:solidFill>
              <a:latin typeface="Fira Sans"/>
              <a:ea typeface="Fira Sans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2ED3CFCD-1387-8448-B230-52EC7C341691}"/>
              </a:ext>
            </a:extLst>
          </p:cNvPr>
          <p:cNvGrpSpPr/>
          <p:nvPr/>
        </p:nvGrpSpPr>
        <p:grpSpPr>
          <a:xfrm>
            <a:off x="2152440" y="1688604"/>
            <a:ext cx="7200000" cy="4801330"/>
            <a:chOff x="2152440" y="1602339"/>
            <a:chExt cx="7200000" cy="4801330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xmlns="" id="{33EC3A6C-6884-1345-AF49-215A96D13BC8}"/>
                </a:ext>
              </a:extLst>
            </p:cNvPr>
            <p:cNvSpPr txBox="1"/>
            <p:nvPr/>
          </p:nvSpPr>
          <p:spPr>
            <a:xfrm>
              <a:off x="2162355" y="6034337"/>
              <a:ext cx="6935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hlinkClick r:id="rId3"/>
                </a:rPr>
                <a:t>https://</a:t>
              </a:r>
              <a:r>
                <a:rPr lang="de-DE" dirty="0" err="1">
                  <a:hlinkClick r:id="rId3"/>
                </a:rPr>
                <a:t>www.fashionrevolution.org</a:t>
              </a:r>
              <a:r>
                <a:rPr lang="de-DE" dirty="0">
                  <a:hlinkClick r:id="rId3"/>
                </a:rPr>
                <a:t>/</a:t>
              </a:r>
              <a:r>
                <a:rPr lang="de-DE" dirty="0" err="1">
                  <a:hlinkClick r:id="rId3"/>
                </a:rPr>
                <a:t>resources</a:t>
              </a:r>
              <a:r>
                <a:rPr lang="de-DE" dirty="0">
                  <a:hlinkClick r:id="rId3"/>
                </a:rPr>
                <a:t>/</a:t>
              </a:r>
              <a:r>
                <a:rPr lang="de-DE" dirty="0" err="1">
                  <a:hlinkClick r:id="rId3"/>
                </a:rPr>
                <a:t>free</a:t>
              </a:r>
              <a:r>
                <a:rPr lang="de-DE" dirty="0">
                  <a:hlinkClick r:id="rId3"/>
                </a:rPr>
                <a:t>-downloads/</a:t>
              </a:r>
              <a:endParaRPr lang="de-DE" dirty="0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xmlns="" id="{0A2AB2A3-049A-114B-B5D6-CD5D1420A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2440" y="1602339"/>
              <a:ext cx="7200000" cy="4120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509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4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260000" y="900000"/>
            <a:ext cx="8984880" cy="4628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Eigenes Material erstellen:</a:t>
            </a:r>
          </a:p>
          <a:p>
            <a:pPr>
              <a:lnSpc>
                <a:spcPct val="90000"/>
              </a:lnSpc>
            </a:pPr>
            <a:endParaRPr lang="de-DE" sz="4000" b="1" spc="-1" dirty="0">
              <a:solidFill>
                <a:srgbClr val="000000"/>
              </a:solidFill>
              <a:latin typeface="Fira Sans"/>
              <a:ea typeface="Fira San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E4BD9EEA-0BA5-0049-81BB-56EFC4635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258" y="1812410"/>
            <a:ext cx="7427970" cy="421994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25DE49D3-A09F-8641-83CE-2AC7CACD0555}"/>
              </a:ext>
            </a:extLst>
          </p:cNvPr>
          <p:cNvSpPr/>
          <p:nvPr/>
        </p:nvSpPr>
        <p:spPr>
          <a:xfrm>
            <a:off x="1923258" y="6085879"/>
            <a:ext cx="3108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https://</a:t>
            </a:r>
            <a:r>
              <a:rPr lang="de-DE" sz="1400" dirty="0" err="1">
                <a:latin typeface="Fira Sans" panose="020B0503050000020004" pitchFamily="34" charset="0"/>
              </a:rPr>
              <a:t>www.canva.com</a:t>
            </a:r>
            <a:r>
              <a:rPr lang="de-DE" sz="1400" dirty="0">
                <a:latin typeface="Fira Sans" panose="020B0503050000020004" pitchFamily="34" charset="0"/>
              </a:rPr>
              <a:t>/</a:t>
            </a:r>
            <a:r>
              <a:rPr lang="de-DE" sz="1400" dirty="0" err="1">
                <a:latin typeface="Fira Sans" panose="020B0503050000020004" pitchFamily="34" charset="0"/>
              </a:rPr>
              <a:t>education</a:t>
            </a:r>
            <a:r>
              <a:rPr lang="de-DE" sz="1400" dirty="0">
                <a:latin typeface="Fira Sans" panose="020B05030500000200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0708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5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930440" y="1413834"/>
            <a:ext cx="7487880" cy="48040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Evaluation des Projekts:</a:t>
            </a:r>
          </a:p>
          <a:p>
            <a:pPr>
              <a:lnSpc>
                <a:spcPct val="90000"/>
              </a:lnSpc>
            </a:pPr>
            <a:endParaRPr lang="de-DE" sz="4000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Zeitpunkt idealerweise 2-3 Termine vor Projektende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Diskussion in der Gruppe: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Was läuft gut? Was schlecht? Wie können Probleme behoben werden? Was kann die Gruppe besser machen?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Dokumentation der Punkte an Tafel oder Flipchart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Lösungen </a:t>
            </a:r>
            <a:r>
              <a:rPr lang="de-DE" sz="2400" spc="-1" dirty="0" smtClean="0">
                <a:solidFill>
                  <a:srgbClr val="000000"/>
                </a:solidFill>
                <a:latin typeface="Fira Sans"/>
                <a:ea typeface="Fira Sans"/>
              </a:rPr>
              <a:t>an </a:t>
            </a: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den verbleibenden </a:t>
            </a: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Projekt-Terminen umsetzen </a:t>
            </a:r>
            <a:endParaRPr lang="de-DE" sz="2400" spc="-1" dirty="0">
              <a:solidFill>
                <a:srgbClr val="000000"/>
              </a:solidFill>
              <a:latin typeface="Fira Sans"/>
              <a:ea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944735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Breitbild</PresentationFormat>
  <Paragraphs>50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DejaVu Sans</vt:lpstr>
      <vt:lpstr>Fira Sans</vt:lpstr>
      <vt:lpstr>Fire Sans Medium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Goerke</cp:lastModifiedBy>
  <cp:revision>17</cp:revision>
  <dcterms:created xsi:type="dcterms:W3CDTF">2021-05-27T12:10:56Z</dcterms:created>
  <dcterms:modified xsi:type="dcterms:W3CDTF">2021-07-12T14:42:35Z</dcterms:modified>
</cp:coreProperties>
</file>