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63" r:id="rId3"/>
    <p:sldId id="267" r:id="rId4"/>
    <p:sldId id="272" r:id="rId5"/>
    <p:sldId id="269" r:id="rId6"/>
    <p:sldId id="27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 Hirscher (anja.hirscher@uni-ulm.de)" initials="AH(" lastIdx="2" clrIdx="0"/>
  <p:cmAuthor id="2" name="Microsoft Office User" initials="MOU" lastIdx="32" clrIdx="1"/>
  <p:cmAuthor id="3" name="TU-Pseudonym 8095161539358454" initials="T8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41"/>
    <p:restoredTop sz="55851"/>
  </p:normalViewPr>
  <p:slideViewPr>
    <p:cSldViewPr snapToGrid="0" snapToObjects="1">
      <p:cViewPr varScale="1">
        <p:scale>
          <a:sx n="46" d="100"/>
          <a:sy n="46" d="100"/>
        </p:scale>
        <p:origin x="17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7C4C-28FB-5F4C-A6FE-7115E42EB4D3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C3D90-2FE0-0E4E-A712-31C42B9ACDC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47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+mn-lt"/>
              </a:rPr>
              <a:t>Die </a:t>
            </a:r>
            <a:r>
              <a:rPr lang="de-DE" sz="2000" b="0" strike="noStrike" spc="-1" dirty="0" err="1">
                <a:latin typeface="+mn-lt"/>
              </a:rPr>
              <a:t>SchülerInnen</a:t>
            </a:r>
            <a:r>
              <a:rPr lang="de-DE" sz="2000" b="0" strike="noStrike" spc="-1" dirty="0">
                <a:latin typeface="+mn-lt"/>
              </a:rPr>
              <a:t> führen </a:t>
            </a:r>
            <a:r>
              <a:rPr lang="de-DE" sz="2000" b="0" strike="noStrike" spc="-1" dirty="0" err="1">
                <a:latin typeface="+mn-lt"/>
              </a:rPr>
              <a:t>Upcycling</a:t>
            </a:r>
            <a:r>
              <a:rPr lang="de-DE" sz="2000" b="0" strike="noStrike" spc="-1" dirty="0">
                <a:latin typeface="+mn-lt"/>
              </a:rPr>
              <a:t>-Projekte mit abgelegten Kleidungsstücken durch. Die Kleidung wird zweitverwertet und somit länger genutzt. Es kann eine eigene Kollektion entstehen.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 dirty="0">
                <a:latin typeface="+mn-lt"/>
              </a:rPr>
              <a:t>Hier werden Beispiele für </a:t>
            </a:r>
            <a:r>
              <a:rPr lang="de-DE" sz="2000" b="0" strike="noStrike" spc="-1" dirty="0" err="1">
                <a:latin typeface="+mn-lt"/>
              </a:rPr>
              <a:t>Scrunchie</a:t>
            </a:r>
            <a:r>
              <a:rPr lang="de-DE" sz="2000" b="0" strike="noStrike" spc="-1" dirty="0">
                <a:latin typeface="+mn-lt"/>
              </a:rPr>
              <a:t>/ Haargummi, Blusen aus Herrenhemden</a:t>
            </a:r>
            <a:r>
              <a:rPr lang="de-DE" sz="2000" b="0" strike="noStrike" spc="-1" baseline="0" dirty="0">
                <a:latin typeface="+mn-lt"/>
              </a:rPr>
              <a:t> oder eine</a:t>
            </a:r>
            <a:r>
              <a:rPr lang="de-DE" sz="2000" b="0" strike="noStrike" spc="-1" dirty="0">
                <a:latin typeface="+mn-lt"/>
              </a:rPr>
              <a:t> Jacke aus  zwei alten Jeans gezeigt.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 dirty="0">
                <a:latin typeface="+mn-lt"/>
              </a:rPr>
              <a:t>Die fertigen Produkte können in einer Ausstellung für die </a:t>
            </a:r>
            <a:r>
              <a:rPr lang="de-DE" sz="2000" b="0" strike="noStrike" spc="-1" dirty="0" err="1">
                <a:latin typeface="+mn-lt"/>
              </a:rPr>
              <a:t>MitschülerInnen</a:t>
            </a:r>
            <a:r>
              <a:rPr lang="de-DE" sz="2000" b="0" strike="noStrike" spc="-1" dirty="0">
                <a:latin typeface="+mn-lt"/>
              </a:rPr>
              <a:t> präsentiert werden.</a:t>
            </a:r>
          </a:p>
          <a:p>
            <a:pPr marL="36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e-DE" sz="2000" b="0" strike="noStrike" spc="-1" dirty="0">
                <a:latin typeface="+mn-lt"/>
              </a:rPr>
              <a:t>Für dieses Projekt sollten Nähmaschinen und evtl. Unterstützung von Personen mit Näherfahrung vorhanden sein.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Tutorials für </a:t>
            </a:r>
            <a:r>
              <a:rPr lang="de-DE" sz="2000" b="0" strike="noStrike" spc="-1" dirty="0" err="1">
                <a:latin typeface="Calibri"/>
              </a:rPr>
              <a:t>Upcycling</a:t>
            </a:r>
            <a:r>
              <a:rPr lang="de-DE" sz="2000" b="0" strike="noStrike" spc="-1" dirty="0">
                <a:latin typeface="Calibri"/>
              </a:rPr>
              <a:t>-Projekte: https://</a:t>
            </a:r>
            <a:r>
              <a:rPr lang="de-DE" sz="2000" b="0" strike="noStrike" spc="-1" dirty="0" err="1">
                <a:latin typeface="Calibri"/>
              </a:rPr>
              <a:t>www.uni-ulm.de</a:t>
            </a:r>
            <a:r>
              <a:rPr lang="de-DE" sz="2000" b="0" strike="noStrike" spc="-1" dirty="0">
                <a:latin typeface="Calibri"/>
              </a:rPr>
              <a:t>/</a:t>
            </a:r>
            <a:r>
              <a:rPr lang="de-DE" sz="2000" b="0" strike="noStrike" spc="-1" dirty="0" err="1">
                <a:latin typeface="Calibri"/>
              </a:rPr>
              <a:t>mawi</a:t>
            </a:r>
            <a:r>
              <a:rPr lang="de-DE" sz="2000" b="0" strike="noStrike" spc="-1" dirty="0">
                <a:latin typeface="Calibri"/>
              </a:rPr>
              <a:t>/</a:t>
            </a:r>
            <a:r>
              <a:rPr lang="de-DE" sz="2000" b="0" strike="noStrike" spc="-1" dirty="0" err="1">
                <a:latin typeface="Calibri"/>
              </a:rPr>
              <a:t>bntextillabor</a:t>
            </a:r>
            <a:r>
              <a:rPr lang="de-DE" sz="2000" b="0" strike="noStrike" spc="-1" dirty="0">
                <a:latin typeface="Calibri"/>
              </a:rPr>
              <a:t>/</a:t>
            </a:r>
            <a:r>
              <a:rPr lang="de-DE" sz="2000" b="0" strike="noStrike" spc="-1" dirty="0" err="1">
                <a:latin typeface="Calibri"/>
              </a:rPr>
              <a:t>projekt</a:t>
            </a:r>
            <a:r>
              <a:rPr lang="de-DE" sz="2000" b="0" strike="noStrike" spc="-1" dirty="0">
                <a:latin typeface="Calibri"/>
              </a:rPr>
              <a:t>/schulmaterial/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Praxis Workshops: </a:t>
            </a:r>
            <a:r>
              <a:rPr lang="de-DE" sz="2000" b="0" strike="noStrike" spc="-1" dirty="0">
                <a:latin typeface="+mn-lt"/>
              </a:rPr>
              <a:t>https://</a:t>
            </a:r>
            <a:r>
              <a:rPr lang="de-DE" sz="2000" b="0" strike="noStrike" spc="-1" dirty="0" err="1">
                <a:latin typeface="+mn-lt"/>
              </a:rPr>
              <a:t>www.uni-ulm.de</a:t>
            </a:r>
            <a:r>
              <a:rPr lang="de-DE" sz="2000" b="0" strike="noStrike" spc="-1" dirty="0">
                <a:latin typeface="+mn-lt"/>
              </a:rPr>
              <a:t>/</a:t>
            </a:r>
            <a:r>
              <a:rPr lang="de-DE" sz="2000" b="0" strike="noStrike" spc="-1" dirty="0" err="1">
                <a:latin typeface="+mn-lt"/>
              </a:rPr>
              <a:t>mawi</a:t>
            </a:r>
            <a:r>
              <a:rPr lang="de-DE" sz="2000" b="0" strike="noStrike" spc="-1" dirty="0">
                <a:latin typeface="+mn-lt"/>
              </a:rPr>
              <a:t>/</a:t>
            </a:r>
            <a:r>
              <a:rPr lang="de-DE" sz="2000" b="0" strike="noStrike" spc="-1" dirty="0" err="1">
                <a:latin typeface="+mn-lt"/>
              </a:rPr>
              <a:t>bntextillabor</a:t>
            </a:r>
            <a:r>
              <a:rPr lang="de-DE" sz="2000" b="0" strike="noStrike" spc="-1" dirty="0">
                <a:latin typeface="+mn-lt"/>
              </a:rPr>
              <a:t>/</a:t>
            </a:r>
            <a:r>
              <a:rPr lang="de-DE" sz="2000" b="0" strike="noStrike" spc="-1" dirty="0" err="1">
                <a:latin typeface="+mn-lt"/>
              </a:rPr>
              <a:t>bildungsangebote</a:t>
            </a:r>
            <a:r>
              <a:rPr lang="de-DE" sz="2000" b="0" strike="noStrike" spc="-1" dirty="0">
                <a:latin typeface="+mn-lt"/>
              </a:rPr>
              <a:t>/</a:t>
            </a:r>
            <a:r>
              <a:rPr lang="de-DE" sz="2000" b="0" strike="noStrike" spc="-1" dirty="0" err="1">
                <a:latin typeface="+mn-lt"/>
              </a:rPr>
              <a:t>lehrkraefte</a:t>
            </a:r>
            <a:r>
              <a:rPr lang="de-DE" sz="2000" b="0" strike="noStrike" spc="-1" dirty="0">
                <a:latin typeface="+mn-lt"/>
              </a:rPr>
              <a:t>/praxis-workshops/</a:t>
            </a:r>
            <a:endParaRPr lang="de-DE" sz="2000" b="0" strike="noStrike" spc="-1" dirty="0">
              <a:latin typeface="Calibri"/>
            </a:endParaRP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Zudem finden sich im Internet jede Menge Ideen und Tutorials, z.B.: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https://</a:t>
            </a:r>
            <a:r>
              <a:rPr lang="de-DE" sz="2000" b="0" strike="noStrike" spc="-1" dirty="0" err="1">
                <a:latin typeface="Calibri"/>
              </a:rPr>
              <a:t>lindaloves.de</a:t>
            </a:r>
            <a:r>
              <a:rPr lang="de-DE" sz="2000" b="0" strike="noStrike" spc="-1" dirty="0">
                <a:latin typeface="Calibri"/>
              </a:rPr>
              <a:t>/diy-pullover-kordel-muster-besticken-anleitung-d-i-y-blog-lindaloves/ (Stand 27.05.2021)</a:t>
            </a:r>
          </a:p>
          <a:p>
            <a:pPr marL="216000" marR="0" lvl="0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de-DE" sz="2000" b="0" strike="noStrike" spc="-1" dirty="0">
                <a:latin typeface="Calibri"/>
              </a:rPr>
              <a:t>https://</a:t>
            </a:r>
            <a:r>
              <a:rPr lang="de-DE" sz="2000" b="0" strike="noStrike" spc="-1" dirty="0" err="1">
                <a:latin typeface="Calibri"/>
              </a:rPr>
              <a:t>lettersandbeads.de</a:t>
            </a:r>
            <a:r>
              <a:rPr lang="de-DE" sz="2000" b="0" strike="noStrike" spc="-1" dirty="0">
                <a:latin typeface="Calibri"/>
              </a:rPr>
              <a:t>/</a:t>
            </a:r>
            <a:r>
              <a:rPr lang="de-DE" sz="2000" b="0" strike="noStrike" spc="-1" dirty="0" err="1">
                <a:latin typeface="Calibri"/>
              </a:rPr>
              <a:t>upcycling</a:t>
            </a:r>
            <a:r>
              <a:rPr lang="de-DE" sz="2000" b="0" strike="noStrike" spc="-1" dirty="0">
                <a:latin typeface="Calibri"/>
              </a:rPr>
              <a:t>-hose-zum-</a:t>
            </a:r>
            <a:r>
              <a:rPr lang="de-DE" sz="2000" b="0" strike="noStrike" spc="-1" dirty="0" err="1">
                <a:latin typeface="Calibri"/>
              </a:rPr>
              <a:t>destroyed</a:t>
            </a:r>
            <a:r>
              <a:rPr lang="de-DE" sz="2000" b="0" strike="noStrike" spc="-1" dirty="0">
                <a:latin typeface="Calibri"/>
              </a:rPr>
              <a:t>-jeansrock/ (Stand 27.05.2021)</a:t>
            </a:r>
          </a:p>
          <a:p>
            <a:pPr marL="216000" marR="0" lvl="0" indent="-215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de-DE" sz="2000" b="0" strike="noStrike" spc="-1" dirty="0">
                <a:latin typeface="Calibri"/>
              </a:rPr>
              <a:t>https://</a:t>
            </a:r>
            <a:r>
              <a:rPr lang="de-DE" sz="2000" b="0" strike="noStrike" spc="-1" dirty="0" err="1">
                <a:latin typeface="Calibri"/>
              </a:rPr>
              <a:t>pumora.de</a:t>
            </a:r>
            <a:r>
              <a:rPr lang="de-DE" sz="2000" b="0" strike="noStrike" spc="-1" dirty="0">
                <a:latin typeface="Calibri"/>
              </a:rPr>
              <a:t>/</a:t>
            </a:r>
            <a:r>
              <a:rPr lang="de-DE" sz="2000" b="0" strike="noStrike" spc="-1" dirty="0" err="1">
                <a:latin typeface="Calibri"/>
              </a:rPr>
              <a:t>tshirt</a:t>
            </a:r>
            <a:r>
              <a:rPr lang="de-DE" sz="2000" b="0" strike="noStrike" spc="-1" dirty="0">
                <a:latin typeface="Calibri"/>
              </a:rPr>
              <a:t>-naht-reparieren-ohne-</a:t>
            </a:r>
            <a:r>
              <a:rPr lang="de-DE" sz="2000" b="0" strike="noStrike" spc="-1" dirty="0" err="1">
                <a:latin typeface="Calibri"/>
              </a:rPr>
              <a:t>naehmaschine</a:t>
            </a:r>
            <a:r>
              <a:rPr lang="de-DE" sz="2000" b="0" strike="noStrike" spc="-1" dirty="0">
                <a:latin typeface="Calibri"/>
              </a:rPr>
              <a:t>/ (Stand 27.05.2021)</a:t>
            </a: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Oder auf: https://</a:t>
            </a:r>
            <a:r>
              <a:rPr lang="de-DE" sz="2000" b="0" strike="noStrike" spc="-1" dirty="0" err="1">
                <a:latin typeface="Calibri"/>
              </a:rPr>
              <a:t>www.pinterest.de</a:t>
            </a:r>
            <a:endParaRPr lang="de-DE" sz="2000" b="0" strike="noStrike" spc="-1" dirty="0">
              <a:latin typeface="Calibri"/>
            </a:endParaRP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97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041BC5B8-C2E6-473D-A60E-66FF286F0663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41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Die </a:t>
            </a:r>
            <a:r>
              <a:rPr lang="de-DE" sz="2000" b="0" strike="noStrike" spc="-1" dirty="0" err="1">
                <a:latin typeface="Calibri"/>
              </a:rPr>
              <a:t>SchülerInnen</a:t>
            </a:r>
            <a:r>
              <a:rPr lang="de-DE" sz="2000" b="0" strike="noStrike" spc="-1" dirty="0">
                <a:latin typeface="Calibri"/>
              </a:rPr>
              <a:t> sollten die genannten </a:t>
            </a:r>
            <a:r>
              <a:rPr lang="de-DE" sz="2000" b="0" strike="noStrike" spc="-1" dirty="0" err="1">
                <a:latin typeface="Calibri"/>
              </a:rPr>
              <a:t>ToDo‘s</a:t>
            </a:r>
            <a:r>
              <a:rPr lang="de-DE" sz="2000" b="0" strike="noStrike" spc="-1" dirty="0">
                <a:latin typeface="Calibri"/>
              </a:rPr>
              <a:t> zunächst selbst entwickeln und mit Inhalt füllen. Die Folie sollte nur als Anregung oder Unterstützung herangezogen werden, falls die eigenständige Projektentwicklung überhaupt nicht funktioniert.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Evtl. können auch von Seiten der Lehrenden nur einzelne Stichpunkte als Anregung genannt werden.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745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231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Dies ist nur eine kleine Auswahl an Links.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Zur Umsetzung sollten die </a:t>
            </a:r>
            <a:r>
              <a:rPr lang="de-DE" sz="2000" b="0" strike="noStrike" spc="-1" dirty="0" err="1">
                <a:latin typeface="Calibri"/>
              </a:rPr>
              <a:t>SuS</a:t>
            </a:r>
            <a:r>
              <a:rPr lang="de-DE" sz="2000" b="0" strike="noStrike" spc="-1" dirty="0">
                <a:latin typeface="Calibri"/>
              </a:rPr>
              <a:t> einfache Nähtechniken kennen.</a:t>
            </a: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sz="2000" b="0" strike="noStrike" spc="-1" dirty="0">
                <a:latin typeface="Calibri"/>
              </a:rPr>
              <a:t>Jeder von den </a:t>
            </a:r>
            <a:r>
              <a:rPr lang="de-DE" sz="2000" b="0" strike="noStrike" spc="-1" dirty="0" err="1">
                <a:latin typeface="Calibri"/>
              </a:rPr>
              <a:t>SuS</a:t>
            </a:r>
            <a:r>
              <a:rPr lang="de-DE" sz="2000" b="0" strike="noStrike" spc="-1" dirty="0">
                <a:latin typeface="Calibri"/>
              </a:rPr>
              <a:t> gewählte Schnitt sollte vorab 1x (von den Lehrenden) zur Probe genäht werden um die Funktionalität und Anwendbarkeit in der Gruppe zu testen.</a:t>
            </a: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4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264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687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" indent="0">
              <a:lnSpc>
                <a:spcPct val="100000"/>
              </a:lnSpc>
              <a:buFont typeface="Arial" panose="020B0604020202020204" pitchFamily="34" charset="0"/>
              <a:buNone/>
              <a:tabLst>
                <a:tab pos="0" algn="l"/>
              </a:tabLst>
            </a:pPr>
            <a:endParaRPr lang="de-DE" sz="2000" b="0" strike="noStrike" spc="-1" dirty="0">
              <a:latin typeface="Calibri"/>
            </a:endParaRPr>
          </a:p>
        </p:txBody>
      </p:sp>
      <p:sp>
        <p:nvSpPr>
          <p:cNvPr id="37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612396E-2BA4-448B-9724-923C05D7FD24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6</a:t>
            </a:fld>
            <a:endParaRPr lang="de-DE" sz="1200" b="0" strike="noStrike" spc="-1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78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22DFEA-D055-754A-A358-AE663F86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91FFCBA-BF02-9B4D-A8AB-F377D0214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2ECBC86-73C6-8D46-A8CD-853830496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668DD8-67E7-E346-BE0F-B261D7AE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914E-8736-CE45-8DD4-D5351EF8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05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2B81C4-A045-8D41-92F8-FAE3C001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50B4B0C-6FD2-CF4F-A493-F9A8068F2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37CAAD-D747-0443-B152-D3EF17B9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57BB8E-FE59-CF48-A5B5-2F6AF2668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B9493E-4CE7-9B4E-B695-C2677974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48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4552F0-40D9-D24D-8E53-872C8F842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B7F760-BAD7-8348-9C30-A66686604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BA784-157B-3C4B-AC8A-6E98C15E8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399DEE-DD0E-9F43-9728-69EA73E6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2B279F-5906-8D49-BE93-95DDBB3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36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511" y="1122480"/>
            <a:ext cx="10362240" cy="2386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231" y="1604520"/>
            <a:ext cx="1097235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99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57FD74-AB0A-8440-932C-EA457E54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D70CE3-C9DF-E647-A83F-AA7D539FE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149676-2721-354F-A86C-EEFFE166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FED20A-9100-2E4B-8497-364A1561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EF80CC-8253-8B40-A4F1-68882464E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47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0941F9-1B13-084B-B580-1DEBF2FD2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E5917C0-3B29-A944-B2BE-E0F3EEDBE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A0BD80-2428-D54F-A115-263C5C227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116E26-BFF1-4348-B3BA-49DCA1F51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EEC376-5373-5D42-A850-D862FB80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7426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E39049-C510-F743-91FD-BAB063C86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AEAB5A-275E-BF4D-8775-08659564B0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5C750C7-F4FB-5243-A91C-394A7081BE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37B349-020C-224D-8EF1-DDA220AC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CC487B-4C8B-F04A-BAC5-0C6C1C38D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531361-254E-CE4F-B15D-E8302415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34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D22BD8-479E-764D-8814-8655E8CD0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2A6CED-8933-2D48-8687-2E039268D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65526FE-6BC2-C140-B345-F9868B4CA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2D7E9E-D331-1A40-84F0-70454EA55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6A60967-D395-D445-829A-C5BAA61C4E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905B2E8-704A-DF48-A22D-73804744B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1C6C615-6DF1-9B4F-A56E-109CA3C9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F3FD465-96D1-C749-8D28-A6E031E1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483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DDB72B-0D8B-A44A-B643-56E0D129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D97B3E1-8A81-D743-B691-00EA7B700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A032DE-1F25-3F4D-AB47-9174DFFC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503583-734E-904C-93FF-3FB7FB6A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54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29E40A1-6C5D-D74F-8FD7-71C4D00E1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04CE45-3C74-234C-9352-21D793AAD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533B8CE-1439-734B-9C4B-4D0840F8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3791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880DF-98F9-4848-9202-B7C3363D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F0C17D-5DDE-804C-ADBD-25F12C802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327FB9D-E31D-1647-9400-96ABAB35C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757CE4-10AA-DF44-9D49-E2C8BB5D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EE647C-9FEA-A44C-8421-914F27C7A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D928328-9429-2144-AC1E-8DCDC60D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31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6BD57-7AE7-4F4D-82D8-923AE7B8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648860-1807-3C4A-A586-84BF4738E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C74BDB-BB0E-CF4B-A491-F80CBB7BF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C61BDDF-02E7-A244-ABBF-4CFE183C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5D634D-A890-9743-AC57-7FDDABB2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FE15B9-5989-9B45-898D-638D584B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47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11FBF3C-8995-AE41-9161-2C5323571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4030C8-FF8A-CA41-9D80-F34B89DF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7EA6F4-35EA-AA46-8843-34CA3485D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178AD-5508-3F44-8D24-2E9AC08398B8}" type="datetimeFigureOut">
              <a:rPr lang="de-DE" smtClean="0"/>
              <a:t>13.07.21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5F0BB2-3B21-8B49-AD7A-C8EA96818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47EFEF-327A-5647-9121-88420F3CF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69B8A-D515-6040-B870-4FB29DCFB8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26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-niversum.de/diy-makeover-blusen-kragen-mit-goldenen-voegeln-inkl-freebie-plotterdatei/" TargetMode="External"/><Relationship Id="rId7" Type="http://schemas.openxmlformats.org/officeDocument/2006/relationships/hyperlink" Target="https://pumora.de/tshirt-naht-reparieren-ohne-naehmaschin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ttersandbeads.de/upcycling-hose-zum-destroyed-jeansrock/" TargetMode="External"/><Relationship Id="rId5" Type="http://schemas.openxmlformats.org/officeDocument/2006/relationships/hyperlink" Target="https://lindaloves.de/diy-pullover-kordel-muster-besticken-anleitung-d-i-y-blog-lindaloves/" TargetMode="External"/><Relationship Id="rId4" Type="http://schemas.openxmlformats.org/officeDocument/2006/relationships/hyperlink" Target="http://www.pinterest.d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ulm.de/mawi/bntextillabor/bildungsangebote/lehrkraefte/infomaterial-tutorial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-ulm.de/mawi/bntextillabor/bildungsangebote/lehrkraefte/praxis-workshop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8139240" y="646308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BFA5DDB-2058-4D89-907D-09DD35D7C45D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1</a:t>
            </a:fld>
            <a:endParaRPr lang="de-DE" sz="1200" spc="-1">
              <a:latin typeface="Calibri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1944000" y="900000"/>
            <a:ext cx="5830200" cy="151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 fontScale="98000"/>
          </a:bodyPr>
          <a:lstStyle/>
          <a:p>
            <a:pPr>
              <a:lnSpc>
                <a:spcPct val="90000"/>
              </a:lnSpc>
            </a:pPr>
            <a:r>
              <a:rPr lang="de-DE" sz="2700" b="1" spc="-1" dirty="0">
                <a:solidFill>
                  <a:srgbClr val="000000"/>
                </a:solidFill>
                <a:latin typeface="Fira Sans"/>
                <a:ea typeface="Fira Sans"/>
              </a:rPr>
              <a:t>Einführung in das Projekt:</a:t>
            </a:r>
            <a:br>
              <a:rPr dirty="0"/>
            </a:br>
            <a:br>
              <a:rPr dirty="0"/>
            </a:br>
            <a:r>
              <a:rPr lang="de-DE" sz="4400" b="1" spc="-1" dirty="0" err="1">
                <a:solidFill>
                  <a:srgbClr val="000000"/>
                </a:solidFill>
                <a:latin typeface="Fira Sans"/>
                <a:ea typeface="Fira Sans"/>
              </a:rPr>
              <a:t>Upcycling</a:t>
            </a:r>
            <a:r>
              <a:rPr lang="de-DE" sz="4400" b="1" spc="-1" dirty="0">
                <a:solidFill>
                  <a:srgbClr val="000000"/>
                </a:solidFill>
                <a:latin typeface="Fira Sans"/>
                <a:ea typeface="Fira Sans"/>
              </a:rPr>
              <a:t>-Werkstatt</a:t>
            </a:r>
            <a:endParaRPr lang="de-DE" sz="4400" spc="-1" dirty="0">
              <a:latin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A03BFFB-D0DF-2548-AAE9-B9786DE9BA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0" t="54550" r="10274" b="9867"/>
          <a:stretch/>
        </p:blipFill>
        <p:spPr>
          <a:xfrm>
            <a:off x="2060385" y="2800821"/>
            <a:ext cx="2955600" cy="2878401"/>
          </a:xfrm>
          <a:prstGeom prst="rect">
            <a:avLst/>
          </a:prstGeom>
        </p:spPr>
      </p:pic>
      <p:pic>
        <p:nvPicPr>
          <p:cNvPr id="15" name="Shape 277">
            <a:extLst>
              <a:ext uri="{FF2B5EF4-FFF2-40B4-BE49-F238E27FC236}">
                <a16:creationId xmlns:a16="http://schemas.microsoft.com/office/drawing/2014/main" id="{F2EAEF39-8212-4C41-892E-832FE026D1B4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r="9076"/>
          <a:stretch/>
        </p:blipFill>
        <p:spPr>
          <a:xfrm>
            <a:off x="5179883" y="2799743"/>
            <a:ext cx="3664800" cy="2879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278">
            <a:extLst>
              <a:ext uri="{FF2B5EF4-FFF2-40B4-BE49-F238E27FC236}">
                <a16:creationId xmlns:a16="http://schemas.microsoft.com/office/drawing/2014/main" id="{C197F332-8BBF-B24C-BC43-4A7C940F618E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08581" y="2796041"/>
            <a:ext cx="1630800" cy="2883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2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800000" y="900000"/>
            <a:ext cx="8984880" cy="46289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ToDo’s</a:t>
            </a: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 für das Projekt </a:t>
            </a:r>
          </a:p>
          <a:p>
            <a:pPr>
              <a:lnSpc>
                <a:spcPct val="90000"/>
              </a:lnSpc>
            </a:pP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Upcycling</a:t>
            </a: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-Werkstatt: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Projektname &amp; evtl. Logo finden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Räumlichkeiten, Öffnungszeiten organisieren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 err="1">
                <a:solidFill>
                  <a:srgbClr val="000000"/>
                </a:solidFill>
                <a:latin typeface="Fira Sans"/>
                <a:ea typeface="Fira Sans"/>
              </a:rPr>
              <a:t>Upcycling</a:t>
            </a: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-Projekte recherchieren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Benötigtes Material oder Ausstattung organisieren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Zuständigkeiten verteilen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mögliche Dokumentation der Projekte planen</a:t>
            </a:r>
          </a:p>
          <a:p>
            <a:pPr>
              <a:lnSpc>
                <a:spcPct val="90000"/>
              </a:lnSpc>
            </a:pPr>
            <a:endParaRPr lang="de-DE" sz="4000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72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3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800000" y="900000"/>
            <a:ext cx="8169840" cy="48835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Tipps für die Materialbeschaffung: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</a:rPr>
              <a:t>Aufrufe zu Spenden verwertbarer Kleidung im privaten Umfeld  oder am Wohnort über schwarze Bretter etc.</a:t>
            </a: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</a:rPr>
              <a:t>Stoff- und Kurzwarenspenden von caritativen Einrichtungen</a:t>
            </a:r>
          </a:p>
          <a:p>
            <a:pPr marL="34326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</a:rPr>
              <a:t>Aufrufe zur Spende nicht mehr genutzter Nähmaschinen im privaten Umfeld oder über kostenlose Kleinanzeigen, schwarze Bretter etc..</a:t>
            </a:r>
          </a:p>
          <a:p>
            <a:pPr>
              <a:lnSpc>
                <a:spcPct val="90000"/>
              </a:lnSpc>
            </a:pPr>
            <a:endParaRPr lang="de-DE" sz="4000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820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4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080000" y="900000"/>
            <a:ext cx="10515600" cy="51703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Einige Links zur </a:t>
            </a: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Upcycling</a:t>
            </a: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 von Kleidung:</a:t>
            </a:r>
          </a:p>
          <a:p>
            <a:pPr>
              <a:lnSpc>
                <a:spcPct val="90000"/>
              </a:lnSpc>
            </a:pPr>
            <a:endParaRPr lang="de-DE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60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3"/>
              </a:rPr>
              <a:t>https://</a:t>
            </a:r>
            <a:r>
              <a:rPr lang="de-DE" sz="2400" spc="-1" dirty="0" err="1">
                <a:latin typeface="Fira Sans" panose="020B0503050000020004" pitchFamily="34" charset="0"/>
                <a:ea typeface="Fira Sans" panose="020B0503050000020004" pitchFamily="34" charset="0"/>
                <a:hlinkClick r:id="rId3"/>
              </a:rPr>
              <a:t>www.mo-niversum.de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3"/>
              </a:rPr>
              <a:t>/diy-makeover-blusen-kragen-mit-goldenen-voegeln-inkl-freebie-plotterdatei/ </a:t>
            </a: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 www.pinterest.de</a:t>
            </a: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 indent="-215640">
              <a:spcBef>
                <a:spcPts val="600"/>
              </a:spcBef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https://lindaloves.de/diy-pullover-kordel-muster-besticken-anleitung-d-i-y-blog-lindaloves/ 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</a:rPr>
              <a:t>(Stand 27.05.2021)</a:t>
            </a:r>
          </a:p>
          <a:p>
            <a:pPr marL="360" lvl="0" indent="-215640">
              <a:spcBef>
                <a:spcPts val="600"/>
              </a:spcBef>
              <a:tabLst>
                <a:tab pos="0" algn="l"/>
              </a:tabLst>
              <a:defRPr/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de-DE" sz="2400" spc="-1" dirty="0" err="1">
                <a:latin typeface="Fira Sans" panose="020B0503050000020004" pitchFamily="34" charset="0"/>
                <a:ea typeface="Fira Sans" panose="020B05030500000200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lettersandbeads.de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de-DE" sz="2400" spc="-1" dirty="0" err="1">
                <a:latin typeface="Fira Sans" panose="020B0503050000020004" pitchFamily="34" charset="0"/>
                <a:ea typeface="Fira Sans" panose="020B05030500000200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upcycling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-hose-zum-</a:t>
            </a:r>
            <a:r>
              <a:rPr lang="de-DE" sz="2400" spc="-1" dirty="0" err="1">
                <a:latin typeface="Fira Sans" panose="020B0503050000020004" pitchFamily="34" charset="0"/>
                <a:ea typeface="Fira Sans" panose="020B05030500000200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destroyed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-jeansrock/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</a:rPr>
              <a:t> (Stand 27.05.2021)</a:t>
            </a:r>
          </a:p>
          <a:p>
            <a:pPr marL="360" lvl="0" indent="-215640">
              <a:spcBef>
                <a:spcPts val="600"/>
              </a:spcBef>
              <a:tabLst>
                <a:tab pos="0" algn="l"/>
              </a:tabLst>
              <a:defRPr/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de-DE" sz="2400" spc="-1" dirty="0" err="1">
                <a:latin typeface="Fira Sans" panose="020B0503050000020004" pitchFamily="34" charset="0"/>
                <a:ea typeface="Fira Sans" panose="020B05030500000200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pumora.de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de-DE" sz="2400" spc="-1" dirty="0" err="1">
                <a:latin typeface="Fira Sans" panose="020B0503050000020004" pitchFamily="34" charset="0"/>
                <a:ea typeface="Fira Sans" panose="020B05030500000200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tshirt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-naht-reparieren-ohne-</a:t>
            </a:r>
            <a:r>
              <a:rPr lang="de-DE" sz="2400" spc="-1" dirty="0" err="1">
                <a:latin typeface="Fira Sans" panose="020B0503050000020004" pitchFamily="34" charset="0"/>
                <a:ea typeface="Fira Sans" panose="020B05030500000200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naehmaschine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</a:rPr>
              <a:t>(Stand 27.05.2021)</a:t>
            </a: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 marL="360">
              <a:lnSpc>
                <a:spcPct val="100000"/>
              </a:lnSpc>
              <a:tabLst>
                <a:tab pos="0" algn="l"/>
              </a:tabLst>
            </a:pP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lnSpc>
                <a:spcPct val="90000"/>
              </a:lnSpc>
            </a:pPr>
            <a:endParaRPr lang="de-DE" sz="4000" spc="-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82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5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772291" y="1026957"/>
            <a:ext cx="9075017" cy="48040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Tutorials des </a:t>
            </a:r>
            <a:r>
              <a:rPr lang="de-DE" sz="4000" b="1" spc="-1" dirty="0" err="1">
                <a:solidFill>
                  <a:srgbClr val="000000"/>
                </a:solidFill>
                <a:latin typeface="Fira Sans"/>
                <a:ea typeface="Fira Sans"/>
              </a:rPr>
              <a:t>BNTextillabor</a:t>
            </a: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 für einfache Näh- und Reparatur-Techniken:</a:t>
            </a:r>
            <a:endParaRPr lang="de-DE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60">
              <a:lnSpc>
                <a:spcPct val="100000"/>
              </a:lnSpc>
              <a:spcBef>
                <a:spcPts val="600"/>
              </a:spcBef>
              <a:tabLst>
                <a:tab pos="0" algn="l"/>
              </a:tabLst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3"/>
              </a:rPr>
              <a:t>https://www.uni-ulm.de/mawi/bntextillabor/bildungsangebote/lehrkraefte/infomaterial-tutorials/</a:t>
            </a: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Präsentationen zu Praxis–Workshops für einfache Nähtechniken:</a:t>
            </a:r>
            <a:endParaRPr lang="de-DE" sz="2400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https://</a:t>
            </a:r>
            <a:r>
              <a:rPr lang="de-DE" sz="2400" spc="-1" dirty="0" err="1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www.uni-ulm.de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/</a:t>
            </a:r>
            <a:r>
              <a:rPr lang="de-DE" sz="2400" spc="-1" dirty="0" err="1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mawi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/</a:t>
            </a:r>
            <a:r>
              <a:rPr lang="de-DE" sz="2400" spc="-1" dirty="0" err="1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bntextillabor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/</a:t>
            </a:r>
            <a:r>
              <a:rPr lang="de-DE" sz="2400" spc="-1" dirty="0" err="1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bildungsangebote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/</a:t>
            </a:r>
            <a:r>
              <a:rPr lang="de-DE" sz="2400" spc="-1" dirty="0" err="1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lehrkraefte</a:t>
            </a:r>
            <a:r>
              <a:rPr lang="de-DE" sz="2400" spc="-1" dirty="0">
                <a:latin typeface="Fira Sans" panose="020B0503050000020004" pitchFamily="34" charset="0"/>
                <a:ea typeface="Fira Sans" panose="020B0503050000020004" pitchFamily="34" charset="0"/>
                <a:hlinkClick r:id="rId4"/>
              </a:rPr>
              <a:t>/praxis-workshops/</a:t>
            </a:r>
            <a:endParaRPr lang="de-DE" sz="2400" spc="-1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6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139240" y="6447960"/>
            <a:ext cx="22280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6ABA607-B5F8-4828-812B-6B979FD6B82B}" type="slidenum">
              <a:rPr lang="en-GB" sz="1200" spc="-1">
                <a:solidFill>
                  <a:srgbClr val="000000"/>
                </a:solidFill>
                <a:latin typeface="Calibri"/>
                <a:ea typeface="DejaVu Sans"/>
              </a:rPr>
              <a:t>6</a:t>
            </a:fld>
            <a:endParaRPr lang="de-DE" sz="1200" spc="-1">
              <a:latin typeface="Calibri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800000" y="1413834"/>
            <a:ext cx="7487880" cy="48040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de-DE" sz="4000" b="1" spc="-1" dirty="0">
                <a:solidFill>
                  <a:srgbClr val="000000"/>
                </a:solidFill>
                <a:latin typeface="Fira Sans"/>
                <a:ea typeface="Fira Sans"/>
              </a:rPr>
              <a:t>Evaluation des Projekts:</a:t>
            </a:r>
          </a:p>
          <a:p>
            <a:pPr>
              <a:lnSpc>
                <a:spcPct val="90000"/>
              </a:lnSpc>
            </a:pPr>
            <a:endParaRPr lang="de-DE" sz="4000" b="1" spc="-1" dirty="0">
              <a:solidFill>
                <a:srgbClr val="000000"/>
              </a:solidFill>
              <a:latin typeface="Fira Sans"/>
              <a:ea typeface="Fira Sans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Zeitpunkt idealerweise 2-3 Termine vor Projektende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Diskussion in der Gruppe: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Was läuft gut? Was schlecht? Wie können Probleme behoben werden? Was kann die Gruppe besser machen?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Dokumentation der Punkte an Tafel oder Flipchart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sz="2400" spc="-1">
                <a:solidFill>
                  <a:srgbClr val="000000"/>
                </a:solidFill>
                <a:latin typeface="Fira Sans"/>
                <a:ea typeface="Fira Sans"/>
              </a:rPr>
              <a:t>Lösungen an </a:t>
            </a:r>
            <a:r>
              <a:rPr lang="de-DE" sz="2400" spc="-1" dirty="0">
                <a:solidFill>
                  <a:srgbClr val="000000"/>
                </a:solidFill>
                <a:latin typeface="Fira Sans"/>
                <a:ea typeface="Fira Sans"/>
              </a:rPr>
              <a:t>den verbleibenden </a:t>
            </a:r>
            <a:r>
              <a:rPr lang="de-DE" sz="2400" spc="-1">
                <a:solidFill>
                  <a:srgbClr val="000000"/>
                </a:solidFill>
                <a:latin typeface="Fira Sans"/>
                <a:ea typeface="Fira Sans"/>
              </a:rPr>
              <a:t>Projekt-Terminen umsetzen</a:t>
            </a:r>
            <a:endParaRPr lang="de-DE" sz="2400" spc="-1" dirty="0">
              <a:solidFill>
                <a:srgbClr val="000000"/>
              </a:solidFill>
              <a:latin typeface="Fira Sans"/>
              <a:ea typeface="Fira Sans"/>
            </a:endParaRPr>
          </a:p>
        </p:txBody>
      </p:sp>
    </p:spTree>
    <p:extLst>
      <p:ext uri="{BB962C8B-B14F-4D97-AF65-F5344CB8AC3E}">
        <p14:creationId xmlns:p14="http://schemas.microsoft.com/office/powerpoint/2010/main" val="944735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531</Words>
  <Application>Microsoft Macintosh PowerPoint</Application>
  <PresentationFormat>Breitbild</PresentationFormat>
  <Paragraphs>67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Fira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Microsoft Office User</cp:lastModifiedBy>
  <cp:revision>15</cp:revision>
  <dcterms:created xsi:type="dcterms:W3CDTF">2021-05-27T12:10:56Z</dcterms:created>
  <dcterms:modified xsi:type="dcterms:W3CDTF">2021-07-13T10:43:30Z</dcterms:modified>
</cp:coreProperties>
</file>