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16"/>
  </p:notesMasterIdLst>
  <p:sldIdLst>
    <p:sldId id="256" r:id="rId6"/>
    <p:sldId id="257" r:id="rId7"/>
    <p:sldId id="258" r:id="rId8"/>
    <p:sldId id="259" r:id="rId9"/>
    <p:sldId id="260" r:id="rId10"/>
    <p:sldId id="261" r:id="rId11"/>
    <p:sldId id="262" r:id="rId12"/>
    <p:sldId id="263" r:id="rId13"/>
    <p:sldId id="264" r:id="rId14"/>
    <p:sldId id="265" r:id="rId15"/>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05" autoAdjust="0"/>
  </p:normalViewPr>
  <p:slideViewPr>
    <p:cSldViewPr snapToGrid="0">
      <p:cViewPr varScale="1">
        <p:scale>
          <a:sx n="68" d="100"/>
          <a:sy n="68" d="100"/>
        </p:scale>
        <p:origin x="92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1800" b="0" strike="noStrike" spc="-1">
                <a:solidFill>
                  <a:srgbClr val="000000"/>
                </a:solidFill>
                <a:latin typeface="Arial"/>
              </a:rPr>
              <a:t>Click to move the slide</a:t>
            </a:r>
          </a:p>
        </p:txBody>
      </p:sp>
      <p:sp>
        <p:nvSpPr>
          <p:cNvPr id="191"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Calibri"/>
              </a:rPr>
              <a:t>Click to edit the notes format</a:t>
            </a:r>
          </a:p>
        </p:txBody>
      </p:sp>
      <p:sp>
        <p:nvSpPr>
          <p:cNvPr id="192"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Calibri"/>
              </a:rPr>
              <a:t>&lt;header&gt;</a:t>
            </a:r>
          </a:p>
        </p:txBody>
      </p:sp>
      <p:sp>
        <p:nvSpPr>
          <p:cNvPr id="193"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Calibri"/>
              </a:rPr>
              <a:t>&lt;date/time&gt;</a:t>
            </a:r>
          </a:p>
        </p:txBody>
      </p:sp>
      <p:sp>
        <p:nvSpPr>
          <p:cNvPr id="194"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Calibri"/>
              </a:rPr>
              <a:t>&lt;footer&gt;</a:t>
            </a:r>
          </a:p>
        </p:txBody>
      </p:sp>
      <p:sp>
        <p:nvSpPr>
          <p:cNvPr id="195"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5A321D13-1820-4804-A529-847DF23DC876}" type="slidenum">
              <a:rPr lang="de-DE" sz="1400" b="0" strike="noStrike" spc="-1">
                <a:latin typeface="Calibri"/>
              </a:rPr>
              <a:t>‹Nr.›</a:t>
            </a:fld>
            <a:endParaRPr lang="de-DE" sz="1400" b="0" strike="noStrike" spc="-1">
              <a:latin typeface="Calibri"/>
            </a:endParaRPr>
          </a:p>
        </p:txBody>
      </p:sp>
    </p:spTree>
    <p:extLst>
      <p:ext uri="{BB962C8B-B14F-4D97-AF65-F5344CB8AC3E}">
        <p14:creationId xmlns:p14="http://schemas.microsoft.com/office/powerpoint/2010/main" val="389533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200150" y="1143000"/>
            <a:ext cx="4457700" cy="3086100"/>
          </a:xfrm>
          <a:prstGeom prst="rect">
            <a:avLst/>
          </a:prstGeom>
        </p:spPr>
      </p:sp>
      <p:sp>
        <p:nvSpPr>
          <p:cNvPr id="269"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de-DE" sz="1200" b="0" strike="noStrike" spc="-1">
                <a:latin typeface="Calibri"/>
              </a:rPr>
              <a:t>Einleitungsfolie 1 von 3:</a:t>
            </a:r>
          </a:p>
          <a:p>
            <a:pPr marL="216000" indent="-215280">
              <a:lnSpc>
                <a:spcPct val="100000"/>
              </a:lnSpc>
              <a:tabLst>
                <a:tab pos="0" algn="l"/>
              </a:tabLst>
            </a:pPr>
            <a:endParaRPr lang="de-DE" sz="1200" b="0" strike="noStrike" spc="-1">
              <a:latin typeface="Calibri"/>
            </a:endParaRPr>
          </a:p>
          <a:p>
            <a:pPr marL="216000" indent="-215280">
              <a:lnSpc>
                <a:spcPct val="100000"/>
              </a:lnSpc>
              <a:tabLst>
                <a:tab pos="0" algn="l"/>
              </a:tabLst>
            </a:pPr>
            <a:r>
              <a:rPr lang="de-DE" sz="2000" b="0" strike="noStrike" spc="-1">
                <a:latin typeface="Calibri"/>
              </a:rPr>
              <a:t>Das BNTextillabor und die zugehörigen Unterrichtsmaterialien wurden in einem Forschungsprojekts der Uni Ulm und der TU Berlin in Zusammenarbeit mit 5 Schulklassen entwickelt. </a:t>
            </a:r>
          </a:p>
          <a:p>
            <a:pPr marL="216000" indent="-215280">
              <a:lnSpc>
                <a:spcPct val="100000"/>
              </a:lnSpc>
              <a:tabLst>
                <a:tab pos="0" algn="l"/>
              </a:tabLst>
            </a:pPr>
            <a:r>
              <a:rPr lang="de-DE" sz="2000" b="0" strike="noStrike" spc="-1">
                <a:latin typeface="Calibri"/>
              </a:rPr>
              <a:t>Gefördert wurde das Projekt von der Deutschen Bundesstiftung Umwelt, der Forschungszeitraum war von 2019 bis 2021.</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Das BNTextillabor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Mehr Info:</a:t>
            </a:r>
          </a:p>
          <a:p>
            <a:pPr marL="216000" indent="-215280">
              <a:lnSpc>
                <a:spcPct val="100000"/>
              </a:lnSpc>
              <a:tabLst>
                <a:tab pos="0" algn="l"/>
              </a:tabLst>
            </a:pPr>
            <a:r>
              <a:rPr lang="de-DE" sz="2000" b="0" strike="noStrike" spc="-1">
                <a:latin typeface="Calibri"/>
              </a:rPr>
              <a:t>Link https://www.uni-ulm.de/mawi/bntextillabor/projekt/</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endParaRPr lang="de-DE" sz="2000" b="0" strike="noStrike" spc="-1">
              <a:latin typeface="Calibri"/>
            </a:endParaRPr>
          </a:p>
        </p:txBody>
      </p:sp>
      <p:sp>
        <p:nvSpPr>
          <p:cNvPr id="270"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93B57F6-9948-4FAE-9A2D-51D975F3BFFB}" type="slidenum">
              <a:rPr lang="en-GB" sz="1200" b="0" strike="noStrike" spc="-1">
                <a:solidFill>
                  <a:srgbClr val="000000"/>
                </a:solidFill>
                <a:latin typeface="Calibri"/>
                <a:ea typeface="+mn-ea"/>
              </a:rPr>
              <a:t>1</a:t>
            </a:fld>
            <a:endParaRPr lang="de-DE" sz="1200" b="0" strike="noStrike" spc="-1">
              <a:latin typeface="Calibri"/>
            </a:endParaRPr>
          </a:p>
        </p:txBody>
      </p:sp>
    </p:spTree>
    <p:extLst>
      <p:ext uri="{BB962C8B-B14F-4D97-AF65-F5344CB8AC3E}">
        <p14:creationId xmlns:p14="http://schemas.microsoft.com/office/powerpoint/2010/main" val="37286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2900363" y="857250"/>
            <a:ext cx="3343275" cy="2314575"/>
          </a:xfrm>
          <a:prstGeom prst="rect">
            <a:avLst/>
          </a:prstGeom>
        </p:spPr>
      </p:sp>
      <p:sp>
        <p:nvSpPr>
          <p:cNvPr id="296" name="PlaceHolder 2"/>
          <p:cNvSpPr>
            <a:spLocks noGrp="1"/>
          </p:cNvSpPr>
          <p:nvPr>
            <p:ph type="body"/>
          </p:nvPr>
        </p:nvSpPr>
        <p:spPr>
          <a:xfrm>
            <a:off x="914400" y="3300480"/>
            <a:ext cx="7314120" cy="2699280"/>
          </a:xfrm>
          <a:prstGeom prst="rect">
            <a:avLst/>
          </a:prstGeom>
        </p:spPr>
        <p:txBody>
          <a:bodyPr lIns="0" tIns="0" rIns="0" bIns="0">
            <a:noAutofit/>
          </a:bodyPr>
          <a:lstStyle/>
          <a:p>
            <a:endParaRPr lang="de-DE" sz="2000" b="0" strike="noStrike" spc="-1">
              <a:latin typeface="Calibri"/>
            </a:endParaRPr>
          </a:p>
        </p:txBody>
      </p:sp>
      <p:sp>
        <p:nvSpPr>
          <p:cNvPr id="297"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91C7B87-B284-4CD1-ABE2-908CC439F1E7}" type="slidenum">
              <a:rPr lang="en-GB" sz="1200" b="0" strike="noStrike" spc="-1">
                <a:solidFill>
                  <a:srgbClr val="000000"/>
                </a:solidFill>
                <a:latin typeface="Calibri"/>
                <a:ea typeface="+mn-ea"/>
              </a:rPr>
              <a:t>10</a:t>
            </a:fld>
            <a:endParaRPr lang="de-DE" sz="1200" b="0" strike="noStrike" spc="-1">
              <a:latin typeface="Calibri"/>
            </a:endParaRPr>
          </a:p>
        </p:txBody>
      </p:sp>
    </p:spTree>
    <p:extLst>
      <p:ext uri="{BB962C8B-B14F-4D97-AF65-F5344CB8AC3E}">
        <p14:creationId xmlns:p14="http://schemas.microsoft.com/office/powerpoint/2010/main" val="324966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200150" y="1143000"/>
            <a:ext cx="4457700" cy="3086100"/>
          </a:xfrm>
          <a:prstGeom prst="rect">
            <a:avLst/>
          </a:prstGeom>
        </p:spPr>
      </p:sp>
      <p:sp>
        <p:nvSpPr>
          <p:cNvPr id="27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de-DE" sz="1200" b="0" strike="noStrike" spc="-1" dirty="0">
                <a:latin typeface="Calibri" panose="020F0502020204030204" pitchFamily="34" charset="0"/>
                <a:cs typeface="Calibri" panose="020F0502020204030204" pitchFamily="34" charset="0"/>
              </a:rPr>
              <a:t>Einleitungsfolie 2 von 3:</a:t>
            </a:r>
          </a:p>
          <a:p>
            <a:pPr marL="216000" indent="-216000">
              <a:lnSpc>
                <a:spcPct val="100000"/>
              </a:lnSpc>
              <a:tabLst>
                <a:tab pos="0" algn="l"/>
              </a:tabLst>
            </a:pPr>
            <a:endParaRPr lang="de-DE" sz="1200" b="0" strike="noStrike" spc="-1" dirty="0">
              <a:latin typeface="Calibri" panose="020F0502020204030204" pitchFamily="34" charset="0"/>
              <a:cs typeface="Calibri" panose="020F0502020204030204" pitchFamily="34" charset="0"/>
            </a:endParaRPr>
          </a:p>
          <a:p>
            <a:pPr marL="216000" indent="-216000">
              <a:lnSpc>
                <a:spcPct val="100000"/>
              </a:lnSpc>
              <a:tabLst>
                <a:tab pos="0" algn="l"/>
              </a:tabLst>
            </a:pPr>
            <a:r>
              <a:rPr lang="de-DE" sz="2000" b="0" strike="noStrike" spc="-1" dirty="0">
                <a:latin typeface="Calibri" panose="020F0502020204030204" pitchFamily="34" charset="0"/>
                <a:cs typeface="Calibri" panose="020F0502020204030204" pitchFamily="34" charset="0"/>
              </a:rPr>
              <a:t>Hier finden Sie eine Übersicht der Unterrichtseinheiten zum Basiswissen. </a:t>
            </a:r>
          </a:p>
          <a:p>
            <a:pPr>
              <a:lnSpc>
                <a:spcPct val="100000"/>
              </a:lnSpc>
              <a:tabLst>
                <a:tab pos="0" algn="l"/>
              </a:tabLst>
            </a:pPr>
            <a:r>
              <a:rPr lang="de-DE" sz="1200" b="0" strike="noStrike" spc="-1" dirty="0">
                <a:solidFill>
                  <a:srgbClr val="000000"/>
                </a:solidFill>
                <a:latin typeface="Calibri" panose="020F0502020204030204" pitchFamily="34" charset="0"/>
                <a:ea typeface="+mn-ea"/>
                <a:cs typeface="Calibri" panose="020F0502020204030204" pitchFamily="34" charset="0"/>
              </a:rPr>
              <a:t>Allen </a:t>
            </a:r>
            <a:r>
              <a:rPr lang="de-DE" sz="1200" b="0" strike="noStrike" spc="-1" dirty="0" err="1">
                <a:solidFill>
                  <a:srgbClr val="000000"/>
                </a:solidFill>
                <a:latin typeface="Calibri" panose="020F0502020204030204" pitchFamily="34" charset="0"/>
                <a:ea typeface="+mn-ea"/>
                <a:cs typeface="Calibri" panose="020F0502020204030204" pitchFamily="34" charset="0"/>
              </a:rPr>
              <a:t>Schü̈lerInnen</a:t>
            </a:r>
            <a:r>
              <a:rPr lang="de-DE" sz="1200" b="0" strike="noStrike" spc="-1" dirty="0">
                <a:solidFill>
                  <a:srgbClr val="000000"/>
                </a:solidFill>
                <a:latin typeface="Calibri" panose="020F0502020204030204" pitchFamily="34" charset="0"/>
                <a:ea typeface="+mn-ea"/>
                <a:cs typeface="Calibri" panose="020F0502020204030204" pitchFamily="34" charset="0"/>
              </a:rPr>
              <a:t> soll mit der Vermittlung von Basiswissen zur Problematik der Textilindustrie für die späteren Unterrichtseinheiten (UE) die gleiche Wissensgrundlage vermittelt werden. Die einzelnen Unterrichtseinheiten können in der Reihenfolge auch innerhalb der übergeordneten Themen wie z.B. "Klimawandel" variiert und bei bereits vorhandenem Wissen entsprechend gekürzt werden. </a:t>
            </a:r>
            <a:endParaRPr lang="de-DE" sz="1200" b="0" strike="noStrike" spc="-1" dirty="0">
              <a:latin typeface="Calibri" panose="020F0502020204030204" pitchFamily="34" charset="0"/>
              <a:cs typeface="Calibri" panose="020F0502020204030204" pitchFamily="34" charset="0"/>
            </a:endParaRPr>
          </a:p>
          <a:p>
            <a:pPr>
              <a:lnSpc>
                <a:spcPct val="100000"/>
              </a:lnSpc>
              <a:tabLst>
                <a:tab pos="0" algn="l"/>
              </a:tabLst>
            </a:pPr>
            <a:endParaRPr lang="de-DE" sz="1200" b="0" strike="noStrike" spc="-1" dirty="0">
              <a:latin typeface="Calibri" panose="020F0502020204030204" pitchFamily="34" charset="0"/>
              <a:cs typeface="Calibri" panose="020F0502020204030204" pitchFamily="34" charset="0"/>
            </a:endParaRPr>
          </a:p>
          <a:p>
            <a:pPr>
              <a:lnSpc>
                <a:spcPct val="100000"/>
              </a:lnSpc>
              <a:tabLst>
                <a:tab pos="0" algn="l"/>
              </a:tabLst>
            </a:pPr>
            <a:r>
              <a:rPr lang="de-DE" sz="2000" b="0" strike="noStrike" spc="-1" dirty="0">
                <a:solidFill>
                  <a:srgbClr val="000000"/>
                </a:solidFill>
                <a:latin typeface="Calibri" panose="020F0502020204030204" pitchFamily="34" charset="0"/>
                <a:ea typeface="+mn-ea"/>
                <a:cs typeface="Calibri" panose="020F0502020204030204" pitchFamily="34" charset="0"/>
              </a:rPr>
              <a:t>Anhand der Icons können Sie erkennen, ob Spiele oder Gruppenarbeiten in den einzelnen Unterrichtseinheiten angeboten werden.</a:t>
            </a:r>
            <a:endParaRPr lang="de-DE" sz="2000" b="0" strike="noStrike" spc="-1" dirty="0">
              <a:latin typeface="Calibri" panose="020F0502020204030204" pitchFamily="34" charset="0"/>
              <a:cs typeface="Calibri" panose="020F0502020204030204" pitchFamily="34" charset="0"/>
            </a:endParaRPr>
          </a:p>
          <a:p>
            <a:pPr>
              <a:lnSpc>
                <a:spcPct val="100000"/>
              </a:lnSpc>
              <a:tabLst>
                <a:tab pos="0" algn="l"/>
              </a:tabLst>
            </a:pPr>
            <a:r>
              <a:rPr lang="de-DE" sz="2000" b="0" strike="noStrike" spc="-1" dirty="0">
                <a:solidFill>
                  <a:srgbClr val="000000"/>
                </a:solidFill>
                <a:latin typeface="Calibri" panose="020F0502020204030204" pitchFamily="34" charset="0"/>
                <a:ea typeface="+mn-ea"/>
                <a:cs typeface="Calibri" panose="020F0502020204030204" pitchFamily="34" charset="0"/>
              </a:rPr>
              <a:t>Jede Einheit kann von Praxis-Workshops mit unterschiedlichen Schwierigkeitsgraden begleitet werden. </a:t>
            </a:r>
            <a:endParaRPr lang="de-DE" sz="2000" b="0" strike="noStrike" spc="-1" dirty="0">
              <a:latin typeface="Calibri" panose="020F0502020204030204" pitchFamily="34" charset="0"/>
              <a:cs typeface="Calibri" panose="020F0502020204030204" pitchFamily="34" charset="0"/>
            </a:endParaRPr>
          </a:p>
          <a:p>
            <a:pPr>
              <a:lnSpc>
                <a:spcPct val="100000"/>
              </a:lnSpc>
              <a:tabLst>
                <a:tab pos="0" algn="l"/>
              </a:tabLst>
            </a:pPr>
            <a:endParaRPr lang="de-DE" sz="2000" b="0" strike="noStrike" spc="-1" dirty="0">
              <a:latin typeface="Calibri"/>
            </a:endParaRPr>
          </a:p>
        </p:txBody>
      </p:sp>
      <p:sp>
        <p:nvSpPr>
          <p:cNvPr id="27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185407B-1C03-4930-B2E0-1091C4D43C8C}" type="slidenum">
              <a:rPr lang="en-GB" sz="1200" b="0" strike="noStrike" spc="-1">
                <a:solidFill>
                  <a:srgbClr val="000000"/>
                </a:solidFill>
                <a:latin typeface="Calibri"/>
                <a:ea typeface="+mn-ea"/>
              </a:rPr>
              <a:t>2</a:t>
            </a:fld>
            <a:endParaRPr lang="de-DE" sz="1200" b="0" strike="noStrike" spc="-1">
              <a:latin typeface="Calibri"/>
            </a:endParaRPr>
          </a:p>
        </p:txBody>
      </p:sp>
    </p:spTree>
    <p:extLst>
      <p:ext uri="{BB962C8B-B14F-4D97-AF65-F5344CB8AC3E}">
        <p14:creationId xmlns:p14="http://schemas.microsoft.com/office/powerpoint/2010/main" val="282382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200150" y="1143000"/>
            <a:ext cx="4457700" cy="3086100"/>
          </a:xfrm>
          <a:prstGeom prst="rect">
            <a:avLst/>
          </a:prstGeom>
        </p:spPr>
      </p:sp>
      <p:sp>
        <p:nvSpPr>
          <p:cNvPr id="275"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640">
              <a:lnSpc>
                <a:spcPct val="100000"/>
              </a:lnSpc>
              <a:tabLst>
                <a:tab pos="0" algn="l"/>
              </a:tabLst>
            </a:pPr>
            <a:r>
              <a:rPr lang="de-DE" sz="2000" b="0" strike="noStrike" spc="-1">
                <a:latin typeface="+mn-lt"/>
              </a:rPr>
              <a:t>Hier finden Sie eine Übersicht der Unterrichtseinheit „Einfluss des Menschen auf den Klimawandel“.</a:t>
            </a:r>
            <a:endParaRPr lang="de-DE" sz="2000" b="0" strike="noStrike" spc="-1">
              <a:latin typeface="Calibri"/>
            </a:endParaRPr>
          </a:p>
          <a:p>
            <a:pPr marL="216000" indent="-215640">
              <a:lnSpc>
                <a:spcPct val="100000"/>
              </a:lnSpc>
              <a:tabLst>
                <a:tab pos="0" algn="l"/>
              </a:tabLst>
            </a:pPr>
            <a:r>
              <a:rPr lang="de-DE" sz="2000" b="0" strike="noStrike" spc="-1">
                <a:latin typeface="+mn-lt"/>
              </a:rPr>
              <a:t>Die Dauer beträgt ca. 10 - 15 min.</a:t>
            </a:r>
            <a:endParaRPr lang="de-DE" sz="2000" b="0" strike="noStrike" spc="-1">
              <a:latin typeface="Calibri"/>
            </a:endParaRPr>
          </a:p>
          <a:p>
            <a:pPr marL="216000" indent="-215640">
              <a:lnSpc>
                <a:spcPct val="100000"/>
              </a:lnSpc>
              <a:tabLst>
                <a:tab pos="0" algn="l"/>
              </a:tabLst>
            </a:pPr>
            <a:r>
              <a:rPr lang="de-DE" sz="2000" b="0" strike="noStrike" spc="-1">
                <a:latin typeface="+mn-lt"/>
              </a:rPr>
              <a:t>Die vollständige Tabelle mit den Unterrichtseinheiten finden Sie unter: </a:t>
            </a:r>
            <a:endParaRPr lang="de-DE" sz="2000" b="0" strike="noStrike" spc="-1">
              <a:latin typeface="Calibri"/>
            </a:endParaRPr>
          </a:p>
          <a:p>
            <a:pPr marL="216000" indent="-215640">
              <a:lnSpc>
                <a:spcPct val="100000"/>
              </a:lnSpc>
              <a:tabLst>
                <a:tab pos="0" algn="l"/>
              </a:tabLst>
            </a:pPr>
            <a:r>
              <a:rPr lang="de-DE" sz="2000" b="0" strike="noStrike" spc="-1">
                <a:latin typeface="Calibri"/>
              </a:rPr>
              <a:t>https://www.uni-ulm.de/mawi/bntextillabor/bildungsangebote/lehrkraefte/</a:t>
            </a:r>
          </a:p>
          <a:p>
            <a:pPr marL="216000" indent="-215640">
              <a:lnSpc>
                <a:spcPct val="100000"/>
              </a:lnSpc>
              <a:tabLst>
                <a:tab pos="0" algn="l"/>
              </a:tabLst>
            </a:pPr>
            <a:endParaRPr lang="de-DE" sz="2000" b="0" strike="noStrike" spc="-1">
              <a:latin typeface="Calibri"/>
            </a:endParaRPr>
          </a:p>
        </p:txBody>
      </p:sp>
      <p:sp>
        <p:nvSpPr>
          <p:cNvPr id="276"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C237B3B-4093-4353-856F-61DFC6F023F8}" type="slidenum">
              <a:rPr lang="en-GB" sz="1200" b="0" strike="noStrike" spc="-1">
                <a:solidFill>
                  <a:srgbClr val="000000"/>
                </a:solidFill>
                <a:latin typeface="Calibri"/>
                <a:ea typeface="+mn-ea"/>
              </a:rPr>
              <a:t>3</a:t>
            </a:fld>
            <a:endParaRPr lang="de-DE" sz="1200" b="0" strike="noStrike" spc="-1">
              <a:latin typeface="Calibri"/>
            </a:endParaRPr>
          </a:p>
        </p:txBody>
      </p:sp>
    </p:spTree>
    <p:extLst>
      <p:ext uri="{BB962C8B-B14F-4D97-AF65-F5344CB8AC3E}">
        <p14:creationId xmlns:p14="http://schemas.microsoft.com/office/powerpoint/2010/main" val="15854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1200150" y="1143000"/>
            <a:ext cx="4457700" cy="3086100"/>
          </a:xfrm>
          <a:prstGeom prst="rect">
            <a:avLst/>
          </a:prstGeom>
        </p:spPr>
      </p:sp>
      <p:sp>
        <p:nvSpPr>
          <p:cNvPr id="278"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0000"/>
              </a:lnSpc>
              <a:tabLst>
                <a:tab pos="0" algn="l"/>
              </a:tabLst>
            </a:pPr>
            <a:r>
              <a:rPr lang="de-DE" sz="2000" b="0" strike="noStrike" spc="-1">
                <a:latin typeface="Calibri"/>
              </a:rPr>
              <a:t>Wir Menschen setzen durch unsere Aktivitäten viele verschiedene Treibhausgase frei. Um Energie zu produzieren, damit unsere Autos fahren, unsere Fabriken arbeiten und unsere Smartphones betrieben werden können, verbrennen wir fossile Brennstoffe. Beim Verbrennen fossiler Brennstoffe werden Treibhausgase, vor allem CO</a:t>
            </a:r>
            <a:r>
              <a:rPr lang="de-DE" sz="2000" b="0" strike="noStrike" spc="-1" baseline="-25000">
                <a:latin typeface="Calibri"/>
              </a:rPr>
              <a:t>2</a:t>
            </a:r>
            <a:r>
              <a:rPr lang="de-DE" sz="2000" b="0" strike="noStrike" spc="-1">
                <a:latin typeface="Calibri"/>
              </a:rPr>
              <a:t>, sprich Kohlendioxid, freigesetzt. Messungen zeigen, dass sich seit der Industrialisierung besonders der Anteil von CO</a:t>
            </a:r>
            <a:r>
              <a:rPr lang="de-DE" sz="2000" b="0" strike="noStrike" spc="-1" baseline="-25000">
                <a:latin typeface="Calibri"/>
              </a:rPr>
              <a:t>2</a:t>
            </a:r>
            <a:r>
              <a:rPr lang="de-DE" sz="2000" b="0" strike="noStrike" spc="-1">
                <a:latin typeface="Calibri"/>
              </a:rPr>
              <a:t> an den Treibhausgasen erhöht hat.</a:t>
            </a:r>
          </a:p>
          <a:p>
            <a:pPr>
              <a:lnSpc>
                <a:spcPct val="100000"/>
              </a:lnSpc>
              <a:tabLst>
                <a:tab pos="0" algn="l"/>
              </a:tabLst>
            </a:pPr>
            <a:r>
              <a:rPr lang="de-DE" sz="2000" b="0" strike="noStrike" spc="-1">
                <a:latin typeface="Calibri"/>
              </a:rPr>
              <a:t>Wir erhöhen also den Anteil an Treibhausgasen in der Atmosphäre. Da die Treibhausgase die Wärmestrahlung aufnehmen, führt das dazu, dass mehr Wärme in der Atmosphäre/auf der Erde verbleibt und weniger Wärme in den Weltraum zurückgeschickt wird. Das Klima erwärmt sich also. </a:t>
            </a:r>
          </a:p>
          <a:p>
            <a:pPr>
              <a:lnSpc>
                <a:spcPct val="100000"/>
              </a:lnSpc>
              <a:tabLst>
                <a:tab pos="0" algn="l"/>
              </a:tabLst>
            </a:pPr>
            <a:r>
              <a:rPr lang="de-DE" sz="2000" b="0" strike="noStrike" spc="-1">
                <a:latin typeface="Calibri"/>
              </a:rPr>
              <a:t>CO</a:t>
            </a:r>
            <a:r>
              <a:rPr lang="de-DE" sz="2000" b="0" strike="noStrike" spc="-1" baseline="-25000">
                <a:latin typeface="Calibri"/>
              </a:rPr>
              <a:t>2</a:t>
            </a:r>
            <a:r>
              <a:rPr lang="de-DE" sz="2000" b="0" strike="noStrike" spc="-1">
                <a:latin typeface="Calibri"/>
              </a:rPr>
              <a:t> ist ein wichtiges Treibhausgas unserer Zeit und ist z. B. in Abgasen von Fabriken, Autos und Flugzeugen enthalten. Aber auch durch die Viehhaltung und weitere menschliche Aktivitäten beeinflussen wir das Klima. </a:t>
            </a: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p:txBody>
      </p:sp>
      <p:sp>
        <p:nvSpPr>
          <p:cNvPr id="27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E2D996F-C4A7-47CD-B9A2-DB199F53BF45}" type="slidenum">
              <a:rPr lang="en-GB" sz="1200" b="0" strike="noStrike" spc="-1">
                <a:solidFill>
                  <a:srgbClr val="000000"/>
                </a:solidFill>
                <a:latin typeface="Calibri"/>
                <a:ea typeface="+mn-ea"/>
              </a:rPr>
              <a:t>4</a:t>
            </a:fld>
            <a:endParaRPr lang="de-DE" sz="1200" b="0" strike="noStrike" spc="-1">
              <a:latin typeface="Calibri"/>
            </a:endParaRPr>
          </a:p>
        </p:txBody>
      </p:sp>
    </p:spTree>
    <p:extLst>
      <p:ext uri="{BB962C8B-B14F-4D97-AF65-F5344CB8AC3E}">
        <p14:creationId xmlns:p14="http://schemas.microsoft.com/office/powerpoint/2010/main" val="374037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1200150" y="1143000"/>
            <a:ext cx="4457700" cy="3086100"/>
          </a:xfrm>
          <a:prstGeom prst="rect">
            <a:avLst/>
          </a:prstGeom>
        </p:spPr>
      </p:sp>
      <p:sp>
        <p:nvSpPr>
          <p:cNvPr id="281"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r>
              <a:rPr lang="de-DE" sz="2000" b="0" strike="noStrike" spc="-1">
                <a:latin typeface="Calibri"/>
              </a:rPr>
              <a:t>Quelle:</a:t>
            </a:r>
          </a:p>
          <a:p>
            <a:pPr marL="216000" indent="-215640">
              <a:lnSpc>
                <a:spcPct val="100000"/>
              </a:lnSpc>
              <a:tabLst>
                <a:tab pos="0" algn="l"/>
              </a:tabLst>
            </a:pPr>
            <a:r>
              <a:rPr lang="de-DE" sz="2000" b="0" strike="noStrike" spc="-1">
                <a:latin typeface="Calibri"/>
              </a:rPr>
              <a:t>https://www.eea.europa.eu/publications/textiles-in-europes-circular-economy/textiles-in-europe-s-circular-economy , Stand 29.03.2021</a:t>
            </a:r>
          </a:p>
          <a:p>
            <a:pPr marL="216000" indent="-215640">
              <a:lnSpc>
                <a:spcPct val="100000"/>
              </a:lnSpc>
              <a:tabLst>
                <a:tab pos="0" algn="l"/>
              </a:tabLst>
            </a:pPr>
            <a:endParaRPr lang="de-DE" sz="2000" b="0" strike="noStrike" spc="-1">
              <a:latin typeface="Calibri"/>
            </a:endParaRPr>
          </a:p>
        </p:txBody>
      </p:sp>
      <p:sp>
        <p:nvSpPr>
          <p:cNvPr id="28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9A24B74-94A0-45AB-B6B4-9B54234152E1}" type="slidenum">
              <a:rPr lang="en-GB" sz="1200" b="0" strike="noStrike" spc="-1">
                <a:solidFill>
                  <a:srgbClr val="000000"/>
                </a:solidFill>
                <a:latin typeface="Calibri"/>
                <a:ea typeface="+mn-ea"/>
              </a:rPr>
              <a:t>5</a:t>
            </a:fld>
            <a:endParaRPr lang="de-DE" sz="1200" b="0" strike="noStrike" spc="-1">
              <a:latin typeface="Calibri"/>
            </a:endParaRPr>
          </a:p>
        </p:txBody>
      </p:sp>
    </p:spTree>
    <p:extLst>
      <p:ext uri="{BB962C8B-B14F-4D97-AF65-F5344CB8AC3E}">
        <p14:creationId xmlns:p14="http://schemas.microsoft.com/office/powerpoint/2010/main" val="112746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1200150" y="1143000"/>
            <a:ext cx="4457700" cy="3086100"/>
          </a:xfrm>
          <a:prstGeom prst="rect">
            <a:avLst/>
          </a:prstGeom>
        </p:spPr>
      </p:sp>
      <p:sp>
        <p:nvSpPr>
          <p:cNvPr id="28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dirty="0">
                <a:latin typeface="Arial"/>
                <a:ea typeface="ＭＳ Ｐゴシック"/>
              </a:rPr>
              <a:t>Wie soll nun mit dem Klimawandel umgegangen werden? Wer übernimmt Verantwortung?</a:t>
            </a: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Arial"/>
                <a:ea typeface="ＭＳ Ｐゴシック"/>
              </a:rPr>
              <a:t>• Die </a:t>
            </a:r>
            <a:r>
              <a:rPr lang="de-DE" sz="2000" b="1" strike="noStrike" spc="-1" dirty="0">
                <a:latin typeface="Arial"/>
                <a:ea typeface="ＭＳ Ｐゴシック"/>
              </a:rPr>
              <a:t>Unterschiede bei der Verursachung des Treibhauseffektes</a:t>
            </a:r>
            <a:r>
              <a:rPr lang="de-DE" sz="2000" b="0" strike="noStrike" spc="-1" dirty="0">
                <a:latin typeface="Arial"/>
                <a:ea typeface="ＭＳ Ｐゴシック"/>
              </a:rPr>
              <a:t> flossen 1992 bei der UNO-Konferenz über Umwelt und Entwicklung in den ethischen Ansatz der </a:t>
            </a:r>
            <a:r>
              <a:rPr lang="de-DE" sz="2000" b="1" strike="noStrike" spc="-1" dirty="0">
                <a:latin typeface="Arial"/>
                <a:ea typeface="ＭＳ Ｐゴシック"/>
              </a:rPr>
              <a:t>„gemeinsamen, aber unterschiedlichen Verantwortung“</a:t>
            </a:r>
            <a:r>
              <a:rPr lang="de-DE" sz="2000" b="0" strike="noStrike" spc="-1" dirty="0">
                <a:latin typeface="Arial"/>
                <a:ea typeface="ＭＳ Ｐゴシック"/>
              </a:rPr>
              <a:t> ein, der bis heute Grundlage der Klimaverhandlungen ist.</a:t>
            </a:r>
            <a:endParaRPr lang="de-DE" sz="2000" b="0" strike="noStrike" spc="-1" dirty="0">
              <a:latin typeface="Calibri"/>
            </a:endParaRPr>
          </a:p>
          <a:p>
            <a:pPr marL="216000" indent="-215640">
              <a:lnSpc>
                <a:spcPct val="100000"/>
              </a:lnSpc>
              <a:tabLst>
                <a:tab pos="0" algn="l"/>
              </a:tabLst>
            </a:pPr>
            <a:r>
              <a:rPr lang="de-DE" sz="2000" b="0" strike="noStrike" spc="-1" dirty="0">
                <a:latin typeface="Arial"/>
                <a:ea typeface="ＭＳ Ｐゴシック"/>
              </a:rPr>
              <a:t>• Demnach tragen alle Menschen Verantwortung für Klimaschutz und Anpassung an die Folgen des Klimawandels – jede*r entsprechend seiner Verantwortung für den Klimawandel.</a:t>
            </a:r>
            <a:endParaRPr lang="de-DE" sz="2000" b="0" strike="noStrike" spc="-1" dirty="0">
              <a:latin typeface="Calibri"/>
            </a:endParaRPr>
          </a:p>
          <a:p>
            <a:pPr marL="216000" indent="-215640">
              <a:lnSpc>
                <a:spcPct val="100000"/>
              </a:lnSpc>
              <a:tabLst>
                <a:tab pos="0" algn="l"/>
              </a:tabLst>
            </a:pPr>
            <a:r>
              <a:rPr lang="de-DE" sz="2000" b="0" strike="noStrike" spc="-1" dirty="0">
                <a:latin typeface="Arial"/>
                <a:ea typeface="ＭＳ Ｐゴシック"/>
              </a:rPr>
              <a:t>• Die </a:t>
            </a:r>
            <a:r>
              <a:rPr lang="de-DE" sz="2000" b="1" strike="noStrike" spc="-1" dirty="0">
                <a:latin typeface="Arial"/>
                <a:ea typeface="ＭＳ Ｐゴシック"/>
              </a:rPr>
              <a:t>Industrieländer </a:t>
            </a:r>
            <a:r>
              <a:rPr lang="de-DE" sz="2000" b="0" strike="noStrike" spc="-1" dirty="0">
                <a:latin typeface="Arial"/>
                <a:ea typeface="ＭＳ Ｐゴシック"/>
              </a:rPr>
              <a:t>sollen aufgrund ihrer ökonomischen und technologischen Möglichkeiten eine </a:t>
            </a:r>
            <a:r>
              <a:rPr lang="de-DE" sz="2000" b="1" strike="noStrike" spc="-1" dirty="0">
                <a:latin typeface="Arial"/>
                <a:ea typeface="ＭＳ Ｐゴシック"/>
              </a:rPr>
              <a:t>Vorreiterrolle übernehmen </a:t>
            </a:r>
            <a:r>
              <a:rPr lang="de-DE" sz="2000" b="0" strike="noStrike" spc="-1" dirty="0">
                <a:latin typeface="Arial"/>
                <a:ea typeface="ＭＳ Ｐゴシック"/>
              </a:rPr>
              <a:t>und jene Länder unterstützen, die unter den Folgen des Klimawandels leiden. </a:t>
            </a:r>
            <a:endParaRPr lang="de-DE" sz="2000" b="0" strike="noStrike" spc="-1" dirty="0">
              <a:latin typeface="Calibri"/>
            </a:endParaRPr>
          </a:p>
          <a:p>
            <a:pPr marL="216000" indent="-215640">
              <a:lnSpc>
                <a:spcPct val="100000"/>
              </a:lnSpc>
              <a:tabLst>
                <a:tab pos="0" algn="l"/>
              </a:tabLst>
            </a:pPr>
            <a:r>
              <a:rPr lang="de-DE" sz="2000" b="0" strike="noStrike" spc="-1" dirty="0">
                <a:latin typeface="Arial"/>
                <a:ea typeface="ＭＳ Ｐゴシック"/>
              </a:rPr>
              <a:t>Dazu brauchen sie </a:t>
            </a:r>
            <a:r>
              <a:rPr lang="de-DE" sz="2000" b="1" strike="noStrike" spc="-1" dirty="0">
                <a:latin typeface="Arial"/>
                <a:ea typeface="ＭＳ Ｐゴシック"/>
              </a:rPr>
              <a:t>politische Mehrheiten</a:t>
            </a:r>
            <a:r>
              <a:rPr lang="de-DE" sz="2000" b="0" strike="noStrike" spc="-1" dirty="0">
                <a:latin typeface="Arial"/>
                <a:ea typeface="ＭＳ Ｐゴシック"/>
              </a:rPr>
              <a:t>, um klimafreundliche Maßnahmen durchzusetzen. Dennoch sollten auch alle anderen Länder im Rahmen ihrer Möglichkeiten aktiv werden.</a:t>
            </a: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p:txBody>
      </p:sp>
      <p:sp>
        <p:nvSpPr>
          <p:cNvPr id="28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F020575-F6DD-4C0E-A4D0-6CD22221FD01}" type="slidenum">
              <a:rPr lang="en-GB" sz="1200" b="0" strike="noStrike" spc="-1">
                <a:solidFill>
                  <a:srgbClr val="000000"/>
                </a:solidFill>
                <a:latin typeface="Calibri"/>
                <a:ea typeface="+mn-ea"/>
              </a:rPr>
              <a:t>6</a:t>
            </a:fld>
            <a:endParaRPr lang="de-DE" sz="1200" b="0" strike="noStrike" spc="-1">
              <a:latin typeface="Calibri"/>
            </a:endParaRPr>
          </a:p>
        </p:txBody>
      </p:sp>
    </p:spTree>
    <p:extLst>
      <p:ext uri="{BB962C8B-B14F-4D97-AF65-F5344CB8AC3E}">
        <p14:creationId xmlns:p14="http://schemas.microsoft.com/office/powerpoint/2010/main" val="276006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1200150" y="1143000"/>
            <a:ext cx="4457700" cy="3086100"/>
          </a:xfrm>
          <a:prstGeom prst="rect">
            <a:avLst/>
          </a:prstGeom>
        </p:spPr>
      </p:sp>
      <p:sp>
        <p:nvSpPr>
          <p:cNvPr id="28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a:latin typeface="Arial"/>
                <a:ea typeface="ＭＳ Ｐゴシック"/>
              </a:rPr>
              <a:t>Die Grafik </a:t>
            </a:r>
            <a:r>
              <a:rPr lang="de-DE" sz="2000" b="1" strike="noStrike" spc="-1">
                <a:latin typeface="Arial"/>
                <a:ea typeface="ＭＳ Ｐゴシック"/>
              </a:rPr>
              <a:t>von 2015 </a:t>
            </a:r>
            <a:r>
              <a:rPr lang="de-DE" sz="2000" b="0" strike="noStrike" spc="-1">
                <a:latin typeface="Arial"/>
                <a:ea typeface="ＭＳ Ｐゴシック"/>
              </a:rPr>
              <a:t>stellt für die einzelnen Nationen den Pro-Kopf-Ausstoß an CO</a:t>
            </a:r>
            <a:r>
              <a:rPr lang="de-DE" sz="2000" b="0" strike="noStrike" spc="-1" baseline="-25000">
                <a:latin typeface="Arial"/>
                <a:ea typeface="ＭＳ Ｐゴシック"/>
              </a:rPr>
              <a:t>2</a:t>
            </a:r>
            <a:r>
              <a:rPr lang="de-DE" sz="2000" b="0" strike="noStrike" spc="-1">
                <a:latin typeface="Arial"/>
                <a:ea typeface="ＭＳ Ｐゴシック"/>
              </a:rPr>
              <a:t> der Gesamt-Emission des jeweiligen Landes gegenüber.  </a:t>
            </a: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China ist weltweit für den größten Anteil der CO</a:t>
            </a:r>
            <a:r>
              <a:rPr lang="de-DE" sz="2000" b="0" strike="noStrike" spc="-1" baseline="-25000">
                <a:latin typeface="Arial"/>
                <a:ea typeface="ＭＳ Ｐゴシック"/>
              </a:rPr>
              <a:t>2</a:t>
            </a:r>
            <a:r>
              <a:rPr lang="de-DE" sz="2000" b="0" strike="noStrike" spc="-1">
                <a:latin typeface="Arial"/>
                <a:ea typeface="ＭＳ Ｐゴシック"/>
              </a:rPr>
              <a:t>-Emission verantwortlich, die USA haben den höchsten Pro-Kopf-Ausstoß.</a:t>
            </a: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Ergänzung:</a:t>
            </a: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Megatonne: 1 Million Tonnen</a:t>
            </a: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Quelle: </a:t>
            </a: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https://de.statista.com/infografik/9658/laender-mit-den-hoechsten-co2-emissionen-pro-kopf/, Stand 29.03.21</a:t>
            </a: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Grafiken in verschiedener Darstellung des weltweiten CO</a:t>
            </a:r>
            <a:r>
              <a:rPr lang="de-DE" sz="2000" b="0" strike="noStrike" spc="-1" baseline="-25000">
                <a:latin typeface="Arial"/>
                <a:ea typeface="ＭＳ Ｐゴシック"/>
              </a:rPr>
              <a:t>2</a:t>
            </a:r>
            <a:r>
              <a:rPr lang="de-DE" sz="2000" b="0" strike="noStrike" spc="-1">
                <a:latin typeface="Arial"/>
                <a:ea typeface="ＭＳ Ｐゴシック"/>
              </a:rPr>
              <a:t>-Verbrauchs auf einer Weltkarte oder oder als Säulendiagramm, auch für verschiedene Jahre oder Regionen/Länder möglich:</a:t>
            </a:r>
            <a:endParaRPr lang="de-DE" sz="2000" b="0" strike="noStrike" spc="-1">
              <a:latin typeface="Calibri"/>
            </a:endParaRPr>
          </a:p>
          <a:p>
            <a:pPr marL="216000" indent="-215640">
              <a:lnSpc>
                <a:spcPct val="100000"/>
              </a:lnSpc>
              <a:tabLst>
                <a:tab pos="0" algn="l"/>
              </a:tabLst>
            </a:pPr>
            <a:r>
              <a:rPr lang="de-DE" sz="2000" b="0" strike="noStrike" spc="-1">
                <a:latin typeface="Arial"/>
                <a:ea typeface="ＭＳ Ｐゴシック"/>
              </a:rPr>
              <a:t>http://www.globalcarbonatlas.org/en/CO2-emissions , Stand 01.03.2021</a:t>
            </a:r>
            <a:endParaRPr lang="de-DE" sz="2000" b="0" strike="noStrike" spc="-1">
              <a:latin typeface="Calibri"/>
            </a:endParaRPr>
          </a:p>
          <a:p>
            <a:pPr marL="216000" indent="-215640">
              <a:lnSpc>
                <a:spcPct val="100000"/>
              </a:lnSpc>
              <a:tabLst>
                <a:tab pos="0" algn="l"/>
              </a:tabLst>
            </a:pPr>
            <a:endParaRPr lang="de-DE" sz="2000" b="0" strike="noStrike" spc="-1">
              <a:latin typeface="Calibri"/>
            </a:endParaRPr>
          </a:p>
        </p:txBody>
      </p:sp>
      <p:sp>
        <p:nvSpPr>
          <p:cNvPr id="28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F7280D3-B480-4DA1-954C-231390A94E3E}" type="slidenum">
              <a:rPr lang="en-GB" sz="1200" b="0" strike="noStrike" spc="-1">
                <a:solidFill>
                  <a:srgbClr val="000000"/>
                </a:solidFill>
                <a:latin typeface="Calibri"/>
                <a:ea typeface="+mn-ea"/>
              </a:rPr>
              <a:t>7</a:t>
            </a:fld>
            <a:endParaRPr lang="de-DE" sz="1200" b="0" strike="noStrike" spc="-1">
              <a:latin typeface="Calibri"/>
            </a:endParaRPr>
          </a:p>
        </p:txBody>
      </p:sp>
    </p:spTree>
    <p:extLst>
      <p:ext uri="{BB962C8B-B14F-4D97-AF65-F5344CB8AC3E}">
        <p14:creationId xmlns:p14="http://schemas.microsoft.com/office/powerpoint/2010/main" val="397577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1200150" y="1143000"/>
            <a:ext cx="4457700" cy="3086100"/>
          </a:xfrm>
          <a:prstGeom prst="rect">
            <a:avLst/>
          </a:prstGeom>
        </p:spPr>
      </p:sp>
      <p:sp>
        <p:nvSpPr>
          <p:cNvPr id="290"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de-DE" sz="2000" b="0" strike="noStrike" spc="-1" dirty="0">
                <a:latin typeface="Calibri"/>
              </a:rPr>
              <a:t>Was bedeutet nun der Klimawandel für die Fast Fashion Industrie? </a:t>
            </a:r>
          </a:p>
          <a:p>
            <a:pPr marL="216000" indent="-216000">
              <a:lnSpc>
                <a:spcPct val="100000"/>
              </a:lnSpc>
              <a:tabLst>
                <a:tab pos="0" algn="l"/>
              </a:tabLst>
            </a:pPr>
            <a:endParaRPr lang="de-DE" sz="2000" b="0" strike="noStrike" spc="-1" dirty="0">
              <a:latin typeface="Calibri"/>
            </a:endParaRPr>
          </a:p>
          <a:p>
            <a:pPr marL="216000" indent="-216000">
              <a:lnSpc>
                <a:spcPct val="100000"/>
              </a:lnSpc>
              <a:tabLst>
                <a:tab pos="0" algn="l"/>
              </a:tabLst>
            </a:pPr>
            <a:r>
              <a:rPr lang="de-DE" sz="2000" b="0" strike="noStrike" spc="-1" dirty="0">
                <a:latin typeface="Calibri"/>
              </a:rPr>
              <a:t>Die klimatischen Veränderungen, also die Erwärmung führt zu einem Anstieg des Meeresspiegels und zu häufigeren Wetterextremen z.B. in Form von Überflutungen.</a:t>
            </a:r>
          </a:p>
          <a:p>
            <a:pPr marL="216000" indent="-216000">
              <a:lnSpc>
                <a:spcPct val="100000"/>
              </a:lnSpc>
              <a:tabLst>
                <a:tab pos="0" algn="l"/>
              </a:tabLst>
            </a:pPr>
            <a:r>
              <a:rPr lang="de-DE" sz="2000" b="0" strike="noStrike" spc="-1" dirty="0">
                <a:latin typeface="Calibri"/>
              </a:rPr>
              <a:t>Damit kommt es an vielen Küsten zur Vernichtung von landwirtschaftlichen Flächen, auch Fischfang als Erwerbsquelle wird immer schwieriger. </a:t>
            </a:r>
          </a:p>
          <a:p>
            <a:pPr marL="216000" indent="-216000">
              <a:lnSpc>
                <a:spcPct val="100000"/>
              </a:lnSpc>
              <a:tabLst>
                <a:tab pos="0" algn="l"/>
              </a:tabLst>
            </a:pPr>
            <a:r>
              <a:rPr lang="de-DE" sz="2000" b="0" strike="noStrike" spc="-1" dirty="0">
                <a:latin typeface="Calibri"/>
              </a:rPr>
              <a:t>Menschen, die bisher in Landwirtschaft  und Fischerei ihr Auskommen fanden, wandern auf der Suche nach einer neuen Lebensgrundlage in Städte ab und führen dort zu einem großen Angebot an billigen Arbeitskräften für den Niedriglohnsektor, wie beispielsweise die Bekleidungsindustrie, in welcher eine Näherin z.T. 18 Cent pro genähtem T-Shirt erhält. </a:t>
            </a:r>
          </a:p>
          <a:p>
            <a:pPr marL="216000" indent="-216000">
              <a:lnSpc>
                <a:spcPct val="100000"/>
              </a:lnSpc>
              <a:tabLst>
                <a:tab pos="0" algn="l"/>
              </a:tabLst>
            </a:pPr>
            <a:r>
              <a:rPr lang="de-DE" sz="2000" b="0" strike="noStrike" spc="-1" dirty="0">
                <a:latin typeface="Calibri"/>
              </a:rPr>
              <a:t>Diese Städte sind dann ideale Standorte für die Ansiedelung von Bekleidungsindustrie mit ihrer typischen Abfolge von hintereinander ablaufenden Verarbeitungsschritten. Einzelne dieser Verarbeitungsschritte können auch problemlos ausgelagert werden und an anderen Produktionsstätten gefertigt werden.  </a:t>
            </a:r>
          </a:p>
          <a:p>
            <a:pPr marL="216000" indent="-216000">
              <a:lnSpc>
                <a:spcPct val="100000"/>
              </a:lnSpc>
              <a:tabLst>
                <a:tab pos="0" algn="l"/>
              </a:tabLst>
            </a:pPr>
            <a:r>
              <a:rPr lang="de-DE" sz="2000" b="0" strike="noStrike" spc="-1" dirty="0">
                <a:latin typeface="Calibri"/>
              </a:rPr>
              <a:t>(Verweis auf „die Reise der Jeans von rund 50.000 km bis zum Verkauf im Laden“ in der UE zur Textilen Kette“)</a:t>
            </a:r>
          </a:p>
          <a:p>
            <a:pPr marL="216000" indent="-216000">
              <a:lnSpc>
                <a:spcPct val="100000"/>
              </a:lnSpc>
              <a:tabLst>
                <a:tab pos="0" algn="l"/>
              </a:tabLst>
            </a:pPr>
            <a:r>
              <a:rPr lang="de-DE" sz="2000" b="0" strike="noStrike" spc="-1" dirty="0">
                <a:latin typeface="Calibri"/>
              </a:rPr>
              <a:t>Die einfachen Produktionsschritte sind für viele Entwicklungsländer der erste Schritt Richtung Industrialisierung und zu wirtschaftlichem Wachstum und für viele Frauen die einzige Möglichkeit auf einen Arbeitsplatz. Sie verursachen aber auch, wie bereits besprochen, eine Vielzahl an  Umwelt- und Sozialproblemen und vergrößern die Auswirkungen des Klimawandels vor Ort (in den Produktionsländern). </a:t>
            </a:r>
          </a:p>
          <a:p>
            <a:pPr marL="216000" indent="-216000">
              <a:lnSpc>
                <a:spcPct val="100000"/>
              </a:lnSpc>
              <a:tabLst>
                <a:tab pos="0" algn="l"/>
              </a:tabLst>
            </a:pPr>
            <a:endParaRPr lang="de-DE" sz="2000" b="0" strike="noStrike" spc="-1" dirty="0">
              <a:latin typeface="Calibri"/>
            </a:endParaRPr>
          </a:p>
          <a:p>
            <a:pPr marL="216000" indent="-216000">
              <a:lnSpc>
                <a:spcPct val="100000"/>
              </a:lnSpc>
              <a:tabLst>
                <a:tab pos="0" algn="l"/>
              </a:tabLst>
            </a:pPr>
            <a:r>
              <a:rPr lang="de-DE" sz="2000" b="0" strike="noStrike" spc="-1" dirty="0">
                <a:latin typeface="Calibri"/>
              </a:rPr>
              <a:t>Weiterführende Quelle: </a:t>
            </a:r>
          </a:p>
          <a:p>
            <a:pPr marL="216000" indent="-216000">
              <a:lnSpc>
                <a:spcPct val="100000"/>
              </a:lnSpc>
              <a:tabLst>
                <a:tab pos="0" algn="l"/>
              </a:tabLst>
            </a:pPr>
            <a:r>
              <a:rPr lang="de-DE" sz="1200" b="1" strike="noStrike" spc="-1" dirty="0">
                <a:solidFill>
                  <a:srgbClr val="000000"/>
                </a:solidFill>
                <a:latin typeface="+mn-lt"/>
                <a:ea typeface="+mn-ea"/>
              </a:rPr>
              <a:t>Die Europäische und Chinesische Textilwirtschaft Im Wandel: Vietnam als potentielle Alternative für chinesische und internationale Investoren.</a:t>
            </a:r>
            <a:endParaRPr lang="de-DE" sz="1200" b="0" strike="noStrike" spc="-1" dirty="0">
              <a:latin typeface="Calibri"/>
            </a:endParaRPr>
          </a:p>
          <a:p>
            <a:pPr marL="216000" indent="-216000">
              <a:lnSpc>
                <a:spcPct val="100000"/>
              </a:lnSpc>
              <a:tabLst>
                <a:tab pos="0" algn="l"/>
              </a:tabLst>
            </a:pPr>
            <a:r>
              <a:rPr lang="de-DE" sz="1200" b="0" strike="noStrike" spc="-1" dirty="0">
                <a:solidFill>
                  <a:srgbClr val="000000"/>
                </a:solidFill>
                <a:latin typeface="+mn-lt"/>
                <a:ea typeface="+mn-ea"/>
              </a:rPr>
              <a:t>von Vinh-Tai Tran</a:t>
            </a:r>
            <a:endParaRPr lang="de-DE" sz="1200" b="0" strike="noStrike" spc="-1" dirty="0">
              <a:latin typeface="Calibri"/>
            </a:endParaRPr>
          </a:p>
          <a:p>
            <a:pPr marL="216000" indent="-216000">
              <a:lnSpc>
                <a:spcPct val="100000"/>
              </a:lnSpc>
              <a:tabLst>
                <a:tab pos="0" algn="l"/>
              </a:tabLst>
            </a:pPr>
            <a:r>
              <a:rPr lang="de-DE" sz="1200" b="0" strike="noStrike" spc="-1" dirty="0" err="1">
                <a:solidFill>
                  <a:srgbClr val="000000"/>
                </a:solidFill>
                <a:latin typeface="+mn-lt"/>
                <a:ea typeface="+mn-ea"/>
              </a:rPr>
              <a:t>Diplomica</a:t>
            </a:r>
            <a:r>
              <a:rPr lang="de-DE" sz="1200" b="0" strike="noStrike" spc="-1" dirty="0">
                <a:solidFill>
                  <a:srgbClr val="000000"/>
                </a:solidFill>
                <a:latin typeface="+mn-lt"/>
                <a:ea typeface="+mn-ea"/>
              </a:rPr>
              <a:t> Verlag 2010</a:t>
            </a:r>
            <a:endParaRPr lang="de-DE" sz="1200" b="0" strike="noStrike" spc="-1" dirty="0">
              <a:latin typeface="Calibri"/>
            </a:endParaRPr>
          </a:p>
          <a:p>
            <a:pPr marL="216000" indent="-216000">
              <a:lnSpc>
                <a:spcPct val="100000"/>
              </a:lnSpc>
              <a:tabLst>
                <a:tab pos="0" algn="l"/>
              </a:tabLst>
            </a:pPr>
            <a:r>
              <a:rPr lang="de-DE" sz="1200" b="0" strike="noStrike" spc="-1" dirty="0">
                <a:solidFill>
                  <a:srgbClr val="000000"/>
                </a:solidFill>
                <a:latin typeface="+mn-lt"/>
                <a:ea typeface="+mn-ea"/>
              </a:rPr>
              <a:t>https://books.google.de/</a:t>
            </a:r>
            <a:r>
              <a:rPr lang="de-DE" sz="1200" b="0" strike="noStrike" spc="-1" dirty="0" err="1">
                <a:solidFill>
                  <a:srgbClr val="000000"/>
                </a:solidFill>
                <a:latin typeface="+mn-lt"/>
                <a:ea typeface="+mn-ea"/>
              </a:rPr>
              <a:t>books</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about</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Die_europäische_und_chinesische_Textilw.html?id</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knsvwHrDKBsC&amp;printsec</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frontcover&amp;source</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kp_read_button&amp;redir_esc</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y#v</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onepage&amp;q&amp;f</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false</a:t>
            </a:r>
            <a:r>
              <a:rPr lang="de-DE" sz="1200" b="0" strike="noStrike" spc="-1" dirty="0">
                <a:solidFill>
                  <a:srgbClr val="000000"/>
                </a:solidFill>
                <a:latin typeface="+mn-lt"/>
                <a:ea typeface="+mn-ea"/>
              </a:rPr>
              <a:t> , Stand 08.03.2021</a:t>
            </a: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p:txBody>
      </p:sp>
      <p:sp>
        <p:nvSpPr>
          <p:cNvPr id="29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4E27CEF-9C29-42D6-9BB0-3B3D9AEDE796}" type="slidenum">
              <a:rPr lang="en-GB" sz="1200" b="0" strike="noStrike" spc="-1">
                <a:solidFill>
                  <a:srgbClr val="000000"/>
                </a:solidFill>
                <a:latin typeface="Calibri"/>
                <a:ea typeface="+mn-ea"/>
              </a:rPr>
              <a:t>8</a:t>
            </a:fld>
            <a:endParaRPr lang="de-DE" sz="1200" b="0" strike="noStrike" spc="-1">
              <a:latin typeface="Calibri"/>
            </a:endParaRPr>
          </a:p>
        </p:txBody>
      </p:sp>
    </p:spTree>
    <p:extLst>
      <p:ext uri="{BB962C8B-B14F-4D97-AF65-F5344CB8AC3E}">
        <p14:creationId xmlns:p14="http://schemas.microsoft.com/office/powerpoint/2010/main" val="3917906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200150" y="1143000"/>
            <a:ext cx="4457700" cy="3086100"/>
          </a:xfrm>
          <a:prstGeom prst="rect">
            <a:avLst/>
          </a:prstGeom>
        </p:spPr>
      </p:sp>
      <p:sp>
        <p:nvSpPr>
          <p:cNvPr id="293"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a:latin typeface="Calibri"/>
              </a:rPr>
              <a:t>Aber auch bei uns in Europa sind die Folgen des Klimawandels deutlich sichtbar. Ein Fotograf und ein Journalist haben auf dieser Website eine beeindruckende Bildergeschichte zu den Folgen des Klimawandels in Norwegen veröffentlicht.</a:t>
            </a:r>
          </a:p>
          <a:p>
            <a:pPr marL="216000" indent="-215640">
              <a:lnSpc>
                <a:spcPct val="100000"/>
              </a:lnSpc>
              <a:tabLst>
                <a:tab pos="0" algn="l"/>
              </a:tabLst>
            </a:pPr>
            <a:r>
              <a:rPr lang="de-DE" sz="2000" b="0" strike="noStrike" spc="-1">
                <a:latin typeface="Calibri"/>
              </a:rPr>
              <a:t>Link: https://cutt.ly/BtbTiC1 , long scrolling, Stand 01.03.2021</a:t>
            </a:r>
          </a:p>
          <a:p>
            <a:pPr marL="216000" indent="-215640">
              <a:lnSpc>
                <a:spcPct val="100000"/>
              </a:lnSpc>
              <a:tabLst>
                <a:tab pos="0" algn="l"/>
              </a:tabLst>
            </a:pPr>
            <a:endParaRPr lang="de-DE" sz="2000" b="0" strike="noStrike" spc="-1">
              <a:latin typeface="Calibri"/>
            </a:endParaRPr>
          </a:p>
          <a:p>
            <a:pPr marL="216000" indent="-215640">
              <a:lnSpc>
                <a:spcPct val="100000"/>
              </a:lnSpc>
              <a:tabLst>
                <a:tab pos="0" algn="l"/>
              </a:tabLst>
            </a:pPr>
            <a:r>
              <a:rPr lang="de-DE" sz="2000" b="0" strike="noStrike" spc="-1">
                <a:latin typeface="Calibri"/>
              </a:rPr>
              <a:t>Hier kann eine Diskussion dazu angeregt werden, was der Klimawandel für Deutschland und/oder die eigene Heimat-Region bedeuten könnte und/oder das entsprechende Arbeitsblatt zur Unterrichtseinheit, abrufbar unter https://www.uni-ulm.de/mawi/bntextillabor/bildungsangebote/lehrkraefte/  bearbeitet werden. </a:t>
            </a:r>
          </a:p>
        </p:txBody>
      </p:sp>
      <p:sp>
        <p:nvSpPr>
          <p:cNvPr id="29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1CDDA5A-0357-45E4-9241-999A77651C9E}" type="slidenum">
              <a:rPr lang="en-GB" sz="1200" b="0" strike="noStrike" spc="-1">
                <a:solidFill>
                  <a:srgbClr val="000000"/>
                </a:solidFill>
                <a:latin typeface="Calibri"/>
                <a:ea typeface="+mn-ea"/>
              </a:rPr>
              <a:t>9</a:t>
            </a:fld>
            <a:endParaRPr lang="de-DE" sz="1200" b="0" strike="noStrike" spc="-1">
              <a:latin typeface="Calibri"/>
            </a:endParaRPr>
          </a:p>
        </p:txBody>
      </p:sp>
    </p:spTree>
    <p:extLst>
      <p:ext uri="{BB962C8B-B14F-4D97-AF65-F5344CB8AC3E}">
        <p14:creationId xmlns:p14="http://schemas.microsoft.com/office/powerpoint/2010/main" val="217839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5"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9"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0"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2"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3"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4"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5"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6"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7"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1"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3"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5"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46"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1"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2"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4"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5"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6"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0"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2"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3"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5"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6"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7"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8"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0"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1"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2"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3"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4"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5"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9"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1"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3"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4"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9"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0"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2"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3"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4"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6"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8"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0"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1"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3"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4"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5"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6"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8"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9"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0"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1"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2"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3"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7"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9"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21"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22"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26"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27"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28"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30"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2"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34"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5"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6"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38"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9"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41"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2"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3"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4"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46"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7"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8"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9"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50"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51"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55"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57"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59"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60"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4"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65"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66"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8"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6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0"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72"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3"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4"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76"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7"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79"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0"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1"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2"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84"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5"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6"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7"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8"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9"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43040" y="1122480"/>
            <a:ext cx="8418960" cy="23864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2"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8960" cy="2386440"/>
          </a:xfrm>
          <a:prstGeom prst="rect">
            <a:avLst/>
          </a:prstGeom>
        </p:spPr>
        <p:txBody>
          <a:bodyPr lIns="0" tIns="0" rIns="0" bIns="0" anchor="ctr">
            <a:noAutofit/>
          </a:bodyPr>
          <a:lstStyle/>
          <a:p>
            <a:r>
              <a:rPr lang="de-DE" sz="4400" b="0" strike="noStrike" spc="-1">
                <a:solidFill>
                  <a:srgbClr val="000000"/>
                </a:solidFill>
                <a:latin typeface="Arial"/>
              </a:rPr>
              <a:t>Click to edit the title text format</a:t>
            </a:r>
          </a:p>
        </p:txBody>
      </p:sp>
      <p:sp>
        <p:nvSpPr>
          <p:cNvPr id="3" name="PlaceHolder 2"/>
          <p:cNvSpPr>
            <a:spLocks noGrp="1"/>
          </p:cNvSpPr>
          <p:nvPr>
            <p:ph type="body"/>
          </p:nvPr>
        </p:nvSpPr>
        <p:spPr>
          <a:xfrm>
            <a:off x="495000" y="1604520"/>
            <a:ext cx="89146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743040" y="1122480"/>
            <a:ext cx="8418960" cy="2386440"/>
          </a:xfrm>
          <a:prstGeom prst="rect">
            <a:avLst/>
          </a:prstGeom>
        </p:spPr>
        <p:txBody>
          <a:bodyPr lIns="0" tIns="0" rIns="0" bIns="0" anchor="ctr">
            <a:noAutofit/>
          </a:bodyPr>
          <a:lstStyle/>
          <a:p>
            <a:r>
              <a:rPr lang="de-DE" sz="4400" b="0" strike="noStrike" spc="-1">
                <a:solidFill>
                  <a:srgbClr val="000000"/>
                </a:solidFill>
                <a:latin typeface="Arial"/>
              </a:rPr>
              <a:t>Click to edit the title text format</a:t>
            </a:r>
          </a:p>
        </p:txBody>
      </p:sp>
      <p:sp>
        <p:nvSpPr>
          <p:cNvPr id="39"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95000" y="273600"/>
            <a:ext cx="8915040" cy="1144800"/>
          </a:xfrm>
          <a:prstGeom prst="rect">
            <a:avLst/>
          </a:prstGeom>
        </p:spPr>
        <p:txBody>
          <a:bodyPr lIns="0" tIns="0" rIns="0" bIns="0" anchor="ctr">
            <a:noAutofit/>
          </a:bodyPr>
          <a:lstStyle/>
          <a:p>
            <a:r>
              <a:rPr lang="de-DE" sz="1800" b="0" strike="noStrike" spc="-1">
                <a:solidFill>
                  <a:srgbClr val="000000"/>
                </a:solidFill>
                <a:latin typeface="Arial"/>
              </a:rPr>
              <a:t>Click to edit the title text format</a:t>
            </a:r>
          </a:p>
        </p:txBody>
      </p:sp>
      <p:sp>
        <p:nvSpPr>
          <p:cNvPr id="77"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743040" y="1122480"/>
            <a:ext cx="8418960" cy="2386440"/>
          </a:xfrm>
          <a:prstGeom prst="rect">
            <a:avLst/>
          </a:prstGeom>
        </p:spPr>
        <p:txBody>
          <a:bodyPr lIns="0" tIns="0" rIns="0" bIns="0" anchor="ctr">
            <a:noAutofit/>
          </a:bodyPr>
          <a:lstStyle/>
          <a:p>
            <a:r>
              <a:rPr lang="de-DE" sz="4400" b="0" strike="noStrike" spc="-1">
                <a:solidFill>
                  <a:srgbClr val="000000"/>
                </a:solidFill>
                <a:latin typeface="Arial"/>
              </a:rPr>
              <a:t>Click to edit the title text format</a:t>
            </a:r>
          </a:p>
        </p:txBody>
      </p:sp>
      <p:sp>
        <p:nvSpPr>
          <p:cNvPr id="115"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95000" y="273600"/>
            <a:ext cx="8915040" cy="1144800"/>
          </a:xfrm>
          <a:prstGeom prst="rect">
            <a:avLst/>
          </a:prstGeom>
        </p:spPr>
        <p:txBody>
          <a:bodyPr lIns="0" tIns="0" rIns="0" bIns="0" anchor="ctr">
            <a:noAutofit/>
          </a:bodyPr>
          <a:lstStyle/>
          <a:p>
            <a:r>
              <a:rPr lang="de-DE" sz="1800" b="0" strike="noStrike" spc="-1">
                <a:solidFill>
                  <a:srgbClr val="000000"/>
                </a:solidFill>
                <a:latin typeface="Arial"/>
              </a:rPr>
              <a:t>Click to edit the title text format</a:t>
            </a:r>
          </a:p>
        </p:txBody>
      </p:sp>
      <p:sp>
        <p:nvSpPr>
          <p:cNvPr id="153"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wmf"/></Relationships>
</file>

<file path=ppt/slides/_rels/slide3.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B0C3B16-0A7B-4F79-8F0E-9DF7A2950E91}" type="slidenum">
              <a:rPr lang="en-GB" sz="1200" b="0" strike="noStrike" spc="-1">
                <a:solidFill>
                  <a:srgbClr val="FFFFFF"/>
                </a:solidFill>
                <a:latin typeface="Calibri"/>
                <a:ea typeface="DejaVu Sans"/>
              </a:rPr>
              <a:t>1</a:t>
            </a:fld>
            <a:endParaRPr lang="de-DE" sz="1200" b="0" strike="noStrike" spc="-1">
              <a:latin typeface="Calibri"/>
            </a:endParaRPr>
          </a:p>
        </p:txBody>
      </p:sp>
      <p:grpSp>
        <p:nvGrpSpPr>
          <p:cNvPr id="197" name="Group 2"/>
          <p:cNvGrpSpPr/>
          <p:nvPr/>
        </p:nvGrpSpPr>
        <p:grpSpPr>
          <a:xfrm>
            <a:off x="416880" y="5090009"/>
            <a:ext cx="7930080" cy="899280"/>
            <a:chOff x="1670760" y="4932720"/>
            <a:chExt cx="7930080" cy="899280"/>
          </a:xfrm>
        </p:grpSpPr>
        <p:sp>
          <p:nvSpPr>
            <p:cNvPr id="198" name="CustomShape 3"/>
            <p:cNvSpPr/>
            <p:nvPr/>
          </p:nvSpPr>
          <p:spPr>
            <a:xfrm>
              <a:off x="1670760" y="5272200"/>
              <a:ext cx="79300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dirty="0">
                  <a:solidFill>
                    <a:srgbClr val="000000"/>
                  </a:solidFill>
                  <a:latin typeface="Fira Sans"/>
                  <a:ea typeface="Fira Sans"/>
                </a:rPr>
                <a:t>Gefördert von der Deutschen Bundesstiftung Umwelt </a:t>
              </a:r>
              <a:endParaRPr lang="de-DE" sz="2000" b="0" strike="noStrike" spc="-1" dirty="0">
                <a:latin typeface="Calibri"/>
              </a:endParaRPr>
            </a:p>
          </p:txBody>
        </p:sp>
        <p:pic>
          <p:nvPicPr>
            <p:cNvPr id="199" name="Grafik 18"/>
            <p:cNvPicPr/>
            <p:nvPr/>
          </p:nvPicPr>
          <p:blipFill>
            <a:blip r:embed="rId3"/>
            <a:stretch/>
          </p:blipFill>
          <p:spPr>
            <a:xfrm>
              <a:off x="8250120" y="4932720"/>
              <a:ext cx="898920" cy="899280"/>
            </a:xfrm>
            <a:prstGeom prst="rect">
              <a:avLst/>
            </a:prstGeom>
            <a:ln>
              <a:noFill/>
            </a:ln>
          </p:spPr>
        </p:pic>
      </p:grpSp>
      <p:sp>
        <p:nvSpPr>
          <p:cNvPr id="200" name="CustomShape 4"/>
          <p:cNvSpPr/>
          <p:nvPr/>
        </p:nvSpPr>
        <p:spPr>
          <a:xfrm>
            <a:off x="416880" y="1765080"/>
            <a:ext cx="907164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4400" b="1" strike="noStrike" spc="-1" dirty="0">
                <a:solidFill>
                  <a:srgbClr val="64CFAC"/>
                </a:solidFill>
                <a:latin typeface="Fira Sans"/>
                <a:ea typeface="Fira Sans"/>
              </a:rPr>
              <a:t>Nachhaltiger Modekonsum für Jugendliche – Das </a:t>
            </a:r>
            <a:r>
              <a:rPr lang="de-DE" sz="4400" b="1" strike="noStrike" spc="-1" dirty="0" err="1">
                <a:solidFill>
                  <a:srgbClr val="64CFAC"/>
                </a:solidFill>
                <a:latin typeface="Fira Sans"/>
                <a:ea typeface="Fira Sans"/>
              </a:rPr>
              <a:t>BNTextillabor</a:t>
            </a:r>
            <a:endParaRPr lang="de-DE" sz="4400" b="0" strike="noStrike" spc="-1" dirty="0">
              <a:latin typeface="Calibri"/>
            </a:endParaRPr>
          </a:p>
          <a:p>
            <a:pPr>
              <a:lnSpc>
                <a:spcPct val="90000"/>
              </a:lnSpc>
            </a:pPr>
            <a:endParaRPr lang="de-DE" sz="4400" b="0" strike="noStrike" spc="-1" dirty="0">
              <a:latin typeface="Calibri"/>
            </a:endParaRPr>
          </a:p>
          <a:p>
            <a:pPr>
              <a:lnSpc>
                <a:spcPct val="90000"/>
              </a:lnSpc>
            </a:pPr>
            <a:endParaRPr lang="de-DE" sz="4400" b="0" strike="noStrike" spc="-1" dirty="0">
              <a:latin typeface="Calibri"/>
            </a:endParaRPr>
          </a:p>
          <a:p>
            <a:pPr>
              <a:lnSpc>
                <a:spcPct val="90000"/>
              </a:lnSpc>
            </a:pPr>
            <a:endParaRPr lang="de-DE" sz="4400" b="0" strike="noStrike" spc="-1" dirty="0">
              <a:latin typeface="Calibri"/>
            </a:endParaRPr>
          </a:p>
          <a:p>
            <a:pPr>
              <a:lnSpc>
                <a:spcPct val="90000"/>
              </a:lnSpc>
            </a:pPr>
            <a:r>
              <a:rPr lang="de-DE" sz="2000" b="0" strike="noStrike" spc="-1" dirty="0">
                <a:solidFill>
                  <a:srgbClr val="000000"/>
                </a:solidFill>
                <a:latin typeface="Fira Sans"/>
                <a:ea typeface="Fira Sans"/>
              </a:rPr>
              <a:t>Entwickelt 2019-2021 von der </a:t>
            </a:r>
            <a:endParaRPr lang="de-DE" sz="2000" b="0" strike="noStrike" spc="-1" dirty="0">
              <a:latin typeface="Calibri"/>
            </a:endParaRPr>
          </a:p>
          <a:p>
            <a:pPr>
              <a:lnSpc>
                <a:spcPct val="90000"/>
              </a:lnSpc>
            </a:pPr>
            <a:r>
              <a:rPr lang="de-DE" sz="2000" b="0" strike="noStrike" spc="-1" dirty="0">
                <a:solidFill>
                  <a:srgbClr val="000000"/>
                </a:solidFill>
                <a:latin typeface="Fira Sans"/>
                <a:ea typeface="Fira Sans"/>
              </a:rPr>
              <a:t>Universität Ulm und der TU Berlin </a:t>
            </a:r>
            <a:endParaRPr lang="de-DE" sz="2000" b="0" strike="noStrike" spc="-1" dirty="0">
              <a:latin typeface="Calibri"/>
            </a:endParaRPr>
          </a:p>
          <a:p>
            <a:pPr>
              <a:lnSpc>
                <a:spcPct val="90000"/>
              </a:lnSpc>
            </a:pPr>
            <a:endParaRPr lang="de-DE" sz="2000" b="0" strike="noStrike" spc="-1" dirty="0">
              <a:latin typeface="Calibri"/>
            </a:endParaRPr>
          </a:p>
        </p:txBody>
      </p:sp>
      <p:grpSp>
        <p:nvGrpSpPr>
          <p:cNvPr id="201" name="Group 5"/>
          <p:cNvGrpSpPr/>
          <p:nvPr/>
        </p:nvGrpSpPr>
        <p:grpSpPr>
          <a:xfrm>
            <a:off x="4952880" y="3688920"/>
            <a:ext cx="3980880" cy="938880"/>
            <a:chOff x="4952880" y="3688920"/>
            <a:chExt cx="3980880" cy="938880"/>
          </a:xfrm>
        </p:grpSpPr>
        <p:pic>
          <p:nvPicPr>
            <p:cNvPr id="202" name="Grafik 12"/>
            <p:cNvPicPr/>
            <p:nvPr/>
          </p:nvPicPr>
          <p:blipFill>
            <a:blip r:embed="rId4"/>
            <a:stretch/>
          </p:blipFill>
          <p:spPr>
            <a:xfrm>
              <a:off x="7672320" y="3688920"/>
              <a:ext cx="1261440" cy="938880"/>
            </a:xfrm>
            <a:prstGeom prst="rect">
              <a:avLst/>
            </a:prstGeom>
            <a:ln>
              <a:noFill/>
            </a:ln>
          </p:spPr>
        </p:pic>
        <p:pic>
          <p:nvPicPr>
            <p:cNvPr id="203" name="Grafik 3"/>
            <p:cNvPicPr/>
            <p:nvPr/>
          </p:nvPicPr>
          <p:blipFill>
            <a:blip r:embed="rId5"/>
            <a:stretch/>
          </p:blipFill>
          <p:spPr>
            <a:xfrm>
              <a:off x="4952880" y="3830760"/>
              <a:ext cx="2335680" cy="655200"/>
            </a:xfrm>
            <a:prstGeom prst="rect">
              <a:avLst/>
            </a:prstGeom>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CustomShape 1"/>
          <p:cNvSpPr/>
          <p:nvPr/>
        </p:nvSpPr>
        <p:spPr>
          <a:xfrm>
            <a:off x="681120" y="2796120"/>
            <a:ext cx="8418960" cy="238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r>
              <a:rPr lang="de-DE" sz="4400" b="1" strike="noStrike" spc="-1">
                <a:solidFill>
                  <a:srgbClr val="000000"/>
                </a:solidFill>
                <a:latin typeface="Fira Sans"/>
                <a:ea typeface="Fira Sans"/>
              </a:rPr>
              <a:t>Vielen Dank! </a:t>
            </a:r>
            <a:endParaRPr lang="de-DE" sz="4400" b="0" strike="noStrike" spc="-1">
              <a:latin typeface="Calibri"/>
            </a:endParaRPr>
          </a:p>
        </p:txBody>
      </p:sp>
      <p:sp>
        <p:nvSpPr>
          <p:cNvPr id="267" name="CustomShape 2"/>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C6E9CD7-E3D5-40B1-960E-6399BC004AD0}" type="slidenum">
              <a:rPr lang="en-GB" sz="1200" b="0" strike="noStrike" spc="-1">
                <a:solidFill>
                  <a:srgbClr val="000000"/>
                </a:solidFill>
                <a:latin typeface="Calibri"/>
                <a:ea typeface="DejaVu Sans"/>
              </a:rPr>
              <a:t>10</a:t>
            </a:fld>
            <a:endParaRPr lang="de-DE" sz="12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E1C4E71-2108-47AB-B16B-5DA57956F6EF}" type="slidenum">
              <a:rPr lang="en-GB" sz="1200" b="0" strike="noStrike" spc="-1">
                <a:solidFill>
                  <a:srgbClr val="FFFFFF"/>
                </a:solidFill>
                <a:latin typeface="Calibri"/>
                <a:ea typeface="DejaVu Sans"/>
              </a:rPr>
              <a:t>2</a:t>
            </a:fld>
            <a:endParaRPr lang="de-DE" sz="1200" b="0" strike="noStrike" spc="-1">
              <a:latin typeface="Calibri"/>
            </a:endParaRPr>
          </a:p>
        </p:txBody>
      </p:sp>
      <p:sp>
        <p:nvSpPr>
          <p:cNvPr id="205" name="CustomShape 2"/>
          <p:cNvSpPr/>
          <p:nvPr/>
        </p:nvSpPr>
        <p:spPr>
          <a:xfrm>
            <a:off x="265320" y="300240"/>
            <a:ext cx="4811760" cy="1057320"/>
          </a:xfrm>
          <a:prstGeom prst="rect">
            <a:avLst/>
          </a:prstGeom>
          <a:solidFill>
            <a:srgbClr val="A8D241">
              <a:alpha val="80000"/>
            </a:srgbClr>
          </a:solidFill>
          <a:ln>
            <a:noFill/>
          </a:ln>
        </p:spPr>
        <p:style>
          <a:lnRef idx="0">
            <a:scrgbClr r="0" g="0" b="0"/>
          </a:lnRef>
          <a:fillRef idx="0">
            <a:scrgbClr r="0" g="0" b="0"/>
          </a:fillRef>
          <a:effectRef idx="0">
            <a:scrgbClr r="0" g="0" b="0"/>
          </a:effectRef>
          <a:fontRef idx="minor"/>
        </p:style>
        <p:txBody>
          <a:bodyPr lIns="90000" tIns="45000" rIns="90000" bIns="45000" anchor="b">
            <a:normAutofit fontScale="86500"/>
          </a:bodyPr>
          <a:lstStyle/>
          <a:p>
            <a:pPr>
              <a:lnSpc>
                <a:spcPct val="90000"/>
              </a:lnSpc>
            </a:pPr>
            <a:r>
              <a:rPr lang="de-DE" sz="3200" b="1" strike="noStrike" spc="-1">
                <a:solidFill>
                  <a:srgbClr val="FFFFFF"/>
                </a:solidFill>
                <a:latin typeface="Fira Sans"/>
                <a:ea typeface="Fira Sans"/>
              </a:rPr>
              <a:t>UNTERRICHSTEINHEITEN </a:t>
            </a:r>
            <a:endParaRPr lang="de-DE" sz="3200" b="0" strike="noStrike" spc="-1">
              <a:latin typeface="Calibri"/>
            </a:endParaRPr>
          </a:p>
          <a:p>
            <a:pPr>
              <a:lnSpc>
                <a:spcPct val="90000"/>
              </a:lnSpc>
            </a:pPr>
            <a:r>
              <a:rPr lang="de-DE" sz="3200" b="1" strike="noStrike" spc="-1">
                <a:solidFill>
                  <a:srgbClr val="FFFFFF"/>
                </a:solidFill>
                <a:latin typeface="Fira Sans"/>
                <a:ea typeface="Fira Sans"/>
              </a:rPr>
              <a:t>ZUM BASISWISSEN</a:t>
            </a:r>
            <a:endParaRPr lang="de-DE" sz="3200" b="0" strike="noStrike" spc="-1">
              <a:latin typeface="Calibri"/>
            </a:endParaRPr>
          </a:p>
        </p:txBody>
      </p:sp>
      <p:sp>
        <p:nvSpPr>
          <p:cNvPr id="206" name="CustomShape 3"/>
          <p:cNvSpPr/>
          <p:nvPr/>
        </p:nvSpPr>
        <p:spPr>
          <a:xfrm>
            <a:off x="1343160" y="6492960"/>
            <a:ext cx="7219080" cy="364320"/>
          </a:xfrm>
          <a:prstGeom prst="rect">
            <a:avLst/>
          </a:prstGeom>
          <a:noFill/>
          <a:ln>
            <a:noFill/>
          </a:ln>
        </p:spPr>
        <p:style>
          <a:lnRef idx="0">
            <a:scrgbClr r="0" g="0" b="0"/>
          </a:lnRef>
          <a:fillRef idx="0">
            <a:scrgbClr r="0" g="0" b="0"/>
          </a:fillRef>
          <a:effectRef idx="0">
            <a:scrgbClr r="0" g="0" b="0"/>
          </a:effectRef>
          <a:fontRef idx="minor"/>
        </p:style>
      </p:sp>
      <p:grpSp>
        <p:nvGrpSpPr>
          <p:cNvPr id="207" name="Group 4"/>
          <p:cNvGrpSpPr/>
          <p:nvPr/>
        </p:nvGrpSpPr>
        <p:grpSpPr>
          <a:xfrm>
            <a:off x="265320" y="1567440"/>
            <a:ext cx="9140760" cy="4889520"/>
            <a:chOff x="265320" y="1567440"/>
            <a:chExt cx="9140760" cy="4889520"/>
          </a:xfrm>
        </p:grpSpPr>
        <p:pic>
          <p:nvPicPr>
            <p:cNvPr id="208" name="Grafik 14"/>
            <p:cNvPicPr/>
            <p:nvPr/>
          </p:nvPicPr>
          <p:blipFill>
            <a:blip r:embed="rId3"/>
            <a:stretch/>
          </p:blipFill>
          <p:spPr>
            <a:xfrm>
              <a:off x="997200" y="5742720"/>
              <a:ext cx="431640" cy="431640"/>
            </a:xfrm>
            <a:prstGeom prst="rect">
              <a:avLst/>
            </a:prstGeom>
            <a:ln>
              <a:noFill/>
            </a:ln>
          </p:spPr>
        </p:pic>
        <p:pic>
          <p:nvPicPr>
            <p:cNvPr id="209" name="Grafik 2"/>
            <p:cNvPicPr/>
            <p:nvPr/>
          </p:nvPicPr>
          <p:blipFill>
            <a:blip r:embed="rId4"/>
            <a:stretch/>
          </p:blipFill>
          <p:spPr>
            <a:xfrm>
              <a:off x="441720" y="5742360"/>
              <a:ext cx="431640" cy="431640"/>
            </a:xfrm>
            <a:prstGeom prst="rect">
              <a:avLst/>
            </a:prstGeom>
            <a:ln>
              <a:noFill/>
            </a:ln>
          </p:spPr>
        </p:pic>
        <p:grpSp>
          <p:nvGrpSpPr>
            <p:cNvPr id="210" name="Group 5"/>
            <p:cNvGrpSpPr/>
            <p:nvPr/>
          </p:nvGrpSpPr>
          <p:grpSpPr>
            <a:xfrm>
              <a:off x="265320" y="1826280"/>
              <a:ext cx="2000520" cy="3600360"/>
              <a:chOff x="265320" y="1826280"/>
              <a:chExt cx="2000520" cy="3600360"/>
            </a:xfrm>
          </p:grpSpPr>
          <p:sp>
            <p:nvSpPr>
              <p:cNvPr id="211" name="CustomShape 6"/>
              <p:cNvSpPr/>
              <p:nvPr/>
            </p:nvSpPr>
            <p:spPr>
              <a:xfrm>
                <a:off x="265320" y="2156040"/>
                <a:ext cx="1979640" cy="3270600"/>
              </a:xfrm>
              <a:prstGeom prst="rect">
                <a:avLst/>
              </a:prstGeom>
              <a:solidFill>
                <a:schemeClr val="bg2"/>
              </a:solidFill>
              <a:ln w="6480">
                <a:solidFill>
                  <a:schemeClr val="tx1"/>
                </a:solidFill>
                <a:prstDash val="sysDot"/>
                <a:round/>
              </a:ln>
            </p:spPr>
            <p:style>
              <a:lnRef idx="0">
                <a:scrgbClr r="0" g="0" b="0"/>
              </a:lnRef>
              <a:fillRef idx="0">
                <a:scrgbClr r="0" g="0" b="0"/>
              </a:fillRef>
              <a:effectRef idx="0">
                <a:scrgbClr r="0" g="0" b="0"/>
              </a:effectRef>
              <a:fontRef idx="minor"/>
            </p:style>
            <p:txBody>
              <a:bodyPr lIns="90000" tIns="45000" rIns="90000" bIns="45000">
                <a:spAutoFit/>
              </a:bodyPr>
              <a:lstStyle/>
              <a:p>
                <a:pPr marL="360">
                  <a:lnSpc>
                    <a:spcPct val="100000"/>
                  </a:lnSpc>
                  <a:spcBef>
                    <a:spcPts val="601"/>
                  </a:spcBef>
                </a:pPr>
                <a:endParaRPr lang="de-DE" sz="1800" b="0" strike="noStrike" spc="-1" dirty="0">
                  <a:latin typeface="Calibri"/>
                </a:endParaRPr>
              </a:p>
              <a:p>
                <a:pPr marL="360">
                  <a:lnSpc>
                    <a:spcPct val="100000"/>
                  </a:lnSpc>
                  <a:spcBef>
                    <a:spcPts val="601"/>
                  </a:spcBef>
                </a:pPr>
                <a:r>
                  <a:rPr lang="de-DE" sz="1600" b="0" strike="noStrike" spc="-1" dirty="0">
                    <a:solidFill>
                      <a:srgbClr val="000000"/>
                    </a:solidFill>
                    <a:latin typeface="Fira Sans Light"/>
                    <a:ea typeface="Fira Sans Light"/>
                  </a:rPr>
                  <a:t>Treibhauseffekt, </a:t>
                </a:r>
                <a:r>
                  <a:rPr lang="de-DE" sz="1600" b="0" strike="noStrike" spc="-1" dirty="0" err="1">
                    <a:solidFill>
                      <a:srgbClr val="000000"/>
                    </a:solidFill>
                    <a:latin typeface="Fira Sans Light"/>
                    <a:ea typeface="Fira Sans Light"/>
                  </a:rPr>
                  <a:t>Fridays</a:t>
                </a:r>
                <a:r>
                  <a:rPr lang="de-DE" sz="1600" b="0" strike="noStrike" spc="-1" dirty="0">
                    <a:solidFill>
                      <a:srgbClr val="000000"/>
                    </a:solidFill>
                    <a:latin typeface="Fira Sans Light"/>
                    <a:ea typeface="Fira Sans Light"/>
                  </a:rPr>
                  <a:t> </a:t>
                </a:r>
                <a:r>
                  <a:rPr lang="de-DE" sz="1600" b="0" strike="noStrike" spc="-1" dirty="0" err="1">
                    <a:solidFill>
                      <a:srgbClr val="000000"/>
                    </a:solidFill>
                    <a:latin typeface="Fira Sans Light"/>
                    <a:ea typeface="Fira Sans Light"/>
                  </a:rPr>
                  <a:t>for</a:t>
                </a:r>
                <a:r>
                  <a:rPr lang="de-DE" sz="1600" b="0" strike="noStrike" spc="-1" dirty="0">
                    <a:solidFill>
                      <a:srgbClr val="000000"/>
                    </a:solidFill>
                    <a:latin typeface="Fira Sans Light"/>
                    <a:ea typeface="Fira Sans Light"/>
                  </a:rPr>
                  <a:t> Future</a:t>
                </a:r>
                <a:endParaRPr lang="de-DE" sz="1600" b="0" strike="noStrike" spc="-1" dirty="0">
                  <a:latin typeface="Calibri"/>
                </a:endParaRPr>
              </a:p>
              <a:p>
                <a:pPr marL="360">
                  <a:lnSpc>
                    <a:spcPct val="100000"/>
                  </a:lnSpc>
                </a:pPr>
                <a:endParaRPr lang="de-DE" sz="1600" b="0" strike="noStrike" spc="-1" dirty="0">
                  <a:latin typeface="Calibri"/>
                </a:endParaRPr>
              </a:p>
              <a:p>
                <a:pPr marL="360">
                  <a:lnSpc>
                    <a:spcPct val="100000"/>
                  </a:lnSpc>
                </a:pPr>
                <a:r>
                  <a:rPr lang="de-DE" sz="1600" b="0" strike="noStrike" spc="-1" dirty="0">
                    <a:solidFill>
                      <a:srgbClr val="000000"/>
                    </a:solidFill>
                    <a:latin typeface="Fira Sans Light"/>
                    <a:ea typeface="Fira Sans Light"/>
                  </a:rPr>
                  <a:t>Einfluss des Menschen auf den Klimawandel</a:t>
                </a:r>
                <a:endParaRPr lang="de-DE" sz="1600" b="0" strike="noStrike" spc="-1" dirty="0">
                  <a:latin typeface="Calibri"/>
                </a:endParaRPr>
              </a:p>
              <a:p>
                <a:pPr marL="360">
                  <a:lnSpc>
                    <a:spcPct val="100000"/>
                  </a:lnSpc>
                  <a:spcBef>
                    <a:spcPts val="601"/>
                  </a:spcBef>
                </a:pPr>
                <a:endParaRPr lang="de-DE" sz="1600" b="0" strike="noStrike" spc="-1" dirty="0">
                  <a:latin typeface="Calibri"/>
                </a:endParaRPr>
              </a:p>
              <a:p>
                <a:pPr marL="360">
                  <a:lnSpc>
                    <a:spcPct val="100000"/>
                  </a:lnSpc>
                  <a:spcBef>
                    <a:spcPts val="601"/>
                  </a:spcBef>
                </a:pPr>
                <a:endParaRPr lang="de-DE" sz="1600" b="0" strike="noStrike" spc="-1" dirty="0">
                  <a:latin typeface="Calibri"/>
                </a:endParaRPr>
              </a:p>
              <a:p>
                <a:pPr marL="360">
                  <a:lnSpc>
                    <a:spcPct val="100000"/>
                  </a:lnSpc>
                  <a:spcBef>
                    <a:spcPts val="601"/>
                  </a:spcBef>
                </a:pPr>
                <a:endParaRPr lang="de-DE" sz="1600" b="0" strike="noStrike" spc="-1" dirty="0">
                  <a:latin typeface="Calibri"/>
                </a:endParaRPr>
              </a:p>
              <a:p>
                <a:pPr marL="360">
                  <a:lnSpc>
                    <a:spcPct val="100000"/>
                  </a:lnSpc>
                  <a:spcBef>
                    <a:spcPts val="601"/>
                  </a:spcBef>
                </a:pPr>
                <a:endParaRPr lang="de-DE" sz="1600" b="0" strike="noStrike" spc="-1" dirty="0">
                  <a:latin typeface="Calibri"/>
                </a:endParaRPr>
              </a:p>
              <a:p>
                <a:pPr marL="360">
                  <a:lnSpc>
                    <a:spcPct val="100000"/>
                  </a:lnSpc>
                </a:pPr>
                <a:endParaRPr lang="de-DE" sz="1600" b="0" strike="noStrike" spc="-1" dirty="0">
                  <a:latin typeface="Calibri"/>
                </a:endParaRPr>
              </a:p>
            </p:txBody>
          </p:sp>
          <p:sp>
            <p:nvSpPr>
              <p:cNvPr id="212" name="CustomShape 7"/>
              <p:cNvSpPr/>
              <p:nvPr/>
            </p:nvSpPr>
            <p:spPr>
              <a:xfrm>
                <a:off x="265320" y="1826280"/>
                <a:ext cx="200052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600" b="0" strike="noStrike" spc="-1">
                    <a:solidFill>
                      <a:srgbClr val="000000"/>
                    </a:solidFill>
                    <a:latin typeface="Fira Sans"/>
                    <a:ea typeface="Fira Sans"/>
                  </a:rPr>
                  <a:t>Klimawandel</a:t>
                </a:r>
                <a:endParaRPr lang="de-DE" sz="1600" b="0" strike="noStrike" spc="-1">
                  <a:latin typeface="Calibri"/>
                </a:endParaRPr>
              </a:p>
            </p:txBody>
          </p:sp>
        </p:grpSp>
        <p:grpSp>
          <p:nvGrpSpPr>
            <p:cNvPr id="213" name="Group 8"/>
            <p:cNvGrpSpPr/>
            <p:nvPr/>
          </p:nvGrpSpPr>
          <p:grpSpPr>
            <a:xfrm>
              <a:off x="2682720" y="1816560"/>
              <a:ext cx="2208600" cy="3634559"/>
              <a:chOff x="2682720" y="1816560"/>
              <a:chExt cx="2208600" cy="3634559"/>
            </a:xfrm>
          </p:grpSpPr>
          <p:sp>
            <p:nvSpPr>
              <p:cNvPr id="214" name="CustomShape 9"/>
              <p:cNvSpPr/>
              <p:nvPr/>
            </p:nvSpPr>
            <p:spPr>
              <a:xfrm>
                <a:off x="2682720" y="2175119"/>
                <a:ext cx="1979640" cy="3276000"/>
              </a:xfrm>
              <a:prstGeom prst="rect">
                <a:avLst/>
              </a:prstGeom>
              <a:solidFill>
                <a:schemeClr val="bg2"/>
              </a:solidFill>
              <a:ln w="12600">
                <a:solidFill>
                  <a:schemeClr val="tx1"/>
                </a:solidFill>
                <a:prstDash val="sysDot"/>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de-DE" sz="1800" b="0" strike="noStrike" spc="-1" dirty="0">
                  <a:latin typeface="Calibri"/>
                </a:endParaRPr>
              </a:p>
              <a:p>
                <a:pPr>
                  <a:lnSpc>
                    <a:spcPct val="100000"/>
                  </a:lnSpc>
                </a:pPr>
                <a:r>
                  <a:rPr lang="de-DE" sz="1600" b="0" strike="noStrike" spc="-1" dirty="0">
                    <a:solidFill>
                      <a:srgbClr val="000000"/>
                    </a:solidFill>
                    <a:latin typeface="Fira Sans Light"/>
                    <a:ea typeface="Fira Sans Light"/>
                  </a:rPr>
                  <a:t>Themeneinstieg mit Brainstorming </a:t>
                </a:r>
                <a:endParaRPr lang="de-DE" sz="16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Definition von Nachhaltigkeit und Nachhaltigem Konsum </a:t>
                </a:r>
                <a:endParaRPr lang="de-DE" sz="1600" b="0" strike="noStrike" spc="-1" dirty="0">
                  <a:latin typeface="Calibri"/>
                </a:endParaRPr>
              </a:p>
              <a:p>
                <a:pPr>
                  <a:lnSpc>
                    <a:spcPct val="100000"/>
                  </a:lnSpc>
                  <a:spcBef>
                    <a:spcPts val="601"/>
                  </a:spcBef>
                </a:pPr>
                <a:endParaRPr lang="de-DE" sz="1600" b="0" strike="noStrike" spc="-1" dirty="0">
                  <a:latin typeface="Calibri"/>
                </a:endParaRPr>
              </a:p>
              <a:p>
                <a:pPr>
                  <a:lnSpc>
                    <a:spcPct val="100000"/>
                  </a:lnSpc>
                  <a:spcBef>
                    <a:spcPts val="601"/>
                  </a:spcBef>
                </a:pPr>
                <a:endParaRPr lang="de-DE" sz="1600" b="0" strike="noStrike" spc="-1" dirty="0">
                  <a:latin typeface="Calibri"/>
                </a:endParaRPr>
              </a:p>
              <a:p>
                <a:pPr>
                  <a:lnSpc>
                    <a:spcPct val="100000"/>
                  </a:lnSpc>
                  <a:spcBef>
                    <a:spcPts val="601"/>
                  </a:spcBef>
                </a:pPr>
                <a:endParaRPr lang="de-DE" sz="1600" b="0" strike="noStrike" spc="-1" dirty="0">
                  <a:latin typeface="Calibri"/>
                </a:endParaRPr>
              </a:p>
              <a:p>
                <a:pPr>
                  <a:lnSpc>
                    <a:spcPct val="100000"/>
                  </a:lnSpc>
                </a:pPr>
                <a:endParaRPr lang="de-DE" sz="1600" b="0" strike="noStrike" spc="-1" dirty="0">
                  <a:latin typeface="Calibri"/>
                </a:endParaRPr>
              </a:p>
            </p:txBody>
          </p:sp>
          <p:sp>
            <p:nvSpPr>
              <p:cNvPr id="215" name="CustomShape 10"/>
              <p:cNvSpPr/>
              <p:nvPr/>
            </p:nvSpPr>
            <p:spPr>
              <a:xfrm>
                <a:off x="2684880" y="1816560"/>
                <a:ext cx="22064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600" b="0" strike="noStrike" spc="-1">
                    <a:solidFill>
                      <a:srgbClr val="000000"/>
                    </a:solidFill>
                    <a:latin typeface="Fira Sans"/>
                    <a:ea typeface="Fira Sans"/>
                  </a:rPr>
                  <a:t>Nachhaltigkeit</a:t>
                </a:r>
                <a:endParaRPr lang="de-DE" sz="1600" b="0" strike="noStrike" spc="-1">
                  <a:latin typeface="Calibri"/>
                </a:endParaRPr>
              </a:p>
            </p:txBody>
          </p:sp>
        </p:grpSp>
        <p:grpSp>
          <p:nvGrpSpPr>
            <p:cNvPr id="216" name="Group 11"/>
            <p:cNvGrpSpPr/>
            <p:nvPr/>
          </p:nvGrpSpPr>
          <p:grpSpPr>
            <a:xfrm>
              <a:off x="5077440" y="1802160"/>
              <a:ext cx="1979640" cy="3661920"/>
              <a:chOff x="5077440" y="1802160"/>
              <a:chExt cx="1979640" cy="3661920"/>
            </a:xfrm>
          </p:grpSpPr>
          <p:sp>
            <p:nvSpPr>
              <p:cNvPr id="217" name="CustomShape 12"/>
              <p:cNvSpPr/>
              <p:nvPr/>
            </p:nvSpPr>
            <p:spPr>
              <a:xfrm>
                <a:off x="5077440" y="2152080"/>
                <a:ext cx="1979640" cy="3312000"/>
              </a:xfrm>
              <a:prstGeom prst="rect">
                <a:avLst/>
              </a:prstGeom>
              <a:solidFill>
                <a:schemeClr val="bg2"/>
              </a:solidFill>
              <a:ln w="12600">
                <a:solidFill>
                  <a:schemeClr val="tx1"/>
                </a:solidFill>
                <a:prstDash val="sysDot"/>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601"/>
                  </a:spcBef>
                </a:pPr>
                <a:endParaRPr lang="de-DE" sz="18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Themeneinstieg mit Brainstorming</a:t>
                </a:r>
                <a:endParaRPr lang="de-DE" sz="16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Lieferketten- </a:t>
                </a:r>
                <a:r>
                  <a:rPr lang="de-DE" sz="1600" b="0" strike="noStrike" spc="-1" dirty="0" err="1">
                    <a:solidFill>
                      <a:srgbClr val="000000"/>
                    </a:solidFill>
                    <a:latin typeface="Fira Sans Light"/>
                    <a:ea typeface="Fira Sans Light"/>
                  </a:rPr>
                  <a:t>problematik</a:t>
                </a:r>
                <a:endParaRPr lang="de-DE" sz="1600" b="0" strike="noStrike" spc="-1" dirty="0">
                  <a:latin typeface="Calibri"/>
                </a:endParaRPr>
              </a:p>
              <a:p>
                <a:pPr>
                  <a:lnSpc>
                    <a:spcPct val="100000"/>
                  </a:lnSpc>
                  <a:spcBef>
                    <a:spcPts val="601"/>
                  </a:spcBef>
                </a:pPr>
                <a:r>
                  <a:rPr lang="de-DE" sz="1600" spc="-1" dirty="0" err="1">
                    <a:solidFill>
                      <a:srgbClr val="000000"/>
                    </a:solidFill>
                    <a:latin typeface="Fira Sans Light"/>
                    <a:ea typeface="Fira Sans Light"/>
                  </a:rPr>
                  <a:t>Ö</a:t>
                </a:r>
                <a:r>
                  <a:rPr lang="de-DE" sz="1600" b="0" strike="noStrike" spc="-1" dirty="0" err="1">
                    <a:solidFill>
                      <a:srgbClr val="000000"/>
                    </a:solidFill>
                    <a:latin typeface="Fira Sans Light"/>
                    <a:ea typeface="Fira Sans Light"/>
                  </a:rPr>
                  <a:t>̈kologische</a:t>
                </a:r>
                <a:r>
                  <a:rPr lang="de-DE" sz="1600" b="0" strike="noStrike" spc="-1" dirty="0">
                    <a:solidFill>
                      <a:srgbClr val="000000"/>
                    </a:solidFill>
                    <a:latin typeface="Fira Sans Light"/>
                    <a:ea typeface="Fira Sans Light"/>
                  </a:rPr>
                  <a:t> Probleme der Textilindustrie </a:t>
                </a:r>
                <a:endParaRPr lang="de-DE" sz="16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Soziale Probleme der Textilindustrie, (Problematik Schwellenländer) </a:t>
                </a:r>
                <a:endParaRPr lang="de-DE" sz="1600" b="0" strike="noStrike" spc="-1" dirty="0">
                  <a:latin typeface="Calibri"/>
                </a:endParaRPr>
              </a:p>
            </p:txBody>
          </p:sp>
          <p:sp>
            <p:nvSpPr>
              <p:cNvPr id="218" name="CustomShape 13"/>
              <p:cNvSpPr/>
              <p:nvPr/>
            </p:nvSpPr>
            <p:spPr>
              <a:xfrm>
                <a:off x="5077440" y="1802160"/>
                <a:ext cx="17118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600" b="0" strike="noStrike" spc="-1">
                    <a:solidFill>
                      <a:srgbClr val="000000"/>
                    </a:solidFill>
                    <a:latin typeface="Fira Sans"/>
                    <a:ea typeface="Fira Sans"/>
                  </a:rPr>
                  <a:t>Textilindustrie</a:t>
                </a:r>
                <a:endParaRPr lang="de-DE" sz="1600" b="0" strike="noStrike" spc="-1">
                  <a:latin typeface="Calibri"/>
                </a:endParaRPr>
              </a:p>
            </p:txBody>
          </p:sp>
        </p:grpSp>
        <p:grpSp>
          <p:nvGrpSpPr>
            <p:cNvPr id="219" name="Group 14"/>
            <p:cNvGrpSpPr/>
            <p:nvPr/>
          </p:nvGrpSpPr>
          <p:grpSpPr>
            <a:xfrm>
              <a:off x="7426440" y="1567440"/>
              <a:ext cx="1979640" cy="3849120"/>
              <a:chOff x="7426440" y="1567440"/>
              <a:chExt cx="1979640" cy="3849120"/>
            </a:xfrm>
          </p:grpSpPr>
          <p:sp>
            <p:nvSpPr>
              <p:cNvPr id="220" name="CustomShape 15"/>
              <p:cNvSpPr/>
              <p:nvPr/>
            </p:nvSpPr>
            <p:spPr>
              <a:xfrm>
                <a:off x="7426440" y="1567440"/>
                <a:ext cx="17978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600" b="0" strike="noStrike" spc="-1">
                    <a:solidFill>
                      <a:srgbClr val="000000"/>
                    </a:solidFill>
                    <a:latin typeface="Fira Sans"/>
                    <a:ea typeface="Fira Sans"/>
                  </a:rPr>
                  <a:t>Nachhaltiger Konsum</a:t>
                </a:r>
                <a:endParaRPr lang="de-DE" sz="1600" b="0" strike="noStrike" spc="-1">
                  <a:latin typeface="Calibri"/>
                </a:endParaRPr>
              </a:p>
            </p:txBody>
          </p:sp>
          <p:sp>
            <p:nvSpPr>
              <p:cNvPr id="221" name="CustomShape 16"/>
              <p:cNvSpPr/>
              <p:nvPr/>
            </p:nvSpPr>
            <p:spPr>
              <a:xfrm>
                <a:off x="7426440" y="2140560"/>
                <a:ext cx="1979640" cy="3276000"/>
              </a:xfrm>
              <a:prstGeom prst="rect">
                <a:avLst/>
              </a:prstGeom>
              <a:solidFill>
                <a:schemeClr val="bg2"/>
              </a:solidFill>
              <a:ln w="12600">
                <a:solidFill>
                  <a:schemeClr val="tx1"/>
                </a:solidFill>
                <a:prstDash val="sysDot"/>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601"/>
                  </a:spcBef>
                </a:pPr>
                <a:endParaRPr lang="de-DE" sz="18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Nachhaltig Kaufen</a:t>
                </a:r>
                <a:endParaRPr lang="de-DE" sz="16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Nachhaltig Nutzen</a:t>
                </a:r>
                <a:endParaRPr lang="de-DE" sz="1600" b="0" strike="noStrike" spc="-1" dirty="0">
                  <a:latin typeface="Calibri"/>
                </a:endParaRPr>
              </a:p>
              <a:p>
                <a:pPr>
                  <a:lnSpc>
                    <a:spcPct val="100000"/>
                  </a:lnSpc>
                  <a:spcBef>
                    <a:spcPts val="601"/>
                  </a:spcBef>
                </a:pPr>
                <a:r>
                  <a:rPr lang="de-DE" sz="1600" b="0" strike="noStrike" spc="-1" dirty="0">
                    <a:solidFill>
                      <a:srgbClr val="000000"/>
                    </a:solidFill>
                    <a:latin typeface="Fira Sans Light"/>
                    <a:ea typeface="Fira Sans Light"/>
                  </a:rPr>
                  <a:t>Nachhaltig entsorgen </a:t>
                </a: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a:p>
                <a:pPr>
                  <a:lnSpc>
                    <a:spcPct val="100000"/>
                  </a:lnSpc>
                </a:pPr>
                <a:endParaRPr lang="de-DE" sz="1600" b="0" strike="noStrike" spc="-1" dirty="0">
                  <a:latin typeface="Calibri"/>
                </a:endParaRPr>
              </a:p>
            </p:txBody>
          </p:sp>
        </p:grpSp>
        <p:grpSp>
          <p:nvGrpSpPr>
            <p:cNvPr id="222" name="Group 17"/>
            <p:cNvGrpSpPr/>
            <p:nvPr/>
          </p:nvGrpSpPr>
          <p:grpSpPr>
            <a:xfrm>
              <a:off x="5405400" y="5555520"/>
              <a:ext cx="1456560" cy="901440"/>
              <a:chOff x="5405400" y="5555520"/>
              <a:chExt cx="1456560" cy="901440"/>
            </a:xfrm>
          </p:grpSpPr>
          <p:pic>
            <p:nvPicPr>
              <p:cNvPr id="223" name="Grafik 3"/>
              <p:cNvPicPr/>
              <p:nvPr/>
            </p:nvPicPr>
            <p:blipFill>
              <a:blip r:embed="rId5"/>
              <a:stretch/>
            </p:blipFill>
            <p:spPr>
              <a:xfrm>
                <a:off x="6138720" y="5633640"/>
                <a:ext cx="431640" cy="431640"/>
              </a:xfrm>
              <a:prstGeom prst="rect">
                <a:avLst/>
              </a:prstGeom>
              <a:ln>
                <a:noFill/>
              </a:ln>
            </p:spPr>
          </p:pic>
          <p:pic>
            <p:nvPicPr>
              <p:cNvPr id="224" name="Grafik 10"/>
              <p:cNvPicPr/>
              <p:nvPr/>
            </p:nvPicPr>
            <p:blipFill>
              <a:blip r:embed="rId6"/>
              <a:stretch/>
            </p:blipFill>
            <p:spPr>
              <a:xfrm>
                <a:off x="5405400" y="6004800"/>
                <a:ext cx="431640" cy="431640"/>
              </a:xfrm>
              <a:prstGeom prst="rect">
                <a:avLst/>
              </a:prstGeom>
              <a:ln>
                <a:noFill/>
              </a:ln>
            </p:spPr>
          </p:pic>
          <p:pic>
            <p:nvPicPr>
              <p:cNvPr id="225" name="Grafik 15"/>
              <p:cNvPicPr/>
              <p:nvPr/>
            </p:nvPicPr>
            <p:blipFill>
              <a:blip r:embed="rId7"/>
              <a:stretch/>
            </p:blipFill>
            <p:spPr>
              <a:xfrm>
                <a:off x="5918400" y="6025320"/>
                <a:ext cx="431640" cy="431640"/>
              </a:xfrm>
              <a:prstGeom prst="rect">
                <a:avLst/>
              </a:prstGeom>
              <a:ln>
                <a:noFill/>
              </a:ln>
            </p:spPr>
          </p:pic>
          <p:pic>
            <p:nvPicPr>
              <p:cNvPr id="226" name="Grafik 13"/>
              <p:cNvPicPr/>
              <p:nvPr/>
            </p:nvPicPr>
            <p:blipFill>
              <a:blip r:embed="rId3"/>
              <a:stretch/>
            </p:blipFill>
            <p:spPr>
              <a:xfrm>
                <a:off x="5586840" y="5555520"/>
                <a:ext cx="431640" cy="431640"/>
              </a:xfrm>
              <a:prstGeom prst="rect">
                <a:avLst/>
              </a:prstGeom>
              <a:ln>
                <a:noFill/>
              </a:ln>
            </p:spPr>
          </p:pic>
          <p:pic>
            <p:nvPicPr>
              <p:cNvPr id="227" name="Grafik 26"/>
              <p:cNvPicPr/>
              <p:nvPr/>
            </p:nvPicPr>
            <p:blipFill>
              <a:blip r:embed="rId4"/>
              <a:stretch/>
            </p:blipFill>
            <p:spPr>
              <a:xfrm>
                <a:off x="6430320" y="5962680"/>
                <a:ext cx="431640" cy="431640"/>
              </a:xfrm>
              <a:prstGeom prst="rect">
                <a:avLst/>
              </a:prstGeom>
              <a:ln>
                <a:noFill/>
              </a:ln>
            </p:spPr>
          </p:pic>
        </p:grpSp>
        <p:pic>
          <p:nvPicPr>
            <p:cNvPr id="228" name="Grafik 16"/>
            <p:cNvPicPr/>
            <p:nvPr/>
          </p:nvPicPr>
          <p:blipFill>
            <a:blip r:embed="rId5"/>
            <a:stretch/>
          </p:blipFill>
          <p:spPr>
            <a:xfrm>
              <a:off x="1567800" y="5819760"/>
              <a:ext cx="489240" cy="431640"/>
            </a:xfrm>
            <a:prstGeom prst="rect">
              <a:avLst/>
            </a:prstGeom>
            <a:ln>
              <a:noFill/>
            </a:ln>
          </p:spPr>
        </p:pic>
        <p:pic>
          <p:nvPicPr>
            <p:cNvPr id="229" name="Grafik 28"/>
            <p:cNvPicPr/>
            <p:nvPr/>
          </p:nvPicPr>
          <p:blipFill>
            <a:blip r:embed="rId3"/>
            <a:stretch/>
          </p:blipFill>
          <p:spPr>
            <a:xfrm>
              <a:off x="3443040" y="5767560"/>
              <a:ext cx="431640" cy="431640"/>
            </a:xfrm>
            <a:prstGeom prst="rect">
              <a:avLst/>
            </a:prstGeom>
            <a:ln>
              <a:noFill/>
            </a:ln>
          </p:spPr>
        </p:pic>
        <p:grpSp>
          <p:nvGrpSpPr>
            <p:cNvPr id="230" name="Group 18"/>
            <p:cNvGrpSpPr/>
            <p:nvPr/>
          </p:nvGrpSpPr>
          <p:grpSpPr>
            <a:xfrm>
              <a:off x="7884000" y="5653080"/>
              <a:ext cx="1301040" cy="790200"/>
              <a:chOff x="7884000" y="5653080"/>
              <a:chExt cx="1301040" cy="790200"/>
            </a:xfrm>
          </p:grpSpPr>
          <p:pic>
            <p:nvPicPr>
              <p:cNvPr id="231" name="Grafik 16"/>
              <p:cNvPicPr/>
              <p:nvPr/>
            </p:nvPicPr>
            <p:blipFill>
              <a:blip r:embed="rId5"/>
              <a:stretch/>
            </p:blipFill>
            <p:spPr>
              <a:xfrm>
                <a:off x="8098560" y="5653080"/>
                <a:ext cx="431640" cy="431640"/>
              </a:xfrm>
              <a:prstGeom prst="rect">
                <a:avLst/>
              </a:prstGeom>
              <a:ln>
                <a:noFill/>
              </a:ln>
            </p:spPr>
          </p:pic>
          <p:pic>
            <p:nvPicPr>
              <p:cNvPr id="232" name="Grafik 15"/>
              <p:cNvPicPr/>
              <p:nvPr/>
            </p:nvPicPr>
            <p:blipFill>
              <a:blip r:embed="rId8"/>
              <a:stretch/>
            </p:blipFill>
            <p:spPr>
              <a:xfrm>
                <a:off x="8387640" y="5967720"/>
                <a:ext cx="431640" cy="431640"/>
              </a:xfrm>
              <a:prstGeom prst="rect">
                <a:avLst/>
              </a:prstGeom>
              <a:ln>
                <a:noFill/>
              </a:ln>
            </p:spPr>
          </p:pic>
          <p:pic>
            <p:nvPicPr>
              <p:cNvPr id="233" name="Grafik 15"/>
              <p:cNvPicPr/>
              <p:nvPr/>
            </p:nvPicPr>
            <p:blipFill>
              <a:blip r:embed="rId7"/>
              <a:stretch/>
            </p:blipFill>
            <p:spPr>
              <a:xfrm>
                <a:off x="7884000" y="6011640"/>
                <a:ext cx="431640" cy="431640"/>
              </a:xfrm>
              <a:prstGeom prst="rect">
                <a:avLst/>
              </a:prstGeom>
              <a:ln>
                <a:noFill/>
              </a:ln>
            </p:spPr>
          </p:pic>
          <p:pic>
            <p:nvPicPr>
              <p:cNvPr id="234" name="Grafik 11"/>
              <p:cNvPicPr/>
              <p:nvPr/>
            </p:nvPicPr>
            <p:blipFill>
              <a:blip r:embed="rId9"/>
              <a:stretch/>
            </p:blipFill>
            <p:spPr>
              <a:xfrm>
                <a:off x="8825400" y="5742000"/>
                <a:ext cx="359640" cy="321480"/>
              </a:xfrm>
              <a:prstGeom prst="rect">
                <a:avLst/>
              </a:prstGeom>
              <a:ln>
                <a:noFill/>
              </a:ln>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D3E026E-FE54-44CF-969F-8A66984E8022}" type="slidenum">
              <a:rPr lang="en-GB" sz="1200" b="0" strike="noStrike" spc="-1">
                <a:solidFill>
                  <a:srgbClr val="FFFFFF"/>
                </a:solidFill>
                <a:latin typeface="Calibri"/>
                <a:ea typeface="DejaVu Sans"/>
              </a:rPr>
              <a:t>3</a:t>
            </a:fld>
            <a:endParaRPr lang="de-DE" sz="1200" b="0" strike="noStrike" spc="-1">
              <a:latin typeface="Calibri"/>
            </a:endParaRPr>
          </a:p>
        </p:txBody>
      </p:sp>
      <p:sp>
        <p:nvSpPr>
          <p:cNvPr id="236" name="CustomShape 2"/>
          <p:cNvSpPr/>
          <p:nvPr/>
        </p:nvSpPr>
        <p:spPr>
          <a:xfrm>
            <a:off x="644760" y="833040"/>
            <a:ext cx="7962480" cy="128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b="0" strike="noStrike" spc="-1">
                <a:solidFill>
                  <a:srgbClr val="000000"/>
                </a:solidFill>
                <a:latin typeface="Fira Sans Medium"/>
                <a:ea typeface="Fira Sans Medium"/>
              </a:rPr>
              <a:t>Thema: Klimawandel  </a:t>
            </a:r>
            <a:endParaRPr lang="de-DE" sz="4000" b="0" strike="noStrike" spc="-1">
              <a:latin typeface="Calibri"/>
            </a:endParaRPr>
          </a:p>
          <a:p>
            <a:pPr>
              <a:lnSpc>
                <a:spcPct val="90000"/>
              </a:lnSpc>
            </a:pPr>
            <a:r>
              <a:rPr lang="de-DE" sz="4000" b="0" strike="noStrike" spc="-1">
                <a:solidFill>
                  <a:srgbClr val="000000"/>
                </a:solidFill>
                <a:latin typeface="Fira Sans Medium"/>
                <a:ea typeface="Fira Sans Medium"/>
              </a:rPr>
              <a:t>UE:  Einfluss des Menschen auf den Klimawandel</a:t>
            </a:r>
            <a:endParaRPr lang="de-DE" sz="4000" b="0" strike="noStrike" spc="-1">
              <a:latin typeface="Calibri"/>
            </a:endParaRPr>
          </a:p>
        </p:txBody>
      </p:sp>
      <p:sp>
        <p:nvSpPr>
          <p:cNvPr id="237" name="CustomShape 3"/>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CF08DDE-882D-491B-BF6F-B5F56AB2ED69}" type="slidenum">
              <a:rPr lang="en-GB" sz="1200" b="0" strike="noStrike" spc="-1">
                <a:solidFill>
                  <a:srgbClr val="FFFFFF"/>
                </a:solidFill>
                <a:latin typeface="Calibri"/>
                <a:ea typeface="DejaVu Sans"/>
              </a:rPr>
              <a:t>3</a:t>
            </a:fld>
            <a:endParaRPr lang="de-DE" sz="1200" b="0" strike="noStrike" spc="-1">
              <a:latin typeface="Calibri"/>
            </a:endParaRPr>
          </a:p>
        </p:txBody>
      </p:sp>
      <p:pic>
        <p:nvPicPr>
          <p:cNvPr id="238" name="Grafik 7"/>
          <p:cNvPicPr/>
          <p:nvPr/>
        </p:nvPicPr>
        <p:blipFill>
          <a:blip r:embed="rId3"/>
          <a:stretch/>
        </p:blipFill>
        <p:spPr>
          <a:xfrm>
            <a:off x="644760" y="2913840"/>
            <a:ext cx="8279640" cy="273456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C099470-AD29-4591-A7FE-0C003485491D}" type="slidenum">
              <a:rPr lang="en-GB" sz="1200" b="0" strike="noStrike" spc="-1">
                <a:solidFill>
                  <a:srgbClr val="000000"/>
                </a:solidFill>
                <a:latin typeface="Calibri"/>
                <a:ea typeface="DejaVu Sans"/>
              </a:rPr>
              <a:t>4</a:t>
            </a:fld>
            <a:endParaRPr lang="de-DE" sz="1200" b="0" strike="noStrike" spc="-1">
              <a:latin typeface="Calibri"/>
            </a:endParaRPr>
          </a:p>
        </p:txBody>
      </p:sp>
      <p:sp>
        <p:nvSpPr>
          <p:cNvPr id="240" name="CustomShape 2"/>
          <p:cNvSpPr/>
          <p:nvPr/>
        </p:nvSpPr>
        <p:spPr>
          <a:xfrm>
            <a:off x="743040" y="861480"/>
            <a:ext cx="5335560" cy="89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4000"/>
          </a:bodyPr>
          <a:lstStyle/>
          <a:p>
            <a:pPr>
              <a:lnSpc>
                <a:spcPct val="90000"/>
              </a:lnSpc>
            </a:pPr>
            <a:r>
              <a:rPr lang="en-GB" sz="4000" b="1" strike="noStrike" spc="-1">
                <a:solidFill>
                  <a:srgbClr val="000000"/>
                </a:solidFill>
                <a:latin typeface="Fira Sans"/>
                <a:ea typeface="Fira Sans"/>
              </a:rPr>
              <a:t>Mensch und Klima</a:t>
            </a:r>
            <a:endParaRPr lang="de-DE" sz="4000" b="0" strike="noStrike" spc="-1">
              <a:latin typeface="Calibri"/>
            </a:endParaRPr>
          </a:p>
        </p:txBody>
      </p:sp>
      <p:pic>
        <p:nvPicPr>
          <p:cNvPr id="241" name="Grafik 2"/>
          <p:cNvPicPr/>
          <p:nvPr/>
        </p:nvPicPr>
        <p:blipFill>
          <a:blip r:embed="rId3"/>
          <a:stretch/>
        </p:blipFill>
        <p:spPr>
          <a:xfrm>
            <a:off x="681120" y="4332240"/>
            <a:ext cx="1344600" cy="1663560"/>
          </a:xfrm>
          <a:prstGeom prst="rect">
            <a:avLst/>
          </a:prstGeom>
          <a:ln>
            <a:noFill/>
          </a:ln>
        </p:spPr>
      </p:pic>
      <p:pic>
        <p:nvPicPr>
          <p:cNvPr id="242" name="Grafik 7"/>
          <p:cNvPicPr/>
          <p:nvPr/>
        </p:nvPicPr>
        <p:blipFill>
          <a:blip r:embed="rId4"/>
          <a:stretch/>
        </p:blipFill>
        <p:spPr>
          <a:xfrm>
            <a:off x="2743920" y="4606560"/>
            <a:ext cx="2042280" cy="1363680"/>
          </a:xfrm>
          <a:prstGeom prst="rect">
            <a:avLst/>
          </a:prstGeom>
          <a:ln>
            <a:noFill/>
          </a:ln>
        </p:spPr>
      </p:pic>
      <p:pic>
        <p:nvPicPr>
          <p:cNvPr id="243" name="Grafik 8"/>
          <p:cNvPicPr/>
          <p:nvPr/>
        </p:nvPicPr>
        <p:blipFill>
          <a:blip r:embed="rId5"/>
          <a:stretch/>
        </p:blipFill>
        <p:spPr>
          <a:xfrm>
            <a:off x="5365800" y="4446720"/>
            <a:ext cx="2042280" cy="1509840"/>
          </a:xfrm>
          <a:prstGeom prst="rect">
            <a:avLst/>
          </a:prstGeom>
          <a:ln>
            <a:noFill/>
          </a:ln>
        </p:spPr>
      </p:pic>
      <p:pic>
        <p:nvPicPr>
          <p:cNvPr id="244" name="Grafik 9"/>
          <p:cNvPicPr/>
          <p:nvPr/>
        </p:nvPicPr>
        <p:blipFill>
          <a:blip r:embed="rId6"/>
          <a:stretch/>
        </p:blipFill>
        <p:spPr>
          <a:xfrm>
            <a:off x="7987680" y="4812480"/>
            <a:ext cx="1372320" cy="966960"/>
          </a:xfrm>
          <a:prstGeom prst="rect">
            <a:avLst/>
          </a:prstGeom>
          <a:ln>
            <a:noFill/>
          </a:ln>
        </p:spPr>
      </p:pic>
      <p:sp>
        <p:nvSpPr>
          <p:cNvPr id="245" name="CustomShape 3"/>
          <p:cNvSpPr/>
          <p:nvPr/>
        </p:nvSpPr>
        <p:spPr>
          <a:xfrm>
            <a:off x="743040" y="1902600"/>
            <a:ext cx="7428960" cy="259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buClr>
                <a:srgbClr val="000000"/>
              </a:buClr>
              <a:buFont typeface="Arial"/>
              <a:buChar char="•"/>
            </a:pPr>
            <a:r>
              <a:rPr lang="de-DE" sz="2400" b="0" strike="noStrike" spc="-1">
                <a:solidFill>
                  <a:srgbClr val="000000"/>
                </a:solidFill>
                <a:latin typeface="Fire Sans Medium"/>
                <a:ea typeface="Fira Sans Medium"/>
              </a:rPr>
              <a:t>Freisetzung von Treibhausgasen durch das Verbrennen fossiler Brennstoffe (Kohle, Erdöl, Erdgas), also zur Energiegewinnung</a:t>
            </a:r>
            <a:endParaRPr lang="de-DE" sz="2400" b="0" strike="noStrike" spc="-1">
              <a:latin typeface="Calibri"/>
            </a:endParaRPr>
          </a:p>
          <a:p>
            <a:pPr marL="800280" lvl="1" indent="-342360">
              <a:lnSpc>
                <a:spcPct val="100000"/>
              </a:lnSpc>
              <a:buClr>
                <a:srgbClr val="000000"/>
              </a:buClr>
              <a:buFont typeface="Wingdings" charset="2"/>
              <a:buChar char=""/>
            </a:pPr>
            <a:r>
              <a:rPr lang="de-DE" sz="2000" b="0" strike="noStrike" spc="-1">
                <a:solidFill>
                  <a:srgbClr val="000000"/>
                </a:solidFill>
                <a:latin typeface="Fire Sans Medium"/>
                <a:ea typeface="Fira Sans Medium"/>
              </a:rPr>
              <a:t>Erhöhung des Anteils an Treibhausgasen in der Atmosphäre, insbesondere von CO</a:t>
            </a:r>
            <a:r>
              <a:rPr lang="de-DE" sz="2000" b="0" strike="noStrike" spc="-1" baseline="-25000">
                <a:solidFill>
                  <a:srgbClr val="000000"/>
                </a:solidFill>
                <a:latin typeface="Fire Sans Medium"/>
                <a:ea typeface="Fira Sans Medium"/>
              </a:rPr>
              <a:t>2</a:t>
            </a:r>
            <a:r>
              <a:rPr lang="de-DE" sz="2000" b="0" strike="noStrike" spc="-1">
                <a:solidFill>
                  <a:srgbClr val="000000"/>
                </a:solidFill>
                <a:latin typeface="Fire Sans Medium"/>
                <a:ea typeface="Fira Sans Medium"/>
              </a:rPr>
              <a:t> (Kohlendioxid)</a:t>
            </a:r>
            <a:endParaRPr lang="de-DE" sz="2000" b="0" strike="noStrike" spc="-1">
              <a:latin typeface="Calibri"/>
            </a:endParaRPr>
          </a:p>
          <a:p>
            <a:pPr marL="343080" indent="-342360">
              <a:lnSpc>
                <a:spcPct val="100000"/>
              </a:lnSpc>
              <a:buClr>
                <a:srgbClr val="000000"/>
              </a:buClr>
              <a:buFont typeface="Arial"/>
              <a:buChar char="•"/>
            </a:pPr>
            <a:r>
              <a:rPr lang="de-DE" sz="2400" b="0" strike="noStrike" spc="-1">
                <a:solidFill>
                  <a:srgbClr val="000000"/>
                </a:solidFill>
                <a:latin typeface="Fire Sans Medium"/>
                <a:ea typeface="Fira Sans Medium"/>
              </a:rPr>
              <a:t>Freisetzung durch z.B.: Verkehr, Betrieb von Fabriken, Landwirtschaft</a:t>
            </a:r>
            <a:endParaRPr lang="de-DE" sz="2400" b="0" strike="noStrike" spc="-1">
              <a:latin typeface="Calibri"/>
            </a:endParaRPr>
          </a:p>
          <a:p>
            <a:pPr>
              <a:lnSpc>
                <a:spcPct val="100000"/>
              </a:lnSpc>
              <a:tabLst>
                <a:tab pos="0" algn="l"/>
              </a:tabLst>
            </a:pPr>
            <a:endParaRPr lang="de-DE" sz="2400" b="0" strike="noStrike" spc="-1">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6" name="Grafik 4"/>
          <p:cNvPicPr/>
          <p:nvPr/>
        </p:nvPicPr>
        <p:blipFill>
          <a:blip r:embed="rId3"/>
          <a:srcRect l="10396" r="45739"/>
          <a:stretch/>
        </p:blipFill>
        <p:spPr>
          <a:xfrm>
            <a:off x="743040" y="2170080"/>
            <a:ext cx="2547360" cy="3871800"/>
          </a:xfrm>
          <a:prstGeom prst="rect">
            <a:avLst/>
          </a:prstGeom>
          <a:ln>
            <a:noFill/>
          </a:ln>
        </p:spPr>
      </p:pic>
      <p:sp>
        <p:nvSpPr>
          <p:cNvPr id="247"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624A1D1-1164-471D-8230-D44C9CA54A64}" type="slidenum">
              <a:rPr lang="en-GB" sz="1200" b="0" strike="noStrike" spc="-1">
                <a:solidFill>
                  <a:srgbClr val="000000"/>
                </a:solidFill>
                <a:latin typeface="Calibri"/>
                <a:ea typeface="DejaVu Sans"/>
              </a:rPr>
              <a:t>5</a:t>
            </a:fld>
            <a:endParaRPr lang="de-DE" sz="1200" b="0" strike="noStrike" spc="-1">
              <a:latin typeface="Calibri"/>
            </a:endParaRPr>
          </a:p>
        </p:txBody>
      </p:sp>
      <p:sp>
        <p:nvSpPr>
          <p:cNvPr id="248" name="CustomShape 2"/>
          <p:cNvSpPr/>
          <p:nvPr/>
        </p:nvSpPr>
        <p:spPr>
          <a:xfrm>
            <a:off x="743040" y="675720"/>
            <a:ext cx="533556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en-GB" sz="4000" b="1" strike="noStrike" spc="-1">
                <a:solidFill>
                  <a:srgbClr val="000000"/>
                </a:solidFill>
                <a:latin typeface="Fira Sans"/>
                <a:ea typeface="Fira Sans"/>
              </a:rPr>
              <a:t>Mensch und Klima</a:t>
            </a:r>
            <a:endParaRPr lang="de-DE" sz="4000" b="0" strike="noStrike" spc="-1">
              <a:latin typeface="Calibri"/>
            </a:endParaRPr>
          </a:p>
        </p:txBody>
      </p:sp>
      <p:sp>
        <p:nvSpPr>
          <p:cNvPr id="249" name="CustomShape 3"/>
          <p:cNvSpPr/>
          <p:nvPr/>
        </p:nvSpPr>
        <p:spPr>
          <a:xfrm rot="16200000">
            <a:off x="2221560" y="5074200"/>
            <a:ext cx="1904040" cy="242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00" b="0" strike="noStrike" spc="-1">
                <a:solidFill>
                  <a:srgbClr val="000000"/>
                </a:solidFill>
                <a:latin typeface="Fira Sans"/>
                <a:ea typeface="Fira Sans"/>
              </a:rPr>
              <a:t>Bild: Anne Nygard, </a:t>
            </a:r>
            <a:r>
              <a:rPr lang="de-DE" sz="1000" b="0" strike="noStrike" spc="-1">
                <a:solidFill>
                  <a:srgbClr val="000000"/>
                </a:solidFill>
                <a:latin typeface="Fira Sans"/>
                <a:ea typeface="Fira Sans"/>
              </a:rPr>
              <a:t>Unsplash</a:t>
            </a:r>
            <a:r>
              <a:rPr lang="de-DE" sz="900" b="0" strike="noStrike" spc="-1">
                <a:solidFill>
                  <a:srgbClr val="000000"/>
                </a:solidFill>
                <a:latin typeface="Fira Sans"/>
                <a:ea typeface="Fira Sans"/>
              </a:rPr>
              <a:t> </a:t>
            </a:r>
            <a:endParaRPr lang="de-DE" sz="900" b="0" strike="noStrike" spc="-1">
              <a:latin typeface="Calibri"/>
            </a:endParaRPr>
          </a:p>
        </p:txBody>
      </p:sp>
      <p:sp>
        <p:nvSpPr>
          <p:cNvPr id="250" name="CustomShape 4"/>
          <p:cNvSpPr/>
          <p:nvPr/>
        </p:nvSpPr>
        <p:spPr>
          <a:xfrm>
            <a:off x="3769200" y="2272320"/>
            <a:ext cx="5474520" cy="410652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de-DE" sz="2400" b="0" strike="noStrike" spc="-1">
                <a:solidFill>
                  <a:srgbClr val="000000"/>
                </a:solidFill>
                <a:latin typeface="Fira Sans"/>
                <a:ea typeface="Fira Sans"/>
              </a:rPr>
              <a:t>Für In der EU (EU-28) konsumierten und in Gebrauch befindlichen Kleidungsstücke, Schuhe und Haustextilien wurde 2017  in der Produktion (weltweit - nicht nur EU) eine Emission von 654 kg CO</a:t>
            </a:r>
            <a:r>
              <a:rPr lang="de-DE" sz="2400" b="0" strike="noStrike" spc="-1" baseline="-25000">
                <a:solidFill>
                  <a:srgbClr val="000000"/>
                </a:solidFill>
                <a:latin typeface="Fira Sans"/>
                <a:ea typeface="Fira Sans"/>
              </a:rPr>
              <a:t>2</a:t>
            </a:r>
            <a:r>
              <a:rPr lang="de-DE" sz="2400" b="0" strike="noStrike" spc="-1">
                <a:solidFill>
                  <a:srgbClr val="000000"/>
                </a:solidFill>
                <a:latin typeface="Fira Sans"/>
                <a:ea typeface="Fira Sans"/>
              </a:rPr>
              <a:t> Äquivalenten pro Person festgestellt.</a:t>
            </a:r>
            <a:endParaRPr lang="de-DE" sz="2400" b="0" strike="noStrike" spc="-1">
              <a:latin typeface="Calibri"/>
            </a:endParaRPr>
          </a:p>
          <a:p>
            <a:pPr>
              <a:lnSpc>
                <a:spcPct val="90000"/>
              </a:lnSpc>
              <a:spcBef>
                <a:spcPts val="1001"/>
              </a:spcBef>
              <a:tabLst>
                <a:tab pos="0" algn="l"/>
              </a:tabLst>
            </a:pPr>
            <a:r>
              <a:rPr lang="de-DE" sz="2400" b="0" strike="noStrike" spc="-1">
                <a:solidFill>
                  <a:srgbClr val="000000"/>
                </a:solidFill>
                <a:latin typeface="Fira Sans"/>
                <a:ea typeface="Fira Sans"/>
              </a:rPr>
              <a:t>25% dieser Emission fand in der EU statt, der Rest in der vorgelagerten Wertschöpfungskette, also in der Produktion in den Herstellerländern.</a:t>
            </a:r>
            <a:endParaRPr lang="de-DE" sz="2400" b="0" strike="noStrike" spc="-1">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0B09E13-3E00-4172-ADC5-77C7CFA7E841}" type="slidenum">
              <a:rPr lang="en-GB" sz="1200" b="0" strike="noStrike" spc="-1">
                <a:solidFill>
                  <a:srgbClr val="000000"/>
                </a:solidFill>
                <a:latin typeface="Calibri"/>
                <a:ea typeface="DejaVu Sans"/>
              </a:rPr>
              <a:t>6</a:t>
            </a:fld>
            <a:endParaRPr lang="de-DE" sz="1200" b="0" strike="noStrike" spc="-1">
              <a:latin typeface="Calibri"/>
            </a:endParaRPr>
          </a:p>
        </p:txBody>
      </p:sp>
      <p:sp>
        <p:nvSpPr>
          <p:cNvPr id="252" name="CustomShape 2"/>
          <p:cNvSpPr/>
          <p:nvPr/>
        </p:nvSpPr>
        <p:spPr>
          <a:xfrm>
            <a:off x="681120" y="902160"/>
            <a:ext cx="826776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Verantwortung</a:t>
            </a:r>
            <a:endParaRPr lang="de-DE" sz="4000" b="0" strike="noStrike" spc="-1">
              <a:latin typeface="Calibri"/>
            </a:endParaRPr>
          </a:p>
        </p:txBody>
      </p:sp>
      <p:sp>
        <p:nvSpPr>
          <p:cNvPr id="253" name="CustomShape 3"/>
          <p:cNvSpPr/>
          <p:nvPr/>
        </p:nvSpPr>
        <p:spPr>
          <a:xfrm>
            <a:off x="271080" y="2658960"/>
            <a:ext cx="9356400" cy="2114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54" name="CustomShape 4"/>
          <p:cNvSpPr/>
          <p:nvPr/>
        </p:nvSpPr>
        <p:spPr>
          <a:xfrm>
            <a:off x="559800" y="2637000"/>
            <a:ext cx="8165160" cy="180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buClr>
                <a:srgbClr val="000000"/>
              </a:buClr>
              <a:buFont typeface="Arial"/>
              <a:buChar char="•"/>
            </a:pPr>
            <a:r>
              <a:rPr lang="de-DE" sz="2400" b="0" strike="noStrike" spc="-1">
                <a:solidFill>
                  <a:srgbClr val="000000"/>
                </a:solidFill>
                <a:latin typeface="Fire Sans Medium"/>
                <a:ea typeface="Fira Sans Medium"/>
              </a:rPr>
              <a:t>Die Länder der Erde haben unterschiedlich hohe Anteile an der Verursachung des Treibhauseffektes </a:t>
            </a:r>
            <a:endParaRPr lang="de-DE" sz="2400" b="0" strike="noStrike" spc="-1">
              <a:latin typeface="Calibri"/>
            </a:endParaRPr>
          </a:p>
          <a:p>
            <a:pPr marL="343080" indent="-342360">
              <a:lnSpc>
                <a:spcPct val="100000"/>
              </a:lnSpc>
              <a:buClr>
                <a:srgbClr val="000000"/>
              </a:buClr>
              <a:buFont typeface="Arial"/>
              <a:buChar char="•"/>
            </a:pPr>
            <a:r>
              <a:rPr lang="de-DE" sz="2400" b="0" strike="noStrike" spc="-1">
                <a:solidFill>
                  <a:srgbClr val="000000"/>
                </a:solidFill>
                <a:latin typeface="Fire Sans Medium"/>
                <a:ea typeface="Fira Sans Medium"/>
              </a:rPr>
              <a:t>Alle Länder tragen Verantwortung für den Klimaschutz - entsprechend ihrer Anteile am Treibhausgaseffekt</a:t>
            </a:r>
            <a:endParaRPr lang="de-DE" sz="2400" b="0" strike="noStrike" spc="-1">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5"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B378B37-CB37-4147-9518-D1E2D5C88D1E}" type="slidenum">
              <a:rPr lang="en-GB" sz="1200" b="0" strike="noStrike" spc="-1">
                <a:solidFill>
                  <a:srgbClr val="000000"/>
                </a:solidFill>
                <a:latin typeface="Calibri"/>
                <a:ea typeface="DejaVu Sans"/>
              </a:rPr>
              <a:t>7</a:t>
            </a:fld>
            <a:endParaRPr lang="de-DE" sz="1200" b="0" strike="noStrike" spc="-1">
              <a:latin typeface="Calibri"/>
            </a:endParaRPr>
          </a:p>
        </p:txBody>
      </p:sp>
      <p:sp>
        <p:nvSpPr>
          <p:cNvPr id="256" name="CustomShape 2"/>
          <p:cNvSpPr/>
          <p:nvPr/>
        </p:nvSpPr>
        <p:spPr>
          <a:xfrm>
            <a:off x="681120" y="468360"/>
            <a:ext cx="826776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Verantwortung</a:t>
            </a:r>
            <a:endParaRPr lang="de-DE" sz="4000" b="0" strike="noStrike" spc="-1">
              <a:latin typeface="Calibri"/>
            </a:endParaRPr>
          </a:p>
        </p:txBody>
      </p:sp>
      <p:pic>
        <p:nvPicPr>
          <p:cNvPr id="257" name="Grafik 2"/>
          <p:cNvPicPr/>
          <p:nvPr/>
        </p:nvPicPr>
        <p:blipFill>
          <a:blip r:embed="rId3"/>
          <a:stretch/>
        </p:blipFill>
        <p:spPr>
          <a:xfrm>
            <a:off x="681120" y="1716840"/>
            <a:ext cx="6586920" cy="469296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 name="CustomShape 1"/>
          <p:cNvSpPr/>
          <p:nvPr/>
        </p:nvSpPr>
        <p:spPr>
          <a:xfrm>
            <a:off x="681120" y="365040"/>
            <a:ext cx="7255800" cy="20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b="1" strike="noStrike" spc="-1">
                <a:solidFill>
                  <a:srgbClr val="000000"/>
                </a:solidFill>
                <a:latin typeface="Fira Sans"/>
                <a:ea typeface="Fira Sans"/>
              </a:rPr>
              <a:t>Was bedeutet der Klimawandel nun für die Fast Fashion Industrie?</a:t>
            </a:r>
            <a:endParaRPr lang="de-DE" sz="4000" b="0" strike="noStrike" spc="-1">
              <a:latin typeface="Calibri"/>
            </a:endParaRPr>
          </a:p>
        </p:txBody>
      </p:sp>
      <p:sp>
        <p:nvSpPr>
          <p:cNvPr id="259" name="CustomShape 2"/>
          <p:cNvSpPr/>
          <p:nvPr/>
        </p:nvSpPr>
        <p:spPr>
          <a:xfrm>
            <a:off x="681120" y="2451240"/>
            <a:ext cx="8803080" cy="344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de-DE" sz="2400" b="1" strike="noStrike" spc="-1" dirty="0">
                <a:solidFill>
                  <a:srgbClr val="000000"/>
                </a:solidFill>
                <a:latin typeface="Fira Sans"/>
                <a:ea typeface="Fira Sans"/>
              </a:rPr>
              <a:t>Auswirkungen:</a:t>
            </a:r>
            <a:endParaRPr lang="de-DE" sz="2400" b="0" strike="noStrike" spc="-1" dirty="0">
              <a:latin typeface="Calibri"/>
            </a:endParaRPr>
          </a:p>
          <a:p>
            <a:pPr marL="228600" indent="-227880">
              <a:lnSpc>
                <a:spcPct val="90000"/>
              </a:lnSpc>
              <a:spcBef>
                <a:spcPts val="1001"/>
              </a:spcBef>
              <a:buClr>
                <a:srgbClr val="000000"/>
              </a:buClr>
              <a:buFont typeface="Arial"/>
              <a:buChar char="•"/>
              <a:tabLst>
                <a:tab pos="0" algn="l"/>
              </a:tabLst>
            </a:pPr>
            <a:r>
              <a:rPr lang="de-DE" sz="2400" b="0" strike="noStrike" spc="-1" dirty="0">
                <a:solidFill>
                  <a:srgbClr val="000000"/>
                </a:solidFill>
                <a:latin typeface="Fira Sans"/>
                <a:ea typeface="Fira Sans"/>
              </a:rPr>
              <a:t>Klimabedingte Zunahme von Stürmen und Flutkatastrophen</a:t>
            </a:r>
            <a:endParaRPr lang="de-DE" sz="2400" b="0" strike="noStrike" spc="-1" dirty="0">
              <a:latin typeface="Calibri"/>
            </a:endParaRPr>
          </a:p>
          <a:p>
            <a:pPr marL="228600" indent="-227880">
              <a:lnSpc>
                <a:spcPct val="90000"/>
              </a:lnSpc>
              <a:spcBef>
                <a:spcPts val="1001"/>
              </a:spcBef>
              <a:buClr>
                <a:srgbClr val="000000"/>
              </a:buClr>
              <a:buFont typeface="Arial"/>
              <a:buChar char="•"/>
              <a:tabLst>
                <a:tab pos="0" algn="l"/>
              </a:tabLst>
            </a:pPr>
            <a:r>
              <a:rPr lang="de-DE" sz="2400" b="0" strike="noStrike" spc="-1" dirty="0">
                <a:solidFill>
                  <a:srgbClr val="000000"/>
                </a:solidFill>
                <a:latin typeface="Fira Sans"/>
                <a:ea typeface="Fira Sans"/>
              </a:rPr>
              <a:t>Vernichtung von Ackerbauflächen (</a:t>
            </a:r>
            <a:r>
              <a:rPr lang="de-DE" sz="2400" b="0" strike="noStrike" spc="-1" dirty="0" err="1">
                <a:solidFill>
                  <a:srgbClr val="000000"/>
                </a:solidFill>
                <a:latin typeface="Fira Sans"/>
                <a:ea typeface="Fira Sans"/>
              </a:rPr>
              <a:t>Bodendegredation</a:t>
            </a:r>
            <a:r>
              <a:rPr lang="de-DE" sz="2400" b="0" strike="noStrike" spc="-1" dirty="0">
                <a:solidFill>
                  <a:srgbClr val="000000"/>
                </a:solidFill>
                <a:latin typeface="Fira Sans"/>
                <a:ea typeface="Fira Sans"/>
              </a:rPr>
              <a:t>), Ernteausfälle, Trinkwassermangel, Versalzung</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tabLst>
                <a:tab pos="0" algn="l"/>
              </a:tabLst>
            </a:pPr>
            <a:r>
              <a:rPr lang="de-DE" sz="2400" b="0" strike="noStrike" spc="-1" dirty="0">
                <a:solidFill>
                  <a:srgbClr val="000000"/>
                </a:solidFill>
                <a:latin typeface="Fira Sans"/>
                <a:ea typeface="Fira Sans"/>
              </a:rPr>
              <a:t>Vernichtung von Wohnraum und Infrastruktur in Gewässernähe</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tabLst>
                <a:tab pos="0" algn="l"/>
              </a:tabLst>
            </a:pPr>
            <a:r>
              <a:rPr lang="de-DE" sz="2400" b="0" strike="noStrike" spc="-1" dirty="0">
                <a:solidFill>
                  <a:srgbClr val="000000"/>
                </a:solidFill>
                <a:latin typeface="Fira Sans"/>
                <a:ea typeface="Fira Sans"/>
              </a:rPr>
              <a:t>Erwärmung der Ozeane minimiert die Fischbestände</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tabLst>
                <a:tab pos="0" algn="l"/>
              </a:tabLst>
            </a:pPr>
            <a:r>
              <a:rPr lang="de-DE" sz="2400" b="0" strike="noStrike" spc="-1" dirty="0">
                <a:solidFill>
                  <a:srgbClr val="000000"/>
                </a:solidFill>
                <a:latin typeface="Fira Sans"/>
                <a:ea typeface="Fira Sans"/>
              </a:rPr>
              <a:t>Viele Menschen drängen als billige Arbeitskräfte in große    Städte der Entwicklungs- und Schwellenländer</a:t>
            </a:r>
            <a:endParaRPr lang="de-DE" sz="2400" b="0" strike="noStrike" spc="-1" dirty="0">
              <a:latin typeface="Calibri"/>
            </a:endParaRPr>
          </a:p>
        </p:txBody>
      </p:sp>
      <p:sp>
        <p:nvSpPr>
          <p:cNvPr id="260" name="CustomShape 3"/>
          <p:cNvSpPr/>
          <p:nvPr/>
        </p:nvSpPr>
        <p:spPr>
          <a:xfrm>
            <a:off x="662472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8D7F1D6-53BE-487B-89E9-B554AE6E6F00}" type="slidenum">
              <a:rPr lang="en-GB" sz="1200" b="0" strike="noStrike" spc="-1">
                <a:solidFill>
                  <a:srgbClr val="000000"/>
                </a:solidFill>
                <a:latin typeface="Calibri"/>
                <a:ea typeface="DejaVu Sans"/>
              </a:rPr>
              <a:t>8</a:t>
            </a:fld>
            <a:endParaRPr lang="de-DE" sz="1200" b="0" strike="noStrike" spc="-1">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0AECB5C-D5AD-4D78-A829-6CB8191AC55F}" type="slidenum">
              <a:rPr lang="en-GB" sz="1200" b="0" strike="noStrike" spc="-1">
                <a:solidFill>
                  <a:srgbClr val="000000"/>
                </a:solidFill>
                <a:latin typeface="Calibri"/>
                <a:ea typeface="DejaVu Sans"/>
              </a:rPr>
              <a:t>9</a:t>
            </a:fld>
            <a:endParaRPr lang="de-DE" sz="1200" b="0" strike="noStrike" spc="-1">
              <a:latin typeface="Calibri"/>
            </a:endParaRPr>
          </a:p>
        </p:txBody>
      </p:sp>
      <p:sp>
        <p:nvSpPr>
          <p:cNvPr id="262" name="CustomShape 2"/>
          <p:cNvSpPr/>
          <p:nvPr/>
        </p:nvSpPr>
        <p:spPr>
          <a:xfrm>
            <a:off x="681120" y="1106280"/>
            <a:ext cx="7255800" cy="13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b="1" strike="noStrike" spc="-1">
                <a:solidFill>
                  <a:srgbClr val="000000"/>
                </a:solidFill>
                <a:latin typeface="Fira Sans"/>
                <a:ea typeface="Fira Sans"/>
              </a:rPr>
              <a:t>Klimawandel in Europa</a:t>
            </a:r>
            <a:endParaRPr lang="de-DE" sz="4000" b="0" strike="noStrike" spc="-1">
              <a:latin typeface="Calibri"/>
            </a:endParaRPr>
          </a:p>
        </p:txBody>
      </p:sp>
      <p:pic>
        <p:nvPicPr>
          <p:cNvPr id="263" name="Grafik 8"/>
          <p:cNvPicPr/>
          <p:nvPr/>
        </p:nvPicPr>
        <p:blipFill>
          <a:blip r:embed="rId3"/>
          <a:stretch/>
        </p:blipFill>
        <p:spPr>
          <a:xfrm>
            <a:off x="816840" y="1778760"/>
            <a:ext cx="6226560" cy="3972600"/>
          </a:xfrm>
          <a:prstGeom prst="rect">
            <a:avLst/>
          </a:prstGeom>
          <a:ln>
            <a:noFill/>
          </a:ln>
        </p:spPr>
      </p:pic>
      <p:sp>
        <p:nvSpPr>
          <p:cNvPr id="264" name="CustomShape 3"/>
          <p:cNvSpPr/>
          <p:nvPr/>
        </p:nvSpPr>
        <p:spPr>
          <a:xfrm>
            <a:off x="768240" y="5792040"/>
            <a:ext cx="2134800" cy="303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00" b="0" strike="noStrike" spc="-1">
                <a:solidFill>
                  <a:srgbClr val="000000"/>
                </a:solidFill>
                <a:latin typeface="Fira Sans"/>
                <a:ea typeface="Fira Sans"/>
              </a:rPr>
              <a:t>https://cutt.ly/BtbTiC1</a:t>
            </a:r>
            <a:endParaRPr lang="de-DE" sz="1400" b="0" strike="noStrike" spc="-1">
              <a:latin typeface="Calibri"/>
            </a:endParaRPr>
          </a:p>
        </p:txBody>
      </p:sp>
      <p:pic>
        <p:nvPicPr>
          <p:cNvPr id="265" name="Grafik 1"/>
          <p:cNvPicPr/>
          <p:nvPr/>
        </p:nvPicPr>
        <p:blipFill>
          <a:blip r:embed="rId4"/>
          <a:stretch/>
        </p:blipFill>
        <p:spPr>
          <a:xfrm>
            <a:off x="7894800" y="5320080"/>
            <a:ext cx="430920" cy="43092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1438</Words>
  <Application>Microsoft Macintosh PowerPoint</Application>
  <PresentationFormat>A4-Papier (210 x 297 mm)</PresentationFormat>
  <Paragraphs>149</Paragraphs>
  <Slides>10</Slides>
  <Notes>10</Notes>
  <HiddenSlides>0</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10</vt:i4>
      </vt:variant>
    </vt:vector>
  </HeadingPairs>
  <TitlesOfParts>
    <vt:vector size="23" baseType="lpstr">
      <vt:lpstr>Arial</vt:lpstr>
      <vt:lpstr>Calibri</vt:lpstr>
      <vt:lpstr>Fira Sans</vt:lpstr>
      <vt:lpstr>Fira Sans Light</vt:lpstr>
      <vt:lpstr>Fira Sans Medium</vt:lpstr>
      <vt:lpstr>Fire Sans Medium</vt:lpstr>
      <vt:lpstr>Symbol</vt:lpstr>
      <vt:lpstr>Wingdings</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dc:description/>
  <cp:lastModifiedBy>Microsoft Office User</cp:lastModifiedBy>
  <cp:revision>432</cp:revision>
  <dcterms:created xsi:type="dcterms:W3CDTF">2020-01-29T15:16:36Z</dcterms:created>
  <dcterms:modified xsi:type="dcterms:W3CDTF">2021-07-06T08:31:26Z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A4-Papier (210 x 297 mm)</vt:lpwstr>
  </property>
  <property fmtid="{D5CDD505-2E9C-101B-9397-08002B2CF9AE}" pid="9" name="ScaleCrop">
    <vt:bool>false</vt:bool>
  </property>
  <property fmtid="{D5CDD505-2E9C-101B-9397-08002B2CF9AE}" pid="10" name="ShareDoc">
    <vt:bool>false</vt:bool>
  </property>
  <property fmtid="{D5CDD505-2E9C-101B-9397-08002B2CF9AE}" pid="11" name="Slides">
    <vt:i4>10</vt:i4>
  </property>
</Properties>
</file>