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21"/>
  </p:notesMasterIdLst>
  <p:sldIdLst>
    <p:sldId id="256" r:id="rId4"/>
    <p:sldId id="273"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9906000" cy="6858000" type="A4"/>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MOU" lastIdx="5" clrIdx="0"/>
  <p:cmAuthor id="1" name="Anja Hirscher (anja.hirscher@uni-ulm.de)" initials="AH(" lastIdx="4" clrIdx="1"/>
  <p:cmAuthor id="2" name="TU-Pseudonym 8095161539358454" initials="T8"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1809"/>
  </p:normalViewPr>
  <p:slideViewPr>
    <p:cSldViewPr snapToGrid="0" snapToObjects="1">
      <p:cViewPr varScale="1">
        <p:scale>
          <a:sx n="63" d="100"/>
          <a:sy n="63" d="100"/>
        </p:scale>
        <p:origin x="2256" y="168"/>
      </p:cViewPr>
      <p:guideLst/>
    </p:cSldViewPr>
  </p:slideViewPr>
  <p:notesTextViewPr>
    <p:cViewPr>
      <p:scale>
        <a:sx n="150" d="100"/>
        <a:sy n="150" d="100"/>
      </p:scale>
      <p:origin x="0" y="-316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a:solidFill>
                  <a:srgbClr val="000000"/>
                </a:solidFill>
                <a:latin typeface="Calibri"/>
              </a:rPr>
              <a:t>Click to move the slide</a:t>
            </a:r>
          </a:p>
        </p:txBody>
      </p:sp>
      <p:sp>
        <p:nvSpPr>
          <p:cNvPr id="120" name="PlaceHolder 2"/>
          <p:cNvSpPr>
            <a:spLocks noGrp="1"/>
          </p:cNvSpPr>
          <p:nvPr>
            <p:ph type="body"/>
          </p:nvPr>
        </p:nvSpPr>
        <p:spPr>
          <a:xfrm>
            <a:off x="756000" y="5078520"/>
            <a:ext cx="6047640" cy="4811040"/>
          </a:xfrm>
          <a:prstGeom prst="rect">
            <a:avLst/>
          </a:prstGeom>
        </p:spPr>
        <p:txBody>
          <a:bodyPr lIns="0" tIns="0" rIns="0" bIns="0">
            <a:noAutofit/>
          </a:bodyPr>
          <a:lstStyle/>
          <a:p>
            <a:r>
              <a:rPr lang="de-DE" sz="2000" b="0" strike="noStrike" spc="-1">
                <a:latin typeface="Calibri"/>
              </a:rPr>
              <a:t>Click to edit the notes format</a:t>
            </a:r>
          </a:p>
        </p:txBody>
      </p:sp>
      <p:sp>
        <p:nvSpPr>
          <p:cNvPr id="121" name="PlaceHolder 3"/>
          <p:cNvSpPr>
            <a:spLocks noGrp="1"/>
          </p:cNvSpPr>
          <p:nvPr>
            <p:ph type="hdr"/>
          </p:nvPr>
        </p:nvSpPr>
        <p:spPr>
          <a:xfrm>
            <a:off x="0" y="0"/>
            <a:ext cx="3280680" cy="534240"/>
          </a:xfrm>
          <a:prstGeom prst="rect">
            <a:avLst/>
          </a:prstGeom>
        </p:spPr>
        <p:txBody>
          <a:bodyPr lIns="0" tIns="0" rIns="0" bIns="0">
            <a:noAutofit/>
          </a:bodyPr>
          <a:lstStyle/>
          <a:p>
            <a:r>
              <a:rPr lang="de-DE" sz="1400" b="0" strike="noStrike" spc="-1">
                <a:latin typeface="Calibri"/>
              </a:rPr>
              <a:t>&lt;header&gt;</a:t>
            </a:r>
          </a:p>
        </p:txBody>
      </p:sp>
      <p:sp>
        <p:nvSpPr>
          <p:cNvPr id="122"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de-DE" sz="1400" b="0" strike="noStrike" spc="-1">
                <a:latin typeface="Calibri"/>
              </a:rPr>
              <a:t>&lt;date/time&gt;</a:t>
            </a:r>
          </a:p>
        </p:txBody>
      </p:sp>
      <p:sp>
        <p:nvSpPr>
          <p:cNvPr id="123" name="PlaceHolder 5"/>
          <p:cNvSpPr>
            <a:spLocks noGrp="1"/>
          </p:cNvSpPr>
          <p:nvPr>
            <p:ph type="ftr"/>
          </p:nvPr>
        </p:nvSpPr>
        <p:spPr>
          <a:xfrm>
            <a:off x="0" y="10157400"/>
            <a:ext cx="3280680" cy="534240"/>
          </a:xfrm>
          <a:prstGeom prst="rect">
            <a:avLst/>
          </a:prstGeom>
        </p:spPr>
        <p:txBody>
          <a:bodyPr lIns="0" tIns="0" rIns="0" bIns="0" anchor="b">
            <a:noAutofit/>
          </a:bodyPr>
          <a:lstStyle/>
          <a:p>
            <a:r>
              <a:rPr lang="de-DE" sz="1400" b="0" strike="noStrike" spc="-1">
                <a:latin typeface="Calibri"/>
              </a:rPr>
              <a:t>&lt;footer&gt;</a:t>
            </a:r>
          </a:p>
        </p:txBody>
      </p:sp>
      <p:sp>
        <p:nvSpPr>
          <p:cNvPr id="124"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005C546D-E2C1-4EE7-94B9-2C39895FD21C}" type="slidenum">
              <a:rPr lang="de-DE" sz="1400" b="0" strike="noStrike" spc="-1">
                <a:latin typeface="Calibri"/>
              </a:rPr>
              <a:t>‹Nr.›</a:t>
            </a:fld>
            <a:endParaRPr lang="de-DE" sz="1400" b="0" strike="noStrike" spc="-1">
              <a:latin typeface="Calibri"/>
            </a:endParaRPr>
          </a:p>
        </p:txBody>
      </p:sp>
    </p:spTree>
    <p:extLst>
      <p:ext uri="{BB962C8B-B14F-4D97-AF65-F5344CB8AC3E}">
        <p14:creationId xmlns:p14="http://schemas.microsoft.com/office/powerpoint/2010/main" val="2684350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aubere-kleidung.de/2017/11/4-jahre-nach-rana-plaza-verbesserung-oder-stillstand/made-in-banglades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noRot="1" noChangeAspect="1"/>
          </p:cNvSpPr>
          <p:nvPr>
            <p:ph type="sldImg"/>
          </p:nvPr>
        </p:nvSpPr>
        <p:spPr>
          <a:xfrm>
            <a:off x="1200150" y="1143000"/>
            <a:ext cx="4457700" cy="3086100"/>
          </a:xfrm>
          <a:prstGeom prst="rect">
            <a:avLst/>
          </a:prstGeom>
        </p:spPr>
      </p:sp>
      <p:sp>
        <p:nvSpPr>
          <p:cNvPr id="269" name="PlaceHolder 2"/>
          <p:cNvSpPr>
            <a:spLocks noGrp="1"/>
          </p:cNvSpPr>
          <p:nvPr>
            <p:ph type="body"/>
          </p:nvPr>
        </p:nvSpPr>
        <p:spPr>
          <a:xfrm>
            <a:off x="685800" y="4400640"/>
            <a:ext cx="5485680" cy="3599640"/>
          </a:xfrm>
          <a:prstGeom prst="rect">
            <a:avLst/>
          </a:prstGeom>
        </p:spPr>
        <p:txBody>
          <a:bodyPr>
            <a:noAutofit/>
          </a:bodyPr>
          <a:lstStyle/>
          <a:p>
            <a:pPr marL="216000" indent="-215640">
              <a:lnSpc>
                <a:spcPct val="100000"/>
              </a:lnSpc>
              <a:tabLst>
                <a:tab pos="0" algn="l"/>
              </a:tabLst>
            </a:pPr>
            <a:r>
              <a:rPr lang="de-DE" sz="1200" b="0" strike="noStrike" spc="-1" dirty="0">
                <a:latin typeface="Calibri"/>
              </a:rPr>
              <a:t>Einleitungsfolie 1 von 3:</a:t>
            </a:r>
          </a:p>
          <a:p>
            <a:pPr marL="216000" indent="-215640">
              <a:lnSpc>
                <a:spcPct val="100000"/>
              </a:lnSpc>
              <a:tabLst>
                <a:tab pos="0" algn="l"/>
              </a:tabLst>
            </a:pPr>
            <a:endParaRPr lang="de-DE" sz="1200" b="0" strike="noStrike" spc="-1" dirty="0">
              <a:latin typeface="Calibri"/>
            </a:endParaRPr>
          </a:p>
          <a:p>
            <a:pPr marL="216000" indent="-215640">
              <a:lnSpc>
                <a:spcPct val="100000"/>
              </a:lnSpc>
              <a:tabLst>
                <a:tab pos="0" algn="l"/>
              </a:tabLst>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und die zugehörigen Unterrichtsmaterialien wurden in einem Forschungsprojekts der Uni Ulm und der TU Berlin in Zusammenarbeit mit 5 Schulklassen entwickelt. </a:t>
            </a:r>
          </a:p>
          <a:p>
            <a:pPr marL="216000" indent="-215640">
              <a:lnSpc>
                <a:spcPct val="100000"/>
              </a:lnSpc>
              <a:tabLst>
                <a:tab pos="0" algn="l"/>
              </a:tabLst>
            </a:pPr>
            <a:r>
              <a:rPr lang="de-DE" sz="2000" b="0" strike="noStrike" spc="-1" dirty="0">
                <a:latin typeface="Calibri"/>
              </a:rPr>
              <a:t>Gefördert wurde das Projekt von der Deutschen Bundesstiftung Umwelt, der Forschungszeitraum war von 2019 bis 2021.</a:t>
            </a:r>
          </a:p>
          <a:p>
            <a:pPr marL="216000" indent="-215640">
              <a:lnSpc>
                <a:spcPct val="100000"/>
              </a:lnSpc>
              <a:tabLst>
                <a:tab pos="0" algn="l"/>
              </a:tabLst>
            </a:pPr>
            <a:endParaRPr lang="de-DE" sz="2000" b="0" strike="noStrike" spc="-1" dirty="0">
              <a:latin typeface="Calibri"/>
            </a:endParaRPr>
          </a:p>
          <a:p>
            <a:pPr marL="216000" indent="-215640">
              <a:lnSpc>
                <a:spcPct val="100000"/>
              </a:lnSpc>
              <a:tabLst>
                <a:tab pos="0" algn="l"/>
              </a:tabLst>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befasst sich mit dem Modekonsum von Jugendlichen und will mit verschiedenen, abwechslungsreichen Unterrichtseinheiten jungen Menschen aufzeigen, wie ein verantwortungsbewusster Modekonsum möglich ist und Anregungen geben, wie mit Mode nachhaltiger umgegangen werden kann.</a:t>
            </a:r>
          </a:p>
          <a:p>
            <a:pPr marL="216000" indent="-215640">
              <a:lnSpc>
                <a:spcPct val="100000"/>
              </a:lnSpc>
              <a:tabLst>
                <a:tab pos="0" algn="l"/>
              </a:tabLst>
            </a:pPr>
            <a:endParaRPr lang="de-DE" sz="2000" b="0" strike="noStrike" spc="-1" dirty="0">
              <a:latin typeface="Calibri"/>
            </a:endParaRPr>
          </a:p>
          <a:p>
            <a:pPr marL="216000" indent="-215640">
              <a:lnSpc>
                <a:spcPct val="100000"/>
              </a:lnSpc>
              <a:tabLst>
                <a:tab pos="0" algn="l"/>
              </a:tabLst>
            </a:pPr>
            <a:r>
              <a:rPr lang="de-DE" sz="2000" b="0" strike="noStrike" spc="-1" dirty="0">
                <a:latin typeface="Calibri"/>
              </a:rPr>
              <a:t>In diesen ersten Unterrichtseinheiten wird Basiswissen rund um die globale Vernetzung der Textilindustrie und deren Auswirkungen vermittelt. Zudem werden Lösungsansätze aufgezeigt, die der Lebenswelt von Jugendlichen und jungen Erwachsenen entsprechen. </a:t>
            </a:r>
          </a:p>
          <a:p>
            <a:pPr marL="216000" indent="-215640">
              <a:lnSpc>
                <a:spcPct val="100000"/>
              </a:lnSpc>
              <a:tabLst>
                <a:tab pos="0" algn="l"/>
              </a:tabLst>
            </a:pPr>
            <a:endParaRPr lang="de-DE" sz="2000" b="0" strike="noStrike" spc="-1" dirty="0">
              <a:latin typeface="Calibri"/>
            </a:endParaRPr>
          </a:p>
          <a:p>
            <a:pPr marL="216000" indent="-215640">
              <a:lnSpc>
                <a:spcPct val="100000"/>
              </a:lnSpc>
              <a:tabLst>
                <a:tab pos="0" algn="l"/>
              </a:tabLst>
            </a:pPr>
            <a:r>
              <a:rPr lang="de-DE" sz="2000" b="0" strike="noStrike" spc="-1" dirty="0">
                <a:latin typeface="Calibri"/>
              </a:rPr>
              <a:t>Mehr Info:</a:t>
            </a:r>
          </a:p>
          <a:p>
            <a:pPr marL="216000" indent="-215640">
              <a:lnSpc>
                <a:spcPct val="100000"/>
              </a:lnSpc>
              <a:tabLst>
                <a:tab pos="0" algn="l"/>
              </a:tabLst>
            </a:pPr>
            <a:r>
              <a:rPr lang="de-DE" sz="2000" b="0" strike="noStrike" spc="-1" dirty="0">
                <a:latin typeface="Calibri"/>
              </a:rPr>
              <a:t>Link 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projekt</a:t>
            </a:r>
            <a:r>
              <a:rPr lang="de-DE" sz="2000" b="0" strike="noStrike" spc="-1" dirty="0">
                <a:latin typeface="Calibri"/>
              </a:rPr>
              <a:t>/</a:t>
            </a:r>
          </a:p>
          <a:p>
            <a:pPr marL="216000" indent="-215640">
              <a:lnSpc>
                <a:spcPct val="100000"/>
              </a:lnSpc>
              <a:tabLst>
                <a:tab pos="0" algn="l"/>
              </a:tabLst>
            </a:pPr>
            <a:endParaRPr lang="de-DE" sz="2000" b="0" strike="noStrike" spc="-1" dirty="0">
              <a:latin typeface="Calibri"/>
            </a:endParaRPr>
          </a:p>
          <a:p>
            <a:pPr marL="216000" indent="-215640">
              <a:lnSpc>
                <a:spcPct val="100000"/>
              </a:lnSpc>
              <a:tabLst>
                <a:tab pos="0" algn="l"/>
              </a:tabLst>
            </a:pPr>
            <a:endParaRPr lang="de-DE" sz="2000" b="0" strike="noStrike" spc="-1" dirty="0">
              <a:latin typeface="Calibri"/>
            </a:endParaRPr>
          </a:p>
        </p:txBody>
      </p:sp>
      <p:sp>
        <p:nvSpPr>
          <p:cNvPr id="270"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6FA23A8-E387-441E-80BC-80FFDDFD901C}" type="slidenum">
              <a:rPr lang="en-GB" sz="1200" b="0" strike="noStrike" spc="-1">
                <a:solidFill>
                  <a:srgbClr val="000000"/>
                </a:solidFill>
                <a:latin typeface="Calibri"/>
                <a:ea typeface="+mn-ea"/>
              </a:rPr>
              <a:t>1</a:t>
            </a:fld>
            <a:endParaRPr lang="de-DE" sz="1200" b="0" strike="noStrike" spc="-1">
              <a:latin typeface="Calibri"/>
            </a:endParaRPr>
          </a:p>
        </p:txBody>
      </p:sp>
    </p:spTree>
    <p:extLst>
      <p:ext uri="{BB962C8B-B14F-4D97-AF65-F5344CB8AC3E}">
        <p14:creationId xmlns:p14="http://schemas.microsoft.com/office/powerpoint/2010/main" val="4097057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noRot="1" noChangeAspect="1"/>
          </p:cNvSpPr>
          <p:nvPr>
            <p:ph type="sldImg"/>
          </p:nvPr>
        </p:nvSpPr>
        <p:spPr>
          <a:xfrm>
            <a:off x="1200150" y="1143000"/>
            <a:ext cx="4457700" cy="3086100"/>
          </a:xfrm>
          <a:prstGeom prst="rect">
            <a:avLst/>
          </a:prstGeom>
        </p:spPr>
      </p:sp>
      <p:sp>
        <p:nvSpPr>
          <p:cNvPr id="29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2000" b="0" strike="noStrike" spc="-1" dirty="0">
                <a:latin typeface="Calibri"/>
              </a:rPr>
              <a:t>Hier Beispiele für Bekleidungsmarken, die ihre Waren tatsächlich in Deutschland produzieren.</a:t>
            </a:r>
          </a:p>
          <a:p>
            <a:pPr marL="216000" indent="-216000">
              <a:lnSpc>
                <a:spcPct val="100000"/>
              </a:lnSpc>
            </a:pPr>
            <a:r>
              <a:rPr lang="de-DE" sz="2000" b="0" strike="noStrike" spc="-1" dirty="0">
                <a:latin typeface="Calibri"/>
              </a:rPr>
              <a:t>Nur die wenigsten Firmen produzieren noch ganze Kollektionen in Deutschland. Auch viele nachweislich nachhaltig produzierende Bekleidungsunternehmen haben Produktionsstandorte in ganz Europa oder auch in Asien, sind an diesen Standorten jedoch in der Lage, die Anforderungen an ökologische und soziale Nachhaltigkeitsstandards einzuhalten und zu dokumentieren.</a:t>
            </a:r>
          </a:p>
          <a:p>
            <a:pPr marL="216000" indent="-216000">
              <a:lnSpc>
                <a:spcPct val="100000"/>
              </a:lnSpc>
            </a:pPr>
            <a:r>
              <a:rPr lang="de-DE" sz="2000" b="0" strike="noStrike" spc="-1" dirty="0">
                <a:latin typeface="Calibri"/>
              </a:rPr>
              <a:t>Bsp.: https://www.lanius.com/de/nachhaltigkeit/faire-produktion/ , Stand 03.03.2021</a:t>
            </a:r>
          </a:p>
        </p:txBody>
      </p:sp>
      <p:sp>
        <p:nvSpPr>
          <p:cNvPr id="29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0C3CD01-DE06-483A-9A07-CD3EF3522D05}" type="slidenum">
              <a:rPr lang="en-GB" sz="1200" b="0" strike="noStrike" spc="-1">
                <a:latin typeface="Calibri"/>
              </a:rPr>
              <a:t>10</a:t>
            </a:fld>
            <a:endParaRPr lang="de-DE" sz="1200" b="0" strike="noStrike" spc="-1">
              <a:latin typeface="Calibri"/>
            </a:endParaRPr>
          </a:p>
        </p:txBody>
      </p:sp>
    </p:spTree>
    <p:extLst>
      <p:ext uri="{BB962C8B-B14F-4D97-AF65-F5344CB8AC3E}">
        <p14:creationId xmlns:p14="http://schemas.microsoft.com/office/powerpoint/2010/main" val="21482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noRot="1" noChangeAspect="1"/>
          </p:cNvSpPr>
          <p:nvPr>
            <p:ph type="sldImg"/>
          </p:nvPr>
        </p:nvSpPr>
        <p:spPr>
          <a:xfrm>
            <a:off x="1200150" y="1143000"/>
            <a:ext cx="4457700" cy="3086100"/>
          </a:xfrm>
          <a:prstGeom prst="rect">
            <a:avLst/>
          </a:prstGeom>
        </p:spPr>
      </p:sp>
      <p:sp>
        <p:nvSpPr>
          <p:cNvPr id="299"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2000" b="0" strike="noStrike" spc="-1" dirty="0">
                <a:latin typeface="Calibri"/>
              </a:rPr>
              <a:t>Wie kann man nun nachhaltige Mode eigentlich erkennen?</a:t>
            </a:r>
          </a:p>
          <a:p>
            <a:pPr marL="216000" indent="-216000">
              <a:lnSpc>
                <a:spcPct val="100000"/>
              </a:lnSpc>
            </a:pPr>
            <a:r>
              <a:rPr lang="de-DE" sz="2000" b="0" strike="noStrike" spc="-1" dirty="0">
                <a:latin typeface="Calibri"/>
              </a:rPr>
              <a:t>Mittlerweile haben sich einige Nachhaltigkeitsstandards entwickelt, die sich in Form von Labeln auch an den nach diesen Richtlinien produzierten Kleidungsstücken befinden. </a:t>
            </a:r>
          </a:p>
          <a:p>
            <a:pPr marL="216000" indent="-216000">
              <a:lnSpc>
                <a:spcPct val="100000"/>
              </a:lnSpc>
            </a:pPr>
            <a:r>
              <a:rPr lang="de-DE" sz="2000" b="0" strike="noStrike" spc="-1" dirty="0">
                <a:latin typeface="Calibri"/>
              </a:rPr>
              <a:t>Besonders bekannt sind hier das Label der Fair </a:t>
            </a:r>
            <a:r>
              <a:rPr lang="de-DE" sz="2000" b="0" strike="noStrike" spc="-1" dirty="0" err="1">
                <a:latin typeface="Calibri"/>
              </a:rPr>
              <a:t>Wear</a:t>
            </a:r>
            <a:r>
              <a:rPr lang="de-DE" sz="2000" b="0" strike="noStrike" spc="-1" dirty="0">
                <a:latin typeface="Calibri"/>
              </a:rPr>
              <a:t> </a:t>
            </a:r>
            <a:r>
              <a:rPr lang="de-DE" sz="2000" b="0" strike="noStrike" spc="-1" dirty="0" err="1">
                <a:latin typeface="Calibri"/>
              </a:rPr>
              <a:t>Foundation</a:t>
            </a:r>
            <a:r>
              <a:rPr lang="de-DE" sz="2000" b="0" strike="noStrike" spc="-1" dirty="0">
                <a:latin typeface="Calibri"/>
              </a:rPr>
              <a:t> oder das GOTS Label und inzwischen auch der Grüne Knopf, das Siegel des Bundesministeriums für wirtschaftliche Zusammenarbeit und Entwicklung.</a:t>
            </a:r>
          </a:p>
          <a:p>
            <a:pPr marL="216000" indent="-216000">
              <a:lnSpc>
                <a:spcPct val="100000"/>
              </a:lnSpc>
            </a:pPr>
            <a:r>
              <a:rPr lang="de-DE" sz="2000" b="0" strike="noStrike" spc="-1" dirty="0">
                <a:latin typeface="Calibri"/>
              </a:rPr>
              <a:t>Firmen, die diese Labels nutzen, haben sich verpflichtet, dass in den von ihnen beauftragen Fabriken nach diesen Standards gearbeitet wird.</a:t>
            </a:r>
          </a:p>
        </p:txBody>
      </p:sp>
      <p:sp>
        <p:nvSpPr>
          <p:cNvPr id="300"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EFD9B28C-429B-403C-9256-61B490B31B89}" type="slidenum">
              <a:rPr lang="en-GB" sz="1200" b="0" strike="noStrike" spc="-1">
                <a:latin typeface="Calibri"/>
              </a:rPr>
              <a:t>11</a:t>
            </a:fld>
            <a:endParaRPr lang="de-DE" sz="1200" b="0" strike="noStrike" spc="-1">
              <a:latin typeface="Calibri"/>
            </a:endParaRPr>
          </a:p>
        </p:txBody>
      </p:sp>
    </p:spTree>
    <p:extLst>
      <p:ext uri="{BB962C8B-B14F-4D97-AF65-F5344CB8AC3E}">
        <p14:creationId xmlns:p14="http://schemas.microsoft.com/office/powerpoint/2010/main" val="2763469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PlaceHolder 1"/>
          <p:cNvSpPr>
            <a:spLocks noGrp="1" noRot="1" noChangeAspect="1"/>
          </p:cNvSpPr>
          <p:nvPr>
            <p:ph type="sldImg"/>
          </p:nvPr>
        </p:nvSpPr>
        <p:spPr>
          <a:xfrm>
            <a:off x="1200150" y="1143000"/>
            <a:ext cx="4457700" cy="3086100"/>
          </a:xfrm>
          <a:prstGeom prst="rect">
            <a:avLst/>
          </a:prstGeom>
        </p:spPr>
      </p:sp>
      <p:sp>
        <p:nvSpPr>
          <p:cNvPr id="302"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2000" b="0" strike="noStrike" spc="-1" dirty="0">
                <a:latin typeface="Calibri"/>
              </a:rPr>
              <a:t>Wer beim Einkaufen schnell und sicher zwischen den unterschiedlichen Labels für die verschiedenen Nachhaltigkeitsstandards unterscheiden will, kann z.B. die App von siegelklarheit.de nutzen.</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de-DE" sz="2000" b="0" strike="noStrike" spc="-1" dirty="0">
              <a:latin typeface="Fira Sans"/>
              <a:ea typeface="Fira San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2000" b="0" strike="noStrike" spc="-1" dirty="0">
                <a:latin typeface="Fira Sans"/>
                <a:ea typeface="Fira Sans"/>
              </a:rPr>
              <a:t>An</a:t>
            </a:r>
            <a:r>
              <a:rPr lang="de-DE" sz="2000" b="0" strike="noStrike" spc="-1" baseline="0" dirty="0">
                <a:latin typeface="Fira Sans"/>
                <a:ea typeface="Fira Sans"/>
              </a:rPr>
              <a:t> dieser Stelle</a:t>
            </a:r>
            <a:r>
              <a:rPr lang="de-DE" sz="2000" b="0" strike="noStrike" spc="-1" dirty="0">
                <a:latin typeface="Fira Sans"/>
                <a:ea typeface="Fira Sans"/>
              </a:rPr>
              <a:t> könnten zusätzlich die verschiedenen Siegel vorgestellt und diskutiert werden. </a:t>
            </a:r>
            <a:endParaRPr lang="de-DE" sz="2000" b="0" strike="noStrike" spc="-1" dirty="0">
              <a:latin typeface="Calibri"/>
            </a:endParaRPr>
          </a:p>
          <a:p>
            <a:pPr marL="216000" indent="-216000">
              <a:lnSpc>
                <a:spcPct val="100000"/>
              </a:lnSpc>
            </a:pPr>
            <a:endParaRPr lang="de-DE" sz="2000" b="0" strike="noStrike" spc="-1" dirty="0">
              <a:latin typeface="Calibri"/>
            </a:endParaRPr>
          </a:p>
          <a:p>
            <a:pPr>
              <a:lnSpc>
                <a:spcPct val="100000"/>
              </a:lnSpc>
              <a:tabLst>
                <a:tab pos="0" algn="l"/>
              </a:tabLst>
            </a:pPr>
            <a:r>
              <a:rPr lang="de-DE" sz="2000" b="0" strike="noStrike" spc="-1" dirty="0">
                <a:latin typeface="Calibri"/>
              </a:rPr>
              <a:t>Quelle: </a:t>
            </a:r>
            <a:r>
              <a:rPr lang="de-DE" sz="2000" b="0" strike="noStrike" spc="-1" dirty="0" err="1">
                <a:latin typeface="Fira Sans"/>
                <a:ea typeface="Fira Sans"/>
              </a:rPr>
              <a:t>www.siegelklarheit.de</a:t>
            </a:r>
            <a:r>
              <a:rPr lang="de-DE" sz="2000" b="0" strike="noStrike" spc="-1" dirty="0">
                <a:latin typeface="Fira Sans"/>
                <a:ea typeface="Fira Sans"/>
              </a:rPr>
              <a:t> , Stand 03.03.2021</a:t>
            </a:r>
          </a:p>
          <a:p>
            <a:pPr>
              <a:lnSpc>
                <a:spcPct val="100000"/>
              </a:lnSpc>
              <a:tabLst>
                <a:tab pos="0" algn="l"/>
              </a:tabLst>
            </a:pPr>
            <a:endParaRPr lang="de-DE" sz="2000" b="0" strike="noStrike" spc="-1" dirty="0">
              <a:latin typeface="Fira Sans"/>
              <a:ea typeface="Fira Sans"/>
            </a:endParaRPr>
          </a:p>
          <a:p>
            <a:pPr>
              <a:lnSpc>
                <a:spcPct val="100000"/>
              </a:lnSpc>
              <a:tabLst>
                <a:tab pos="0" algn="l"/>
              </a:tabLst>
            </a:pPr>
            <a:r>
              <a:rPr lang="de-DE" sz="2000" b="0" strike="noStrike" spc="-1" dirty="0">
                <a:latin typeface="Calibri"/>
              </a:rPr>
              <a:t>Weitere Informationen zu Labels / Siegeln finden sich hier:</a:t>
            </a:r>
          </a:p>
          <a:p>
            <a:pPr>
              <a:lnSpc>
                <a:spcPct val="100000"/>
              </a:lnSpc>
              <a:tabLst>
                <a:tab pos="0" algn="l"/>
              </a:tabLst>
            </a:pPr>
            <a:r>
              <a:rPr lang="de-DE" sz="2000" b="0" strike="noStrike" spc="-1" dirty="0">
                <a:latin typeface="Calibri"/>
              </a:rPr>
              <a:t>https://</a:t>
            </a:r>
            <a:r>
              <a:rPr lang="de-DE" sz="2000" b="0" strike="noStrike" spc="-1" dirty="0" err="1">
                <a:latin typeface="Calibri"/>
              </a:rPr>
              <a:t>www.verbraucherzentrale.de</a:t>
            </a:r>
            <a:r>
              <a:rPr lang="de-DE" sz="2000" b="0" strike="noStrike" spc="-1" dirty="0">
                <a:latin typeface="Calibri"/>
              </a:rPr>
              <a:t>/wissen/umwelt-haushalt/</a:t>
            </a:r>
            <a:r>
              <a:rPr lang="de-DE" sz="2000" b="0" strike="noStrike" spc="-1" dirty="0" err="1">
                <a:latin typeface="Calibri"/>
              </a:rPr>
              <a:t>nachhaltigkeit</a:t>
            </a:r>
            <a:r>
              <a:rPr lang="de-DE" sz="2000" b="0" strike="noStrike" spc="-1" dirty="0">
                <a:latin typeface="Calibri"/>
              </a:rPr>
              <a:t>/faire-kleidung-das-bedeuten-die-siegel-7072   Stand 06.05.2021</a:t>
            </a:r>
          </a:p>
          <a:p>
            <a:pPr>
              <a:lnSpc>
                <a:spcPct val="100000"/>
              </a:lnSpc>
              <a:tabLst>
                <a:tab pos="0" algn="l"/>
              </a:tabLst>
            </a:pPr>
            <a:r>
              <a:rPr lang="de-DE" sz="2000" b="0" strike="noStrike" spc="-1" dirty="0">
                <a:latin typeface="Calibri"/>
              </a:rPr>
              <a:t>https://</a:t>
            </a:r>
            <a:r>
              <a:rPr lang="de-DE" sz="2000" b="0" strike="noStrike" spc="-1" dirty="0" err="1">
                <a:latin typeface="Calibri"/>
              </a:rPr>
              <a:t>www.ci-romero.de</a:t>
            </a:r>
            <a:r>
              <a:rPr lang="de-DE" sz="2000" b="0" strike="noStrike" spc="-1" dirty="0">
                <a:latin typeface="Calibri"/>
              </a:rPr>
              <a:t>/</a:t>
            </a:r>
            <a:r>
              <a:rPr lang="de-DE" sz="2000" b="0" strike="noStrike" spc="-1" dirty="0" err="1">
                <a:latin typeface="Calibri"/>
              </a:rPr>
              <a:t>produkt</a:t>
            </a:r>
            <a:r>
              <a:rPr lang="de-DE" sz="2000" b="0" strike="noStrike" spc="-1" dirty="0">
                <a:latin typeface="Calibri"/>
              </a:rPr>
              <a:t>/</a:t>
            </a:r>
            <a:r>
              <a:rPr lang="de-DE" sz="2000" b="0" strike="noStrike" spc="-1" dirty="0" err="1">
                <a:latin typeface="Calibri"/>
              </a:rPr>
              <a:t>wegweiser</a:t>
            </a:r>
            <a:r>
              <a:rPr lang="de-DE" sz="2000" b="0" strike="noStrike" spc="-1" dirty="0">
                <a:latin typeface="Calibri"/>
              </a:rPr>
              <a:t>-durch-das-label-labyrinth/   Stand 06.05.2021</a:t>
            </a:r>
          </a:p>
          <a:p>
            <a:pPr>
              <a:lnSpc>
                <a:spcPct val="100000"/>
              </a:lnSpc>
              <a:tabLst>
                <a:tab pos="0" algn="l"/>
              </a:tabLst>
            </a:pPr>
            <a:endParaRPr lang="de-DE" sz="2000" b="0" strike="noStrike" spc="-1" dirty="0">
              <a:latin typeface="Calibri"/>
            </a:endParaRPr>
          </a:p>
          <a:p>
            <a:pPr>
              <a:lnSpc>
                <a:spcPct val="100000"/>
              </a:lnSpc>
              <a:tabLst>
                <a:tab pos="0" algn="l"/>
              </a:tabLst>
            </a:pPr>
            <a:endParaRPr lang="de-DE" sz="2000" b="0" strike="noStrike" spc="-1" dirty="0">
              <a:latin typeface="Calibri"/>
            </a:endParaRPr>
          </a:p>
          <a:p>
            <a:pPr>
              <a:lnSpc>
                <a:spcPct val="100000"/>
              </a:lnSpc>
              <a:tabLst>
                <a:tab pos="0" algn="l"/>
              </a:tabLst>
            </a:pPr>
            <a:endParaRPr lang="de-DE" sz="2000" b="0" strike="noStrike" spc="-1" dirty="0">
              <a:latin typeface="Calibri"/>
            </a:endParaRPr>
          </a:p>
        </p:txBody>
      </p:sp>
      <p:sp>
        <p:nvSpPr>
          <p:cNvPr id="303"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FC7379A-0BED-4566-8565-350C3BB240FC}" type="slidenum">
              <a:rPr lang="en-GB" sz="1200" b="0" strike="noStrike" spc="-1">
                <a:latin typeface="Calibri"/>
              </a:rPr>
              <a:t>12</a:t>
            </a:fld>
            <a:endParaRPr lang="de-DE" sz="1200" b="0" strike="noStrike" spc="-1">
              <a:latin typeface="Calibri"/>
            </a:endParaRPr>
          </a:p>
        </p:txBody>
      </p:sp>
    </p:spTree>
    <p:extLst>
      <p:ext uri="{BB962C8B-B14F-4D97-AF65-F5344CB8AC3E}">
        <p14:creationId xmlns:p14="http://schemas.microsoft.com/office/powerpoint/2010/main" val="192982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PlaceHolder 1"/>
          <p:cNvSpPr>
            <a:spLocks noGrp="1" noRot="1" noChangeAspect="1"/>
          </p:cNvSpPr>
          <p:nvPr>
            <p:ph type="sldImg"/>
          </p:nvPr>
        </p:nvSpPr>
        <p:spPr>
          <a:xfrm>
            <a:off x="1200150" y="1143000"/>
            <a:ext cx="4457700" cy="3086100"/>
          </a:xfrm>
          <a:prstGeom prst="rect">
            <a:avLst/>
          </a:prstGeom>
        </p:spPr>
      </p:sp>
      <p:sp>
        <p:nvSpPr>
          <p:cNvPr id="305"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2000" b="0" strike="noStrike" spc="-1" dirty="0">
                <a:latin typeface="Calibri"/>
              </a:rPr>
              <a:t>Viellicht ist der Begriff „Slow Fashion“ bereits bekannt? </a:t>
            </a:r>
          </a:p>
          <a:p>
            <a:pPr>
              <a:lnSpc>
                <a:spcPct val="100000"/>
              </a:lnSpc>
              <a:tabLst>
                <a:tab pos="0" algn="l"/>
              </a:tabLst>
            </a:pPr>
            <a:r>
              <a:rPr lang="de-DE" sz="2000" b="0" strike="noStrike" spc="-1" baseline="0" dirty="0">
                <a:latin typeface="Calibri"/>
              </a:rPr>
              <a:t>Slow Fashion ist eine Bewegung, bei der es nicht nur um eine Entschleunigung des Herstellungsprozesses sondern auch des Konsumieren von Kleidung geht.</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2000" b="0" strike="noStrike" spc="-1" baseline="0" dirty="0">
                <a:latin typeface="Calibri"/>
              </a:rPr>
              <a:t>Bezogen auf den Herstellungsprozess heißt das: es werden weniger Kollektionen aus nachhaltigen Materialien unter sozial verträgliche Arbeitsbedingungen hergestellt. Es wird also Kleidung produziert, die </a:t>
            </a:r>
            <a:r>
              <a:rPr lang="de-DE" sz="2000" b="0" strike="noStrike" spc="-1" dirty="0">
                <a:solidFill>
                  <a:srgbClr val="000000"/>
                </a:solidFill>
                <a:latin typeface="+mn-lt"/>
                <a:ea typeface="+mn-ea"/>
              </a:rPr>
              <a:t>sehr wertig ist und deren Nutzen auf eine längere oder lebenslange Nutzung ausgelegt ist.</a:t>
            </a:r>
            <a:endParaRPr lang="de-DE" sz="2000" b="0" strike="noStrike" spc="-1" baseline="0" dirty="0">
              <a:latin typeface="Calibri"/>
            </a:endParaRPr>
          </a:p>
          <a:p>
            <a:pPr>
              <a:lnSpc>
                <a:spcPct val="100000"/>
              </a:lnSpc>
              <a:tabLst>
                <a:tab pos="0" algn="l"/>
              </a:tabLst>
            </a:pPr>
            <a:endParaRPr lang="de-DE" sz="2000" b="0" strike="noStrike" spc="-1" dirty="0">
              <a:latin typeface="Calibri"/>
            </a:endParaRPr>
          </a:p>
          <a:p>
            <a:pPr>
              <a:lnSpc>
                <a:spcPct val="100000"/>
              </a:lnSpc>
              <a:tabLst>
                <a:tab pos="0" algn="l"/>
              </a:tabLst>
            </a:pPr>
            <a:r>
              <a:rPr lang="de-DE" sz="2000" b="0" strike="noStrike" spc="-1" dirty="0">
                <a:latin typeface="Calibri"/>
              </a:rPr>
              <a:t>Slow Fashion aus der Sicht von </a:t>
            </a:r>
            <a:r>
              <a:rPr lang="de-DE" sz="2000" b="0" strike="noStrike" spc="-1" dirty="0" err="1">
                <a:latin typeface="Calibri"/>
              </a:rPr>
              <a:t>KonsumentInnen</a:t>
            </a:r>
            <a:r>
              <a:rPr lang="de-DE" sz="2000" b="0" strike="noStrike" spc="-1" dirty="0">
                <a:latin typeface="Calibri"/>
              </a:rPr>
              <a:t> bedeutet weg vom Kaufen für nur eine Saison und hin zum längeren Tragen.</a:t>
            </a:r>
          </a:p>
          <a:p>
            <a:pPr>
              <a:lnSpc>
                <a:spcPct val="100000"/>
              </a:lnSpc>
              <a:tabLst>
                <a:tab pos="0" algn="l"/>
              </a:tabLst>
            </a:pPr>
            <a:r>
              <a:rPr lang="de-DE" sz="2000" b="0" strike="noStrike" spc="-1" dirty="0">
                <a:latin typeface="Calibri"/>
              </a:rPr>
              <a:t>Erreicht</a:t>
            </a:r>
            <a:r>
              <a:rPr lang="de-DE" sz="2000" b="0" strike="noStrike" spc="-1" baseline="0" dirty="0">
                <a:latin typeface="Calibri"/>
              </a:rPr>
              <a:t> werden kann dies durch bewusste Kaufentscheidungen für eben die unter nachhaltigen Standards produzierte Kleidung.</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2000" b="0" strike="noStrike" spc="-1" dirty="0">
                <a:solidFill>
                  <a:srgbClr val="000000"/>
                </a:solidFill>
                <a:latin typeface="+mn-lt"/>
                <a:ea typeface="+mn-ea"/>
              </a:rPr>
              <a:t>(Im gleichen Zusammenhang werden oft auch die Begriffe „</a:t>
            </a:r>
            <a:r>
              <a:rPr lang="de-DE" sz="2000" b="0" strike="noStrike" spc="-1" dirty="0" err="1">
                <a:solidFill>
                  <a:srgbClr val="000000"/>
                </a:solidFill>
                <a:latin typeface="+mn-lt"/>
                <a:ea typeface="+mn-ea"/>
              </a:rPr>
              <a:t>Ethical</a:t>
            </a:r>
            <a:r>
              <a:rPr lang="de-DE" sz="2000" b="0" strike="noStrike" spc="-1" dirty="0">
                <a:solidFill>
                  <a:srgbClr val="000000"/>
                </a:solidFill>
                <a:latin typeface="+mn-lt"/>
                <a:ea typeface="+mn-ea"/>
              </a:rPr>
              <a:t> Fashion“ und „Fair Fashion“ verwendet. Diese Begriffsschöpfungen wollen aussagen, dass Kleidung ethisch und ökologisch korrekt produziert wird.) </a:t>
            </a:r>
            <a:endParaRPr lang="de-DE" sz="2000" b="0" strike="noStrike" spc="-1" dirty="0">
              <a:latin typeface="Calibri"/>
            </a:endParaRPr>
          </a:p>
          <a:p>
            <a:pPr>
              <a:lnSpc>
                <a:spcPct val="100000"/>
              </a:lnSpc>
              <a:tabLst>
                <a:tab pos="0" algn="l"/>
              </a:tabLst>
            </a:pPr>
            <a:endParaRPr lang="de-DE" sz="1200" b="0" strike="noStrike" spc="-1" dirty="0">
              <a:latin typeface="Calibri"/>
            </a:endParaRPr>
          </a:p>
          <a:p>
            <a:pPr>
              <a:lnSpc>
                <a:spcPct val="100000"/>
              </a:lnSpc>
              <a:tabLst>
                <a:tab pos="0" algn="l"/>
              </a:tabLst>
            </a:pPr>
            <a:r>
              <a:rPr lang="de-DE" sz="2000" b="0" strike="noStrike" spc="-1" dirty="0">
                <a:solidFill>
                  <a:srgbClr val="000000"/>
                </a:solidFill>
                <a:latin typeface="+mn-lt"/>
                <a:ea typeface="+mn-ea"/>
              </a:rPr>
              <a:t>Der Begriff Slow Fashion erstreckt sich auch auf Kleidung, die sehr wertig ist und in Handarbeit hergestellt wurde. Schon durch den Herstellungsprozess und den Aufwand ist die</a:t>
            </a:r>
            <a:r>
              <a:rPr lang="de-DE" sz="2000" b="0" strike="noStrike" spc="-1" baseline="0" dirty="0">
                <a:solidFill>
                  <a:srgbClr val="000000"/>
                </a:solidFill>
                <a:latin typeface="+mn-lt"/>
                <a:ea typeface="+mn-ea"/>
              </a:rPr>
              <a:t> Kleidung </a:t>
            </a:r>
            <a:r>
              <a:rPr lang="de-DE" sz="2000" b="0" strike="noStrike" spc="-1" dirty="0">
                <a:solidFill>
                  <a:srgbClr val="000000"/>
                </a:solidFill>
                <a:latin typeface="+mn-lt"/>
                <a:ea typeface="+mn-ea"/>
              </a:rPr>
              <a:t>auf eine längere oder lebenslange Nutzung ausgelegt. </a:t>
            </a:r>
            <a:endParaRPr lang="de-DE" sz="2000" b="0" strike="noStrike" spc="-1" dirty="0">
              <a:latin typeface="Calibri"/>
            </a:endParaRPr>
          </a:p>
          <a:p>
            <a:pPr>
              <a:lnSpc>
                <a:spcPct val="100000"/>
              </a:lnSpc>
              <a:tabLst>
                <a:tab pos="0" algn="l"/>
              </a:tabLst>
            </a:pPr>
            <a:r>
              <a:rPr lang="de-DE" sz="2000" b="0" strike="noStrike" spc="-1" dirty="0">
                <a:solidFill>
                  <a:srgbClr val="000000"/>
                </a:solidFill>
                <a:latin typeface="+mn-lt"/>
                <a:ea typeface="+mn-ea"/>
              </a:rPr>
              <a:t>Hochwertige Trachtenkleidung oder von Hand hergestellte Schuhe sind Beispiele</a:t>
            </a:r>
            <a:r>
              <a:rPr lang="de-DE" sz="2000" b="0" strike="noStrike" spc="-1" baseline="0" dirty="0">
                <a:solidFill>
                  <a:srgbClr val="000000"/>
                </a:solidFill>
                <a:latin typeface="+mn-lt"/>
                <a:ea typeface="+mn-ea"/>
              </a:rPr>
              <a:t> hierfür.</a:t>
            </a:r>
            <a:endParaRPr lang="de-DE" sz="2000" b="0" strike="noStrike" spc="-1" dirty="0">
              <a:latin typeface="Calibri"/>
            </a:endParaRPr>
          </a:p>
          <a:p>
            <a:pPr>
              <a:lnSpc>
                <a:spcPct val="100000"/>
              </a:lnSpc>
              <a:tabLst>
                <a:tab pos="0" algn="l"/>
              </a:tabLst>
            </a:pPr>
            <a:endParaRPr lang="de-DE" sz="2000" b="0" strike="noStrike" spc="-1" dirty="0">
              <a:latin typeface="Calibri"/>
            </a:endParaRPr>
          </a:p>
          <a:p>
            <a:pPr>
              <a:lnSpc>
                <a:spcPct val="100000"/>
              </a:lnSpc>
              <a:tabLst>
                <a:tab pos="0" algn="l"/>
              </a:tabLst>
            </a:pPr>
            <a:r>
              <a:rPr lang="de-DE" sz="2000" b="0" strike="noStrike" spc="-1" dirty="0">
                <a:solidFill>
                  <a:srgbClr val="000000"/>
                </a:solidFill>
                <a:latin typeface="+mn-lt"/>
                <a:ea typeface="+mn-ea"/>
              </a:rPr>
              <a:t>Ein anderes Beispiel ist die Designerin  Alabama </a:t>
            </a:r>
            <a:r>
              <a:rPr lang="de-DE" sz="2000" b="0" strike="noStrike" spc="-1" dirty="0" err="1">
                <a:solidFill>
                  <a:srgbClr val="000000"/>
                </a:solidFill>
                <a:latin typeface="+mn-lt"/>
                <a:ea typeface="+mn-ea"/>
              </a:rPr>
              <a:t>Chanin</a:t>
            </a:r>
            <a:r>
              <a:rPr lang="de-DE" sz="2000" b="0" strike="noStrike" spc="-1" dirty="0">
                <a:solidFill>
                  <a:srgbClr val="000000"/>
                </a:solidFill>
                <a:latin typeface="+mn-lt"/>
                <a:ea typeface="+mn-ea"/>
              </a:rPr>
              <a:t> aus Alabama in den USA, die handbestickte, klassische Stücke oder auch nur  Anleitungen und Material-Sets zum Besticken verkauft, und generell versucht, ohne Schnittabfälle beim Nähen auszukommen.</a:t>
            </a:r>
            <a:endParaRPr lang="de-DE" sz="2000" b="0" strike="noStrike" spc="-1" dirty="0">
              <a:latin typeface="Calibri"/>
            </a:endParaRPr>
          </a:p>
          <a:p>
            <a:pPr>
              <a:lnSpc>
                <a:spcPct val="100000"/>
              </a:lnSpc>
              <a:tabLst>
                <a:tab pos="0" algn="l"/>
              </a:tabLst>
            </a:pPr>
            <a:r>
              <a:rPr lang="de-DE" sz="2000" b="0" strike="noStrike" spc="-1" dirty="0">
                <a:solidFill>
                  <a:srgbClr val="000000"/>
                </a:solidFill>
                <a:latin typeface="+mn-lt"/>
                <a:ea typeface="+mn-ea"/>
              </a:rPr>
              <a:t>Quelle: https://</a:t>
            </a:r>
            <a:r>
              <a:rPr lang="de-DE" sz="2000" b="0" strike="noStrike" spc="-1" dirty="0" err="1">
                <a:solidFill>
                  <a:srgbClr val="000000"/>
                </a:solidFill>
                <a:latin typeface="+mn-lt"/>
                <a:ea typeface="+mn-ea"/>
              </a:rPr>
              <a:t>alabamachanin.com</a:t>
            </a:r>
            <a:r>
              <a:rPr lang="de-DE" sz="2000" b="0" strike="noStrike" spc="-1" dirty="0">
                <a:solidFill>
                  <a:srgbClr val="000000"/>
                </a:solidFill>
                <a:latin typeface="+mn-lt"/>
                <a:ea typeface="+mn-ea"/>
              </a:rPr>
              <a:t>/</a:t>
            </a:r>
            <a:r>
              <a:rPr lang="de-DE" sz="2000" b="0" strike="noStrike" spc="-1" dirty="0" err="1">
                <a:solidFill>
                  <a:srgbClr val="000000"/>
                </a:solidFill>
                <a:latin typeface="+mn-lt"/>
                <a:ea typeface="+mn-ea"/>
              </a:rPr>
              <a:t>about</a:t>
            </a:r>
            <a:r>
              <a:rPr lang="de-DE" sz="2000" b="0" strike="noStrike" spc="-1" dirty="0">
                <a:solidFill>
                  <a:srgbClr val="000000"/>
                </a:solidFill>
                <a:latin typeface="+mn-lt"/>
                <a:ea typeface="+mn-ea"/>
              </a:rPr>
              <a:t> , Stand 04.03.2021</a:t>
            </a:r>
            <a:endParaRPr lang="de-DE" sz="2000" b="0" strike="noStrike" spc="-1" dirty="0">
              <a:latin typeface="Calibri"/>
            </a:endParaRPr>
          </a:p>
        </p:txBody>
      </p:sp>
      <p:sp>
        <p:nvSpPr>
          <p:cNvPr id="306"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2F433C2-B64C-413A-AA68-0E76B574A9DA}" type="slidenum">
              <a:rPr lang="en-GB" sz="1200" b="0" strike="noStrike" spc="-1">
                <a:latin typeface="Calibri"/>
              </a:rPr>
              <a:t>13</a:t>
            </a:fld>
            <a:endParaRPr lang="de-DE" sz="1200" b="0" strike="noStrike" spc="-1">
              <a:latin typeface="Calibri"/>
            </a:endParaRPr>
          </a:p>
        </p:txBody>
      </p:sp>
    </p:spTree>
    <p:extLst>
      <p:ext uri="{BB962C8B-B14F-4D97-AF65-F5344CB8AC3E}">
        <p14:creationId xmlns:p14="http://schemas.microsoft.com/office/powerpoint/2010/main" val="2365748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noRot="1" noChangeAspect="1"/>
          </p:cNvSpPr>
          <p:nvPr>
            <p:ph type="sldImg"/>
          </p:nvPr>
        </p:nvSpPr>
        <p:spPr>
          <a:xfrm>
            <a:off x="1200150" y="1143000"/>
            <a:ext cx="4457700" cy="3086100"/>
          </a:xfrm>
          <a:prstGeom prst="rect">
            <a:avLst/>
          </a:prstGeom>
        </p:spPr>
      </p:sp>
      <p:sp>
        <p:nvSpPr>
          <p:cNvPr id="308"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2000" b="0" strike="noStrike" spc="-1" dirty="0">
                <a:latin typeface="Calibri"/>
              </a:rPr>
              <a:t>Eine weitere Form nachhaltigen Modekonsums ist die Nutzung von Second Hand-Kleidung, da so die Kleidung eine längere Nutzungsphase hat.</a:t>
            </a:r>
          </a:p>
          <a:p>
            <a:pPr marL="216000" indent="-216000">
              <a:lnSpc>
                <a:spcPct val="100000"/>
              </a:lnSpc>
            </a:pPr>
            <a:r>
              <a:rPr lang="de-DE" sz="2000" b="0" strike="noStrike" spc="-1" dirty="0">
                <a:latin typeface="Calibri"/>
              </a:rPr>
              <a:t>Mit dem Begriff Second Hand kann jede*r sicher etwas verbinden.</a:t>
            </a:r>
          </a:p>
          <a:p>
            <a:pPr marL="216000" indent="-216000">
              <a:lnSpc>
                <a:spcPct val="100000"/>
              </a:lnSpc>
            </a:pPr>
            <a:r>
              <a:rPr lang="de-DE" sz="2000" b="0" strike="noStrike" spc="-1" dirty="0">
                <a:latin typeface="Calibri"/>
              </a:rPr>
              <a:t>Frage an die Schülerinnen: Wer kauft oder trägt auch Second Hand Kleidung oder kann sich das vorstellen? </a:t>
            </a:r>
          </a:p>
          <a:p>
            <a:pPr marL="216000" indent="-216000">
              <a:lnSpc>
                <a:spcPct val="100000"/>
              </a:lnSpc>
            </a:pPr>
            <a:r>
              <a:rPr lang="de-DE" sz="2000" b="0" strike="noStrike" spc="-1" dirty="0">
                <a:latin typeface="Calibri"/>
              </a:rPr>
              <a:t>Wo findet man gute Angebote?</a:t>
            </a:r>
          </a:p>
          <a:p>
            <a:pPr marL="216000" indent="-216000">
              <a:lnSpc>
                <a:spcPct val="100000"/>
              </a:lnSpc>
            </a:pPr>
            <a:r>
              <a:rPr lang="de-DE" sz="2000" b="0" strike="noStrike" spc="-1" dirty="0">
                <a:latin typeface="Calibri"/>
              </a:rPr>
              <a:t>Ebay und </a:t>
            </a:r>
            <a:r>
              <a:rPr lang="de-DE" sz="2000" b="0" strike="noStrike" spc="-1" dirty="0" err="1">
                <a:latin typeface="Calibri"/>
              </a:rPr>
              <a:t>Vinted</a:t>
            </a:r>
            <a:r>
              <a:rPr lang="de-DE" sz="2000" b="0" strike="noStrike" spc="-1" dirty="0">
                <a:latin typeface="Calibri"/>
              </a:rPr>
              <a:t> sind z.B. sehr bekannte Online-Plattformen für gebrauchte Kleidung.</a:t>
            </a:r>
          </a:p>
          <a:p>
            <a:pPr marL="216000" indent="-216000">
              <a:lnSpc>
                <a:spcPct val="100000"/>
              </a:lnSpc>
            </a:pPr>
            <a:r>
              <a:rPr lang="de-DE" sz="2000" b="0" strike="noStrike" spc="-1" dirty="0">
                <a:latin typeface="Calibri"/>
              </a:rPr>
              <a:t>In vielen Städten findet man Second-Hand-Shops z.B. von der Hilfsorganisation wie Oxfam oder auch regelmäßige Second Hand-Märkte, die von professionellen Messeanbietern organisiert werden.</a:t>
            </a:r>
          </a:p>
        </p:txBody>
      </p:sp>
      <p:sp>
        <p:nvSpPr>
          <p:cNvPr id="309"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DFF1A10A-13F7-4AE8-9D13-7D006CAE6BB0}" type="slidenum">
              <a:rPr lang="en-GB" sz="1200" b="0" strike="noStrike" spc="-1">
                <a:latin typeface="Calibri"/>
              </a:rPr>
              <a:t>14</a:t>
            </a:fld>
            <a:endParaRPr lang="de-DE" sz="1200" b="0" strike="noStrike" spc="-1">
              <a:latin typeface="Calibri"/>
            </a:endParaRPr>
          </a:p>
        </p:txBody>
      </p:sp>
    </p:spTree>
    <p:extLst>
      <p:ext uri="{BB962C8B-B14F-4D97-AF65-F5344CB8AC3E}">
        <p14:creationId xmlns:p14="http://schemas.microsoft.com/office/powerpoint/2010/main" val="902403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1200150" y="1143000"/>
            <a:ext cx="4457700" cy="3086100"/>
          </a:xfrm>
          <a:prstGeom prst="rect">
            <a:avLst/>
          </a:prstGeom>
        </p:spPr>
      </p:sp>
      <p:sp>
        <p:nvSpPr>
          <p:cNvPr id="311"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2000" b="0" strike="noStrike" spc="-1" dirty="0">
                <a:latin typeface="Calibri"/>
              </a:rPr>
              <a:t>Kleider tauschen oder Ausleihen:</a:t>
            </a:r>
          </a:p>
          <a:p>
            <a:pPr marL="216000" indent="-216000">
              <a:lnSpc>
                <a:spcPct val="100000"/>
              </a:lnSpc>
            </a:pPr>
            <a:r>
              <a:rPr lang="de-DE" sz="2000" b="0" strike="noStrike" spc="-1" dirty="0">
                <a:latin typeface="Calibri"/>
              </a:rPr>
              <a:t>Im privaten Umfeld mit Freunden/ Freundinnen oder auch in der eigenen Familie hat jeder sicher schon mal Kleidung getauscht. </a:t>
            </a:r>
          </a:p>
          <a:p>
            <a:pPr marL="216000" indent="-216000">
              <a:lnSpc>
                <a:spcPct val="100000"/>
              </a:lnSpc>
            </a:pPr>
            <a:r>
              <a:rPr lang="de-DE" sz="2000" b="0" strike="noStrike" spc="-1" dirty="0">
                <a:latin typeface="Calibri"/>
              </a:rPr>
              <a:t>Das Verleihen von Kleidung ist inzwischen auch professionell über Plattformen möglich.</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Aufgabe an die </a:t>
            </a:r>
            <a:r>
              <a:rPr lang="de-DE" sz="2000" b="0" strike="noStrike" spc="-1" dirty="0" err="1">
                <a:latin typeface="Calibri"/>
              </a:rPr>
              <a:t>SchüleriInnen</a:t>
            </a:r>
            <a:r>
              <a:rPr lang="de-DE" sz="2000" b="0" strike="noStrike" spc="-1" dirty="0">
                <a:latin typeface="Calibri"/>
              </a:rPr>
              <a:t>: </a:t>
            </a:r>
          </a:p>
          <a:p>
            <a:pPr marL="216000" indent="-216000">
              <a:lnSpc>
                <a:spcPct val="100000"/>
              </a:lnSpc>
            </a:pPr>
            <a:r>
              <a:rPr lang="de-DE" sz="2000" b="0" strike="noStrike" spc="-1" dirty="0">
                <a:latin typeface="Calibri"/>
              </a:rPr>
              <a:t>Mit Freunden oder Familie eine eigene Kleidertauschparty organisieren und dokumentieren:</a:t>
            </a:r>
          </a:p>
          <a:p>
            <a:pPr marL="216000" indent="-216000">
              <a:lnSpc>
                <a:spcPct val="100000"/>
              </a:lnSpc>
            </a:pPr>
            <a:r>
              <a:rPr lang="de-DE" sz="2000" b="0" u="none" strike="noStrike" spc="-1" dirty="0">
                <a:uFillTx/>
                <a:latin typeface="Calibri"/>
              </a:rPr>
              <a:t>Eine </a:t>
            </a:r>
            <a:r>
              <a:rPr lang="de-DE" sz="2000" b="0" u="none" strike="noStrike" spc="-1" dirty="0">
                <a:latin typeface="Calibri"/>
              </a:rPr>
              <a:t>Einladungs-Postkarte </a:t>
            </a:r>
            <a:r>
              <a:rPr lang="de-DE" sz="2000" b="0" strike="noStrike" spc="-1" dirty="0">
                <a:latin typeface="Calibri"/>
              </a:rPr>
              <a:t>und ein passender Reflexionsbogen finden sich hier:</a:t>
            </a:r>
          </a:p>
          <a:p>
            <a:pPr marL="216000" indent="-216000">
              <a:lnSpc>
                <a:spcPct val="100000"/>
              </a:lnSpc>
            </a:pPr>
            <a:r>
              <a:rPr lang="de-DE" sz="2000" b="0" strike="noStrike" spc="-1" dirty="0">
                <a:latin typeface="Calibri"/>
              </a:rPr>
              <a:t>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bildungsangebote</a:t>
            </a:r>
            <a:r>
              <a:rPr lang="de-DE" sz="2000" b="0" strike="noStrike" spc="-1" dirty="0">
                <a:latin typeface="Calibri"/>
              </a:rPr>
              <a:t>/</a:t>
            </a:r>
            <a:r>
              <a:rPr lang="de-DE" sz="2000" b="0" strike="noStrike" spc="-1" dirty="0" err="1">
                <a:latin typeface="Calibri"/>
              </a:rPr>
              <a:t>lehrkraefte</a:t>
            </a:r>
            <a:r>
              <a:rPr lang="de-DE" sz="2000" b="0" strike="noStrike" spc="-1" dirty="0">
                <a:latin typeface="Calibri"/>
              </a:rPr>
              <a:t>/basiswissen/</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Aktuell gibt es einige Anbieter, die online oder im analogen Shop zu unterschiedlichen Konditionen Kleiderpakete oder Einzelstücke verleihen. </a:t>
            </a:r>
          </a:p>
          <a:p>
            <a:pPr marL="216000" indent="-216000">
              <a:lnSpc>
                <a:spcPct val="100000"/>
              </a:lnSpc>
            </a:pPr>
            <a:r>
              <a:rPr lang="de-DE" sz="2000" b="0" strike="noStrike" spc="-1" dirty="0">
                <a:latin typeface="Calibri"/>
              </a:rPr>
              <a:t>Beispiele:</a:t>
            </a:r>
          </a:p>
          <a:p>
            <a:pPr marL="216000" indent="-216000">
              <a:lnSpc>
                <a:spcPct val="100000"/>
              </a:lnSpc>
            </a:pPr>
            <a:r>
              <a:rPr lang="de-DE" sz="2000" b="0" strike="noStrike" spc="-1" dirty="0">
                <a:latin typeface="Calibri"/>
              </a:rPr>
              <a:t>https://</a:t>
            </a:r>
            <a:r>
              <a:rPr lang="de-DE" sz="2000" b="0" strike="noStrike" spc="-1" dirty="0" err="1">
                <a:latin typeface="Calibri"/>
              </a:rPr>
              <a:t>dresscoded.com</a:t>
            </a:r>
            <a:r>
              <a:rPr lang="de-DE" sz="2000" b="0" strike="noStrike" spc="-1" dirty="0">
                <a:latin typeface="Calibri"/>
              </a:rPr>
              <a:t> , Stand 04.03.2021</a:t>
            </a:r>
          </a:p>
          <a:p>
            <a:pPr marL="216000" indent="-216000">
              <a:lnSpc>
                <a:spcPct val="100000"/>
              </a:lnSpc>
            </a:pPr>
            <a:r>
              <a:rPr lang="de-DE" sz="2000" b="0" strike="noStrike" spc="-1" dirty="0">
                <a:latin typeface="Calibri"/>
              </a:rPr>
              <a:t>https://</a:t>
            </a:r>
            <a:r>
              <a:rPr lang="de-DE" sz="2000" b="0" strike="noStrike" spc="-1" dirty="0" err="1">
                <a:latin typeface="Calibri"/>
              </a:rPr>
              <a:t>www.myonbelle.de</a:t>
            </a:r>
            <a:r>
              <a:rPr lang="de-DE" sz="2000" b="0" strike="noStrike" spc="-1" dirty="0">
                <a:latin typeface="Calibri"/>
              </a:rPr>
              <a:t> , Stand 04.03.2021</a:t>
            </a:r>
          </a:p>
          <a:p>
            <a:pPr marL="216000" indent="-216000">
              <a:lnSpc>
                <a:spcPct val="100000"/>
              </a:lnSpc>
            </a:pPr>
            <a:r>
              <a:rPr lang="de-DE" sz="2000" b="0" strike="noStrike" spc="-1" dirty="0">
                <a:latin typeface="Calibri"/>
              </a:rPr>
              <a:t>https://</a:t>
            </a:r>
            <a:r>
              <a:rPr lang="de-DE" sz="2000" b="0" strike="noStrike" spc="-1" dirty="0" err="1">
                <a:latin typeface="Calibri"/>
              </a:rPr>
              <a:t>kleiderei.com</a:t>
            </a:r>
            <a:r>
              <a:rPr lang="de-DE" sz="2000" b="0" strike="noStrike" spc="-1" dirty="0">
                <a:latin typeface="Calibri"/>
              </a:rPr>
              <a:t> , Stand 04.03.2021</a:t>
            </a:r>
          </a:p>
          <a:p>
            <a:pPr marL="216000" indent="-216000">
              <a:lnSpc>
                <a:spcPct val="100000"/>
              </a:lnSpc>
            </a:pPr>
            <a:endParaRPr lang="de-DE" sz="2000" b="0" strike="noStrike" spc="-1" dirty="0">
              <a:latin typeface="Calibri"/>
            </a:endParaRPr>
          </a:p>
          <a:p>
            <a:pPr marL="216000" indent="-216000">
              <a:lnSpc>
                <a:spcPct val="100000"/>
              </a:lnSpc>
            </a:pPr>
            <a:endParaRPr lang="de-DE" sz="2000" b="0" strike="noStrike" spc="-1" dirty="0">
              <a:latin typeface="Calibri"/>
            </a:endParaRPr>
          </a:p>
        </p:txBody>
      </p:sp>
      <p:sp>
        <p:nvSpPr>
          <p:cNvPr id="312"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D92279EA-D744-4467-8BC8-C0BFA53C932F}" type="slidenum">
              <a:rPr lang="en-GB" sz="1200" b="0" strike="noStrike" spc="-1">
                <a:latin typeface="Calibri"/>
              </a:rPr>
              <a:t>15</a:t>
            </a:fld>
            <a:endParaRPr lang="de-DE" sz="1200" b="0" strike="noStrike" spc="-1">
              <a:latin typeface="Calibri"/>
            </a:endParaRPr>
          </a:p>
        </p:txBody>
      </p:sp>
    </p:spTree>
    <p:extLst>
      <p:ext uri="{BB962C8B-B14F-4D97-AF65-F5344CB8AC3E}">
        <p14:creationId xmlns:p14="http://schemas.microsoft.com/office/powerpoint/2010/main" val="2305424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PlaceHolder 1"/>
          <p:cNvSpPr>
            <a:spLocks noGrp="1" noRot="1" noChangeAspect="1"/>
          </p:cNvSpPr>
          <p:nvPr>
            <p:ph type="sldImg"/>
          </p:nvPr>
        </p:nvSpPr>
        <p:spPr>
          <a:xfrm>
            <a:off x="1200150" y="1143000"/>
            <a:ext cx="4457700" cy="3086100"/>
          </a:xfrm>
          <a:prstGeom prst="rect">
            <a:avLst/>
          </a:prstGeom>
        </p:spPr>
      </p:sp>
      <p:sp>
        <p:nvSpPr>
          <p:cNvPr id="314"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2000" b="0" strike="noStrike" spc="-1" dirty="0">
                <a:latin typeface="Calibri"/>
              </a:rPr>
              <a:t>Die Broschüre FASHION Alternatives fasst viele der hier vorgestellten Ideen (und viele weitere) für </a:t>
            </a:r>
            <a:r>
              <a:rPr lang="de-DE" sz="2000" b="0" strike="noStrike" spc="-1">
                <a:latin typeface="Calibri"/>
              </a:rPr>
              <a:t>SchülerInnen </a:t>
            </a:r>
            <a:r>
              <a:rPr lang="de-DE" sz="2000" b="0" strike="noStrike" spc="-1" dirty="0">
                <a:latin typeface="Calibri"/>
              </a:rPr>
              <a:t>zusammen.</a:t>
            </a:r>
          </a:p>
          <a:p>
            <a:pPr marL="216000" indent="-216000">
              <a:lnSpc>
                <a:spcPct val="100000"/>
              </a:lnSpc>
            </a:pPr>
            <a:endParaRPr lang="de-DE" sz="2000" b="0" strike="noStrike" spc="-1" dirty="0">
              <a:latin typeface="Calibri"/>
            </a:endParaRPr>
          </a:p>
          <a:p>
            <a:pPr>
              <a:lnSpc>
                <a:spcPct val="100000"/>
              </a:lnSpc>
              <a:tabLst>
                <a:tab pos="0" algn="l"/>
              </a:tabLst>
            </a:pPr>
            <a:r>
              <a:rPr lang="de-DE" sz="1200" b="0" strike="noStrike" spc="-1" dirty="0">
                <a:latin typeface="Fira Sans"/>
                <a:ea typeface="Fira Sans"/>
              </a:rPr>
              <a:t>https://</a:t>
            </a:r>
            <a:r>
              <a:rPr lang="de-DE" sz="1200" b="0" strike="noStrike" spc="-1" dirty="0" err="1">
                <a:latin typeface="Fira Sans"/>
                <a:ea typeface="Fira Sans"/>
              </a:rPr>
              <a:t>www.uni-ulm.de</a:t>
            </a:r>
            <a:r>
              <a:rPr lang="de-DE" sz="1200" b="0" strike="noStrike" spc="-1" dirty="0">
                <a:latin typeface="Fira Sans"/>
                <a:ea typeface="Fira Sans"/>
              </a:rPr>
              <a:t>/</a:t>
            </a:r>
            <a:r>
              <a:rPr lang="de-DE" sz="1200" b="0" strike="noStrike" spc="-1" dirty="0" err="1">
                <a:latin typeface="Fira Sans"/>
                <a:ea typeface="Fira Sans"/>
              </a:rPr>
              <a:t>fileadmin</a:t>
            </a:r>
            <a:r>
              <a:rPr lang="de-DE" sz="1200" b="0" strike="noStrike" spc="-1" dirty="0">
                <a:latin typeface="Fira Sans"/>
                <a:ea typeface="Fira Sans"/>
              </a:rPr>
              <a:t>/</a:t>
            </a:r>
            <a:r>
              <a:rPr lang="de-DE" sz="1200" b="0" strike="noStrike" spc="-1" dirty="0" err="1">
                <a:latin typeface="Fira Sans"/>
                <a:ea typeface="Fira Sans"/>
              </a:rPr>
              <a:t>website_uni_ulm</a:t>
            </a:r>
            <a:r>
              <a:rPr lang="de-DE" sz="1200" b="0" strike="noStrike" spc="-1" dirty="0">
                <a:latin typeface="Fira Sans"/>
                <a:ea typeface="Fira Sans"/>
              </a:rPr>
              <a:t>/</a:t>
            </a:r>
            <a:r>
              <a:rPr lang="de-DE" sz="1200" b="0" strike="noStrike" spc="-1" dirty="0" err="1">
                <a:latin typeface="Fira Sans"/>
                <a:ea typeface="Fira Sans"/>
              </a:rPr>
              <a:t>mawi.bntextillabor</a:t>
            </a:r>
            <a:r>
              <a:rPr lang="de-DE" sz="1200" b="0" strike="noStrike" spc="-1" dirty="0">
                <a:latin typeface="Fira Sans"/>
                <a:ea typeface="Fira Sans"/>
              </a:rPr>
              <a:t>/</a:t>
            </a:r>
            <a:r>
              <a:rPr lang="de-DE" sz="1200" b="0" strike="noStrike" spc="-1" dirty="0" err="1">
                <a:latin typeface="Fira Sans"/>
                <a:ea typeface="Fira Sans"/>
              </a:rPr>
              <a:t>BNTextillabor_Broschuere.pdf</a:t>
            </a:r>
            <a:endParaRPr lang="de-DE" sz="1200" b="0" strike="noStrike" spc="-1" dirty="0">
              <a:latin typeface="Calibri"/>
            </a:endParaRPr>
          </a:p>
          <a:p>
            <a:pPr>
              <a:lnSpc>
                <a:spcPct val="100000"/>
              </a:lnSpc>
              <a:tabLst>
                <a:tab pos="0" algn="l"/>
              </a:tabLst>
            </a:pPr>
            <a:endParaRPr lang="de-DE" sz="1200" b="0" strike="noStrike" spc="-1" dirty="0">
              <a:latin typeface="Calibri"/>
            </a:endParaRPr>
          </a:p>
          <a:p>
            <a:pPr>
              <a:lnSpc>
                <a:spcPct val="100000"/>
              </a:lnSpc>
              <a:tabLst>
                <a:tab pos="0" algn="l"/>
              </a:tabLst>
            </a:pPr>
            <a:endParaRPr lang="de-DE" sz="1200" b="0" strike="noStrike" spc="-1" dirty="0">
              <a:latin typeface="Calibri"/>
            </a:endParaRPr>
          </a:p>
        </p:txBody>
      </p:sp>
      <p:sp>
        <p:nvSpPr>
          <p:cNvPr id="315"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98886C7E-14C3-47CE-BB4C-86EB849EE8E6}" type="slidenum">
              <a:rPr lang="en-GB" sz="1200" b="0" strike="noStrike" spc="-1">
                <a:latin typeface="Calibri"/>
              </a:rPr>
              <a:t>16</a:t>
            </a:fld>
            <a:endParaRPr lang="de-DE" sz="1200" b="0" strike="noStrike" spc="-1">
              <a:latin typeface="Calibri"/>
            </a:endParaRPr>
          </a:p>
        </p:txBody>
      </p:sp>
    </p:spTree>
    <p:extLst>
      <p:ext uri="{BB962C8B-B14F-4D97-AF65-F5344CB8AC3E}">
        <p14:creationId xmlns:p14="http://schemas.microsoft.com/office/powerpoint/2010/main" val="2117741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noRot="1" noChangeAspect="1"/>
          </p:cNvSpPr>
          <p:nvPr>
            <p:ph type="sldImg"/>
          </p:nvPr>
        </p:nvSpPr>
        <p:spPr>
          <a:xfrm>
            <a:off x="2900363" y="857250"/>
            <a:ext cx="3343275" cy="2314575"/>
          </a:xfrm>
          <a:prstGeom prst="rect">
            <a:avLst/>
          </a:prstGeom>
        </p:spPr>
      </p:sp>
      <p:sp>
        <p:nvSpPr>
          <p:cNvPr id="317" name="PlaceHolder 2"/>
          <p:cNvSpPr>
            <a:spLocks noGrp="1"/>
          </p:cNvSpPr>
          <p:nvPr>
            <p:ph type="body"/>
          </p:nvPr>
        </p:nvSpPr>
        <p:spPr>
          <a:xfrm>
            <a:off x="914400" y="3300480"/>
            <a:ext cx="7314480" cy="2699640"/>
          </a:xfrm>
          <a:prstGeom prst="rect">
            <a:avLst/>
          </a:prstGeom>
        </p:spPr>
        <p:txBody>
          <a:bodyPr>
            <a:noAutofit/>
          </a:bodyPr>
          <a:lstStyle/>
          <a:p>
            <a:endParaRPr lang="de-DE" sz="2000" b="0" strike="noStrike" spc="-1">
              <a:latin typeface="Calibri"/>
            </a:endParaRPr>
          </a:p>
        </p:txBody>
      </p:sp>
      <p:sp>
        <p:nvSpPr>
          <p:cNvPr id="318" name="CustomShape 3"/>
          <p:cNvSpPr/>
          <p:nvPr/>
        </p:nvSpPr>
        <p:spPr>
          <a:xfrm>
            <a:off x="5179680" y="6514200"/>
            <a:ext cx="3961440" cy="34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2AA0F51-E431-4388-9883-9DBC27E30DEE}" type="slidenum">
              <a:rPr lang="en-GB" sz="1200" b="0" strike="noStrike" spc="-1">
                <a:solidFill>
                  <a:srgbClr val="000000"/>
                </a:solidFill>
                <a:latin typeface="Calibri"/>
                <a:ea typeface="+mn-ea"/>
              </a:rPr>
              <a:t>17</a:t>
            </a:fld>
            <a:endParaRPr lang="de-DE" sz="1200" b="0" strike="noStrike" spc="-1">
              <a:latin typeface="Calibri"/>
            </a:endParaRPr>
          </a:p>
        </p:txBody>
      </p:sp>
    </p:spTree>
    <p:extLst>
      <p:ext uri="{BB962C8B-B14F-4D97-AF65-F5344CB8AC3E}">
        <p14:creationId xmlns:p14="http://schemas.microsoft.com/office/powerpoint/2010/main" val="933882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1200150" y="1143000"/>
            <a:ext cx="4457700" cy="3086100"/>
          </a:xfrm>
          <a:prstGeom prst="rect">
            <a:avLst/>
          </a:prstGeom>
        </p:spPr>
      </p:sp>
      <p:sp>
        <p:nvSpPr>
          <p:cNvPr id="473"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1200" b="0" strike="noStrike" spc="-1" dirty="0">
                <a:latin typeface="Calibri"/>
              </a:rPr>
              <a:t>Einleitungsfolie 2 von 3:</a:t>
            </a:r>
          </a:p>
          <a:p>
            <a:pPr>
              <a:lnSpc>
                <a:spcPct val="100000"/>
              </a:lnSpc>
              <a:tabLst>
                <a:tab pos="0" algn="l"/>
              </a:tabLst>
            </a:pPr>
            <a:endParaRPr lang="de-DE" sz="1200" b="0" strike="noStrike" spc="-1" dirty="0">
              <a:latin typeface="Calibri"/>
            </a:endParaRPr>
          </a:p>
          <a:p>
            <a:pPr>
              <a:lnSpc>
                <a:spcPct val="100000"/>
              </a:lnSpc>
              <a:tabLst>
                <a:tab pos="0" algn="l"/>
              </a:tabLst>
            </a:pPr>
            <a:r>
              <a:rPr lang="de-DE" sz="2000" b="0" strike="noStrike" spc="-1" dirty="0">
                <a:latin typeface="Calibri"/>
              </a:rPr>
              <a:t>Hier finden Sie eine Übersicht der Unterrichtseinheiten zum Basiswissen. </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200" b="0" kern="1200" dirty="0">
                <a:solidFill>
                  <a:schemeClr val="tx1"/>
                </a:solidFill>
                <a:effectLst/>
                <a:latin typeface="+mn-lt"/>
                <a:ea typeface="+mn-ea"/>
                <a:cs typeface="+mn-cs"/>
              </a:rPr>
              <a:t>Allen </a:t>
            </a:r>
            <a:r>
              <a:rPr lang="de-DE" sz="1200" b="0" kern="1200" dirty="0" err="1">
                <a:solidFill>
                  <a:schemeClr val="tx1"/>
                </a:solidFill>
                <a:effectLst/>
                <a:latin typeface="+mn-lt"/>
                <a:ea typeface="+mn-ea"/>
                <a:cs typeface="+mn-cs"/>
              </a:rPr>
              <a:t>SchülerInnen</a:t>
            </a:r>
            <a:r>
              <a:rPr lang="de-DE" sz="1200" b="0" kern="1200" dirty="0">
                <a:solidFill>
                  <a:schemeClr val="tx1"/>
                </a:solidFill>
                <a:effectLst/>
                <a:latin typeface="+mn-lt"/>
                <a:ea typeface="+mn-ea"/>
                <a:cs typeface="+mn-cs"/>
              </a:rPr>
              <a:t> soll mit der Vermittlung von Basiswissen zur Problematik der Textilindustrie für die späteren Unterrichtseinheiten (UE) die gleiche Wissensgrundlage vermittelt werden. Die einzelnen Unterrichtseinheiten können in der Reihenfolge auch innerhalb der</a:t>
            </a:r>
            <a:r>
              <a:rPr lang="de-DE" sz="1200" b="0" kern="1200" baseline="0" dirty="0">
                <a:solidFill>
                  <a:schemeClr val="tx1"/>
                </a:solidFill>
                <a:effectLst/>
                <a:latin typeface="+mn-lt"/>
                <a:ea typeface="+mn-ea"/>
                <a:cs typeface="+mn-cs"/>
              </a:rPr>
              <a:t> ü</a:t>
            </a:r>
            <a:r>
              <a:rPr lang="de-DE" sz="1200" b="0" kern="1200" dirty="0">
                <a:solidFill>
                  <a:schemeClr val="tx1"/>
                </a:solidFill>
                <a:effectLst/>
                <a:latin typeface="+mn-lt"/>
                <a:ea typeface="+mn-ea"/>
                <a:cs typeface="+mn-cs"/>
              </a:rPr>
              <a:t>bergeordneten Themen wie z.B. "Klimawandel" variiert und bei bereits vorhandenem Wissen entsprechend gekürzt werden. </a:t>
            </a:r>
            <a:endParaRPr lang="de-DE" sz="2000" dirty="0"/>
          </a:p>
          <a:p>
            <a:pPr>
              <a:lnSpc>
                <a:spcPct val="100000"/>
              </a:lnSpc>
              <a:tabLst>
                <a:tab pos="0" algn="l"/>
              </a:tabLst>
            </a:pPr>
            <a:endParaRPr lang="de-DE" sz="2000" b="0" strike="noStrike" spc="-1" dirty="0">
              <a:latin typeface="Calibri"/>
            </a:endParaRPr>
          </a:p>
          <a:p>
            <a:pPr>
              <a:lnSpc>
                <a:spcPct val="100000"/>
              </a:lnSpc>
              <a:tabLst>
                <a:tab pos="0" algn="l"/>
              </a:tabLst>
            </a:pPr>
            <a:r>
              <a:rPr lang="de-DE" sz="2000" b="0" strike="noStrike" spc="-1" dirty="0">
                <a:latin typeface="Calibri"/>
              </a:rPr>
              <a:t>Anhand der Icons können Sie erkennen, ob Spiele oder Gruppenarbeiten in den einzelnen Unterrichtseinheiten angeboten werden.</a:t>
            </a:r>
          </a:p>
          <a:p>
            <a:pPr>
              <a:lnSpc>
                <a:spcPct val="100000"/>
              </a:lnSpc>
              <a:tabLst>
                <a:tab pos="0" algn="l"/>
              </a:tabLst>
            </a:pPr>
            <a:r>
              <a:rPr lang="de-DE" sz="2000" b="0" strike="noStrike" spc="-1" dirty="0">
                <a:latin typeface="Calibri"/>
              </a:rPr>
              <a:t>Jede Einheit kann von Praxis-Workshops mit unterschiedlichen Schwierigkeitsgraden begleitet werden. </a:t>
            </a:r>
          </a:p>
          <a:p>
            <a:pPr>
              <a:lnSpc>
                <a:spcPct val="100000"/>
              </a:lnSpc>
              <a:tabLst>
                <a:tab pos="0" algn="l"/>
              </a:tabLst>
            </a:pPr>
            <a:endParaRPr lang="de-DE" sz="2000" b="0" strike="noStrike" spc="-1" dirty="0">
              <a:latin typeface="Calibri"/>
            </a:endParaRPr>
          </a:p>
        </p:txBody>
      </p:sp>
      <p:sp>
        <p:nvSpPr>
          <p:cNvPr id="47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BF3C680-3DF1-4D75-9E5D-4DEE515E03FE}" type="slidenum">
              <a:rPr lang="en-GB" sz="1200" b="0" strike="noStrike" spc="-1">
                <a:latin typeface="Calibri"/>
              </a:rPr>
              <a:t>2</a:t>
            </a:fld>
            <a:endParaRPr lang="de-DE" sz="1200" b="0" strike="noStrike" spc="-1">
              <a:latin typeface="Calibri"/>
            </a:endParaRPr>
          </a:p>
        </p:txBody>
      </p:sp>
    </p:spTree>
    <p:extLst>
      <p:ext uri="{BB962C8B-B14F-4D97-AF65-F5344CB8AC3E}">
        <p14:creationId xmlns:p14="http://schemas.microsoft.com/office/powerpoint/2010/main" val="277749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noRot="1" noChangeAspect="1"/>
          </p:cNvSpPr>
          <p:nvPr>
            <p:ph type="sldImg"/>
          </p:nvPr>
        </p:nvSpPr>
        <p:spPr>
          <a:xfrm>
            <a:off x="1200150" y="1143000"/>
            <a:ext cx="4457700" cy="3086100"/>
          </a:xfrm>
          <a:prstGeom prst="rect">
            <a:avLst/>
          </a:prstGeom>
        </p:spPr>
      </p:sp>
      <p:sp>
        <p:nvSpPr>
          <p:cNvPr id="275" name="PlaceHolder 2"/>
          <p:cNvSpPr>
            <a:spLocks noGrp="1"/>
          </p:cNvSpPr>
          <p:nvPr>
            <p:ph type="body"/>
          </p:nvPr>
        </p:nvSpPr>
        <p:spPr>
          <a:xfrm>
            <a:off x="685800" y="4400640"/>
            <a:ext cx="5485680" cy="3599640"/>
          </a:xfrm>
          <a:prstGeom prst="rect">
            <a:avLst/>
          </a:prstGeom>
        </p:spPr>
        <p:txBody>
          <a:bodyPr>
            <a:noAutofit/>
          </a:bodyPr>
          <a:lstStyle/>
          <a:p>
            <a:pPr marL="216000" indent="-216000">
              <a:lnSpc>
                <a:spcPct val="90000"/>
              </a:lnSpc>
            </a:pPr>
            <a:r>
              <a:rPr lang="de-DE" sz="2000" b="0" strike="noStrike" spc="-1" dirty="0">
                <a:latin typeface="Calibri"/>
              </a:rPr>
              <a:t>Hier finden Sie eine Übersicht der Unterrichtseinheit </a:t>
            </a:r>
            <a:r>
              <a:rPr lang="de-DE" sz="2000" b="0" strike="noStrike" spc="-1" dirty="0">
                <a:latin typeface="Fira Sans Medium"/>
                <a:ea typeface="Fira Sans Medium"/>
              </a:rPr>
              <a:t>„Nachhaltiger Konsum</a:t>
            </a:r>
            <a:r>
              <a:rPr lang="de-DE" sz="2000" b="0" strike="noStrike" spc="-1" dirty="0">
                <a:latin typeface="Calibri"/>
                <a:ea typeface="Fira Sans Medium"/>
              </a:rPr>
              <a:t>“.</a:t>
            </a:r>
            <a:endParaRPr lang="de-DE" sz="2000" b="0" strike="noStrike" spc="-1" dirty="0">
              <a:latin typeface="Calibri"/>
            </a:endParaRPr>
          </a:p>
          <a:p>
            <a:pPr marL="216000" indent="-216000">
              <a:lnSpc>
                <a:spcPct val="90000"/>
              </a:lnSpc>
            </a:pPr>
            <a:r>
              <a:rPr lang="de-DE" sz="2000" b="0" strike="noStrike" spc="-1" dirty="0">
                <a:latin typeface="Calibri"/>
                <a:ea typeface="Fira Sans Medium"/>
              </a:rPr>
              <a:t>Angesprochen werden die Bereiche:</a:t>
            </a:r>
            <a:endParaRPr lang="de-DE" sz="2000" b="0" strike="noStrike" spc="-1" dirty="0">
              <a:latin typeface="Calibri"/>
            </a:endParaRPr>
          </a:p>
          <a:p>
            <a:pPr marL="343080" indent="-342720">
              <a:lnSpc>
                <a:spcPct val="90000"/>
              </a:lnSpc>
              <a:buClr>
                <a:srgbClr val="000000"/>
              </a:buClr>
              <a:buFont typeface="Arial"/>
              <a:buChar char="•"/>
            </a:pPr>
            <a:r>
              <a:rPr lang="de-DE" sz="2000" b="0" strike="noStrike" spc="-1" dirty="0">
                <a:latin typeface="Calibri"/>
                <a:ea typeface="Fira Sans Medium"/>
              </a:rPr>
              <a:t>Nachhaltigkeitsstandards</a:t>
            </a:r>
            <a:endParaRPr lang="de-DE" sz="2000" b="0" strike="noStrike" spc="-1" dirty="0">
              <a:latin typeface="Calibri"/>
            </a:endParaRPr>
          </a:p>
          <a:p>
            <a:pPr marL="343080" indent="-342720">
              <a:lnSpc>
                <a:spcPct val="90000"/>
              </a:lnSpc>
              <a:buClr>
                <a:srgbClr val="000000"/>
              </a:buClr>
              <a:buFont typeface="Arial"/>
              <a:buChar char="•"/>
            </a:pPr>
            <a:r>
              <a:rPr lang="de-DE" sz="2000" b="0" strike="noStrike" spc="-1" dirty="0">
                <a:latin typeface="Calibri"/>
                <a:ea typeface="Fira Sans Medium"/>
              </a:rPr>
              <a:t>Slow Fashion</a:t>
            </a:r>
            <a:endParaRPr lang="de-DE" sz="2000" b="0" strike="noStrike" spc="-1" dirty="0">
              <a:latin typeface="Calibri"/>
            </a:endParaRPr>
          </a:p>
          <a:p>
            <a:pPr marL="343080" indent="-342720">
              <a:lnSpc>
                <a:spcPct val="90000"/>
              </a:lnSpc>
              <a:buClr>
                <a:srgbClr val="000000"/>
              </a:buClr>
              <a:buFont typeface="Arial"/>
              <a:buChar char="•"/>
            </a:pPr>
            <a:r>
              <a:rPr lang="de-DE" sz="2000" b="0" strike="noStrike" spc="-1" dirty="0">
                <a:latin typeface="Calibri"/>
                <a:ea typeface="Fira Sans Medium"/>
              </a:rPr>
              <a:t>Second Hand, Leihen, Tauschen</a:t>
            </a:r>
          </a:p>
          <a:p>
            <a:pPr marL="343080" indent="-342720">
              <a:lnSpc>
                <a:spcPct val="90000"/>
              </a:lnSpc>
              <a:buClr>
                <a:srgbClr val="000000"/>
              </a:buClr>
              <a:buFont typeface="Arial"/>
              <a:buChar char="•"/>
            </a:pPr>
            <a:endParaRPr lang="de-DE" sz="2000" b="0" strike="noStrike" spc="-1" dirty="0">
              <a:latin typeface="Calibri"/>
              <a:ea typeface="Fira Sans Medium"/>
            </a:endParaRPr>
          </a:p>
          <a:p>
            <a:pPr marL="216000" indent="-216000">
              <a:lnSpc>
                <a:spcPct val="100000"/>
              </a:lnSpc>
            </a:pPr>
            <a:r>
              <a:rPr lang="de-DE" sz="2000" b="0" strike="noStrike" spc="-1" dirty="0">
                <a:latin typeface="+mn-lt"/>
              </a:rPr>
              <a:t>Die vollständige Tabelle mit den Unterrichtseinheiten finden Sie unter: </a:t>
            </a:r>
          </a:p>
          <a:p>
            <a:pPr marL="216000" indent="-216000">
              <a:lnSpc>
                <a:spcPct val="100000"/>
              </a:lnSpc>
            </a:pPr>
            <a:r>
              <a:rPr lang="de-DE" sz="2000" b="0" strike="noStrike" spc="-1" dirty="0">
                <a:latin typeface="Calibri"/>
              </a:rPr>
              <a:t>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bildungsangebote</a:t>
            </a:r>
            <a:r>
              <a:rPr lang="de-DE" sz="2000" b="0" strike="noStrike" spc="-1" dirty="0">
                <a:latin typeface="Calibri"/>
              </a:rPr>
              <a:t>/</a:t>
            </a:r>
            <a:r>
              <a:rPr lang="de-DE" sz="2000" b="0" strike="noStrike" spc="-1" dirty="0" err="1">
                <a:latin typeface="Calibri"/>
              </a:rPr>
              <a:t>lehrkraefte</a:t>
            </a:r>
            <a:r>
              <a:rPr lang="de-DE" sz="2000" b="0" strike="noStrike" spc="-1" dirty="0">
                <a:latin typeface="Calibri"/>
              </a:rPr>
              <a:t>/</a:t>
            </a:r>
          </a:p>
          <a:p>
            <a:pPr>
              <a:lnSpc>
                <a:spcPct val="90000"/>
              </a:lnSpc>
            </a:pPr>
            <a:endParaRPr lang="de-DE" sz="2000" b="0" strike="noStrike" spc="-1" dirty="0">
              <a:latin typeface="Calibri"/>
            </a:endParaRPr>
          </a:p>
          <a:p>
            <a:pPr marL="0" marR="0" lvl="0" indent="0" algn="l" defTabSz="914400" rtl="0" eaLnBrk="1" fontAlgn="auto" latinLnBrk="0" hangingPunct="1">
              <a:lnSpc>
                <a:spcPct val="90000"/>
              </a:lnSpc>
              <a:spcBef>
                <a:spcPts val="0"/>
              </a:spcBef>
              <a:spcAft>
                <a:spcPts val="0"/>
              </a:spcAft>
              <a:buClrTx/>
              <a:buSzTx/>
              <a:buFontTx/>
              <a:buNone/>
              <a:tabLst>
                <a:tab pos="0" algn="l"/>
              </a:tabLst>
              <a:defRPr/>
            </a:pPr>
            <a:r>
              <a:rPr lang="de-DE" sz="2000" b="0" strike="noStrike" spc="-1" dirty="0">
                <a:latin typeface="+mn-lt"/>
                <a:ea typeface="Fira Sans Medium"/>
              </a:rPr>
              <a:t>Die Broschüre FASHION Alternatives greift viele, für </a:t>
            </a:r>
            <a:r>
              <a:rPr lang="de-DE" sz="2000" b="0" strike="noStrike" spc="-1" dirty="0" err="1">
                <a:latin typeface="+mn-lt"/>
                <a:ea typeface="Fira Sans Medium"/>
              </a:rPr>
              <a:t>SchülerInnen</a:t>
            </a:r>
            <a:r>
              <a:rPr lang="de-DE" sz="2000" b="0" strike="noStrike" spc="-1" dirty="0">
                <a:latin typeface="+mn-lt"/>
                <a:ea typeface="Fira Sans Medium"/>
              </a:rPr>
              <a:t> relevante Aspekte auf. </a:t>
            </a:r>
          </a:p>
          <a:p>
            <a:pPr marL="0" marR="0" lvl="0" indent="0" algn="l" defTabSz="914400" rtl="0" eaLnBrk="1" fontAlgn="auto" latinLnBrk="0" hangingPunct="1">
              <a:lnSpc>
                <a:spcPct val="90000"/>
              </a:lnSpc>
              <a:spcBef>
                <a:spcPts val="0"/>
              </a:spcBef>
              <a:spcAft>
                <a:spcPts val="0"/>
              </a:spcAft>
              <a:buClrTx/>
              <a:buSzTx/>
              <a:buFontTx/>
              <a:buNone/>
              <a:tabLst>
                <a:tab pos="0" algn="l"/>
              </a:tabLst>
              <a:defRPr/>
            </a:pPr>
            <a:r>
              <a:rPr lang="de-DE" sz="2000" b="0" strike="noStrike" spc="-1" dirty="0">
                <a:latin typeface="+mn-lt"/>
              </a:rPr>
              <a:t>https://</a:t>
            </a:r>
            <a:r>
              <a:rPr lang="de-DE" sz="2000" b="0" strike="noStrike" spc="-1" dirty="0" err="1">
                <a:latin typeface="+mn-lt"/>
              </a:rPr>
              <a:t>www.uni-ulm.de</a:t>
            </a:r>
            <a:r>
              <a:rPr lang="de-DE" sz="2000" b="0" strike="noStrike" spc="-1" dirty="0">
                <a:latin typeface="+mn-lt"/>
              </a:rPr>
              <a:t>/</a:t>
            </a:r>
            <a:r>
              <a:rPr lang="de-DE" sz="2000" b="0" strike="noStrike" spc="-1" dirty="0" err="1">
                <a:latin typeface="+mn-lt"/>
              </a:rPr>
              <a:t>fileadmin</a:t>
            </a:r>
            <a:r>
              <a:rPr lang="de-DE" sz="2000" b="0" strike="noStrike" spc="-1" dirty="0">
                <a:latin typeface="+mn-lt"/>
              </a:rPr>
              <a:t>/</a:t>
            </a:r>
            <a:r>
              <a:rPr lang="de-DE" sz="2000" b="0" strike="noStrike" spc="-1" dirty="0" err="1">
                <a:latin typeface="+mn-lt"/>
              </a:rPr>
              <a:t>website_uni_ulm</a:t>
            </a:r>
            <a:r>
              <a:rPr lang="de-DE" sz="2000" b="0" strike="noStrike" spc="-1" dirty="0">
                <a:latin typeface="+mn-lt"/>
              </a:rPr>
              <a:t>/</a:t>
            </a:r>
            <a:r>
              <a:rPr lang="de-DE" sz="2000" b="0" strike="noStrike" spc="-1" dirty="0" err="1">
                <a:latin typeface="+mn-lt"/>
              </a:rPr>
              <a:t>mawi.bntextillabor</a:t>
            </a:r>
            <a:r>
              <a:rPr lang="de-DE" sz="2000" b="0" strike="noStrike" spc="-1" dirty="0">
                <a:latin typeface="+mn-lt"/>
              </a:rPr>
              <a:t>/</a:t>
            </a:r>
            <a:r>
              <a:rPr lang="de-DE" sz="2000" b="0" strike="noStrike" spc="-1" dirty="0" err="1">
                <a:latin typeface="+mn-lt"/>
              </a:rPr>
              <a:t>BNTextillabor_Broschuere.pdf</a:t>
            </a:r>
            <a:endParaRPr lang="de-DE" sz="2000" b="0" strike="noStrike" spc="-1" dirty="0">
              <a:latin typeface="+mn-lt"/>
            </a:endParaRPr>
          </a:p>
          <a:p>
            <a:pPr>
              <a:lnSpc>
                <a:spcPct val="90000"/>
              </a:lnSpc>
              <a:tabLst>
                <a:tab pos="0" algn="l"/>
              </a:tabLst>
            </a:pPr>
            <a:endParaRPr lang="de-DE" sz="2000" b="0" strike="noStrike" spc="-1" dirty="0">
              <a:latin typeface="Calibri"/>
            </a:endParaRPr>
          </a:p>
        </p:txBody>
      </p:sp>
      <p:sp>
        <p:nvSpPr>
          <p:cNvPr id="27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AF44A30-AAAE-49BB-9FC5-AEF93BC2EC8C}" type="slidenum">
              <a:rPr lang="en-GB" sz="1200" b="0" strike="noStrike" spc="-1">
                <a:solidFill>
                  <a:srgbClr val="000000"/>
                </a:solidFill>
                <a:latin typeface="Calibri"/>
                <a:ea typeface="+mn-ea"/>
              </a:rPr>
              <a:t>3</a:t>
            </a:fld>
            <a:endParaRPr lang="de-DE" sz="1200" b="0" strike="noStrike" spc="-1">
              <a:latin typeface="Calibri"/>
            </a:endParaRPr>
          </a:p>
        </p:txBody>
      </p:sp>
    </p:spTree>
    <p:extLst>
      <p:ext uri="{BB962C8B-B14F-4D97-AF65-F5344CB8AC3E}">
        <p14:creationId xmlns:p14="http://schemas.microsoft.com/office/powerpoint/2010/main" val="168878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PlaceHolder 1"/>
          <p:cNvSpPr>
            <a:spLocks noGrp="1" noRot="1" noChangeAspect="1"/>
          </p:cNvSpPr>
          <p:nvPr>
            <p:ph type="sldImg"/>
          </p:nvPr>
        </p:nvSpPr>
        <p:spPr>
          <a:xfrm>
            <a:off x="1200150" y="1143000"/>
            <a:ext cx="4457700" cy="3086100"/>
          </a:xfrm>
          <a:prstGeom prst="rect">
            <a:avLst/>
          </a:prstGeom>
        </p:spPr>
      </p:sp>
      <p:sp>
        <p:nvSpPr>
          <p:cNvPr id="278"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2000" b="0" strike="noStrike" spc="-1" dirty="0">
                <a:latin typeface="Muli"/>
              </a:rPr>
              <a:t>Offene Fragen, die zu einer Diskussion führen könnten: </a:t>
            </a:r>
            <a:r>
              <a:rPr lang="de-DE" sz="1200" b="1" strike="noStrike" spc="-1" dirty="0">
                <a:solidFill>
                  <a:srgbClr val="64CFAC"/>
                </a:solidFill>
                <a:latin typeface="Fira Sans"/>
                <a:ea typeface="Fira Sans"/>
              </a:rPr>
              <a:t>Wo kaufen die </a:t>
            </a:r>
            <a:r>
              <a:rPr lang="de-DE" sz="1200" b="1" strike="noStrike" spc="-1" dirty="0" err="1">
                <a:solidFill>
                  <a:srgbClr val="64CFAC"/>
                </a:solidFill>
                <a:latin typeface="Fira Sans"/>
                <a:ea typeface="Fira Sans"/>
              </a:rPr>
              <a:t>SchülerInnen</a:t>
            </a:r>
            <a:r>
              <a:rPr lang="de-DE" sz="1200" b="1" strike="noStrike" spc="-1" dirty="0">
                <a:solidFill>
                  <a:srgbClr val="64CFAC"/>
                </a:solidFill>
                <a:latin typeface="Fira Sans"/>
                <a:ea typeface="Fira Sans"/>
              </a:rPr>
              <a:t> ein? Wann? Warum?</a:t>
            </a:r>
            <a:br>
              <a:rPr dirty="0"/>
            </a:br>
            <a:endParaRPr lang="de-DE" sz="1200" b="0" strike="noStrike" spc="-1" dirty="0">
              <a:latin typeface="Calibri"/>
            </a:endParaRPr>
          </a:p>
          <a:p>
            <a:pPr>
              <a:lnSpc>
                <a:spcPct val="100000"/>
              </a:lnSpc>
              <a:tabLst>
                <a:tab pos="0" algn="l"/>
              </a:tabLst>
            </a:pPr>
            <a:r>
              <a:rPr lang="de-DE" sz="2000" b="0" strike="noStrike" spc="-1" dirty="0">
                <a:solidFill>
                  <a:srgbClr val="64CFAC"/>
                </a:solidFill>
                <a:latin typeface="Fira Sans"/>
                <a:ea typeface="Fira Sans"/>
              </a:rPr>
              <a:t>Evtl. zur Ergänzung die UE Nachhaltigkeit, in der die Begriffe „Nachhaltigkeit“ und „Nachhaltiger Konsum“ definiert werden.</a:t>
            </a:r>
            <a:endParaRPr lang="de-DE" sz="2000" b="0" strike="noStrike" spc="-1" dirty="0">
              <a:latin typeface="Calibri"/>
            </a:endParaRPr>
          </a:p>
        </p:txBody>
      </p:sp>
      <p:sp>
        <p:nvSpPr>
          <p:cNvPr id="279"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14B68631-509A-4F0F-8D26-4C46968E63D7}" type="slidenum">
              <a:rPr lang="en-GB" sz="1200" b="0" strike="noStrike" spc="-1">
                <a:latin typeface="Calibri"/>
              </a:rPr>
              <a:t>4</a:t>
            </a:fld>
            <a:endParaRPr lang="de-DE" sz="1200" b="0" strike="noStrike" spc="-1">
              <a:latin typeface="Calibri"/>
            </a:endParaRPr>
          </a:p>
        </p:txBody>
      </p:sp>
    </p:spTree>
    <p:extLst>
      <p:ext uri="{BB962C8B-B14F-4D97-AF65-F5344CB8AC3E}">
        <p14:creationId xmlns:p14="http://schemas.microsoft.com/office/powerpoint/2010/main" val="3842920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laceHolder 1"/>
          <p:cNvSpPr>
            <a:spLocks noGrp="1" noRot="1" noChangeAspect="1"/>
          </p:cNvSpPr>
          <p:nvPr>
            <p:ph type="sldImg"/>
          </p:nvPr>
        </p:nvSpPr>
        <p:spPr>
          <a:xfrm>
            <a:off x="1200150" y="1143000"/>
            <a:ext cx="4457700" cy="3086100"/>
          </a:xfrm>
          <a:prstGeom prst="rect">
            <a:avLst/>
          </a:prstGeom>
        </p:spPr>
      </p:sp>
      <p:sp>
        <p:nvSpPr>
          <p:cNvPr id="281"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2000" b="0" strike="noStrike" spc="-1" dirty="0">
                <a:latin typeface="Muli"/>
              </a:rPr>
              <a:t>Anhand der </a:t>
            </a:r>
            <a:r>
              <a:rPr lang="de-DE" sz="2000" b="0" strike="noStrike" spc="-1" dirty="0" err="1">
                <a:latin typeface="Muli"/>
              </a:rPr>
              <a:t>SuperPower</a:t>
            </a:r>
            <a:r>
              <a:rPr lang="de-DE" sz="2000" b="0" strike="noStrike" spc="-1" dirty="0">
                <a:latin typeface="Muli"/>
              </a:rPr>
              <a:t> Cards wird die Bedeutung der eigenen Kleidung reflektiert.</a:t>
            </a:r>
            <a:endParaRPr lang="de-DE" sz="2000" b="0" strike="noStrike" spc="-1" dirty="0">
              <a:latin typeface="Calibri"/>
            </a:endParaRPr>
          </a:p>
          <a:p>
            <a:pPr>
              <a:lnSpc>
                <a:spcPct val="100000"/>
              </a:lnSpc>
              <a:tabLst>
                <a:tab pos="0" algn="l"/>
              </a:tabLst>
            </a:pPr>
            <a:r>
              <a:rPr lang="de-DE" sz="1200" b="0" u="none" strike="noStrike" spc="-1" dirty="0">
                <a:solidFill>
                  <a:srgbClr val="64CFAC"/>
                </a:solidFill>
                <a:uFillTx/>
                <a:latin typeface="Muli"/>
                <a:ea typeface="Fira Sans"/>
              </a:rPr>
              <a:t>Die Karten finden Sie hier:</a:t>
            </a:r>
          </a:p>
          <a:p>
            <a:pPr>
              <a:lnSpc>
                <a:spcPct val="100000"/>
              </a:lnSpc>
              <a:tabLst>
                <a:tab pos="0" algn="l"/>
              </a:tabLst>
            </a:pPr>
            <a:r>
              <a:rPr lang="de-DE" sz="1200" b="0" strike="noStrike" spc="-1" dirty="0">
                <a:solidFill>
                  <a:srgbClr val="64CFAC"/>
                </a:solidFill>
                <a:latin typeface="Muli"/>
                <a:ea typeface="Fira Sans"/>
              </a:rPr>
              <a:t>https://</a:t>
            </a:r>
            <a:r>
              <a:rPr lang="de-DE" sz="1200" b="0" strike="noStrike" spc="-1" dirty="0" err="1">
                <a:solidFill>
                  <a:srgbClr val="64CFAC"/>
                </a:solidFill>
                <a:latin typeface="Muli"/>
                <a:ea typeface="Fira Sans"/>
              </a:rPr>
              <a:t>www.uni-ulm.de</a:t>
            </a:r>
            <a:r>
              <a:rPr lang="de-DE" sz="1200" b="0" strike="noStrike" spc="-1" dirty="0">
                <a:solidFill>
                  <a:srgbClr val="64CFAC"/>
                </a:solidFill>
                <a:latin typeface="Muli"/>
                <a:ea typeface="Fira Sans"/>
              </a:rPr>
              <a:t>/</a:t>
            </a:r>
            <a:r>
              <a:rPr lang="de-DE" sz="1200" b="0" strike="noStrike" spc="-1" dirty="0" err="1">
                <a:solidFill>
                  <a:srgbClr val="64CFAC"/>
                </a:solidFill>
                <a:latin typeface="Muli"/>
                <a:ea typeface="Fira Sans"/>
              </a:rPr>
              <a:t>mawi</a:t>
            </a:r>
            <a:r>
              <a:rPr lang="de-DE" sz="1200" b="0" strike="noStrike" spc="-1" dirty="0">
                <a:solidFill>
                  <a:srgbClr val="64CFAC"/>
                </a:solidFill>
                <a:latin typeface="Muli"/>
                <a:ea typeface="Fira Sans"/>
              </a:rPr>
              <a:t>/</a:t>
            </a:r>
            <a:r>
              <a:rPr lang="de-DE" sz="1200" b="0" strike="noStrike" spc="-1" dirty="0" err="1">
                <a:solidFill>
                  <a:srgbClr val="64CFAC"/>
                </a:solidFill>
                <a:latin typeface="Muli"/>
                <a:ea typeface="Fira Sans"/>
              </a:rPr>
              <a:t>bntextillabor</a:t>
            </a:r>
            <a:r>
              <a:rPr lang="de-DE" sz="1200" b="0" strike="noStrike" spc="-1" dirty="0">
                <a:solidFill>
                  <a:srgbClr val="64CFAC"/>
                </a:solidFill>
                <a:latin typeface="Muli"/>
                <a:ea typeface="Fira Sans"/>
              </a:rPr>
              <a:t>/</a:t>
            </a:r>
            <a:r>
              <a:rPr lang="de-DE" sz="1200" b="0" strike="noStrike" spc="-1" dirty="0" err="1">
                <a:solidFill>
                  <a:srgbClr val="64CFAC"/>
                </a:solidFill>
                <a:latin typeface="Muli"/>
                <a:ea typeface="Fira Sans"/>
              </a:rPr>
              <a:t>bildungsangebote</a:t>
            </a:r>
            <a:r>
              <a:rPr lang="de-DE" sz="1200" b="0" strike="noStrike" spc="-1" dirty="0">
                <a:solidFill>
                  <a:srgbClr val="64CFAC"/>
                </a:solidFill>
                <a:latin typeface="Muli"/>
                <a:ea typeface="Fira Sans"/>
              </a:rPr>
              <a:t>/</a:t>
            </a:r>
            <a:r>
              <a:rPr lang="de-DE" sz="1200" b="0" strike="noStrike" spc="-1" dirty="0" err="1">
                <a:solidFill>
                  <a:srgbClr val="64CFAC"/>
                </a:solidFill>
                <a:latin typeface="Muli"/>
                <a:ea typeface="Fira Sans"/>
              </a:rPr>
              <a:t>lehrkraefte</a:t>
            </a:r>
            <a:r>
              <a:rPr lang="de-DE" sz="1200" b="0" strike="noStrike" spc="-1" dirty="0">
                <a:solidFill>
                  <a:srgbClr val="64CFAC"/>
                </a:solidFill>
                <a:latin typeface="Muli"/>
                <a:ea typeface="Fira Sans"/>
              </a:rPr>
              <a:t>/basiswissen/</a:t>
            </a:r>
          </a:p>
          <a:p>
            <a:pPr>
              <a:lnSpc>
                <a:spcPct val="100000"/>
              </a:lnSpc>
              <a:tabLst>
                <a:tab pos="0" algn="l"/>
              </a:tabLst>
            </a:pPr>
            <a:endParaRPr lang="de-DE" sz="1200" b="0" strike="noStrike" spc="-1" dirty="0">
              <a:solidFill>
                <a:srgbClr val="64CFAC"/>
              </a:solidFill>
              <a:latin typeface="Muli"/>
              <a:ea typeface="Fira Sans"/>
            </a:endParaRPr>
          </a:p>
          <a:p>
            <a:pPr>
              <a:lnSpc>
                <a:spcPct val="100000"/>
              </a:lnSpc>
              <a:tabLst>
                <a:tab pos="0" algn="l"/>
              </a:tabLst>
            </a:pPr>
            <a:r>
              <a:rPr lang="de-DE" sz="1200" b="0" strike="noStrike" spc="-1" dirty="0">
                <a:solidFill>
                  <a:srgbClr val="64CFAC"/>
                </a:solidFill>
                <a:latin typeface="Muli"/>
                <a:ea typeface="Fira Sans"/>
              </a:rPr>
              <a:t>Karten ausschneiden und je 1 Exemplar mit Vorder- und Rückseite an die </a:t>
            </a:r>
            <a:r>
              <a:rPr lang="de-DE" sz="1200" b="0" strike="noStrike" spc="-1" dirty="0" err="1">
                <a:solidFill>
                  <a:srgbClr val="64CFAC"/>
                </a:solidFill>
                <a:latin typeface="Muli"/>
                <a:ea typeface="Fira Sans"/>
              </a:rPr>
              <a:t>SchülerInnen</a:t>
            </a:r>
            <a:r>
              <a:rPr lang="de-DE" sz="1200" b="0" strike="noStrike" spc="-1" dirty="0">
                <a:solidFill>
                  <a:srgbClr val="64CFAC"/>
                </a:solidFill>
                <a:latin typeface="Muli"/>
                <a:ea typeface="Fira Sans"/>
              </a:rPr>
              <a:t> verteilen.</a:t>
            </a:r>
            <a:endParaRPr lang="de-DE" sz="1200" b="0" strike="noStrike" spc="-1" dirty="0">
              <a:latin typeface="Calibri"/>
            </a:endParaRPr>
          </a:p>
          <a:p>
            <a:pPr>
              <a:lnSpc>
                <a:spcPct val="100000"/>
              </a:lnSpc>
              <a:tabLst>
                <a:tab pos="0" algn="l"/>
              </a:tabLst>
            </a:pPr>
            <a:r>
              <a:rPr lang="de-DE" sz="1200" b="0" strike="noStrike" spc="-1" dirty="0">
                <a:solidFill>
                  <a:srgbClr val="64CFAC"/>
                </a:solidFill>
                <a:latin typeface="Muli"/>
                <a:ea typeface="Fira Sans"/>
              </a:rPr>
              <a:t>Diese</a:t>
            </a:r>
            <a:r>
              <a:rPr lang="de-DE" sz="1200" b="0" strike="noStrike" spc="-1" baseline="0" dirty="0">
                <a:solidFill>
                  <a:srgbClr val="64CFAC"/>
                </a:solidFill>
                <a:latin typeface="Muli"/>
                <a:ea typeface="Fira Sans"/>
              </a:rPr>
              <a:t> </a:t>
            </a:r>
            <a:r>
              <a:rPr lang="de-DE" sz="1200" b="0" strike="noStrike" spc="-1" dirty="0">
                <a:solidFill>
                  <a:srgbClr val="64CFAC"/>
                </a:solidFill>
                <a:latin typeface="Muli"/>
                <a:ea typeface="Fira Sans"/>
              </a:rPr>
              <a:t>füllen die Karte für ihr Lieblingsstück und ein ungeliebtes Kleidungsstück aus und können es in der Klasse/Gruppe vorstellen.</a:t>
            </a:r>
            <a:endParaRPr lang="de-DE" sz="1200" b="0" strike="noStrike" spc="-1" dirty="0">
              <a:latin typeface="Calibri"/>
            </a:endParaRPr>
          </a:p>
          <a:p>
            <a:pPr>
              <a:lnSpc>
                <a:spcPct val="100000"/>
              </a:lnSpc>
              <a:tabLst>
                <a:tab pos="0" algn="l"/>
              </a:tabLst>
            </a:pPr>
            <a:endParaRPr lang="de-DE" sz="1200" b="0" strike="noStrike" spc="-1" dirty="0">
              <a:latin typeface="Calibri"/>
            </a:endParaRPr>
          </a:p>
        </p:txBody>
      </p:sp>
      <p:sp>
        <p:nvSpPr>
          <p:cNvPr id="282"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5F68D812-D4BC-4AE1-897D-3176650B0F8B}" type="slidenum">
              <a:rPr lang="en-GB" sz="1200" b="0" strike="noStrike" spc="-1">
                <a:latin typeface="Calibri"/>
              </a:rPr>
              <a:t>5</a:t>
            </a:fld>
            <a:endParaRPr lang="de-DE" sz="1200" b="0" strike="noStrike" spc="-1">
              <a:latin typeface="Calibri"/>
            </a:endParaRPr>
          </a:p>
        </p:txBody>
      </p:sp>
    </p:spTree>
    <p:extLst>
      <p:ext uri="{BB962C8B-B14F-4D97-AF65-F5344CB8AC3E}">
        <p14:creationId xmlns:p14="http://schemas.microsoft.com/office/powerpoint/2010/main" val="759634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noRot="1" noChangeAspect="1"/>
          </p:cNvSpPr>
          <p:nvPr>
            <p:ph type="sldImg"/>
          </p:nvPr>
        </p:nvSpPr>
        <p:spPr>
          <a:xfrm>
            <a:off x="1200150" y="1143000"/>
            <a:ext cx="4457700" cy="3086100"/>
          </a:xfrm>
          <a:prstGeom prst="rect">
            <a:avLst/>
          </a:prstGeom>
        </p:spPr>
      </p:sp>
      <p:sp>
        <p:nvSpPr>
          <p:cNvPr id="284"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2000" b="0" strike="noStrike" spc="-1" dirty="0">
                <a:latin typeface="Muli"/>
              </a:rPr>
              <a:t>Mit dem Outfit Poster wird ebenfalls die Bedeutung der eigenen Kleidung und die Eigenständigkeit bei Kaufentscheidungen reflektiert. </a:t>
            </a:r>
          </a:p>
          <a:p>
            <a:pPr>
              <a:lnSpc>
                <a:spcPct val="100000"/>
              </a:lnSpc>
              <a:tabLst>
                <a:tab pos="0" algn="l"/>
              </a:tabLst>
            </a:pPr>
            <a:r>
              <a:rPr lang="de-DE" sz="2000" b="0" strike="noStrike" spc="-1" dirty="0">
                <a:latin typeface="Muli"/>
              </a:rPr>
              <a:t>Das Arbeitsblatt finden Sie hier:</a:t>
            </a:r>
            <a:endParaRPr lang="de-DE" sz="2000" b="0" strike="noStrike" spc="-1" dirty="0">
              <a:latin typeface="Calibri"/>
            </a:endParaRPr>
          </a:p>
          <a:p>
            <a:pPr>
              <a:lnSpc>
                <a:spcPct val="100000"/>
              </a:lnSpc>
              <a:tabLst>
                <a:tab pos="0" algn="l"/>
              </a:tabLst>
            </a:pPr>
            <a:r>
              <a:rPr lang="de-DE" sz="2000" b="0" u="none" strike="noStrike" spc="-1" dirty="0">
                <a:uFillTx/>
                <a:latin typeface="Muli"/>
              </a:rPr>
              <a:t>https://</a:t>
            </a:r>
            <a:r>
              <a:rPr lang="de-DE" sz="2000" b="0" u="none" strike="noStrike" spc="-1" dirty="0" err="1">
                <a:uFillTx/>
                <a:latin typeface="Muli"/>
              </a:rPr>
              <a:t>www.uni-ulm.de</a:t>
            </a:r>
            <a:r>
              <a:rPr lang="de-DE" sz="2000" b="0" u="none" strike="noStrike" spc="-1" dirty="0">
                <a:uFillTx/>
                <a:latin typeface="Muli"/>
              </a:rPr>
              <a:t>/</a:t>
            </a:r>
            <a:r>
              <a:rPr lang="de-DE" sz="2000" b="0" u="none" strike="noStrike" spc="-1" dirty="0" err="1">
                <a:uFillTx/>
                <a:latin typeface="Muli"/>
              </a:rPr>
              <a:t>mawi</a:t>
            </a:r>
            <a:r>
              <a:rPr lang="de-DE" sz="2000" b="0" u="none" strike="noStrike" spc="-1" dirty="0">
                <a:uFillTx/>
                <a:latin typeface="Muli"/>
              </a:rPr>
              <a:t>/</a:t>
            </a:r>
            <a:r>
              <a:rPr lang="de-DE" sz="2000" b="0" u="none" strike="noStrike" spc="-1" dirty="0" err="1">
                <a:uFillTx/>
                <a:latin typeface="Muli"/>
              </a:rPr>
              <a:t>bntextillabor</a:t>
            </a:r>
            <a:r>
              <a:rPr lang="de-DE" sz="2000" b="0" u="none" strike="noStrike" spc="-1" dirty="0">
                <a:uFillTx/>
                <a:latin typeface="Muli"/>
              </a:rPr>
              <a:t>/</a:t>
            </a:r>
            <a:r>
              <a:rPr lang="de-DE" sz="2000" b="0" u="none" strike="noStrike" spc="-1" dirty="0" err="1">
                <a:uFillTx/>
                <a:latin typeface="Muli"/>
              </a:rPr>
              <a:t>bildungsangebote</a:t>
            </a:r>
            <a:r>
              <a:rPr lang="de-DE" sz="2000" b="0" u="none" strike="noStrike" spc="-1" dirty="0">
                <a:uFillTx/>
                <a:latin typeface="Muli"/>
              </a:rPr>
              <a:t>/</a:t>
            </a:r>
            <a:r>
              <a:rPr lang="de-DE" sz="2000" b="0" u="none" strike="noStrike" spc="-1" dirty="0" err="1">
                <a:uFillTx/>
                <a:latin typeface="Muli"/>
              </a:rPr>
              <a:t>lehrkraefte</a:t>
            </a:r>
            <a:r>
              <a:rPr lang="de-DE" sz="2000" b="0" u="none" strike="noStrike" spc="-1" dirty="0">
                <a:uFillTx/>
                <a:latin typeface="Muli"/>
              </a:rPr>
              <a:t>/basiswissen/</a:t>
            </a:r>
            <a:endParaRPr lang="de-DE" sz="2000" b="0" u="none" strike="noStrike" spc="-1" dirty="0">
              <a:latin typeface="Calibri"/>
            </a:endParaRPr>
          </a:p>
        </p:txBody>
      </p:sp>
      <p:sp>
        <p:nvSpPr>
          <p:cNvPr id="285"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585F9E6E-B21C-4781-85AB-D8AC253F9BA8}" type="slidenum">
              <a:rPr lang="en-GB" sz="1200" b="0" strike="noStrike" spc="-1">
                <a:latin typeface="Calibri"/>
              </a:rPr>
              <a:t>6</a:t>
            </a:fld>
            <a:endParaRPr lang="de-DE" sz="1200" b="0" strike="noStrike" spc="-1">
              <a:latin typeface="Calibri"/>
            </a:endParaRPr>
          </a:p>
        </p:txBody>
      </p:sp>
    </p:spTree>
    <p:extLst>
      <p:ext uri="{BB962C8B-B14F-4D97-AF65-F5344CB8AC3E}">
        <p14:creationId xmlns:p14="http://schemas.microsoft.com/office/powerpoint/2010/main" val="2642735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noRot="1" noChangeAspect="1"/>
          </p:cNvSpPr>
          <p:nvPr>
            <p:ph type="sldImg"/>
          </p:nvPr>
        </p:nvSpPr>
        <p:spPr>
          <a:xfrm>
            <a:off x="1200150" y="1143000"/>
            <a:ext cx="4457700" cy="3086100"/>
          </a:xfrm>
          <a:prstGeom prst="rect">
            <a:avLst/>
          </a:prstGeom>
        </p:spPr>
      </p:sp>
      <p:sp>
        <p:nvSpPr>
          <p:cNvPr id="28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2000" b="0" strike="noStrike" spc="-1" dirty="0">
                <a:latin typeface="Calibri"/>
              </a:rPr>
              <a:t>Der erste Schritt zum nachhaltigen Modekonsum ist das nachhaltige Einkaufen. Wie sieht es da mit dem Angebot aus?</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Frage an die </a:t>
            </a:r>
            <a:r>
              <a:rPr lang="de-DE" sz="2000" b="0" strike="noStrike" spc="-1" dirty="0" err="1">
                <a:latin typeface="Calibri"/>
              </a:rPr>
              <a:t>SchülerInnen</a:t>
            </a:r>
            <a:r>
              <a:rPr lang="de-DE" sz="2000" b="0" strike="noStrike" spc="-1" dirty="0">
                <a:latin typeface="Calibri"/>
              </a:rPr>
              <a:t>, ob Angebote vor Ort bekannt sind.</a:t>
            </a:r>
          </a:p>
          <a:p>
            <a:pPr marL="216000" indent="-216000">
              <a:lnSpc>
                <a:spcPct val="100000"/>
              </a:lnSpc>
            </a:pPr>
            <a:endParaRPr lang="de-DE" sz="2000" b="0" strike="noStrike" spc="-1" dirty="0">
              <a:latin typeface="Calibri"/>
            </a:endParaRPr>
          </a:p>
        </p:txBody>
      </p:sp>
      <p:sp>
        <p:nvSpPr>
          <p:cNvPr id="28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B76DE1A-362B-46CC-9D41-0628AB17AF12}" type="slidenum">
              <a:rPr lang="en-GB" sz="1200" b="0" strike="noStrike" spc="-1">
                <a:latin typeface="Calibri"/>
              </a:rPr>
              <a:t>7</a:t>
            </a:fld>
            <a:endParaRPr lang="de-DE" sz="1200" b="0" strike="noStrike" spc="-1">
              <a:latin typeface="Calibri"/>
            </a:endParaRPr>
          </a:p>
        </p:txBody>
      </p:sp>
    </p:spTree>
    <p:extLst>
      <p:ext uri="{BB962C8B-B14F-4D97-AF65-F5344CB8AC3E}">
        <p14:creationId xmlns:p14="http://schemas.microsoft.com/office/powerpoint/2010/main" val="111711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noRot="1" noChangeAspect="1"/>
          </p:cNvSpPr>
          <p:nvPr>
            <p:ph type="sldImg"/>
          </p:nvPr>
        </p:nvSpPr>
        <p:spPr>
          <a:xfrm>
            <a:off x="1200150" y="1143000"/>
            <a:ext cx="4457700" cy="3086100"/>
          </a:xfrm>
          <a:prstGeom prst="rect">
            <a:avLst/>
          </a:prstGeom>
        </p:spPr>
      </p:sp>
      <p:sp>
        <p:nvSpPr>
          <p:cNvPr id="290"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2000" b="0" strike="noStrike" spc="-1" dirty="0">
                <a:latin typeface="Calibri"/>
              </a:rPr>
              <a:t>Hier stellt sich die Frage nach der ökologischen Produktion von Kleidung z.B. die Verwendung von Biobaumwolle, recycelten Fasern</a:t>
            </a:r>
            <a:r>
              <a:rPr lang="de-DE" sz="2000" b="0" strike="noStrike" spc="-1" baseline="0" dirty="0">
                <a:latin typeface="Calibri"/>
              </a:rPr>
              <a:t> </a:t>
            </a:r>
            <a:r>
              <a:rPr lang="de-DE" sz="2000" b="0" strike="noStrike" spc="-1" dirty="0">
                <a:latin typeface="Calibri"/>
              </a:rPr>
              <a:t>oder alternativen Fasern als Alternative zu konventionell angebauter Baumwolle. Können auch Leinen, Hanf oder Wolle Alternativen sein, da diese Fasern auch in Deutschland bzw. Europa hergestellt werden können? Für welche Fasern werden im Herstellungsprozess weniger Pestizide und Wasser eingesetzt? </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Frage in die Klasse:</a:t>
            </a:r>
          </a:p>
          <a:p>
            <a:pPr marL="216000" indent="-216000">
              <a:lnSpc>
                <a:spcPct val="100000"/>
              </a:lnSpc>
            </a:pPr>
            <a:r>
              <a:rPr lang="de-DE" sz="2000" b="0" strike="noStrike" spc="-1" dirty="0">
                <a:latin typeface="Calibri"/>
              </a:rPr>
              <a:t>Kennen die </a:t>
            </a:r>
            <a:r>
              <a:rPr lang="de-DE" sz="2000" b="0" strike="noStrike" spc="-1" dirty="0" err="1">
                <a:latin typeface="Calibri"/>
              </a:rPr>
              <a:t>SchülerInnen</a:t>
            </a:r>
            <a:r>
              <a:rPr lang="de-DE" sz="2000" b="0" strike="noStrike" spc="-1" dirty="0">
                <a:latin typeface="Calibri"/>
              </a:rPr>
              <a:t> Hersteller, die z.B. ökologisch produzieren?  </a:t>
            </a:r>
          </a:p>
          <a:p>
            <a:pPr marL="216000" indent="-216000">
              <a:lnSpc>
                <a:spcPct val="100000"/>
              </a:lnSpc>
            </a:pPr>
            <a:endParaRPr lang="de-DE" sz="2000" b="0" strike="noStrike" spc="-1" dirty="0">
              <a:latin typeface="Calibri"/>
            </a:endParaRPr>
          </a:p>
          <a:p>
            <a:pPr marL="216000" indent="-216000">
              <a:lnSpc>
                <a:spcPct val="100000"/>
              </a:lnSpc>
            </a:pPr>
            <a:endParaRPr lang="de-DE" sz="2000" b="0" strike="noStrike" spc="-1" dirty="0">
              <a:latin typeface="Calibri"/>
            </a:endParaRPr>
          </a:p>
        </p:txBody>
      </p:sp>
      <p:sp>
        <p:nvSpPr>
          <p:cNvPr id="291"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5052698-9A30-48CD-923C-765456EF4576}" type="slidenum">
              <a:rPr lang="en-GB" sz="1200" b="0" strike="noStrike" spc="-1">
                <a:latin typeface="Calibri"/>
              </a:rPr>
              <a:t>8</a:t>
            </a:fld>
            <a:endParaRPr lang="de-DE" sz="1200" b="0" strike="noStrike" spc="-1">
              <a:latin typeface="Calibri"/>
            </a:endParaRPr>
          </a:p>
        </p:txBody>
      </p:sp>
    </p:spTree>
    <p:extLst>
      <p:ext uri="{BB962C8B-B14F-4D97-AF65-F5344CB8AC3E}">
        <p14:creationId xmlns:p14="http://schemas.microsoft.com/office/powerpoint/2010/main" val="3933750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noRot="1" noChangeAspect="1"/>
          </p:cNvSpPr>
          <p:nvPr>
            <p:ph type="sldImg"/>
          </p:nvPr>
        </p:nvSpPr>
        <p:spPr>
          <a:xfrm>
            <a:off x="1200150" y="1143000"/>
            <a:ext cx="4457700" cy="3086100"/>
          </a:xfrm>
          <a:prstGeom prst="rect">
            <a:avLst/>
          </a:prstGeom>
        </p:spPr>
      </p:sp>
      <p:sp>
        <p:nvSpPr>
          <p:cNvPr id="293"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2000" b="0" strike="noStrike" spc="-1" dirty="0">
                <a:latin typeface="Calibri"/>
              </a:rPr>
              <a:t>Wer schon einmal auf den Pflegeetiketten in Kleidungsstücken nach den Produktionsorten der Kleidung gesucht hat, weiß es bereits: die meisten Kleidungsstücke, die wir kaufen, werden in Asien hergestellt. Lokal produzierte Kleidung ist nicht leicht zu finden … und dann sollte das Design auch altersgerecht und bezahlbar sein.</a:t>
            </a:r>
          </a:p>
          <a:p>
            <a:pPr marL="216000" indent="-216000">
              <a:lnSpc>
                <a:spcPct val="100000"/>
              </a:lnSpc>
            </a:pPr>
            <a:endParaRPr lang="de-DE" sz="2000" b="0" strike="noStrike" spc="-1" dirty="0">
              <a:latin typeface="Calibri"/>
            </a:endParaRPr>
          </a:p>
          <a:p>
            <a:pPr>
              <a:lnSpc>
                <a:spcPct val="100000"/>
              </a:lnSpc>
              <a:tabLst>
                <a:tab pos="0" algn="l"/>
              </a:tabLst>
            </a:pPr>
            <a:r>
              <a:rPr lang="de-DE" sz="2000" b="0" strike="noStrike" spc="-1" dirty="0">
                <a:latin typeface="Calibri"/>
              </a:rPr>
              <a:t>Bild-Quelle: </a:t>
            </a:r>
            <a:r>
              <a:rPr lang="de-DE" sz="1200" b="0" u="sng" strike="noStrike" spc="-1" dirty="0">
                <a:solidFill>
                  <a:srgbClr val="000000"/>
                </a:solidFill>
                <a:uFillTx/>
                <a:latin typeface="Fire Sans Medium"/>
                <a:hlinkClick r:id="rId3"/>
              </a:rPr>
              <a:t>https://saubere-kleidung.de/2017/11/4-jahre-nach-rana-plaza-verbesserung-oder-stillstand/made-in-bangladesh/</a:t>
            </a:r>
            <a:r>
              <a:rPr lang="de-DE" sz="1200" b="0" strike="noStrike" spc="-1" dirty="0">
                <a:solidFill>
                  <a:srgbClr val="000000"/>
                </a:solidFill>
                <a:latin typeface="Fire Sans Medium"/>
              </a:rPr>
              <a:t> ,  Stand 03.03.2021</a:t>
            </a:r>
            <a:endParaRPr lang="de-DE" sz="1200" b="0" strike="noStrike" spc="-1" dirty="0">
              <a:latin typeface="Calibri"/>
            </a:endParaRPr>
          </a:p>
          <a:p>
            <a:pPr>
              <a:lnSpc>
                <a:spcPct val="100000"/>
              </a:lnSpc>
              <a:tabLst>
                <a:tab pos="0" algn="l"/>
              </a:tabLst>
            </a:pPr>
            <a:endParaRPr lang="de-DE" sz="1200" b="0" strike="noStrike" spc="-1" dirty="0">
              <a:latin typeface="Calibri"/>
            </a:endParaRPr>
          </a:p>
        </p:txBody>
      </p:sp>
      <p:sp>
        <p:nvSpPr>
          <p:cNvPr id="2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261F8710-F6FB-4D36-8921-793EA957D670}" type="slidenum">
              <a:rPr lang="en-GB" sz="1200" b="0" strike="noStrike" spc="-1">
                <a:latin typeface="Calibri"/>
              </a:rPr>
              <a:t>9</a:t>
            </a:fld>
            <a:endParaRPr lang="de-DE" sz="1200" b="0" strike="noStrike" spc="-1">
              <a:latin typeface="Calibri"/>
            </a:endParaRPr>
          </a:p>
        </p:txBody>
      </p:sp>
    </p:spTree>
    <p:extLst>
      <p:ext uri="{BB962C8B-B14F-4D97-AF65-F5344CB8AC3E}">
        <p14:creationId xmlns:p14="http://schemas.microsoft.com/office/powerpoint/2010/main" val="4187547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4" name="PlaceHolder 2"/>
          <p:cNvSpPr>
            <a:spLocks noGrp="1"/>
          </p:cNvSpPr>
          <p:nvPr>
            <p:ph type="body"/>
          </p:nvPr>
        </p:nvSpPr>
        <p:spPr>
          <a:xfrm>
            <a:off x="495000" y="1604520"/>
            <a:ext cx="8915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5" name="PlaceHolder 3"/>
          <p:cNvSpPr>
            <a:spLocks noGrp="1"/>
          </p:cNvSpPr>
          <p:nvPr>
            <p:ph type="body"/>
          </p:nvPr>
        </p:nvSpPr>
        <p:spPr>
          <a:xfrm>
            <a:off x="495000" y="3682080"/>
            <a:ext cx="8915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8"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9"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0"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2"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3"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4"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5"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6"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7"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4"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6" name="PlaceHolder 2"/>
          <p:cNvSpPr>
            <a:spLocks noGrp="1"/>
          </p:cNvSpPr>
          <p:nvPr>
            <p:ph type="body"/>
          </p:nvPr>
        </p:nvSpPr>
        <p:spPr>
          <a:xfrm>
            <a:off x="495000" y="1604520"/>
            <a:ext cx="89150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8" name="PlaceHolder 2"/>
          <p:cNvSpPr>
            <a:spLocks noGrp="1"/>
          </p:cNvSpPr>
          <p:nvPr>
            <p:ph type="body"/>
          </p:nvPr>
        </p:nvSpPr>
        <p:spPr>
          <a:xfrm>
            <a:off x="495000" y="1604520"/>
            <a:ext cx="43502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9" name="PlaceHolder 3"/>
          <p:cNvSpPr>
            <a:spLocks noGrp="1"/>
          </p:cNvSpPr>
          <p:nvPr>
            <p:ph type="body"/>
          </p:nvPr>
        </p:nvSpPr>
        <p:spPr>
          <a:xfrm>
            <a:off x="5063040" y="1604520"/>
            <a:ext cx="43502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743040" y="1122480"/>
            <a:ext cx="8419320" cy="1106496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3"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4" name="PlaceHolder 3"/>
          <p:cNvSpPr>
            <a:spLocks noGrp="1"/>
          </p:cNvSpPr>
          <p:nvPr>
            <p:ph type="body"/>
          </p:nvPr>
        </p:nvSpPr>
        <p:spPr>
          <a:xfrm>
            <a:off x="5063040" y="1604520"/>
            <a:ext cx="43502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5"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7" name="PlaceHolder 2"/>
          <p:cNvSpPr>
            <a:spLocks noGrp="1"/>
          </p:cNvSpPr>
          <p:nvPr>
            <p:ph type="body"/>
          </p:nvPr>
        </p:nvSpPr>
        <p:spPr>
          <a:xfrm>
            <a:off x="495000" y="1604520"/>
            <a:ext cx="43502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8"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9"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1"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2"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3" name="PlaceHolder 4"/>
          <p:cNvSpPr>
            <a:spLocks noGrp="1"/>
          </p:cNvSpPr>
          <p:nvPr>
            <p:ph type="body"/>
          </p:nvPr>
        </p:nvSpPr>
        <p:spPr>
          <a:xfrm>
            <a:off x="495000" y="3682080"/>
            <a:ext cx="8915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5" name="PlaceHolder 2"/>
          <p:cNvSpPr>
            <a:spLocks noGrp="1"/>
          </p:cNvSpPr>
          <p:nvPr>
            <p:ph type="body"/>
          </p:nvPr>
        </p:nvSpPr>
        <p:spPr>
          <a:xfrm>
            <a:off x="495000" y="1604520"/>
            <a:ext cx="8915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6" name="PlaceHolder 3"/>
          <p:cNvSpPr>
            <a:spLocks noGrp="1"/>
          </p:cNvSpPr>
          <p:nvPr>
            <p:ph type="body"/>
          </p:nvPr>
        </p:nvSpPr>
        <p:spPr>
          <a:xfrm>
            <a:off x="495000" y="3682080"/>
            <a:ext cx="8915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8"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9"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0"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1"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3"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4"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5"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6"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7"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8"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4"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6" name="PlaceHolder 2"/>
          <p:cNvSpPr>
            <a:spLocks noGrp="1"/>
          </p:cNvSpPr>
          <p:nvPr>
            <p:ph type="body"/>
          </p:nvPr>
        </p:nvSpPr>
        <p:spPr>
          <a:xfrm>
            <a:off x="495000" y="1604520"/>
            <a:ext cx="89150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8" name="PlaceHolder 2"/>
          <p:cNvSpPr>
            <a:spLocks noGrp="1"/>
          </p:cNvSpPr>
          <p:nvPr>
            <p:ph type="body"/>
          </p:nvPr>
        </p:nvSpPr>
        <p:spPr>
          <a:xfrm>
            <a:off x="495000" y="1604520"/>
            <a:ext cx="43502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9" name="PlaceHolder 3"/>
          <p:cNvSpPr>
            <a:spLocks noGrp="1"/>
          </p:cNvSpPr>
          <p:nvPr>
            <p:ph type="body"/>
          </p:nvPr>
        </p:nvSpPr>
        <p:spPr>
          <a:xfrm>
            <a:off x="5063040" y="1604520"/>
            <a:ext cx="43502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 name="PlaceHolder 2"/>
          <p:cNvSpPr>
            <a:spLocks noGrp="1"/>
          </p:cNvSpPr>
          <p:nvPr>
            <p:ph type="body"/>
          </p:nvPr>
        </p:nvSpPr>
        <p:spPr>
          <a:xfrm>
            <a:off x="495000" y="1604520"/>
            <a:ext cx="89150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743040" y="1122480"/>
            <a:ext cx="8419320" cy="1106496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93"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4" name="PlaceHolder 3"/>
          <p:cNvSpPr>
            <a:spLocks noGrp="1"/>
          </p:cNvSpPr>
          <p:nvPr>
            <p:ph type="body"/>
          </p:nvPr>
        </p:nvSpPr>
        <p:spPr>
          <a:xfrm>
            <a:off x="5063040" y="1604520"/>
            <a:ext cx="43502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5"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97" name="PlaceHolder 2"/>
          <p:cNvSpPr>
            <a:spLocks noGrp="1"/>
          </p:cNvSpPr>
          <p:nvPr>
            <p:ph type="body"/>
          </p:nvPr>
        </p:nvSpPr>
        <p:spPr>
          <a:xfrm>
            <a:off x="495000" y="1604520"/>
            <a:ext cx="43502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8"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9"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1"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2"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3" name="PlaceHolder 4"/>
          <p:cNvSpPr>
            <a:spLocks noGrp="1"/>
          </p:cNvSpPr>
          <p:nvPr>
            <p:ph type="body"/>
          </p:nvPr>
        </p:nvSpPr>
        <p:spPr>
          <a:xfrm>
            <a:off x="495000" y="3682080"/>
            <a:ext cx="8915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5" name="PlaceHolder 2"/>
          <p:cNvSpPr>
            <a:spLocks noGrp="1"/>
          </p:cNvSpPr>
          <p:nvPr>
            <p:ph type="body"/>
          </p:nvPr>
        </p:nvSpPr>
        <p:spPr>
          <a:xfrm>
            <a:off x="495000" y="1604520"/>
            <a:ext cx="8915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6" name="PlaceHolder 3"/>
          <p:cNvSpPr>
            <a:spLocks noGrp="1"/>
          </p:cNvSpPr>
          <p:nvPr>
            <p:ph type="body"/>
          </p:nvPr>
        </p:nvSpPr>
        <p:spPr>
          <a:xfrm>
            <a:off x="495000" y="3682080"/>
            <a:ext cx="8915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8"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9"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0"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1" name="PlaceHolder 5"/>
          <p:cNvSpPr>
            <a:spLocks noGrp="1"/>
          </p:cNvSpPr>
          <p:nvPr>
            <p:ph type="body"/>
          </p:nvPr>
        </p:nvSpPr>
        <p:spPr>
          <a:xfrm>
            <a:off x="5063040" y="368208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3" name="PlaceHolder 2"/>
          <p:cNvSpPr>
            <a:spLocks noGrp="1"/>
          </p:cNvSpPr>
          <p:nvPr>
            <p:ph type="body"/>
          </p:nvPr>
        </p:nvSpPr>
        <p:spPr>
          <a:xfrm>
            <a:off x="495000" y="160452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4" name="PlaceHolder 3"/>
          <p:cNvSpPr>
            <a:spLocks noGrp="1"/>
          </p:cNvSpPr>
          <p:nvPr>
            <p:ph type="body"/>
          </p:nvPr>
        </p:nvSpPr>
        <p:spPr>
          <a:xfrm>
            <a:off x="3509280" y="160452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5" name="PlaceHolder 4"/>
          <p:cNvSpPr>
            <a:spLocks noGrp="1"/>
          </p:cNvSpPr>
          <p:nvPr>
            <p:ph type="body"/>
          </p:nvPr>
        </p:nvSpPr>
        <p:spPr>
          <a:xfrm>
            <a:off x="6523200" y="160452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6" name="PlaceHolder 5"/>
          <p:cNvSpPr>
            <a:spLocks noGrp="1"/>
          </p:cNvSpPr>
          <p:nvPr>
            <p:ph type="body"/>
          </p:nvPr>
        </p:nvSpPr>
        <p:spPr>
          <a:xfrm>
            <a:off x="495000" y="368208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7" name="PlaceHolder 6"/>
          <p:cNvSpPr>
            <a:spLocks noGrp="1"/>
          </p:cNvSpPr>
          <p:nvPr>
            <p:ph type="body"/>
          </p:nvPr>
        </p:nvSpPr>
        <p:spPr>
          <a:xfrm>
            <a:off x="3509280" y="368208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8" name="PlaceHolder 7"/>
          <p:cNvSpPr>
            <a:spLocks noGrp="1"/>
          </p:cNvSpPr>
          <p:nvPr>
            <p:ph type="body"/>
          </p:nvPr>
        </p:nvSpPr>
        <p:spPr>
          <a:xfrm>
            <a:off x="6523200" y="3682080"/>
            <a:ext cx="2870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 name="PlaceHolder 2"/>
          <p:cNvSpPr>
            <a:spLocks noGrp="1"/>
          </p:cNvSpPr>
          <p:nvPr>
            <p:ph type="body"/>
          </p:nvPr>
        </p:nvSpPr>
        <p:spPr>
          <a:xfrm>
            <a:off x="495000" y="1604520"/>
            <a:ext cx="43502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 name="PlaceHolder 3"/>
          <p:cNvSpPr>
            <a:spLocks noGrp="1"/>
          </p:cNvSpPr>
          <p:nvPr>
            <p:ph type="body"/>
          </p:nvPr>
        </p:nvSpPr>
        <p:spPr>
          <a:xfrm>
            <a:off x="5063040" y="1604520"/>
            <a:ext cx="43502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743040" y="1122480"/>
            <a:ext cx="8419320" cy="11064960"/>
          </a:xfrm>
          <a:prstGeom prst="rect">
            <a:avLst/>
          </a:prstGeom>
        </p:spPr>
        <p:txBody>
          <a:bodyPr lIns="0" tIns="0" rIns="0" bIns="0" anchor="ctr">
            <a:noAutofit/>
          </a:bodyPr>
          <a:lstStyle/>
          <a:p>
            <a:pPr algn="ctr"/>
            <a:endParaRPr lang="de-DE" sz="3200" b="0" strike="noStrike" spc="-1">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 name="PlaceHolder 3"/>
          <p:cNvSpPr>
            <a:spLocks noGrp="1"/>
          </p:cNvSpPr>
          <p:nvPr>
            <p:ph type="body"/>
          </p:nvPr>
        </p:nvSpPr>
        <p:spPr>
          <a:xfrm>
            <a:off x="5063040" y="1604520"/>
            <a:ext cx="43502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4" name="PlaceHolder 4"/>
          <p:cNvSpPr>
            <a:spLocks noGrp="1"/>
          </p:cNvSpPr>
          <p:nvPr>
            <p:ph type="body"/>
          </p:nvPr>
        </p:nvSpPr>
        <p:spPr>
          <a:xfrm>
            <a:off x="495000" y="368208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6" name="PlaceHolder 2"/>
          <p:cNvSpPr>
            <a:spLocks noGrp="1"/>
          </p:cNvSpPr>
          <p:nvPr>
            <p:ph type="body"/>
          </p:nvPr>
        </p:nvSpPr>
        <p:spPr>
          <a:xfrm>
            <a:off x="495000" y="1604520"/>
            <a:ext cx="43502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7"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8" name="PlaceHolder 4"/>
          <p:cNvSpPr>
            <a:spLocks noGrp="1"/>
          </p:cNvSpPr>
          <p:nvPr>
            <p:ph type="body"/>
          </p:nvPr>
        </p:nvSpPr>
        <p:spPr>
          <a:xfrm>
            <a:off x="5063040" y="368208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743040" y="1122480"/>
            <a:ext cx="8419320" cy="238680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0" name="PlaceHolder 2"/>
          <p:cNvSpPr>
            <a:spLocks noGrp="1"/>
          </p:cNvSpPr>
          <p:nvPr>
            <p:ph type="body"/>
          </p:nvPr>
        </p:nvSpPr>
        <p:spPr>
          <a:xfrm>
            <a:off x="49500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1" name="PlaceHolder 3"/>
          <p:cNvSpPr>
            <a:spLocks noGrp="1"/>
          </p:cNvSpPr>
          <p:nvPr>
            <p:ph type="body"/>
          </p:nvPr>
        </p:nvSpPr>
        <p:spPr>
          <a:xfrm>
            <a:off x="5063040" y="1604520"/>
            <a:ext cx="43502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2" name="PlaceHolder 4"/>
          <p:cNvSpPr>
            <a:spLocks noGrp="1"/>
          </p:cNvSpPr>
          <p:nvPr>
            <p:ph type="body"/>
          </p:nvPr>
        </p:nvSpPr>
        <p:spPr>
          <a:xfrm>
            <a:off x="495000" y="3682080"/>
            <a:ext cx="8915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743040" y="1122480"/>
            <a:ext cx="8419320" cy="2386800"/>
          </a:xfrm>
          <a:prstGeom prst="rect">
            <a:avLst/>
          </a:prstGeom>
        </p:spPr>
        <p:txBody>
          <a:bodyPr lIns="0" tIns="0" rIns="0" bIns="0" anchor="ctr">
            <a:noAutofit/>
          </a:bodyPr>
          <a:lstStyle/>
          <a:p>
            <a:r>
              <a:rPr lang="en-US" sz="4400" b="0" strike="noStrike" spc="-1">
                <a:solidFill>
                  <a:srgbClr val="000000"/>
                </a:solidFill>
                <a:latin typeface="Calibri"/>
              </a:rPr>
              <a:t>Click to edit the title text format</a:t>
            </a:r>
          </a:p>
        </p:txBody>
      </p:sp>
      <p:sp>
        <p:nvSpPr>
          <p:cNvPr id="3"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8" name="PlaceHolder 1"/>
          <p:cNvSpPr>
            <a:spLocks noGrp="1"/>
          </p:cNvSpPr>
          <p:nvPr>
            <p:ph type="dt"/>
          </p:nvPr>
        </p:nvSpPr>
        <p:spPr>
          <a:xfrm>
            <a:off x="681120" y="6447960"/>
            <a:ext cx="2228400" cy="364680"/>
          </a:xfrm>
          <a:prstGeom prst="rect">
            <a:avLst/>
          </a:prstGeom>
        </p:spPr>
        <p:txBody>
          <a:bodyPr lIns="90000" tIns="45000" rIns="90000" bIns="45000">
            <a:noAutofit/>
          </a:bodyPr>
          <a:lstStyle/>
          <a:p>
            <a:pPr>
              <a:lnSpc>
                <a:spcPct val="100000"/>
              </a:lnSpc>
            </a:pPr>
            <a:fld id="{8BD634FC-FD09-4C59-BE06-7467280C9D5D}" type="datetime3">
              <a:rPr lang="de-DE" sz="1800" b="0" strike="noStrike" spc="-1">
                <a:solidFill>
                  <a:srgbClr val="000000"/>
                </a:solidFill>
                <a:latin typeface="Calibri"/>
              </a:rPr>
              <a:t>06/07/2021</a:t>
            </a:fld>
            <a:endParaRPr lang="de-DE" sz="1800" b="0" strike="noStrike" spc="-1">
              <a:latin typeface="Calibri"/>
            </a:endParaRPr>
          </a:p>
        </p:txBody>
      </p:sp>
      <p:sp>
        <p:nvSpPr>
          <p:cNvPr id="39" name="PlaceHolder 2"/>
          <p:cNvSpPr>
            <a:spLocks noGrp="1"/>
          </p:cNvSpPr>
          <p:nvPr>
            <p:ph type="ftr"/>
          </p:nvPr>
        </p:nvSpPr>
        <p:spPr>
          <a:xfrm>
            <a:off x="3281400" y="6447960"/>
            <a:ext cx="3342960" cy="364680"/>
          </a:xfrm>
          <a:prstGeom prst="rect">
            <a:avLst/>
          </a:prstGeom>
        </p:spPr>
        <p:txBody>
          <a:bodyPr lIns="90000" tIns="45000" rIns="90000" bIns="45000">
            <a:noAutofit/>
          </a:bodyPr>
          <a:lstStyle/>
          <a:p>
            <a:pPr>
              <a:lnSpc>
                <a:spcPct val="100000"/>
              </a:lnSpc>
            </a:pPr>
            <a:r>
              <a:rPr lang="en-GB" sz="1800" b="0" strike="noStrike" spc="-1">
                <a:solidFill>
                  <a:srgbClr val="000000"/>
                </a:solidFill>
                <a:latin typeface="Calibri"/>
              </a:rPr>
              <a:t>Vortragender</a:t>
            </a:r>
            <a:endParaRPr lang="de-DE" sz="1800" b="0" strike="noStrike" spc="-1">
              <a:latin typeface="Calibri"/>
            </a:endParaRPr>
          </a:p>
        </p:txBody>
      </p:sp>
      <p:sp>
        <p:nvSpPr>
          <p:cNvPr id="40" name="PlaceHolder 3"/>
          <p:cNvSpPr>
            <a:spLocks noGrp="1"/>
          </p:cNvSpPr>
          <p:nvPr>
            <p:ph type="sldNum"/>
          </p:nvPr>
        </p:nvSpPr>
        <p:spPr>
          <a:xfrm>
            <a:off x="6996240" y="6447960"/>
            <a:ext cx="2228400" cy="364680"/>
          </a:xfrm>
          <a:prstGeom prst="rect">
            <a:avLst/>
          </a:prstGeom>
        </p:spPr>
        <p:txBody>
          <a:bodyPr anchor="ctr">
            <a:noAutofit/>
          </a:bodyPr>
          <a:lstStyle/>
          <a:p>
            <a:pPr algn="r">
              <a:lnSpc>
                <a:spcPct val="100000"/>
              </a:lnSpc>
            </a:pPr>
            <a:fld id="{771D986D-9791-44FA-BF2B-EDBFD18B0C0F}" type="slidenum">
              <a:rPr lang="en-GB" sz="1200" b="0" strike="noStrike" spc="-1">
                <a:solidFill>
                  <a:srgbClr val="FFFFFF"/>
                </a:solidFill>
                <a:latin typeface="Calibri"/>
              </a:rPr>
              <a:t>‹Nr.›</a:t>
            </a:fld>
            <a:endParaRPr lang="de-DE" sz="1200" b="0" strike="noStrike" spc="-1">
              <a:latin typeface="Calibri"/>
            </a:endParaRPr>
          </a:p>
        </p:txBody>
      </p:sp>
      <p:sp>
        <p:nvSpPr>
          <p:cNvPr id="41" name="PlaceHolder 4"/>
          <p:cNvSpPr>
            <a:spLocks noGrp="1"/>
          </p:cNvSpPr>
          <p:nvPr>
            <p:ph type="title"/>
          </p:nvPr>
        </p:nvSpPr>
        <p:spPr>
          <a:xfrm>
            <a:off x="495000" y="273600"/>
            <a:ext cx="8915040" cy="1144800"/>
          </a:xfrm>
          <a:prstGeom prst="rect">
            <a:avLst/>
          </a:prstGeom>
        </p:spPr>
        <p:txBody>
          <a:bodyPr lIns="0" tIns="0" rIns="0" bIns="0" anchor="ctr">
            <a:noAutofit/>
          </a:bodyPr>
          <a:lstStyle/>
          <a:p>
            <a:r>
              <a:rPr lang="en-US" sz="1800" b="0" strike="noStrike" spc="-1">
                <a:solidFill>
                  <a:srgbClr val="000000"/>
                </a:solidFill>
                <a:latin typeface="Calibri"/>
              </a:rPr>
              <a:t>Click to edit the title text format</a:t>
            </a:r>
          </a:p>
        </p:txBody>
      </p:sp>
      <p:sp>
        <p:nvSpPr>
          <p:cNvPr id="42" name="PlaceHolder 5"/>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79" name="PlaceHolder 1"/>
          <p:cNvSpPr>
            <a:spLocks noGrp="1"/>
          </p:cNvSpPr>
          <p:nvPr>
            <p:ph type="title"/>
          </p:nvPr>
        </p:nvSpPr>
        <p:spPr>
          <a:xfrm>
            <a:off x="743040" y="1122480"/>
            <a:ext cx="8419680" cy="2387160"/>
          </a:xfrm>
          <a:prstGeom prst="rect">
            <a:avLst/>
          </a:prstGeom>
        </p:spPr>
        <p:txBody>
          <a:bodyPr lIns="90000" tIns="45000" rIns="90000" bIns="45000" anchor="b">
            <a:noAutofit/>
          </a:bodyPr>
          <a:lstStyle/>
          <a:p>
            <a:pPr algn="ctr">
              <a:lnSpc>
                <a:spcPct val="90000"/>
              </a:lnSpc>
            </a:pPr>
            <a:r>
              <a:rPr lang="de-DE" sz="6000" b="0" strike="noStrike" spc="-1">
                <a:solidFill>
                  <a:srgbClr val="000000"/>
                </a:solidFill>
                <a:latin typeface="Calibri Light"/>
              </a:rPr>
              <a:t>Mastertitelformat bearbeiten</a:t>
            </a:r>
            <a:endParaRPr lang="en-US" sz="6000" b="0" strike="noStrike" spc="-1">
              <a:solidFill>
                <a:srgbClr val="000000"/>
              </a:solidFill>
              <a:latin typeface="Calibri"/>
            </a:endParaRPr>
          </a:p>
        </p:txBody>
      </p:sp>
      <p:sp>
        <p:nvSpPr>
          <p:cNvPr id="80" name="PlaceHolder 2"/>
          <p:cNvSpPr>
            <a:spLocks noGrp="1"/>
          </p:cNvSpPr>
          <p:nvPr>
            <p:ph type="ftr"/>
          </p:nvPr>
        </p:nvSpPr>
        <p:spPr>
          <a:xfrm>
            <a:off x="3281400" y="6468480"/>
            <a:ext cx="3342960" cy="364680"/>
          </a:xfrm>
          <a:prstGeom prst="rect">
            <a:avLst/>
          </a:prstGeom>
        </p:spPr>
        <p:txBody>
          <a:bodyPr lIns="90000" tIns="45000" rIns="90000" bIns="45000">
            <a:noAutofit/>
          </a:bodyPr>
          <a:lstStyle/>
          <a:p>
            <a:pPr>
              <a:lnSpc>
                <a:spcPct val="100000"/>
              </a:lnSpc>
            </a:pPr>
            <a:r>
              <a:rPr lang="en-GB" sz="1500" b="0" strike="noStrike" spc="-1">
                <a:solidFill>
                  <a:srgbClr val="000000"/>
                </a:solidFill>
                <a:latin typeface="Calibri"/>
              </a:rPr>
              <a:t>BNTextillabor</a:t>
            </a:r>
            <a:endParaRPr lang="de-DE" sz="1500" b="0" strike="noStrike" spc="-1">
              <a:latin typeface="Calibri"/>
            </a:endParaRPr>
          </a:p>
        </p:txBody>
      </p:sp>
      <p:sp>
        <p:nvSpPr>
          <p:cNvPr id="81" name="PlaceHolder 3"/>
          <p:cNvSpPr>
            <a:spLocks noGrp="1"/>
          </p:cNvSpPr>
          <p:nvPr>
            <p:ph type="sldNum"/>
          </p:nvPr>
        </p:nvSpPr>
        <p:spPr>
          <a:xfrm>
            <a:off x="6996240" y="6447960"/>
            <a:ext cx="2228400" cy="364680"/>
          </a:xfrm>
          <a:prstGeom prst="rect">
            <a:avLst/>
          </a:prstGeom>
        </p:spPr>
        <p:txBody>
          <a:bodyPr anchor="ctr">
            <a:noAutofit/>
          </a:bodyPr>
          <a:lstStyle/>
          <a:p>
            <a:pPr algn="r">
              <a:lnSpc>
                <a:spcPct val="100000"/>
              </a:lnSpc>
            </a:pPr>
            <a:fld id="{79157E0D-38CD-44B9-ADCB-D642B0995AB7}" type="slidenum">
              <a:rPr lang="en-GB" sz="1200" b="0" strike="noStrike" spc="-1">
                <a:solidFill>
                  <a:srgbClr val="FFFFFF"/>
                </a:solidFill>
                <a:latin typeface="Calibri"/>
              </a:rPr>
              <a:t>‹Nr.›</a:t>
            </a:fld>
            <a:endParaRPr lang="de-DE" sz="1200" b="0" strike="noStrike" spc="-1">
              <a:latin typeface="Calibri"/>
            </a:endParaRPr>
          </a:p>
        </p:txBody>
      </p:sp>
      <p:sp>
        <p:nvSpPr>
          <p:cNvPr id="82" name="PlaceHolder 4"/>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tif"/><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5.tif"/><Relationship Id="rId5" Type="http://schemas.openxmlformats.org/officeDocument/2006/relationships/image" Target="../media/image14.tif"/><Relationship Id="rId4" Type="http://schemas.openxmlformats.org/officeDocument/2006/relationships/image" Target="../media/image13.ti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ustomShape 1"/>
          <p:cNvSpPr/>
          <p:nvPr/>
        </p:nvSpPr>
        <p:spPr>
          <a:xfrm>
            <a:off x="6996240" y="646308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870A3FC-7C9E-4C72-AE4F-F78E9A8B0503}" type="slidenum">
              <a:rPr lang="en-GB" sz="1200" b="0" strike="noStrike" spc="-1">
                <a:solidFill>
                  <a:srgbClr val="FFFFFF"/>
                </a:solidFill>
                <a:latin typeface="Calibri"/>
              </a:rPr>
              <a:t>1</a:t>
            </a:fld>
            <a:endParaRPr lang="de-DE" sz="1200" b="0" strike="noStrike" spc="-1">
              <a:latin typeface="Calibri"/>
            </a:endParaRPr>
          </a:p>
        </p:txBody>
      </p:sp>
      <p:grpSp>
        <p:nvGrpSpPr>
          <p:cNvPr id="126" name="Group 2"/>
          <p:cNvGrpSpPr/>
          <p:nvPr/>
        </p:nvGrpSpPr>
        <p:grpSpPr>
          <a:xfrm>
            <a:off x="416880" y="4951800"/>
            <a:ext cx="7930440" cy="899640"/>
            <a:chOff x="416880" y="4951800"/>
            <a:chExt cx="7930440" cy="899640"/>
          </a:xfrm>
        </p:grpSpPr>
        <p:sp>
          <p:nvSpPr>
            <p:cNvPr id="127" name="CustomShape 3"/>
            <p:cNvSpPr/>
            <p:nvPr/>
          </p:nvSpPr>
          <p:spPr>
            <a:xfrm>
              <a:off x="416880" y="5291280"/>
              <a:ext cx="79304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000" b="0" strike="noStrike" spc="-1">
                  <a:solidFill>
                    <a:srgbClr val="000000"/>
                  </a:solidFill>
                  <a:latin typeface="Fira Sans"/>
                  <a:ea typeface="Fira Sans"/>
                </a:rPr>
                <a:t>Gefördert von der Deutschen Bundesstiftung Umwelt </a:t>
              </a:r>
              <a:endParaRPr lang="de-DE" sz="2000" b="0" strike="noStrike" spc="-1">
                <a:latin typeface="Calibri"/>
              </a:endParaRPr>
            </a:p>
          </p:txBody>
        </p:sp>
        <p:pic>
          <p:nvPicPr>
            <p:cNvPr id="128" name="Grafik 18"/>
            <p:cNvPicPr/>
            <p:nvPr/>
          </p:nvPicPr>
          <p:blipFill>
            <a:blip r:embed="rId3"/>
            <a:stretch/>
          </p:blipFill>
          <p:spPr>
            <a:xfrm>
              <a:off x="6996240" y="4951800"/>
              <a:ext cx="899280" cy="899640"/>
            </a:xfrm>
            <a:prstGeom prst="rect">
              <a:avLst/>
            </a:prstGeom>
            <a:ln>
              <a:noFill/>
            </a:ln>
          </p:spPr>
        </p:pic>
      </p:grpSp>
      <p:sp>
        <p:nvSpPr>
          <p:cNvPr id="129" name="CustomShape 4"/>
          <p:cNvSpPr/>
          <p:nvPr/>
        </p:nvSpPr>
        <p:spPr>
          <a:xfrm>
            <a:off x="416880" y="1765080"/>
            <a:ext cx="9072000" cy="313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de-DE" sz="4400" b="1" strike="noStrike" spc="-1">
                <a:solidFill>
                  <a:srgbClr val="64CFAC"/>
                </a:solidFill>
                <a:latin typeface="Fira Sans"/>
                <a:ea typeface="Fira Sans"/>
              </a:rPr>
              <a:t>Nachhaltiger Modekonsum für Jugendliche – Das BNTextillabor</a:t>
            </a:r>
            <a:endParaRPr lang="de-DE" sz="4400" b="0" strike="noStrike" spc="-1">
              <a:latin typeface="Calibri"/>
            </a:endParaRPr>
          </a:p>
          <a:p>
            <a:pPr>
              <a:lnSpc>
                <a:spcPct val="90000"/>
              </a:lnSpc>
            </a:pPr>
            <a:endParaRPr lang="de-DE" sz="4400" b="0" strike="noStrike" spc="-1">
              <a:latin typeface="Calibri"/>
            </a:endParaRPr>
          </a:p>
          <a:p>
            <a:pPr>
              <a:lnSpc>
                <a:spcPct val="90000"/>
              </a:lnSpc>
            </a:pPr>
            <a:endParaRPr lang="de-DE" sz="4400" b="0" strike="noStrike" spc="-1">
              <a:latin typeface="Calibri"/>
            </a:endParaRPr>
          </a:p>
          <a:p>
            <a:pPr>
              <a:lnSpc>
                <a:spcPct val="90000"/>
              </a:lnSpc>
            </a:pPr>
            <a:endParaRPr lang="de-DE" sz="4400" b="0" strike="noStrike" spc="-1">
              <a:latin typeface="Calibri"/>
            </a:endParaRPr>
          </a:p>
          <a:p>
            <a:pPr>
              <a:lnSpc>
                <a:spcPct val="90000"/>
              </a:lnSpc>
            </a:pPr>
            <a:r>
              <a:rPr lang="de-DE" sz="2000" b="0" strike="noStrike" spc="-1">
                <a:solidFill>
                  <a:srgbClr val="000000"/>
                </a:solidFill>
                <a:latin typeface="Fira Sans"/>
                <a:ea typeface="Fira Sans"/>
              </a:rPr>
              <a:t>Entwickelt 2019-2021 von der </a:t>
            </a:r>
            <a:endParaRPr lang="de-DE" sz="2000" b="0" strike="noStrike" spc="-1">
              <a:latin typeface="Calibri"/>
            </a:endParaRPr>
          </a:p>
          <a:p>
            <a:pPr>
              <a:lnSpc>
                <a:spcPct val="90000"/>
              </a:lnSpc>
            </a:pPr>
            <a:r>
              <a:rPr lang="de-DE" sz="2000" b="0" strike="noStrike" spc="-1">
                <a:solidFill>
                  <a:srgbClr val="000000"/>
                </a:solidFill>
                <a:latin typeface="Fira Sans"/>
                <a:ea typeface="Fira Sans"/>
              </a:rPr>
              <a:t>Universität Ulm und der TU Berlin </a:t>
            </a:r>
            <a:endParaRPr lang="de-DE" sz="2000" b="0" strike="noStrike" spc="-1">
              <a:latin typeface="Calibri"/>
            </a:endParaRPr>
          </a:p>
          <a:p>
            <a:pPr>
              <a:lnSpc>
                <a:spcPct val="90000"/>
              </a:lnSpc>
            </a:pPr>
            <a:endParaRPr lang="de-DE" sz="2000" b="0" strike="noStrike" spc="-1">
              <a:latin typeface="Calibri"/>
            </a:endParaRPr>
          </a:p>
        </p:txBody>
      </p:sp>
      <p:grpSp>
        <p:nvGrpSpPr>
          <p:cNvPr id="130" name="Group 5"/>
          <p:cNvGrpSpPr/>
          <p:nvPr/>
        </p:nvGrpSpPr>
        <p:grpSpPr>
          <a:xfrm>
            <a:off x="4952880" y="3688920"/>
            <a:ext cx="3981240" cy="939240"/>
            <a:chOff x="4952880" y="3688920"/>
            <a:chExt cx="3981240" cy="939240"/>
          </a:xfrm>
        </p:grpSpPr>
        <p:pic>
          <p:nvPicPr>
            <p:cNvPr id="131" name="Grafik 12"/>
            <p:cNvPicPr/>
            <p:nvPr/>
          </p:nvPicPr>
          <p:blipFill>
            <a:blip r:embed="rId4"/>
            <a:stretch/>
          </p:blipFill>
          <p:spPr>
            <a:xfrm>
              <a:off x="7672320" y="3688920"/>
              <a:ext cx="1261800" cy="939240"/>
            </a:xfrm>
            <a:prstGeom prst="rect">
              <a:avLst/>
            </a:prstGeom>
            <a:ln>
              <a:noFill/>
            </a:ln>
          </p:spPr>
        </p:pic>
        <p:pic>
          <p:nvPicPr>
            <p:cNvPr id="132" name="Grafik 3"/>
            <p:cNvPicPr/>
            <p:nvPr/>
          </p:nvPicPr>
          <p:blipFill>
            <a:blip r:embed="rId5"/>
            <a:stretch/>
          </p:blipFill>
          <p:spPr>
            <a:xfrm>
              <a:off x="4952880" y="3830760"/>
              <a:ext cx="2336040" cy="655560"/>
            </a:xfrm>
            <a:prstGeom prst="rect">
              <a:avLst/>
            </a:prstGeom>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AF8194C6-B10D-49E0-9531-E39340D792AC}" type="slidenum">
              <a:rPr lang="en-GB" sz="1200" b="0" strike="noStrike" spc="-1">
                <a:solidFill>
                  <a:srgbClr val="000000"/>
                </a:solidFill>
                <a:latin typeface="Calibri"/>
              </a:rPr>
              <a:t>10</a:t>
            </a:fld>
            <a:endParaRPr lang="de-DE" sz="1200" b="0" strike="noStrike" spc="-1">
              <a:latin typeface="Calibri"/>
            </a:endParaRPr>
          </a:p>
        </p:txBody>
      </p:sp>
      <p:sp>
        <p:nvSpPr>
          <p:cNvPr id="205" name="TextShape 2"/>
          <p:cNvSpPr txBox="1"/>
          <p:nvPr/>
        </p:nvSpPr>
        <p:spPr>
          <a:xfrm>
            <a:off x="743040" y="1122480"/>
            <a:ext cx="8985240" cy="1281960"/>
          </a:xfrm>
          <a:prstGeom prst="rect">
            <a:avLst/>
          </a:prstGeom>
          <a:noFill/>
          <a:ln>
            <a:noFill/>
          </a:ln>
        </p:spPr>
        <p:txBody>
          <a:bodyPr lIns="90000" tIns="45000" rIns="90000" bIns="45000" anchor="b">
            <a:normAutofit/>
          </a:bodyPr>
          <a:lstStyle/>
          <a:p>
            <a:pPr>
              <a:lnSpc>
                <a:spcPct val="90000"/>
              </a:lnSpc>
            </a:pPr>
            <a:r>
              <a:rPr lang="de-DE" sz="4000" b="1" strike="noStrike" spc="-1">
                <a:solidFill>
                  <a:srgbClr val="000000"/>
                </a:solidFill>
                <a:latin typeface="Fira Sans"/>
                <a:ea typeface="Fira Sans"/>
              </a:rPr>
              <a:t>Lokale Produktion in Deutschland</a:t>
            </a:r>
            <a:endParaRPr lang="en-US" sz="4000" b="0" strike="noStrike" spc="-1">
              <a:solidFill>
                <a:srgbClr val="000000"/>
              </a:solidFill>
              <a:latin typeface="Calibri"/>
            </a:endParaRPr>
          </a:p>
        </p:txBody>
      </p:sp>
      <p:sp>
        <p:nvSpPr>
          <p:cNvPr id="206" name="CustomShape 3"/>
          <p:cNvSpPr/>
          <p:nvPr/>
        </p:nvSpPr>
        <p:spPr>
          <a:xfrm>
            <a:off x="5606280" y="3429000"/>
            <a:ext cx="4122000" cy="364680"/>
          </a:xfrm>
          <a:prstGeom prst="rect">
            <a:avLst/>
          </a:prstGeom>
          <a:ln>
            <a:solidFill>
              <a:schemeClr val="bg1"/>
            </a:solidFill>
          </a:ln>
        </p:spPr>
        <p:style>
          <a:lnRef idx="2">
            <a:schemeClr val="accent6"/>
          </a:lnRef>
          <a:fillRef idx="1">
            <a:schemeClr val="lt1"/>
          </a:fillRef>
          <a:effectRef idx="0">
            <a:schemeClr val="accent6"/>
          </a:effectRef>
          <a:fontRef idx="minor"/>
        </p:style>
      </p:sp>
      <p:sp>
        <p:nvSpPr>
          <p:cNvPr id="207" name="CustomShape 4"/>
          <p:cNvSpPr/>
          <p:nvPr/>
        </p:nvSpPr>
        <p:spPr>
          <a:xfrm>
            <a:off x="3281400" y="6463080"/>
            <a:ext cx="334296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GB" sz="1500" b="0" strike="noStrike" spc="-1">
                <a:solidFill>
                  <a:srgbClr val="FFFFFF"/>
                </a:solidFill>
                <a:latin typeface="Calibri"/>
              </a:rPr>
              <a:t>BNTextillabor</a:t>
            </a:r>
            <a:endParaRPr lang="de-DE" sz="1500" b="0" strike="noStrike" spc="-1">
              <a:latin typeface="Calibri"/>
            </a:endParaRPr>
          </a:p>
        </p:txBody>
      </p:sp>
      <p:grpSp>
        <p:nvGrpSpPr>
          <p:cNvPr id="208" name="Group 5"/>
          <p:cNvGrpSpPr/>
          <p:nvPr/>
        </p:nvGrpSpPr>
        <p:grpSpPr>
          <a:xfrm>
            <a:off x="1524240" y="2454480"/>
            <a:ext cx="6822000" cy="3440880"/>
            <a:chOff x="1524240" y="2454480"/>
            <a:chExt cx="6822000" cy="3440880"/>
          </a:xfrm>
        </p:grpSpPr>
        <p:pic>
          <p:nvPicPr>
            <p:cNvPr id="209" name="Grafik 3"/>
            <p:cNvPicPr/>
            <p:nvPr/>
          </p:nvPicPr>
          <p:blipFill>
            <a:blip r:embed="rId3"/>
            <a:stretch/>
          </p:blipFill>
          <p:spPr>
            <a:xfrm>
              <a:off x="1524240" y="3995640"/>
              <a:ext cx="3711240" cy="1820880"/>
            </a:xfrm>
            <a:prstGeom prst="rect">
              <a:avLst/>
            </a:prstGeom>
            <a:ln>
              <a:noFill/>
            </a:ln>
          </p:spPr>
        </p:pic>
        <p:pic>
          <p:nvPicPr>
            <p:cNvPr id="210" name="Grafik 4"/>
            <p:cNvPicPr/>
            <p:nvPr/>
          </p:nvPicPr>
          <p:blipFill>
            <a:blip r:embed="rId4"/>
            <a:stretch/>
          </p:blipFill>
          <p:spPr>
            <a:xfrm>
              <a:off x="5235840" y="4322520"/>
              <a:ext cx="3110400" cy="1572840"/>
            </a:xfrm>
            <a:prstGeom prst="rect">
              <a:avLst/>
            </a:prstGeom>
            <a:ln>
              <a:noFill/>
            </a:ln>
          </p:spPr>
        </p:pic>
        <p:pic>
          <p:nvPicPr>
            <p:cNvPr id="211" name="Grafik 10"/>
            <p:cNvPicPr/>
            <p:nvPr/>
          </p:nvPicPr>
          <p:blipFill>
            <a:blip r:embed="rId5"/>
            <a:stretch/>
          </p:blipFill>
          <p:spPr>
            <a:xfrm>
              <a:off x="1850760" y="2926440"/>
              <a:ext cx="2860560" cy="856800"/>
            </a:xfrm>
            <a:prstGeom prst="rect">
              <a:avLst/>
            </a:prstGeom>
            <a:ln>
              <a:noFill/>
            </a:ln>
          </p:spPr>
        </p:pic>
        <p:pic>
          <p:nvPicPr>
            <p:cNvPr id="212" name="Picture 2"/>
            <p:cNvPicPr/>
            <p:nvPr/>
          </p:nvPicPr>
          <p:blipFill>
            <a:blip r:embed="rId6"/>
            <a:stretch/>
          </p:blipFill>
          <p:spPr>
            <a:xfrm>
              <a:off x="5330160" y="2454480"/>
              <a:ext cx="2174400" cy="2035080"/>
            </a:xfrm>
            <a:prstGeom prst="rect">
              <a:avLst/>
            </a:prstGeom>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3"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79DB2766-3D49-4937-8428-5AD258FB08C3}" type="slidenum">
              <a:rPr lang="en-GB" sz="1200" b="0" strike="noStrike" spc="-1">
                <a:solidFill>
                  <a:srgbClr val="000000"/>
                </a:solidFill>
                <a:latin typeface="Calibri"/>
              </a:rPr>
              <a:t>11</a:t>
            </a:fld>
            <a:endParaRPr lang="de-DE" sz="1200" b="0" strike="noStrike" spc="-1">
              <a:latin typeface="Calibri"/>
            </a:endParaRPr>
          </a:p>
        </p:txBody>
      </p:sp>
      <p:sp>
        <p:nvSpPr>
          <p:cNvPr id="214" name="TextShape 2"/>
          <p:cNvSpPr txBox="1"/>
          <p:nvPr/>
        </p:nvSpPr>
        <p:spPr>
          <a:xfrm>
            <a:off x="352440" y="235000"/>
            <a:ext cx="8985240" cy="1281960"/>
          </a:xfrm>
          <a:prstGeom prst="rect">
            <a:avLst/>
          </a:prstGeom>
          <a:noFill/>
          <a:ln>
            <a:noFill/>
          </a:ln>
        </p:spPr>
        <p:txBody>
          <a:bodyPr lIns="90000" tIns="45000" rIns="90000" bIns="45000" anchor="b">
            <a:normAutofit/>
          </a:bodyPr>
          <a:lstStyle/>
          <a:p>
            <a:pPr>
              <a:lnSpc>
                <a:spcPct val="90000"/>
              </a:lnSpc>
            </a:pPr>
            <a:r>
              <a:rPr lang="de-DE" sz="4000" b="1" strike="noStrike" spc="-1" dirty="0">
                <a:solidFill>
                  <a:srgbClr val="000000"/>
                </a:solidFill>
                <a:latin typeface="Fira Sans"/>
                <a:ea typeface="Fira Sans"/>
              </a:rPr>
              <a:t>Nachhaltigkeit in der Textilindustrie</a:t>
            </a:r>
            <a:endParaRPr lang="en-US" sz="4000" b="0" strike="noStrike" spc="-1" dirty="0">
              <a:solidFill>
                <a:srgbClr val="000000"/>
              </a:solidFill>
              <a:latin typeface="Calibri"/>
            </a:endParaRPr>
          </a:p>
        </p:txBody>
      </p:sp>
      <p:graphicFrame>
        <p:nvGraphicFramePr>
          <p:cNvPr id="215" name="Table 3"/>
          <p:cNvGraphicFramePr/>
          <p:nvPr>
            <p:extLst>
              <p:ext uri="{D42A27DB-BD31-4B8C-83A1-F6EECF244321}">
                <p14:modId xmlns:p14="http://schemas.microsoft.com/office/powerpoint/2010/main" val="1201306541"/>
              </p:ext>
            </p:extLst>
          </p:nvPr>
        </p:nvGraphicFramePr>
        <p:xfrm>
          <a:off x="460080" y="2452640"/>
          <a:ext cx="8985600" cy="4076654"/>
        </p:xfrm>
        <a:graphic>
          <a:graphicData uri="http://schemas.openxmlformats.org/drawingml/2006/table">
            <a:tbl>
              <a:tblPr/>
              <a:tblGrid>
                <a:gridCol w="2389320">
                  <a:extLst>
                    <a:ext uri="{9D8B030D-6E8A-4147-A177-3AD203B41FA5}">
                      <a16:colId xmlns:a16="http://schemas.microsoft.com/office/drawing/2014/main" val="20000"/>
                    </a:ext>
                  </a:extLst>
                </a:gridCol>
                <a:gridCol w="6596280">
                  <a:extLst>
                    <a:ext uri="{9D8B030D-6E8A-4147-A177-3AD203B41FA5}">
                      <a16:colId xmlns:a16="http://schemas.microsoft.com/office/drawing/2014/main" val="20001"/>
                    </a:ext>
                  </a:extLst>
                </a:gridCol>
              </a:tblGrid>
              <a:tr h="561240">
                <a:tc>
                  <a:txBody>
                    <a:bodyPr/>
                    <a:lstStyle/>
                    <a:p>
                      <a:pPr>
                        <a:lnSpc>
                          <a:spcPct val="100000"/>
                        </a:lnSpc>
                        <a:tabLst>
                          <a:tab pos="0" algn="l"/>
                        </a:tabLst>
                      </a:pPr>
                      <a:r>
                        <a:rPr lang="de-DE" sz="1600" b="1" strike="noStrike" spc="-1" dirty="0">
                          <a:solidFill>
                            <a:srgbClr val="000000"/>
                          </a:solidFill>
                          <a:latin typeface="Fira Sans"/>
                          <a:ea typeface="Fira Sans"/>
                        </a:rPr>
                        <a:t>Standard/ Initiative</a:t>
                      </a:r>
                      <a:endParaRPr lang="de-DE" sz="1600" b="0" strike="noStrike" spc="-1" dirty="0">
                        <a:latin typeface="Calibri"/>
                      </a:endParaRPr>
                    </a:p>
                  </a:txBody>
                  <a:tcPr>
                    <a:lnB w="12240">
                      <a:solidFill>
                        <a:srgbClr val="000000"/>
                      </a:solidFill>
                    </a:lnB>
                    <a:noFill/>
                  </a:tcPr>
                </a:tc>
                <a:tc>
                  <a:txBody>
                    <a:bodyPr/>
                    <a:lstStyle/>
                    <a:p>
                      <a:pPr>
                        <a:lnSpc>
                          <a:spcPct val="100000"/>
                        </a:lnSpc>
                        <a:tabLst>
                          <a:tab pos="0" algn="l"/>
                        </a:tabLst>
                      </a:pPr>
                      <a:r>
                        <a:rPr lang="de-DE" sz="1600" b="1" strike="noStrike" spc="-1" dirty="0">
                          <a:solidFill>
                            <a:srgbClr val="000000"/>
                          </a:solidFill>
                          <a:latin typeface="Fira Sans"/>
                          <a:ea typeface="Fira Sans"/>
                        </a:rPr>
                        <a:t>Inhalt</a:t>
                      </a:r>
                      <a:endParaRPr lang="de-DE" sz="1600" b="0" strike="noStrike" spc="-1" dirty="0">
                        <a:latin typeface="Calibri"/>
                      </a:endParaRPr>
                    </a:p>
                  </a:txBody>
                  <a:tcPr>
                    <a:lnB w="12240">
                      <a:solidFill>
                        <a:srgbClr val="000000"/>
                      </a:solidFill>
                    </a:lnB>
                    <a:noFill/>
                  </a:tcPr>
                </a:tc>
                <a:extLst>
                  <a:ext uri="{0D108BD9-81ED-4DB2-BD59-A6C34878D82A}">
                    <a16:rowId xmlns:a16="http://schemas.microsoft.com/office/drawing/2014/main" val="10000"/>
                  </a:ext>
                </a:extLst>
              </a:tr>
              <a:tr h="985574">
                <a:tc>
                  <a:txBody>
                    <a:bodyPr/>
                    <a:lstStyle/>
                    <a:p>
                      <a:pPr>
                        <a:lnSpc>
                          <a:spcPct val="100000"/>
                        </a:lnSpc>
                        <a:tabLst>
                          <a:tab pos="0" algn="l"/>
                        </a:tabLst>
                      </a:pPr>
                      <a:r>
                        <a:rPr lang="de-DE" sz="2000" b="0" strike="noStrike" spc="-1" dirty="0">
                          <a:solidFill>
                            <a:srgbClr val="000000"/>
                          </a:solidFill>
                          <a:latin typeface="Fira Sans"/>
                          <a:ea typeface="Fira Sans"/>
                        </a:rPr>
                        <a:t>Fair </a:t>
                      </a:r>
                      <a:r>
                        <a:rPr lang="de-DE" sz="2000" b="0" strike="noStrike" spc="-1" dirty="0" err="1">
                          <a:solidFill>
                            <a:srgbClr val="000000"/>
                          </a:solidFill>
                          <a:latin typeface="Fira Sans"/>
                          <a:ea typeface="Fira Sans"/>
                        </a:rPr>
                        <a:t>Wear</a:t>
                      </a:r>
                      <a:r>
                        <a:rPr lang="de-DE" sz="2000" b="0" strike="noStrike" spc="-1" dirty="0">
                          <a:solidFill>
                            <a:srgbClr val="000000"/>
                          </a:solidFill>
                          <a:latin typeface="Fira Sans"/>
                          <a:ea typeface="Fira Sans"/>
                        </a:rPr>
                        <a:t> </a:t>
                      </a:r>
                      <a:endParaRPr lang="de-DE" sz="2000" b="0" strike="noStrike" spc="-1" dirty="0">
                        <a:latin typeface="Calibri"/>
                      </a:endParaRPr>
                    </a:p>
                    <a:p>
                      <a:pPr>
                        <a:lnSpc>
                          <a:spcPct val="100000"/>
                        </a:lnSpc>
                        <a:tabLst>
                          <a:tab pos="0" algn="l"/>
                        </a:tabLst>
                      </a:pPr>
                      <a:r>
                        <a:rPr lang="de-DE" sz="2000" b="0" strike="noStrike" spc="-1" dirty="0" err="1">
                          <a:solidFill>
                            <a:srgbClr val="000000"/>
                          </a:solidFill>
                          <a:latin typeface="Fira Sans"/>
                          <a:ea typeface="Fira Sans"/>
                        </a:rPr>
                        <a:t>Foundation</a:t>
                      </a:r>
                      <a:r>
                        <a:rPr lang="de-DE" sz="1600" b="0" strike="noStrike" spc="-1" dirty="0">
                          <a:solidFill>
                            <a:srgbClr val="000000"/>
                          </a:solidFill>
                          <a:latin typeface="Fira Sans"/>
                          <a:ea typeface="Fira Sans"/>
                        </a:rPr>
                        <a:t> </a:t>
                      </a:r>
                      <a:endParaRPr lang="de-DE" sz="1600" b="0" strike="noStrike" spc="-1" dirty="0">
                        <a:latin typeface="Calibri"/>
                      </a:endParaRPr>
                    </a:p>
                  </a:txBody>
                  <a:tcPr>
                    <a:lnT w="12240">
                      <a:solidFill>
                        <a:srgbClr val="000000"/>
                      </a:solidFill>
                    </a:lnT>
                    <a:noFill/>
                  </a:tcPr>
                </a:tc>
                <a:tc>
                  <a:txBody>
                    <a:bodyPr/>
                    <a:lstStyle/>
                    <a:p>
                      <a:pPr>
                        <a:lnSpc>
                          <a:spcPct val="100000"/>
                        </a:lnSpc>
                        <a:tabLst>
                          <a:tab pos="0" algn="l"/>
                        </a:tabLst>
                      </a:pPr>
                      <a:r>
                        <a:rPr lang="de-DE" sz="1400" b="0" strike="noStrike" spc="-1" dirty="0">
                          <a:solidFill>
                            <a:srgbClr val="000000"/>
                          </a:solidFill>
                          <a:latin typeface="Fira Sans"/>
                          <a:ea typeface="Fira Sans"/>
                        </a:rPr>
                        <a:t>Unabhängige Stiftung mit Sitz in Amsterdam, die mit Bekleidungsmarken, </a:t>
                      </a:r>
                      <a:r>
                        <a:rPr lang="de-DE" sz="1400" b="0" strike="noStrike" spc="-1" dirty="0" err="1">
                          <a:solidFill>
                            <a:srgbClr val="000000"/>
                          </a:solidFill>
                          <a:latin typeface="Fira Sans"/>
                          <a:ea typeface="Fira Sans"/>
                        </a:rPr>
                        <a:t>TextilarbeiterInnen</a:t>
                      </a:r>
                      <a:r>
                        <a:rPr lang="de-DE" sz="1400" b="0" strike="noStrike" spc="-1" dirty="0">
                          <a:solidFill>
                            <a:srgbClr val="000000"/>
                          </a:solidFill>
                          <a:latin typeface="Fira Sans"/>
                          <a:ea typeface="Fira Sans"/>
                        </a:rPr>
                        <a:t> und Branchengrößen zusammenarbeitet, um die Arbeitsbedingungen in Textilfabriken zu verbessern. </a:t>
                      </a:r>
                      <a:endParaRPr lang="de-DE" sz="1400" b="0" strike="noStrike" spc="-1" dirty="0">
                        <a:latin typeface="Calibri"/>
                      </a:endParaRPr>
                    </a:p>
                    <a:p>
                      <a:pPr>
                        <a:lnSpc>
                          <a:spcPct val="100000"/>
                        </a:lnSpc>
                        <a:tabLst>
                          <a:tab pos="0" algn="l"/>
                        </a:tabLst>
                      </a:pPr>
                      <a:r>
                        <a:rPr lang="de-DE" sz="1400" b="0" strike="noStrike" spc="-1" dirty="0">
                          <a:solidFill>
                            <a:srgbClr val="000000"/>
                          </a:solidFill>
                          <a:latin typeface="Fira Sans"/>
                          <a:ea typeface="Fira Sans"/>
                        </a:rPr>
                        <a:t>Gegr. 1999</a:t>
                      </a:r>
                      <a:endParaRPr lang="de-DE" sz="1400" b="0" strike="noStrike" spc="-1" dirty="0">
                        <a:latin typeface="Calibri"/>
                      </a:endParaRPr>
                    </a:p>
                  </a:txBody>
                  <a:tcPr>
                    <a:lnT w="12240">
                      <a:solidFill>
                        <a:srgbClr val="000000"/>
                      </a:solidFill>
                    </a:lnT>
                    <a:noFill/>
                  </a:tcPr>
                </a:tc>
                <a:extLst>
                  <a:ext uri="{0D108BD9-81ED-4DB2-BD59-A6C34878D82A}">
                    <a16:rowId xmlns:a16="http://schemas.microsoft.com/office/drawing/2014/main" val="10001"/>
                  </a:ext>
                </a:extLst>
              </a:tr>
              <a:tr h="1129553">
                <a:tc>
                  <a:txBody>
                    <a:bodyPr/>
                    <a:lstStyle/>
                    <a:p>
                      <a:pPr>
                        <a:lnSpc>
                          <a:spcPct val="100000"/>
                        </a:lnSpc>
                        <a:tabLst>
                          <a:tab pos="0" algn="l"/>
                        </a:tabLst>
                      </a:pPr>
                      <a:r>
                        <a:rPr lang="de-DE" sz="2000" b="0" strike="noStrike" spc="-1">
                          <a:solidFill>
                            <a:srgbClr val="000000"/>
                          </a:solidFill>
                          <a:latin typeface="Fira Sans"/>
                          <a:ea typeface="Fira Sans"/>
                        </a:rPr>
                        <a:t>G.O.T.S.</a:t>
                      </a:r>
                      <a:endParaRPr lang="de-DE" sz="2000" b="0" strike="noStrike" spc="-1">
                        <a:latin typeface="Calibri"/>
                      </a:endParaRPr>
                    </a:p>
                  </a:txBody>
                  <a:tcPr>
                    <a:noFill/>
                  </a:tcPr>
                </a:tc>
                <a:tc>
                  <a:txBody>
                    <a:bodyPr/>
                    <a:lstStyle/>
                    <a:p>
                      <a:pPr>
                        <a:lnSpc>
                          <a:spcPct val="100000"/>
                        </a:lnSpc>
                        <a:tabLst>
                          <a:tab pos="0" algn="l"/>
                        </a:tabLst>
                      </a:pPr>
                      <a:r>
                        <a:rPr lang="de-DE" sz="1400" b="0" strike="noStrike" spc="-1" dirty="0">
                          <a:solidFill>
                            <a:srgbClr val="000000"/>
                          </a:solidFill>
                          <a:latin typeface="Fira Sans"/>
                          <a:ea typeface="Fira Sans"/>
                        </a:rPr>
                        <a:t>Global </a:t>
                      </a:r>
                      <a:r>
                        <a:rPr lang="de-DE" sz="1400" b="0" strike="noStrike" spc="-1" dirty="0" err="1">
                          <a:solidFill>
                            <a:srgbClr val="000000"/>
                          </a:solidFill>
                          <a:latin typeface="Fira Sans"/>
                          <a:ea typeface="Fira Sans"/>
                        </a:rPr>
                        <a:t>Organic</a:t>
                      </a:r>
                      <a:r>
                        <a:rPr lang="de-DE" sz="1400" b="0" strike="noStrike" spc="-1" dirty="0">
                          <a:solidFill>
                            <a:srgbClr val="000000"/>
                          </a:solidFill>
                          <a:latin typeface="Fira Sans"/>
                          <a:ea typeface="Fira Sans"/>
                        </a:rPr>
                        <a:t> Textile Standard: Zertifikat, das Umweltstandard und grundlegende Sozialstandards (gemäß der Internationalen Arbeitsorganisation ILO) festlegt. Deckt den gesamten Produktionsprozess vom Faseranbau bis zum Endprodukt ab</a:t>
                      </a:r>
                      <a:r>
                        <a:rPr lang="de-DE" sz="1400" b="0" strike="noStrike" spc="-1" baseline="0" dirty="0">
                          <a:solidFill>
                            <a:srgbClr val="000000"/>
                          </a:solidFill>
                          <a:latin typeface="Fira Sans"/>
                          <a:ea typeface="Fira Sans"/>
                        </a:rPr>
                        <a:t> und</a:t>
                      </a:r>
                      <a:r>
                        <a:rPr lang="de-DE" sz="1400" b="0" strike="noStrike" spc="-1" dirty="0">
                          <a:solidFill>
                            <a:srgbClr val="000000"/>
                          </a:solidFill>
                          <a:latin typeface="Fira Sans"/>
                          <a:ea typeface="Fira Sans"/>
                        </a:rPr>
                        <a:t> setzt sich für  gerechte Entlohnung und Arbeitsverträge ein.</a:t>
                      </a:r>
                      <a:endParaRPr lang="de-DE" sz="1400" b="0" strike="noStrike" spc="-1" dirty="0">
                        <a:latin typeface="Calibri"/>
                      </a:endParaRPr>
                    </a:p>
                    <a:p>
                      <a:pPr>
                        <a:lnSpc>
                          <a:spcPct val="100000"/>
                        </a:lnSpc>
                        <a:tabLst>
                          <a:tab pos="0" algn="l"/>
                        </a:tabLst>
                      </a:pPr>
                      <a:r>
                        <a:rPr lang="de-DE" sz="1400" b="0" strike="noStrike" spc="-1" dirty="0">
                          <a:solidFill>
                            <a:srgbClr val="000000"/>
                          </a:solidFill>
                          <a:latin typeface="Fira Sans"/>
                          <a:ea typeface="Fira Sans"/>
                        </a:rPr>
                        <a:t>Gegr. 2002</a:t>
                      </a:r>
                      <a:endParaRPr lang="de-DE" sz="1400" b="0" strike="noStrike" spc="-1" dirty="0">
                        <a:latin typeface="Calibri"/>
                      </a:endParaRPr>
                    </a:p>
                  </a:txBody>
                  <a:tcPr>
                    <a:noFill/>
                  </a:tcPr>
                </a:tc>
                <a:extLst>
                  <a:ext uri="{0D108BD9-81ED-4DB2-BD59-A6C34878D82A}">
                    <a16:rowId xmlns:a16="http://schemas.microsoft.com/office/drawing/2014/main" val="10002"/>
                  </a:ext>
                </a:extLst>
              </a:tr>
              <a:tr h="1154654">
                <a:tc>
                  <a:txBody>
                    <a:bodyPr/>
                    <a:lstStyle/>
                    <a:p>
                      <a:pPr>
                        <a:lnSpc>
                          <a:spcPct val="100000"/>
                        </a:lnSpc>
                        <a:tabLst>
                          <a:tab pos="0" algn="l"/>
                        </a:tabLst>
                      </a:pPr>
                      <a:r>
                        <a:rPr lang="de-DE" sz="2000" b="0" strike="noStrike" spc="-1">
                          <a:solidFill>
                            <a:srgbClr val="000000"/>
                          </a:solidFill>
                          <a:latin typeface="Fira Sans"/>
                          <a:ea typeface="Fira Sans"/>
                        </a:rPr>
                        <a:t>Der Grüne </a:t>
                      </a:r>
                      <a:endParaRPr lang="de-DE" sz="2000" b="0" strike="noStrike" spc="-1">
                        <a:latin typeface="Calibri"/>
                      </a:endParaRPr>
                    </a:p>
                    <a:p>
                      <a:pPr>
                        <a:lnSpc>
                          <a:spcPct val="100000"/>
                        </a:lnSpc>
                        <a:tabLst>
                          <a:tab pos="0" algn="l"/>
                        </a:tabLst>
                      </a:pPr>
                      <a:r>
                        <a:rPr lang="de-DE" sz="2000" b="0" strike="noStrike" spc="-1">
                          <a:solidFill>
                            <a:srgbClr val="000000"/>
                          </a:solidFill>
                          <a:latin typeface="Fira Sans"/>
                          <a:ea typeface="Fira Sans"/>
                        </a:rPr>
                        <a:t>Knopf</a:t>
                      </a:r>
                      <a:endParaRPr lang="de-DE" sz="2000" b="0" strike="noStrike" spc="-1">
                        <a:latin typeface="Calibri"/>
                      </a:endParaRPr>
                    </a:p>
                  </a:txBody>
                  <a:tcPr>
                    <a:noFill/>
                  </a:tcPr>
                </a:tc>
                <a:tc>
                  <a:txBody>
                    <a:bodyPr/>
                    <a:lstStyle/>
                    <a:p>
                      <a:pPr>
                        <a:lnSpc>
                          <a:spcPct val="100000"/>
                        </a:lnSpc>
                        <a:tabLst>
                          <a:tab pos="0" algn="l"/>
                        </a:tabLst>
                      </a:pPr>
                      <a:r>
                        <a:rPr lang="de-DE" sz="1400" b="0" strike="noStrike" spc="-1" dirty="0">
                          <a:solidFill>
                            <a:srgbClr val="000000"/>
                          </a:solidFill>
                          <a:latin typeface="Fira Sans"/>
                          <a:ea typeface="Fira Sans"/>
                        </a:rPr>
                        <a:t>Der Grüne Knopf ist ein staatliches Siegel für nachhaltige Textilien. Er steht für nachhaltig sozial und ökologisch hergestellte Kleidung und betrachtet die gesamte Lieferkette (Produkt und Unternehmen).  Insgesamt müssen 46 anspruchsvolle Sozial- und Umweltstandards eingehalten werden. </a:t>
                      </a:r>
                      <a:endParaRPr lang="de-DE" sz="1400" b="0" strike="noStrike" spc="-1" dirty="0">
                        <a:latin typeface="Calibri"/>
                      </a:endParaRPr>
                    </a:p>
                    <a:p>
                      <a:pPr>
                        <a:lnSpc>
                          <a:spcPct val="100000"/>
                        </a:lnSpc>
                        <a:tabLst>
                          <a:tab pos="0" algn="l"/>
                        </a:tabLst>
                      </a:pPr>
                      <a:r>
                        <a:rPr lang="de-DE" sz="1400" b="0" strike="noStrike" spc="-1" dirty="0">
                          <a:solidFill>
                            <a:srgbClr val="000000"/>
                          </a:solidFill>
                          <a:latin typeface="Fira Sans"/>
                          <a:ea typeface="Fira Sans"/>
                        </a:rPr>
                        <a:t>Gegr. 2019</a:t>
                      </a:r>
                      <a:endParaRPr lang="de-DE" sz="1400" b="0" strike="noStrike" spc="-1" dirty="0">
                        <a:latin typeface="Calibri"/>
                      </a:endParaRPr>
                    </a:p>
                  </a:txBody>
                  <a:tcPr>
                    <a:noFill/>
                  </a:tcPr>
                </a:tc>
                <a:extLst>
                  <a:ext uri="{0D108BD9-81ED-4DB2-BD59-A6C34878D82A}">
                    <a16:rowId xmlns:a16="http://schemas.microsoft.com/office/drawing/2014/main" val="10003"/>
                  </a:ext>
                </a:extLst>
              </a:tr>
            </a:tbl>
          </a:graphicData>
        </a:graphic>
      </p:graphicFrame>
      <p:pic>
        <p:nvPicPr>
          <p:cNvPr id="216" name="Shape 246"/>
          <p:cNvPicPr/>
          <p:nvPr/>
        </p:nvPicPr>
        <p:blipFill>
          <a:blip r:embed="rId3"/>
          <a:stretch/>
        </p:blipFill>
        <p:spPr>
          <a:xfrm>
            <a:off x="1989000" y="4292386"/>
            <a:ext cx="719640" cy="712080"/>
          </a:xfrm>
          <a:prstGeom prst="rect">
            <a:avLst/>
          </a:prstGeom>
          <a:ln>
            <a:noFill/>
          </a:ln>
        </p:spPr>
      </p:pic>
      <p:sp>
        <p:nvSpPr>
          <p:cNvPr id="217" name="CustomShape 4"/>
          <p:cNvSpPr/>
          <p:nvPr/>
        </p:nvSpPr>
        <p:spPr>
          <a:xfrm>
            <a:off x="352440" y="1476680"/>
            <a:ext cx="7097400" cy="118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dirty="0">
                <a:solidFill>
                  <a:srgbClr val="000000"/>
                </a:solidFill>
                <a:latin typeface="Fire Sans Medium"/>
                <a:ea typeface="Fira Sans Medium"/>
              </a:rPr>
              <a:t>Nachhaltige Produktion neuer Kleidung durch die Gewährleistung von Nachhaltigkeitsstandards:</a:t>
            </a:r>
            <a:endParaRPr lang="de-DE" sz="2400" b="0" strike="noStrike" spc="-1" dirty="0">
              <a:latin typeface="Calibri"/>
            </a:endParaRPr>
          </a:p>
        </p:txBody>
      </p:sp>
      <p:pic>
        <p:nvPicPr>
          <p:cNvPr id="219" name="Grafik 3"/>
          <p:cNvPicPr/>
          <p:nvPr/>
        </p:nvPicPr>
        <p:blipFill>
          <a:blip r:embed="rId4"/>
          <a:stretch/>
        </p:blipFill>
        <p:spPr>
          <a:xfrm>
            <a:off x="1989000" y="5417640"/>
            <a:ext cx="719640" cy="644040"/>
          </a:xfrm>
          <a:prstGeom prst="rect">
            <a:avLst/>
          </a:prstGeom>
          <a:ln>
            <a:noFill/>
          </a:ln>
        </p:spPr>
      </p:pic>
      <p:pic>
        <p:nvPicPr>
          <p:cNvPr id="220" name="Grafik 4"/>
          <p:cNvPicPr/>
          <p:nvPr/>
        </p:nvPicPr>
        <p:blipFill>
          <a:blip r:embed="rId5"/>
          <a:stretch/>
        </p:blipFill>
        <p:spPr>
          <a:xfrm>
            <a:off x="1887840" y="3269668"/>
            <a:ext cx="899640" cy="44460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00BB5191-0C1A-42CF-BCF2-12077D9D5164}" type="slidenum">
              <a:rPr lang="en-GB" sz="1200" b="0" strike="noStrike" spc="-1">
                <a:solidFill>
                  <a:srgbClr val="000000"/>
                </a:solidFill>
                <a:latin typeface="Calibri"/>
              </a:rPr>
              <a:t>12</a:t>
            </a:fld>
            <a:endParaRPr lang="de-DE" sz="1200" b="0" strike="noStrike" spc="-1">
              <a:latin typeface="Calibri"/>
            </a:endParaRPr>
          </a:p>
        </p:txBody>
      </p:sp>
      <p:sp>
        <p:nvSpPr>
          <p:cNvPr id="222" name="TextShape 2"/>
          <p:cNvSpPr txBox="1"/>
          <p:nvPr/>
        </p:nvSpPr>
        <p:spPr>
          <a:xfrm>
            <a:off x="352440" y="322920"/>
            <a:ext cx="8985240" cy="1281960"/>
          </a:xfrm>
          <a:prstGeom prst="rect">
            <a:avLst/>
          </a:prstGeom>
          <a:noFill/>
          <a:ln>
            <a:noFill/>
          </a:ln>
        </p:spPr>
        <p:txBody>
          <a:bodyPr lIns="90000" tIns="45000" rIns="90000" bIns="45000" anchor="b">
            <a:normAutofit/>
          </a:bodyPr>
          <a:lstStyle/>
          <a:p>
            <a:pPr>
              <a:lnSpc>
                <a:spcPct val="90000"/>
              </a:lnSpc>
            </a:pPr>
            <a:r>
              <a:rPr lang="de-DE" sz="4000" b="1" strike="noStrike" spc="-1">
                <a:solidFill>
                  <a:srgbClr val="000000"/>
                </a:solidFill>
                <a:latin typeface="Fira Sans"/>
                <a:ea typeface="Fira Sans"/>
              </a:rPr>
              <a:t>Welches Label bedeutet was?</a:t>
            </a:r>
            <a:endParaRPr lang="en-US" sz="4000" b="0" strike="noStrike" spc="-1">
              <a:solidFill>
                <a:srgbClr val="000000"/>
              </a:solidFill>
              <a:latin typeface="Calibri"/>
            </a:endParaRPr>
          </a:p>
        </p:txBody>
      </p:sp>
      <p:pic>
        <p:nvPicPr>
          <p:cNvPr id="223" name="Grafik 4"/>
          <p:cNvPicPr/>
          <p:nvPr/>
        </p:nvPicPr>
        <p:blipFill>
          <a:blip r:embed="rId3"/>
          <a:stretch/>
        </p:blipFill>
        <p:spPr>
          <a:xfrm>
            <a:off x="568080" y="1711440"/>
            <a:ext cx="6643440" cy="4101840"/>
          </a:xfrm>
          <a:prstGeom prst="rect">
            <a:avLst/>
          </a:prstGeom>
          <a:ln>
            <a:noFill/>
          </a:ln>
        </p:spPr>
      </p:pic>
      <p:sp>
        <p:nvSpPr>
          <p:cNvPr id="224" name="CustomShape 3"/>
          <p:cNvSpPr/>
          <p:nvPr/>
        </p:nvSpPr>
        <p:spPr>
          <a:xfrm>
            <a:off x="792720" y="5900400"/>
            <a:ext cx="26895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800" b="0" strike="noStrike" spc="-1">
                <a:solidFill>
                  <a:srgbClr val="000000"/>
                </a:solidFill>
                <a:latin typeface="Fira Sans"/>
                <a:ea typeface="Fira Sans"/>
              </a:rPr>
              <a:t>www.siegelklarheit.de</a:t>
            </a:r>
            <a:endParaRPr lang="de-DE" sz="1800" b="0" strike="noStrike" spc="-1">
              <a:latin typeface="Calibri"/>
            </a:endParaRPr>
          </a:p>
        </p:txBody>
      </p:sp>
      <p:sp>
        <p:nvSpPr>
          <p:cNvPr id="225" name="CustomShape 4"/>
          <p:cNvSpPr/>
          <p:nvPr/>
        </p:nvSpPr>
        <p:spPr>
          <a:xfrm>
            <a:off x="3281400" y="6463080"/>
            <a:ext cx="334296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GB" sz="1500" b="0" strike="noStrike" spc="-1">
                <a:solidFill>
                  <a:srgbClr val="FFFFFF"/>
                </a:solidFill>
                <a:latin typeface="Calibri"/>
              </a:rPr>
              <a:t>BNTextillabor</a:t>
            </a:r>
            <a:endParaRPr lang="de-DE" sz="1500" b="0" strike="noStrike" spc="-1">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02CFA953-C873-4A85-837D-034B1CAC02CA}" type="slidenum">
              <a:rPr lang="en-GB" sz="1200" b="0" strike="noStrike" spc="-1">
                <a:solidFill>
                  <a:srgbClr val="000000"/>
                </a:solidFill>
                <a:latin typeface="Calibri"/>
              </a:rPr>
              <a:t>13</a:t>
            </a:fld>
            <a:endParaRPr lang="de-DE" sz="1200" b="0" strike="noStrike" spc="-1">
              <a:latin typeface="Calibri"/>
            </a:endParaRPr>
          </a:p>
        </p:txBody>
      </p:sp>
      <p:sp>
        <p:nvSpPr>
          <p:cNvPr id="227" name="TextShape 2"/>
          <p:cNvSpPr txBox="1"/>
          <p:nvPr/>
        </p:nvSpPr>
        <p:spPr>
          <a:xfrm>
            <a:off x="239400" y="325800"/>
            <a:ext cx="8985240" cy="1281960"/>
          </a:xfrm>
          <a:prstGeom prst="rect">
            <a:avLst/>
          </a:prstGeom>
          <a:noFill/>
          <a:ln>
            <a:noFill/>
          </a:ln>
        </p:spPr>
        <p:txBody>
          <a:bodyPr lIns="90000" tIns="45000" rIns="90000" bIns="45000" anchor="b">
            <a:normAutofit/>
          </a:bodyPr>
          <a:lstStyle/>
          <a:p>
            <a:pPr>
              <a:lnSpc>
                <a:spcPct val="90000"/>
              </a:lnSpc>
            </a:pPr>
            <a:r>
              <a:rPr lang="en-GB" sz="4000" b="1" strike="noStrike" spc="-1">
                <a:solidFill>
                  <a:srgbClr val="000000"/>
                </a:solidFill>
                <a:latin typeface="Fira Sans"/>
                <a:ea typeface="Fira Sans"/>
              </a:rPr>
              <a:t>Slow Fashion</a:t>
            </a:r>
            <a:endParaRPr lang="en-US" sz="4000" b="0" strike="noStrike" spc="-1">
              <a:solidFill>
                <a:srgbClr val="000000"/>
              </a:solidFill>
              <a:latin typeface="Calibri"/>
            </a:endParaRPr>
          </a:p>
        </p:txBody>
      </p:sp>
      <p:pic>
        <p:nvPicPr>
          <p:cNvPr id="228" name="Grafik 2"/>
          <p:cNvPicPr/>
          <p:nvPr/>
        </p:nvPicPr>
        <p:blipFill>
          <a:blip r:embed="rId3"/>
          <a:stretch/>
        </p:blipFill>
        <p:spPr>
          <a:xfrm>
            <a:off x="447120" y="1835280"/>
            <a:ext cx="5626800" cy="4219920"/>
          </a:xfrm>
          <a:prstGeom prst="rect">
            <a:avLst/>
          </a:prstGeom>
          <a:ln>
            <a:noFill/>
          </a:ln>
        </p:spPr>
      </p:pic>
      <p:sp>
        <p:nvSpPr>
          <p:cNvPr id="229" name="CustomShape 3"/>
          <p:cNvSpPr/>
          <p:nvPr/>
        </p:nvSpPr>
        <p:spPr>
          <a:xfrm>
            <a:off x="6294599" y="4485960"/>
            <a:ext cx="3239925" cy="156820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400" b="0" strike="noStrike" spc="-1" dirty="0">
                <a:solidFill>
                  <a:srgbClr val="000000"/>
                </a:solidFill>
                <a:latin typeface="Fira Sans"/>
                <a:ea typeface="Fira Sans"/>
              </a:rPr>
              <a:t>Slow Fashion</a:t>
            </a:r>
          </a:p>
          <a:p>
            <a:pPr marL="342900" indent="-342900">
              <a:lnSpc>
                <a:spcPct val="100000"/>
              </a:lnSpc>
              <a:buFont typeface="Arial" panose="020B0604020202020204" pitchFamily="34" charset="0"/>
              <a:buChar char="•"/>
            </a:pPr>
            <a:r>
              <a:rPr lang="de-DE" sz="2400" b="0" strike="noStrike" spc="-1" dirty="0">
                <a:solidFill>
                  <a:srgbClr val="000000"/>
                </a:solidFill>
                <a:latin typeface="Fira Sans"/>
                <a:ea typeface="Fira Sans"/>
              </a:rPr>
              <a:t>Hohe Qualität</a:t>
            </a:r>
            <a:endParaRPr lang="de-DE" sz="2400" b="0" strike="noStrike" spc="-1" dirty="0">
              <a:latin typeface="Calibri"/>
            </a:endParaRPr>
          </a:p>
          <a:p>
            <a:pPr marL="343260" indent="-342900">
              <a:lnSpc>
                <a:spcPct val="100000"/>
              </a:lnSpc>
              <a:buClr>
                <a:srgbClr val="000000"/>
              </a:buClr>
              <a:buFont typeface="Arial" panose="020B0604020202020204" pitchFamily="34" charset="0"/>
              <a:buChar char="•"/>
            </a:pPr>
            <a:r>
              <a:rPr lang="de-DE" sz="2400" b="0" strike="noStrike" spc="-1" dirty="0">
                <a:solidFill>
                  <a:srgbClr val="000000"/>
                </a:solidFill>
                <a:latin typeface="Fira Sans"/>
                <a:ea typeface="Fira Sans"/>
              </a:rPr>
              <a:t>Langlebigkeit</a:t>
            </a:r>
            <a:endParaRPr lang="de-DE" sz="2400" b="0" strike="noStrike" spc="-1" dirty="0">
              <a:latin typeface="Calibri"/>
            </a:endParaRPr>
          </a:p>
          <a:p>
            <a:pPr marL="343260" indent="-342900">
              <a:lnSpc>
                <a:spcPct val="100000"/>
              </a:lnSpc>
              <a:buClr>
                <a:srgbClr val="000000"/>
              </a:buClr>
              <a:buFont typeface="Arial" panose="020B0604020202020204" pitchFamily="34" charset="0"/>
              <a:buChar char="•"/>
            </a:pPr>
            <a:r>
              <a:rPr lang="de-DE" sz="2400" b="0" strike="noStrike" spc="-1" dirty="0">
                <a:solidFill>
                  <a:srgbClr val="000000"/>
                </a:solidFill>
                <a:latin typeface="Fira Sans"/>
                <a:ea typeface="Fira Sans"/>
              </a:rPr>
              <a:t>Klassische Designs</a:t>
            </a:r>
            <a:endParaRPr lang="de-DE" sz="2400" b="0" strike="noStrike" spc="-1" dirty="0">
              <a:latin typeface="Calibri"/>
            </a:endParaRPr>
          </a:p>
        </p:txBody>
      </p:sp>
      <p:sp>
        <p:nvSpPr>
          <p:cNvPr id="230" name="CustomShape 4"/>
          <p:cNvSpPr/>
          <p:nvPr/>
        </p:nvSpPr>
        <p:spPr>
          <a:xfrm>
            <a:off x="4791960" y="5766840"/>
            <a:ext cx="1276920" cy="242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000" b="0" strike="noStrike" spc="-1">
                <a:solidFill>
                  <a:srgbClr val="FFFFFF"/>
                </a:solidFill>
                <a:latin typeface="Calibri"/>
              </a:rPr>
              <a:t>Bild: Alabama Chanin</a:t>
            </a:r>
            <a:endParaRPr lang="de-DE" sz="1000" b="0" strike="noStrike" spc="-1">
              <a:latin typeface="Calibri"/>
            </a:endParaRPr>
          </a:p>
        </p:txBody>
      </p:sp>
      <p:sp>
        <p:nvSpPr>
          <p:cNvPr id="231" name="CustomShape 5"/>
          <p:cNvSpPr/>
          <p:nvPr/>
        </p:nvSpPr>
        <p:spPr>
          <a:xfrm>
            <a:off x="3281400" y="6463080"/>
            <a:ext cx="334296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GB" sz="1500" b="0" strike="noStrike" spc="-1">
                <a:solidFill>
                  <a:srgbClr val="FFFFFF"/>
                </a:solidFill>
                <a:latin typeface="Calibri"/>
              </a:rPr>
              <a:t>BNTextillabor</a:t>
            </a:r>
            <a:endParaRPr lang="de-DE" sz="1500" b="0" strike="noStrike" spc="-1">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F05F2CDA-B7F0-4F28-8AF8-5D8CE0C3A8B0}" type="slidenum">
              <a:rPr lang="en-GB" sz="1200" b="0" strike="noStrike" spc="-1">
                <a:solidFill>
                  <a:srgbClr val="000000"/>
                </a:solidFill>
                <a:latin typeface="Calibri"/>
              </a:rPr>
              <a:t>14</a:t>
            </a:fld>
            <a:endParaRPr lang="de-DE" sz="1200" b="0" strike="noStrike" spc="-1">
              <a:latin typeface="Calibri"/>
            </a:endParaRPr>
          </a:p>
        </p:txBody>
      </p:sp>
      <p:sp>
        <p:nvSpPr>
          <p:cNvPr id="233" name="TextShape 2"/>
          <p:cNvSpPr txBox="1"/>
          <p:nvPr/>
        </p:nvSpPr>
        <p:spPr>
          <a:xfrm>
            <a:off x="317160" y="556560"/>
            <a:ext cx="8985240" cy="1281960"/>
          </a:xfrm>
          <a:prstGeom prst="rect">
            <a:avLst/>
          </a:prstGeom>
          <a:noFill/>
          <a:ln>
            <a:noFill/>
          </a:ln>
        </p:spPr>
        <p:txBody>
          <a:bodyPr lIns="90000" tIns="45000" rIns="90000" bIns="45000" anchor="b">
            <a:normAutofit/>
          </a:bodyPr>
          <a:lstStyle/>
          <a:p>
            <a:pPr>
              <a:lnSpc>
                <a:spcPct val="90000"/>
              </a:lnSpc>
            </a:pPr>
            <a:r>
              <a:rPr lang="en-GB" sz="4000" b="1" strike="noStrike" spc="-1">
                <a:solidFill>
                  <a:srgbClr val="000000"/>
                </a:solidFill>
                <a:latin typeface="Fira Sans"/>
                <a:ea typeface="Fira Sans"/>
              </a:rPr>
              <a:t>Second Hand</a:t>
            </a:r>
            <a:endParaRPr lang="en-US" sz="4000" b="0" strike="noStrike" spc="-1">
              <a:solidFill>
                <a:srgbClr val="000000"/>
              </a:solidFill>
              <a:latin typeface="Calibri"/>
            </a:endParaRPr>
          </a:p>
        </p:txBody>
      </p:sp>
      <p:pic>
        <p:nvPicPr>
          <p:cNvPr id="234" name="Grafik 12"/>
          <p:cNvPicPr/>
          <p:nvPr/>
        </p:nvPicPr>
        <p:blipFill>
          <a:blip r:embed="rId3"/>
          <a:stretch/>
        </p:blipFill>
        <p:spPr>
          <a:xfrm>
            <a:off x="3982680" y="4759200"/>
            <a:ext cx="2954160" cy="1384920"/>
          </a:xfrm>
          <a:prstGeom prst="rect">
            <a:avLst/>
          </a:prstGeom>
          <a:ln>
            <a:noFill/>
          </a:ln>
        </p:spPr>
      </p:pic>
      <p:pic>
        <p:nvPicPr>
          <p:cNvPr id="235" name="Grafik 2"/>
          <p:cNvPicPr/>
          <p:nvPr/>
        </p:nvPicPr>
        <p:blipFill>
          <a:blip r:embed="rId4"/>
          <a:stretch/>
        </p:blipFill>
        <p:spPr>
          <a:xfrm>
            <a:off x="632520" y="4966200"/>
            <a:ext cx="2954160" cy="970920"/>
          </a:xfrm>
          <a:prstGeom prst="rect">
            <a:avLst/>
          </a:prstGeom>
          <a:ln>
            <a:noFill/>
          </a:ln>
        </p:spPr>
      </p:pic>
      <p:sp>
        <p:nvSpPr>
          <p:cNvPr id="236" name="CustomShape 3"/>
          <p:cNvSpPr/>
          <p:nvPr/>
        </p:nvSpPr>
        <p:spPr>
          <a:xfrm>
            <a:off x="351360" y="2007000"/>
            <a:ext cx="709740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a:solidFill>
                  <a:srgbClr val="000000"/>
                </a:solidFill>
                <a:latin typeface="Fira Sans"/>
                <a:ea typeface="Fira Sans"/>
              </a:rPr>
              <a:t>Was verbindet ihr mit Second Hand Kleidung?</a:t>
            </a:r>
            <a:endParaRPr lang="de-DE" sz="2400" b="0" strike="noStrike" spc="-1">
              <a:latin typeface="Calibri"/>
            </a:endParaRPr>
          </a:p>
        </p:txBody>
      </p:sp>
      <p:sp>
        <p:nvSpPr>
          <p:cNvPr id="237" name="CustomShape 4"/>
          <p:cNvSpPr/>
          <p:nvPr/>
        </p:nvSpPr>
        <p:spPr>
          <a:xfrm>
            <a:off x="3281400" y="6463080"/>
            <a:ext cx="334296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GB" sz="1500" b="0" strike="noStrike" spc="-1">
                <a:solidFill>
                  <a:srgbClr val="FFFFFF"/>
                </a:solidFill>
                <a:latin typeface="Calibri"/>
              </a:rPr>
              <a:t>BNTextillabor</a:t>
            </a:r>
            <a:endParaRPr lang="de-DE" sz="1500" b="0" strike="noStrike" spc="-1">
              <a:latin typeface="Calibri"/>
            </a:endParaRPr>
          </a:p>
        </p:txBody>
      </p:sp>
      <p:pic>
        <p:nvPicPr>
          <p:cNvPr id="238" name="Grafik 4"/>
          <p:cNvPicPr/>
          <p:nvPr/>
        </p:nvPicPr>
        <p:blipFill>
          <a:blip r:embed="rId5"/>
          <a:stretch/>
        </p:blipFill>
        <p:spPr>
          <a:xfrm>
            <a:off x="632520" y="3660120"/>
            <a:ext cx="2524680" cy="970920"/>
          </a:xfrm>
          <a:prstGeom prst="rect">
            <a:avLst/>
          </a:prstGeom>
          <a:ln>
            <a:noFill/>
          </a:ln>
        </p:spPr>
      </p:pic>
      <p:pic>
        <p:nvPicPr>
          <p:cNvPr id="239" name="Grafik 8"/>
          <p:cNvPicPr/>
          <p:nvPr/>
        </p:nvPicPr>
        <p:blipFill>
          <a:blip r:embed="rId6"/>
          <a:stretch/>
        </p:blipFill>
        <p:spPr>
          <a:xfrm>
            <a:off x="3837960" y="3629160"/>
            <a:ext cx="3243960" cy="835920"/>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43C400F7-7398-4EE3-B776-90AD22CD67F4}" type="slidenum">
              <a:rPr lang="en-GB" sz="1200" b="0" strike="noStrike" spc="-1">
                <a:solidFill>
                  <a:srgbClr val="000000"/>
                </a:solidFill>
                <a:latin typeface="Calibri"/>
              </a:rPr>
              <a:t>15</a:t>
            </a:fld>
            <a:endParaRPr lang="de-DE" sz="1200" b="0" strike="noStrike" spc="-1">
              <a:latin typeface="Calibri"/>
            </a:endParaRPr>
          </a:p>
        </p:txBody>
      </p:sp>
      <p:sp>
        <p:nvSpPr>
          <p:cNvPr id="241" name="TextShape 2"/>
          <p:cNvSpPr txBox="1"/>
          <p:nvPr/>
        </p:nvSpPr>
        <p:spPr>
          <a:xfrm>
            <a:off x="401760" y="255240"/>
            <a:ext cx="8985240" cy="1281960"/>
          </a:xfrm>
          <a:prstGeom prst="rect">
            <a:avLst/>
          </a:prstGeom>
          <a:noFill/>
          <a:ln>
            <a:noFill/>
          </a:ln>
        </p:spPr>
        <p:txBody>
          <a:bodyPr lIns="90000" tIns="45000" rIns="90000" bIns="45000" anchor="b">
            <a:normAutofit/>
          </a:bodyPr>
          <a:lstStyle/>
          <a:p>
            <a:pPr>
              <a:lnSpc>
                <a:spcPct val="90000"/>
              </a:lnSpc>
            </a:pPr>
            <a:r>
              <a:rPr lang="de-DE" sz="4000" b="1" strike="noStrike" spc="-1">
                <a:solidFill>
                  <a:srgbClr val="000000"/>
                </a:solidFill>
                <a:latin typeface="Fira Sans"/>
                <a:ea typeface="Fira Sans"/>
              </a:rPr>
              <a:t>Kleidung aus-/verleihen</a:t>
            </a:r>
            <a:endParaRPr lang="en-US" sz="4000" b="0" strike="noStrike" spc="-1">
              <a:solidFill>
                <a:srgbClr val="000000"/>
              </a:solidFill>
              <a:latin typeface="Calibri"/>
            </a:endParaRPr>
          </a:p>
        </p:txBody>
      </p:sp>
      <p:sp>
        <p:nvSpPr>
          <p:cNvPr id="242" name="CustomShape 3"/>
          <p:cNvSpPr/>
          <p:nvPr/>
        </p:nvSpPr>
        <p:spPr>
          <a:xfrm>
            <a:off x="3281400" y="6463080"/>
            <a:ext cx="334296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GB" sz="1500" b="0" strike="noStrike" spc="-1">
                <a:solidFill>
                  <a:srgbClr val="FFFFFF"/>
                </a:solidFill>
                <a:latin typeface="Calibri"/>
              </a:rPr>
              <a:t>BNTextillabor</a:t>
            </a:r>
            <a:endParaRPr lang="de-DE" sz="1500" b="0" strike="noStrike" spc="-1">
              <a:latin typeface="Calibri"/>
            </a:endParaRPr>
          </a:p>
        </p:txBody>
      </p:sp>
      <p:sp>
        <p:nvSpPr>
          <p:cNvPr id="243" name="CustomShape 4"/>
          <p:cNvSpPr/>
          <p:nvPr/>
        </p:nvSpPr>
        <p:spPr>
          <a:xfrm>
            <a:off x="675000" y="3994560"/>
            <a:ext cx="1892160" cy="283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800" b="0" strike="noStrike" spc="-1">
                <a:solidFill>
                  <a:srgbClr val="000000"/>
                </a:solidFill>
                <a:latin typeface="Fira Sans Medium"/>
                <a:ea typeface="Fira Sans Medium"/>
              </a:rPr>
              <a:t>Professionell ….</a:t>
            </a:r>
            <a:endParaRPr lang="de-DE" sz="1800" b="0" strike="noStrike" spc="-1">
              <a:latin typeface="Calibri"/>
            </a:endParaRPr>
          </a:p>
          <a:p>
            <a:pPr>
              <a:lnSpc>
                <a:spcPct val="100000"/>
              </a:lnSpc>
            </a:pPr>
            <a:endParaRPr lang="de-DE" sz="1800" b="0" strike="noStrike" spc="-1">
              <a:latin typeface="Calibri"/>
            </a:endParaRPr>
          </a:p>
          <a:p>
            <a:pPr>
              <a:lnSpc>
                <a:spcPct val="100000"/>
              </a:lnSpc>
            </a:pPr>
            <a:r>
              <a:rPr lang="de-DE" sz="1800" b="0" strike="noStrike" spc="-1">
                <a:solidFill>
                  <a:srgbClr val="000000"/>
                </a:solidFill>
                <a:latin typeface="Fira Sans Medium"/>
                <a:ea typeface="Fira Sans Medium"/>
              </a:rPr>
              <a:t>z.B.</a:t>
            </a:r>
            <a:endParaRPr lang="de-DE" sz="1800" b="0" strike="noStrike" spc="-1">
              <a:latin typeface="Calibri"/>
            </a:endParaRPr>
          </a:p>
          <a:p>
            <a:pPr>
              <a:lnSpc>
                <a:spcPct val="100000"/>
              </a:lnSpc>
            </a:pPr>
            <a:r>
              <a:rPr lang="de-DE" sz="1800" b="0" strike="noStrike" spc="-1">
                <a:solidFill>
                  <a:srgbClr val="000000"/>
                </a:solidFill>
                <a:latin typeface="Fira Sans Medium"/>
                <a:ea typeface="Fira Sans Medium"/>
              </a:rPr>
              <a:t>kleiderei.com</a:t>
            </a:r>
            <a:endParaRPr lang="de-DE" sz="1800" b="0" strike="noStrike" spc="-1">
              <a:latin typeface="Calibri"/>
            </a:endParaRPr>
          </a:p>
          <a:p>
            <a:pPr>
              <a:lnSpc>
                <a:spcPct val="100000"/>
              </a:lnSpc>
            </a:pPr>
            <a:r>
              <a:rPr lang="de-DE" sz="1800" b="0" strike="noStrike" spc="-1">
                <a:solidFill>
                  <a:srgbClr val="000000"/>
                </a:solidFill>
                <a:latin typeface="Fira Sans Medium"/>
                <a:ea typeface="Fira Sans Medium"/>
              </a:rPr>
              <a:t>myonbelle.de </a:t>
            </a:r>
            <a:endParaRPr lang="de-DE" sz="1800" b="0" strike="noStrike" spc="-1">
              <a:latin typeface="Calibri"/>
            </a:endParaRPr>
          </a:p>
          <a:p>
            <a:pPr>
              <a:lnSpc>
                <a:spcPct val="100000"/>
              </a:lnSpc>
            </a:pPr>
            <a:r>
              <a:rPr lang="de-DE" sz="1800" b="0" strike="noStrike" spc="-1">
                <a:solidFill>
                  <a:srgbClr val="000000"/>
                </a:solidFill>
                <a:latin typeface="Fira Sans Medium"/>
                <a:ea typeface="Fira Sans Medium"/>
              </a:rPr>
              <a:t>dresscoded.com </a:t>
            </a:r>
            <a:endParaRPr lang="de-DE" sz="1800" b="0" strike="noStrike" spc="-1">
              <a:latin typeface="Calibri"/>
            </a:endParaRPr>
          </a:p>
          <a:p>
            <a:pPr>
              <a:lnSpc>
                <a:spcPct val="100000"/>
              </a:lnSpc>
            </a:pPr>
            <a:endParaRPr lang="de-DE" sz="1800" b="0" strike="noStrike" spc="-1">
              <a:latin typeface="Calibri"/>
            </a:endParaRPr>
          </a:p>
          <a:p>
            <a:pPr>
              <a:lnSpc>
                <a:spcPct val="100000"/>
              </a:lnSpc>
            </a:pPr>
            <a:r>
              <a:rPr lang="de-DE" sz="1800" b="0" strike="noStrike" spc="-1">
                <a:solidFill>
                  <a:srgbClr val="000000"/>
                </a:solidFill>
                <a:latin typeface="Fira Sans Medium"/>
                <a:ea typeface="Fira Sans Medium"/>
              </a:rPr>
              <a:t> </a:t>
            </a:r>
            <a:endParaRPr lang="de-DE" sz="1800" b="0" strike="noStrike" spc="-1">
              <a:latin typeface="Calibri"/>
            </a:endParaRPr>
          </a:p>
        </p:txBody>
      </p:sp>
      <p:sp>
        <p:nvSpPr>
          <p:cNvPr id="244" name="CustomShape 5"/>
          <p:cNvSpPr/>
          <p:nvPr/>
        </p:nvSpPr>
        <p:spPr>
          <a:xfrm>
            <a:off x="7046280" y="4059000"/>
            <a:ext cx="2228400" cy="200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800" b="0" strike="noStrike" spc="-1">
                <a:solidFill>
                  <a:srgbClr val="000000"/>
                </a:solidFill>
                <a:latin typeface="Fira Sans Medium"/>
                <a:ea typeface="Fira Sans Medium"/>
              </a:rPr>
              <a:t>Oder privat…</a:t>
            </a:r>
            <a:endParaRPr lang="de-DE" sz="1800" b="0" strike="noStrike" spc="-1">
              <a:latin typeface="Calibri"/>
            </a:endParaRPr>
          </a:p>
          <a:p>
            <a:pPr>
              <a:lnSpc>
                <a:spcPct val="100000"/>
              </a:lnSpc>
            </a:pPr>
            <a:endParaRPr lang="de-DE" sz="1800" b="0" strike="noStrike" spc="-1">
              <a:latin typeface="Calibri"/>
            </a:endParaRPr>
          </a:p>
          <a:p>
            <a:pPr>
              <a:lnSpc>
                <a:spcPct val="100000"/>
              </a:lnSpc>
            </a:pPr>
            <a:r>
              <a:rPr lang="de-DE" sz="1800" b="0" strike="noStrike" spc="-1">
                <a:solidFill>
                  <a:srgbClr val="000000"/>
                </a:solidFill>
                <a:latin typeface="Fira Sans Medium"/>
                <a:ea typeface="Fira Sans Medium"/>
              </a:rPr>
              <a:t>Mit einer Kleidertauschparty im Freundes- oder Familienkreis</a:t>
            </a:r>
            <a:endParaRPr lang="de-DE" sz="1800" b="0" strike="noStrike" spc="-1">
              <a:latin typeface="Calibri"/>
            </a:endParaRPr>
          </a:p>
        </p:txBody>
      </p:sp>
      <p:grpSp>
        <p:nvGrpSpPr>
          <p:cNvPr id="245" name="Group 6"/>
          <p:cNvGrpSpPr/>
          <p:nvPr/>
        </p:nvGrpSpPr>
        <p:grpSpPr>
          <a:xfrm>
            <a:off x="2356920" y="2275200"/>
            <a:ext cx="5008680" cy="2519640"/>
            <a:chOff x="2356920" y="2275200"/>
            <a:chExt cx="5008680" cy="2519640"/>
          </a:xfrm>
        </p:grpSpPr>
        <p:pic>
          <p:nvPicPr>
            <p:cNvPr id="246" name="Google Shape;85;p1"/>
            <p:cNvPicPr/>
            <p:nvPr/>
          </p:nvPicPr>
          <p:blipFill>
            <a:blip r:embed="rId3"/>
            <a:stretch/>
          </p:blipFill>
          <p:spPr>
            <a:xfrm>
              <a:off x="2356920" y="2766240"/>
              <a:ext cx="653760" cy="1090440"/>
            </a:xfrm>
            <a:prstGeom prst="rect">
              <a:avLst/>
            </a:prstGeom>
            <a:ln>
              <a:noFill/>
            </a:ln>
          </p:spPr>
        </p:pic>
        <p:pic>
          <p:nvPicPr>
            <p:cNvPr id="247" name="Google Shape;86;p1"/>
            <p:cNvPicPr/>
            <p:nvPr/>
          </p:nvPicPr>
          <p:blipFill>
            <a:blip r:embed="rId4"/>
            <a:stretch/>
          </p:blipFill>
          <p:spPr>
            <a:xfrm>
              <a:off x="6512400" y="2983680"/>
              <a:ext cx="853200" cy="853200"/>
            </a:xfrm>
            <a:prstGeom prst="rect">
              <a:avLst/>
            </a:prstGeom>
            <a:ln>
              <a:noFill/>
            </a:ln>
          </p:spPr>
        </p:pic>
        <p:pic>
          <p:nvPicPr>
            <p:cNvPr id="248" name="Google Shape;87;p1"/>
            <p:cNvPicPr/>
            <p:nvPr/>
          </p:nvPicPr>
          <p:blipFill>
            <a:blip r:embed="rId5"/>
            <a:stretch/>
          </p:blipFill>
          <p:spPr>
            <a:xfrm>
              <a:off x="5333400" y="2275200"/>
              <a:ext cx="454320" cy="981720"/>
            </a:xfrm>
            <a:prstGeom prst="rect">
              <a:avLst/>
            </a:prstGeom>
            <a:ln>
              <a:noFill/>
            </a:ln>
          </p:spPr>
        </p:pic>
        <p:pic>
          <p:nvPicPr>
            <p:cNvPr id="249" name="Google Shape;88;p1"/>
            <p:cNvPicPr/>
            <p:nvPr/>
          </p:nvPicPr>
          <p:blipFill>
            <a:blip r:embed="rId6"/>
            <a:stretch/>
          </p:blipFill>
          <p:spPr>
            <a:xfrm>
              <a:off x="3660480" y="3977640"/>
              <a:ext cx="686160" cy="817200"/>
            </a:xfrm>
            <a:prstGeom prst="rect">
              <a:avLst/>
            </a:prstGeom>
            <a:ln>
              <a:noFill/>
            </a:ln>
          </p:spPr>
        </p:pic>
        <p:pic>
          <p:nvPicPr>
            <p:cNvPr id="250" name="Google Shape;89;p1"/>
            <p:cNvPicPr/>
            <p:nvPr/>
          </p:nvPicPr>
          <p:blipFill>
            <a:blip r:embed="rId7"/>
            <a:stretch/>
          </p:blipFill>
          <p:spPr>
            <a:xfrm>
              <a:off x="5218560" y="3837240"/>
              <a:ext cx="754560" cy="896400"/>
            </a:xfrm>
            <a:prstGeom prst="rect">
              <a:avLst/>
            </a:prstGeom>
            <a:ln>
              <a:noFill/>
            </a:ln>
          </p:spPr>
        </p:pic>
        <p:pic>
          <p:nvPicPr>
            <p:cNvPr id="251" name="Google Shape;90;p1"/>
            <p:cNvPicPr/>
            <p:nvPr/>
          </p:nvPicPr>
          <p:blipFill>
            <a:blip r:embed="rId8"/>
            <a:stretch/>
          </p:blipFill>
          <p:spPr>
            <a:xfrm>
              <a:off x="3640680" y="2293920"/>
              <a:ext cx="763560" cy="882720"/>
            </a:xfrm>
            <a:prstGeom prst="rect">
              <a:avLst/>
            </a:prstGeom>
            <a:ln>
              <a:noFill/>
            </a:ln>
          </p:spPr>
        </p:pic>
        <p:sp>
          <p:nvSpPr>
            <p:cNvPr id="252" name="CustomShape 7"/>
            <p:cNvSpPr/>
            <p:nvPr/>
          </p:nvSpPr>
          <p:spPr>
            <a:xfrm rot="16200000">
              <a:off x="3828960" y="3521880"/>
              <a:ext cx="394920" cy="235440"/>
            </a:xfrm>
            <a:prstGeom prst="rightArrow">
              <a:avLst>
                <a:gd name="adj1" fmla="val 50000"/>
                <a:gd name="adj2" fmla="val 50000"/>
              </a:avLst>
            </a:prstGeom>
            <a:solidFill>
              <a:srgbClr val="6AD0A0"/>
            </a:solidFill>
            <a:ln>
              <a:noFill/>
            </a:ln>
          </p:spPr>
          <p:style>
            <a:lnRef idx="0">
              <a:scrgbClr r="0" g="0" b="0"/>
            </a:lnRef>
            <a:fillRef idx="0">
              <a:scrgbClr r="0" g="0" b="0"/>
            </a:fillRef>
            <a:effectRef idx="0">
              <a:scrgbClr r="0" g="0" b="0"/>
            </a:effectRef>
            <a:fontRef idx="minor"/>
          </p:style>
        </p:sp>
        <p:sp>
          <p:nvSpPr>
            <p:cNvPr id="253" name="CustomShape 8"/>
            <p:cNvSpPr/>
            <p:nvPr/>
          </p:nvSpPr>
          <p:spPr>
            <a:xfrm rot="19587600">
              <a:off x="6243840" y="4103640"/>
              <a:ext cx="394920" cy="235440"/>
            </a:xfrm>
            <a:prstGeom prst="rightArrow">
              <a:avLst>
                <a:gd name="adj1" fmla="val 50000"/>
                <a:gd name="adj2" fmla="val 50000"/>
              </a:avLst>
            </a:prstGeom>
            <a:solidFill>
              <a:srgbClr val="6AD0A0"/>
            </a:solidFill>
            <a:ln>
              <a:noFill/>
            </a:ln>
          </p:spPr>
          <p:style>
            <a:lnRef idx="0">
              <a:scrgbClr r="0" g="0" b="0"/>
            </a:lnRef>
            <a:fillRef idx="0">
              <a:scrgbClr r="0" g="0" b="0"/>
            </a:fillRef>
            <a:effectRef idx="0">
              <a:scrgbClr r="0" g="0" b="0"/>
            </a:effectRef>
            <a:fontRef idx="minor"/>
          </p:style>
        </p:sp>
        <p:sp>
          <p:nvSpPr>
            <p:cNvPr id="254" name="CustomShape 9"/>
            <p:cNvSpPr/>
            <p:nvPr/>
          </p:nvSpPr>
          <p:spPr>
            <a:xfrm>
              <a:off x="4711680" y="2606760"/>
              <a:ext cx="394920" cy="235440"/>
            </a:xfrm>
            <a:prstGeom prst="rightArrow">
              <a:avLst>
                <a:gd name="adj1" fmla="val 50000"/>
                <a:gd name="adj2" fmla="val 50000"/>
              </a:avLst>
            </a:prstGeom>
            <a:solidFill>
              <a:srgbClr val="6AD0A0"/>
            </a:solidFill>
            <a:ln>
              <a:noFill/>
            </a:ln>
          </p:spPr>
          <p:style>
            <a:lnRef idx="0">
              <a:scrgbClr r="0" g="0" b="0"/>
            </a:lnRef>
            <a:fillRef idx="0">
              <a:scrgbClr r="0" g="0" b="0"/>
            </a:fillRef>
            <a:effectRef idx="0">
              <a:scrgbClr r="0" g="0" b="0"/>
            </a:effectRef>
            <a:fontRef idx="minor"/>
          </p:style>
        </p:sp>
        <p:sp>
          <p:nvSpPr>
            <p:cNvPr id="255" name="CustomShape 10"/>
            <p:cNvSpPr/>
            <p:nvPr/>
          </p:nvSpPr>
          <p:spPr>
            <a:xfrm rot="19587600">
              <a:off x="3099600" y="2764080"/>
              <a:ext cx="394920" cy="235440"/>
            </a:xfrm>
            <a:prstGeom prst="rightArrow">
              <a:avLst>
                <a:gd name="adj1" fmla="val 50000"/>
                <a:gd name="adj2" fmla="val 50000"/>
              </a:avLst>
            </a:prstGeom>
            <a:solidFill>
              <a:srgbClr val="6AD0A0"/>
            </a:solidFill>
            <a:ln>
              <a:noFill/>
            </a:ln>
          </p:spPr>
          <p:style>
            <a:lnRef idx="0">
              <a:scrgbClr r="0" g="0" b="0"/>
            </a:lnRef>
            <a:fillRef idx="0">
              <a:scrgbClr r="0" g="0" b="0"/>
            </a:fillRef>
            <a:effectRef idx="0">
              <a:scrgbClr r="0" g="0" b="0"/>
            </a:effectRef>
            <a:fontRef idx="minor"/>
          </p:style>
        </p:sp>
        <p:sp>
          <p:nvSpPr>
            <p:cNvPr id="256" name="CustomShape 11"/>
            <p:cNvSpPr/>
            <p:nvPr/>
          </p:nvSpPr>
          <p:spPr>
            <a:xfrm rot="12870000">
              <a:off x="2916360" y="4059360"/>
              <a:ext cx="394920" cy="235440"/>
            </a:xfrm>
            <a:prstGeom prst="rightArrow">
              <a:avLst>
                <a:gd name="adj1" fmla="val 50000"/>
                <a:gd name="adj2" fmla="val 50000"/>
              </a:avLst>
            </a:prstGeom>
            <a:solidFill>
              <a:srgbClr val="6AD0A0"/>
            </a:solidFill>
            <a:ln>
              <a:noFill/>
            </a:ln>
          </p:spPr>
          <p:style>
            <a:lnRef idx="0">
              <a:scrgbClr r="0" g="0" b="0"/>
            </a:lnRef>
            <a:fillRef idx="0">
              <a:scrgbClr r="0" g="0" b="0"/>
            </a:fillRef>
            <a:effectRef idx="0">
              <a:scrgbClr r="0" g="0" b="0"/>
            </a:effectRef>
            <a:fontRef idx="minor"/>
          </p:style>
        </p:sp>
        <p:sp>
          <p:nvSpPr>
            <p:cNvPr id="257" name="CustomShape 12"/>
            <p:cNvSpPr/>
            <p:nvPr/>
          </p:nvSpPr>
          <p:spPr>
            <a:xfrm rot="10800000">
              <a:off x="4568040" y="4223880"/>
              <a:ext cx="394920" cy="235440"/>
            </a:xfrm>
            <a:prstGeom prst="rightArrow">
              <a:avLst>
                <a:gd name="adj1" fmla="val 50000"/>
                <a:gd name="adj2" fmla="val 50000"/>
              </a:avLst>
            </a:prstGeom>
            <a:solidFill>
              <a:srgbClr val="6AD0A0"/>
            </a:solidFill>
            <a:ln>
              <a:noFill/>
            </a:ln>
          </p:spPr>
          <p:style>
            <a:lnRef idx="0">
              <a:scrgbClr r="0" g="0" b="0"/>
            </a:lnRef>
            <a:fillRef idx="0">
              <a:scrgbClr r="0" g="0" b="0"/>
            </a:fillRef>
            <a:effectRef idx="0">
              <a:scrgbClr r="0" g="0" b="0"/>
            </a:effectRef>
            <a:fontRef idx="minor"/>
          </p:style>
        </p:sp>
        <p:sp>
          <p:nvSpPr>
            <p:cNvPr id="258" name="CustomShape 13"/>
            <p:cNvSpPr/>
            <p:nvPr/>
          </p:nvSpPr>
          <p:spPr>
            <a:xfrm rot="12556800">
              <a:off x="6007320" y="2809800"/>
              <a:ext cx="394920" cy="235440"/>
            </a:xfrm>
            <a:prstGeom prst="rightArrow">
              <a:avLst>
                <a:gd name="adj1" fmla="val 50000"/>
                <a:gd name="adj2" fmla="val 50000"/>
              </a:avLst>
            </a:prstGeom>
            <a:solidFill>
              <a:srgbClr val="6AD0A0"/>
            </a:solidFill>
            <a:ln>
              <a:noFill/>
            </a:ln>
          </p:spPr>
          <p:style>
            <a:lnRef idx="0">
              <a:scrgbClr r="0" g="0" b="0"/>
            </a:lnRef>
            <a:fillRef idx="0">
              <a:scrgbClr r="0" g="0" b="0"/>
            </a:fillRef>
            <a:effectRef idx="0">
              <a:scrgbClr r="0" g="0" b="0"/>
            </a:effectRef>
            <a:fontRef idx="minor"/>
          </p:style>
        </p:sp>
      </p:grpSp>
      <p:pic>
        <p:nvPicPr>
          <p:cNvPr id="259" name="Grafik 31"/>
          <p:cNvPicPr/>
          <p:nvPr/>
        </p:nvPicPr>
        <p:blipFill>
          <a:blip r:embed="rId9"/>
          <a:stretch/>
        </p:blipFill>
        <p:spPr>
          <a:xfrm>
            <a:off x="9106920" y="5973480"/>
            <a:ext cx="489240" cy="489240"/>
          </a:xfrm>
          <a:prstGeom prst="rect">
            <a:avLst/>
          </a:prstGeom>
          <a:ln>
            <a:noFill/>
          </a:ln>
        </p:spPr>
      </p:pic>
      <p:pic>
        <p:nvPicPr>
          <p:cNvPr id="260" name="Grafik 33"/>
          <p:cNvPicPr/>
          <p:nvPr/>
        </p:nvPicPr>
        <p:blipFill>
          <a:blip r:embed="rId10"/>
          <a:stretch/>
        </p:blipFill>
        <p:spPr>
          <a:xfrm>
            <a:off x="8490600" y="5973480"/>
            <a:ext cx="489240" cy="489240"/>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302DCDD4-291B-4B78-8BE6-A5688FAC891C}" type="slidenum">
              <a:rPr lang="en-GB" sz="1200" b="0" strike="noStrike" spc="-1">
                <a:solidFill>
                  <a:srgbClr val="000000"/>
                </a:solidFill>
                <a:latin typeface="Calibri"/>
              </a:rPr>
              <a:t>16</a:t>
            </a:fld>
            <a:endParaRPr lang="de-DE" sz="1200" b="0" strike="noStrike" spc="-1">
              <a:latin typeface="Calibri"/>
            </a:endParaRPr>
          </a:p>
        </p:txBody>
      </p:sp>
      <p:sp>
        <p:nvSpPr>
          <p:cNvPr id="262" name="TextShape 2"/>
          <p:cNvSpPr txBox="1"/>
          <p:nvPr/>
        </p:nvSpPr>
        <p:spPr>
          <a:xfrm>
            <a:off x="401760" y="255240"/>
            <a:ext cx="8985240" cy="1281960"/>
          </a:xfrm>
          <a:prstGeom prst="rect">
            <a:avLst/>
          </a:prstGeom>
          <a:noFill/>
          <a:ln>
            <a:noFill/>
          </a:ln>
        </p:spPr>
        <p:txBody>
          <a:bodyPr lIns="90000" tIns="45000" rIns="90000" bIns="45000" anchor="b">
            <a:normAutofit/>
          </a:bodyPr>
          <a:lstStyle/>
          <a:p>
            <a:pPr>
              <a:lnSpc>
                <a:spcPct val="90000"/>
              </a:lnSpc>
            </a:pPr>
            <a:r>
              <a:rPr lang="de-DE" sz="4000" b="1" strike="noStrike" spc="-1">
                <a:solidFill>
                  <a:srgbClr val="000000"/>
                </a:solidFill>
                <a:latin typeface="Fira Sans"/>
                <a:ea typeface="Fira Sans"/>
              </a:rPr>
              <a:t>Broschüre FASHION Alternatives</a:t>
            </a:r>
            <a:endParaRPr lang="en-US" sz="4000" b="0" strike="noStrike" spc="-1">
              <a:solidFill>
                <a:srgbClr val="000000"/>
              </a:solidFill>
              <a:latin typeface="Calibri"/>
            </a:endParaRPr>
          </a:p>
        </p:txBody>
      </p:sp>
      <p:sp>
        <p:nvSpPr>
          <p:cNvPr id="263" name="CustomShape 3"/>
          <p:cNvSpPr/>
          <p:nvPr/>
        </p:nvSpPr>
        <p:spPr>
          <a:xfrm>
            <a:off x="3281400" y="6463080"/>
            <a:ext cx="334296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GB" sz="1500" b="0" strike="noStrike" spc="-1">
                <a:solidFill>
                  <a:srgbClr val="FFFFFF"/>
                </a:solidFill>
                <a:latin typeface="Calibri"/>
              </a:rPr>
              <a:t>BNTextillabor</a:t>
            </a:r>
            <a:endParaRPr lang="de-DE" sz="1500" b="0" strike="noStrike" spc="-1">
              <a:latin typeface="Calibri"/>
            </a:endParaRPr>
          </a:p>
        </p:txBody>
      </p:sp>
      <p:pic>
        <p:nvPicPr>
          <p:cNvPr id="264" name="Grafik 4"/>
          <p:cNvPicPr/>
          <p:nvPr/>
        </p:nvPicPr>
        <p:blipFill>
          <a:blip r:embed="rId3"/>
          <a:stretch/>
        </p:blipFill>
        <p:spPr>
          <a:xfrm>
            <a:off x="555120" y="1840320"/>
            <a:ext cx="3041640" cy="4319640"/>
          </a:xfrm>
          <a:prstGeom prst="rect">
            <a:avLst/>
          </a:prstGeom>
          <a:ln>
            <a:noFill/>
          </a:ln>
        </p:spPr>
      </p:pic>
      <p:pic>
        <p:nvPicPr>
          <p:cNvPr id="265" name="Grafik 8"/>
          <p:cNvPicPr/>
          <p:nvPr/>
        </p:nvPicPr>
        <p:blipFill>
          <a:blip r:embed="rId4"/>
          <a:stretch/>
        </p:blipFill>
        <p:spPr>
          <a:xfrm>
            <a:off x="3741120" y="1840320"/>
            <a:ext cx="6091200" cy="4319640"/>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 name="CustomShape 1"/>
          <p:cNvSpPr/>
          <p:nvPr/>
        </p:nvSpPr>
        <p:spPr>
          <a:xfrm>
            <a:off x="743040" y="2689920"/>
            <a:ext cx="8419320" cy="23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90000"/>
              </a:lnSpc>
            </a:pPr>
            <a:r>
              <a:rPr lang="de-DE" sz="4400" b="1" strike="noStrike" spc="-1">
                <a:solidFill>
                  <a:srgbClr val="000000"/>
                </a:solidFill>
                <a:latin typeface="Fira Sans"/>
                <a:ea typeface="Fira Sans"/>
              </a:rPr>
              <a:t>Vielen Dank! </a:t>
            </a:r>
            <a:endParaRPr lang="de-DE" sz="4400" b="0" strike="noStrike" spc="-1">
              <a:latin typeface="Calibri"/>
            </a:endParaRPr>
          </a:p>
        </p:txBody>
      </p:sp>
      <p:sp>
        <p:nvSpPr>
          <p:cNvPr id="267" name="CustomShape 2"/>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008EE9C0-2820-4C21-A15A-C03114CD0F1E}" type="slidenum">
              <a:rPr lang="en-GB" sz="1200" b="0" strike="noStrike" spc="-1">
                <a:solidFill>
                  <a:srgbClr val="000000"/>
                </a:solidFill>
                <a:latin typeface="Calibri"/>
              </a:rPr>
              <a:t>17</a:t>
            </a:fld>
            <a:endParaRPr lang="de-DE" sz="1200" b="0" strike="noStrike" spc="-1">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xmlns:p15="http://schemas.microsoft.com/office/powerpoint/2012/main">
      <p:transition spd="slow"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356B9BA-E037-4864-8263-F35DBEEF5AC3}" type="slidenum">
              <a:rPr lang="en-GB" sz="1200" b="0" strike="noStrike" spc="-1">
                <a:solidFill>
                  <a:srgbClr val="FFFFFF"/>
                </a:solidFill>
                <a:latin typeface="Calibri"/>
              </a:rPr>
              <a:t>2</a:t>
            </a:fld>
            <a:endParaRPr lang="de-DE" sz="1200" b="0" strike="noStrike" spc="-1">
              <a:latin typeface="Calibri"/>
            </a:endParaRPr>
          </a:p>
        </p:txBody>
      </p:sp>
      <p:sp>
        <p:nvSpPr>
          <p:cNvPr id="222" name="TextShape 2"/>
          <p:cNvSpPr txBox="1"/>
          <p:nvPr/>
        </p:nvSpPr>
        <p:spPr>
          <a:xfrm>
            <a:off x="265157" y="300119"/>
            <a:ext cx="4812283" cy="1057768"/>
          </a:xfrm>
          <a:prstGeom prst="rect">
            <a:avLst/>
          </a:prstGeom>
          <a:solidFill>
            <a:srgbClr val="A8D241">
              <a:alpha val="79608"/>
            </a:srgbClr>
          </a:solidFill>
          <a:ln>
            <a:noFill/>
          </a:ln>
        </p:spPr>
        <p:txBody>
          <a:bodyPr lIns="90000" tIns="45000" rIns="90000" bIns="45000" anchor="b">
            <a:normAutofit fontScale="92500" lnSpcReduction="20000"/>
          </a:bodyPr>
          <a:lstStyle/>
          <a:p>
            <a:pPr>
              <a:lnSpc>
                <a:spcPct val="90000"/>
              </a:lnSpc>
            </a:pPr>
            <a:r>
              <a:rPr lang="de-DE" sz="3200" b="1" strike="noStrike" spc="-1" dirty="0">
                <a:solidFill>
                  <a:schemeClr val="bg1"/>
                </a:solidFill>
                <a:latin typeface="Fira Sans"/>
                <a:ea typeface="Fira Sans"/>
              </a:rPr>
              <a:t>UNTERRICHSTEINHEITEN </a:t>
            </a:r>
          </a:p>
          <a:p>
            <a:pPr>
              <a:lnSpc>
                <a:spcPct val="90000"/>
              </a:lnSpc>
            </a:pPr>
            <a:r>
              <a:rPr lang="de-DE" sz="3200" b="1" strike="noStrike" spc="-1" dirty="0">
                <a:solidFill>
                  <a:schemeClr val="bg1"/>
                </a:solidFill>
                <a:latin typeface="Fira Sans"/>
                <a:ea typeface="Fira Sans"/>
              </a:rPr>
              <a:t>ZUM BASISWISSEN</a:t>
            </a:r>
            <a:endParaRPr lang="en-US" sz="3200" b="0" strike="noStrike" spc="-1" dirty="0">
              <a:solidFill>
                <a:schemeClr val="bg1"/>
              </a:solidFill>
              <a:latin typeface="Calibri"/>
            </a:endParaRPr>
          </a:p>
        </p:txBody>
      </p:sp>
      <p:sp>
        <p:nvSpPr>
          <p:cNvPr id="13" name="CustomShape 1">
            <a:extLst>
              <a:ext uri="{FF2B5EF4-FFF2-40B4-BE49-F238E27FC236}">
                <a16:creationId xmlns:a16="http://schemas.microsoft.com/office/drawing/2014/main" id="{38616C21-DA90-EE48-A429-42222518D1F3}"/>
              </a:ext>
            </a:extLst>
          </p:cNvPr>
          <p:cNvSpPr/>
          <p:nvPr/>
        </p:nvSpPr>
        <p:spPr>
          <a:xfrm>
            <a:off x="1343160" y="6492960"/>
            <a:ext cx="7219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de-DE" sz="1500" b="0" strike="noStrike" spc="-1" dirty="0">
              <a:latin typeface="Calibri"/>
            </a:endParaRPr>
          </a:p>
        </p:txBody>
      </p:sp>
      <p:grpSp>
        <p:nvGrpSpPr>
          <p:cNvPr id="20" name="Gruppieren 19">
            <a:extLst>
              <a:ext uri="{FF2B5EF4-FFF2-40B4-BE49-F238E27FC236}">
                <a16:creationId xmlns:a16="http://schemas.microsoft.com/office/drawing/2014/main" id="{E86439DF-7BDF-CA4B-8C94-A0FB62B4BBE4}"/>
              </a:ext>
            </a:extLst>
          </p:cNvPr>
          <p:cNvGrpSpPr/>
          <p:nvPr/>
        </p:nvGrpSpPr>
        <p:grpSpPr>
          <a:xfrm>
            <a:off x="265157" y="1567286"/>
            <a:ext cx="9141283" cy="4890055"/>
            <a:chOff x="265157" y="1567286"/>
            <a:chExt cx="9141283" cy="4890055"/>
          </a:xfrm>
        </p:grpSpPr>
        <p:pic>
          <p:nvPicPr>
            <p:cNvPr id="15" name="Grafik 14">
              <a:extLst>
                <a:ext uri="{FF2B5EF4-FFF2-40B4-BE49-F238E27FC236}">
                  <a16:creationId xmlns:a16="http://schemas.microsoft.com/office/drawing/2014/main" id="{174FF8C9-0494-A948-8C9C-087787C10EF3}"/>
                </a:ext>
              </a:extLst>
            </p:cNvPr>
            <p:cNvPicPr>
              <a:picLocks noChangeAspect="1"/>
            </p:cNvPicPr>
            <p:nvPr/>
          </p:nvPicPr>
          <p:blipFill>
            <a:blip r:embed="rId3"/>
            <a:stretch>
              <a:fillRect/>
            </a:stretch>
          </p:blipFill>
          <p:spPr>
            <a:xfrm>
              <a:off x="997113" y="5742695"/>
              <a:ext cx="432000" cy="432000"/>
            </a:xfrm>
            <a:prstGeom prst="rect">
              <a:avLst/>
            </a:prstGeom>
          </p:spPr>
        </p:pic>
        <p:pic>
          <p:nvPicPr>
            <p:cNvPr id="3" name="Grafik 2">
              <a:extLst>
                <a:ext uri="{FF2B5EF4-FFF2-40B4-BE49-F238E27FC236}">
                  <a16:creationId xmlns:a16="http://schemas.microsoft.com/office/drawing/2014/main" id="{27F88A2F-7CFE-5D4F-B5BF-47B81BF0B66C}"/>
                </a:ext>
              </a:extLst>
            </p:cNvPr>
            <p:cNvPicPr>
              <a:picLocks noChangeAspect="1"/>
            </p:cNvPicPr>
            <p:nvPr/>
          </p:nvPicPr>
          <p:blipFill>
            <a:blip r:embed="rId4"/>
            <a:stretch>
              <a:fillRect/>
            </a:stretch>
          </p:blipFill>
          <p:spPr>
            <a:xfrm>
              <a:off x="441696" y="5742386"/>
              <a:ext cx="432000" cy="432000"/>
            </a:xfrm>
            <a:prstGeom prst="rect">
              <a:avLst/>
            </a:prstGeom>
          </p:spPr>
        </p:pic>
        <p:grpSp>
          <p:nvGrpSpPr>
            <p:cNvPr id="8" name="Gruppieren 7">
              <a:extLst>
                <a:ext uri="{FF2B5EF4-FFF2-40B4-BE49-F238E27FC236}">
                  <a16:creationId xmlns:a16="http://schemas.microsoft.com/office/drawing/2014/main" id="{BB421712-D21A-7447-A733-4ACA736039E9}"/>
                </a:ext>
              </a:extLst>
            </p:cNvPr>
            <p:cNvGrpSpPr/>
            <p:nvPr/>
          </p:nvGrpSpPr>
          <p:grpSpPr>
            <a:xfrm>
              <a:off x="265157" y="1826224"/>
              <a:ext cx="2000880" cy="3637061"/>
              <a:chOff x="265157" y="1826224"/>
              <a:chExt cx="2000880" cy="3847603"/>
            </a:xfrm>
          </p:grpSpPr>
          <p:sp>
            <p:nvSpPr>
              <p:cNvPr id="223" name="CustomShape 3"/>
              <p:cNvSpPr/>
              <p:nvPr/>
            </p:nvSpPr>
            <p:spPr>
              <a:xfrm>
                <a:off x="265157" y="2175240"/>
                <a:ext cx="1980000" cy="3498587"/>
              </a:xfrm>
              <a:prstGeom prst="rect">
                <a:avLst/>
              </a:prstGeom>
              <a:solidFill>
                <a:schemeClr val="bg2"/>
              </a:solidFill>
              <a:ln w="635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marL="360">
                  <a:spcBef>
                    <a:spcPts val="600"/>
                  </a:spcBef>
                  <a:buClr>
                    <a:srgbClr val="000000"/>
                  </a:buClr>
                </a:pPr>
                <a:endParaRPr lang="de-DE" sz="800" strike="noStrike"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Treibhauseffekt</a:t>
                </a:r>
                <a:r>
                  <a:rPr lang="de-DE" sz="1600" spc="-1" dirty="0">
                    <a:solidFill>
                      <a:srgbClr val="000000"/>
                    </a:solidFill>
                    <a:latin typeface="Fira Sans Light" panose="020B0403050000020004" pitchFamily="34" charset="0"/>
                    <a:ea typeface="Fira Sans Light" panose="020B0403050000020004" pitchFamily="34" charset="0"/>
                  </a:rPr>
                  <a:t>, </a:t>
                </a:r>
                <a:r>
                  <a:rPr lang="de-DE" sz="1600" spc="-1" dirty="0" err="1">
                    <a:solidFill>
                      <a:srgbClr val="000000"/>
                    </a:solidFill>
                    <a:latin typeface="Fira Sans Light" panose="020B0403050000020004" pitchFamily="34" charset="0"/>
                    <a:ea typeface="Fira Sans Light" panose="020B0403050000020004" pitchFamily="34" charset="0"/>
                  </a:rPr>
                  <a:t>Fridays</a:t>
                </a:r>
                <a:r>
                  <a:rPr lang="de-DE" sz="1600" spc="-1" dirty="0">
                    <a:solidFill>
                      <a:srgbClr val="000000"/>
                    </a:solidFill>
                    <a:latin typeface="Fira Sans Light" panose="020B0403050000020004" pitchFamily="34" charset="0"/>
                    <a:ea typeface="Fira Sans Light" panose="020B0403050000020004" pitchFamily="34" charset="0"/>
                  </a:rPr>
                  <a:t> </a:t>
                </a:r>
                <a:r>
                  <a:rPr lang="de-DE" sz="1600" spc="-1" dirty="0" err="1">
                    <a:solidFill>
                      <a:srgbClr val="000000"/>
                    </a:solidFill>
                    <a:latin typeface="Fira Sans Light" panose="020B0403050000020004" pitchFamily="34" charset="0"/>
                    <a:ea typeface="Fira Sans Light" panose="020B0403050000020004" pitchFamily="34" charset="0"/>
                  </a:rPr>
                  <a:t>for</a:t>
                </a:r>
                <a:r>
                  <a:rPr lang="de-DE" sz="1600" spc="-1" dirty="0">
                    <a:solidFill>
                      <a:srgbClr val="000000"/>
                    </a:solidFill>
                    <a:latin typeface="Fira Sans Light" panose="020B0403050000020004" pitchFamily="34" charset="0"/>
                    <a:ea typeface="Fira Sans Light" panose="020B0403050000020004" pitchFamily="34" charset="0"/>
                  </a:rPr>
                  <a:t> Future</a:t>
                </a:r>
              </a:p>
              <a:p>
                <a:pPr marL="360">
                  <a:buClr>
                    <a:srgbClr val="000000"/>
                  </a:buClr>
                </a:pPr>
                <a:endParaRPr lang="de-DE" sz="1600" spc="-1" dirty="0">
                  <a:latin typeface="Fira Sans Light" panose="020B0403050000020004" pitchFamily="34" charset="0"/>
                  <a:ea typeface="Fira Sans Light" panose="020B0403050000020004" pitchFamily="34" charset="0"/>
                </a:endParaRPr>
              </a:p>
              <a:p>
                <a:pPr marL="360">
                  <a:lnSpc>
                    <a:spcPct val="100000"/>
                  </a:lnSpc>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Einfluss des Menschen auf den Klimawandel</a:t>
                </a: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p:txBody>
          </p:sp>
          <p:sp>
            <p:nvSpPr>
              <p:cNvPr id="2" name="Textfeld 1">
                <a:extLst>
                  <a:ext uri="{FF2B5EF4-FFF2-40B4-BE49-F238E27FC236}">
                    <a16:creationId xmlns:a16="http://schemas.microsoft.com/office/drawing/2014/main" id="{F3814A44-C1E8-A148-8DD3-2DC3EABE02F4}"/>
                  </a:ext>
                </a:extLst>
              </p:cNvPr>
              <p:cNvSpPr txBox="1"/>
              <p:nvPr/>
            </p:nvSpPr>
            <p:spPr>
              <a:xfrm>
                <a:off x="265157" y="1826224"/>
                <a:ext cx="20008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Klimawandel</a:t>
                </a:r>
              </a:p>
            </p:txBody>
          </p:sp>
        </p:grpSp>
        <p:grpSp>
          <p:nvGrpSpPr>
            <p:cNvPr id="9" name="Gruppieren 8">
              <a:extLst>
                <a:ext uri="{FF2B5EF4-FFF2-40B4-BE49-F238E27FC236}">
                  <a16:creationId xmlns:a16="http://schemas.microsoft.com/office/drawing/2014/main" id="{C47E1862-DD40-2E41-AA24-2A0F4021801A}"/>
                </a:ext>
              </a:extLst>
            </p:cNvPr>
            <p:cNvGrpSpPr/>
            <p:nvPr/>
          </p:nvGrpSpPr>
          <p:grpSpPr>
            <a:xfrm>
              <a:off x="2682720" y="1816592"/>
              <a:ext cx="2208960" cy="3665792"/>
              <a:chOff x="2682720" y="1816592"/>
              <a:chExt cx="2208960" cy="3665792"/>
            </a:xfrm>
          </p:grpSpPr>
          <p:sp>
            <p:nvSpPr>
              <p:cNvPr id="224" name="CustomShape 4"/>
              <p:cNvSpPr/>
              <p:nvPr/>
            </p:nvSpPr>
            <p:spPr>
              <a:xfrm>
                <a:off x="2682720" y="2175240"/>
                <a:ext cx="1980000" cy="3307144"/>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endParaRPr lang="de-DE" sz="800" dirty="0">
                  <a:latin typeface="Fira Sans Light" panose="020B0403050000020004" pitchFamily="34" charset="0"/>
                  <a:ea typeface="Fira Sans Light" panose="020B0403050000020004" pitchFamily="34" charset="0"/>
                </a:endParaRPr>
              </a:p>
              <a:p>
                <a:r>
                  <a:rPr lang="de-DE" sz="1600" dirty="0">
                    <a:latin typeface="Fira Sans Light" panose="020B0403050000020004" pitchFamily="34" charset="0"/>
                    <a:ea typeface="Fira Sans Light" panose="020B0403050000020004" pitchFamily="34" charset="0"/>
                  </a:rPr>
                  <a:t>Themeneinstieg mit Brainstorming </a:t>
                </a:r>
              </a:p>
              <a:p>
                <a:pPr>
                  <a:spcBef>
                    <a:spcPts val="600"/>
                  </a:spcBef>
                </a:pPr>
                <a:r>
                  <a:rPr lang="de-DE" sz="1600" dirty="0">
                    <a:latin typeface="Fira Sans Light" panose="020B0403050000020004" pitchFamily="34" charset="0"/>
                    <a:ea typeface="Fira Sans Light" panose="020B0403050000020004" pitchFamily="34" charset="0"/>
                  </a:rPr>
                  <a:t>Definition von Nachhaltigkeit und Nachhaltigem Konsum </a:t>
                </a: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p:txBody>
          </p:sp>
          <p:sp>
            <p:nvSpPr>
              <p:cNvPr id="4" name="Textfeld 3">
                <a:extLst>
                  <a:ext uri="{FF2B5EF4-FFF2-40B4-BE49-F238E27FC236}">
                    <a16:creationId xmlns:a16="http://schemas.microsoft.com/office/drawing/2014/main" id="{E42A705D-4429-7D4F-8B5F-810A650B4533}"/>
                  </a:ext>
                </a:extLst>
              </p:cNvPr>
              <p:cNvSpPr txBox="1"/>
              <p:nvPr/>
            </p:nvSpPr>
            <p:spPr>
              <a:xfrm>
                <a:off x="2684802" y="1816592"/>
                <a:ext cx="2206878"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Nachhaltigkeit</a:t>
                </a:r>
              </a:p>
            </p:txBody>
          </p:sp>
        </p:grpSp>
        <p:grpSp>
          <p:nvGrpSpPr>
            <p:cNvPr id="10" name="Gruppieren 9">
              <a:extLst>
                <a:ext uri="{FF2B5EF4-FFF2-40B4-BE49-F238E27FC236}">
                  <a16:creationId xmlns:a16="http://schemas.microsoft.com/office/drawing/2014/main" id="{34B9E864-6BD3-C040-BE8D-B422A6DBD320}"/>
                </a:ext>
              </a:extLst>
            </p:cNvPr>
            <p:cNvGrpSpPr/>
            <p:nvPr/>
          </p:nvGrpSpPr>
          <p:grpSpPr>
            <a:xfrm>
              <a:off x="5077440" y="1802074"/>
              <a:ext cx="1980000" cy="3658387"/>
              <a:chOff x="5077440" y="1802074"/>
              <a:chExt cx="1980000" cy="3658387"/>
            </a:xfrm>
          </p:grpSpPr>
          <p:sp>
            <p:nvSpPr>
              <p:cNvPr id="225" name="CustomShape 5"/>
              <p:cNvSpPr/>
              <p:nvPr/>
            </p:nvSpPr>
            <p:spPr>
              <a:xfrm>
                <a:off x="5077440" y="2152061"/>
                <a:ext cx="1980000" cy="33084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wrap="square"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Themeneinstieg mit Brainstorming</a:t>
                </a: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Lieferketten- </a:t>
                </a:r>
                <a:r>
                  <a:rPr lang="de-DE" sz="1600" dirty="0" err="1">
                    <a:latin typeface="Fira Sans Light" panose="020B0403050000020004" pitchFamily="34" charset="0"/>
                    <a:ea typeface="Fira Sans Light" panose="020B0403050000020004" pitchFamily="34" charset="0"/>
                  </a:rPr>
                  <a:t>problematik</a:t>
                </a:r>
                <a:endParaRPr lang="de-DE" sz="16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Ökologische Probleme der Textilindustrie </a:t>
                </a:r>
              </a:p>
              <a:p>
                <a:pPr>
                  <a:spcBef>
                    <a:spcPts val="600"/>
                  </a:spcBef>
                </a:pPr>
                <a:r>
                  <a:rPr lang="de-DE" sz="1600" dirty="0">
                    <a:latin typeface="Fira Sans Light" panose="020B0403050000020004" pitchFamily="34" charset="0"/>
                    <a:ea typeface="Fira Sans Light" panose="020B0403050000020004" pitchFamily="34" charset="0"/>
                  </a:rPr>
                  <a:t>Soziale Probleme der Textilindustrie, (Problematik Schwellenländer) </a:t>
                </a:r>
              </a:p>
            </p:txBody>
          </p:sp>
          <p:sp>
            <p:nvSpPr>
              <p:cNvPr id="5" name="Textfeld 4">
                <a:extLst>
                  <a:ext uri="{FF2B5EF4-FFF2-40B4-BE49-F238E27FC236}">
                    <a16:creationId xmlns:a16="http://schemas.microsoft.com/office/drawing/2014/main" id="{09FC8AB5-012B-4D4E-A82C-0A836D499ACE}"/>
                  </a:ext>
                </a:extLst>
              </p:cNvPr>
              <p:cNvSpPr txBox="1"/>
              <p:nvPr/>
            </p:nvSpPr>
            <p:spPr>
              <a:xfrm>
                <a:off x="5077440" y="1802074"/>
                <a:ext cx="17119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Textilindustrie</a:t>
                </a:r>
              </a:p>
            </p:txBody>
          </p:sp>
        </p:grpSp>
        <p:grpSp>
          <p:nvGrpSpPr>
            <p:cNvPr id="11" name="Gruppieren 10">
              <a:extLst>
                <a:ext uri="{FF2B5EF4-FFF2-40B4-BE49-F238E27FC236}">
                  <a16:creationId xmlns:a16="http://schemas.microsoft.com/office/drawing/2014/main" id="{28545A22-95D5-3F4D-BFF5-378E79B1C5BF}"/>
                </a:ext>
              </a:extLst>
            </p:cNvPr>
            <p:cNvGrpSpPr/>
            <p:nvPr/>
          </p:nvGrpSpPr>
          <p:grpSpPr>
            <a:xfrm>
              <a:off x="7426440" y="1567286"/>
              <a:ext cx="1980000" cy="3972819"/>
              <a:chOff x="7426440" y="1567286"/>
              <a:chExt cx="1980000" cy="3972819"/>
            </a:xfrm>
          </p:grpSpPr>
          <p:sp>
            <p:nvSpPr>
              <p:cNvPr id="6" name="Textfeld 5">
                <a:extLst>
                  <a:ext uri="{FF2B5EF4-FFF2-40B4-BE49-F238E27FC236}">
                    <a16:creationId xmlns:a16="http://schemas.microsoft.com/office/drawing/2014/main" id="{4FF1C447-614C-AF4F-8668-71F3CBF0B6D2}"/>
                  </a:ext>
                </a:extLst>
              </p:cNvPr>
              <p:cNvSpPr txBox="1"/>
              <p:nvPr/>
            </p:nvSpPr>
            <p:spPr>
              <a:xfrm>
                <a:off x="7426440" y="1567286"/>
                <a:ext cx="1798200" cy="584775"/>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Nachhaltiger Konsum</a:t>
                </a:r>
              </a:p>
            </p:txBody>
          </p:sp>
          <p:sp>
            <p:nvSpPr>
              <p:cNvPr id="21" name="CustomShape 5">
                <a:extLst>
                  <a:ext uri="{FF2B5EF4-FFF2-40B4-BE49-F238E27FC236}">
                    <a16:creationId xmlns:a16="http://schemas.microsoft.com/office/drawing/2014/main" id="{75FD8562-BA57-C849-965C-2C060B7BC473}"/>
                  </a:ext>
                </a:extLst>
              </p:cNvPr>
              <p:cNvSpPr/>
              <p:nvPr/>
            </p:nvSpPr>
            <p:spPr>
              <a:xfrm>
                <a:off x="7426440" y="2140628"/>
                <a:ext cx="1980000" cy="3399477"/>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Nachhaltig Kaufen</a:t>
                </a:r>
              </a:p>
              <a:p>
                <a:pPr>
                  <a:spcBef>
                    <a:spcPts val="600"/>
                  </a:spcBef>
                </a:pPr>
                <a:r>
                  <a:rPr lang="de-DE" sz="1600" dirty="0">
                    <a:latin typeface="Fira Sans Light" panose="020B0403050000020004" pitchFamily="34" charset="0"/>
                    <a:ea typeface="Fira Sans Light" panose="020B0403050000020004" pitchFamily="34" charset="0"/>
                  </a:rPr>
                  <a:t>Nachhaltig Nutzen</a:t>
                </a:r>
              </a:p>
              <a:p>
                <a:pPr>
                  <a:spcBef>
                    <a:spcPts val="600"/>
                  </a:spcBef>
                </a:pPr>
                <a:r>
                  <a:rPr lang="de-DE" sz="1600" dirty="0">
                    <a:latin typeface="Fira Sans Light" panose="020B0403050000020004" pitchFamily="34" charset="0"/>
                    <a:ea typeface="Fira Sans Light" panose="020B0403050000020004" pitchFamily="34" charset="0"/>
                  </a:rPr>
                  <a:t>Nachhaltig entsorgen </a:t>
                </a: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200" strike="noStrike" spc="-1" dirty="0">
                  <a:latin typeface="Fira Sans" panose="020B0503050000020004" pitchFamily="34" charset="0"/>
                  <a:ea typeface="Fira Sans" panose="020B0503050000020004" pitchFamily="34" charset="0"/>
                </a:endParaRPr>
              </a:p>
            </p:txBody>
          </p:sp>
        </p:grpSp>
        <p:grpSp>
          <p:nvGrpSpPr>
            <p:cNvPr id="17" name="Gruppieren 16">
              <a:extLst>
                <a:ext uri="{FF2B5EF4-FFF2-40B4-BE49-F238E27FC236}">
                  <a16:creationId xmlns:a16="http://schemas.microsoft.com/office/drawing/2014/main" id="{B32FCD92-ACF9-0B48-B28D-3DE8371237FC}"/>
                </a:ext>
              </a:extLst>
            </p:cNvPr>
            <p:cNvGrpSpPr/>
            <p:nvPr/>
          </p:nvGrpSpPr>
          <p:grpSpPr>
            <a:xfrm>
              <a:off x="5405364" y="5555465"/>
              <a:ext cx="1457027" cy="901876"/>
              <a:chOff x="5405364" y="5555465"/>
              <a:chExt cx="1457027" cy="901876"/>
            </a:xfrm>
          </p:grpSpPr>
          <p:pic>
            <p:nvPicPr>
              <p:cNvPr id="226" name="Grafik 3"/>
              <p:cNvPicPr>
                <a:picLocks noChangeAspect="1"/>
              </p:cNvPicPr>
              <p:nvPr/>
            </p:nvPicPr>
            <p:blipFill>
              <a:blip r:embed="rId5"/>
              <a:stretch/>
            </p:blipFill>
            <p:spPr>
              <a:xfrm>
                <a:off x="6138621" y="5633707"/>
                <a:ext cx="432000" cy="432000"/>
              </a:xfrm>
              <a:prstGeom prst="rect">
                <a:avLst/>
              </a:prstGeom>
              <a:ln>
                <a:noFill/>
              </a:ln>
            </p:spPr>
          </p:pic>
          <p:pic>
            <p:nvPicPr>
              <p:cNvPr id="227" name="Grafik 10"/>
              <p:cNvPicPr>
                <a:picLocks noChangeAspect="1"/>
              </p:cNvPicPr>
              <p:nvPr/>
            </p:nvPicPr>
            <p:blipFill>
              <a:blip r:embed="rId6"/>
              <a:stretch/>
            </p:blipFill>
            <p:spPr>
              <a:xfrm>
                <a:off x="5405364" y="6004863"/>
                <a:ext cx="432000" cy="432000"/>
              </a:xfrm>
              <a:prstGeom prst="rect">
                <a:avLst/>
              </a:prstGeom>
              <a:ln>
                <a:noFill/>
              </a:ln>
            </p:spPr>
          </p:pic>
          <p:pic>
            <p:nvPicPr>
              <p:cNvPr id="229" name="Grafik 15"/>
              <p:cNvPicPr>
                <a:picLocks noChangeAspect="1"/>
              </p:cNvPicPr>
              <p:nvPr/>
            </p:nvPicPr>
            <p:blipFill>
              <a:blip r:embed="rId7"/>
              <a:stretch/>
            </p:blipFill>
            <p:spPr>
              <a:xfrm>
                <a:off x="5918563" y="6025341"/>
                <a:ext cx="432000" cy="432000"/>
              </a:xfrm>
              <a:prstGeom prst="rect">
                <a:avLst/>
              </a:prstGeom>
              <a:ln>
                <a:noFill/>
              </a:ln>
            </p:spPr>
          </p:pic>
          <p:pic>
            <p:nvPicPr>
              <p:cNvPr id="14" name="Grafik 13">
                <a:extLst>
                  <a:ext uri="{FF2B5EF4-FFF2-40B4-BE49-F238E27FC236}">
                    <a16:creationId xmlns:a16="http://schemas.microsoft.com/office/drawing/2014/main" id="{3903EFCE-686C-124A-B8F5-00AE0835824A}"/>
                  </a:ext>
                </a:extLst>
              </p:cNvPr>
              <p:cNvPicPr>
                <a:picLocks noChangeAspect="1"/>
              </p:cNvPicPr>
              <p:nvPr/>
            </p:nvPicPr>
            <p:blipFill>
              <a:blip r:embed="rId3"/>
              <a:stretch>
                <a:fillRect/>
              </a:stretch>
            </p:blipFill>
            <p:spPr>
              <a:xfrm>
                <a:off x="5586767" y="5555465"/>
                <a:ext cx="432000" cy="432000"/>
              </a:xfrm>
              <a:prstGeom prst="rect">
                <a:avLst/>
              </a:prstGeom>
            </p:spPr>
          </p:pic>
          <p:pic>
            <p:nvPicPr>
              <p:cNvPr id="27" name="Grafik 26">
                <a:extLst>
                  <a:ext uri="{FF2B5EF4-FFF2-40B4-BE49-F238E27FC236}">
                    <a16:creationId xmlns:a16="http://schemas.microsoft.com/office/drawing/2014/main" id="{C429247B-6A4F-6548-AD43-0326FED67EBF}"/>
                  </a:ext>
                </a:extLst>
              </p:cNvPr>
              <p:cNvPicPr>
                <a:picLocks noChangeAspect="1"/>
              </p:cNvPicPr>
              <p:nvPr/>
            </p:nvPicPr>
            <p:blipFill>
              <a:blip r:embed="rId4"/>
              <a:stretch>
                <a:fillRect/>
              </a:stretch>
            </p:blipFill>
            <p:spPr>
              <a:xfrm>
                <a:off x="6430391" y="5962504"/>
                <a:ext cx="432000" cy="432000"/>
              </a:xfrm>
              <a:prstGeom prst="rect">
                <a:avLst/>
              </a:prstGeom>
            </p:spPr>
          </p:pic>
        </p:grpSp>
        <p:pic>
          <p:nvPicPr>
            <p:cNvPr id="28" name="Grafik 16">
              <a:extLst>
                <a:ext uri="{FF2B5EF4-FFF2-40B4-BE49-F238E27FC236}">
                  <a16:creationId xmlns:a16="http://schemas.microsoft.com/office/drawing/2014/main" id="{18B8144E-FCC9-AA4B-B5E5-22F45EF5DED9}"/>
                </a:ext>
              </a:extLst>
            </p:cNvPr>
            <p:cNvPicPr>
              <a:picLocks noChangeAspect="1"/>
            </p:cNvPicPr>
            <p:nvPr/>
          </p:nvPicPr>
          <p:blipFill>
            <a:blip r:embed="rId5"/>
            <a:stretch/>
          </p:blipFill>
          <p:spPr>
            <a:xfrm>
              <a:off x="1567744" y="5819827"/>
              <a:ext cx="489601" cy="432000"/>
            </a:xfrm>
            <a:prstGeom prst="rect">
              <a:avLst/>
            </a:prstGeom>
            <a:ln>
              <a:noFill/>
            </a:ln>
          </p:spPr>
        </p:pic>
        <p:pic>
          <p:nvPicPr>
            <p:cNvPr id="29" name="Grafik 28">
              <a:extLst>
                <a:ext uri="{FF2B5EF4-FFF2-40B4-BE49-F238E27FC236}">
                  <a16:creationId xmlns:a16="http://schemas.microsoft.com/office/drawing/2014/main" id="{343E877C-6A24-D942-9B07-2FFE32033403}"/>
                </a:ext>
              </a:extLst>
            </p:cNvPr>
            <p:cNvPicPr>
              <a:picLocks noChangeAspect="1"/>
            </p:cNvPicPr>
            <p:nvPr/>
          </p:nvPicPr>
          <p:blipFill>
            <a:blip r:embed="rId3"/>
            <a:stretch>
              <a:fillRect/>
            </a:stretch>
          </p:blipFill>
          <p:spPr>
            <a:xfrm>
              <a:off x="3443085" y="5767709"/>
              <a:ext cx="432000" cy="432000"/>
            </a:xfrm>
            <a:prstGeom prst="rect">
              <a:avLst/>
            </a:prstGeom>
          </p:spPr>
        </p:pic>
        <p:grpSp>
          <p:nvGrpSpPr>
            <p:cNvPr id="19" name="Gruppieren 18">
              <a:extLst>
                <a:ext uri="{FF2B5EF4-FFF2-40B4-BE49-F238E27FC236}">
                  <a16:creationId xmlns:a16="http://schemas.microsoft.com/office/drawing/2014/main" id="{7D4C79A9-EE50-2040-B4C6-779B6D94364F}"/>
                </a:ext>
              </a:extLst>
            </p:cNvPr>
            <p:cNvGrpSpPr/>
            <p:nvPr/>
          </p:nvGrpSpPr>
          <p:grpSpPr>
            <a:xfrm>
              <a:off x="7883912" y="5653003"/>
              <a:ext cx="1301471" cy="790729"/>
              <a:chOff x="7883912" y="5653003"/>
              <a:chExt cx="1301471" cy="790729"/>
            </a:xfrm>
          </p:grpSpPr>
          <p:pic>
            <p:nvPicPr>
              <p:cNvPr id="230" name="Grafik 16"/>
              <p:cNvPicPr>
                <a:picLocks noChangeAspect="1"/>
              </p:cNvPicPr>
              <p:nvPr/>
            </p:nvPicPr>
            <p:blipFill>
              <a:blip r:embed="rId5"/>
              <a:stretch/>
            </p:blipFill>
            <p:spPr>
              <a:xfrm>
                <a:off x="8098393" y="5653003"/>
                <a:ext cx="432000" cy="432000"/>
              </a:xfrm>
              <a:prstGeom prst="rect">
                <a:avLst/>
              </a:prstGeom>
              <a:ln>
                <a:noFill/>
              </a:ln>
            </p:spPr>
          </p:pic>
          <p:pic>
            <p:nvPicPr>
              <p:cNvPr id="16" name="Grafik 15">
                <a:extLst>
                  <a:ext uri="{FF2B5EF4-FFF2-40B4-BE49-F238E27FC236}">
                    <a16:creationId xmlns:a16="http://schemas.microsoft.com/office/drawing/2014/main" id="{A62E0972-0266-594E-8386-9DE3E80707AA}"/>
                  </a:ext>
                </a:extLst>
              </p:cNvPr>
              <p:cNvPicPr>
                <a:picLocks noChangeAspect="1"/>
              </p:cNvPicPr>
              <p:nvPr/>
            </p:nvPicPr>
            <p:blipFill>
              <a:blip r:embed="rId8"/>
              <a:stretch>
                <a:fillRect/>
              </a:stretch>
            </p:blipFill>
            <p:spPr>
              <a:xfrm>
                <a:off x="8387554" y="5967579"/>
                <a:ext cx="432000" cy="432000"/>
              </a:xfrm>
              <a:prstGeom prst="rect">
                <a:avLst/>
              </a:prstGeom>
            </p:spPr>
          </p:pic>
          <p:pic>
            <p:nvPicPr>
              <p:cNvPr id="31" name="Grafik 15">
                <a:extLst>
                  <a:ext uri="{FF2B5EF4-FFF2-40B4-BE49-F238E27FC236}">
                    <a16:creationId xmlns:a16="http://schemas.microsoft.com/office/drawing/2014/main" id="{341CEFB2-77DE-CA4A-AAC4-8F75916CE2E8}"/>
                  </a:ext>
                </a:extLst>
              </p:cNvPr>
              <p:cNvPicPr>
                <a:picLocks noChangeAspect="1"/>
              </p:cNvPicPr>
              <p:nvPr/>
            </p:nvPicPr>
            <p:blipFill>
              <a:blip r:embed="rId7"/>
              <a:stretch/>
            </p:blipFill>
            <p:spPr>
              <a:xfrm>
                <a:off x="7883912" y="6011732"/>
                <a:ext cx="432000" cy="432000"/>
              </a:xfrm>
              <a:prstGeom prst="rect">
                <a:avLst/>
              </a:prstGeom>
              <a:ln>
                <a:noFill/>
              </a:ln>
            </p:spPr>
          </p:pic>
          <p:pic>
            <p:nvPicPr>
              <p:cNvPr id="12" name="Grafik 11">
                <a:extLst>
                  <a:ext uri="{FF2B5EF4-FFF2-40B4-BE49-F238E27FC236}">
                    <a16:creationId xmlns:a16="http://schemas.microsoft.com/office/drawing/2014/main" id="{3ADA2D30-8D5E-E14C-988E-DA92607B4494}"/>
                  </a:ext>
                </a:extLst>
              </p:cNvPr>
              <p:cNvPicPr>
                <a:picLocks noChangeAspect="1"/>
              </p:cNvPicPr>
              <p:nvPr/>
            </p:nvPicPr>
            <p:blipFill>
              <a:blip r:embed="rId9"/>
              <a:stretch>
                <a:fillRect/>
              </a:stretch>
            </p:blipFill>
            <p:spPr>
              <a:xfrm>
                <a:off x="8825383" y="5741938"/>
                <a:ext cx="360000" cy="321912"/>
              </a:xfrm>
              <a:prstGeom prst="rect">
                <a:avLst/>
              </a:prstGeom>
            </p:spPr>
          </p:pic>
        </p:grpSp>
      </p:grpSp>
    </p:spTree>
    <p:extLst>
      <p:ext uri="{BB962C8B-B14F-4D97-AF65-F5344CB8AC3E}">
        <p14:creationId xmlns:p14="http://schemas.microsoft.com/office/powerpoint/2010/main" val="344840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ustomShape 1"/>
          <p:cNvSpPr/>
          <p:nvPr/>
        </p:nvSpPr>
        <p:spPr>
          <a:xfrm>
            <a:off x="6996240" y="6447960"/>
            <a:ext cx="2228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8B2F32AA-8919-4217-A2E5-C1505687DF24}" type="slidenum">
              <a:rPr lang="en-GB" sz="1200" b="0" strike="noStrike" spc="-1">
                <a:solidFill>
                  <a:srgbClr val="FFFFFF"/>
                </a:solidFill>
                <a:latin typeface="Calibri"/>
              </a:rPr>
              <a:t>3</a:t>
            </a:fld>
            <a:endParaRPr lang="de-DE" sz="1200" b="0" strike="noStrike" spc="-1">
              <a:latin typeface="Calibri"/>
            </a:endParaRPr>
          </a:p>
        </p:txBody>
      </p:sp>
      <p:sp>
        <p:nvSpPr>
          <p:cNvPr id="163" name="CustomShape 2"/>
          <p:cNvSpPr/>
          <p:nvPr/>
        </p:nvSpPr>
        <p:spPr>
          <a:xfrm>
            <a:off x="742320" y="818640"/>
            <a:ext cx="5855400" cy="128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3200" b="0" strike="noStrike" spc="-1">
                <a:solidFill>
                  <a:srgbClr val="000000"/>
                </a:solidFill>
                <a:latin typeface="Fira Sans Medium"/>
                <a:ea typeface="Fira Sans Medium"/>
              </a:rPr>
              <a:t>Thema: Nachhaltiger Konsum  </a:t>
            </a:r>
            <a:endParaRPr lang="de-DE" sz="3200" b="0" strike="noStrike" spc="-1">
              <a:latin typeface="Calibri"/>
            </a:endParaRPr>
          </a:p>
          <a:p>
            <a:pPr>
              <a:lnSpc>
                <a:spcPct val="90000"/>
              </a:lnSpc>
            </a:pPr>
            <a:r>
              <a:rPr lang="de-DE" sz="3200" b="0" strike="noStrike" spc="-1">
                <a:solidFill>
                  <a:srgbClr val="000000"/>
                </a:solidFill>
                <a:latin typeface="Fira Sans Medium"/>
                <a:ea typeface="Fira Sans Medium"/>
              </a:rPr>
              <a:t>UE: Nachhaltig Kaufen</a:t>
            </a:r>
            <a:endParaRPr lang="de-DE" sz="3200" b="0" strike="noStrike" spc="-1">
              <a:latin typeface="Calibri"/>
            </a:endParaRPr>
          </a:p>
        </p:txBody>
      </p:sp>
      <p:pic>
        <p:nvPicPr>
          <p:cNvPr id="2" name="Grafik 1">
            <a:extLst>
              <a:ext uri="{FF2B5EF4-FFF2-40B4-BE49-F238E27FC236}">
                <a16:creationId xmlns:a16="http://schemas.microsoft.com/office/drawing/2014/main" id="{4696EDDC-EE5E-7540-931F-C512EF9B08E8}"/>
              </a:ext>
            </a:extLst>
          </p:cNvPr>
          <p:cNvPicPr>
            <a:picLocks noChangeAspect="1"/>
          </p:cNvPicPr>
          <p:nvPr/>
        </p:nvPicPr>
        <p:blipFill>
          <a:blip r:embed="rId3"/>
          <a:stretch>
            <a:fillRect/>
          </a:stretch>
        </p:blipFill>
        <p:spPr>
          <a:xfrm>
            <a:off x="742320" y="1968108"/>
            <a:ext cx="8280000" cy="407125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 name="TextShape 1"/>
          <p:cNvSpPr txBox="1"/>
          <p:nvPr/>
        </p:nvSpPr>
        <p:spPr>
          <a:xfrm>
            <a:off x="572400" y="2486880"/>
            <a:ext cx="8279640" cy="2553480"/>
          </a:xfrm>
          <a:prstGeom prst="rect">
            <a:avLst/>
          </a:prstGeom>
          <a:noFill/>
          <a:ln>
            <a:noFill/>
          </a:ln>
        </p:spPr>
        <p:txBody>
          <a:bodyPr lIns="90000" tIns="45000" rIns="90000" bIns="45000" anchor="b">
            <a:noAutofit/>
          </a:bodyPr>
          <a:lstStyle/>
          <a:p>
            <a:pPr>
              <a:lnSpc>
                <a:spcPct val="90000"/>
              </a:lnSpc>
              <a:spcBef>
                <a:spcPts val="601"/>
              </a:spcBef>
            </a:pPr>
            <a:r>
              <a:rPr lang="de-DE" sz="4000" b="1" strike="noStrike" spc="-1">
                <a:solidFill>
                  <a:srgbClr val="000000"/>
                </a:solidFill>
                <a:latin typeface="Fira Sans"/>
                <a:ea typeface="Fira Sans"/>
              </a:rPr>
              <a:t>Der eigene Modekonsum:</a:t>
            </a:r>
            <a:br/>
            <a:br/>
            <a:r>
              <a:rPr lang="de-DE" sz="4000" b="1" strike="noStrike" spc="-1">
                <a:solidFill>
                  <a:srgbClr val="000000"/>
                </a:solidFill>
                <a:latin typeface="Fira Sans"/>
                <a:ea typeface="Fira Sans"/>
              </a:rPr>
              <a:t>Wo kaufen die SchülerInnen ein? </a:t>
            </a:r>
            <a:br/>
            <a:r>
              <a:rPr lang="de-DE" sz="4000" b="1" strike="noStrike" spc="-1">
                <a:solidFill>
                  <a:srgbClr val="000000"/>
                </a:solidFill>
                <a:latin typeface="Fira Sans"/>
                <a:ea typeface="Fira Sans"/>
              </a:rPr>
              <a:t>Wann? </a:t>
            </a:r>
            <a:br/>
            <a:r>
              <a:rPr lang="de-DE" sz="4000" b="1" strike="noStrike" spc="-1">
                <a:solidFill>
                  <a:srgbClr val="000000"/>
                </a:solidFill>
                <a:latin typeface="Fira Sans"/>
                <a:ea typeface="Fira Sans"/>
              </a:rPr>
              <a:t>Warum?</a:t>
            </a:r>
            <a:endParaRPr lang="en-US" sz="4000" b="0" strike="noStrike" spc="-1">
              <a:solidFill>
                <a:srgbClr val="000000"/>
              </a:solidFill>
              <a:latin typeface="Calibri"/>
            </a:endParaRPr>
          </a:p>
        </p:txBody>
      </p:sp>
      <p:sp>
        <p:nvSpPr>
          <p:cNvPr id="166" name="TextShape 2"/>
          <p:cNvSpPr txBox="1"/>
          <p:nvPr/>
        </p:nvSpPr>
        <p:spPr>
          <a:xfrm>
            <a:off x="6996240" y="6463080"/>
            <a:ext cx="2228400" cy="364680"/>
          </a:xfrm>
          <a:prstGeom prst="rect">
            <a:avLst/>
          </a:prstGeom>
          <a:noFill/>
          <a:ln>
            <a:noFill/>
          </a:ln>
        </p:spPr>
        <p:txBody>
          <a:bodyPr anchor="ctr">
            <a:noAutofit/>
          </a:bodyPr>
          <a:lstStyle/>
          <a:p>
            <a:pPr algn="r">
              <a:lnSpc>
                <a:spcPct val="100000"/>
              </a:lnSpc>
            </a:pPr>
            <a:fld id="{95FEB366-A883-4862-91F9-ED8CF07B0EE2}" type="slidenum">
              <a:rPr lang="en-GB" sz="1200" b="0" strike="noStrike" spc="-1">
                <a:solidFill>
                  <a:srgbClr val="000000"/>
                </a:solidFill>
                <a:latin typeface="Calibri"/>
              </a:rPr>
              <a:t>4</a:t>
            </a:fld>
            <a:endParaRPr lang="de-DE" sz="1200" b="0" strike="noStrike" spc="-1">
              <a:latin typeface="Calibri"/>
            </a:endParaRPr>
          </a:p>
        </p:txBody>
      </p:sp>
      <p:sp>
        <p:nvSpPr>
          <p:cNvPr id="167" name="CustomShape 3"/>
          <p:cNvSpPr/>
          <p:nvPr/>
        </p:nvSpPr>
        <p:spPr>
          <a:xfrm>
            <a:off x="3281400" y="6463080"/>
            <a:ext cx="334296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GB" sz="1500" b="0" strike="noStrike" spc="-1">
                <a:solidFill>
                  <a:srgbClr val="FFFFFF"/>
                </a:solidFill>
                <a:latin typeface="Calibri"/>
              </a:rPr>
              <a:t>BNTextillabor</a:t>
            </a:r>
            <a:endParaRPr lang="de-DE" sz="1500" b="0" strike="noStrike" spc="-1">
              <a:latin typeface="Calibri"/>
            </a:endParaRPr>
          </a:p>
        </p:txBody>
      </p:sp>
      <p:pic>
        <p:nvPicPr>
          <p:cNvPr id="168" name="Grafik 4"/>
          <p:cNvPicPr/>
          <p:nvPr/>
        </p:nvPicPr>
        <p:blipFill>
          <a:blip r:embed="rId3"/>
          <a:stretch/>
        </p:blipFill>
        <p:spPr>
          <a:xfrm>
            <a:off x="9225000" y="5740200"/>
            <a:ext cx="431640" cy="431640"/>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 name="TextShape 1"/>
          <p:cNvSpPr txBox="1"/>
          <p:nvPr/>
        </p:nvSpPr>
        <p:spPr>
          <a:xfrm>
            <a:off x="434880" y="604800"/>
            <a:ext cx="8279640" cy="799920"/>
          </a:xfrm>
          <a:prstGeom prst="rect">
            <a:avLst/>
          </a:prstGeom>
          <a:noFill/>
          <a:ln>
            <a:noFill/>
          </a:ln>
        </p:spPr>
        <p:txBody>
          <a:bodyPr lIns="90000" tIns="45000" rIns="90000" bIns="45000" anchor="b">
            <a:noAutofit/>
          </a:bodyPr>
          <a:lstStyle/>
          <a:p>
            <a:pPr>
              <a:lnSpc>
                <a:spcPct val="90000"/>
              </a:lnSpc>
              <a:spcBef>
                <a:spcPts val="601"/>
              </a:spcBef>
            </a:pPr>
            <a:r>
              <a:rPr lang="de-DE" sz="4000" b="1" strike="noStrike" spc="-1">
                <a:solidFill>
                  <a:srgbClr val="000000"/>
                </a:solidFill>
                <a:latin typeface="Fira Sans"/>
                <a:ea typeface="Fira Sans"/>
              </a:rPr>
              <a:t>Was bedeutet mir Kleidung?</a:t>
            </a:r>
            <a:endParaRPr lang="en-US" sz="4000" b="0" strike="noStrike" spc="-1">
              <a:solidFill>
                <a:srgbClr val="000000"/>
              </a:solidFill>
              <a:latin typeface="Calibri"/>
            </a:endParaRPr>
          </a:p>
        </p:txBody>
      </p:sp>
      <p:sp>
        <p:nvSpPr>
          <p:cNvPr id="170" name="TextShape 2"/>
          <p:cNvSpPr txBox="1"/>
          <p:nvPr/>
        </p:nvSpPr>
        <p:spPr>
          <a:xfrm>
            <a:off x="6996240" y="6463080"/>
            <a:ext cx="2228400" cy="364680"/>
          </a:xfrm>
          <a:prstGeom prst="rect">
            <a:avLst/>
          </a:prstGeom>
          <a:noFill/>
          <a:ln>
            <a:noFill/>
          </a:ln>
        </p:spPr>
        <p:txBody>
          <a:bodyPr anchor="ctr">
            <a:noAutofit/>
          </a:bodyPr>
          <a:lstStyle/>
          <a:p>
            <a:pPr algn="r">
              <a:lnSpc>
                <a:spcPct val="100000"/>
              </a:lnSpc>
            </a:pPr>
            <a:fld id="{99579650-F261-45EE-A408-20C4291C8095}" type="slidenum">
              <a:rPr lang="en-GB" sz="1200" b="0" strike="noStrike" spc="-1">
                <a:solidFill>
                  <a:srgbClr val="000000"/>
                </a:solidFill>
                <a:latin typeface="Calibri"/>
              </a:rPr>
              <a:t>5</a:t>
            </a:fld>
            <a:endParaRPr lang="de-DE" sz="1200" b="0" strike="noStrike" spc="-1">
              <a:latin typeface="Calibri"/>
            </a:endParaRPr>
          </a:p>
        </p:txBody>
      </p:sp>
      <p:sp>
        <p:nvSpPr>
          <p:cNvPr id="171" name="CustomShape 3"/>
          <p:cNvSpPr/>
          <p:nvPr/>
        </p:nvSpPr>
        <p:spPr>
          <a:xfrm>
            <a:off x="3281400" y="6463080"/>
            <a:ext cx="334296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GB" sz="1500" b="0" strike="noStrike" spc="-1">
                <a:solidFill>
                  <a:srgbClr val="FFFFFF"/>
                </a:solidFill>
                <a:latin typeface="Calibri"/>
              </a:rPr>
              <a:t>BNTextillabor</a:t>
            </a:r>
            <a:endParaRPr lang="de-DE" sz="1500" b="0" strike="noStrike" spc="-1">
              <a:latin typeface="Calibri"/>
            </a:endParaRPr>
          </a:p>
        </p:txBody>
      </p:sp>
      <p:pic>
        <p:nvPicPr>
          <p:cNvPr id="172" name="Grafik 4"/>
          <p:cNvPicPr/>
          <p:nvPr/>
        </p:nvPicPr>
        <p:blipFill>
          <a:blip r:embed="rId3"/>
          <a:stretch/>
        </p:blipFill>
        <p:spPr>
          <a:xfrm>
            <a:off x="9009000" y="2108520"/>
            <a:ext cx="431640" cy="431640"/>
          </a:xfrm>
          <a:prstGeom prst="rect">
            <a:avLst/>
          </a:prstGeom>
          <a:ln>
            <a:noFill/>
          </a:ln>
        </p:spPr>
      </p:pic>
      <p:grpSp>
        <p:nvGrpSpPr>
          <p:cNvPr id="173" name="Group 4"/>
          <p:cNvGrpSpPr/>
          <p:nvPr/>
        </p:nvGrpSpPr>
        <p:grpSpPr>
          <a:xfrm>
            <a:off x="228600" y="1486440"/>
            <a:ext cx="4805280" cy="3377880"/>
            <a:chOff x="228600" y="1486440"/>
            <a:chExt cx="4805280" cy="3377880"/>
          </a:xfrm>
        </p:grpSpPr>
        <p:pic>
          <p:nvPicPr>
            <p:cNvPr id="174" name="Grafik 11"/>
            <p:cNvPicPr/>
            <p:nvPr/>
          </p:nvPicPr>
          <p:blipFill>
            <a:blip r:embed="rId4"/>
            <a:stretch/>
          </p:blipFill>
          <p:spPr>
            <a:xfrm>
              <a:off x="228600" y="1486440"/>
              <a:ext cx="2514240" cy="3377880"/>
            </a:xfrm>
            <a:prstGeom prst="rect">
              <a:avLst/>
            </a:prstGeom>
            <a:ln>
              <a:noFill/>
            </a:ln>
          </p:spPr>
        </p:pic>
        <p:pic>
          <p:nvPicPr>
            <p:cNvPr id="175" name="Grafik 12"/>
            <p:cNvPicPr/>
            <p:nvPr/>
          </p:nvPicPr>
          <p:blipFill>
            <a:blip r:embed="rId5"/>
            <a:stretch/>
          </p:blipFill>
          <p:spPr>
            <a:xfrm>
              <a:off x="2633760" y="1512000"/>
              <a:ext cx="2400120" cy="3352320"/>
            </a:xfrm>
            <a:prstGeom prst="rect">
              <a:avLst/>
            </a:prstGeom>
            <a:ln>
              <a:noFill/>
            </a:ln>
          </p:spPr>
        </p:pic>
      </p:grpSp>
      <p:grpSp>
        <p:nvGrpSpPr>
          <p:cNvPr id="176" name="Group 5"/>
          <p:cNvGrpSpPr/>
          <p:nvPr/>
        </p:nvGrpSpPr>
        <p:grpSpPr>
          <a:xfrm>
            <a:off x="5131440" y="3175560"/>
            <a:ext cx="4615920" cy="3125160"/>
            <a:chOff x="5131440" y="3175560"/>
            <a:chExt cx="4615920" cy="3125160"/>
          </a:xfrm>
        </p:grpSpPr>
        <p:pic>
          <p:nvPicPr>
            <p:cNvPr id="177" name="Grafik 13"/>
            <p:cNvPicPr/>
            <p:nvPr/>
          </p:nvPicPr>
          <p:blipFill>
            <a:blip r:embed="rId6"/>
            <a:stretch/>
          </p:blipFill>
          <p:spPr>
            <a:xfrm>
              <a:off x="5131440" y="3175560"/>
              <a:ext cx="2323800" cy="3123720"/>
            </a:xfrm>
            <a:prstGeom prst="rect">
              <a:avLst/>
            </a:prstGeom>
            <a:ln>
              <a:noFill/>
            </a:ln>
          </p:spPr>
        </p:pic>
        <p:pic>
          <p:nvPicPr>
            <p:cNvPr id="178" name="Grafik 14"/>
            <p:cNvPicPr/>
            <p:nvPr/>
          </p:nvPicPr>
          <p:blipFill>
            <a:blip r:embed="rId7"/>
            <a:stretch/>
          </p:blipFill>
          <p:spPr>
            <a:xfrm>
              <a:off x="7423560" y="3202200"/>
              <a:ext cx="2323800" cy="3098520"/>
            </a:xfrm>
            <a:prstGeom prst="rect">
              <a:avLst/>
            </a:prstGeom>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 name="TextShape 1"/>
          <p:cNvSpPr txBox="1"/>
          <p:nvPr/>
        </p:nvSpPr>
        <p:spPr>
          <a:xfrm>
            <a:off x="396000" y="901800"/>
            <a:ext cx="8279640" cy="1406520"/>
          </a:xfrm>
          <a:prstGeom prst="rect">
            <a:avLst/>
          </a:prstGeom>
          <a:noFill/>
          <a:ln>
            <a:noFill/>
          </a:ln>
        </p:spPr>
        <p:txBody>
          <a:bodyPr lIns="90000" tIns="45000" rIns="90000" bIns="45000" anchor="b">
            <a:noAutofit/>
          </a:bodyPr>
          <a:lstStyle/>
          <a:p>
            <a:pPr>
              <a:lnSpc>
                <a:spcPct val="90000"/>
              </a:lnSpc>
              <a:spcBef>
                <a:spcPts val="601"/>
              </a:spcBef>
            </a:pPr>
            <a:r>
              <a:rPr lang="de-DE" sz="4000" b="1" strike="noStrike" spc="-1">
                <a:solidFill>
                  <a:srgbClr val="000000"/>
                </a:solidFill>
                <a:latin typeface="Fira Sans"/>
                <a:ea typeface="Fira Sans"/>
              </a:rPr>
              <a:t>Was bedeutet mir Kleidung?</a:t>
            </a:r>
            <a:br/>
            <a:br/>
            <a:endParaRPr lang="en-US" sz="4000" b="0" strike="noStrike" spc="-1">
              <a:solidFill>
                <a:srgbClr val="000000"/>
              </a:solidFill>
              <a:latin typeface="Calibri"/>
            </a:endParaRPr>
          </a:p>
        </p:txBody>
      </p:sp>
      <p:sp>
        <p:nvSpPr>
          <p:cNvPr id="180" name="TextShape 2"/>
          <p:cNvSpPr txBox="1"/>
          <p:nvPr/>
        </p:nvSpPr>
        <p:spPr>
          <a:xfrm>
            <a:off x="6996240" y="6463080"/>
            <a:ext cx="2228400" cy="364680"/>
          </a:xfrm>
          <a:prstGeom prst="rect">
            <a:avLst/>
          </a:prstGeom>
          <a:noFill/>
          <a:ln>
            <a:noFill/>
          </a:ln>
        </p:spPr>
        <p:txBody>
          <a:bodyPr anchor="ctr">
            <a:noAutofit/>
          </a:bodyPr>
          <a:lstStyle/>
          <a:p>
            <a:pPr algn="r">
              <a:lnSpc>
                <a:spcPct val="100000"/>
              </a:lnSpc>
            </a:pPr>
            <a:fld id="{A7E35C30-86C7-4CF4-BC2C-1A94A2A7CCB8}" type="slidenum">
              <a:rPr lang="en-GB" sz="1200" b="0" strike="noStrike" spc="-1">
                <a:solidFill>
                  <a:srgbClr val="000000"/>
                </a:solidFill>
                <a:latin typeface="Calibri"/>
              </a:rPr>
              <a:t>6</a:t>
            </a:fld>
            <a:endParaRPr lang="de-DE" sz="1200" b="0" strike="noStrike" spc="-1">
              <a:latin typeface="Calibri"/>
            </a:endParaRPr>
          </a:p>
        </p:txBody>
      </p:sp>
      <p:sp>
        <p:nvSpPr>
          <p:cNvPr id="181" name="CustomShape 3"/>
          <p:cNvSpPr/>
          <p:nvPr/>
        </p:nvSpPr>
        <p:spPr>
          <a:xfrm>
            <a:off x="3281400" y="6463080"/>
            <a:ext cx="334296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GB" sz="1500" b="0" strike="noStrike" spc="-1">
                <a:solidFill>
                  <a:srgbClr val="FFFFFF"/>
                </a:solidFill>
                <a:latin typeface="Calibri"/>
              </a:rPr>
              <a:t>BNTextillabor</a:t>
            </a:r>
            <a:endParaRPr lang="de-DE" sz="1500" b="0" strike="noStrike" spc="-1">
              <a:latin typeface="Calibri"/>
            </a:endParaRPr>
          </a:p>
        </p:txBody>
      </p:sp>
      <p:pic>
        <p:nvPicPr>
          <p:cNvPr id="182" name="Grafik 4"/>
          <p:cNvPicPr/>
          <p:nvPr/>
        </p:nvPicPr>
        <p:blipFill>
          <a:blip r:embed="rId3"/>
          <a:stretch/>
        </p:blipFill>
        <p:spPr>
          <a:xfrm>
            <a:off x="9225000" y="5740200"/>
            <a:ext cx="431640" cy="431640"/>
          </a:xfrm>
          <a:prstGeom prst="rect">
            <a:avLst/>
          </a:prstGeom>
          <a:ln>
            <a:noFill/>
          </a:ln>
        </p:spPr>
      </p:pic>
      <p:pic>
        <p:nvPicPr>
          <p:cNvPr id="183" name="Grafik 2"/>
          <p:cNvPicPr/>
          <p:nvPr/>
        </p:nvPicPr>
        <p:blipFill>
          <a:blip r:embed="rId4"/>
          <a:stretch/>
        </p:blipFill>
        <p:spPr>
          <a:xfrm>
            <a:off x="8460000" y="5740560"/>
            <a:ext cx="431280" cy="431280"/>
          </a:xfrm>
          <a:prstGeom prst="rect">
            <a:avLst/>
          </a:prstGeom>
          <a:ln>
            <a:noFill/>
          </a:ln>
        </p:spPr>
      </p:pic>
      <p:pic>
        <p:nvPicPr>
          <p:cNvPr id="184" name="Grafik 8"/>
          <p:cNvPicPr/>
          <p:nvPr/>
        </p:nvPicPr>
        <p:blipFill>
          <a:blip r:embed="rId5"/>
          <a:stretch/>
        </p:blipFill>
        <p:spPr>
          <a:xfrm>
            <a:off x="2916000" y="1339560"/>
            <a:ext cx="3599640" cy="497916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660EA6BF-D184-4DB3-A6F0-E2576F07C1BC}" type="slidenum">
              <a:rPr lang="en-GB" sz="1200" b="0" strike="noStrike" spc="-1">
                <a:solidFill>
                  <a:srgbClr val="000000"/>
                </a:solidFill>
                <a:latin typeface="Calibri"/>
              </a:rPr>
              <a:t>7</a:t>
            </a:fld>
            <a:endParaRPr lang="de-DE" sz="1200" b="0" strike="noStrike" spc="-1">
              <a:latin typeface="Calibri"/>
            </a:endParaRPr>
          </a:p>
        </p:txBody>
      </p:sp>
      <p:sp>
        <p:nvSpPr>
          <p:cNvPr id="186" name="TextShape 2"/>
          <p:cNvSpPr txBox="1"/>
          <p:nvPr/>
        </p:nvSpPr>
        <p:spPr>
          <a:xfrm>
            <a:off x="460080" y="1463040"/>
            <a:ext cx="9316440" cy="1965600"/>
          </a:xfrm>
          <a:prstGeom prst="rect">
            <a:avLst/>
          </a:prstGeom>
          <a:noFill/>
          <a:ln>
            <a:noFill/>
          </a:ln>
        </p:spPr>
        <p:txBody>
          <a:bodyPr lIns="90000" tIns="45000" rIns="90000" bIns="45000" anchor="b">
            <a:noAutofit/>
          </a:bodyPr>
          <a:lstStyle/>
          <a:p>
            <a:pPr>
              <a:lnSpc>
                <a:spcPct val="90000"/>
              </a:lnSpc>
            </a:pPr>
            <a:r>
              <a:rPr lang="de-DE" sz="4000" b="1" strike="noStrike" spc="-1">
                <a:solidFill>
                  <a:srgbClr val="000000"/>
                </a:solidFill>
                <a:latin typeface="Fira Sans"/>
                <a:ea typeface="Fira Sans"/>
              </a:rPr>
              <a:t>Was können wir als </a:t>
            </a:r>
            <a:br/>
            <a:r>
              <a:rPr lang="de-DE" sz="4000" b="1" strike="noStrike" spc="-1">
                <a:solidFill>
                  <a:srgbClr val="000000"/>
                </a:solidFill>
                <a:latin typeface="Fira Sans"/>
                <a:ea typeface="Fira Sans"/>
              </a:rPr>
              <a:t>KonsumentInnen tun, um Textilien nachhaltiger zu konsumieren?</a:t>
            </a:r>
            <a:endParaRPr lang="en-US" sz="4000" b="0" strike="noStrike" spc="-1">
              <a:solidFill>
                <a:srgbClr val="000000"/>
              </a:solidFill>
              <a:latin typeface="Calibri"/>
            </a:endParaRPr>
          </a:p>
        </p:txBody>
      </p:sp>
      <p:grpSp>
        <p:nvGrpSpPr>
          <p:cNvPr id="187" name="Group 3"/>
          <p:cNvGrpSpPr/>
          <p:nvPr/>
        </p:nvGrpSpPr>
        <p:grpSpPr>
          <a:xfrm>
            <a:off x="506520" y="3633840"/>
            <a:ext cx="8418960" cy="2108880"/>
            <a:chOff x="506520" y="3633840"/>
            <a:chExt cx="8418960" cy="2108880"/>
          </a:xfrm>
        </p:grpSpPr>
        <p:sp>
          <p:nvSpPr>
            <p:cNvPr id="188" name="CustomShape 4"/>
            <p:cNvSpPr/>
            <p:nvPr/>
          </p:nvSpPr>
          <p:spPr>
            <a:xfrm>
              <a:off x="506520" y="3808440"/>
              <a:ext cx="4599360" cy="175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150000"/>
                </a:lnSpc>
              </a:pPr>
              <a:r>
                <a:rPr lang="de-DE" sz="2400" b="1" strike="noStrike" spc="-1">
                  <a:solidFill>
                    <a:srgbClr val="000000"/>
                  </a:solidFill>
                  <a:latin typeface="Fire Sans Medium"/>
                  <a:ea typeface="Fira Sans Medium"/>
                </a:rPr>
                <a:t>Nachhaltig kaufen</a:t>
              </a:r>
              <a:br/>
              <a:endParaRPr lang="de-DE" sz="2400" b="0" strike="noStrike" spc="-1">
                <a:latin typeface="Calibri"/>
              </a:endParaRPr>
            </a:p>
          </p:txBody>
        </p:sp>
        <p:pic>
          <p:nvPicPr>
            <p:cNvPr id="189" name="Grafik 1"/>
            <p:cNvPicPr/>
            <p:nvPr/>
          </p:nvPicPr>
          <p:blipFill>
            <a:blip r:embed="rId3"/>
            <a:stretch/>
          </p:blipFill>
          <p:spPr>
            <a:xfrm>
              <a:off x="5066640" y="3633840"/>
              <a:ext cx="3858840" cy="2108880"/>
            </a:xfrm>
            <a:prstGeom prst="rect">
              <a:avLst/>
            </a:prstGeom>
            <a:ln>
              <a:noFill/>
            </a:ln>
          </p:spPr>
        </p:pic>
      </p:grpSp>
      <p:sp>
        <p:nvSpPr>
          <p:cNvPr id="190" name="CustomShape 5"/>
          <p:cNvSpPr/>
          <p:nvPr/>
        </p:nvSpPr>
        <p:spPr>
          <a:xfrm>
            <a:off x="3281400" y="6463080"/>
            <a:ext cx="334296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GB" sz="1500" b="0" strike="noStrike" spc="-1">
                <a:solidFill>
                  <a:srgbClr val="FFFFFF"/>
                </a:solidFill>
                <a:latin typeface="Calibri"/>
              </a:rPr>
              <a:t>BNTextillabor</a:t>
            </a:r>
            <a:endParaRPr lang="de-DE" sz="1500" b="0" strike="noStrike" spc="-1">
              <a:latin typeface="Calibri"/>
            </a:endParaRPr>
          </a:p>
        </p:txBody>
      </p:sp>
      <p:sp>
        <p:nvSpPr>
          <p:cNvPr id="191" name="CustomShape 6"/>
          <p:cNvSpPr/>
          <p:nvPr/>
        </p:nvSpPr>
        <p:spPr>
          <a:xfrm>
            <a:off x="6996240" y="5624280"/>
            <a:ext cx="245016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900" b="0" strike="noStrike" spc="-1">
                <a:solidFill>
                  <a:srgbClr val="000000"/>
                </a:solidFill>
                <a:latin typeface="Fira Sans"/>
                <a:ea typeface="Fira Sans"/>
              </a:rPr>
              <a:t>Grafik: https://freshideen.com/</a:t>
            </a:r>
            <a:endParaRPr lang="de-DE" sz="900" b="0" strike="noStrike" spc="-1">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 name="TextShape 1"/>
          <p:cNvSpPr txBox="1"/>
          <p:nvPr/>
        </p:nvSpPr>
        <p:spPr>
          <a:xfrm>
            <a:off x="6996240" y="6492960"/>
            <a:ext cx="2228400" cy="364680"/>
          </a:xfrm>
          <a:prstGeom prst="rect">
            <a:avLst/>
          </a:prstGeom>
          <a:noFill/>
          <a:ln>
            <a:noFill/>
          </a:ln>
        </p:spPr>
        <p:txBody>
          <a:bodyPr anchor="ctr">
            <a:noAutofit/>
          </a:bodyPr>
          <a:lstStyle/>
          <a:p>
            <a:pPr algn="r">
              <a:lnSpc>
                <a:spcPct val="100000"/>
              </a:lnSpc>
            </a:pPr>
            <a:fld id="{B0277819-09A1-425B-B522-7B83A1D3FE83}" type="slidenum">
              <a:rPr lang="en-GB" sz="1200" b="0" strike="noStrike" spc="-1">
                <a:solidFill>
                  <a:srgbClr val="000000"/>
                </a:solidFill>
                <a:latin typeface="Calibri"/>
              </a:rPr>
              <a:t>8</a:t>
            </a:fld>
            <a:endParaRPr lang="de-DE" sz="1200" b="0" strike="noStrike" spc="-1">
              <a:latin typeface="Calibri"/>
            </a:endParaRPr>
          </a:p>
        </p:txBody>
      </p:sp>
      <p:sp>
        <p:nvSpPr>
          <p:cNvPr id="193" name="TextShape 2"/>
          <p:cNvSpPr txBox="1"/>
          <p:nvPr/>
        </p:nvSpPr>
        <p:spPr>
          <a:xfrm>
            <a:off x="821520" y="559080"/>
            <a:ext cx="8985240" cy="1281960"/>
          </a:xfrm>
          <a:prstGeom prst="rect">
            <a:avLst/>
          </a:prstGeom>
          <a:noFill/>
          <a:ln>
            <a:noFill/>
          </a:ln>
        </p:spPr>
        <p:txBody>
          <a:bodyPr lIns="90000" tIns="45000" rIns="90000" bIns="45000" anchor="b">
            <a:normAutofit/>
          </a:bodyPr>
          <a:lstStyle/>
          <a:p>
            <a:pPr>
              <a:lnSpc>
                <a:spcPct val="90000"/>
              </a:lnSpc>
            </a:pPr>
            <a:r>
              <a:rPr lang="de-DE" sz="4000" b="1" strike="noStrike" spc="-1" dirty="0">
                <a:solidFill>
                  <a:srgbClr val="000000"/>
                </a:solidFill>
                <a:latin typeface="Fira Sans"/>
                <a:ea typeface="Fira Sans"/>
              </a:rPr>
              <a:t>Auf ökologische Produktion achten</a:t>
            </a:r>
            <a:endParaRPr lang="en-US" sz="4000" b="0" strike="noStrike" spc="-1" dirty="0">
              <a:solidFill>
                <a:srgbClr val="000000"/>
              </a:solidFill>
              <a:latin typeface="Calibri"/>
            </a:endParaRPr>
          </a:p>
        </p:txBody>
      </p:sp>
      <p:sp>
        <p:nvSpPr>
          <p:cNvPr id="194" name="CustomShape 3"/>
          <p:cNvSpPr/>
          <p:nvPr/>
        </p:nvSpPr>
        <p:spPr>
          <a:xfrm>
            <a:off x="3281400" y="6463080"/>
            <a:ext cx="334296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GB" sz="1500" b="0" strike="noStrike" spc="-1">
                <a:solidFill>
                  <a:srgbClr val="FFFFFF"/>
                </a:solidFill>
                <a:latin typeface="Calibri"/>
              </a:rPr>
              <a:t>BNTextillabor</a:t>
            </a:r>
            <a:endParaRPr lang="de-DE" sz="1500" b="0" strike="noStrike" spc="-1">
              <a:latin typeface="Calibri"/>
            </a:endParaRPr>
          </a:p>
        </p:txBody>
      </p:sp>
      <p:grpSp>
        <p:nvGrpSpPr>
          <p:cNvPr id="195" name="Group 4"/>
          <p:cNvGrpSpPr/>
          <p:nvPr/>
        </p:nvGrpSpPr>
        <p:grpSpPr>
          <a:xfrm>
            <a:off x="821520" y="2175480"/>
            <a:ext cx="5870520" cy="4160520"/>
            <a:chOff x="821520" y="2175480"/>
            <a:chExt cx="5870520" cy="4160520"/>
          </a:xfrm>
        </p:grpSpPr>
        <p:pic>
          <p:nvPicPr>
            <p:cNvPr id="196" name="Grafik 7"/>
            <p:cNvPicPr/>
            <p:nvPr/>
          </p:nvPicPr>
          <p:blipFill>
            <a:blip r:embed="rId3"/>
            <a:stretch/>
          </p:blipFill>
          <p:spPr>
            <a:xfrm>
              <a:off x="821520" y="2175480"/>
              <a:ext cx="5848200" cy="3953160"/>
            </a:xfrm>
            <a:prstGeom prst="rect">
              <a:avLst/>
            </a:prstGeom>
            <a:ln>
              <a:noFill/>
            </a:ln>
          </p:spPr>
        </p:pic>
        <p:sp>
          <p:nvSpPr>
            <p:cNvPr id="197" name="CustomShape 5"/>
            <p:cNvSpPr/>
            <p:nvPr/>
          </p:nvSpPr>
          <p:spPr>
            <a:xfrm>
              <a:off x="4952880" y="5941800"/>
              <a:ext cx="1739160" cy="394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000" b="0" strike="noStrike" spc="-1">
                  <a:solidFill>
                    <a:srgbClr val="000000"/>
                  </a:solidFill>
                  <a:latin typeface="Fire Sans Medium"/>
                </a:rPr>
                <a:t>Bild: Unsplash / Volha Flaxeco</a:t>
              </a:r>
              <a:endParaRPr lang="de-DE" sz="1000" b="0" strike="noStrike" spc="-1">
                <a:latin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C3E276C2-8225-4608-8307-68C7CE84A750}" type="slidenum">
              <a:rPr lang="en-GB" sz="1200" b="0" strike="noStrike" spc="-1">
                <a:solidFill>
                  <a:srgbClr val="000000"/>
                </a:solidFill>
                <a:latin typeface="Calibri"/>
              </a:rPr>
              <a:t>9</a:t>
            </a:fld>
            <a:endParaRPr lang="de-DE" sz="1200" b="0" strike="noStrike" spc="-1">
              <a:latin typeface="Calibri"/>
            </a:endParaRPr>
          </a:p>
        </p:txBody>
      </p:sp>
      <p:sp>
        <p:nvSpPr>
          <p:cNvPr id="199" name="TextShape 2"/>
          <p:cNvSpPr txBox="1"/>
          <p:nvPr/>
        </p:nvSpPr>
        <p:spPr>
          <a:xfrm>
            <a:off x="565200" y="930240"/>
            <a:ext cx="8985240" cy="1976760"/>
          </a:xfrm>
          <a:prstGeom prst="rect">
            <a:avLst/>
          </a:prstGeom>
          <a:noFill/>
          <a:ln>
            <a:noFill/>
          </a:ln>
        </p:spPr>
        <p:txBody>
          <a:bodyPr lIns="90000" tIns="45000" rIns="90000" bIns="45000" anchor="b">
            <a:normAutofit/>
          </a:bodyPr>
          <a:lstStyle/>
          <a:p>
            <a:pPr>
              <a:lnSpc>
                <a:spcPct val="90000"/>
              </a:lnSpc>
            </a:pPr>
            <a:r>
              <a:rPr lang="de-DE" sz="4000" b="1" strike="noStrike" spc="-1" dirty="0">
                <a:solidFill>
                  <a:srgbClr val="000000"/>
                </a:solidFill>
                <a:latin typeface="Fira Sans"/>
                <a:ea typeface="Fira Sans"/>
              </a:rPr>
              <a:t>Lokale  Produktion:</a:t>
            </a:r>
            <a:br>
              <a:rPr dirty="0"/>
            </a:br>
            <a:r>
              <a:rPr lang="de-DE" sz="4000" b="1" strike="noStrike" spc="-1" dirty="0">
                <a:solidFill>
                  <a:srgbClr val="000000"/>
                </a:solidFill>
                <a:latin typeface="Fira Sans"/>
                <a:ea typeface="Fira Sans"/>
              </a:rPr>
              <a:t>Wo kommt eure Kleidung her?</a:t>
            </a:r>
            <a:br>
              <a:rPr dirty="0"/>
            </a:br>
            <a:r>
              <a:rPr lang="de-DE" sz="4000" b="1" strike="noStrike" spc="-1" dirty="0">
                <a:solidFill>
                  <a:srgbClr val="000000"/>
                </a:solidFill>
                <a:latin typeface="Fira Sans"/>
                <a:ea typeface="Fira Sans"/>
              </a:rPr>
              <a:t>Made in…</a:t>
            </a:r>
            <a:endParaRPr lang="en-US" sz="4000" b="0" strike="noStrike" spc="-1" dirty="0">
              <a:solidFill>
                <a:srgbClr val="000000"/>
              </a:solidFill>
              <a:latin typeface="Calibri"/>
            </a:endParaRPr>
          </a:p>
        </p:txBody>
      </p:sp>
      <p:grpSp>
        <p:nvGrpSpPr>
          <p:cNvPr id="200" name="Group 3"/>
          <p:cNvGrpSpPr/>
          <p:nvPr/>
        </p:nvGrpSpPr>
        <p:grpSpPr>
          <a:xfrm>
            <a:off x="681120" y="3174840"/>
            <a:ext cx="5162040" cy="2752200"/>
            <a:chOff x="681120" y="3174840"/>
            <a:chExt cx="5162040" cy="2752200"/>
          </a:xfrm>
        </p:grpSpPr>
        <p:pic>
          <p:nvPicPr>
            <p:cNvPr id="201" name="Grafik 1"/>
            <p:cNvPicPr/>
            <p:nvPr/>
          </p:nvPicPr>
          <p:blipFill>
            <a:blip r:embed="rId3"/>
            <a:stretch/>
          </p:blipFill>
          <p:spPr>
            <a:xfrm>
              <a:off x="681120" y="3174840"/>
              <a:ext cx="4885920" cy="2752200"/>
            </a:xfrm>
            <a:prstGeom prst="rect">
              <a:avLst/>
            </a:prstGeom>
            <a:ln>
              <a:noFill/>
            </a:ln>
          </p:spPr>
        </p:pic>
        <p:sp>
          <p:nvSpPr>
            <p:cNvPr id="202" name="CustomShape 4"/>
            <p:cNvSpPr/>
            <p:nvPr/>
          </p:nvSpPr>
          <p:spPr>
            <a:xfrm>
              <a:off x="3459240" y="5697000"/>
              <a:ext cx="238392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900" b="0" strike="noStrike" spc="-1">
                  <a:solidFill>
                    <a:srgbClr val="FFFFFF"/>
                  </a:solidFill>
                  <a:latin typeface="Fira Sans"/>
                  <a:ea typeface="Fira Sans"/>
                </a:rPr>
                <a:t>Bild: Kampagne für saubere Kleidung</a:t>
              </a:r>
              <a:endParaRPr lang="de-DE" sz="900" b="0" strike="noStrike" spc="-1">
                <a:latin typeface="Calibri"/>
              </a:endParaRPr>
            </a:p>
          </p:txBody>
        </p:sp>
      </p:grpSp>
      <p:sp>
        <p:nvSpPr>
          <p:cNvPr id="203" name="CustomShape 5"/>
          <p:cNvSpPr/>
          <p:nvPr/>
        </p:nvSpPr>
        <p:spPr>
          <a:xfrm>
            <a:off x="3281400" y="6463080"/>
            <a:ext cx="334296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GB" sz="1500" b="0" strike="noStrike" spc="-1">
                <a:solidFill>
                  <a:srgbClr val="FFFFFF"/>
                </a:solidFill>
                <a:latin typeface="Calibri"/>
              </a:rPr>
              <a:t>BNTextillabor</a:t>
            </a:r>
            <a:endParaRPr lang="de-DE" sz="1500" b="0" strike="noStrike" spc="-1">
              <a:latin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1886</Words>
  <Application>Microsoft Macintosh PowerPoint</Application>
  <PresentationFormat>A4-Papier (210 x 297 mm)</PresentationFormat>
  <Paragraphs>242</Paragraphs>
  <Slides>17</Slides>
  <Notes>17</Notes>
  <HiddenSlides>0</HiddenSlides>
  <MMClips>0</MMClips>
  <ScaleCrop>false</ScaleCrop>
  <HeadingPairs>
    <vt:vector size="6" baseType="variant">
      <vt:variant>
        <vt:lpstr>Verwendete Schriftarten</vt:lpstr>
      </vt:variant>
      <vt:variant>
        <vt:i4>10</vt:i4>
      </vt:variant>
      <vt:variant>
        <vt:lpstr>Design</vt:lpstr>
      </vt:variant>
      <vt:variant>
        <vt:i4>3</vt:i4>
      </vt:variant>
      <vt:variant>
        <vt:lpstr>Folientitel</vt:lpstr>
      </vt:variant>
      <vt:variant>
        <vt:i4>17</vt:i4>
      </vt:variant>
    </vt:vector>
  </HeadingPairs>
  <TitlesOfParts>
    <vt:vector size="30" baseType="lpstr">
      <vt:lpstr>Arial</vt:lpstr>
      <vt:lpstr>Calibri</vt:lpstr>
      <vt:lpstr>Calibri Light</vt:lpstr>
      <vt:lpstr>Fira Sans</vt:lpstr>
      <vt:lpstr>Fira Sans Light</vt:lpstr>
      <vt:lpstr>Fira Sans Medium</vt:lpstr>
      <vt:lpstr>Fire Sans Medium</vt:lpstr>
      <vt:lpstr>Muli</vt:lpstr>
      <vt:lpstr>Symbol</vt:lpstr>
      <vt:lpstr>Wingdings</vt:lpstr>
      <vt:lpstr>Office Theme</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Christian Gentsch</dc:creator>
  <dc:description/>
  <cp:lastModifiedBy>Microsoft Office User</cp:lastModifiedBy>
  <cp:revision>515</cp:revision>
  <dcterms:created xsi:type="dcterms:W3CDTF">2020-01-29T15:16:36Z</dcterms:created>
  <dcterms:modified xsi:type="dcterms:W3CDTF">2021-07-06T07:54:45Z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17</vt:i4>
  </property>
  <property fmtid="{D5CDD505-2E9C-101B-9397-08002B2CF9AE}" pid="8" name="PresentationFormat">
    <vt:lpwstr>A4-Papier (210 x 297 mm)</vt:lpwstr>
  </property>
  <property fmtid="{D5CDD505-2E9C-101B-9397-08002B2CF9AE}" pid="9" name="ScaleCrop">
    <vt:bool>false</vt:bool>
  </property>
  <property fmtid="{D5CDD505-2E9C-101B-9397-08002B2CF9AE}" pid="10" name="ShareDoc">
    <vt:bool>false</vt:bool>
  </property>
  <property fmtid="{D5CDD505-2E9C-101B-9397-08002B2CF9AE}" pid="11" name="Slides">
    <vt:i4>17</vt:i4>
  </property>
</Properties>
</file>