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4"/>
  </p:notesMasterIdLst>
  <p:sldIdLst>
    <p:sldId id="256" r:id="rId2"/>
    <p:sldId id="258" r:id="rId3"/>
    <p:sldId id="259" r:id="rId4"/>
    <p:sldId id="322" r:id="rId5"/>
    <p:sldId id="548" r:id="rId6"/>
    <p:sldId id="549" r:id="rId7"/>
    <p:sldId id="524" r:id="rId8"/>
    <p:sldId id="544" r:id="rId9"/>
    <p:sldId id="545" r:id="rId10"/>
    <p:sldId id="547" r:id="rId11"/>
    <p:sldId id="546" r:id="rId12"/>
    <p:sldId id="539"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0" clrIdx="0"/>
  <p:cmAuthor id="2" name="TU-Pseudonym 8095161539358454" initials="T8" lastIdx="11" clrIdx="1">
    <p:extLst>
      <p:ext uri="{19B8F6BF-5375-455C-9EA6-DF929625EA0E}">
        <p15:presenceInfo xmlns:p15="http://schemas.microsoft.com/office/powerpoint/2012/main" userId="S::8095161539358454@msopseudo.tu-berlin.de::36d971b5-e16a-4134-b55e-3ee4ab064e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241"/>
    <a:srgbClr val="64CFAC"/>
    <a:srgbClr val="6EE3BC"/>
    <a:srgbClr val="FF7C00"/>
    <a:srgbClr val="FFA900"/>
    <a:srgbClr val="A7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43" autoAdjust="0"/>
    <p:restoredTop sz="75078"/>
  </p:normalViewPr>
  <p:slideViewPr>
    <p:cSldViewPr snapToGrid="0" snapToObjects="1">
      <p:cViewPr>
        <p:scale>
          <a:sx n="82" d="100"/>
          <a:sy n="82" d="100"/>
        </p:scale>
        <p:origin x="1232" y="-56"/>
      </p:cViewPr>
      <p:guideLst/>
    </p:cSldViewPr>
  </p:slideViewPr>
  <p:outlineViewPr>
    <p:cViewPr>
      <p:scale>
        <a:sx n="33" d="100"/>
        <a:sy n="33" d="100"/>
      </p:scale>
      <p:origin x="0" y="0"/>
    </p:cViewPr>
  </p:outlineViewPr>
  <p:notesTextViewPr>
    <p:cViewPr>
      <p:scale>
        <a:sx n="175" d="100"/>
        <a:sy n="17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7FE0-46D7-994E-BC96-10CD03DF89CD}" type="datetimeFigureOut">
              <a:rPr lang="en-GB" smtClean="0"/>
              <a:t>06/07/2021</a:t>
            </a:fld>
            <a:endParaRPr lang="en-GB"/>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4167E-C497-0A40-B064-A74F921F976E}" type="slidenum">
              <a:rPr lang="en-GB" smtClean="0"/>
              <a:t>‹Nr.›</a:t>
            </a:fld>
            <a:endParaRPr lang="en-GB"/>
          </a:p>
        </p:txBody>
      </p:sp>
    </p:spTree>
    <p:extLst>
      <p:ext uri="{BB962C8B-B14F-4D97-AF65-F5344CB8AC3E}">
        <p14:creationId xmlns:p14="http://schemas.microsoft.com/office/powerpoint/2010/main" val="284290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00150" y="1143000"/>
            <a:ext cx="4457700" cy="3086100"/>
          </a:xfrm>
          <a:prstGeom prst="rect">
            <a:avLst/>
          </a:prstGeom>
        </p:spPr>
      </p:sp>
      <p:sp>
        <p:nvSpPr>
          <p:cNvPr id="46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1200" b="0" strike="noStrike" spc="-1" dirty="0">
                <a:latin typeface="Calibri"/>
              </a:rPr>
              <a:t>Einleitungsfolie 1 von 3:</a:t>
            </a:r>
          </a:p>
          <a:p>
            <a:pPr marL="216000" indent="-216000">
              <a:lnSpc>
                <a:spcPct val="100000"/>
              </a:lnSpc>
            </a:pPr>
            <a:endParaRPr lang="de-DE" sz="12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in einem Forschungsprojekts der Uni Ulm und der TU Berlin in Zusammenarbeit mit 5 Schulklassen entwickelt. </a:t>
            </a:r>
          </a:p>
          <a:p>
            <a:pPr>
              <a:lnSpc>
                <a:spcPct val="100000"/>
              </a:lnSpc>
            </a:pPr>
            <a:r>
              <a:rPr lang="de-DE" sz="2000" b="0" strike="noStrike" spc="-1" dirty="0">
                <a:latin typeface="Calibri"/>
              </a:rPr>
              <a:t>Gefördert wurde das Projekt von der Deutschen Bundesstiftung Umwelt, der Forschungszeitraum war von 2019 bis 2021.</a:t>
            </a:r>
          </a:p>
          <a:p>
            <a:pPr>
              <a:lnSpc>
                <a:spcPct val="100000"/>
              </a:lnSpc>
            </a:pPr>
            <a:endParaRPr lang="de-DE" sz="20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a:lnSpc>
                <a:spcPct val="100000"/>
              </a:lnSpc>
            </a:pPr>
            <a:endParaRPr lang="de-DE" sz="2000" b="0" strike="noStrike" spc="-1" dirty="0">
              <a:latin typeface="Calibri"/>
            </a:endParaRPr>
          </a:p>
          <a:p>
            <a:pPr>
              <a:lnSpc>
                <a:spcPct val="100000"/>
              </a:lnSpc>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a:lnSpc>
                <a:spcPct val="100000"/>
              </a:lnSpc>
            </a:pPr>
            <a:endParaRPr lang="de-DE" sz="2000" b="0" strike="noStrike" spc="-1" dirty="0">
              <a:latin typeface="Calibri"/>
            </a:endParaRPr>
          </a:p>
          <a:p>
            <a:pPr>
              <a:lnSpc>
                <a:spcPct val="100000"/>
              </a:lnSpc>
            </a:pPr>
            <a:r>
              <a:rPr lang="de-DE" sz="2000" b="0" strike="noStrike" spc="-1" dirty="0">
                <a:latin typeface="Calibri"/>
              </a:rPr>
              <a:t>Mehr Info:</a:t>
            </a:r>
          </a:p>
          <a:p>
            <a:pPr>
              <a:lnSpc>
                <a:spcPct val="100000"/>
              </a:lnSpc>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a:lnSpc>
                <a:spcPct val="100000"/>
              </a:lnSpc>
            </a:pPr>
            <a:endParaRPr lang="de-DE" sz="2000" b="0" strike="noStrike" spc="-1" dirty="0">
              <a:latin typeface="Calibri"/>
            </a:endParaRPr>
          </a:p>
          <a:p>
            <a:pPr>
              <a:lnSpc>
                <a:spcPct val="100000"/>
              </a:lnSpc>
            </a:pPr>
            <a:endParaRPr lang="de-DE" sz="2000" b="0" strike="noStrike" spc="-1" dirty="0">
              <a:latin typeface="Calibri"/>
            </a:endParaRPr>
          </a:p>
        </p:txBody>
      </p:sp>
      <p:sp>
        <p:nvSpPr>
          <p:cNvPr id="46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E891F2E-2D47-4011-A0C4-C0A53A4DCA8A}" type="slidenum">
              <a:rPr lang="en-GB" sz="1200" b="0" strike="noStrike" spc="-1">
                <a:latin typeface="Calibri"/>
              </a:rPr>
              <a:t>1</a:t>
            </a:fld>
            <a:endParaRPr lang="de-DE" sz="1200" b="0" strike="noStrike" spc="-1">
              <a:latin typeface="Calibri"/>
            </a:endParaRPr>
          </a:p>
        </p:txBody>
      </p:sp>
    </p:spTree>
    <p:extLst>
      <p:ext uri="{BB962C8B-B14F-4D97-AF65-F5344CB8AC3E}">
        <p14:creationId xmlns:p14="http://schemas.microsoft.com/office/powerpoint/2010/main" val="255750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Einführung in den Workshop findet sich hier:</a:t>
            </a:r>
          </a:p>
          <a:p>
            <a:r>
              <a:rPr lang="de-DE" dirty="0"/>
              <a:t>https://</a:t>
            </a:r>
            <a:r>
              <a:rPr lang="de-DE" dirty="0" err="1"/>
              <a:t>www.uni-ulm.de</a:t>
            </a:r>
            <a:r>
              <a:rPr lang="de-DE" dirty="0"/>
              <a:t>/</a:t>
            </a:r>
            <a:r>
              <a:rPr lang="de-DE" dirty="0" err="1"/>
              <a:t>mawi</a:t>
            </a:r>
            <a:r>
              <a:rPr lang="de-DE" dirty="0"/>
              <a:t>/</a:t>
            </a:r>
            <a:r>
              <a:rPr lang="de-DE" dirty="0" err="1"/>
              <a:t>bntextillabor</a:t>
            </a:r>
            <a:r>
              <a:rPr lang="de-DE" dirty="0"/>
              <a:t>/</a:t>
            </a:r>
            <a:r>
              <a:rPr lang="de-DE" dirty="0" err="1"/>
              <a:t>bildungsangebote</a:t>
            </a:r>
            <a:r>
              <a:rPr lang="de-DE" dirty="0"/>
              <a:t>/</a:t>
            </a:r>
            <a:r>
              <a:rPr lang="de-DE" dirty="0" err="1"/>
              <a:t>lehrkraefte</a:t>
            </a:r>
            <a:r>
              <a:rPr lang="de-DE" dirty="0"/>
              <a:t>/praxis-workshops/ </a:t>
            </a:r>
          </a:p>
          <a:p>
            <a:r>
              <a:rPr lang="de-DE" dirty="0"/>
              <a:t>Auf der Website vom </a:t>
            </a:r>
            <a:r>
              <a:rPr lang="de-DE" dirty="0" err="1"/>
              <a:t>BNTextillabor</a:t>
            </a:r>
            <a:r>
              <a:rPr lang="de-DE" dirty="0"/>
              <a:t> und auf Facebook und Instagram zeigen kurze Video- und </a:t>
            </a:r>
            <a:r>
              <a:rPr lang="de-DE" dirty="0" err="1"/>
              <a:t>Fototutorials</a:t>
            </a:r>
            <a:r>
              <a:rPr lang="de-DE" dirty="0"/>
              <a:t> verschiedene Möglichkeiten zur Reparatur oder schnelle Tipps, um ein altes Kleidungsstück wieder aufzufrischen. </a:t>
            </a:r>
          </a:p>
        </p:txBody>
      </p:sp>
      <p:sp>
        <p:nvSpPr>
          <p:cNvPr id="4" name="Foliennummernplatzhalter 3"/>
          <p:cNvSpPr>
            <a:spLocks noGrp="1"/>
          </p:cNvSpPr>
          <p:nvPr>
            <p:ph type="sldNum" sz="quarter" idx="5"/>
          </p:nvPr>
        </p:nvSpPr>
        <p:spPr/>
        <p:txBody>
          <a:bodyPr/>
          <a:lstStyle/>
          <a:p>
            <a:fld id="{4C64167E-C497-0A40-B064-A74F921F976E}" type="slidenum">
              <a:rPr lang="en-GB" smtClean="0"/>
              <a:t>10</a:t>
            </a:fld>
            <a:endParaRPr lang="en-GB"/>
          </a:p>
        </p:txBody>
      </p:sp>
    </p:spTree>
    <p:extLst>
      <p:ext uri="{BB962C8B-B14F-4D97-AF65-F5344CB8AC3E}">
        <p14:creationId xmlns:p14="http://schemas.microsoft.com/office/powerpoint/2010/main" val="384808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weitere Möglichkeit, Kleidungsstücke aufzuwerten und länger tragbar zu machen, ist die Verschönerung durch Textildruck.</a:t>
            </a:r>
          </a:p>
          <a:p>
            <a:r>
              <a:rPr lang="de-DE" dirty="0"/>
              <a:t>Eine Einführung in den Workshop findet sich hier:</a:t>
            </a:r>
          </a:p>
          <a:p>
            <a:r>
              <a:rPr lang="de-DE" dirty="0"/>
              <a:t>https://</a:t>
            </a:r>
            <a:r>
              <a:rPr lang="de-DE" dirty="0" err="1"/>
              <a:t>www.uni-ulm.de</a:t>
            </a:r>
            <a:r>
              <a:rPr lang="de-DE" dirty="0"/>
              <a:t>/</a:t>
            </a:r>
            <a:r>
              <a:rPr lang="de-DE" dirty="0" err="1"/>
              <a:t>mawi</a:t>
            </a:r>
            <a:r>
              <a:rPr lang="de-DE" dirty="0"/>
              <a:t>/</a:t>
            </a:r>
            <a:r>
              <a:rPr lang="de-DE" dirty="0" err="1"/>
              <a:t>bntextillabor</a:t>
            </a:r>
            <a:r>
              <a:rPr lang="de-DE" dirty="0"/>
              <a:t>/</a:t>
            </a:r>
            <a:r>
              <a:rPr lang="de-DE" dirty="0" err="1"/>
              <a:t>bildungsangebote</a:t>
            </a:r>
            <a:r>
              <a:rPr lang="de-DE" dirty="0"/>
              <a:t>/</a:t>
            </a:r>
            <a:r>
              <a:rPr lang="de-DE" dirty="0" err="1"/>
              <a:t>lehrkraefte</a:t>
            </a:r>
            <a:r>
              <a:rPr lang="de-DE" dirty="0"/>
              <a:t>/praxis-workshops/</a:t>
            </a:r>
            <a:endParaRPr lang="de-DE" u="sng" dirty="0"/>
          </a:p>
          <a:p>
            <a:endParaRPr lang="de-DE" dirty="0"/>
          </a:p>
          <a:p>
            <a:r>
              <a:rPr lang="de-DE" dirty="0"/>
              <a:t>Auf der Website vom </a:t>
            </a:r>
            <a:r>
              <a:rPr lang="de-DE" dirty="0" err="1"/>
              <a:t>BNTextillabor</a:t>
            </a:r>
            <a:r>
              <a:rPr lang="de-DE" dirty="0"/>
              <a:t> und auf Facebook und Instagram zeigen kurze Video- und </a:t>
            </a:r>
            <a:r>
              <a:rPr lang="de-DE" dirty="0" err="1"/>
              <a:t>Fototutorials</a:t>
            </a:r>
            <a:r>
              <a:rPr lang="de-DE" dirty="0"/>
              <a:t> verschiedene Möglichkeiten zur Reparatur oder schnelle Tipps, um ein altes Kleidungsstück wieder aufzufrischen. </a:t>
            </a:r>
          </a:p>
        </p:txBody>
      </p:sp>
      <p:sp>
        <p:nvSpPr>
          <p:cNvPr id="4" name="Foliennummernplatzhalter 3"/>
          <p:cNvSpPr>
            <a:spLocks noGrp="1"/>
          </p:cNvSpPr>
          <p:nvPr>
            <p:ph type="sldNum" sz="quarter" idx="5"/>
          </p:nvPr>
        </p:nvSpPr>
        <p:spPr/>
        <p:txBody>
          <a:bodyPr/>
          <a:lstStyle/>
          <a:p>
            <a:fld id="{4C64167E-C497-0A40-B064-A74F921F976E}" type="slidenum">
              <a:rPr lang="en-GB" smtClean="0"/>
              <a:t>11</a:t>
            </a:fld>
            <a:endParaRPr lang="en-GB"/>
          </a:p>
        </p:txBody>
      </p:sp>
    </p:spTree>
    <p:extLst>
      <p:ext uri="{BB962C8B-B14F-4D97-AF65-F5344CB8AC3E}">
        <p14:creationId xmlns:p14="http://schemas.microsoft.com/office/powerpoint/2010/main" val="351373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PlaceHolder 1"/>
          <p:cNvSpPr>
            <a:spLocks noGrp="1" noRot="1" noChangeAspect="1"/>
          </p:cNvSpPr>
          <p:nvPr>
            <p:ph type="sldImg"/>
          </p:nvPr>
        </p:nvSpPr>
        <p:spPr>
          <a:xfrm>
            <a:off x="2900363" y="857250"/>
            <a:ext cx="3343275" cy="2314575"/>
          </a:xfrm>
          <a:prstGeom prst="rect">
            <a:avLst/>
          </a:prstGeom>
        </p:spPr>
      </p:sp>
      <p:sp>
        <p:nvSpPr>
          <p:cNvPr id="565" name="PlaceHolder 2"/>
          <p:cNvSpPr>
            <a:spLocks noGrp="1"/>
          </p:cNvSpPr>
          <p:nvPr>
            <p:ph type="body"/>
          </p:nvPr>
        </p:nvSpPr>
        <p:spPr>
          <a:xfrm>
            <a:off x="914400" y="3300480"/>
            <a:ext cx="7314720" cy="2700000"/>
          </a:xfrm>
          <a:prstGeom prst="rect">
            <a:avLst/>
          </a:prstGeom>
        </p:spPr>
        <p:txBody>
          <a:bodyPr>
            <a:noAutofit/>
          </a:bodyPr>
          <a:lstStyle/>
          <a:p>
            <a:pPr marL="216000" indent="-216000">
              <a:lnSpc>
                <a:spcPct val="100000"/>
              </a:lnSpc>
            </a:pPr>
            <a:endParaRPr lang="de-DE" sz="2000" b="0" strike="noStrike" spc="-1" dirty="0">
              <a:latin typeface="Calibri"/>
            </a:endParaRPr>
          </a:p>
        </p:txBody>
      </p:sp>
      <p:sp>
        <p:nvSpPr>
          <p:cNvPr id="566" name="TextShape 3"/>
          <p:cNvSpPr txBox="1"/>
          <p:nvPr/>
        </p:nvSpPr>
        <p:spPr>
          <a:xfrm>
            <a:off x="5179680" y="6514020"/>
            <a:ext cx="3961920" cy="343710"/>
          </a:xfrm>
          <a:prstGeom prst="rect">
            <a:avLst/>
          </a:prstGeom>
          <a:noFill/>
          <a:ln>
            <a:noFill/>
          </a:ln>
        </p:spPr>
        <p:txBody>
          <a:bodyPr anchor="b">
            <a:noAutofit/>
          </a:bodyPr>
          <a:lstStyle/>
          <a:p>
            <a:pPr algn="r">
              <a:lnSpc>
                <a:spcPct val="100000"/>
              </a:lnSpc>
            </a:pPr>
            <a:fld id="{BED405AD-E7F4-4F3E-A8A7-07739417B771}" type="slidenum">
              <a:rPr lang="en-GB" sz="1200" b="0" strike="noStrike" spc="-1">
                <a:latin typeface="Calibri"/>
              </a:rPr>
              <a:t>12</a:t>
            </a:fld>
            <a:endParaRPr lang="de-DE" sz="1200" b="0" strike="noStrike" spc="-1">
              <a:latin typeface="Calibri"/>
            </a:endParaRPr>
          </a:p>
        </p:txBody>
      </p:sp>
    </p:spTree>
    <p:extLst>
      <p:ext uri="{BB962C8B-B14F-4D97-AF65-F5344CB8AC3E}">
        <p14:creationId xmlns:p14="http://schemas.microsoft.com/office/powerpoint/2010/main" val="235487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pPr>
              <a:lnSpc>
                <a:spcPct val="100000"/>
              </a:lnSpc>
              <a:tabLst>
                <a:tab pos="0" algn="l"/>
              </a:tabLst>
            </a:pPr>
            <a:r>
              <a:rPr lang="de-DE" sz="2000" b="0" strike="noStrike" spc="-1" dirty="0">
                <a:latin typeface="Calibri"/>
              </a:rPr>
              <a:t>Hier finden Sie eine Übersicht der Unterrichtseinheiten zum Basiswissen. </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lang="de-DE" sz="1200" b="0" kern="1200" dirty="0">
                <a:solidFill>
                  <a:schemeClr val="tx1"/>
                </a:solidFill>
                <a:effectLst/>
                <a:latin typeface="+mn-lt"/>
                <a:ea typeface="+mn-ea"/>
                <a:cs typeface="+mn-cs"/>
              </a:rPr>
              <a:t>Allen </a:t>
            </a:r>
            <a:r>
              <a:rPr lang="de-DE" sz="1200" b="0" kern="1200" dirty="0" err="1">
                <a:solidFill>
                  <a:schemeClr val="tx1"/>
                </a:solidFill>
                <a:effectLst/>
                <a:latin typeface="+mn-lt"/>
                <a:ea typeface="+mn-ea"/>
                <a:cs typeface="+mn-cs"/>
              </a:rPr>
              <a:t>SchülerInnen</a:t>
            </a:r>
            <a:r>
              <a:rPr lang="de-DE" sz="1200" b="0" kern="1200" dirty="0">
                <a:solidFill>
                  <a:schemeClr val="tx1"/>
                </a:solidFill>
                <a:effectLst/>
                <a:latin typeface="+mn-lt"/>
                <a:ea typeface="+mn-ea"/>
                <a:cs typeface="+mn-cs"/>
              </a:rPr>
              <a:t> soll mit der Vermittlung von Basiswissen zur Problematik der Textilindustrie für die späteren Unterrichtseinheiten (UE) die gleiche Wissensgrundlage vermittelt werden. Die einzelnen Unterrichtseinheiten können in der Reihenfolge auch innerhalb der übergeordneten Themen wie z.B. "Klimawandel" variiert und bei bereits vorhandenem Wissen entsprechend gekürzt werden. </a:t>
            </a:r>
            <a:endParaRPr lang="de-DE" sz="2000" dirty="0"/>
          </a:p>
          <a:p>
            <a:pPr>
              <a:lnSpc>
                <a:spcPct val="100000"/>
              </a:lnSpc>
              <a:tabLst>
                <a:tab pos="0" algn="l"/>
              </a:tabLst>
            </a:pPr>
            <a:endParaRPr lang="de-DE" sz="2000" b="0" strike="noStrike" spc="-1" dirty="0">
              <a:latin typeface="Calibri"/>
            </a:endParaRPr>
          </a:p>
          <a:p>
            <a:pPr>
              <a:lnSpc>
                <a:spcPct val="100000"/>
              </a:lnSpc>
              <a:tabLst>
                <a:tab pos="0" algn="l"/>
              </a:tabLst>
            </a:pPr>
            <a:r>
              <a:rPr lang="de-DE" sz="2000" b="0" strike="noStrike" spc="-1" dirty="0">
                <a:latin typeface="Calibri"/>
              </a:rPr>
              <a:t>Anhand der Icons können Sie erkennen, ob Spiele oder Gruppenarbeiten in den einzelnen Unterrichtseinheiten angeboten werden.</a:t>
            </a:r>
          </a:p>
          <a:p>
            <a:pPr>
              <a:lnSpc>
                <a:spcPct val="100000"/>
              </a:lnSpc>
              <a:tabLst>
                <a:tab pos="0" algn="l"/>
              </a:tabLst>
            </a:pPr>
            <a:r>
              <a:rPr lang="de-DE" sz="2000" b="0" strike="noStrike" spc="-1" dirty="0">
                <a:latin typeface="Calibri"/>
              </a:rPr>
              <a:t>Jede Einheit kann von Praxis-Workshops mit unterschiedlichen Schwierigkeitsgraden begleitet werden.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1200150" y="1143000"/>
            <a:ext cx="4457700" cy="3086100"/>
          </a:xfrm>
          <a:prstGeom prst="rect">
            <a:avLst/>
          </a:prstGeom>
        </p:spPr>
      </p:sp>
      <p:sp>
        <p:nvSpPr>
          <p:cNvPr id="476" name="PlaceHolder 2"/>
          <p:cNvSpPr>
            <a:spLocks noGrp="1"/>
          </p:cNvSpPr>
          <p:nvPr>
            <p:ph type="body"/>
          </p:nvPr>
        </p:nvSpPr>
        <p:spPr>
          <a:xfrm>
            <a:off x="685800" y="4400640"/>
            <a:ext cx="5486040" cy="3600000"/>
          </a:xfrm>
          <a:prstGeom prst="rect">
            <a:avLst/>
          </a:prstGeom>
        </p:spPr>
        <p:txBody>
          <a:bodyPr>
            <a:noAutofit/>
          </a:bodyPr>
          <a:lstStyle/>
          <a:p>
            <a:pPr>
              <a:lnSpc>
                <a:spcPct val="90000"/>
              </a:lnSpc>
            </a:pPr>
            <a:r>
              <a:rPr lang="de-DE" sz="2000" b="0" strike="noStrike" spc="-1" dirty="0">
                <a:latin typeface="Calibri"/>
              </a:rPr>
              <a:t>Hier finden Sie eine Übersicht der Unterrichtseinheit </a:t>
            </a:r>
            <a:r>
              <a:rPr lang="de-DE" sz="2000" spc="-1" dirty="0">
                <a:latin typeface="Fira Sans Medium" panose="020B0503050000020004" pitchFamily="34" charset="0"/>
                <a:ea typeface="Fira Sans Medium" panose="020B0503050000020004" pitchFamily="34" charset="0"/>
              </a:rPr>
              <a:t>„Nachhaltig Nutzen</a:t>
            </a:r>
            <a:r>
              <a:rPr lang="de-DE" sz="2000" b="0" strike="noStrike" spc="-1" dirty="0">
                <a:latin typeface="Calibri"/>
              </a:rPr>
              <a:t>“.</a:t>
            </a:r>
          </a:p>
          <a:p>
            <a:pPr>
              <a:lnSpc>
                <a:spcPct val="90000"/>
              </a:lnSpc>
            </a:pPr>
            <a:r>
              <a:rPr lang="de-DE" sz="2000" b="0" strike="noStrike" spc="-1" dirty="0">
                <a:latin typeface="Calibri"/>
              </a:rPr>
              <a:t>Angesprochen werden verschiedene Aspekte, um die Nutzungsdauer von Kleidung zu verlängern (durch Reparatur) </a:t>
            </a:r>
          </a:p>
          <a:p>
            <a:pPr>
              <a:lnSpc>
                <a:spcPct val="90000"/>
              </a:lnSpc>
            </a:pPr>
            <a:r>
              <a:rPr lang="de-DE" sz="2000" b="0" strike="noStrike" spc="-1" dirty="0">
                <a:latin typeface="Calibri"/>
              </a:rPr>
              <a:t>oder um Kleidung wieder attraktiv zu machen / zu verschönern bzw. aus einem anderen Blickwinkel zu betrachten </a:t>
            </a:r>
          </a:p>
          <a:p>
            <a:pPr>
              <a:lnSpc>
                <a:spcPct val="90000"/>
              </a:lnSpc>
            </a:pPr>
            <a:r>
              <a:rPr lang="de-DE" sz="2000" b="0" strike="noStrike" spc="-1" dirty="0">
                <a:latin typeface="Calibri"/>
              </a:rPr>
              <a:t>(Reduktion auf wenige essentielle Kleidungsstücke – </a:t>
            </a:r>
            <a:r>
              <a:rPr lang="de-DE" sz="2000" b="0" strike="noStrike" spc="-1" dirty="0" err="1">
                <a:latin typeface="Calibri"/>
              </a:rPr>
              <a:t>Capsule</a:t>
            </a:r>
            <a:r>
              <a:rPr lang="de-DE" sz="2000" b="0" strike="noStrike" spc="-1" dirty="0">
                <a:latin typeface="Calibri"/>
              </a:rPr>
              <a:t> </a:t>
            </a:r>
            <a:r>
              <a:rPr lang="de-DE" sz="2000" b="0" strike="noStrike" spc="-1" dirty="0" err="1">
                <a:latin typeface="Calibri"/>
              </a:rPr>
              <a:t>Wardrobe</a:t>
            </a:r>
            <a:r>
              <a:rPr lang="de-DE" sz="2000" b="0" strike="noStrike" spc="-1" dirty="0">
                <a:latin typeface="Calibri"/>
              </a:rPr>
              <a:t>).</a:t>
            </a:r>
          </a:p>
          <a:p>
            <a:r>
              <a:rPr lang="de-DE" sz="2000" b="0" strike="noStrike" spc="-1" dirty="0">
                <a:latin typeface="Calibri"/>
              </a:rPr>
              <a:t>Diese Unterrichtseinheit kann mit den zur Auswahl stehenden Praxis-Workshops verbunden werden.</a:t>
            </a:r>
          </a:p>
          <a:p>
            <a:pPr marL="216000" indent="-216000">
              <a:lnSpc>
                <a:spcPct val="100000"/>
              </a:lnSpc>
            </a:pPr>
            <a:endParaRPr lang="de-DE" sz="2000" b="0" strike="noStrike" spc="-1" dirty="0">
              <a:latin typeface="+mn-lt"/>
            </a:endParaRPr>
          </a:p>
          <a:p>
            <a:pPr marL="216000" indent="-216000">
              <a:lnSpc>
                <a:spcPct val="100000"/>
              </a:lnSpc>
            </a:pPr>
            <a:r>
              <a:rPr lang="de-DE" sz="2000" b="0" strike="noStrike" spc="-1" dirty="0">
                <a:latin typeface="+mn-lt"/>
              </a:rPr>
              <a:t>Die vollständige Tabelle mit den Unterrichtseinheiten finden Sie unter: </a:t>
            </a:r>
          </a:p>
          <a:p>
            <a:pPr marL="216000" indent="-216000">
              <a:lnSpc>
                <a:spcPct val="100000"/>
              </a:lnSpc>
            </a:pPr>
            <a:r>
              <a:rPr lang="de-DE" sz="2000" b="0" strike="noStrike" spc="-1" dirty="0">
                <a:latin typeface="+mn-lt"/>
              </a:rPr>
              <a:t>https://</a:t>
            </a:r>
            <a:r>
              <a:rPr lang="de-DE" sz="2000" b="0" strike="noStrike" spc="-1" dirty="0" err="1">
                <a:latin typeface="+mn-lt"/>
              </a:rPr>
              <a:t>www.uni-ulm.de</a:t>
            </a:r>
            <a:r>
              <a:rPr lang="de-DE" sz="2000" b="0" strike="noStrike" spc="-1" dirty="0">
                <a:latin typeface="+mn-lt"/>
              </a:rPr>
              <a:t>/</a:t>
            </a:r>
            <a:r>
              <a:rPr lang="de-DE" sz="2000" b="0" strike="noStrike" spc="-1" dirty="0" err="1">
                <a:latin typeface="+mn-lt"/>
              </a:rPr>
              <a:t>mawi</a:t>
            </a:r>
            <a:r>
              <a:rPr lang="de-DE" sz="2000" b="0" strike="noStrike" spc="-1" dirty="0">
                <a:latin typeface="+mn-lt"/>
              </a:rPr>
              <a:t>/</a:t>
            </a:r>
            <a:r>
              <a:rPr lang="de-DE" sz="2000" b="0" strike="noStrike" spc="-1" dirty="0" err="1">
                <a:latin typeface="+mn-lt"/>
              </a:rPr>
              <a:t>bntextillabor</a:t>
            </a:r>
            <a:r>
              <a:rPr lang="de-DE" sz="2000" b="0" strike="noStrike" spc="-1" dirty="0">
                <a:latin typeface="+mn-lt"/>
              </a:rPr>
              <a:t>/</a:t>
            </a:r>
            <a:r>
              <a:rPr lang="de-DE" sz="2000" b="0" strike="noStrike" spc="-1" dirty="0" err="1">
                <a:latin typeface="+mn-lt"/>
              </a:rPr>
              <a:t>bildungsangebote</a:t>
            </a:r>
            <a:r>
              <a:rPr lang="de-DE" sz="2000" b="0" strike="noStrike" spc="-1" dirty="0">
                <a:latin typeface="+mn-lt"/>
              </a:rPr>
              <a:t>/</a:t>
            </a:r>
            <a:r>
              <a:rPr lang="de-DE" sz="2000" b="0" strike="noStrike" spc="-1" dirty="0" err="1">
                <a:latin typeface="+mn-lt"/>
              </a:rPr>
              <a:t>lehrkraefte</a:t>
            </a:r>
            <a:r>
              <a:rPr lang="de-DE" sz="2000" b="0" strike="noStrike" spc="-1" dirty="0">
                <a:latin typeface="+mn-lt"/>
              </a:rPr>
              <a:t>/</a:t>
            </a:r>
          </a:p>
          <a:p>
            <a:endParaRPr lang="de-DE" sz="2000" b="0" strike="noStrike" spc="-1" dirty="0">
              <a:latin typeface="Calibri"/>
            </a:endParaRPr>
          </a:p>
          <a:p>
            <a:endParaRPr lang="de-DE" sz="2000" b="0" strike="noStrike" spc="-1" dirty="0">
              <a:latin typeface="Calibri"/>
            </a:endParaRPr>
          </a:p>
          <a:p>
            <a:r>
              <a:rPr lang="de-DE" sz="2000" b="0" strike="noStrike" spc="-1" dirty="0">
                <a:latin typeface="Calibri"/>
              </a:rPr>
              <a:t>Die Broschüre FASHION Alternatives greift viele, für </a:t>
            </a:r>
            <a:r>
              <a:rPr lang="de-DE" sz="2000" b="0" strike="noStrike" spc="-1" dirty="0" err="1">
                <a:latin typeface="Calibri"/>
              </a:rPr>
              <a:t>SuS</a:t>
            </a:r>
            <a:r>
              <a:rPr lang="de-DE" sz="2000" b="0" strike="noStrike" spc="-1" dirty="0">
                <a:latin typeface="Calibri"/>
              </a:rPr>
              <a:t> relevante Aspekte auf. </a:t>
            </a:r>
          </a:p>
          <a:p>
            <a:r>
              <a:rPr lang="de-DE" sz="2000" b="0" u="none" strike="noStrike" spc="-1" dirty="0">
                <a:latin typeface="+mn-lt"/>
              </a:rPr>
              <a:t>https://</a:t>
            </a:r>
            <a:r>
              <a:rPr lang="de-DE" sz="2000" b="0" u="none" strike="noStrike" spc="-1" dirty="0" err="1">
                <a:latin typeface="+mn-lt"/>
              </a:rPr>
              <a:t>www.uni-ulm.de</a:t>
            </a:r>
            <a:r>
              <a:rPr lang="de-DE" sz="2000" b="0" u="none" strike="noStrike" spc="-1" dirty="0">
                <a:latin typeface="+mn-lt"/>
              </a:rPr>
              <a:t>/</a:t>
            </a:r>
            <a:r>
              <a:rPr lang="de-DE" sz="2000" b="0" u="none" strike="noStrike" spc="-1" dirty="0" err="1">
                <a:latin typeface="+mn-lt"/>
              </a:rPr>
              <a:t>fileadmin</a:t>
            </a:r>
            <a:r>
              <a:rPr lang="de-DE" sz="2000" b="0" u="none" strike="noStrike" spc="-1" dirty="0">
                <a:latin typeface="+mn-lt"/>
              </a:rPr>
              <a:t>/</a:t>
            </a:r>
            <a:r>
              <a:rPr lang="de-DE" sz="2000" b="0" u="none" strike="noStrike" spc="-1" dirty="0" err="1">
                <a:latin typeface="+mn-lt"/>
              </a:rPr>
              <a:t>website_uni_ulm</a:t>
            </a:r>
            <a:r>
              <a:rPr lang="de-DE" sz="2000" b="0" u="none" strike="noStrike" spc="-1" dirty="0">
                <a:latin typeface="+mn-lt"/>
              </a:rPr>
              <a:t>/</a:t>
            </a:r>
            <a:r>
              <a:rPr lang="de-DE" sz="2000" b="0" u="none" strike="noStrike" spc="-1" dirty="0" err="1">
                <a:latin typeface="+mn-lt"/>
              </a:rPr>
              <a:t>mawi.bntextillabor</a:t>
            </a:r>
            <a:r>
              <a:rPr lang="de-DE" sz="2000" b="0" u="none" strike="noStrike" spc="-1" dirty="0">
                <a:latin typeface="+mn-lt"/>
              </a:rPr>
              <a:t>/</a:t>
            </a:r>
            <a:r>
              <a:rPr lang="de-DE" sz="2000" b="0" u="none" strike="noStrike" spc="-1" dirty="0" err="1">
                <a:latin typeface="+mn-lt"/>
              </a:rPr>
              <a:t>BNTextillabor_Broschuere.pdf</a:t>
            </a:r>
            <a:endParaRPr lang="de-DE" sz="2000" b="0" u="none" strike="noStrike" spc="-1" dirty="0">
              <a:latin typeface="+mn-lt"/>
            </a:endParaRPr>
          </a:p>
          <a:p>
            <a:endParaRPr lang="de-DE" sz="2000" b="0" strike="noStrike" spc="-1" dirty="0">
              <a:latin typeface="Calibri"/>
            </a:endParaRPr>
          </a:p>
        </p:txBody>
      </p:sp>
      <p:sp>
        <p:nvSpPr>
          <p:cNvPr id="47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7264962-1096-46A0-8BD0-A9EF52BCA6F5}" type="slidenum">
              <a:rPr lang="en-GB" sz="1200" b="0" strike="noStrike" spc="-1">
                <a:latin typeface="Calibri"/>
              </a:rPr>
              <a:t>3</a:t>
            </a:fld>
            <a:endParaRPr lang="de-DE" sz="1200" b="0" strike="noStrike" spc="-1">
              <a:latin typeface="Calibri"/>
            </a:endParaRPr>
          </a:p>
        </p:txBody>
      </p:sp>
    </p:spTree>
    <p:extLst>
      <p:ext uri="{BB962C8B-B14F-4D97-AF65-F5344CB8AC3E}">
        <p14:creationId xmlns:p14="http://schemas.microsoft.com/office/powerpoint/2010/main" val="18360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dem (im Idealfall) nachhaltigen Einkauf sollte Kleidung auch nachhaltig genutzt werden, damit sie eine lange Lebensdauer (und langanhaltende Attraktivität) für die </a:t>
            </a:r>
            <a:r>
              <a:rPr lang="de-DE" dirty="0" err="1"/>
              <a:t>NutzerInnen</a:t>
            </a:r>
            <a:r>
              <a:rPr lang="de-DE" dirty="0"/>
              <a:t> hat. </a:t>
            </a:r>
          </a:p>
          <a:p>
            <a:r>
              <a:rPr lang="de-DE" dirty="0"/>
              <a:t>Dazu werden folgende Möglichkeiten vorgestellt:</a:t>
            </a:r>
          </a:p>
          <a:p>
            <a:pPr marL="171450" indent="-171450">
              <a:buFont typeface="Arial" panose="020B0604020202020204" pitchFamily="34" charset="0"/>
              <a:buChar char="•"/>
            </a:pPr>
            <a:r>
              <a:rPr lang="de-DE" dirty="0"/>
              <a:t>Das System „</a:t>
            </a:r>
            <a:r>
              <a:rPr lang="de-DE" dirty="0" err="1"/>
              <a:t>Capsule</a:t>
            </a:r>
            <a:r>
              <a:rPr lang="de-DE" dirty="0"/>
              <a:t> </a:t>
            </a:r>
            <a:r>
              <a:rPr lang="de-DE" dirty="0" err="1"/>
              <a:t>Wardrobe</a:t>
            </a:r>
            <a:r>
              <a:rPr lang="de-DE" dirty="0"/>
              <a:t>“ </a:t>
            </a:r>
          </a:p>
          <a:p>
            <a:pPr marL="171450" indent="-171450">
              <a:buFont typeface="Arial" panose="020B0604020202020204" pitchFamily="34" charset="0"/>
              <a:buChar char="•"/>
            </a:pPr>
            <a:r>
              <a:rPr lang="de-DE" dirty="0"/>
              <a:t>Die richtige Pflege und Reparatur (falls möglich)</a:t>
            </a:r>
          </a:p>
          <a:p>
            <a:pPr marL="171450" indent="-171450">
              <a:buFont typeface="Arial" panose="020B0604020202020204" pitchFamily="34" charset="0"/>
              <a:buChar char="•"/>
            </a:pPr>
            <a:r>
              <a:rPr lang="de-DE" dirty="0"/>
              <a:t>Aufwertung oder Verschönerung älterer Kleidungsstücke</a:t>
            </a:r>
          </a:p>
          <a:p>
            <a:pPr marL="171450" indent="-171450">
              <a:buFont typeface="Arial" panose="020B0604020202020204" pitchFamily="34" charset="0"/>
              <a:buChar char="•"/>
            </a:pPr>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4</a:t>
            </a:fld>
            <a:endParaRPr lang="en-GB"/>
          </a:p>
        </p:txBody>
      </p:sp>
    </p:spTree>
    <p:extLst>
      <p:ext uri="{BB962C8B-B14F-4D97-AF65-F5344CB8AC3E}">
        <p14:creationId xmlns:p14="http://schemas.microsoft.com/office/powerpoint/2010/main" val="1463102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a:t>
            </a:r>
            <a:r>
              <a:rPr lang="de-DE" sz="1200" kern="1200" dirty="0" err="1">
                <a:solidFill>
                  <a:schemeClr val="tx1"/>
                </a:solidFill>
                <a:effectLst/>
                <a:latin typeface="+mn-lt"/>
                <a:ea typeface="+mn-ea"/>
                <a:cs typeface="+mn-cs"/>
              </a:rPr>
              <a:t>Capsule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Wardrobe</a:t>
            </a:r>
            <a:r>
              <a:rPr lang="de-DE" sz="1200" kern="1200" dirty="0">
                <a:solidFill>
                  <a:schemeClr val="tx1"/>
                </a:solidFill>
                <a:effectLst/>
                <a:latin typeface="+mn-lt"/>
                <a:ea typeface="+mn-ea"/>
                <a:cs typeface="+mn-cs"/>
              </a:rPr>
              <a:t> ist eine inspirierende, kreative und minimalistische Methode, den Inhalt des eigenen Kleiderschranks zu hinterfragen und auf das notwendige Maß zu reduzieren. Der Begriff stammt aus den 1970er Jahren und wurde von Susie </a:t>
            </a:r>
            <a:r>
              <a:rPr lang="de-DE" sz="1200" kern="1200" dirty="0" err="1">
                <a:solidFill>
                  <a:schemeClr val="tx1"/>
                </a:solidFill>
                <a:effectLst/>
                <a:latin typeface="+mn-lt"/>
                <a:ea typeface="+mn-ea"/>
                <a:cs typeface="+mn-cs"/>
              </a:rPr>
              <a:t>Faux</a:t>
            </a:r>
            <a:r>
              <a:rPr lang="de-DE" sz="1200" kern="1200" dirty="0">
                <a:solidFill>
                  <a:schemeClr val="tx1"/>
                </a:solidFill>
                <a:effectLst/>
                <a:latin typeface="+mn-lt"/>
                <a:ea typeface="+mn-ea"/>
                <a:cs typeface="+mn-cs"/>
              </a:rPr>
              <a:t>, der Besitzerin einer Londoner Boutique namens „</a:t>
            </a:r>
            <a:r>
              <a:rPr lang="de-DE" sz="1200" kern="1200" dirty="0" err="1">
                <a:solidFill>
                  <a:schemeClr val="tx1"/>
                </a:solidFill>
                <a:effectLst/>
                <a:latin typeface="+mn-lt"/>
                <a:ea typeface="+mn-ea"/>
                <a:cs typeface="+mn-cs"/>
              </a:rPr>
              <a:t>Wardrobe</a:t>
            </a:r>
            <a:r>
              <a:rPr lang="de-DE" sz="1200" kern="1200" dirty="0">
                <a:solidFill>
                  <a:schemeClr val="tx1"/>
                </a:solidFill>
                <a:effectLst/>
                <a:latin typeface="+mn-lt"/>
                <a:ea typeface="+mn-ea"/>
                <a:cs typeface="+mn-cs"/>
              </a:rPr>
              <a:t>“ geprägt. Gemeint ist damit eine Sammlung von einigen wenigen, wesentlichen Kleidungsstücken, die nicht aus der Mode kommen, wie Röcke, Hosen und Mäntel, die mit saisonalen Stücken ergänzt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Auch der eigene Kleiderschrank eignet sich für die </a:t>
            </a:r>
            <a:r>
              <a:rPr lang="de-DE" sz="1200" kern="1200" dirty="0" err="1">
                <a:solidFill>
                  <a:schemeClr val="tx1"/>
                </a:solidFill>
                <a:effectLst/>
                <a:latin typeface="+mn-lt"/>
                <a:ea typeface="+mn-ea"/>
                <a:cs typeface="+mn-cs"/>
              </a:rPr>
              <a:t>Capsule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Wardrobe</a:t>
            </a:r>
            <a:r>
              <a:rPr lang="de-DE" sz="1200" kern="1200" dirty="0">
                <a:solidFill>
                  <a:schemeClr val="tx1"/>
                </a:solidFill>
                <a:effectLst/>
                <a:latin typeface="+mn-lt"/>
                <a:ea typeface="+mn-ea"/>
                <a:cs typeface="+mn-cs"/>
              </a:rPr>
              <a:t>: Die </a:t>
            </a:r>
            <a:r>
              <a:rPr lang="de-DE" sz="1200" kern="1200" dirty="0" err="1">
                <a:solidFill>
                  <a:schemeClr val="tx1"/>
                </a:solidFill>
                <a:effectLst/>
                <a:latin typeface="+mn-lt"/>
                <a:ea typeface="+mn-ea"/>
                <a:cs typeface="+mn-cs"/>
              </a:rPr>
              <a:t>SchülerInnen</a:t>
            </a:r>
            <a:r>
              <a:rPr lang="de-DE" sz="1200" kern="1200" dirty="0">
                <a:solidFill>
                  <a:schemeClr val="tx1"/>
                </a:solidFill>
                <a:effectLst/>
                <a:latin typeface="+mn-lt"/>
                <a:ea typeface="+mn-ea"/>
                <a:cs typeface="+mn-cs"/>
              </a:rPr>
              <a:t> identifizieren 20 Lieblingsteile im Bereich Oberbekleidung, die sich besonders gut kombinieren lassen und versuchen, zwei Wochen nur mit Kombinationen aus diesen Kleidungsstücken auszukommen. Die Outfits können per Foto (auf dem Bügel oder ausgebreitet auf dem Boden) dokumentiert werden.</a:t>
            </a:r>
          </a:p>
        </p:txBody>
      </p:sp>
      <p:sp>
        <p:nvSpPr>
          <p:cNvPr id="4" name="Foliennummernplatzhalter 3"/>
          <p:cNvSpPr>
            <a:spLocks noGrp="1"/>
          </p:cNvSpPr>
          <p:nvPr>
            <p:ph type="sldNum" sz="quarter" idx="5"/>
          </p:nvPr>
        </p:nvSpPr>
        <p:spPr/>
        <p:txBody>
          <a:bodyPr/>
          <a:lstStyle/>
          <a:p>
            <a:fld id="{4C64167E-C497-0A40-B064-A74F921F976E}" type="slidenum">
              <a:rPr lang="en-GB" smtClean="0"/>
              <a:t>5</a:t>
            </a:fld>
            <a:endParaRPr lang="en-GB"/>
          </a:p>
        </p:txBody>
      </p:sp>
    </p:spTree>
    <p:extLst>
      <p:ext uri="{BB962C8B-B14F-4D97-AF65-F5344CB8AC3E}">
        <p14:creationId xmlns:p14="http://schemas.microsoft.com/office/powerpoint/2010/main" val="1462760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weitere Aufgabe zur Reflexion der Bedeutung der eigenen Garderobe kann über einen kürzeren Zeitraum ein Fototagebuch geführt werden, mit dem täglich das eigene Outfit dokumentiert wird.</a:t>
            </a:r>
          </a:p>
          <a:p>
            <a:r>
              <a:rPr lang="de-DE" u="none" dirty="0"/>
              <a:t>Evtl. haben die </a:t>
            </a:r>
            <a:r>
              <a:rPr lang="de-DE" u="none" dirty="0" err="1"/>
              <a:t>SchülerInnen</a:t>
            </a:r>
            <a:r>
              <a:rPr lang="de-DE" u="none" dirty="0"/>
              <a:t> auch eigene Idee für eine Challenge in Bezug auf ihre Garderobe:</a:t>
            </a:r>
          </a:p>
          <a:p>
            <a:r>
              <a:rPr lang="de-DE" u="none" dirty="0"/>
              <a:t>Ein Reflexionsbogen für diese Aufgaben findet sich hier: </a:t>
            </a:r>
          </a:p>
          <a:p>
            <a:r>
              <a:rPr lang="de-DE" u="none" dirty="0"/>
              <a:t>https://</a:t>
            </a:r>
            <a:r>
              <a:rPr lang="de-DE" u="none" dirty="0" err="1"/>
              <a:t>www.uni-ulm.de</a:t>
            </a:r>
            <a:r>
              <a:rPr lang="de-DE" u="none" dirty="0"/>
              <a:t>/</a:t>
            </a:r>
            <a:r>
              <a:rPr lang="de-DE" u="none" dirty="0" err="1"/>
              <a:t>mawi</a:t>
            </a:r>
            <a:r>
              <a:rPr lang="de-DE" u="none" dirty="0"/>
              <a:t>/</a:t>
            </a:r>
            <a:r>
              <a:rPr lang="de-DE" u="none" dirty="0" err="1"/>
              <a:t>bntextillabor</a:t>
            </a:r>
            <a:r>
              <a:rPr lang="de-DE" u="none" dirty="0"/>
              <a:t>/</a:t>
            </a:r>
            <a:r>
              <a:rPr lang="de-DE" u="none" dirty="0" err="1"/>
              <a:t>bildungsangebote</a:t>
            </a:r>
            <a:r>
              <a:rPr lang="de-DE" u="none" dirty="0"/>
              <a:t>/</a:t>
            </a:r>
            <a:r>
              <a:rPr lang="de-DE" u="none" dirty="0" err="1"/>
              <a:t>lehrkraefte</a:t>
            </a:r>
            <a:r>
              <a:rPr lang="de-DE" u="none" dirty="0"/>
              <a:t>/basiswissen/</a:t>
            </a:r>
          </a:p>
        </p:txBody>
      </p:sp>
      <p:sp>
        <p:nvSpPr>
          <p:cNvPr id="4" name="Foliennummernplatzhalter 3"/>
          <p:cNvSpPr>
            <a:spLocks noGrp="1"/>
          </p:cNvSpPr>
          <p:nvPr>
            <p:ph type="sldNum" sz="quarter" idx="5"/>
          </p:nvPr>
        </p:nvSpPr>
        <p:spPr/>
        <p:txBody>
          <a:bodyPr/>
          <a:lstStyle/>
          <a:p>
            <a:fld id="{4C64167E-C497-0A40-B064-A74F921F976E}" type="slidenum">
              <a:rPr lang="en-GB" smtClean="0"/>
              <a:t>6</a:t>
            </a:fld>
            <a:endParaRPr lang="en-GB"/>
          </a:p>
        </p:txBody>
      </p:sp>
    </p:spTree>
    <p:extLst>
      <p:ext uri="{BB962C8B-B14F-4D97-AF65-F5344CB8AC3E}">
        <p14:creationId xmlns:p14="http://schemas.microsoft.com/office/powerpoint/2010/main" val="12353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Kleidung nachhaltig zu nutzen und ihre Nutzungs- oder Lebensphase zu verlängern, ist auch die richtige Pflege von Bedeutung: </a:t>
            </a:r>
          </a:p>
          <a:p>
            <a:r>
              <a:rPr lang="de-DE" dirty="0"/>
              <a:t>also soviel, dass das Kleidungsstück über eine lange Lebensphase schön bleibt, aber auch so wenig, dass der CO</a:t>
            </a:r>
            <a:r>
              <a:rPr lang="de-DE" baseline="-25000" dirty="0"/>
              <a:t>2-</a:t>
            </a:r>
            <a:r>
              <a:rPr lang="de-DE" dirty="0"/>
              <a:t>Fußabdruck nicht durch übertriebenes Waschen und anschließendes Trocknen im Trockner gigantische Ausmaße annimmt.  </a:t>
            </a:r>
          </a:p>
          <a:p>
            <a:r>
              <a:rPr lang="de-DE" dirty="0"/>
              <a:t>30% des CO</a:t>
            </a:r>
            <a:r>
              <a:rPr lang="de-DE" baseline="-25000" dirty="0"/>
              <a:t>2-</a:t>
            </a:r>
            <a:r>
              <a:rPr lang="de-DE" dirty="0"/>
              <a:t>Abdrucks eines T-Shirts geht auf die Nutzungsphase zurück, ausgehend von 55 Wäschen OHNE Trockner.</a:t>
            </a:r>
          </a:p>
          <a:p>
            <a:r>
              <a:rPr lang="de-DE" dirty="0"/>
              <a:t>Auch hier kann man gegensteuern: manchen Kleidungsstücke müssen vielleicht nicht so häufig gewaschen werden und werden auch durch regelmäßiges Lüften wieder frisch. Auch Waschgänge bei geringeren Temperaturen reichen oft aus, man kann biologisch abbaubare Waschmittel verwenden, nur volle Waschmaschinen waschen und vor allem auf den Trockner verzichten.</a:t>
            </a:r>
          </a:p>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7</a:t>
            </a:fld>
            <a:endParaRPr lang="en-GB"/>
          </a:p>
        </p:txBody>
      </p:sp>
    </p:spTree>
    <p:extLst>
      <p:ext uri="{BB962C8B-B14F-4D97-AF65-F5344CB8AC3E}">
        <p14:creationId xmlns:p14="http://schemas.microsoft.com/office/powerpoint/2010/main" val="114230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was die Lebensphase von Kleidung natürlich auch verlängert, ist deren Reparatur oder das Flicken von Löchern; abgerissene Knöpfe annähen oder Flecken mit einer Verzierung verstecken.</a:t>
            </a:r>
          </a:p>
          <a:p>
            <a:endParaRPr lang="de-DE" dirty="0"/>
          </a:p>
          <a:p>
            <a:r>
              <a:rPr lang="de-DE" dirty="0"/>
              <a:t>Fragen an die </a:t>
            </a:r>
            <a:r>
              <a:rPr lang="de-DE" dirty="0" err="1"/>
              <a:t>SchülerInnen</a:t>
            </a:r>
            <a:r>
              <a:rPr lang="de-DE" dirty="0"/>
              <a:t>: </a:t>
            </a:r>
          </a:p>
          <a:p>
            <a:r>
              <a:rPr lang="de-DE" dirty="0"/>
              <a:t>Wird kaputte Kleidung  repariert? Wer macht das? Die </a:t>
            </a:r>
            <a:r>
              <a:rPr lang="de-DE" dirty="0" err="1"/>
              <a:t>SchülerInnen</a:t>
            </a:r>
            <a:r>
              <a:rPr lang="de-DE" dirty="0"/>
              <a:t> selbst oder gibt es jemanden im Umfeld, der / die hilft oder das übernimmt? </a:t>
            </a:r>
          </a:p>
          <a:p>
            <a:r>
              <a:rPr lang="de-DE" dirty="0"/>
              <a:t>Welche Reparaturarbeiten, wie z.B. ein Loch in einer Jeans flicken oder einen Knopf annähen, können die </a:t>
            </a:r>
            <a:r>
              <a:rPr lang="de-DE" dirty="0" err="1"/>
              <a:t>SchülerInnen</a:t>
            </a:r>
            <a:r>
              <a:rPr lang="de-DE" dirty="0"/>
              <a:t> selbst ausführen? </a:t>
            </a:r>
          </a:p>
          <a:p>
            <a:endParaRPr lang="de-DE" dirty="0"/>
          </a:p>
          <a:p>
            <a:r>
              <a:rPr lang="de-DE" dirty="0"/>
              <a:t>Auf der Website vom </a:t>
            </a:r>
            <a:r>
              <a:rPr lang="de-DE" dirty="0" err="1"/>
              <a:t>BNTextillabor</a:t>
            </a:r>
            <a:r>
              <a:rPr lang="de-DE" dirty="0"/>
              <a:t> und auf Facebook und Instagram zeigen kurze Video- und Foto-Tutorials verschiedene Möglichkeiten zur Reparatur oder schnelle Tipps, um ein altes Kleidungsstück wieder aufzufrischen. </a:t>
            </a:r>
          </a:p>
        </p:txBody>
      </p:sp>
      <p:sp>
        <p:nvSpPr>
          <p:cNvPr id="4" name="Foliennummernplatzhalter 3"/>
          <p:cNvSpPr>
            <a:spLocks noGrp="1"/>
          </p:cNvSpPr>
          <p:nvPr>
            <p:ph type="sldNum" sz="quarter" idx="5"/>
          </p:nvPr>
        </p:nvSpPr>
        <p:spPr/>
        <p:txBody>
          <a:bodyPr/>
          <a:lstStyle/>
          <a:p>
            <a:fld id="{4C64167E-C497-0A40-B064-A74F921F976E}" type="slidenum">
              <a:rPr lang="en-GB" smtClean="0"/>
              <a:t>8</a:t>
            </a:fld>
            <a:endParaRPr lang="en-GB"/>
          </a:p>
        </p:txBody>
      </p:sp>
    </p:spTree>
    <p:extLst>
      <p:ext uri="{BB962C8B-B14F-4D97-AF65-F5344CB8AC3E}">
        <p14:creationId xmlns:p14="http://schemas.microsoft.com/office/powerpoint/2010/main" val="127967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die praktischen Übungen/ Reparaturen kann den </a:t>
            </a:r>
            <a:r>
              <a:rPr lang="de-DE" dirty="0" err="1"/>
              <a:t>SchülerInnen</a:t>
            </a:r>
            <a:r>
              <a:rPr lang="de-DE" dirty="0"/>
              <a:t> ein Reparatur-Set / eine DIY-Toolbox zur Verfügung gestellt werden.</a:t>
            </a:r>
          </a:p>
          <a:p>
            <a:r>
              <a:rPr lang="de-DE" dirty="0"/>
              <a:t>Mit dem enthaltenen Material sind einfache Reparaturen per Handnähen möglich.</a:t>
            </a:r>
          </a:p>
          <a:p>
            <a:endParaRPr lang="de-DE" dirty="0"/>
          </a:p>
          <a:p>
            <a:r>
              <a:rPr lang="de-DE" dirty="0"/>
              <a:t>Auf der Website vom </a:t>
            </a:r>
            <a:r>
              <a:rPr lang="de-DE" dirty="0" err="1"/>
              <a:t>BNTextillabor</a:t>
            </a:r>
            <a:r>
              <a:rPr lang="de-DE" dirty="0"/>
              <a:t> und auf Facebook und Instagram zeigen kurze Video- und Foto-Tutorials verschiedene Möglichkeiten zur Reparatur oder schnelle Tipps, um ein altes Kleidungsstück wieder aufzufrischen. </a:t>
            </a:r>
          </a:p>
          <a:p>
            <a:endParaRPr lang="de-DE" dirty="0"/>
          </a:p>
          <a:p>
            <a:r>
              <a:rPr lang="de-DE" dirty="0"/>
              <a:t>Hier finden Sie weitere Informationen zum Reparatur-Set:</a:t>
            </a:r>
          </a:p>
          <a:p>
            <a:r>
              <a:rPr lang="de-DE" dirty="0"/>
              <a:t>https://</a:t>
            </a:r>
            <a:r>
              <a:rPr lang="de-DE" dirty="0" err="1"/>
              <a:t>www.uni-ulm.de</a:t>
            </a:r>
            <a:r>
              <a:rPr lang="de-DE" dirty="0"/>
              <a:t>/</a:t>
            </a:r>
            <a:r>
              <a:rPr lang="de-DE" dirty="0" err="1"/>
              <a:t>mawi</a:t>
            </a:r>
            <a:r>
              <a:rPr lang="de-DE" dirty="0"/>
              <a:t>/</a:t>
            </a:r>
            <a:r>
              <a:rPr lang="de-DE" dirty="0" err="1"/>
              <a:t>bntextillabor</a:t>
            </a:r>
            <a:r>
              <a:rPr lang="de-DE" dirty="0"/>
              <a:t>/</a:t>
            </a:r>
            <a:r>
              <a:rPr lang="de-DE" dirty="0" err="1"/>
              <a:t>bildungsangebote</a:t>
            </a:r>
            <a:r>
              <a:rPr lang="de-DE" dirty="0"/>
              <a:t>/</a:t>
            </a:r>
            <a:r>
              <a:rPr lang="de-DE" dirty="0" err="1"/>
              <a:t>lehrkraefte</a:t>
            </a:r>
            <a:r>
              <a:rPr lang="de-DE" dirty="0"/>
              <a:t>/reparatur-set/</a:t>
            </a:r>
          </a:p>
        </p:txBody>
      </p:sp>
      <p:sp>
        <p:nvSpPr>
          <p:cNvPr id="4" name="Foliennummernplatzhalter 3"/>
          <p:cNvSpPr>
            <a:spLocks noGrp="1"/>
          </p:cNvSpPr>
          <p:nvPr>
            <p:ph type="sldNum" sz="quarter" idx="5"/>
          </p:nvPr>
        </p:nvSpPr>
        <p:spPr/>
        <p:txBody>
          <a:bodyPr/>
          <a:lstStyle/>
          <a:p>
            <a:fld id="{4C64167E-C497-0A40-B064-A74F921F976E}" type="slidenum">
              <a:rPr lang="en-GB" smtClean="0"/>
              <a:t>9</a:t>
            </a:fld>
            <a:endParaRPr lang="en-GB"/>
          </a:p>
        </p:txBody>
      </p:sp>
    </p:spTree>
    <p:extLst>
      <p:ext uri="{BB962C8B-B14F-4D97-AF65-F5344CB8AC3E}">
        <p14:creationId xmlns:p14="http://schemas.microsoft.com/office/powerpoint/2010/main" val="747433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5" name="Footer Placeholder 4"/>
          <p:cNvSpPr>
            <a:spLocks noGrp="1"/>
          </p:cNvSpPr>
          <p:nvPr>
            <p:ph type="ftr" sz="quarter" idx="11"/>
          </p:nvPr>
        </p:nvSpPr>
        <p:spPr>
          <a:xfrm>
            <a:off x="3281363" y="6468508"/>
            <a:ext cx="3343275" cy="365125"/>
          </a:xfrm>
          <a:prstGeom prst="rect">
            <a:avLst/>
          </a:prstGeom>
        </p:spPr>
        <p:txBody>
          <a:bodyPr/>
          <a:lstStyle>
            <a:lvl1pPr>
              <a:defRPr sz="1500" baseline="0"/>
            </a:lvl1pPr>
          </a:lstStyle>
          <a:p>
            <a:r>
              <a:rPr lang="en-GB" dirty="0" err="1"/>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5666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B35B361-D4B9-C546-B12E-4064DA3B6EE8}" type="datetime3">
              <a:rPr lang="de-DE" smtClean="0"/>
              <a:t>06/07/2021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2550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a:xfrm>
            <a:off x="681038" y="6447792"/>
            <a:ext cx="2228850" cy="365125"/>
          </a:xfrm>
          <a:prstGeom prst="rect">
            <a:avLst/>
          </a:prstGeom>
        </p:spPr>
        <p:txBody>
          <a:bodyPr/>
          <a:lstStyle/>
          <a:p>
            <a:fld id="{EA3B6E6F-6078-B74C-ABC6-BCD7272734EF}" type="datetime3">
              <a:rPr lang="de-DE" smtClean="0"/>
              <a:t>06/07/2021</a:t>
            </a:fld>
            <a:endParaRPr lang="en-GB"/>
          </a:p>
        </p:txBody>
      </p:sp>
      <p:sp>
        <p:nvSpPr>
          <p:cNvPr id="5" name="Footer Placeholder 4"/>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5028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68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extLst>
      <p:ext uri="{BB962C8B-B14F-4D97-AF65-F5344CB8AC3E}">
        <p14:creationId xmlns:p14="http://schemas.microsoft.com/office/powerpoint/2010/main" val="106487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de-DE"/>
              <a:t>Mastertextformat bearbeiten</a:t>
            </a:r>
          </a:p>
        </p:txBody>
      </p:sp>
      <p:sp>
        <p:nvSpPr>
          <p:cNvPr id="5" name="Footer Placeholder 4"/>
          <p:cNvSpPr>
            <a:spLocks noGrp="1"/>
          </p:cNvSpPr>
          <p:nvPr>
            <p:ph type="ftr" sz="quarter" idx="11"/>
          </p:nvPr>
        </p:nvSpPr>
        <p:spPr>
          <a:xfrm>
            <a:off x="3281362" y="6463253"/>
            <a:ext cx="3343275" cy="365125"/>
          </a:xfrm>
          <a:prstGeom prst="rect">
            <a:avLst/>
          </a:prstGeom>
        </p:spPr>
        <p:txBody>
          <a:bodyPr/>
          <a:lstStyle>
            <a:lvl1pPr>
              <a:defRPr sz="1500" baseline="0"/>
            </a:lvl1pPr>
          </a:lstStyle>
          <a:p>
            <a:r>
              <a:rPr lang="en-GB" dirty="0" err="1"/>
              <a:t>BNTextillabor</a:t>
            </a:r>
            <a:endParaRPr lang="en-GB" sz="1500"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9218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Footer Placeholder 4"/>
          <p:cNvSpPr>
            <a:spLocks noGrp="1"/>
          </p:cNvSpPr>
          <p:nvPr>
            <p:ph type="ftr" sz="quarter" idx="11"/>
          </p:nvPr>
        </p:nvSpPr>
        <p:spPr>
          <a:xfrm>
            <a:off x="3281362" y="6452743"/>
            <a:ext cx="3343275" cy="365125"/>
          </a:xfrm>
          <a:prstGeom prst="rect">
            <a:avLst/>
          </a:prstGeom>
        </p:spPr>
        <p:txBody>
          <a:bodyPr/>
          <a:lstStyle/>
          <a:p>
            <a:r>
              <a:rPr lang="en-GB" dirty="0" err="1"/>
              <a:t>BNTextillabor</a:t>
            </a:r>
            <a:endParaRPr lang="en-GB" dirty="0"/>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7044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E2338D82-6248-544B-BD07-F885E6BD9600}"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43840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de-DE"/>
              <a:t>Mastertextformat bearbeiten</a:t>
            </a:r>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de-DE"/>
              <a:t>Mastertextformat bearbeiten</a:t>
            </a:r>
          </a:p>
        </p:txBody>
      </p:sp>
      <p:sp>
        <p:nvSpPr>
          <p:cNvPr id="7" name="Date Placeholder 6"/>
          <p:cNvSpPr>
            <a:spLocks noGrp="1"/>
          </p:cNvSpPr>
          <p:nvPr>
            <p:ph type="dt" sz="half" idx="10"/>
          </p:nvPr>
        </p:nvSpPr>
        <p:spPr>
          <a:xfrm>
            <a:off x="681038" y="6447792"/>
            <a:ext cx="2228850" cy="365125"/>
          </a:xfrm>
          <a:prstGeom prst="rect">
            <a:avLst/>
          </a:prstGeom>
        </p:spPr>
        <p:txBody>
          <a:bodyPr/>
          <a:lstStyle/>
          <a:p>
            <a:fld id="{E57C8827-DFC5-1E49-9687-1F45032B9369}" type="datetime3">
              <a:rPr lang="de-DE" smtClean="0"/>
              <a:t>06/07/2021</a:t>
            </a:fld>
            <a:endParaRPr lang="en-GB"/>
          </a:p>
        </p:txBody>
      </p:sp>
      <p:sp>
        <p:nvSpPr>
          <p:cNvPr id="8" name="Footer Placeholder 7"/>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9" name="Slide Number Placeholder 8"/>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40826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a:xfrm>
            <a:off x="681038" y="6447792"/>
            <a:ext cx="2228850" cy="365125"/>
          </a:xfrm>
          <a:prstGeom prst="rect">
            <a:avLst/>
          </a:prstGeom>
        </p:spPr>
        <p:txBody>
          <a:bodyPr/>
          <a:lstStyle/>
          <a:p>
            <a:fld id="{AA15E98A-1FDB-C647-A4EE-3CE573D1F682}" type="datetime3">
              <a:rPr lang="de-DE" smtClean="0"/>
              <a:t>06/07/2021</a:t>
            </a:fld>
            <a:endParaRPr lang="en-GB"/>
          </a:p>
        </p:txBody>
      </p:sp>
      <p:sp>
        <p:nvSpPr>
          <p:cNvPr id="4" name="Footer Placeholder 3"/>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5" name="Slide Number Placeholder 4"/>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68052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447792"/>
            <a:ext cx="2228850" cy="365125"/>
          </a:xfrm>
          <a:prstGeom prst="rect">
            <a:avLst/>
          </a:prstGeom>
        </p:spPr>
        <p:txBody>
          <a:bodyPr/>
          <a:lstStyle/>
          <a:p>
            <a:fld id="{19CDBF1A-CD15-0048-9ACD-01400136C7EF}" type="datetime3">
              <a:rPr lang="de-DE" smtClean="0"/>
              <a:t>06/07/2021</a:t>
            </a:fld>
            <a:endParaRPr lang="en-GB"/>
          </a:p>
        </p:txBody>
      </p:sp>
      <p:sp>
        <p:nvSpPr>
          <p:cNvPr id="3" name="Footer Placeholder 2"/>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4" name="Slide Number Placeholder 3"/>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8872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2E81319C-ECE9-9743-A408-4D3A17746524}"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2912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681038" y="6447792"/>
            <a:ext cx="2228850" cy="365125"/>
          </a:xfrm>
          <a:prstGeom prst="rect">
            <a:avLst/>
          </a:prstGeom>
        </p:spPr>
        <p:txBody>
          <a:bodyPr/>
          <a:lstStyle/>
          <a:p>
            <a:fld id="{8DF07AB5-7E43-B44B-8CE4-3E134F22D882}" type="datetime3">
              <a:rPr lang="de-DE" smtClean="0"/>
              <a:t>06/07/2021</a:t>
            </a:fld>
            <a:endParaRPr lang="en-GB"/>
          </a:p>
        </p:txBody>
      </p:sp>
      <p:sp>
        <p:nvSpPr>
          <p:cNvPr id="6" name="Footer Placeholder 5"/>
          <p:cNvSpPr>
            <a:spLocks noGrp="1"/>
          </p:cNvSpPr>
          <p:nvPr>
            <p:ph type="ftr" sz="quarter" idx="11"/>
          </p:nvPr>
        </p:nvSpPr>
        <p:spPr>
          <a:xfrm>
            <a:off x="3281363" y="6447792"/>
            <a:ext cx="3343275" cy="365125"/>
          </a:xfrm>
          <a:prstGeom prst="rect">
            <a:avLst/>
          </a:prstGeom>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253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996113" y="6447792"/>
            <a:ext cx="2228850" cy="365125"/>
          </a:xfrm>
          <a:prstGeom prst="rect">
            <a:avLst/>
          </a:prstGeom>
        </p:spPr>
        <p:txBody>
          <a:bodyPr vert="horz" lIns="91440" tIns="45720" rIns="91440" bIns="45720" rtlCol="0" anchor="ctr"/>
          <a:lstStyle>
            <a:lvl1pPr algn="r">
              <a:defRPr sz="1200">
                <a:solidFill>
                  <a:schemeClr val="bg1"/>
                </a:solidFill>
              </a:defRPr>
            </a:lvl1pPr>
          </a:lstStyle>
          <a:p>
            <a:fld id="{D6E4BF45-56A7-1443-8528-2D79AA079E46}" type="slidenum">
              <a:rPr lang="en-GB" smtClean="0"/>
              <a:pPr/>
              <a:t>‹Nr.›</a:t>
            </a:fld>
            <a:endParaRPr lang="en-GB" dirty="0"/>
          </a:p>
        </p:txBody>
      </p:sp>
    </p:spTree>
    <p:extLst>
      <p:ext uri="{BB962C8B-B14F-4D97-AF65-F5344CB8AC3E}">
        <p14:creationId xmlns:p14="http://schemas.microsoft.com/office/powerpoint/2010/main" val="3355216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D6536F1-41FE-43B1-B39F-6BA5646A3D70}" type="slidenum">
              <a:rPr lang="en-GB" sz="1200" b="0" strike="noStrike" spc="-1">
                <a:solidFill>
                  <a:srgbClr val="FFFFFF"/>
                </a:solidFill>
                <a:latin typeface="Calibri"/>
              </a:rPr>
              <a:t>1</a:t>
            </a:fld>
            <a:endParaRPr lang="de-DE" sz="1200" b="0" strike="noStrike" spc="-1">
              <a:latin typeface="Calibri"/>
            </a:endParaRPr>
          </a:p>
        </p:txBody>
      </p:sp>
      <p:grpSp>
        <p:nvGrpSpPr>
          <p:cNvPr id="3" name="Gruppieren 2">
            <a:extLst>
              <a:ext uri="{FF2B5EF4-FFF2-40B4-BE49-F238E27FC236}">
                <a16:creationId xmlns:a16="http://schemas.microsoft.com/office/drawing/2014/main" id="{2052FDA2-9899-F947-9041-B7EC0579644A}"/>
              </a:ext>
            </a:extLst>
          </p:cNvPr>
          <p:cNvGrpSpPr/>
          <p:nvPr/>
        </p:nvGrpSpPr>
        <p:grpSpPr>
          <a:xfrm>
            <a:off x="416880" y="4951805"/>
            <a:ext cx="7930699" cy="900000"/>
            <a:chOff x="5079058" y="5848612"/>
            <a:chExt cx="7933292" cy="900000"/>
          </a:xfrm>
        </p:grpSpPr>
        <p:sp>
          <p:nvSpPr>
            <p:cNvPr id="212" name="CustomShape 3"/>
            <p:cNvSpPr/>
            <p:nvPr/>
          </p:nvSpPr>
          <p:spPr>
            <a:xfrm>
              <a:off x="5079058" y="6188007"/>
              <a:ext cx="7933292"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spc="-1" dirty="0">
                  <a:latin typeface="Fira Sans"/>
                  <a:ea typeface="Fira Sans"/>
                </a:rPr>
                <a:t>Gefördert von der Deutschen Bundesstiftung Umwelt </a:t>
              </a:r>
            </a:p>
          </p:txBody>
        </p:sp>
        <p:pic>
          <p:nvPicPr>
            <p:cNvPr id="213" name="Grafik 18"/>
            <p:cNvPicPr>
              <a:picLocks noChangeAspect="1"/>
            </p:cNvPicPr>
            <p:nvPr/>
          </p:nvPicPr>
          <p:blipFill>
            <a:blip r:embed="rId3"/>
            <a:stretch/>
          </p:blipFill>
          <p:spPr>
            <a:xfrm>
              <a:off x="11660569" y="5848612"/>
              <a:ext cx="899998" cy="900000"/>
            </a:xfrm>
            <a:prstGeom prst="rect">
              <a:avLst/>
            </a:prstGeom>
            <a:ln>
              <a:noFill/>
            </a:ln>
          </p:spPr>
        </p:pic>
      </p:grpSp>
      <p:sp>
        <p:nvSpPr>
          <p:cNvPr id="211" name="TextShape 2"/>
          <p:cNvSpPr txBox="1"/>
          <p:nvPr/>
        </p:nvSpPr>
        <p:spPr>
          <a:xfrm>
            <a:off x="416880" y="1765144"/>
            <a:ext cx="9072240" cy="3140416"/>
          </a:xfrm>
          <a:prstGeom prst="rect">
            <a:avLst/>
          </a:prstGeom>
          <a:noFill/>
          <a:ln>
            <a:noFill/>
          </a:ln>
        </p:spPr>
        <p:txBody>
          <a:bodyPr anchor="ctr">
            <a:noAutofit/>
          </a:bodyPr>
          <a:lstStyle/>
          <a:p>
            <a:pPr>
              <a:lnSpc>
                <a:spcPct val="90000"/>
              </a:lnSpc>
            </a:pPr>
            <a:r>
              <a:rPr lang="de-DE" sz="4400" b="1" spc="-1" dirty="0">
                <a:solidFill>
                  <a:srgbClr val="64CFAC"/>
                </a:solidFill>
                <a:latin typeface="Fira Sans"/>
                <a:ea typeface="Fira Sans"/>
              </a:rPr>
              <a:t>Nachhaltiger Modekonsum für Jugendliche – Das </a:t>
            </a:r>
            <a:r>
              <a:rPr lang="de-DE" sz="4400" b="1" spc="-1" dirty="0" err="1">
                <a:solidFill>
                  <a:srgbClr val="64CFAC"/>
                </a:solidFill>
                <a:latin typeface="Fira Sans"/>
                <a:ea typeface="Fira Sans"/>
              </a:rPr>
              <a:t>BNTextillabor</a:t>
            </a:r>
            <a:endParaRPr lang="de-DE" sz="4400" b="1" spc="-1" dirty="0">
              <a:solidFill>
                <a:srgbClr val="64CFAC"/>
              </a:solidFill>
              <a:latin typeface="Fira Sans"/>
              <a:ea typeface="Fira Sans"/>
            </a:endParaRPr>
          </a:p>
          <a:p>
            <a:pPr>
              <a:lnSpc>
                <a:spcPct val="90000"/>
              </a:lnSpc>
            </a:pPr>
            <a:endParaRPr lang="de-DE" sz="2400" strike="noStrike" spc="-1" dirty="0">
              <a:latin typeface="Fira Sans"/>
              <a:ea typeface="Fira Sans"/>
            </a:endParaRPr>
          </a:p>
          <a:p>
            <a:pPr>
              <a:lnSpc>
                <a:spcPct val="90000"/>
              </a:lnSpc>
            </a:pPr>
            <a:endParaRPr lang="de-DE" sz="2400" spc="-1" dirty="0">
              <a:latin typeface="Fira Sans"/>
              <a:ea typeface="Fira Sans"/>
            </a:endParaRPr>
          </a:p>
          <a:p>
            <a:pPr>
              <a:lnSpc>
                <a:spcPct val="90000"/>
              </a:lnSpc>
            </a:pPr>
            <a:endParaRPr lang="de-DE" sz="2400" strike="noStrike" spc="-1" dirty="0">
              <a:latin typeface="Fira Sans"/>
              <a:ea typeface="Fira Sans"/>
            </a:endParaRPr>
          </a:p>
          <a:p>
            <a:pPr>
              <a:lnSpc>
                <a:spcPct val="90000"/>
              </a:lnSpc>
            </a:pPr>
            <a:r>
              <a:rPr lang="de-DE" sz="2000" spc="-1" dirty="0">
                <a:latin typeface="Fira Sans"/>
                <a:ea typeface="Fira Sans"/>
              </a:rPr>
              <a:t>Entwickelt 2019-2021 von der </a:t>
            </a:r>
          </a:p>
          <a:p>
            <a:pPr>
              <a:lnSpc>
                <a:spcPct val="90000"/>
              </a:lnSpc>
            </a:pPr>
            <a:r>
              <a:rPr lang="de-DE" sz="2000" spc="-1" dirty="0">
                <a:latin typeface="Fira Sans"/>
                <a:ea typeface="Fira Sans"/>
              </a:rPr>
              <a:t>Universität Ulm und der TU Berlin </a:t>
            </a:r>
          </a:p>
          <a:p>
            <a:pPr>
              <a:lnSpc>
                <a:spcPct val="90000"/>
              </a:lnSpc>
            </a:pPr>
            <a:endParaRPr lang="en-US" sz="3600" b="0" strike="noStrike" spc="-1" dirty="0">
              <a:solidFill>
                <a:srgbClr val="000000"/>
              </a:solidFill>
              <a:latin typeface="Calibri"/>
            </a:endParaRPr>
          </a:p>
        </p:txBody>
      </p:sp>
      <p:grpSp>
        <p:nvGrpSpPr>
          <p:cNvPr id="5" name="Gruppieren 4">
            <a:extLst>
              <a:ext uri="{FF2B5EF4-FFF2-40B4-BE49-F238E27FC236}">
                <a16:creationId xmlns:a16="http://schemas.microsoft.com/office/drawing/2014/main" id="{6927716A-F91D-744E-9E40-207E82438C32}"/>
              </a:ext>
            </a:extLst>
          </p:cNvPr>
          <p:cNvGrpSpPr/>
          <p:nvPr/>
        </p:nvGrpSpPr>
        <p:grpSpPr>
          <a:xfrm>
            <a:off x="4953000" y="3688980"/>
            <a:ext cx="3981372" cy="939600"/>
            <a:chOff x="4824706" y="3772705"/>
            <a:chExt cx="3981372" cy="939600"/>
          </a:xfrm>
        </p:grpSpPr>
        <p:pic>
          <p:nvPicPr>
            <p:cNvPr id="10" name="Grafik 12">
              <a:extLst>
                <a:ext uri="{FF2B5EF4-FFF2-40B4-BE49-F238E27FC236}">
                  <a16:creationId xmlns:a16="http://schemas.microsoft.com/office/drawing/2014/main" id="{BC181679-5471-1E46-AA99-591A924A8021}"/>
                </a:ext>
              </a:extLst>
            </p:cNvPr>
            <p:cNvPicPr/>
            <p:nvPr/>
          </p:nvPicPr>
          <p:blipFill>
            <a:blip r:embed="rId4"/>
            <a:stretch/>
          </p:blipFill>
          <p:spPr>
            <a:xfrm>
              <a:off x="7543918" y="3772705"/>
              <a:ext cx="1262160" cy="939600"/>
            </a:xfrm>
            <a:prstGeom prst="rect">
              <a:avLst/>
            </a:prstGeom>
            <a:ln>
              <a:noFill/>
            </a:ln>
          </p:spPr>
        </p:pic>
        <p:pic>
          <p:nvPicPr>
            <p:cNvPr id="4" name="Grafik 3">
              <a:extLst>
                <a:ext uri="{FF2B5EF4-FFF2-40B4-BE49-F238E27FC236}">
                  <a16:creationId xmlns:a16="http://schemas.microsoft.com/office/drawing/2014/main" id="{323B56F1-8D72-4447-97ED-8EE9BDCEA56D}"/>
                </a:ext>
              </a:extLst>
            </p:cNvPr>
            <p:cNvPicPr>
              <a:picLocks noChangeAspect="1"/>
            </p:cNvPicPr>
            <p:nvPr/>
          </p:nvPicPr>
          <p:blipFill>
            <a:blip r:embed="rId5"/>
            <a:stretch>
              <a:fillRect/>
            </a:stretch>
          </p:blipFill>
          <p:spPr>
            <a:xfrm>
              <a:off x="4824706" y="3914589"/>
              <a:ext cx="2336400" cy="655832"/>
            </a:xfrm>
            <a:prstGeom prst="rect">
              <a:avLst/>
            </a:prstGeom>
          </p:spPr>
        </p:pic>
      </p:grpSp>
    </p:spTree>
    <p:extLst>
      <p:ext uri="{BB962C8B-B14F-4D97-AF65-F5344CB8AC3E}">
        <p14:creationId xmlns:p14="http://schemas.microsoft.com/office/powerpoint/2010/main" val="3566959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10</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01772" y="255179"/>
            <a:ext cx="8985666" cy="1282170"/>
          </a:xfrm>
        </p:spPr>
        <p:txBody>
          <a:bodyPr>
            <a:normAutofit fontScale="90000"/>
          </a:bodyPr>
          <a:lstStyle/>
          <a:p>
            <a:pPr algn="l"/>
            <a:r>
              <a:rPr lang="de-DE" sz="4000" b="1" dirty="0">
                <a:latin typeface="Fira Sans" panose="020B0503050000020004" pitchFamily="34" charset="0"/>
                <a:ea typeface="Fira Sans" panose="020B0503050000020004" pitchFamily="34" charset="0"/>
              </a:rPr>
              <a:t>Workshop: </a:t>
            </a:r>
            <a:br>
              <a:rPr lang="de-DE" sz="4000" b="1" dirty="0">
                <a:latin typeface="Fira Sans" panose="020B0503050000020004" pitchFamily="34" charset="0"/>
                <a:ea typeface="Fira Sans" panose="020B0503050000020004" pitchFamily="34" charset="0"/>
              </a:rPr>
            </a:br>
            <a:r>
              <a:rPr lang="de-DE" sz="4000" b="1" dirty="0">
                <a:latin typeface="Fira Sans" panose="020B0503050000020004" pitchFamily="34" charset="0"/>
                <a:ea typeface="Fira Sans" panose="020B0503050000020004" pitchFamily="34" charset="0"/>
              </a:rPr>
              <a:t>Einfache Näh- und Reparaturtechniken</a:t>
            </a:r>
          </a:p>
        </p:txBody>
      </p:sp>
      <p:sp>
        <p:nvSpPr>
          <p:cNvPr id="10" name="Footer Placeholder 4">
            <a:extLst>
              <a:ext uri="{FF2B5EF4-FFF2-40B4-BE49-F238E27FC236}">
                <a16:creationId xmlns:a16="http://schemas.microsoft.com/office/drawing/2014/main" id="{D3AC8C13-6DCB-614D-901D-47E798874075}"/>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9" name="Textfeld 8">
            <a:extLst>
              <a:ext uri="{FF2B5EF4-FFF2-40B4-BE49-F238E27FC236}">
                <a16:creationId xmlns:a16="http://schemas.microsoft.com/office/drawing/2014/main" id="{BF0931B2-1607-0448-BED3-5374E0060399}"/>
              </a:ext>
            </a:extLst>
          </p:cNvPr>
          <p:cNvSpPr txBox="1"/>
          <p:nvPr/>
        </p:nvSpPr>
        <p:spPr>
          <a:xfrm>
            <a:off x="419254" y="5762384"/>
            <a:ext cx="3001143" cy="954107"/>
          </a:xfrm>
          <a:prstGeom prst="rect">
            <a:avLst/>
          </a:prstGeom>
          <a:noFill/>
        </p:spPr>
        <p:txBody>
          <a:bodyPr wrap="none" rtlCol="0">
            <a:spAutoFit/>
          </a:bodyPr>
          <a:lstStyle/>
          <a:p>
            <a:r>
              <a:rPr lang="de-DE" sz="1400" b="1" dirty="0">
                <a:latin typeface="Fira Sans" panose="020B0503050000020004" pitchFamily="34" charset="0"/>
                <a:ea typeface="Fira Sans" panose="020B0503050000020004" pitchFamily="34" charset="0"/>
              </a:rPr>
              <a:t>Anleitungen:</a:t>
            </a:r>
          </a:p>
          <a:p>
            <a:r>
              <a:rPr lang="de-DE" sz="1400" dirty="0">
                <a:latin typeface="Fira Sans" panose="020B0503050000020004" pitchFamily="34" charset="0"/>
                <a:ea typeface="Fira Sans" panose="020B0503050000020004" pitchFamily="34" charset="0"/>
              </a:rPr>
              <a:t>INSTA: @</a:t>
            </a:r>
            <a:r>
              <a:rPr lang="de-DE" sz="1400" dirty="0" err="1">
                <a:latin typeface="Fira Sans" panose="020B0503050000020004" pitchFamily="34" charset="0"/>
                <a:ea typeface="Fira Sans" panose="020B0503050000020004" pitchFamily="34" charset="0"/>
              </a:rPr>
              <a:t>bntextillabor</a:t>
            </a:r>
            <a:endParaRPr lang="de-DE" sz="1400" dirty="0">
              <a:latin typeface="Fira Sans" panose="020B0503050000020004" pitchFamily="34" charset="0"/>
              <a:ea typeface="Fira Sans" panose="020B0503050000020004" pitchFamily="34" charset="0"/>
            </a:endParaRPr>
          </a:p>
          <a:p>
            <a:r>
              <a:rPr lang="de-DE" sz="1400" dirty="0">
                <a:latin typeface="Fira Sans" panose="020B0503050000020004" pitchFamily="34" charset="0"/>
                <a:ea typeface="Fira Sans" panose="020B0503050000020004" pitchFamily="34" charset="0"/>
              </a:rPr>
              <a:t>www.facebook.com/bntextillabor/</a:t>
            </a:r>
          </a:p>
          <a:p>
            <a:r>
              <a:rPr lang="de-DE" sz="1400" dirty="0" err="1">
                <a:latin typeface="Fira Sans" panose="020B0503050000020004" pitchFamily="34" charset="0"/>
                <a:ea typeface="Fira Sans" panose="020B0503050000020004" pitchFamily="34" charset="0"/>
              </a:rPr>
              <a:t>www.uni-ulm.de</a:t>
            </a:r>
            <a:r>
              <a:rPr lang="de-DE" sz="1400" dirty="0">
                <a:latin typeface="Fira Sans" panose="020B0503050000020004" pitchFamily="34" charset="0"/>
                <a:ea typeface="Fira Sans" panose="020B0503050000020004" pitchFamily="34" charset="0"/>
              </a:rPr>
              <a:t>/</a:t>
            </a:r>
            <a:r>
              <a:rPr lang="de-DE" sz="1400" dirty="0" err="1">
                <a:latin typeface="Fira Sans" panose="020B0503050000020004" pitchFamily="34" charset="0"/>
                <a:ea typeface="Fira Sans" panose="020B0503050000020004" pitchFamily="34" charset="0"/>
              </a:rPr>
              <a:t>bntextillabor</a:t>
            </a:r>
            <a:endParaRPr lang="de-DE" sz="1400" dirty="0">
              <a:latin typeface="Fira Sans" panose="020B0503050000020004" pitchFamily="34" charset="0"/>
              <a:ea typeface="Fira Sans" panose="020B0503050000020004" pitchFamily="34" charset="0"/>
            </a:endParaRPr>
          </a:p>
        </p:txBody>
      </p:sp>
      <p:pic>
        <p:nvPicPr>
          <p:cNvPr id="3" name="Grafik 2">
            <a:extLst>
              <a:ext uri="{FF2B5EF4-FFF2-40B4-BE49-F238E27FC236}">
                <a16:creationId xmlns:a16="http://schemas.microsoft.com/office/drawing/2014/main" id="{74E2191F-C3F0-154B-B704-04DD3D122697}"/>
              </a:ext>
            </a:extLst>
          </p:cNvPr>
          <p:cNvPicPr>
            <a:picLocks noChangeAspect="1"/>
          </p:cNvPicPr>
          <p:nvPr/>
        </p:nvPicPr>
        <p:blipFill>
          <a:blip r:embed="rId3"/>
          <a:stretch>
            <a:fillRect/>
          </a:stretch>
        </p:blipFill>
        <p:spPr>
          <a:xfrm>
            <a:off x="419254" y="1646672"/>
            <a:ext cx="8280000" cy="3979010"/>
          </a:xfrm>
          <a:prstGeom prst="rect">
            <a:avLst/>
          </a:prstGeom>
        </p:spPr>
      </p:pic>
    </p:spTree>
    <p:extLst>
      <p:ext uri="{BB962C8B-B14F-4D97-AF65-F5344CB8AC3E}">
        <p14:creationId xmlns:p14="http://schemas.microsoft.com/office/powerpoint/2010/main" val="60393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11</a:t>
            </a:fld>
            <a:endParaRPr lang="en-GB" dirty="0">
              <a:solidFill>
                <a:schemeClr val="tx1"/>
              </a:solidFill>
            </a:endParaRPr>
          </a:p>
        </p:txBody>
      </p:sp>
      <p:sp>
        <p:nvSpPr>
          <p:cNvPr id="10" name="Footer Placeholder 4">
            <a:extLst>
              <a:ext uri="{FF2B5EF4-FFF2-40B4-BE49-F238E27FC236}">
                <a16:creationId xmlns:a16="http://schemas.microsoft.com/office/drawing/2014/main" id="{D3AC8C13-6DCB-614D-901D-47E798874075}"/>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9" name="Titel 1">
            <a:extLst>
              <a:ext uri="{FF2B5EF4-FFF2-40B4-BE49-F238E27FC236}">
                <a16:creationId xmlns:a16="http://schemas.microsoft.com/office/drawing/2014/main" id="{4F9D5CAC-56CA-7F4D-AF3C-0CE0C6E342E6}"/>
              </a:ext>
            </a:extLst>
          </p:cNvPr>
          <p:cNvSpPr txBox="1">
            <a:spLocks/>
          </p:cNvSpPr>
          <p:nvPr/>
        </p:nvSpPr>
        <p:spPr>
          <a:xfrm>
            <a:off x="549103" y="343066"/>
            <a:ext cx="8985666" cy="1282170"/>
          </a:xfrm>
          <a:prstGeom prst="rect">
            <a:avLst/>
          </a:prstGeo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4000" b="1" dirty="0">
                <a:latin typeface="Fira Sans" panose="020B0503050000020004" pitchFamily="34" charset="0"/>
                <a:ea typeface="Fira Sans" panose="020B0503050000020004" pitchFamily="34" charset="0"/>
              </a:rPr>
              <a:t>Workshop: </a:t>
            </a:r>
            <a:br>
              <a:rPr lang="de-DE" sz="4000" b="1" dirty="0">
                <a:latin typeface="Fira Sans" panose="020B0503050000020004" pitchFamily="34" charset="0"/>
                <a:ea typeface="Fira Sans" panose="020B0503050000020004" pitchFamily="34" charset="0"/>
              </a:rPr>
            </a:br>
            <a:r>
              <a:rPr lang="de-DE" sz="4000" b="1" dirty="0">
                <a:latin typeface="Fira Sans" panose="020B0503050000020004" pitchFamily="34" charset="0"/>
                <a:ea typeface="Fira Sans" panose="020B0503050000020004" pitchFamily="34" charset="0"/>
              </a:rPr>
              <a:t>Textilien bedrucken</a:t>
            </a:r>
          </a:p>
        </p:txBody>
      </p:sp>
      <p:pic>
        <p:nvPicPr>
          <p:cNvPr id="2" name="Grafik 1">
            <a:extLst>
              <a:ext uri="{FF2B5EF4-FFF2-40B4-BE49-F238E27FC236}">
                <a16:creationId xmlns:a16="http://schemas.microsoft.com/office/drawing/2014/main" id="{BD92619B-4F96-794A-8554-58B8F6C8D0B9}"/>
              </a:ext>
            </a:extLst>
          </p:cNvPr>
          <p:cNvPicPr>
            <a:picLocks noChangeAspect="1"/>
          </p:cNvPicPr>
          <p:nvPr/>
        </p:nvPicPr>
        <p:blipFill>
          <a:blip r:embed="rId3"/>
          <a:stretch>
            <a:fillRect/>
          </a:stretch>
        </p:blipFill>
        <p:spPr>
          <a:xfrm>
            <a:off x="549103" y="1999517"/>
            <a:ext cx="8280000" cy="4089014"/>
          </a:xfrm>
          <a:prstGeom prst="rect">
            <a:avLst/>
          </a:prstGeom>
        </p:spPr>
      </p:pic>
    </p:spTree>
    <p:extLst>
      <p:ext uri="{BB962C8B-B14F-4D97-AF65-F5344CB8AC3E}">
        <p14:creationId xmlns:p14="http://schemas.microsoft.com/office/powerpoint/2010/main" val="3534228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4" name="TextShape 1"/>
          <p:cNvSpPr txBox="1"/>
          <p:nvPr/>
        </p:nvSpPr>
        <p:spPr>
          <a:xfrm>
            <a:off x="743160" y="2689794"/>
            <a:ext cx="8419680" cy="2387160"/>
          </a:xfrm>
          <a:prstGeom prst="rect">
            <a:avLst/>
          </a:prstGeom>
          <a:noFill/>
          <a:ln>
            <a:noFill/>
          </a:ln>
        </p:spPr>
        <p:txBody>
          <a:bodyPr lIns="90000" tIns="45000" rIns="90000" bIns="45000" anchor="b">
            <a:noAutofit/>
          </a:bodyPr>
          <a:lstStyle/>
          <a:p>
            <a:pPr algn="ctr">
              <a:lnSpc>
                <a:spcPct val="90000"/>
              </a:lnSpc>
            </a:pPr>
            <a:r>
              <a:rPr lang="de-DE" sz="4400" b="1" strike="noStrike" spc="-1" dirty="0">
                <a:latin typeface="Fira Sans"/>
                <a:ea typeface="Fira Sans"/>
              </a:rPr>
              <a:t>Vielen Dank! </a:t>
            </a:r>
            <a:endParaRPr lang="en-US" sz="4400" b="0" strike="noStrike" spc="-1" dirty="0">
              <a:latin typeface="Calibri"/>
            </a:endParaRPr>
          </a:p>
        </p:txBody>
      </p:sp>
      <p:sp>
        <p:nvSpPr>
          <p:cNvPr id="465" name="TextShape 2"/>
          <p:cNvSpPr txBox="1"/>
          <p:nvPr/>
        </p:nvSpPr>
        <p:spPr>
          <a:xfrm>
            <a:off x="6996240" y="6447960"/>
            <a:ext cx="2228400" cy="364680"/>
          </a:xfrm>
          <a:prstGeom prst="rect">
            <a:avLst/>
          </a:prstGeom>
          <a:noFill/>
          <a:ln>
            <a:noFill/>
          </a:ln>
        </p:spPr>
        <p:txBody>
          <a:bodyPr anchor="ctr">
            <a:noAutofit/>
          </a:bodyPr>
          <a:lstStyle/>
          <a:p>
            <a:pPr algn="r">
              <a:lnSpc>
                <a:spcPct val="100000"/>
              </a:lnSpc>
            </a:pPr>
            <a:fld id="{48D65195-4590-4622-ABBE-9BA2E3343CB6}" type="slidenum">
              <a:rPr lang="en-GB" sz="1200" b="0" strike="noStrike" spc="-1">
                <a:latin typeface="Calibri"/>
              </a:rPr>
              <a:t>12</a:t>
            </a:fld>
            <a:endParaRPr lang="de-DE" sz="1200" b="0" strike="noStrike" spc="-1">
              <a:latin typeface="Calibri"/>
            </a:endParaRPr>
          </a:p>
        </p:txBody>
      </p:sp>
    </p:spTree>
    <p:extLst>
      <p:ext uri="{BB962C8B-B14F-4D97-AF65-F5344CB8AC3E}">
        <p14:creationId xmlns:p14="http://schemas.microsoft.com/office/powerpoint/2010/main" val="347508737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xmlns:p15="http://schemas.microsoft.com/office/powerpoint/2012/main">
      <p:transition spd="slow"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222" name="TextShape 2"/>
          <p:cNvSpPr txBox="1"/>
          <p:nvPr/>
        </p:nvSpPr>
        <p:spPr>
          <a:xfrm>
            <a:off x="265157" y="300119"/>
            <a:ext cx="4812283" cy="1057768"/>
          </a:xfrm>
          <a:prstGeom prst="rect">
            <a:avLst/>
          </a:prstGeom>
          <a:solidFill>
            <a:srgbClr val="A8D241">
              <a:alpha val="79608"/>
            </a:srgbClr>
          </a:solidFill>
          <a:ln>
            <a:noFill/>
          </a:ln>
        </p:spPr>
        <p:txBody>
          <a:bodyPr lIns="90000" tIns="45000" rIns="90000" bIns="45000" anchor="b">
            <a:normAutofit/>
          </a:bodyPr>
          <a:lstStyle/>
          <a:p>
            <a:pPr>
              <a:lnSpc>
                <a:spcPct val="90000"/>
              </a:lnSpc>
            </a:pPr>
            <a:r>
              <a:rPr lang="de-DE" sz="3200" b="1" strike="noStrike" spc="-1" dirty="0">
                <a:solidFill>
                  <a:schemeClr val="bg1"/>
                </a:solidFill>
                <a:latin typeface="Fira Sans"/>
                <a:ea typeface="Fira Sans"/>
              </a:rPr>
              <a:t>UNTERRICHSTEINHEITEN </a:t>
            </a:r>
          </a:p>
          <a:p>
            <a:pPr>
              <a:lnSpc>
                <a:spcPct val="90000"/>
              </a:lnSpc>
            </a:pPr>
            <a:r>
              <a:rPr lang="de-DE" sz="3200" b="1" strike="noStrike" spc="-1" dirty="0">
                <a:solidFill>
                  <a:schemeClr val="bg1"/>
                </a:solidFill>
                <a:latin typeface="Fira Sans"/>
                <a:ea typeface="Fira Sans"/>
              </a:rPr>
              <a:t>ZUM BASISWISSEN</a:t>
            </a:r>
            <a:endParaRPr lang="en-US" sz="3200" b="0" strike="noStrike" spc="-1" dirty="0">
              <a:solidFill>
                <a:schemeClr val="bg1"/>
              </a:solidFill>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grpSp>
        <p:nvGrpSpPr>
          <p:cNvPr id="20" name="Gruppieren 19">
            <a:extLst>
              <a:ext uri="{FF2B5EF4-FFF2-40B4-BE49-F238E27FC236}">
                <a16:creationId xmlns:a16="http://schemas.microsoft.com/office/drawing/2014/main" id="{E86439DF-7BDF-CA4B-8C94-A0FB62B4BBE4}"/>
              </a:ext>
            </a:extLst>
          </p:cNvPr>
          <p:cNvGrpSpPr/>
          <p:nvPr/>
        </p:nvGrpSpPr>
        <p:grpSpPr>
          <a:xfrm>
            <a:off x="265157" y="1567286"/>
            <a:ext cx="9141283" cy="4890055"/>
            <a:chOff x="265157" y="1567286"/>
            <a:chExt cx="9141283" cy="4890055"/>
          </a:xfrm>
        </p:grpSpPr>
        <p:pic>
          <p:nvPicPr>
            <p:cNvPr id="15" name="Grafik 14">
              <a:extLst>
                <a:ext uri="{FF2B5EF4-FFF2-40B4-BE49-F238E27FC236}">
                  <a16:creationId xmlns:a16="http://schemas.microsoft.com/office/drawing/2014/main" id="{174FF8C9-0494-A948-8C9C-087787C10EF3}"/>
                </a:ext>
              </a:extLst>
            </p:cNvPr>
            <p:cNvPicPr>
              <a:picLocks noChangeAspect="1"/>
            </p:cNvPicPr>
            <p:nvPr/>
          </p:nvPicPr>
          <p:blipFill>
            <a:blip r:embed="rId3"/>
            <a:stretch>
              <a:fillRect/>
            </a:stretch>
          </p:blipFill>
          <p:spPr>
            <a:xfrm>
              <a:off x="997113" y="5742695"/>
              <a:ext cx="432000" cy="432000"/>
            </a:xfrm>
            <a:prstGeom prst="rect">
              <a:avLst/>
            </a:prstGeom>
          </p:spPr>
        </p:pic>
        <p:pic>
          <p:nvPicPr>
            <p:cNvPr id="3" name="Grafik 2">
              <a:extLst>
                <a:ext uri="{FF2B5EF4-FFF2-40B4-BE49-F238E27FC236}">
                  <a16:creationId xmlns:a16="http://schemas.microsoft.com/office/drawing/2014/main" id="{27F88A2F-7CFE-5D4F-B5BF-47B81BF0B66C}"/>
                </a:ext>
              </a:extLst>
            </p:cNvPr>
            <p:cNvPicPr>
              <a:picLocks noChangeAspect="1"/>
            </p:cNvPicPr>
            <p:nvPr/>
          </p:nvPicPr>
          <p:blipFill>
            <a:blip r:embed="rId4"/>
            <a:stretch>
              <a:fillRect/>
            </a:stretch>
          </p:blipFill>
          <p:spPr>
            <a:xfrm>
              <a:off x="441696" y="5742386"/>
              <a:ext cx="432000" cy="432000"/>
            </a:xfrm>
            <a:prstGeom prst="rect">
              <a:avLst/>
            </a:prstGeom>
          </p:spPr>
        </p:pic>
        <p:grpSp>
          <p:nvGrpSpPr>
            <p:cNvPr id="8" name="Gruppieren 7">
              <a:extLst>
                <a:ext uri="{FF2B5EF4-FFF2-40B4-BE49-F238E27FC236}">
                  <a16:creationId xmlns:a16="http://schemas.microsoft.com/office/drawing/2014/main" id="{BB421712-D21A-7447-A733-4ACA736039E9}"/>
                </a:ext>
              </a:extLst>
            </p:cNvPr>
            <p:cNvGrpSpPr/>
            <p:nvPr/>
          </p:nvGrpSpPr>
          <p:grpSpPr>
            <a:xfrm>
              <a:off x="265157" y="1826224"/>
              <a:ext cx="2000880" cy="3637061"/>
              <a:chOff x="265157" y="1826224"/>
              <a:chExt cx="2000880" cy="3847603"/>
            </a:xfrm>
          </p:grpSpPr>
          <p:sp>
            <p:nvSpPr>
              <p:cNvPr id="223" name="CustomShape 3"/>
              <p:cNvSpPr/>
              <p:nvPr/>
            </p:nvSpPr>
            <p:spPr>
              <a:xfrm>
                <a:off x="265157" y="2175240"/>
                <a:ext cx="1980000" cy="3498587"/>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Treibhauseffekt</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Fridays</a:t>
                </a:r>
                <a:r>
                  <a:rPr lang="de-DE" sz="1600" spc="-1" dirty="0">
                    <a:solidFill>
                      <a:srgbClr val="000000"/>
                    </a:solidFill>
                    <a:latin typeface="Fira Sans Light" panose="020B0403050000020004" pitchFamily="34" charset="0"/>
                    <a:ea typeface="Fira Sans Light" panose="020B0403050000020004" pitchFamily="34" charset="0"/>
                  </a:rPr>
                  <a:t> </a:t>
                </a:r>
                <a:r>
                  <a:rPr lang="de-DE" sz="1600" spc="-1" dirty="0" err="1">
                    <a:solidFill>
                      <a:srgbClr val="000000"/>
                    </a:solidFill>
                    <a:latin typeface="Fira Sans Light" panose="020B0403050000020004" pitchFamily="34" charset="0"/>
                    <a:ea typeface="Fira Sans Light" panose="020B0403050000020004" pitchFamily="34" charset="0"/>
                  </a:rPr>
                  <a:t>for</a:t>
                </a:r>
                <a:r>
                  <a:rPr lang="de-DE" sz="1600" spc="-1" dirty="0">
                    <a:solidFill>
                      <a:srgbClr val="000000"/>
                    </a:solidFill>
                    <a:latin typeface="Fira Sans Light" panose="020B0403050000020004" pitchFamily="34" charset="0"/>
                    <a:ea typeface="Fira Sans Light" panose="020B0403050000020004" pitchFamily="34" charset="0"/>
                  </a:rPr>
                  <a:t> Future</a:t>
                </a:r>
              </a:p>
              <a:p>
                <a:pPr marL="360">
                  <a:buClr>
                    <a:srgbClr val="000000"/>
                  </a:buClr>
                </a:pPr>
                <a:endParaRPr lang="de-DE" sz="1600" spc="-1" dirty="0">
                  <a:latin typeface="Fira Sans Light" panose="020B0403050000020004" pitchFamily="34" charset="0"/>
                  <a:ea typeface="Fira Sans Light" panose="020B0403050000020004" pitchFamily="34" charset="0"/>
                </a:endParaRPr>
              </a:p>
              <a:p>
                <a:pPr marL="360">
                  <a:lnSpc>
                    <a:spcPct val="100000"/>
                  </a:lnSpc>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Einfluss des Menschen auf den Klimawandel</a:t>
                </a: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spcBef>
                    <a:spcPts val="600"/>
                  </a:spcBef>
                  <a:buClr>
                    <a:srgbClr val="000000"/>
                  </a:buClr>
                </a:pPr>
                <a:endParaRPr lang="de-DE" sz="1600" spc="-1" dirty="0">
                  <a:solidFill>
                    <a:srgbClr val="000000"/>
                  </a:solidFill>
                  <a:latin typeface="Fira Sans" panose="020B0503050000020004" pitchFamily="34" charset="0"/>
                  <a:ea typeface="Fira Sans" panose="020B0503050000020004" pitchFamily="34" charset="0"/>
                </a:endParaRPr>
              </a:p>
              <a:p>
                <a:pPr marL="360">
                  <a:lnSpc>
                    <a:spcPct val="100000"/>
                  </a:lnSpc>
                  <a:buClr>
                    <a:srgbClr val="000000"/>
                  </a:buClr>
                </a:pPr>
                <a:endParaRPr lang="de-DE" sz="1600" strike="noStrike" spc="-1" dirty="0">
                  <a:solidFill>
                    <a:srgbClr val="000000"/>
                  </a:solidFill>
                  <a:latin typeface="Fira Sans" panose="020B0503050000020004" pitchFamily="34" charset="0"/>
                  <a:ea typeface="Fira Sans" panose="020B0503050000020004" pitchFamily="34" charset="0"/>
                </a:endParaRPr>
              </a:p>
            </p:txBody>
          </p:sp>
          <p:sp>
            <p:nvSpPr>
              <p:cNvPr id="2" name="Textfeld 1">
                <a:extLst>
                  <a:ext uri="{FF2B5EF4-FFF2-40B4-BE49-F238E27FC236}">
                    <a16:creationId xmlns:a16="http://schemas.microsoft.com/office/drawing/2014/main" id="{F3814A44-C1E8-A148-8DD3-2DC3EABE02F4}"/>
                  </a:ext>
                </a:extLst>
              </p:cNvPr>
              <p:cNvSpPr txBox="1"/>
              <p:nvPr/>
            </p:nvSpPr>
            <p:spPr>
              <a:xfrm>
                <a:off x="265157" y="1826224"/>
                <a:ext cx="20008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Klimawandel</a:t>
                </a:r>
              </a:p>
            </p:txBody>
          </p:sp>
        </p:grpSp>
        <p:grpSp>
          <p:nvGrpSpPr>
            <p:cNvPr id="9" name="Gruppieren 8">
              <a:extLst>
                <a:ext uri="{FF2B5EF4-FFF2-40B4-BE49-F238E27FC236}">
                  <a16:creationId xmlns:a16="http://schemas.microsoft.com/office/drawing/2014/main" id="{C47E1862-DD40-2E41-AA24-2A0F4021801A}"/>
                </a:ext>
              </a:extLst>
            </p:cNvPr>
            <p:cNvGrpSpPr/>
            <p:nvPr/>
          </p:nvGrpSpPr>
          <p:grpSpPr>
            <a:xfrm>
              <a:off x="2682720" y="1816592"/>
              <a:ext cx="2208960" cy="3665792"/>
              <a:chOff x="2682720" y="1816592"/>
              <a:chExt cx="2208960" cy="3665792"/>
            </a:xfrm>
          </p:grpSpPr>
          <p:sp>
            <p:nvSpPr>
              <p:cNvPr id="224" name="CustomShape 4"/>
              <p:cNvSpPr/>
              <p:nvPr/>
            </p:nvSpPr>
            <p:spPr>
              <a:xfrm>
                <a:off x="2682720" y="2175240"/>
                <a:ext cx="1980000" cy="3307144"/>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Themeneinstieg mit Brainstorming </a:t>
                </a:r>
              </a:p>
              <a:p>
                <a:pPr>
                  <a:spcBef>
                    <a:spcPts val="600"/>
                  </a:spcBef>
                </a:pPr>
                <a:r>
                  <a:rPr lang="de-DE" sz="1600" dirty="0">
                    <a:latin typeface="Fira Sans Light" panose="020B0403050000020004" pitchFamily="34" charset="0"/>
                    <a:ea typeface="Fira Sans Light" panose="020B0403050000020004" pitchFamily="34" charset="0"/>
                  </a:rPr>
                  <a:t>Definition von Nachhaltigkeit und Nachhaltigem Konsum </a:t>
                </a: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pc="-1" dirty="0">
                  <a:latin typeface="Fira Sans" panose="020B0503050000020004" pitchFamily="34" charset="0"/>
                  <a:ea typeface="Fira Sans" panose="020B0503050000020004" pitchFamily="34" charset="0"/>
                </a:endParaRPr>
              </a:p>
              <a:p>
                <a:pPr>
                  <a:lnSpc>
                    <a:spcPct val="100000"/>
                  </a:lnSpc>
                  <a:spcBef>
                    <a:spcPts val="600"/>
                  </a:spcBef>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p:txBody>
          </p:sp>
          <p:sp>
            <p:nvSpPr>
              <p:cNvPr id="4" name="Textfeld 3">
                <a:extLst>
                  <a:ext uri="{FF2B5EF4-FFF2-40B4-BE49-F238E27FC236}">
                    <a16:creationId xmlns:a16="http://schemas.microsoft.com/office/drawing/2014/main" id="{E42A705D-4429-7D4F-8B5F-810A650B4533}"/>
                  </a:ext>
                </a:extLst>
              </p:cNvPr>
              <p:cNvSpPr txBox="1"/>
              <p:nvPr/>
            </p:nvSpPr>
            <p:spPr>
              <a:xfrm>
                <a:off x="2684802" y="1816592"/>
                <a:ext cx="2206878"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Nachhaltigkeit</a:t>
                </a:r>
              </a:p>
            </p:txBody>
          </p:sp>
        </p:grpSp>
        <p:grpSp>
          <p:nvGrpSpPr>
            <p:cNvPr id="10" name="Gruppieren 9">
              <a:extLst>
                <a:ext uri="{FF2B5EF4-FFF2-40B4-BE49-F238E27FC236}">
                  <a16:creationId xmlns:a16="http://schemas.microsoft.com/office/drawing/2014/main" id="{34B9E864-6BD3-C040-BE8D-B422A6DBD320}"/>
                </a:ext>
              </a:extLst>
            </p:cNvPr>
            <p:cNvGrpSpPr/>
            <p:nvPr/>
          </p:nvGrpSpPr>
          <p:grpSpPr>
            <a:xfrm>
              <a:off x="5077440" y="1802074"/>
              <a:ext cx="1980000" cy="3658387"/>
              <a:chOff x="5077440" y="1802074"/>
              <a:chExt cx="1980000" cy="3658387"/>
            </a:xfrm>
          </p:grpSpPr>
          <p:sp>
            <p:nvSpPr>
              <p:cNvPr id="225" name="CustomShape 5"/>
              <p:cNvSpPr/>
              <p:nvPr/>
            </p:nvSpPr>
            <p:spPr>
              <a:xfrm>
                <a:off x="5077440" y="2152061"/>
                <a:ext cx="1980000" cy="33084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Themeneinstieg mit Brainstorming</a:t>
                </a: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Lieferketten- </a:t>
                </a:r>
                <a:r>
                  <a:rPr lang="de-DE" sz="1600" dirty="0" err="1">
                    <a:latin typeface="Fira Sans Light" panose="020B0403050000020004" pitchFamily="34" charset="0"/>
                    <a:ea typeface="Fira Sans Light" panose="020B0403050000020004" pitchFamily="34" charset="0"/>
                  </a:rPr>
                  <a:t>problematik</a:t>
                </a:r>
                <a:endParaRPr lang="de-DE" sz="16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Ökologische Probleme der Textilindustrie </a:t>
                </a:r>
              </a:p>
              <a:p>
                <a:pPr>
                  <a:spcBef>
                    <a:spcPts val="600"/>
                  </a:spcBef>
                </a:pPr>
                <a:r>
                  <a:rPr lang="de-DE" sz="1600" dirty="0">
                    <a:latin typeface="Fira Sans Light" panose="020B0403050000020004" pitchFamily="34" charset="0"/>
                    <a:ea typeface="Fira Sans Light" panose="020B0403050000020004" pitchFamily="34" charset="0"/>
                  </a:rPr>
                  <a:t>Soziale Probleme der Textilindustrie, (Problematik Schwellenländer) </a:t>
                </a:r>
              </a:p>
            </p:txBody>
          </p:sp>
          <p:sp>
            <p:nvSpPr>
              <p:cNvPr id="5" name="Textfeld 4">
                <a:extLst>
                  <a:ext uri="{FF2B5EF4-FFF2-40B4-BE49-F238E27FC236}">
                    <a16:creationId xmlns:a16="http://schemas.microsoft.com/office/drawing/2014/main" id="{09FC8AB5-012B-4D4E-A82C-0A836D499ACE}"/>
                  </a:ext>
                </a:extLst>
              </p:cNvPr>
              <p:cNvSpPr txBox="1"/>
              <p:nvPr/>
            </p:nvSpPr>
            <p:spPr>
              <a:xfrm>
                <a:off x="5077440" y="1802074"/>
                <a:ext cx="1711980" cy="338554"/>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Textilindustrie</a:t>
                </a:r>
              </a:p>
            </p:txBody>
          </p:sp>
        </p:grpSp>
        <p:grpSp>
          <p:nvGrpSpPr>
            <p:cNvPr id="11" name="Gruppieren 10">
              <a:extLst>
                <a:ext uri="{FF2B5EF4-FFF2-40B4-BE49-F238E27FC236}">
                  <a16:creationId xmlns:a16="http://schemas.microsoft.com/office/drawing/2014/main" id="{28545A22-95D5-3F4D-BFF5-378E79B1C5BF}"/>
                </a:ext>
              </a:extLst>
            </p:cNvPr>
            <p:cNvGrpSpPr/>
            <p:nvPr/>
          </p:nvGrpSpPr>
          <p:grpSpPr>
            <a:xfrm>
              <a:off x="7426440" y="1567286"/>
              <a:ext cx="1980000" cy="3972819"/>
              <a:chOff x="7426440" y="1567286"/>
              <a:chExt cx="1980000" cy="3972819"/>
            </a:xfrm>
          </p:grpSpPr>
          <p:sp>
            <p:nvSpPr>
              <p:cNvPr id="6" name="Textfeld 5">
                <a:extLst>
                  <a:ext uri="{FF2B5EF4-FFF2-40B4-BE49-F238E27FC236}">
                    <a16:creationId xmlns:a16="http://schemas.microsoft.com/office/drawing/2014/main" id="{4FF1C447-614C-AF4F-8668-71F3CBF0B6D2}"/>
                  </a:ext>
                </a:extLst>
              </p:cNvPr>
              <p:cNvSpPr txBox="1"/>
              <p:nvPr/>
            </p:nvSpPr>
            <p:spPr>
              <a:xfrm>
                <a:off x="7426440" y="1567286"/>
                <a:ext cx="1798200" cy="584775"/>
              </a:xfrm>
              <a:prstGeom prst="rect">
                <a:avLst/>
              </a:prstGeom>
              <a:noFill/>
            </p:spPr>
            <p:txBody>
              <a:bodyPr wrap="square" rtlCol="0">
                <a:spAutoFit/>
              </a:bodyPr>
              <a:lstStyle/>
              <a:p>
                <a:r>
                  <a:rPr lang="de-DE" sz="1600" dirty="0">
                    <a:latin typeface="Fira Sans" panose="020B0503050000020004" pitchFamily="34" charset="0"/>
                    <a:ea typeface="Fira Sans" panose="020B0503050000020004" pitchFamily="34" charset="0"/>
                  </a:rPr>
                  <a:t>Nachhaltiger Konsum</a:t>
                </a: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8"/>
                <a:ext cx="1980000" cy="3399477"/>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Nachhaltig Kaufen</a:t>
                </a:r>
              </a:p>
              <a:p>
                <a:pPr>
                  <a:spcBef>
                    <a:spcPts val="600"/>
                  </a:spcBef>
                </a:pPr>
                <a:r>
                  <a:rPr lang="de-DE" sz="1600" dirty="0">
                    <a:latin typeface="Fira Sans Light" panose="020B0403050000020004" pitchFamily="34" charset="0"/>
                    <a:ea typeface="Fira Sans Light" panose="020B0403050000020004" pitchFamily="34" charset="0"/>
                  </a:rPr>
                  <a:t>Nachhaltig Nutzen</a:t>
                </a:r>
              </a:p>
              <a:p>
                <a:pPr>
                  <a:spcBef>
                    <a:spcPts val="600"/>
                  </a:spcBef>
                </a:pPr>
                <a:r>
                  <a:rPr lang="de-DE" sz="1600" dirty="0">
                    <a:latin typeface="Fira Sans Light" panose="020B0403050000020004" pitchFamily="34" charset="0"/>
                    <a:ea typeface="Fira Sans Light" panose="020B0403050000020004" pitchFamily="34" charset="0"/>
                  </a:rPr>
                  <a:t>Nachhaltig entsorgen </a:t>
                </a: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600" strike="noStrike" spc="-1" dirty="0">
                  <a:latin typeface="Fira Sans" panose="020B0503050000020004" pitchFamily="34" charset="0"/>
                  <a:ea typeface="Fira Sans" panose="020B0503050000020004" pitchFamily="34" charset="0"/>
                </a:endParaRPr>
              </a:p>
              <a:p>
                <a:pPr>
                  <a:lnSpc>
                    <a:spcPct val="100000"/>
                  </a:lnSpc>
                </a:pPr>
                <a:endParaRPr lang="de-DE" sz="1200" strike="noStrike" spc="-1" dirty="0">
                  <a:latin typeface="Fira Sans" panose="020B0503050000020004" pitchFamily="34" charset="0"/>
                  <a:ea typeface="Fira Sans" panose="020B0503050000020004" pitchFamily="34" charset="0"/>
                </a:endParaRPr>
              </a:p>
            </p:txBody>
          </p:sp>
        </p:grpSp>
        <p:grpSp>
          <p:nvGrpSpPr>
            <p:cNvPr id="17" name="Gruppieren 16">
              <a:extLst>
                <a:ext uri="{FF2B5EF4-FFF2-40B4-BE49-F238E27FC236}">
                  <a16:creationId xmlns:a16="http://schemas.microsoft.com/office/drawing/2014/main" id="{B32FCD92-ACF9-0B48-B28D-3DE8371237FC}"/>
                </a:ext>
              </a:extLst>
            </p:cNvPr>
            <p:cNvGrpSpPr/>
            <p:nvPr/>
          </p:nvGrpSpPr>
          <p:grpSpPr>
            <a:xfrm>
              <a:off x="5405364" y="5555465"/>
              <a:ext cx="1457027" cy="901876"/>
              <a:chOff x="5405364" y="5555465"/>
              <a:chExt cx="1457027" cy="901876"/>
            </a:xfrm>
          </p:grpSpPr>
          <p:pic>
            <p:nvPicPr>
              <p:cNvPr id="226" name="Grafik 3"/>
              <p:cNvPicPr>
                <a:picLocks noChangeAspect="1"/>
              </p:cNvPicPr>
              <p:nvPr/>
            </p:nvPicPr>
            <p:blipFill>
              <a:blip r:embed="rId5"/>
              <a:stretch/>
            </p:blipFill>
            <p:spPr>
              <a:xfrm>
                <a:off x="6138621" y="5633707"/>
                <a:ext cx="432000" cy="432000"/>
              </a:xfrm>
              <a:prstGeom prst="rect">
                <a:avLst/>
              </a:prstGeom>
              <a:ln>
                <a:noFill/>
              </a:ln>
            </p:spPr>
          </p:pic>
          <p:pic>
            <p:nvPicPr>
              <p:cNvPr id="227" name="Grafik 10"/>
              <p:cNvPicPr>
                <a:picLocks noChangeAspect="1"/>
              </p:cNvPicPr>
              <p:nvPr/>
            </p:nvPicPr>
            <p:blipFill>
              <a:blip r:embed="rId6"/>
              <a:stretch/>
            </p:blipFill>
            <p:spPr>
              <a:xfrm>
                <a:off x="5405364" y="6004863"/>
                <a:ext cx="432000" cy="432000"/>
              </a:xfrm>
              <a:prstGeom prst="rect">
                <a:avLst/>
              </a:prstGeom>
              <a:ln>
                <a:noFill/>
              </a:ln>
            </p:spPr>
          </p:pic>
          <p:pic>
            <p:nvPicPr>
              <p:cNvPr id="229" name="Grafik 15"/>
              <p:cNvPicPr>
                <a:picLocks noChangeAspect="1"/>
              </p:cNvPicPr>
              <p:nvPr/>
            </p:nvPicPr>
            <p:blipFill>
              <a:blip r:embed="rId7"/>
              <a:stretch/>
            </p:blipFill>
            <p:spPr>
              <a:xfrm>
                <a:off x="5918563" y="6025341"/>
                <a:ext cx="432000" cy="432000"/>
              </a:xfrm>
              <a:prstGeom prst="rect">
                <a:avLst/>
              </a:prstGeom>
              <a:ln>
                <a:noFill/>
              </a:ln>
            </p:spPr>
          </p:pic>
          <p:pic>
            <p:nvPicPr>
              <p:cNvPr id="14" name="Grafik 13">
                <a:extLst>
                  <a:ext uri="{FF2B5EF4-FFF2-40B4-BE49-F238E27FC236}">
                    <a16:creationId xmlns:a16="http://schemas.microsoft.com/office/drawing/2014/main" id="{3903EFCE-686C-124A-B8F5-00AE0835824A}"/>
                  </a:ext>
                </a:extLst>
              </p:cNvPr>
              <p:cNvPicPr>
                <a:picLocks noChangeAspect="1"/>
              </p:cNvPicPr>
              <p:nvPr/>
            </p:nvPicPr>
            <p:blipFill>
              <a:blip r:embed="rId3"/>
              <a:stretch>
                <a:fillRect/>
              </a:stretch>
            </p:blipFill>
            <p:spPr>
              <a:xfrm>
                <a:off x="5586767" y="5555465"/>
                <a:ext cx="432000" cy="432000"/>
              </a:xfrm>
              <a:prstGeom prst="rect">
                <a:avLst/>
              </a:prstGeom>
            </p:spPr>
          </p:pic>
          <p:pic>
            <p:nvPicPr>
              <p:cNvPr id="27" name="Grafik 26">
                <a:extLst>
                  <a:ext uri="{FF2B5EF4-FFF2-40B4-BE49-F238E27FC236}">
                    <a16:creationId xmlns:a16="http://schemas.microsoft.com/office/drawing/2014/main" id="{C429247B-6A4F-6548-AD43-0326FED67EBF}"/>
                  </a:ext>
                </a:extLst>
              </p:cNvPr>
              <p:cNvPicPr>
                <a:picLocks noChangeAspect="1"/>
              </p:cNvPicPr>
              <p:nvPr/>
            </p:nvPicPr>
            <p:blipFill>
              <a:blip r:embed="rId4"/>
              <a:stretch>
                <a:fillRect/>
              </a:stretch>
            </p:blipFill>
            <p:spPr>
              <a:xfrm>
                <a:off x="6430391" y="5962504"/>
                <a:ext cx="432000" cy="432000"/>
              </a:xfrm>
              <a:prstGeom prst="rect">
                <a:avLst/>
              </a:prstGeom>
            </p:spPr>
          </p:pic>
        </p:grpSp>
        <p:pic>
          <p:nvPicPr>
            <p:cNvPr id="28" name="Grafik 16">
              <a:extLst>
                <a:ext uri="{FF2B5EF4-FFF2-40B4-BE49-F238E27FC236}">
                  <a16:creationId xmlns:a16="http://schemas.microsoft.com/office/drawing/2014/main" id="{18B8144E-FCC9-AA4B-B5E5-22F45EF5DED9}"/>
                </a:ext>
              </a:extLst>
            </p:cNvPr>
            <p:cNvPicPr>
              <a:picLocks noChangeAspect="1"/>
            </p:cNvPicPr>
            <p:nvPr/>
          </p:nvPicPr>
          <p:blipFill>
            <a:blip r:embed="rId5"/>
            <a:stretch/>
          </p:blipFill>
          <p:spPr>
            <a:xfrm>
              <a:off x="1567744" y="5819827"/>
              <a:ext cx="489601" cy="432000"/>
            </a:xfrm>
            <a:prstGeom prst="rect">
              <a:avLst/>
            </a:prstGeom>
            <a:ln>
              <a:noFill/>
            </a:ln>
          </p:spPr>
        </p:pic>
        <p:pic>
          <p:nvPicPr>
            <p:cNvPr id="29" name="Grafik 28">
              <a:extLst>
                <a:ext uri="{FF2B5EF4-FFF2-40B4-BE49-F238E27FC236}">
                  <a16:creationId xmlns:a16="http://schemas.microsoft.com/office/drawing/2014/main" id="{343E877C-6A24-D942-9B07-2FFE32033403}"/>
                </a:ext>
              </a:extLst>
            </p:cNvPr>
            <p:cNvPicPr>
              <a:picLocks noChangeAspect="1"/>
            </p:cNvPicPr>
            <p:nvPr/>
          </p:nvPicPr>
          <p:blipFill>
            <a:blip r:embed="rId3"/>
            <a:stretch>
              <a:fillRect/>
            </a:stretch>
          </p:blipFill>
          <p:spPr>
            <a:xfrm>
              <a:off x="3443085" y="5767709"/>
              <a:ext cx="432000" cy="432000"/>
            </a:xfrm>
            <a:prstGeom prst="rect">
              <a:avLst/>
            </a:prstGeom>
          </p:spPr>
        </p:pic>
        <p:grpSp>
          <p:nvGrpSpPr>
            <p:cNvPr id="19" name="Gruppieren 18">
              <a:extLst>
                <a:ext uri="{FF2B5EF4-FFF2-40B4-BE49-F238E27FC236}">
                  <a16:creationId xmlns:a16="http://schemas.microsoft.com/office/drawing/2014/main" id="{7D4C79A9-EE50-2040-B4C6-779B6D94364F}"/>
                </a:ext>
              </a:extLst>
            </p:cNvPr>
            <p:cNvGrpSpPr/>
            <p:nvPr/>
          </p:nvGrpSpPr>
          <p:grpSpPr>
            <a:xfrm>
              <a:off x="7883912" y="5653003"/>
              <a:ext cx="1301471" cy="790729"/>
              <a:chOff x="7883912" y="5653003"/>
              <a:chExt cx="1301471" cy="790729"/>
            </a:xfrm>
          </p:grpSpPr>
          <p:pic>
            <p:nvPicPr>
              <p:cNvPr id="230" name="Grafik 16"/>
              <p:cNvPicPr>
                <a:picLocks noChangeAspect="1"/>
              </p:cNvPicPr>
              <p:nvPr/>
            </p:nvPicPr>
            <p:blipFill>
              <a:blip r:embed="rId5"/>
              <a:stretch/>
            </p:blipFill>
            <p:spPr>
              <a:xfrm>
                <a:off x="8098393" y="5653003"/>
                <a:ext cx="432000" cy="432000"/>
              </a:xfrm>
              <a:prstGeom prst="rect">
                <a:avLst/>
              </a:prstGeom>
              <a:ln>
                <a:noFill/>
              </a:ln>
            </p:spPr>
          </p:pic>
          <p:pic>
            <p:nvPicPr>
              <p:cNvPr id="16" name="Grafik 15">
                <a:extLst>
                  <a:ext uri="{FF2B5EF4-FFF2-40B4-BE49-F238E27FC236}">
                    <a16:creationId xmlns:a16="http://schemas.microsoft.com/office/drawing/2014/main" id="{A62E0972-0266-594E-8386-9DE3E80707AA}"/>
                  </a:ext>
                </a:extLst>
              </p:cNvPr>
              <p:cNvPicPr>
                <a:picLocks noChangeAspect="1"/>
              </p:cNvPicPr>
              <p:nvPr/>
            </p:nvPicPr>
            <p:blipFill>
              <a:blip r:embed="rId8"/>
              <a:stretch>
                <a:fillRect/>
              </a:stretch>
            </p:blipFill>
            <p:spPr>
              <a:xfrm>
                <a:off x="8387554" y="5967579"/>
                <a:ext cx="432000" cy="432000"/>
              </a:xfrm>
              <a:prstGeom prst="rect">
                <a:avLst/>
              </a:prstGeom>
            </p:spPr>
          </p:pic>
          <p:pic>
            <p:nvPicPr>
              <p:cNvPr id="31" name="Grafik 15">
                <a:extLst>
                  <a:ext uri="{FF2B5EF4-FFF2-40B4-BE49-F238E27FC236}">
                    <a16:creationId xmlns:a16="http://schemas.microsoft.com/office/drawing/2014/main" id="{341CEFB2-77DE-CA4A-AAC4-8F75916CE2E8}"/>
                  </a:ext>
                </a:extLst>
              </p:cNvPr>
              <p:cNvPicPr>
                <a:picLocks noChangeAspect="1"/>
              </p:cNvPicPr>
              <p:nvPr/>
            </p:nvPicPr>
            <p:blipFill>
              <a:blip r:embed="rId7"/>
              <a:stretch/>
            </p:blipFill>
            <p:spPr>
              <a:xfrm>
                <a:off x="7883912" y="6011732"/>
                <a:ext cx="432000" cy="432000"/>
              </a:xfrm>
              <a:prstGeom prst="rect">
                <a:avLst/>
              </a:prstGeom>
              <a:ln>
                <a:noFill/>
              </a:ln>
            </p:spPr>
          </p:pic>
          <p:pic>
            <p:nvPicPr>
              <p:cNvPr id="12" name="Grafik 11">
                <a:extLst>
                  <a:ext uri="{FF2B5EF4-FFF2-40B4-BE49-F238E27FC236}">
                    <a16:creationId xmlns:a16="http://schemas.microsoft.com/office/drawing/2014/main" id="{3ADA2D30-8D5E-E14C-988E-DA92607B4494}"/>
                  </a:ext>
                </a:extLst>
              </p:cNvPr>
              <p:cNvPicPr>
                <a:picLocks noChangeAspect="1"/>
              </p:cNvPicPr>
              <p:nvPr/>
            </p:nvPicPr>
            <p:blipFill>
              <a:blip r:embed="rId9"/>
              <a:stretch>
                <a:fillRect/>
              </a:stretch>
            </p:blipFill>
            <p:spPr>
              <a:xfrm>
                <a:off x="8825383" y="5741938"/>
                <a:ext cx="360000" cy="321912"/>
              </a:xfrm>
              <a:prstGeom prst="rect">
                <a:avLst/>
              </a:prstGeom>
            </p:spPr>
          </p:pic>
        </p:grpSp>
      </p:grpSp>
    </p:spTree>
    <p:extLst>
      <p:ext uri="{BB962C8B-B14F-4D97-AF65-F5344CB8AC3E}">
        <p14:creationId xmlns:p14="http://schemas.microsoft.com/office/powerpoint/2010/main" val="344840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C86A246F-7D3A-40D0-B56B-54B2A049D5F6}" type="slidenum">
              <a:rPr lang="en-GB" sz="1200" b="0" strike="noStrike" spc="-1">
                <a:solidFill>
                  <a:srgbClr val="FFFFFF"/>
                </a:solidFill>
                <a:latin typeface="Calibri"/>
              </a:rPr>
              <a:t>3</a:t>
            </a:fld>
            <a:endParaRPr lang="de-DE" sz="1200" b="0" strike="noStrike" spc="-1">
              <a:latin typeface="Calibri"/>
            </a:endParaRPr>
          </a:p>
        </p:txBody>
      </p:sp>
      <p:sp>
        <p:nvSpPr>
          <p:cNvPr id="233" name="CustomShape 2"/>
          <p:cNvSpPr/>
          <p:nvPr/>
        </p:nvSpPr>
        <p:spPr>
          <a:xfrm>
            <a:off x="742296" y="818676"/>
            <a:ext cx="5855727" cy="12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strike="noStrike" spc="-1" dirty="0">
                <a:latin typeface="Fira Sans Medium" panose="020B0503050000020004" pitchFamily="34" charset="0"/>
                <a:ea typeface="Fira Sans Medium" panose="020B0503050000020004" pitchFamily="34" charset="0"/>
              </a:rPr>
              <a:t>Thema: Nachhaltiger Konsum  </a:t>
            </a:r>
          </a:p>
          <a:p>
            <a:pPr>
              <a:lnSpc>
                <a:spcPct val="90000"/>
              </a:lnSpc>
            </a:pPr>
            <a:r>
              <a:rPr lang="de-DE" sz="3200" spc="-1" dirty="0">
                <a:latin typeface="Fira Sans Medium" panose="020B0503050000020004" pitchFamily="34" charset="0"/>
                <a:ea typeface="Fira Sans Medium" panose="020B0503050000020004" pitchFamily="34" charset="0"/>
              </a:rPr>
              <a:t>UE: Nachhaltig Nutzen</a:t>
            </a:r>
            <a:endParaRPr lang="de-DE" sz="2400" b="0" strike="noStrike" spc="-1" dirty="0">
              <a:latin typeface="Calibri"/>
            </a:endParaRPr>
          </a:p>
        </p:txBody>
      </p:sp>
      <p:pic>
        <p:nvPicPr>
          <p:cNvPr id="3" name="Grafik 2">
            <a:extLst>
              <a:ext uri="{FF2B5EF4-FFF2-40B4-BE49-F238E27FC236}">
                <a16:creationId xmlns:a16="http://schemas.microsoft.com/office/drawing/2014/main" id="{D8CB52FF-7E52-0146-97D3-68AF62C2A678}"/>
              </a:ext>
            </a:extLst>
          </p:cNvPr>
          <p:cNvPicPr>
            <a:picLocks noChangeAspect="1"/>
          </p:cNvPicPr>
          <p:nvPr/>
        </p:nvPicPr>
        <p:blipFill>
          <a:blip r:embed="rId3"/>
          <a:stretch>
            <a:fillRect/>
          </a:stretch>
        </p:blipFill>
        <p:spPr>
          <a:xfrm>
            <a:off x="742296" y="1942238"/>
            <a:ext cx="8280000" cy="4273548"/>
          </a:xfrm>
          <a:prstGeom prst="rect">
            <a:avLst/>
          </a:prstGeom>
        </p:spPr>
      </p:pic>
    </p:spTree>
    <p:extLst>
      <p:ext uri="{BB962C8B-B14F-4D97-AF65-F5344CB8AC3E}">
        <p14:creationId xmlns:p14="http://schemas.microsoft.com/office/powerpoint/2010/main" val="25330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92875"/>
            <a:ext cx="2228850" cy="365125"/>
          </a:xfrm>
        </p:spPr>
        <p:txBody>
          <a:bodyPr/>
          <a:lstStyle/>
          <a:p>
            <a:fld id="{D6E4BF45-56A7-1443-8528-2D79AA079E46}" type="slidenum">
              <a:rPr lang="en-GB" smtClean="0">
                <a:solidFill>
                  <a:schemeClr val="tx1"/>
                </a:solidFill>
              </a:rPr>
              <a:t>4</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60166" y="1463040"/>
            <a:ext cx="9316879" cy="1965960"/>
          </a:xfrm>
        </p:spPr>
        <p:txBody>
          <a:bodyPr>
            <a:noAutofit/>
          </a:bodyPr>
          <a:lstStyle/>
          <a:p>
            <a:pPr algn="l"/>
            <a:r>
              <a:rPr lang="de-DE" sz="4000" b="1" dirty="0">
                <a:latin typeface="Fira Sans" panose="020B0503050000020004" pitchFamily="34" charset="0"/>
                <a:ea typeface="Fira Sans" panose="020B0503050000020004" pitchFamily="34" charset="0"/>
              </a:rPr>
              <a:t>Was können wir als </a:t>
            </a:r>
            <a:br>
              <a:rPr lang="de-DE" sz="4000" b="1" dirty="0">
                <a:latin typeface="Fira Sans" panose="020B0503050000020004" pitchFamily="34" charset="0"/>
                <a:ea typeface="Fira Sans" panose="020B0503050000020004" pitchFamily="34" charset="0"/>
              </a:rPr>
            </a:br>
            <a:r>
              <a:rPr lang="de-DE" sz="4000" b="1" dirty="0" err="1">
                <a:latin typeface="Fira Sans" panose="020B0503050000020004" pitchFamily="34" charset="0"/>
                <a:ea typeface="Fira Sans" panose="020B0503050000020004" pitchFamily="34" charset="0"/>
              </a:rPr>
              <a:t>KonsumentInnen</a:t>
            </a:r>
            <a:r>
              <a:rPr lang="de-DE" sz="4000" b="1" dirty="0">
                <a:latin typeface="Fira Sans" panose="020B0503050000020004" pitchFamily="34" charset="0"/>
                <a:ea typeface="Fira Sans" panose="020B0503050000020004" pitchFamily="34" charset="0"/>
              </a:rPr>
              <a:t> tun, um Textilien nachhaltiger zu konsumieren?</a:t>
            </a:r>
          </a:p>
        </p:txBody>
      </p:sp>
      <p:grpSp>
        <p:nvGrpSpPr>
          <p:cNvPr id="3" name="Gruppieren 2">
            <a:extLst>
              <a:ext uri="{FF2B5EF4-FFF2-40B4-BE49-F238E27FC236}">
                <a16:creationId xmlns:a16="http://schemas.microsoft.com/office/drawing/2014/main" id="{AF23324E-0A6D-47C1-8339-1FE0F4CDE326}"/>
              </a:ext>
            </a:extLst>
          </p:cNvPr>
          <p:cNvGrpSpPr/>
          <p:nvPr/>
        </p:nvGrpSpPr>
        <p:grpSpPr>
          <a:xfrm>
            <a:off x="460167" y="3633846"/>
            <a:ext cx="8465497" cy="2109399"/>
            <a:chOff x="460167" y="3633846"/>
            <a:chExt cx="8465497" cy="2109399"/>
          </a:xfrm>
        </p:grpSpPr>
        <p:sp>
          <p:nvSpPr>
            <p:cNvPr id="8" name="Titel 1">
              <a:extLst>
                <a:ext uri="{FF2B5EF4-FFF2-40B4-BE49-F238E27FC236}">
                  <a16:creationId xmlns:a16="http://schemas.microsoft.com/office/drawing/2014/main" id="{C5C46EBC-6D9B-4DFB-A404-7272CD1739A2}"/>
                </a:ext>
              </a:extLst>
            </p:cNvPr>
            <p:cNvSpPr txBox="1">
              <a:spLocks/>
            </p:cNvSpPr>
            <p:nvPr/>
          </p:nvSpPr>
          <p:spPr>
            <a:xfrm>
              <a:off x="460167" y="3808567"/>
              <a:ext cx="4599794" cy="1312073"/>
            </a:xfrm>
            <a:prstGeom prst="rect">
              <a:avLst/>
            </a:prstGeom>
          </p:spPr>
          <p:txBody>
            <a:bodyPr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de-DE" sz="2400" b="1" dirty="0">
                  <a:latin typeface="Fire Sans Medium"/>
                  <a:ea typeface="Fira Sans Medium" panose="020B0603050000020004" pitchFamily="34" charset="0"/>
                </a:rPr>
                <a:t>Nachhaltig nutzen </a:t>
              </a:r>
            </a:p>
          </p:txBody>
        </p:sp>
        <p:pic>
          <p:nvPicPr>
            <p:cNvPr id="2" name="Grafik 1">
              <a:extLst>
                <a:ext uri="{FF2B5EF4-FFF2-40B4-BE49-F238E27FC236}">
                  <a16:creationId xmlns:a16="http://schemas.microsoft.com/office/drawing/2014/main" id="{27EBE1CC-2C5D-4BA3-905B-EA8A0554F630}"/>
                </a:ext>
              </a:extLst>
            </p:cNvPr>
            <p:cNvPicPr>
              <a:picLocks noChangeAspect="1"/>
            </p:cNvPicPr>
            <p:nvPr/>
          </p:nvPicPr>
          <p:blipFill>
            <a:blip r:embed="rId3"/>
            <a:stretch>
              <a:fillRect/>
            </a:stretch>
          </p:blipFill>
          <p:spPr>
            <a:xfrm>
              <a:off x="5066562" y="3633846"/>
              <a:ext cx="3859102" cy="2109399"/>
            </a:xfrm>
            <a:prstGeom prst="rect">
              <a:avLst/>
            </a:prstGeom>
          </p:spPr>
        </p:pic>
      </p:grpSp>
      <p:sp>
        <p:nvSpPr>
          <p:cNvPr id="9" name="Footer Placeholder 4">
            <a:extLst>
              <a:ext uri="{FF2B5EF4-FFF2-40B4-BE49-F238E27FC236}">
                <a16:creationId xmlns:a16="http://schemas.microsoft.com/office/drawing/2014/main" id="{EF47C900-FBDF-5442-99C7-8BE91BC57FE9}"/>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10" name="Textfeld 9">
            <a:extLst>
              <a:ext uri="{FF2B5EF4-FFF2-40B4-BE49-F238E27FC236}">
                <a16:creationId xmlns:a16="http://schemas.microsoft.com/office/drawing/2014/main" id="{819BE8B3-9DFF-124B-B774-4B7DD618617A}"/>
              </a:ext>
            </a:extLst>
          </p:cNvPr>
          <p:cNvSpPr txBox="1"/>
          <p:nvPr/>
        </p:nvSpPr>
        <p:spPr>
          <a:xfrm>
            <a:off x="6996113" y="5624200"/>
            <a:ext cx="2450592" cy="230832"/>
          </a:xfrm>
          <a:prstGeom prst="rect">
            <a:avLst/>
          </a:prstGeom>
          <a:noFill/>
        </p:spPr>
        <p:txBody>
          <a:bodyPr wrap="square" rtlCol="0">
            <a:spAutoFit/>
          </a:bodyPr>
          <a:lstStyle/>
          <a:p>
            <a:r>
              <a:rPr lang="de-DE" sz="900" dirty="0">
                <a:latin typeface="Fira Sans" panose="020B0503050000020004" pitchFamily="34" charset="0"/>
                <a:ea typeface="Fira Sans" panose="020B0503050000020004" pitchFamily="34" charset="0"/>
              </a:rPr>
              <a:t>Grafik: https://</a:t>
            </a:r>
            <a:r>
              <a:rPr lang="de-DE" sz="900" dirty="0" err="1">
                <a:latin typeface="Fira Sans" panose="020B0503050000020004" pitchFamily="34" charset="0"/>
                <a:ea typeface="Fira Sans" panose="020B0503050000020004" pitchFamily="34" charset="0"/>
              </a:rPr>
              <a:t>freshideen.com</a:t>
            </a:r>
            <a:r>
              <a:rPr lang="de-DE" sz="900" dirty="0">
                <a:latin typeface="Fira Sans" panose="020B0503050000020004" pitchFamily="34" charset="0"/>
                <a:ea typeface="Fira Sans" panose="020B0503050000020004" pitchFamily="34" charset="0"/>
              </a:rPr>
              <a:t>/</a:t>
            </a:r>
          </a:p>
        </p:txBody>
      </p:sp>
    </p:spTree>
    <p:extLst>
      <p:ext uri="{BB962C8B-B14F-4D97-AF65-F5344CB8AC3E}">
        <p14:creationId xmlns:p14="http://schemas.microsoft.com/office/powerpoint/2010/main" val="169837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5</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589121" y="1090862"/>
            <a:ext cx="9316879" cy="798095"/>
          </a:xfrm>
        </p:spPr>
        <p:txBody>
          <a:bodyPr>
            <a:noAutofit/>
          </a:bodyPr>
          <a:lstStyle/>
          <a:p>
            <a:pPr algn="l"/>
            <a:r>
              <a:rPr lang="de-DE" sz="4000" b="1" dirty="0" err="1">
                <a:latin typeface="Fira Sans" panose="020B0503050000020004" pitchFamily="34" charset="0"/>
                <a:ea typeface="Fira Sans" panose="020B0503050000020004" pitchFamily="34" charset="0"/>
              </a:rPr>
              <a:t>Capsule</a:t>
            </a:r>
            <a:r>
              <a:rPr lang="de-DE" sz="4000" b="1" dirty="0">
                <a:latin typeface="Fira Sans" panose="020B0503050000020004" pitchFamily="34" charset="0"/>
                <a:ea typeface="Fira Sans" panose="020B0503050000020004" pitchFamily="34" charset="0"/>
              </a:rPr>
              <a:t> </a:t>
            </a:r>
            <a:r>
              <a:rPr lang="de-DE" sz="4000" b="1" dirty="0" err="1">
                <a:latin typeface="Fira Sans" panose="020B0503050000020004" pitchFamily="34" charset="0"/>
                <a:ea typeface="Fira Sans" panose="020B0503050000020004" pitchFamily="34" charset="0"/>
              </a:rPr>
              <a:t>Wardrobe</a:t>
            </a:r>
            <a:r>
              <a:rPr lang="de-DE" sz="4000" b="1" dirty="0">
                <a:latin typeface="Fira Sans" panose="020B0503050000020004" pitchFamily="34" charset="0"/>
                <a:ea typeface="Fira Sans" panose="020B0503050000020004" pitchFamily="34" charset="0"/>
              </a:rPr>
              <a:t> – Was ist das?</a:t>
            </a:r>
          </a:p>
        </p:txBody>
      </p:sp>
      <p:sp>
        <p:nvSpPr>
          <p:cNvPr id="9" name="Footer Placeholder 4">
            <a:extLst>
              <a:ext uri="{FF2B5EF4-FFF2-40B4-BE49-F238E27FC236}">
                <a16:creationId xmlns:a16="http://schemas.microsoft.com/office/drawing/2014/main" id="{EF47C900-FBDF-5442-99C7-8BE91BC57FE9}"/>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pic>
        <p:nvPicPr>
          <p:cNvPr id="4" name="Grafik 3">
            <a:extLst>
              <a:ext uri="{FF2B5EF4-FFF2-40B4-BE49-F238E27FC236}">
                <a16:creationId xmlns:a16="http://schemas.microsoft.com/office/drawing/2014/main" id="{40316B0F-53ED-464B-BE4F-1A0CBEEFC79C}"/>
              </a:ext>
            </a:extLst>
          </p:cNvPr>
          <p:cNvPicPr>
            <a:picLocks noChangeAspect="1"/>
          </p:cNvPicPr>
          <p:nvPr/>
        </p:nvPicPr>
        <p:blipFill rotWithShape="1">
          <a:blip r:embed="rId3"/>
          <a:srcRect b="16361"/>
          <a:stretch/>
        </p:blipFill>
        <p:spPr>
          <a:xfrm>
            <a:off x="589121" y="2233456"/>
            <a:ext cx="3749766" cy="4140000"/>
          </a:xfrm>
          <a:prstGeom prst="rect">
            <a:avLst/>
          </a:prstGeom>
        </p:spPr>
      </p:pic>
      <p:sp>
        <p:nvSpPr>
          <p:cNvPr id="5" name="Textfeld 4">
            <a:extLst>
              <a:ext uri="{FF2B5EF4-FFF2-40B4-BE49-F238E27FC236}">
                <a16:creationId xmlns:a16="http://schemas.microsoft.com/office/drawing/2014/main" id="{19823975-F8D1-A14C-BC12-E46CC4747DBE}"/>
              </a:ext>
            </a:extLst>
          </p:cNvPr>
          <p:cNvSpPr txBox="1"/>
          <p:nvPr/>
        </p:nvSpPr>
        <p:spPr>
          <a:xfrm>
            <a:off x="4499953" y="2495155"/>
            <a:ext cx="4611963" cy="3785652"/>
          </a:xfrm>
          <a:prstGeom prst="rect">
            <a:avLst/>
          </a:prstGeom>
          <a:noFill/>
        </p:spPr>
        <p:txBody>
          <a:bodyPr wrap="square" rtlCol="0">
            <a:spAutoFit/>
          </a:bodyPr>
          <a:lstStyle/>
          <a:p>
            <a:r>
              <a:rPr lang="de-DE" sz="2000" dirty="0">
                <a:latin typeface="Fira Sans" panose="020B0503050000020004" pitchFamily="34" charset="0"/>
                <a:ea typeface="Fira Sans" panose="020B0503050000020004" pitchFamily="34" charset="0"/>
              </a:rPr>
              <a:t>Die </a:t>
            </a:r>
            <a:r>
              <a:rPr lang="de-DE" sz="2000" b="1" dirty="0" err="1">
                <a:latin typeface="Fira Sans" panose="020B0503050000020004" pitchFamily="34" charset="0"/>
                <a:ea typeface="Fira Sans" panose="020B0503050000020004" pitchFamily="34" charset="0"/>
              </a:rPr>
              <a:t>Capsule</a:t>
            </a:r>
            <a:r>
              <a:rPr lang="de-DE" sz="2000" b="1" dirty="0">
                <a:latin typeface="Fira Sans" panose="020B0503050000020004" pitchFamily="34" charset="0"/>
                <a:ea typeface="Fira Sans" panose="020B0503050000020004" pitchFamily="34" charset="0"/>
              </a:rPr>
              <a:t> </a:t>
            </a:r>
            <a:r>
              <a:rPr lang="de-DE" sz="2000" b="1" dirty="0" err="1">
                <a:latin typeface="Fira Sans" panose="020B0503050000020004" pitchFamily="34" charset="0"/>
                <a:ea typeface="Fira Sans" panose="020B0503050000020004" pitchFamily="34" charset="0"/>
              </a:rPr>
              <a:t>Wardrobe</a:t>
            </a:r>
            <a:r>
              <a:rPr lang="de-DE" sz="2000" b="1" dirty="0">
                <a:latin typeface="Fira Sans" panose="020B0503050000020004" pitchFamily="34" charset="0"/>
                <a:ea typeface="Fira Sans" panose="020B0503050000020004" pitchFamily="34" charset="0"/>
              </a:rPr>
              <a:t> </a:t>
            </a:r>
            <a:r>
              <a:rPr lang="de-DE" sz="2000" dirty="0">
                <a:latin typeface="Fira Sans" panose="020B0503050000020004" pitchFamily="34" charset="0"/>
                <a:ea typeface="Fira Sans" panose="020B0503050000020004" pitchFamily="34" charset="0"/>
              </a:rPr>
              <a:t>ist eine kreative und minimalistische Methode, den Inhalt des eigenen Kleiderschranks zu hinterfragen und auf das notwendige Maß zu reduzieren. </a:t>
            </a:r>
          </a:p>
          <a:p>
            <a:r>
              <a:rPr lang="de-DE" sz="2000" dirty="0">
                <a:latin typeface="Fira Sans" panose="020B0503050000020004" pitchFamily="34" charset="0"/>
                <a:ea typeface="Fira Sans" panose="020B0503050000020004" pitchFamily="34" charset="0"/>
              </a:rPr>
              <a:t>Gemeint ist damit eine Sammlung von einigen wenigen, wesentlichen Kleidungsstücken, die nicht aus der Mode kommen, wie Röcke, Hosen und Mäntel, die mit saisonalen Stücken ergänzt werden können. </a:t>
            </a:r>
          </a:p>
        </p:txBody>
      </p:sp>
      <p:pic>
        <p:nvPicPr>
          <p:cNvPr id="11" name="Grafik 15">
            <a:extLst>
              <a:ext uri="{FF2B5EF4-FFF2-40B4-BE49-F238E27FC236}">
                <a16:creationId xmlns:a16="http://schemas.microsoft.com/office/drawing/2014/main" id="{163755D1-E6FF-544B-809A-2D809F4B49C5}"/>
              </a:ext>
            </a:extLst>
          </p:cNvPr>
          <p:cNvPicPr>
            <a:picLocks noChangeAspect="1"/>
          </p:cNvPicPr>
          <p:nvPr/>
        </p:nvPicPr>
        <p:blipFill>
          <a:blip r:embed="rId4"/>
          <a:stretch/>
        </p:blipFill>
        <p:spPr>
          <a:xfrm>
            <a:off x="9111916" y="5767138"/>
            <a:ext cx="432000" cy="432000"/>
          </a:xfrm>
          <a:prstGeom prst="rect">
            <a:avLst/>
          </a:prstGeom>
          <a:ln>
            <a:noFill/>
          </a:ln>
        </p:spPr>
      </p:pic>
    </p:spTree>
    <p:extLst>
      <p:ext uri="{BB962C8B-B14F-4D97-AF65-F5344CB8AC3E}">
        <p14:creationId xmlns:p14="http://schemas.microsoft.com/office/powerpoint/2010/main" val="2219712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6</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947953" y="990331"/>
            <a:ext cx="4075644" cy="798095"/>
          </a:xfrm>
        </p:spPr>
        <p:txBody>
          <a:bodyPr>
            <a:noAutofit/>
          </a:bodyPr>
          <a:lstStyle/>
          <a:p>
            <a:pPr algn="l"/>
            <a:r>
              <a:rPr lang="de-DE" sz="4000" b="1" dirty="0">
                <a:latin typeface="Fira Sans" panose="020B0503050000020004" pitchFamily="34" charset="0"/>
                <a:ea typeface="Fira Sans" panose="020B0503050000020004" pitchFamily="34" charset="0"/>
              </a:rPr>
              <a:t>Fototagebuch</a:t>
            </a:r>
          </a:p>
        </p:txBody>
      </p:sp>
      <p:sp>
        <p:nvSpPr>
          <p:cNvPr id="9" name="Footer Placeholder 4">
            <a:extLst>
              <a:ext uri="{FF2B5EF4-FFF2-40B4-BE49-F238E27FC236}">
                <a16:creationId xmlns:a16="http://schemas.microsoft.com/office/drawing/2014/main" id="{EF47C900-FBDF-5442-99C7-8BE91BC57FE9}"/>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5" name="Textfeld 4">
            <a:extLst>
              <a:ext uri="{FF2B5EF4-FFF2-40B4-BE49-F238E27FC236}">
                <a16:creationId xmlns:a16="http://schemas.microsoft.com/office/drawing/2014/main" id="{19823975-F8D1-A14C-BC12-E46CC4747DBE}"/>
              </a:ext>
            </a:extLst>
          </p:cNvPr>
          <p:cNvSpPr txBox="1"/>
          <p:nvPr/>
        </p:nvSpPr>
        <p:spPr>
          <a:xfrm>
            <a:off x="4142146" y="3429000"/>
            <a:ext cx="3676638" cy="2862322"/>
          </a:xfrm>
          <a:prstGeom prst="rect">
            <a:avLst/>
          </a:prstGeom>
          <a:noFill/>
        </p:spPr>
        <p:txBody>
          <a:bodyPr wrap="square" rtlCol="0">
            <a:spAutoFit/>
          </a:bodyPr>
          <a:lstStyle/>
          <a:p>
            <a:r>
              <a:rPr lang="de-DE" sz="2000" dirty="0">
                <a:latin typeface="Fira Sans" panose="020B0503050000020004" pitchFamily="34" charset="0"/>
                <a:ea typeface="Fira Sans" panose="020B0503050000020004" pitchFamily="34" charset="0"/>
              </a:rPr>
              <a:t>In einem </a:t>
            </a:r>
            <a:r>
              <a:rPr lang="de-DE" sz="2000" b="1" dirty="0">
                <a:latin typeface="Fira Sans" panose="020B0503050000020004" pitchFamily="34" charset="0"/>
                <a:ea typeface="Fira Sans" panose="020B0503050000020004" pitchFamily="34" charset="0"/>
              </a:rPr>
              <a:t>digitalen Fototagebuch </a:t>
            </a:r>
            <a:r>
              <a:rPr lang="de-DE" sz="2000" dirty="0">
                <a:latin typeface="Fira Sans" panose="020B0503050000020004" pitchFamily="34" charset="0"/>
                <a:ea typeface="Fira Sans" panose="020B0503050000020004" pitchFamily="34" charset="0"/>
              </a:rPr>
              <a:t>soll über den Zeitraum von einer Woche, jeden Tag (7 Tage) ein Outfit dokumentiert werden. </a:t>
            </a:r>
          </a:p>
          <a:p>
            <a:r>
              <a:rPr lang="de-DE" sz="2000" dirty="0">
                <a:latin typeface="Fira Sans" panose="020B0503050000020004" pitchFamily="34" charset="0"/>
                <a:ea typeface="Fira Sans" panose="020B0503050000020004" pitchFamily="34" charset="0"/>
              </a:rPr>
              <a:t>Das Outfit kann getragen oder kombiniert auf einem Bügel oder auf dem Boden fotografiert werden.</a:t>
            </a:r>
          </a:p>
        </p:txBody>
      </p:sp>
      <p:pic>
        <p:nvPicPr>
          <p:cNvPr id="11" name="Grafik 15">
            <a:extLst>
              <a:ext uri="{FF2B5EF4-FFF2-40B4-BE49-F238E27FC236}">
                <a16:creationId xmlns:a16="http://schemas.microsoft.com/office/drawing/2014/main" id="{163755D1-E6FF-544B-809A-2D809F4B49C5}"/>
              </a:ext>
            </a:extLst>
          </p:cNvPr>
          <p:cNvPicPr>
            <a:picLocks noChangeAspect="1"/>
          </p:cNvPicPr>
          <p:nvPr/>
        </p:nvPicPr>
        <p:blipFill>
          <a:blip r:embed="rId3"/>
          <a:stretch/>
        </p:blipFill>
        <p:spPr>
          <a:xfrm>
            <a:off x="9111916" y="5767138"/>
            <a:ext cx="432000" cy="432000"/>
          </a:xfrm>
          <a:prstGeom prst="rect">
            <a:avLst/>
          </a:prstGeom>
          <a:ln>
            <a:noFill/>
          </a:ln>
        </p:spPr>
      </p:pic>
      <p:pic>
        <p:nvPicPr>
          <p:cNvPr id="8" name="Grafik 7">
            <a:extLst>
              <a:ext uri="{FF2B5EF4-FFF2-40B4-BE49-F238E27FC236}">
                <a16:creationId xmlns:a16="http://schemas.microsoft.com/office/drawing/2014/main" id="{8EA12830-BCFA-8841-A41C-FB773730BA76}"/>
              </a:ext>
            </a:extLst>
          </p:cNvPr>
          <p:cNvPicPr>
            <a:picLocks noChangeAspect="1"/>
          </p:cNvPicPr>
          <p:nvPr/>
        </p:nvPicPr>
        <p:blipFill>
          <a:blip r:embed="rId4"/>
          <a:stretch>
            <a:fillRect/>
          </a:stretch>
        </p:blipFill>
        <p:spPr>
          <a:xfrm>
            <a:off x="947953" y="1888957"/>
            <a:ext cx="2880000" cy="4320000"/>
          </a:xfrm>
          <a:prstGeom prst="rect">
            <a:avLst/>
          </a:prstGeom>
        </p:spPr>
      </p:pic>
    </p:spTree>
    <p:extLst>
      <p:ext uri="{BB962C8B-B14F-4D97-AF65-F5344CB8AC3E}">
        <p14:creationId xmlns:p14="http://schemas.microsoft.com/office/powerpoint/2010/main" val="2159762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7</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554555" y="323448"/>
            <a:ext cx="3255827" cy="1774386"/>
          </a:xfrm>
        </p:spPr>
        <p:txBody>
          <a:bodyPr>
            <a:normAutofit/>
          </a:bodyPr>
          <a:lstStyle/>
          <a:p>
            <a:pPr algn="l"/>
            <a:r>
              <a:rPr lang="de-DE" sz="4000" b="1" dirty="0">
                <a:latin typeface="Fira Sans" panose="020B0503050000020004" pitchFamily="34" charset="0"/>
                <a:ea typeface="Fira Sans" panose="020B0503050000020004" pitchFamily="34" charset="0"/>
              </a:rPr>
              <a:t>Pflege / </a:t>
            </a:r>
            <a:br>
              <a:rPr lang="de-DE" sz="4000" b="1" dirty="0">
                <a:latin typeface="Fira Sans" panose="020B0503050000020004" pitchFamily="34" charset="0"/>
                <a:ea typeface="Fira Sans" panose="020B0503050000020004" pitchFamily="34" charset="0"/>
              </a:rPr>
            </a:br>
            <a:r>
              <a:rPr lang="de-DE" sz="4000" b="1" dirty="0">
                <a:latin typeface="Fira Sans" panose="020B0503050000020004" pitchFamily="34" charset="0"/>
                <a:ea typeface="Fira Sans" panose="020B0503050000020004" pitchFamily="34" charset="0"/>
              </a:rPr>
              <a:t>Gebrauch </a:t>
            </a:r>
          </a:p>
        </p:txBody>
      </p:sp>
      <p:pic>
        <p:nvPicPr>
          <p:cNvPr id="8" name="Grafik 7">
            <a:extLst>
              <a:ext uri="{FF2B5EF4-FFF2-40B4-BE49-F238E27FC236}">
                <a16:creationId xmlns:a16="http://schemas.microsoft.com/office/drawing/2014/main" id="{F9EE79FD-6B5C-3D47-B5E7-845086A018AB}"/>
              </a:ext>
            </a:extLst>
          </p:cNvPr>
          <p:cNvPicPr>
            <a:picLocks noChangeAspect="1"/>
          </p:cNvPicPr>
          <p:nvPr/>
        </p:nvPicPr>
        <p:blipFill rotWithShape="1">
          <a:blip r:embed="rId3"/>
          <a:srcRect l="6323" t="17955" r="5912" b="11681"/>
          <a:stretch/>
        </p:blipFill>
        <p:spPr>
          <a:xfrm>
            <a:off x="3172689" y="490706"/>
            <a:ext cx="4661678" cy="5620153"/>
          </a:xfrm>
          <a:prstGeom prst="rect">
            <a:avLst/>
          </a:prstGeom>
        </p:spPr>
      </p:pic>
      <p:sp>
        <p:nvSpPr>
          <p:cNvPr id="9" name="Footer Placeholder 4">
            <a:extLst>
              <a:ext uri="{FF2B5EF4-FFF2-40B4-BE49-F238E27FC236}">
                <a16:creationId xmlns:a16="http://schemas.microsoft.com/office/drawing/2014/main" id="{8DB4755E-0E79-9047-90B9-C49406499053}"/>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sp>
        <p:nvSpPr>
          <p:cNvPr id="2" name="Textfeld 1">
            <a:extLst>
              <a:ext uri="{FF2B5EF4-FFF2-40B4-BE49-F238E27FC236}">
                <a16:creationId xmlns:a16="http://schemas.microsoft.com/office/drawing/2014/main" id="{A348649D-934E-8140-B92C-D327A4498276}"/>
              </a:ext>
            </a:extLst>
          </p:cNvPr>
          <p:cNvSpPr txBox="1"/>
          <p:nvPr/>
        </p:nvSpPr>
        <p:spPr>
          <a:xfrm>
            <a:off x="3485884" y="6244183"/>
            <a:ext cx="4035287" cy="246221"/>
          </a:xfrm>
          <a:prstGeom prst="rect">
            <a:avLst/>
          </a:prstGeom>
          <a:noFill/>
        </p:spPr>
        <p:txBody>
          <a:bodyPr wrap="square" rtlCol="0">
            <a:spAutoFit/>
          </a:bodyPr>
          <a:lstStyle/>
          <a:p>
            <a:r>
              <a:rPr lang="de-DE" sz="1000" dirty="0">
                <a:latin typeface="Fira Sans" panose="020B0503050000020004" pitchFamily="34" charset="0"/>
                <a:ea typeface="Fira Sans" panose="020B0503050000020004" pitchFamily="34" charset="0"/>
              </a:rPr>
              <a:t>Bildquelle: </a:t>
            </a:r>
            <a:r>
              <a:rPr lang="de-DE" sz="1000" dirty="0" err="1">
                <a:latin typeface="Fira Sans" panose="020B0503050000020004" pitchFamily="34" charset="0"/>
                <a:ea typeface="Fira Sans" panose="020B0503050000020004" pitchFamily="34" charset="0"/>
              </a:rPr>
              <a:t>junique</a:t>
            </a:r>
            <a:r>
              <a:rPr lang="de-DE" sz="1000" dirty="0">
                <a:latin typeface="Fira Sans" panose="020B0503050000020004" pitchFamily="34" charset="0"/>
                <a:ea typeface="Fira Sans" panose="020B0503050000020004" pitchFamily="34" charset="0"/>
              </a:rPr>
              <a:t>, </a:t>
            </a:r>
            <a:r>
              <a:rPr lang="de-DE" sz="1000" dirty="0" err="1">
                <a:latin typeface="Fira Sans" panose="020B0503050000020004" pitchFamily="34" charset="0"/>
                <a:ea typeface="Fira Sans" panose="020B0503050000020004" pitchFamily="34" charset="0"/>
              </a:rPr>
              <a:t>daylight</a:t>
            </a:r>
            <a:r>
              <a:rPr lang="de-DE" sz="1000" dirty="0">
                <a:latin typeface="Fira Sans" panose="020B0503050000020004" pitchFamily="34" charset="0"/>
                <a:ea typeface="Fira Sans" panose="020B0503050000020004" pitchFamily="34" charset="0"/>
              </a:rPr>
              <a:t> design </a:t>
            </a:r>
            <a:r>
              <a:rPr lang="de-DE" sz="1000" dirty="0" err="1">
                <a:latin typeface="Fira Sans" panose="020B0503050000020004" pitchFamily="34" charset="0"/>
                <a:ea typeface="Fira Sans" panose="020B0503050000020004" pitchFamily="34" charset="0"/>
              </a:rPr>
              <a:t>studio</a:t>
            </a:r>
            <a:endParaRPr lang="de-DE" sz="10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2012677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8</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401772" y="255179"/>
            <a:ext cx="8985666" cy="1282170"/>
          </a:xfrm>
        </p:spPr>
        <p:txBody>
          <a:bodyPr>
            <a:normAutofit/>
          </a:bodyPr>
          <a:lstStyle/>
          <a:p>
            <a:pPr algn="l"/>
            <a:r>
              <a:rPr lang="de-DE" sz="4000" b="1" dirty="0">
                <a:latin typeface="Fira Sans" panose="020B0503050000020004" pitchFamily="34" charset="0"/>
                <a:ea typeface="Fira Sans" panose="020B0503050000020004" pitchFamily="34" charset="0"/>
              </a:rPr>
              <a:t>Reparatur </a:t>
            </a:r>
          </a:p>
        </p:txBody>
      </p:sp>
      <p:sp>
        <p:nvSpPr>
          <p:cNvPr id="3" name="Textfeld 2">
            <a:extLst>
              <a:ext uri="{FF2B5EF4-FFF2-40B4-BE49-F238E27FC236}">
                <a16:creationId xmlns:a16="http://schemas.microsoft.com/office/drawing/2014/main" id="{7F4F8C49-057E-7144-A2F5-EAD921B6C80A}"/>
              </a:ext>
            </a:extLst>
          </p:cNvPr>
          <p:cNvSpPr txBox="1"/>
          <p:nvPr/>
        </p:nvSpPr>
        <p:spPr>
          <a:xfrm>
            <a:off x="6013621" y="4087068"/>
            <a:ext cx="3417154" cy="1200329"/>
          </a:xfrm>
          <a:prstGeom prst="rect">
            <a:avLst/>
          </a:prstGeom>
          <a:noFill/>
        </p:spPr>
        <p:txBody>
          <a:bodyPr wrap="none" rtlCol="0">
            <a:spAutoFit/>
          </a:bodyPr>
          <a:lstStyle/>
          <a:p>
            <a:r>
              <a:rPr lang="de-DE" b="1" dirty="0"/>
              <a:t>Anleitungen:</a:t>
            </a:r>
          </a:p>
          <a:p>
            <a:r>
              <a:rPr lang="de-DE" dirty="0"/>
              <a:t>INSTA: @</a:t>
            </a:r>
            <a:r>
              <a:rPr lang="de-DE" dirty="0" err="1"/>
              <a:t>bntextillabor</a:t>
            </a:r>
            <a:endParaRPr lang="de-DE" dirty="0"/>
          </a:p>
          <a:p>
            <a:r>
              <a:rPr lang="de-DE" dirty="0"/>
              <a:t>www.facebook.com/bntextillabor/</a:t>
            </a:r>
          </a:p>
          <a:p>
            <a:r>
              <a:rPr lang="de-DE" dirty="0" err="1"/>
              <a:t>www.uni-ulm.de</a:t>
            </a:r>
            <a:r>
              <a:rPr lang="de-DE" dirty="0"/>
              <a:t>/</a:t>
            </a:r>
            <a:r>
              <a:rPr lang="de-DE" dirty="0" err="1"/>
              <a:t>bntextillabor</a:t>
            </a:r>
            <a:endParaRPr lang="de-DE" dirty="0"/>
          </a:p>
        </p:txBody>
      </p:sp>
      <p:sp>
        <p:nvSpPr>
          <p:cNvPr id="10" name="Footer Placeholder 4">
            <a:extLst>
              <a:ext uri="{FF2B5EF4-FFF2-40B4-BE49-F238E27FC236}">
                <a16:creationId xmlns:a16="http://schemas.microsoft.com/office/drawing/2014/main" id="{D3AC8C13-6DCB-614D-901D-47E798874075}"/>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pic>
        <p:nvPicPr>
          <p:cNvPr id="11" name="Grafik 10">
            <a:extLst>
              <a:ext uri="{FF2B5EF4-FFF2-40B4-BE49-F238E27FC236}">
                <a16:creationId xmlns:a16="http://schemas.microsoft.com/office/drawing/2014/main" id="{148ACA23-59FB-A345-826E-83089A473165}"/>
              </a:ext>
            </a:extLst>
          </p:cNvPr>
          <p:cNvPicPr>
            <a:picLocks noChangeAspect="1"/>
          </p:cNvPicPr>
          <p:nvPr/>
        </p:nvPicPr>
        <p:blipFill>
          <a:blip r:embed="rId3"/>
          <a:stretch>
            <a:fillRect/>
          </a:stretch>
        </p:blipFill>
        <p:spPr>
          <a:xfrm>
            <a:off x="549103" y="2712764"/>
            <a:ext cx="2520000" cy="2520000"/>
          </a:xfrm>
          <a:prstGeom prst="rect">
            <a:avLst/>
          </a:prstGeom>
        </p:spPr>
      </p:pic>
      <p:pic>
        <p:nvPicPr>
          <p:cNvPr id="13" name="Grafik 12">
            <a:extLst>
              <a:ext uri="{FF2B5EF4-FFF2-40B4-BE49-F238E27FC236}">
                <a16:creationId xmlns:a16="http://schemas.microsoft.com/office/drawing/2014/main" id="{50AB6028-39C2-504C-95FC-1FCAFCFB3143}"/>
              </a:ext>
            </a:extLst>
          </p:cNvPr>
          <p:cNvPicPr>
            <a:picLocks noChangeAspect="1"/>
          </p:cNvPicPr>
          <p:nvPr/>
        </p:nvPicPr>
        <p:blipFill>
          <a:blip r:embed="rId4"/>
          <a:stretch>
            <a:fillRect/>
          </a:stretch>
        </p:blipFill>
        <p:spPr>
          <a:xfrm>
            <a:off x="3281362" y="2712764"/>
            <a:ext cx="2520000" cy="2520000"/>
          </a:xfrm>
          <a:prstGeom prst="rect">
            <a:avLst/>
          </a:prstGeom>
        </p:spPr>
      </p:pic>
    </p:spTree>
    <p:extLst>
      <p:ext uri="{BB962C8B-B14F-4D97-AF65-F5344CB8AC3E}">
        <p14:creationId xmlns:p14="http://schemas.microsoft.com/office/powerpoint/2010/main" val="1791695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C4900CE-C402-584A-9D8F-061AF60CFC0F}"/>
              </a:ext>
            </a:extLst>
          </p:cNvPr>
          <p:cNvSpPr>
            <a:spLocks noGrp="1"/>
          </p:cNvSpPr>
          <p:nvPr>
            <p:ph type="sldNum" sz="quarter" idx="12"/>
          </p:nvPr>
        </p:nvSpPr>
        <p:spPr>
          <a:xfrm>
            <a:off x="6996113" y="6463032"/>
            <a:ext cx="2228850" cy="365125"/>
          </a:xfrm>
        </p:spPr>
        <p:txBody>
          <a:bodyPr/>
          <a:lstStyle/>
          <a:p>
            <a:fld id="{D6E4BF45-56A7-1443-8528-2D79AA079E46}" type="slidenum">
              <a:rPr lang="en-GB" smtClean="0">
                <a:solidFill>
                  <a:schemeClr val="tx1"/>
                </a:solidFill>
              </a:rPr>
              <a:t>9</a:t>
            </a:fld>
            <a:endParaRPr lang="en-GB" dirty="0">
              <a:solidFill>
                <a:schemeClr val="tx1"/>
              </a:solidFill>
            </a:endParaRPr>
          </a:p>
        </p:txBody>
      </p:sp>
      <p:sp>
        <p:nvSpPr>
          <p:cNvPr id="7" name="Titel 1">
            <a:extLst>
              <a:ext uri="{FF2B5EF4-FFF2-40B4-BE49-F238E27FC236}">
                <a16:creationId xmlns:a16="http://schemas.microsoft.com/office/drawing/2014/main" id="{FCC9F453-4004-9442-86F2-60D6043818C9}"/>
              </a:ext>
            </a:extLst>
          </p:cNvPr>
          <p:cNvSpPr>
            <a:spLocks noGrp="1"/>
          </p:cNvSpPr>
          <p:nvPr>
            <p:ph type="ctrTitle"/>
          </p:nvPr>
        </p:nvSpPr>
        <p:spPr>
          <a:xfrm>
            <a:off x="682234" y="910416"/>
            <a:ext cx="6594341" cy="822974"/>
          </a:xfrm>
        </p:spPr>
        <p:txBody>
          <a:bodyPr>
            <a:normAutofit/>
          </a:bodyPr>
          <a:lstStyle/>
          <a:p>
            <a:pPr algn="l"/>
            <a:r>
              <a:rPr lang="de-DE" sz="4000" b="1" dirty="0">
                <a:latin typeface="Fira Sans" panose="020B0503050000020004" pitchFamily="34" charset="0"/>
                <a:ea typeface="Fira Sans" panose="020B0503050000020004" pitchFamily="34" charset="0"/>
              </a:rPr>
              <a:t>Praxis: das Reparatur-Set</a:t>
            </a:r>
          </a:p>
        </p:txBody>
      </p:sp>
      <p:sp>
        <p:nvSpPr>
          <p:cNvPr id="10" name="Footer Placeholder 4">
            <a:extLst>
              <a:ext uri="{FF2B5EF4-FFF2-40B4-BE49-F238E27FC236}">
                <a16:creationId xmlns:a16="http://schemas.microsoft.com/office/drawing/2014/main" id="{D3AC8C13-6DCB-614D-901D-47E798874075}"/>
              </a:ext>
            </a:extLst>
          </p:cNvPr>
          <p:cNvSpPr txBox="1">
            <a:spLocks/>
          </p:cNvSpPr>
          <p:nvPr/>
        </p:nvSpPr>
        <p:spPr>
          <a:xfrm>
            <a:off x="3281362" y="6463253"/>
            <a:ext cx="3343275" cy="365125"/>
          </a:xfrm>
          <a:prstGeom prst="rect">
            <a:avLst/>
          </a:prstGeom>
        </p:spPr>
        <p:txBody>
          <a:bodyPr vert="horz" lIns="91440" tIns="45720" rIns="91440" bIns="45720" rtlCol="0" anchor="ctr"/>
          <a:lstStyle>
            <a:defPPr>
              <a:defRPr lang="en-US"/>
            </a:defPPr>
            <a:lvl1pPr marL="0" algn="ctr" defTabSz="457200" rtl="0" eaLnBrk="1" latinLnBrk="0" hangingPunct="1">
              <a:defRPr sz="1500" kern="120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BNTextillabor</a:t>
            </a:r>
            <a:endParaRPr lang="en-GB" dirty="0"/>
          </a:p>
        </p:txBody>
      </p:sp>
      <p:pic>
        <p:nvPicPr>
          <p:cNvPr id="8" name="Grafik 7">
            <a:extLst>
              <a:ext uri="{FF2B5EF4-FFF2-40B4-BE49-F238E27FC236}">
                <a16:creationId xmlns:a16="http://schemas.microsoft.com/office/drawing/2014/main" id="{1C298AA7-9555-8246-BB1D-4FF5ADAF90A1}"/>
              </a:ext>
            </a:extLst>
          </p:cNvPr>
          <p:cNvPicPr>
            <a:picLocks noChangeAspect="1"/>
          </p:cNvPicPr>
          <p:nvPr/>
        </p:nvPicPr>
        <p:blipFill>
          <a:blip r:embed="rId3"/>
          <a:stretch>
            <a:fillRect/>
          </a:stretch>
        </p:blipFill>
        <p:spPr>
          <a:xfrm>
            <a:off x="9007766" y="5456760"/>
            <a:ext cx="432000" cy="432000"/>
          </a:xfrm>
          <a:prstGeom prst="rect">
            <a:avLst/>
          </a:prstGeom>
        </p:spPr>
      </p:pic>
      <p:pic>
        <p:nvPicPr>
          <p:cNvPr id="2" name="Grafik 1">
            <a:extLst>
              <a:ext uri="{FF2B5EF4-FFF2-40B4-BE49-F238E27FC236}">
                <a16:creationId xmlns:a16="http://schemas.microsoft.com/office/drawing/2014/main" id="{9A593052-EC74-9B4A-A184-A795ACAFAA9C}"/>
              </a:ext>
            </a:extLst>
          </p:cNvPr>
          <p:cNvPicPr>
            <a:picLocks noChangeAspect="1"/>
          </p:cNvPicPr>
          <p:nvPr/>
        </p:nvPicPr>
        <p:blipFill>
          <a:blip r:embed="rId4"/>
          <a:stretch>
            <a:fillRect/>
          </a:stretch>
        </p:blipFill>
        <p:spPr>
          <a:xfrm>
            <a:off x="5692463" y="1858095"/>
            <a:ext cx="3532500" cy="2880000"/>
          </a:xfrm>
          <a:prstGeom prst="rect">
            <a:avLst/>
          </a:prstGeom>
        </p:spPr>
      </p:pic>
      <p:sp>
        <p:nvSpPr>
          <p:cNvPr id="5" name="Textfeld 4">
            <a:extLst>
              <a:ext uri="{FF2B5EF4-FFF2-40B4-BE49-F238E27FC236}">
                <a16:creationId xmlns:a16="http://schemas.microsoft.com/office/drawing/2014/main" id="{BDC3E4EF-4341-8146-BAA1-26E96F3908A9}"/>
              </a:ext>
            </a:extLst>
          </p:cNvPr>
          <p:cNvSpPr txBox="1"/>
          <p:nvPr/>
        </p:nvSpPr>
        <p:spPr>
          <a:xfrm>
            <a:off x="682234" y="2107506"/>
            <a:ext cx="5010229" cy="3785652"/>
          </a:xfrm>
          <a:prstGeom prst="rect">
            <a:avLst/>
          </a:prstGeom>
          <a:noFill/>
        </p:spPr>
        <p:txBody>
          <a:bodyPr wrap="square" rtlCol="0">
            <a:spAutoFit/>
          </a:bodyPr>
          <a:lstStyle/>
          <a:p>
            <a:r>
              <a:rPr lang="de-DE" sz="2000" dirty="0">
                <a:latin typeface="Fira Sans" panose="020B0503050000020004" pitchFamily="34" charset="0"/>
                <a:ea typeface="Fira Sans" panose="020B0503050000020004" pitchFamily="34" charset="0"/>
              </a:rPr>
              <a:t>Begleit-Set für alle Praxis-Einheiten des Projekts mit:</a:t>
            </a:r>
          </a:p>
          <a:p>
            <a:pPr marL="342900" indent="-342900">
              <a:buFont typeface="Arial" panose="020B0604020202020204" pitchFamily="34" charset="0"/>
              <a:buChar char="•"/>
            </a:pPr>
            <a:r>
              <a:rPr lang="de-DE" sz="2000" dirty="0">
                <a:latin typeface="Fira Sans" panose="020B0503050000020004" pitchFamily="34" charset="0"/>
                <a:ea typeface="Fira Sans" panose="020B0503050000020004" pitchFamily="34" charset="0"/>
              </a:rPr>
              <a:t>Nadeln (2 x spitz, Stärke  3-7, lang) zum Nähen, 2 x stumpf, Stärke 18 und 22, zum Sticken/ Stopfen, passend für Sticktwist/ Visible </a:t>
            </a:r>
            <a:r>
              <a:rPr lang="de-DE" sz="2000" dirty="0" err="1">
                <a:latin typeface="Fira Sans" panose="020B0503050000020004" pitchFamily="34" charset="0"/>
                <a:ea typeface="Fira Sans" panose="020B0503050000020004" pitchFamily="34" charset="0"/>
              </a:rPr>
              <a:t>Mending</a:t>
            </a:r>
            <a:endParaRPr lang="de-DE" sz="2000" dirty="0">
              <a:latin typeface="Fira Sans" panose="020B0503050000020004" pitchFamily="34" charset="0"/>
              <a:ea typeface="Fira Sans" panose="020B0503050000020004" pitchFamily="34" charset="0"/>
            </a:endParaRPr>
          </a:p>
          <a:p>
            <a:pPr marL="342900" indent="-342900">
              <a:buFont typeface="Arial" panose="020B0604020202020204" pitchFamily="34" charset="0"/>
              <a:buChar char="•"/>
            </a:pPr>
            <a:r>
              <a:rPr lang="de-DE" sz="2000" dirty="0">
                <a:latin typeface="Fira Sans" panose="020B0503050000020004" pitchFamily="34" charset="0"/>
                <a:ea typeface="Fira Sans" panose="020B0503050000020004" pitchFamily="34" charset="0"/>
              </a:rPr>
              <a:t>Nähgarn, 2 Farben</a:t>
            </a:r>
          </a:p>
          <a:p>
            <a:pPr marL="342900" indent="-342900">
              <a:buFont typeface="Arial" panose="020B0604020202020204" pitchFamily="34" charset="0"/>
              <a:buChar char="•"/>
            </a:pPr>
            <a:r>
              <a:rPr lang="de-DE" sz="2000" dirty="0">
                <a:latin typeface="Fira Sans" panose="020B0503050000020004" pitchFamily="34" charset="0"/>
                <a:ea typeface="Fira Sans" panose="020B0503050000020004" pitchFamily="34" charset="0"/>
              </a:rPr>
              <a:t>Knopf-Auswahl</a:t>
            </a:r>
          </a:p>
          <a:p>
            <a:pPr marL="342900" indent="-342900">
              <a:buFont typeface="Arial" panose="020B0604020202020204" pitchFamily="34" charset="0"/>
              <a:buChar char="•"/>
            </a:pPr>
            <a:r>
              <a:rPr lang="de-DE" sz="2000" dirty="0">
                <a:latin typeface="Fira Sans" panose="020B0503050000020004" pitchFamily="34" charset="0"/>
                <a:ea typeface="Fira Sans" panose="020B0503050000020004" pitchFamily="34" charset="0"/>
              </a:rPr>
              <a:t>Stoff- oder Jeansflicken</a:t>
            </a:r>
          </a:p>
          <a:p>
            <a:pPr marL="342900" indent="-342900">
              <a:buFont typeface="Arial" panose="020B0604020202020204" pitchFamily="34" charset="0"/>
              <a:buChar char="•"/>
            </a:pPr>
            <a:r>
              <a:rPr lang="de-DE" sz="2000" dirty="0">
                <a:latin typeface="Fira Sans" panose="020B0503050000020004" pitchFamily="34" charset="0"/>
                <a:ea typeface="Fira Sans" panose="020B0503050000020004" pitchFamily="34" charset="0"/>
              </a:rPr>
              <a:t>Bügelflicken</a:t>
            </a:r>
          </a:p>
          <a:p>
            <a:pPr marL="342900" indent="-342900">
              <a:buFont typeface="Arial" panose="020B0604020202020204" pitchFamily="34" charset="0"/>
              <a:buChar char="•"/>
            </a:pPr>
            <a:r>
              <a:rPr lang="de-DE" sz="2000" dirty="0">
                <a:latin typeface="Fira Sans" panose="020B0503050000020004" pitchFamily="34" charset="0"/>
                <a:ea typeface="Fira Sans" panose="020B0503050000020004" pitchFamily="34" charset="0"/>
              </a:rPr>
              <a:t>Anleitung Handstiche</a:t>
            </a:r>
          </a:p>
          <a:p>
            <a:endParaRPr lang="de-DE" sz="20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59031758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_Master_BNT" id="{F3C33104-F7C4-D643-AAE7-DA740E253EE6}" vid="{69E3FEC4-10B2-724C-A60E-193F45A7AFF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1468</Words>
  <Application>Microsoft Macintosh PowerPoint</Application>
  <PresentationFormat>A4-Papier (210 x 297 mm)</PresentationFormat>
  <Paragraphs>175</Paragraphs>
  <Slides>12</Slides>
  <Notes>12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12</vt:i4>
      </vt:variant>
    </vt:vector>
  </HeadingPairs>
  <TitlesOfParts>
    <vt:vector size="20" baseType="lpstr">
      <vt:lpstr>Arial</vt:lpstr>
      <vt:lpstr>Calibri</vt:lpstr>
      <vt:lpstr>Calibri Light</vt:lpstr>
      <vt:lpstr>Fira Sans</vt:lpstr>
      <vt:lpstr>Fira Sans Light</vt:lpstr>
      <vt:lpstr>Fira Sans Medium</vt:lpstr>
      <vt:lpstr>Fire Sans Medium</vt:lpstr>
      <vt:lpstr>Office</vt:lpstr>
      <vt:lpstr>PowerPoint-Präsentation</vt:lpstr>
      <vt:lpstr>PowerPoint-Präsentation</vt:lpstr>
      <vt:lpstr>PowerPoint-Präsentation</vt:lpstr>
      <vt:lpstr>Was können wir als  KonsumentInnen tun, um Textilien nachhaltiger zu konsumieren?</vt:lpstr>
      <vt:lpstr>Capsule Wardrobe – Was ist das?</vt:lpstr>
      <vt:lpstr>Fototagebuch</vt:lpstr>
      <vt:lpstr>Pflege /  Gebrauch </vt:lpstr>
      <vt:lpstr>Reparatur </vt:lpstr>
      <vt:lpstr>Praxis: das Reparatur-Set</vt:lpstr>
      <vt:lpstr>Workshop:  Einfache Näh- und Reparaturtechniken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Christian Gentsch</dc:creator>
  <cp:keywords/>
  <dc:description/>
  <cp:lastModifiedBy>Microsoft Office User</cp:lastModifiedBy>
  <cp:revision>541</cp:revision>
  <dcterms:created xsi:type="dcterms:W3CDTF">2020-01-29T15:16:36Z</dcterms:created>
  <dcterms:modified xsi:type="dcterms:W3CDTF">2021-07-06T08:13:42Z</dcterms:modified>
  <cp:category/>
</cp:coreProperties>
</file>