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sldIdLst>
    <p:sldId id="541" r:id="rId2"/>
    <p:sldId id="258" r:id="rId3"/>
    <p:sldId id="259" r:id="rId4"/>
    <p:sldId id="537" r:id="rId5"/>
    <p:sldId id="538" r:id="rId6"/>
    <p:sldId id="520" r:id="rId7"/>
    <p:sldId id="534" r:id="rId8"/>
    <p:sldId id="539" r:id="rId9"/>
    <p:sldId id="540" r:id="rId10"/>
    <p:sldId id="289" r:id="rId1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6" clrIdx="0"/>
  <p:cmAuthor id="2" name="TU-Pseudonym 8095161539358454" initials="T8" lastIdx="11" clrIdx="1">
    <p:extLst>
      <p:ext uri="{19B8F6BF-5375-455C-9EA6-DF929625EA0E}">
        <p15:presenceInfo xmlns:p15="http://schemas.microsoft.com/office/powerpoint/2012/main" userId="S::8095161539358454@msopseudo.tu-berlin.de::36d971b5-e16a-4134-b55e-3ee4ab064e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241"/>
    <a:srgbClr val="64CFAC"/>
    <a:srgbClr val="6EE3BC"/>
    <a:srgbClr val="FF7C00"/>
    <a:srgbClr val="FFA900"/>
    <a:srgbClr val="A7CA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59498"/>
  </p:normalViewPr>
  <p:slideViewPr>
    <p:cSldViewPr snapToGrid="0" snapToObjects="1">
      <p:cViewPr>
        <p:scale>
          <a:sx n="125" d="100"/>
          <a:sy n="125" d="100"/>
        </p:scale>
        <p:origin x="726" y="-1938"/>
      </p:cViewPr>
      <p:guideLst/>
    </p:cSldViewPr>
  </p:slideViewPr>
  <p:outlineViewPr>
    <p:cViewPr>
      <p:scale>
        <a:sx n="33" d="100"/>
        <a:sy n="33" d="100"/>
      </p:scale>
      <p:origin x="0" y="-1264"/>
    </p:cViewPr>
  </p:outlin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F7FE0-46D7-994E-BC96-10CD03DF89CD}" type="datetimeFigureOut">
              <a:rPr lang="en-GB" smtClean="0"/>
              <a:t>05/07/2021</a:t>
            </a:fld>
            <a:endParaRPr lang="en-GB"/>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4167E-C497-0A40-B064-A74F921F976E}" type="slidenum">
              <a:rPr lang="en-GB" smtClean="0"/>
              <a:t>‹Nr.›</a:t>
            </a:fld>
            <a:endParaRPr lang="en-GB"/>
          </a:p>
        </p:txBody>
      </p:sp>
    </p:spTree>
    <p:extLst>
      <p:ext uri="{BB962C8B-B14F-4D97-AF65-F5344CB8AC3E}">
        <p14:creationId xmlns:p14="http://schemas.microsoft.com/office/powerpoint/2010/main" val="2842904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PlaceHolder 1"/>
          <p:cNvSpPr>
            <a:spLocks noGrp="1" noRot="1" noChangeAspect="1"/>
          </p:cNvSpPr>
          <p:nvPr>
            <p:ph type="sldImg"/>
          </p:nvPr>
        </p:nvSpPr>
        <p:spPr>
          <a:xfrm>
            <a:off x="1200150" y="1143000"/>
            <a:ext cx="4457700" cy="3086100"/>
          </a:xfrm>
          <a:prstGeom prst="rect">
            <a:avLst/>
          </a:prstGeom>
        </p:spPr>
      </p:sp>
      <p:sp>
        <p:nvSpPr>
          <p:cNvPr id="46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de-DE" sz="1200" b="0" strike="noStrike" spc="-1" dirty="0">
                <a:latin typeface="Calibri"/>
              </a:rPr>
              <a:t>Einleitungsfolie 1 von 3:</a:t>
            </a:r>
          </a:p>
          <a:p>
            <a:pPr marL="216000" indent="-216000">
              <a:lnSpc>
                <a:spcPct val="100000"/>
              </a:lnSpc>
            </a:pPr>
            <a:endParaRPr lang="de-DE" sz="1200" b="0" strike="noStrike" spc="-1" dirty="0">
              <a:latin typeface="Calibri"/>
            </a:endParaRPr>
          </a:p>
          <a:p>
            <a:pPr>
              <a:lnSpc>
                <a:spcPct val="100000"/>
              </a:lnSpc>
            </a:pPr>
            <a:r>
              <a:rPr lang="de-DE" sz="2000" b="0" strike="noStrike" spc="-1" dirty="0">
                <a:latin typeface="Calibri"/>
              </a:rPr>
              <a:t>Das </a:t>
            </a:r>
            <a:r>
              <a:rPr lang="de-DE" sz="2000" b="0" strike="noStrike" spc="-1" dirty="0" err="1">
                <a:latin typeface="Calibri"/>
              </a:rPr>
              <a:t>BNTextillabor</a:t>
            </a:r>
            <a:r>
              <a:rPr lang="de-DE" sz="2000" b="0" strike="noStrike" spc="-1" dirty="0">
                <a:latin typeface="Calibri"/>
              </a:rPr>
              <a:t> und die zugehörigen Unterrichtsmaterialien wurden in einem Forschungsprojekts der Uni Ulm und der TU Berlin in Zusammenarbeit mit 5 Schulklassen entwickelt. </a:t>
            </a:r>
          </a:p>
          <a:p>
            <a:pPr>
              <a:lnSpc>
                <a:spcPct val="100000"/>
              </a:lnSpc>
            </a:pPr>
            <a:r>
              <a:rPr lang="de-DE" sz="2000" b="0" strike="noStrike" spc="-1" dirty="0">
                <a:latin typeface="Calibri"/>
              </a:rPr>
              <a:t>Gefördert wurde das Projekt von der Deutschen Bundesstiftung Umwelt, der Forschungszeitraum war von 2019 bis 2021.</a:t>
            </a:r>
          </a:p>
          <a:p>
            <a:pPr>
              <a:lnSpc>
                <a:spcPct val="100000"/>
              </a:lnSpc>
            </a:pPr>
            <a:endParaRPr lang="de-DE" sz="2000" b="0" strike="noStrike" spc="-1" dirty="0">
              <a:latin typeface="Calibri"/>
            </a:endParaRPr>
          </a:p>
          <a:p>
            <a:pPr>
              <a:lnSpc>
                <a:spcPct val="100000"/>
              </a:lnSpc>
            </a:pPr>
            <a:r>
              <a:rPr lang="de-DE" sz="2000" b="0" strike="noStrike" spc="-1" dirty="0">
                <a:latin typeface="Calibri"/>
              </a:rPr>
              <a:t>Das </a:t>
            </a:r>
            <a:r>
              <a:rPr lang="de-DE" sz="2000" b="0" strike="noStrike" spc="-1" dirty="0" err="1">
                <a:latin typeface="Calibri"/>
              </a:rPr>
              <a:t>BNTextillabor</a:t>
            </a:r>
            <a:r>
              <a:rPr lang="de-DE" sz="2000" b="0" strike="noStrike" spc="-1" dirty="0">
                <a:latin typeface="Calibri"/>
              </a:rPr>
              <a:t> befasst sich mit dem Modekonsum von Jugendlichen und will mit verschiedenen, abwechslungsreichen Unterrichtseinheiten jungen Menschen aufzeigen, wie ein verantwortungsbewusster Modekonsum möglich ist und Anregungen geben, wie mit Mode nachhaltiger umgegangen werden kann.</a:t>
            </a:r>
          </a:p>
          <a:p>
            <a:pPr>
              <a:lnSpc>
                <a:spcPct val="100000"/>
              </a:lnSpc>
            </a:pPr>
            <a:endParaRPr lang="de-DE" sz="2000" b="0" strike="noStrike" spc="-1" dirty="0">
              <a:latin typeface="Calibri"/>
            </a:endParaRPr>
          </a:p>
          <a:p>
            <a:pPr>
              <a:lnSpc>
                <a:spcPct val="100000"/>
              </a:lnSpc>
            </a:pPr>
            <a:r>
              <a:rPr lang="de-DE" sz="2000" b="0" strike="noStrike" spc="-1" dirty="0">
                <a:latin typeface="Calibri"/>
              </a:rPr>
              <a:t>In diesen ersten Unterrichtseinheiten wird Basiswissen rund um die globale Vernetzung der Textilindustrie und deren Auswirkungen vermittelt. Zudem werden Lösungsansätze aufgezeigt, die der Lebenswelt von Jugendlichen und jungen Erwachsenen entsprechen. </a:t>
            </a:r>
          </a:p>
          <a:p>
            <a:pPr>
              <a:lnSpc>
                <a:spcPct val="100000"/>
              </a:lnSpc>
            </a:pPr>
            <a:endParaRPr lang="de-DE" sz="2000" b="0" strike="noStrike" spc="-1" dirty="0">
              <a:latin typeface="Calibri"/>
            </a:endParaRPr>
          </a:p>
          <a:p>
            <a:pPr>
              <a:lnSpc>
                <a:spcPct val="100000"/>
              </a:lnSpc>
            </a:pPr>
            <a:r>
              <a:rPr lang="de-DE" sz="2000" b="0" strike="noStrike" spc="-1" dirty="0">
                <a:latin typeface="Calibri"/>
              </a:rPr>
              <a:t>Mehr Info:</a:t>
            </a:r>
          </a:p>
          <a:p>
            <a:pPr>
              <a:lnSpc>
                <a:spcPct val="100000"/>
              </a:lnSpc>
            </a:pPr>
            <a:r>
              <a:rPr lang="de-DE" sz="2000" b="0" strike="noStrike" spc="-1" dirty="0">
                <a:latin typeface="Calibri"/>
              </a:rPr>
              <a:t>Link https://</a:t>
            </a:r>
            <a:r>
              <a:rPr lang="de-DE" sz="2000" b="0" strike="noStrike" spc="-1" dirty="0" err="1">
                <a:latin typeface="Calibri"/>
              </a:rPr>
              <a:t>www.uni-ulm.de</a:t>
            </a:r>
            <a:r>
              <a:rPr lang="de-DE" sz="2000" b="0" strike="noStrike" spc="-1" dirty="0">
                <a:latin typeface="Calibri"/>
              </a:rPr>
              <a:t>/</a:t>
            </a:r>
            <a:r>
              <a:rPr lang="de-DE" sz="2000" b="0" strike="noStrike" spc="-1" dirty="0" err="1">
                <a:latin typeface="Calibri"/>
              </a:rPr>
              <a:t>mawi</a:t>
            </a:r>
            <a:r>
              <a:rPr lang="de-DE" sz="2000" b="0" strike="noStrike" spc="-1" dirty="0">
                <a:latin typeface="Calibri"/>
              </a:rPr>
              <a:t>/</a:t>
            </a:r>
            <a:r>
              <a:rPr lang="de-DE" sz="2000" b="0" strike="noStrike" spc="-1" dirty="0" err="1">
                <a:latin typeface="Calibri"/>
              </a:rPr>
              <a:t>bntextillabor</a:t>
            </a:r>
            <a:r>
              <a:rPr lang="de-DE" sz="2000" b="0" strike="noStrike" spc="-1" dirty="0">
                <a:latin typeface="Calibri"/>
              </a:rPr>
              <a:t>/</a:t>
            </a:r>
            <a:r>
              <a:rPr lang="de-DE" sz="2000" b="0" strike="noStrike" spc="-1" dirty="0" err="1">
                <a:latin typeface="Calibri"/>
              </a:rPr>
              <a:t>projekt</a:t>
            </a:r>
            <a:r>
              <a:rPr lang="de-DE" sz="2000" b="0" strike="noStrike" spc="-1" dirty="0">
                <a:latin typeface="Calibri"/>
              </a:rPr>
              <a:t>/</a:t>
            </a:r>
          </a:p>
          <a:p>
            <a:pPr>
              <a:lnSpc>
                <a:spcPct val="100000"/>
              </a:lnSpc>
            </a:pPr>
            <a:endParaRPr lang="de-DE" sz="2000" b="0" strike="noStrike" spc="-1" dirty="0">
              <a:latin typeface="Calibri"/>
            </a:endParaRPr>
          </a:p>
          <a:p>
            <a:pPr>
              <a:lnSpc>
                <a:spcPct val="100000"/>
              </a:lnSpc>
            </a:pPr>
            <a:endParaRPr lang="de-DE" sz="2000" b="0" strike="noStrike" spc="-1" dirty="0">
              <a:latin typeface="Calibri"/>
            </a:endParaRPr>
          </a:p>
        </p:txBody>
      </p:sp>
      <p:sp>
        <p:nvSpPr>
          <p:cNvPr id="468"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0E891F2E-2D47-4011-A0C4-C0A53A4DCA8A}" type="slidenum">
              <a:rPr lang="en-GB" sz="1200" b="0" strike="noStrike" spc="-1">
                <a:latin typeface="Calibri"/>
              </a:rPr>
              <a:t>1</a:t>
            </a:fld>
            <a:endParaRPr lang="de-DE" sz="1200" b="0" strike="noStrike" spc="-1">
              <a:latin typeface="Calibri"/>
            </a:endParaRPr>
          </a:p>
        </p:txBody>
      </p:sp>
    </p:spTree>
    <p:extLst>
      <p:ext uri="{BB962C8B-B14F-4D97-AF65-F5344CB8AC3E}">
        <p14:creationId xmlns:p14="http://schemas.microsoft.com/office/powerpoint/2010/main" val="2557509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PlaceHolder 1"/>
          <p:cNvSpPr>
            <a:spLocks noGrp="1" noRot="1" noChangeAspect="1"/>
          </p:cNvSpPr>
          <p:nvPr>
            <p:ph type="sldImg"/>
          </p:nvPr>
        </p:nvSpPr>
        <p:spPr>
          <a:xfrm>
            <a:off x="2900363" y="857250"/>
            <a:ext cx="3343275" cy="2314575"/>
          </a:xfrm>
          <a:prstGeom prst="rect">
            <a:avLst/>
          </a:prstGeom>
        </p:spPr>
      </p:sp>
      <p:sp>
        <p:nvSpPr>
          <p:cNvPr id="565" name="PlaceHolder 2"/>
          <p:cNvSpPr>
            <a:spLocks noGrp="1"/>
          </p:cNvSpPr>
          <p:nvPr>
            <p:ph type="body"/>
          </p:nvPr>
        </p:nvSpPr>
        <p:spPr>
          <a:xfrm>
            <a:off x="914400" y="3300480"/>
            <a:ext cx="7314720" cy="2700000"/>
          </a:xfrm>
          <a:prstGeom prst="rect">
            <a:avLst/>
          </a:prstGeom>
        </p:spPr>
        <p:txBody>
          <a:bodyPr>
            <a:noAutofit/>
          </a:bodyPr>
          <a:lstStyle/>
          <a:p>
            <a:pPr marL="216000" indent="-216000">
              <a:lnSpc>
                <a:spcPct val="100000"/>
              </a:lnSpc>
            </a:pPr>
            <a:endParaRPr lang="de-DE" sz="2000" b="0" strike="noStrike" spc="-1" dirty="0">
              <a:latin typeface="Calibri"/>
            </a:endParaRPr>
          </a:p>
        </p:txBody>
      </p:sp>
      <p:sp>
        <p:nvSpPr>
          <p:cNvPr id="566" name="TextShape 3"/>
          <p:cNvSpPr txBox="1"/>
          <p:nvPr/>
        </p:nvSpPr>
        <p:spPr>
          <a:xfrm>
            <a:off x="5179680" y="6514020"/>
            <a:ext cx="3961920" cy="343710"/>
          </a:xfrm>
          <a:prstGeom prst="rect">
            <a:avLst/>
          </a:prstGeom>
          <a:noFill/>
          <a:ln>
            <a:noFill/>
          </a:ln>
        </p:spPr>
        <p:txBody>
          <a:bodyPr anchor="b">
            <a:noAutofit/>
          </a:bodyPr>
          <a:lstStyle/>
          <a:p>
            <a:pPr algn="r">
              <a:lnSpc>
                <a:spcPct val="100000"/>
              </a:lnSpc>
            </a:pPr>
            <a:fld id="{BED405AD-E7F4-4F3E-A8A7-07739417B771}" type="slidenum">
              <a:rPr lang="en-GB" sz="1200" b="0" strike="noStrike" spc="-1">
                <a:latin typeface="Calibri"/>
              </a:rPr>
              <a:t>10</a:t>
            </a:fld>
            <a:endParaRPr lang="de-DE" sz="1200" b="0" strike="noStrike" spc="-1">
              <a:latin typeface="Calibri"/>
            </a:endParaRPr>
          </a:p>
        </p:txBody>
      </p:sp>
    </p:spTree>
    <p:extLst>
      <p:ext uri="{BB962C8B-B14F-4D97-AF65-F5344CB8AC3E}">
        <p14:creationId xmlns:p14="http://schemas.microsoft.com/office/powerpoint/2010/main" val="99910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PlaceHolder 1"/>
          <p:cNvSpPr>
            <a:spLocks noGrp="1" noRot="1" noChangeAspect="1"/>
          </p:cNvSpPr>
          <p:nvPr>
            <p:ph type="sldImg"/>
          </p:nvPr>
        </p:nvSpPr>
        <p:spPr>
          <a:xfrm>
            <a:off x="1200150" y="1143000"/>
            <a:ext cx="4457700" cy="3086100"/>
          </a:xfrm>
          <a:prstGeom prst="rect">
            <a:avLst/>
          </a:prstGeom>
        </p:spPr>
      </p:sp>
      <p:sp>
        <p:nvSpPr>
          <p:cNvPr id="47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de-DE" sz="1200" b="0" strike="noStrike" spc="-1" dirty="0">
                <a:latin typeface="Calibri"/>
              </a:rPr>
              <a:t>Einleitungsfolie 2 von 3:</a:t>
            </a:r>
          </a:p>
          <a:p>
            <a:pPr>
              <a:lnSpc>
                <a:spcPct val="100000"/>
              </a:lnSpc>
              <a:tabLst>
                <a:tab pos="0" algn="l"/>
              </a:tabLst>
            </a:pPr>
            <a:endParaRPr lang="de-DE" sz="1200" b="0" strike="noStrike" spc="-1" dirty="0">
              <a:latin typeface="Calibri"/>
            </a:endParaRPr>
          </a:p>
          <a:p>
            <a:pPr>
              <a:lnSpc>
                <a:spcPct val="100000"/>
              </a:lnSpc>
              <a:tabLst>
                <a:tab pos="0" algn="l"/>
              </a:tabLst>
            </a:pPr>
            <a:r>
              <a:rPr lang="de-DE" sz="2000" b="0" strike="noStrike" spc="-1" dirty="0">
                <a:latin typeface="Calibri"/>
              </a:rPr>
              <a:t>Hier finden Sie eine Übersicht der Unterrichtseinheiten zum Basiswissen. </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de-DE" sz="1200" b="0" kern="1200" dirty="0">
                <a:solidFill>
                  <a:schemeClr val="tx1"/>
                </a:solidFill>
                <a:effectLst/>
                <a:latin typeface="+mn-lt"/>
                <a:ea typeface="+mn-ea"/>
                <a:cs typeface="+mn-cs"/>
              </a:rPr>
              <a:t>Allen </a:t>
            </a:r>
            <a:r>
              <a:rPr lang="de-DE" sz="1200" b="0" kern="1200" dirty="0" err="1" smtClean="0">
                <a:solidFill>
                  <a:schemeClr val="tx1"/>
                </a:solidFill>
                <a:effectLst/>
                <a:latin typeface="+mn-lt"/>
                <a:ea typeface="+mn-ea"/>
                <a:cs typeface="+mn-cs"/>
              </a:rPr>
              <a:t>SchülerInnen</a:t>
            </a:r>
            <a:r>
              <a:rPr lang="de-DE" sz="1200" b="0" kern="1200" dirty="0" smtClean="0">
                <a:solidFill>
                  <a:schemeClr val="tx1"/>
                </a:solidFill>
                <a:effectLst/>
                <a:latin typeface="+mn-lt"/>
                <a:ea typeface="+mn-ea"/>
                <a:cs typeface="+mn-cs"/>
              </a:rPr>
              <a:t> </a:t>
            </a:r>
            <a:r>
              <a:rPr lang="de-DE" sz="1200" b="0" kern="1200" dirty="0">
                <a:solidFill>
                  <a:schemeClr val="tx1"/>
                </a:solidFill>
                <a:effectLst/>
                <a:latin typeface="+mn-lt"/>
                <a:ea typeface="+mn-ea"/>
                <a:cs typeface="+mn-cs"/>
              </a:rPr>
              <a:t>soll mit der Vermittlung von Basiswissen zur Problematik der Textilindustrie </a:t>
            </a:r>
            <a:r>
              <a:rPr lang="de-DE" sz="1200" b="0" kern="1200" dirty="0" smtClean="0">
                <a:solidFill>
                  <a:schemeClr val="tx1"/>
                </a:solidFill>
                <a:effectLst/>
                <a:latin typeface="+mn-lt"/>
                <a:ea typeface="+mn-ea"/>
                <a:cs typeface="+mn-cs"/>
              </a:rPr>
              <a:t>für </a:t>
            </a:r>
            <a:r>
              <a:rPr lang="de-DE" sz="1200" b="0" kern="1200" dirty="0">
                <a:solidFill>
                  <a:schemeClr val="tx1"/>
                </a:solidFill>
                <a:effectLst/>
                <a:latin typeface="+mn-lt"/>
                <a:ea typeface="+mn-ea"/>
                <a:cs typeface="+mn-cs"/>
              </a:rPr>
              <a:t>die </a:t>
            </a:r>
            <a:r>
              <a:rPr lang="de-DE" sz="1200" b="0" kern="1200" dirty="0" smtClean="0">
                <a:solidFill>
                  <a:schemeClr val="tx1"/>
                </a:solidFill>
                <a:effectLst/>
                <a:latin typeface="+mn-lt"/>
                <a:ea typeface="+mn-ea"/>
                <a:cs typeface="+mn-cs"/>
              </a:rPr>
              <a:t>späteren </a:t>
            </a:r>
            <a:r>
              <a:rPr lang="de-DE" sz="1200" b="0" kern="1200" dirty="0">
                <a:solidFill>
                  <a:schemeClr val="tx1"/>
                </a:solidFill>
                <a:effectLst/>
                <a:latin typeface="+mn-lt"/>
                <a:ea typeface="+mn-ea"/>
                <a:cs typeface="+mn-cs"/>
              </a:rPr>
              <a:t>Unterrichtseinheiten (UE) die gleiche Wissensgrundlage vermittelt werden. Die einzelnen Unterrichtseinheiten </a:t>
            </a:r>
            <a:r>
              <a:rPr lang="de-DE" sz="1200" b="0" kern="1200" dirty="0" smtClean="0">
                <a:solidFill>
                  <a:schemeClr val="tx1"/>
                </a:solidFill>
                <a:effectLst/>
                <a:latin typeface="+mn-lt"/>
                <a:ea typeface="+mn-ea"/>
                <a:cs typeface="+mn-cs"/>
              </a:rPr>
              <a:t>können </a:t>
            </a:r>
            <a:r>
              <a:rPr lang="de-DE" sz="1200" b="0" kern="1200" dirty="0">
                <a:solidFill>
                  <a:schemeClr val="tx1"/>
                </a:solidFill>
                <a:effectLst/>
                <a:latin typeface="+mn-lt"/>
                <a:ea typeface="+mn-ea"/>
                <a:cs typeface="+mn-cs"/>
              </a:rPr>
              <a:t>in der Reihenfolge auch innerhalb der </a:t>
            </a:r>
            <a:r>
              <a:rPr lang="de-DE" sz="1200" b="0" kern="1200" dirty="0" smtClean="0">
                <a:solidFill>
                  <a:schemeClr val="tx1"/>
                </a:solidFill>
                <a:effectLst/>
                <a:latin typeface="+mn-lt"/>
                <a:ea typeface="+mn-ea"/>
                <a:cs typeface="+mn-cs"/>
              </a:rPr>
              <a:t>übergeordneten </a:t>
            </a:r>
            <a:r>
              <a:rPr lang="de-DE" sz="1200" b="0" kern="1200" dirty="0">
                <a:solidFill>
                  <a:schemeClr val="tx1"/>
                </a:solidFill>
                <a:effectLst/>
                <a:latin typeface="+mn-lt"/>
                <a:ea typeface="+mn-ea"/>
                <a:cs typeface="+mn-cs"/>
              </a:rPr>
              <a:t>Themen wie z.B. "Klimawandel" variiert und bei bereits vorhandenem Wissen entsprechend </a:t>
            </a:r>
            <a:r>
              <a:rPr lang="de-DE" sz="1200" b="0" kern="1200" dirty="0" smtClean="0">
                <a:solidFill>
                  <a:schemeClr val="tx1"/>
                </a:solidFill>
                <a:effectLst/>
                <a:latin typeface="+mn-lt"/>
                <a:ea typeface="+mn-ea"/>
                <a:cs typeface="+mn-cs"/>
              </a:rPr>
              <a:t>gekürzt </a:t>
            </a:r>
            <a:r>
              <a:rPr lang="de-DE" sz="1200" b="0" kern="1200" dirty="0">
                <a:solidFill>
                  <a:schemeClr val="tx1"/>
                </a:solidFill>
                <a:effectLst/>
                <a:latin typeface="+mn-lt"/>
                <a:ea typeface="+mn-ea"/>
                <a:cs typeface="+mn-cs"/>
              </a:rPr>
              <a:t>werden. </a:t>
            </a:r>
            <a:endParaRPr lang="de-DE" sz="2000" dirty="0"/>
          </a:p>
          <a:p>
            <a:pPr>
              <a:lnSpc>
                <a:spcPct val="100000"/>
              </a:lnSpc>
              <a:tabLst>
                <a:tab pos="0" algn="l"/>
              </a:tabLst>
            </a:pPr>
            <a:endParaRPr lang="de-DE" sz="2000" b="0" strike="noStrike" spc="-1" dirty="0">
              <a:latin typeface="Calibri"/>
            </a:endParaRPr>
          </a:p>
          <a:p>
            <a:pPr>
              <a:lnSpc>
                <a:spcPct val="100000"/>
              </a:lnSpc>
              <a:tabLst>
                <a:tab pos="0" algn="l"/>
              </a:tabLst>
            </a:pPr>
            <a:r>
              <a:rPr lang="de-DE" sz="2000" b="0" strike="noStrike" spc="-1" dirty="0">
                <a:latin typeface="Calibri"/>
              </a:rPr>
              <a:t>Anhand der Icons können Sie erkennen, ob Spiele oder Gruppenarbeiten in den einzelnen Unterrichtseinheiten angeboten werden.</a:t>
            </a:r>
          </a:p>
          <a:p>
            <a:pPr>
              <a:lnSpc>
                <a:spcPct val="100000"/>
              </a:lnSpc>
              <a:tabLst>
                <a:tab pos="0" algn="l"/>
              </a:tabLst>
            </a:pPr>
            <a:r>
              <a:rPr lang="de-DE" sz="2000" b="0" strike="noStrike" spc="-1" dirty="0">
                <a:latin typeface="Calibri"/>
              </a:rPr>
              <a:t>Jede Einheit kann von Praxis-Workshops mit unterschiedlichen Schwierigkeitsgraden begleitet werden. </a:t>
            </a:r>
          </a:p>
          <a:p>
            <a:pPr>
              <a:lnSpc>
                <a:spcPct val="100000"/>
              </a:lnSpc>
              <a:tabLst>
                <a:tab pos="0" algn="l"/>
              </a:tabLst>
            </a:pPr>
            <a:endParaRPr lang="de-DE" sz="2000" b="0" strike="noStrike" spc="-1" dirty="0">
              <a:latin typeface="Calibri"/>
            </a:endParaRPr>
          </a:p>
        </p:txBody>
      </p:sp>
      <p:sp>
        <p:nvSpPr>
          <p:cNvPr id="474"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BBF3C680-3DF1-4D75-9E5D-4DEE515E03FE}" type="slidenum">
              <a:rPr lang="en-GB" sz="1200" b="0" strike="noStrike" spc="-1">
                <a:latin typeface="Calibri"/>
              </a:rPr>
              <a:t>2</a:t>
            </a:fld>
            <a:endParaRPr lang="de-DE" sz="1200" b="0" strike="noStrike" spc="-1">
              <a:latin typeface="Calibri"/>
            </a:endParaRPr>
          </a:p>
        </p:txBody>
      </p:sp>
    </p:spTree>
    <p:extLst>
      <p:ext uri="{BB962C8B-B14F-4D97-AF65-F5344CB8AC3E}">
        <p14:creationId xmlns:p14="http://schemas.microsoft.com/office/powerpoint/2010/main" val="277749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PlaceHolder 1"/>
          <p:cNvSpPr>
            <a:spLocks noGrp="1" noRot="1" noChangeAspect="1"/>
          </p:cNvSpPr>
          <p:nvPr>
            <p:ph type="sldImg"/>
          </p:nvPr>
        </p:nvSpPr>
        <p:spPr>
          <a:xfrm>
            <a:off x="1200150" y="1143000"/>
            <a:ext cx="4457700" cy="3086100"/>
          </a:xfrm>
          <a:prstGeom prst="rect">
            <a:avLst/>
          </a:prstGeom>
        </p:spPr>
      </p:sp>
      <p:sp>
        <p:nvSpPr>
          <p:cNvPr id="476" name="PlaceHolder 2"/>
          <p:cNvSpPr>
            <a:spLocks noGrp="1"/>
          </p:cNvSpPr>
          <p:nvPr>
            <p:ph type="body"/>
          </p:nvPr>
        </p:nvSpPr>
        <p:spPr>
          <a:xfrm>
            <a:off x="685800" y="4400640"/>
            <a:ext cx="5486040" cy="3600000"/>
          </a:xfrm>
          <a:prstGeom prst="rect">
            <a:avLst/>
          </a:prstGeom>
        </p:spPr>
        <p:txBody>
          <a:bodyPr>
            <a:noAutofit/>
          </a:bodyPr>
          <a:lstStyle/>
          <a:p>
            <a:r>
              <a:rPr lang="de-DE" sz="2000" b="0" strike="noStrike" spc="-1" dirty="0">
                <a:latin typeface="Calibri"/>
              </a:rPr>
              <a:t>Hier finden Sie eine Übersicht der Unterrichtseinheit „Nachhaltigkeit“. </a:t>
            </a:r>
          </a:p>
          <a:p>
            <a:r>
              <a:rPr lang="de-DE" sz="2000" b="0" strike="noStrike" spc="-1" dirty="0">
                <a:latin typeface="Calibri"/>
              </a:rPr>
              <a:t>Die Dauer beträgt ca.10 - 15 min.</a:t>
            </a:r>
          </a:p>
          <a:p>
            <a:pPr marL="216000" indent="-216000">
              <a:lnSpc>
                <a:spcPct val="100000"/>
              </a:lnSpc>
            </a:pPr>
            <a:r>
              <a:rPr lang="de-DE" sz="2000" b="0" strike="noStrike" spc="-1" dirty="0">
                <a:latin typeface="+mn-lt"/>
              </a:rPr>
              <a:t>Die vollständige Tabelle mit den Unterrichtseinheiten finden Sie unter: </a:t>
            </a:r>
          </a:p>
          <a:p>
            <a:pPr marL="216000" indent="-216000">
              <a:lnSpc>
                <a:spcPct val="100000"/>
              </a:lnSpc>
            </a:pPr>
            <a:r>
              <a:rPr lang="de-DE" sz="2000" b="0" strike="noStrike" spc="-1" dirty="0">
                <a:latin typeface="+mn-lt"/>
              </a:rPr>
              <a:t>https://</a:t>
            </a:r>
            <a:r>
              <a:rPr lang="de-DE" sz="2000" b="0" strike="noStrike" spc="-1" dirty="0" err="1">
                <a:latin typeface="+mn-lt"/>
              </a:rPr>
              <a:t>www.uni-ulm.de</a:t>
            </a:r>
            <a:r>
              <a:rPr lang="de-DE" sz="2000" b="0" strike="noStrike" spc="-1" dirty="0">
                <a:latin typeface="+mn-lt"/>
              </a:rPr>
              <a:t>/</a:t>
            </a:r>
            <a:r>
              <a:rPr lang="de-DE" sz="2000" b="0" strike="noStrike" spc="-1" dirty="0" err="1">
                <a:latin typeface="+mn-lt"/>
              </a:rPr>
              <a:t>mawi</a:t>
            </a:r>
            <a:r>
              <a:rPr lang="de-DE" sz="2000" b="0" strike="noStrike" spc="-1" dirty="0">
                <a:latin typeface="+mn-lt"/>
              </a:rPr>
              <a:t>/</a:t>
            </a:r>
            <a:r>
              <a:rPr lang="de-DE" sz="2000" b="0" strike="noStrike" spc="-1" dirty="0" err="1">
                <a:latin typeface="+mn-lt"/>
              </a:rPr>
              <a:t>bntextillabor</a:t>
            </a:r>
            <a:r>
              <a:rPr lang="de-DE" sz="2000" b="0" strike="noStrike" spc="-1" dirty="0">
                <a:latin typeface="+mn-lt"/>
              </a:rPr>
              <a:t>/</a:t>
            </a:r>
            <a:r>
              <a:rPr lang="de-DE" sz="2000" b="0" strike="noStrike" spc="-1" dirty="0" err="1">
                <a:latin typeface="+mn-lt"/>
              </a:rPr>
              <a:t>bildungsangebote</a:t>
            </a:r>
            <a:r>
              <a:rPr lang="de-DE" sz="2000" b="0" strike="noStrike" spc="-1" dirty="0">
                <a:latin typeface="+mn-lt"/>
              </a:rPr>
              <a:t>/</a:t>
            </a:r>
            <a:r>
              <a:rPr lang="de-DE" sz="2000" b="0" strike="noStrike" spc="-1" dirty="0" err="1">
                <a:latin typeface="+mn-lt"/>
              </a:rPr>
              <a:t>lehrkraefte</a:t>
            </a:r>
            <a:r>
              <a:rPr lang="de-DE" sz="2000" b="0" strike="noStrike" spc="-1" dirty="0">
                <a:latin typeface="+mn-lt"/>
              </a:rPr>
              <a:t>/</a:t>
            </a:r>
          </a:p>
          <a:p>
            <a:endParaRPr lang="de-DE" sz="2000" b="0" strike="noStrike" spc="-1" dirty="0">
              <a:latin typeface="Calibri"/>
            </a:endParaRPr>
          </a:p>
        </p:txBody>
      </p:sp>
      <p:sp>
        <p:nvSpPr>
          <p:cNvPr id="477"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7264962-1096-46A0-8BD0-A9EF52BCA6F5}" type="slidenum">
              <a:rPr lang="en-GB" sz="1200" b="0" strike="noStrike" spc="-1">
                <a:latin typeface="Calibri"/>
              </a:rPr>
              <a:t>3</a:t>
            </a:fld>
            <a:endParaRPr lang="de-DE" sz="1200" b="0" strike="noStrike" spc="-1">
              <a:latin typeface="Calibri"/>
            </a:endParaRPr>
          </a:p>
        </p:txBody>
      </p:sp>
    </p:spTree>
    <p:extLst>
      <p:ext uri="{BB962C8B-B14F-4D97-AF65-F5344CB8AC3E}">
        <p14:creationId xmlns:p14="http://schemas.microsoft.com/office/powerpoint/2010/main" val="183603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Zunächst zur Definition des Begriffs </a:t>
            </a:r>
            <a:r>
              <a:rPr lang="de-DE" i="1" dirty="0" smtClean="0"/>
              <a:t>Nachhaltigkeit</a:t>
            </a:r>
            <a:r>
              <a:rPr lang="de-DE" dirty="0" smtClean="0"/>
              <a:t>:</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noProof="0" dirty="0">
                <a:latin typeface="Muli" panose="02000503000000000000" pitchFamily="2" charset="77"/>
              </a:rPr>
              <a:t>Hier kann zum Einstieg ein Brainstorming stattfinden und Begriffe/Klischees an der Tafel gesammelt werden.</a:t>
            </a:r>
          </a:p>
          <a:p>
            <a:endParaRPr lang="de-DE" dirty="0"/>
          </a:p>
          <a:p>
            <a:endParaRPr lang="de-DE" dirty="0"/>
          </a:p>
          <a:p>
            <a:r>
              <a:rPr lang="de-DE" dirty="0"/>
              <a:t>Es gibt verschiedene Definitionen für den Begriff Nachhaltigkeit. Hier eine relativ kompakte Definition, zu empfehlen ist dazu auch folgender Link: https://</a:t>
            </a:r>
            <a:r>
              <a:rPr lang="de-DE" dirty="0" err="1"/>
              <a:t>www.bpb.de</a:t>
            </a:r>
            <a:r>
              <a:rPr lang="de-DE" dirty="0"/>
              <a:t>/</a:t>
            </a:r>
            <a:r>
              <a:rPr lang="de-DE" dirty="0" err="1"/>
              <a:t>apuz</a:t>
            </a:r>
            <a:r>
              <a:rPr lang="de-DE" dirty="0"/>
              <a:t>/188663/</a:t>
            </a:r>
            <a:r>
              <a:rPr lang="de-DE" dirty="0" err="1"/>
              <a:t>was-ist-nachhaltigkeit-dimensionen-und-chancen?p</a:t>
            </a:r>
            <a:r>
              <a:rPr lang="de-DE" dirty="0"/>
              <a:t>=0 ,  Stand 03.03.2021</a:t>
            </a:r>
          </a:p>
          <a:p>
            <a:endParaRPr lang="de-DE" dirty="0"/>
          </a:p>
          <a:p>
            <a:r>
              <a:rPr lang="de-DE" sz="1200" b="1" i="0" u="none" strike="noStrike" kern="1200" dirty="0">
                <a:solidFill>
                  <a:schemeClr val="tx1"/>
                </a:solidFill>
                <a:effectLst/>
                <a:latin typeface="+mn-lt"/>
                <a:ea typeface="+mn-ea"/>
                <a:cs typeface="+mn-cs"/>
              </a:rPr>
              <a:t>Nachhaltigkeit bedeutet, dass sozio-kulturelle, ökologische und ökonomische Ressourcen nur soweit </a:t>
            </a:r>
            <a:r>
              <a:rPr lang="de-DE" sz="1200" b="1" i="0" u="none" strike="noStrike" kern="1200" dirty="0" err="1">
                <a:solidFill>
                  <a:schemeClr val="tx1"/>
                </a:solidFill>
                <a:effectLst/>
                <a:latin typeface="+mn-lt"/>
                <a:ea typeface="+mn-ea"/>
                <a:cs typeface="+mn-cs"/>
              </a:rPr>
              <a:t>ver</a:t>
            </a:r>
            <a:r>
              <a:rPr lang="de-DE" sz="1200" b="1" i="0" u="none" strike="noStrike" kern="1200" dirty="0">
                <a:solidFill>
                  <a:schemeClr val="tx1"/>
                </a:solidFill>
                <a:effectLst/>
                <a:latin typeface="+mn-lt"/>
                <a:ea typeface="+mn-ea"/>
                <a:cs typeface="+mn-cs"/>
              </a:rPr>
              <a:t>- und gebraucht werden, dass sie auch zukünftigen Generationen in der gleichen Qualität und Quantität zur Verfügung stehen.</a:t>
            </a:r>
          </a:p>
          <a:p>
            <a:endParaRPr lang="de-DE"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Fira Sans Light" panose="020B0403050000020004" pitchFamily="34" charset="0"/>
                <a:ea typeface="Fira Sans Light" panose="020B0403050000020004" pitchFamily="34" charset="0"/>
              </a:rPr>
              <a:t>Definition nach der Brundtland-Kommission (Weltkommission für Umwelt und Entwicklung) der Vereinten Nationen, tätig von 1983 -1987, veröffentlicht im 1987 im Brundtland-Bericht „</a:t>
            </a:r>
            <a:r>
              <a:rPr lang="de-DE" sz="1200" dirty="0" err="1">
                <a:latin typeface="Fira Sans Light" panose="020B0403050000020004" pitchFamily="34" charset="0"/>
                <a:ea typeface="Fira Sans Light" panose="020B0403050000020004" pitchFamily="34" charset="0"/>
              </a:rPr>
              <a:t>Our</a:t>
            </a:r>
            <a:r>
              <a:rPr lang="de-DE" sz="1200" dirty="0">
                <a:latin typeface="Fira Sans Light" panose="020B0403050000020004" pitchFamily="34" charset="0"/>
                <a:ea typeface="Fira Sans Light" panose="020B0403050000020004" pitchFamily="34" charset="0"/>
              </a:rPr>
              <a:t> Common Future“.</a:t>
            </a:r>
          </a:p>
          <a:p>
            <a:endParaRPr lang="de-DE" sz="1200" b="1" i="0" u="none" strike="noStrike" kern="1200" dirty="0">
              <a:solidFill>
                <a:schemeClr val="tx1"/>
              </a:solidFill>
              <a:effectLst/>
              <a:latin typeface="+mn-lt"/>
              <a:ea typeface="+mn-ea"/>
              <a:cs typeface="+mn-cs"/>
            </a:endParaRPr>
          </a:p>
          <a:p>
            <a:endParaRPr lang="de-DE" sz="1200" b="0" i="0" u="none" strike="noStrike"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4C64167E-C497-0A40-B064-A74F921F976E}" type="slidenum">
              <a:rPr lang="en-GB" smtClean="0"/>
              <a:t>4</a:t>
            </a:fld>
            <a:endParaRPr lang="en-GB"/>
          </a:p>
        </p:txBody>
      </p:sp>
    </p:spTree>
    <p:extLst>
      <p:ext uri="{BB962C8B-B14F-4D97-AF65-F5344CB8AC3E}">
        <p14:creationId xmlns:p14="http://schemas.microsoft.com/office/powerpoint/2010/main" val="122328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Evtl. als Exkurs zu den SDGs:</a:t>
            </a:r>
          </a:p>
          <a:p>
            <a:endParaRPr lang="de-DE" dirty="0"/>
          </a:p>
          <a:p>
            <a:r>
              <a:rPr lang="de-DE" dirty="0"/>
              <a:t>Aus dem 1987 in Gang gesetzten Überlegungen über Nachhaltigkeit entwickelten sich langfristig die Nachhaltigkeitsziele der Weltgemeinschaft:</a:t>
            </a:r>
          </a:p>
          <a:p>
            <a:endParaRPr lang="de-DE" dirty="0"/>
          </a:p>
          <a:p>
            <a:r>
              <a:rPr lang="de-DE" dirty="0"/>
              <a:t>Mit der Agenda 2030 hat sich die Weltgemeinschaft im Jahr 2015 17 Ziele (</a:t>
            </a:r>
            <a:r>
              <a:rPr lang="de-DE" dirty="0" err="1"/>
              <a:t>Sustainable</a:t>
            </a:r>
            <a:r>
              <a:rPr lang="de-DE" dirty="0"/>
              <a:t> Development Goals, SDGs) für eine sozial, wirtschaftlich und ökologisch nachhaltige Entwicklung gesetzt. </a:t>
            </a:r>
          </a:p>
          <a:p>
            <a:r>
              <a:rPr lang="de-DE" dirty="0"/>
              <a:t>Die 17 Ziele gelten universal und für alle Länder gleichermaßen. Sie reichen von der Beseitigung des weltweiten Hungers über die Stärkung von nachhaltigem Konsum und nachhaltiger Produktion bis hin zu Maßnahmen für den Klimaschutz. </a:t>
            </a:r>
          </a:p>
          <a:p>
            <a:endParaRPr lang="de-DE" sz="1200" b="0" i="0" u="none" strike="noStrike"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Quellen: </a:t>
            </a:r>
          </a:p>
          <a:p>
            <a:r>
              <a:rPr lang="de-DE" sz="1200" b="0" i="0" u="none" strike="noStrike" kern="1200" dirty="0">
                <a:solidFill>
                  <a:schemeClr val="tx1"/>
                </a:solidFill>
                <a:effectLst/>
                <a:latin typeface="+mn-lt"/>
                <a:ea typeface="+mn-ea"/>
                <a:cs typeface="+mn-cs"/>
              </a:rPr>
              <a:t>https://</a:t>
            </a:r>
            <a:r>
              <a:rPr lang="de-DE" sz="1200" b="0" i="0" u="none" strike="noStrike" kern="1200" dirty="0" err="1">
                <a:solidFill>
                  <a:schemeClr val="tx1"/>
                </a:solidFill>
                <a:effectLst/>
                <a:latin typeface="+mn-lt"/>
                <a:ea typeface="+mn-ea"/>
                <a:cs typeface="+mn-cs"/>
              </a:rPr>
              <a:t>www.bmz.de</a:t>
            </a:r>
            <a:r>
              <a:rPr lang="de-DE" sz="1200" b="0" i="0" u="none" strike="noStrike" kern="1200" dirty="0">
                <a:solidFill>
                  <a:schemeClr val="tx1"/>
                </a:solidFill>
                <a:effectLst/>
                <a:latin typeface="+mn-lt"/>
                <a:ea typeface="+mn-ea"/>
                <a:cs typeface="+mn-cs"/>
              </a:rPr>
              <a:t>/de/agenda-2030, Stand 29.03.2021</a:t>
            </a:r>
          </a:p>
          <a:p>
            <a:r>
              <a:rPr lang="de-DE" sz="1200" b="0" i="0" u="none" strike="noStrike" kern="1200" dirty="0">
                <a:solidFill>
                  <a:schemeClr val="tx1"/>
                </a:solidFill>
                <a:effectLst/>
                <a:latin typeface="+mn-lt"/>
                <a:ea typeface="+mn-ea"/>
                <a:cs typeface="+mn-cs"/>
              </a:rPr>
              <a:t>https://</a:t>
            </a:r>
            <a:r>
              <a:rPr lang="de-DE" sz="1200" b="0" i="0" u="none" strike="noStrike" kern="1200" dirty="0" err="1">
                <a:solidFill>
                  <a:schemeClr val="tx1"/>
                </a:solidFill>
                <a:effectLst/>
                <a:latin typeface="+mn-lt"/>
                <a:ea typeface="+mn-ea"/>
                <a:cs typeface="+mn-cs"/>
              </a:rPr>
              <a:t>www.bundesregierung.de</a:t>
            </a:r>
            <a:r>
              <a:rPr lang="de-DE" sz="1200" b="0" i="0" u="none" strike="noStrike" kern="1200" dirty="0">
                <a:solidFill>
                  <a:schemeClr val="tx1"/>
                </a:solidFill>
                <a:effectLst/>
                <a:latin typeface="+mn-lt"/>
                <a:ea typeface="+mn-ea"/>
                <a:cs typeface="+mn-cs"/>
              </a:rPr>
              <a:t>/</a:t>
            </a:r>
            <a:r>
              <a:rPr lang="de-DE" sz="1200" b="0" i="0" u="none" strike="noStrike" kern="1200" dirty="0" err="1">
                <a:solidFill>
                  <a:schemeClr val="tx1"/>
                </a:solidFill>
                <a:effectLst/>
                <a:latin typeface="+mn-lt"/>
                <a:ea typeface="+mn-ea"/>
                <a:cs typeface="+mn-cs"/>
              </a:rPr>
              <a:t>breg</a:t>
            </a:r>
            <a:r>
              <a:rPr lang="de-DE" sz="1200" b="0" i="0" u="none" strike="noStrike" kern="1200" dirty="0">
                <a:solidFill>
                  <a:schemeClr val="tx1"/>
                </a:solidFill>
                <a:effectLst/>
                <a:latin typeface="+mn-lt"/>
                <a:ea typeface="+mn-ea"/>
                <a:cs typeface="+mn-cs"/>
              </a:rPr>
              <a:t>-de/</a:t>
            </a:r>
            <a:r>
              <a:rPr lang="de-DE" sz="1200" b="0" i="0" u="none" strike="noStrike" kern="1200" dirty="0" err="1">
                <a:solidFill>
                  <a:schemeClr val="tx1"/>
                </a:solidFill>
                <a:effectLst/>
                <a:latin typeface="+mn-lt"/>
                <a:ea typeface="+mn-ea"/>
                <a:cs typeface="+mn-cs"/>
              </a:rPr>
              <a:t>themen</a:t>
            </a:r>
            <a:r>
              <a:rPr lang="de-DE" sz="1200" b="0" i="0" u="none" strike="noStrike" kern="1200" dirty="0">
                <a:solidFill>
                  <a:schemeClr val="tx1"/>
                </a:solidFill>
                <a:effectLst/>
                <a:latin typeface="+mn-lt"/>
                <a:ea typeface="+mn-ea"/>
                <a:cs typeface="+mn-cs"/>
              </a:rPr>
              <a:t>/</a:t>
            </a:r>
            <a:r>
              <a:rPr lang="de-DE" sz="1200" b="0" i="0" u="none" strike="noStrike" kern="1200" dirty="0" err="1">
                <a:solidFill>
                  <a:schemeClr val="tx1"/>
                </a:solidFill>
                <a:effectLst/>
                <a:latin typeface="+mn-lt"/>
                <a:ea typeface="+mn-ea"/>
                <a:cs typeface="+mn-cs"/>
              </a:rPr>
              <a:t>nachhaltigkeitspolitik</a:t>
            </a:r>
            <a:r>
              <a:rPr lang="de-DE" sz="1200" b="0" i="0" u="none" strike="noStrike" kern="1200" dirty="0">
                <a:solidFill>
                  <a:schemeClr val="tx1"/>
                </a:solidFill>
                <a:effectLst/>
                <a:latin typeface="+mn-lt"/>
                <a:ea typeface="+mn-ea"/>
                <a:cs typeface="+mn-cs"/>
              </a:rPr>
              <a:t>/nachhaltigkeitsziele-verstaendlich-erklaert-232174 , Stand 29.03.2021</a:t>
            </a:r>
          </a:p>
          <a:p>
            <a:endParaRPr lang="de-DE" dirty="0"/>
          </a:p>
        </p:txBody>
      </p:sp>
      <p:sp>
        <p:nvSpPr>
          <p:cNvPr id="4" name="Foliennummernplatzhalter 3"/>
          <p:cNvSpPr>
            <a:spLocks noGrp="1"/>
          </p:cNvSpPr>
          <p:nvPr>
            <p:ph type="sldNum" sz="quarter" idx="5"/>
          </p:nvPr>
        </p:nvSpPr>
        <p:spPr/>
        <p:txBody>
          <a:bodyPr/>
          <a:lstStyle/>
          <a:p>
            <a:fld id="{4C64167E-C497-0A40-B064-A74F921F976E}" type="slidenum">
              <a:rPr lang="en-GB" smtClean="0"/>
              <a:t>5</a:t>
            </a:fld>
            <a:endParaRPr lang="en-GB"/>
          </a:p>
        </p:txBody>
      </p:sp>
    </p:spTree>
    <p:extLst>
      <p:ext uri="{BB962C8B-B14F-4D97-AF65-F5344CB8AC3E}">
        <p14:creationId xmlns:p14="http://schemas.microsoft.com/office/powerpoint/2010/main" val="291788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i="0" u="none" strike="noStrike"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Der Begriff der Nachhaltigkeit lässt sich vereinfacht als auf drei Säulen oder Bereiche ruhend reduzieren, die im Gleichgewicht stehen sollten. Diese Bereiche umfassen ökologische, ökonomische bzw. wirtschaftliche und soziale Aspekte. Dies bedeutet z. B., dass für eine nachhaltige Wirtschaft, soziale und ökologische Aspekte genau so wichtig sein sollten wie finanzieller Profit, das heißt z</a:t>
            </a:r>
            <a:r>
              <a:rPr lang="de-DE" sz="1200" b="0" i="0" u="none" strike="noStrike" kern="1200" dirty="0" smtClean="0">
                <a:solidFill>
                  <a:schemeClr val="tx1"/>
                </a:solidFill>
                <a:effectLst/>
                <a:latin typeface="+mn-lt"/>
                <a:ea typeface="+mn-ea"/>
                <a:cs typeface="+mn-cs"/>
              </a:rPr>
              <a:t>. B</a:t>
            </a:r>
            <a:r>
              <a:rPr lang="de-DE" sz="1200" b="0" i="0" u="none" strike="noStrike" kern="1200" dirty="0">
                <a:solidFill>
                  <a:schemeClr val="tx1"/>
                </a:solidFill>
                <a:effectLst/>
                <a:latin typeface="+mn-lt"/>
                <a:ea typeface="+mn-ea"/>
                <a:cs typeface="+mn-cs"/>
              </a:rPr>
              <a:t>. die Bezahlung fairer Löhne und die umweltschonende Verwendung von natürlichen Ressourcen.</a:t>
            </a:r>
          </a:p>
          <a:p>
            <a:endParaRPr lang="de-DE" sz="1200" b="0" i="0" u="none" strike="noStrike"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Diese Darstellung mit den drei Säulen der Nachhaltigkeit ist in den 1990er Jahren entstanden und 2002 zum ersten Mal beim Weltgipfel von Johannesburg als Maßstab für Nachhaltigkeit in internationalen Verträgen verwendet und auch vom Bundestag aufgegriffen worden. </a:t>
            </a:r>
          </a:p>
          <a:p>
            <a:endParaRPr lang="de-DE" sz="1200" b="0" i="0" u="none" strike="noStrike"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Weitere Quelle: </a:t>
            </a:r>
          </a:p>
          <a:p>
            <a:r>
              <a:rPr lang="de-DE" sz="1200" b="0" i="0" u="none" strike="noStrike" kern="1200" dirty="0">
                <a:solidFill>
                  <a:schemeClr val="tx1"/>
                </a:solidFill>
                <a:effectLst/>
                <a:latin typeface="+mn-lt"/>
                <a:ea typeface="+mn-ea"/>
                <a:cs typeface="+mn-cs"/>
              </a:rPr>
              <a:t>https://</a:t>
            </a:r>
            <a:r>
              <a:rPr lang="de-DE" sz="1200" b="0" i="0" u="none" strike="noStrike" kern="1200" dirty="0" err="1">
                <a:solidFill>
                  <a:schemeClr val="tx1"/>
                </a:solidFill>
                <a:effectLst/>
                <a:latin typeface="+mn-lt"/>
                <a:ea typeface="+mn-ea"/>
                <a:cs typeface="+mn-cs"/>
              </a:rPr>
              <a:t>utopia.de</a:t>
            </a:r>
            <a:r>
              <a:rPr lang="de-DE" sz="1200" b="0" i="0" u="none" strike="noStrike" kern="1200" dirty="0">
                <a:solidFill>
                  <a:schemeClr val="tx1"/>
                </a:solidFill>
                <a:effectLst/>
                <a:latin typeface="+mn-lt"/>
                <a:ea typeface="+mn-ea"/>
                <a:cs typeface="+mn-cs"/>
              </a:rPr>
              <a:t>/</a:t>
            </a:r>
            <a:r>
              <a:rPr lang="de-DE" sz="1200" b="0" i="0" u="none" strike="noStrike" kern="1200" dirty="0" err="1">
                <a:solidFill>
                  <a:schemeClr val="tx1"/>
                </a:solidFill>
                <a:effectLst/>
                <a:latin typeface="+mn-lt"/>
                <a:ea typeface="+mn-ea"/>
                <a:cs typeface="+mn-cs"/>
              </a:rPr>
              <a:t>ratgeber</a:t>
            </a:r>
            <a:r>
              <a:rPr lang="de-DE" sz="1200" b="0" i="0" u="none" strike="noStrike" kern="1200" dirty="0">
                <a:solidFill>
                  <a:schemeClr val="tx1"/>
                </a:solidFill>
                <a:effectLst/>
                <a:latin typeface="+mn-lt"/>
                <a:ea typeface="+mn-ea"/>
                <a:cs typeface="+mn-cs"/>
              </a:rPr>
              <a:t>/drei-</a:t>
            </a:r>
            <a:r>
              <a:rPr lang="de-DE" sz="1200" b="0" i="0" u="none" strike="noStrike" kern="1200" dirty="0" err="1">
                <a:solidFill>
                  <a:schemeClr val="tx1"/>
                </a:solidFill>
                <a:effectLst/>
                <a:latin typeface="+mn-lt"/>
                <a:ea typeface="+mn-ea"/>
                <a:cs typeface="+mn-cs"/>
              </a:rPr>
              <a:t>saeulen</a:t>
            </a:r>
            <a:r>
              <a:rPr lang="de-DE" sz="1200" b="0" i="0" u="none" strike="noStrike" kern="1200" dirty="0">
                <a:solidFill>
                  <a:schemeClr val="tx1"/>
                </a:solidFill>
                <a:effectLst/>
                <a:latin typeface="+mn-lt"/>
                <a:ea typeface="+mn-ea"/>
                <a:cs typeface="+mn-cs"/>
              </a:rPr>
              <a:t>-der-nachhaltigkeit-modell/ ,  Stand 03.03.2021</a:t>
            </a:r>
          </a:p>
          <a:p>
            <a:r>
              <a:rPr lang="de-DE" sz="1200" b="0" i="0" u="none" strike="noStrike" kern="1200" dirty="0">
                <a:solidFill>
                  <a:schemeClr val="tx1"/>
                </a:solidFill>
                <a:effectLst/>
                <a:latin typeface="+mn-lt"/>
                <a:ea typeface="+mn-ea"/>
                <a:cs typeface="+mn-cs"/>
              </a:rPr>
              <a:t>https://</a:t>
            </a:r>
            <a:r>
              <a:rPr lang="de-DE" sz="1200" b="0" i="0" u="none" strike="noStrike" kern="1200" dirty="0" err="1">
                <a:solidFill>
                  <a:schemeClr val="tx1"/>
                </a:solidFill>
                <a:effectLst/>
                <a:latin typeface="+mn-lt"/>
                <a:ea typeface="+mn-ea"/>
                <a:cs typeface="+mn-cs"/>
              </a:rPr>
              <a:t>www.rechnungswesen-verstehen.de</a:t>
            </a:r>
            <a:r>
              <a:rPr lang="de-DE" sz="1200" b="0" i="0" u="none" strike="noStrike" kern="1200" dirty="0">
                <a:solidFill>
                  <a:schemeClr val="tx1"/>
                </a:solidFill>
                <a:effectLst/>
                <a:latin typeface="+mn-lt"/>
                <a:ea typeface="+mn-ea"/>
                <a:cs typeface="+mn-cs"/>
              </a:rPr>
              <a:t>/</a:t>
            </a:r>
            <a:r>
              <a:rPr lang="de-DE" sz="1200" b="0" i="0" u="none" strike="noStrike" kern="1200" dirty="0" err="1">
                <a:solidFill>
                  <a:schemeClr val="tx1"/>
                </a:solidFill>
                <a:effectLst/>
                <a:latin typeface="+mn-lt"/>
                <a:ea typeface="+mn-ea"/>
                <a:cs typeface="+mn-cs"/>
              </a:rPr>
              <a:t>lexikon</a:t>
            </a:r>
            <a:r>
              <a:rPr lang="de-DE" sz="1200" b="0" i="0" u="none" strike="noStrike" kern="1200" dirty="0">
                <a:solidFill>
                  <a:schemeClr val="tx1"/>
                </a:solidFill>
                <a:effectLst/>
                <a:latin typeface="+mn-lt"/>
                <a:ea typeface="+mn-ea"/>
                <a:cs typeface="+mn-cs"/>
              </a:rPr>
              <a:t>/</a:t>
            </a:r>
            <a:r>
              <a:rPr lang="de-DE" sz="1200" b="0" i="0" u="none" strike="noStrike" kern="1200" dirty="0" err="1">
                <a:solidFill>
                  <a:schemeClr val="tx1"/>
                </a:solidFill>
                <a:effectLst/>
                <a:latin typeface="+mn-lt"/>
                <a:ea typeface="+mn-ea"/>
                <a:cs typeface="+mn-cs"/>
              </a:rPr>
              <a:t>nachhaltigkeit.php</a:t>
            </a:r>
            <a:r>
              <a:rPr lang="de-DE" sz="1200" b="0" i="0" u="none" strike="noStrike" kern="1200" dirty="0">
                <a:solidFill>
                  <a:schemeClr val="tx1"/>
                </a:solidFill>
                <a:effectLst/>
                <a:latin typeface="+mn-lt"/>
                <a:ea typeface="+mn-ea"/>
                <a:cs typeface="+mn-cs"/>
              </a:rPr>
              <a:t>  , Stand 03.03.2021 </a:t>
            </a:r>
          </a:p>
          <a:p>
            <a:endParaRPr lang="de-DE" dirty="0"/>
          </a:p>
          <a:p>
            <a:endParaRPr lang="de-DE" dirty="0"/>
          </a:p>
        </p:txBody>
      </p:sp>
      <p:sp>
        <p:nvSpPr>
          <p:cNvPr id="4" name="Foliennummernplatzhalter 3"/>
          <p:cNvSpPr>
            <a:spLocks noGrp="1"/>
          </p:cNvSpPr>
          <p:nvPr>
            <p:ph type="sldNum" sz="quarter" idx="5"/>
          </p:nvPr>
        </p:nvSpPr>
        <p:spPr/>
        <p:txBody>
          <a:bodyPr/>
          <a:lstStyle/>
          <a:p>
            <a:fld id="{4C64167E-C497-0A40-B064-A74F921F976E}" type="slidenum">
              <a:rPr lang="en-GB" smtClean="0"/>
              <a:t>6</a:t>
            </a:fld>
            <a:endParaRPr lang="en-GB"/>
          </a:p>
        </p:txBody>
      </p:sp>
    </p:spTree>
    <p:extLst>
      <p:ext uri="{BB962C8B-B14F-4D97-AF65-F5344CB8AC3E}">
        <p14:creationId xmlns:p14="http://schemas.microsoft.com/office/powerpoint/2010/main" val="378715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dirty="0">
                <a:solidFill>
                  <a:schemeClr val="tx1"/>
                </a:solidFill>
                <a:effectLst/>
                <a:latin typeface="+mn-lt"/>
                <a:ea typeface="+mn-ea"/>
                <a:cs typeface="+mn-cs"/>
              </a:rPr>
              <a:t>Erweiterte Definition:</a:t>
            </a:r>
          </a:p>
          <a:p>
            <a:r>
              <a:rPr lang="de-DE" sz="1200" b="0" i="0" u="none" strike="noStrike" kern="1200" dirty="0">
                <a:solidFill>
                  <a:schemeClr val="tx1"/>
                </a:solidFill>
                <a:effectLst/>
                <a:latin typeface="+mn-lt"/>
                <a:ea typeface="+mn-ea"/>
                <a:cs typeface="+mn-cs"/>
              </a:rPr>
              <a:t>Das Drei-Säulen-Modell beinhaltet nicht die “Endlichkeit“ der natürlichen Ressourcen (Ökologie, also natürliche Ressourcen &amp; Klima), von der alle anderen Säulen abhängig sind. </a:t>
            </a:r>
          </a:p>
          <a:p>
            <a:r>
              <a:rPr lang="de-DE" sz="1200" b="0" i="0" u="none" strike="noStrike" kern="1200" dirty="0">
                <a:solidFill>
                  <a:schemeClr val="tx1"/>
                </a:solidFill>
                <a:effectLst/>
                <a:latin typeface="+mn-lt"/>
                <a:ea typeface="+mn-ea"/>
                <a:cs typeface="+mn-cs"/>
              </a:rPr>
              <a:t>So ergibt sich das weiterentwickelte „gewichtete Modell“ , welches verdeutlicht, dass die drei Säulen Ökonomie, Kultur und Soziales auf der Ökologie aufbauen:</a:t>
            </a:r>
          </a:p>
          <a:p>
            <a:r>
              <a:rPr lang="de-DE" sz="1200" b="0" i="0" u="none" strike="noStrike" kern="1200" dirty="0">
                <a:solidFill>
                  <a:schemeClr val="tx1"/>
                </a:solidFill>
                <a:effectLst/>
                <a:latin typeface="+mn-lt"/>
                <a:ea typeface="+mn-ea"/>
                <a:cs typeface="+mn-cs"/>
              </a:rPr>
              <a:t>Das Kriterium der Ökologie steht hier als Fundament unter allen Säulen. Es trägt den deutlich konkreteren Titel „Ressourcen &amp; Klima“ und hebt die Bedeutung beider Themen hervor. Als dritte Säule kommt dafür „Kultur“ hinzu.  – Die drei Säulen sind direkt von natürlichen Ressourcen und dem Klima abhängig.</a:t>
            </a:r>
          </a:p>
          <a:p>
            <a:endParaRPr lang="de-D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a:solidFill>
                  <a:schemeClr val="tx1"/>
                </a:solidFill>
                <a:effectLst/>
                <a:latin typeface="+mn-lt"/>
                <a:ea typeface="+mn-ea"/>
                <a:cs typeface="+mn-cs"/>
              </a:rPr>
              <a:t>Quelle: https://</a:t>
            </a:r>
            <a:r>
              <a:rPr lang="de-DE" sz="1200" b="0" i="0" u="none" strike="noStrike" kern="1200" dirty="0" err="1">
                <a:solidFill>
                  <a:schemeClr val="tx1"/>
                </a:solidFill>
                <a:effectLst/>
                <a:latin typeface="+mn-lt"/>
                <a:ea typeface="+mn-ea"/>
                <a:cs typeface="+mn-cs"/>
              </a:rPr>
              <a:t>utopia.de</a:t>
            </a:r>
            <a:r>
              <a:rPr lang="de-DE" sz="1200" b="0" i="0" u="none" strike="noStrike" kern="1200" dirty="0">
                <a:solidFill>
                  <a:schemeClr val="tx1"/>
                </a:solidFill>
                <a:effectLst/>
                <a:latin typeface="+mn-lt"/>
                <a:ea typeface="+mn-ea"/>
                <a:cs typeface="+mn-cs"/>
              </a:rPr>
              <a:t>/</a:t>
            </a:r>
            <a:r>
              <a:rPr lang="de-DE" sz="1200" b="0" i="0" u="none" strike="noStrike" kern="1200" dirty="0" err="1">
                <a:solidFill>
                  <a:schemeClr val="tx1"/>
                </a:solidFill>
                <a:effectLst/>
                <a:latin typeface="+mn-lt"/>
                <a:ea typeface="+mn-ea"/>
                <a:cs typeface="+mn-cs"/>
              </a:rPr>
              <a:t>ratgeber</a:t>
            </a:r>
            <a:r>
              <a:rPr lang="de-DE" sz="1200" b="0" i="0" u="none" strike="noStrike" kern="1200" dirty="0">
                <a:solidFill>
                  <a:schemeClr val="tx1"/>
                </a:solidFill>
                <a:effectLst/>
                <a:latin typeface="+mn-lt"/>
                <a:ea typeface="+mn-ea"/>
                <a:cs typeface="+mn-cs"/>
              </a:rPr>
              <a:t>/drei-</a:t>
            </a:r>
            <a:r>
              <a:rPr lang="de-DE" sz="1200" b="0" i="0" u="none" strike="noStrike" kern="1200" dirty="0" err="1">
                <a:solidFill>
                  <a:schemeClr val="tx1"/>
                </a:solidFill>
                <a:effectLst/>
                <a:latin typeface="+mn-lt"/>
                <a:ea typeface="+mn-ea"/>
                <a:cs typeface="+mn-cs"/>
              </a:rPr>
              <a:t>saeulen</a:t>
            </a:r>
            <a:r>
              <a:rPr lang="de-DE" sz="1200" b="0" i="0" u="none" strike="noStrike" kern="1200" dirty="0">
                <a:solidFill>
                  <a:schemeClr val="tx1"/>
                </a:solidFill>
                <a:effectLst/>
                <a:latin typeface="+mn-lt"/>
                <a:ea typeface="+mn-ea"/>
                <a:cs typeface="+mn-cs"/>
              </a:rPr>
              <a:t>-der-nachhaltigkeit-modell/ ,  Stand 03.03.2021</a:t>
            </a:r>
          </a:p>
          <a:p>
            <a:endParaRPr lang="de-DE" sz="1200" b="0" i="0" u="none" strike="noStrike" kern="1200" dirty="0">
              <a:solidFill>
                <a:schemeClr val="tx1"/>
              </a:solidFill>
              <a:effectLst/>
              <a:latin typeface="+mn-lt"/>
              <a:ea typeface="+mn-ea"/>
              <a:cs typeface="+mn-cs"/>
            </a:endParaRPr>
          </a:p>
          <a:p>
            <a:endParaRPr lang="de-DE" dirty="0"/>
          </a:p>
          <a:p>
            <a:endParaRPr lang="de-DE" dirty="0"/>
          </a:p>
        </p:txBody>
      </p:sp>
      <p:sp>
        <p:nvSpPr>
          <p:cNvPr id="4" name="Foliennummernplatzhalter 3"/>
          <p:cNvSpPr>
            <a:spLocks noGrp="1"/>
          </p:cNvSpPr>
          <p:nvPr>
            <p:ph type="sldNum" sz="quarter" idx="5"/>
          </p:nvPr>
        </p:nvSpPr>
        <p:spPr/>
        <p:txBody>
          <a:bodyPr/>
          <a:lstStyle/>
          <a:p>
            <a:fld id="{4C64167E-C497-0A40-B064-A74F921F976E}" type="slidenum">
              <a:rPr lang="en-GB" smtClean="0"/>
              <a:t>7</a:t>
            </a:fld>
            <a:endParaRPr lang="en-GB"/>
          </a:p>
        </p:txBody>
      </p:sp>
    </p:spTree>
    <p:extLst>
      <p:ext uri="{BB962C8B-B14F-4D97-AF65-F5344CB8AC3E}">
        <p14:creationId xmlns:p14="http://schemas.microsoft.com/office/powerpoint/2010/main" val="2725487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de-DE" dirty="0"/>
              <a:t>Folgt man dem Leitbild nachhaltiger Entwicklung ist Konsum dann nachhaltig, wenn er "den Bedürfnissen der heutigen Generation entspricht, ohne die Möglichkeiten künftiger Generationen zu gefährden, ihre eigenen Bedürfnisse zu befriedigen und ihren Lebensstil zu wählen". Dabei müssen wir beachten, dass sich der Konsum in Deutschland aufgrund globaler Produktionsprozesse und Lieferketten sowohl auf die Umwelt als auch auf die Menschen im Ausland auswirkt.</a:t>
            </a:r>
          </a:p>
          <a:p>
            <a:pPr fontAlgn="base"/>
            <a:r>
              <a:rPr lang="de-DE" dirty="0"/>
              <a:t>Nachhaltiger Konsum reicht damit in den individuellen Lebensstil des Menschen hinein. </a:t>
            </a:r>
            <a:r>
              <a:rPr lang="de-DE" dirty="0" smtClean="0"/>
              <a:t>Der nachhaltige Konsument </a:t>
            </a:r>
            <a:r>
              <a:rPr lang="de-DE" dirty="0"/>
              <a:t>ist </a:t>
            </a:r>
            <a:r>
              <a:rPr lang="de-DE" dirty="0" smtClean="0"/>
              <a:t>der </a:t>
            </a:r>
            <a:r>
              <a:rPr lang="de-DE" dirty="0"/>
              <a:t>ökologisch und sozial verantwortliche Bürger. </a:t>
            </a:r>
          </a:p>
          <a:p>
            <a:pPr fontAlgn="base"/>
            <a:r>
              <a:rPr lang="de-DE" dirty="0"/>
              <a:t>Nachhaltiger Konsum bedeutet vor allem: bewusster Konsum, genauer hinzuschauen und eine eigene "Gesamtbilanz" im Auge zu haben. </a:t>
            </a:r>
          </a:p>
          <a:p>
            <a:endParaRPr lang="de-DE" sz="1200" b="0" i="0" u="none" strike="noStrike"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Quelle:</a:t>
            </a:r>
          </a:p>
          <a:p>
            <a:r>
              <a:rPr lang="de-DE" sz="1200" b="0" i="0" u="none" strike="noStrike" kern="1200" dirty="0">
                <a:solidFill>
                  <a:schemeClr val="tx1"/>
                </a:solidFill>
                <a:effectLst/>
                <a:latin typeface="+mn-lt"/>
                <a:ea typeface="+mn-ea"/>
                <a:cs typeface="+mn-cs"/>
              </a:rPr>
              <a:t>https://</a:t>
            </a:r>
            <a:r>
              <a:rPr lang="de-DE" sz="1200" b="0" i="0" u="none" strike="noStrike" kern="1200" dirty="0" err="1">
                <a:solidFill>
                  <a:schemeClr val="tx1"/>
                </a:solidFill>
                <a:effectLst/>
                <a:latin typeface="+mn-lt"/>
                <a:ea typeface="+mn-ea"/>
                <a:cs typeface="+mn-cs"/>
              </a:rPr>
              <a:t>www.bmu.de</a:t>
            </a:r>
            <a:r>
              <a:rPr lang="de-DE" sz="1200" b="0" i="0" u="none" strike="noStrike" kern="1200" dirty="0">
                <a:solidFill>
                  <a:schemeClr val="tx1"/>
                </a:solidFill>
                <a:effectLst/>
                <a:latin typeface="+mn-lt"/>
                <a:ea typeface="+mn-ea"/>
                <a:cs typeface="+mn-cs"/>
              </a:rPr>
              <a:t>/</a:t>
            </a:r>
            <a:r>
              <a:rPr lang="de-DE" sz="1200" b="0" i="0" u="none" strike="noStrike" kern="1200" dirty="0" err="1">
                <a:solidFill>
                  <a:schemeClr val="tx1"/>
                </a:solidFill>
                <a:effectLst/>
                <a:latin typeface="+mn-lt"/>
                <a:ea typeface="+mn-ea"/>
                <a:cs typeface="+mn-cs"/>
              </a:rPr>
              <a:t>themen</a:t>
            </a:r>
            <a:r>
              <a:rPr lang="de-DE" sz="1200" b="0" i="0" u="none" strike="noStrike" kern="1200" dirty="0">
                <a:solidFill>
                  <a:schemeClr val="tx1"/>
                </a:solidFill>
                <a:effectLst/>
                <a:latin typeface="+mn-lt"/>
                <a:ea typeface="+mn-ea"/>
                <a:cs typeface="+mn-cs"/>
              </a:rPr>
              <a:t>/</a:t>
            </a:r>
            <a:r>
              <a:rPr lang="de-DE" sz="1200" b="0" i="0" u="none" strike="noStrike" kern="1200" dirty="0" err="1">
                <a:solidFill>
                  <a:schemeClr val="tx1"/>
                </a:solidFill>
                <a:effectLst/>
                <a:latin typeface="+mn-lt"/>
                <a:ea typeface="+mn-ea"/>
                <a:cs typeface="+mn-cs"/>
              </a:rPr>
              <a:t>wirtschaft</a:t>
            </a:r>
            <a:r>
              <a:rPr lang="de-DE" sz="1200" b="0" i="0" u="none" strike="noStrike" kern="1200" dirty="0">
                <a:solidFill>
                  <a:schemeClr val="tx1"/>
                </a:solidFill>
                <a:effectLst/>
                <a:latin typeface="+mn-lt"/>
                <a:ea typeface="+mn-ea"/>
                <a:cs typeface="+mn-cs"/>
              </a:rPr>
              <a:t>-produkte-ressourcen-tourismus/produkte-und-konsum/nachhaltiger-konsum/#c12951</a:t>
            </a:r>
          </a:p>
          <a:p>
            <a:r>
              <a:rPr lang="de-DE" dirty="0"/>
              <a:t>Stand 29.03.21</a:t>
            </a:r>
          </a:p>
          <a:p>
            <a:endParaRPr lang="de-DE" dirty="0"/>
          </a:p>
        </p:txBody>
      </p:sp>
      <p:sp>
        <p:nvSpPr>
          <p:cNvPr id="4" name="Foliennummernplatzhalter 3"/>
          <p:cNvSpPr>
            <a:spLocks noGrp="1"/>
          </p:cNvSpPr>
          <p:nvPr>
            <p:ph type="sldNum" sz="quarter" idx="5"/>
          </p:nvPr>
        </p:nvSpPr>
        <p:spPr/>
        <p:txBody>
          <a:bodyPr/>
          <a:lstStyle/>
          <a:p>
            <a:fld id="{4C64167E-C497-0A40-B064-A74F921F976E}" type="slidenum">
              <a:rPr lang="en-GB" smtClean="0"/>
              <a:t>8</a:t>
            </a:fld>
            <a:endParaRPr lang="en-GB"/>
          </a:p>
        </p:txBody>
      </p:sp>
    </p:spTree>
    <p:extLst>
      <p:ext uri="{BB962C8B-B14F-4D97-AF65-F5344CB8AC3E}">
        <p14:creationId xmlns:p14="http://schemas.microsoft.com/office/powerpoint/2010/main" val="895287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dirty="0">
                <a:solidFill>
                  <a:schemeClr val="tx1"/>
                </a:solidFill>
                <a:effectLst/>
                <a:latin typeface="+mn-lt"/>
                <a:ea typeface="+mn-ea"/>
                <a:cs typeface="+mn-cs"/>
              </a:rPr>
              <a:t>Vollständiger Text unter: </a:t>
            </a:r>
          </a:p>
          <a:p>
            <a:r>
              <a:rPr lang="de-DE" dirty="0"/>
              <a:t>https://</a:t>
            </a:r>
            <a:r>
              <a:rPr lang="de-DE" dirty="0" err="1"/>
              <a:t>www.uni-ulm.de</a:t>
            </a:r>
            <a:r>
              <a:rPr lang="de-DE" dirty="0"/>
              <a:t>/</a:t>
            </a:r>
            <a:r>
              <a:rPr lang="de-DE" dirty="0" err="1"/>
              <a:t>mawi</a:t>
            </a:r>
            <a:r>
              <a:rPr lang="de-DE" dirty="0"/>
              <a:t>/</a:t>
            </a:r>
            <a:r>
              <a:rPr lang="de-DE" dirty="0" err="1"/>
              <a:t>bntextillabor</a:t>
            </a:r>
            <a:r>
              <a:rPr lang="de-DE" dirty="0"/>
              <a:t>/</a:t>
            </a:r>
            <a:r>
              <a:rPr lang="de-DE" dirty="0" err="1"/>
              <a:t>hintergrund</a:t>
            </a:r>
            <a:r>
              <a:rPr lang="de-DE" dirty="0"/>
              <a:t>/</a:t>
            </a:r>
            <a:r>
              <a:rPr lang="de-DE" dirty="0" err="1"/>
              <a:t>bildung</a:t>
            </a:r>
            <a:r>
              <a:rPr lang="de-DE" dirty="0"/>
              <a:t>-</a:t>
            </a:r>
            <a:r>
              <a:rPr lang="de-DE" dirty="0" err="1"/>
              <a:t>fuer</a:t>
            </a:r>
            <a:r>
              <a:rPr lang="de-DE" dirty="0"/>
              <a:t>-nachhaltigen-konsum/ ,  Stand 29.03.21</a:t>
            </a:r>
          </a:p>
          <a:p>
            <a:endParaRPr lang="de-DE" dirty="0"/>
          </a:p>
        </p:txBody>
      </p:sp>
      <p:sp>
        <p:nvSpPr>
          <p:cNvPr id="4" name="Foliennummernplatzhalter 3"/>
          <p:cNvSpPr>
            <a:spLocks noGrp="1"/>
          </p:cNvSpPr>
          <p:nvPr>
            <p:ph type="sldNum" sz="quarter" idx="5"/>
          </p:nvPr>
        </p:nvSpPr>
        <p:spPr/>
        <p:txBody>
          <a:bodyPr/>
          <a:lstStyle/>
          <a:p>
            <a:fld id="{4C64167E-C497-0A40-B064-A74F921F976E}" type="slidenum">
              <a:rPr lang="en-GB" smtClean="0"/>
              <a:t>9</a:t>
            </a:fld>
            <a:endParaRPr lang="en-GB"/>
          </a:p>
        </p:txBody>
      </p:sp>
    </p:spTree>
    <p:extLst>
      <p:ext uri="{BB962C8B-B14F-4D97-AF65-F5344CB8AC3E}">
        <p14:creationId xmlns:p14="http://schemas.microsoft.com/office/powerpoint/2010/main" val="8499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5" name="Footer Placeholder 4"/>
          <p:cNvSpPr>
            <a:spLocks noGrp="1"/>
          </p:cNvSpPr>
          <p:nvPr>
            <p:ph type="ftr" sz="quarter" idx="11"/>
          </p:nvPr>
        </p:nvSpPr>
        <p:spPr>
          <a:xfrm>
            <a:off x="3281363" y="6468508"/>
            <a:ext cx="3343275" cy="365125"/>
          </a:xfrm>
          <a:prstGeom prst="rect">
            <a:avLst/>
          </a:prstGeom>
        </p:spPr>
        <p:txBody>
          <a:bodyPr/>
          <a:lstStyle>
            <a:lvl1pPr>
              <a:defRPr sz="1500" baseline="0"/>
            </a:lvl1pPr>
          </a:lstStyle>
          <a:p>
            <a:r>
              <a:rPr lang="en-GB" dirty="0" err="1"/>
              <a:t>BNTextillabor</a:t>
            </a:r>
            <a:endParaRPr lang="en-GB" sz="1500" dirty="0"/>
          </a:p>
        </p:txBody>
      </p:sp>
      <p:sp>
        <p:nvSpPr>
          <p:cNvPr id="6" name="Slide Number Placeholder 5"/>
          <p:cNvSpPr>
            <a:spLocks noGrp="1"/>
          </p:cNvSpPr>
          <p:nvPr>
            <p:ph type="sldNum" sz="quarter" idx="12"/>
          </p:nvPr>
        </p:nvSpPr>
        <p:spPr/>
        <p:txBody>
          <a:bodyPr/>
          <a:lstStyle/>
          <a:p>
            <a:fld id="{D6E4BF45-56A7-1443-8528-2D79AA079E46}" type="slidenum">
              <a:rPr lang="en-GB" smtClean="0"/>
              <a:t>‹Nr.›</a:t>
            </a:fld>
            <a:endParaRPr lang="en-GB"/>
          </a:p>
        </p:txBody>
      </p:sp>
    </p:spTree>
    <p:extLst>
      <p:ext uri="{BB962C8B-B14F-4D97-AF65-F5344CB8AC3E}">
        <p14:creationId xmlns:p14="http://schemas.microsoft.com/office/powerpoint/2010/main" val="355666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681038" y="1825625"/>
            <a:ext cx="8543925" cy="4351338"/>
          </a:xfrm>
          <a:prstGeom prst="rect">
            <a:avLst/>
          </a:prstGeom>
        </p:spPr>
        <p:txBody>
          <a:bodyPr vert="eaVert"/>
          <a:lstStyle/>
          <a:p>
            <a:pPr lvl="0"/>
            <a:r>
              <a:rPr lang="de-DE"/>
              <a:t>Mastertextformat bearbeiten</a:t>
            </a:r>
          </a:p>
        </p:txBody>
      </p:sp>
      <p:sp>
        <p:nvSpPr>
          <p:cNvPr id="4" name="Date Placeholder 3"/>
          <p:cNvSpPr>
            <a:spLocks noGrp="1"/>
          </p:cNvSpPr>
          <p:nvPr>
            <p:ph type="dt" sz="half" idx="10"/>
          </p:nvPr>
        </p:nvSpPr>
        <p:spPr>
          <a:xfrm>
            <a:off x="681038" y="6447792"/>
            <a:ext cx="2228850" cy="365125"/>
          </a:xfrm>
          <a:prstGeom prst="rect">
            <a:avLst/>
          </a:prstGeom>
        </p:spPr>
        <p:txBody>
          <a:bodyPr/>
          <a:lstStyle/>
          <a:p>
            <a:fld id="{EB35B361-D4B9-C546-B12E-4064DA3B6EE8}" type="datetime3">
              <a:rPr lang="de-DE" smtClean="0"/>
              <a:t>05/07/21</a:t>
            </a:fld>
            <a:endParaRPr lang="en-GB"/>
          </a:p>
        </p:txBody>
      </p:sp>
      <p:sp>
        <p:nvSpPr>
          <p:cNvPr id="5" name="Footer Placeholder 4"/>
          <p:cNvSpPr>
            <a:spLocks noGrp="1"/>
          </p:cNvSpPr>
          <p:nvPr>
            <p:ph type="ftr" sz="quarter" idx="11"/>
          </p:nvPr>
        </p:nvSpPr>
        <p:spPr>
          <a:xfrm>
            <a:off x="3281363" y="6447792"/>
            <a:ext cx="3343275" cy="365125"/>
          </a:xfrm>
          <a:prstGeom prst="rect">
            <a:avLst/>
          </a:prstGeom>
        </p:spPr>
        <p:txBody>
          <a:bodyPr/>
          <a:lstStyle/>
          <a:p>
            <a:r>
              <a:rPr lang="en-GB"/>
              <a:t>Vortragender</a:t>
            </a:r>
          </a:p>
        </p:txBody>
      </p:sp>
      <p:sp>
        <p:nvSpPr>
          <p:cNvPr id="6" name="Slide Number Placeholder 5"/>
          <p:cNvSpPr>
            <a:spLocks noGrp="1"/>
          </p:cNvSpPr>
          <p:nvPr>
            <p:ph type="sldNum" sz="quarter" idx="12"/>
          </p:nvPr>
        </p:nvSpPr>
        <p:spPr/>
        <p:txBody>
          <a:bodyPr/>
          <a:lstStyle/>
          <a:p>
            <a:fld id="{D6E4BF45-56A7-1443-8528-2D79AA079E46}" type="slidenum">
              <a:rPr lang="en-GB" smtClean="0"/>
              <a:t>‹Nr.›</a:t>
            </a:fld>
            <a:endParaRPr lang="en-GB"/>
          </a:p>
        </p:txBody>
      </p:sp>
    </p:spTree>
    <p:extLst>
      <p:ext uri="{BB962C8B-B14F-4D97-AF65-F5344CB8AC3E}">
        <p14:creationId xmlns:p14="http://schemas.microsoft.com/office/powerpoint/2010/main" val="325502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a:prstGeom prst="rect">
            <a:avLst/>
          </a:prstGeo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1038" y="365125"/>
            <a:ext cx="6284119" cy="5811838"/>
          </a:xfrm>
          <a:prstGeom prst="rect">
            <a:avLst/>
          </a:prstGeom>
        </p:spPr>
        <p:txBody>
          <a:bodyPr vert="eaVert"/>
          <a:lstStyle/>
          <a:p>
            <a:pPr lvl="0"/>
            <a:r>
              <a:rPr lang="de-DE"/>
              <a:t>Mastertextformat bearbeiten</a:t>
            </a:r>
          </a:p>
        </p:txBody>
      </p:sp>
      <p:sp>
        <p:nvSpPr>
          <p:cNvPr id="4" name="Date Placeholder 3"/>
          <p:cNvSpPr>
            <a:spLocks noGrp="1"/>
          </p:cNvSpPr>
          <p:nvPr>
            <p:ph type="dt" sz="half" idx="10"/>
          </p:nvPr>
        </p:nvSpPr>
        <p:spPr>
          <a:xfrm>
            <a:off x="681038" y="6447792"/>
            <a:ext cx="2228850" cy="365125"/>
          </a:xfrm>
          <a:prstGeom prst="rect">
            <a:avLst/>
          </a:prstGeom>
        </p:spPr>
        <p:txBody>
          <a:bodyPr/>
          <a:lstStyle/>
          <a:p>
            <a:fld id="{EA3B6E6F-6078-B74C-ABC6-BCD7272734EF}" type="datetime3">
              <a:rPr lang="de-DE" smtClean="0"/>
              <a:t>05/07/21</a:t>
            </a:fld>
            <a:endParaRPr lang="en-GB"/>
          </a:p>
        </p:txBody>
      </p:sp>
      <p:sp>
        <p:nvSpPr>
          <p:cNvPr id="5" name="Footer Placeholder 4"/>
          <p:cNvSpPr>
            <a:spLocks noGrp="1"/>
          </p:cNvSpPr>
          <p:nvPr>
            <p:ph type="ftr" sz="quarter" idx="11"/>
          </p:nvPr>
        </p:nvSpPr>
        <p:spPr>
          <a:xfrm>
            <a:off x="3281363" y="6447792"/>
            <a:ext cx="3343275" cy="365125"/>
          </a:xfrm>
          <a:prstGeom prst="rect">
            <a:avLst/>
          </a:prstGeom>
        </p:spPr>
        <p:txBody>
          <a:bodyPr/>
          <a:lstStyle/>
          <a:p>
            <a:r>
              <a:rPr lang="en-GB"/>
              <a:t>Vortragender</a:t>
            </a:r>
          </a:p>
        </p:txBody>
      </p:sp>
      <p:sp>
        <p:nvSpPr>
          <p:cNvPr id="6" name="Slide Number Placeholder 5"/>
          <p:cNvSpPr>
            <a:spLocks noGrp="1"/>
          </p:cNvSpPr>
          <p:nvPr>
            <p:ph type="sldNum" sz="quarter" idx="12"/>
          </p:nvPr>
        </p:nvSpPr>
        <p:spPr/>
        <p:txBody>
          <a:bodyPr/>
          <a:lstStyle/>
          <a:p>
            <a:fld id="{D6E4BF45-56A7-1443-8528-2D79AA079E46}" type="slidenum">
              <a:rPr lang="en-GB" smtClean="0"/>
              <a:t>‹Nr.›</a:t>
            </a:fld>
            <a:endParaRPr lang="en-GB"/>
          </a:p>
        </p:txBody>
      </p:sp>
    </p:spTree>
    <p:extLst>
      <p:ext uri="{BB962C8B-B14F-4D97-AF65-F5344CB8AC3E}">
        <p14:creationId xmlns:p14="http://schemas.microsoft.com/office/powerpoint/2010/main" val="1502833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743040" y="1122480"/>
            <a:ext cx="841968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de-DE" sz="3200" b="0" strike="noStrike" spc="-1">
              <a:latin typeface="Calibri"/>
            </a:endParaRPr>
          </a:p>
        </p:txBody>
      </p:sp>
    </p:spTree>
    <p:extLst>
      <p:ext uri="{BB962C8B-B14F-4D97-AF65-F5344CB8AC3E}">
        <p14:creationId xmlns:p14="http://schemas.microsoft.com/office/powerpoint/2010/main" val="106487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de-DE"/>
              <a:t>Mastertitelformat bearbeiten</a:t>
            </a:r>
            <a:endParaRPr lang="en-US" dirty="0"/>
          </a:p>
        </p:txBody>
      </p:sp>
      <p:sp>
        <p:nvSpPr>
          <p:cNvPr id="3" name="Content Placeholder 2"/>
          <p:cNvSpPr>
            <a:spLocks noGrp="1"/>
          </p:cNvSpPr>
          <p:nvPr>
            <p:ph idx="1"/>
          </p:nvPr>
        </p:nvSpPr>
        <p:spPr>
          <a:xfrm>
            <a:off x="681038" y="1825625"/>
            <a:ext cx="8543925" cy="4351338"/>
          </a:xfrm>
          <a:prstGeom prst="rect">
            <a:avLst/>
          </a:prstGeom>
        </p:spPr>
        <p:txBody>
          <a:bodyPr/>
          <a:lstStyle/>
          <a:p>
            <a:pPr lvl="0"/>
            <a:r>
              <a:rPr lang="de-DE"/>
              <a:t>Mastertextformat bearbeiten</a:t>
            </a:r>
          </a:p>
        </p:txBody>
      </p:sp>
      <p:sp>
        <p:nvSpPr>
          <p:cNvPr id="5" name="Footer Placeholder 4"/>
          <p:cNvSpPr>
            <a:spLocks noGrp="1"/>
          </p:cNvSpPr>
          <p:nvPr>
            <p:ph type="ftr" sz="quarter" idx="11"/>
          </p:nvPr>
        </p:nvSpPr>
        <p:spPr>
          <a:xfrm>
            <a:off x="3281362" y="6463253"/>
            <a:ext cx="3343275" cy="365125"/>
          </a:xfrm>
          <a:prstGeom prst="rect">
            <a:avLst/>
          </a:prstGeom>
        </p:spPr>
        <p:txBody>
          <a:bodyPr/>
          <a:lstStyle>
            <a:lvl1pPr>
              <a:defRPr sz="1500" baseline="0"/>
            </a:lvl1pPr>
          </a:lstStyle>
          <a:p>
            <a:r>
              <a:rPr lang="en-GB" dirty="0" err="1"/>
              <a:t>BNTextillabor</a:t>
            </a:r>
            <a:endParaRPr lang="en-GB" sz="1500" dirty="0"/>
          </a:p>
        </p:txBody>
      </p:sp>
      <p:sp>
        <p:nvSpPr>
          <p:cNvPr id="6" name="Slide Number Placeholder 5"/>
          <p:cNvSpPr>
            <a:spLocks noGrp="1"/>
          </p:cNvSpPr>
          <p:nvPr>
            <p:ph type="sldNum" sz="quarter" idx="12"/>
          </p:nvPr>
        </p:nvSpPr>
        <p:spPr/>
        <p:txBody>
          <a:bodyPr/>
          <a:lstStyle/>
          <a:p>
            <a:fld id="{D6E4BF45-56A7-1443-8528-2D79AA079E46}" type="slidenum">
              <a:rPr lang="en-GB" smtClean="0"/>
              <a:t>‹Nr.›</a:t>
            </a:fld>
            <a:endParaRPr lang="en-GB"/>
          </a:p>
        </p:txBody>
      </p:sp>
    </p:spTree>
    <p:extLst>
      <p:ext uri="{BB962C8B-B14F-4D97-AF65-F5344CB8AC3E}">
        <p14:creationId xmlns:p14="http://schemas.microsoft.com/office/powerpoint/2010/main" val="19218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a:prstGeom prst="rect">
            <a:avLst/>
          </a:prstGeo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75879" y="4589465"/>
            <a:ext cx="8543925"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5" name="Footer Placeholder 4"/>
          <p:cNvSpPr>
            <a:spLocks noGrp="1"/>
          </p:cNvSpPr>
          <p:nvPr>
            <p:ph type="ftr" sz="quarter" idx="11"/>
          </p:nvPr>
        </p:nvSpPr>
        <p:spPr>
          <a:xfrm>
            <a:off x="3281362" y="6452743"/>
            <a:ext cx="3343275" cy="365125"/>
          </a:xfrm>
          <a:prstGeom prst="rect">
            <a:avLst/>
          </a:prstGeom>
        </p:spPr>
        <p:txBody>
          <a:bodyPr/>
          <a:lstStyle/>
          <a:p>
            <a:r>
              <a:rPr lang="en-GB" dirty="0" err="1"/>
              <a:t>BNTextillabor</a:t>
            </a:r>
            <a:endParaRPr lang="en-GB" dirty="0"/>
          </a:p>
        </p:txBody>
      </p:sp>
      <p:sp>
        <p:nvSpPr>
          <p:cNvPr id="6" name="Slide Number Placeholder 5"/>
          <p:cNvSpPr>
            <a:spLocks noGrp="1"/>
          </p:cNvSpPr>
          <p:nvPr>
            <p:ph type="sldNum" sz="quarter" idx="12"/>
          </p:nvPr>
        </p:nvSpPr>
        <p:spPr/>
        <p:txBody>
          <a:bodyPr/>
          <a:lstStyle/>
          <a:p>
            <a:fld id="{D6E4BF45-56A7-1443-8528-2D79AA079E46}" type="slidenum">
              <a:rPr lang="en-GB" smtClean="0"/>
              <a:t>‹Nr.›</a:t>
            </a:fld>
            <a:endParaRPr lang="en-GB"/>
          </a:p>
        </p:txBody>
      </p:sp>
    </p:spTree>
    <p:extLst>
      <p:ext uri="{BB962C8B-B14F-4D97-AF65-F5344CB8AC3E}">
        <p14:creationId xmlns:p14="http://schemas.microsoft.com/office/powerpoint/2010/main" val="370440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de-DE"/>
              <a:t>Mastertitelformat bearbeiten</a:t>
            </a:r>
            <a:endParaRPr lang="en-US" dirty="0"/>
          </a:p>
        </p:txBody>
      </p:sp>
      <p:sp>
        <p:nvSpPr>
          <p:cNvPr id="3" name="Content Placeholder 2"/>
          <p:cNvSpPr>
            <a:spLocks noGrp="1"/>
          </p:cNvSpPr>
          <p:nvPr>
            <p:ph sz="half" idx="1"/>
          </p:nvPr>
        </p:nvSpPr>
        <p:spPr>
          <a:xfrm>
            <a:off x="681038" y="1825625"/>
            <a:ext cx="4210050" cy="4351338"/>
          </a:xfrm>
          <a:prstGeom prst="rect">
            <a:avLst/>
          </a:prstGeom>
        </p:spPr>
        <p:txBody>
          <a:bodyPr/>
          <a:lstStyle/>
          <a:p>
            <a:pPr lvl="0"/>
            <a:r>
              <a:rPr lang="de-DE"/>
              <a:t>Mastertextformat bearbeiten</a:t>
            </a:r>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de-DE"/>
              <a:t>Mastertextformat bearbeiten</a:t>
            </a:r>
          </a:p>
        </p:txBody>
      </p:sp>
      <p:sp>
        <p:nvSpPr>
          <p:cNvPr id="5" name="Date Placeholder 4"/>
          <p:cNvSpPr>
            <a:spLocks noGrp="1"/>
          </p:cNvSpPr>
          <p:nvPr>
            <p:ph type="dt" sz="half" idx="10"/>
          </p:nvPr>
        </p:nvSpPr>
        <p:spPr>
          <a:xfrm>
            <a:off x="681038" y="6447792"/>
            <a:ext cx="2228850" cy="365125"/>
          </a:xfrm>
          <a:prstGeom prst="rect">
            <a:avLst/>
          </a:prstGeom>
        </p:spPr>
        <p:txBody>
          <a:bodyPr/>
          <a:lstStyle/>
          <a:p>
            <a:fld id="{E2338D82-6248-544B-BD07-F885E6BD9600}" type="datetime3">
              <a:rPr lang="de-DE" smtClean="0"/>
              <a:t>05/07/21</a:t>
            </a:fld>
            <a:endParaRPr lang="en-GB"/>
          </a:p>
        </p:txBody>
      </p:sp>
      <p:sp>
        <p:nvSpPr>
          <p:cNvPr id="6" name="Footer Placeholder 5"/>
          <p:cNvSpPr>
            <a:spLocks noGrp="1"/>
          </p:cNvSpPr>
          <p:nvPr>
            <p:ph type="ftr" sz="quarter" idx="11"/>
          </p:nvPr>
        </p:nvSpPr>
        <p:spPr>
          <a:xfrm>
            <a:off x="3281363" y="6447792"/>
            <a:ext cx="3343275" cy="365125"/>
          </a:xfrm>
          <a:prstGeom prst="rect">
            <a:avLst/>
          </a:prstGeom>
        </p:spPr>
        <p:txBody>
          <a:bodyPr/>
          <a:lstStyle/>
          <a:p>
            <a:r>
              <a:rPr lang="en-GB"/>
              <a:t>Vortragender</a:t>
            </a:r>
          </a:p>
        </p:txBody>
      </p:sp>
      <p:sp>
        <p:nvSpPr>
          <p:cNvPr id="7" name="Slide Number Placeholder 6"/>
          <p:cNvSpPr>
            <a:spLocks noGrp="1"/>
          </p:cNvSpPr>
          <p:nvPr>
            <p:ph type="sldNum" sz="quarter" idx="12"/>
          </p:nvPr>
        </p:nvSpPr>
        <p:spPr/>
        <p:txBody>
          <a:bodyPr/>
          <a:lstStyle/>
          <a:p>
            <a:fld id="{D6E4BF45-56A7-1443-8528-2D79AA079E46}" type="slidenum">
              <a:rPr lang="en-GB" smtClean="0"/>
              <a:t>‹Nr.›</a:t>
            </a:fld>
            <a:endParaRPr lang="en-GB"/>
          </a:p>
        </p:txBody>
      </p:sp>
    </p:spTree>
    <p:extLst>
      <p:ext uri="{BB962C8B-B14F-4D97-AF65-F5344CB8AC3E}">
        <p14:creationId xmlns:p14="http://schemas.microsoft.com/office/powerpoint/2010/main" val="343840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a:prstGeom prst="rect">
            <a:avLst/>
          </a:prstGeom>
        </p:spPr>
        <p:txBody>
          <a:bodyPr/>
          <a:lstStyle/>
          <a:p>
            <a:r>
              <a:rPr lang="de-DE"/>
              <a:t>Mastertitelformat bearbeiten</a:t>
            </a:r>
            <a:endParaRPr lang="en-US" dirty="0"/>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de-DE"/>
              <a:t>Mastertextformat bearbeiten</a:t>
            </a:r>
          </a:p>
        </p:txBody>
      </p:sp>
      <p:sp>
        <p:nvSpPr>
          <p:cNvPr id="5" name="Text Placeholder 4"/>
          <p:cNvSpPr>
            <a:spLocks noGrp="1"/>
          </p:cNvSpPr>
          <p:nvPr>
            <p:ph type="body" sz="quarter" idx="3"/>
          </p:nvPr>
        </p:nvSpPr>
        <p:spPr>
          <a:xfrm>
            <a:off x="5014913" y="1681163"/>
            <a:ext cx="4211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14913" y="2505075"/>
            <a:ext cx="4211340" cy="3684588"/>
          </a:xfrm>
          <a:prstGeom prst="rect">
            <a:avLst/>
          </a:prstGeom>
        </p:spPr>
        <p:txBody>
          <a:bodyPr/>
          <a:lstStyle/>
          <a:p>
            <a:pPr lvl="0"/>
            <a:r>
              <a:rPr lang="de-DE"/>
              <a:t>Mastertextformat bearbeiten</a:t>
            </a:r>
          </a:p>
        </p:txBody>
      </p:sp>
      <p:sp>
        <p:nvSpPr>
          <p:cNvPr id="7" name="Date Placeholder 6"/>
          <p:cNvSpPr>
            <a:spLocks noGrp="1"/>
          </p:cNvSpPr>
          <p:nvPr>
            <p:ph type="dt" sz="half" idx="10"/>
          </p:nvPr>
        </p:nvSpPr>
        <p:spPr>
          <a:xfrm>
            <a:off x="681038" y="6447792"/>
            <a:ext cx="2228850" cy="365125"/>
          </a:xfrm>
          <a:prstGeom prst="rect">
            <a:avLst/>
          </a:prstGeom>
        </p:spPr>
        <p:txBody>
          <a:bodyPr/>
          <a:lstStyle/>
          <a:p>
            <a:fld id="{E57C8827-DFC5-1E49-9687-1F45032B9369}" type="datetime3">
              <a:rPr lang="de-DE" smtClean="0"/>
              <a:t>05/07/21</a:t>
            </a:fld>
            <a:endParaRPr lang="en-GB"/>
          </a:p>
        </p:txBody>
      </p:sp>
      <p:sp>
        <p:nvSpPr>
          <p:cNvPr id="8" name="Footer Placeholder 7"/>
          <p:cNvSpPr>
            <a:spLocks noGrp="1"/>
          </p:cNvSpPr>
          <p:nvPr>
            <p:ph type="ftr" sz="quarter" idx="11"/>
          </p:nvPr>
        </p:nvSpPr>
        <p:spPr>
          <a:xfrm>
            <a:off x="3281363" y="6447792"/>
            <a:ext cx="3343275" cy="365125"/>
          </a:xfrm>
          <a:prstGeom prst="rect">
            <a:avLst/>
          </a:prstGeom>
        </p:spPr>
        <p:txBody>
          <a:bodyPr/>
          <a:lstStyle/>
          <a:p>
            <a:r>
              <a:rPr lang="en-GB"/>
              <a:t>Vortragender</a:t>
            </a:r>
          </a:p>
        </p:txBody>
      </p:sp>
      <p:sp>
        <p:nvSpPr>
          <p:cNvPr id="9" name="Slide Number Placeholder 8"/>
          <p:cNvSpPr>
            <a:spLocks noGrp="1"/>
          </p:cNvSpPr>
          <p:nvPr>
            <p:ph type="sldNum" sz="quarter" idx="12"/>
          </p:nvPr>
        </p:nvSpPr>
        <p:spPr/>
        <p:txBody>
          <a:bodyPr/>
          <a:lstStyle/>
          <a:p>
            <a:fld id="{D6E4BF45-56A7-1443-8528-2D79AA079E46}" type="slidenum">
              <a:rPr lang="en-GB" smtClean="0"/>
              <a:t>‹Nr.›</a:t>
            </a:fld>
            <a:endParaRPr lang="en-GB"/>
          </a:p>
        </p:txBody>
      </p:sp>
    </p:spTree>
    <p:extLst>
      <p:ext uri="{BB962C8B-B14F-4D97-AF65-F5344CB8AC3E}">
        <p14:creationId xmlns:p14="http://schemas.microsoft.com/office/powerpoint/2010/main" val="408269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de-DE"/>
              <a:t>Mastertitelformat bearbeiten</a:t>
            </a:r>
            <a:endParaRPr lang="en-US" dirty="0"/>
          </a:p>
        </p:txBody>
      </p:sp>
      <p:sp>
        <p:nvSpPr>
          <p:cNvPr id="3" name="Date Placeholder 2"/>
          <p:cNvSpPr>
            <a:spLocks noGrp="1"/>
          </p:cNvSpPr>
          <p:nvPr>
            <p:ph type="dt" sz="half" idx="10"/>
          </p:nvPr>
        </p:nvSpPr>
        <p:spPr>
          <a:xfrm>
            <a:off x="681038" y="6447792"/>
            <a:ext cx="2228850" cy="365125"/>
          </a:xfrm>
          <a:prstGeom prst="rect">
            <a:avLst/>
          </a:prstGeom>
        </p:spPr>
        <p:txBody>
          <a:bodyPr/>
          <a:lstStyle/>
          <a:p>
            <a:fld id="{AA15E98A-1FDB-C647-A4EE-3CE573D1F682}" type="datetime3">
              <a:rPr lang="de-DE" smtClean="0"/>
              <a:t>05/07/21</a:t>
            </a:fld>
            <a:endParaRPr lang="en-GB"/>
          </a:p>
        </p:txBody>
      </p:sp>
      <p:sp>
        <p:nvSpPr>
          <p:cNvPr id="4" name="Footer Placeholder 3"/>
          <p:cNvSpPr>
            <a:spLocks noGrp="1"/>
          </p:cNvSpPr>
          <p:nvPr>
            <p:ph type="ftr" sz="quarter" idx="11"/>
          </p:nvPr>
        </p:nvSpPr>
        <p:spPr>
          <a:xfrm>
            <a:off x="3281363" y="6447792"/>
            <a:ext cx="3343275" cy="365125"/>
          </a:xfrm>
          <a:prstGeom prst="rect">
            <a:avLst/>
          </a:prstGeom>
        </p:spPr>
        <p:txBody>
          <a:bodyPr/>
          <a:lstStyle/>
          <a:p>
            <a:r>
              <a:rPr lang="en-GB"/>
              <a:t>Vortragender</a:t>
            </a:r>
          </a:p>
        </p:txBody>
      </p:sp>
      <p:sp>
        <p:nvSpPr>
          <p:cNvPr id="5" name="Slide Number Placeholder 4"/>
          <p:cNvSpPr>
            <a:spLocks noGrp="1"/>
          </p:cNvSpPr>
          <p:nvPr>
            <p:ph type="sldNum" sz="quarter" idx="12"/>
          </p:nvPr>
        </p:nvSpPr>
        <p:spPr/>
        <p:txBody>
          <a:bodyPr/>
          <a:lstStyle/>
          <a:p>
            <a:fld id="{D6E4BF45-56A7-1443-8528-2D79AA079E46}" type="slidenum">
              <a:rPr lang="en-GB" smtClean="0"/>
              <a:t>‹Nr.›</a:t>
            </a:fld>
            <a:endParaRPr lang="en-GB"/>
          </a:p>
        </p:txBody>
      </p:sp>
    </p:spTree>
    <p:extLst>
      <p:ext uri="{BB962C8B-B14F-4D97-AF65-F5344CB8AC3E}">
        <p14:creationId xmlns:p14="http://schemas.microsoft.com/office/powerpoint/2010/main" val="168052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447792"/>
            <a:ext cx="2228850" cy="365125"/>
          </a:xfrm>
          <a:prstGeom prst="rect">
            <a:avLst/>
          </a:prstGeom>
        </p:spPr>
        <p:txBody>
          <a:bodyPr/>
          <a:lstStyle/>
          <a:p>
            <a:fld id="{19CDBF1A-CD15-0048-9ACD-01400136C7EF}" type="datetime3">
              <a:rPr lang="de-DE" smtClean="0"/>
              <a:t>05/07/21</a:t>
            </a:fld>
            <a:endParaRPr lang="en-GB"/>
          </a:p>
        </p:txBody>
      </p:sp>
      <p:sp>
        <p:nvSpPr>
          <p:cNvPr id="3" name="Footer Placeholder 2"/>
          <p:cNvSpPr>
            <a:spLocks noGrp="1"/>
          </p:cNvSpPr>
          <p:nvPr>
            <p:ph type="ftr" sz="quarter" idx="11"/>
          </p:nvPr>
        </p:nvSpPr>
        <p:spPr>
          <a:xfrm>
            <a:off x="3281363" y="6447792"/>
            <a:ext cx="3343275" cy="365125"/>
          </a:xfrm>
          <a:prstGeom prst="rect">
            <a:avLst/>
          </a:prstGeom>
        </p:spPr>
        <p:txBody>
          <a:bodyPr/>
          <a:lstStyle/>
          <a:p>
            <a:r>
              <a:rPr lang="en-GB"/>
              <a:t>Vortragender</a:t>
            </a:r>
          </a:p>
        </p:txBody>
      </p:sp>
      <p:sp>
        <p:nvSpPr>
          <p:cNvPr id="4" name="Slide Number Placeholder 3"/>
          <p:cNvSpPr>
            <a:spLocks noGrp="1"/>
          </p:cNvSpPr>
          <p:nvPr>
            <p:ph type="sldNum" sz="quarter" idx="12"/>
          </p:nvPr>
        </p:nvSpPr>
        <p:spPr/>
        <p:txBody>
          <a:bodyPr/>
          <a:lstStyle/>
          <a:p>
            <a:fld id="{D6E4BF45-56A7-1443-8528-2D79AA079E46}" type="slidenum">
              <a:rPr lang="en-GB" smtClean="0"/>
              <a:t>‹Nr.›</a:t>
            </a:fld>
            <a:endParaRPr lang="en-GB"/>
          </a:p>
        </p:txBody>
      </p:sp>
    </p:spTree>
    <p:extLst>
      <p:ext uri="{BB962C8B-B14F-4D97-AF65-F5344CB8AC3E}">
        <p14:creationId xmlns:p14="http://schemas.microsoft.com/office/powerpoint/2010/main" val="188723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4211340" y="987427"/>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681038" y="6447792"/>
            <a:ext cx="2228850" cy="365125"/>
          </a:xfrm>
          <a:prstGeom prst="rect">
            <a:avLst/>
          </a:prstGeom>
        </p:spPr>
        <p:txBody>
          <a:bodyPr/>
          <a:lstStyle/>
          <a:p>
            <a:fld id="{2E81319C-ECE9-9743-A408-4D3A17746524}" type="datetime3">
              <a:rPr lang="de-DE" smtClean="0"/>
              <a:t>05/07/21</a:t>
            </a:fld>
            <a:endParaRPr lang="en-GB"/>
          </a:p>
        </p:txBody>
      </p:sp>
      <p:sp>
        <p:nvSpPr>
          <p:cNvPr id="6" name="Footer Placeholder 5"/>
          <p:cNvSpPr>
            <a:spLocks noGrp="1"/>
          </p:cNvSpPr>
          <p:nvPr>
            <p:ph type="ftr" sz="quarter" idx="11"/>
          </p:nvPr>
        </p:nvSpPr>
        <p:spPr>
          <a:xfrm>
            <a:off x="3281363" y="6447792"/>
            <a:ext cx="3343275" cy="365125"/>
          </a:xfrm>
          <a:prstGeom prst="rect">
            <a:avLst/>
          </a:prstGeom>
        </p:spPr>
        <p:txBody>
          <a:bodyPr/>
          <a:lstStyle/>
          <a:p>
            <a:r>
              <a:rPr lang="en-GB"/>
              <a:t>Vortragender</a:t>
            </a:r>
          </a:p>
        </p:txBody>
      </p:sp>
      <p:sp>
        <p:nvSpPr>
          <p:cNvPr id="7" name="Slide Number Placeholder 6"/>
          <p:cNvSpPr>
            <a:spLocks noGrp="1"/>
          </p:cNvSpPr>
          <p:nvPr>
            <p:ph type="sldNum" sz="quarter" idx="12"/>
          </p:nvPr>
        </p:nvSpPr>
        <p:spPr/>
        <p:txBody>
          <a:bodyPr/>
          <a:lstStyle/>
          <a:p>
            <a:fld id="{D6E4BF45-56A7-1443-8528-2D79AA079E46}" type="slidenum">
              <a:rPr lang="en-GB" smtClean="0"/>
              <a:t>‹Nr.›</a:t>
            </a:fld>
            <a:endParaRPr lang="en-GB"/>
          </a:p>
        </p:txBody>
      </p:sp>
    </p:spTree>
    <p:extLst>
      <p:ext uri="{BB962C8B-B14F-4D97-AF65-F5344CB8AC3E}">
        <p14:creationId xmlns:p14="http://schemas.microsoft.com/office/powerpoint/2010/main" val="2912275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4211340" y="987427"/>
            <a:ext cx="5014913"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681038" y="6447792"/>
            <a:ext cx="2228850" cy="365125"/>
          </a:xfrm>
          <a:prstGeom prst="rect">
            <a:avLst/>
          </a:prstGeom>
        </p:spPr>
        <p:txBody>
          <a:bodyPr/>
          <a:lstStyle/>
          <a:p>
            <a:fld id="{8DF07AB5-7E43-B44B-8CE4-3E134F22D882}" type="datetime3">
              <a:rPr lang="de-DE" smtClean="0"/>
              <a:t>05/07/21</a:t>
            </a:fld>
            <a:endParaRPr lang="en-GB"/>
          </a:p>
        </p:txBody>
      </p:sp>
      <p:sp>
        <p:nvSpPr>
          <p:cNvPr id="6" name="Footer Placeholder 5"/>
          <p:cNvSpPr>
            <a:spLocks noGrp="1"/>
          </p:cNvSpPr>
          <p:nvPr>
            <p:ph type="ftr" sz="quarter" idx="11"/>
          </p:nvPr>
        </p:nvSpPr>
        <p:spPr>
          <a:xfrm>
            <a:off x="3281363" y="6447792"/>
            <a:ext cx="3343275" cy="365125"/>
          </a:xfrm>
          <a:prstGeom prst="rect">
            <a:avLst/>
          </a:prstGeom>
        </p:spPr>
        <p:txBody>
          <a:bodyPr/>
          <a:lstStyle/>
          <a:p>
            <a:r>
              <a:rPr lang="en-GB"/>
              <a:t>Vortragender</a:t>
            </a:r>
          </a:p>
        </p:txBody>
      </p:sp>
      <p:sp>
        <p:nvSpPr>
          <p:cNvPr id="7" name="Slide Number Placeholder 6"/>
          <p:cNvSpPr>
            <a:spLocks noGrp="1"/>
          </p:cNvSpPr>
          <p:nvPr>
            <p:ph type="sldNum" sz="quarter" idx="12"/>
          </p:nvPr>
        </p:nvSpPr>
        <p:spPr/>
        <p:txBody>
          <a:bodyPr/>
          <a:lstStyle/>
          <a:p>
            <a:fld id="{D6E4BF45-56A7-1443-8528-2D79AA079E46}" type="slidenum">
              <a:rPr lang="en-GB" smtClean="0"/>
              <a:t>‹Nr.›</a:t>
            </a:fld>
            <a:endParaRPr lang="en-GB"/>
          </a:p>
        </p:txBody>
      </p:sp>
    </p:spTree>
    <p:extLst>
      <p:ext uri="{BB962C8B-B14F-4D97-AF65-F5344CB8AC3E}">
        <p14:creationId xmlns:p14="http://schemas.microsoft.com/office/powerpoint/2010/main" val="352538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96113" y="6447792"/>
            <a:ext cx="2228850" cy="365125"/>
          </a:xfrm>
          <a:prstGeom prst="rect">
            <a:avLst/>
          </a:prstGeom>
        </p:spPr>
        <p:txBody>
          <a:bodyPr vert="horz" lIns="91440" tIns="45720" rIns="91440" bIns="45720" rtlCol="0" anchor="ctr"/>
          <a:lstStyle>
            <a:lvl1pPr algn="r">
              <a:defRPr sz="1200">
                <a:solidFill>
                  <a:schemeClr val="bg1"/>
                </a:solidFill>
              </a:defRPr>
            </a:lvl1pPr>
          </a:lstStyle>
          <a:p>
            <a:fld id="{D6E4BF45-56A7-1443-8528-2D79AA079E46}" type="slidenum">
              <a:rPr lang="en-GB" smtClean="0"/>
              <a:pPr/>
              <a:t>‹Nr.›</a:t>
            </a:fld>
            <a:endParaRPr lang="en-GB" dirty="0"/>
          </a:p>
        </p:txBody>
      </p:sp>
      <p:sp>
        <p:nvSpPr>
          <p:cNvPr id="7" name="Fußzeilenplatzhalter 6">
            <a:extLst>
              <a:ext uri="{FF2B5EF4-FFF2-40B4-BE49-F238E27FC236}">
                <a16:creationId xmlns:a16="http://schemas.microsoft.com/office/drawing/2014/main" xmlns="" id="{FDEA1109-5FEA-0748-BCD4-F879E4A84F5B}"/>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Tree>
    <p:extLst>
      <p:ext uri="{BB962C8B-B14F-4D97-AF65-F5344CB8AC3E}">
        <p14:creationId xmlns:p14="http://schemas.microsoft.com/office/powerpoint/2010/main" val="3355216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t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6996240" y="6463080"/>
            <a:ext cx="2228400" cy="364680"/>
          </a:xfrm>
          <a:prstGeom prst="rect">
            <a:avLst/>
          </a:prstGeom>
          <a:noFill/>
          <a:ln>
            <a:noFill/>
          </a:ln>
        </p:spPr>
        <p:txBody>
          <a:bodyPr anchor="ctr">
            <a:noAutofit/>
          </a:bodyPr>
          <a:lstStyle/>
          <a:p>
            <a:pPr algn="r">
              <a:lnSpc>
                <a:spcPct val="100000"/>
              </a:lnSpc>
            </a:pPr>
            <a:fld id="{4D6536F1-41FE-43B1-B39F-6BA5646A3D70}" type="slidenum">
              <a:rPr lang="en-GB" sz="1200" b="0" strike="noStrike" spc="-1">
                <a:solidFill>
                  <a:srgbClr val="FFFFFF"/>
                </a:solidFill>
                <a:latin typeface="Calibri"/>
              </a:rPr>
              <a:t>1</a:t>
            </a:fld>
            <a:endParaRPr lang="de-DE" sz="1200" b="0" strike="noStrike" spc="-1">
              <a:latin typeface="Calibri"/>
            </a:endParaRPr>
          </a:p>
        </p:txBody>
      </p:sp>
      <p:grpSp>
        <p:nvGrpSpPr>
          <p:cNvPr id="3" name="Gruppieren 2">
            <a:extLst>
              <a:ext uri="{FF2B5EF4-FFF2-40B4-BE49-F238E27FC236}">
                <a16:creationId xmlns:a16="http://schemas.microsoft.com/office/drawing/2014/main" xmlns="" id="{2052FDA2-9899-F947-9041-B7EC0579644A}"/>
              </a:ext>
            </a:extLst>
          </p:cNvPr>
          <p:cNvGrpSpPr/>
          <p:nvPr/>
        </p:nvGrpSpPr>
        <p:grpSpPr>
          <a:xfrm>
            <a:off x="416880" y="4951805"/>
            <a:ext cx="7930699" cy="900000"/>
            <a:chOff x="5079058" y="5848612"/>
            <a:chExt cx="7933292" cy="900000"/>
          </a:xfrm>
        </p:grpSpPr>
        <p:sp>
          <p:nvSpPr>
            <p:cNvPr id="212" name="CustomShape 3"/>
            <p:cNvSpPr/>
            <p:nvPr/>
          </p:nvSpPr>
          <p:spPr>
            <a:xfrm>
              <a:off x="5079058" y="6188007"/>
              <a:ext cx="7933292" cy="39865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e-DE" sz="2000" spc="-1" dirty="0">
                  <a:latin typeface="Fira Sans"/>
                  <a:ea typeface="Fira Sans"/>
                </a:rPr>
                <a:t>Gefördert von der Deutschen Bundesstiftung Umwelt </a:t>
              </a:r>
            </a:p>
          </p:txBody>
        </p:sp>
        <p:pic>
          <p:nvPicPr>
            <p:cNvPr id="213" name="Grafik 18"/>
            <p:cNvPicPr>
              <a:picLocks noChangeAspect="1"/>
            </p:cNvPicPr>
            <p:nvPr/>
          </p:nvPicPr>
          <p:blipFill>
            <a:blip r:embed="rId3"/>
            <a:stretch/>
          </p:blipFill>
          <p:spPr>
            <a:xfrm>
              <a:off x="11660569" y="5848612"/>
              <a:ext cx="899998" cy="900000"/>
            </a:xfrm>
            <a:prstGeom prst="rect">
              <a:avLst/>
            </a:prstGeom>
            <a:ln>
              <a:noFill/>
            </a:ln>
          </p:spPr>
        </p:pic>
      </p:grpSp>
      <p:sp>
        <p:nvSpPr>
          <p:cNvPr id="211" name="TextShape 2"/>
          <p:cNvSpPr txBox="1"/>
          <p:nvPr/>
        </p:nvSpPr>
        <p:spPr>
          <a:xfrm>
            <a:off x="416880" y="1765144"/>
            <a:ext cx="9072240" cy="3140416"/>
          </a:xfrm>
          <a:prstGeom prst="rect">
            <a:avLst/>
          </a:prstGeom>
          <a:noFill/>
          <a:ln>
            <a:noFill/>
          </a:ln>
        </p:spPr>
        <p:txBody>
          <a:bodyPr anchor="ctr">
            <a:noAutofit/>
          </a:bodyPr>
          <a:lstStyle/>
          <a:p>
            <a:pPr>
              <a:lnSpc>
                <a:spcPct val="90000"/>
              </a:lnSpc>
            </a:pPr>
            <a:r>
              <a:rPr lang="de-DE" sz="4400" b="1" spc="-1" dirty="0">
                <a:solidFill>
                  <a:srgbClr val="64CFAC"/>
                </a:solidFill>
                <a:latin typeface="Fira Sans"/>
                <a:ea typeface="Fira Sans"/>
              </a:rPr>
              <a:t>Nachhaltiger Modekonsum für Jugendliche – Das </a:t>
            </a:r>
            <a:r>
              <a:rPr lang="de-DE" sz="4400" b="1" spc="-1" dirty="0" err="1">
                <a:solidFill>
                  <a:srgbClr val="64CFAC"/>
                </a:solidFill>
                <a:latin typeface="Fira Sans"/>
                <a:ea typeface="Fira Sans"/>
              </a:rPr>
              <a:t>BNTextillabor</a:t>
            </a:r>
            <a:endParaRPr lang="de-DE" sz="4400" b="1" spc="-1" dirty="0">
              <a:solidFill>
                <a:srgbClr val="64CFAC"/>
              </a:solidFill>
              <a:latin typeface="Fira Sans"/>
              <a:ea typeface="Fira Sans"/>
            </a:endParaRPr>
          </a:p>
          <a:p>
            <a:pPr>
              <a:lnSpc>
                <a:spcPct val="90000"/>
              </a:lnSpc>
            </a:pPr>
            <a:endParaRPr lang="de-DE" sz="2400" strike="noStrike" spc="-1" dirty="0">
              <a:latin typeface="Fira Sans"/>
              <a:ea typeface="Fira Sans"/>
            </a:endParaRPr>
          </a:p>
          <a:p>
            <a:pPr>
              <a:lnSpc>
                <a:spcPct val="90000"/>
              </a:lnSpc>
            </a:pPr>
            <a:endParaRPr lang="de-DE" sz="2400" spc="-1" dirty="0">
              <a:latin typeface="Fira Sans"/>
              <a:ea typeface="Fira Sans"/>
            </a:endParaRPr>
          </a:p>
          <a:p>
            <a:pPr>
              <a:lnSpc>
                <a:spcPct val="90000"/>
              </a:lnSpc>
            </a:pPr>
            <a:endParaRPr lang="de-DE" sz="2400" strike="noStrike" spc="-1" dirty="0">
              <a:latin typeface="Fira Sans"/>
              <a:ea typeface="Fira Sans"/>
            </a:endParaRPr>
          </a:p>
          <a:p>
            <a:pPr>
              <a:lnSpc>
                <a:spcPct val="90000"/>
              </a:lnSpc>
            </a:pPr>
            <a:r>
              <a:rPr lang="de-DE" sz="2000" spc="-1" dirty="0">
                <a:latin typeface="Fira Sans"/>
                <a:ea typeface="Fira Sans"/>
              </a:rPr>
              <a:t>Entwickelt 2019-2021 von der </a:t>
            </a:r>
          </a:p>
          <a:p>
            <a:pPr>
              <a:lnSpc>
                <a:spcPct val="90000"/>
              </a:lnSpc>
            </a:pPr>
            <a:r>
              <a:rPr lang="de-DE" sz="2000" spc="-1" dirty="0">
                <a:latin typeface="Fira Sans"/>
                <a:ea typeface="Fira Sans"/>
              </a:rPr>
              <a:t>Universität Ulm und der TU Berlin </a:t>
            </a:r>
          </a:p>
          <a:p>
            <a:pPr>
              <a:lnSpc>
                <a:spcPct val="90000"/>
              </a:lnSpc>
            </a:pPr>
            <a:endParaRPr lang="en-US" sz="3600" b="0" strike="noStrike" spc="-1" dirty="0">
              <a:solidFill>
                <a:srgbClr val="000000"/>
              </a:solidFill>
              <a:latin typeface="Calibri"/>
            </a:endParaRPr>
          </a:p>
        </p:txBody>
      </p:sp>
      <p:grpSp>
        <p:nvGrpSpPr>
          <p:cNvPr id="5" name="Gruppieren 4">
            <a:extLst>
              <a:ext uri="{FF2B5EF4-FFF2-40B4-BE49-F238E27FC236}">
                <a16:creationId xmlns:a16="http://schemas.microsoft.com/office/drawing/2014/main" xmlns="" id="{6927716A-F91D-744E-9E40-207E82438C32}"/>
              </a:ext>
            </a:extLst>
          </p:cNvPr>
          <p:cNvGrpSpPr/>
          <p:nvPr/>
        </p:nvGrpSpPr>
        <p:grpSpPr>
          <a:xfrm>
            <a:off x="4953000" y="3688980"/>
            <a:ext cx="3981372" cy="939600"/>
            <a:chOff x="4824706" y="3772705"/>
            <a:chExt cx="3981372" cy="939600"/>
          </a:xfrm>
        </p:grpSpPr>
        <p:pic>
          <p:nvPicPr>
            <p:cNvPr id="10" name="Grafik 12">
              <a:extLst>
                <a:ext uri="{FF2B5EF4-FFF2-40B4-BE49-F238E27FC236}">
                  <a16:creationId xmlns:a16="http://schemas.microsoft.com/office/drawing/2014/main" xmlns="" id="{BC181679-5471-1E46-AA99-591A924A8021}"/>
                </a:ext>
              </a:extLst>
            </p:cNvPr>
            <p:cNvPicPr/>
            <p:nvPr/>
          </p:nvPicPr>
          <p:blipFill>
            <a:blip r:embed="rId4"/>
            <a:stretch/>
          </p:blipFill>
          <p:spPr>
            <a:xfrm>
              <a:off x="7543918" y="3772705"/>
              <a:ext cx="1262160" cy="939600"/>
            </a:xfrm>
            <a:prstGeom prst="rect">
              <a:avLst/>
            </a:prstGeom>
            <a:ln>
              <a:noFill/>
            </a:ln>
          </p:spPr>
        </p:pic>
        <p:pic>
          <p:nvPicPr>
            <p:cNvPr id="4" name="Grafik 3">
              <a:extLst>
                <a:ext uri="{FF2B5EF4-FFF2-40B4-BE49-F238E27FC236}">
                  <a16:creationId xmlns:a16="http://schemas.microsoft.com/office/drawing/2014/main" xmlns="" id="{323B56F1-8D72-4447-97ED-8EE9BDCEA56D}"/>
                </a:ext>
              </a:extLst>
            </p:cNvPr>
            <p:cNvPicPr>
              <a:picLocks noChangeAspect="1"/>
            </p:cNvPicPr>
            <p:nvPr/>
          </p:nvPicPr>
          <p:blipFill>
            <a:blip r:embed="rId5"/>
            <a:stretch>
              <a:fillRect/>
            </a:stretch>
          </p:blipFill>
          <p:spPr>
            <a:xfrm>
              <a:off x="4824706" y="3914589"/>
              <a:ext cx="2336400" cy="655832"/>
            </a:xfrm>
            <a:prstGeom prst="rect">
              <a:avLst/>
            </a:prstGeom>
          </p:spPr>
        </p:pic>
      </p:grpSp>
    </p:spTree>
    <p:extLst>
      <p:ext uri="{BB962C8B-B14F-4D97-AF65-F5344CB8AC3E}">
        <p14:creationId xmlns:p14="http://schemas.microsoft.com/office/powerpoint/2010/main" val="184610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4" name="TextShape 1"/>
          <p:cNvSpPr txBox="1"/>
          <p:nvPr/>
        </p:nvSpPr>
        <p:spPr>
          <a:xfrm>
            <a:off x="743160" y="1230366"/>
            <a:ext cx="8419680" cy="2387160"/>
          </a:xfrm>
          <a:prstGeom prst="rect">
            <a:avLst/>
          </a:prstGeom>
          <a:noFill/>
          <a:ln>
            <a:noFill/>
          </a:ln>
        </p:spPr>
        <p:txBody>
          <a:bodyPr lIns="90000" tIns="45000" rIns="90000" bIns="45000" anchor="b">
            <a:noAutofit/>
          </a:bodyPr>
          <a:lstStyle/>
          <a:p>
            <a:pPr algn="ctr">
              <a:lnSpc>
                <a:spcPct val="90000"/>
              </a:lnSpc>
            </a:pPr>
            <a:r>
              <a:rPr lang="de-DE" sz="4400" b="1" strike="noStrike" spc="-1" dirty="0">
                <a:latin typeface="Fira Sans"/>
                <a:ea typeface="Fira Sans"/>
              </a:rPr>
              <a:t>Vielen Dank! </a:t>
            </a:r>
            <a:endParaRPr lang="en-US" sz="4400" b="0" strike="noStrike" spc="-1" dirty="0">
              <a:latin typeface="Calibri"/>
            </a:endParaRPr>
          </a:p>
        </p:txBody>
      </p:sp>
      <p:sp>
        <p:nvSpPr>
          <p:cNvPr id="465" name="TextShape 2"/>
          <p:cNvSpPr txBox="1"/>
          <p:nvPr/>
        </p:nvSpPr>
        <p:spPr>
          <a:xfrm>
            <a:off x="6996240" y="6447960"/>
            <a:ext cx="2228400" cy="364680"/>
          </a:xfrm>
          <a:prstGeom prst="rect">
            <a:avLst/>
          </a:prstGeom>
          <a:noFill/>
          <a:ln>
            <a:noFill/>
          </a:ln>
        </p:spPr>
        <p:txBody>
          <a:bodyPr anchor="ctr">
            <a:noAutofit/>
          </a:bodyPr>
          <a:lstStyle/>
          <a:p>
            <a:pPr algn="r">
              <a:lnSpc>
                <a:spcPct val="100000"/>
              </a:lnSpc>
            </a:pPr>
            <a:fld id="{48D65195-4590-4622-ABBE-9BA2E3343CB6}" type="slidenum">
              <a:rPr lang="en-GB" sz="1200" b="0" strike="noStrike" spc="-1">
                <a:latin typeface="Calibri"/>
              </a:rPr>
              <a:t>10</a:t>
            </a:fld>
            <a:endParaRPr lang="de-DE" sz="1200" b="0" strike="noStrike" spc="-1" dirty="0">
              <a:latin typeface="Calibri"/>
            </a:endParaRPr>
          </a:p>
        </p:txBody>
      </p:sp>
    </p:spTree>
    <p:extLst>
      <p:ext uri="{BB962C8B-B14F-4D97-AF65-F5344CB8AC3E}">
        <p14:creationId xmlns:p14="http://schemas.microsoft.com/office/powerpoint/2010/main" val="140664797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xmlns:p15="http://schemas.microsoft.com/office/powerpoint/2012/main">
      <p:transition spd="slow"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1"/>
          <p:cNvSpPr txBox="1"/>
          <p:nvPr/>
        </p:nvSpPr>
        <p:spPr>
          <a:xfrm>
            <a:off x="6996240" y="6463080"/>
            <a:ext cx="2228400" cy="364680"/>
          </a:xfrm>
          <a:prstGeom prst="rect">
            <a:avLst/>
          </a:prstGeom>
          <a:noFill/>
          <a:ln>
            <a:noFill/>
          </a:ln>
        </p:spPr>
        <p:txBody>
          <a:bodyPr anchor="ctr">
            <a:noAutofit/>
          </a:bodyPr>
          <a:lstStyle/>
          <a:p>
            <a:pPr algn="r">
              <a:lnSpc>
                <a:spcPct val="100000"/>
              </a:lnSpc>
            </a:pPr>
            <a:fld id="{5356B9BA-E037-4864-8263-F35DBEEF5AC3}" type="slidenum">
              <a:rPr lang="en-GB" sz="1200" b="0" strike="noStrike" spc="-1">
                <a:solidFill>
                  <a:srgbClr val="FFFFFF"/>
                </a:solidFill>
                <a:latin typeface="Calibri"/>
              </a:rPr>
              <a:t>2</a:t>
            </a:fld>
            <a:endParaRPr lang="de-DE" sz="1200" b="0" strike="noStrike" spc="-1">
              <a:latin typeface="Calibri"/>
            </a:endParaRPr>
          </a:p>
        </p:txBody>
      </p:sp>
      <p:sp>
        <p:nvSpPr>
          <p:cNvPr id="222" name="TextShape 2"/>
          <p:cNvSpPr txBox="1"/>
          <p:nvPr/>
        </p:nvSpPr>
        <p:spPr>
          <a:xfrm>
            <a:off x="265157" y="300119"/>
            <a:ext cx="4812283" cy="1057768"/>
          </a:xfrm>
          <a:prstGeom prst="rect">
            <a:avLst/>
          </a:prstGeom>
          <a:solidFill>
            <a:srgbClr val="A8D241">
              <a:alpha val="79608"/>
            </a:srgbClr>
          </a:solidFill>
          <a:ln>
            <a:noFill/>
          </a:ln>
        </p:spPr>
        <p:txBody>
          <a:bodyPr lIns="90000" tIns="45000" rIns="90000" bIns="45000" anchor="b">
            <a:normAutofit fontScale="92500" lnSpcReduction="20000"/>
          </a:bodyPr>
          <a:lstStyle/>
          <a:p>
            <a:pPr>
              <a:lnSpc>
                <a:spcPct val="90000"/>
              </a:lnSpc>
            </a:pPr>
            <a:r>
              <a:rPr lang="de-DE" sz="3200" b="1" strike="noStrike" spc="-1" dirty="0">
                <a:solidFill>
                  <a:schemeClr val="bg1"/>
                </a:solidFill>
                <a:latin typeface="Fira Sans"/>
                <a:ea typeface="Fira Sans"/>
              </a:rPr>
              <a:t>UNTERRICHSTEINHEITEN </a:t>
            </a:r>
          </a:p>
          <a:p>
            <a:pPr>
              <a:lnSpc>
                <a:spcPct val="90000"/>
              </a:lnSpc>
            </a:pPr>
            <a:r>
              <a:rPr lang="de-DE" sz="3200" b="1" strike="noStrike" spc="-1" dirty="0">
                <a:solidFill>
                  <a:schemeClr val="bg1"/>
                </a:solidFill>
                <a:latin typeface="Fira Sans"/>
                <a:ea typeface="Fira Sans"/>
              </a:rPr>
              <a:t>ZUM BASISWISSEN</a:t>
            </a:r>
            <a:endParaRPr lang="en-US" sz="3200" b="0" strike="noStrike" spc="-1" dirty="0">
              <a:solidFill>
                <a:schemeClr val="bg1"/>
              </a:solidFill>
              <a:latin typeface="Calibri"/>
            </a:endParaRPr>
          </a:p>
        </p:txBody>
      </p:sp>
      <p:sp>
        <p:nvSpPr>
          <p:cNvPr id="13" name="CustomShape 1">
            <a:extLst>
              <a:ext uri="{FF2B5EF4-FFF2-40B4-BE49-F238E27FC236}">
                <a16:creationId xmlns:a16="http://schemas.microsoft.com/office/drawing/2014/main" xmlns="" id="{38616C21-DA90-EE48-A429-42222518D1F3}"/>
              </a:ext>
            </a:extLst>
          </p:cNvPr>
          <p:cNvSpPr/>
          <p:nvPr/>
        </p:nvSpPr>
        <p:spPr>
          <a:xfrm>
            <a:off x="1343160" y="6492960"/>
            <a:ext cx="72194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de-DE" sz="1500" b="0" strike="noStrike" spc="-1" dirty="0">
              <a:latin typeface="Calibri"/>
            </a:endParaRPr>
          </a:p>
        </p:txBody>
      </p:sp>
      <p:grpSp>
        <p:nvGrpSpPr>
          <p:cNvPr id="20" name="Gruppieren 19">
            <a:extLst>
              <a:ext uri="{FF2B5EF4-FFF2-40B4-BE49-F238E27FC236}">
                <a16:creationId xmlns:a16="http://schemas.microsoft.com/office/drawing/2014/main" xmlns="" id="{E86439DF-7BDF-CA4B-8C94-A0FB62B4BBE4}"/>
              </a:ext>
            </a:extLst>
          </p:cNvPr>
          <p:cNvGrpSpPr/>
          <p:nvPr/>
        </p:nvGrpSpPr>
        <p:grpSpPr>
          <a:xfrm>
            <a:off x="265157" y="1567286"/>
            <a:ext cx="9141283" cy="4890055"/>
            <a:chOff x="265157" y="1567286"/>
            <a:chExt cx="9141283" cy="4890055"/>
          </a:xfrm>
        </p:grpSpPr>
        <p:pic>
          <p:nvPicPr>
            <p:cNvPr id="15" name="Grafik 14">
              <a:extLst>
                <a:ext uri="{FF2B5EF4-FFF2-40B4-BE49-F238E27FC236}">
                  <a16:creationId xmlns:a16="http://schemas.microsoft.com/office/drawing/2014/main" xmlns="" id="{174FF8C9-0494-A948-8C9C-087787C10EF3}"/>
                </a:ext>
              </a:extLst>
            </p:cNvPr>
            <p:cNvPicPr>
              <a:picLocks noChangeAspect="1"/>
            </p:cNvPicPr>
            <p:nvPr/>
          </p:nvPicPr>
          <p:blipFill>
            <a:blip r:embed="rId3"/>
            <a:stretch>
              <a:fillRect/>
            </a:stretch>
          </p:blipFill>
          <p:spPr>
            <a:xfrm>
              <a:off x="997113" y="5742695"/>
              <a:ext cx="432000" cy="432000"/>
            </a:xfrm>
            <a:prstGeom prst="rect">
              <a:avLst/>
            </a:prstGeom>
          </p:spPr>
        </p:pic>
        <p:pic>
          <p:nvPicPr>
            <p:cNvPr id="3" name="Grafik 2">
              <a:extLst>
                <a:ext uri="{FF2B5EF4-FFF2-40B4-BE49-F238E27FC236}">
                  <a16:creationId xmlns:a16="http://schemas.microsoft.com/office/drawing/2014/main" xmlns="" id="{27F88A2F-7CFE-5D4F-B5BF-47B81BF0B66C}"/>
                </a:ext>
              </a:extLst>
            </p:cNvPr>
            <p:cNvPicPr>
              <a:picLocks noChangeAspect="1"/>
            </p:cNvPicPr>
            <p:nvPr/>
          </p:nvPicPr>
          <p:blipFill>
            <a:blip r:embed="rId4"/>
            <a:stretch>
              <a:fillRect/>
            </a:stretch>
          </p:blipFill>
          <p:spPr>
            <a:xfrm>
              <a:off x="441696" y="5742386"/>
              <a:ext cx="432000" cy="432000"/>
            </a:xfrm>
            <a:prstGeom prst="rect">
              <a:avLst/>
            </a:prstGeom>
          </p:spPr>
        </p:pic>
        <p:grpSp>
          <p:nvGrpSpPr>
            <p:cNvPr id="8" name="Gruppieren 7">
              <a:extLst>
                <a:ext uri="{FF2B5EF4-FFF2-40B4-BE49-F238E27FC236}">
                  <a16:creationId xmlns:a16="http://schemas.microsoft.com/office/drawing/2014/main" xmlns="" id="{BB421712-D21A-7447-A733-4ACA736039E9}"/>
                </a:ext>
              </a:extLst>
            </p:cNvPr>
            <p:cNvGrpSpPr/>
            <p:nvPr/>
          </p:nvGrpSpPr>
          <p:grpSpPr>
            <a:xfrm>
              <a:off x="265157" y="1826224"/>
              <a:ext cx="2000880" cy="3637061"/>
              <a:chOff x="265157" y="1826224"/>
              <a:chExt cx="2000880" cy="3847603"/>
            </a:xfrm>
          </p:grpSpPr>
          <p:sp>
            <p:nvSpPr>
              <p:cNvPr id="223" name="CustomShape 3"/>
              <p:cNvSpPr/>
              <p:nvPr/>
            </p:nvSpPr>
            <p:spPr>
              <a:xfrm>
                <a:off x="265157" y="2175240"/>
                <a:ext cx="1980000" cy="3498587"/>
              </a:xfrm>
              <a:prstGeom prst="rect">
                <a:avLst/>
              </a:prstGeom>
              <a:solidFill>
                <a:schemeClr val="bg2"/>
              </a:solidFill>
              <a:ln w="6350">
                <a:solidFill>
                  <a:schemeClr val="tx1"/>
                </a:solidFill>
                <a:prstDash val="sysDot"/>
              </a:ln>
            </p:spPr>
            <p:style>
              <a:lnRef idx="0">
                <a:scrgbClr r="0" g="0" b="0"/>
              </a:lnRef>
              <a:fillRef idx="0">
                <a:scrgbClr r="0" g="0" b="0"/>
              </a:fillRef>
              <a:effectRef idx="0">
                <a:scrgbClr r="0" g="0" b="0"/>
              </a:effectRef>
              <a:fontRef idx="minor"/>
            </p:style>
            <p:txBody>
              <a:bodyPr lIns="90000" tIns="45000" rIns="90000" bIns="45000">
                <a:spAutoFit/>
              </a:bodyPr>
              <a:lstStyle/>
              <a:p>
                <a:pPr marL="360">
                  <a:spcBef>
                    <a:spcPts val="600"/>
                  </a:spcBef>
                  <a:buClr>
                    <a:srgbClr val="000000"/>
                  </a:buClr>
                </a:pPr>
                <a:endParaRPr lang="de-DE" sz="800" strike="noStrike" spc="-1" dirty="0">
                  <a:solidFill>
                    <a:srgbClr val="000000"/>
                  </a:solidFill>
                  <a:latin typeface="Fira Sans Light" panose="020B0403050000020004" pitchFamily="34" charset="0"/>
                  <a:ea typeface="Fira Sans Light" panose="020B0403050000020004" pitchFamily="34" charset="0"/>
                </a:endParaRPr>
              </a:p>
              <a:p>
                <a:pPr marL="360">
                  <a:spcBef>
                    <a:spcPts val="600"/>
                  </a:spcBef>
                  <a:buClr>
                    <a:srgbClr val="000000"/>
                  </a:buClr>
                </a:pPr>
                <a:r>
                  <a:rPr lang="de-DE" sz="1600" strike="noStrike" spc="-1" dirty="0">
                    <a:solidFill>
                      <a:srgbClr val="000000"/>
                    </a:solidFill>
                    <a:latin typeface="Fira Sans Light" panose="020B0403050000020004" pitchFamily="34" charset="0"/>
                    <a:ea typeface="Fira Sans Light" panose="020B0403050000020004" pitchFamily="34" charset="0"/>
                  </a:rPr>
                  <a:t>Treibhauseffekt</a:t>
                </a:r>
                <a:r>
                  <a:rPr lang="de-DE" sz="1600" spc="-1" dirty="0">
                    <a:solidFill>
                      <a:srgbClr val="000000"/>
                    </a:solidFill>
                    <a:latin typeface="Fira Sans Light" panose="020B0403050000020004" pitchFamily="34" charset="0"/>
                    <a:ea typeface="Fira Sans Light" panose="020B0403050000020004" pitchFamily="34" charset="0"/>
                  </a:rPr>
                  <a:t>, </a:t>
                </a:r>
                <a:r>
                  <a:rPr lang="de-DE" sz="1600" spc="-1" dirty="0" err="1">
                    <a:solidFill>
                      <a:srgbClr val="000000"/>
                    </a:solidFill>
                    <a:latin typeface="Fira Sans Light" panose="020B0403050000020004" pitchFamily="34" charset="0"/>
                    <a:ea typeface="Fira Sans Light" panose="020B0403050000020004" pitchFamily="34" charset="0"/>
                  </a:rPr>
                  <a:t>Fridays</a:t>
                </a:r>
                <a:r>
                  <a:rPr lang="de-DE" sz="1600" spc="-1" dirty="0">
                    <a:solidFill>
                      <a:srgbClr val="000000"/>
                    </a:solidFill>
                    <a:latin typeface="Fira Sans Light" panose="020B0403050000020004" pitchFamily="34" charset="0"/>
                    <a:ea typeface="Fira Sans Light" panose="020B0403050000020004" pitchFamily="34" charset="0"/>
                  </a:rPr>
                  <a:t> </a:t>
                </a:r>
                <a:r>
                  <a:rPr lang="de-DE" sz="1600" spc="-1" dirty="0" err="1">
                    <a:solidFill>
                      <a:srgbClr val="000000"/>
                    </a:solidFill>
                    <a:latin typeface="Fira Sans Light" panose="020B0403050000020004" pitchFamily="34" charset="0"/>
                    <a:ea typeface="Fira Sans Light" panose="020B0403050000020004" pitchFamily="34" charset="0"/>
                  </a:rPr>
                  <a:t>for</a:t>
                </a:r>
                <a:r>
                  <a:rPr lang="de-DE" sz="1600" spc="-1" dirty="0">
                    <a:solidFill>
                      <a:srgbClr val="000000"/>
                    </a:solidFill>
                    <a:latin typeface="Fira Sans Light" panose="020B0403050000020004" pitchFamily="34" charset="0"/>
                    <a:ea typeface="Fira Sans Light" panose="020B0403050000020004" pitchFamily="34" charset="0"/>
                  </a:rPr>
                  <a:t> Future</a:t>
                </a:r>
              </a:p>
              <a:p>
                <a:pPr marL="360">
                  <a:buClr>
                    <a:srgbClr val="000000"/>
                  </a:buClr>
                </a:pPr>
                <a:endParaRPr lang="de-DE" sz="1600" spc="-1" dirty="0">
                  <a:latin typeface="Fira Sans Light" panose="020B0403050000020004" pitchFamily="34" charset="0"/>
                  <a:ea typeface="Fira Sans Light" panose="020B0403050000020004" pitchFamily="34" charset="0"/>
                </a:endParaRPr>
              </a:p>
              <a:p>
                <a:pPr marL="360">
                  <a:lnSpc>
                    <a:spcPct val="100000"/>
                  </a:lnSpc>
                  <a:buClr>
                    <a:srgbClr val="000000"/>
                  </a:buClr>
                </a:pPr>
                <a:r>
                  <a:rPr lang="de-DE" sz="1600" strike="noStrike" spc="-1" dirty="0">
                    <a:solidFill>
                      <a:srgbClr val="000000"/>
                    </a:solidFill>
                    <a:latin typeface="Fira Sans Light" panose="020B0403050000020004" pitchFamily="34" charset="0"/>
                    <a:ea typeface="Fira Sans Light" panose="020B0403050000020004" pitchFamily="34" charset="0"/>
                  </a:rPr>
                  <a:t>Einfluss des Menschen auf den Klimawandel</a:t>
                </a:r>
              </a:p>
              <a:p>
                <a:pPr marL="360">
                  <a:lnSpc>
                    <a:spcPct val="100000"/>
                  </a:lnSpc>
                  <a:spcBef>
                    <a:spcPts val="600"/>
                  </a:spcBef>
                  <a:buClr>
                    <a:srgbClr val="000000"/>
                  </a:buClr>
                </a:pPr>
                <a:endParaRPr lang="de-DE" sz="1600" spc="-1" dirty="0">
                  <a:solidFill>
                    <a:srgbClr val="000000"/>
                  </a:solidFill>
                  <a:latin typeface="Fira Sans" panose="020B0503050000020004" pitchFamily="34" charset="0"/>
                  <a:ea typeface="Fira Sans" panose="020B0503050000020004" pitchFamily="34" charset="0"/>
                </a:endParaRPr>
              </a:p>
              <a:p>
                <a:pPr marL="360">
                  <a:lnSpc>
                    <a:spcPct val="100000"/>
                  </a:lnSpc>
                  <a:spcBef>
                    <a:spcPts val="600"/>
                  </a:spcBef>
                  <a:buClr>
                    <a:srgbClr val="000000"/>
                  </a:buClr>
                </a:pPr>
                <a:endParaRPr lang="de-DE" sz="1600" strike="noStrike" spc="-1" dirty="0">
                  <a:solidFill>
                    <a:srgbClr val="000000"/>
                  </a:solidFill>
                  <a:latin typeface="Fira Sans" panose="020B0503050000020004" pitchFamily="34" charset="0"/>
                  <a:ea typeface="Fira Sans" panose="020B0503050000020004" pitchFamily="34" charset="0"/>
                </a:endParaRPr>
              </a:p>
              <a:p>
                <a:pPr marL="360">
                  <a:lnSpc>
                    <a:spcPct val="100000"/>
                  </a:lnSpc>
                  <a:spcBef>
                    <a:spcPts val="600"/>
                  </a:spcBef>
                  <a:buClr>
                    <a:srgbClr val="000000"/>
                  </a:buClr>
                </a:pPr>
                <a:endParaRPr lang="de-DE" sz="1600" spc="-1" dirty="0">
                  <a:solidFill>
                    <a:srgbClr val="000000"/>
                  </a:solidFill>
                  <a:latin typeface="Fira Sans" panose="020B0503050000020004" pitchFamily="34" charset="0"/>
                  <a:ea typeface="Fira Sans" panose="020B0503050000020004" pitchFamily="34" charset="0"/>
                </a:endParaRPr>
              </a:p>
              <a:p>
                <a:pPr marL="360">
                  <a:lnSpc>
                    <a:spcPct val="100000"/>
                  </a:lnSpc>
                  <a:spcBef>
                    <a:spcPts val="600"/>
                  </a:spcBef>
                  <a:buClr>
                    <a:srgbClr val="000000"/>
                  </a:buClr>
                </a:pPr>
                <a:endParaRPr lang="de-DE" sz="1600" spc="-1" dirty="0">
                  <a:solidFill>
                    <a:srgbClr val="000000"/>
                  </a:solidFill>
                  <a:latin typeface="Fira Sans" panose="020B0503050000020004" pitchFamily="34" charset="0"/>
                  <a:ea typeface="Fira Sans" panose="020B0503050000020004" pitchFamily="34" charset="0"/>
                </a:endParaRPr>
              </a:p>
              <a:p>
                <a:pPr marL="360">
                  <a:lnSpc>
                    <a:spcPct val="100000"/>
                  </a:lnSpc>
                  <a:buClr>
                    <a:srgbClr val="000000"/>
                  </a:buClr>
                </a:pPr>
                <a:endParaRPr lang="de-DE" sz="1600" strike="noStrike" spc="-1" dirty="0">
                  <a:solidFill>
                    <a:srgbClr val="000000"/>
                  </a:solidFill>
                  <a:latin typeface="Fira Sans" panose="020B0503050000020004" pitchFamily="34" charset="0"/>
                  <a:ea typeface="Fira Sans" panose="020B0503050000020004" pitchFamily="34" charset="0"/>
                </a:endParaRPr>
              </a:p>
            </p:txBody>
          </p:sp>
          <p:sp>
            <p:nvSpPr>
              <p:cNvPr id="2" name="Textfeld 1">
                <a:extLst>
                  <a:ext uri="{FF2B5EF4-FFF2-40B4-BE49-F238E27FC236}">
                    <a16:creationId xmlns:a16="http://schemas.microsoft.com/office/drawing/2014/main" xmlns="" id="{F3814A44-C1E8-A148-8DD3-2DC3EABE02F4}"/>
                  </a:ext>
                </a:extLst>
              </p:cNvPr>
              <p:cNvSpPr txBox="1"/>
              <p:nvPr/>
            </p:nvSpPr>
            <p:spPr>
              <a:xfrm>
                <a:off x="265157" y="1826224"/>
                <a:ext cx="2000880" cy="338554"/>
              </a:xfrm>
              <a:prstGeom prst="rect">
                <a:avLst/>
              </a:prstGeom>
              <a:noFill/>
            </p:spPr>
            <p:txBody>
              <a:bodyPr wrap="square" rtlCol="0">
                <a:spAutoFit/>
              </a:bodyPr>
              <a:lstStyle/>
              <a:p>
                <a:r>
                  <a:rPr lang="de-DE" sz="1600" dirty="0">
                    <a:latin typeface="Fira Sans" panose="020B0503050000020004" pitchFamily="34" charset="0"/>
                    <a:ea typeface="Fira Sans" panose="020B0503050000020004" pitchFamily="34" charset="0"/>
                  </a:rPr>
                  <a:t>Klimawandel</a:t>
                </a:r>
              </a:p>
            </p:txBody>
          </p:sp>
        </p:grpSp>
        <p:grpSp>
          <p:nvGrpSpPr>
            <p:cNvPr id="9" name="Gruppieren 8">
              <a:extLst>
                <a:ext uri="{FF2B5EF4-FFF2-40B4-BE49-F238E27FC236}">
                  <a16:creationId xmlns:a16="http://schemas.microsoft.com/office/drawing/2014/main" xmlns="" id="{C47E1862-DD40-2E41-AA24-2A0F4021801A}"/>
                </a:ext>
              </a:extLst>
            </p:cNvPr>
            <p:cNvGrpSpPr/>
            <p:nvPr/>
          </p:nvGrpSpPr>
          <p:grpSpPr>
            <a:xfrm>
              <a:off x="2682720" y="1816592"/>
              <a:ext cx="2208960" cy="3665792"/>
              <a:chOff x="2682720" y="1816592"/>
              <a:chExt cx="2208960" cy="3665792"/>
            </a:xfrm>
          </p:grpSpPr>
          <p:sp>
            <p:nvSpPr>
              <p:cNvPr id="224" name="CustomShape 4"/>
              <p:cNvSpPr/>
              <p:nvPr/>
            </p:nvSpPr>
            <p:spPr>
              <a:xfrm>
                <a:off x="2682720" y="2175240"/>
                <a:ext cx="1980000" cy="3307144"/>
              </a:xfrm>
              <a:prstGeom prst="rect">
                <a:avLst/>
              </a:prstGeom>
              <a:solidFill>
                <a:schemeClr val="bg2"/>
              </a:solidFill>
              <a:ln w="12700">
                <a:solidFill>
                  <a:schemeClr val="tx1"/>
                </a:solidFill>
                <a:prstDash val="sysDot"/>
              </a:ln>
            </p:spPr>
            <p:style>
              <a:lnRef idx="0">
                <a:scrgbClr r="0" g="0" b="0"/>
              </a:lnRef>
              <a:fillRef idx="0">
                <a:scrgbClr r="0" g="0" b="0"/>
              </a:fillRef>
              <a:effectRef idx="0">
                <a:scrgbClr r="0" g="0" b="0"/>
              </a:effectRef>
              <a:fontRef idx="minor"/>
            </p:style>
            <p:txBody>
              <a:bodyPr lIns="90000" tIns="45000" rIns="90000" bIns="45000">
                <a:spAutoFit/>
              </a:bodyPr>
              <a:lstStyle/>
              <a:p>
                <a:endParaRPr lang="de-DE" sz="800" dirty="0">
                  <a:latin typeface="Fira Sans Light" panose="020B0403050000020004" pitchFamily="34" charset="0"/>
                  <a:ea typeface="Fira Sans Light" panose="020B0403050000020004" pitchFamily="34" charset="0"/>
                </a:endParaRPr>
              </a:p>
              <a:p>
                <a:r>
                  <a:rPr lang="de-DE" sz="1600" dirty="0">
                    <a:latin typeface="Fira Sans Light" panose="020B0403050000020004" pitchFamily="34" charset="0"/>
                    <a:ea typeface="Fira Sans Light" panose="020B0403050000020004" pitchFamily="34" charset="0"/>
                  </a:rPr>
                  <a:t>Themeneinstieg mit Brainstorming </a:t>
                </a:r>
              </a:p>
              <a:p>
                <a:pPr>
                  <a:spcBef>
                    <a:spcPts val="600"/>
                  </a:spcBef>
                </a:pPr>
                <a:r>
                  <a:rPr lang="de-DE" sz="1600" dirty="0">
                    <a:latin typeface="Fira Sans Light" panose="020B0403050000020004" pitchFamily="34" charset="0"/>
                    <a:ea typeface="Fira Sans Light" panose="020B0403050000020004" pitchFamily="34" charset="0"/>
                  </a:rPr>
                  <a:t>Definition von Nachhaltigkeit und Nachhaltigem Konsum </a:t>
                </a:r>
              </a:p>
              <a:p>
                <a:pPr>
                  <a:lnSpc>
                    <a:spcPct val="100000"/>
                  </a:lnSpc>
                  <a:spcBef>
                    <a:spcPts val="600"/>
                  </a:spcBef>
                </a:pPr>
                <a:endParaRPr lang="de-DE" sz="1600" strike="noStrike" spc="-1" dirty="0">
                  <a:latin typeface="Fira Sans" panose="020B0503050000020004" pitchFamily="34" charset="0"/>
                  <a:ea typeface="Fira Sans" panose="020B0503050000020004" pitchFamily="34" charset="0"/>
                </a:endParaRPr>
              </a:p>
              <a:p>
                <a:pPr>
                  <a:lnSpc>
                    <a:spcPct val="100000"/>
                  </a:lnSpc>
                  <a:spcBef>
                    <a:spcPts val="600"/>
                  </a:spcBef>
                </a:pPr>
                <a:endParaRPr lang="de-DE" sz="1600" spc="-1" dirty="0">
                  <a:latin typeface="Fira Sans" panose="020B0503050000020004" pitchFamily="34" charset="0"/>
                  <a:ea typeface="Fira Sans" panose="020B0503050000020004" pitchFamily="34" charset="0"/>
                </a:endParaRPr>
              </a:p>
              <a:p>
                <a:pPr>
                  <a:lnSpc>
                    <a:spcPct val="100000"/>
                  </a:lnSpc>
                  <a:spcBef>
                    <a:spcPts val="600"/>
                  </a:spcBef>
                </a:pPr>
                <a:endParaRPr lang="de-DE" sz="1600" spc="-1" dirty="0">
                  <a:latin typeface="Fira Sans" panose="020B0503050000020004" pitchFamily="34" charset="0"/>
                  <a:ea typeface="Fira Sans" panose="020B0503050000020004" pitchFamily="34" charset="0"/>
                </a:endParaRPr>
              </a:p>
              <a:p>
                <a:pPr>
                  <a:lnSpc>
                    <a:spcPct val="100000"/>
                  </a:lnSpc>
                  <a:spcBef>
                    <a:spcPts val="600"/>
                  </a:spcBef>
                </a:pPr>
                <a:endParaRPr lang="de-DE" sz="1600" strike="noStrike" spc="-1" dirty="0">
                  <a:latin typeface="Fira Sans" panose="020B0503050000020004" pitchFamily="34" charset="0"/>
                  <a:ea typeface="Fira Sans" panose="020B0503050000020004" pitchFamily="34" charset="0"/>
                </a:endParaRPr>
              </a:p>
              <a:p>
                <a:pPr>
                  <a:lnSpc>
                    <a:spcPct val="100000"/>
                  </a:lnSpc>
                </a:pPr>
                <a:endParaRPr lang="de-DE" sz="1600" strike="noStrike" spc="-1" dirty="0">
                  <a:latin typeface="Fira Sans" panose="020B0503050000020004" pitchFamily="34" charset="0"/>
                  <a:ea typeface="Fira Sans" panose="020B0503050000020004" pitchFamily="34" charset="0"/>
                </a:endParaRPr>
              </a:p>
            </p:txBody>
          </p:sp>
          <p:sp>
            <p:nvSpPr>
              <p:cNvPr id="4" name="Textfeld 3">
                <a:extLst>
                  <a:ext uri="{FF2B5EF4-FFF2-40B4-BE49-F238E27FC236}">
                    <a16:creationId xmlns:a16="http://schemas.microsoft.com/office/drawing/2014/main" xmlns="" id="{E42A705D-4429-7D4F-8B5F-810A650B4533}"/>
                  </a:ext>
                </a:extLst>
              </p:cNvPr>
              <p:cNvSpPr txBox="1"/>
              <p:nvPr/>
            </p:nvSpPr>
            <p:spPr>
              <a:xfrm>
                <a:off x="2684802" y="1816592"/>
                <a:ext cx="2206878" cy="338554"/>
              </a:xfrm>
              <a:prstGeom prst="rect">
                <a:avLst/>
              </a:prstGeom>
              <a:noFill/>
            </p:spPr>
            <p:txBody>
              <a:bodyPr wrap="square" rtlCol="0">
                <a:spAutoFit/>
              </a:bodyPr>
              <a:lstStyle/>
              <a:p>
                <a:r>
                  <a:rPr lang="de-DE" sz="1600" dirty="0">
                    <a:latin typeface="Fira Sans" panose="020B0503050000020004" pitchFamily="34" charset="0"/>
                    <a:ea typeface="Fira Sans" panose="020B0503050000020004" pitchFamily="34" charset="0"/>
                  </a:rPr>
                  <a:t>Nachhaltigkeit</a:t>
                </a:r>
              </a:p>
            </p:txBody>
          </p:sp>
        </p:grpSp>
        <p:grpSp>
          <p:nvGrpSpPr>
            <p:cNvPr id="10" name="Gruppieren 9">
              <a:extLst>
                <a:ext uri="{FF2B5EF4-FFF2-40B4-BE49-F238E27FC236}">
                  <a16:creationId xmlns:a16="http://schemas.microsoft.com/office/drawing/2014/main" xmlns="" id="{34B9E864-6BD3-C040-BE8D-B422A6DBD320}"/>
                </a:ext>
              </a:extLst>
            </p:cNvPr>
            <p:cNvGrpSpPr/>
            <p:nvPr/>
          </p:nvGrpSpPr>
          <p:grpSpPr>
            <a:xfrm>
              <a:off x="5077440" y="1802074"/>
              <a:ext cx="1980000" cy="3658387"/>
              <a:chOff x="5077440" y="1802074"/>
              <a:chExt cx="1980000" cy="3658387"/>
            </a:xfrm>
          </p:grpSpPr>
          <p:sp>
            <p:nvSpPr>
              <p:cNvPr id="225" name="CustomShape 5"/>
              <p:cNvSpPr/>
              <p:nvPr/>
            </p:nvSpPr>
            <p:spPr>
              <a:xfrm>
                <a:off x="5077440" y="2152061"/>
                <a:ext cx="1980000" cy="3308400"/>
              </a:xfrm>
              <a:prstGeom prst="rect">
                <a:avLst/>
              </a:prstGeom>
              <a:solidFill>
                <a:schemeClr val="bg2"/>
              </a:solidFill>
              <a:ln w="12700">
                <a:solidFill>
                  <a:schemeClr val="tx1"/>
                </a:solidFill>
                <a:prstDash val="sysDot"/>
              </a:ln>
            </p:spPr>
            <p:style>
              <a:lnRef idx="0">
                <a:scrgbClr r="0" g="0" b="0"/>
              </a:lnRef>
              <a:fillRef idx="0">
                <a:scrgbClr r="0" g="0" b="0"/>
              </a:fillRef>
              <a:effectRef idx="0">
                <a:scrgbClr r="0" g="0" b="0"/>
              </a:effectRef>
              <a:fontRef idx="minor"/>
            </p:style>
            <p:txBody>
              <a:bodyPr wrap="square" lIns="90000" tIns="45000" rIns="90000" bIns="45000">
                <a:spAutoFit/>
              </a:bodyPr>
              <a:lstStyle/>
              <a:p>
                <a:pPr>
                  <a:spcBef>
                    <a:spcPts val="600"/>
                  </a:spcBef>
                </a:pPr>
                <a:endParaRPr lang="de-DE" sz="800" dirty="0">
                  <a:latin typeface="Fira Sans Light" panose="020B0403050000020004" pitchFamily="34" charset="0"/>
                  <a:ea typeface="Fira Sans Light" panose="020B0403050000020004" pitchFamily="34" charset="0"/>
                </a:endParaRPr>
              </a:p>
              <a:p>
                <a:pPr>
                  <a:spcBef>
                    <a:spcPts val="600"/>
                  </a:spcBef>
                </a:pPr>
                <a:r>
                  <a:rPr lang="de-DE" sz="1600" dirty="0">
                    <a:latin typeface="Fira Sans Light" panose="020B0403050000020004" pitchFamily="34" charset="0"/>
                    <a:ea typeface="Fira Sans Light" panose="020B0403050000020004" pitchFamily="34" charset="0"/>
                  </a:rPr>
                  <a:t>Themeneinstieg mit Brainstorming</a:t>
                </a:r>
                <a:endParaRPr lang="de-DE" sz="800" dirty="0">
                  <a:latin typeface="Fira Sans Light" panose="020B0403050000020004" pitchFamily="34" charset="0"/>
                  <a:ea typeface="Fira Sans Light" panose="020B0403050000020004" pitchFamily="34" charset="0"/>
                </a:endParaRPr>
              </a:p>
              <a:p>
                <a:pPr>
                  <a:spcBef>
                    <a:spcPts val="600"/>
                  </a:spcBef>
                </a:pPr>
                <a:r>
                  <a:rPr lang="de-DE" sz="1600" dirty="0">
                    <a:latin typeface="Fira Sans Light" panose="020B0403050000020004" pitchFamily="34" charset="0"/>
                    <a:ea typeface="Fira Sans Light" panose="020B0403050000020004" pitchFamily="34" charset="0"/>
                  </a:rPr>
                  <a:t>Lieferketten- </a:t>
                </a:r>
                <a:r>
                  <a:rPr lang="de-DE" sz="1600" dirty="0" err="1">
                    <a:latin typeface="Fira Sans Light" panose="020B0403050000020004" pitchFamily="34" charset="0"/>
                    <a:ea typeface="Fira Sans Light" panose="020B0403050000020004" pitchFamily="34" charset="0"/>
                  </a:rPr>
                  <a:t>problematik</a:t>
                </a:r>
                <a:endParaRPr lang="de-DE" sz="1600" dirty="0">
                  <a:latin typeface="Fira Sans Light" panose="020B0403050000020004" pitchFamily="34" charset="0"/>
                  <a:ea typeface="Fira Sans Light" panose="020B0403050000020004" pitchFamily="34" charset="0"/>
                </a:endParaRPr>
              </a:p>
              <a:p>
                <a:pPr>
                  <a:spcBef>
                    <a:spcPts val="600"/>
                  </a:spcBef>
                </a:pPr>
                <a:r>
                  <a:rPr lang="de-DE" sz="1600" dirty="0" smtClean="0">
                    <a:latin typeface="Fira Sans Light" panose="020B0403050000020004" pitchFamily="34" charset="0"/>
                    <a:ea typeface="Fira Sans Light" panose="020B0403050000020004" pitchFamily="34" charset="0"/>
                  </a:rPr>
                  <a:t>Ökologische </a:t>
                </a:r>
                <a:r>
                  <a:rPr lang="de-DE" sz="1600" dirty="0">
                    <a:latin typeface="Fira Sans Light" panose="020B0403050000020004" pitchFamily="34" charset="0"/>
                    <a:ea typeface="Fira Sans Light" panose="020B0403050000020004" pitchFamily="34" charset="0"/>
                  </a:rPr>
                  <a:t>Probleme der Textilindustrie </a:t>
                </a:r>
              </a:p>
              <a:p>
                <a:pPr>
                  <a:spcBef>
                    <a:spcPts val="600"/>
                  </a:spcBef>
                </a:pPr>
                <a:r>
                  <a:rPr lang="de-DE" sz="1600" dirty="0">
                    <a:latin typeface="Fira Sans Light" panose="020B0403050000020004" pitchFamily="34" charset="0"/>
                    <a:ea typeface="Fira Sans Light" panose="020B0403050000020004" pitchFamily="34" charset="0"/>
                  </a:rPr>
                  <a:t>Soziale Probleme der Textilindustrie, (Problematik </a:t>
                </a:r>
                <a:r>
                  <a:rPr lang="de-DE" sz="1600" dirty="0" smtClean="0">
                    <a:latin typeface="Fira Sans Light" panose="020B0403050000020004" pitchFamily="34" charset="0"/>
                    <a:ea typeface="Fira Sans Light" panose="020B0403050000020004" pitchFamily="34" charset="0"/>
                  </a:rPr>
                  <a:t>Schwellenländer</a:t>
                </a:r>
                <a:r>
                  <a:rPr lang="de-DE" sz="1600" dirty="0">
                    <a:latin typeface="Fira Sans Light" panose="020B0403050000020004" pitchFamily="34" charset="0"/>
                    <a:ea typeface="Fira Sans Light" panose="020B0403050000020004" pitchFamily="34" charset="0"/>
                  </a:rPr>
                  <a:t>) </a:t>
                </a:r>
              </a:p>
            </p:txBody>
          </p:sp>
          <p:sp>
            <p:nvSpPr>
              <p:cNvPr id="5" name="Textfeld 4">
                <a:extLst>
                  <a:ext uri="{FF2B5EF4-FFF2-40B4-BE49-F238E27FC236}">
                    <a16:creationId xmlns:a16="http://schemas.microsoft.com/office/drawing/2014/main" xmlns="" id="{09FC8AB5-012B-4D4E-A82C-0A836D499ACE}"/>
                  </a:ext>
                </a:extLst>
              </p:cNvPr>
              <p:cNvSpPr txBox="1"/>
              <p:nvPr/>
            </p:nvSpPr>
            <p:spPr>
              <a:xfrm>
                <a:off x="5077440" y="1802074"/>
                <a:ext cx="1711980" cy="338554"/>
              </a:xfrm>
              <a:prstGeom prst="rect">
                <a:avLst/>
              </a:prstGeom>
              <a:noFill/>
            </p:spPr>
            <p:txBody>
              <a:bodyPr wrap="square" rtlCol="0">
                <a:spAutoFit/>
              </a:bodyPr>
              <a:lstStyle/>
              <a:p>
                <a:r>
                  <a:rPr lang="de-DE" sz="1600" dirty="0">
                    <a:latin typeface="Fira Sans" panose="020B0503050000020004" pitchFamily="34" charset="0"/>
                    <a:ea typeface="Fira Sans" panose="020B0503050000020004" pitchFamily="34" charset="0"/>
                  </a:rPr>
                  <a:t>Textilindustrie</a:t>
                </a:r>
              </a:p>
            </p:txBody>
          </p:sp>
        </p:grpSp>
        <p:grpSp>
          <p:nvGrpSpPr>
            <p:cNvPr id="11" name="Gruppieren 10">
              <a:extLst>
                <a:ext uri="{FF2B5EF4-FFF2-40B4-BE49-F238E27FC236}">
                  <a16:creationId xmlns:a16="http://schemas.microsoft.com/office/drawing/2014/main" xmlns="" id="{28545A22-95D5-3F4D-BFF5-378E79B1C5BF}"/>
                </a:ext>
              </a:extLst>
            </p:cNvPr>
            <p:cNvGrpSpPr/>
            <p:nvPr/>
          </p:nvGrpSpPr>
          <p:grpSpPr>
            <a:xfrm>
              <a:off x="7426440" y="1567286"/>
              <a:ext cx="1980000" cy="3972819"/>
              <a:chOff x="7426440" y="1567286"/>
              <a:chExt cx="1980000" cy="3972819"/>
            </a:xfrm>
          </p:grpSpPr>
          <p:sp>
            <p:nvSpPr>
              <p:cNvPr id="6" name="Textfeld 5">
                <a:extLst>
                  <a:ext uri="{FF2B5EF4-FFF2-40B4-BE49-F238E27FC236}">
                    <a16:creationId xmlns:a16="http://schemas.microsoft.com/office/drawing/2014/main" xmlns="" id="{4FF1C447-614C-AF4F-8668-71F3CBF0B6D2}"/>
                  </a:ext>
                </a:extLst>
              </p:cNvPr>
              <p:cNvSpPr txBox="1"/>
              <p:nvPr/>
            </p:nvSpPr>
            <p:spPr>
              <a:xfrm>
                <a:off x="7426440" y="1567286"/>
                <a:ext cx="1798200" cy="584775"/>
              </a:xfrm>
              <a:prstGeom prst="rect">
                <a:avLst/>
              </a:prstGeom>
              <a:noFill/>
            </p:spPr>
            <p:txBody>
              <a:bodyPr wrap="square" rtlCol="0">
                <a:spAutoFit/>
              </a:bodyPr>
              <a:lstStyle/>
              <a:p>
                <a:r>
                  <a:rPr lang="de-DE" sz="1600" dirty="0">
                    <a:latin typeface="Fira Sans" panose="020B0503050000020004" pitchFamily="34" charset="0"/>
                    <a:ea typeface="Fira Sans" panose="020B0503050000020004" pitchFamily="34" charset="0"/>
                  </a:rPr>
                  <a:t>Nachhaltiger Konsum</a:t>
                </a:r>
              </a:p>
            </p:txBody>
          </p:sp>
          <p:sp>
            <p:nvSpPr>
              <p:cNvPr id="21" name="CustomShape 5">
                <a:extLst>
                  <a:ext uri="{FF2B5EF4-FFF2-40B4-BE49-F238E27FC236}">
                    <a16:creationId xmlns:a16="http://schemas.microsoft.com/office/drawing/2014/main" xmlns="" id="{75FD8562-BA57-C849-965C-2C060B7BC473}"/>
                  </a:ext>
                </a:extLst>
              </p:cNvPr>
              <p:cNvSpPr/>
              <p:nvPr/>
            </p:nvSpPr>
            <p:spPr>
              <a:xfrm>
                <a:off x="7426440" y="2140628"/>
                <a:ext cx="1980000" cy="3399477"/>
              </a:xfrm>
              <a:prstGeom prst="rect">
                <a:avLst/>
              </a:prstGeom>
              <a:solidFill>
                <a:schemeClr val="bg2"/>
              </a:solidFill>
              <a:ln w="12700">
                <a:solidFill>
                  <a:schemeClr val="tx1"/>
                </a:solidFill>
                <a:prstDash val="sysDot"/>
              </a:ln>
            </p:spPr>
            <p:style>
              <a:lnRef idx="0">
                <a:scrgbClr r="0" g="0" b="0"/>
              </a:lnRef>
              <a:fillRef idx="0">
                <a:scrgbClr r="0" g="0" b="0"/>
              </a:fillRef>
              <a:effectRef idx="0">
                <a:scrgbClr r="0" g="0" b="0"/>
              </a:effectRef>
              <a:fontRef idx="minor"/>
            </p:style>
            <p:txBody>
              <a:bodyPr lIns="90000" tIns="45000" rIns="90000" bIns="45000">
                <a:spAutoFit/>
              </a:bodyPr>
              <a:lstStyle/>
              <a:p>
                <a:pPr>
                  <a:spcBef>
                    <a:spcPts val="600"/>
                  </a:spcBef>
                </a:pPr>
                <a:endParaRPr lang="de-DE" sz="800" dirty="0">
                  <a:latin typeface="Fira Sans Light" panose="020B0403050000020004" pitchFamily="34" charset="0"/>
                  <a:ea typeface="Fira Sans Light" panose="020B0403050000020004" pitchFamily="34" charset="0"/>
                </a:endParaRPr>
              </a:p>
              <a:p>
                <a:pPr>
                  <a:spcBef>
                    <a:spcPts val="600"/>
                  </a:spcBef>
                </a:pPr>
                <a:r>
                  <a:rPr lang="de-DE" sz="1600" dirty="0">
                    <a:latin typeface="Fira Sans Light" panose="020B0403050000020004" pitchFamily="34" charset="0"/>
                    <a:ea typeface="Fira Sans Light" panose="020B0403050000020004" pitchFamily="34" charset="0"/>
                  </a:rPr>
                  <a:t>Nachhaltig Kaufen</a:t>
                </a:r>
              </a:p>
              <a:p>
                <a:pPr>
                  <a:spcBef>
                    <a:spcPts val="600"/>
                  </a:spcBef>
                </a:pPr>
                <a:r>
                  <a:rPr lang="de-DE" sz="1600" dirty="0">
                    <a:latin typeface="Fira Sans Light" panose="020B0403050000020004" pitchFamily="34" charset="0"/>
                    <a:ea typeface="Fira Sans Light" panose="020B0403050000020004" pitchFamily="34" charset="0"/>
                  </a:rPr>
                  <a:t>Nachhaltig Nutzen</a:t>
                </a:r>
              </a:p>
              <a:p>
                <a:pPr>
                  <a:spcBef>
                    <a:spcPts val="600"/>
                  </a:spcBef>
                </a:pPr>
                <a:r>
                  <a:rPr lang="de-DE" sz="1600" dirty="0">
                    <a:latin typeface="Fira Sans Light" panose="020B0403050000020004" pitchFamily="34" charset="0"/>
                    <a:ea typeface="Fira Sans Light" panose="020B0403050000020004" pitchFamily="34" charset="0"/>
                  </a:rPr>
                  <a:t>Nachhaltig entsorgen </a:t>
                </a:r>
              </a:p>
              <a:p>
                <a:pPr>
                  <a:lnSpc>
                    <a:spcPct val="100000"/>
                  </a:lnSpc>
                </a:pPr>
                <a:endParaRPr lang="de-DE" sz="1600" strike="noStrike" spc="-1" dirty="0">
                  <a:latin typeface="Fira Sans" panose="020B0503050000020004" pitchFamily="34" charset="0"/>
                  <a:ea typeface="Fira Sans" panose="020B0503050000020004" pitchFamily="34" charset="0"/>
                </a:endParaRPr>
              </a:p>
              <a:p>
                <a:pPr>
                  <a:lnSpc>
                    <a:spcPct val="100000"/>
                  </a:lnSpc>
                </a:pPr>
                <a:endParaRPr lang="de-DE" sz="1600" spc="-1" dirty="0">
                  <a:latin typeface="Fira Sans" panose="020B0503050000020004" pitchFamily="34" charset="0"/>
                  <a:ea typeface="Fira Sans" panose="020B0503050000020004" pitchFamily="34" charset="0"/>
                </a:endParaRPr>
              </a:p>
              <a:p>
                <a:pPr>
                  <a:lnSpc>
                    <a:spcPct val="100000"/>
                  </a:lnSpc>
                </a:pPr>
                <a:endParaRPr lang="de-DE" sz="1600" strike="noStrike" spc="-1" dirty="0">
                  <a:latin typeface="Fira Sans" panose="020B0503050000020004" pitchFamily="34" charset="0"/>
                  <a:ea typeface="Fira Sans" panose="020B0503050000020004" pitchFamily="34" charset="0"/>
                </a:endParaRPr>
              </a:p>
              <a:p>
                <a:pPr>
                  <a:lnSpc>
                    <a:spcPct val="100000"/>
                  </a:lnSpc>
                </a:pPr>
                <a:endParaRPr lang="de-DE" sz="1600" strike="noStrike" spc="-1" dirty="0">
                  <a:latin typeface="Fira Sans" panose="020B0503050000020004" pitchFamily="34" charset="0"/>
                  <a:ea typeface="Fira Sans" panose="020B0503050000020004" pitchFamily="34" charset="0"/>
                </a:endParaRPr>
              </a:p>
              <a:p>
                <a:pPr>
                  <a:lnSpc>
                    <a:spcPct val="100000"/>
                  </a:lnSpc>
                </a:pPr>
                <a:endParaRPr lang="de-DE" sz="1600" spc="-1" dirty="0">
                  <a:latin typeface="Fira Sans" panose="020B0503050000020004" pitchFamily="34" charset="0"/>
                  <a:ea typeface="Fira Sans" panose="020B0503050000020004" pitchFamily="34" charset="0"/>
                </a:endParaRPr>
              </a:p>
              <a:p>
                <a:pPr>
                  <a:lnSpc>
                    <a:spcPct val="100000"/>
                  </a:lnSpc>
                </a:pPr>
                <a:endParaRPr lang="de-DE" sz="1600" strike="noStrike" spc="-1" dirty="0">
                  <a:latin typeface="Fira Sans" panose="020B0503050000020004" pitchFamily="34" charset="0"/>
                  <a:ea typeface="Fira Sans" panose="020B0503050000020004" pitchFamily="34" charset="0"/>
                </a:endParaRPr>
              </a:p>
              <a:p>
                <a:pPr>
                  <a:lnSpc>
                    <a:spcPct val="100000"/>
                  </a:lnSpc>
                </a:pPr>
                <a:endParaRPr lang="de-DE" sz="1600" strike="noStrike" spc="-1" dirty="0">
                  <a:latin typeface="Fira Sans" panose="020B0503050000020004" pitchFamily="34" charset="0"/>
                  <a:ea typeface="Fira Sans" panose="020B0503050000020004" pitchFamily="34" charset="0"/>
                </a:endParaRPr>
              </a:p>
              <a:p>
                <a:pPr>
                  <a:lnSpc>
                    <a:spcPct val="100000"/>
                  </a:lnSpc>
                </a:pPr>
                <a:endParaRPr lang="de-DE" sz="1200" strike="noStrike" spc="-1" dirty="0">
                  <a:latin typeface="Fira Sans" panose="020B0503050000020004" pitchFamily="34" charset="0"/>
                  <a:ea typeface="Fira Sans" panose="020B0503050000020004" pitchFamily="34" charset="0"/>
                </a:endParaRPr>
              </a:p>
            </p:txBody>
          </p:sp>
        </p:grpSp>
        <p:grpSp>
          <p:nvGrpSpPr>
            <p:cNvPr id="17" name="Gruppieren 16">
              <a:extLst>
                <a:ext uri="{FF2B5EF4-FFF2-40B4-BE49-F238E27FC236}">
                  <a16:creationId xmlns:a16="http://schemas.microsoft.com/office/drawing/2014/main" xmlns="" id="{B32FCD92-ACF9-0B48-B28D-3DE8371237FC}"/>
                </a:ext>
              </a:extLst>
            </p:cNvPr>
            <p:cNvGrpSpPr/>
            <p:nvPr/>
          </p:nvGrpSpPr>
          <p:grpSpPr>
            <a:xfrm>
              <a:off x="5405364" y="5555465"/>
              <a:ext cx="1457027" cy="901876"/>
              <a:chOff x="5405364" y="5555465"/>
              <a:chExt cx="1457027" cy="901876"/>
            </a:xfrm>
          </p:grpSpPr>
          <p:pic>
            <p:nvPicPr>
              <p:cNvPr id="226" name="Grafik 3"/>
              <p:cNvPicPr>
                <a:picLocks noChangeAspect="1"/>
              </p:cNvPicPr>
              <p:nvPr/>
            </p:nvPicPr>
            <p:blipFill>
              <a:blip r:embed="rId5"/>
              <a:stretch/>
            </p:blipFill>
            <p:spPr>
              <a:xfrm>
                <a:off x="6138621" y="5633707"/>
                <a:ext cx="432000" cy="432000"/>
              </a:xfrm>
              <a:prstGeom prst="rect">
                <a:avLst/>
              </a:prstGeom>
              <a:ln>
                <a:noFill/>
              </a:ln>
            </p:spPr>
          </p:pic>
          <p:pic>
            <p:nvPicPr>
              <p:cNvPr id="227" name="Grafik 10"/>
              <p:cNvPicPr>
                <a:picLocks noChangeAspect="1"/>
              </p:cNvPicPr>
              <p:nvPr/>
            </p:nvPicPr>
            <p:blipFill>
              <a:blip r:embed="rId6"/>
              <a:stretch/>
            </p:blipFill>
            <p:spPr>
              <a:xfrm>
                <a:off x="5405364" y="6004863"/>
                <a:ext cx="432000" cy="432000"/>
              </a:xfrm>
              <a:prstGeom prst="rect">
                <a:avLst/>
              </a:prstGeom>
              <a:ln>
                <a:noFill/>
              </a:ln>
            </p:spPr>
          </p:pic>
          <p:pic>
            <p:nvPicPr>
              <p:cNvPr id="229" name="Grafik 15"/>
              <p:cNvPicPr>
                <a:picLocks noChangeAspect="1"/>
              </p:cNvPicPr>
              <p:nvPr/>
            </p:nvPicPr>
            <p:blipFill>
              <a:blip r:embed="rId7"/>
              <a:stretch/>
            </p:blipFill>
            <p:spPr>
              <a:xfrm>
                <a:off x="5918563" y="6025341"/>
                <a:ext cx="432000" cy="432000"/>
              </a:xfrm>
              <a:prstGeom prst="rect">
                <a:avLst/>
              </a:prstGeom>
              <a:ln>
                <a:noFill/>
              </a:ln>
            </p:spPr>
          </p:pic>
          <p:pic>
            <p:nvPicPr>
              <p:cNvPr id="14" name="Grafik 13">
                <a:extLst>
                  <a:ext uri="{FF2B5EF4-FFF2-40B4-BE49-F238E27FC236}">
                    <a16:creationId xmlns:a16="http://schemas.microsoft.com/office/drawing/2014/main" xmlns="" id="{3903EFCE-686C-124A-B8F5-00AE0835824A}"/>
                  </a:ext>
                </a:extLst>
              </p:cNvPr>
              <p:cNvPicPr>
                <a:picLocks noChangeAspect="1"/>
              </p:cNvPicPr>
              <p:nvPr/>
            </p:nvPicPr>
            <p:blipFill>
              <a:blip r:embed="rId3"/>
              <a:stretch>
                <a:fillRect/>
              </a:stretch>
            </p:blipFill>
            <p:spPr>
              <a:xfrm>
                <a:off x="5586767" y="5555465"/>
                <a:ext cx="432000" cy="432000"/>
              </a:xfrm>
              <a:prstGeom prst="rect">
                <a:avLst/>
              </a:prstGeom>
            </p:spPr>
          </p:pic>
          <p:pic>
            <p:nvPicPr>
              <p:cNvPr id="27" name="Grafik 26">
                <a:extLst>
                  <a:ext uri="{FF2B5EF4-FFF2-40B4-BE49-F238E27FC236}">
                    <a16:creationId xmlns:a16="http://schemas.microsoft.com/office/drawing/2014/main" xmlns="" id="{C429247B-6A4F-6548-AD43-0326FED67EBF}"/>
                  </a:ext>
                </a:extLst>
              </p:cNvPr>
              <p:cNvPicPr>
                <a:picLocks noChangeAspect="1"/>
              </p:cNvPicPr>
              <p:nvPr/>
            </p:nvPicPr>
            <p:blipFill>
              <a:blip r:embed="rId4"/>
              <a:stretch>
                <a:fillRect/>
              </a:stretch>
            </p:blipFill>
            <p:spPr>
              <a:xfrm>
                <a:off x="6430391" y="5962504"/>
                <a:ext cx="432000" cy="432000"/>
              </a:xfrm>
              <a:prstGeom prst="rect">
                <a:avLst/>
              </a:prstGeom>
            </p:spPr>
          </p:pic>
        </p:grpSp>
        <p:pic>
          <p:nvPicPr>
            <p:cNvPr id="28" name="Grafik 16">
              <a:extLst>
                <a:ext uri="{FF2B5EF4-FFF2-40B4-BE49-F238E27FC236}">
                  <a16:creationId xmlns:a16="http://schemas.microsoft.com/office/drawing/2014/main" xmlns="" id="{18B8144E-FCC9-AA4B-B5E5-22F45EF5DED9}"/>
                </a:ext>
              </a:extLst>
            </p:cNvPr>
            <p:cNvPicPr>
              <a:picLocks noChangeAspect="1"/>
            </p:cNvPicPr>
            <p:nvPr/>
          </p:nvPicPr>
          <p:blipFill>
            <a:blip r:embed="rId5"/>
            <a:stretch/>
          </p:blipFill>
          <p:spPr>
            <a:xfrm>
              <a:off x="1567744" y="5819827"/>
              <a:ext cx="489601" cy="432000"/>
            </a:xfrm>
            <a:prstGeom prst="rect">
              <a:avLst/>
            </a:prstGeom>
            <a:ln>
              <a:noFill/>
            </a:ln>
          </p:spPr>
        </p:pic>
        <p:pic>
          <p:nvPicPr>
            <p:cNvPr id="29" name="Grafik 28">
              <a:extLst>
                <a:ext uri="{FF2B5EF4-FFF2-40B4-BE49-F238E27FC236}">
                  <a16:creationId xmlns:a16="http://schemas.microsoft.com/office/drawing/2014/main" xmlns="" id="{343E877C-6A24-D942-9B07-2FFE32033403}"/>
                </a:ext>
              </a:extLst>
            </p:cNvPr>
            <p:cNvPicPr>
              <a:picLocks noChangeAspect="1"/>
            </p:cNvPicPr>
            <p:nvPr/>
          </p:nvPicPr>
          <p:blipFill>
            <a:blip r:embed="rId3"/>
            <a:stretch>
              <a:fillRect/>
            </a:stretch>
          </p:blipFill>
          <p:spPr>
            <a:xfrm>
              <a:off x="3443085" y="5767709"/>
              <a:ext cx="432000" cy="432000"/>
            </a:xfrm>
            <a:prstGeom prst="rect">
              <a:avLst/>
            </a:prstGeom>
          </p:spPr>
        </p:pic>
        <p:grpSp>
          <p:nvGrpSpPr>
            <p:cNvPr id="19" name="Gruppieren 18">
              <a:extLst>
                <a:ext uri="{FF2B5EF4-FFF2-40B4-BE49-F238E27FC236}">
                  <a16:creationId xmlns:a16="http://schemas.microsoft.com/office/drawing/2014/main" xmlns="" id="{7D4C79A9-EE50-2040-B4C6-779B6D94364F}"/>
                </a:ext>
              </a:extLst>
            </p:cNvPr>
            <p:cNvGrpSpPr/>
            <p:nvPr/>
          </p:nvGrpSpPr>
          <p:grpSpPr>
            <a:xfrm>
              <a:off x="7883912" y="5653003"/>
              <a:ext cx="1301471" cy="790729"/>
              <a:chOff x="7883912" y="5653003"/>
              <a:chExt cx="1301471" cy="790729"/>
            </a:xfrm>
          </p:grpSpPr>
          <p:pic>
            <p:nvPicPr>
              <p:cNvPr id="230" name="Grafik 16"/>
              <p:cNvPicPr>
                <a:picLocks noChangeAspect="1"/>
              </p:cNvPicPr>
              <p:nvPr/>
            </p:nvPicPr>
            <p:blipFill>
              <a:blip r:embed="rId5"/>
              <a:stretch/>
            </p:blipFill>
            <p:spPr>
              <a:xfrm>
                <a:off x="8098393" y="5653003"/>
                <a:ext cx="432000" cy="432000"/>
              </a:xfrm>
              <a:prstGeom prst="rect">
                <a:avLst/>
              </a:prstGeom>
              <a:ln>
                <a:noFill/>
              </a:ln>
            </p:spPr>
          </p:pic>
          <p:pic>
            <p:nvPicPr>
              <p:cNvPr id="16" name="Grafik 15">
                <a:extLst>
                  <a:ext uri="{FF2B5EF4-FFF2-40B4-BE49-F238E27FC236}">
                    <a16:creationId xmlns:a16="http://schemas.microsoft.com/office/drawing/2014/main" xmlns="" id="{A62E0972-0266-594E-8386-9DE3E80707AA}"/>
                  </a:ext>
                </a:extLst>
              </p:cNvPr>
              <p:cNvPicPr>
                <a:picLocks noChangeAspect="1"/>
              </p:cNvPicPr>
              <p:nvPr/>
            </p:nvPicPr>
            <p:blipFill>
              <a:blip r:embed="rId8"/>
              <a:stretch>
                <a:fillRect/>
              </a:stretch>
            </p:blipFill>
            <p:spPr>
              <a:xfrm>
                <a:off x="8387554" y="5967579"/>
                <a:ext cx="432000" cy="432000"/>
              </a:xfrm>
              <a:prstGeom prst="rect">
                <a:avLst/>
              </a:prstGeom>
            </p:spPr>
          </p:pic>
          <p:pic>
            <p:nvPicPr>
              <p:cNvPr id="31" name="Grafik 15">
                <a:extLst>
                  <a:ext uri="{FF2B5EF4-FFF2-40B4-BE49-F238E27FC236}">
                    <a16:creationId xmlns:a16="http://schemas.microsoft.com/office/drawing/2014/main" xmlns="" id="{341CEFB2-77DE-CA4A-AAC4-8F75916CE2E8}"/>
                  </a:ext>
                </a:extLst>
              </p:cNvPr>
              <p:cNvPicPr>
                <a:picLocks noChangeAspect="1"/>
              </p:cNvPicPr>
              <p:nvPr/>
            </p:nvPicPr>
            <p:blipFill>
              <a:blip r:embed="rId7"/>
              <a:stretch/>
            </p:blipFill>
            <p:spPr>
              <a:xfrm>
                <a:off x="7883912" y="6011732"/>
                <a:ext cx="432000" cy="432000"/>
              </a:xfrm>
              <a:prstGeom prst="rect">
                <a:avLst/>
              </a:prstGeom>
              <a:ln>
                <a:noFill/>
              </a:ln>
            </p:spPr>
          </p:pic>
          <p:pic>
            <p:nvPicPr>
              <p:cNvPr id="12" name="Grafik 11">
                <a:extLst>
                  <a:ext uri="{FF2B5EF4-FFF2-40B4-BE49-F238E27FC236}">
                    <a16:creationId xmlns:a16="http://schemas.microsoft.com/office/drawing/2014/main" xmlns="" id="{3ADA2D30-8D5E-E14C-988E-DA92607B4494}"/>
                  </a:ext>
                </a:extLst>
              </p:cNvPr>
              <p:cNvPicPr>
                <a:picLocks noChangeAspect="1"/>
              </p:cNvPicPr>
              <p:nvPr/>
            </p:nvPicPr>
            <p:blipFill>
              <a:blip r:embed="rId9"/>
              <a:stretch>
                <a:fillRect/>
              </a:stretch>
            </p:blipFill>
            <p:spPr>
              <a:xfrm>
                <a:off x="8825383" y="5741938"/>
                <a:ext cx="360000" cy="321912"/>
              </a:xfrm>
              <a:prstGeom prst="rect">
                <a:avLst/>
              </a:prstGeom>
            </p:spPr>
          </p:pic>
        </p:grpSp>
      </p:grpSp>
    </p:spTree>
    <p:extLst>
      <p:ext uri="{BB962C8B-B14F-4D97-AF65-F5344CB8AC3E}">
        <p14:creationId xmlns:p14="http://schemas.microsoft.com/office/powerpoint/2010/main" val="344840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6996240" y="6447960"/>
            <a:ext cx="2228400" cy="364680"/>
          </a:xfrm>
          <a:prstGeom prst="rect">
            <a:avLst/>
          </a:prstGeom>
          <a:noFill/>
          <a:ln>
            <a:noFill/>
          </a:ln>
        </p:spPr>
        <p:txBody>
          <a:bodyPr anchor="ctr">
            <a:noAutofit/>
          </a:bodyPr>
          <a:lstStyle/>
          <a:p>
            <a:pPr algn="r">
              <a:lnSpc>
                <a:spcPct val="100000"/>
              </a:lnSpc>
            </a:pPr>
            <a:fld id="{C86A246F-7D3A-40D0-B56B-54B2A049D5F6}" type="slidenum">
              <a:rPr lang="en-GB" sz="1200" b="0" strike="noStrike" spc="-1">
                <a:solidFill>
                  <a:srgbClr val="FFFFFF"/>
                </a:solidFill>
                <a:latin typeface="Calibri"/>
              </a:rPr>
              <a:t>3</a:t>
            </a:fld>
            <a:endParaRPr lang="de-DE" sz="1200" b="0" strike="noStrike" spc="-1">
              <a:latin typeface="Calibri"/>
            </a:endParaRPr>
          </a:p>
        </p:txBody>
      </p:sp>
      <p:sp>
        <p:nvSpPr>
          <p:cNvPr id="233" name="CustomShape 2"/>
          <p:cNvSpPr/>
          <p:nvPr/>
        </p:nvSpPr>
        <p:spPr>
          <a:xfrm>
            <a:off x="701160" y="1197042"/>
            <a:ext cx="7536892" cy="15919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de-DE" sz="4000" strike="noStrike" spc="-1" dirty="0">
                <a:latin typeface="Fira Sans Medium" panose="020B0503050000020004" pitchFamily="34" charset="0"/>
                <a:ea typeface="Fira Sans Medium" panose="020B0503050000020004" pitchFamily="34" charset="0"/>
              </a:rPr>
              <a:t>Diese UE behandelt die </a:t>
            </a:r>
            <a:r>
              <a:rPr lang="de-DE" sz="4000" dirty="0">
                <a:latin typeface="Fira Sans Medium" panose="020B0503050000020004" pitchFamily="34" charset="0"/>
                <a:ea typeface="Fira Sans Medium" panose="020B0503050000020004" pitchFamily="34" charset="0"/>
              </a:rPr>
              <a:t>Definition von Nachhaltigkeit und Nachhaltigem Konsum</a:t>
            </a:r>
          </a:p>
          <a:p>
            <a:pPr marL="343080" indent="-342720">
              <a:lnSpc>
                <a:spcPct val="90000"/>
              </a:lnSpc>
              <a:buClr>
                <a:srgbClr val="000000"/>
              </a:buClr>
              <a:buFont typeface="Arial"/>
              <a:buChar char="•"/>
            </a:pPr>
            <a:endParaRPr lang="de-DE" sz="4000" strike="noStrike" spc="-1" dirty="0">
              <a:latin typeface="Calibri"/>
            </a:endParaRPr>
          </a:p>
        </p:txBody>
      </p:sp>
      <p:pic>
        <p:nvPicPr>
          <p:cNvPr id="2" name="Grafik 1">
            <a:extLst>
              <a:ext uri="{FF2B5EF4-FFF2-40B4-BE49-F238E27FC236}">
                <a16:creationId xmlns:a16="http://schemas.microsoft.com/office/drawing/2014/main" xmlns="" id="{411AD842-3020-894C-A284-C6BFBB9E325D}"/>
              </a:ext>
            </a:extLst>
          </p:cNvPr>
          <p:cNvPicPr>
            <a:picLocks noChangeAspect="1"/>
          </p:cNvPicPr>
          <p:nvPr/>
        </p:nvPicPr>
        <p:blipFill>
          <a:blip r:embed="rId3"/>
          <a:stretch>
            <a:fillRect/>
          </a:stretch>
        </p:blipFill>
        <p:spPr>
          <a:xfrm>
            <a:off x="701160" y="3266730"/>
            <a:ext cx="8280000" cy="2703466"/>
          </a:xfrm>
          <a:prstGeom prst="rect">
            <a:avLst/>
          </a:prstGeom>
        </p:spPr>
      </p:pic>
    </p:spTree>
    <p:extLst>
      <p:ext uri="{BB962C8B-B14F-4D97-AF65-F5344CB8AC3E}">
        <p14:creationId xmlns:p14="http://schemas.microsoft.com/office/powerpoint/2010/main" val="2533047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xmlns="" id="{8C4900CE-C402-584A-9D8F-061AF60CFC0F}"/>
              </a:ext>
            </a:extLst>
          </p:cNvPr>
          <p:cNvSpPr>
            <a:spLocks noGrp="1"/>
          </p:cNvSpPr>
          <p:nvPr>
            <p:ph type="sldNum" sz="quarter" idx="12"/>
          </p:nvPr>
        </p:nvSpPr>
        <p:spPr>
          <a:xfrm>
            <a:off x="6996113" y="6463032"/>
            <a:ext cx="2228850" cy="365125"/>
          </a:xfrm>
        </p:spPr>
        <p:txBody>
          <a:bodyPr/>
          <a:lstStyle/>
          <a:p>
            <a:fld id="{D6E4BF45-56A7-1443-8528-2D79AA079E46}" type="slidenum">
              <a:rPr lang="en-GB" smtClean="0">
                <a:solidFill>
                  <a:schemeClr val="tx1"/>
                </a:solidFill>
              </a:rPr>
              <a:t>4</a:t>
            </a:fld>
            <a:endParaRPr lang="en-GB" dirty="0">
              <a:solidFill>
                <a:schemeClr val="tx1"/>
              </a:solidFill>
            </a:endParaRPr>
          </a:p>
        </p:txBody>
      </p:sp>
      <p:sp>
        <p:nvSpPr>
          <p:cNvPr id="7" name="Titel 1">
            <a:extLst>
              <a:ext uri="{FF2B5EF4-FFF2-40B4-BE49-F238E27FC236}">
                <a16:creationId xmlns:a16="http://schemas.microsoft.com/office/drawing/2014/main" xmlns="" id="{FCC9F453-4004-9442-86F2-60D6043818C9}"/>
              </a:ext>
            </a:extLst>
          </p:cNvPr>
          <p:cNvSpPr>
            <a:spLocks noGrp="1"/>
          </p:cNvSpPr>
          <p:nvPr>
            <p:ph type="ctrTitle"/>
          </p:nvPr>
        </p:nvSpPr>
        <p:spPr>
          <a:xfrm>
            <a:off x="877611" y="816551"/>
            <a:ext cx="8482013" cy="1994341"/>
          </a:xfrm>
        </p:spPr>
        <p:txBody>
          <a:bodyPr>
            <a:normAutofit/>
          </a:bodyPr>
          <a:lstStyle/>
          <a:p>
            <a:pPr algn="l"/>
            <a:r>
              <a:rPr lang="de-DE" sz="4000" b="1" dirty="0">
                <a:latin typeface="Fira Sans" panose="020B0503050000020004" pitchFamily="34" charset="0"/>
                <a:ea typeface="Fira Sans" panose="020B0503050000020004" pitchFamily="34" charset="0"/>
              </a:rPr>
              <a:t>Die Definition von</a:t>
            </a:r>
            <a:br>
              <a:rPr lang="de-DE" sz="4000" b="1" dirty="0">
                <a:latin typeface="Fira Sans" panose="020B0503050000020004" pitchFamily="34" charset="0"/>
                <a:ea typeface="Fira Sans" panose="020B0503050000020004" pitchFamily="34" charset="0"/>
              </a:rPr>
            </a:br>
            <a:r>
              <a:rPr lang="de-DE" sz="4000" b="1" dirty="0">
                <a:latin typeface="Fira Sans" panose="020B0503050000020004" pitchFamily="34" charset="0"/>
                <a:ea typeface="Fira Sans" panose="020B0503050000020004" pitchFamily="34" charset="0"/>
              </a:rPr>
              <a:t>„</a:t>
            </a:r>
            <a:r>
              <a:rPr lang="de-DE" sz="4000" b="1" dirty="0">
                <a:latin typeface="Fira Sans"/>
                <a:ea typeface="Fira Sans Medium" panose="020B0603050000020004" pitchFamily="34" charset="0"/>
              </a:rPr>
              <a:t>Nachhaltigkeit“</a:t>
            </a:r>
            <a:r>
              <a:rPr lang="de-DE" sz="4400" b="1" dirty="0">
                <a:solidFill>
                  <a:srgbClr val="64CFAC"/>
                </a:solidFill>
                <a:latin typeface="Fira Sans"/>
                <a:ea typeface="Fira Sans Medium" panose="020B0603050000020004" pitchFamily="34" charset="0"/>
              </a:rPr>
              <a:t/>
            </a:r>
            <a:br>
              <a:rPr lang="de-DE" sz="4400" b="1" dirty="0">
                <a:solidFill>
                  <a:srgbClr val="64CFAC"/>
                </a:solidFill>
                <a:latin typeface="Fira Sans"/>
                <a:ea typeface="Fira Sans Medium" panose="020B0603050000020004" pitchFamily="34" charset="0"/>
              </a:rPr>
            </a:br>
            <a:endParaRPr lang="de-DE" sz="2400" b="1" dirty="0">
              <a:latin typeface="Fira Sans Medium" panose="020B0603050000020004" pitchFamily="34" charset="0"/>
              <a:ea typeface="Fira Sans Medium" panose="020B0603050000020004" pitchFamily="34" charset="0"/>
            </a:endParaRPr>
          </a:p>
        </p:txBody>
      </p:sp>
      <p:sp>
        <p:nvSpPr>
          <p:cNvPr id="13" name="Textfeld 12">
            <a:extLst>
              <a:ext uri="{FF2B5EF4-FFF2-40B4-BE49-F238E27FC236}">
                <a16:creationId xmlns:a16="http://schemas.microsoft.com/office/drawing/2014/main" xmlns="" id="{A189351F-7908-1047-996D-62D9C4DED608}"/>
              </a:ext>
            </a:extLst>
          </p:cNvPr>
          <p:cNvSpPr txBox="1"/>
          <p:nvPr/>
        </p:nvSpPr>
        <p:spPr>
          <a:xfrm>
            <a:off x="877611" y="2665955"/>
            <a:ext cx="7656790" cy="3139321"/>
          </a:xfrm>
          <a:prstGeom prst="rect">
            <a:avLst/>
          </a:prstGeom>
          <a:noFill/>
        </p:spPr>
        <p:txBody>
          <a:bodyPr wrap="square" rtlCol="0">
            <a:spAutoFit/>
          </a:bodyPr>
          <a:lstStyle/>
          <a:p>
            <a:endParaRPr lang="de-DE" dirty="0">
              <a:latin typeface="Fira Sans" panose="020B0503050000020004" pitchFamily="34" charset="0"/>
              <a:ea typeface="Fira Sans" panose="020B0503050000020004" pitchFamily="34" charset="0"/>
            </a:endParaRPr>
          </a:p>
          <a:p>
            <a:r>
              <a:rPr lang="de-DE" sz="2400" b="1" dirty="0">
                <a:latin typeface="Fira Sans" panose="020B0503050000020004" pitchFamily="34" charset="0"/>
                <a:ea typeface="Fira Sans" panose="020B0503050000020004" pitchFamily="34" charset="0"/>
              </a:rPr>
              <a:t>Nachhaltigkeit bedeutet, dass sozio-kulturelle, ökologische und ökonomische Ressourcen nur soweit </a:t>
            </a:r>
            <a:r>
              <a:rPr lang="de-DE" sz="2400" b="1" dirty="0" err="1">
                <a:latin typeface="Fira Sans" panose="020B0503050000020004" pitchFamily="34" charset="0"/>
                <a:ea typeface="Fira Sans" panose="020B0503050000020004" pitchFamily="34" charset="0"/>
              </a:rPr>
              <a:t>ver</a:t>
            </a:r>
            <a:r>
              <a:rPr lang="de-DE" sz="2400" b="1" dirty="0">
                <a:latin typeface="Fira Sans" panose="020B0503050000020004" pitchFamily="34" charset="0"/>
                <a:ea typeface="Fira Sans" panose="020B0503050000020004" pitchFamily="34" charset="0"/>
              </a:rPr>
              <a:t>- und gebraucht werden, dass sie auch zukünftigen Generationen in der gleichen Qualität und Quantität zur Verfügung stehen </a:t>
            </a:r>
            <a:r>
              <a:rPr lang="de-DE" sz="2400" dirty="0">
                <a:latin typeface="Fira Sans" panose="020B0503050000020004" pitchFamily="34" charset="0"/>
                <a:ea typeface="Fira Sans" panose="020B0503050000020004" pitchFamily="34" charset="0"/>
              </a:rPr>
              <a:t>[1]</a:t>
            </a:r>
            <a:r>
              <a:rPr lang="de-DE" sz="2400" b="1" dirty="0">
                <a:latin typeface="Fira Sans" panose="020B0503050000020004" pitchFamily="34" charset="0"/>
                <a:ea typeface="Fira Sans" panose="020B0503050000020004" pitchFamily="34" charset="0"/>
              </a:rPr>
              <a:t>.</a:t>
            </a:r>
          </a:p>
          <a:p>
            <a:endParaRPr lang="de-DE" dirty="0">
              <a:latin typeface="Fira Sans" panose="020B0503050000020004" pitchFamily="34" charset="0"/>
              <a:ea typeface="Fira Sans" panose="020B0503050000020004" pitchFamily="34" charset="0"/>
            </a:endParaRPr>
          </a:p>
          <a:p>
            <a:r>
              <a:rPr lang="de-DE" sz="1400" dirty="0">
                <a:latin typeface="Fira Sans Light" panose="020B0403050000020004" pitchFamily="34" charset="0"/>
                <a:ea typeface="Fira Sans Light" panose="020B0403050000020004" pitchFamily="34" charset="0"/>
              </a:rPr>
              <a:t>[1] Definition nach der Brundtland-Kommission (Weltkommission für Umwelt und Entwicklung) der Vereinten Nationen, tätig von 1983 -1987, veröffentlicht im 1987 im Brundtland-Bericht „</a:t>
            </a:r>
            <a:r>
              <a:rPr lang="de-DE" sz="1400" dirty="0" err="1">
                <a:latin typeface="Fira Sans Light" panose="020B0403050000020004" pitchFamily="34" charset="0"/>
                <a:ea typeface="Fira Sans Light" panose="020B0403050000020004" pitchFamily="34" charset="0"/>
              </a:rPr>
              <a:t>Our</a:t>
            </a:r>
            <a:r>
              <a:rPr lang="de-DE" sz="1400" dirty="0">
                <a:latin typeface="Fira Sans Light" panose="020B0403050000020004" pitchFamily="34" charset="0"/>
                <a:ea typeface="Fira Sans Light" panose="020B0403050000020004" pitchFamily="34" charset="0"/>
              </a:rPr>
              <a:t> Common Future“.</a:t>
            </a:r>
          </a:p>
        </p:txBody>
      </p:sp>
    </p:spTree>
    <p:extLst>
      <p:ext uri="{BB962C8B-B14F-4D97-AF65-F5344CB8AC3E}">
        <p14:creationId xmlns:p14="http://schemas.microsoft.com/office/powerpoint/2010/main" val="331729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xmlns="" id="{8C4900CE-C402-584A-9D8F-061AF60CFC0F}"/>
              </a:ext>
            </a:extLst>
          </p:cNvPr>
          <p:cNvSpPr>
            <a:spLocks noGrp="1"/>
          </p:cNvSpPr>
          <p:nvPr>
            <p:ph type="sldNum" sz="quarter" idx="12"/>
          </p:nvPr>
        </p:nvSpPr>
        <p:spPr>
          <a:xfrm>
            <a:off x="6996113" y="6463032"/>
            <a:ext cx="2228850" cy="365125"/>
          </a:xfrm>
        </p:spPr>
        <p:txBody>
          <a:bodyPr/>
          <a:lstStyle/>
          <a:p>
            <a:fld id="{D6E4BF45-56A7-1443-8528-2D79AA079E46}" type="slidenum">
              <a:rPr lang="en-GB" smtClean="0">
                <a:solidFill>
                  <a:schemeClr val="tx1"/>
                </a:solidFill>
              </a:rPr>
              <a:t>5</a:t>
            </a:fld>
            <a:endParaRPr lang="en-GB" dirty="0">
              <a:solidFill>
                <a:schemeClr val="tx1"/>
              </a:solidFill>
            </a:endParaRPr>
          </a:p>
        </p:txBody>
      </p:sp>
      <p:sp>
        <p:nvSpPr>
          <p:cNvPr id="7" name="Titel 1">
            <a:extLst>
              <a:ext uri="{FF2B5EF4-FFF2-40B4-BE49-F238E27FC236}">
                <a16:creationId xmlns:a16="http://schemas.microsoft.com/office/drawing/2014/main" xmlns="" id="{FCC9F453-4004-9442-86F2-60D6043818C9}"/>
              </a:ext>
            </a:extLst>
          </p:cNvPr>
          <p:cNvSpPr>
            <a:spLocks noGrp="1"/>
          </p:cNvSpPr>
          <p:nvPr>
            <p:ph type="ctrTitle"/>
          </p:nvPr>
        </p:nvSpPr>
        <p:spPr>
          <a:xfrm>
            <a:off x="601156" y="1576980"/>
            <a:ext cx="8482013" cy="802914"/>
          </a:xfrm>
        </p:spPr>
        <p:txBody>
          <a:bodyPr>
            <a:normAutofit/>
          </a:bodyPr>
          <a:lstStyle/>
          <a:p>
            <a:pPr algn="l"/>
            <a:r>
              <a:rPr lang="de-DE" sz="4000" b="1" dirty="0">
                <a:latin typeface="Fira Sans" panose="020B0503050000020004" pitchFamily="34" charset="0"/>
                <a:ea typeface="Fira Sans" panose="020B0503050000020004" pitchFamily="34" charset="0"/>
              </a:rPr>
              <a:t>Nachhaltige Entwicklung</a:t>
            </a:r>
            <a:endParaRPr lang="de-DE" sz="4000" b="1" dirty="0">
              <a:latin typeface="Fira Sans Medium" panose="020B0603050000020004" pitchFamily="34" charset="0"/>
              <a:ea typeface="Fira Sans Medium" panose="020B0603050000020004" pitchFamily="34" charset="0"/>
            </a:endParaRPr>
          </a:p>
        </p:txBody>
      </p:sp>
      <p:sp>
        <p:nvSpPr>
          <p:cNvPr id="8" name="Footer Placeholder 4">
            <a:extLst>
              <a:ext uri="{FF2B5EF4-FFF2-40B4-BE49-F238E27FC236}">
                <a16:creationId xmlns:a16="http://schemas.microsoft.com/office/drawing/2014/main" xmlns="" id="{10C55EE9-4C90-714F-BF93-8463153E456C}"/>
              </a:ext>
            </a:extLst>
          </p:cNvPr>
          <p:cNvSpPr txBox="1">
            <a:spLocks/>
          </p:cNvSpPr>
          <p:nvPr/>
        </p:nvSpPr>
        <p:spPr>
          <a:xfrm>
            <a:off x="3281362" y="6463253"/>
            <a:ext cx="3343275" cy="365125"/>
          </a:xfrm>
          <a:prstGeom prst="rect">
            <a:avLst/>
          </a:prstGeom>
        </p:spPr>
        <p:txBody>
          <a:bodyPr vert="horz" lIns="91440" tIns="45720" rIns="91440" bIns="45720" rtlCol="0" anchor="ctr"/>
          <a:lstStyle>
            <a:defPPr>
              <a:defRPr lang="en-US"/>
            </a:defPPr>
            <a:lvl1pPr marL="0" algn="ctr" defTabSz="457200" rtl="0" eaLnBrk="1" latinLnBrk="0" hangingPunct="1">
              <a:defRPr sz="1500" kern="120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dirty="0"/>
          </a:p>
        </p:txBody>
      </p:sp>
      <p:sp>
        <p:nvSpPr>
          <p:cNvPr id="13" name="Textfeld 12">
            <a:extLst>
              <a:ext uri="{FF2B5EF4-FFF2-40B4-BE49-F238E27FC236}">
                <a16:creationId xmlns:a16="http://schemas.microsoft.com/office/drawing/2014/main" xmlns="" id="{A189351F-7908-1047-996D-62D9C4DED608}"/>
              </a:ext>
            </a:extLst>
          </p:cNvPr>
          <p:cNvSpPr txBox="1"/>
          <p:nvPr/>
        </p:nvSpPr>
        <p:spPr>
          <a:xfrm>
            <a:off x="5762737" y="2618854"/>
            <a:ext cx="3076463" cy="3046988"/>
          </a:xfrm>
          <a:prstGeom prst="rect">
            <a:avLst/>
          </a:prstGeom>
          <a:noFill/>
        </p:spPr>
        <p:txBody>
          <a:bodyPr wrap="square" rtlCol="0">
            <a:spAutoFit/>
          </a:bodyPr>
          <a:lstStyle/>
          <a:p>
            <a:r>
              <a:rPr lang="de-DE" sz="2400" dirty="0">
                <a:latin typeface="Fira Sans" panose="020B0503050000020004" pitchFamily="34" charset="0"/>
                <a:ea typeface="Fira Sans" panose="020B0503050000020004" pitchFamily="34" charset="0"/>
              </a:rPr>
              <a:t>Im September 2015 wurde die Agenda 2030 für nachhaltige Entwicklung von den Mitgliedsstaaten der Vereinten Nationen einstimmig verabschiedet.</a:t>
            </a:r>
          </a:p>
        </p:txBody>
      </p:sp>
      <p:pic>
        <p:nvPicPr>
          <p:cNvPr id="4" name="Grafik 3">
            <a:extLst>
              <a:ext uri="{FF2B5EF4-FFF2-40B4-BE49-F238E27FC236}">
                <a16:creationId xmlns:a16="http://schemas.microsoft.com/office/drawing/2014/main" xmlns="" id="{5817E932-CACA-5E4A-B42D-9EA5922D09B8}"/>
              </a:ext>
            </a:extLst>
          </p:cNvPr>
          <p:cNvPicPr>
            <a:picLocks noChangeAspect="1"/>
          </p:cNvPicPr>
          <p:nvPr/>
        </p:nvPicPr>
        <p:blipFill>
          <a:blip r:embed="rId3"/>
          <a:stretch>
            <a:fillRect/>
          </a:stretch>
        </p:blipFill>
        <p:spPr>
          <a:xfrm>
            <a:off x="711992" y="2898958"/>
            <a:ext cx="4703618" cy="2643774"/>
          </a:xfrm>
          <a:prstGeom prst="rect">
            <a:avLst/>
          </a:prstGeom>
        </p:spPr>
      </p:pic>
      <p:sp>
        <p:nvSpPr>
          <p:cNvPr id="9" name="Textfeld 8">
            <a:extLst>
              <a:ext uri="{FF2B5EF4-FFF2-40B4-BE49-F238E27FC236}">
                <a16:creationId xmlns:a16="http://schemas.microsoft.com/office/drawing/2014/main" xmlns="" id="{C345AEEE-1729-934D-9E45-6E265A56A8B4}"/>
              </a:ext>
            </a:extLst>
          </p:cNvPr>
          <p:cNvSpPr txBox="1"/>
          <p:nvPr/>
        </p:nvSpPr>
        <p:spPr>
          <a:xfrm>
            <a:off x="601156" y="5419621"/>
            <a:ext cx="1654620" cy="246221"/>
          </a:xfrm>
          <a:prstGeom prst="rect">
            <a:avLst/>
          </a:prstGeom>
          <a:noFill/>
        </p:spPr>
        <p:txBody>
          <a:bodyPr wrap="none" rtlCol="0">
            <a:spAutoFit/>
          </a:bodyPr>
          <a:lstStyle/>
          <a:p>
            <a:r>
              <a:rPr lang="de-DE" sz="1000" dirty="0">
                <a:latin typeface="Fira Sans" panose="020B0503050000020004" pitchFamily="34" charset="0"/>
                <a:ea typeface="Fira Sans" panose="020B0503050000020004" pitchFamily="34" charset="0"/>
              </a:rPr>
              <a:t>Bild: </a:t>
            </a:r>
            <a:r>
              <a:rPr lang="de-DE" sz="1000" dirty="0" err="1">
                <a:latin typeface="Fira Sans" panose="020B0503050000020004" pitchFamily="34" charset="0"/>
                <a:ea typeface="Fira Sans" panose="020B0503050000020004" pitchFamily="34" charset="0"/>
              </a:rPr>
              <a:t>Bundesregierung.de</a:t>
            </a:r>
            <a:endParaRPr lang="de-DE" sz="1000" dirty="0">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272999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xmlns="" id="{8C4900CE-C402-584A-9D8F-061AF60CFC0F}"/>
              </a:ext>
            </a:extLst>
          </p:cNvPr>
          <p:cNvSpPr>
            <a:spLocks noGrp="1"/>
          </p:cNvSpPr>
          <p:nvPr>
            <p:ph type="sldNum" sz="quarter" idx="12"/>
          </p:nvPr>
        </p:nvSpPr>
        <p:spPr>
          <a:xfrm>
            <a:off x="6996113" y="6463032"/>
            <a:ext cx="2228850" cy="365125"/>
          </a:xfrm>
        </p:spPr>
        <p:txBody>
          <a:bodyPr/>
          <a:lstStyle/>
          <a:p>
            <a:fld id="{D6E4BF45-56A7-1443-8528-2D79AA079E46}" type="slidenum">
              <a:rPr lang="en-GB" smtClean="0">
                <a:solidFill>
                  <a:schemeClr val="tx1"/>
                </a:solidFill>
              </a:rPr>
              <a:t>6</a:t>
            </a:fld>
            <a:endParaRPr lang="en-GB" dirty="0">
              <a:solidFill>
                <a:schemeClr val="tx1"/>
              </a:solidFill>
            </a:endParaRPr>
          </a:p>
        </p:txBody>
      </p:sp>
      <p:sp>
        <p:nvSpPr>
          <p:cNvPr id="7" name="Titel 1">
            <a:extLst>
              <a:ext uri="{FF2B5EF4-FFF2-40B4-BE49-F238E27FC236}">
                <a16:creationId xmlns:a16="http://schemas.microsoft.com/office/drawing/2014/main" xmlns="" id="{FCC9F453-4004-9442-86F2-60D6043818C9}"/>
              </a:ext>
            </a:extLst>
          </p:cNvPr>
          <p:cNvSpPr>
            <a:spLocks noGrp="1"/>
          </p:cNvSpPr>
          <p:nvPr>
            <p:ph type="ctrTitle"/>
          </p:nvPr>
        </p:nvSpPr>
        <p:spPr>
          <a:xfrm>
            <a:off x="877611" y="816551"/>
            <a:ext cx="8482013" cy="1994341"/>
          </a:xfrm>
        </p:spPr>
        <p:txBody>
          <a:bodyPr>
            <a:normAutofit/>
          </a:bodyPr>
          <a:lstStyle/>
          <a:p>
            <a:pPr algn="l"/>
            <a:r>
              <a:rPr lang="de-DE" sz="4000" b="1" dirty="0">
                <a:latin typeface="Fira Sans" panose="020B0503050000020004" pitchFamily="34" charset="0"/>
                <a:ea typeface="Fira Sans" panose="020B0503050000020004" pitchFamily="34" charset="0"/>
              </a:rPr>
              <a:t>Was beinhaltet der </a:t>
            </a:r>
            <a:br>
              <a:rPr lang="de-DE" sz="4000" b="1" dirty="0">
                <a:latin typeface="Fira Sans" panose="020B0503050000020004" pitchFamily="34" charset="0"/>
                <a:ea typeface="Fira Sans" panose="020B0503050000020004" pitchFamily="34" charset="0"/>
              </a:rPr>
            </a:br>
            <a:r>
              <a:rPr lang="de-DE" sz="4000" b="1" dirty="0">
                <a:latin typeface="Fira Sans" panose="020B0503050000020004" pitchFamily="34" charset="0"/>
                <a:ea typeface="Fira Sans" panose="020B0503050000020004" pitchFamily="34" charset="0"/>
              </a:rPr>
              <a:t>Begriff „</a:t>
            </a:r>
            <a:r>
              <a:rPr lang="de-DE" sz="4000" b="1" dirty="0">
                <a:latin typeface="Fira Sans"/>
                <a:ea typeface="Fira Sans Medium" panose="020B0603050000020004" pitchFamily="34" charset="0"/>
              </a:rPr>
              <a:t>Nachhaltigkeit“?</a:t>
            </a:r>
            <a:r>
              <a:rPr lang="de-DE" sz="4400" b="1" dirty="0">
                <a:solidFill>
                  <a:srgbClr val="64CFAC"/>
                </a:solidFill>
                <a:latin typeface="Fira Sans"/>
                <a:ea typeface="Fira Sans Medium" panose="020B0603050000020004" pitchFamily="34" charset="0"/>
              </a:rPr>
              <a:t/>
            </a:r>
            <a:br>
              <a:rPr lang="de-DE" sz="4400" b="1" dirty="0">
                <a:solidFill>
                  <a:srgbClr val="64CFAC"/>
                </a:solidFill>
                <a:latin typeface="Fira Sans"/>
                <a:ea typeface="Fira Sans Medium" panose="020B0603050000020004" pitchFamily="34" charset="0"/>
              </a:rPr>
            </a:br>
            <a:endParaRPr lang="de-DE" sz="2400" b="1" dirty="0">
              <a:latin typeface="Fira Sans Medium" panose="020B0603050000020004" pitchFamily="34" charset="0"/>
              <a:ea typeface="Fira Sans Medium" panose="020B0603050000020004" pitchFamily="34" charset="0"/>
            </a:endParaRPr>
          </a:p>
        </p:txBody>
      </p:sp>
      <p:grpSp>
        <p:nvGrpSpPr>
          <p:cNvPr id="12" name="Gruppieren 11">
            <a:extLst>
              <a:ext uri="{FF2B5EF4-FFF2-40B4-BE49-F238E27FC236}">
                <a16:creationId xmlns:a16="http://schemas.microsoft.com/office/drawing/2014/main" xmlns="" id="{AEC0C476-BDE0-D642-9FBF-5FCE351656C2}"/>
              </a:ext>
            </a:extLst>
          </p:cNvPr>
          <p:cNvGrpSpPr/>
          <p:nvPr/>
        </p:nvGrpSpPr>
        <p:grpSpPr>
          <a:xfrm>
            <a:off x="877611" y="2818284"/>
            <a:ext cx="3679681" cy="3223165"/>
            <a:chOff x="5866767" y="2313788"/>
            <a:chExt cx="3679681" cy="3013820"/>
          </a:xfrm>
        </p:grpSpPr>
        <p:sp>
          <p:nvSpPr>
            <p:cNvPr id="4" name="Rechteck 3">
              <a:extLst>
                <a:ext uri="{FF2B5EF4-FFF2-40B4-BE49-F238E27FC236}">
                  <a16:creationId xmlns:a16="http://schemas.microsoft.com/office/drawing/2014/main" xmlns="" id="{8B07CDE7-8662-2441-AA27-90D9A2D11C12}"/>
                </a:ext>
              </a:extLst>
            </p:cNvPr>
            <p:cNvSpPr/>
            <p:nvPr/>
          </p:nvSpPr>
          <p:spPr>
            <a:xfrm>
              <a:off x="6597007" y="3309519"/>
              <a:ext cx="504497" cy="201808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latin typeface="Fira Sans" panose="020B0503050000020004" pitchFamily="34" charset="0"/>
                  <a:ea typeface="Fira Sans" panose="020B0503050000020004" pitchFamily="34" charset="0"/>
                </a:rPr>
                <a:t>Ökologie</a:t>
              </a:r>
            </a:p>
          </p:txBody>
        </p:sp>
        <p:sp>
          <p:nvSpPr>
            <p:cNvPr id="9" name="Rechteck 8">
              <a:extLst>
                <a:ext uri="{FF2B5EF4-FFF2-40B4-BE49-F238E27FC236}">
                  <a16:creationId xmlns:a16="http://schemas.microsoft.com/office/drawing/2014/main" xmlns="" id="{8D83109A-9D1F-CA43-BFA0-FED361CA41BF}"/>
                </a:ext>
              </a:extLst>
            </p:cNvPr>
            <p:cNvSpPr/>
            <p:nvPr/>
          </p:nvSpPr>
          <p:spPr>
            <a:xfrm>
              <a:off x="7492248" y="3309518"/>
              <a:ext cx="504497" cy="201808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latin typeface="Fira Sans" panose="020B0503050000020004" pitchFamily="34" charset="0"/>
                  <a:ea typeface="Fira Sans" panose="020B0503050000020004" pitchFamily="34" charset="0"/>
                </a:rPr>
                <a:t>Ökonomie</a:t>
              </a:r>
            </a:p>
          </p:txBody>
        </p:sp>
        <p:sp>
          <p:nvSpPr>
            <p:cNvPr id="10" name="Rechteck 9">
              <a:extLst>
                <a:ext uri="{FF2B5EF4-FFF2-40B4-BE49-F238E27FC236}">
                  <a16:creationId xmlns:a16="http://schemas.microsoft.com/office/drawing/2014/main" xmlns="" id="{4A4BD9C0-6684-3546-9C15-6C7D3F9FD196}"/>
                </a:ext>
              </a:extLst>
            </p:cNvPr>
            <p:cNvSpPr/>
            <p:nvPr/>
          </p:nvSpPr>
          <p:spPr>
            <a:xfrm>
              <a:off x="8368000" y="3309518"/>
              <a:ext cx="504497" cy="201808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latin typeface="Fira Sans" panose="020B0503050000020004" pitchFamily="34" charset="0"/>
                  <a:ea typeface="Fira Sans" panose="020B0503050000020004" pitchFamily="34" charset="0"/>
                </a:rPr>
                <a:t>Soziales</a:t>
              </a:r>
            </a:p>
          </p:txBody>
        </p:sp>
        <p:sp>
          <p:nvSpPr>
            <p:cNvPr id="11" name="Dreieck 10">
              <a:extLst>
                <a:ext uri="{FF2B5EF4-FFF2-40B4-BE49-F238E27FC236}">
                  <a16:creationId xmlns:a16="http://schemas.microsoft.com/office/drawing/2014/main" xmlns="" id="{4F240DB4-EE40-FD4D-BBF7-94FE81CB0180}"/>
                </a:ext>
              </a:extLst>
            </p:cNvPr>
            <p:cNvSpPr/>
            <p:nvPr/>
          </p:nvSpPr>
          <p:spPr>
            <a:xfrm>
              <a:off x="5866767" y="2313788"/>
              <a:ext cx="3679681" cy="900623"/>
            </a:xfrm>
            <a:prstGeom prst="triangle">
              <a:avLst>
                <a:gd name="adj" fmla="val 5256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Fira Sans" panose="020B0503050000020004" pitchFamily="34" charset="0"/>
                  <a:ea typeface="Fira Sans" panose="020B0503050000020004" pitchFamily="34" charset="0"/>
                </a:rPr>
                <a:t>Nachhaltigkeit</a:t>
              </a:r>
            </a:p>
          </p:txBody>
        </p:sp>
      </p:grpSp>
      <p:sp>
        <p:nvSpPr>
          <p:cNvPr id="13" name="Textfeld 12">
            <a:extLst>
              <a:ext uri="{FF2B5EF4-FFF2-40B4-BE49-F238E27FC236}">
                <a16:creationId xmlns:a16="http://schemas.microsoft.com/office/drawing/2014/main" xmlns="" id="{A189351F-7908-1047-996D-62D9C4DED608}"/>
              </a:ext>
            </a:extLst>
          </p:cNvPr>
          <p:cNvSpPr txBox="1"/>
          <p:nvPr/>
        </p:nvSpPr>
        <p:spPr>
          <a:xfrm>
            <a:off x="4953000" y="4471788"/>
            <a:ext cx="4701363" cy="1569660"/>
          </a:xfrm>
          <a:prstGeom prst="rect">
            <a:avLst/>
          </a:prstGeom>
          <a:noFill/>
        </p:spPr>
        <p:txBody>
          <a:bodyPr wrap="square" rtlCol="0">
            <a:spAutoFit/>
          </a:bodyPr>
          <a:lstStyle/>
          <a:p>
            <a:r>
              <a:rPr lang="de-DE" sz="2400" b="1" dirty="0">
                <a:latin typeface="Fira Sans" panose="020B0503050000020004" pitchFamily="34" charset="0"/>
                <a:ea typeface="Fira Sans" panose="020B0503050000020004" pitchFamily="34" charset="0"/>
              </a:rPr>
              <a:t>Nachhaltig = Ökologisch + Fair</a:t>
            </a:r>
          </a:p>
          <a:p>
            <a:endParaRPr lang="de-DE" sz="2400" b="1" dirty="0">
              <a:latin typeface="Fira Sans" panose="020B0503050000020004" pitchFamily="34" charset="0"/>
              <a:ea typeface="Fira Sans" panose="020B0503050000020004" pitchFamily="34" charset="0"/>
            </a:endParaRPr>
          </a:p>
          <a:p>
            <a:r>
              <a:rPr lang="de-DE" sz="2400" b="1" dirty="0">
                <a:latin typeface="Fira Sans" panose="020B0503050000020004" pitchFamily="34" charset="0"/>
                <a:ea typeface="Fira Sans" panose="020B0503050000020004" pitchFamily="34" charset="0"/>
              </a:rPr>
              <a:t>Die Nachhaltigkeitsdimensionen sind gleichrangig.</a:t>
            </a:r>
          </a:p>
        </p:txBody>
      </p:sp>
    </p:spTree>
    <p:extLst>
      <p:ext uri="{BB962C8B-B14F-4D97-AF65-F5344CB8AC3E}">
        <p14:creationId xmlns:p14="http://schemas.microsoft.com/office/powerpoint/2010/main" val="243443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xmlns="" id="{8C4900CE-C402-584A-9D8F-061AF60CFC0F}"/>
              </a:ext>
            </a:extLst>
          </p:cNvPr>
          <p:cNvSpPr>
            <a:spLocks noGrp="1"/>
          </p:cNvSpPr>
          <p:nvPr>
            <p:ph type="sldNum" sz="quarter" idx="12"/>
          </p:nvPr>
        </p:nvSpPr>
        <p:spPr>
          <a:xfrm>
            <a:off x="6996113" y="6463032"/>
            <a:ext cx="2228850" cy="365125"/>
          </a:xfrm>
        </p:spPr>
        <p:txBody>
          <a:bodyPr/>
          <a:lstStyle/>
          <a:p>
            <a:fld id="{D6E4BF45-56A7-1443-8528-2D79AA079E46}" type="slidenum">
              <a:rPr lang="en-GB" smtClean="0">
                <a:solidFill>
                  <a:schemeClr val="tx1"/>
                </a:solidFill>
              </a:rPr>
              <a:t>7</a:t>
            </a:fld>
            <a:endParaRPr lang="en-GB" dirty="0">
              <a:solidFill>
                <a:schemeClr val="tx1"/>
              </a:solidFill>
            </a:endParaRPr>
          </a:p>
        </p:txBody>
      </p:sp>
      <p:sp>
        <p:nvSpPr>
          <p:cNvPr id="7" name="Titel 1">
            <a:extLst>
              <a:ext uri="{FF2B5EF4-FFF2-40B4-BE49-F238E27FC236}">
                <a16:creationId xmlns:a16="http://schemas.microsoft.com/office/drawing/2014/main" xmlns="" id="{FCC9F453-4004-9442-86F2-60D6043818C9}"/>
              </a:ext>
            </a:extLst>
          </p:cNvPr>
          <p:cNvSpPr>
            <a:spLocks noGrp="1"/>
          </p:cNvSpPr>
          <p:nvPr>
            <p:ph type="ctrTitle"/>
          </p:nvPr>
        </p:nvSpPr>
        <p:spPr>
          <a:xfrm>
            <a:off x="484169" y="1206973"/>
            <a:ext cx="8482013" cy="885895"/>
          </a:xfrm>
        </p:spPr>
        <p:txBody>
          <a:bodyPr>
            <a:noAutofit/>
          </a:bodyPr>
          <a:lstStyle/>
          <a:p>
            <a:pPr algn="l">
              <a:lnSpc>
                <a:spcPct val="100000"/>
              </a:lnSpc>
            </a:pPr>
            <a:r>
              <a:rPr lang="de-DE" sz="4000" b="1" dirty="0">
                <a:latin typeface="Fira Sans" panose="020B0503050000020004" pitchFamily="34" charset="0"/>
                <a:ea typeface="Fira Sans" panose="020B0503050000020004" pitchFamily="34" charset="0"/>
              </a:rPr>
              <a:t>Was beinhaltet der </a:t>
            </a:r>
            <a:br>
              <a:rPr lang="de-DE" sz="4000" b="1" dirty="0">
                <a:latin typeface="Fira Sans" panose="020B0503050000020004" pitchFamily="34" charset="0"/>
                <a:ea typeface="Fira Sans" panose="020B0503050000020004" pitchFamily="34" charset="0"/>
              </a:rPr>
            </a:br>
            <a:r>
              <a:rPr lang="de-DE" sz="4000" b="1" dirty="0">
                <a:latin typeface="Fira Sans" panose="020B0503050000020004" pitchFamily="34" charset="0"/>
                <a:ea typeface="Fira Sans" panose="020B0503050000020004" pitchFamily="34" charset="0"/>
              </a:rPr>
              <a:t>Begriff „Nachhaltigkeit</a:t>
            </a:r>
            <a:r>
              <a:rPr lang="de-DE" sz="4000" b="1" dirty="0">
                <a:latin typeface="Fira Sans"/>
                <a:ea typeface="Fira Sans Medium" panose="020B0603050000020004" pitchFamily="34" charset="0"/>
              </a:rPr>
              <a:t>“?</a:t>
            </a:r>
            <a:endParaRPr lang="de-DE" sz="4000" b="1" dirty="0">
              <a:latin typeface="Fira Sans Medium" panose="020B0603050000020004" pitchFamily="34" charset="0"/>
              <a:ea typeface="Fira Sans Medium" panose="020B0603050000020004" pitchFamily="34" charset="0"/>
            </a:endParaRPr>
          </a:p>
        </p:txBody>
      </p:sp>
      <p:sp>
        <p:nvSpPr>
          <p:cNvPr id="9" name="Footer Placeholder 4">
            <a:extLst>
              <a:ext uri="{FF2B5EF4-FFF2-40B4-BE49-F238E27FC236}">
                <a16:creationId xmlns:a16="http://schemas.microsoft.com/office/drawing/2014/main" xmlns="" id="{E2749DBF-F19D-AD47-B313-FC2469BF4F11}"/>
              </a:ext>
            </a:extLst>
          </p:cNvPr>
          <p:cNvSpPr txBox="1">
            <a:spLocks/>
          </p:cNvSpPr>
          <p:nvPr/>
        </p:nvSpPr>
        <p:spPr>
          <a:xfrm>
            <a:off x="3281362" y="6463253"/>
            <a:ext cx="3343275" cy="365125"/>
          </a:xfrm>
          <a:prstGeom prst="rect">
            <a:avLst/>
          </a:prstGeom>
        </p:spPr>
        <p:txBody>
          <a:bodyPr vert="horz" lIns="91440" tIns="45720" rIns="91440" bIns="45720" rtlCol="0" anchor="ctr"/>
          <a:lstStyle>
            <a:defPPr>
              <a:defRPr lang="en-US"/>
            </a:defPPr>
            <a:lvl1pPr marL="0" algn="ctr" defTabSz="457200" rtl="0" eaLnBrk="1" latinLnBrk="0" hangingPunct="1">
              <a:defRPr sz="1500" kern="120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dirty="0"/>
          </a:p>
        </p:txBody>
      </p:sp>
      <p:grpSp>
        <p:nvGrpSpPr>
          <p:cNvPr id="4" name="Gruppieren 3">
            <a:extLst>
              <a:ext uri="{FF2B5EF4-FFF2-40B4-BE49-F238E27FC236}">
                <a16:creationId xmlns:a16="http://schemas.microsoft.com/office/drawing/2014/main" xmlns="" id="{9100F349-46C5-1248-9E93-0FD9002B7473}"/>
              </a:ext>
            </a:extLst>
          </p:cNvPr>
          <p:cNvGrpSpPr/>
          <p:nvPr/>
        </p:nvGrpSpPr>
        <p:grpSpPr>
          <a:xfrm>
            <a:off x="733550" y="2491311"/>
            <a:ext cx="3679681" cy="3508590"/>
            <a:chOff x="6016486" y="2232575"/>
            <a:chExt cx="3679681" cy="3508590"/>
          </a:xfrm>
        </p:grpSpPr>
        <p:grpSp>
          <p:nvGrpSpPr>
            <p:cNvPr id="10" name="Gruppieren 9">
              <a:extLst>
                <a:ext uri="{FF2B5EF4-FFF2-40B4-BE49-F238E27FC236}">
                  <a16:creationId xmlns:a16="http://schemas.microsoft.com/office/drawing/2014/main" xmlns="" id="{A76AED29-F6BD-A64C-8E5F-F321EB2B425D}"/>
                </a:ext>
              </a:extLst>
            </p:cNvPr>
            <p:cNvGrpSpPr/>
            <p:nvPr/>
          </p:nvGrpSpPr>
          <p:grpSpPr>
            <a:xfrm>
              <a:off x="6016486" y="2232575"/>
              <a:ext cx="3679681" cy="3013820"/>
              <a:chOff x="5866767" y="2313788"/>
              <a:chExt cx="3679681" cy="3013820"/>
            </a:xfrm>
          </p:grpSpPr>
          <p:sp>
            <p:nvSpPr>
              <p:cNvPr id="11" name="Rechteck 10">
                <a:extLst>
                  <a:ext uri="{FF2B5EF4-FFF2-40B4-BE49-F238E27FC236}">
                    <a16:creationId xmlns:a16="http://schemas.microsoft.com/office/drawing/2014/main" xmlns="" id="{EF1E72E1-B111-CC4E-809E-7E4918F4B2B2}"/>
                  </a:ext>
                </a:extLst>
              </p:cNvPr>
              <p:cNvSpPr/>
              <p:nvPr/>
            </p:nvSpPr>
            <p:spPr>
              <a:xfrm>
                <a:off x="6597007" y="3309519"/>
                <a:ext cx="504497" cy="2018089"/>
              </a:xfrm>
              <a:prstGeom prst="rect">
                <a:avLst/>
              </a:prstGeom>
              <a:solidFill>
                <a:srgbClr val="FF7C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latin typeface="Fira Sans" panose="020B0503050000020004" pitchFamily="34" charset="0"/>
                    <a:ea typeface="Fira Sans" panose="020B0503050000020004" pitchFamily="34" charset="0"/>
                  </a:rPr>
                  <a:t>Kultur</a:t>
                </a:r>
              </a:p>
            </p:txBody>
          </p:sp>
          <p:sp>
            <p:nvSpPr>
              <p:cNvPr id="12" name="Rechteck 11">
                <a:extLst>
                  <a:ext uri="{FF2B5EF4-FFF2-40B4-BE49-F238E27FC236}">
                    <a16:creationId xmlns:a16="http://schemas.microsoft.com/office/drawing/2014/main" xmlns="" id="{CC7461B7-BFD9-2742-B49C-62BBB2D990D8}"/>
                  </a:ext>
                </a:extLst>
              </p:cNvPr>
              <p:cNvSpPr/>
              <p:nvPr/>
            </p:nvSpPr>
            <p:spPr>
              <a:xfrm>
                <a:off x="7492248" y="3309518"/>
                <a:ext cx="504497" cy="201808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latin typeface="Fira Sans" panose="020B0503050000020004" pitchFamily="34" charset="0"/>
                    <a:ea typeface="Fira Sans" panose="020B0503050000020004" pitchFamily="34" charset="0"/>
                  </a:rPr>
                  <a:t>Ökonomie</a:t>
                </a:r>
              </a:p>
            </p:txBody>
          </p:sp>
          <p:sp>
            <p:nvSpPr>
              <p:cNvPr id="13" name="Rechteck 12">
                <a:extLst>
                  <a:ext uri="{FF2B5EF4-FFF2-40B4-BE49-F238E27FC236}">
                    <a16:creationId xmlns:a16="http://schemas.microsoft.com/office/drawing/2014/main" xmlns="" id="{9FF6A242-925D-CA41-A518-7A8013FC0FDE}"/>
                  </a:ext>
                </a:extLst>
              </p:cNvPr>
              <p:cNvSpPr/>
              <p:nvPr/>
            </p:nvSpPr>
            <p:spPr>
              <a:xfrm>
                <a:off x="8368000" y="3309518"/>
                <a:ext cx="504497" cy="201808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tx1"/>
                    </a:solidFill>
                    <a:latin typeface="Fira Sans" panose="020B0503050000020004" pitchFamily="34" charset="0"/>
                    <a:ea typeface="Fira Sans" panose="020B0503050000020004" pitchFamily="34" charset="0"/>
                  </a:rPr>
                  <a:t>Soziales</a:t>
                </a:r>
              </a:p>
            </p:txBody>
          </p:sp>
          <p:sp>
            <p:nvSpPr>
              <p:cNvPr id="14" name="Dreieck 13">
                <a:extLst>
                  <a:ext uri="{FF2B5EF4-FFF2-40B4-BE49-F238E27FC236}">
                    <a16:creationId xmlns:a16="http://schemas.microsoft.com/office/drawing/2014/main" xmlns="" id="{88B36280-1017-AA47-AAA4-C78E15C50232}"/>
                  </a:ext>
                </a:extLst>
              </p:cNvPr>
              <p:cNvSpPr/>
              <p:nvPr/>
            </p:nvSpPr>
            <p:spPr>
              <a:xfrm>
                <a:off x="5866767" y="2313788"/>
                <a:ext cx="3679681" cy="900623"/>
              </a:xfrm>
              <a:prstGeom prst="triangle">
                <a:avLst>
                  <a:gd name="adj" fmla="val 5256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Fira Sans" panose="020B0503050000020004" pitchFamily="34" charset="0"/>
                    <a:ea typeface="Fira Sans" panose="020B0503050000020004" pitchFamily="34" charset="0"/>
                  </a:rPr>
                  <a:t>Nachhaltigkeit</a:t>
                </a:r>
              </a:p>
            </p:txBody>
          </p:sp>
        </p:grpSp>
        <p:sp>
          <p:nvSpPr>
            <p:cNvPr id="3" name="Rechteck 2">
              <a:extLst>
                <a:ext uri="{FF2B5EF4-FFF2-40B4-BE49-F238E27FC236}">
                  <a16:creationId xmlns:a16="http://schemas.microsoft.com/office/drawing/2014/main" xmlns="" id="{769A3346-1FF6-0A4F-9CEC-9ECCC47B0F75}"/>
                </a:ext>
              </a:extLst>
            </p:cNvPr>
            <p:cNvSpPr/>
            <p:nvPr/>
          </p:nvSpPr>
          <p:spPr>
            <a:xfrm>
              <a:off x="6016486" y="5376041"/>
              <a:ext cx="3679681" cy="365124"/>
            </a:xfrm>
            <a:prstGeom prst="rect">
              <a:avLst/>
            </a:prstGeom>
            <a:solidFill>
              <a:srgbClr val="64CF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Fira Sans" panose="020B0503050000020004" pitchFamily="34" charset="0"/>
                  <a:ea typeface="Fira Sans" panose="020B0503050000020004" pitchFamily="34" charset="0"/>
                </a:rPr>
                <a:t>Natürliche Ressourcen &amp; Klima</a:t>
              </a:r>
            </a:p>
          </p:txBody>
        </p:sp>
      </p:grpSp>
      <p:sp>
        <p:nvSpPr>
          <p:cNvPr id="16" name="Textfeld 15">
            <a:extLst>
              <a:ext uri="{FF2B5EF4-FFF2-40B4-BE49-F238E27FC236}">
                <a16:creationId xmlns:a16="http://schemas.microsoft.com/office/drawing/2014/main" xmlns="" id="{6F387FA1-4035-EF47-85E9-29C815593540}"/>
              </a:ext>
            </a:extLst>
          </p:cNvPr>
          <p:cNvSpPr txBox="1"/>
          <p:nvPr/>
        </p:nvSpPr>
        <p:spPr>
          <a:xfrm>
            <a:off x="5144384" y="3773211"/>
            <a:ext cx="3666854" cy="2308324"/>
          </a:xfrm>
          <a:prstGeom prst="rect">
            <a:avLst/>
          </a:prstGeom>
          <a:noFill/>
        </p:spPr>
        <p:txBody>
          <a:bodyPr wrap="square" rtlCol="0">
            <a:spAutoFit/>
          </a:bodyPr>
          <a:lstStyle/>
          <a:p>
            <a:r>
              <a:rPr lang="de-DE" sz="2400" b="1" dirty="0">
                <a:latin typeface="Fira Sans" panose="020B0503050000020004" pitchFamily="34" charset="0"/>
                <a:ea typeface="Fira Sans" panose="020B0503050000020004" pitchFamily="34" charset="0"/>
              </a:rPr>
              <a:t>Das gewichtete Modell der Nachhaltigkeit berücksichtigt die Abhängigkeit aller Aspekte von natürlichen Ressourcen &amp; Klima.</a:t>
            </a:r>
          </a:p>
        </p:txBody>
      </p:sp>
    </p:spTree>
    <p:extLst>
      <p:ext uri="{BB962C8B-B14F-4D97-AF65-F5344CB8AC3E}">
        <p14:creationId xmlns:p14="http://schemas.microsoft.com/office/powerpoint/2010/main" val="129767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xmlns="" id="{8C4900CE-C402-584A-9D8F-061AF60CFC0F}"/>
              </a:ext>
            </a:extLst>
          </p:cNvPr>
          <p:cNvSpPr>
            <a:spLocks noGrp="1"/>
          </p:cNvSpPr>
          <p:nvPr>
            <p:ph type="sldNum" sz="quarter" idx="12"/>
          </p:nvPr>
        </p:nvSpPr>
        <p:spPr>
          <a:xfrm>
            <a:off x="6996113" y="6463032"/>
            <a:ext cx="2228850" cy="365125"/>
          </a:xfrm>
        </p:spPr>
        <p:txBody>
          <a:bodyPr/>
          <a:lstStyle/>
          <a:p>
            <a:fld id="{D6E4BF45-56A7-1443-8528-2D79AA079E46}" type="slidenum">
              <a:rPr lang="en-GB" smtClean="0">
                <a:solidFill>
                  <a:schemeClr val="tx1"/>
                </a:solidFill>
              </a:rPr>
              <a:t>8</a:t>
            </a:fld>
            <a:endParaRPr lang="en-GB" dirty="0">
              <a:solidFill>
                <a:schemeClr val="tx1"/>
              </a:solidFill>
            </a:endParaRPr>
          </a:p>
        </p:txBody>
      </p:sp>
      <p:sp>
        <p:nvSpPr>
          <p:cNvPr id="7" name="Titel 1">
            <a:extLst>
              <a:ext uri="{FF2B5EF4-FFF2-40B4-BE49-F238E27FC236}">
                <a16:creationId xmlns:a16="http://schemas.microsoft.com/office/drawing/2014/main" xmlns="" id="{FCC9F453-4004-9442-86F2-60D6043818C9}"/>
              </a:ext>
            </a:extLst>
          </p:cNvPr>
          <p:cNvSpPr>
            <a:spLocks noGrp="1"/>
          </p:cNvSpPr>
          <p:nvPr>
            <p:ph type="ctrTitle"/>
          </p:nvPr>
        </p:nvSpPr>
        <p:spPr>
          <a:xfrm>
            <a:off x="496052" y="927057"/>
            <a:ext cx="8482013" cy="885895"/>
          </a:xfrm>
        </p:spPr>
        <p:txBody>
          <a:bodyPr>
            <a:normAutofit/>
          </a:bodyPr>
          <a:lstStyle/>
          <a:p>
            <a:pPr algn="l">
              <a:lnSpc>
                <a:spcPct val="100000"/>
              </a:lnSpc>
            </a:pPr>
            <a:r>
              <a:rPr lang="de-DE" sz="4000" b="1" dirty="0">
                <a:latin typeface="Fira Sans" panose="020B0503050000020004" pitchFamily="34" charset="0"/>
                <a:ea typeface="Fira Sans" panose="020B0503050000020004" pitchFamily="34" charset="0"/>
              </a:rPr>
              <a:t>Was ist nachhaltiger Konsum?</a:t>
            </a:r>
            <a:endParaRPr lang="de-DE" sz="4000" b="1" dirty="0">
              <a:latin typeface="Fira Sans Medium" panose="020B0603050000020004" pitchFamily="34" charset="0"/>
              <a:ea typeface="Fira Sans Medium" panose="020B0603050000020004" pitchFamily="34" charset="0"/>
            </a:endParaRPr>
          </a:p>
        </p:txBody>
      </p:sp>
      <p:sp>
        <p:nvSpPr>
          <p:cNvPr id="9" name="Footer Placeholder 4">
            <a:extLst>
              <a:ext uri="{FF2B5EF4-FFF2-40B4-BE49-F238E27FC236}">
                <a16:creationId xmlns:a16="http://schemas.microsoft.com/office/drawing/2014/main" xmlns="" id="{E2749DBF-F19D-AD47-B313-FC2469BF4F11}"/>
              </a:ext>
            </a:extLst>
          </p:cNvPr>
          <p:cNvSpPr txBox="1">
            <a:spLocks/>
          </p:cNvSpPr>
          <p:nvPr/>
        </p:nvSpPr>
        <p:spPr>
          <a:xfrm>
            <a:off x="3281362" y="6463253"/>
            <a:ext cx="3343275" cy="365125"/>
          </a:xfrm>
          <a:prstGeom prst="rect">
            <a:avLst/>
          </a:prstGeom>
        </p:spPr>
        <p:txBody>
          <a:bodyPr vert="horz" lIns="91440" tIns="45720" rIns="91440" bIns="45720" rtlCol="0" anchor="ctr"/>
          <a:lstStyle>
            <a:defPPr>
              <a:defRPr lang="en-US"/>
            </a:defPPr>
            <a:lvl1pPr marL="0" algn="ctr" defTabSz="457200" rtl="0" eaLnBrk="1" latinLnBrk="0" hangingPunct="1">
              <a:defRPr sz="1500" kern="120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dirty="0"/>
          </a:p>
        </p:txBody>
      </p:sp>
      <p:sp>
        <p:nvSpPr>
          <p:cNvPr id="16" name="Textfeld 15">
            <a:extLst>
              <a:ext uri="{FF2B5EF4-FFF2-40B4-BE49-F238E27FC236}">
                <a16:creationId xmlns:a16="http://schemas.microsoft.com/office/drawing/2014/main" xmlns="" id="{6F387FA1-4035-EF47-85E9-29C815593540}"/>
              </a:ext>
            </a:extLst>
          </p:cNvPr>
          <p:cNvSpPr txBox="1"/>
          <p:nvPr/>
        </p:nvSpPr>
        <p:spPr>
          <a:xfrm>
            <a:off x="4371695" y="2621845"/>
            <a:ext cx="4505884" cy="3477875"/>
          </a:xfrm>
          <a:prstGeom prst="rect">
            <a:avLst/>
          </a:prstGeom>
          <a:noFill/>
        </p:spPr>
        <p:txBody>
          <a:bodyPr wrap="square" rtlCol="0">
            <a:spAutoFit/>
          </a:bodyPr>
          <a:lstStyle/>
          <a:p>
            <a:pPr fontAlgn="base"/>
            <a:r>
              <a:rPr lang="de-DE" sz="2000" dirty="0">
                <a:latin typeface="Fira Sans" panose="020B0503050000020004" pitchFamily="34" charset="0"/>
                <a:ea typeface="Fira Sans" panose="020B0503050000020004" pitchFamily="34" charset="0"/>
              </a:rPr>
              <a:t>Nachhaltiger Konsum wird im </a:t>
            </a:r>
            <a:r>
              <a:rPr lang="de-DE" sz="2000" b="1" dirty="0">
                <a:latin typeface="Fira Sans" panose="020B0503050000020004" pitchFamily="34" charset="0"/>
                <a:ea typeface="Fira Sans" panose="020B0503050000020004" pitchFamily="34" charset="0"/>
              </a:rPr>
              <a:t>SDG 12 </a:t>
            </a:r>
            <a:r>
              <a:rPr lang="de-DE" sz="2000" dirty="0">
                <a:latin typeface="Fira Sans" panose="020B0503050000020004" pitchFamily="34" charset="0"/>
                <a:ea typeface="Fira Sans" panose="020B0503050000020004" pitchFamily="34" charset="0"/>
              </a:rPr>
              <a:t>formuliert und ist Teil einer nach-haltigen Lebensweise und ein Verbraucherverhalten, das unter anderem Umweltaspekte und soziale Aspekte bei Kauf und Nutzung von Produkten und Dienstleistungen berücksichtigt. Nachhaltiger Konsum betrifft dabei auch das Nutzungs-verhalten und Entsorgungsverhalten von Ressourcen im Alltag. </a:t>
            </a:r>
          </a:p>
        </p:txBody>
      </p:sp>
      <p:grpSp>
        <p:nvGrpSpPr>
          <p:cNvPr id="2" name="Gruppieren 1">
            <a:extLst>
              <a:ext uri="{FF2B5EF4-FFF2-40B4-BE49-F238E27FC236}">
                <a16:creationId xmlns:a16="http://schemas.microsoft.com/office/drawing/2014/main" xmlns="" id="{D253F544-22D5-A744-9B9E-041755AFD534}"/>
              </a:ext>
            </a:extLst>
          </p:cNvPr>
          <p:cNvGrpSpPr/>
          <p:nvPr/>
        </p:nvGrpSpPr>
        <p:grpSpPr>
          <a:xfrm>
            <a:off x="836292" y="2803919"/>
            <a:ext cx="3172691" cy="3418912"/>
            <a:chOff x="496052" y="2756880"/>
            <a:chExt cx="3172691" cy="3418912"/>
          </a:xfrm>
        </p:grpSpPr>
        <p:pic>
          <p:nvPicPr>
            <p:cNvPr id="17" name="Grafik 16">
              <a:extLst>
                <a:ext uri="{FF2B5EF4-FFF2-40B4-BE49-F238E27FC236}">
                  <a16:creationId xmlns:a16="http://schemas.microsoft.com/office/drawing/2014/main" xmlns="" id="{D9E3D5AF-5A60-A649-97DC-FF870BF0161F}"/>
                </a:ext>
              </a:extLst>
            </p:cNvPr>
            <p:cNvPicPr>
              <a:picLocks noChangeAspect="1"/>
            </p:cNvPicPr>
            <p:nvPr/>
          </p:nvPicPr>
          <p:blipFill>
            <a:blip r:embed="rId3"/>
            <a:stretch>
              <a:fillRect/>
            </a:stretch>
          </p:blipFill>
          <p:spPr>
            <a:xfrm>
              <a:off x="496052" y="2756880"/>
              <a:ext cx="3172691" cy="3172691"/>
            </a:xfrm>
            <a:prstGeom prst="rect">
              <a:avLst/>
            </a:prstGeom>
          </p:spPr>
        </p:pic>
        <p:sp>
          <p:nvSpPr>
            <p:cNvPr id="19" name="Textfeld 18">
              <a:extLst>
                <a:ext uri="{FF2B5EF4-FFF2-40B4-BE49-F238E27FC236}">
                  <a16:creationId xmlns:a16="http://schemas.microsoft.com/office/drawing/2014/main" xmlns="" id="{C667B0F9-6AD7-1644-A7AC-371AA2767782}"/>
                </a:ext>
              </a:extLst>
            </p:cNvPr>
            <p:cNvSpPr txBox="1"/>
            <p:nvPr/>
          </p:nvSpPr>
          <p:spPr>
            <a:xfrm>
              <a:off x="496052" y="5929571"/>
              <a:ext cx="1040670" cy="246221"/>
            </a:xfrm>
            <a:prstGeom prst="rect">
              <a:avLst/>
            </a:prstGeom>
            <a:noFill/>
          </p:spPr>
          <p:txBody>
            <a:bodyPr wrap="none" rtlCol="0">
              <a:spAutoFit/>
            </a:bodyPr>
            <a:lstStyle/>
            <a:p>
              <a:r>
                <a:rPr lang="de-DE" sz="1000" dirty="0">
                  <a:latin typeface="Fira Sans" panose="020B0503050000020004" pitchFamily="34" charset="0"/>
                  <a:ea typeface="Fira Sans" panose="020B0503050000020004" pitchFamily="34" charset="0"/>
                </a:rPr>
                <a:t>Bild: 17ziele.de</a:t>
              </a:r>
            </a:p>
          </p:txBody>
        </p:sp>
      </p:grpSp>
    </p:spTree>
    <p:extLst>
      <p:ext uri="{BB962C8B-B14F-4D97-AF65-F5344CB8AC3E}">
        <p14:creationId xmlns:p14="http://schemas.microsoft.com/office/powerpoint/2010/main" val="2773389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xmlns="" id="{8C4900CE-C402-584A-9D8F-061AF60CFC0F}"/>
              </a:ext>
            </a:extLst>
          </p:cNvPr>
          <p:cNvSpPr>
            <a:spLocks noGrp="1"/>
          </p:cNvSpPr>
          <p:nvPr>
            <p:ph type="sldNum" sz="quarter" idx="12"/>
          </p:nvPr>
        </p:nvSpPr>
        <p:spPr>
          <a:xfrm>
            <a:off x="6996113" y="6463032"/>
            <a:ext cx="2228850" cy="365125"/>
          </a:xfrm>
        </p:spPr>
        <p:txBody>
          <a:bodyPr/>
          <a:lstStyle/>
          <a:p>
            <a:fld id="{D6E4BF45-56A7-1443-8528-2D79AA079E46}" type="slidenum">
              <a:rPr lang="en-GB" smtClean="0">
                <a:solidFill>
                  <a:schemeClr val="tx1"/>
                </a:solidFill>
              </a:rPr>
              <a:t>9</a:t>
            </a:fld>
            <a:endParaRPr lang="en-GB" dirty="0">
              <a:solidFill>
                <a:schemeClr val="tx1"/>
              </a:solidFill>
            </a:endParaRPr>
          </a:p>
        </p:txBody>
      </p:sp>
      <p:sp>
        <p:nvSpPr>
          <p:cNvPr id="7" name="Titel 1">
            <a:extLst>
              <a:ext uri="{FF2B5EF4-FFF2-40B4-BE49-F238E27FC236}">
                <a16:creationId xmlns:a16="http://schemas.microsoft.com/office/drawing/2014/main" xmlns="" id="{FCC9F453-4004-9442-86F2-60D6043818C9}"/>
              </a:ext>
            </a:extLst>
          </p:cNvPr>
          <p:cNvSpPr>
            <a:spLocks noGrp="1"/>
          </p:cNvSpPr>
          <p:nvPr>
            <p:ph type="ctrTitle"/>
          </p:nvPr>
        </p:nvSpPr>
        <p:spPr>
          <a:xfrm>
            <a:off x="456460" y="1241778"/>
            <a:ext cx="8482013" cy="1271625"/>
          </a:xfrm>
        </p:spPr>
        <p:txBody>
          <a:bodyPr>
            <a:noAutofit/>
          </a:bodyPr>
          <a:lstStyle/>
          <a:p>
            <a:pPr algn="l">
              <a:lnSpc>
                <a:spcPct val="100000"/>
              </a:lnSpc>
            </a:pPr>
            <a:r>
              <a:rPr lang="de-DE" sz="4000" b="1" dirty="0">
                <a:latin typeface="Fira Sans" panose="020B0503050000020004" pitchFamily="34" charset="0"/>
                <a:ea typeface="Fira Sans" panose="020B0503050000020004" pitchFamily="34" charset="0"/>
              </a:rPr>
              <a:t>Was ist Bildung für </a:t>
            </a:r>
            <a:br>
              <a:rPr lang="de-DE" sz="4000" b="1" dirty="0">
                <a:latin typeface="Fira Sans" panose="020B0503050000020004" pitchFamily="34" charset="0"/>
                <a:ea typeface="Fira Sans" panose="020B0503050000020004" pitchFamily="34" charset="0"/>
              </a:rPr>
            </a:br>
            <a:r>
              <a:rPr lang="de-DE" sz="4000" b="1" dirty="0">
                <a:latin typeface="Fira Sans" panose="020B0503050000020004" pitchFamily="34" charset="0"/>
                <a:ea typeface="Fira Sans" panose="020B0503050000020004" pitchFamily="34" charset="0"/>
              </a:rPr>
              <a:t>nachhaltigen Konsum?</a:t>
            </a:r>
            <a:endParaRPr lang="de-DE" sz="4000" b="1" dirty="0">
              <a:latin typeface="Fira Sans Medium" panose="020B0603050000020004" pitchFamily="34" charset="0"/>
              <a:ea typeface="Fira Sans Medium" panose="020B0603050000020004" pitchFamily="34" charset="0"/>
            </a:endParaRPr>
          </a:p>
        </p:txBody>
      </p:sp>
      <p:sp>
        <p:nvSpPr>
          <p:cNvPr id="9" name="Footer Placeholder 4">
            <a:extLst>
              <a:ext uri="{FF2B5EF4-FFF2-40B4-BE49-F238E27FC236}">
                <a16:creationId xmlns:a16="http://schemas.microsoft.com/office/drawing/2014/main" xmlns="" id="{E2749DBF-F19D-AD47-B313-FC2469BF4F11}"/>
              </a:ext>
            </a:extLst>
          </p:cNvPr>
          <p:cNvSpPr txBox="1">
            <a:spLocks/>
          </p:cNvSpPr>
          <p:nvPr/>
        </p:nvSpPr>
        <p:spPr>
          <a:xfrm>
            <a:off x="3281362" y="6463253"/>
            <a:ext cx="3343275" cy="365125"/>
          </a:xfrm>
          <a:prstGeom prst="rect">
            <a:avLst/>
          </a:prstGeom>
        </p:spPr>
        <p:txBody>
          <a:bodyPr vert="horz" lIns="91440" tIns="45720" rIns="91440" bIns="45720" rtlCol="0" anchor="ctr"/>
          <a:lstStyle>
            <a:defPPr>
              <a:defRPr lang="en-US"/>
            </a:defPPr>
            <a:lvl1pPr marL="0" algn="ctr" defTabSz="457200" rtl="0" eaLnBrk="1" latinLnBrk="0" hangingPunct="1">
              <a:defRPr sz="1500" kern="120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dirty="0"/>
          </a:p>
        </p:txBody>
      </p:sp>
      <p:sp>
        <p:nvSpPr>
          <p:cNvPr id="16" name="Textfeld 15">
            <a:extLst>
              <a:ext uri="{FF2B5EF4-FFF2-40B4-BE49-F238E27FC236}">
                <a16:creationId xmlns:a16="http://schemas.microsoft.com/office/drawing/2014/main" xmlns="" id="{6F387FA1-4035-EF47-85E9-29C815593540}"/>
              </a:ext>
            </a:extLst>
          </p:cNvPr>
          <p:cNvSpPr txBox="1"/>
          <p:nvPr/>
        </p:nvSpPr>
        <p:spPr>
          <a:xfrm>
            <a:off x="456461" y="2913437"/>
            <a:ext cx="8963986" cy="3554819"/>
          </a:xfrm>
          <a:prstGeom prst="rect">
            <a:avLst/>
          </a:prstGeom>
          <a:noFill/>
        </p:spPr>
        <p:txBody>
          <a:bodyPr wrap="square" rtlCol="0">
            <a:spAutoFit/>
          </a:bodyPr>
          <a:lstStyle/>
          <a:p>
            <a:r>
              <a:rPr lang="de-DE" sz="2000" dirty="0">
                <a:latin typeface="Fira Sans" panose="020B0503050000020004" pitchFamily="34" charset="0"/>
                <a:ea typeface="Fira Sans" panose="020B0503050000020004" pitchFamily="34" charset="0"/>
              </a:rPr>
              <a:t>Für den Kontext des </a:t>
            </a:r>
            <a:r>
              <a:rPr lang="de-DE" sz="2000" dirty="0" err="1">
                <a:latin typeface="Fira Sans" panose="020B0503050000020004" pitchFamily="34" charset="0"/>
                <a:ea typeface="Fira Sans" panose="020B0503050000020004" pitchFamily="34" charset="0"/>
              </a:rPr>
              <a:t>BNTextillabors</a:t>
            </a:r>
            <a:r>
              <a:rPr lang="de-DE" sz="2000" dirty="0">
                <a:latin typeface="Fira Sans" panose="020B0503050000020004" pitchFamily="34" charset="0"/>
                <a:ea typeface="Fira Sans" panose="020B0503050000020004" pitchFamily="34" charset="0"/>
              </a:rPr>
              <a:t> wurde folgende Definition </a:t>
            </a:r>
            <a:r>
              <a:rPr lang="de-DE" sz="2000" b="1" dirty="0">
                <a:latin typeface="Fira Sans" panose="020B0503050000020004" pitchFamily="34" charset="0"/>
                <a:ea typeface="Fira Sans" panose="020B0503050000020004" pitchFamily="34" charset="0"/>
              </a:rPr>
              <a:t>für Bildung für nachhaltigen Konsum </a:t>
            </a:r>
            <a:r>
              <a:rPr lang="de-DE" sz="2000" dirty="0">
                <a:latin typeface="Fira Sans" panose="020B0503050000020004" pitchFamily="34" charset="0"/>
                <a:ea typeface="Fira Sans" panose="020B0503050000020004" pitchFamily="34" charset="0"/>
              </a:rPr>
              <a:t>festgelegt:</a:t>
            </a:r>
          </a:p>
          <a:p>
            <a:pPr>
              <a:spcBef>
                <a:spcPts val="600"/>
              </a:spcBef>
            </a:pPr>
            <a:r>
              <a:rPr lang="de-DE" sz="2000" dirty="0">
                <a:latin typeface="Fira Sans" panose="020B0503050000020004" pitchFamily="34" charset="0"/>
                <a:ea typeface="Fira Sans" panose="020B0503050000020004" pitchFamily="34" charset="0"/>
              </a:rPr>
              <a:t>Bildung für nachhaltigen Konsum fokussiert eine nachhaltige Lebens- und Verbraucherverhaltensweise unter Berücksichtigung von Umwelt- und sozio-ökonomischen Aspekten, sowie der alltäglichen Nutzung und Entsorgung von Ressourcen (vgl. BMU, 2017). Durch Bildung für nachhaltigen Konsum soll den </a:t>
            </a:r>
            <a:r>
              <a:rPr lang="de-DE" sz="2000" dirty="0" err="1">
                <a:latin typeface="Fira Sans" panose="020B0503050000020004" pitchFamily="34" charset="0"/>
                <a:ea typeface="Fira Sans" panose="020B0503050000020004" pitchFamily="34" charset="0"/>
              </a:rPr>
              <a:t>KonsumentInnen</a:t>
            </a:r>
            <a:r>
              <a:rPr lang="de-DE" sz="2000" dirty="0">
                <a:latin typeface="Fira Sans" panose="020B0503050000020004" pitchFamily="34" charset="0"/>
                <a:ea typeface="Fira Sans" panose="020B0503050000020004" pitchFamily="34" charset="0"/>
              </a:rPr>
              <a:t> der Erwerb von Kompetenzen ermöglicht werden, um ihr Konsumverhalten so zu gestalten, dass sie beabsichtigte Wirkungen im Sinne einer nachhaltigen Entwicklung umsetzen können[1]. </a:t>
            </a:r>
          </a:p>
          <a:p>
            <a:endParaRPr lang="de-DE" sz="2000" dirty="0">
              <a:latin typeface="Fira Sans" panose="020B0503050000020004" pitchFamily="34" charset="0"/>
              <a:ea typeface="Fira Sans" panose="020B0503050000020004" pitchFamily="34" charset="0"/>
            </a:endParaRPr>
          </a:p>
          <a:p>
            <a:r>
              <a:rPr lang="de-DE" sz="1400" dirty="0">
                <a:latin typeface="Fira Sans" panose="020B0503050000020004" pitchFamily="34" charset="0"/>
                <a:ea typeface="Fira Sans" panose="020B0503050000020004" pitchFamily="34" charset="0"/>
              </a:rPr>
              <a:t>[1]  (vgl. Fischer, D. &amp; </a:t>
            </a:r>
            <a:r>
              <a:rPr lang="de-DE" sz="1400" dirty="0" err="1">
                <a:latin typeface="Fira Sans" panose="020B0503050000020004" pitchFamily="34" charset="0"/>
                <a:ea typeface="Fira Sans" panose="020B0503050000020004" pitchFamily="34" charset="0"/>
              </a:rPr>
              <a:t>Nemnich</a:t>
            </a:r>
            <a:r>
              <a:rPr lang="de-DE" sz="1400" dirty="0">
                <a:latin typeface="Fira Sans" panose="020B0503050000020004" pitchFamily="34" charset="0"/>
                <a:ea typeface="Fira Sans" panose="020B0503050000020004" pitchFamily="34" charset="0"/>
              </a:rPr>
              <a:t>, C., 2012).</a:t>
            </a:r>
          </a:p>
        </p:txBody>
      </p:sp>
    </p:spTree>
    <p:extLst>
      <p:ext uri="{BB962C8B-B14F-4D97-AF65-F5344CB8AC3E}">
        <p14:creationId xmlns:p14="http://schemas.microsoft.com/office/powerpoint/2010/main" val="191607397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äsentation_Master_BNT" id="{F3C33104-F7C4-D643-AAE7-DA740E253EE6}" vid="{69E3FEC4-10B2-724C-A60E-193F45A7AFF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1062</Words>
  <Application>Microsoft Office PowerPoint</Application>
  <PresentationFormat>A4-Papier (210x297 mm)</PresentationFormat>
  <Paragraphs>160</Paragraphs>
  <Slides>10</Slides>
  <Notes>10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vt:i4>
      </vt:variant>
    </vt:vector>
  </HeadingPairs>
  <TitlesOfParts>
    <vt:vector size="18" baseType="lpstr">
      <vt:lpstr>Arial</vt:lpstr>
      <vt:lpstr>Calibri</vt:lpstr>
      <vt:lpstr>Calibri Light</vt:lpstr>
      <vt:lpstr>Fira Sans</vt:lpstr>
      <vt:lpstr>Fira Sans Light</vt:lpstr>
      <vt:lpstr>Fira Sans Medium</vt:lpstr>
      <vt:lpstr>Muli</vt:lpstr>
      <vt:lpstr>Office</vt:lpstr>
      <vt:lpstr>PowerPoint-Präsentation</vt:lpstr>
      <vt:lpstr>PowerPoint-Präsentation</vt:lpstr>
      <vt:lpstr>PowerPoint-Präsentation</vt:lpstr>
      <vt:lpstr>Die Definition von „Nachhaltigkeit“ </vt:lpstr>
      <vt:lpstr>Nachhaltige Entwicklung</vt:lpstr>
      <vt:lpstr>Was beinhaltet der  Begriff „Nachhaltigkeit“? </vt:lpstr>
      <vt:lpstr>Was beinhaltet der  Begriff „Nachhaltigkeit“?</vt:lpstr>
      <vt:lpstr>Was ist nachhaltiger Konsum?</vt:lpstr>
      <vt:lpstr>Was ist Bildung für  nachhaltigen Konsum?</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Gentsch</dc:creator>
  <cp:lastModifiedBy>Goerke</cp:lastModifiedBy>
  <cp:revision>406</cp:revision>
  <dcterms:created xsi:type="dcterms:W3CDTF">2020-01-29T15:16:36Z</dcterms:created>
  <dcterms:modified xsi:type="dcterms:W3CDTF">2021-07-05T08:38:42Z</dcterms:modified>
</cp:coreProperties>
</file>