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4"/>
  </p:notesMasterIdLst>
  <p:sldIdLst>
    <p:sldId id="256" r:id="rId2"/>
    <p:sldId id="258" r:id="rId3"/>
    <p:sldId id="259" r:id="rId4"/>
    <p:sldId id="261" r:id="rId5"/>
    <p:sldId id="260" r:id="rId6"/>
    <p:sldId id="529" r:id="rId7"/>
    <p:sldId id="263" r:id="rId8"/>
    <p:sldId id="268" r:id="rId9"/>
    <p:sldId id="264" r:id="rId10"/>
    <p:sldId id="265" r:id="rId11"/>
    <p:sldId id="542" r:id="rId12"/>
    <p:sldId id="539" r:id="rId13"/>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42" clrIdx="0"/>
  <p:cmAuthor id="2" name="TU-Pseudonym 8095161539358454" initials="T8" lastIdx="11" clrIdx="1">
    <p:extLst>
      <p:ext uri="{19B8F6BF-5375-455C-9EA6-DF929625EA0E}">
        <p15:presenceInfo xmlns:p15="http://schemas.microsoft.com/office/powerpoint/2012/main" userId="S::8095161539358454@msopseudo.tu-berlin.de::36d971b5-e16a-4134-b55e-3ee4ab064e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D241"/>
    <a:srgbClr val="64CFAC"/>
    <a:srgbClr val="6EE3BC"/>
    <a:srgbClr val="FF7C00"/>
    <a:srgbClr val="FFA900"/>
    <a:srgbClr val="A7CA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10" autoAdjust="0"/>
    <p:restoredTop sz="71454"/>
  </p:normalViewPr>
  <p:slideViewPr>
    <p:cSldViewPr snapToGrid="0" snapToObjects="1">
      <p:cViewPr varScale="1">
        <p:scale>
          <a:sx n="62" d="100"/>
          <a:sy n="62" d="100"/>
        </p:scale>
        <p:origin x="1952" y="192"/>
      </p:cViewPr>
      <p:guideLst/>
    </p:cSldViewPr>
  </p:slideViewPr>
  <p:outlineViewPr>
    <p:cViewPr>
      <p:scale>
        <a:sx n="33" d="100"/>
        <a:sy n="33" d="100"/>
      </p:scale>
      <p:origin x="0" y="0"/>
    </p:cViewPr>
  </p:outlineViewPr>
  <p:notesTextViewPr>
    <p:cViewPr>
      <p:scale>
        <a:sx n="145" d="100"/>
        <a:sy n="145"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7F7FE0-46D7-994E-BC96-10CD03DF89CD}" type="datetimeFigureOut">
              <a:rPr lang="en-GB" smtClean="0"/>
              <a:t>06/07/2021</a:t>
            </a:fld>
            <a:endParaRPr lang="en-GB"/>
          </a:p>
        </p:txBody>
      </p:sp>
      <p:sp>
        <p:nvSpPr>
          <p:cNvPr id="4" name="Folienbildplatzhalt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64167E-C497-0A40-B064-A74F921F976E}" type="slidenum">
              <a:rPr lang="en-GB" smtClean="0"/>
              <a:t>‹Nr.›</a:t>
            </a:fld>
            <a:endParaRPr lang="en-GB"/>
          </a:p>
        </p:txBody>
      </p:sp>
    </p:spTree>
    <p:extLst>
      <p:ext uri="{BB962C8B-B14F-4D97-AF65-F5344CB8AC3E}">
        <p14:creationId xmlns:p14="http://schemas.microsoft.com/office/powerpoint/2010/main" val="2842904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instagram.com/bntextillabor/"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bntextillabo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laceHolder 1"/>
          <p:cNvSpPr>
            <a:spLocks noGrp="1" noRot="1" noChangeAspect="1"/>
          </p:cNvSpPr>
          <p:nvPr>
            <p:ph type="sldImg"/>
          </p:nvPr>
        </p:nvSpPr>
        <p:spPr>
          <a:xfrm>
            <a:off x="1200150" y="1143000"/>
            <a:ext cx="4457700" cy="3086100"/>
          </a:xfrm>
          <a:prstGeom prst="rect">
            <a:avLst/>
          </a:prstGeom>
        </p:spPr>
      </p:sp>
      <p:sp>
        <p:nvSpPr>
          <p:cNvPr id="467"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de-DE" sz="1200" b="0" strike="noStrike" spc="-1" dirty="0">
                <a:latin typeface="Calibri"/>
              </a:rPr>
              <a:t>Einleitungsfolie 1 von 3:</a:t>
            </a:r>
          </a:p>
          <a:p>
            <a:pPr marL="216000" indent="-216000">
              <a:lnSpc>
                <a:spcPct val="100000"/>
              </a:lnSpc>
            </a:pPr>
            <a:endParaRPr lang="de-DE" sz="1200" b="0" strike="noStrike" spc="-1" dirty="0">
              <a:latin typeface="Calibri"/>
            </a:endParaRPr>
          </a:p>
          <a:p>
            <a:pPr>
              <a:lnSpc>
                <a:spcPct val="100000"/>
              </a:lnSpc>
            </a:pPr>
            <a:r>
              <a:rPr lang="de-DE" sz="2000" b="0" strike="noStrike" spc="-1" dirty="0">
                <a:latin typeface="Calibri"/>
              </a:rPr>
              <a:t>Das </a:t>
            </a:r>
            <a:r>
              <a:rPr lang="de-DE" sz="2000" b="0" strike="noStrike" spc="-1" dirty="0" err="1">
                <a:latin typeface="Calibri"/>
              </a:rPr>
              <a:t>BNTextillabor</a:t>
            </a:r>
            <a:r>
              <a:rPr lang="de-DE" sz="2000" b="0" strike="noStrike" spc="-1" dirty="0">
                <a:latin typeface="Calibri"/>
              </a:rPr>
              <a:t> und die zugehörigen Unterrichtsmaterialien wurden in einem Forschungsprojekts der Uni Ulm und der TU Berlin in Zusammenarbeit mit 5 Schulklassen entwickelt. </a:t>
            </a:r>
          </a:p>
          <a:p>
            <a:pPr>
              <a:lnSpc>
                <a:spcPct val="100000"/>
              </a:lnSpc>
            </a:pPr>
            <a:r>
              <a:rPr lang="de-DE" sz="2000" b="0" strike="noStrike" spc="-1" dirty="0">
                <a:latin typeface="Calibri"/>
              </a:rPr>
              <a:t>Gefördert wurde das Projekt von der Deutschen Bundesstiftung Umwelt, der Forschungszeitraum war von 2019 bis 2021.</a:t>
            </a:r>
          </a:p>
          <a:p>
            <a:pPr>
              <a:lnSpc>
                <a:spcPct val="100000"/>
              </a:lnSpc>
            </a:pPr>
            <a:endParaRPr lang="de-DE" sz="2000" b="0" strike="noStrike" spc="-1" dirty="0">
              <a:latin typeface="Calibri"/>
            </a:endParaRPr>
          </a:p>
          <a:p>
            <a:pPr>
              <a:lnSpc>
                <a:spcPct val="100000"/>
              </a:lnSpc>
            </a:pPr>
            <a:r>
              <a:rPr lang="de-DE" sz="2000" b="0" strike="noStrike" spc="-1" dirty="0">
                <a:latin typeface="Calibri"/>
              </a:rPr>
              <a:t>Das </a:t>
            </a:r>
            <a:r>
              <a:rPr lang="de-DE" sz="2000" b="0" strike="noStrike" spc="-1" dirty="0" err="1">
                <a:latin typeface="Calibri"/>
              </a:rPr>
              <a:t>BNTextillabor</a:t>
            </a:r>
            <a:r>
              <a:rPr lang="de-DE" sz="2000" b="0" strike="noStrike" spc="-1" dirty="0">
                <a:latin typeface="Calibri"/>
              </a:rPr>
              <a:t> befasst sich mit dem Modekonsum von Jugendlichen und will mit verschiedenen, abwechslungsreichen Unterrichtseinheiten jungen Menschen aufzeigen, wie ein verantwortungsbewusster Modekonsum möglich ist und Anregungen geben, wie mit Mode nachhaltiger umgegangen werden kann.</a:t>
            </a:r>
          </a:p>
          <a:p>
            <a:pPr>
              <a:lnSpc>
                <a:spcPct val="100000"/>
              </a:lnSpc>
            </a:pPr>
            <a:endParaRPr lang="de-DE" sz="2000" b="0" strike="noStrike" spc="-1" dirty="0">
              <a:latin typeface="Calibri"/>
            </a:endParaRPr>
          </a:p>
          <a:p>
            <a:pPr>
              <a:lnSpc>
                <a:spcPct val="100000"/>
              </a:lnSpc>
            </a:pPr>
            <a:r>
              <a:rPr lang="de-DE" sz="2000" b="0" strike="noStrike" spc="-1" dirty="0">
                <a:latin typeface="Calibri"/>
              </a:rPr>
              <a:t>In diesen ersten Unterrichtseinheiten wird Basiswissen rund um die globale Vernetzung der Textilindustrie und deren Auswirkungen vermittelt. Zudem werden Lösungsansätze aufgezeigt, die der Lebenswelt von Jugendlichen und jungen Erwachsenen entsprechen. </a:t>
            </a:r>
          </a:p>
          <a:p>
            <a:pPr>
              <a:lnSpc>
                <a:spcPct val="100000"/>
              </a:lnSpc>
            </a:pPr>
            <a:endParaRPr lang="de-DE" sz="2000" b="0" strike="noStrike" spc="-1" dirty="0">
              <a:latin typeface="Calibri"/>
            </a:endParaRPr>
          </a:p>
          <a:p>
            <a:pPr>
              <a:lnSpc>
                <a:spcPct val="100000"/>
              </a:lnSpc>
            </a:pPr>
            <a:r>
              <a:rPr lang="de-DE" sz="2000" b="0" strike="noStrike" spc="-1" dirty="0">
                <a:latin typeface="Calibri"/>
              </a:rPr>
              <a:t>Mehr Info:</a:t>
            </a:r>
          </a:p>
          <a:p>
            <a:pPr>
              <a:lnSpc>
                <a:spcPct val="100000"/>
              </a:lnSpc>
            </a:pPr>
            <a:r>
              <a:rPr lang="de-DE" sz="2000" b="0" strike="noStrike" spc="-1" dirty="0">
                <a:latin typeface="Calibri"/>
              </a:rPr>
              <a:t>Link https://</a:t>
            </a:r>
            <a:r>
              <a:rPr lang="de-DE" sz="2000" b="0" strike="noStrike" spc="-1" dirty="0" err="1">
                <a:latin typeface="Calibri"/>
              </a:rPr>
              <a:t>www.uni-ulm.de</a:t>
            </a:r>
            <a:r>
              <a:rPr lang="de-DE" sz="2000" b="0" strike="noStrike" spc="-1" dirty="0">
                <a:latin typeface="Calibri"/>
              </a:rPr>
              <a:t>/</a:t>
            </a:r>
            <a:r>
              <a:rPr lang="de-DE" sz="2000" b="0" strike="noStrike" spc="-1" dirty="0" err="1">
                <a:latin typeface="Calibri"/>
              </a:rPr>
              <a:t>mawi</a:t>
            </a:r>
            <a:r>
              <a:rPr lang="de-DE" sz="2000" b="0" strike="noStrike" spc="-1" dirty="0">
                <a:latin typeface="Calibri"/>
              </a:rPr>
              <a:t>/</a:t>
            </a:r>
            <a:r>
              <a:rPr lang="de-DE" sz="2000" b="0" strike="noStrike" spc="-1" dirty="0" err="1">
                <a:latin typeface="Calibri"/>
              </a:rPr>
              <a:t>bntextillabor</a:t>
            </a:r>
            <a:r>
              <a:rPr lang="de-DE" sz="2000" b="0" strike="noStrike" spc="-1" dirty="0">
                <a:latin typeface="Calibri"/>
              </a:rPr>
              <a:t>/</a:t>
            </a:r>
            <a:r>
              <a:rPr lang="de-DE" sz="2000" b="0" strike="noStrike" spc="-1" dirty="0" err="1">
                <a:latin typeface="Calibri"/>
              </a:rPr>
              <a:t>projekt</a:t>
            </a:r>
            <a:r>
              <a:rPr lang="de-DE" sz="2000" b="0" strike="noStrike" spc="-1" dirty="0">
                <a:latin typeface="Calibri"/>
              </a:rPr>
              <a:t>/</a:t>
            </a:r>
          </a:p>
          <a:p>
            <a:pPr>
              <a:lnSpc>
                <a:spcPct val="100000"/>
              </a:lnSpc>
            </a:pPr>
            <a:endParaRPr lang="de-DE" sz="2000" b="0" strike="noStrike" spc="-1" dirty="0">
              <a:latin typeface="Calibri"/>
            </a:endParaRPr>
          </a:p>
          <a:p>
            <a:pPr>
              <a:lnSpc>
                <a:spcPct val="100000"/>
              </a:lnSpc>
            </a:pPr>
            <a:endParaRPr lang="de-DE" sz="2000" b="0" strike="noStrike" spc="-1" dirty="0">
              <a:latin typeface="Calibri"/>
            </a:endParaRPr>
          </a:p>
        </p:txBody>
      </p:sp>
      <p:sp>
        <p:nvSpPr>
          <p:cNvPr id="46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0E891F2E-2D47-4011-A0C4-C0A53A4DCA8A}" type="slidenum">
              <a:rPr lang="en-GB" sz="1200" b="0" strike="noStrike" spc="-1">
                <a:latin typeface="Calibri"/>
              </a:rPr>
              <a:t>1</a:t>
            </a:fld>
            <a:endParaRPr lang="de-DE" sz="1200" b="0" strike="noStrike" spc="-1">
              <a:latin typeface="Calibri"/>
            </a:endParaRPr>
          </a:p>
        </p:txBody>
      </p:sp>
    </p:spTree>
    <p:extLst>
      <p:ext uri="{BB962C8B-B14F-4D97-AF65-F5344CB8AC3E}">
        <p14:creationId xmlns:p14="http://schemas.microsoft.com/office/powerpoint/2010/main" val="2557509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PlaceHolder 1"/>
          <p:cNvSpPr>
            <a:spLocks noGrp="1" noRot="1" noChangeAspect="1"/>
          </p:cNvSpPr>
          <p:nvPr>
            <p:ph type="sldImg"/>
          </p:nvPr>
        </p:nvSpPr>
        <p:spPr>
          <a:xfrm>
            <a:off x="2900363" y="857250"/>
            <a:ext cx="3343275" cy="2314575"/>
          </a:xfrm>
          <a:prstGeom prst="rect">
            <a:avLst/>
          </a:prstGeom>
        </p:spPr>
      </p:sp>
      <p:sp>
        <p:nvSpPr>
          <p:cNvPr id="494" name="PlaceHolder 2"/>
          <p:cNvSpPr>
            <a:spLocks noGrp="1"/>
          </p:cNvSpPr>
          <p:nvPr>
            <p:ph type="body"/>
          </p:nvPr>
        </p:nvSpPr>
        <p:spPr>
          <a:xfrm>
            <a:off x="914400" y="3300480"/>
            <a:ext cx="7314720" cy="2700000"/>
          </a:xfrm>
          <a:prstGeom prst="rect">
            <a:avLst/>
          </a:prstGeom>
        </p:spPr>
        <p:txBody>
          <a:bodyPr>
            <a:noAutofit/>
          </a:bodyPr>
          <a:lstStyle/>
          <a:p>
            <a:pPr marL="216000" indent="-216000">
              <a:lnSpc>
                <a:spcPct val="100000"/>
              </a:lnSpc>
            </a:pPr>
            <a:r>
              <a:rPr lang="de-DE" sz="2000" b="0" strike="noStrike" spc="-1" dirty="0">
                <a:latin typeface="Calibri"/>
              </a:rPr>
              <a:t>Hier sieht man einen von vielen möglichen Wegen rund um die Welt, den eine Jeans in einer globalen Wirtschaft zurücklegen kann. Natürlich kommen auch noch viele andere Varianten in Frage, aber alle zeichnen sich durch eine enorme Verflechtung über den ganzen Globus aus.</a:t>
            </a:r>
          </a:p>
          <a:p>
            <a:pPr marL="216000" indent="-216000">
              <a:lnSpc>
                <a:spcPct val="100000"/>
              </a:lnSpc>
            </a:pPr>
            <a:r>
              <a:rPr lang="de-DE" sz="2000" b="0" strike="noStrike" spc="-1" dirty="0">
                <a:latin typeface="Calibri"/>
              </a:rPr>
              <a:t>Das Beispiel zeigt, dass für die einzelnen Produktionsabschnitte allein 11 verschiedene Stationen benötigt werden. </a:t>
            </a:r>
          </a:p>
          <a:p>
            <a:pPr marL="216000" indent="-216000">
              <a:lnSpc>
                <a:spcPct val="100000"/>
              </a:lnSpc>
            </a:pPr>
            <a:endParaRPr lang="de-DE" sz="2000" b="0" strike="noStrike" spc="-1" dirty="0">
              <a:latin typeface="Calibri"/>
            </a:endParaRPr>
          </a:p>
          <a:p>
            <a:pPr marL="216000" indent="-216000">
              <a:lnSpc>
                <a:spcPct val="100000"/>
              </a:lnSpc>
            </a:pPr>
            <a:r>
              <a:rPr lang="de-DE" sz="2000" b="0" strike="noStrike" spc="-1" dirty="0">
                <a:latin typeface="Calibri"/>
              </a:rPr>
              <a:t>Mit dieser Liste kommen die </a:t>
            </a:r>
            <a:r>
              <a:rPr lang="de-DE" sz="2000" b="0" strike="noStrike" spc="-1" dirty="0" err="1">
                <a:latin typeface="Calibri"/>
              </a:rPr>
              <a:t>SchülerInnen</a:t>
            </a:r>
            <a:r>
              <a:rPr lang="de-DE" sz="2000" b="0" strike="noStrike" spc="-1" dirty="0">
                <a:latin typeface="Calibri"/>
              </a:rPr>
              <a:t> der zu Anfang dieses Absatz gestellten Frage nach der Gesamtlänge des Weges der Jeans vielleicht ein Stück näher.</a:t>
            </a:r>
          </a:p>
        </p:txBody>
      </p:sp>
      <p:sp>
        <p:nvSpPr>
          <p:cNvPr id="495" name="TextShape 3"/>
          <p:cNvSpPr txBox="1"/>
          <p:nvPr/>
        </p:nvSpPr>
        <p:spPr>
          <a:xfrm>
            <a:off x="5179680" y="6514020"/>
            <a:ext cx="3961920" cy="343710"/>
          </a:xfrm>
          <a:prstGeom prst="rect">
            <a:avLst/>
          </a:prstGeom>
          <a:noFill/>
          <a:ln>
            <a:noFill/>
          </a:ln>
        </p:spPr>
        <p:txBody>
          <a:bodyPr anchor="b">
            <a:noAutofit/>
          </a:bodyPr>
          <a:lstStyle/>
          <a:p>
            <a:pPr algn="r">
              <a:lnSpc>
                <a:spcPct val="100000"/>
              </a:lnSpc>
            </a:pPr>
            <a:fld id="{4D29CAF2-74A8-4742-ADDA-89E9D05F13A1}" type="slidenum">
              <a:rPr lang="en-GB" sz="1200" b="0" strike="noStrike" spc="-1">
                <a:latin typeface="Calibri"/>
              </a:rPr>
              <a:t>10</a:t>
            </a:fld>
            <a:endParaRPr lang="de-DE" sz="1200" b="0" strike="noStrike" spc="-1">
              <a:latin typeface="Calibri"/>
            </a:endParaRPr>
          </a:p>
        </p:txBody>
      </p:sp>
    </p:spTree>
    <p:extLst>
      <p:ext uri="{BB962C8B-B14F-4D97-AF65-F5344CB8AC3E}">
        <p14:creationId xmlns:p14="http://schemas.microsoft.com/office/powerpoint/2010/main" val="614366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PlaceHolder 1"/>
          <p:cNvSpPr>
            <a:spLocks noGrp="1" noRot="1" noChangeAspect="1"/>
          </p:cNvSpPr>
          <p:nvPr>
            <p:ph type="sldImg"/>
          </p:nvPr>
        </p:nvSpPr>
        <p:spPr>
          <a:xfrm>
            <a:off x="2900363" y="857250"/>
            <a:ext cx="3343275" cy="2314575"/>
          </a:xfrm>
          <a:prstGeom prst="rect">
            <a:avLst/>
          </a:prstGeom>
        </p:spPr>
      </p:sp>
      <p:sp>
        <p:nvSpPr>
          <p:cNvPr id="503" name="PlaceHolder 2"/>
          <p:cNvSpPr>
            <a:spLocks noGrp="1"/>
          </p:cNvSpPr>
          <p:nvPr>
            <p:ph type="body"/>
          </p:nvPr>
        </p:nvSpPr>
        <p:spPr>
          <a:xfrm>
            <a:off x="914400" y="3300480"/>
            <a:ext cx="7314720" cy="2700000"/>
          </a:xfrm>
          <a:prstGeom prst="rect">
            <a:avLst/>
          </a:prstGeom>
        </p:spPr>
        <p:txBody>
          <a:bodyPr>
            <a:noAutofit/>
          </a:bodyPr>
          <a:lstStyle/>
          <a:p>
            <a:pPr marL="216000" indent="-216000">
              <a:lnSpc>
                <a:spcPct val="100000"/>
              </a:lnSpc>
            </a:pPr>
            <a:r>
              <a:rPr lang="de-DE" sz="2000" b="0" strike="noStrike" spc="-1" dirty="0">
                <a:latin typeface="Calibri"/>
              </a:rPr>
              <a:t>Die Auflösung der Frage nach der Länge der Reise einer Jeans:</a:t>
            </a:r>
          </a:p>
          <a:p>
            <a:pPr marL="216000" indent="-216000">
              <a:lnSpc>
                <a:spcPct val="100000"/>
              </a:lnSpc>
            </a:pPr>
            <a:endParaRPr lang="de-DE" sz="2000" b="0" strike="noStrike" spc="-1" dirty="0">
              <a:latin typeface="Calibri"/>
            </a:endParaRPr>
          </a:p>
          <a:p>
            <a:pPr marL="216000" indent="-216000">
              <a:lnSpc>
                <a:spcPct val="100000"/>
              </a:lnSpc>
            </a:pPr>
            <a:r>
              <a:rPr lang="de-DE" sz="2000" b="0" strike="noStrike" spc="-1" dirty="0">
                <a:latin typeface="Calibri"/>
              </a:rPr>
              <a:t>Die Weltkarte mit der „Reiseroute“ veranschaulicht es: die Jeans mit all ihren Produktionsschritten legt mehr als 50.000 km zurück, bis sie bei uns im Laden ankommt.</a:t>
            </a:r>
          </a:p>
          <a:p>
            <a:pPr marL="216000" indent="-216000">
              <a:lnSpc>
                <a:spcPct val="100000"/>
              </a:lnSpc>
            </a:pPr>
            <a:r>
              <a:rPr lang="de-DE" sz="2000" b="0" strike="noStrike" spc="-1" dirty="0">
                <a:latin typeface="Calibri"/>
              </a:rPr>
              <a:t>Zum Vergleich: der Umfang der Erde am Äquator beträgt rund 40.000 km, die Jeans reist also mehr als einmal um die Welt!</a:t>
            </a:r>
          </a:p>
          <a:p>
            <a:pPr marL="216000" indent="-216000">
              <a:lnSpc>
                <a:spcPct val="100000"/>
              </a:lnSpc>
            </a:pPr>
            <a:endParaRPr lang="de-DE" sz="2000" b="0" strike="noStrike" spc="-1" dirty="0">
              <a:latin typeface="Calibri"/>
            </a:endParaRPr>
          </a:p>
          <a:p>
            <a:pPr marL="216000" indent="-216000">
              <a:lnSpc>
                <a:spcPct val="100000"/>
              </a:lnSpc>
            </a:pPr>
            <a:r>
              <a:rPr lang="de-DE" sz="2000" b="0" strike="noStrike" spc="-1" dirty="0">
                <a:latin typeface="+mn-lt"/>
              </a:rPr>
              <a:t>Evtl. zur Ergänzung: </a:t>
            </a:r>
          </a:p>
          <a:p>
            <a:pPr marL="216000" indent="-216000">
              <a:lnSpc>
                <a:spcPct val="100000"/>
              </a:lnSpc>
            </a:pPr>
            <a:r>
              <a:rPr lang="de-DE" sz="2000" b="0" strike="noStrike" spc="-1" dirty="0">
                <a:latin typeface="+mn-lt"/>
              </a:rPr>
              <a:t>Film von „Gemeinsam für Afrika“ mit dem Titel „Die globale Jeans“: https://</a:t>
            </a:r>
            <a:r>
              <a:rPr lang="de-DE" sz="2000" b="0" strike="noStrike" spc="-1" dirty="0" err="1">
                <a:latin typeface="+mn-lt"/>
              </a:rPr>
              <a:t>www.youtube.com</a:t>
            </a:r>
            <a:r>
              <a:rPr lang="de-DE" sz="2000" b="0" strike="noStrike" spc="-1" dirty="0">
                <a:latin typeface="+mn-lt"/>
              </a:rPr>
              <a:t>/</a:t>
            </a:r>
            <a:r>
              <a:rPr lang="de-DE" sz="2000" b="0" strike="noStrike" spc="-1" dirty="0" err="1">
                <a:latin typeface="+mn-lt"/>
              </a:rPr>
              <a:t>watch?v</a:t>
            </a:r>
            <a:r>
              <a:rPr lang="de-DE" sz="2000" b="0" strike="noStrike" spc="-1" dirty="0">
                <a:latin typeface="+mn-lt"/>
              </a:rPr>
              <a:t>=iriL2MimVaA , Stand 25.02.2021</a:t>
            </a:r>
            <a:endParaRPr lang="de-DE" sz="2000" b="0" strike="noStrike" spc="-1" dirty="0">
              <a:latin typeface="Calibri"/>
            </a:endParaRPr>
          </a:p>
          <a:p>
            <a:pPr marL="216000" indent="-216000">
              <a:lnSpc>
                <a:spcPct val="100000"/>
              </a:lnSpc>
            </a:pPr>
            <a:endParaRPr lang="de-DE" sz="2000" b="0" strike="noStrike" spc="-1" dirty="0">
              <a:latin typeface="Calibri"/>
            </a:endParaRPr>
          </a:p>
        </p:txBody>
      </p:sp>
      <p:sp>
        <p:nvSpPr>
          <p:cNvPr id="504" name="TextShape 3"/>
          <p:cNvSpPr txBox="1"/>
          <p:nvPr/>
        </p:nvSpPr>
        <p:spPr>
          <a:xfrm>
            <a:off x="5179680" y="6514020"/>
            <a:ext cx="3961920" cy="343710"/>
          </a:xfrm>
          <a:prstGeom prst="rect">
            <a:avLst/>
          </a:prstGeom>
          <a:noFill/>
          <a:ln>
            <a:noFill/>
          </a:ln>
        </p:spPr>
        <p:txBody>
          <a:bodyPr anchor="b">
            <a:noAutofit/>
          </a:bodyPr>
          <a:lstStyle/>
          <a:p>
            <a:pPr algn="r">
              <a:lnSpc>
                <a:spcPct val="100000"/>
              </a:lnSpc>
            </a:pPr>
            <a:fld id="{34A33C76-F757-4ED5-B55B-81067114A243}" type="slidenum">
              <a:rPr lang="en-GB" sz="1200" b="0" strike="noStrike" spc="-1">
                <a:latin typeface="Calibri"/>
              </a:rPr>
              <a:t>11</a:t>
            </a:fld>
            <a:endParaRPr lang="de-DE" sz="1200" b="0" strike="noStrike" spc="-1">
              <a:latin typeface="Calibri"/>
            </a:endParaRPr>
          </a:p>
        </p:txBody>
      </p:sp>
    </p:spTree>
    <p:extLst>
      <p:ext uri="{BB962C8B-B14F-4D97-AF65-F5344CB8AC3E}">
        <p14:creationId xmlns:p14="http://schemas.microsoft.com/office/powerpoint/2010/main" val="3778501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PlaceHolder 1"/>
          <p:cNvSpPr>
            <a:spLocks noGrp="1" noRot="1" noChangeAspect="1"/>
          </p:cNvSpPr>
          <p:nvPr>
            <p:ph type="sldImg"/>
          </p:nvPr>
        </p:nvSpPr>
        <p:spPr>
          <a:xfrm>
            <a:off x="2900363" y="857250"/>
            <a:ext cx="3343275" cy="2314575"/>
          </a:xfrm>
          <a:prstGeom prst="rect">
            <a:avLst/>
          </a:prstGeom>
        </p:spPr>
      </p:sp>
      <p:sp>
        <p:nvSpPr>
          <p:cNvPr id="565" name="PlaceHolder 2"/>
          <p:cNvSpPr>
            <a:spLocks noGrp="1"/>
          </p:cNvSpPr>
          <p:nvPr>
            <p:ph type="body"/>
          </p:nvPr>
        </p:nvSpPr>
        <p:spPr>
          <a:xfrm>
            <a:off x="914400" y="3300480"/>
            <a:ext cx="7314720" cy="2700000"/>
          </a:xfrm>
          <a:prstGeom prst="rect">
            <a:avLst/>
          </a:prstGeom>
        </p:spPr>
        <p:txBody>
          <a:bodyPr>
            <a:noAutofit/>
          </a:bodyPr>
          <a:lstStyle/>
          <a:p>
            <a:pPr marL="216000" indent="-216000">
              <a:lnSpc>
                <a:spcPct val="100000"/>
              </a:lnSpc>
            </a:pPr>
            <a:endParaRPr lang="de-DE" sz="2000" b="0" strike="noStrike" spc="-1" dirty="0">
              <a:latin typeface="Calibri"/>
            </a:endParaRPr>
          </a:p>
        </p:txBody>
      </p:sp>
      <p:sp>
        <p:nvSpPr>
          <p:cNvPr id="566" name="TextShape 3"/>
          <p:cNvSpPr txBox="1"/>
          <p:nvPr/>
        </p:nvSpPr>
        <p:spPr>
          <a:xfrm>
            <a:off x="5179680" y="6514020"/>
            <a:ext cx="3961920" cy="343710"/>
          </a:xfrm>
          <a:prstGeom prst="rect">
            <a:avLst/>
          </a:prstGeom>
          <a:noFill/>
          <a:ln>
            <a:noFill/>
          </a:ln>
        </p:spPr>
        <p:txBody>
          <a:bodyPr anchor="b">
            <a:noAutofit/>
          </a:bodyPr>
          <a:lstStyle/>
          <a:p>
            <a:pPr algn="r">
              <a:lnSpc>
                <a:spcPct val="100000"/>
              </a:lnSpc>
            </a:pPr>
            <a:fld id="{BED405AD-E7F4-4F3E-A8A7-07739417B771}" type="slidenum">
              <a:rPr lang="en-GB" sz="1200" b="0" strike="noStrike" spc="-1">
                <a:latin typeface="Calibri"/>
              </a:rPr>
              <a:t>12</a:t>
            </a:fld>
            <a:endParaRPr lang="de-DE" sz="1200" b="0" strike="noStrike" spc="-1">
              <a:latin typeface="Calibri"/>
            </a:endParaRPr>
          </a:p>
        </p:txBody>
      </p:sp>
    </p:spTree>
    <p:extLst>
      <p:ext uri="{BB962C8B-B14F-4D97-AF65-F5344CB8AC3E}">
        <p14:creationId xmlns:p14="http://schemas.microsoft.com/office/powerpoint/2010/main" val="2354871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PlaceHolder 1"/>
          <p:cNvSpPr>
            <a:spLocks noGrp="1" noRot="1" noChangeAspect="1"/>
          </p:cNvSpPr>
          <p:nvPr>
            <p:ph type="sldImg"/>
          </p:nvPr>
        </p:nvSpPr>
        <p:spPr>
          <a:xfrm>
            <a:off x="1200150" y="1143000"/>
            <a:ext cx="4457700" cy="3086100"/>
          </a:xfrm>
          <a:prstGeom prst="rect">
            <a:avLst/>
          </a:prstGeom>
        </p:spPr>
      </p:sp>
      <p:sp>
        <p:nvSpPr>
          <p:cNvPr id="473"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de-DE" sz="1200" b="0" strike="noStrike" spc="-1" dirty="0">
                <a:latin typeface="Calibri"/>
              </a:rPr>
              <a:t>Einleitungsfolie 2 von 3:</a:t>
            </a:r>
          </a:p>
          <a:p>
            <a:pPr>
              <a:lnSpc>
                <a:spcPct val="100000"/>
              </a:lnSpc>
              <a:tabLst>
                <a:tab pos="0" algn="l"/>
              </a:tabLst>
            </a:pPr>
            <a:endParaRPr lang="de-DE" sz="1200" b="0" strike="noStrike" spc="-1" dirty="0">
              <a:latin typeface="Calibri"/>
            </a:endParaRPr>
          </a:p>
          <a:p>
            <a:pPr>
              <a:lnSpc>
                <a:spcPct val="100000"/>
              </a:lnSpc>
              <a:tabLst>
                <a:tab pos="0" algn="l"/>
              </a:tabLst>
            </a:pPr>
            <a:r>
              <a:rPr lang="de-DE" sz="2000" b="0" strike="noStrike" spc="-1" dirty="0">
                <a:latin typeface="Calibri"/>
              </a:rPr>
              <a:t>Hier finden Sie eine Übersicht der Unterrichtseinheiten zum Basiswissen. </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200" b="0" kern="1200" dirty="0">
                <a:solidFill>
                  <a:schemeClr val="tx1"/>
                </a:solidFill>
                <a:effectLst/>
                <a:latin typeface="+mn-lt"/>
                <a:ea typeface="+mn-ea"/>
                <a:cs typeface="+mn-cs"/>
              </a:rPr>
              <a:t>Allen </a:t>
            </a:r>
            <a:r>
              <a:rPr lang="de-DE" sz="1200" b="0" kern="1200" dirty="0" err="1">
                <a:solidFill>
                  <a:schemeClr val="tx1"/>
                </a:solidFill>
                <a:effectLst/>
                <a:latin typeface="+mn-lt"/>
                <a:ea typeface="+mn-ea"/>
                <a:cs typeface="+mn-cs"/>
              </a:rPr>
              <a:t>SchülerInnen</a:t>
            </a:r>
            <a:r>
              <a:rPr lang="de-DE" sz="1200" b="0" kern="1200" dirty="0">
                <a:solidFill>
                  <a:schemeClr val="tx1"/>
                </a:solidFill>
                <a:effectLst/>
                <a:latin typeface="+mn-lt"/>
                <a:ea typeface="+mn-ea"/>
                <a:cs typeface="+mn-cs"/>
              </a:rPr>
              <a:t> soll mit der Vermittlung von Basiswissen zur Problematik der Textilindustrie für die späteren Unterrichtseinheiten (UE) die gleiche Wissensgrundlage vermittelt werden. Die einzelnen Unterrichtseinheiten können in der Reihenfolge auch innerhalb der übergeordneten Themen wie z.B. "Klimawandel" variiert und bei bereits vorhandenem Wissen entsprechend gekürzt werden. </a:t>
            </a:r>
            <a:endParaRPr lang="de-DE" sz="2000" dirty="0"/>
          </a:p>
          <a:p>
            <a:pPr>
              <a:lnSpc>
                <a:spcPct val="100000"/>
              </a:lnSpc>
              <a:tabLst>
                <a:tab pos="0" algn="l"/>
              </a:tabLst>
            </a:pPr>
            <a:endParaRPr lang="de-DE" sz="2000" b="0" strike="noStrike" spc="-1" dirty="0">
              <a:latin typeface="Calibri"/>
            </a:endParaRPr>
          </a:p>
          <a:p>
            <a:pPr>
              <a:lnSpc>
                <a:spcPct val="100000"/>
              </a:lnSpc>
              <a:tabLst>
                <a:tab pos="0" algn="l"/>
              </a:tabLst>
            </a:pPr>
            <a:r>
              <a:rPr lang="de-DE" sz="2000" b="0" strike="noStrike" spc="-1" dirty="0">
                <a:latin typeface="Calibri"/>
              </a:rPr>
              <a:t>Anhand der Icons können Sie erkennen, ob Spiele oder Gruppenarbeiten in den einzelnen Unterrichtseinheiten angeboten werden.</a:t>
            </a:r>
          </a:p>
          <a:p>
            <a:pPr>
              <a:lnSpc>
                <a:spcPct val="100000"/>
              </a:lnSpc>
              <a:tabLst>
                <a:tab pos="0" algn="l"/>
              </a:tabLst>
            </a:pPr>
            <a:r>
              <a:rPr lang="de-DE" sz="2000" b="0" strike="noStrike" spc="-1" dirty="0">
                <a:latin typeface="Calibri"/>
              </a:rPr>
              <a:t>Jede Einheit kann von Praxis-Workshops mit unterschiedlichen Schwierigkeitsgraden begleitet werden. </a:t>
            </a:r>
          </a:p>
          <a:p>
            <a:pPr>
              <a:lnSpc>
                <a:spcPct val="100000"/>
              </a:lnSpc>
              <a:tabLst>
                <a:tab pos="0" algn="l"/>
              </a:tabLst>
            </a:pPr>
            <a:endParaRPr lang="de-DE" sz="2000" b="0" strike="noStrike" spc="-1" dirty="0">
              <a:latin typeface="Calibri"/>
            </a:endParaRPr>
          </a:p>
        </p:txBody>
      </p:sp>
      <p:sp>
        <p:nvSpPr>
          <p:cNvPr id="47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BF3C680-3DF1-4D75-9E5D-4DEE515E03FE}" type="slidenum">
              <a:rPr lang="en-GB" sz="1200" b="0" strike="noStrike" spc="-1">
                <a:latin typeface="Calibri"/>
              </a:rPr>
              <a:t>2</a:t>
            </a:fld>
            <a:endParaRPr lang="de-DE" sz="1200" b="0" strike="noStrike" spc="-1">
              <a:latin typeface="Calibri"/>
            </a:endParaRPr>
          </a:p>
        </p:txBody>
      </p:sp>
    </p:spTree>
    <p:extLst>
      <p:ext uri="{BB962C8B-B14F-4D97-AF65-F5344CB8AC3E}">
        <p14:creationId xmlns:p14="http://schemas.microsoft.com/office/powerpoint/2010/main" val="2777492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PlaceHolder 1"/>
          <p:cNvSpPr>
            <a:spLocks noGrp="1" noRot="1" noChangeAspect="1"/>
          </p:cNvSpPr>
          <p:nvPr>
            <p:ph type="sldImg"/>
          </p:nvPr>
        </p:nvSpPr>
        <p:spPr>
          <a:xfrm>
            <a:off x="1200150" y="1143000"/>
            <a:ext cx="4457700" cy="3086100"/>
          </a:xfrm>
          <a:prstGeom prst="rect">
            <a:avLst/>
          </a:prstGeom>
        </p:spPr>
      </p:sp>
      <p:sp>
        <p:nvSpPr>
          <p:cNvPr id="476" name="PlaceHolder 2"/>
          <p:cNvSpPr>
            <a:spLocks noGrp="1"/>
          </p:cNvSpPr>
          <p:nvPr>
            <p:ph type="body"/>
          </p:nvPr>
        </p:nvSpPr>
        <p:spPr>
          <a:xfrm>
            <a:off x="685800" y="4400640"/>
            <a:ext cx="5486040" cy="3600000"/>
          </a:xfrm>
          <a:prstGeom prst="rect">
            <a:avLst/>
          </a:prstGeom>
        </p:spPr>
        <p:txBody>
          <a:bodyPr>
            <a:noAutofit/>
          </a:bodyPr>
          <a:lstStyle/>
          <a:p>
            <a:pPr>
              <a:lnSpc>
                <a:spcPct val="90000"/>
              </a:lnSpc>
            </a:pPr>
            <a:r>
              <a:rPr lang="de-DE" sz="2000" b="0" strike="noStrike" spc="-1" dirty="0">
                <a:latin typeface="Calibri"/>
              </a:rPr>
              <a:t>Hier finden Sie eine Übersicht der Unterrichtseinheit </a:t>
            </a:r>
            <a:r>
              <a:rPr lang="de-DE" sz="2000" spc="-1" dirty="0">
                <a:latin typeface="Fira Sans Medium" panose="020B0503050000020004" pitchFamily="34" charset="0"/>
                <a:ea typeface="Fira Sans Medium" panose="020B0503050000020004" pitchFamily="34" charset="0"/>
              </a:rPr>
              <a:t>„Lieferkettenproblematik</a:t>
            </a:r>
            <a:r>
              <a:rPr lang="de-DE" sz="2000" b="0" strike="noStrike" spc="-1" dirty="0">
                <a:latin typeface="Calibri"/>
              </a:rPr>
              <a:t>“.</a:t>
            </a:r>
          </a:p>
          <a:p>
            <a:pPr marL="216000" indent="-216000">
              <a:lnSpc>
                <a:spcPct val="100000"/>
              </a:lnSpc>
            </a:pPr>
            <a:r>
              <a:rPr lang="de-DE" sz="2000" b="0" strike="noStrike" spc="-1" dirty="0">
                <a:latin typeface="+mn-lt"/>
              </a:rPr>
              <a:t>Die vollständige Tabelle mit den Unterrichtseinheiten finden Sie unter: </a:t>
            </a:r>
          </a:p>
          <a:p>
            <a:pPr marL="216000" indent="-216000">
              <a:lnSpc>
                <a:spcPct val="100000"/>
              </a:lnSpc>
            </a:pPr>
            <a:r>
              <a:rPr lang="de-DE" sz="2000" b="0" strike="noStrike" spc="-1" dirty="0">
                <a:latin typeface="+mn-lt"/>
              </a:rPr>
              <a:t>https://</a:t>
            </a:r>
            <a:r>
              <a:rPr lang="de-DE" sz="2000" b="0" strike="noStrike" spc="-1" dirty="0" err="1">
                <a:latin typeface="+mn-lt"/>
              </a:rPr>
              <a:t>www.uni-ulm.de</a:t>
            </a:r>
            <a:r>
              <a:rPr lang="de-DE" sz="2000" b="0" strike="noStrike" spc="-1" dirty="0">
                <a:latin typeface="+mn-lt"/>
              </a:rPr>
              <a:t>/</a:t>
            </a:r>
            <a:r>
              <a:rPr lang="de-DE" sz="2000" b="0" strike="noStrike" spc="-1" dirty="0" err="1">
                <a:latin typeface="+mn-lt"/>
              </a:rPr>
              <a:t>mawi</a:t>
            </a:r>
            <a:r>
              <a:rPr lang="de-DE" sz="2000" b="0" strike="noStrike" spc="-1" dirty="0">
                <a:latin typeface="+mn-lt"/>
              </a:rPr>
              <a:t>/</a:t>
            </a:r>
            <a:r>
              <a:rPr lang="de-DE" sz="2000" b="0" strike="noStrike" spc="-1" dirty="0" err="1">
                <a:latin typeface="+mn-lt"/>
              </a:rPr>
              <a:t>bntextillabor</a:t>
            </a:r>
            <a:r>
              <a:rPr lang="de-DE" sz="2000" b="0" strike="noStrike" spc="-1" dirty="0">
                <a:latin typeface="+mn-lt"/>
              </a:rPr>
              <a:t>/</a:t>
            </a:r>
            <a:r>
              <a:rPr lang="de-DE" sz="2000" b="0" strike="noStrike" spc="-1" dirty="0" err="1">
                <a:latin typeface="+mn-lt"/>
              </a:rPr>
              <a:t>bildungsangebote</a:t>
            </a:r>
            <a:r>
              <a:rPr lang="de-DE" sz="2000" b="0" strike="noStrike" spc="-1" dirty="0">
                <a:latin typeface="+mn-lt"/>
              </a:rPr>
              <a:t>/</a:t>
            </a:r>
            <a:r>
              <a:rPr lang="de-DE" sz="2000" b="0" strike="noStrike" spc="-1" dirty="0" err="1">
                <a:latin typeface="+mn-lt"/>
              </a:rPr>
              <a:t>lehrkraefte</a:t>
            </a:r>
            <a:r>
              <a:rPr lang="de-DE" sz="2000" b="0" strike="noStrike" spc="-1" dirty="0">
                <a:latin typeface="+mn-lt"/>
              </a:rPr>
              <a:t>/</a:t>
            </a:r>
          </a:p>
          <a:p>
            <a:pPr>
              <a:lnSpc>
                <a:spcPct val="90000"/>
              </a:lnSpc>
            </a:pPr>
            <a:endParaRPr lang="de-DE" sz="2000" b="0" strike="noStrike" spc="-1" dirty="0">
              <a:latin typeface="Calibri"/>
            </a:endParaRPr>
          </a:p>
        </p:txBody>
      </p:sp>
      <p:sp>
        <p:nvSpPr>
          <p:cNvPr id="47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17264962-1096-46A0-8BD0-A9EF52BCA6F5}" type="slidenum">
              <a:rPr lang="en-GB" sz="1200" b="0" strike="noStrike" spc="-1">
                <a:latin typeface="Calibri"/>
              </a:rPr>
              <a:t>3</a:t>
            </a:fld>
            <a:endParaRPr lang="de-DE" sz="1200" b="0" strike="noStrike" spc="-1">
              <a:latin typeface="Calibri"/>
            </a:endParaRPr>
          </a:p>
        </p:txBody>
      </p:sp>
    </p:spTree>
    <p:extLst>
      <p:ext uri="{BB962C8B-B14F-4D97-AF65-F5344CB8AC3E}">
        <p14:creationId xmlns:p14="http://schemas.microsoft.com/office/powerpoint/2010/main" val="1836037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noRot="1" noChangeAspect="1"/>
          </p:cNvSpPr>
          <p:nvPr>
            <p:ph type="sldImg"/>
          </p:nvPr>
        </p:nvSpPr>
        <p:spPr>
          <a:xfrm>
            <a:off x="2900363" y="857250"/>
            <a:ext cx="3343275" cy="2314575"/>
          </a:xfrm>
          <a:prstGeom prst="rect">
            <a:avLst/>
          </a:prstGeom>
        </p:spPr>
      </p:sp>
      <p:sp>
        <p:nvSpPr>
          <p:cNvPr id="482" name="PlaceHolder 2"/>
          <p:cNvSpPr>
            <a:spLocks noGrp="1"/>
          </p:cNvSpPr>
          <p:nvPr>
            <p:ph type="body"/>
          </p:nvPr>
        </p:nvSpPr>
        <p:spPr>
          <a:xfrm>
            <a:off x="914400" y="3300480"/>
            <a:ext cx="7314720" cy="2700000"/>
          </a:xfrm>
          <a:prstGeom prst="rect">
            <a:avLst/>
          </a:prstGeom>
        </p:spPr>
        <p:txBody>
          <a:bodyPr>
            <a:noAutofit/>
          </a:bodyPr>
          <a:lstStyle/>
          <a:p>
            <a:pPr>
              <a:lnSpc>
                <a:spcPct val="100000"/>
              </a:lnSpc>
              <a:tabLst>
                <a:tab pos="0" algn="l"/>
              </a:tabLst>
            </a:pPr>
            <a:r>
              <a:rPr lang="de-DE" sz="2000" b="0" strike="noStrike" spc="-1" dirty="0">
                <a:latin typeface="Muli"/>
              </a:rPr>
              <a:t>Brainstorming zum Einstieg in das Thema:</a:t>
            </a:r>
            <a:endParaRPr lang="de-DE" sz="2000" b="0" strike="noStrike" spc="-1" dirty="0">
              <a:latin typeface="Calibri"/>
            </a:endParaRPr>
          </a:p>
          <a:p>
            <a:pPr>
              <a:lnSpc>
                <a:spcPct val="100000"/>
              </a:lnSpc>
              <a:tabLst>
                <a:tab pos="0" algn="l"/>
              </a:tabLst>
            </a:pPr>
            <a:r>
              <a:rPr lang="de-DE" sz="2000" b="0" strike="noStrike" spc="-1" dirty="0">
                <a:latin typeface="Muli"/>
              </a:rPr>
              <a:t>Die </a:t>
            </a:r>
            <a:r>
              <a:rPr lang="de-DE" sz="2000" b="0" strike="noStrike" spc="-1" dirty="0" err="1">
                <a:latin typeface="Muli"/>
              </a:rPr>
              <a:t>SchülerInnen</a:t>
            </a:r>
            <a:r>
              <a:rPr lang="de-DE" sz="2000" b="0" strike="noStrike" spc="-1" dirty="0">
                <a:latin typeface="Muli"/>
              </a:rPr>
              <a:t> können an der Tafel Begriffe sammeln, die ihnen im Zusammenhang mit Mode und Kleidung einfallen</a:t>
            </a:r>
            <a:endParaRPr lang="de-DE" sz="2000" b="0" strike="noStrike" spc="-1" dirty="0">
              <a:latin typeface="Calibri"/>
            </a:endParaRPr>
          </a:p>
          <a:p>
            <a:pPr>
              <a:lnSpc>
                <a:spcPct val="100000"/>
              </a:lnSpc>
              <a:tabLst>
                <a:tab pos="0" algn="l"/>
              </a:tabLst>
            </a:pPr>
            <a:r>
              <a:rPr lang="de-DE" sz="2000" b="0" strike="noStrike" spc="-1" dirty="0">
                <a:latin typeface="Muli"/>
              </a:rPr>
              <a:t>Beispiele aus der allgemeinen Berichterstattung, Nachrichten, Zeitungen, etc. sind:</a:t>
            </a:r>
            <a:br>
              <a:rPr dirty="0"/>
            </a:br>
            <a:r>
              <a:rPr lang="de-DE" sz="2000" b="0" strike="noStrike" spc="-1" dirty="0">
                <a:latin typeface="Muli"/>
              </a:rPr>
              <a:t>Textilproduktion, Fast Fashion, Textile Kette, Arbeitsbedingungen, Transportwege, Fair Trade, chemische Belastung</a:t>
            </a:r>
            <a:endParaRPr lang="de-DE" sz="2000" b="0" strike="noStrike" spc="-1" dirty="0">
              <a:latin typeface="Calibri"/>
            </a:endParaRPr>
          </a:p>
          <a:p>
            <a:pPr>
              <a:lnSpc>
                <a:spcPct val="100000"/>
              </a:lnSpc>
              <a:tabLst>
                <a:tab pos="0" algn="l"/>
              </a:tabLst>
            </a:pPr>
            <a:r>
              <a:rPr lang="de-DE" sz="2000" b="0" strike="noStrike" spc="-1" dirty="0">
                <a:latin typeface="Muli"/>
              </a:rPr>
              <a:t>Hier sind alle positiv oder negativ besetzte Begriffe gefragt, die den </a:t>
            </a:r>
            <a:r>
              <a:rPr lang="de-DE" sz="2000" b="0" strike="noStrike" spc="-1" dirty="0" err="1">
                <a:latin typeface="Muli"/>
              </a:rPr>
              <a:t>SchülerInnen</a:t>
            </a:r>
            <a:r>
              <a:rPr lang="de-DE" sz="2000" b="0" strike="noStrike" spc="-1" dirty="0">
                <a:latin typeface="Muli"/>
              </a:rPr>
              <a:t> einfallen.</a:t>
            </a:r>
          </a:p>
          <a:p>
            <a:pPr>
              <a:lnSpc>
                <a:spcPct val="100000"/>
              </a:lnSpc>
              <a:tabLst>
                <a:tab pos="0" algn="l"/>
              </a:tabLst>
            </a:pPr>
            <a:r>
              <a:rPr lang="de-DE" sz="2000" b="0" strike="noStrike" spc="-1" dirty="0">
                <a:latin typeface="Muli"/>
              </a:rPr>
              <a:t>Ein Arbeitsblatt dazu finden Sie hier:</a:t>
            </a:r>
          </a:p>
          <a:p>
            <a:pPr>
              <a:lnSpc>
                <a:spcPct val="100000"/>
              </a:lnSpc>
              <a:tabLst>
                <a:tab pos="0" algn="l"/>
              </a:tabLst>
            </a:pPr>
            <a:r>
              <a:rPr lang="de-DE" sz="2000" b="0" strike="noStrike" spc="-1" dirty="0">
                <a:latin typeface="Muli"/>
              </a:rPr>
              <a:t>Brainstorming/Wörtergitter: </a:t>
            </a:r>
          </a:p>
          <a:p>
            <a:pPr>
              <a:lnSpc>
                <a:spcPct val="100000"/>
              </a:lnSpc>
              <a:tabLst>
                <a:tab pos="0" algn="l"/>
              </a:tabLst>
            </a:pPr>
            <a:r>
              <a:rPr lang="de-DE" sz="2000" b="0" strike="noStrike" spc="-1" dirty="0">
                <a:latin typeface="+mn-lt"/>
              </a:rPr>
              <a:t>https://</a:t>
            </a:r>
            <a:r>
              <a:rPr lang="de-DE" sz="2000" b="0" strike="noStrike" spc="-1" dirty="0" err="1">
                <a:latin typeface="+mn-lt"/>
              </a:rPr>
              <a:t>www.uni-ulm.de</a:t>
            </a:r>
            <a:r>
              <a:rPr lang="de-DE" sz="2000" b="0" strike="noStrike" spc="-1" dirty="0">
                <a:latin typeface="+mn-lt"/>
              </a:rPr>
              <a:t>/</a:t>
            </a:r>
            <a:r>
              <a:rPr lang="de-DE" sz="2000" b="0" strike="noStrike" spc="-1" dirty="0" err="1">
                <a:latin typeface="+mn-lt"/>
              </a:rPr>
              <a:t>mawi</a:t>
            </a:r>
            <a:r>
              <a:rPr lang="de-DE" sz="2000" b="0" strike="noStrike" spc="-1" dirty="0">
                <a:latin typeface="+mn-lt"/>
              </a:rPr>
              <a:t>/</a:t>
            </a:r>
            <a:r>
              <a:rPr lang="de-DE" sz="2000" b="0" strike="noStrike" spc="-1" dirty="0" err="1">
                <a:latin typeface="+mn-lt"/>
              </a:rPr>
              <a:t>bntextillabor</a:t>
            </a:r>
            <a:r>
              <a:rPr lang="de-DE" sz="2000" b="0" strike="noStrike" spc="-1" dirty="0">
                <a:latin typeface="+mn-lt"/>
              </a:rPr>
              <a:t>/</a:t>
            </a:r>
            <a:r>
              <a:rPr lang="de-DE" sz="2000" b="0" strike="noStrike" spc="-1" dirty="0" err="1">
                <a:latin typeface="+mn-lt"/>
              </a:rPr>
              <a:t>bildungsangebote</a:t>
            </a:r>
            <a:r>
              <a:rPr lang="de-DE" sz="2000" b="0" strike="noStrike" spc="-1" dirty="0">
                <a:latin typeface="+mn-lt"/>
              </a:rPr>
              <a:t>/</a:t>
            </a:r>
            <a:r>
              <a:rPr lang="de-DE" sz="2000" b="0" strike="noStrike" spc="-1" dirty="0" err="1">
                <a:latin typeface="+mn-lt"/>
              </a:rPr>
              <a:t>lehrkraefte</a:t>
            </a:r>
            <a:r>
              <a:rPr lang="de-DE" sz="2000" b="0" strike="noStrike" spc="-1" dirty="0">
                <a:latin typeface="+mn-lt"/>
              </a:rPr>
              <a:t>/basiswissen/</a:t>
            </a:r>
            <a:endParaRPr lang="de-DE" sz="2000" b="0" strike="noStrike" spc="-1" dirty="0">
              <a:latin typeface="Calibri"/>
            </a:endParaRPr>
          </a:p>
          <a:p>
            <a:pPr>
              <a:lnSpc>
                <a:spcPct val="100000"/>
              </a:lnSpc>
              <a:tabLst>
                <a:tab pos="0" algn="l"/>
              </a:tabLst>
            </a:pPr>
            <a:endParaRPr lang="de-DE" sz="2000" b="0" strike="noStrike" spc="-1" dirty="0">
              <a:latin typeface="Calibri"/>
            </a:endParaRPr>
          </a:p>
          <a:p>
            <a:pPr>
              <a:lnSpc>
                <a:spcPct val="100000"/>
              </a:lnSpc>
              <a:tabLst>
                <a:tab pos="0" algn="l"/>
              </a:tabLst>
            </a:pPr>
            <a:r>
              <a:rPr lang="de-DE" sz="2000" b="0" strike="noStrike" spc="-1" dirty="0">
                <a:latin typeface="Muli"/>
              </a:rPr>
              <a:t>Veranschaulichen:</a:t>
            </a:r>
            <a:endParaRPr lang="de-DE" sz="2000" b="0" strike="noStrike" spc="-1" dirty="0">
              <a:latin typeface="Calibri"/>
            </a:endParaRPr>
          </a:p>
          <a:p>
            <a:pPr>
              <a:lnSpc>
                <a:spcPct val="100000"/>
              </a:lnSpc>
              <a:tabLst>
                <a:tab pos="0" algn="l"/>
              </a:tabLst>
            </a:pPr>
            <a:r>
              <a:rPr lang="de-DE" sz="2000" b="0" strike="noStrike" spc="-1" dirty="0">
                <a:latin typeface="Muli"/>
              </a:rPr>
              <a:t>Die Begriffe können in Form eines Wort-Gitters/Wörternetzes an der Tafel gesammelt werden. Wird als erstes Wort ein relativ langer Begriff senkrecht an die Tafel geschrieben, erleichtert das die Zuordnung und das Auffinden weiterer Begriffe.</a:t>
            </a:r>
            <a:endParaRPr lang="de-DE" sz="2000" b="0" strike="noStrike" spc="-1" dirty="0">
              <a:latin typeface="Calibri"/>
            </a:endParaRPr>
          </a:p>
          <a:p>
            <a:pPr>
              <a:lnSpc>
                <a:spcPct val="100000"/>
              </a:lnSpc>
              <a:tabLst>
                <a:tab pos="0" algn="l"/>
              </a:tabLst>
            </a:pPr>
            <a:endParaRPr lang="de-DE" sz="2000" b="0" strike="noStrike" spc="-1" dirty="0">
              <a:latin typeface="Calibri"/>
            </a:endParaRPr>
          </a:p>
          <a:p>
            <a:pPr>
              <a:lnSpc>
                <a:spcPct val="100000"/>
              </a:lnSpc>
              <a:tabLst>
                <a:tab pos="0" algn="l"/>
              </a:tabLst>
            </a:pPr>
            <a:endParaRPr lang="de-DE" sz="2000" b="0" strike="noStrike" spc="-1" dirty="0">
              <a:latin typeface="Calibri"/>
            </a:endParaRPr>
          </a:p>
        </p:txBody>
      </p:sp>
      <p:sp>
        <p:nvSpPr>
          <p:cNvPr id="483" name="TextShape 3"/>
          <p:cNvSpPr txBox="1"/>
          <p:nvPr/>
        </p:nvSpPr>
        <p:spPr>
          <a:xfrm>
            <a:off x="5179680" y="6514020"/>
            <a:ext cx="3961920" cy="343710"/>
          </a:xfrm>
          <a:prstGeom prst="rect">
            <a:avLst/>
          </a:prstGeom>
          <a:noFill/>
          <a:ln>
            <a:noFill/>
          </a:ln>
        </p:spPr>
        <p:txBody>
          <a:bodyPr anchor="b">
            <a:noAutofit/>
          </a:bodyPr>
          <a:lstStyle/>
          <a:p>
            <a:pPr algn="r">
              <a:lnSpc>
                <a:spcPct val="100000"/>
              </a:lnSpc>
            </a:pPr>
            <a:fld id="{F156BF95-D4D0-46ED-8EA1-252446DC1289}" type="slidenum">
              <a:rPr lang="en-GB" sz="1200" b="0" strike="noStrike" spc="-1">
                <a:latin typeface="Calibri"/>
              </a:rPr>
              <a:t>4</a:t>
            </a:fld>
            <a:endParaRPr lang="de-DE" sz="1200" b="0" strike="noStrike" spc="-1">
              <a:latin typeface="Calibri"/>
            </a:endParaRPr>
          </a:p>
        </p:txBody>
      </p:sp>
    </p:spTree>
    <p:extLst>
      <p:ext uri="{BB962C8B-B14F-4D97-AF65-F5344CB8AC3E}">
        <p14:creationId xmlns:p14="http://schemas.microsoft.com/office/powerpoint/2010/main" val="3013156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PlaceHolder 1"/>
          <p:cNvSpPr>
            <a:spLocks noGrp="1" noRot="1" noChangeAspect="1"/>
          </p:cNvSpPr>
          <p:nvPr>
            <p:ph type="sldImg"/>
          </p:nvPr>
        </p:nvSpPr>
        <p:spPr>
          <a:xfrm>
            <a:off x="2900363" y="857250"/>
            <a:ext cx="3343275" cy="2314575"/>
          </a:xfrm>
          <a:prstGeom prst="rect">
            <a:avLst/>
          </a:prstGeom>
        </p:spPr>
      </p:sp>
      <p:sp>
        <p:nvSpPr>
          <p:cNvPr id="479" name="PlaceHolder 2"/>
          <p:cNvSpPr>
            <a:spLocks noGrp="1"/>
          </p:cNvSpPr>
          <p:nvPr>
            <p:ph type="body"/>
          </p:nvPr>
        </p:nvSpPr>
        <p:spPr>
          <a:xfrm>
            <a:off x="914400" y="3300480"/>
            <a:ext cx="7314720" cy="2700000"/>
          </a:xfrm>
          <a:prstGeom prst="rect">
            <a:avLst/>
          </a:prstGeom>
        </p:spPr>
        <p:txBody>
          <a:bodyPr>
            <a:noAutofit/>
          </a:bodyPr>
          <a:lstStyle/>
          <a:p>
            <a:pPr marL="0" indent="0">
              <a:lnSpc>
                <a:spcPct val="100000"/>
              </a:lnSpc>
              <a:buFont typeface="Arial" panose="020B0604020202020204" pitchFamily="34" charset="0"/>
              <a:buNone/>
            </a:pPr>
            <a:r>
              <a:rPr lang="de-DE" sz="2000" b="0" strike="noStrike" spc="-1" dirty="0">
                <a:latin typeface="Calibri"/>
              </a:rPr>
              <a:t>Ein problematischer Aspekt der Textilindustrie ist die textile Kette, etwas allgemeiner auch als Lieferkette bezeichnet.  Damit wird der sehr lange und oft verzweigte Weg der Produkte mit ihren Ausgangsmaterialien aus  verschiedenen Herkunftsländern bis zum fertigen Produkt im Handel bezeichnet. </a:t>
            </a:r>
          </a:p>
          <a:p>
            <a:pPr marL="0" indent="0">
              <a:lnSpc>
                <a:spcPct val="100000"/>
              </a:lnSpc>
              <a:buFont typeface="Arial" panose="020B0604020202020204" pitchFamily="34" charset="0"/>
              <a:buNone/>
            </a:pPr>
            <a:r>
              <a:rPr lang="de-DE" sz="2000" b="0" strike="noStrike" spc="-1" dirty="0">
                <a:latin typeface="Calibri"/>
              </a:rPr>
              <a:t>Da dieses Thema im Rahmen der Berichterstattung über das Lieferkettengesetz bzw. die Initiative dafür, inzwischen in den Medien relativ präsent ist, wissen einige </a:t>
            </a:r>
            <a:r>
              <a:rPr lang="de-DE" sz="2000" b="0" strike="noStrike" spc="-1" dirty="0" err="1">
                <a:latin typeface="Calibri"/>
              </a:rPr>
              <a:t>SchülerInnen</a:t>
            </a:r>
            <a:r>
              <a:rPr lang="de-DE" sz="2000" b="0" strike="noStrike" spc="-1" dirty="0">
                <a:latin typeface="Calibri"/>
              </a:rPr>
              <a:t> vielleicht schon mehr darüber.</a:t>
            </a:r>
          </a:p>
          <a:p>
            <a:pPr marL="0" indent="0">
              <a:lnSpc>
                <a:spcPct val="100000"/>
              </a:lnSpc>
              <a:buFont typeface="Arial" panose="020B0604020202020204" pitchFamily="34" charset="0"/>
              <a:buNone/>
            </a:pPr>
            <a:r>
              <a:rPr lang="de-DE" sz="2000" b="0" strike="noStrike" spc="-1" dirty="0">
                <a:latin typeface="Calibri"/>
              </a:rPr>
              <a:t>Evtl. kann hier ein Exkurs zum Thema „Lieferkettengesetz“ eingebaut werden.</a:t>
            </a:r>
          </a:p>
          <a:p>
            <a:pPr marL="0" indent="0">
              <a:lnSpc>
                <a:spcPct val="100000"/>
              </a:lnSpc>
              <a:buFont typeface="Arial" panose="020B0604020202020204" pitchFamily="34" charset="0"/>
              <a:buNone/>
            </a:pPr>
            <a:endParaRPr lang="de-DE" sz="2000" b="0" strike="noStrike" spc="-1" dirty="0">
              <a:latin typeface="Calibri"/>
            </a:endParaRPr>
          </a:p>
          <a:p>
            <a:pPr marL="0" indent="0">
              <a:lnSpc>
                <a:spcPct val="100000"/>
              </a:lnSpc>
              <a:buFont typeface="Arial" panose="020B0604020202020204" pitchFamily="34" charset="0"/>
              <a:buNone/>
            </a:pPr>
            <a:r>
              <a:rPr lang="de-DE" sz="2000" b="0" strike="noStrike" spc="-1" dirty="0">
                <a:latin typeface="Calibri"/>
              </a:rPr>
              <a:t>Das Spiel „</a:t>
            </a:r>
            <a:r>
              <a:rPr lang="de-DE" sz="2000" b="0" u="none" strike="noStrike" spc="-1" dirty="0">
                <a:latin typeface="+mn-lt"/>
              </a:rPr>
              <a:t>4 Ecken“  </a:t>
            </a:r>
            <a:r>
              <a:rPr lang="de-DE" sz="2000" b="0" strike="noStrike" spc="-1" dirty="0">
                <a:latin typeface="+mn-lt"/>
              </a:rPr>
              <a:t>- Ein Bewegungsspiel mit allgemeinen Fragen zur Fast Fashion Produktion als </a:t>
            </a:r>
            <a:r>
              <a:rPr lang="de-DE" sz="2000" b="0" strike="noStrike" spc="-1" dirty="0">
                <a:latin typeface="Calibri"/>
              </a:rPr>
              <a:t>Einstieg in </a:t>
            </a:r>
            <a:r>
              <a:rPr lang="de-DE" sz="2000" b="0" strike="noStrike" spc="-1" dirty="0" err="1">
                <a:latin typeface="Calibri"/>
              </a:rPr>
              <a:t>dasThema</a:t>
            </a:r>
            <a:r>
              <a:rPr lang="de-DE" sz="2000" b="0" strike="noStrike" spc="-1" dirty="0">
                <a:latin typeface="Calibri"/>
              </a:rPr>
              <a:t> findet sich hier:</a:t>
            </a:r>
          </a:p>
          <a:p>
            <a:pPr marL="0" indent="0">
              <a:lnSpc>
                <a:spcPct val="100000"/>
              </a:lnSpc>
              <a:buFont typeface="Arial" panose="020B0604020202020204" pitchFamily="34" charset="0"/>
              <a:buNone/>
            </a:pPr>
            <a:r>
              <a:rPr lang="de-DE" sz="2000" b="0" strike="noStrike" spc="-1" dirty="0">
                <a:latin typeface="+mn-lt"/>
              </a:rPr>
              <a:t>https://</a:t>
            </a:r>
            <a:r>
              <a:rPr lang="de-DE" sz="2000" b="0" strike="noStrike" spc="-1" dirty="0" err="1">
                <a:latin typeface="+mn-lt"/>
              </a:rPr>
              <a:t>www.uni-ulm.de</a:t>
            </a:r>
            <a:r>
              <a:rPr lang="de-DE" sz="2000" b="0" strike="noStrike" spc="-1" dirty="0">
                <a:latin typeface="+mn-lt"/>
              </a:rPr>
              <a:t>/</a:t>
            </a:r>
            <a:r>
              <a:rPr lang="de-DE" sz="2000" b="0" strike="noStrike" spc="-1" dirty="0" err="1">
                <a:latin typeface="+mn-lt"/>
              </a:rPr>
              <a:t>mawi</a:t>
            </a:r>
            <a:r>
              <a:rPr lang="de-DE" sz="2000" b="0" strike="noStrike" spc="-1" dirty="0">
                <a:latin typeface="+mn-lt"/>
              </a:rPr>
              <a:t>/</a:t>
            </a:r>
            <a:r>
              <a:rPr lang="de-DE" sz="2000" b="0" strike="noStrike" spc="-1" dirty="0" err="1">
                <a:latin typeface="+mn-lt"/>
              </a:rPr>
              <a:t>bntextillabor</a:t>
            </a:r>
            <a:r>
              <a:rPr lang="de-DE" sz="2000" b="0" strike="noStrike" spc="-1" dirty="0">
                <a:latin typeface="+mn-lt"/>
              </a:rPr>
              <a:t>/</a:t>
            </a:r>
            <a:r>
              <a:rPr lang="de-DE" sz="2000" b="0" strike="noStrike" spc="-1" dirty="0" err="1">
                <a:latin typeface="+mn-lt"/>
              </a:rPr>
              <a:t>bildungsangebote</a:t>
            </a:r>
            <a:r>
              <a:rPr lang="de-DE" sz="2000" b="0" strike="noStrike" spc="-1" dirty="0">
                <a:latin typeface="+mn-lt"/>
              </a:rPr>
              <a:t>/</a:t>
            </a:r>
            <a:r>
              <a:rPr lang="de-DE" sz="2000" b="0" strike="noStrike" spc="-1" dirty="0" err="1">
                <a:latin typeface="+mn-lt"/>
              </a:rPr>
              <a:t>lehrkraefte</a:t>
            </a:r>
            <a:r>
              <a:rPr lang="de-DE" sz="2000" b="0" strike="noStrike" spc="-1" dirty="0">
                <a:latin typeface="+mn-lt"/>
              </a:rPr>
              <a:t>/basiswissen/</a:t>
            </a:r>
            <a:endParaRPr lang="de-DE" sz="2000" b="0" strike="noStrike" spc="-1" dirty="0">
              <a:latin typeface="Calibri"/>
            </a:endParaRPr>
          </a:p>
          <a:p>
            <a:pPr marL="216000" indent="-216000">
              <a:lnSpc>
                <a:spcPct val="100000"/>
              </a:lnSpc>
            </a:pPr>
            <a:endParaRPr lang="de-DE" sz="2000" b="0" strike="noStrike" spc="-1" dirty="0">
              <a:latin typeface="Calibri"/>
            </a:endParaRPr>
          </a:p>
          <a:p>
            <a:pPr marL="216000" indent="-216000">
              <a:lnSpc>
                <a:spcPct val="100000"/>
              </a:lnSpc>
            </a:pPr>
            <a:endParaRPr lang="de-DE" sz="2000" b="0" strike="noStrike" spc="-1" dirty="0">
              <a:latin typeface="Calibri"/>
            </a:endParaRPr>
          </a:p>
          <a:p>
            <a:pPr marL="216000" indent="-216000">
              <a:lnSpc>
                <a:spcPct val="100000"/>
              </a:lnSpc>
            </a:pPr>
            <a:endParaRPr lang="de-DE" sz="2000" b="0" strike="noStrike" spc="-1" dirty="0">
              <a:latin typeface="Calibri"/>
            </a:endParaRPr>
          </a:p>
          <a:p>
            <a:pPr marL="216000" indent="-216000">
              <a:lnSpc>
                <a:spcPct val="100000"/>
              </a:lnSpc>
            </a:pPr>
            <a:endParaRPr lang="de-DE" sz="2000" b="0" strike="noStrike" spc="-1" dirty="0">
              <a:latin typeface="Calibri"/>
            </a:endParaRPr>
          </a:p>
        </p:txBody>
      </p:sp>
      <p:sp>
        <p:nvSpPr>
          <p:cNvPr id="480" name="TextShape 3"/>
          <p:cNvSpPr txBox="1"/>
          <p:nvPr/>
        </p:nvSpPr>
        <p:spPr>
          <a:xfrm>
            <a:off x="5179680" y="6514020"/>
            <a:ext cx="3961920" cy="343710"/>
          </a:xfrm>
          <a:prstGeom prst="rect">
            <a:avLst/>
          </a:prstGeom>
          <a:noFill/>
          <a:ln>
            <a:noFill/>
          </a:ln>
        </p:spPr>
        <p:txBody>
          <a:bodyPr anchor="b">
            <a:noAutofit/>
          </a:bodyPr>
          <a:lstStyle/>
          <a:p>
            <a:pPr algn="r">
              <a:lnSpc>
                <a:spcPct val="100000"/>
              </a:lnSpc>
            </a:pPr>
            <a:fld id="{FCEA43EB-1319-4B34-93C5-C161E5833653}" type="slidenum">
              <a:rPr lang="en-GB" sz="1200" b="0" strike="noStrike" spc="-1">
                <a:latin typeface="Calibri"/>
              </a:rPr>
              <a:t>5</a:t>
            </a:fld>
            <a:endParaRPr lang="de-DE" sz="1200" b="0" strike="noStrike" spc="-1">
              <a:latin typeface="Calibri"/>
            </a:endParaRPr>
          </a:p>
        </p:txBody>
      </p:sp>
    </p:spTree>
    <p:extLst>
      <p:ext uri="{BB962C8B-B14F-4D97-AF65-F5344CB8AC3E}">
        <p14:creationId xmlns:p14="http://schemas.microsoft.com/office/powerpoint/2010/main" val="983186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PlaceHolder 1"/>
          <p:cNvSpPr>
            <a:spLocks noGrp="1" noRot="1" noChangeAspect="1"/>
          </p:cNvSpPr>
          <p:nvPr>
            <p:ph type="sldImg"/>
          </p:nvPr>
        </p:nvSpPr>
        <p:spPr>
          <a:xfrm>
            <a:off x="2900363" y="857250"/>
            <a:ext cx="3343275" cy="2314575"/>
          </a:xfrm>
          <a:prstGeom prst="rect">
            <a:avLst/>
          </a:prstGeom>
        </p:spPr>
      </p:sp>
      <p:sp>
        <p:nvSpPr>
          <p:cNvPr id="485" name="PlaceHolder 2"/>
          <p:cNvSpPr>
            <a:spLocks noGrp="1"/>
          </p:cNvSpPr>
          <p:nvPr>
            <p:ph type="body"/>
          </p:nvPr>
        </p:nvSpPr>
        <p:spPr>
          <a:xfrm>
            <a:off x="914400" y="3300480"/>
            <a:ext cx="7314720" cy="2700000"/>
          </a:xfrm>
          <a:prstGeom prst="rect">
            <a:avLst/>
          </a:prstGeom>
        </p:spPr>
        <p:txBody>
          <a:bodyPr>
            <a:noAutofit/>
          </a:bodyPr>
          <a:lstStyle/>
          <a:p>
            <a:pPr marL="216000" indent="-216000">
              <a:lnSpc>
                <a:spcPct val="100000"/>
              </a:lnSpc>
            </a:pPr>
            <a:r>
              <a:rPr lang="de-DE" sz="2000" b="0" strike="noStrike" spc="-1" dirty="0">
                <a:latin typeface="Calibri"/>
              </a:rPr>
              <a:t>Hier sieht man eine schematische Darstellung der sogenannten textilen Kette. Diese Kette beschreibt den Weg des Produkts, hier eines Kleidungsstücks aus Baumwolle, vom Anbau des Rohstoffs bis zur endgültigen Entsorgung nach der Nutzungsphase. </a:t>
            </a:r>
          </a:p>
          <a:p>
            <a:pPr marL="216000" indent="-216000">
              <a:lnSpc>
                <a:spcPct val="100000"/>
              </a:lnSpc>
            </a:pPr>
            <a:r>
              <a:rPr lang="de-DE" sz="2000" b="0" strike="noStrike" spc="-1" dirty="0">
                <a:latin typeface="Calibri"/>
              </a:rPr>
              <a:t>Die einzelnen Icons symbolisieren die vielen Stationen, die dazu durchlaufen werden.</a:t>
            </a:r>
          </a:p>
          <a:p>
            <a:pPr marL="216000" indent="-216000">
              <a:lnSpc>
                <a:spcPct val="100000"/>
              </a:lnSpc>
            </a:pPr>
            <a:endParaRPr lang="de-DE" sz="2000" b="0" strike="noStrike" spc="-1" dirty="0">
              <a:latin typeface="Calibri"/>
            </a:endParaRPr>
          </a:p>
          <a:p>
            <a:pPr marL="216000" indent="-216000">
              <a:lnSpc>
                <a:spcPct val="100000"/>
              </a:lnSpc>
            </a:pPr>
            <a:r>
              <a:rPr lang="de-DE" sz="2000" b="0" strike="noStrike" spc="-1" dirty="0">
                <a:latin typeface="Calibri"/>
              </a:rPr>
              <a:t>Veranschaulichen/Ergänzen durch das kurze Umfrage-Spiel „Wo kommt meine Kleidung her?“</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2000" b="0" strike="noStrike" spc="-1" dirty="0">
                <a:latin typeface="+mn-lt"/>
              </a:rPr>
              <a:t>Anleitung: https://</a:t>
            </a:r>
            <a:r>
              <a:rPr lang="de-DE" sz="2000" b="0" strike="noStrike" spc="-1" dirty="0" err="1">
                <a:latin typeface="+mn-lt"/>
              </a:rPr>
              <a:t>www.uni-ulm.de</a:t>
            </a:r>
            <a:r>
              <a:rPr lang="de-DE" sz="2000" b="0" strike="noStrike" spc="-1" dirty="0">
                <a:latin typeface="+mn-lt"/>
              </a:rPr>
              <a:t>/</a:t>
            </a:r>
            <a:r>
              <a:rPr lang="de-DE" sz="2000" b="0" strike="noStrike" spc="-1" dirty="0" err="1">
                <a:latin typeface="+mn-lt"/>
              </a:rPr>
              <a:t>mawi</a:t>
            </a:r>
            <a:r>
              <a:rPr lang="de-DE" sz="2000" b="0" strike="noStrike" spc="-1" dirty="0">
                <a:latin typeface="+mn-lt"/>
              </a:rPr>
              <a:t>/</a:t>
            </a:r>
            <a:r>
              <a:rPr lang="de-DE" sz="2000" b="0" strike="noStrike" spc="-1" dirty="0" err="1">
                <a:latin typeface="+mn-lt"/>
              </a:rPr>
              <a:t>bntextillabor</a:t>
            </a:r>
            <a:r>
              <a:rPr lang="de-DE" sz="2000" b="0" strike="noStrike" spc="-1" dirty="0">
                <a:latin typeface="+mn-lt"/>
              </a:rPr>
              <a:t>/</a:t>
            </a:r>
            <a:r>
              <a:rPr lang="de-DE" sz="2000" b="0" strike="noStrike" spc="-1" dirty="0" err="1">
                <a:latin typeface="+mn-lt"/>
              </a:rPr>
              <a:t>bildungsangebote</a:t>
            </a:r>
            <a:r>
              <a:rPr lang="de-DE" sz="2000" b="0" strike="noStrike" spc="-1" dirty="0">
                <a:latin typeface="+mn-lt"/>
              </a:rPr>
              <a:t>/</a:t>
            </a:r>
            <a:r>
              <a:rPr lang="de-DE" sz="2000" b="0" strike="noStrike" spc="-1" dirty="0" err="1">
                <a:latin typeface="+mn-lt"/>
              </a:rPr>
              <a:t>lehrkraefte</a:t>
            </a:r>
            <a:r>
              <a:rPr lang="de-DE" sz="2000" b="0" strike="noStrike" spc="-1" dirty="0">
                <a:latin typeface="+mn-lt"/>
              </a:rPr>
              <a:t>/basiswissen/</a:t>
            </a:r>
          </a:p>
          <a:p>
            <a:pPr marL="216000" indent="-216000">
              <a:lnSpc>
                <a:spcPct val="100000"/>
              </a:lnSpc>
            </a:pPr>
            <a:endParaRPr lang="de-DE" sz="2000" b="0" strike="noStrike" spc="-1" dirty="0">
              <a:latin typeface="Calibri"/>
            </a:endParaRPr>
          </a:p>
          <a:p>
            <a:pPr marL="216000" indent="-216000">
              <a:lnSpc>
                <a:spcPct val="100000"/>
              </a:lnSpc>
            </a:pPr>
            <a:endParaRPr lang="de-DE" sz="2000" b="0" strike="noStrike" spc="-1" dirty="0">
              <a:latin typeface="Calibri"/>
            </a:endParaRPr>
          </a:p>
          <a:p>
            <a:pPr marL="216000" indent="-216000">
              <a:lnSpc>
                <a:spcPct val="100000"/>
              </a:lnSpc>
            </a:pPr>
            <a:r>
              <a:rPr lang="de-DE" sz="2000" b="0" strike="noStrike" spc="-1" dirty="0" err="1">
                <a:latin typeface="Calibri"/>
              </a:rPr>
              <a:t>ScülerInnen</a:t>
            </a:r>
            <a:r>
              <a:rPr lang="de-DE" sz="2000" b="0" strike="noStrike" spc="-1" dirty="0">
                <a:latin typeface="Calibri"/>
              </a:rPr>
              <a:t> suchen in ihrer Bekleidung (Oberbekleidung, Jacken) auf den Waschzetteln nach dem Produktionsort.</a:t>
            </a:r>
          </a:p>
          <a:p>
            <a:pPr marL="457200">
              <a:lnSpc>
                <a:spcPct val="100000"/>
              </a:lnSpc>
              <a:tabLst>
                <a:tab pos="0" algn="l"/>
              </a:tabLst>
            </a:pPr>
            <a:r>
              <a:rPr lang="de-DE" sz="2000" b="0" strike="noStrike" spc="-1" dirty="0">
                <a:latin typeface="Calibri"/>
              </a:rPr>
              <a:t>Möglichkeit a): Sammeln der Produktionsorte an der Tafel</a:t>
            </a:r>
          </a:p>
          <a:p>
            <a:pPr marL="457200">
              <a:lnSpc>
                <a:spcPct val="100000"/>
              </a:lnSpc>
              <a:tabLst>
                <a:tab pos="0" algn="l"/>
              </a:tabLst>
            </a:pPr>
            <a:r>
              <a:rPr lang="de-DE" sz="2000" b="0" strike="noStrike" spc="-1" dirty="0">
                <a:latin typeface="Calibri"/>
              </a:rPr>
              <a:t>Möglichkeit b): die vier häufigsten Produktionsländer werden auf vorbereiteten Moderationskarten notiert, in den vier Ecken des Klassenraumes oder auf vier Tischen ausgelegt und die </a:t>
            </a:r>
            <a:r>
              <a:rPr lang="de-DE" sz="2000" b="0" strike="noStrike" spc="-1" dirty="0" err="1">
                <a:latin typeface="Calibri"/>
              </a:rPr>
              <a:t>SchülerInnen</a:t>
            </a:r>
            <a:r>
              <a:rPr lang="de-DE" sz="2000" b="0" strike="noStrike" spc="-1" dirty="0">
                <a:latin typeface="Calibri"/>
              </a:rPr>
              <a:t> gruppieren sich entsprechend.</a:t>
            </a:r>
          </a:p>
          <a:p>
            <a:pPr marL="457200">
              <a:lnSpc>
                <a:spcPct val="100000"/>
              </a:lnSpc>
              <a:tabLst>
                <a:tab pos="0" algn="l"/>
              </a:tabLst>
            </a:pPr>
            <a:r>
              <a:rPr lang="de-DE" sz="2000" b="0" strike="noStrike" spc="-1" dirty="0">
                <a:latin typeface="Calibri"/>
              </a:rPr>
              <a:t>Anschließend kann eine kurze Diskussion darüber geführt werden, ob das Ergebnis so </a:t>
            </a:r>
            <a:r>
              <a:rPr lang="de-DE" sz="2000" b="0" strike="noStrike" spc="-1" dirty="0" err="1">
                <a:latin typeface="Calibri"/>
              </a:rPr>
              <a:t>erwartbar</a:t>
            </a:r>
            <a:r>
              <a:rPr lang="de-DE" sz="2000" b="0" strike="noStrike" spc="-1" dirty="0">
                <a:latin typeface="Calibri"/>
              </a:rPr>
              <a:t> war.</a:t>
            </a:r>
          </a:p>
          <a:p>
            <a:pPr marL="457200">
              <a:lnSpc>
                <a:spcPct val="100000"/>
              </a:lnSpc>
              <a:tabLst>
                <a:tab pos="0" algn="l"/>
              </a:tabLst>
            </a:pPr>
            <a:endParaRPr lang="de-DE" sz="2000" b="0" strike="noStrike" spc="-1" dirty="0">
              <a:latin typeface="Calibri"/>
            </a:endParaRPr>
          </a:p>
          <a:p>
            <a:pPr>
              <a:lnSpc>
                <a:spcPct val="100000"/>
              </a:lnSpc>
              <a:tabLst>
                <a:tab pos="0" algn="l"/>
              </a:tabLst>
            </a:pPr>
            <a:r>
              <a:rPr lang="de-DE" sz="2000" b="0" strike="noStrike" spc="-1" dirty="0">
                <a:latin typeface="Calibri"/>
              </a:rPr>
              <a:t>Zwei Vorschläge für die vier häufigsten Produktionsländer von Kleidung: </a:t>
            </a:r>
          </a:p>
          <a:p>
            <a:pPr>
              <a:lnSpc>
                <a:spcPct val="100000"/>
              </a:lnSpc>
              <a:tabLst>
                <a:tab pos="0" algn="l"/>
              </a:tabLst>
            </a:pPr>
            <a:r>
              <a:rPr lang="de-DE" sz="2000" b="0" strike="noStrike" spc="-1" dirty="0">
                <a:latin typeface="Calibri"/>
              </a:rPr>
              <a:t>China, </a:t>
            </a:r>
            <a:r>
              <a:rPr lang="de-DE" sz="2000" b="0" strike="noStrike" spc="-1" dirty="0" err="1">
                <a:latin typeface="Calibri"/>
              </a:rPr>
              <a:t>Bangladesh</a:t>
            </a:r>
            <a:r>
              <a:rPr lang="de-DE" sz="2000" b="0" strike="noStrike" spc="-1" dirty="0">
                <a:latin typeface="Calibri"/>
              </a:rPr>
              <a:t>, Türkei, Italien, Quelle: https://de.statista.com/statistik/daten/studie/1859/umfrage/deutschlands-textilimporte-nach-herkunftslaendern/  für 2019, Stand 09.02.2021</a:t>
            </a:r>
          </a:p>
          <a:p>
            <a:pPr>
              <a:lnSpc>
                <a:spcPct val="100000"/>
              </a:lnSpc>
              <a:tabLst>
                <a:tab pos="0" algn="l"/>
              </a:tabLst>
            </a:pPr>
            <a:endParaRPr lang="de-DE" sz="2000" b="0" strike="noStrike" spc="-1" dirty="0">
              <a:latin typeface="Calibri"/>
            </a:endParaRPr>
          </a:p>
          <a:p>
            <a:pPr>
              <a:lnSpc>
                <a:spcPct val="100000"/>
              </a:lnSpc>
              <a:tabLst>
                <a:tab pos="0" algn="l"/>
              </a:tabLst>
            </a:pPr>
            <a:r>
              <a:rPr lang="de-DE" sz="2000" b="0" strike="noStrike" spc="-1" dirty="0">
                <a:latin typeface="Calibri"/>
              </a:rPr>
              <a:t>China, </a:t>
            </a:r>
            <a:r>
              <a:rPr lang="de-DE" sz="2000" b="0" strike="noStrike" spc="-1" dirty="0" err="1">
                <a:latin typeface="Calibri"/>
              </a:rPr>
              <a:t>Bangladesh</a:t>
            </a:r>
            <a:r>
              <a:rPr lang="de-DE" sz="2000" b="0" strike="noStrike" spc="-1" dirty="0">
                <a:latin typeface="Calibri"/>
              </a:rPr>
              <a:t>, Indien, Türkei, Quelle: https://</a:t>
            </a:r>
            <a:r>
              <a:rPr lang="de-DE" sz="2000" b="0" strike="noStrike" spc="-1" dirty="0" err="1">
                <a:latin typeface="Calibri"/>
              </a:rPr>
              <a:t>www.csr</a:t>
            </a:r>
            <a:r>
              <a:rPr lang="de-DE" sz="2000" b="0" strike="noStrike" spc="-1" dirty="0">
                <a:latin typeface="Calibri"/>
              </a:rPr>
              <a:t>-in-</a:t>
            </a:r>
            <a:r>
              <a:rPr lang="de-DE" sz="2000" b="0" strike="noStrike" spc="-1" dirty="0" err="1">
                <a:latin typeface="Calibri"/>
              </a:rPr>
              <a:t>deutschland.de</a:t>
            </a:r>
            <a:r>
              <a:rPr lang="de-DE" sz="2000" b="0" strike="noStrike" spc="-1" dirty="0">
                <a:latin typeface="Calibri"/>
              </a:rPr>
              <a:t>/DE/Unternehmen/Branchen/Textil-Bekleidungs-Industrie/textil-bekleidungs-</a:t>
            </a:r>
            <a:r>
              <a:rPr lang="de-DE" sz="2000" b="0" strike="noStrike" spc="-1" dirty="0" err="1">
                <a:latin typeface="Calibri"/>
              </a:rPr>
              <a:t>industrie.html</a:t>
            </a:r>
            <a:r>
              <a:rPr lang="de-DE" sz="2000" b="0" strike="noStrike" spc="-1" dirty="0">
                <a:latin typeface="Calibri"/>
              </a:rPr>
              <a:t>, Stand 09.02.2021</a:t>
            </a:r>
          </a:p>
          <a:p>
            <a:pPr>
              <a:lnSpc>
                <a:spcPct val="100000"/>
              </a:lnSpc>
              <a:tabLst>
                <a:tab pos="0" algn="l"/>
              </a:tabLst>
            </a:pPr>
            <a:endParaRPr lang="de-DE" sz="2000" b="0" strike="noStrike" spc="-1" dirty="0">
              <a:latin typeface="Calibri"/>
            </a:endParaRPr>
          </a:p>
          <a:p>
            <a:pPr>
              <a:lnSpc>
                <a:spcPct val="100000"/>
              </a:lnSpc>
              <a:tabLst>
                <a:tab pos="0" algn="l"/>
              </a:tabLst>
            </a:pPr>
            <a:endParaRPr lang="de-DE" sz="2000" b="0" strike="noStrike" spc="-1" dirty="0">
              <a:latin typeface="Calibri"/>
            </a:endParaRPr>
          </a:p>
        </p:txBody>
      </p:sp>
      <p:sp>
        <p:nvSpPr>
          <p:cNvPr id="486" name="TextShape 3"/>
          <p:cNvSpPr txBox="1"/>
          <p:nvPr/>
        </p:nvSpPr>
        <p:spPr>
          <a:xfrm>
            <a:off x="5179680" y="6514020"/>
            <a:ext cx="3961920" cy="343710"/>
          </a:xfrm>
          <a:prstGeom prst="rect">
            <a:avLst/>
          </a:prstGeom>
          <a:noFill/>
          <a:ln>
            <a:noFill/>
          </a:ln>
        </p:spPr>
        <p:txBody>
          <a:bodyPr anchor="b">
            <a:noAutofit/>
          </a:bodyPr>
          <a:lstStyle/>
          <a:p>
            <a:pPr algn="r">
              <a:lnSpc>
                <a:spcPct val="100000"/>
              </a:lnSpc>
            </a:pPr>
            <a:fld id="{43B4517B-670B-4688-ACCF-951AFCA71BDF}" type="slidenum">
              <a:rPr lang="en-GB" sz="1200" b="0" strike="noStrike" spc="-1">
                <a:latin typeface="Calibri"/>
              </a:rPr>
              <a:t>6</a:t>
            </a:fld>
            <a:endParaRPr lang="de-DE" sz="1200" b="0" strike="noStrike" spc="-1">
              <a:latin typeface="Calibri"/>
            </a:endParaRPr>
          </a:p>
        </p:txBody>
      </p:sp>
    </p:spTree>
    <p:extLst>
      <p:ext uri="{BB962C8B-B14F-4D97-AF65-F5344CB8AC3E}">
        <p14:creationId xmlns:p14="http://schemas.microsoft.com/office/powerpoint/2010/main" val="776310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PlaceHolder 1"/>
          <p:cNvSpPr>
            <a:spLocks noGrp="1" noRot="1" noChangeAspect="1"/>
          </p:cNvSpPr>
          <p:nvPr>
            <p:ph type="sldImg"/>
          </p:nvPr>
        </p:nvSpPr>
        <p:spPr>
          <a:xfrm>
            <a:off x="2900363" y="857250"/>
            <a:ext cx="3343275" cy="2314575"/>
          </a:xfrm>
          <a:prstGeom prst="rect">
            <a:avLst/>
          </a:prstGeom>
        </p:spPr>
      </p:sp>
      <p:sp>
        <p:nvSpPr>
          <p:cNvPr id="488" name="PlaceHolder 2"/>
          <p:cNvSpPr>
            <a:spLocks noGrp="1"/>
          </p:cNvSpPr>
          <p:nvPr>
            <p:ph type="body"/>
          </p:nvPr>
        </p:nvSpPr>
        <p:spPr>
          <a:xfrm>
            <a:off x="914400" y="3300480"/>
            <a:ext cx="7314720" cy="2700000"/>
          </a:xfrm>
          <a:prstGeom prst="rect">
            <a:avLst/>
          </a:prstGeom>
        </p:spPr>
        <p:txBody>
          <a:bodyPr>
            <a:noAutofit/>
          </a:bodyPr>
          <a:lstStyle/>
          <a:p>
            <a:pPr marL="0" indent="0">
              <a:lnSpc>
                <a:spcPct val="100000"/>
              </a:lnSpc>
              <a:buFont typeface="Arial" panose="020B0604020202020204" pitchFamily="34" charset="0"/>
              <a:buNone/>
            </a:pPr>
            <a:r>
              <a:rPr lang="de-DE" sz="2000" b="0" strike="noStrike" spc="-1" dirty="0">
                <a:latin typeface="Calibri"/>
              </a:rPr>
              <a:t>In diesem Abschnitt wird am Beispiel einer Jeans der Weg aufgezeigt, den dieses Kleidungsstück vom Baumwollanbau bis zum Verkauf im Laden zurücklegt. </a:t>
            </a:r>
          </a:p>
          <a:p>
            <a:pPr marL="0" indent="0">
              <a:lnSpc>
                <a:spcPct val="100000"/>
              </a:lnSpc>
              <a:buFont typeface="Arial" panose="020B0604020202020204" pitchFamily="34" charset="0"/>
              <a:buNone/>
            </a:pPr>
            <a:endParaRPr lang="de-DE" sz="2000" b="0" strike="noStrike" spc="-1" dirty="0">
              <a:latin typeface="Calibri"/>
            </a:endParaRPr>
          </a:p>
          <a:p>
            <a:pPr marL="0" indent="0">
              <a:lnSpc>
                <a:spcPct val="100000"/>
              </a:lnSpc>
              <a:buFont typeface="Arial" panose="020B0604020202020204" pitchFamily="34" charset="0"/>
              <a:buNone/>
            </a:pPr>
            <a:r>
              <a:rPr lang="de-DE" sz="2000" b="0" strike="noStrike" spc="-1" dirty="0">
                <a:latin typeface="Calibri"/>
              </a:rPr>
              <a:t>Die </a:t>
            </a:r>
            <a:r>
              <a:rPr lang="de-DE" sz="2000" b="0" strike="noStrike" spc="-1" dirty="0" err="1">
                <a:latin typeface="Calibri"/>
              </a:rPr>
              <a:t>SchülerInnen</a:t>
            </a:r>
            <a:r>
              <a:rPr lang="de-DE" sz="2000" b="0" strike="noStrike" spc="-1" dirty="0">
                <a:latin typeface="Calibri"/>
              </a:rPr>
              <a:t> sollen die Länge der Strecke in km schätzen. Sie können ihre Schätzungen nennen, diese werden an der Tafel notiert. Die Lösung für die Frage kann in Kleingruppen (3-6 </a:t>
            </a:r>
            <a:r>
              <a:rPr lang="de-DE" sz="2000" b="0" strike="noStrike" spc="-1" dirty="0" err="1">
                <a:latin typeface="Calibri"/>
              </a:rPr>
              <a:t>SchülerInnen</a:t>
            </a:r>
            <a:r>
              <a:rPr lang="de-DE" sz="2000" b="0" strike="noStrike" spc="-1" dirty="0">
                <a:latin typeface="Calibri"/>
              </a:rPr>
              <a:t>) erarbeitet oder als Vortrag mit den nachfolgenden Folien präsentiert werden.</a:t>
            </a:r>
          </a:p>
          <a:p>
            <a:pPr marL="457200" indent="0">
              <a:lnSpc>
                <a:spcPct val="100000"/>
              </a:lnSpc>
              <a:buFont typeface="Arial" panose="020B0604020202020204" pitchFamily="34" charset="0"/>
              <a:buNone/>
              <a:tabLst>
                <a:tab pos="0" algn="l"/>
              </a:tabLst>
            </a:pPr>
            <a:r>
              <a:rPr lang="de-DE" sz="2000" b="0" strike="noStrike" spc="-1" dirty="0">
                <a:latin typeface="Calibri"/>
              </a:rPr>
              <a:t>Zeitaufwand Gruppenarbeit: ca. 20 min:</a:t>
            </a:r>
          </a:p>
          <a:p>
            <a:pPr marL="457200" indent="0">
              <a:lnSpc>
                <a:spcPct val="100000"/>
              </a:lnSpc>
              <a:buFont typeface="Arial" panose="020B0604020202020204" pitchFamily="34" charset="0"/>
              <a:buNone/>
              <a:tabLst>
                <a:tab pos="0" algn="l"/>
              </a:tabLst>
            </a:pPr>
            <a:endParaRPr lang="de-DE" sz="2000" b="0" strike="noStrike" spc="-1" dirty="0">
              <a:latin typeface="Calibri"/>
            </a:endParaRPr>
          </a:p>
          <a:p>
            <a:pPr marL="457200" indent="0">
              <a:lnSpc>
                <a:spcPct val="100000"/>
              </a:lnSpc>
              <a:buFont typeface="Arial" panose="020B0604020202020204" pitchFamily="34" charset="0"/>
              <a:buNone/>
              <a:tabLst>
                <a:tab pos="0" algn="l"/>
              </a:tabLst>
            </a:pPr>
            <a:r>
              <a:rPr lang="de-DE" sz="2000" b="0" strike="noStrike" spc="-1" dirty="0">
                <a:latin typeface="Calibri"/>
              </a:rPr>
              <a:t>Arbeitsmaterial für Gruppenarbeit je Gruppe:</a:t>
            </a:r>
          </a:p>
          <a:p>
            <a:pPr marL="0" indent="0">
              <a:lnSpc>
                <a:spcPct val="100000"/>
              </a:lnSpc>
              <a:buFont typeface="Arial" panose="020B0604020202020204" pitchFamily="34" charset="0"/>
              <a:buNone/>
            </a:pPr>
            <a:r>
              <a:rPr lang="de-DE" sz="2000" b="0" strike="noStrike" spc="-1" dirty="0">
                <a:latin typeface="+mn-lt"/>
              </a:rPr>
              <a:t>https://</a:t>
            </a:r>
            <a:r>
              <a:rPr lang="de-DE" sz="2000" b="0" strike="noStrike" spc="-1" dirty="0" err="1">
                <a:latin typeface="+mn-lt"/>
              </a:rPr>
              <a:t>www.uni-ulm.de</a:t>
            </a:r>
            <a:r>
              <a:rPr lang="de-DE" sz="2000" b="0" strike="noStrike" spc="-1" dirty="0">
                <a:latin typeface="+mn-lt"/>
              </a:rPr>
              <a:t>/</a:t>
            </a:r>
            <a:r>
              <a:rPr lang="de-DE" sz="2000" b="0" strike="noStrike" spc="-1" dirty="0" err="1">
                <a:latin typeface="+mn-lt"/>
              </a:rPr>
              <a:t>mawi</a:t>
            </a:r>
            <a:r>
              <a:rPr lang="de-DE" sz="2000" b="0" strike="noStrike" spc="-1" dirty="0">
                <a:latin typeface="+mn-lt"/>
              </a:rPr>
              <a:t>/</a:t>
            </a:r>
            <a:r>
              <a:rPr lang="de-DE" sz="2000" b="0" strike="noStrike" spc="-1" dirty="0" err="1">
                <a:latin typeface="+mn-lt"/>
              </a:rPr>
              <a:t>bntextillabor</a:t>
            </a:r>
            <a:r>
              <a:rPr lang="de-DE" sz="2000" b="0" strike="noStrike" spc="-1" dirty="0">
                <a:latin typeface="+mn-lt"/>
              </a:rPr>
              <a:t>/</a:t>
            </a:r>
            <a:r>
              <a:rPr lang="de-DE" sz="2000" b="0" strike="noStrike" spc="-1" dirty="0" err="1">
                <a:latin typeface="+mn-lt"/>
              </a:rPr>
              <a:t>bildungsangebote</a:t>
            </a:r>
            <a:r>
              <a:rPr lang="de-DE" sz="2000" b="0" strike="noStrike" spc="-1" dirty="0">
                <a:latin typeface="+mn-lt"/>
              </a:rPr>
              <a:t>/</a:t>
            </a:r>
            <a:r>
              <a:rPr lang="de-DE" sz="2000" b="0" strike="noStrike" spc="-1" dirty="0" err="1">
                <a:latin typeface="+mn-lt"/>
              </a:rPr>
              <a:t>lehrkraefte</a:t>
            </a:r>
            <a:r>
              <a:rPr lang="de-DE" sz="2000" b="0" strike="noStrike" spc="-1" dirty="0">
                <a:latin typeface="+mn-lt"/>
              </a:rPr>
              <a:t>/basiswissen/</a:t>
            </a:r>
          </a:p>
          <a:p>
            <a:pPr marL="800100" indent="-342900">
              <a:lnSpc>
                <a:spcPct val="100000"/>
              </a:lnSpc>
              <a:buFont typeface="Arial" panose="020B0604020202020204" pitchFamily="34" charset="0"/>
              <a:buChar char="•"/>
              <a:tabLst>
                <a:tab pos="0" algn="l"/>
              </a:tabLst>
            </a:pPr>
            <a:endParaRPr lang="de-DE" sz="2000" b="0" u="sng" strike="noStrike" spc="-1" dirty="0">
              <a:latin typeface="Calibri"/>
            </a:endParaRPr>
          </a:p>
        </p:txBody>
      </p:sp>
      <p:sp>
        <p:nvSpPr>
          <p:cNvPr id="489" name="TextShape 3"/>
          <p:cNvSpPr txBox="1"/>
          <p:nvPr/>
        </p:nvSpPr>
        <p:spPr>
          <a:xfrm>
            <a:off x="5179680" y="6514020"/>
            <a:ext cx="3961920" cy="343710"/>
          </a:xfrm>
          <a:prstGeom prst="rect">
            <a:avLst/>
          </a:prstGeom>
          <a:noFill/>
          <a:ln>
            <a:noFill/>
          </a:ln>
        </p:spPr>
        <p:txBody>
          <a:bodyPr anchor="b">
            <a:noAutofit/>
          </a:bodyPr>
          <a:lstStyle/>
          <a:p>
            <a:pPr algn="r">
              <a:lnSpc>
                <a:spcPct val="100000"/>
              </a:lnSpc>
            </a:pPr>
            <a:fld id="{2A078465-435C-47D7-AFBA-3D3E38460B71}" type="slidenum">
              <a:rPr lang="en-GB" sz="1200" b="0" strike="noStrike" spc="-1">
                <a:latin typeface="Calibri"/>
              </a:rPr>
              <a:t>7</a:t>
            </a:fld>
            <a:endParaRPr lang="de-DE" sz="1200" b="0" strike="noStrike" spc="-1">
              <a:latin typeface="Calibri"/>
            </a:endParaRPr>
          </a:p>
        </p:txBody>
      </p:sp>
    </p:spTree>
    <p:extLst>
      <p:ext uri="{BB962C8B-B14F-4D97-AF65-F5344CB8AC3E}">
        <p14:creationId xmlns:p14="http://schemas.microsoft.com/office/powerpoint/2010/main" val="2720792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PlaceHolder 1"/>
          <p:cNvSpPr>
            <a:spLocks noGrp="1" noRot="1" noChangeAspect="1"/>
          </p:cNvSpPr>
          <p:nvPr>
            <p:ph type="sldImg"/>
          </p:nvPr>
        </p:nvSpPr>
        <p:spPr>
          <a:xfrm>
            <a:off x="2900363" y="857250"/>
            <a:ext cx="3343275" cy="2314575"/>
          </a:xfrm>
          <a:prstGeom prst="rect">
            <a:avLst/>
          </a:prstGeom>
        </p:spPr>
      </p:sp>
      <p:sp>
        <p:nvSpPr>
          <p:cNvPr id="503" name="PlaceHolder 2"/>
          <p:cNvSpPr>
            <a:spLocks noGrp="1"/>
          </p:cNvSpPr>
          <p:nvPr>
            <p:ph type="body"/>
          </p:nvPr>
        </p:nvSpPr>
        <p:spPr>
          <a:xfrm>
            <a:off x="914400" y="3300480"/>
            <a:ext cx="7314720" cy="2700000"/>
          </a:xfrm>
          <a:prstGeom prst="rect">
            <a:avLst/>
          </a:prstGeom>
        </p:spPr>
        <p:txBody>
          <a:bodyPr>
            <a:noAutofit/>
          </a:bodyPr>
          <a:lstStyle/>
          <a:p>
            <a:pPr marL="216000" indent="-216000">
              <a:lnSpc>
                <a:spcPct val="100000"/>
              </a:lnSpc>
            </a:pPr>
            <a:r>
              <a:rPr lang="de-DE" sz="2000" b="0" strike="noStrike" spc="-1" dirty="0">
                <a:latin typeface="Calibri"/>
              </a:rPr>
              <a:t>Diese Ausgangsfrage steht am Beginn der folgenden Gruppenarbeit. Wie lang diese Strecke tatsächlich sein kann, werden die </a:t>
            </a:r>
            <a:r>
              <a:rPr lang="de-DE" sz="2000" b="0" strike="noStrike" spc="-1" dirty="0" err="1">
                <a:latin typeface="Calibri"/>
              </a:rPr>
              <a:t>SchülerInnen</a:t>
            </a:r>
            <a:r>
              <a:rPr lang="de-DE" sz="2000" b="0" strike="noStrike" spc="-1" dirty="0">
                <a:latin typeface="Calibri"/>
              </a:rPr>
              <a:t> mit den Aufgaben herausfinden bzw. abschätzen können.</a:t>
            </a:r>
          </a:p>
        </p:txBody>
      </p:sp>
      <p:sp>
        <p:nvSpPr>
          <p:cNvPr id="504" name="TextShape 3"/>
          <p:cNvSpPr txBox="1"/>
          <p:nvPr/>
        </p:nvSpPr>
        <p:spPr>
          <a:xfrm>
            <a:off x="5179680" y="6514020"/>
            <a:ext cx="3961920" cy="343710"/>
          </a:xfrm>
          <a:prstGeom prst="rect">
            <a:avLst/>
          </a:prstGeom>
          <a:noFill/>
          <a:ln>
            <a:noFill/>
          </a:ln>
        </p:spPr>
        <p:txBody>
          <a:bodyPr anchor="b">
            <a:noAutofit/>
          </a:bodyPr>
          <a:lstStyle/>
          <a:p>
            <a:pPr algn="r">
              <a:lnSpc>
                <a:spcPct val="100000"/>
              </a:lnSpc>
            </a:pPr>
            <a:fld id="{34A33C76-F757-4ED5-B55B-81067114A243}" type="slidenum">
              <a:rPr lang="en-GB" sz="1200" b="0" strike="noStrike" spc="-1">
                <a:latin typeface="Calibri"/>
              </a:rPr>
              <a:t>8</a:t>
            </a:fld>
            <a:endParaRPr lang="de-DE" sz="1200" b="0" strike="noStrike" spc="-1">
              <a:latin typeface="Calibri"/>
            </a:endParaRPr>
          </a:p>
        </p:txBody>
      </p:sp>
    </p:spTree>
    <p:extLst>
      <p:ext uri="{BB962C8B-B14F-4D97-AF65-F5344CB8AC3E}">
        <p14:creationId xmlns:p14="http://schemas.microsoft.com/office/powerpoint/2010/main" val="3278853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PlaceHolder 1"/>
          <p:cNvSpPr>
            <a:spLocks noGrp="1" noRot="1" noChangeAspect="1"/>
          </p:cNvSpPr>
          <p:nvPr>
            <p:ph type="sldImg"/>
          </p:nvPr>
        </p:nvSpPr>
        <p:spPr>
          <a:xfrm>
            <a:off x="2900363" y="857250"/>
            <a:ext cx="3343275" cy="2314575"/>
          </a:xfrm>
          <a:prstGeom prst="rect">
            <a:avLst/>
          </a:prstGeom>
        </p:spPr>
      </p:sp>
      <p:sp>
        <p:nvSpPr>
          <p:cNvPr id="491" name="PlaceHolder 2"/>
          <p:cNvSpPr>
            <a:spLocks noGrp="1"/>
          </p:cNvSpPr>
          <p:nvPr>
            <p:ph type="body"/>
          </p:nvPr>
        </p:nvSpPr>
        <p:spPr>
          <a:xfrm>
            <a:off x="914400" y="3300480"/>
            <a:ext cx="7314720" cy="2700000"/>
          </a:xfrm>
          <a:prstGeom prst="rect">
            <a:avLst/>
          </a:prstGeom>
        </p:spPr>
        <p:txBody>
          <a:bodyPr>
            <a:noAutofit/>
          </a:bodyPr>
          <a:lstStyle/>
          <a:p>
            <a:pPr marL="216000" indent="-216000">
              <a:lnSpc>
                <a:spcPct val="100000"/>
              </a:lnSpc>
            </a:pPr>
            <a:r>
              <a:rPr lang="de-DE" sz="2000" b="0" strike="noStrike" spc="-1">
                <a:latin typeface="Calibri"/>
              </a:rPr>
              <a:t>Auf den Instagram- und Facebook-Seiten des BNTextillabors kann die Reise der Jeans virtuell begleitet werden.</a:t>
            </a:r>
          </a:p>
          <a:p>
            <a:pPr marL="216000" indent="-216000">
              <a:lnSpc>
                <a:spcPct val="100000"/>
              </a:lnSpc>
            </a:pPr>
            <a:endParaRPr lang="de-DE" sz="2000" b="0" strike="noStrike" spc="-1">
              <a:latin typeface="Calibri"/>
            </a:endParaRPr>
          </a:p>
          <a:p>
            <a:pPr marL="216000" indent="-216000">
              <a:lnSpc>
                <a:spcPct val="100000"/>
              </a:lnSpc>
            </a:pPr>
            <a:r>
              <a:rPr lang="de-DE" sz="1200" b="0" strike="noStrike" spc="-1">
                <a:solidFill>
                  <a:srgbClr val="000000"/>
                </a:solidFill>
                <a:latin typeface="+mn-lt"/>
                <a:ea typeface="+mn-ea"/>
              </a:rPr>
              <a:t>INSTAGRAM: </a:t>
            </a:r>
            <a:r>
              <a:rPr lang="de-DE" sz="1200" b="0" u="sng" strike="noStrike" spc="-1">
                <a:solidFill>
                  <a:srgbClr val="000000"/>
                </a:solidFill>
                <a:uFillTx/>
                <a:latin typeface="+mn-lt"/>
                <a:ea typeface="+mn-ea"/>
                <a:hlinkClick r:id="rId3"/>
              </a:rPr>
              <a:t>www.instagram.com/bntextillabor/</a:t>
            </a:r>
            <a:endParaRPr lang="de-DE" sz="1200" b="0" strike="noStrike" spc="-1">
              <a:latin typeface="Calibri"/>
            </a:endParaRPr>
          </a:p>
          <a:p>
            <a:pPr marL="216000" indent="-216000">
              <a:lnSpc>
                <a:spcPct val="100000"/>
              </a:lnSpc>
            </a:pPr>
            <a:r>
              <a:rPr lang="de-DE" sz="1200" b="0" strike="noStrike" spc="-1">
                <a:solidFill>
                  <a:srgbClr val="000000"/>
                </a:solidFill>
                <a:latin typeface="+mn-lt"/>
                <a:ea typeface="+mn-ea"/>
              </a:rPr>
              <a:t>FACEBOOK: </a:t>
            </a:r>
            <a:r>
              <a:rPr lang="de-DE" sz="1200" b="0" u="sng" strike="noStrike" spc="-1">
                <a:solidFill>
                  <a:srgbClr val="000000"/>
                </a:solidFill>
                <a:uFillTx/>
                <a:latin typeface="+mn-lt"/>
                <a:ea typeface="+mn-ea"/>
                <a:hlinkClick r:id="rId4"/>
              </a:rPr>
              <a:t>www.facebook.com/bntextillabor/</a:t>
            </a:r>
            <a:endParaRPr lang="de-DE" sz="1200" b="0" strike="noStrike" spc="-1">
              <a:latin typeface="Calibri"/>
            </a:endParaRPr>
          </a:p>
          <a:p>
            <a:pPr marL="216000" indent="-216000">
              <a:lnSpc>
                <a:spcPct val="100000"/>
              </a:lnSpc>
            </a:pPr>
            <a:endParaRPr lang="de-DE" sz="1200" b="0" strike="noStrike" spc="-1">
              <a:latin typeface="Calibri"/>
            </a:endParaRPr>
          </a:p>
        </p:txBody>
      </p:sp>
      <p:sp>
        <p:nvSpPr>
          <p:cNvPr id="492" name="TextShape 3"/>
          <p:cNvSpPr txBox="1"/>
          <p:nvPr/>
        </p:nvSpPr>
        <p:spPr>
          <a:xfrm>
            <a:off x="5179680" y="6514020"/>
            <a:ext cx="3961920" cy="343710"/>
          </a:xfrm>
          <a:prstGeom prst="rect">
            <a:avLst/>
          </a:prstGeom>
          <a:noFill/>
          <a:ln>
            <a:noFill/>
          </a:ln>
        </p:spPr>
        <p:txBody>
          <a:bodyPr anchor="b">
            <a:noAutofit/>
          </a:bodyPr>
          <a:lstStyle/>
          <a:p>
            <a:pPr algn="r">
              <a:lnSpc>
                <a:spcPct val="100000"/>
              </a:lnSpc>
            </a:pPr>
            <a:fld id="{6670DB77-97CD-4156-85A2-9AC01118E8DF}" type="slidenum">
              <a:rPr lang="en-GB" sz="1200" b="0" strike="noStrike" spc="-1">
                <a:latin typeface="Calibri"/>
              </a:rPr>
              <a:t>9</a:t>
            </a:fld>
            <a:endParaRPr lang="de-DE" sz="1200" b="0" strike="noStrike" spc="-1">
              <a:latin typeface="Calibri"/>
            </a:endParaRPr>
          </a:p>
        </p:txBody>
      </p:sp>
    </p:spTree>
    <p:extLst>
      <p:ext uri="{BB962C8B-B14F-4D97-AF65-F5344CB8AC3E}">
        <p14:creationId xmlns:p14="http://schemas.microsoft.com/office/powerpoint/2010/main" val="2745682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a:prstGeom prst="rect">
            <a:avLst/>
          </a:prstGeo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238250" y="3602038"/>
            <a:ext cx="74295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5" name="Footer Placeholder 4"/>
          <p:cNvSpPr>
            <a:spLocks noGrp="1"/>
          </p:cNvSpPr>
          <p:nvPr>
            <p:ph type="ftr" sz="quarter" idx="11"/>
          </p:nvPr>
        </p:nvSpPr>
        <p:spPr>
          <a:xfrm>
            <a:off x="3281363" y="6468508"/>
            <a:ext cx="3343275" cy="365125"/>
          </a:xfrm>
          <a:prstGeom prst="rect">
            <a:avLst/>
          </a:prstGeom>
        </p:spPr>
        <p:txBody>
          <a:bodyPr/>
          <a:lstStyle>
            <a:lvl1pPr>
              <a:defRPr sz="1500" baseline="0"/>
            </a:lvl1pPr>
          </a:lstStyle>
          <a:p>
            <a:r>
              <a:rPr lang="en-GB" dirty="0" err="1"/>
              <a:t>BNTextillabor</a:t>
            </a:r>
            <a:endParaRPr lang="en-GB" sz="1500" dirty="0"/>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556669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Vertical Text Placeholder 2"/>
          <p:cNvSpPr>
            <a:spLocks noGrp="1"/>
          </p:cNvSpPr>
          <p:nvPr>
            <p:ph type="body" orient="vert" idx="1"/>
          </p:nvPr>
        </p:nvSpPr>
        <p:spPr>
          <a:xfrm>
            <a:off x="681038" y="1825625"/>
            <a:ext cx="8543925" cy="4351338"/>
          </a:xfrm>
          <a:prstGeom prst="rect">
            <a:avLst/>
          </a:prstGeom>
        </p:spPr>
        <p:txBody>
          <a:bodyPr vert="eaVert"/>
          <a:lstStyle/>
          <a:p>
            <a:pPr lvl="0"/>
            <a:r>
              <a:rPr lang="de-DE"/>
              <a:t>Mastertextformat bearbeiten</a:t>
            </a:r>
          </a:p>
        </p:txBody>
      </p:sp>
      <p:sp>
        <p:nvSpPr>
          <p:cNvPr id="4" name="Date Placeholder 3"/>
          <p:cNvSpPr>
            <a:spLocks noGrp="1"/>
          </p:cNvSpPr>
          <p:nvPr>
            <p:ph type="dt" sz="half" idx="10"/>
          </p:nvPr>
        </p:nvSpPr>
        <p:spPr>
          <a:xfrm>
            <a:off x="681038" y="6447792"/>
            <a:ext cx="2228850" cy="365125"/>
          </a:xfrm>
          <a:prstGeom prst="rect">
            <a:avLst/>
          </a:prstGeom>
        </p:spPr>
        <p:txBody>
          <a:bodyPr/>
          <a:lstStyle/>
          <a:p>
            <a:fld id="{EB35B361-D4B9-C546-B12E-4064DA3B6EE8}" type="datetime3">
              <a:rPr lang="de-DE" smtClean="0"/>
              <a:t>06/07/2021</a:t>
            </a:fld>
            <a:endParaRPr lang="en-GB"/>
          </a:p>
        </p:txBody>
      </p:sp>
      <p:sp>
        <p:nvSpPr>
          <p:cNvPr id="5" name="Footer Placeholder 4"/>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255025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a:prstGeom prst="rect">
            <a:avLst/>
          </a:prstGeo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1038" y="365125"/>
            <a:ext cx="6284119" cy="5811838"/>
          </a:xfrm>
          <a:prstGeom prst="rect">
            <a:avLst/>
          </a:prstGeom>
        </p:spPr>
        <p:txBody>
          <a:bodyPr vert="eaVert"/>
          <a:lstStyle/>
          <a:p>
            <a:pPr lvl="0"/>
            <a:r>
              <a:rPr lang="de-DE"/>
              <a:t>Mastertextformat bearbeiten</a:t>
            </a:r>
          </a:p>
        </p:txBody>
      </p:sp>
      <p:sp>
        <p:nvSpPr>
          <p:cNvPr id="4" name="Date Placeholder 3"/>
          <p:cNvSpPr>
            <a:spLocks noGrp="1"/>
          </p:cNvSpPr>
          <p:nvPr>
            <p:ph type="dt" sz="half" idx="10"/>
          </p:nvPr>
        </p:nvSpPr>
        <p:spPr>
          <a:xfrm>
            <a:off x="681038" y="6447792"/>
            <a:ext cx="2228850" cy="365125"/>
          </a:xfrm>
          <a:prstGeom prst="rect">
            <a:avLst/>
          </a:prstGeom>
        </p:spPr>
        <p:txBody>
          <a:bodyPr/>
          <a:lstStyle/>
          <a:p>
            <a:fld id="{EA3B6E6F-6078-B74C-ABC6-BCD7272734EF}" type="datetime3">
              <a:rPr lang="de-DE" smtClean="0"/>
              <a:t>06/07/2021</a:t>
            </a:fld>
            <a:endParaRPr lang="en-GB"/>
          </a:p>
        </p:txBody>
      </p:sp>
      <p:sp>
        <p:nvSpPr>
          <p:cNvPr id="5" name="Footer Placeholder 4"/>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502833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743040" y="1122480"/>
            <a:ext cx="841968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 name="PlaceHolder 2"/>
          <p:cNvSpPr>
            <a:spLocks noGrp="1"/>
          </p:cNvSpPr>
          <p:nvPr>
            <p:ph type="subTitle"/>
          </p:nvPr>
        </p:nvSpPr>
        <p:spPr>
          <a:xfrm>
            <a:off x="495000" y="1604520"/>
            <a:ext cx="8915040" cy="3977280"/>
          </a:xfrm>
          <a:prstGeom prst="rect">
            <a:avLst/>
          </a:prstGeom>
        </p:spPr>
        <p:txBody>
          <a:bodyPr lIns="0" tIns="0" rIns="0" bIns="0" anchor="ctr">
            <a:noAutofit/>
          </a:bodyPr>
          <a:lstStyle/>
          <a:p>
            <a:pPr algn="ctr"/>
            <a:endParaRPr lang="de-DE" sz="3200" b="0" strike="noStrike" spc="-1">
              <a:latin typeface="Calibri"/>
            </a:endParaRPr>
          </a:p>
        </p:txBody>
      </p:sp>
    </p:spTree>
    <p:extLst>
      <p:ext uri="{BB962C8B-B14F-4D97-AF65-F5344CB8AC3E}">
        <p14:creationId xmlns:p14="http://schemas.microsoft.com/office/powerpoint/2010/main" val="1064874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Content Placeholder 2"/>
          <p:cNvSpPr>
            <a:spLocks noGrp="1"/>
          </p:cNvSpPr>
          <p:nvPr>
            <p:ph idx="1"/>
          </p:nvPr>
        </p:nvSpPr>
        <p:spPr>
          <a:xfrm>
            <a:off x="681038" y="1825625"/>
            <a:ext cx="8543925" cy="4351338"/>
          </a:xfrm>
          <a:prstGeom prst="rect">
            <a:avLst/>
          </a:prstGeom>
        </p:spPr>
        <p:txBody>
          <a:bodyPr/>
          <a:lstStyle/>
          <a:p>
            <a:pPr lvl="0"/>
            <a:r>
              <a:rPr lang="de-DE"/>
              <a:t>Mastertextformat bearbeiten</a:t>
            </a:r>
          </a:p>
        </p:txBody>
      </p:sp>
      <p:sp>
        <p:nvSpPr>
          <p:cNvPr id="5" name="Footer Placeholder 4"/>
          <p:cNvSpPr>
            <a:spLocks noGrp="1"/>
          </p:cNvSpPr>
          <p:nvPr>
            <p:ph type="ftr" sz="quarter" idx="11"/>
          </p:nvPr>
        </p:nvSpPr>
        <p:spPr>
          <a:xfrm>
            <a:off x="3281362" y="6463253"/>
            <a:ext cx="3343275" cy="365125"/>
          </a:xfrm>
          <a:prstGeom prst="rect">
            <a:avLst/>
          </a:prstGeom>
        </p:spPr>
        <p:txBody>
          <a:bodyPr/>
          <a:lstStyle>
            <a:lvl1pPr>
              <a:defRPr sz="1500" baseline="0"/>
            </a:lvl1pPr>
          </a:lstStyle>
          <a:p>
            <a:r>
              <a:rPr lang="en-GB" dirty="0" err="1"/>
              <a:t>BNTextillabor</a:t>
            </a:r>
            <a:endParaRPr lang="en-GB" sz="1500" dirty="0"/>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92183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a:prstGeom prst="rect">
            <a:avLst/>
          </a:prstGeo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75879" y="4589465"/>
            <a:ext cx="8543925"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5" name="Footer Placeholder 4"/>
          <p:cNvSpPr>
            <a:spLocks noGrp="1"/>
          </p:cNvSpPr>
          <p:nvPr>
            <p:ph type="ftr" sz="quarter" idx="11"/>
          </p:nvPr>
        </p:nvSpPr>
        <p:spPr>
          <a:xfrm>
            <a:off x="3281362" y="6452743"/>
            <a:ext cx="3343275" cy="365125"/>
          </a:xfrm>
          <a:prstGeom prst="rect">
            <a:avLst/>
          </a:prstGeom>
        </p:spPr>
        <p:txBody>
          <a:bodyPr/>
          <a:lstStyle/>
          <a:p>
            <a:r>
              <a:rPr lang="en-GB" dirty="0" err="1"/>
              <a:t>BNTextillabor</a:t>
            </a:r>
            <a:endParaRPr lang="en-GB" dirty="0"/>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704407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Content Placeholder 2"/>
          <p:cNvSpPr>
            <a:spLocks noGrp="1"/>
          </p:cNvSpPr>
          <p:nvPr>
            <p:ph sz="half" idx="1"/>
          </p:nvPr>
        </p:nvSpPr>
        <p:spPr>
          <a:xfrm>
            <a:off x="681038" y="1825625"/>
            <a:ext cx="4210050" cy="4351338"/>
          </a:xfrm>
          <a:prstGeom prst="rect">
            <a:avLst/>
          </a:prstGeom>
        </p:spPr>
        <p:txBody>
          <a:bodyPr/>
          <a:lstStyle/>
          <a:p>
            <a:pPr lvl="0"/>
            <a:r>
              <a:rPr lang="de-DE"/>
              <a:t>Mastertextformat bearbeiten</a:t>
            </a:r>
          </a:p>
        </p:txBody>
      </p:sp>
      <p:sp>
        <p:nvSpPr>
          <p:cNvPr id="4" name="Content Placeholder 3"/>
          <p:cNvSpPr>
            <a:spLocks noGrp="1"/>
          </p:cNvSpPr>
          <p:nvPr>
            <p:ph sz="half" idx="2"/>
          </p:nvPr>
        </p:nvSpPr>
        <p:spPr>
          <a:xfrm>
            <a:off x="5014913" y="1825625"/>
            <a:ext cx="4210050" cy="4351338"/>
          </a:xfrm>
          <a:prstGeom prst="rect">
            <a:avLst/>
          </a:prstGeom>
        </p:spPr>
        <p:txBody>
          <a:bodyPr/>
          <a:lstStyle/>
          <a:p>
            <a:pPr lvl="0"/>
            <a:r>
              <a:rPr lang="de-DE"/>
              <a:t>Mastertextformat bearbeiten</a:t>
            </a:r>
          </a:p>
        </p:txBody>
      </p:sp>
      <p:sp>
        <p:nvSpPr>
          <p:cNvPr id="5" name="Date Placeholder 4"/>
          <p:cNvSpPr>
            <a:spLocks noGrp="1"/>
          </p:cNvSpPr>
          <p:nvPr>
            <p:ph type="dt" sz="half" idx="10"/>
          </p:nvPr>
        </p:nvSpPr>
        <p:spPr>
          <a:xfrm>
            <a:off x="681038" y="6447792"/>
            <a:ext cx="2228850" cy="365125"/>
          </a:xfrm>
          <a:prstGeom prst="rect">
            <a:avLst/>
          </a:prstGeom>
        </p:spPr>
        <p:txBody>
          <a:bodyPr/>
          <a:lstStyle/>
          <a:p>
            <a:fld id="{E2338D82-6248-544B-BD07-F885E6BD9600}" type="datetime3">
              <a:rPr lang="de-DE" smtClean="0"/>
              <a:t>06/07/2021</a:t>
            </a:fld>
            <a:endParaRPr lang="en-GB"/>
          </a:p>
        </p:txBody>
      </p:sp>
      <p:sp>
        <p:nvSpPr>
          <p:cNvPr id="6" name="Footer Placeholder 5"/>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7" name="Slide Number Placeholder 6"/>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438407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a:prstGeom prst="rect">
            <a:avLst/>
          </a:prstGeom>
        </p:spPr>
        <p:txBody>
          <a:bodyPr/>
          <a:lstStyle/>
          <a:p>
            <a:r>
              <a:rPr lang="de-DE"/>
              <a:t>Mastertitelformat bearbeiten</a:t>
            </a:r>
            <a:endParaRPr lang="en-US" dirty="0"/>
          </a:p>
        </p:txBody>
      </p:sp>
      <p:sp>
        <p:nvSpPr>
          <p:cNvPr id="3" name="Text Placeholder 2"/>
          <p:cNvSpPr>
            <a:spLocks noGrp="1"/>
          </p:cNvSpPr>
          <p:nvPr>
            <p:ph type="body" idx="1"/>
          </p:nvPr>
        </p:nvSpPr>
        <p:spPr>
          <a:xfrm>
            <a:off x="682329" y="1681163"/>
            <a:ext cx="419070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2329" y="2505075"/>
            <a:ext cx="4190702" cy="3684588"/>
          </a:xfrm>
          <a:prstGeom prst="rect">
            <a:avLst/>
          </a:prstGeom>
        </p:spPr>
        <p:txBody>
          <a:bodyPr/>
          <a:lstStyle/>
          <a:p>
            <a:pPr lvl="0"/>
            <a:r>
              <a:rPr lang="de-DE"/>
              <a:t>Mastertextformat bearbeiten</a:t>
            </a:r>
          </a:p>
        </p:txBody>
      </p:sp>
      <p:sp>
        <p:nvSpPr>
          <p:cNvPr id="5" name="Text Placeholder 4"/>
          <p:cNvSpPr>
            <a:spLocks noGrp="1"/>
          </p:cNvSpPr>
          <p:nvPr>
            <p:ph type="body" sz="quarter" idx="3"/>
          </p:nvPr>
        </p:nvSpPr>
        <p:spPr>
          <a:xfrm>
            <a:off x="5014913" y="1681163"/>
            <a:ext cx="4211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014913" y="2505075"/>
            <a:ext cx="4211340" cy="3684588"/>
          </a:xfrm>
          <a:prstGeom prst="rect">
            <a:avLst/>
          </a:prstGeom>
        </p:spPr>
        <p:txBody>
          <a:bodyPr/>
          <a:lstStyle/>
          <a:p>
            <a:pPr lvl="0"/>
            <a:r>
              <a:rPr lang="de-DE"/>
              <a:t>Mastertextformat bearbeiten</a:t>
            </a:r>
          </a:p>
        </p:txBody>
      </p:sp>
      <p:sp>
        <p:nvSpPr>
          <p:cNvPr id="7" name="Date Placeholder 6"/>
          <p:cNvSpPr>
            <a:spLocks noGrp="1"/>
          </p:cNvSpPr>
          <p:nvPr>
            <p:ph type="dt" sz="half" idx="10"/>
          </p:nvPr>
        </p:nvSpPr>
        <p:spPr>
          <a:xfrm>
            <a:off x="681038" y="6447792"/>
            <a:ext cx="2228850" cy="365125"/>
          </a:xfrm>
          <a:prstGeom prst="rect">
            <a:avLst/>
          </a:prstGeom>
        </p:spPr>
        <p:txBody>
          <a:bodyPr/>
          <a:lstStyle/>
          <a:p>
            <a:fld id="{E57C8827-DFC5-1E49-9687-1F45032B9369}" type="datetime3">
              <a:rPr lang="de-DE" smtClean="0"/>
              <a:t>06/07/2021</a:t>
            </a:fld>
            <a:endParaRPr lang="en-GB"/>
          </a:p>
        </p:txBody>
      </p:sp>
      <p:sp>
        <p:nvSpPr>
          <p:cNvPr id="8" name="Footer Placeholder 7"/>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9" name="Slide Number Placeholder 8"/>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4082698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Date Placeholder 2"/>
          <p:cNvSpPr>
            <a:spLocks noGrp="1"/>
          </p:cNvSpPr>
          <p:nvPr>
            <p:ph type="dt" sz="half" idx="10"/>
          </p:nvPr>
        </p:nvSpPr>
        <p:spPr>
          <a:xfrm>
            <a:off x="681038" y="6447792"/>
            <a:ext cx="2228850" cy="365125"/>
          </a:xfrm>
          <a:prstGeom prst="rect">
            <a:avLst/>
          </a:prstGeom>
        </p:spPr>
        <p:txBody>
          <a:bodyPr/>
          <a:lstStyle/>
          <a:p>
            <a:fld id="{AA15E98A-1FDB-C647-A4EE-3CE573D1F682}" type="datetime3">
              <a:rPr lang="de-DE" smtClean="0"/>
              <a:t>06/07/2021</a:t>
            </a:fld>
            <a:endParaRPr lang="en-GB"/>
          </a:p>
        </p:txBody>
      </p:sp>
      <p:sp>
        <p:nvSpPr>
          <p:cNvPr id="4" name="Footer Placeholder 3"/>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5" name="Slide Number Placeholder 4"/>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680526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1038" y="6447792"/>
            <a:ext cx="2228850" cy="365125"/>
          </a:xfrm>
          <a:prstGeom prst="rect">
            <a:avLst/>
          </a:prstGeom>
        </p:spPr>
        <p:txBody>
          <a:bodyPr/>
          <a:lstStyle/>
          <a:p>
            <a:fld id="{19CDBF1A-CD15-0048-9ACD-01400136C7EF}" type="datetime3">
              <a:rPr lang="de-DE" smtClean="0"/>
              <a:t>06/07/2021</a:t>
            </a:fld>
            <a:endParaRPr lang="en-GB"/>
          </a:p>
        </p:txBody>
      </p:sp>
      <p:sp>
        <p:nvSpPr>
          <p:cNvPr id="3" name="Footer Placeholder 2"/>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4" name="Slide Number Placeholder 3"/>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887235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4211340" y="987427"/>
            <a:ext cx="5014913"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681038" y="6447792"/>
            <a:ext cx="2228850" cy="365125"/>
          </a:xfrm>
          <a:prstGeom prst="rect">
            <a:avLst/>
          </a:prstGeom>
        </p:spPr>
        <p:txBody>
          <a:bodyPr/>
          <a:lstStyle/>
          <a:p>
            <a:fld id="{2E81319C-ECE9-9743-A408-4D3A17746524}" type="datetime3">
              <a:rPr lang="de-DE" smtClean="0"/>
              <a:t>06/07/2021</a:t>
            </a:fld>
            <a:endParaRPr lang="en-GB"/>
          </a:p>
        </p:txBody>
      </p:sp>
      <p:sp>
        <p:nvSpPr>
          <p:cNvPr id="6" name="Footer Placeholder 5"/>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7" name="Slide Number Placeholder 6"/>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2912275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4211340" y="987427"/>
            <a:ext cx="5014913"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681038" y="6447792"/>
            <a:ext cx="2228850" cy="365125"/>
          </a:xfrm>
          <a:prstGeom prst="rect">
            <a:avLst/>
          </a:prstGeom>
        </p:spPr>
        <p:txBody>
          <a:bodyPr/>
          <a:lstStyle/>
          <a:p>
            <a:fld id="{8DF07AB5-7E43-B44B-8CE4-3E134F22D882}" type="datetime3">
              <a:rPr lang="de-DE" smtClean="0"/>
              <a:t>06/07/2021</a:t>
            </a:fld>
            <a:endParaRPr lang="en-GB"/>
          </a:p>
        </p:txBody>
      </p:sp>
      <p:sp>
        <p:nvSpPr>
          <p:cNvPr id="6" name="Footer Placeholder 5"/>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7" name="Slide Number Placeholder 6"/>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525386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996113" y="6447792"/>
            <a:ext cx="2228850" cy="365125"/>
          </a:xfrm>
          <a:prstGeom prst="rect">
            <a:avLst/>
          </a:prstGeom>
        </p:spPr>
        <p:txBody>
          <a:bodyPr vert="horz" lIns="91440" tIns="45720" rIns="91440" bIns="45720" rtlCol="0" anchor="ctr"/>
          <a:lstStyle>
            <a:lvl1pPr algn="r">
              <a:defRPr sz="1200">
                <a:solidFill>
                  <a:schemeClr val="bg1"/>
                </a:solidFill>
              </a:defRPr>
            </a:lvl1pPr>
          </a:lstStyle>
          <a:p>
            <a:fld id="{D6E4BF45-56A7-1443-8528-2D79AA079E46}" type="slidenum">
              <a:rPr lang="en-GB" smtClean="0"/>
              <a:pPr/>
              <a:t>‹Nr.›</a:t>
            </a:fld>
            <a:endParaRPr lang="en-GB" dirty="0"/>
          </a:p>
        </p:txBody>
      </p:sp>
    </p:spTree>
    <p:extLst>
      <p:ext uri="{BB962C8B-B14F-4D97-AF65-F5344CB8AC3E}">
        <p14:creationId xmlns:p14="http://schemas.microsoft.com/office/powerpoint/2010/main" val="3355216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hyperlink" Target="https://www.umweltbildung.at/cms/praxisdb/dateien/342_phdat_1.pdf"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emf"/></Relationships>
</file>

<file path=ppt/slides/_rels/slide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hyperlink" Target="https://blog.zeit.de/kinderzeit/2009/12/03/eine-jeans-reist-um-die-welt_367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s://www.umweltbildung.at/cms/praxisdb/dateien/342_phdat_1.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instagram.com/bntextillabor/"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hyperlink" Target="https://www.facebook.com/bntextillabo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4D6536F1-41FE-43B1-B39F-6BA5646A3D70}" type="slidenum">
              <a:rPr lang="en-GB" sz="1200" b="0" strike="noStrike" spc="-1">
                <a:solidFill>
                  <a:srgbClr val="FFFFFF"/>
                </a:solidFill>
                <a:latin typeface="Calibri"/>
              </a:rPr>
              <a:t>1</a:t>
            </a:fld>
            <a:endParaRPr lang="de-DE" sz="1200" b="0" strike="noStrike" spc="-1">
              <a:latin typeface="Calibri"/>
            </a:endParaRPr>
          </a:p>
        </p:txBody>
      </p:sp>
      <p:grpSp>
        <p:nvGrpSpPr>
          <p:cNvPr id="3" name="Gruppieren 2">
            <a:extLst>
              <a:ext uri="{FF2B5EF4-FFF2-40B4-BE49-F238E27FC236}">
                <a16:creationId xmlns:a16="http://schemas.microsoft.com/office/drawing/2014/main" id="{2052FDA2-9899-F947-9041-B7EC0579644A}"/>
              </a:ext>
            </a:extLst>
          </p:cNvPr>
          <p:cNvGrpSpPr/>
          <p:nvPr/>
        </p:nvGrpSpPr>
        <p:grpSpPr>
          <a:xfrm>
            <a:off x="416880" y="4951805"/>
            <a:ext cx="7930699" cy="900000"/>
            <a:chOff x="5079058" y="5848612"/>
            <a:chExt cx="7933292" cy="900000"/>
          </a:xfrm>
        </p:grpSpPr>
        <p:sp>
          <p:nvSpPr>
            <p:cNvPr id="212" name="CustomShape 3"/>
            <p:cNvSpPr/>
            <p:nvPr/>
          </p:nvSpPr>
          <p:spPr>
            <a:xfrm>
              <a:off x="5079058" y="6188007"/>
              <a:ext cx="7933292" cy="39865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de-DE" sz="2000" spc="-1" dirty="0">
                  <a:latin typeface="Fira Sans"/>
                  <a:ea typeface="Fira Sans"/>
                </a:rPr>
                <a:t>Gefördert von der Deutschen Bundesstiftung Umwelt </a:t>
              </a:r>
            </a:p>
          </p:txBody>
        </p:sp>
        <p:pic>
          <p:nvPicPr>
            <p:cNvPr id="213" name="Grafik 18"/>
            <p:cNvPicPr>
              <a:picLocks noChangeAspect="1"/>
            </p:cNvPicPr>
            <p:nvPr/>
          </p:nvPicPr>
          <p:blipFill>
            <a:blip r:embed="rId3"/>
            <a:stretch/>
          </p:blipFill>
          <p:spPr>
            <a:xfrm>
              <a:off x="11660569" y="5848612"/>
              <a:ext cx="899998" cy="900000"/>
            </a:xfrm>
            <a:prstGeom prst="rect">
              <a:avLst/>
            </a:prstGeom>
            <a:ln>
              <a:noFill/>
            </a:ln>
          </p:spPr>
        </p:pic>
      </p:grpSp>
      <p:sp>
        <p:nvSpPr>
          <p:cNvPr id="211" name="TextShape 2"/>
          <p:cNvSpPr txBox="1"/>
          <p:nvPr/>
        </p:nvSpPr>
        <p:spPr>
          <a:xfrm>
            <a:off x="416880" y="1765144"/>
            <a:ext cx="9072240" cy="3140416"/>
          </a:xfrm>
          <a:prstGeom prst="rect">
            <a:avLst/>
          </a:prstGeom>
          <a:noFill/>
          <a:ln>
            <a:noFill/>
          </a:ln>
        </p:spPr>
        <p:txBody>
          <a:bodyPr anchor="ctr">
            <a:noAutofit/>
          </a:bodyPr>
          <a:lstStyle/>
          <a:p>
            <a:pPr>
              <a:lnSpc>
                <a:spcPct val="90000"/>
              </a:lnSpc>
            </a:pPr>
            <a:r>
              <a:rPr lang="de-DE" sz="4400" b="1" spc="-1" dirty="0">
                <a:solidFill>
                  <a:srgbClr val="64CFAC"/>
                </a:solidFill>
                <a:latin typeface="Fira Sans"/>
                <a:ea typeface="Fira Sans"/>
              </a:rPr>
              <a:t>Nachhaltiger Modekonsum für Jugendliche – Das </a:t>
            </a:r>
            <a:r>
              <a:rPr lang="de-DE" sz="4400" b="1" spc="-1" dirty="0" err="1">
                <a:solidFill>
                  <a:srgbClr val="64CFAC"/>
                </a:solidFill>
                <a:latin typeface="Fira Sans"/>
                <a:ea typeface="Fira Sans"/>
              </a:rPr>
              <a:t>BNTextillabor</a:t>
            </a:r>
            <a:endParaRPr lang="de-DE" sz="4400" b="1" spc="-1" dirty="0">
              <a:solidFill>
                <a:srgbClr val="64CFAC"/>
              </a:solidFill>
              <a:latin typeface="Fira Sans"/>
              <a:ea typeface="Fira Sans"/>
            </a:endParaRPr>
          </a:p>
          <a:p>
            <a:pPr>
              <a:lnSpc>
                <a:spcPct val="90000"/>
              </a:lnSpc>
            </a:pPr>
            <a:endParaRPr lang="de-DE" sz="2400" strike="noStrike" spc="-1" dirty="0">
              <a:latin typeface="Fira Sans"/>
              <a:ea typeface="Fira Sans"/>
            </a:endParaRPr>
          </a:p>
          <a:p>
            <a:pPr>
              <a:lnSpc>
                <a:spcPct val="90000"/>
              </a:lnSpc>
            </a:pPr>
            <a:endParaRPr lang="de-DE" sz="2400" spc="-1" dirty="0">
              <a:latin typeface="Fira Sans"/>
              <a:ea typeface="Fira Sans"/>
            </a:endParaRPr>
          </a:p>
          <a:p>
            <a:pPr>
              <a:lnSpc>
                <a:spcPct val="90000"/>
              </a:lnSpc>
            </a:pPr>
            <a:endParaRPr lang="de-DE" sz="2400" strike="noStrike" spc="-1" dirty="0">
              <a:latin typeface="Fira Sans"/>
              <a:ea typeface="Fira Sans"/>
            </a:endParaRPr>
          </a:p>
          <a:p>
            <a:pPr>
              <a:lnSpc>
                <a:spcPct val="90000"/>
              </a:lnSpc>
            </a:pPr>
            <a:r>
              <a:rPr lang="de-DE" sz="2000" spc="-1" dirty="0">
                <a:latin typeface="Fira Sans"/>
                <a:ea typeface="Fira Sans"/>
              </a:rPr>
              <a:t>Entwickelt 2019-2021 von der </a:t>
            </a:r>
          </a:p>
          <a:p>
            <a:pPr>
              <a:lnSpc>
                <a:spcPct val="90000"/>
              </a:lnSpc>
            </a:pPr>
            <a:r>
              <a:rPr lang="de-DE" sz="2000" spc="-1" dirty="0">
                <a:latin typeface="Fira Sans"/>
                <a:ea typeface="Fira Sans"/>
              </a:rPr>
              <a:t>Universität Ulm und der TU Berlin </a:t>
            </a:r>
          </a:p>
          <a:p>
            <a:pPr>
              <a:lnSpc>
                <a:spcPct val="90000"/>
              </a:lnSpc>
            </a:pPr>
            <a:endParaRPr lang="en-US" sz="3600" b="0" strike="noStrike" spc="-1" dirty="0">
              <a:solidFill>
                <a:srgbClr val="000000"/>
              </a:solidFill>
              <a:latin typeface="Calibri"/>
            </a:endParaRPr>
          </a:p>
        </p:txBody>
      </p:sp>
      <p:grpSp>
        <p:nvGrpSpPr>
          <p:cNvPr id="5" name="Gruppieren 4">
            <a:extLst>
              <a:ext uri="{FF2B5EF4-FFF2-40B4-BE49-F238E27FC236}">
                <a16:creationId xmlns:a16="http://schemas.microsoft.com/office/drawing/2014/main" id="{6927716A-F91D-744E-9E40-207E82438C32}"/>
              </a:ext>
            </a:extLst>
          </p:cNvPr>
          <p:cNvGrpSpPr/>
          <p:nvPr/>
        </p:nvGrpSpPr>
        <p:grpSpPr>
          <a:xfrm>
            <a:off x="4953000" y="3688980"/>
            <a:ext cx="3981372" cy="939600"/>
            <a:chOff x="4824706" y="3772705"/>
            <a:chExt cx="3981372" cy="939600"/>
          </a:xfrm>
        </p:grpSpPr>
        <p:pic>
          <p:nvPicPr>
            <p:cNvPr id="10" name="Grafik 12">
              <a:extLst>
                <a:ext uri="{FF2B5EF4-FFF2-40B4-BE49-F238E27FC236}">
                  <a16:creationId xmlns:a16="http://schemas.microsoft.com/office/drawing/2014/main" id="{BC181679-5471-1E46-AA99-591A924A8021}"/>
                </a:ext>
              </a:extLst>
            </p:cNvPr>
            <p:cNvPicPr/>
            <p:nvPr/>
          </p:nvPicPr>
          <p:blipFill>
            <a:blip r:embed="rId4"/>
            <a:stretch/>
          </p:blipFill>
          <p:spPr>
            <a:xfrm>
              <a:off x="7543918" y="3772705"/>
              <a:ext cx="1262160" cy="939600"/>
            </a:xfrm>
            <a:prstGeom prst="rect">
              <a:avLst/>
            </a:prstGeom>
            <a:ln>
              <a:noFill/>
            </a:ln>
          </p:spPr>
        </p:pic>
        <p:pic>
          <p:nvPicPr>
            <p:cNvPr id="4" name="Grafik 3">
              <a:extLst>
                <a:ext uri="{FF2B5EF4-FFF2-40B4-BE49-F238E27FC236}">
                  <a16:creationId xmlns:a16="http://schemas.microsoft.com/office/drawing/2014/main" id="{323B56F1-8D72-4447-97ED-8EE9BDCEA56D}"/>
                </a:ext>
              </a:extLst>
            </p:cNvPr>
            <p:cNvPicPr>
              <a:picLocks noChangeAspect="1"/>
            </p:cNvPicPr>
            <p:nvPr/>
          </p:nvPicPr>
          <p:blipFill>
            <a:blip r:embed="rId5"/>
            <a:stretch>
              <a:fillRect/>
            </a:stretch>
          </p:blipFill>
          <p:spPr>
            <a:xfrm>
              <a:off x="4824706" y="3914589"/>
              <a:ext cx="2336400" cy="655832"/>
            </a:xfrm>
            <a:prstGeom prst="rect">
              <a:avLst/>
            </a:prstGeom>
          </p:spPr>
        </p:pic>
      </p:grpSp>
    </p:spTree>
    <p:extLst>
      <p:ext uri="{BB962C8B-B14F-4D97-AF65-F5344CB8AC3E}">
        <p14:creationId xmlns:p14="http://schemas.microsoft.com/office/powerpoint/2010/main" val="3566959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3" name="TextShape 1"/>
          <p:cNvSpPr txBox="1"/>
          <p:nvPr/>
        </p:nvSpPr>
        <p:spPr>
          <a:xfrm>
            <a:off x="744915" y="1259364"/>
            <a:ext cx="6697800" cy="5013846"/>
          </a:xfrm>
          <a:prstGeom prst="rect">
            <a:avLst/>
          </a:prstGeom>
          <a:noFill/>
          <a:ln>
            <a:noFill/>
          </a:ln>
        </p:spPr>
        <p:txBody>
          <a:bodyPr lIns="90000" tIns="45000" rIns="90000" bIns="45000">
            <a:noAutofit/>
          </a:bodyPr>
          <a:lstStyle/>
          <a:p>
            <a:pPr>
              <a:lnSpc>
                <a:spcPct val="90000"/>
              </a:lnSpc>
              <a:spcBef>
                <a:spcPts val="1001"/>
              </a:spcBef>
              <a:tabLst>
                <a:tab pos="0" algn="l"/>
              </a:tabLst>
            </a:pPr>
            <a:r>
              <a:rPr lang="de-DE" sz="2400" b="0" strike="noStrike" spc="-1" dirty="0">
                <a:solidFill>
                  <a:srgbClr val="000000"/>
                </a:solidFill>
                <a:latin typeface="Fira Sans Medium"/>
                <a:ea typeface="Fira Sans Medium"/>
              </a:rPr>
              <a:t>Die Reise einer Jeans (beispielhaft):</a:t>
            </a:r>
            <a:endParaRPr lang="en-US" sz="2400" b="0" strike="noStrike" spc="-1" dirty="0">
              <a:solidFill>
                <a:srgbClr val="000000"/>
              </a:solidFill>
              <a:latin typeface="Calibri"/>
            </a:endParaRPr>
          </a:p>
          <a:p>
            <a:pPr>
              <a:lnSpc>
                <a:spcPct val="90000"/>
              </a:lnSpc>
              <a:spcBef>
                <a:spcPts val="1001"/>
              </a:spcBef>
              <a:tabLst>
                <a:tab pos="0" algn="l"/>
              </a:tabLst>
            </a:pPr>
            <a:r>
              <a:rPr lang="de-DE" sz="2000" b="1" strike="noStrike" spc="-1" dirty="0">
                <a:solidFill>
                  <a:srgbClr val="000000"/>
                </a:solidFill>
                <a:latin typeface="Calibri"/>
                <a:ea typeface="Fira Sans Medium"/>
              </a:rPr>
              <a:t>1. Kasachstan:</a:t>
            </a:r>
            <a:r>
              <a:rPr lang="de-DE" sz="2000" b="0" strike="noStrike" spc="-1" dirty="0">
                <a:solidFill>
                  <a:srgbClr val="000000"/>
                </a:solidFill>
                <a:latin typeface="Calibri"/>
                <a:ea typeface="Fira Sans Medium"/>
              </a:rPr>
              <a:t> Baumwollanbau	</a:t>
            </a:r>
            <a:endParaRPr lang="en-US" sz="2000" b="0" strike="noStrike" spc="-1" dirty="0">
              <a:solidFill>
                <a:srgbClr val="000000"/>
              </a:solidFill>
              <a:latin typeface="Calibri"/>
            </a:endParaRPr>
          </a:p>
          <a:p>
            <a:pPr>
              <a:lnSpc>
                <a:spcPct val="90000"/>
              </a:lnSpc>
              <a:spcBef>
                <a:spcPts val="1001"/>
              </a:spcBef>
              <a:tabLst>
                <a:tab pos="0" algn="l"/>
              </a:tabLst>
            </a:pPr>
            <a:r>
              <a:rPr lang="de-DE" sz="2000" b="1" strike="noStrike" spc="-1" dirty="0">
                <a:solidFill>
                  <a:srgbClr val="000000"/>
                </a:solidFill>
                <a:latin typeface="Calibri"/>
                <a:ea typeface="Fira Sans Medium"/>
              </a:rPr>
              <a:t>2. Türkei</a:t>
            </a:r>
            <a:r>
              <a:rPr lang="de-DE" sz="2000" b="0" strike="noStrike" spc="-1" dirty="0">
                <a:solidFill>
                  <a:srgbClr val="000000"/>
                </a:solidFill>
                <a:latin typeface="Calibri"/>
                <a:ea typeface="Fira Sans Medium"/>
              </a:rPr>
              <a:t>: Spinnerei </a:t>
            </a:r>
            <a:endParaRPr lang="en-US" sz="2000" b="0" strike="noStrike" spc="-1" dirty="0">
              <a:solidFill>
                <a:srgbClr val="000000"/>
              </a:solidFill>
              <a:latin typeface="Calibri"/>
            </a:endParaRPr>
          </a:p>
          <a:p>
            <a:pPr>
              <a:lnSpc>
                <a:spcPct val="90000"/>
              </a:lnSpc>
              <a:spcBef>
                <a:spcPts val="1001"/>
              </a:spcBef>
              <a:tabLst>
                <a:tab pos="0" algn="l"/>
              </a:tabLst>
            </a:pPr>
            <a:r>
              <a:rPr lang="de-DE" sz="2000" b="1" strike="noStrike" spc="-1" dirty="0">
                <a:solidFill>
                  <a:srgbClr val="000000"/>
                </a:solidFill>
                <a:latin typeface="Calibri"/>
                <a:ea typeface="Fira Sans Medium"/>
              </a:rPr>
              <a:t>3. Taiwan</a:t>
            </a:r>
            <a:r>
              <a:rPr lang="de-DE" sz="2000" b="0" strike="noStrike" spc="-1" dirty="0">
                <a:solidFill>
                  <a:srgbClr val="000000"/>
                </a:solidFill>
                <a:latin typeface="Calibri"/>
                <a:ea typeface="Fira Sans Medium"/>
              </a:rPr>
              <a:t>: Weberei</a:t>
            </a:r>
            <a:endParaRPr lang="en-US" sz="2000" b="0" strike="noStrike" spc="-1" dirty="0">
              <a:solidFill>
                <a:srgbClr val="000000"/>
              </a:solidFill>
              <a:latin typeface="Calibri"/>
            </a:endParaRPr>
          </a:p>
          <a:p>
            <a:pPr>
              <a:lnSpc>
                <a:spcPct val="90000"/>
              </a:lnSpc>
              <a:spcBef>
                <a:spcPts val="1001"/>
              </a:spcBef>
              <a:tabLst>
                <a:tab pos="0" algn="l"/>
              </a:tabLst>
            </a:pPr>
            <a:r>
              <a:rPr lang="de-DE" sz="2000" b="1" strike="noStrike" spc="-1" dirty="0">
                <a:solidFill>
                  <a:srgbClr val="000000"/>
                </a:solidFill>
                <a:latin typeface="Calibri"/>
                <a:ea typeface="Fira Sans Medium"/>
              </a:rPr>
              <a:t>4. Polen</a:t>
            </a:r>
            <a:r>
              <a:rPr lang="de-DE" sz="2000" b="0" strike="noStrike" spc="-1" dirty="0">
                <a:solidFill>
                  <a:srgbClr val="000000"/>
                </a:solidFill>
                <a:latin typeface="Calibri"/>
                <a:ea typeface="Fira Sans Medium"/>
              </a:rPr>
              <a:t>: Produktion der Farbe</a:t>
            </a:r>
            <a:endParaRPr lang="en-US" sz="2000" b="0" strike="noStrike" spc="-1" dirty="0">
              <a:solidFill>
                <a:srgbClr val="000000"/>
              </a:solidFill>
              <a:latin typeface="Calibri"/>
            </a:endParaRPr>
          </a:p>
          <a:p>
            <a:pPr>
              <a:lnSpc>
                <a:spcPct val="90000"/>
              </a:lnSpc>
              <a:spcBef>
                <a:spcPts val="1001"/>
              </a:spcBef>
              <a:tabLst>
                <a:tab pos="0" algn="l"/>
              </a:tabLst>
            </a:pPr>
            <a:r>
              <a:rPr lang="de-DE" sz="2000" b="1" strike="noStrike" spc="-1" dirty="0">
                <a:solidFill>
                  <a:srgbClr val="000000"/>
                </a:solidFill>
                <a:latin typeface="Calibri"/>
                <a:ea typeface="Fira Sans Medium"/>
              </a:rPr>
              <a:t>5. Tunesien</a:t>
            </a:r>
            <a:r>
              <a:rPr lang="de-DE" sz="2000" b="0" strike="noStrike" spc="-1" dirty="0">
                <a:solidFill>
                  <a:srgbClr val="000000"/>
                </a:solidFill>
                <a:latin typeface="Calibri"/>
                <a:ea typeface="Fira Sans Medium"/>
              </a:rPr>
              <a:t>: Färbung von Garn, Jeansstoff</a:t>
            </a:r>
            <a:endParaRPr lang="en-US" sz="2000" b="0" strike="noStrike" spc="-1" dirty="0">
              <a:solidFill>
                <a:srgbClr val="000000"/>
              </a:solidFill>
              <a:latin typeface="Calibri"/>
            </a:endParaRPr>
          </a:p>
          <a:p>
            <a:pPr>
              <a:lnSpc>
                <a:spcPct val="90000"/>
              </a:lnSpc>
              <a:spcBef>
                <a:spcPts val="1001"/>
              </a:spcBef>
              <a:tabLst>
                <a:tab pos="0" algn="l"/>
              </a:tabLst>
            </a:pPr>
            <a:r>
              <a:rPr lang="de-DE" sz="2000" b="1" strike="noStrike" spc="-1" dirty="0">
                <a:solidFill>
                  <a:srgbClr val="000000"/>
                </a:solidFill>
                <a:latin typeface="Calibri"/>
                <a:ea typeface="Fira Sans Medium"/>
              </a:rPr>
              <a:t>6. Italien</a:t>
            </a:r>
            <a:r>
              <a:rPr lang="de-DE" sz="2000" b="0" strike="noStrike" spc="-1" dirty="0">
                <a:solidFill>
                  <a:srgbClr val="000000"/>
                </a:solidFill>
                <a:latin typeface="Calibri"/>
                <a:ea typeface="Fira Sans Medium"/>
              </a:rPr>
              <a:t>: Produktion von Nieten, Knöpfen</a:t>
            </a:r>
            <a:endParaRPr lang="en-US" sz="2000" b="0" strike="noStrike" spc="-1" dirty="0">
              <a:solidFill>
                <a:srgbClr val="000000"/>
              </a:solidFill>
              <a:latin typeface="Calibri"/>
            </a:endParaRPr>
          </a:p>
          <a:p>
            <a:pPr>
              <a:lnSpc>
                <a:spcPct val="90000"/>
              </a:lnSpc>
              <a:spcBef>
                <a:spcPts val="1001"/>
              </a:spcBef>
              <a:tabLst>
                <a:tab pos="0" algn="l"/>
              </a:tabLst>
            </a:pPr>
            <a:r>
              <a:rPr lang="de-DE" sz="2000" b="1" strike="noStrike" spc="-1" dirty="0">
                <a:solidFill>
                  <a:srgbClr val="000000"/>
                </a:solidFill>
                <a:latin typeface="Calibri"/>
                <a:ea typeface="Fira Sans Medium"/>
              </a:rPr>
              <a:t>7. Schweiz</a:t>
            </a:r>
            <a:r>
              <a:rPr lang="de-DE" sz="2000" b="0" strike="noStrike" spc="-1" dirty="0">
                <a:solidFill>
                  <a:srgbClr val="000000"/>
                </a:solidFill>
                <a:latin typeface="Calibri"/>
                <a:ea typeface="Fira Sans Medium"/>
              </a:rPr>
              <a:t>: Herstellung Futterstoff	</a:t>
            </a:r>
            <a:endParaRPr lang="en-US" sz="2000" b="0" strike="noStrike" spc="-1" dirty="0">
              <a:solidFill>
                <a:srgbClr val="000000"/>
              </a:solidFill>
              <a:latin typeface="Calibri"/>
            </a:endParaRPr>
          </a:p>
          <a:p>
            <a:pPr>
              <a:lnSpc>
                <a:spcPct val="90000"/>
              </a:lnSpc>
              <a:spcBef>
                <a:spcPts val="1001"/>
              </a:spcBef>
              <a:tabLst>
                <a:tab pos="0" algn="l"/>
              </a:tabLst>
            </a:pPr>
            <a:r>
              <a:rPr lang="de-DE" sz="2000" b="1" strike="noStrike" spc="-1" dirty="0">
                <a:solidFill>
                  <a:srgbClr val="000000"/>
                </a:solidFill>
                <a:latin typeface="Calibri"/>
                <a:ea typeface="Fira Sans Medium"/>
              </a:rPr>
              <a:t>8. China</a:t>
            </a:r>
            <a:r>
              <a:rPr lang="de-DE" sz="2000" b="0" strike="noStrike" spc="-1" dirty="0">
                <a:solidFill>
                  <a:srgbClr val="000000"/>
                </a:solidFill>
                <a:latin typeface="Calibri"/>
                <a:ea typeface="Fira Sans Medium"/>
              </a:rPr>
              <a:t>: Näherei</a:t>
            </a:r>
            <a:endParaRPr lang="en-US" sz="2000" b="0" strike="noStrike" spc="-1" dirty="0">
              <a:solidFill>
                <a:srgbClr val="000000"/>
              </a:solidFill>
              <a:latin typeface="Calibri"/>
            </a:endParaRPr>
          </a:p>
          <a:p>
            <a:pPr>
              <a:lnSpc>
                <a:spcPct val="90000"/>
              </a:lnSpc>
              <a:spcBef>
                <a:spcPts val="1001"/>
              </a:spcBef>
              <a:tabLst>
                <a:tab pos="0" algn="l"/>
              </a:tabLst>
            </a:pPr>
            <a:r>
              <a:rPr lang="de-DE" sz="2000" b="1" strike="noStrike" spc="-1" dirty="0">
                <a:solidFill>
                  <a:srgbClr val="000000"/>
                </a:solidFill>
                <a:latin typeface="Calibri"/>
                <a:ea typeface="Fira Sans Medium"/>
              </a:rPr>
              <a:t>9. Bulgarien</a:t>
            </a:r>
            <a:r>
              <a:rPr lang="de-DE" sz="2000" b="0" strike="noStrike" spc="-1" dirty="0">
                <a:solidFill>
                  <a:srgbClr val="000000"/>
                </a:solidFill>
                <a:latin typeface="Calibri"/>
                <a:ea typeface="Fira Sans Medium"/>
              </a:rPr>
              <a:t>: Veredelung		</a:t>
            </a:r>
            <a:endParaRPr lang="en-US" sz="2000" b="0" strike="noStrike" spc="-1" dirty="0">
              <a:solidFill>
                <a:srgbClr val="000000"/>
              </a:solidFill>
              <a:latin typeface="Calibri"/>
            </a:endParaRPr>
          </a:p>
          <a:p>
            <a:pPr>
              <a:lnSpc>
                <a:spcPct val="90000"/>
              </a:lnSpc>
              <a:spcBef>
                <a:spcPts val="1001"/>
              </a:spcBef>
              <a:tabLst>
                <a:tab pos="0" algn="l"/>
              </a:tabLst>
            </a:pPr>
            <a:r>
              <a:rPr lang="de-DE" sz="2000" b="1" strike="noStrike" spc="-1" dirty="0">
                <a:solidFill>
                  <a:srgbClr val="000000"/>
                </a:solidFill>
                <a:latin typeface="Calibri"/>
                <a:ea typeface="Fira Sans Medium"/>
              </a:rPr>
              <a:t>10. Frankreich</a:t>
            </a:r>
            <a:r>
              <a:rPr lang="de-DE" sz="2000" b="0" strike="noStrike" spc="-1" dirty="0">
                <a:solidFill>
                  <a:srgbClr val="000000"/>
                </a:solidFill>
                <a:latin typeface="Calibri"/>
                <a:ea typeface="Fira Sans Medium"/>
              </a:rPr>
              <a:t>: Endbehandlung</a:t>
            </a:r>
            <a:endParaRPr lang="en-US" sz="2000" b="0" strike="noStrike" spc="-1" dirty="0">
              <a:solidFill>
                <a:srgbClr val="000000"/>
              </a:solidFill>
              <a:latin typeface="Calibri"/>
            </a:endParaRPr>
          </a:p>
          <a:p>
            <a:pPr>
              <a:lnSpc>
                <a:spcPct val="90000"/>
              </a:lnSpc>
              <a:spcBef>
                <a:spcPts val="1001"/>
              </a:spcBef>
              <a:tabLst>
                <a:tab pos="0" algn="l"/>
              </a:tabLst>
            </a:pPr>
            <a:r>
              <a:rPr lang="de-DE" sz="2000" b="1" strike="noStrike" spc="-1" dirty="0">
                <a:solidFill>
                  <a:srgbClr val="000000"/>
                </a:solidFill>
                <a:latin typeface="Calibri"/>
                <a:ea typeface="Fira Sans Medium"/>
              </a:rPr>
              <a:t>11. Deutschland</a:t>
            </a:r>
            <a:r>
              <a:rPr lang="de-DE" sz="2000" b="0" strike="noStrike" spc="-1" dirty="0">
                <a:solidFill>
                  <a:srgbClr val="000000"/>
                </a:solidFill>
                <a:latin typeface="Calibri"/>
                <a:ea typeface="Fira Sans Medium"/>
              </a:rPr>
              <a:t>: Verkauf</a:t>
            </a:r>
            <a:endParaRPr lang="en-US" sz="2000" b="0" strike="noStrike" spc="-1" dirty="0">
              <a:solidFill>
                <a:srgbClr val="000000"/>
              </a:solidFill>
              <a:latin typeface="Calibri"/>
            </a:endParaRPr>
          </a:p>
          <a:p>
            <a:pPr>
              <a:lnSpc>
                <a:spcPct val="90000"/>
              </a:lnSpc>
              <a:spcBef>
                <a:spcPts val="1001"/>
              </a:spcBef>
              <a:tabLst>
                <a:tab pos="0" algn="l"/>
              </a:tabLst>
            </a:pPr>
            <a:endParaRPr lang="en-US" sz="2000" b="0" strike="noStrike" spc="-1" dirty="0">
              <a:solidFill>
                <a:srgbClr val="000000"/>
              </a:solidFill>
              <a:latin typeface="Calibri"/>
            </a:endParaRPr>
          </a:p>
        </p:txBody>
      </p:sp>
      <p:sp>
        <p:nvSpPr>
          <p:cNvPr id="254" name="TextShape 2"/>
          <p:cNvSpPr txBox="1"/>
          <p:nvPr/>
        </p:nvSpPr>
        <p:spPr>
          <a:xfrm>
            <a:off x="6996240" y="6447960"/>
            <a:ext cx="2228400" cy="364680"/>
          </a:xfrm>
          <a:prstGeom prst="rect">
            <a:avLst/>
          </a:prstGeom>
          <a:noFill/>
          <a:ln>
            <a:noFill/>
          </a:ln>
        </p:spPr>
        <p:txBody>
          <a:bodyPr anchor="ctr">
            <a:noAutofit/>
          </a:bodyPr>
          <a:lstStyle/>
          <a:p>
            <a:pPr algn="r">
              <a:lnSpc>
                <a:spcPct val="100000"/>
              </a:lnSpc>
            </a:pPr>
            <a:fld id="{6DACFC33-AB69-45FF-8C99-EABCAE091ED2}" type="slidenum">
              <a:rPr lang="en-GB" sz="1200" b="0" strike="noStrike" spc="-1">
                <a:latin typeface="Calibri"/>
              </a:rPr>
              <a:t>10</a:t>
            </a:fld>
            <a:endParaRPr lang="de-DE" sz="1200" b="0" strike="noStrike" spc="-1">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3"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5C5C8437-C711-4DB1-B90B-93FBCB4B9E77}" type="slidenum">
              <a:rPr lang="en-GB" sz="1200" b="0" strike="noStrike" spc="-1">
                <a:latin typeface="Calibri"/>
              </a:rPr>
              <a:t>11</a:t>
            </a:fld>
            <a:endParaRPr lang="de-DE" sz="1200" b="0" strike="noStrike" spc="-1" dirty="0">
              <a:latin typeface="Calibri"/>
            </a:endParaRPr>
          </a:p>
        </p:txBody>
      </p:sp>
      <p:sp>
        <p:nvSpPr>
          <p:cNvPr id="264" name="TextShape 2"/>
          <p:cNvSpPr txBox="1"/>
          <p:nvPr/>
        </p:nvSpPr>
        <p:spPr>
          <a:xfrm>
            <a:off x="267480" y="2190240"/>
            <a:ext cx="3746160" cy="1769400"/>
          </a:xfrm>
          <a:prstGeom prst="rect">
            <a:avLst/>
          </a:prstGeom>
          <a:noFill/>
          <a:ln>
            <a:noFill/>
          </a:ln>
        </p:spPr>
        <p:txBody>
          <a:bodyPr lIns="90000" tIns="45000" rIns="90000" bIns="45000" anchor="b">
            <a:noAutofit/>
          </a:bodyPr>
          <a:lstStyle/>
          <a:p>
            <a:pPr>
              <a:lnSpc>
                <a:spcPct val="90000"/>
              </a:lnSpc>
            </a:pPr>
            <a:br>
              <a:rPr sz="2400" dirty="0"/>
            </a:br>
            <a:r>
              <a:rPr lang="de-DE" sz="2400" b="1" strike="noStrike" spc="-1" dirty="0">
                <a:solidFill>
                  <a:srgbClr val="000000"/>
                </a:solidFill>
                <a:latin typeface="Fire Sans Medium"/>
                <a:ea typeface="Fira Sans"/>
              </a:rPr>
              <a:t>Was denkt ihr, wie viele Kilometer eine Jeans von der Ernte der Baumwolle bis zu ihrem Verkauf im Laden zurücklegt?</a:t>
            </a:r>
            <a:endParaRPr lang="en-US" sz="2400" b="0" strike="noStrike" spc="-1" dirty="0">
              <a:solidFill>
                <a:srgbClr val="000000"/>
              </a:solidFill>
              <a:latin typeface="Calibri"/>
            </a:endParaRPr>
          </a:p>
        </p:txBody>
      </p:sp>
      <p:pic>
        <p:nvPicPr>
          <p:cNvPr id="265" name="Grafik 7"/>
          <p:cNvPicPr/>
          <p:nvPr/>
        </p:nvPicPr>
        <p:blipFill>
          <a:blip r:embed="rId3"/>
          <a:stretch/>
        </p:blipFill>
        <p:spPr>
          <a:xfrm>
            <a:off x="4013640" y="2190960"/>
            <a:ext cx="5578200" cy="3506040"/>
          </a:xfrm>
          <a:prstGeom prst="rect">
            <a:avLst/>
          </a:prstGeom>
          <a:ln>
            <a:noFill/>
          </a:ln>
        </p:spPr>
      </p:pic>
      <p:sp>
        <p:nvSpPr>
          <p:cNvPr id="266" name="CustomShape 3"/>
          <p:cNvSpPr/>
          <p:nvPr/>
        </p:nvSpPr>
        <p:spPr>
          <a:xfrm>
            <a:off x="313920" y="4538160"/>
            <a:ext cx="3002400" cy="4602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400" b="1" strike="noStrike" spc="-1" dirty="0">
                <a:latin typeface="Fire Sans Medium"/>
                <a:ea typeface="Fira Sans"/>
              </a:rPr>
              <a:t>Mehr als 50 000 km!</a:t>
            </a:r>
            <a:endParaRPr lang="de-DE" sz="2400" b="0" strike="noStrike" spc="-1" dirty="0">
              <a:latin typeface="Calibri"/>
            </a:endParaRPr>
          </a:p>
        </p:txBody>
      </p:sp>
      <p:sp>
        <p:nvSpPr>
          <p:cNvPr id="267" name="CustomShape 4"/>
          <p:cNvSpPr/>
          <p:nvPr/>
        </p:nvSpPr>
        <p:spPr>
          <a:xfrm>
            <a:off x="4051080" y="5697720"/>
            <a:ext cx="5173560" cy="22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900" b="0" strike="noStrike" spc="-1">
                <a:solidFill>
                  <a:srgbClr val="000000"/>
                </a:solidFill>
                <a:latin typeface="Fira Sans"/>
                <a:ea typeface="Fira Sans"/>
              </a:rPr>
              <a:t>Bild nach </a:t>
            </a:r>
            <a:r>
              <a:rPr lang="de-DE" sz="900" b="0" u="sng" strike="noStrike" spc="-1">
                <a:solidFill>
                  <a:srgbClr val="0563C1"/>
                </a:solidFill>
                <a:uFillTx/>
                <a:latin typeface="Fira Sans"/>
                <a:ea typeface="Fira Sans"/>
                <a:hlinkClick r:id="rId4"/>
              </a:rPr>
              <a:t>https://www.umweltbildung.at/cms/praxisdb/dateien/342_phdat_1.pdf</a:t>
            </a:r>
            <a:r>
              <a:rPr lang="de-DE" sz="900" b="0" strike="noStrike" spc="-1">
                <a:solidFill>
                  <a:srgbClr val="000000"/>
                </a:solidFill>
                <a:latin typeface="Fira Sans"/>
                <a:ea typeface="Fira Sans"/>
              </a:rPr>
              <a:t> ????</a:t>
            </a:r>
            <a:endParaRPr lang="de-DE" sz="900" b="0" strike="noStrike" spc="-1">
              <a:latin typeface="Calibri"/>
            </a:endParaRPr>
          </a:p>
        </p:txBody>
      </p:sp>
    </p:spTree>
    <p:extLst>
      <p:ext uri="{BB962C8B-B14F-4D97-AF65-F5344CB8AC3E}">
        <p14:creationId xmlns:p14="http://schemas.microsoft.com/office/powerpoint/2010/main" val="371595848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4" name="TextShape 1"/>
          <p:cNvSpPr txBox="1"/>
          <p:nvPr/>
        </p:nvSpPr>
        <p:spPr>
          <a:xfrm>
            <a:off x="743160" y="2689794"/>
            <a:ext cx="8419680" cy="2387160"/>
          </a:xfrm>
          <a:prstGeom prst="rect">
            <a:avLst/>
          </a:prstGeom>
          <a:noFill/>
          <a:ln>
            <a:noFill/>
          </a:ln>
        </p:spPr>
        <p:txBody>
          <a:bodyPr lIns="90000" tIns="45000" rIns="90000" bIns="45000" anchor="b">
            <a:noAutofit/>
          </a:bodyPr>
          <a:lstStyle/>
          <a:p>
            <a:pPr algn="ctr">
              <a:lnSpc>
                <a:spcPct val="90000"/>
              </a:lnSpc>
            </a:pPr>
            <a:r>
              <a:rPr lang="de-DE" sz="4400" b="1" strike="noStrike" spc="-1" dirty="0">
                <a:latin typeface="Fira Sans"/>
                <a:ea typeface="Fira Sans"/>
              </a:rPr>
              <a:t>Vielen Dank! </a:t>
            </a:r>
            <a:endParaRPr lang="en-US" sz="4400" b="0" strike="noStrike" spc="-1" dirty="0">
              <a:latin typeface="Calibri"/>
            </a:endParaRPr>
          </a:p>
        </p:txBody>
      </p:sp>
      <p:sp>
        <p:nvSpPr>
          <p:cNvPr id="465" name="TextShape 2"/>
          <p:cNvSpPr txBox="1"/>
          <p:nvPr/>
        </p:nvSpPr>
        <p:spPr>
          <a:xfrm>
            <a:off x="6996240" y="6447960"/>
            <a:ext cx="2228400" cy="364680"/>
          </a:xfrm>
          <a:prstGeom prst="rect">
            <a:avLst/>
          </a:prstGeom>
          <a:noFill/>
          <a:ln>
            <a:noFill/>
          </a:ln>
        </p:spPr>
        <p:txBody>
          <a:bodyPr anchor="ctr">
            <a:noAutofit/>
          </a:bodyPr>
          <a:lstStyle/>
          <a:p>
            <a:pPr algn="r">
              <a:lnSpc>
                <a:spcPct val="100000"/>
              </a:lnSpc>
            </a:pPr>
            <a:fld id="{48D65195-4590-4622-ABBE-9BA2E3343CB6}" type="slidenum">
              <a:rPr lang="en-GB" sz="1200" b="0" strike="noStrike" spc="-1">
                <a:latin typeface="Calibri"/>
              </a:rPr>
              <a:t>12</a:t>
            </a:fld>
            <a:endParaRPr lang="de-DE" sz="1200" b="0" strike="noStrike" spc="-1">
              <a:latin typeface="Calibri"/>
            </a:endParaRPr>
          </a:p>
        </p:txBody>
      </p:sp>
    </p:spTree>
    <p:extLst>
      <p:ext uri="{BB962C8B-B14F-4D97-AF65-F5344CB8AC3E}">
        <p14:creationId xmlns:p14="http://schemas.microsoft.com/office/powerpoint/2010/main" val="347508737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p15="http://schemas.microsoft.com/office/powerpoint/2012/main" xmlns="">
      <p:transition spd="slow" advTm="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5356B9BA-E037-4864-8263-F35DBEEF5AC3}" type="slidenum">
              <a:rPr lang="en-GB" sz="1200" b="0" strike="noStrike" spc="-1">
                <a:solidFill>
                  <a:srgbClr val="FFFFFF"/>
                </a:solidFill>
                <a:latin typeface="Calibri"/>
              </a:rPr>
              <a:t>2</a:t>
            </a:fld>
            <a:endParaRPr lang="de-DE" sz="1200" b="0" strike="noStrike" spc="-1">
              <a:latin typeface="Calibri"/>
            </a:endParaRPr>
          </a:p>
        </p:txBody>
      </p:sp>
      <p:sp>
        <p:nvSpPr>
          <p:cNvPr id="222" name="TextShape 2"/>
          <p:cNvSpPr txBox="1"/>
          <p:nvPr/>
        </p:nvSpPr>
        <p:spPr>
          <a:xfrm>
            <a:off x="265157" y="300119"/>
            <a:ext cx="4812283" cy="1057768"/>
          </a:xfrm>
          <a:prstGeom prst="rect">
            <a:avLst/>
          </a:prstGeom>
          <a:solidFill>
            <a:srgbClr val="A8D241">
              <a:alpha val="79608"/>
            </a:srgbClr>
          </a:solidFill>
          <a:ln>
            <a:noFill/>
          </a:ln>
        </p:spPr>
        <p:txBody>
          <a:bodyPr lIns="90000" tIns="45000" rIns="90000" bIns="45000" anchor="b">
            <a:normAutofit fontScale="92500" lnSpcReduction="20000"/>
          </a:bodyPr>
          <a:lstStyle/>
          <a:p>
            <a:pPr>
              <a:lnSpc>
                <a:spcPct val="90000"/>
              </a:lnSpc>
            </a:pPr>
            <a:r>
              <a:rPr lang="de-DE" sz="3200" b="1" strike="noStrike" spc="-1" dirty="0">
                <a:solidFill>
                  <a:schemeClr val="bg1"/>
                </a:solidFill>
                <a:latin typeface="Fira Sans"/>
                <a:ea typeface="Fira Sans"/>
              </a:rPr>
              <a:t>UNTERRICHSTEINHEITEN </a:t>
            </a:r>
          </a:p>
          <a:p>
            <a:pPr>
              <a:lnSpc>
                <a:spcPct val="90000"/>
              </a:lnSpc>
            </a:pPr>
            <a:r>
              <a:rPr lang="de-DE" sz="3200" b="1" strike="noStrike" spc="-1" dirty="0">
                <a:solidFill>
                  <a:schemeClr val="bg1"/>
                </a:solidFill>
                <a:latin typeface="Fira Sans"/>
                <a:ea typeface="Fira Sans"/>
              </a:rPr>
              <a:t>ZUM BASISWISSEN</a:t>
            </a:r>
            <a:endParaRPr lang="en-US" sz="3200" b="0" strike="noStrike" spc="-1" dirty="0">
              <a:solidFill>
                <a:schemeClr val="bg1"/>
              </a:solidFill>
              <a:latin typeface="Calibri"/>
            </a:endParaRPr>
          </a:p>
        </p:txBody>
      </p:sp>
      <p:sp>
        <p:nvSpPr>
          <p:cNvPr id="13" name="CustomShape 1">
            <a:extLst>
              <a:ext uri="{FF2B5EF4-FFF2-40B4-BE49-F238E27FC236}">
                <a16:creationId xmlns:a16="http://schemas.microsoft.com/office/drawing/2014/main" id="{38616C21-DA90-EE48-A429-42222518D1F3}"/>
              </a:ext>
            </a:extLst>
          </p:cNvPr>
          <p:cNvSpPr/>
          <p:nvPr/>
        </p:nvSpPr>
        <p:spPr>
          <a:xfrm>
            <a:off x="1343160" y="6492960"/>
            <a:ext cx="72194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endParaRPr lang="de-DE" sz="1500" b="0" strike="noStrike" spc="-1" dirty="0">
              <a:latin typeface="Calibri"/>
            </a:endParaRPr>
          </a:p>
        </p:txBody>
      </p:sp>
      <p:grpSp>
        <p:nvGrpSpPr>
          <p:cNvPr id="20" name="Gruppieren 19">
            <a:extLst>
              <a:ext uri="{FF2B5EF4-FFF2-40B4-BE49-F238E27FC236}">
                <a16:creationId xmlns:a16="http://schemas.microsoft.com/office/drawing/2014/main" id="{E86439DF-7BDF-CA4B-8C94-A0FB62B4BBE4}"/>
              </a:ext>
            </a:extLst>
          </p:cNvPr>
          <p:cNvGrpSpPr/>
          <p:nvPr/>
        </p:nvGrpSpPr>
        <p:grpSpPr>
          <a:xfrm>
            <a:off x="265157" y="1567286"/>
            <a:ext cx="9141283" cy="4890055"/>
            <a:chOff x="265157" y="1567286"/>
            <a:chExt cx="9141283" cy="4890055"/>
          </a:xfrm>
        </p:grpSpPr>
        <p:pic>
          <p:nvPicPr>
            <p:cNvPr id="15" name="Grafik 14">
              <a:extLst>
                <a:ext uri="{FF2B5EF4-FFF2-40B4-BE49-F238E27FC236}">
                  <a16:creationId xmlns:a16="http://schemas.microsoft.com/office/drawing/2014/main" id="{174FF8C9-0494-A948-8C9C-087787C10EF3}"/>
                </a:ext>
              </a:extLst>
            </p:cNvPr>
            <p:cNvPicPr>
              <a:picLocks noChangeAspect="1"/>
            </p:cNvPicPr>
            <p:nvPr/>
          </p:nvPicPr>
          <p:blipFill>
            <a:blip r:embed="rId3"/>
            <a:stretch>
              <a:fillRect/>
            </a:stretch>
          </p:blipFill>
          <p:spPr>
            <a:xfrm>
              <a:off x="997113" y="5742695"/>
              <a:ext cx="432000" cy="432000"/>
            </a:xfrm>
            <a:prstGeom prst="rect">
              <a:avLst/>
            </a:prstGeom>
          </p:spPr>
        </p:pic>
        <p:pic>
          <p:nvPicPr>
            <p:cNvPr id="3" name="Grafik 2">
              <a:extLst>
                <a:ext uri="{FF2B5EF4-FFF2-40B4-BE49-F238E27FC236}">
                  <a16:creationId xmlns:a16="http://schemas.microsoft.com/office/drawing/2014/main" id="{27F88A2F-7CFE-5D4F-B5BF-47B81BF0B66C}"/>
                </a:ext>
              </a:extLst>
            </p:cNvPr>
            <p:cNvPicPr>
              <a:picLocks noChangeAspect="1"/>
            </p:cNvPicPr>
            <p:nvPr/>
          </p:nvPicPr>
          <p:blipFill>
            <a:blip r:embed="rId4"/>
            <a:stretch>
              <a:fillRect/>
            </a:stretch>
          </p:blipFill>
          <p:spPr>
            <a:xfrm>
              <a:off x="441696" y="5742386"/>
              <a:ext cx="432000" cy="432000"/>
            </a:xfrm>
            <a:prstGeom prst="rect">
              <a:avLst/>
            </a:prstGeom>
          </p:spPr>
        </p:pic>
        <p:grpSp>
          <p:nvGrpSpPr>
            <p:cNvPr id="8" name="Gruppieren 7">
              <a:extLst>
                <a:ext uri="{FF2B5EF4-FFF2-40B4-BE49-F238E27FC236}">
                  <a16:creationId xmlns:a16="http://schemas.microsoft.com/office/drawing/2014/main" id="{BB421712-D21A-7447-A733-4ACA736039E9}"/>
                </a:ext>
              </a:extLst>
            </p:cNvPr>
            <p:cNvGrpSpPr/>
            <p:nvPr/>
          </p:nvGrpSpPr>
          <p:grpSpPr>
            <a:xfrm>
              <a:off x="265157" y="1826224"/>
              <a:ext cx="2000880" cy="3637061"/>
              <a:chOff x="265157" y="1826224"/>
              <a:chExt cx="2000880" cy="3847603"/>
            </a:xfrm>
          </p:grpSpPr>
          <p:sp>
            <p:nvSpPr>
              <p:cNvPr id="223" name="CustomShape 3"/>
              <p:cNvSpPr/>
              <p:nvPr/>
            </p:nvSpPr>
            <p:spPr>
              <a:xfrm>
                <a:off x="265157" y="2175240"/>
                <a:ext cx="1980000" cy="3498587"/>
              </a:xfrm>
              <a:prstGeom prst="rect">
                <a:avLst/>
              </a:prstGeom>
              <a:solidFill>
                <a:schemeClr val="bg2"/>
              </a:solidFill>
              <a:ln w="635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pPr marL="360">
                  <a:spcBef>
                    <a:spcPts val="600"/>
                  </a:spcBef>
                  <a:buClr>
                    <a:srgbClr val="000000"/>
                  </a:buClr>
                </a:pPr>
                <a:endParaRPr lang="de-DE" sz="800" strike="noStrike"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r>
                  <a:rPr lang="de-DE" sz="1600" strike="noStrike" spc="-1" dirty="0">
                    <a:solidFill>
                      <a:srgbClr val="000000"/>
                    </a:solidFill>
                    <a:latin typeface="Fira Sans Light" panose="020B0403050000020004" pitchFamily="34" charset="0"/>
                    <a:ea typeface="Fira Sans Light" panose="020B0403050000020004" pitchFamily="34" charset="0"/>
                  </a:rPr>
                  <a:t>Treibhauseffekt</a:t>
                </a:r>
                <a:r>
                  <a:rPr lang="de-DE" sz="1600" spc="-1" dirty="0">
                    <a:solidFill>
                      <a:srgbClr val="000000"/>
                    </a:solidFill>
                    <a:latin typeface="Fira Sans Light" panose="020B0403050000020004" pitchFamily="34" charset="0"/>
                    <a:ea typeface="Fira Sans Light" panose="020B0403050000020004" pitchFamily="34" charset="0"/>
                  </a:rPr>
                  <a:t>, </a:t>
                </a:r>
                <a:r>
                  <a:rPr lang="de-DE" sz="1600" spc="-1" dirty="0" err="1">
                    <a:solidFill>
                      <a:srgbClr val="000000"/>
                    </a:solidFill>
                    <a:latin typeface="Fira Sans Light" panose="020B0403050000020004" pitchFamily="34" charset="0"/>
                    <a:ea typeface="Fira Sans Light" panose="020B0403050000020004" pitchFamily="34" charset="0"/>
                  </a:rPr>
                  <a:t>Fridays</a:t>
                </a:r>
                <a:r>
                  <a:rPr lang="de-DE" sz="1600" spc="-1" dirty="0">
                    <a:solidFill>
                      <a:srgbClr val="000000"/>
                    </a:solidFill>
                    <a:latin typeface="Fira Sans Light" panose="020B0403050000020004" pitchFamily="34" charset="0"/>
                    <a:ea typeface="Fira Sans Light" panose="020B0403050000020004" pitchFamily="34" charset="0"/>
                  </a:rPr>
                  <a:t> </a:t>
                </a:r>
                <a:r>
                  <a:rPr lang="de-DE" sz="1600" spc="-1" dirty="0" err="1">
                    <a:solidFill>
                      <a:srgbClr val="000000"/>
                    </a:solidFill>
                    <a:latin typeface="Fira Sans Light" panose="020B0403050000020004" pitchFamily="34" charset="0"/>
                    <a:ea typeface="Fira Sans Light" panose="020B0403050000020004" pitchFamily="34" charset="0"/>
                  </a:rPr>
                  <a:t>for</a:t>
                </a:r>
                <a:r>
                  <a:rPr lang="de-DE" sz="1600" spc="-1" dirty="0">
                    <a:solidFill>
                      <a:srgbClr val="000000"/>
                    </a:solidFill>
                    <a:latin typeface="Fira Sans Light" panose="020B0403050000020004" pitchFamily="34" charset="0"/>
                    <a:ea typeface="Fira Sans Light" panose="020B0403050000020004" pitchFamily="34" charset="0"/>
                  </a:rPr>
                  <a:t> Future</a:t>
                </a:r>
              </a:p>
              <a:p>
                <a:pPr marL="360">
                  <a:buClr>
                    <a:srgbClr val="000000"/>
                  </a:buClr>
                </a:pPr>
                <a:endParaRPr lang="de-DE" sz="1600" spc="-1" dirty="0">
                  <a:latin typeface="Fira Sans Light" panose="020B0403050000020004" pitchFamily="34" charset="0"/>
                  <a:ea typeface="Fira Sans Light" panose="020B0403050000020004" pitchFamily="34" charset="0"/>
                </a:endParaRPr>
              </a:p>
              <a:p>
                <a:pPr marL="360">
                  <a:lnSpc>
                    <a:spcPct val="100000"/>
                  </a:lnSpc>
                  <a:buClr>
                    <a:srgbClr val="000000"/>
                  </a:buClr>
                </a:pPr>
                <a:r>
                  <a:rPr lang="de-DE" sz="1600" strike="noStrike" spc="-1" dirty="0">
                    <a:solidFill>
                      <a:srgbClr val="000000"/>
                    </a:solidFill>
                    <a:latin typeface="Fira Sans Light" panose="020B0403050000020004" pitchFamily="34" charset="0"/>
                    <a:ea typeface="Fira Sans Light" panose="020B0403050000020004" pitchFamily="34" charset="0"/>
                  </a:rPr>
                  <a:t>Einfluss des Menschen auf den Klimawandel</a:t>
                </a:r>
              </a:p>
              <a:p>
                <a:pPr marL="360">
                  <a:lnSpc>
                    <a:spcPct val="100000"/>
                  </a:lnSpc>
                  <a:spcBef>
                    <a:spcPts val="600"/>
                  </a:spcBef>
                  <a:buClr>
                    <a:srgbClr val="000000"/>
                  </a:buClr>
                </a:pPr>
                <a:endParaRPr lang="de-DE" sz="1600" spc="-1" dirty="0">
                  <a:solidFill>
                    <a:srgbClr val="000000"/>
                  </a:solidFill>
                  <a:latin typeface="Fira Sans" panose="020B0503050000020004" pitchFamily="34" charset="0"/>
                  <a:ea typeface="Fira Sans" panose="020B0503050000020004" pitchFamily="34" charset="0"/>
                </a:endParaRPr>
              </a:p>
              <a:p>
                <a:pPr marL="360">
                  <a:lnSpc>
                    <a:spcPct val="100000"/>
                  </a:lnSpc>
                  <a:spcBef>
                    <a:spcPts val="600"/>
                  </a:spcBef>
                  <a:buClr>
                    <a:srgbClr val="000000"/>
                  </a:buClr>
                </a:pPr>
                <a:endParaRPr lang="de-DE" sz="1600" strike="noStrike" spc="-1" dirty="0">
                  <a:solidFill>
                    <a:srgbClr val="000000"/>
                  </a:solidFill>
                  <a:latin typeface="Fira Sans" panose="020B0503050000020004" pitchFamily="34" charset="0"/>
                  <a:ea typeface="Fira Sans" panose="020B0503050000020004" pitchFamily="34" charset="0"/>
                </a:endParaRPr>
              </a:p>
              <a:p>
                <a:pPr marL="360">
                  <a:lnSpc>
                    <a:spcPct val="100000"/>
                  </a:lnSpc>
                  <a:spcBef>
                    <a:spcPts val="600"/>
                  </a:spcBef>
                  <a:buClr>
                    <a:srgbClr val="000000"/>
                  </a:buClr>
                </a:pPr>
                <a:endParaRPr lang="de-DE" sz="1600" spc="-1" dirty="0">
                  <a:solidFill>
                    <a:srgbClr val="000000"/>
                  </a:solidFill>
                  <a:latin typeface="Fira Sans" panose="020B0503050000020004" pitchFamily="34" charset="0"/>
                  <a:ea typeface="Fira Sans" panose="020B0503050000020004" pitchFamily="34" charset="0"/>
                </a:endParaRPr>
              </a:p>
              <a:p>
                <a:pPr marL="360">
                  <a:lnSpc>
                    <a:spcPct val="100000"/>
                  </a:lnSpc>
                  <a:spcBef>
                    <a:spcPts val="600"/>
                  </a:spcBef>
                  <a:buClr>
                    <a:srgbClr val="000000"/>
                  </a:buClr>
                </a:pPr>
                <a:endParaRPr lang="de-DE" sz="1600" spc="-1" dirty="0">
                  <a:solidFill>
                    <a:srgbClr val="000000"/>
                  </a:solidFill>
                  <a:latin typeface="Fira Sans" panose="020B0503050000020004" pitchFamily="34" charset="0"/>
                  <a:ea typeface="Fira Sans" panose="020B0503050000020004" pitchFamily="34" charset="0"/>
                </a:endParaRPr>
              </a:p>
              <a:p>
                <a:pPr marL="360">
                  <a:lnSpc>
                    <a:spcPct val="100000"/>
                  </a:lnSpc>
                  <a:buClr>
                    <a:srgbClr val="000000"/>
                  </a:buClr>
                </a:pPr>
                <a:endParaRPr lang="de-DE" sz="1600" strike="noStrike" spc="-1" dirty="0">
                  <a:solidFill>
                    <a:srgbClr val="000000"/>
                  </a:solidFill>
                  <a:latin typeface="Fira Sans" panose="020B0503050000020004" pitchFamily="34" charset="0"/>
                  <a:ea typeface="Fira Sans" panose="020B0503050000020004" pitchFamily="34" charset="0"/>
                </a:endParaRPr>
              </a:p>
            </p:txBody>
          </p:sp>
          <p:sp>
            <p:nvSpPr>
              <p:cNvPr id="2" name="Textfeld 1">
                <a:extLst>
                  <a:ext uri="{FF2B5EF4-FFF2-40B4-BE49-F238E27FC236}">
                    <a16:creationId xmlns:a16="http://schemas.microsoft.com/office/drawing/2014/main" id="{F3814A44-C1E8-A148-8DD3-2DC3EABE02F4}"/>
                  </a:ext>
                </a:extLst>
              </p:cNvPr>
              <p:cNvSpPr txBox="1"/>
              <p:nvPr/>
            </p:nvSpPr>
            <p:spPr>
              <a:xfrm>
                <a:off x="265157" y="1826224"/>
                <a:ext cx="2000880" cy="338554"/>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Klimawandel</a:t>
                </a:r>
              </a:p>
            </p:txBody>
          </p:sp>
        </p:grpSp>
        <p:grpSp>
          <p:nvGrpSpPr>
            <p:cNvPr id="9" name="Gruppieren 8">
              <a:extLst>
                <a:ext uri="{FF2B5EF4-FFF2-40B4-BE49-F238E27FC236}">
                  <a16:creationId xmlns:a16="http://schemas.microsoft.com/office/drawing/2014/main" id="{C47E1862-DD40-2E41-AA24-2A0F4021801A}"/>
                </a:ext>
              </a:extLst>
            </p:cNvPr>
            <p:cNvGrpSpPr/>
            <p:nvPr/>
          </p:nvGrpSpPr>
          <p:grpSpPr>
            <a:xfrm>
              <a:off x="2682720" y="1816592"/>
              <a:ext cx="2208960" cy="3665792"/>
              <a:chOff x="2682720" y="1816592"/>
              <a:chExt cx="2208960" cy="3665792"/>
            </a:xfrm>
          </p:grpSpPr>
          <p:sp>
            <p:nvSpPr>
              <p:cNvPr id="224" name="CustomShape 4"/>
              <p:cNvSpPr/>
              <p:nvPr/>
            </p:nvSpPr>
            <p:spPr>
              <a:xfrm>
                <a:off x="2682720" y="2175240"/>
                <a:ext cx="1980000" cy="3307144"/>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endParaRPr lang="de-DE" sz="800" dirty="0">
                  <a:latin typeface="Fira Sans Light" panose="020B0403050000020004" pitchFamily="34" charset="0"/>
                  <a:ea typeface="Fira Sans Light" panose="020B0403050000020004" pitchFamily="34" charset="0"/>
                </a:endParaRPr>
              </a:p>
              <a:p>
                <a:r>
                  <a:rPr lang="de-DE" sz="1600" dirty="0">
                    <a:latin typeface="Fira Sans Light" panose="020B0403050000020004" pitchFamily="34" charset="0"/>
                    <a:ea typeface="Fira Sans Light" panose="020B0403050000020004" pitchFamily="34" charset="0"/>
                  </a:rPr>
                  <a:t>Themeneinstieg mit Brainstorming </a:t>
                </a:r>
              </a:p>
              <a:p>
                <a:pPr>
                  <a:spcBef>
                    <a:spcPts val="600"/>
                  </a:spcBef>
                </a:pPr>
                <a:r>
                  <a:rPr lang="de-DE" sz="1600" dirty="0">
                    <a:latin typeface="Fira Sans Light" panose="020B0403050000020004" pitchFamily="34" charset="0"/>
                    <a:ea typeface="Fira Sans Light" panose="020B0403050000020004" pitchFamily="34" charset="0"/>
                  </a:rPr>
                  <a:t>Definition von Nachhaltigkeit und Nachhaltigem Konsum </a:t>
                </a:r>
              </a:p>
              <a:p>
                <a:pPr>
                  <a:lnSpc>
                    <a:spcPct val="100000"/>
                  </a:lnSpc>
                  <a:spcBef>
                    <a:spcPts val="600"/>
                  </a:spcBef>
                </a:pPr>
                <a:endParaRPr lang="de-DE" sz="1600" strike="noStrike" spc="-1" dirty="0">
                  <a:latin typeface="Fira Sans" panose="020B0503050000020004" pitchFamily="34" charset="0"/>
                  <a:ea typeface="Fira Sans" panose="020B0503050000020004" pitchFamily="34" charset="0"/>
                </a:endParaRPr>
              </a:p>
              <a:p>
                <a:pPr>
                  <a:lnSpc>
                    <a:spcPct val="100000"/>
                  </a:lnSpc>
                  <a:spcBef>
                    <a:spcPts val="600"/>
                  </a:spcBef>
                </a:pPr>
                <a:endParaRPr lang="de-DE" sz="1600" spc="-1" dirty="0">
                  <a:latin typeface="Fira Sans" panose="020B0503050000020004" pitchFamily="34" charset="0"/>
                  <a:ea typeface="Fira Sans" panose="020B0503050000020004" pitchFamily="34" charset="0"/>
                </a:endParaRPr>
              </a:p>
              <a:p>
                <a:pPr>
                  <a:lnSpc>
                    <a:spcPct val="100000"/>
                  </a:lnSpc>
                  <a:spcBef>
                    <a:spcPts val="600"/>
                  </a:spcBef>
                </a:pPr>
                <a:endParaRPr lang="de-DE" sz="1600" spc="-1" dirty="0">
                  <a:latin typeface="Fira Sans" panose="020B0503050000020004" pitchFamily="34" charset="0"/>
                  <a:ea typeface="Fira Sans" panose="020B0503050000020004" pitchFamily="34" charset="0"/>
                </a:endParaRPr>
              </a:p>
              <a:p>
                <a:pPr>
                  <a:lnSpc>
                    <a:spcPct val="100000"/>
                  </a:lnSpc>
                  <a:spcBef>
                    <a:spcPts val="600"/>
                  </a:spcBef>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p:txBody>
          </p:sp>
          <p:sp>
            <p:nvSpPr>
              <p:cNvPr id="4" name="Textfeld 3">
                <a:extLst>
                  <a:ext uri="{FF2B5EF4-FFF2-40B4-BE49-F238E27FC236}">
                    <a16:creationId xmlns:a16="http://schemas.microsoft.com/office/drawing/2014/main" id="{E42A705D-4429-7D4F-8B5F-810A650B4533}"/>
                  </a:ext>
                </a:extLst>
              </p:cNvPr>
              <p:cNvSpPr txBox="1"/>
              <p:nvPr/>
            </p:nvSpPr>
            <p:spPr>
              <a:xfrm>
                <a:off x="2684802" y="1816592"/>
                <a:ext cx="2206878" cy="338554"/>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Nachhaltigkeit</a:t>
                </a:r>
              </a:p>
            </p:txBody>
          </p:sp>
        </p:grpSp>
        <p:grpSp>
          <p:nvGrpSpPr>
            <p:cNvPr id="10" name="Gruppieren 9">
              <a:extLst>
                <a:ext uri="{FF2B5EF4-FFF2-40B4-BE49-F238E27FC236}">
                  <a16:creationId xmlns:a16="http://schemas.microsoft.com/office/drawing/2014/main" id="{34B9E864-6BD3-C040-BE8D-B422A6DBD320}"/>
                </a:ext>
              </a:extLst>
            </p:cNvPr>
            <p:cNvGrpSpPr/>
            <p:nvPr/>
          </p:nvGrpSpPr>
          <p:grpSpPr>
            <a:xfrm>
              <a:off x="5077440" y="1802074"/>
              <a:ext cx="1980000" cy="3658387"/>
              <a:chOff x="5077440" y="1802074"/>
              <a:chExt cx="1980000" cy="3658387"/>
            </a:xfrm>
          </p:grpSpPr>
          <p:sp>
            <p:nvSpPr>
              <p:cNvPr id="225" name="CustomShape 5"/>
              <p:cNvSpPr/>
              <p:nvPr/>
            </p:nvSpPr>
            <p:spPr>
              <a:xfrm>
                <a:off x="5077440" y="2152061"/>
                <a:ext cx="1980000" cy="3308400"/>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wrap="square" lIns="90000" tIns="45000" rIns="90000" bIns="45000">
                <a:spAutoFit/>
              </a:bodyPr>
              <a:lstStyle/>
              <a:p>
                <a:pPr>
                  <a:spcBef>
                    <a:spcPts val="600"/>
                  </a:spcBef>
                </a:pP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Themeneinstieg mit Brainstorming</a:t>
                </a: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Lieferketten- </a:t>
                </a:r>
                <a:r>
                  <a:rPr lang="de-DE" sz="1600" dirty="0" err="1">
                    <a:latin typeface="Fira Sans Light" panose="020B0403050000020004" pitchFamily="34" charset="0"/>
                    <a:ea typeface="Fira Sans Light" panose="020B0403050000020004" pitchFamily="34" charset="0"/>
                  </a:rPr>
                  <a:t>problematik</a:t>
                </a:r>
                <a:endParaRPr lang="de-DE" sz="16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Ökologische Probleme der Textilindustrie </a:t>
                </a:r>
              </a:p>
              <a:p>
                <a:pPr>
                  <a:spcBef>
                    <a:spcPts val="600"/>
                  </a:spcBef>
                </a:pPr>
                <a:r>
                  <a:rPr lang="de-DE" sz="1600" dirty="0">
                    <a:latin typeface="Fira Sans Light" panose="020B0403050000020004" pitchFamily="34" charset="0"/>
                    <a:ea typeface="Fira Sans Light" panose="020B0403050000020004" pitchFamily="34" charset="0"/>
                  </a:rPr>
                  <a:t>Soziale Probleme der Textilindustrie, (Problematik Schwellenländer) </a:t>
                </a:r>
              </a:p>
            </p:txBody>
          </p:sp>
          <p:sp>
            <p:nvSpPr>
              <p:cNvPr id="5" name="Textfeld 4">
                <a:extLst>
                  <a:ext uri="{FF2B5EF4-FFF2-40B4-BE49-F238E27FC236}">
                    <a16:creationId xmlns:a16="http://schemas.microsoft.com/office/drawing/2014/main" id="{09FC8AB5-012B-4D4E-A82C-0A836D499ACE}"/>
                  </a:ext>
                </a:extLst>
              </p:cNvPr>
              <p:cNvSpPr txBox="1"/>
              <p:nvPr/>
            </p:nvSpPr>
            <p:spPr>
              <a:xfrm>
                <a:off x="5077440" y="1802074"/>
                <a:ext cx="1711980" cy="338554"/>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Textilindustrie</a:t>
                </a:r>
              </a:p>
            </p:txBody>
          </p:sp>
        </p:grpSp>
        <p:grpSp>
          <p:nvGrpSpPr>
            <p:cNvPr id="11" name="Gruppieren 10">
              <a:extLst>
                <a:ext uri="{FF2B5EF4-FFF2-40B4-BE49-F238E27FC236}">
                  <a16:creationId xmlns:a16="http://schemas.microsoft.com/office/drawing/2014/main" id="{28545A22-95D5-3F4D-BFF5-378E79B1C5BF}"/>
                </a:ext>
              </a:extLst>
            </p:cNvPr>
            <p:cNvGrpSpPr/>
            <p:nvPr/>
          </p:nvGrpSpPr>
          <p:grpSpPr>
            <a:xfrm>
              <a:off x="7426440" y="1567286"/>
              <a:ext cx="1980000" cy="3972819"/>
              <a:chOff x="7426440" y="1567286"/>
              <a:chExt cx="1980000" cy="3972819"/>
            </a:xfrm>
          </p:grpSpPr>
          <p:sp>
            <p:nvSpPr>
              <p:cNvPr id="6" name="Textfeld 5">
                <a:extLst>
                  <a:ext uri="{FF2B5EF4-FFF2-40B4-BE49-F238E27FC236}">
                    <a16:creationId xmlns:a16="http://schemas.microsoft.com/office/drawing/2014/main" id="{4FF1C447-614C-AF4F-8668-71F3CBF0B6D2}"/>
                  </a:ext>
                </a:extLst>
              </p:cNvPr>
              <p:cNvSpPr txBox="1"/>
              <p:nvPr/>
            </p:nvSpPr>
            <p:spPr>
              <a:xfrm>
                <a:off x="7426440" y="1567286"/>
                <a:ext cx="1798200" cy="584775"/>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Nachhaltiger Konsum</a:t>
                </a:r>
              </a:p>
            </p:txBody>
          </p:sp>
          <p:sp>
            <p:nvSpPr>
              <p:cNvPr id="21" name="CustomShape 5">
                <a:extLst>
                  <a:ext uri="{FF2B5EF4-FFF2-40B4-BE49-F238E27FC236}">
                    <a16:creationId xmlns:a16="http://schemas.microsoft.com/office/drawing/2014/main" id="{75FD8562-BA57-C849-965C-2C060B7BC473}"/>
                  </a:ext>
                </a:extLst>
              </p:cNvPr>
              <p:cNvSpPr/>
              <p:nvPr/>
            </p:nvSpPr>
            <p:spPr>
              <a:xfrm>
                <a:off x="7426440" y="2140628"/>
                <a:ext cx="1980000" cy="3399477"/>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600"/>
                  </a:spcBef>
                </a:pP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Nachhaltig Kaufen</a:t>
                </a:r>
              </a:p>
              <a:p>
                <a:pPr>
                  <a:spcBef>
                    <a:spcPts val="600"/>
                  </a:spcBef>
                </a:pPr>
                <a:r>
                  <a:rPr lang="de-DE" sz="1600" dirty="0">
                    <a:latin typeface="Fira Sans Light" panose="020B0403050000020004" pitchFamily="34" charset="0"/>
                    <a:ea typeface="Fira Sans Light" panose="020B0403050000020004" pitchFamily="34" charset="0"/>
                  </a:rPr>
                  <a:t>Nachhaltig Nutzen</a:t>
                </a:r>
              </a:p>
              <a:p>
                <a:pPr>
                  <a:spcBef>
                    <a:spcPts val="600"/>
                  </a:spcBef>
                </a:pPr>
                <a:r>
                  <a:rPr lang="de-DE" sz="1600" dirty="0">
                    <a:latin typeface="Fira Sans Light" panose="020B0403050000020004" pitchFamily="34" charset="0"/>
                    <a:ea typeface="Fira Sans Light" panose="020B0403050000020004" pitchFamily="34" charset="0"/>
                  </a:rPr>
                  <a:t>Nachhaltig entsorgen </a:t>
                </a: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200" strike="noStrike" spc="-1" dirty="0">
                  <a:latin typeface="Fira Sans" panose="020B0503050000020004" pitchFamily="34" charset="0"/>
                  <a:ea typeface="Fira Sans" panose="020B0503050000020004" pitchFamily="34" charset="0"/>
                </a:endParaRPr>
              </a:p>
            </p:txBody>
          </p:sp>
        </p:grpSp>
        <p:grpSp>
          <p:nvGrpSpPr>
            <p:cNvPr id="17" name="Gruppieren 16">
              <a:extLst>
                <a:ext uri="{FF2B5EF4-FFF2-40B4-BE49-F238E27FC236}">
                  <a16:creationId xmlns:a16="http://schemas.microsoft.com/office/drawing/2014/main" id="{B32FCD92-ACF9-0B48-B28D-3DE8371237FC}"/>
                </a:ext>
              </a:extLst>
            </p:cNvPr>
            <p:cNvGrpSpPr/>
            <p:nvPr/>
          </p:nvGrpSpPr>
          <p:grpSpPr>
            <a:xfrm>
              <a:off x="5405364" y="5555465"/>
              <a:ext cx="1457027" cy="901876"/>
              <a:chOff x="5405364" y="5555465"/>
              <a:chExt cx="1457027" cy="901876"/>
            </a:xfrm>
          </p:grpSpPr>
          <p:pic>
            <p:nvPicPr>
              <p:cNvPr id="226" name="Grafik 3"/>
              <p:cNvPicPr>
                <a:picLocks noChangeAspect="1"/>
              </p:cNvPicPr>
              <p:nvPr/>
            </p:nvPicPr>
            <p:blipFill>
              <a:blip r:embed="rId5"/>
              <a:stretch/>
            </p:blipFill>
            <p:spPr>
              <a:xfrm>
                <a:off x="6138621" y="5633707"/>
                <a:ext cx="432000" cy="432000"/>
              </a:xfrm>
              <a:prstGeom prst="rect">
                <a:avLst/>
              </a:prstGeom>
              <a:ln>
                <a:noFill/>
              </a:ln>
            </p:spPr>
          </p:pic>
          <p:pic>
            <p:nvPicPr>
              <p:cNvPr id="227" name="Grafik 10"/>
              <p:cNvPicPr>
                <a:picLocks noChangeAspect="1"/>
              </p:cNvPicPr>
              <p:nvPr/>
            </p:nvPicPr>
            <p:blipFill>
              <a:blip r:embed="rId6"/>
              <a:stretch/>
            </p:blipFill>
            <p:spPr>
              <a:xfrm>
                <a:off x="5405364" y="6004863"/>
                <a:ext cx="432000" cy="432000"/>
              </a:xfrm>
              <a:prstGeom prst="rect">
                <a:avLst/>
              </a:prstGeom>
              <a:ln>
                <a:noFill/>
              </a:ln>
            </p:spPr>
          </p:pic>
          <p:pic>
            <p:nvPicPr>
              <p:cNvPr id="229" name="Grafik 15"/>
              <p:cNvPicPr>
                <a:picLocks noChangeAspect="1"/>
              </p:cNvPicPr>
              <p:nvPr/>
            </p:nvPicPr>
            <p:blipFill>
              <a:blip r:embed="rId7"/>
              <a:stretch/>
            </p:blipFill>
            <p:spPr>
              <a:xfrm>
                <a:off x="5918563" y="6025341"/>
                <a:ext cx="432000" cy="432000"/>
              </a:xfrm>
              <a:prstGeom prst="rect">
                <a:avLst/>
              </a:prstGeom>
              <a:ln>
                <a:noFill/>
              </a:ln>
            </p:spPr>
          </p:pic>
          <p:pic>
            <p:nvPicPr>
              <p:cNvPr id="14" name="Grafik 13">
                <a:extLst>
                  <a:ext uri="{FF2B5EF4-FFF2-40B4-BE49-F238E27FC236}">
                    <a16:creationId xmlns:a16="http://schemas.microsoft.com/office/drawing/2014/main" id="{3903EFCE-686C-124A-B8F5-00AE0835824A}"/>
                  </a:ext>
                </a:extLst>
              </p:cNvPr>
              <p:cNvPicPr>
                <a:picLocks noChangeAspect="1"/>
              </p:cNvPicPr>
              <p:nvPr/>
            </p:nvPicPr>
            <p:blipFill>
              <a:blip r:embed="rId3"/>
              <a:stretch>
                <a:fillRect/>
              </a:stretch>
            </p:blipFill>
            <p:spPr>
              <a:xfrm>
                <a:off x="5586767" y="5555465"/>
                <a:ext cx="432000" cy="432000"/>
              </a:xfrm>
              <a:prstGeom prst="rect">
                <a:avLst/>
              </a:prstGeom>
            </p:spPr>
          </p:pic>
          <p:pic>
            <p:nvPicPr>
              <p:cNvPr id="27" name="Grafik 26">
                <a:extLst>
                  <a:ext uri="{FF2B5EF4-FFF2-40B4-BE49-F238E27FC236}">
                    <a16:creationId xmlns:a16="http://schemas.microsoft.com/office/drawing/2014/main" id="{C429247B-6A4F-6548-AD43-0326FED67EBF}"/>
                  </a:ext>
                </a:extLst>
              </p:cNvPr>
              <p:cNvPicPr>
                <a:picLocks noChangeAspect="1"/>
              </p:cNvPicPr>
              <p:nvPr/>
            </p:nvPicPr>
            <p:blipFill>
              <a:blip r:embed="rId4"/>
              <a:stretch>
                <a:fillRect/>
              </a:stretch>
            </p:blipFill>
            <p:spPr>
              <a:xfrm>
                <a:off x="6430391" y="5962504"/>
                <a:ext cx="432000" cy="432000"/>
              </a:xfrm>
              <a:prstGeom prst="rect">
                <a:avLst/>
              </a:prstGeom>
            </p:spPr>
          </p:pic>
        </p:grpSp>
        <p:pic>
          <p:nvPicPr>
            <p:cNvPr id="28" name="Grafik 16">
              <a:extLst>
                <a:ext uri="{FF2B5EF4-FFF2-40B4-BE49-F238E27FC236}">
                  <a16:creationId xmlns:a16="http://schemas.microsoft.com/office/drawing/2014/main" id="{18B8144E-FCC9-AA4B-B5E5-22F45EF5DED9}"/>
                </a:ext>
              </a:extLst>
            </p:cNvPr>
            <p:cNvPicPr>
              <a:picLocks noChangeAspect="1"/>
            </p:cNvPicPr>
            <p:nvPr/>
          </p:nvPicPr>
          <p:blipFill>
            <a:blip r:embed="rId5"/>
            <a:stretch/>
          </p:blipFill>
          <p:spPr>
            <a:xfrm>
              <a:off x="1567744" y="5819827"/>
              <a:ext cx="489601" cy="432000"/>
            </a:xfrm>
            <a:prstGeom prst="rect">
              <a:avLst/>
            </a:prstGeom>
            <a:ln>
              <a:noFill/>
            </a:ln>
          </p:spPr>
        </p:pic>
        <p:pic>
          <p:nvPicPr>
            <p:cNvPr id="29" name="Grafik 28">
              <a:extLst>
                <a:ext uri="{FF2B5EF4-FFF2-40B4-BE49-F238E27FC236}">
                  <a16:creationId xmlns:a16="http://schemas.microsoft.com/office/drawing/2014/main" id="{343E877C-6A24-D942-9B07-2FFE32033403}"/>
                </a:ext>
              </a:extLst>
            </p:cNvPr>
            <p:cNvPicPr>
              <a:picLocks noChangeAspect="1"/>
            </p:cNvPicPr>
            <p:nvPr/>
          </p:nvPicPr>
          <p:blipFill>
            <a:blip r:embed="rId3"/>
            <a:stretch>
              <a:fillRect/>
            </a:stretch>
          </p:blipFill>
          <p:spPr>
            <a:xfrm>
              <a:off x="3443085" y="5767709"/>
              <a:ext cx="432000" cy="432000"/>
            </a:xfrm>
            <a:prstGeom prst="rect">
              <a:avLst/>
            </a:prstGeom>
          </p:spPr>
        </p:pic>
        <p:grpSp>
          <p:nvGrpSpPr>
            <p:cNvPr id="19" name="Gruppieren 18">
              <a:extLst>
                <a:ext uri="{FF2B5EF4-FFF2-40B4-BE49-F238E27FC236}">
                  <a16:creationId xmlns:a16="http://schemas.microsoft.com/office/drawing/2014/main" id="{7D4C79A9-EE50-2040-B4C6-779B6D94364F}"/>
                </a:ext>
              </a:extLst>
            </p:cNvPr>
            <p:cNvGrpSpPr/>
            <p:nvPr/>
          </p:nvGrpSpPr>
          <p:grpSpPr>
            <a:xfrm>
              <a:off x="7883912" y="5653003"/>
              <a:ext cx="1301471" cy="790729"/>
              <a:chOff x="7883912" y="5653003"/>
              <a:chExt cx="1301471" cy="790729"/>
            </a:xfrm>
          </p:grpSpPr>
          <p:pic>
            <p:nvPicPr>
              <p:cNvPr id="230" name="Grafik 16"/>
              <p:cNvPicPr>
                <a:picLocks noChangeAspect="1"/>
              </p:cNvPicPr>
              <p:nvPr/>
            </p:nvPicPr>
            <p:blipFill>
              <a:blip r:embed="rId5"/>
              <a:stretch/>
            </p:blipFill>
            <p:spPr>
              <a:xfrm>
                <a:off x="8098393" y="5653003"/>
                <a:ext cx="432000" cy="432000"/>
              </a:xfrm>
              <a:prstGeom prst="rect">
                <a:avLst/>
              </a:prstGeom>
              <a:ln>
                <a:noFill/>
              </a:ln>
            </p:spPr>
          </p:pic>
          <p:pic>
            <p:nvPicPr>
              <p:cNvPr id="16" name="Grafik 15">
                <a:extLst>
                  <a:ext uri="{FF2B5EF4-FFF2-40B4-BE49-F238E27FC236}">
                    <a16:creationId xmlns:a16="http://schemas.microsoft.com/office/drawing/2014/main" id="{A62E0972-0266-594E-8386-9DE3E80707AA}"/>
                  </a:ext>
                </a:extLst>
              </p:cNvPr>
              <p:cNvPicPr>
                <a:picLocks noChangeAspect="1"/>
              </p:cNvPicPr>
              <p:nvPr/>
            </p:nvPicPr>
            <p:blipFill>
              <a:blip r:embed="rId8"/>
              <a:stretch>
                <a:fillRect/>
              </a:stretch>
            </p:blipFill>
            <p:spPr>
              <a:xfrm>
                <a:off x="8387554" y="5967579"/>
                <a:ext cx="432000" cy="432000"/>
              </a:xfrm>
              <a:prstGeom prst="rect">
                <a:avLst/>
              </a:prstGeom>
            </p:spPr>
          </p:pic>
          <p:pic>
            <p:nvPicPr>
              <p:cNvPr id="31" name="Grafik 15">
                <a:extLst>
                  <a:ext uri="{FF2B5EF4-FFF2-40B4-BE49-F238E27FC236}">
                    <a16:creationId xmlns:a16="http://schemas.microsoft.com/office/drawing/2014/main" id="{341CEFB2-77DE-CA4A-AAC4-8F75916CE2E8}"/>
                  </a:ext>
                </a:extLst>
              </p:cNvPr>
              <p:cNvPicPr>
                <a:picLocks noChangeAspect="1"/>
              </p:cNvPicPr>
              <p:nvPr/>
            </p:nvPicPr>
            <p:blipFill>
              <a:blip r:embed="rId7"/>
              <a:stretch/>
            </p:blipFill>
            <p:spPr>
              <a:xfrm>
                <a:off x="7883912" y="6011732"/>
                <a:ext cx="432000" cy="432000"/>
              </a:xfrm>
              <a:prstGeom prst="rect">
                <a:avLst/>
              </a:prstGeom>
              <a:ln>
                <a:noFill/>
              </a:ln>
            </p:spPr>
          </p:pic>
          <p:pic>
            <p:nvPicPr>
              <p:cNvPr id="12" name="Grafik 11">
                <a:extLst>
                  <a:ext uri="{FF2B5EF4-FFF2-40B4-BE49-F238E27FC236}">
                    <a16:creationId xmlns:a16="http://schemas.microsoft.com/office/drawing/2014/main" id="{3ADA2D30-8D5E-E14C-988E-DA92607B4494}"/>
                  </a:ext>
                </a:extLst>
              </p:cNvPr>
              <p:cNvPicPr>
                <a:picLocks noChangeAspect="1"/>
              </p:cNvPicPr>
              <p:nvPr/>
            </p:nvPicPr>
            <p:blipFill>
              <a:blip r:embed="rId9"/>
              <a:stretch>
                <a:fillRect/>
              </a:stretch>
            </p:blipFill>
            <p:spPr>
              <a:xfrm>
                <a:off x="8825383" y="5741938"/>
                <a:ext cx="360000" cy="321912"/>
              </a:xfrm>
              <a:prstGeom prst="rect">
                <a:avLst/>
              </a:prstGeom>
            </p:spPr>
          </p:pic>
        </p:grpSp>
      </p:grpSp>
    </p:spTree>
    <p:extLst>
      <p:ext uri="{BB962C8B-B14F-4D97-AF65-F5344CB8AC3E}">
        <p14:creationId xmlns:p14="http://schemas.microsoft.com/office/powerpoint/2010/main" val="3448408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TextShape 1"/>
          <p:cNvSpPr txBox="1"/>
          <p:nvPr/>
        </p:nvSpPr>
        <p:spPr>
          <a:xfrm>
            <a:off x="6996240" y="6447960"/>
            <a:ext cx="2228400" cy="364680"/>
          </a:xfrm>
          <a:prstGeom prst="rect">
            <a:avLst/>
          </a:prstGeom>
          <a:noFill/>
          <a:ln>
            <a:noFill/>
          </a:ln>
        </p:spPr>
        <p:txBody>
          <a:bodyPr anchor="ctr">
            <a:noAutofit/>
          </a:bodyPr>
          <a:lstStyle/>
          <a:p>
            <a:pPr algn="r">
              <a:lnSpc>
                <a:spcPct val="100000"/>
              </a:lnSpc>
            </a:pPr>
            <a:fld id="{C86A246F-7D3A-40D0-B56B-54B2A049D5F6}" type="slidenum">
              <a:rPr lang="en-GB" sz="1200" b="0" strike="noStrike" spc="-1">
                <a:solidFill>
                  <a:srgbClr val="FFFFFF"/>
                </a:solidFill>
                <a:latin typeface="Calibri"/>
              </a:rPr>
              <a:t>3</a:t>
            </a:fld>
            <a:endParaRPr lang="de-DE" sz="1200" b="0" strike="noStrike" spc="-1">
              <a:latin typeface="Calibri"/>
            </a:endParaRPr>
          </a:p>
        </p:txBody>
      </p:sp>
      <p:sp>
        <p:nvSpPr>
          <p:cNvPr id="233" name="CustomShape 2"/>
          <p:cNvSpPr/>
          <p:nvPr/>
        </p:nvSpPr>
        <p:spPr>
          <a:xfrm>
            <a:off x="742296" y="818676"/>
            <a:ext cx="5855727" cy="128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de-DE" sz="3200" strike="noStrike" spc="-1" dirty="0">
                <a:latin typeface="Fira Sans Medium" panose="020B0503050000020004" pitchFamily="34" charset="0"/>
                <a:ea typeface="Fira Sans Medium" panose="020B0503050000020004" pitchFamily="34" charset="0"/>
              </a:rPr>
              <a:t>Thema: Textilindustrie  </a:t>
            </a:r>
          </a:p>
          <a:p>
            <a:pPr>
              <a:lnSpc>
                <a:spcPct val="90000"/>
              </a:lnSpc>
            </a:pPr>
            <a:r>
              <a:rPr lang="de-DE" sz="3200" spc="-1" dirty="0">
                <a:latin typeface="Fira Sans Medium" panose="020B0503050000020004" pitchFamily="34" charset="0"/>
                <a:ea typeface="Fira Sans Medium" panose="020B0503050000020004" pitchFamily="34" charset="0"/>
              </a:rPr>
              <a:t>UE: Lieferkettenproblematik </a:t>
            </a:r>
            <a:endParaRPr lang="de-DE" sz="2400" b="0" strike="noStrike" spc="-1" dirty="0">
              <a:latin typeface="Calibri"/>
            </a:endParaRPr>
          </a:p>
        </p:txBody>
      </p:sp>
      <p:pic>
        <p:nvPicPr>
          <p:cNvPr id="2" name="Grafik 1">
            <a:extLst>
              <a:ext uri="{FF2B5EF4-FFF2-40B4-BE49-F238E27FC236}">
                <a16:creationId xmlns:a16="http://schemas.microsoft.com/office/drawing/2014/main" id="{10A348F6-66E4-4743-88DE-B782E4AF418D}"/>
              </a:ext>
            </a:extLst>
          </p:cNvPr>
          <p:cNvPicPr>
            <a:picLocks noChangeAspect="1"/>
          </p:cNvPicPr>
          <p:nvPr/>
        </p:nvPicPr>
        <p:blipFill>
          <a:blip r:embed="rId3"/>
          <a:stretch>
            <a:fillRect/>
          </a:stretch>
        </p:blipFill>
        <p:spPr>
          <a:xfrm>
            <a:off x="742296" y="2100636"/>
            <a:ext cx="8280000" cy="3919268"/>
          </a:xfrm>
          <a:prstGeom prst="rect">
            <a:avLst/>
          </a:prstGeom>
        </p:spPr>
      </p:pic>
    </p:spTree>
    <p:extLst>
      <p:ext uri="{BB962C8B-B14F-4D97-AF65-F5344CB8AC3E}">
        <p14:creationId xmlns:p14="http://schemas.microsoft.com/office/powerpoint/2010/main" val="2533047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EE65876E-2432-44BC-AD2F-6B74C4E23F6B}" type="slidenum">
              <a:rPr lang="en-GB" sz="1200" b="0" strike="noStrike" spc="-1">
                <a:latin typeface="Calibri"/>
              </a:rPr>
              <a:t>4</a:t>
            </a:fld>
            <a:endParaRPr lang="de-DE" sz="1200" b="0" strike="noStrike" spc="-1" dirty="0">
              <a:latin typeface="Calibri"/>
            </a:endParaRPr>
          </a:p>
        </p:txBody>
      </p:sp>
      <p:sp>
        <p:nvSpPr>
          <p:cNvPr id="237" name="TextShape 2"/>
          <p:cNvSpPr txBox="1"/>
          <p:nvPr/>
        </p:nvSpPr>
        <p:spPr>
          <a:xfrm>
            <a:off x="543600" y="1418849"/>
            <a:ext cx="8681040" cy="843061"/>
          </a:xfrm>
          <a:prstGeom prst="rect">
            <a:avLst/>
          </a:prstGeom>
          <a:noFill/>
          <a:ln>
            <a:noFill/>
          </a:ln>
        </p:spPr>
        <p:txBody>
          <a:bodyPr lIns="90000" tIns="45000" rIns="90000" bIns="45000" anchor="b">
            <a:noAutofit/>
          </a:bodyPr>
          <a:lstStyle/>
          <a:p>
            <a:pPr>
              <a:lnSpc>
                <a:spcPct val="90000"/>
              </a:lnSpc>
            </a:pPr>
            <a:br>
              <a:rPr sz="4000" dirty="0">
                <a:latin typeface="Fira Sans" panose="020B0503050000020004" pitchFamily="34" charset="0"/>
                <a:ea typeface="Fira Sans" panose="020B0503050000020004" pitchFamily="34" charset="0"/>
              </a:rPr>
            </a:br>
            <a:r>
              <a:rPr lang="de-DE" sz="4000" b="1" strike="noStrike" spc="-1" dirty="0">
                <a:solidFill>
                  <a:srgbClr val="000000"/>
                </a:solidFill>
                <a:latin typeface="Fira Sans" panose="020B0503050000020004" pitchFamily="34" charset="0"/>
                <a:ea typeface="Fira Sans" panose="020B0503050000020004" pitchFamily="34" charset="0"/>
              </a:rPr>
              <a:t>Was wisst Ihr schon über Kleidung?</a:t>
            </a:r>
            <a:endParaRPr lang="en-US" sz="4000" b="0" strike="noStrike" spc="-1" dirty="0">
              <a:solidFill>
                <a:srgbClr val="000000"/>
              </a:solidFill>
              <a:latin typeface="Fira Sans" panose="020B0503050000020004" pitchFamily="34" charset="0"/>
              <a:ea typeface="Fira Sans" panose="020B0503050000020004" pitchFamily="34" charset="0"/>
            </a:endParaRPr>
          </a:p>
        </p:txBody>
      </p:sp>
      <p:pic>
        <p:nvPicPr>
          <p:cNvPr id="238" name="Grafik 9"/>
          <p:cNvPicPr/>
          <p:nvPr/>
        </p:nvPicPr>
        <p:blipFill>
          <a:blip r:embed="rId3"/>
          <a:stretch/>
        </p:blipFill>
        <p:spPr>
          <a:xfrm>
            <a:off x="681120" y="2779560"/>
            <a:ext cx="5036040" cy="3393000"/>
          </a:xfrm>
          <a:prstGeom prst="rect">
            <a:avLst/>
          </a:prstGeom>
          <a:ln>
            <a:noFill/>
          </a:ln>
        </p:spPr>
      </p:pic>
      <p:pic>
        <p:nvPicPr>
          <p:cNvPr id="239" name="Grafik 4" descr="Würfel"/>
          <p:cNvPicPr/>
          <p:nvPr/>
        </p:nvPicPr>
        <p:blipFill>
          <a:blip r:embed="rId4"/>
          <a:stretch/>
        </p:blipFill>
        <p:spPr>
          <a:xfrm>
            <a:off x="4495680" y="2971800"/>
            <a:ext cx="914040" cy="914040"/>
          </a:xfrm>
          <a:prstGeom prst="rect">
            <a:avLst/>
          </a:prstGeom>
          <a:ln>
            <a:noFill/>
          </a:ln>
        </p:spPr>
      </p:pic>
      <p:pic>
        <p:nvPicPr>
          <p:cNvPr id="240" name="Grafik 7"/>
          <p:cNvPicPr>
            <a:picLocks noChangeAspect="1"/>
          </p:cNvPicPr>
          <p:nvPr/>
        </p:nvPicPr>
        <p:blipFill>
          <a:blip r:embed="rId5"/>
          <a:stretch/>
        </p:blipFill>
        <p:spPr>
          <a:xfrm>
            <a:off x="8505470" y="5439151"/>
            <a:ext cx="719170" cy="720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E6EAAC82-C30F-4B21-B1E0-B2FCA8BACE8C}" type="slidenum">
              <a:rPr lang="en-GB" sz="1200" b="0" strike="noStrike" spc="-1">
                <a:latin typeface="Calibri"/>
              </a:rPr>
              <a:t>5</a:t>
            </a:fld>
            <a:endParaRPr lang="de-DE" sz="1200" b="0" strike="noStrike" spc="-1">
              <a:latin typeface="Calibri"/>
            </a:endParaRPr>
          </a:p>
        </p:txBody>
      </p:sp>
      <p:sp>
        <p:nvSpPr>
          <p:cNvPr id="235" name="CustomShape 2"/>
          <p:cNvSpPr/>
          <p:nvPr/>
        </p:nvSpPr>
        <p:spPr>
          <a:xfrm>
            <a:off x="537172" y="1562899"/>
            <a:ext cx="8831655" cy="218376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de-DE" sz="4000" b="1" strike="noStrike" spc="-1" dirty="0">
                <a:latin typeface="Fira Sans"/>
                <a:ea typeface="Fira Sans"/>
              </a:rPr>
              <a:t>Die textile Kette</a:t>
            </a:r>
            <a:endParaRPr lang="de-DE" sz="4000" b="1" spc="-1" dirty="0">
              <a:latin typeface="Fira Sans"/>
              <a:ea typeface="Fira Sans"/>
            </a:endParaRPr>
          </a:p>
          <a:p>
            <a:pPr>
              <a:lnSpc>
                <a:spcPct val="100000"/>
              </a:lnSpc>
            </a:pPr>
            <a:endParaRPr lang="de-DE" sz="3200" b="1" strike="noStrike" spc="-1" dirty="0">
              <a:latin typeface="Fira Sans"/>
              <a:ea typeface="Fira Sans"/>
            </a:endParaRPr>
          </a:p>
          <a:p>
            <a:pPr>
              <a:lnSpc>
                <a:spcPct val="100000"/>
              </a:lnSpc>
            </a:pPr>
            <a:endParaRPr lang="de-DE" sz="3200" b="1" strike="noStrike" spc="-1" dirty="0">
              <a:latin typeface="Fira Sans"/>
              <a:ea typeface="Fira Sans"/>
            </a:endParaRPr>
          </a:p>
          <a:p>
            <a:pPr>
              <a:lnSpc>
                <a:spcPct val="100000"/>
              </a:lnSpc>
            </a:pPr>
            <a:r>
              <a:rPr lang="de-DE" sz="3200" b="1" strike="noStrike" spc="-1" dirty="0">
                <a:latin typeface="Fira Sans"/>
                <a:ea typeface="Fira Sans"/>
              </a:rPr>
              <a:t>Was ist eine Lieferkette?</a:t>
            </a:r>
          </a:p>
        </p:txBody>
      </p:sp>
      <p:pic>
        <p:nvPicPr>
          <p:cNvPr id="4" name="Grafik 8">
            <a:extLst>
              <a:ext uri="{FF2B5EF4-FFF2-40B4-BE49-F238E27FC236}">
                <a16:creationId xmlns:a16="http://schemas.microsoft.com/office/drawing/2014/main" id="{14A2C7D8-295A-FA47-A9FC-716306DF9A0E}"/>
              </a:ext>
            </a:extLst>
          </p:cNvPr>
          <p:cNvPicPr>
            <a:picLocks noChangeAspect="1"/>
          </p:cNvPicPr>
          <p:nvPr/>
        </p:nvPicPr>
        <p:blipFill>
          <a:blip r:embed="rId3"/>
          <a:stretch/>
        </p:blipFill>
        <p:spPr>
          <a:xfrm>
            <a:off x="8864640" y="5565479"/>
            <a:ext cx="720000" cy="720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advTm="6000"/>
    </mc:Choice>
    <mc:Fallback xmlns="" xmlns:p15="http://schemas.microsoft.com/office/powerpoint/2012/main">
      <p:transition spd="slow" advTm="6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 name="TextShape 1"/>
          <p:cNvSpPr txBox="1"/>
          <p:nvPr/>
        </p:nvSpPr>
        <p:spPr>
          <a:xfrm>
            <a:off x="6996240" y="6447960"/>
            <a:ext cx="2228400" cy="364680"/>
          </a:xfrm>
          <a:prstGeom prst="rect">
            <a:avLst/>
          </a:prstGeom>
          <a:noFill/>
          <a:ln>
            <a:noFill/>
          </a:ln>
        </p:spPr>
        <p:txBody>
          <a:bodyPr anchor="ctr">
            <a:noAutofit/>
          </a:bodyPr>
          <a:lstStyle/>
          <a:p>
            <a:pPr algn="r">
              <a:lnSpc>
                <a:spcPct val="100000"/>
              </a:lnSpc>
            </a:pPr>
            <a:fld id="{B1154710-1064-4104-A723-E21733130391}" type="slidenum">
              <a:rPr lang="en-GB" sz="1200" b="0" strike="noStrike" spc="-1">
                <a:latin typeface="Calibri"/>
              </a:rPr>
              <a:t>6</a:t>
            </a:fld>
            <a:endParaRPr lang="de-DE" sz="1200" b="0" strike="noStrike" spc="-1">
              <a:latin typeface="Calibri"/>
            </a:endParaRPr>
          </a:p>
        </p:txBody>
      </p:sp>
      <p:pic>
        <p:nvPicPr>
          <p:cNvPr id="242" name="Grafik 9"/>
          <p:cNvPicPr/>
          <p:nvPr/>
        </p:nvPicPr>
        <p:blipFill>
          <a:blip r:embed="rId3"/>
          <a:srcRect t="28503"/>
          <a:stretch/>
        </p:blipFill>
        <p:spPr>
          <a:xfrm>
            <a:off x="0" y="2948400"/>
            <a:ext cx="9905760" cy="1597680"/>
          </a:xfrm>
          <a:prstGeom prst="rect">
            <a:avLst/>
          </a:prstGeom>
          <a:ln>
            <a:noFill/>
          </a:ln>
        </p:spPr>
      </p:pic>
      <p:pic>
        <p:nvPicPr>
          <p:cNvPr id="243" name="Grafik 8"/>
          <p:cNvPicPr>
            <a:picLocks noChangeAspect="1"/>
          </p:cNvPicPr>
          <p:nvPr/>
        </p:nvPicPr>
        <p:blipFill>
          <a:blip r:embed="rId4"/>
          <a:stretch/>
        </p:blipFill>
        <p:spPr>
          <a:xfrm>
            <a:off x="8864640" y="5565479"/>
            <a:ext cx="720000" cy="720000"/>
          </a:xfrm>
          <a:prstGeom prst="rect">
            <a:avLst/>
          </a:prstGeom>
          <a:ln>
            <a:noFill/>
          </a:ln>
        </p:spPr>
      </p:pic>
      <p:sp>
        <p:nvSpPr>
          <p:cNvPr id="2" name="Textfeld 1">
            <a:extLst>
              <a:ext uri="{FF2B5EF4-FFF2-40B4-BE49-F238E27FC236}">
                <a16:creationId xmlns:a16="http://schemas.microsoft.com/office/drawing/2014/main" id="{98C97753-4305-3949-8F11-E589B76F1F05}"/>
              </a:ext>
            </a:extLst>
          </p:cNvPr>
          <p:cNvSpPr txBox="1"/>
          <p:nvPr/>
        </p:nvSpPr>
        <p:spPr>
          <a:xfrm rot="2100000">
            <a:off x="929943" y="1539280"/>
            <a:ext cx="400110" cy="1597680"/>
          </a:xfrm>
          <a:prstGeom prst="rect">
            <a:avLst/>
          </a:prstGeom>
          <a:noFill/>
        </p:spPr>
        <p:txBody>
          <a:bodyPr vert="vert270" wrap="square" rtlCol="0">
            <a:spAutoFit/>
          </a:bodyPr>
          <a:lstStyle/>
          <a:p>
            <a:r>
              <a:rPr lang="de-DE" sz="1400" dirty="0">
                <a:latin typeface="Fira Sans" panose="020B0503050000020004" pitchFamily="34" charset="0"/>
                <a:ea typeface="Fira Sans" panose="020B0503050000020004" pitchFamily="34" charset="0"/>
              </a:rPr>
              <a:t>Faserproduktion</a:t>
            </a:r>
          </a:p>
        </p:txBody>
      </p:sp>
      <p:sp>
        <p:nvSpPr>
          <p:cNvPr id="3" name="Textfeld 2">
            <a:extLst>
              <a:ext uri="{FF2B5EF4-FFF2-40B4-BE49-F238E27FC236}">
                <a16:creationId xmlns:a16="http://schemas.microsoft.com/office/drawing/2014/main" id="{20E67BA6-4127-6A47-9193-340E555F80B6}"/>
              </a:ext>
            </a:extLst>
          </p:cNvPr>
          <p:cNvSpPr txBox="1"/>
          <p:nvPr/>
        </p:nvSpPr>
        <p:spPr>
          <a:xfrm rot="2100000">
            <a:off x="2423934" y="1698119"/>
            <a:ext cx="400110" cy="1597680"/>
          </a:xfrm>
          <a:prstGeom prst="rect">
            <a:avLst/>
          </a:prstGeom>
          <a:noFill/>
        </p:spPr>
        <p:txBody>
          <a:bodyPr vert="vert270" wrap="square" rtlCol="0">
            <a:spAutoFit/>
          </a:bodyPr>
          <a:lstStyle/>
          <a:p>
            <a:r>
              <a:rPr lang="de-DE" sz="1400" dirty="0">
                <a:latin typeface="Fira Sans" panose="020B0503050000020004" pitchFamily="34" charset="0"/>
                <a:ea typeface="Fira Sans" panose="020B0503050000020004" pitchFamily="34" charset="0"/>
              </a:rPr>
              <a:t>Garnproduktion</a:t>
            </a:r>
          </a:p>
        </p:txBody>
      </p:sp>
      <p:sp>
        <p:nvSpPr>
          <p:cNvPr id="4" name="Textfeld 3">
            <a:extLst>
              <a:ext uri="{FF2B5EF4-FFF2-40B4-BE49-F238E27FC236}">
                <a16:creationId xmlns:a16="http://schemas.microsoft.com/office/drawing/2014/main" id="{3018C158-CB20-0F47-8473-100C78F05BE2}"/>
              </a:ext>
            </a:extLst>
          </p:cNvPr>
          <p:cNvSpPr txBox="1"/>
          <p:nvPr/>
        </p:nvSpPr>
        <p:spPr>
          <a:xfrm rot="2100000">
            <a:off x="5431072" y="910393"/>
            <a:ext cx="615553" cy="2574906"/>
          </a:xfrm>
          <a:prstGeom prst="rect">
            <a:avLst/>
          </a:prstGeom>
          <a:noFill/>
        </p:spPr>
        <p:txBody>
          <a:bodyPr vert="vert270" wrap="square" rtlCol="0">
            <a:spAutoFit/>
          </a:bodyPr>
          <a:lstStyle/>
          <a:p>
            <a:r>
              <a:rPr lang="de-DE" sz="1400" dirty="0">
                <a:latin typeface="Fira Sans" panose="020B0503050000020004" pitchFamily="34" charset="0"/>
                <a:ea typeface="Fira Sans" panose="020B0503050000020004" pitchFamily="34" charset="0"/>
              </a:rPr>
              <a:t>Nähen, Veredeln, Verwaschen</a:t>
            </a:r>
          </a:p>
          <a:p>
            <a:endParaRPr lang="de-DE" sz="1400" dirty="0">
              <a:latin typeface="Fira Sans" panose="020B0503050000020004" pitchFamily="34" charset="0"/>
              <a:ea typeface="Fira Sans" panose="020B0503050000020004" pitchFamily="34" charset="0"/>
            </a:endParaRPr>
          </a:p>
        </p:txBody>
      </p:sp>
      <p:sp>
        <p:nvSpPr>
          <p:cNvPr id="5" name="Textfeld 4">
            <a:extLst>
              <a:ext uri="{FF2B5EF4-FFF2-40B4-BE49-F238E27FC236}">
                <a16:creationId xmlns:a16="http://schemas.microsoft.com/office/drawing/2014/main" id="{8165B148-0F81-E245-B834-D29AD931A8E0}"/>
              </a:ext>
            </a:extLst>
          </p:cNvPr>
          <p:cNvSpPr txBox="1"/>
          <p:nvPr/>
        </p:nvSpPr>
        <p:spPr>
          <a:xfrm rot="2100000">
            <a:off x="6423257" y="1724666"/>
            <a:ext cx="400110" cy="1304109"/>
          </a:xfrm>
          <a:prstGeom prst="rect">
            <a:avLst/>
          </a:prstGeom>
          <a:noFill/>
        </p:spPr>
        <p:txBody>
          <a:bodyPr vert="vert270" wrap="square" rtlCol="0">
            <a:spAutoFit/>
          </a:bodyPr>
          <a:lstStyle/>
          <a:p>
            <a:r>
              <a:rPr lang="de-DE" sz="1400" dirty="0">
                <a:latin typeface="Fira Sans" panose="020B0503050000020004" pitchFamily="34" charset="0"/>
                <a:ea typeface="Fira Sans" panose="020B0503050000020004" pitchFamily="34" charset="0"/>
              </a:rPr>
              <a:t>Verkauf</a:t>
            </a:r>
          </a:p>
        </p:txBody>
      </p:sp>
    </p:spTree>
    <p:extLst>
      <p:ext uri="{BB962C8B-B14F-4D97-AF65-F5344CB8AC3E}">
        <p14:creationId xmlns:p14="http://schemas.microsoft.com/office/powerpoint/2010/main" val="192266163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4" name="Grafik 1"/>
          <p:cNvPicPr/>
          <p:nvPr/>
        </p:nvPicPr>
        <p:blipFill>
          <a:blip r:embed="rId3"/>
          <a:stretch/>
        </p:blipFill>
        <p:spPr>
          <a:xfrm>
            <a:off x="2633040" y="2053080"/>
            <a:ext cx="5143320" cy="4304880"/>
          </a:xfrm>
          <a:prstGeom prst="rect">
            <a:avLst/>
          </a:prstGeom>
          <a:ln>
            <a:noFill/>
          </a:ln>
        </p:spPr>
      </p:pic>
      <p:sp>
        <p:nvSpPr>
          <p:cNvPr id="245"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BC8A7A29-33E3-46DA-B5DA-397152C47C73}" type="slidenum">
              <a:rPr lang="en-GB" sz="1200" b="0" strike="noStrike" spc="-1">
                <a:latin typeface="Calibri"/>
              </a:rPr>
              <a:t>7</a:t>
            </a:fld>
            <a:endParaRPr lang="de-DE" sz="1200" b="0" strike="noStrike" spc="-1">
              <a:latin typeface="Calibri"/>
            </a:endParaRPr>
          </a:p>
        </p:txBody>
      </p:sp>
      <p:sp>
        <p:nvSpPr>
          <p:cNvPr id="246" name="TextShape 2"/>
          <p:cNvSpPr txBox="1"/>
          <p:nvPr/>
        </p:nvSpPr>
        <p:spPr>
          <a:xfrm>
            <a:off x="383400" y="554760"/>
            <a:ext cx="7727040" cy="1393920"/>
          </a:xfrm>
          <a:prstGeom prst="rect">
            <a:avLst/>
          </a:prstGeom>
          <a:noFill/>
          <a:ln>
            <a:noFill/>
          </a:ln>
        </p:spPr>
        <p:txBody>
          <a:bodyPr lIns="90000" tIns="45000" rIns="90000" bIns="45000" anchor="b">
            <a:normAutofit fontScale="85500"/>
          </a:bodyPr>
          <a:lstStyle/>
          <a:p>
            <a:pPr>
              <a:lnSpc>
                <a:spcPct val="90000"/>
              </a:lnSpc>
            </a:pPr>
            <a:r>
              <a:rPr lang="de-DE" sz="4700" b="1" strike="noStrike" spc="-1" dirty="0">
                <a:latin typeface="Fira Sans"/>
                <a:ea typeface="Fira Sans"/>
              </a:rPr>
              <a:t>Die textile Kette </a:t>
            </a:r>
            <a:br>
              <a:rPr dirty="0"/>
            </a:br>
            <a:r>
              <a:rPr lang="de-DE" sz="4200" b="1" strike="noStrike" spc="-1" dirty="0">
                <a:latin typeface="Fira Sans"/>
                <a:ea typeface="Fira Sans"/>
              </a:rPr>
              <a:t>am Beispiel der Reise einer Jeans:</a:t>
            </a:r>
            <a:endParaRPr lang="en-US" sz="4200" b="0" strike="noStrike" spc="-1" dirty="0">
              <a:latin typeface="Calibri"/>
            </a:endParaRPr>
          </a:p>
        </p:txBody>
      </p:sp>
      <p:sp>
        <p:nvSpPr>
          <p:cNvPr id="247" name="CustomShape 3"/>
          <p:cNvSpPr/>
          <p:nvPr/>
        </p:nvSpPr>
        <p:spPr>
          <a:xfrm>
            <a:off x="4850640" y="6188040"/>
            <a:ext cx="538920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900" b="0" strike="noStrike" spc="-1">
                <a:solidFill>
                  <a:srgbClr val="000000"/>
                </a:solidFill>
                <a:latin typeface="Fire Sans Medium"/>
              </a:rPr>
              <a:t>Quelle: </a:t>
            </a:r>
            <a:r>
              <a:rPr lang="de-DE" sz="900" b="0" u="sng" strike="noStrike" spc="-1">
                <a:solidFill>
                  <a:srgbClr val="0563C1"/>
                </a:solidFill>
                <a:uFillTx/>
                <a:latin typeface="Fire Sans Medium"/>
                <a:hlinkClick r:id="rId4"/>
              </a:rPr>
              <a:t>https://blog.zeit.de/kinderzeit/2009/12/03/eine-jeans-reist-um-die-welt_3677</a:t>
            </a:r>
            <a:r>
              <a:rPr lang="de-DE" sz="900" b="0" strike="noStrike" spc="-1">
                <a:solidFill>
                  <a:srgbClr val="000000"/>
                </a:solidFill>
                <a:latin typeface="Fire Sans Medium"/>
              </a:rPr>
              <a:t> , Stamd 24.02.2021</a:t>
            </a:r>
            <a:endParaRPr lang="de-DE" sz="900" b="0" strike="noStrike" spc="-1">
              <a:latin typeface="Calibri"/>
            </a:endParaRPr>
          </a:p>
        </p:txBody>
      </p:sp>
      <p:pic>
        <p:nvPicPr>
          <p:cNvPr id="248" name="Grafik 4"/>
          <p:cNvPicPr/>
          <p:nvPr/>
        </p:nvPicPr>
        <p:blipFill>
          <a:blip r:embed="rId5"/>
          <a:stretch/>
        </p:blipFill>
        <p:spPr>
          <a:xfrm>
            <a:off x="8560440" y="5036760"/>
            <a:ext cx="935640" cy="9356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3"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5C5C8437-C711-4DB1-B90B-93FBCB4B9E77}" type="slidenum">
              <a:rPr lang="en-GB" sz="1200" b="0" strike="noStrike" spc="-1">
                <a:latin typeface="Calibri"/>
              </a:rPr>
              <a:t>8</a:t>
            </a:fld>
            <a:endParaRPr lang="de-DE" sz="1200" b="0" strike="noStrike" spc="-1">
              <a:latin typeface="Calibri"/>
            </a:endParaRPr>
          </a:p>
        </p:txBody>
      </p:sp>
      <p:sp>
        <p:nvSpPr>
          <p:cNvPr id="264" name="TextShape 2"/>
          <p:cNvSpPr txBox="1"/>
          <p:nvPr/>
        </p:nvSpPr>
        <p:spPr>
          <a:xfrm>
            <a:off x="267480" y="2190240"/>
            <a:ext cx="3746160" cy="1769400"/>
          </a:xfrm>
          <a:prstGeom prst="rect">
            <a:avLst/>
          </a:prstGeom>
          <a:noFill/>
          <a:ln>
            <a:noFill/>
          </a:ln>
        </p:spPr>
        <p:txBody>
          <a:bodyPr lIns="90000" tIns="45000" rIns="90000" bIns="45000" anchor="b">
            <a:noAutofit/>
          </a:bodyPr>
          <a:lstStyle/>
          <a:p>
            <a:pPr>
              <a:lnSpc>
                <a:spcPct val="90000"/>
              </a:lnSpc>
            </a:pPr>
            <a:br>
              <a:rPr sz="2400" dirty="0"/>
            </a:br>
            <a:r>
              <a:rPr lang="de-DE" sz="2400" b="1" strike="noStrike" spc="-1" dirty="0">
                <a:solidFill>
                  <a:srgbClr val="000000"/>
                </a:solidFill>
                <a:latin typeface="Fire Sans Medium"/>
                <a:ea typeface="Fira Sans"/>
              </a:rPr>
              <a:t>Was denkt ihr, wie viele Kilometer eine Jeans von der Ernte der Baumwolle bis zu ihrem Verkauf im Laden zurücklegt?</a:t>
            </a:r>
            <a:endParaRPr lang="en-US" sz="2400" b="0" strike="noStrike" spc="-1" dirty="0">
              <a:solidFill>
                <a:srgbClr val="000000"/>
              </a:solidFill>
              <a:latin typeface="Calibri"/>
            </a:endParaRPr>
          </a:p>
        </p:txBody>
      </p:sp>
      <p:pic>
        <p:nvPicPr>
          <p:cNvPr id="265" name="Grafik 7"/>
          <p:cNvPicPr/>
          <p:nvPr/>
        </p:nvPicPr>
        <p:blipFill>
          <a:blip r:embed="rId3"/>
          <a:stretch/>
        </p:blipFill>
        <p:spPr>
          <a:xfrm>
            <a:off x="4013640" y="2190960"/>
            <a:ext cx="5578200" cy="3506040"/>
          </a:xfrm>
          <a:prstGeom prst="rect">
            <a:avLst/>
          </a:prstGeom>
          <a:ln>
            <a:noFill/>
          </a:ln>
        </p:spPr>
      </p:pic>
      <p:sp>
        <p:nvSpPr>
          <p:cNvPr id="267" name="CustomShape 4"/>
          <p:cNvSpPr/>
          <p:nvPr/>
        </p:nvSpPr>
        <p:spPr>
          <a:xfrm>
            <a:off x="4051080" y="5697720"/>
            <a:ext cx="5173560" cy="22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900" b="0" strike="noStrike" spc="-1">
                <a:solidFill>
                  <a:srgbClr val="000000"/>
                </a:solidFill>
                <a:latin typeface="Fira Sans"/>
                <a:ea typeface="Fira Sans"/>
              </a:rPr>
              <a:t>Bild nach </a:t>
            </a:r>
            <a:r>
              <a:rPr lang="de-DE" sz="900" b="0" u="sng" strike="noStrike" spc="-1">
                <a:solidFill>
                  <a:srgbClr val="0563C1"/>
                </a:solidFill>
                <a:uFillTx/>
                <a:latin typeface="Fira Sans"/>
                <a:ea typeface="Fira Sans"/>
                <a:hlinkClick r:id="rId4"/>
              </a:rPr>
              <a:t>https://www.umweltbildung.at/cms/praxisdb/dateien/342_phdat_1.pdf</a:t>
            </a:r>
            <a:r>
              <a:rPr lang="de-DE" sz="900" b="0" strike="noStrike" spc="-1">
                <a:solidFill>
                  <a:srgbClr val="000000"/>
                </a:solidFill>
                <a:latin typeface="Fira Sans"/>
                <a:ea typeface="Fira Sans"/>
              </a:rPr>
              <a:t> ????</a:t>
            </a:r>
            <a:endParaRPr lang="de-DE" sz="900" b="0" strike="noStrike" spc="-1">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9" name="TextShape 1"/>
          <p:cNvSpPr txBox="1"/>
          <p:nvPr/>
        </p:nvSpPr>
        <p:spPr>
          <a:xfrm>
            <a:off x="6996240" y="6447960"/>
            <a:ext cx="2228400" cy="364680"/>
          </a:xfrm>
          <a:prstGeom prst="rect">
            <a:avLst/>
          </a:prstGeom>
          <a:noFill/>
          <a:ln>
            <a:noFill/>
          </a:ln>
        </p:spPr>
        <p:txBody>
          <a:bodyPr anchor="ctr">
            <a:noAutofit/>
          </a:bodyPr>
          <a:lstStyle/>
          <a:p>
            <a:pPr algn="r">
              <a:lnSpc>
                <a:spcPct val="100000"/>
              </a:lnSpc>
            </a:pPr>
            <a:fld id="{A8250A55-313B-4BB2-947B-2E97C453DB49}" type="slidenum">
              <a:rPr lang="en-GB" sz="1200" b="0" strike="noStrike" spc="-1">
                <a:latin typeface="Calibri"/>
              </a:rPr>
              <a:t>9</a:t>
            </a:fld>
            <a:endParaRPr lang="de-DE" sz="1200" b="0" strike="noStrike" spc="-1">
              <a:latin typeface="Calibri"/>
            </a:endParaRPr>
          </a:p>
        </p:txBody>
      </p:sp>
      <p:sp>
        <p:nvSpPr>
          <p:cNvPr id="250" name="CustomShape 2"/>
          <p:cNvSpPr/>
          <p:nvPr/>
        </p:nvSpPr>
        <p:spPr>
          <a:xfrm>
            <a:off x="705960" y="946080"/>
            <a:ext cx="6868005" cy="1443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de-DE" sz="4000" b="1" strike="noStrike" spc="-1" dirty="0">
                <a:latin typeface="Fira Sans"/>
                <a:ea typeface="Fira Sans"/>
              </a:rPr>
              <a:t>Die textile Kette</a:t>
            </a:r>
            <a:r>
              <a:rPr lang="de-DE" sz="4000" spc="-1" dirty="0">
                <a:latin typeface="Calibri"/>
              </a:rPr>
              <a:t> </a:t>
            </a:r>
            <a:r>
              <a:rPr lang="de-DE" sz="4000" b="1" strike="noStrike" spc="-1" dirty="0">
                <a:latin typeface="Fira Sans"/>
                <a:ea typeface="Fira Sans"/>
              </a:rPr>
              <a:t>am Beispiel der Reise einer Jeans:</a:t>
            </a:r>
            <a:br>
              <a:rPr sz="4000" dirty="0"/>
            </a:br>
            <a:endParaRPr lang="de-DE" sz="4000" b="0" strike="noStrike" spc="-1" dirty="0">
              <a:latin typeface="Calibri"/>
            </a:endParaRPr>
          </a:p>
        </p:txBody>
      </p:sp>
      <p:sp>
        <p:nvSpPr>
          <p:cNvPr id="251" name="CustomShape 3"/>
          <p:cNvSpPr/>
          <p:nvPr/>
        </p:nvSpPr>
        <p:spPr>
          <a:xfrm>
            <a:off x="705960" y="3967920"/>
            <a:ext cx="3215880" cy="1443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de-DE" sz="1400" b="0" strike="noStrike" spc="-1" dirty="0">
                <a:solidFill>
                  <a:srgbClr val="000000"/>
                </a:solidFill>
                <a:latin typeface="Fira Sans Medium"/>
                <a:ea typeface="Fira Sans Medium"/>
              </a:rPr>
              <a:t>Hier könnt Ihr den Weg der Jeans online verfolgen</a:t>
            </a:r>
            <a:r>
              <a:rPr lang="de-DE" sz="1400" b="1" strike="noStrike" spc="-1" dirty="0">
                <a:solidFill>
                  <a:srgbClr val="000000"/>
                </a:solidFill>
                <a:latin typeface="Fira Sans"/>
                <a:ea typeface="Fira Sans"/>
              </a:rPr>
              <a:t>:</a:t>
            </a:r>
            <a:endParaRPr lang="de-DE" sz="1400" b="0" strike="noStrike" spc="-1" dirty="0">
              <a:latin typeface="Calibri"/>
            </a:endParaRPr>
          </a:p>
          <a:p>
            <a:pPr>
              <a:lnSpc>
                <a:spcPct val="90000"/>
              </a:lnSpc>
            </a:pPr>
            <a:endParaRPr lang="de-DE" sz="1400" b="0" strike="noStrike" spc="-1" dirty="0">
              <a:latin typeface="Calibri"/>
            </a:endParaRPr>
          </a:p>
          <a:p>
            <a:pPr>
              <a:lnSpc>
                <a:spcPct val="90000"/>
              </a:lnSpc>
            </a:pPr>
            <a:r>
              <a:rPr lang="de-DE" sz="1400" b="0" strike="noStrike" spc="-1" dirty="0">
                <a:solidFill>
                  <a:srgbClr val="000000"/>
                </a:solidFill>
                <a:latin typeface="Fira Sans Medium"/>
                <a:ea typeface="Fira Sans Medium"/>
              </a:rPr>
              <a:t>INSTAGRAM: </a:t>
            </a:r>
            <a:r>
              <a:rPr lang="de-DE" sz="1400" b="0" u="sng" strike="noStrike" spc="-1" dirty="0">
                <a:solidFill>
                  <a:srgbClr val="0563C1"/>
                </a:solidFill>
                <a:uFillTx/>
                <a:latin typeface="Fira Sans Medium"/>
                <a:ea typeface="Fira Sans Medium"/>
                <a:hlinkClick r:id="rId3"/>
              </a:rPr>
              <a:t>www.instagram.com/bntextillabor/</a:t>
            </a:r>
            <a:endParaRPr lang="de-DE" sz="1400" b="0" strike="noStrike" spc="-1" dirty="0">
              <a:latin typeface="Calibri"/>
            </a:endParaRPr>
          </a:p>
          <a:p>
            <a:pPr>
              <a:lnSpc>
                <a:spcPct val="90000"/>
              </a:lnSpc>
            </a:pPr>
            <a:endParaRPr lang="de-DE" sz="1400" b="0" strike="noStrike" spc="-1" dirty="0">
              <a:latin typeface="Calibri"/>
            </a:endParaRPr>
          </a:p>
          <a:p>
            <a:pPr>
              <a:lnSpc>
                <a:spcPct val="90000"/>
              </a:lnSpc>
            </a:pPr>
            <a:r>
              <a:rPr lang="de-DE" sz="1400" b="0" strike="noStrike" spc="-1" dirty="0">
                <a:solidFill>
                  <a:srgbClr val="000000"/>
                </a:solidFill>
                <a:latin typeface="Fira Sans Medium"/>
                <a:ea typeface="Fira Sans Medium"/>
              </a:rPr>
              <a:t>FACEBOOK: </a:t>
            </a:r>
            <a:r>
              <a:rPr lang="de-DE" sz="1400" b="0" u="sng" strike="noStrike" spc="-1" dirty="0">
                <a:solidFill>
                  <a:srgbClr val="0563C1"/>
                </a:solidFill>
                <a:uFillTx/>
                <a:latin typeface="Fira Sans Medium"/>
                <a:ea typeface="Fira Sans Medium"/>
                <a:hlinkClick r:id="rId4"/>
              </a:rPr>
              <a:t>www.facebook.com/bntextillabor/</a:t>
            </a:r>
            <a:endParaRPr lang="de-DE" sz="1400" b="0" strike="noStrike" spc="-1" dirty="0">
              <a:latin typeface="Calibri"/>
            </a:endParaRPr>
          </a:p>
          <a:p>
            <a:pPr>
              <a:lnSpc>
                <a:spcPct val="90000"/>
              </a:lnSpc>
            </a:pPr>
            <a:br>
              <a:rPr dirty="0"/>
            </a:br>
            <a:endParaRPr lang="de-DE" sz="1400" b="0" strike="noStrike" spc="-1" dirty="0">
              <a:latin typeface="Calibri"/>
            </a:endParaRPr>
          </a:p>
        </p:txBody>
      </p:sp>
      <p:pic>
        <p:nvPicPr>
          <p:cNvPr id="252" name="Grafik 2"/>
          <p:cNvPicPr/>
          <p:nvPr/>
        </p:nvPicPr>
        <p:blipFill>
          <a:blip r:embed="rId5"/>
          <a:stretch/>
        </p:blipFill>
        <p:spPr>
          <a:xfrm>
            <a:off x="4002480" y="2389320"/>
            <a:ext cx="4952520" cy="31568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äsentation_Master_BNT" id="{F3C33104-F7C4-D643-AAE7-DA740E253EE6}" vid="{69E3FEC4-10B2-724C-A60E-193F45A7AFF1}"/>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1519</Words>
  <Application>Microsoft Macintosh PowerPoint</Application>
  <PresentationFormat>A4-Papier (210 x 297 mm)</PresentationFormat>
  <Paragraphs>181</Paragraphs>
  <Slides>12</Slides>
  <Notes>12</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12</vt:i4>
      </vt:variant>
    </vt:vector>
  </HeadingPairs>
  <TitlesOfParts>
    <vt:vector size="21" baseType="lpstr">
      <vt:lpstr>Arial</vt:lpstr>
      <vt:lpstr>Calibri</vt:lpstr>
      <vt:lpstr>Calibri Light</vt:lpstr>
      <vt:lpstr>Fira Sans</vt:lpstr>
      <vt:lpstr>Fira Sans Light</vt:lpstr>
      <vt:lpstr>Fira Sans Medium</vt:lpstr>
      <vt:lpstr>Fire Sans Medium</vt:lpstr>
      <vt:lpstr>Muli</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Christian Gentsch</dc:creator>
  <cp:keywords/>
  <dc:description/>
  <cp:lastModifiedBy>Microsoft Office User</cp:lastModifiedBy>
  <cp:revision>432</cp:revision>
  <dcterms:created xsi:type="dcterms:W3CDTF">2020-01-29T15:16:36Z</dcterms:created>
  <dcterms:modified xsi:type="dcterms:W3CDTF">2021-07-06T08:15:09Z</dcterms:modified>
  <cp:category/>
</cp:coreProperties>
</file>