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9"/>
  </p:notesMasterIdLst>
  <p:sldIdLst>
    <p:sldId id="256" r:id="rId2"/>
    <p:sldId id="258" r:id="rId3"/>
    <p:sldId id="259" r:id="rId4"/>
    <p:sldId id="270" r:id="rId5"/>
    <p:sldId id="271" r:id="rId6"/>
    <p:sldId id="273" r:id="rId7"/>
    <p:sldId id="276" r:id="rId8"/>
    <p:sldId id="278" r:id="rId9"/>
    <p:sldId id="279" r:id="rId10"/>
    <p:sldId id="281" r:id="rId11"/>
    <p:sldId id="282" r:id="rId12"/>
    <p:sldId id="284" r:id="rId13"/>
    <p:sldId id="519" r:id="rId14"/>
    <p:sldId id="320" r:id="rId15"/>
    <p:sldId id="523" r:id="rId16"/>
    <p:sldId id="534" r:id="rId17"/>
    <p:sldId id="539" r:id="rId1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4" clrIdx="0"/>
  <p:cmAuthor id="2" name="TU-Pseudonym 8095161539358454" initials="T8" lastIdx="11" clrIdx="1">
    <p:extLst>
      <p:ext uri="{19B8F6BF-5375-455C-9EA6-DF929625EA0E}">
        <p15:presenceInfo xmlns:p15="http://schemas.microsoft.com/office/powerpoint/2012/main" userId="S::8095161539358454@msopseudo.tu-berlin.de::36d971b5-e16a-4134-b55e-3ee4ab064e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241"/>
    <a:srgbClr val="64CFAC"/>
    <a:srgbClr val="6EE3BC"/>
    <a:srgbClr val="FF7C00"/>
    <a:srgbClr val="FFA900"/>
    <a:srgbClr val="A7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88" autoAdjust="0"/>
    <p:restoredTop sz="60284"/>
  </p:normalViewPr>
  <p:slideViewPr>
    <p:cSldViewPr snapToGrid="0" snapToObjects="1">
      <p:cViewPr>
        <p:scale>
          <a:sx n="118" d="100"/>
          <a:sy n="118" d="100"/>
        </p:scale>
        <p:origin x="208" y="-1280"/>
      </p:cViewPr>
      <p:guideLst/>
    </p:cSldViewPr>
  </p:slideViewPr>
  <p:outlineViewPr>
    <p:cViewPr>
      <p:scale>
        <a:sx n="33" d="100"/>
        <a:sy n="33" d="100"/>
      </p:scale>
      <p:origin x="0" y="0"/>
    </p:cViewPr>
  </p:outlineViewPr>
  <p:notesTextViewPr>
    <p:cViewPr>
      <p:scale>
        <a:sx n="150" d="100"/>
        <a:sy n="150" d="100"/>
      </p:scale>
      <p:origin x="0" y="-848"/>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pieChart>
        <c:varyColors val="1"/>
        <c:ser>
          <c:idx val="0"/>
          <c:order val="0"/>
          <c:spPr>
            <a:solidFill>
              <a:srgbClr val="4472C4"/>
            </a:solidFill>
            <a:ln>
              <a:noFill/>
            </a:ln>
          </c:spPr>
          <c:dPt>
            <c:idx val="0"/>
            <c:bubble3D val="0"/>
            <c:spPr>
              <a:solidFill>
                <a:srgbClr val="70AD47"/>
              </a:solidFill>
              <a:ln w="19080">
                <a:solidFill>
                  <a:srgbClr val="FFFFFF"/>
                </a:solidFill>
                <a:round/>
              </a:ln>
            </c:spPr>
            <c:extLst>
              <c:ext xmlns:c16="http://schemas.microsoft.com/office/drawing/2014/chart" uri="{C3380CC4-5D6E-409C-BE32-E72D297353CC}">
                <c16:uniqueId val="{00000001-50B0-A747-B21F-A48FA3611AA4}"/>
              </c:ext>
            </c:extLst>
          </c:dPt>
          <c:dPt>
            <c:idx val="1"/>
            <c:bubble3D val="0"/>
            <c:spPr>
              <a:solidFill>
                <a:srgbClr val="5B9BD5"/>
              </a:solidFill>
              <a:ln w="19080">
                <a:solidFill>
                  <a:srgbClr val="FFFFFF"/>
                </a:solidFill>
                <a:round/>
              </a:ln>
            </c:spPr>
            <c:extLst>
              <c:ext xmlns:c16="http://schemas.microsoft.com/office/drawing/2014/chart" uri="{C3380CC4-5D6E-409C-BE32-E72D297353CC}">
                <c16:uniqueId val="{00000003-50B0-A747-B21F-A48FA3611AA4}"/>
              </c:ext>
            </c:extLst>
          </c:dPt>
          <c:dLbls>
            <c:dLbl>
              <c:idx val="0"/>
              <c:spPr/>
              <c:txPr>
                <a:bodyPr/>
                <a:lstStyle/>
                <a:p>
                  <a:pPr>
                    <a:defRPr sz="1000" b="0" strike="noStrike" spc="-1">
                      <a:solidFill>
                        <a:srgbClr val="000000"/>
                      </a:solidFill>
                      <a:latin typeface="Calibri"/>
                    </a:defRPr>
                  </a:pPr>
                  <a:endParaRPr lang="de-DE"/>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50B0-A747-B21F-A48FA3611AA4}"/>
                </c:ext>
              </c:extLst>
            </c:dLbl>
            <c:dLbl>
              <c:idx val="1"/>
              <c:spPr/>
              <c:txPr>
                <a:bodyPr/>
                <a:lstStyle/>
                <a:p>
                  <a:pPr>
                    <a:defRPr sz="1000" b="0" strike="noStrike" spc="-1">
                      <a:solidFill>
                        <a:srgbClr val="000000"/>
                      </a:solidFill>
                      <a:latin typeface="Calibri"/>
                    </a:defRPr>
                  </a:pPr>
                  <a:endParaRPr lang="de-DE"/>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50B0-A747-B21F-A48FA3611AA4}"/>
                </c:ext>
              </c:extLst>
            </c:dLbl>
            <c:spPr>
              <a:noFill/>
              <a:ln>
                <a:noFill/>
              </a:ln>
              <a:effectLst/>
            </c:spPr>
            <c:txPr>
              <a:bodyPr/>
              <a:lstStyle/>
              <a:p>
                <a:pPr>
                  <a:defRPr sz="1000" b="0" strike="noStrike" spc="-1">
                    <a:solidFill>
                      <a:srgbClr val="000000"/>
                    </a:solidFill>
                    <a:latin typeface="Calibri"/>
                  </a:defRPr>
                </a:pPr>
                <a:endParaRPr lang="de-DE"/>
              </a:p>
            </c:txPr>
            <c:dLblPos val="bestFit"/>
            <c:showLegendKey val="0"/>
            <c:showVal val="0"/>
            <c:showCatName val="0"/>
            <c:showSerName val="0"/>
            <c:showPercent val="0"/>
            <c:showBubbleSize val="1"/>
            <c:separator>; </c:separator>
            <c:showLeaderLines val="0"/>
            <c:extLst>
              <c:ext xmlns:c15="http://schemas.microsoft.com/office/drawing/2012/chart" uri="{CE6537A1-D6FC-4f65-9D91-7224C49458BB}"/>
            </c:extLst>
          </c:dLbls>
          <c:cat>
            <c:strRef>
              <c:f>categories</c:f>
              <c:strCache>
                <c:ptCount val="2"/>
                <c:pt idx="0">
                  <c:v>1</c:v>
                </c:pt>
                <c:pt idx="1">
                  <c:v>2</c:v>
                </c:pt>
              </c:strCache>
            </c:strRef>
          </c:cat>
          <c:val>
            <c:numRef>
              <c:f>0</c:f>
              <c:numCache>
                <c:formatCode>General</c:formatCode>
                <c:ptCount val="2"/>
                <c:pt idx="0">
                  <c:v>100</c:v>
                </c:pt>
                <c:pt idx="1">
                  <c:v>15</c:v>
                </c:pt>
              </c:numCache>
            </c:numRef>
          </c:val>
          <c:extLst>
            <c:ext xmlns:c16="http://schemas.microsoft.com/office/drawing/2014/chart" uri="{C3380CC4-5D6E-409C-BE32-E72D297353CC}">
              <c16:uniqueId val="{00000004-50B0-A747-B21F-A48FA3611AA4}"/>
            </c:ext>
          </c:extLst>
        </c:ser>
        <c:dLbls>
          <c:showLegendKey val="0"/>
          <c:showVal val="0"/>
          <c:showCatName val="0"/>
          <c:showSerName val="0"/>
          <c:showPercent val="0"/>
          <c:showBubbleSize val="0"/>
          <c:showLeaderLines val="0"/>
        </c:dLbls>
        <c:firstSliceAng val="0"/>
      </c:pieChart>
      <c:spPr>
        <a:noFill/>
        <a:ln>
          <a:noFill/>
        </a:ln>
      </c:spPr>
    </c:plotArea>
    <c:plotVisOnly val="1"/>
    <c:dispBlanksAs val="gap"/>
    <c:showDLblsOverMax val="1"/>
  </c:chart>
  <c:spPr>
    <a:noFill/>
    <a:ln w="936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pieChart>
        <c:varyColors val="1"/>
        <c:ser>
          <c:idx val="0"/>
          <c:order val="0"/>
          <c:spPr>
            <a:solidFill>
              <a:srgbClr val="4472C4"/>
            </a:solidFill>
            <a:ln>
              <a:noFill/>
            </a:ln>
          </c:spPr>
          <c:dPt>
            <c:idx val="0"/>
            <c:bubble3D val="0"/>
            <c:spPr>
              <a:solidFill>
                <a:srgbClr val="70AD47"/>
              </a:solidFill>
              <a:ln w="19080">
                <a:solidFill>
                  <a:srgbClr val="FFFFFF"/>
                </a:solidFill>
                <a:round/>
              </a:ln>
            </c:spPr>
            <c:extLst>
              <c:ext xmlns:c16="http://schemas.microsoft.com/office/drawing/2014/chart" uri="{C3380CC4-5D6E-409C-BE32-E72D297353CC}">
                <c16:uniqueId val="{00000001-22F6-184E-B887-439CF3810E17}"/>
              </c:ext>
            </c:extLst>
          </c:dPt>
          <c:dPt>
            <c:idx val="1"/>
            <c:bubble3D val="0"/>
            <c:spPr>
              <a:solidFill>
                <a:srgbClr val="5B9BD5"/>
              </a:solidFill>
              <a:ln w="19080">
                <a:solidFill>
                  <a:srgbClr val="FFFFFF"/>
                </a:solidFill>
                <a:round/>
              </a:ln>
            </c:spPr>
            <c:extLst>
              <c:ext xmlns:c16="http://schemas.microsoft.com/office/drawing/2014/chart" uri="{C3380CC4-5D6E-409C-BE32-E72D297353CC}">
                <c16:uniqueId val="{00000003-22F6-184E-B887-439CF3810E17}"/>
              </c:ext>
            </c:extLst>
          </c:dPt>
          <c:dLbls>
            <c:dLbl>
              <c:idx val="0"/>
              <c:spPr/>
              <c:txPr>
                <a:bodyPr/>
                <a:lstStyle/>
                <a:p>
                  <a:pPr>
                    <a:defRPr sz="1000" b="0" strike="noStrike" spc="-1">
                      <a:solidFill>
                        <a:srgbClr val="000000"/>
                      </a:solidFill>
                      <a:latin typeface="Calibri"/>
                    </a:defRPr>
                  </a:pPr>
                  <a:endParaRPr lang="de-DE"/>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22F6-184E-B887-439CF3810E17}"/>
                </c:ext>
              </c:extLst>
            </c:dLbl>
            <c:dLbl>
              <c:idx val="1"/>
              <c:spPr/>
              <c:txPr>
                <a:bodyPr/>
                <a:lstStyle/>
                <a:p>
                  <a:pPr>
                    <a:defRPr sz="1000" b="0" strike="noStrike" spc="-1">
                      <a:solidFill>
                        <a:srgbClr val="000000"/>
                      </a:solidFill>
                      <a:latin typeface="Calibri"/>
                    </a:defRPr>
                  </a:pPr>
                  <a:endParaRPr lang="de-DE"/>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22F6-184E-B887-439CF3810E17}"/>
                </c:ext>
              </c:extLst>
            </c:dLbl>
            <c:spPr>
              <a:noFill/>
              <a:ln>
                <a:noFill/>
              </a:ln>
              <a:effectLst/>
            </c:spPr>
            <c:txPr>
              <a:bodyPr/>
              <a:lstStyle/>
              <a:p>
                <a:pPr>
                  <a:defRPr sz="1000" b="0" strike="noStrike" spc="-1">
                    <a:solidFill>
                      <a:srgbClr val="000000"/>
                    </a:solidFill>
                    <a:latin typeface="Calibri"/>
                  </a:defRPr>
                </a:pPr>
                <a:endParaRPr lang="de-DE"/>
              </a:p>
            </c:txPr>
            <c:dLblPos val="bestFit"/>
            <c:showLegendKey val="0"/>
            <c:showVal val="0"/>
            <c:showCatName val="0"/>
            <c:showSerName val="0"/>
            <c:showPercent val="0"/>
            <c:showBubbleSize val="1"/>
            <c:separator>; </c:separator>
            <c:showLeaderLines val="0"/>
            <c:extLst>
              <c:ext xmlns:c15="http://schemas.microsoft.com/office/drawing/2012/chart" uri="{CE6537A1-D6FC-4f65-9D91-7224C49458BB}"/>
            </c:extLst>
          </c:dLbls>
          <c:cat>
            <c:strRef>
              <c:f>categories</c:f>
              <c:strCache>
                <c:ptCount val="2"/>
                <c:pt idx="0">
                  <c:v>1</c:v>
                </c:pt>
                <c:pt idx="1">
                  <c:v>2</c:v>
                </c:pt>
              </c:strCache>
            </c:strRef>
          </c:cat>
          <c:val>
            <c:numRef>
              <c:f>0</c:f>
              <c:numCache>
                <c:formatCode>General</c:formatCode>
                <c:ptCount val="2"/>
                <c:pt idx="0">
                  <c:v>100</c:v>
                </c:pt>
                <c:pt idx="1">
                  <c:v>3</c:v>
                </c:pt>
              </c:numCache>
            </c:numRef>
          </c:val>
          <c:extLst>
            <c:ext xmlns:c16="http://schemas.microsoft.com/office/drawing/2014/chart" uri="{C3380CC4-5D6E-409C-BE32-E72D297353CC}">
              <c16:uniqueId val="{00000004-22F6-184E-B887-439CF3810E17}"/>
            </c:ext>
          </c:extLst>
        </c:ser>
        <c:dLbls>
          <c:showLegendKey val="0"/>
          <c:showVal val="0"/>
          <c:showCatName val="0"/>
          <c:showSerName val="0"/>
          <c:showPercent val="0"/>
          <c:showBubbleSize val="0"/>
          <c:showLeaderLines val="0"/>
        </c:dLbls>
        <c:firstSliceAng val="0"/>
      </c:pieChart>
      <c:spPr>
        <a:noFill/>
        <a:ln>
          <a:noFill/>
        </a:ln>
      </c:spPr>
    </c:plotArea>
    <c:plotVisOnly val="1"/>
    <c:dispBlanksAs val="gap"/>
    <c:showDLblsOverMax val="1"/>
  </c:chart>
  <c:spPr>
    <a:noFill/>
    <a:ln w="936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7FE0-46D7-994E-BC96-10CD03DF89CD}" type="datetimeFigureOut">
              <a:rPr lang="en-GB" smtClean="0"/>
              <a:t>06/07/2021</a:t>
            </a:fld>
            <a:endParaRPr lang="en-GB"/>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4167E-C497-0A40-B064-A74F921F976E}" type="slidenum">
              <a:rPr lang="en-GB" smtClean="0"/>
              <a:t>‹Nr.›</a:t>
            </a:fld>
            <a:endParaRPr lang="en-GB"/>
          </a:p>
        </p:txBody>
      </p:sp>
    </p:spTree>
    <p:extLst>
      <p:ext uri="{BB962C8B-B14F-4D97-AF65-F5344CB8AC3E}">
        <p14:creationId xmlns:p14="http://schemas.microsoft.com/office/powerpoint/2010/main" val="284290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T9C3JiXHq8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umweltinstitut.org/fragen-und-antworten/bekleidung/von-der-baumwolle-zum-t-shirt.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erbund.com/de-at/blog/blog-artikel/2012/10/03/energie-fussabdruck-shirt-bekleidung-ressourc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erbund.com/de-at/blog/blog-artikel/2012/10/03/energie-fussabdruck-shirt-bekleidung-ressource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w.com/de/umwelts%C3%BCnde-mode-nur-fast-fashion-oder-geht-es-auch-nachhaltig/a-4334425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handelsblatt.com/unternehmen/handel-konsumgueter/modebranche-noch-ein-weiter-weg-zu-objektiven-standards-wenige-firmen-verschreiben-sich-dem-gruenen-knopf/25137774.html?ticket=ST-2788355-bazGGHjWhIwvDteMuJdf-ap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00150" y="1143000"/>
            <a:ext cx="4457700" cy="3086100"/>
          </a:xfrm>
          <a:prstGeom prst="rect">
            <a:avLst/>
          </a:prstGeom>
        </p:spPr>
      </p:sp>
      <p:sp>
        <p:nvSpPr>
          <p:cNvPr id="46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1200" b="0" strike="noStrike" spc="-1" dirty="0">
                <a:latin typeface="Calibri"/>
              </a:rPr>
              <a:t>Einleitungsfolie 1 von 3:</a:t>
            </a:r>
          </a:p>
          <a:p>
            <a:pPr marL="216000" indent="-216000">
              <a:lnSpc>
                <a:spcPct val="100000"/>
              </a:lnSpc>
            </a:pPr>
            <a:endParaRPr lang="de-DE" sz="12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in einem Forschungsprojekts der Uni Ulm und der TU Berlin in Zusammenarbeit mit 5 Schulklassen entwickelt. </a:t>
            </a:r>
          </a:p>
          <a:p>
            <a:pPr>
              <a:lnSpc>
                <a:spcPct val="100000"/>
              </a:lnSpc>
            </a:pPr>
            <a:r>
              <a:rPr lang="de-DE" sz="2000" b="0" strike="noStrike" spc="-1" dirty="0">
                <a:latin typeface="Calibri"/>
              </a:rPr>
              <a:t>Gefördert wurde das Projekt von der Deutschen Bundesstiftung Umwelt, der Forschungszeitraum war von 2019 bis 2021.</a:t>
            </a:r>
          </a:p>
          <a:p>
            <a:pPr>
              <a:lnSpc>
                <a:spcPct val="100000"/>
              </a:lnSpc>
            </a:pPr>
            <a:endParaRPr lang="de-DE" sz="20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a:lnSpc>
                <a:spcPct val="100000"/>
              </a:lnSpc>
            </a:pPr>
            <a:endParaRPr lang="de-DE" sz="2000" b="0" strike="noStrike" spc="-1" dirty="0">
              <a:latin typeface="Calibri"/>
            </a:endParaRPr>
          </a:p>
          <a:p>
            <a:pPr>
              <a:lnSpc>
                <a:spcPct val="100000"/>
              </a:lnSpc>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a:lnSpc>
                <a:spcPct val="100000"/>
              </a:lnSpc>
            </a:pPr>
            <a:endParaRPr lang="de-DE" sz="2000" b="0" strike="noStrike" spc="-1" dirty="0">
              <a:latin typeface="Calibri"/>
            </a:endParaRPr>
          </a:p>
          <a:p>
            <a:pPr>
              <a:lnSpc>
                <a:spcPct val="100000"/>
              </a:lnSpc>
            </a:pPr>
            <a:r>
              <a:rPr lang="de-DE" sz="2000" b="0" strike="noStrike" spc="-1" dirty="0">
                <a:latin typeface="Calibri"/>
              </a:rPr>
              <a:t>Mehr Info:</a:t>
            </a:r>
          </a:p>
          <a:p>
            <a:pPr>
              <a:lnSpc>
                <a:spcPct val="100000"/>
              </a:lnSpc>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a:lnSpc>
                <a:spcPct val="100000"/>
              </a:lnSpc>
            </a:pPr>
            <a:endParaRPr lang="de-DE" sz="2000" b="0" strike="noStrike" spc="-1" dirty="0">
              <a:latin typeface="Calibri"/>
            </a:endParaRPr>
          </a:p>
          <a:p>
            <a:pPr>
              <a:lnSpc>
                <a:spcPct val="100000"/>
              </a:lnSpc>
            </a:pPr>
            <a:endParaRPr lang="de-DE" sz="2000" b="0" strike="noStrike" spc="-1" dirty="0">
              <a:latin typeface="Calibri"/>
            </a:endParaRPr>
          </a:p>
        </p:txBody>
      </p:sp>
      <p:sp>
        <p:nvSpPr>
          <p:cNvPr id="46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E891F2E-2D47-4011-A0C4-C0A53A4DCA8A}" type="slidenum">
              <a:rPr lang="en-GB" sz="1200" b="0" strike="noStrike" spc="-1">
                <a:latin typeface="Calibri"/>
              </a:rPr>
              <a:t>1</a:t>
            </a:fld>
            <a:endParaRPr lang="de-DE" sz="1200" b="0" strike="noStrike" spc="-1">
              <a:latin typeface="Calibri"/>
            </a:endParaRPr>
          </a:p>
        </p:txBody>
      </p:sp>
    </p:spTree>
    <p:extLst>
      <p:ext uri="{BB962C8B-B14F-4D97-AF65-F5344CB8AC3E}">
        <p14:creationId xmlns:p14="http://schemas.microsoft.com/office/powerpoint/2010/main" val="255750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noRot="1" noChangeAspect="1"/>
          </p:cNvSpPr>
          <p:nvPr>
            <p:ph type="sldImg"/>
          </p:nvPr>
        </p:nvSpPr>
        <p:spPr>
          <a:xfrm>
            <a:off x="2900363" y="857250"/>
            <a:ext cx="3343275" cy="2314575"/>
          </a:xfrm>
          <a:prstGeom prst="rect">
            <a:avLst/>
          </a:prstGeom>
        </p:spPr>
      </p:sp>
      <p:sp>
        <p:nvSpPr>
          <p:cNvPr id="542"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Die 3 kg Chemikalien werden hier mit den 3 Kilo-Packungen Zucker visualisiert.</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Quelle: https://</a:t>
            </a:r>
            <a:r>
              <a:rPr lang="de-DE" sz="2000" b="0" strike="noStrike" spc="-1" dirty="0" err="1">
                <a:latin typeface="Calibri"/>
              </a:rPr>
              <a:t>www.fashionrevolution.org</a:t>
            </a:r>
            <a:r>
              <a:rPr lang="de-DE" sz="2000" b="0" strike="noStrike" spc="-1" dirty="0">
                <a:latin typeface="Calibri"/>
              </a:rPr>
              <a:t>/</a:t>
            </a:r>
            <a:r>
              <a:rPr lang="de-DE" sz="2000" b="0" strike="noStrike" spc="-1" dirty="0" err="1">
                <a:latin typeface="Calibri"/>
              </a:rPr>
              <a:t>wp</a:t>
            </a:r>
            <a:r>
              <a:rPr lang="de-DE" sz="2000" b="0" strike="noStrike" spc="-1" dirty="0">
                <a:latin typeface="Calibri"/>
              </a:rPr>
              <a:t>-content/</a:t>
            </a:r>
            <a:r>
              <a:rPr lang="de-DE" sz="2000" b="0" strike="noStrike" spc="-1" dirty="0" err="1">
                <a:latin typeface="Calibri"/>
              </a:rPr>
              <a:t>uploads</a:t>
            </a:r>
            <a:r>
              <a:rPr lang="de-DE" sz="2000" b="0" strike="noStrike" spc="-1" dirty="0">
                <a:latin typeface="Calibri"/>
              </a:rPr>
              <a:t>/2017/02/</a:t>
            </a:r>
            <a:r>
              <a:rPr lang="de-DE" sz="2000" b="0" strike="noStrike" spc="-1" dirty="0" err="1">
                <a:latin typeface="Calibri"/>
              </a:rPr>
              <a:t>What</a:t>
            </a:r>
            <a:r>
              <a:rPr lang="de-DE" sz="2000" b="0" strike="noStrike" spc="-1" dirty="0">
                <a:latin typeface="Calibri"/>
              </a:rPr>
              <a:t>-</a:t>
            </a:r>
            <a:r>
              <a:rPr lang="de-DE" sz="2000" b="0" strike="noStrike" spc="-1" dirty="0" err="1">
                <a:latin typeface="Calibri"/>
              </a:rPr>
              <a:t>My</a:t>
            </a:r>
            <a:r>
              <a:rPr lang="de-DE" sz="2000" b="0" strike="noStrike" spc="-1" dirty="0">
                <a:latin typeface="Calibri"/>
              </a:rPr>
              <a:t>-Jeans-Say-</a:t>
            </a:r>
            <a:r>
              <a:rPr lang="de-DE" sz="2000" b="0" strike="noStrike" spc="-1" dirty="0" err="1">
                <a:latin typeface="Calibri"/>
              </a:rPr>
              <a:t>About</a:t>
            </a:r>
            <a:r>
              <a:rPr lang="de-DE" sz="2000" b="0" strike="noStrike" spc="-1" dirty="0">
                <a:latin typeface="Calibri"/>
              </a:rPr>
              <a:t>-</a:t>
            </a:r>
            <a:r>
              <a:rPr lang="de-DE" sz="2000" b="0" strike="noStrike" spc="-1" dirty="0" err="1">
                <a:latin typeface="Calibri"/>
              </a:rPr>
              <a:t>the-Garment-Industry.pdf</a:t>
            </a:r>
            <a:r>
              <a:rPr lang="de-DE" sz="2000" b="0" strike="noStrike" spc="-1" dirty="0">
                <a:latin typeface="Calibri"/>
              </a:rPr>
              <a:t> , Stand 26.02.2021</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Hier auch möglich: Ein Exkurs über schwarze Farbe als giftigste Farbstoff-Kombi:</a:t>
            </a:r>
          </a:p>
          <a:p>
            <a:pPr marL="216000" indent="-216000">
              <a:lnSpc>
                <a:spcPct val="100000"/>
              </a:lnSpc>
            </a:pPr>
            <a:r>
              <a:rPr lang="de-DE" sz="2000" b="0" strike="noStrike" spc="-1" dirty="0">
                <a:latin typeface="Calibri"/>
              </a:rPr>
              <a:t>https://</a:t>
            </a:r>
            <a:r>
              <a:rPr lang="de-DE" sz="2000" b="0" strike="noStrike" spc="-1" dirty="0" err="1">
                <a:latin typeface="Calibri"/>
              </a:rPr>
              <a:t>utopia.de</a:t>
            </a:r>
            <a:r>
              <a:rPr lang="de-DE" sz="2000" b="0" strike="noStrike" spc="-1" dirty="0">
                <a:latin typeface="Calibri"/>
              </a:rPr>
              <a:t>/</a:t>
            </a:r>
            <a:r>
              <a:rPr lang="de-DE" sz="2000" b="0" strike="noStrike" spc="-1" dirty="0" err="1">
                <a:latin typeface="Calibri"/>
              </a:rPr>
              <a:t>ratgeber</a:t>
            </a:r>
            <a:r>
              <a:rPr lang="de-DE" sz="2000" b="0" strike="noStrike" spc="-1" dirty="0">
                <a:latin typeface="Calibri"/>
              </a:rPr>
              <a:t>/</a:t>
            </a:r>
            <a:r>
              <a:rPr lang="de-DE" sz="2000" b="0" strike="noStrike" spc="-1" dirty="0" err="1">
                <a:latin typeface="Calibri"/>
              </a:rPr>
              <a:t>schadstoffe</a:t>
            </a:r>
            <a:r>
              <a:rPr lang="de-DE" sz="2000" b="0" strike="noStrike" spc="-1" dirty="0">
                <a:latin typeface="Calibri"/>
              </a:rPr>
              <a:t>-textilien/  , Stand 26.02.2021</a:t>
            </a:r>
          </a:p>
          <a:p>
            <a:pPr>
              <a:lnSpc>
                <a:spcPct val="100000"/>
              </a:lnSpc>
              <a:tabLst>
                <a:tab pos="0" algn="l"/>
              </a:tabLst>
            </a:pPr>
            <a:r>
              <a:rPr lang="de-DE" sz="2000" b="0" strike="noStrike" spc="-1" dirty="0">
                <a:latin typeface="Calibri"/>
              </a:rPr>
              <a:t>https://</a:t>
            </a:r>
            <a:r>
              <a:rPr lang="de-DE" sz="2000" b="0" strike="noStrike" spc="-1" dirty="0" err="1">
                <a:latin typeface="Calibri"/>
              </a:rPr>
              <a:t>utopia.de</a:t>
            </a:r>
            <a:r>
              <a:rPr lang="de-DE" sz="2000" b="0" strike="noStrike" spc="-1" dirty="0">
                <a:latin typeface="Calibri"/>
              </a:rPr>
              <a:t>/</a:t>
            </a:r>
            <a:r>
              <a:rPr lang="de-DE" sz="2000" b="0" strike="noStrike" spc="-1" dirty="0" err="1">
                <a:latin typeface="Calibri"/>
              </a:rPr>
              <a:t>ratgeber</a:t>
            </a:r>
            <a:r>
              <a:rPr lang="de-DE" sz="2000" b="0" strike="noStrike" spc="-1" dirty="0">
                <a:latin typeface="Calibri"/>
              </a:rPr>
              <a:t>/schwarze-kleidung/. Z.B. mit Tipps für die Behandlung schwarzer Kleidung , Stand 26.02.2021</a:t>
            </a:r>
          </a:p>
          <a:p>
            <a:pPr>
              <a:lnSpc>
                <a:spcPct val="100000"/>
              </a:lnSpc>
              <a:tabLst>
                <a:tab pos="0" algn="l"/>
              </a:tabLst>
            </a:pPr>
            <a:endParaRPr lang="de-DE" sz="2000" b="0" strike="noStrike" spc="-1" dirty="0">
              <a:latin typeface="Calibri"/>
            </a:endParaRPr>
          </a:p>
          <a:p>
            <a:pPr>
              <a:lnSpc>
                <a:spcPct val="100000"/>
              </a:lnSpc>
              <a:tabLst>
                <a:tab pos="0" algn="l"/>
              </a:tabLst>
            </a:pPr>
            <a:r>
              <a:rPr lang="de-DE" sz="1200" b="0" strike="noStrike" spc="-1" dirty="0">
                <a:solidFill>
                  <a:srgbClr val="000000"/>
                </a:solidFill>
                <a:latin typeface="+mn-lt"/>
                <a:ea typeface="+mn-ea"/>
              </a:rPr>
              <a:t>Schadstoffhaltige Färbung</a:t>
            </a:r>
            <a:endParaRPr lang="de-DE" sz="1200" b="0" strike="noStrike" spc="-1" dirty="0">
              <a:latin typeface="Calibri"/>
            </a:endParaRPr>
          </a:p>
          <a:p>
            <a:pPr>
              <a:lnSpc>
                <a:spcPct val="100000"/>
              </a:lnSpc>
              <a:tabLst>
                <a:tab pos="0" algn="l"/>
              </a:tabLst>
            </a:pPr>
            <a:r>
              <a:rPr lang="de-DE" sz="1200" b="0" strike="noStrike" spc="-1" dirty="0">
                <a:solidFill>
                  <a:srgbClr val="000000"/>
                </a:solidFill>
                <a:latin typeface="+mn-lt"/>
                <a:ea typeface="+mn-ea"/>
              </a:rPr>
              <a:t>Das Kleine Schwarze ist ein Klassiker im Kleiderschrank. Dumm nur, dass schwarz die mit Abstand am stärksten mit Schadstoffen belastete Färbung in Kleidung und Textilien ist. Ist diese Färbung minderwertig und kann sie sich, wie zum Beispiel bei Kunstfaser häufig, nicht richtig mit dem Stoff verbinden, wird sie bei Hautkontakt durch Schweiß leicht ausgewaschen und gelangt in den Körper. Dort kann die Farbe Hautreizungen und Allergien hervorrufen.</a:t>
            </a:r>
            <a:endParaRPr lang="de-DE" sz="1200" b="0" strike="noStrike" spc="-1" dirty="0">
              <a:latin typeface="Calibri"/>
            </a:endParaRPr>
          </a:p>
          <a:p>
            <a:pPr>
              <a:lnSpc>
                <a:spcPct val="100000"/>
              </a:lnSpc>
              <a:tabLst>
                <a:tab pos="0" algn="l"/>
              </a:tabLst>
            </a:pPr>
            <a:endParaRPr lang="de-DE" sz="1200" b="0" strike="noStrike" spc="-1" dirty="0">
              <a:latin typeface="Calibri"/>
            </a:endParaRPr>
          </a:p>
          <a:p>
            <a:pPr>
              <a:lnSpc>
                <a:spcPct val="100000"/>
              </a:lnSpc>
              <a:tabLst>
                <a:tab pos="0" algn="l"/>
              </a:tabLst>
            </a:pPr>
            <a:endParaRPr lang="de-DE" sz="1200" b="0" strike="noStrike" spc="-1" dirty="0">
              <a:latin typeface="Calibri"/>
            </a:endParaRPr>
          </a:p>
          <a:p>
            <a:pPr>
              <a:lnSpc>
                <a:spcPct val="100000"/>
              </a:lnSpc>
              <a:tabLst>
                <a:tab pos="0" algn="l"/>
              </a:tabLst>
            </a:pPr>
            <a:endParaRPr lang="de-DE" sz="1200" b="0" strike="noStrike" spc="-1" dirty="0">
              <a:latin typeface="Calibri"/>
            </a:endParaRPr>
          </a:p>
        </p:txBody>
      </p:sp>
      <p:sp>
        <p:nvSpPr>
          <p:cNvPr id="543"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08391C33-69BB-4B0C-9CC2-DCD5AC6E1F58}" type="slidenum">
              <a:rPr lang="en-GB" sz="1200" b="0" strike="noStrike" spc="-1">
                <a:latin typeface="Calibri"/>
              </a:rPr>
              <a:t>10</a:t>
            </a:fld>
            <a:endParaRPr lang="de-DE" sz="1200" b="0" strike="noStrike" spc="-1">
              <a:latin typeface="Calibri"/>
            </a:endParaRPr>
          </a:p>
        </p:txBody>
      </p:sp>
    </p:spTree>
    <p:extLst>
      <p:ext uri="{BB962C8B-B14F-4D97-AF65-F5344CB8AC3E}">
        <p14:creationId xmlns:p14="http://schemas.microsoft.com/office/powerpoint/2010/main" val="85740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PlaceHolder 1"/>
          <p:cNvSpPr>
            <a:spLocks noGrp="1" noRot="1" noChangeAspect="1"/>
          </p:cNvSpPr>
          <p:nvPr>
            <p:ph type="sldImg"/>
          </p:nvPr>
        </p:nvSpPr>
        <p:spPr>
          <a:xfrm>
            <a:off x="2900363" y="857250"/>
            <a:ext cx="3343275" cy="2314575"/>
          </a:xfrm>
          <a:prstGeom prst="rect">
            <a:avLst/>
          </a:prstGeom>
        </p:spPr>
      </p:sp>
      <p:sp>
        <p:nvSpPr>
          <p:cNvPr id="545"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Quelle: Der Fair Trade Kanal, </a:t>
            </a:r>
            <a:r>
              <a:rPr lang="de-DE" sz="2000" b="0" u="sng" strike="noStrike" spc="-1" dirty="0">
                <a:solidFill>
                  <a:srgbClr val="000000"/>
                </a:solidFill>
                <a:uFillTx/>
                <a:latin typeface="Calibri"/>
                <a:hlinkClick r:id="rId3"/>
              </a:rPr>
              <a:t>https://www.youtube.com/watch?v=T9C3JiXHq8Y</a:t>
            </a:r>
            <a:r>
              <a:rPr lang="de-DE" sz="2000" b="0" strike="noStrike" spc="-1" dirty="0">
                <a:solidFill>
                  <a:srgbClr val="000000"/>
                </a:solidFill>
                <a:latin typeface="Calibri"/>
              </a:rPr>
              <a:t>, Stand 25.02.21</a:t>
            </a: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p:txBody>
      </p:sp>
      <p:sp>
        <p:nvSpPr>
          <p:cNvPr id="546"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FF2A2884-FCDD-4C96-83C4-FDF4D70A6E6D}" type="slidenum">
              <a:rPr lang="en-GB" sz="1200" b="0" strike="noStrike" spc="-1">
                <a:latin typeface="Calibri"/>
              </a:rPr>
              <a:t>11</a:t>
            </a:fld>
            <a:endParaRPr lang="de-DE" sz="1200" b="0" strike="noStrike" spc="-1">
              <a:latin typeface="Calibri"/>
            </a:endParaRPr>
          </a:p>
        </p:txBody>
      </p:sp>
    </p:spTree>
    <p:extLst>
      <p:ext uri="{BB962C8B-B14F-4D97-AF65-F5344CB8AC3E}">
        <p14:creationId xmlns:p14="http://schemas.microsoft.com/office/powerpoint/2010/main" val="556133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PlaceHolder 1"/>
          <p:cNvSpPr>
            <a:spLocks noGrp="1" noRot="1" noChangeAspect="1"/>
          </p:cNvSpPr>
          <p:nvPr>
            <p:ph type="sldImg"/>
          </p:nvPr>
        </p:nvSpPr>
        <p:spPr>
          <a:xfrm>
            <a:off x="2900363" y="857250"/>
            <a:ext cx="3343275" cy="2314575"/>
          </a:xfrm>
          <a:prstGeom prst="rect">
            <a:avLst/>
          </a:prstGeom>
        </p:spPr>
      </p:sp>
      <p:sp>
        <p:nvSpPr>
          <p:cNvPr id="551"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Die chemische Behandlung der meisten Textilien ist nicht nur ein Problem für die </a:t>
            </a:r>
            <a:r>
              <a:rPr lang="de-DE" sz="2000" b="0" strike="noStrike" spc="-1" dirty="0" err="1">
                <a:latin typeface="Calibri"/>
              </a:rPr>
              <a:t>ArbeiterInnen</a:t>
            </a:r>
            <a:r>
              <a:rPr lang="de-DE" sz="2000" b="0" strike="noStrike" spc="-1" dirty="0">
                <a:latin typeface="Calibri"/>
              </a:rPr>
              <a:t> und deren Umwelt in den Produktionsländern. Die Belastung unseres Ökosystems setzt sich durch die Auswaschungen der Chemikalien bei der Pflege der Kleidung fort. Außerdem können die Farbstoffe auch unseren Körper belasten, indem wir sie über unsere Haut aufnehmen. Deshalb sollten neu gekaufte Kleidungsstücke immer erst gewaschen werden, bevor wir sie tragen.</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Filmtipp: „River Blue“, 2016, </a:t>
            </a:r>
            <a:r>
              <a:rPr lang="de-DE" sz="2000" b="0" strike="noStrike" spc="-1" dirty="0" err="1">
                <a:latin typeface="Calibri"/>
              </a:rPr>
              <a:t>by</a:t>
            </a:r>
            <a:r>
              <a:rPr lang="de-DE" sz="2000" b="0" strike="noStrike" spc="-1" dirty="0">
                <a:latin typeface="Calibri"/>
              </a:rPr>
              <a:t> Roger Williams, Marc Angelo</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Quellen: </a:t>
            </a:r>
          </a:p>
          <a:p>
            <a:pPr marL="216000" indent="-216000">
              <a:lnSpc>
                <a:spcPct val="100000"/>
              </a:lnSpc>
            </a:pPr>
            <a:r>
              <a:rPr lang="de-DE" sz="2000" b="0" strike="noStrike" spc="-1" dirty="0">
                <a:latin typeface="Calibri"/>
              </a:rPr>
              <a:t>https://</a:t>
            </a:r>
            <a:r>
              <a:rPr lang="de-DE" sz="2000" b="0" strike="noStrike" spc="-1" dirty="0" err="1">
                <a:latin typeface="Calibri"/>
              </a:rPr>
              <a:t>www.fashionrevolution.org</a:t>
            </a:r>
            <a:r>
              <a:rPr lang="de-DE" sz="2000" b="0" strike="noStrike" spc="-1" dirty="0">
                <a:latin typeface="Calibri"/>
              </a:rPr>
              <a:t>/</a:t>
            </a:r>
            <a:r>
              <a:rPr lang="de-DE" sz="2000" b="0" strike="noStrike" spc="-1" dirty="0" err="1">
                <a:latin typeface="Calibri"/>
              </a:rPr>
              <a:t>wp</a:t>
            </a:r>
            <a:r>
              <a:rPr lang="de-DE" sz="2000" b="0" strike="noStrike" spc="-1" dirty="0">
                <a:latin typeface="Calibri"/>
              </a:rPr>
              <a:t>-content/</a:t>
            </a:r>
            <a:r>
              <a:rPr lang="de-DE" sz="2000" b="0" strike="noStrike" spc="-1" dirty="0" err="1">
                <a:latin typeface="Calibri"/>
              </a:rPr>
              <a:t>uploads</a:t>
            </a:r>
            <a:r>
              <a:rPr lang="de-DE" sz="2000" b="0" strike="noStrike" spc="-1" dirty="0">
                <a:latin typeface="Calibri"/>
              </a:rPr>
              <a:t>/2017/02/</a:t>
            </a:r>
            <a:r>
              <a:rPr lang="de-DE" sz="2000" b="0" strike="noStrike" spc="-1" dirty="0" err="1">
                <a:latin typeface="Calibri"/>
              </a:rPr>
              <a:t>What</a:t>
            </a:r>
            <a:r>
              <a:rPr lang="de-DE" sz="2000" b="0" strike="noStrike" spc="-1" dirty="0">
                <a:latin typeface="Calibri"/>
              </a:rPr>
              <a:t>-</a:t>
            </a:r>
            <a:r>
              <a:rPr lang="de-DE" sz="2000" b="0" strike="noStrike" spc="-1" dirty="0" err="1">
                <a:latin typeface="Calibri"/>
              </a:rPr>
              <a:t>My</a:t>
            </a:r>
            <a:r>
              <a:rPr lang="de-DE" sz="2000" b="0" strike="noStrike" spc="-1" dirty="0">
                <a:latin typeface="Calibri"/>
              </a:rPr>
              <a:t>-Jeans-Say-</a:t>
            </a:r>
            <a:r>
              <a:rPr lang="de-DE" sz="2000" b="0" strike="noStrike" spc="-1" dirty="0" err="1">
                <a:latin typeface="Calibri"/>
              </a:rPr>
              <a:t>About</a:t>
            </a:r>
            <a:r>
              <a:rPr lang="de-DE" sz="2000" b="0" strike="noStrike" spc="-1" dirty="0">
                <a:latin typeface="Calibri"/>
              </a:rPr>
              <a:t>-</a:t>
            </a:r>
            <a:r>
              <a:rPr lang="de-DE" sz="2000" b="0" strike="noStrike" spc="-1" dirty="0" err="1">
                <a:latin typeface="Calibri"/>
              </a:rPr>
              <a:t>the-Garment-Industry.pdf</a:t>
            </a:r>
            <a:r>
              <a:rPr lang="de-DE" sz="2000" b="0" strike="noStrike" spc="-1" dirty="0">
                <a:latin typeface="Calibri"/>
              </a:rPr>
              <a:t> ,  Stand 26.02.2021</a:t>
            </a:r>
          </a:p>
          <a:p>
            <a:pPr>
              <a:lnSpc>
                <a:spcPct val="100000"/>
              </a:lnSpc>
              <a:tabLst>
                <a:tab pos="0" algn="l"/>
              </a:tabLst>
            </a:pPr>
            <a:r>
              <a:rPr lang="de-DE" sz="2000" b="0" u="sng" strike="noStrike" spc="-1" dirty="0">
                <a:solidFill>
                  <a:srgbClr val="000000"/>
                </a:solidFill>
                <a:uFillTx/>
                <a:latin typeface="Calibri"/>
                <a:hlinkClick r:id="rId3"/>
              </a:rPr>
              <a:t>http://www.umweltinstitut.org/fragen-und-antworten/bekleidung/von-der-baumwolle-zum-t-shirt.html</a:t>
            </a:r>
            <a:r>
              <a:rPr lang="de-DE" sz="2000" b="0" strike="noStrike" spc="-1" dirty="0">
                <a:solidFill>
                  <a:srgbClr val="000000"/>
                </a:solidFill>
                <a:latin typeface="Calibri"/>
              </a:rPr>
              <a:t> , Stand 12.02.2021</a:t>
            </a:r>
            <a:endParaRPr lang="de-DE" sz="2000" b="0" strike="noStrike" spc="-1" dirty="0">
              <a:latin typeface="Calibri"/>
            </a:endParaRPr>
          </a:p>
          <a:p>
            <a:pPr>
              <a:lnSpc>
                <a:spcPct val="100000"/>
              </a:lnSpc>
              <a:tabLst>
                <a:tab pos="0" algn="l"/>
              </a:tabLst>
            </a:pPr>
            <a:endParaRPr lang="de-DE" sz="2000" b="0" strike="noStrike" spc="-1" dirty="0">
              <a:latin typeface="Calibri"/>
            </a:endParaRPr>
          </a:p>
        </p:txBody>
      </p:sp>
      <p:sp>
        <p:nvSpPr>
          <p:cNvPr id="552"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FD856F6F-D78A-441A-A08F-1014499EFF65}" type="slidenum">
              <a:rPr lang="en-GB" sz="1200" b="0" strike="noStrike" spc="-1">
                <a:latin typeface="Calibri"/>
              </a:rPr>
              <a:t>12</a:t>
            </a:fld>
            <a:endParaRPr lang="de-DE" sz="1200" b="0" strike="noStrike" spc="-1">
              <a:latin typeface="Calibri"/>
            </a:endParaRPr>
          </a:p>
        </p:txBody>
      </p:sp>
    </p:spTree>
    <p:extLst>
      <p:ext uri="{BB962C8B-B14F-4D97-AF65-F5344CB8AC3E}">
        <p14:creationId xmlns:p14="http://schemas.microsoft.com/office/powerpoint/2010/main" val="922336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weiterer ökologischer Aspekt der Textilindustrie ist die hohe CO</a:t>
            </a:r>
            <a:r>
              <a:rPr lang="de-DE" baseline="-25000" dirty="0"/>
              <a:t>2</a:t>
            </a:r>
            <a:r>
              <a:rPr lang="de-DE" dirty="0"/>
              <a:t>-Belastung:</a:t>
            </a:r>
          </a:p>
          <a:p>
            <a:r>
              <a:rPr lang="de-DE" dirty="0"/>
              <a:t>Jede/r hinterlässt </a:t>
            </a:r>
            <a:r>
              <a:rPr lang="de-DE"/>
              <a:t>einen persönlichen, </a:t>
            </a:r>
            <a:r>
              <a:rPr lang="de-DE" dirty="0"/>
              <a:t>ökologischen CO</a:t>
            </a:r>
            <a:r>
              <a:rPr lang="de-DE" baseline="-25000" dirty="0"/>
              <a:t>2</a:t>
            </a:r>
            <a:r>
              <a:rPr lang="de-DE" dirty="0"/>
              <a:t>-Fußabdruck. </a:t>
            </a:r>
          </a:p>
          <a:p>
            <a:r>
              <a:rPr lang="de-DE" dirty="0"/>
              <a:t>Mit diesem Ausdruck definiert man </a:t>
            </a:r>
            <a:r>
              <a:rPr lang="de-DE" sz="1200" b="0" i="0" u="none" strike="noStrike" kern="1200" dirty="0">
                <a:solidFill>
                  <a:schemeClr val="tx1"/>
                </a:solidFill>
                <a:effectLst/>
                <a:latin typeface="+mn-lt"/>
                <a:ea typeface="+mn-ea"/>
                <a:cs typeface="+mn-cs"/>
              </a:rPr>
              <a:t>die biologisch produktive Fläche auf der Erde, die notwendig ist, um den Lebensstil und Lebensstandard eines Menschen (unter den heutigen Produktionsbedingungen) dauerhaft zu ermöglichen.</a:t>
            </a:r>
          </a:p>
          <a:p>
            <a:r>
              <a:rPr lang="de-DE" sz="1200" b="0" i="0" u="none" strike="noStrike" kern="1200" dirty="0">
                <a:solidFill>
                  <a:schemeClr val="tx1"/>
                </a:solidFill>
                <a:effectLst/>
                <a:latin typeface="+mn-lt"/>
                <a:ea typeface="+mn-ea"/>
                <a:cs typeface="+mn-cs"/>
              </a:rPr>
              <a:t>Der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-Fußabdruck lässt sich auch für Personen, Organisationen, Länder und Events (z. B. eine Urlaubsreise) etc. berechnen. Wer die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-Fußabdrücke mehrerer Handlungsalternativen kennt, kann diese Zahlen mit anderen Faktoren abwägen und bei Entscheidungen berücksichtigen.</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Quelle:</a:t>
            </a:r>
          </a:p>
          <a:p>
            <a:r>
              <a:rPr lang="de-DE" dirty="0"/>
              <a:t>https://</a:t>
            </a:r>
            <a:r>
              <a:rPr lang="de-DE" dirty="0" err="1"/>
              <a:t>www.bildung-oekologie.de</a:t>
            </a:r>
            <a:r>
              <a:rPr lang="de-DE" dirty="0"/>
              <a:t>/der-</a:t>
            </a:r>
            <a:r>
              <a:rPr lang="de-DE" dirty="0" err="1"/>
              <a:t>oekologische</a:t>
            </a:r>
            <a:r>
              <a:rPr lang="de-DE" dirty="0"/>
              <a:t>-</a:t>
            </a:r>
            <a:r>
              <a:rPr lang="de-DE" dirty="0" err="1"/>
              <a:t>fussabdruck</a:t>
            </a:r>
            <a:r>
              <a:rPr lang="de-DE" dirty="0"/>
              <a:t>/ , Stand 01.03.21</a:t>
            </a:r>
          </a:p>
        </p:txBody>
      </p:sp>
      <p:sp>
        <p:nvSpPr>
          <p:cNvPr id="4" name="Foliennummernplatzhalter 3"/>
          <p:cNvSpPr>
            <a:spLocks noGrp="1"/>
          </p:cNvSpPr>
          <p:nvPr>
            <p:ph type="sldNum" sz="quarter" idx="5"/>
          </p:nvPr>
        </p:nvSpPr>
        <p:spPr/>
        <p:txBody>
          <a:bodyPr/>
          <a:lstStyle/>
          <a:p>
            <a:fld id="{4C64167E-C497-0A40-B064-A74F921F976E}" type="slidenum">
              <a:rPr lang="en-GB" smtClean="0"/>
              <a:t>13</a:t>
            </a:fld>
            <a:endParaRPr lang="en-GB"/>
          </a:p>
        </p:txBody>
      </p:sp>
    </p:spTree>
    <p:extLst>
      <p:ext uri="{BB962C8B-B14F-4D97-AF65-F5344CB8AC3E}">
        <p14:creationId xmlns:p14="http://schemas.microsoft.com/office/powerpoint/2010/main" val="330357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für ein schlichtes weißes T-Shirt lässt sich so der ökologische Fußabdruck berechnen: </a:t>
            </a:r>
          </a:p>
          <a:p>
            <a:r>
              <a:rPr lang="de-DE" dirty="0"/>
              <a:t>über den ganzen Lebensweg betrachtet, fallen dabei ganze 11 kg CO</a:t>
            </a:r>
            <a:r>
              <a:rPr lang="de-DE" baseline="-25000" dirty="0"/>
              <a:t>2</a:t>
            </a:r>
            <a:r>
              <a:rPr lang="de-DE" dirty="0"/>
              <a:t>  für ein einzelnes, unspektakuläres T-Shirt an!</a:t>
            </a:r>
          </a:p>
          <a:p>
            <a:endParaRPr lang="de-DE" dirty="0"/>
          </a:p>
          <a:p>
            <a:r>
              <a:rPr lang="de-DE" dirty="0"/>
              <a:t>Quellen:</a:t>
            </a:r>
          </a:p>
          <a:p>
            <a:r>
              <a:rPr lang="de-DE" dirty="0"/>
              <a:t>Carbon </a:t>
            </a:r>
            <a:r>
              <a:rPr lang="de-DE" dirty="0" err="1"/>
              <a:t>Footprint</a:t>
            </a:r>
            <a:r>
              <a:rPr lang="de-DE" dirty="0"/>
              <a:t> Studie im Auftrag der Otto Gruppe: https://</a:t>
            </a:r>
            <a:r>
              <a:rPr lang="de-DE" dirty="0" err="1"/>
              <a:t>www.systain.com</a:t>
            </a:r>
            <a:r>
              <a:rPr lang="de-DE" dirty="0"/>
              <a:t>/</a:t>
            </a:r>
            <a:r>
              <a:rPr lang="de-DE" dirty="0" err="1"/>
              <a:t>einblicke</a:t>
            </a:r>
            <a:r>
              <a:rPr lang="de-DE" dirty="0"/>
              <a:t>/</a:t>
            </a:r>
            <a:r>
              <a:rPr lang="de-DE" dirty="0" err="1"/>
              <a:t>studien</a:t>
            </a:r>
            <a:r>
              <a:rPr lang="de-DE" dirty="0"/>
              <a:t>/</a:t>
            </a:r>
            <a:r>
              <a:rPr lang="de-DE" dirty="0" err="1"/>
              <a:t>carbon</a:t>
            </a:r>
            <a:r>
              <a:rPr lang="de-DE" dirty="0"/>
              <a:t>-</a:t>
            </a:r>
            <a:r>
              <a:rPr lang="de-DE" dirty="0" err="1"/>
              <a:t>footprint</a:t>
            </a:r>
            <a:r>
              <a:rPr lang="de-DE" dirty="0"/>
              <a:t>-von-bekleidung/ ,  Stand 01.03.2021</a:t>
            </a:r>
          </a:p>
          <a:p>
            <a:r>
              <a:rPr lang="de-DE" dirty="0">
                <a:hlinkClick r:id="rId3"/>
              </a:rPr>
              <a:t>https://www.verbund.com/de-at/blog/blog-artikel/2012/10/03/energie-fussabdruck-shirt-bekleidung-ressourcen</a:t>
            </a:r>
            <a:endParaRPr lang="de-DE" dirty="0"/>
          </a:p>
          <a:p>
            <a:endParaRPr lang="de-DE" dirty="0"/>
          </a:p>
          <a:p>
            <a:endParaRPr lang="de-DE" dirty="0"/>
          </a:p>
          <a:p>
            <a:r>
              <a:rPr lang="de-DE" dirty="0"/>
              <a:t>Weitere Quelle:</a:t>
            </a:r>
          </a:p>
          <a:p>
            <a:r>
              <a:rPr lang="de-DE" dirty="0"/>
              <a:t>https://</a:t>
            </a:r>
            <a:r>
              <a:rPr lang="de-DE" dirty="0" err="1"/>
              <a:t>prod-drupal-files.storage.googleapis.com</a:t>
            </a:r>
            <a:r>
              <a:rPr lang="de-DE" dirty="0"/>
              <a:t>/</a:t>
            </a:r>
            <a:r>
              <a:rPr lang="de-DE" dirty="0" err="1"/>
              <a:t>documents</a:t>
            </a:r>
            <a:r>
              <a:rPr lang="de-DE" dirty="0"/>
              <a:t>/</a:t>
            </a:r>
            <a:r>
              <a:rPr lang="de-DE" dirty="0" err="1"/>
              <a:t>resource</a:t>
            </a:r>
            <a:r>
              <a:rPr lang="de-DE" dirty="0"/>
              <a:t>/</a:t>
            </a:r>
            <a:r>
              <a:rPr lang="de-DE" dirty="0" err="1"/>
              <a:t>public</a:t>
            </a:r>
            <a:r>
              <a:rPr lang="de-DE" dirty="0"/>
              <a:t>/International%20Carbon%20Flows%20-%20Clothing%20-%20REPORT.pdf ,  Stand 17.02.2021, Report von 2011</a:t>
            </a:r>
          </a:p>
          <a:p>
            <a:r>
              <a:rPr lang="de-DE" dirty="0"/>
              <a:t>Leicht veränderte Zahlenangaben dort, Seite 10: 15 kg CO2 für ein 250 </a:t>
            </a:r>
            <a:r>
              <a:rPr lang="de-DE" dirty="0" err="1"/>
              <a:t>g</a:t>
            </a:r>
            <a:r>
              <a:rPr lang="de-DE" dirty="0"/>
              <a:t> T-Shirt, ca. 52% davon fallen in der Nutzungsphase an</a:t>
            </a:r>
          </a:p>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14</a:t>
            </a:fld>
            <a:endParaRPr lang="en-GB"/>
          </a:p>
        </p:txBody>
      </p:sp>
    </p:spTree>
    <p:extLst>
      <p:ext uri="{BB962C8B-B14F-4D97-AF65-F5344CB8AC3E}">
        <p14:creationId xmlns:p14="http://schemas.microsoft.com/office/powerpoint/2010/main" val="49902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In dieser Grafik ist der ökologische Fußabdruck eines T-Shirts genau aufgeschlüsselt: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Herstellung und Gebrauch bilden dabei mit fast einem Drittel den höchsten Emissionsanteil.</a:t>
            </a:r>
          </a:p>
          <a:p>
            <a:r>
              <a:rPr lang="de-DE" sz="1200" b="0" i="0" u="none" strike="noStrike" kern="1200" dirty="0">
                <a:solidFill>
                  <a:schemeClr val="tx1"/>
                </a:solidFill>
                <a:effectLst/>
                <a:latin typeface="+mn-lt"/>
                <a:ea typeface="+mn-ea"/>
                <a:cs typeface="+mn-cs"/>
              </a:rPr>
              <a:t>Im Sektor Baumwollanbau geht  die Hälfte der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-emissionen (Menge Treibhaus) auf Düngemittel zurück. Die andere Hälfte betrifft den Energieverbrauch bei der Bearbeitung der Felder und Entkörnung der Saatbaumwolle.</a:t>
            </a:r>
          </a:p>
          <a:p>
            <a:pPr fontAlgn="base"/>
            <a:r>
              <a:rPr lang="de-DE" sz="1200" b="0" i="0" u="none" strike="noStrike" kern="1200" dirty="0">
                <a:solidFill>
                  <a:schemeClr val="tx1"/>
                </a:solidFill>
                <a:effectLst/>
                <a:latin typeface="+mn-lt"/>
                <a:ea typeface="+mn-ea"/>
                <a:cs typeface="+mn-cs"/>
              </a:rPr>
              <a:t> Der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-Anteil beim Transport fällt mit 290 Gramm dabei überraschend gering aus. Immerhin 35.000 km hat das Shirt von der Baumwollproduktion in den USA über Bangladesch nach Deutschland per Schiff zurückgelegt,. Käme das fertige Bekleidungsstück dagegen nicht mit dem Schiff sondern dem Flugzeug in den Verkauf, würden die Emissionen auf 4 kg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 ansteigen.</a:t>
            </a:r>
          </a:p>
          <a:p>
            <a:pPr fontAlgn="base"/>
            <a:r>
              <a:rPr lang="de-DE" sz="1200" b="0" i="0" u="none" strike="noStrike" kern="1200" dirty="0">
                <a:solidFill>
                  <a:schemeClr val="tx1"/>
                </a:solidFill>
                <a:effectLst/>
                <a:latin typeface="+mn-lt"/>
                <a:ea typeface="+mn-ea"/>
                <a:cs typeface="+mn-cs"/>
              </a:rPr>
              <a:t>Sehr hoch ist auch der Emissionswert der Näherei, also im Sektor Herstellung: Fast 600 Gramm gehen dabei in der Konfektion auf das abschließende Bügeln zurück.</a:t>
            </a:r>
          </a:p>
          <a:p>
            <a:pPr fontAlgn="base"/>
            <a:r>
              <a:rPr lang="de-DE" sz="1200" b="0" i="0" u="none" strike="noStrike" kern="1200" dirty="0">
                <a:solidFill>
                  <a:schemeClr val="tx1"/>
                </a:solidFill>
                <a:effectLst/>
                <a:latin typeface="+mn-lt"/>
                <a:ea typeface="+mn-ea"/>
                <a:cs typeface="+mn-cs"/>
              </a:rPr>
              <a:t>Einen großen Anteil nimmt hier auch die Gebrauchsphase ein, also wenn das T-Shirt bei euch getragen und gewaschen wird. Geht man davon aus, dass das Shirt 55 Mal gewaschen wird bevor es entsorgt wird, wurden hierfür 3,3 kg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-Ausstoß errechnet. Sollte nach jedem Waschgang das Teil auch noch in den Trockner gesteckt und gebügelt werden, so verdreifacht sich der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-Fußabdruck auf 10,7 kg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Für den Online-Handel fällt dann u.U. noch die Menge von 1,53 kg CO</a:t>
            </a:r>
            <a:r>
              <a:rPr lang="de-DE" sz="1200" b="0" i="0" u="none" strike="noStrike" kern="1200" baseline="-25000" dirty="0">
                <a:solidFill>
                  <a:schemeClr val="tx1"/>
                </a:solidFill>
                <a:effectLst/>
                <a:latin typeface="+mn-lt"/>
                <a:ea typeface="+mn-ea"/>
                <a:cs typeface="+mn-cs"/>
              </a:rPr>
              <a:t>2</a:t>
            </a:r>
            <a:r>
              <a:rPr lang="de-DE" sz="1200" b="0" i="0" u="none" strike="noStrike" kern="1200" dirty="0">
                <a:solidFill>
                  <a:schemeClr val="tx1"/>
                </a:solidFill>
                <a:effectLst/>
                <a:latin typeface="+mn-lt"/>
                <a:ea typeface="+mn-ea"/>
                <a:cs typeface="+mn-cs"/>
              </a:rPr>
              <a:t> für einen gedruckten Katalog 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Quellen: </a:t>
            </a:r>
          </a:p>
          <a:p>
            <a:r>
              <a:rPr lang="de-DE" dirty="0"/>
              <a:t>Carbon </a:t>
            </a:r>
            <a:r>
              <a:rPr lang="de-DE" dirty="0" err="1"/>
              <a:t>Footprint</a:t>
            </a:r>
            <a:r>
              <a:rPr lang="de-DE" dirty="0"/>
              <a:t> Studie im Auftrag der Otto Gruppe: https://</a:t>
            </a:r>
            <a:r>
              <a:rPr lang="de-DE" dirty="0" err="1"/>
              <a:t>www.systain.com</a:t>
            </a:r>
            <a:r>
              <a:rPr lang="de-DE" dirty="0"/>
              <a:t>/</a:t>
            </a:r>
            <a:r>
              <a:rPr lang="de-DE" dirty="0" err="1"/>
              <a:t>einblicke</a:t>
            </a:r>
            <a:r>
              <a:rPr lang="de-DE" dirty="0"/>
              <a:t>/</a:t>
            </a:r>
            <a:r>
              <a:rPr lang="de-DE" dirty="0" err="1"/>
              <a:t>studien</a:t>
            </a:r>
            <a:r>
              <a:rPr lang="de-DE" dirty="0"/>
              <a:t>/</a:t>
            </a:r>
            <a:r>
              <a:rPr lang="de-DE" dirty="0" err="1"/>
              <a:t>carbon</a:t>
            </a:r>
            <a:r>
              <a:rPr lang="de-DE" dirty="0"/>
              <a:t>-</a:t>
            </a:r>
            <a:r>
              <a:rPr lang="de-DE" dirty="0" err="1"/>
              <a:t>footprint</a:t>
            </a:r>
            <a:r>
              <a:rPr lang="de-DE" dirty="0"/>
              <a:t>-von-bekleidung/ ,  Stand 01.03.2021</a:t>
            </a:r>
          </a:p>
          <a:p>
            <a:r>
              <a:rPr lang="de-DE" dirty="0">
                <a:hlinkClick r:id="rId3"/>
              </a:rPr>
              <a:t>https://www.verbund.com/de-at/blog/blog-artikel/2012/10/03/energie-fussabdruck-shirt-bekleidung-ressourcen</a:t>
            </a:r>
            <a:endParaRPr lang="de-DE" dirty="0"/>
          </a:p>
          <a:p>
            <a:br>
              <a:rPr lang="de-DE" dirty="0"/>
            </a:br>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15</a:t>
            </a:fld>
            <a:endParaRPr lang="en-GB"/>
          </a:p>
        </p:txBody>
      </p:sp>
    </p:spTree>
    <p:extLst>
      <p:ext uri="{BB962C8B-B14F-4D97-AF65-F5344CB8AC3E}">
        <p14:creationId xmlns:p14="http://schemas.microsoft.com/office/powerpoint/2010/main" val="378943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Auf der Website </a:t>
            </a:r>
            <a:r>
              <a:rPr lang="de-DE" sz="1200" dirty="0" err="1">
                <a:latin typeface="Fira Sans" panose="020B0503050000020004" pitchFamily="34" charset="0"/>
                <a:ea typeface="Fira Sans" panose="020B0503050000020004" pitchFamily="34" charset="0"/>
              </a:rPr>
              <a:t>www.thredup.com</a:t>
            </a:r>
            <a:r>
              <a:rPr lang="de-DE" sz="1200" dirty="0">
                <a:latin typeface="Fira Sans" panose="020B0503050000020004" pitchFamily="34" charset="0"/>
                <a:ea typeface="Fira Sans" panose="020B0503050000020004" pitchFamily="34" charset="0"/>
              </a:rPr>
              <a:t>/</a:t>
            </a:r>
            <a:r>
              <a:rPr lang="de-DE" sz="1200" dirty="0" err="1">
                <a:latin typeface="Fira Sans" panose="020B0503050000020004" pitchFamily="34" charset="0"/>
                <a:ea typeface="Fira Sans" panose="020B0503050000020004" pitchFamily="34" charset="0"/>
              </a:rPr>
              <a:t>fashionfootprint</a:t>
            </a:r>
            <a:r>
              <a:rPr lang="de-DE" sz="1200" dirty="0">
                <a:latin typeface="Fira Sans" panose="020B0503050000020004" pitchFamily="34" charset="0"/>
                <a:ea typeface="Fira Sans" panose="020B0503050000020004" pitchFamily="34" charset="0"/>
              </a:rPr>
              <a:t> </a:t>
            </a:r>
            <a:r>
              <a:rPr lang="de-DE" dirty="0"/>
              <a:t>kann der eigene CO</a:t>
            </a:r>
            <a:r>
              <a:rPr lang="de-DE" baseline="-25000" dirty="0"/>
              <a:t>2</a:t>
            </a:r>
            <a:r>
              <a:rPr lang="de-DE" dirty="0"/>
              <a:t> Abdruck in Bezug auf den persönlichen Modekonsum berechnet werden. Es wird deutlich, was man mit kleinen Veränderungen im Alltag bewirken kann. </a:t>
            </a:r>
          </a:p>
          <a:p>
            <a:endParaRPr lang="de-DE" dirty="0"/>
          </a:p>
          <a:p>
            <a:r>
              <a:rPr lang="de-DE" dirty="0"/>
              <a:t>Die Berechnung des eigenen Mode-CO</a:t>
            </a:r>
            <a:r>
              <a:rPr lang="de-DE" baseline="-25000" dirty="0"/>
              <a:t>2</a:t>
            </a:r>
            <a:r>
              <a:rPr lang="de-DE" dirty="0"/>
              <a:t>-Abdrucks eignet sich auch als kleine Hausaufgabe.</a:t>
            </a:r>
          </a:p>
        </p:txBody>
      </p:sp>
      <p:sp>
        <p:nvSpPr>
          <p:cNvPr id="4" name="Foliennummernplatzhalter 3"/>
          <p:cNvSpPr>
            <a:spLocks noGrp="1"/>
          </p:cNvSpPr>
          <p:nvPr>
            <p:ph type="sldNum" sz="quarter" idx="5"/>
          </p:nvPr>
        </p:nvSpPr>
        <p:spPr/>
        <p:txBody>
          <a:bodyPr/>
          <a:lstStyle/>
          <a:p>
            <a:fld id="{4C64167E-C497-0A40-B064-A74F921F976E}" type="slidenum">
              <a:rPr lang="en-GB" smtClean="0"/>
              <a:t>16</a:t>
            </a:fld>
            <a:endParaRPr lang="en-GB"/>
          </a:p>
        </p:txBody>
      </p:sp>
    </p:spTree>
    <p:extLst>
      <p:ext uri="{BB962C8B-B14F-4D97-AF65-F5344CB8AC3E}">
        <p14:creationId xmlns:p14="http://schemas.microsoft.com/office/powerpoint/2010/main" val="2623284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noRot="1" noChangeAspect="1"/>
          </p:cNvSpPr>
          <p:nvPr>
            <p:ph type="sldImg"/>
          </p:nvPr>
        </p:nvSpPr>
        <p:spPr>
          <a:xfrm>
            <a:off x="2900363" y="857250"/>
            <a:ext cx="3343275" cy="2314575"/>
          </a:xfrm>
          <a:prstGeom prst="rect">
            <a:avLst/>
          </a:prstGeom>
        </p:spPr>
      </p:sp>
      <p:sp>
        <p:nvSpPr>
          <p:cNvPr id="565"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endParaRPr lang="de-DE" sz="2000" b="0" strike="noStrike" spc="-1" dirty="0">
              <a:latin typeface="Calibri"/>
            </a:endParaRPr>
          </a:p>
        </p:txBody>
      </p:sp>
      <p:sp>
        <p:nvSpPr>
          <p:cNvPr id="566"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BED405AD-E7F4-4F3E-A8A7-07739417B771}" type="slidenum">
              <a:rPr lang="en-GB" sz="1200" b="0" strike="noStrike" spc="-1">
                <a:latin typeface="Calibri"/>
              </a:rPr>
              <a:t>17</a:t>
            </a:fld>
            <a:endParaRPr lang="de-DE" sz="1200" b="0" strike="noStrike" spc="-1">
              <a:latin typeface="Calibri"/>
            </a:endParaRPr>
          </a:p>
        </p:txBody>
      </p:sp>
    </p:spTree>
    <p:extLst>
      <p:ext uri="{BB962C8B-B14F-4D97-AF65-F5344CB8AC3E}">
        <p14:creationId xmlns:p14="http://schemas.microsoft.com/office/powerpoint/2010/main" val="235487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pPr>
              <a:lnSpc>
                <a:spcPct val="100000"/>
              </a:lnSpc>
              <a:tabLst>
                <a:tab pos="0" algn="l"/>
              </a:tabLst>
            </a:pPr>
            <a:r>
              <a:rPr lang="de-DE" sz="2000" b="0" strike="noStrike" spc="-1" dirty="0">
                <a:latin typeface="Calibri"/>
              </a:rPr>
              <a:t>Hier finden Sie eine Übersicht der Unterrichtseinheiten zum Basiswissen.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200" b="0" kern="1200" dirty="0">
                <a:solidFill>
                  <a:schemeClr val="tx1"/>
                </a:solidFill>
                <a:effectLst/>
                <a:latin typeface="+mn-lt"/>
                <a:ea typeface="+mn-ea"/>
                <a:cs typeface="+mn-cs"/>
              </a:rPr>
              <a:t>Allen </a:t>
            </a:r>
            <a:r>
              <a:rPr lang="de-DE" sz="1200" b="0" kern="1200" dirty="0" err="1">
                <a:solidFill>
                  <a:schemeClr val="tx1"/>
                </a:solidFill>
                <a:effectLst/>
                <a:latin typeface="+mn-lt"/>
                <a:ea typeface="+mn-ea"/>
                <a:cs typeface="+mn-cs"/>
              </a:rPr>
              <a:t>Schü̈lerInnen</a:t>
            </a:r>
            <a:r>
              <a:rPr lang="de-DE" sz="1200" b="0" kern="1200" dirty="0">
                <a:solidFill>
                  <a:schemeClr val="tx1"/>
                </a:solidFill>
                <a:effectLst/>
                <a:latin typeface="+mn-lt"/>
                <a:ea typeface="+mn-ea"/>
                <a:cs typeface="+mn-cs"/>
              </a:rPr>
              <a:t> soll mit der Vermittlung von Basiswissen zur Problematik der Textilindustrie für die späteren Unterrichtseinheiten (UE) die gleiche Wissensgrundlage vermittelt werden. Die einzelnen Unterrichtseinheiten können in der Reihenfolge auch innerhalb der</a:t>
            </a:r>
            <a:r>
              <a:rPr lang="de-DE" sz="1200" b="0" kern="1200" baseline="0" dirty="0">
                <a:solidFill>
                  <a:schemeClr val="tx1"/>
                </a:solidFill>
                <a:effectLst/>
                <a:latin typeface="+mn-lt"/>
                <a:ea typeface="+mn-ea"/>
                <a:cs typeface="+mn-cs"/>
              </a:rPr>
              <a:t> ü</a:t>
            </a:r>
            <a:r>
              <a:rPr lang="de-DE" sz="1200" b="0" kern="1200" dirty="0">
                <a:solidFill>
                  <a:schemeClr val="tx1"/>
                </a:solidFill>
                <a:effectLst/>
                <a:latin typeface="+mn-lt"/>
                <a:ea typeface="+mn-ea"/>
                <a:cs typeface="+mn-cs"/>
              </a:rPr>
              <a:t>bergeordneten Themen wie z.B. "Klimawandel" variiert und bei bereits vorhandenem Wissen entsprechend gekürzt werden. </a:t>
            </a:r>
            <a:endParaRPr lang="de-DE" sz="2000" dirty="0"/>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Anhand der Icons können Sie erkennen, ob Spiele oder Gruppenarbeiten in den einzelnen Unterrichtseinheiten angeboten werden.</a:t>
            </a:r>
          </a:p>
          <a:p>
            <a:pPr>
              <a:lnSpc>
                <a:spcPct val="100000"/>
              </a:lnSpc>
              <a:tabLst>
                <a:tab pos="0" algn="l"/>
              </a:tabLst>
            </a:pPr>
            <a:r>
              <a:rPr lang="de-DE" sz="2000" b="0" strike="noStrike" spc="-1" dirty="0">
                <a:latin typeface="Calibri"/>
              </a:rPr>
              <a:t>Jede Einheit kann von Praxis-Workshops mit unterschiedlichen Schwierigkeitsgraden begleitet werden.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1200150" y="1143000"/>
            <a:ext cx="4457700" cy="3086100"/>
          </a:xfrm>
          <a:prstGeom prst="rect">
            <a:avLst/>
          </a:prstGeom>
        </p:spPr>
      </p:sp>
      <p:sp>
        <p:nvSpPr>
          <p:cNvPr id="476" name="PlaceHolder 2"/>
          <p:cNvSpPr>
            <a:spLocks noGrp="1"/>
          </p:cNvSpPr>
          <p:nvPr>
            <p:ph type="body"/>
          </p:nvPr>
        </p:nvSpPr>
        <p:spPr>
          <a:xfrm>
            <a:off x="685800" y="4400640"/>
            <a:ext cx="5486040" cy="3600000"/>
          </a:xfrm>
          <a:prstGeom prst="rect">
            <a:avLst/>
          </a:prstGeom>
        </p:spPr>
        <p:txBody>
          <a:bodyPr>
            <a:noAutofit/>
          </a:bodyPr>
          <a:lstStyle/>
          <a:p>
            <a:pPr>
              <a:lnSpc>
                <a:spcPct val="90000"/>
              </a:lnSpc>
            </a:pPr>
            <a:r>
              <a:rPr lang="de-DE" sz="2000" b="0" strike="noStrike" spc="-1" dirty="0">
                <a:latin typeface="Calibri"/>
              </a:rPr>
              <a:t>Hier finden Sie eine Übersicht der Unterrichtseinheit </a:t>
            </a:r>
            <a:r>
              <a:rPr lang="de-DE" sz="2000" spc="-1" dirty="0">
                <a:latin typeface="Fira Sans Medium" panose="020B0503050000020004" pitchFamily="34" charset="0"/>
                <a:ea typeface="Fira Sans Medium" panose="020B0503050000020004" pitchFamily="34" charset="0"/>
              </a:rPr>
              <a:t>„Ökologische Probleme der Textilindustrie</a:t>
            </a:r>
            <a:r>
              <a:rPr lang="de-DE" sz="2000" b="0" strike="noStrike" spc="-1" dirty="0">
                <a:latin typeface="Calibri"/>
              </a:rPr>
              <a:t>“.</a:t>
            </a:r>
          </a:p>
          <a:p>
            <a:pPr>
              <a:lnSpc>
                <a:spcPct val="90000"/>
              </a:lnSpc>
            </a:pPr>
            <a:r>
              <a:rPr lang="de-DE" sz="2000" b="0" strike="noStrike" spc="-1" dirty="0">
                <a:latin typeface="Calibri"/>
              </a:rPr>
              <a:t>Angesprochen werden die Bereiche:</a:t>
            </a:r>
          </a:p>
          <a:p>
            <a:pPr>
              <a:lnSpc>
                <a:spcPct val="90000"/>
              </a:lnSpc>
            </a:pPr>
            <a:r>
              <a:rPr lang="de-DE" sz="2000" b="0" strike="noStrike" spc="-1" dirty="0">
                <a:latin typeface="Calibri"/>
              </a:rPr>
              <a:t>Baumwollanbau</a:t>
            </a:r>
          </a:p>
          <a:p>
            <a:pPr>
              <a:lnSpc>
                <a:spcPct val="90000"/>
              </a:lnSpc>
            </a:pPr>
            <a:r>
              <a:rPr lang="de-DE" sz="2000" b="0" strike="noStrike" spc="-1" dirty="0">
                <a:latin typeface="Calibri"/>
              </a:rPr>
              <a:t>Wasserverbrauch</a:t>
            </a:r>
          </a:p>
          <a:p>
            <a:pPr>
              <a:lnSpc>
                <a:spcPct val="90000"/>
              </a:lnSpc>
            </a:pPr>
            <a:r>
              <a:rPr lang="de-DE" sz="2000" b="0" strike="noStrike" spc="-1" dirty="0">
                <a:latin typeface="Calibri"/>
              </a:rPr>
              <a:t>Chemikalieneinsatz</a:t>
            </a:r>
          </a:p>
          <a:p>
            <a:pPr>
              <a:lnSpc>
                <a:spcPct val="90000"/>
              </a:lnSpc>
            </a:pPr>
            <a:r>
              <a:rPr lang="de-DE" sz="2000" b="0" strike="noStrike" spc="-1" dirty="0">
                <a:latin typeface="Calibri"/>
              </a:rPr>
              <a:t>CO</a:t>
            </a:r>
            <a:r>
              <a:rPr lang="de-DE" sz="2000" b="0" strike="noStrike" spc="-1" baseline="-25000" dirty="0">
                <a:latin typeface="Calibri"/>
              </a:rPr>
              <a:t>2</a:t>
            </a:r>
            <a:r>
              <a:rPr lang="de-DE" sz="2000" b="0" strike="noStrike" spc="-1" dirty="0">
                <a:latin typeface="Calibri"/>
              </a:rPr>
              <a:t>-Belastung / CO</a:t>
            </a:r>
            <a:r>
              <a:rPr lang="de-DE" sz="2000" b="0" strike="noStrike" spc="-1" baseline="-25000" dirty="0">
                <a:latin typeface="Calibri"/>
              </a:rPr>
              <a:t>2</a:t>
            </a:r>
            <a:r>
              <a:rPr lang="de-DE" sz="2000" b="0" strike="noStrike" spc="-1" dirty="0">
                <a:latin typeface="Calibri"/>
              </a:rPr>
              <a:t>-Fußabdruck von Kleidung</a:t>
            </a:r>
          </a:p>
          <a:p>
            <a:pPr>
              <a:lnSpc>
                <a:spcPct val="90000"/>
              </a:lnSpc>
            </a:pPr>
            <a:endParaRPr lang="de-DE" sz="2000" b="0" strike="noStrike" spc="-1" dirty="0">
              <a:latin typeface="Calibri"/>
            </a:endParaRPr>
          </a:p>
          <a:p>
            <a:pPr marL="216000" indent="-216000">
              <a:lnSpc>
                <a:spcPct val="100000"/>
              </a:lnSpc>
            </a:pPr>
            <a:r>
              <a:rPr lang="de-DE" sz="2000" b="0" strike="noStrike" spc="-1" dirty="0">
                <a:latin typeface="+mn-lt"/>
              </a:rPr>
              <a:t>Die vollständige Tabelle mit den Unterrichtseinheiten finden Sie unter: </a:t>
            </a:r>
          </a:p>
          <a:p>
            <a:pPr marL="216000" indent="-216000">
              <a:lnSpc>
                <a:spcPct val="100000"/>
              </a:lnSpc>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a:t>
            </a:r>
          </a:p>
          <a:p>
            <a:pPr>
              <a:lnSpc>
                <a:spcPct val="90000"/>
              </a:lnSpc>
            </a:pPr>
            <a:endParaRPr lang="de-DE" sz="2000" b="0" strike="noStrike" spc="-1" dirty="0">
              <a:latin typeface="Calibri"/>
            </a:endParaRPr>
          </a:p>
        </p:txBody>
      </p:sp>
      <p:sp>
        <p:nvSpPr>
          <p:cNvPr id="47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7264962-1096-46A0-8BD0-A9EF52BCA6F5}" type="slidenum">
              <a:rPr lang="en-GB" sz="1200" b="0" strike="noStrike" spc="-1">
                <a:latin typeface="Calibri"/>
              </a:rPr>
              <a:t>3</a:t>
            </a:fld>
            <a:endParaRPr lang="de-DE" sz="1200" b="0" strike="noStrike" spc="-1">
              <a:latin typeface="Calibri"/>
            </a:endParaRPr>
          </a:p>
        </p:txBody>
      </p:sp>
    </p:spTree>
    <p:extLst>
      <p:ext uri="{BB962C8B-B14F-4D97-AF65-F5344CB8AC3E}">
        <p14:creationId xmlns:p14="http://schemas.microsoft.com/office/powerpoint/2010/main" val="18360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laceHolder 1"/>
          <p:cNvSpPr>
            <a:spLocks noGrp="1" noRot="1" noChangeAspect="1"/>
          </p:cNvSpPr>
          <p:nvPr>
            <p:ph type="sldImg"/>
          </p:nvPr>
        </p:nvSpPr>
        <p:spPr>
          <a:xfrm>
            <a:off x="2900363" y="857250"/>
            <a:ext cx="3343275" cy="2314575"/>
          </a:xfrm>
          <a:prstGeom prst="rect">
            <a:avLst/>
          </a:prstGeom>
        </p:spPr>
      </p:sp>
      <p:sp>
        <p:nvSpPr>
          <p:cNvPr id="509"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Ein großes, oft schon im Ansatz bekanntes Problem in der Modeindustrie sind die Umweltbelastungen </a:t>
            </a:r>
            <a:r>
              <a:rPr lang="de-DE" sz="2000" b="0" strike="noStrike" spc="-1" dirty="0">
                <a:latin typeface="+mn-lt"/>
              </a:rPr>
              <a:t>in den Produktions- und Verarbeitungsländern</a:t>
            </a:r>
            <a:r>
              <a:rPr lang="de-DE" sz="2000" b="0" strike="noStrike" spc="-1" baseline="0" dirty="0">
                <a:latin typeface="+mn-lt"/>
              </a:rPr>
              <a:t> </a:t>
            </a:r>
            <a:r>
              <a:rPr lang="de-DE" sz="2000" b="0" strike="noStrike" spc="-1" dirty="0">
                <a:latin typeface="+mn-lt"/>
              </a:rPr>
              <a:t>entlang der textilen Kette.</a:t>
            </a: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b="0" strike="noStrike" spc="-1" dirty="0">
                <a:latin typeface="Calibri"/>
              </a:rPr>
              <a:t>Bildquelle: </a:t>
            </a:r>
            <a:r>
              <a:rPr lang="de-DE" sz="2000" b="0" u="sng" strike="noStrike" spc="-1" dirty="0">
                <a:solidFill>
                  <a:srgbClr val="0563C1"/>
                </a:solidFill>
                <a:uFillTx/>
                <a:latin typeface="Fira Sans" panose="020B0503050000020004" pitchFamily="34" charset="0"/>
                <a:ea typeface="Fira Sans" panose="020B0503050000020004" pitchFamily="34" charset="0"/>
                <a:hlinkClick r:id="rId3"/>
              </a:rPr>
              <a:t>https://www.dw.com/de/umwelts%C3%BCnde-mode-nur-fast-fashion-oder-geht-es-auch-nachhaltig/a-43344256</a:t>
            </a:r>
            <a:r>
              <a:rPr lang="de-DE" sz="2000" b="0" strike="noStrike" spc="-1" dirty="0">
                <a:solidFill>
                  <a:srgbClr val="000000"/>
                </a:solidFill>
                <a:latin typeface="Fira Sans" panose="020B0503050000020004" pitchFamily="34" charset="0"/>
                <a:ea typeface="Fira Sans" panose="020B0503050000020004" pitchFamily="34" charset="0"/>
              </a:rPr>
              <a:t>, Stand 11.02.2021</a:t>
            </a:r>
            <a:endParaRPr lang="de-DE" sz="2000" b="0" strike="noStrike" spc="-1" dirty="0">
              <a:latin typeface="Fira Sans" panose="020B0503050000020004" pitchFamily="34" charset="0"/>
              <a:ea typeface="Fira Sans" panose="020B0503050000020004" pitchFamily="34" charset="0"/>
            </a:endParaRP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Hintergrund-Information:</a:t>
            </a:r>
          </a:p>
          <a:p>
            <a:pPr marL="216000" indent="-216000">
              <a:lnSpc>
                <a:spcPct val="100000"/>
              </a:lnSpc>
            </a:pPr>
            <a:r>
              <a:rPr lang="de-DE" sz="2000" b="0" u="sng" strike="noStrike" spc="-1" dirty="0">
                <a:solidFill>
                  <a:srgbClr val="000000"/>
                </a:solidFill>
                <a:uFillTx/>
                <a:latin typeface="Calibri"/>
                <a:hlinkClick r:id="rId4"/>
              </a:rPr>
              <a:t>https://www.handelsblatt.com/unternehmen/handel-konsumgueter/modebranche-noch-ein-weiter-weg-zu-objektiven-standards-wenige-firmen-verschreiben-sich-dem-gruenen-knopf/25137774.html?ticket=ST-2788355-bazGGHjWhIwvDteMuJdf-ap4</a:t>
            </a:r>
            <a:endParaRPr lang="de-DE" sz="2000" b="0" strike="noStrike" spc="-1" dirty="0">
              <a:latin typeface="Calibri"/>
            </a:endParaRPr>
          </a:p>
          <a:p>
            <a:pPr marL="216000" indent="-216000">
              <a:lnSpc>
                <a:spcPct val="100000"/>
              </a:lnSpc>
            </a:pPr>
            <a:endParaRPr lang="de-DE" sz="2000" b="0" strike="noStrike" spc="-1" dirty="0">
              <a:latin typeface="Calibri"/>
            </a:endParaRPr>
          </a:p>
        </p:txBody>
      </p:sp>
      <p:sp>
        <p:nvSpPr>
          <p:cNvPr id="510"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41A3F0B9-2FA2-4EF3-89EA-FDC8B288D3E6}" type="slidenum">
              <a:rPr lang="en-GB" sz="1200" b="0" strike="noStrike" spc="-1">
                <a:latin typeface="Calibri"/>
              </a:rPr>
              <a:t>4</a:t>
            </a:fld>
            <a:endParaRPr lang="de-DE" sz="1200" b="0" strike="noStrike" spc="-1">
              <a:latin typeface="Calibri"/>
            </a:endParaRPr>
          </a:p>
        </p:txBody>
      </p:sp>
    </p:spTree>
    <p:extLst>
      <p:ext uri="{BB962C8B-B14F-4D97-AF65-F5344CB8AC3E}">
        <p14:creationId xmlns:p14="http://schemas.microsoft.com/office/powerpoint/2010/main" val="1923634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PlaceHolder 1"/>
          <p:cNvSpPr>
            <a:spLocks noGrp="1" noRot="1" noChangeAspect="1"/>
          </p:cNvSpPr>
          <p:nvPr>
            <p:ph type="sldImg"/>
          </p:nvPr>
        </p:nvSpPr>
        <p:spPr>
          <a:xfrm>
            <a:off x="2900363" y="857250"/>
            <a:ext cx="3343275" cy="2314575"/>
          </a:xfrm>
          <a:prstGeom prst="rect">
            <a:avLst/>
          </a:prstGeom>
        </p:spPr>
      </p:sp>
      <p:sp>
        <p:nvSpPr>
          <p:cNvPr id="512"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Zunächst wird auf den hier abgebildeten Ausschnitt aus der textilen Wertschöpfungskette eingegangen, also auf den Bereich der ökologischen Probleme. Die Icons sind von den vorangegangen Folien bekannt.</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mn-lt"/>
              </a:rPr>
              <a:t>Über</a:t>
            </a:r>
            <a:r>
              <a:rPr lang="de-DE" sz="2000" b="0" strike="noStrike" spc="-1" baseline="0" dirty="0">
                <a:latin typeface="+mn-lt"/>
              </a:rPr>
              <a:t> die</a:t>
            </a:r>
            <a:r>
              <a:rPr lang="de-DE" sz="2000" b="0" strike="noStrike" spc="-1" dirty="0">
                <a:latin typeface="+mn-lt"/>
              </a:rPr>
              <a:t> ökologischen Probleme der Textilwirtschaft wissen die </a:t>
            </a:r>
            <a:r>
              <a:rPr lang="de-DE" sz="2000" b="0" strike="noStrike" spc="-1" dirty="0" err="1">
                <a:latin typeface="+mn-lt"/>
              </a:rPr>
              <a:t>SchülerInnen</a:t>
            </a:r>
            <a:r>
              <a:rPr lang="de-DE" sz="2000" b="0" strike="noStrike" spc="-1" dirty="0">
                <a:latin typeface="+mn-lt"/>
              </a:rPr>
              <a:t> aus anderen Unterrichtsfächern oder Berichterstattungen in den verschiedenen Medien sicher schon einiges.</a:t>
            </a:r>
          </a:p>
          <a:p>
            <a:pPr marL="216000" indent="-216000">
              <a:lnSpc>
                <a:spcPct val="100000"/>
              </a:lnSpc>
            </a:pPr>
            <a:r>
              <a:rPr lang="de-DE" sz="2000" b="0" strike="noStrike" spc="-1" dirty="0">
                <a:latin typeface="+mn-lt"/>
              </a:rPr>
              <a:t>Im Folgenden werden zunächst die wichtigsten Eckdaten rund um den Anbau von Baumwolle erklärt.</a:t>
            </a:r>
          </a:p>
          <a:p>
            <a:pPr marL="216000" indent="-216000">
              <a:lnSpc>
                <a:spcPct val="100000"/>
              </a:lnSpc>
            </a:pPr>
            <a:endParaRPr lang="de-DE" sz="2000" b="0" strike="noStrike" spc="-1" dirty="0">
              <a:latin typeface="+mn-lt"/>
            </a:endParaRPr>
          </a:p>
          <a:p>
            <a:pPr marL="216000" indent="-216000">
              <a:lnSpc>
                <a:spcPct val="100000"/>
              </a:lnSpc>
            </a:pPr>
            <a:r>
              <a:rPr lang="de-DE" sz="2000" b="0" strike="noStrike" spc="-1" dirty="0">
                <a:latin typeface="+mn-lt"/>
              </a:rPr>
              <a:t>Evtl. Film: Buntes Gift – Umweltkiller Kleidung, Weltjournal+ bei ORF, AT, z. B. Min 1-16, Stand 23.02.2021, </a:t>
            </a:r>
          </a:p>
          <a:p>
            <a:pPr marL="216000" indent="-216000">
              <a:lnSpc>
                <a:spcPct val="100000"/>
              </a:lnSpc>
            </a:pPr>
            <a:r>
              <a:rPr lang="de-DE" sz="2000" b="0" strike="noStrike" spc="-1" dirty="0">
                <a:latin typeface="+mn-lt"/>
              </a:rPr>
              <a:t>https://</a:t>
            </a:r>
            <a:r>
              <a:rPr lang="de-DE" sz="2000" b="0" strike="noStrike" spc="-1" dirty="0" err="1">
                <a:latin typeface="+mn-lt"/>
              </a:rPr>
              <a:t>www.youtube.com</a:t>
            </a:r>
            <a:r>
              <a:rPr lang="de-DE" sz="2000" b="0" strike="noStrike" spc="-1" dirty="0">
                <a:latin typeface="+mn-lt"/>
              </a:rPr>
              <a:t>/</a:t>
            </a:r>
            <a:r>
              <a:rPr lang="de-DE" sz="2000" b="0" strike="noStrike" spc="-1" dirty="0" err="1">
                <a:latin typeface="+mn-lt"/>
              </a:rPr>
              <a:t>watch?v</a:t>
            </a:r>
            <a:r>
              <a:rPr lang="de-DE" sz="2000" b="0" strike="noStrike" spc="-1" dirty="0">
                <a:latin typeface="+mn-lt"/>
              </a:rPr>
              <a:t>=FvSYSxXf1TE</a:t>
            </a:r>
          </a:p>
          <a:p>
            <a:pPr marL="216000" indent="-216000">
              <a:lnSpc>
                <a:spcPct val="100000"/>
              </a:lnSpc>
            </a:pPr>
            <a:endParaRPr lang="de-DE" sz="2000" b="0" strike="noStrike" spc="-1" dirty="0">
              <a:latin typeface="Calibri"/>
            </a:endParaRPr>
          </a:p>
        </p:txBody>
      </p:sp>
      <p:sp>
        <p:nvSpPr>
          <p:cNvPr id="513"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131C677C-DC16-4158-91C8-0D426476A419}" type="slidenum">
              <a:rPr lang="en-GB" sz="1200" b="0" strike="noStrike" spc="-1">
                <a:latin typeface="Calibri"/>
              </a:rPr>
              <a:t>5</a:t>
            </a:fld>
            <a:endParaRPr lang="de-DE" sz="1200" b="0" strike="noStrike" spc="-1">
              <a:latin typeface="Calibri"/>
            </a:endParaRPr>
          </a:p>
        </p:txBody>
      </p:sp>
    </p:spTree>
    <p:extLst>
      <p:ext uri="{BB962C8B-B14F-4D97-AF65-F5344CB8AC3E}">
        <p14:creationId xmlns:p14="http://schemas.microsoft.com/office/powerpoint/2010/main" val="2419859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PlaceHolder 1"/>
          <p:cNvSpPr>
            <a:spLocks noGrp="1" noRot="1" noChangeAspect="1"/>
          </p:cNvSpPr>
          <p:nvPr>
            <p:ph type="sldImg"/>
          </p:nvPr>
        </p:nvSpPr>
        <p:spPr>
          <a:xfrm>
            <a:off x="2900363" y="857250"/>
            <a:ext cx="3343275" cy="2314575"/>
          </a:xfrm>
          <a:prstGeom prst="rect">
            <a:avLst/>
          </a:prstGeom>
        </p:spPr>
      </p:sp>
      <p:sp>
        <p:nvSpPr>
          <p:cNvPr id="518"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Jedes Jahr werden weltweit, bzw. da, wo es klimatisch möglich ist, 25 Millionen Tonnen Baumwolle angebaut.</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Quellen:</a:t>
            </a:r>
          </a:p>
          <a:p>
            <a:pPr marL="216000" indent="-216000">
              <a:lnSpc>
                <a:spcPct val="100000"/>
              </a:lnSpc>
            </a:pPr>
            <a:r>
              <a:rPr lang="de-DE" sz="2000" b="0" strike="noStrike" spc="-1" dirty="0">
                <a:latin typeface="Calibri"/>
              </a:rPr>
              <a:t>http://</a:t>
            </a:r>
            <a:r>
              <a:rPr lang="de-DE" sz="2000" b="0" strike="noStrike" spc="-1" dirty="0" err="1">
                <a:latin typeface="Calibri"/>
              </a:rPr>
              <a:t>cottonupguide.org</a:t>
            </a:r>
            <a:r>
              <a:rPr lang="de-DE" sz="2000" b="0" strike="noStrike" spc="-1" dirty="0">
                <a:latin typeface="Calibri"/>
              </a:rPr>
              <a:t>/de/</a:t>
            </a:r>
            <a:r>
              <a:rPr lang="de-DE" sz="2000" b="0" strike="noStrike" spc="-1" dirty="0" err="1">
                <a:latin typeface="Calibri"/>
              </a:rPr>
              <a:t>gruende</a:t>
            </a:r>
            <a:r>
              <a:rPr lang="de-DE" sz="2000" b="0" strike="noStrike" spc="-1" dirty="0">
                <a:latin typeface="Calibri"/>
              </a:rPr>
              <a:t>-</a:t>
            </a:r>
            <a:r>
              <a:rPr lang="de-DE" sz="2000" b="0" strike="noStrike" spc="-1" dirty="0" err="1">
                <a:latin typeface="Calibri"/>
              </a:rPr>
              <a:t>fuer</a:t>
            </a:r>
            <a:r>
              <a:rPr lang="de-DE" sz="2000" b="0" strike="noStrike" spc="-1" dirty="0">
                <a:latin typeface="Calibri"/>
              </a:rPr>
              <a:t>-die-beschaffung-von-nachhaltiger-</a:t>
            </a:r>
            <a:r>
              <a:rPr lang="de-DE" sz="2000" b="0" strike="noStrike" spc="-1" dirty="0" err="1">
                <a:latin typeface="Calibri"/>
              </a:rPr>
              <a:t>baumwolle</a:t>
            </a:r>
            <a:r>
              <a:rPr lang="de-DE" sz="2000" b="0" strike="noStrike" spc="-1" dirty="0">
                <a:latin typeface="Calibri"/>
              </a:rPr>
              <a:t>/</a:t>
            </a:r>
            <a:r>
              <a:rPr lang="de-DE" sz="2000" b="0" strike="noStrike" spc="-1" dirty="0" err="1">
                <a:latin typeface="Calibri"/>
              </a:rPr>
              <a:t>baumwolle</a:t>
            </a:r>
            <a:r>
              <a:rPr lang="de-DE" sz="2000" b="0" strike="noStrike" spc="-1" dirty="0">
                <a:latin typeface="Calibri"/>
              </a:rPr>
              <a:t>-ein-</a:t>
            </a:r>
            <a:r>
              <a:rPr lang="de-DE" sz="2000" b="0" strike="noStrike" spc="-1" dirty="0" err="1">
                <a:latin typeface="Calibri"/>
              </a:rPr>
              <a:t>ueberblick</a:t>
            </a:r>
            <a:r>
              <a:rPr lang="de-DE" sz="2000" b="0" strike="noStrike" spc="-1" dirty="0">
                <a:latin typeface="Calibri"/>
              </a:rPr>
              <a:t>/ , Stand 11.02.2021</a:t>
            </a:r>
          </a:p>
          <a:p>
            <a:pPr marL="216000" indent="-216000">
              <a:lnSpc>
                <a:spcPct val="100000"/>
              </a:lnSpc>
            </a:pPr>
            <a:r>
              <a:rPr lang="de-DE" sz="2000" b="0" strike="noStrike" spc="-1" dirty="0">
                <a:latin typeface="Calibri"/>
              </a:rPr>
              <a:t>https://</a:t>
            </a:r>
            <a:r>
              <a:rPr lang="de-DE" sz="2000" b="0" strike="noStrike" spc="-1" dirty="0" err="1">
                <a:latin typeface="Calibri"/>
              </a:rPr>
              <a:t>de.statista.com</a:t>
            </a:r>
            <a:r>
              <a:rPr lang="de-DE" sz="2000" b="0" strike="noStrike" spc="-1" dirty="0">
                <a:latin typeface="Calibri"/>
              </a:rPr>
              <a:t>/</a:t>
            </a:r>
            <a:r>
              <a:rPr lang="de-DE" sz="2000" b="0" strike="noStrike" spc="-1" dirty="0" err="1">
                <a:latin typeface="Calibri"/>
              </a:rPr>
              <a:t>statistik</a:t>
            </a:r>
            <a:r>
              <a:rPr lang="de-DE" sz="2000" b="0" strike="noStrike" spc="-1" dirty="0">
                <a:latin typeface="Calibri"/>
              </a:rPr>
              <a:t>/</a:t>
            </a:r>
            <a:r>
              <a:rPr lang="de-DE" sz="2000" b="0" strike="noStrike" spc="-1" dirty="0" err="1">
                <a:latin typeface="Calibri"/>
              </a:rPr>
              <a:t>daten</a:t>
            </a:r>
            <a:r>
              <a:rPr lang="de-DE" sz="2000" b="0" strike="noStrike" spc="-1" dirty="0">
                <a:latin typeface="Calibri"/>
              </a:rPr>
              <a:t>/</a:t>
            </a:r>
            <a:r>
              <a:rPr lang="de-DE" sz="2000" b="0" strike="noStrike" spc="-1" dirty="0" err="1">
                <a:latin typeface="Calibri"/>
              </a:rPr>
              <a:t>studie</a:t>
            </a:r>
            <a:r>
              <a:rPr lang="de-DE" sz="2000" b="0" strike="noStrike" spc="-1" dirty="0">
                <a:latin typeface="Calibri"/>
              </a:rPr>
              <a:t>/280625/</a:t>
            </a:r>
            <a:r>
              <a:rPr lang="de-DE" sz="2000" b="0" strike="noStrike" spc="-1" dirty="0" err="1">
                <a:latin typeface="Calibri"/>
              </a:rPr>
              <a:t>umfrage</a:t>
            </a:r>
            <a:r>
              <a:rPr lang="de-DE" sz="2000" b="0" strike="noStrike" spc="-1" dirty="0">
                <a:latin typeface="Calibri"/>
              </a:rPr>
              <a:t>/</a:t>
            </a:r>
            <a:r>
              <a:rPr lang="de-DE" sz="2000" b="0" strike="noStrike" spc="-1" dirty="0" err="1">
                <a:latin typeface="Calibri"/>
              </a:rPr>
              <a:t>produktion</a:t>
            </a:r>
            <a:r>
              <a:rPr lang="de-DE" sz="2000" b="0" strike="noStrike" spc="-1" dirty="0">
                <a:latin typeface="Calibri"/>
              </a:rPr>
              <a:t>-von-</a:t>
            </a:r>
            <a:r>
              <a:rPr lang="de-DE" sz="2000" b="0" strike="noStrike" spc="-1" dirty="0" err="1">
                <a:latin typeface="Calibri"/>
              </a:rPr>
              <a:t>baumwolle</a:t>
            </a:r>
            <a:r>
              <a:rPr lang="de-DE" sz="2000" b="0" strike="noStrike" spc="-1" dirty="0">
                <a:latin typeface="Calibri"/>
              </a:rPr>
              <a:t>-weltweit/ , Stand 12.02.2021</a:t>
            </a:r>
          </a:p>
          <a:p>
            <a:pPr marL="216000" indent="-216000">
              <a:lnSpc>
                <a:spcPct val="100000"/>
              </a:lnSpc>
            </a:pPr>
            <a:r>
              <a:rPr lang="de-DE" sz="2000" b="0" strike="noStrike" spc="-1" dirty="0">
                <a:latin typeface="Calibri"/>
              </a:rPr>
              <a:t>https://</a:t>
            </a:r>
            <a:r>
              <a:rPr lang="de-DE" sz="2000" b="0" strike="noStrike" spc="-1" dirty="0" err="1">
                <a:latin typeface="Calibri"/>
              </a:rPr>
              <a:t>de.statista.com</a:t>
            </a:r>
            <a:r>
              <a:rPr lang="de-DE" sz="2000" b="0" strike="noStrike" spc="-1" dirty="0">
                <a:latin typeface="Calibri"/>
              </a:rPr>
              <a:t>/</a:t>
            </a:r>
            <a:r>
              <a:rPr lang="de-DE" sz="2000" b="0" strike="noStrike" spc="-1" dirty="0" err="1">
                <a:latin typeface="Calibri"/>
              </a:rPr>
              <a:t>statistik</a:t>
            </a:r>
            <a:r>
              <a:rPr lang="de-DE" sz="2000" b="0" strike="noStrike" spc="-1" dirty="0">
                <a:latin typeface="Calibri"/>
              </a:rPr>
              <a:t>/</a:t>
            </a:r>
            <a:r>
              <a:rPr lang="de-DE" sz="2000" b="0" strike="noStrike" spc="-1" dirty="0" err="1">
                <a:latin typeface="Calibri"/>
              </a:rPr>
              <a:t>daten</a:t>
            </a:r>
            <a:r>
              <a:rPr lang="de-DE" sz="2000" b="0" strike="noStrike" spc="-1" dirty="0">
                <a:latin typeface="Calibri"/>
              </a:rPr>
              <a:t>/</a:t>
            </a:r>
            <a:r>
              <a:rPr lang="de-DE" sz="2000" b="0" strike="noStrike" spc="-1" dirty="0" err="1">
                <a:latin typeface="Calibri"/>
              </a:rPr>
              <a:t>studie</a:t>
            </a:r>
            <a:r>
              <a:rPr lang="de-DE" sz="2000" b="0" strike="noStrike" spc="-1" dirty="0">
                <a:latin typeface="Calibri"/>
              </a:rPr>
              <a:t>/967838/</a:t>
            </a:r>
            <a:r>
              <a:rPr lang="de-DE" sz="2000" b="0" strike="noStrike" spc="-1" dirty="0" err="1">
                <a:latin typeface="Calibri"/>
              </a:rPr>
              <a:t>umfrage</a:t>
            </a:r>
            <a:r>
              <a:rPr lang="de-DE" sz="2000" b="0" strike="noStrike" spc="-1" dirty="0">
                <a:latin typeface="Calibri"/>
              </a:rPr>
              <a:t>/</a:t>
            </a:r>
            <a:r>
              <a:rPr lang="de-DE" sz="2000" b="0" strike="noStrike" spc="-1" dirty="0" err="1">
                <a:latin typeface="Calibri"/>
              </a:rPr>
              <a:t>verteilung</a:t>
            </a:r>
            <a:r>
              <a:rPr lang="de-DE" sz="2000" b="0" strike="noStrike" spc="-1" dirty="0">
                <a:latin typeface="Calibri"/>
              </a:rPr>
              <a:t>-der-</a:t>
            </a:r>
            <a:r>
              <a:rPr lang="de-DE" sz="2000" b="0" strike="noStrike" spc="-1" dirty="0" err="1">
                <a:latin typeface="Calibri"/>
              </a:rPr>
              <a:t>faserproduktion</a:t>
            </a:r>
            <a:r>
              <a:rPr lang="de-DE" sz="2000" b="0" strike="noStrike" spc="-1" dirty="0">
                <a:latin typeface="Calibri"/>
              </a:rPr>
              <a:t>-weltweit-nach-</a:t>
            </a:r>
            <a:r>
              <a:rPr lang="de-DE" sz="2000" b="0" strike="noStrike" spc="-1" dirty="0" err="1">
                <a:latin typeface="Calibri"/>
              </a:rPr>
              <a:t>faserart</a:t>
            </a:r>
            <a:r>
              <a:rPr lang="de-DE" sz="2000" b="0" strike="noStrike" spc="-1" dirty="0">
                <a:latin typeface="Calibri"/>
              </a:rPr>
              <a:t>/ , Stand 12.02.2021</a:t>
            </a:r>
          </a:p>
          <a:p>
            <a:pPr marL="216000" indent="-216000">
              <a:lnSpc>
                <a:spcPct val="100000"/>
              </a:lnSpc>
            </a:pPr>
            <a:endParaRPr lang="de-DE" sz="2000" b="0" strike="noStrike" spc="-1" dirty="0">
              <a:latin typeface="Calibri"/>
            </a:endParaRPr>
          </a:p>
          <a:p>
            <a:pPr>
              <a:lnSpc>
                <a:spcPct val="100000"/>
              </a:lnSpc>
              <a:tabLst>
                <a:tab pos="0" algn="l"/>
              </a:tabLst>
            </a:pPr>
            <a:r>
              <a:rPr lang="de-DE" sz="2000" b="0" strike="noStrike" spc="-1" dirty="0">
                <a:latin typeface="Calibri"/>
              </a:rPr>
              <a:t>Quelle Ernteländer:</a:t>
            </a:r>
          </a:p>
          <a:p>
            <a:pPr>
              <a:lnSpc>
                <a:spcPct val="100000"/>
              </a:lnSpc>
              <a:tabLst>
                <a:tab pos="0" algn="l"/>
              </a:tabLst>
            </a:pPr>
            <a:r>
              <a:rPr lang="de-DE" sz="1200" b="0" strike="noStrike" spc="-1" dirty="0">
                <a:latin typeface="Fire Sans Medium"/>
                <a:ea typeface="Fira Sans Medium"/>
              </a:rPr>
              <a:t>https://</a:t>
            </a:r>
            <a:r>
              <a:rPr lang="de-DE" sz="1200" b="0" strike="noStrike" spc="-1" dirty="0" err="1">
                <a:latin typeface="Fire Sans Medium"/>
                <a:ea typeface="Fira Sans Medium"/>
              </a:rPr>
              <a:t>de.statista.com</a:t>
            </a:r>
            <a:r>
              <a:rPr lang="de-DE" sz="1200" b="0" strike="noStrike" spc="-1" dirty="0">
                <a:latin typeface="Fire Sans Medium"/>
                <a:ea typeface="Fira Sans Medium"/>
              </a:rPr>
              <a:t>/</a:t>
            </a:r>
            <a:r>
              <a:rPr lang="de-DE" sz="1200" b="0" strike="noStrike" spc="-1" dirty="0" err="1">
                <a:latin typeface="Fire Sans Medium"/>
                <a:ea typeface="Fira Sans Medium"/>
              </a:rPr>
              <a:t>statistik</a:t>
            </a:r>
            <a:r>
              <a:rPr lang="de-DE" sz="1200" b="0" strike="noStrike" spc="-1" dirty="0">
                <a:latin typeface="Fire Sans Medium"/>
                <a:ea typeface="Fira Sans Medium"/>
              </a:rPr>
              <a:t>/</a:t>
            </a:r>
            <a:r>
              <a:rPr lang="de-DE" sz="1200" b="0" strike="noStrike" spc="-1" dirty="0" err="1">
                <a:latin typeface="Fire Sans Medium"/>
                <a:ea typeface="Fira Sans Medium"/>
              </a:rPr>
              <a:t>studie</a:t>
            </a:r>
            <a:r>
              <a:rPr lang="de-DE" sz="1200" b="0" strike="noStrike" spc="-1" dirty="0">
                <a:latin typeface="Fire Sans Medium"/>
                <a:ea typeface="Fira Sans Medium"/>
              </a:rPr>
              <a:t>/</a:t>
            </a:r>
            <a:r>
              <a:rPr lang="de-DE" sz="1200" b="0" strike="noStrike" spc="-1" dirty="0" err="1">
                <a:latin typeface="Fire Sans Medium"/>
                <a:ea typeface="Fira Sans Medium"/>
              </a:rPr>
              <a:t>id</a:t>
            </a:r>
            <a:r>
              <a:rPr lang="de-DE" sz="1200" b="0" strike="noStrike" spc="-1" dirty="0">
                <a:latin typeface="Fire Sans Medium"/>
                <a:ea typeface="Fira Sans Medium"/>
              </a:rPr>
              <a:t>/29079/</a:t>
            </a:r>
            <a:r>
              <a:rPr lang="de-DE" sz="1200" b="0" strike="noStrike" spc="-1" dirty="0" err="1">
                <a:latin typeface="Fire Sans Medium"/>
                <a:ea typeface="Fira Sans Medium"/>
              </a:rPr>
              <a:t>dokument</a:t>
            </a:r>
            <a:r>
              <a:rPr lang="de-DE" sz="1200" b="0" strike="noStrike" spc="-1" dirty="0">
                <a:latin typeface="Fire Sans Medium"/>
                <a:ea typeface="Fira Sans Medium"/>
              </a:rPr>
              <a:t>/</a:t>
            </a:r>
            <a:r>
              <a:rPr lang="de-DE" sz="1200" b="0" strike="noStrike" spc="-1" dirty="0" err="1">
                <a:latin typeface="Fire Sans Medium"/>
                <a:ea typeface="Fira Sans Medium"/>
              </a:rPr>
              <a:t>baumwolle</a:t>
            </a:r>
            <a:r>
              <a:rPr lang="de-DE" sz="1200" b="0" strike="noStrike" spc="-1" dirty="0">
                <a:latin typeface="Fire Sans Medium"/>
                <a:ea typeface="Fira Sans Medium"/>
              </a:rPr>
              <a:t>-</a:t>
            </a:r>
            <a:r>
              <a:rPr lang="de-DE" sz="1200" b="0" strike="noStrike" spc="-1" dirty="0" err="1">
                <a:latin typeface="Fire Sans Medium"/>
                <a:ea typeface="Fira Sans Medium"/>
              </a:rPr>
              <a:t>statista</a:t>
            </a:r>
            <a:r>
              <a:rPr lang="de-DE" sz="1200" b="0" strike="noStrike" spc="-1" dirty="0">
                <a:latin typeface="Fire Sans Medium"/>
                <a:ea typeface="Fira Sans Medium"/>
              </a:rPr>
              <a:t>-dossier/ ,  Stand 25.02.21</a:t>
            </a:r>
            <a:endParaRPr lang="de-DE" sz="1200" b="0" strike="noStrike" spc="-1" dirty="0">
              <a:latin typeface="Calibri"/>
            </a:endParaRPr>
          </a:p>
          <a:p>
            <a:pPr>
              <a:lnSpc>
                <a:spcPct val="100000"/>
              </a:lnSpc>
              <a:tabLst>
                <a:tab pos="0" algn="l"/>
              </a:tabLst>
            </a:pPr>
            <a:endParaRPr lang="de-DE" sz="1200" b="0" strike="noStrike" spc="-1" dirty="0">
              <a:latin typeface="Calibri"/>
            </a:endParaRPr>
          </a:p>
          <a:p>
            <a:pPr>
              <a:lnSpc>
                <a:spcPct val="100000"/>
              </a:lnSpc>
              <a:tabLst>
                <a:tab pos="0" algn="l"/>
              </a:tabLst>
            </a:pPr>
            <a:endParaRPr lang="de-DE" sz="1200" b="0" strike="noStrike" spc="-1" dirty="0">
              <a:latin typeface="Calibri"/>
            </a:endParaRPr>
          </a:p>
        </p:txBody>
      </p:sp>
      <p:sp>
        <p:nvSpPr>
          <p:cNvPr id="519"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9E25A506-6F02-43BF-82EF-F3E04CE92FC2}" type="slidenum">
              <a:rPr lang="en-GB" sz="1200" b="0" strike="noStrike" spc="-1">
                <a:latin typeface="Calibri"/>
              </a:rPr>
              <a:t>6</a:t>
            </a:fld>
            <a:endParaRPr lang="de-DE" sz="1200" b="0" strike="noStrike" spc="-1">
              <a:latin typeface="Calibri"/>
            </a:endParaRPr>
          </a:p>
        </p:txBody>
      </p:sp>
    </p:spTree>
    <p:extLst>
      <p:ext uri="{BB962C8B-B14F-4D97-AF65-F5344CB8AC3E}">
        <p14:creationId xmlns:p14="http://schemas.microsoft.com/office/powerpoint/2010/main" val="340901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PlaceHolder 1"/>
          <p:cNvSpPr>
            <a:spLocks noGrp="1" noRot="1" noChangeAspect="1"/>
          </p:cNvSpPr>
          <p:nvPr>
            <p:ph type="sldImg"/>
          </p:nvPr>
        </p:nvSpPr>
        <p:spPr>
          <a:xfrm>
            <a:off x="2900363" y="857250"/>
            <a:ext cx="3343275" cy="2314575"/>
          </a:xfrm>
          <a:prstGeom prst="rect">
            <a:avLst/>
          </a:prstGeom>
        </p:spPr>
      </p:sp>
      <p:sp>
        <p:nvSpPr>
          <p:cNvPr id="527"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Von den bereits erwähnten 25 Millionen Tonnen Baumwolle wird nur ein geringer Anteil</a:t>
            </a:r>
            <a:r>
              <a:rPr lang="de-DE" sz="2000" b="0" strike="noStrike" spc="-1" baseline="0" dirty="0">
                <a:latin typeface="Calibri"/>
              </a:rPr>
              <a:t> (</a:t>
            </a:r>
            <a:r>
              <a:rPr lang="de-DE" sz="2000" b="0" strike="noStrike" spc="-1" dirty="0">
                <a:latin typeface="Calibri"/>
              </a:rPr>
              <a:t>11.000t) bei uns verarbeitet. Die wesentlichen Produktionsstandorte der Textilindustrie liegen in asiatischen Billiglohnländern bzw. Schwellenländern. Aufgrund der Lohnsituation sind diese Länder ein günstiger Standort für die </a:t>
            </a:r>
            <a:r>
              <a:rPr lang="de-DE" sz="2000" dirty="0"/>
              <a:t>Ansiedelung von Bekleidungsindustrie mit ihrer typischen Abfolge von hintereinander ablaufenden Verarbeitungsschritten</a:t>
            </a:r>
            <a:r>
              <a:rPr lang="de-DE" sz="2000" b="0" strike="noStrike" spc="-1" dirty="0">
                <a:latin typeface="Calibri"/>
              </a:rPr>
              <a:t>. </a:t>
            </a:r>
          </a:p>
          <a:p>
            <a:pPr marL="216000" indent="-216000">
              <a:lnSpc>
                <a:spcPct val="100000"/>
              </a:lnSpc>
            </a:pPr>
            <a:r>
              <a:rPr lang="de-DE" sz="2000" b="0" strike="noStrike" spc="-1" dirty="0">
                <a:latin typeface="Calibri"/>
              </a:rPr>
              <a:t>Konsumiert wird der größte Teil der Produktion dann in den wohlhabenden Industrieländern. Auf rund 83 Millionen Deutsche kommt nach den hier angegebenen Quellen der Kauf von ca. 500 Millionen T-Shirts und Unterhemden pro Jahr.</a:t>
            </a:r>
          </a:p>
          <a:p>
            <a:pPr marL="216000" indent="-216000">
              <a:lnSpc>
                <a:spcPct val="100000"/>
              </a:lnSpc>
            </a:pPr>
            <a:r>
              <a:rPr lang="de-DE" sz="2000" dirty="0"/>
              <a:t>Im Schnitt werden 250 – 400 g Baumwolle für ein T-Shirt benötigt, geht man von 400 g aus, reichen die 11.000 (in Deutschland verarbeiteten) Tonnen für 4,4 Millionen T-Shirts.</a:t>
            </a: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Quellen:</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b="0" strike="noStrike" spc="-1" dirty="0">
                <a:latin typeface="Calibri"/>
              </a:rPr>
              <a:t>https://</a:t>
            </a:r>
            <a:r>
              <a:rPr lang="de-DE" sz="2000" b="0" strike="noStrike" spc="-1" dirty="0" err="1">
                <a:latin typeface="Calibri"/>
              </a:rPr>
              <a:t>de.statista.com</a:t>
            </a:r>
            <a:r>
              <a:rPr lang="de-DE" sz="2000" b="0" strike="noStrike" spc="-1" dirty="0">
                <a:latin typeface="Calibri"/>
              </a:rPr>
              <a:t>/</a:t>
            </a:r>
            <a:r>
              <a:rPr lang="de-DE" sz="2000" b="0" strike="noStrike" spc="-1" dirty="0" err="1">
                <a:latin typeface="Calibri"/>
              </a:rPr>
              <a:t>themen</a:t>
            </a:r>
            <a:r>
              <a:rPr lang="de-DE" sz="2000" b="0" strike="noStrike" spc="-1" dirty="0">
                <a:latin typeface="Calibri"/>
              </a:rPr>
              <a:t>/2542/</a:t>
            </a:r>
            <a:r>
              <a:rPr lang="de-DE" sz="2000" b="0" strike="noStrike" spc="-1" dirty="0" err="1">
                <a:latin typeface="Calibri"/>
              </a:rPr>
              <a:t>baumwolle</a:t>
            </a:r>
            <a:r>
              <a:rPr lang="de-DE" sz="2000" b="0" strike="noStrike" spc="-1" dirty="0">
                <a:latin typeface="Calibri"/>
              </a:rPr>
              <a:t>/, Stand 25.02.2021</a:t>
            </a:r>
          </a:p>
          <a:p>
            <a:pPr marL="216000" indent="-216000">
              <a:lnSpc>
                <a:spcPct val="100000"/>
              </a:lnSpc>
            </a:pPr>
            <a:r>
              <a:rPr lang="de-DE" sz="2000" b="0" strike="noStrike" spc="-1" dirty="0">
                <a:latin typeface="Calibri"/>
              </a:rPr>
              <a:t>Menschenrechtszentrum Nürnberg, Film: Die textile Kette – Reise eines Billigshirts, 2015: https://</a:t>
            </a:r>
            <a:r>
              <a:rPr lang="de-DE" sz="2000" b="0" strike="noStrike" spc="-1" dirty="0" err="1">
                <a:latin typeface="Calibri"/>
              </a:rPr>
              <a:t>www.youtube.com</a:t>
            </a:r>
            <a:r>
              <a:rPr lang="de-DE" sz="2000" b="0" strike="noStrike" spc="-1" dirty="0">
                <a:latin typeface="Calibri"/>
              </a:rPr>
              <a:t>/</a:t>
            </a:r>
            <a:r>
              <a:rPr lang="de-DE" sz="2000" b="0" strike="noStrike" spc="-1" dirty="0" err="1">
                <a:latin typeface="Calibri"/>
              </a:rPr>
              <a:t>watch?v</a:t>
            </a:r>
            <a:r>
              <a:rPr lang="de-DE" sz="2000" b="0" strike="noStrike" spc="-1" dirty="0">
                <a:latin typeface="Calibri"/>
              </a:rPr>
              <a:t>=6l3ITUv8EmU , Stand  25.02.2021</a:t>
            </a: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a:p>
            <a:pPr marL="216000" indent="-216000">
              <a:lnSpc>
                <a:spcPct val="100000"/>
              </a:lnSpc>
            </a:pPr>
            <a:endParaRPr lang="de-DE" sz="2000" b="0" strike="noStrike" spc="-1" dirty="0">
              <a:latin typeface="Calibri"/>
            </a:endParaRPr>
          </a:p>
        </p:txBody>
      </p:sp>
      <p:sp>
        <p:nvSpPr>
          <p:cNvPr id="528"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5C785D58-A9F5-4342-B7B6-083B44C04101}" type="slidenum">
              <a:rPr lang="en-GB" sz="1200" b="0" strike="noStrike" spc="-1">
                <a:latin typeface="Calibri"/>
              </a:rPr>
              <a:t>7</a:t>
            </a:fld>
            <a:endParaRPr lang="de-DE" sz="1200" b="0" strike="noStrike" spc="-1">
              <a:latin typeface="Calibri"/>
            </a:endParaRPr>
          </a:p>
        </p:txBody>
      </p:sp>
    </p:spTree>
    <p:extLst>
      <p:ext uri="{BB962C8B-B14F-4D97-AF65-F5344CB8AC3E}">
        <p14:creationId xmlns:p14="http://schemas.microsoft.com/office/powerpoint/2010/main" val="110801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PlaceHolder 1"/>
          <p:cNvSpPr>
            <a:spLocks noGrp="1" noRot="1" noChangeAspect="1"/>
          </p:cNvSpPr>
          <p:nvPr>
            <p:ph type="sldImg"/>
          </p:nvPr>
        </p:nvSpPr>
        <p:spPr>
          <a:xfrm>
            <a:off x="2900363" y="857250"/>
            <a:ext cx="3343275" cy="2314575"/>
          </a:xfrm>
          <a:prstGeom prst="rect">
            <a:avLst/>
          </a:prstGeom>
        </p:spPr>
      </p:sp>
      <p:sp>
        <p:nvSpPr>
          <p:cNvPr id="533"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Das größte ökologische Problem im Baumwollanbau ist neben dem hohen Einsatz von Chemikalien der enorme Wasserverbrauch.</a:t>
            </a:r>
          </a:p>
          <a:p>
            <a:pPr marL="216000" indent="-216000">
              <a:lnSpc>
                <a:spcPct val="100000"/>
              </a:lnSpc>
            </a:pPr>
            <a:r>
              <a:rPr lang="de-DE" sz="2000" b="0" strike="noStrike" spc="-1" dirty="0">
                <a:latin typeface="Calibri"/>
              </a:rPr>
              <a:t>Baumwolle benötigt eine sehr warme Umgebung, um eine gute Ernte zu entwickeln. Dies bedeutet dann auch, dass sie oft dort angebaut wird, wo eigentlich zu wenig Wasser für eine ausreichende Bewässerung zur Verfügung steht bzw. dass dieses Wasser eigentlich dringender für die Lebensmittel</a:t>
            </a:r>
            <a:r>
              <a:rPr lang="de-DE" sz="2000" b="0" strike="noStrike" spc="-1" baseline="0" dirty="0">
                <a:latin typeface="Calibri"/>
              </a:rPr>
              <a:t> </a:t>
            </a:r>
            <a:r>
              <a:rPr lang="de-DE" sz="2000" b="0" strike="noStrike" spc="-1" dirty="0">
                <a:latin typeface="Calibri"/>
              </a:rPr>
              <a:t>produzierende Landwirtschaft benötigt wird.</a:t>
            </a:r>
          </a:p>
          <a:p>
            <a:pPr marL="216000" indent="-216000">
              <a:lnSpc>
                <a:spcPct val="100000"/>
              </a:lnSpc>
            </a:pPr>
            <a:r>
              <a:rPr lang="de-DE" sz="2000" b="0" strike="noStrike" spc="-1" dirty="0">
                <a:latin typeface="Calibri"/>
              </a:rPr>
              <a:t>Für ein T-Shirt, dass aus ca. 250 g</a:t>
            </a:r>
            <a:r>
              <a:rPr lang="de-DE" sz="2000" b="0" strike="noStrike" spc="-1" baseline="0" dirty="0">
                <a:latin typeface="Calibri"/>
              </a:rPr>
              <a:t> </a:t>
            </a:r>
            <a:r>
              <a:rPr lang="de-DE" sz="2000" b="0" strike="noStrike" spc="-1" dirty="0">
                <a:latin typeface="Calibri"/>
              </a:rPr>
              <a:t>Baumwolle besteht, benötigt man die Menge von rd. 2500 Litern Wasser.</a:t>
            </a:r>
          </a:p>
          <a:p>
            <a:pPr marL="216000" indent="-216000">
              <a:lnSpc>
                <a:spcPct val="100000"/>
              </a:lnSpc>
            </a:pPr>
            <a:r>
              <a:rPr lang="de-DE" sz="2000" b="0" strike="noStrike" spc="-1" dirty="0">
                <a:latin typeface="Calibri"/>
              </a:rPr>
              <a:t>Diese Menge kann man sich gut am Bild den 14 gefüllten Badewannen (180 l pro Badewanne) vorstellen.</a:t>
            </a:r>
          </a:p>
          <a:p>
            <a:pPr marL="216000" indent="-216000">
              <a:lnSpc>
                <a:spcPct val="100000"/>
              </a:lnSpc>
            </a:pPr>
            <a:endParaRPr lang="de-DE" sz="2000" b="0" strike="noStrike" spc="-1" dirty="0">
              <a:latin typeface="Calibri"/>
            </a:endParaRPr>
          </a:p>
          <a:p>
            <a:pPr marL="216000" indent="-216000">
              <a:lnSpc>
                <a:spcPct val="100000"/>
              </a:lnSpc>
            </a:pPr>
            <a:r>
              <a:rPr lang="de-DE" sz="2000" b="0" strike="noStrike" spc="-1" dirty="0">
                <a:latin typeface="Calibri"/>
              </a:rPr>
              <a:t>Quellen:</a:t>
            </a:r>
          </a:p>
          <a:p>
            <a:pPr marL="216000" indent="-216000">
              <a:lnSpc>
                <a:spcPct val="100000"/>
              </a:lnSpc>
            </a:pPr>
            <a:r>
              <a:rPr lang="de-DE" sz="2000" b="0" strike="noStrike" spc="-1" dirty="0">
                <a:latin typeface="Calibri"/>
              </a:rPr>
              <a:t>https://</a:t>
            </a:r>
            <a:r>
              <a:rPr lang="de-DE" sz="2000" b="0" strike="noStrike" spc="-1" dirty="0" err="1">
                <a:latin typeface="Calibri"/>
              </a:rPr>
              <a:t>www.otto.de</a:t>
            </a:r>
            <a:r>
              <a:rPr lang="de-DE" sz="2000" b="0" strike="noStrike" spc="-1" dirty="0">
                <a:latin typeface="Calibri"/>
              </a:rPr>
              <a:t>/</a:t>
            </a:r>
            <a:r>
              <a:rPr lang="de-DE" sz="2000" b="0" strike="noStrike" spc="-1" dirty="0" err="1">
                <a:latin typeface="Calibri"/>
              </a:rPr>
              <a:t>reblog</a:t>
            </a:r>
            <a:r>
              <a:rPr lang="de-DE" sz="2000" b="0" strike="noStrike" spc="-1" dirty="0">
                <a:latin typeface="Calibri"/>
              </a:rPr>
              <a:t>/die-lieferkette-eines-t-shirts-28449/  Stand 12.02.2021 mit 250 </a:t>
            </a:r>
            <a:r>
              <a:rPr lang="de-DE" sz="2000" b="0" strike="noStrike" spc="-1" dirty="0" err="1">
                <a:latin typeface="Calibri"/>
              </a:rPr>
              <a:t>g</a:t>
            </a:r>
            <a:r>
              <a:rPr lang="de-DE" sz="2000" b="0" strike="noStrike" spc="-1" dirty="0">
                <a:latin typeface="Calibri"/>
              </a:rPr>
              <a:t> je T-Shirt und 2500l Wasser</a:t>
            </a:r>
          </a:p>
          <a:p>
            <a:pPr marL="216000" indent="-216000">
              <a:lnSpc>
                <a:spcPct val="100000"/>
              </a:lnSpc>
            </a:pPr>
            <a:r>
              <a:rPr lang="de-DE" sz="2000" b="0" strike="noStrike" spc="-1" dirty="0">
                <a:latin typeface="Calibri"/>
              </a:rPr>
              <a:t>http://</a:t>
            </a:r>
            <a:r>
              <a:rPr lang="de-DE" sz="2000" b="0" strike="noStrike" spc="-1" dirty="0" err="1">
                <a:latin typeface="Calibri"/>
              </a:rPr>
              <a:t>fashionrevolution.org</a:t>
            </a:r>
            <a:r>
              <a:rPr lang="de-DE" sz="2000" b="0" strike="noStrike" spc="-1" dirty="0">
                <a:latin typeface="Calibri"/>
              </a:rPr>
              <a:t>/</a:t>
            </a:r>
            <a:r>
              <a:rPr lang="de-DE" sz="2000" b="0" strike="noStrike" spc="-1" dirty="0" err="1">
                <a:latin typeface="Calibri"/>
              </a:rPr>
              <a:t>wp</a:t>
            </a:r>
            <a:r>
              <a:rPr lang="de-DE" sz="2000" b="0" strike="noStrike" spc="-1" dirty="0">
                <a:latin typeface="Calibri"/>
              </a:rPr>
              <a:t>-content/</a:t>
            </a:r>
            <a:r>
              <a:rPr lang="de-DE" sz="2000" b="0" strike="noStrike" spc="-1" dirty="0" err="1">
                <a:latin typeface="Calibri"/>
              </a:rPr>
              <a:t>uploads</a:t>
            </a:r>
            <a:r>
              <a:rPr lang="de-DE" sz="2000" b="0" strike="noStrike" spc="-1" dirty="0">
                <a:latin typeface="Calibri"/>
              </a:rPr>
              <a:t>/2015/12/FashRev_Haulternatives_2017_.pdf , Stand 26.02.2021 mit 2720 l Wasser pro T-Shirt</a:t>
            </a:r>
          </a:p>
        </p:txBody>
      </p:sp>
      <p:sp>
        <p:nvSpPr>
          <p:cNvPr id="534"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5BA341D0-4A05-4A45-86E0-8CCBA56FDAD5}" type="slidenum">
              <a:rPr lang="en-GB" sz="1200" b="0" strike="noStrike" spc="-1">
                <a:latin typeface="Calibri"/>
              </a:rPr>
              <a:t>8</a:t>
            </a:fld>
            <a:endParaRPr lang="de-DE" sz="1200" b="0" strike="noStrike" spc="-1">
              <a:latin typeface="Calibri"/>
            </a:endParaRPr>
          </a:p>
        </p:txBody>
      </p:sp>
    </p:spTree>
    <p:extLst>
      <p:ext uri="{BB962C8B-B14F-4D97-AF65-F5344CB8AC3E}">
        <p14:creationId xmlns:p14="http://schemas.microsoft.com/office/powerpoint/2010/main" val="310280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PlaceHolder 1"/>
          <p:cNvSpPr>
            <a:spLocks noGrp="1" noRot="1" noChangeAspect="1"/>
          </p:cNvSpPr>
          <p:nvPr>
            <p:ph type="sldImg"/>
          </p:nvPr>
        </p:nvSpPr>
        <p:spPr>
          <a:xfrm>
            <a:off x="2900363" y="857250"/>
            <a:ext cx="3343275" cy="2314575"/>
          </a:xfrm>
          <a:prstGeom prst="rect">
            <a:avLst/>
          </a:prstGeom>
        </p:spPr>
      </p:sp>
      <p:sp>
        <p:nvSpPr>
          <p:cNvPr id="536"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r>
              <a:rPr lang="de-DE" sz="2000" b="0" strike="noStrike" spc="-1" dirty="0">
                <a:latin typeface="Calibri"/>
              </a:rPr>
              <a:t>Quelle: https://</a:t>
            </a:r>
            <a:r>
              <a:rPr lang="de-DE" sz="2000" b="0" strike="noStrike" spc="-1" dirty="0" err="1">
                <a:latin typeface="Calibri"/>
              </a:rPr>
              <a:t>www.fashionrevolution.org</a:t>
            </a:r>
            <a:r>
              <a:rPr lang="de-DE" sz="2000" b="0" strike="noStrike" spc="-1" dirty="0">
                <a:latin typeface="Calibri"/>
              </a:rPr>
              <a:t>/</a:t>
            </a:r>
            <a:r>
              <a:rPr lang="de-DE" sz="2000" b="0" strike="noStrike" spc="-1" dirty="0" err="1">
                <a:latin typeface="Calibri"/>
              </a:rPr>
              <a:t>wp</a:t>
            </a:r>
            <a:r>
              <a:rPr lang="de-DE" sz="2000" b="0" strike="noStrike" spc="-1" dirty="0">
                <a:latin typeface="Calibri"/>
              </a:rPr>
              <a:t>-content/</a:t>
            </a:r>
            <a:r>
              <a:rPr lang="de-DE" sz="2000" b="0" strike="noStrike" spc="-1" dirty="0" err="1">
                <a:latin typeface="Calibri"/>
              </a:rPr>
              <a:t>uploads</a:t>
            </a:r>
            <a:r>
              <a:rPr lang="de-DE" sz="2000" b="0" strike="noStrike" spc="-1" dirty="0">
                <a:latin typeface="Calibri"/>
              </a:rPr>
              <a:t>/2017/02/</a:t>
            </a:r>
            <a:r>
              <a:rPr lang="de-DE" sz="2000" b="0" strike="noStrike" spc="-1" dirty="0" err="1">
                <a:latin typeface="Calibri"/>
              </a:rPr>
              <a:t>What</a:t>
            </a:r>
            <a:r>
              <a:rPr lang="de-DE" sz="2000" b="0" strike="noStrike" spc="-1" dirty="0">
                <a:latin typeface="Calibri"/>
              </a:rPr>
              <a:t>-</a:t>
            </a:r>
            <a:r>
              <a:rPr lang="de-DE" sz="2000" b="0" strike="noStrike" spc="-1" dirty="0" err="1">
                <a:latin typeface="Calibri"/>
              </a:rPr>
              <a:t>My</a:t>
            </a:r>
            <a:r>
              <a:rPr lang="de-DE" sz="2000" b="0" strike="noStrike" spc="-1" dirty="0">
                <a:latin typeface="Calibri"/>
              </a:rPr>
              <a:t>-Jeans-Say-</a:t>
            </a:r>
            <a:r>
              <a:rPr lang="de-DE" sz="2000" b="0" strike="noStrike" spc="-1" dirty="0" err="1">
                <a:latin typeface="Calibri"/>
              </a:rPr>
              <a:t>About</a:t>
            </a:r>
            <a:r>
              <a:rPr lang="de-DE" sz="2000" b="0" strike="noStrike" spc="-1" dirty="0">
                <a:latin typeface="Calibri"/>
              </a:rPr>
              <a:t>-</a:t>
            </a:r>
            <a:r>
              <a:rPr lang="de-DE" sz="2000" b="0" strike="noStrike" spc="-1" dirty="0" err="1">
                <a:latin typeface="Calibri"/>
              </a:rPr>
              <a:t>the-Garment-Industry.pdf</a:t>
            </a:r>
            <a:r>
              <a:rPr lang="de-DE" sz="2000" b="0" strike="noStrike" spc="-1" dirty="0">
                <a:latin typeface="Calibri"/>
              </a:rPr>
              <a:t> ,  Stand 26.02.21</a:t>
            </a:r>
          </a:p>
        </p:txBody>
      </p:sp>
      <p:sp>
        <p:nvSpPr>
          <p:cNvPr id="537"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FE913FF9-44DA-4E14-A0D1-E10F95EADB0C}" type="slidenum">
              <a:rPr lang="en-GB" sz="1200" b="0" strike="noStrike" spc="-1">
                <a:latin typeface="Calibri"/>
              </a:rPr>
              <a:t>9</a:t>
            </a:fld>
            <a:endParaRPr lang="de-DE" sz="1200" b="0" strike="noStrike" spc="-1">
              <a:latin typeface="Calibri"/>
            </a:endParaRPr>
          </a:p>
        </p:txBody>
      </p:sp>
    </p:spTree>
    <p:extLst>
      <p:ext uri="{BB962C8B-B14F-4D97-AF65-F5344CB8AC3E}">
        <p14:creationId xmlns:p14="http://schemas.microsoft.com/office/powerpoint/2010/main" val="319849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5" name="Footer Placeholder 4"/>
          <p:cNvSpPr>
            <a:spLocks noGrp="1"/>
          </p:cNvSpPr>
          <p:nvPr>
            <p:ph type="ftr" sz="quarter" idx="11"/>
          </p:nvPr>
        </p:nvSpPr>
        <p:spPr>
          <a:xfrm>
            <a:off x="3281363" y="6468508"/>
            <a:ext cx="3343275" cy="365125"/>
          </a:xfrm>
          <a:prstGeom prst="rect">
            <a:avLst/>
          </a:prstGeom>
        </p:spPr>
        <p:txBody>
          <a:bodyPr/>
          <a:lstStyle>
            <a:lvl1pPr>
              <a:defRPr sz="1500" baseline="0"/>
            </a:lvl1pPr>
          </a:lstStyle>
          <a:p>
            <a:r>
              <a:rPr lang="en-GB" dirty="0" err="1"/>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5666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B35B361-D4B9-C546-B12E-4064DA3B6EE8}" type="datetime3">
              <a:rPr lang="de-DE" smtClean="0"/>
              <a:t>06/07/2021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2550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A3B6E6F-6078-B74C-ABC6-BCD7272734EF}" type="datetime3">
              <a:rPr lang="de-DE" smtClean="0"/>
              <a:t>06/07/2021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5028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68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extLst>
      <p:ext uri="{BB962C8B-B14F-4D97-AF65-F5344CB8AC3E}">
        <p14:creationId xmlns:p14="http://schemas.microsoft.com/office/powerpoint/2010/main" val="106487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de-DE"/>
              <a:t>Mastertextformat bearbeiten</a:t>
            </a:r>
          </a:p>
        </p:txBody>
      </p:sp>
      <p:sp>
        <p:nvSpPr>
          <p:cNvPr id="5" name="Footer Placeholder 4"/>
          <p:cNvSpPr>
            <a:spLocks noGrp="1"/>
          </p:cNvSpPr>
          <p:nvPr>
            <p:ph type="ftr" sz="quarter" idx="11"/>
          </p:nvPr>
        </p:nvSpPr>
        <p:spPr>
          <a:xfrm>
            <a:off x="3281362" y="6463253"/>
            <a:ext cx="3343275" cy="365125"/>
          </a:xfrm>
          <a:prstGeom prst="rect">
            <a:avLst/>
          </a:prstGeom>
        </p:spPr>
        <p:txBody>
          <a:bodyPr/>
          <a:lstStyle>
            <a:lvl1pPr>
              <a:defRPr sz="1500" baseline="0"/>
            </a:lvl1pPr>
          </a:lstStyle>
          <a:p>
            <a:r>
              <a:rPr lang="en-GB" dirty="0" err="1"/>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9218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ooter Placeholder 4"/>
          <p:cNvSpPr>
            <a:spLocks noGrp="1"/>
          </p:cNvSpPr>
          <p:nvPr>
            <p:ph type="ftr" sz="quarter" idx="11"/>
          </p:nvPr>
        </p:nvSpPr>
        <p:spPr>
          <a:xfrm>
            <a:off x="3281362" y="6452743"/>
            <a:ext cx="3343275" cy="365125"/>
          </a:xfrm>
          <a:prstGeom prst="rect">
            <a:avLst/>
          </a:prstGeom>
        </p:spPr>
        <p:txBody>
          <a:bodyPr/>
          <a:lstStyle/>
          <a:p>
            <a:r>
              <a:rPr lang="en-GB" dirty="0" err="1"/>
              <a:t>BNTextillabor</a:t>
            </a:r>
            <a:endParaRPr lang="en-GB"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7044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E2338D82-6248-544B-BD07-F885E6BD9600}"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43840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de-DE"/>
              <a:t>Mastertextformat bearbeiten</a:t>
            </a:r>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de-DE"/>
              <a:t>Mastertextformat bearbeiten</a:t>
            </a:r>
          </a:p>
        </p:txBody>
      </p:sp>
      <p:sp>
        <p:nvSpPr>
          <p:cNvPr id="7" name="Date Placeholder 6"/>
          <p:cNvSpPr>
            <a:spLocks noGrp="1"/>
          </p:cNvSpPr>
          <p:nvPr>
            <p:ph type="dt" sz="half" idx="10"/>
          </p:nvPr>
        </p:nvSpPr>
        <p:spPr>
          <a:xfrm>
            <a:off x="681038" y="6447792"/>
            <a:ext cx="2228850" cy="365125"/>
          </a:xfrm>
          <a:prstGeom prst="rect">
            <a:avLst/>
          </a:prstGeom>
        </p:spPr>
        <p:txBody>
          <a:bodyPr/>
          <a:lstStyle/>
          <a:p>
            <a:fld id="{E57C8827-DFC5-1E49-9687-1F45032B9369}" type="datetime3">
              <a:rPr lang="de-DE" smtClean="0"/>
              <a:t>06/07/2021</a:t>
            </a:fld>
            <a:endParaRPr lang="en-GB"/>
          </a:p>
        </p:txBody>
      </p:sp>
      <p:sp>
        <p:nvSpPr>
          <p:cNvPr id="8" name="Footer Placeholder 7"/>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9" name="Slide Number Placeholder 8"/>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40826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a:xfrm>
            <a:off x="681038" y="6447792"/>
            <a:ext cx="2228850" cy="365125"/>
          </a:xfrm>
          <a:prstGeom prst="rect">
            <a:avLst/>
          </a:prstGeom>
        </p:spPr>
        <p:txBody>
          <a:bodyPr/>
          <a:lstStyle/>
          <a:p>
            <a:fld id="{AA15E98A-1FDB-C647-A4EE-3CE573D1F682}" type="datetime3">
              <a:rPr lang="de-DE" smtClean="0"/>
              <a:t>06/07/2021</a:t>
            </a:fld>
            <a:endParaRPr lang="en-GB"/>
          </a:p>
        </p:txBody>
      </p:sp>
      <p:sp>
        <p:nvSpPr>
          <p:cNvPr id="4" name="Footer Placeholder 3"/>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5" name="Slide Number Placeholder 4"/>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68052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447792"/>
            <a:ext cx="2228850" cy="365125"/>
          </a:xfrm>
          <a:prstGeom prst="rect">
            <a:avLst/>
          </a:prstGeom>
        </p:spPr>
        <p:txBody>
          <a:bodyPr/>
          <a:lstStyle/>
          <a:p>
            <a:fld id="{19CDBF1A-CD15-0048-9ACD-01400136C7EF}" type="datetime3">
              <a:rPr lang="de-DE" smtClean="0"/>
              <a:t>06/07/2021</a:t>
            </a:fld>
            <a:endParaRPr lang="en-GB"/>
          </a:p>
        </p:txBody>
      </p:sp>
      <p:sp>
        <p:nvSpPr>
          <p:cNvPr id="3" name="Footer Placeholder 2"/>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4" name="Slide Number Placeholder 3"/>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8872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2E81319C-ECE9-9743-A408-4D3A17746524}"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2912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8DF07AB5-7E43-B44B-8CE4-3E134F22D882}"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253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96113" y="6447792"/>
            <a:ext cx="2228850" cy="365125"/>
          </a:xfrm>
          <a:prstGeom prst="rect">
            <a:avLst/>
          </a:prstGeom>
        </p:spPr>
        <p:txBody>
          <a:bodyPr vert="horz" lIns="91440" tIns="45720" rIns="91440" bIns="45720" rtlCol="0" anchor="ctr"/>
          <a:lstStyle>
            <a:lvl1pPr algn="r">
              <a:defRPr sz="1200">
                <a:solidFill>
                  <a:schemeClr val="bg1"/>
                </a:solidFill>
              </a:defRPr>
            </a:lvl1pPr>
          </a:lstStyle>
          <a:p>
            <a:fld id="{D6E4BF45-56A7-1443-8528-2D79AA079E46}" type="slidenum">
              <a:rPr lang="en-GB" smtClean="0"/>
              <a:pPr/>
              <a:t>‹Nr.›</a:t>
            </a:fld>
            <a:endParaRPr lang="en-GB" dirty="0"/>
          </a:p>
        </p:txBody>
      </p:sp>
    </p:spTree>
    <p:extLst>
      <p:ext uri="{BB962C8B-B14F-4D97-AF65-F5344CB8AC3E}">
        <p14:creationId xmlns:p14="http://schemas.microsoft.com/office/powerpoint/2010/main" val="3355216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D6536F1-41FE-43B1-B39F-6BA5646A3D70}" type="slidenum">
              <a:rPr lang="en-GB" sz="1200" b="0" strike="noStrike" spc="-1">
                <a:solidFill>
                  <a:srgbClr val="FFFFFF"/>
                </a:solidFill>
                <a:latin typeface="Calibri"/>
              </a:rPr>
              <a:t>1</a:t>
            </a:fld>
            <a:endParaRPr lang="de-DE" sz="1200" b="0" strike="noStrike" spc="-1">
              <a:latin typeface="Calibri"/>
            </a:endParaRPr>
          </a:p>
        </p:txBody>
      </p:sp>
      <p:grpSp>
        <p:nvGrpSpPr>
          <p:cNvPr id="3" name="Gruppieren 2">
            <a:extLst>
              <a:ext uri="{FF2B5EF4-FFF2-40B4-BE49-F238E27FC236}">
                <a16:creationId xmlns:a16="http://schemas.microsoft.com/office/drawing/2014/main" id="{2052FDA2-9899-F947-9041-B7EC0579644A}"/>
              </a:ext>
            </a:extLst>
          </p:cNvPr>
          <p:cNvGrpSpPr/>
          <p:nvPr/>
        </p:nvGrpSpPr>
        <p:grpSpPr>
          <a:xfrm>
            <a:off x="416880" y="4951805"/>
            <a:ext cx="7930699" cy="900000"/>
            <a:chOff x="5079058" y="5848612"/>
            <a:chExt cx="7933292" cy="900000"/>
          </a:xfrm>
        </p:grpSpPr>
        <p:sp>
          <p:nvSpPr>
            <p:cNvPr id="212" name="CustomShape 3"/>
            <p:cNvSpPr/>
            <p:nvPr/>
          </p:nvSpPr>
          <p:spPr>
            <a:xfrm>
              <a:off x="5079058" y="6188007"/>
              <a:ext cx="7933292"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spc="-1" dirty="0">
                  <a:latin typeface="Fira Sans"/>
                  <a:ea typeface="Fira Sans"/>
                </a:rPr>
                <a:t>Gefördert von der Deutschen Bundesstiftung Umwelt </a:t>
              </a:r>
            </a:p>
          </p:txBody>
        </p:sp>
        <p:pic>
          <p:nvPicPr>
            <p:cNvPr id="213" name="Grafik 18"/>
            <p:cNvPicPr>
              <a:picLocks noChangeAspect="1"/>
            </p:cNvPicPr>
            <p:nvPr/>
          </p:nvPicPr>
          <p:blipFill>
            <a:blip r:embed="rId3"/>
            <a:stretch/>
          </p:blipFill>
          <p:spPr>
            <a:xfrm>
              <a:off x="11660569" y="5848612"/>
              <a:ext cx="899998" cy="900000"/>
            </a:xfrm>
            <a:prstGeom prst="rect">
              <a:avLst/>
            </a:prstGeom>
            <a:ln>
              <a:noFill/>
            </a:ln>
          </p:spPr>
        </p:pic>
      </p:grpSp>
      <p:sp>
        <p:nvSpPr>
          <p:cNvPr id="211" name="TextShape 2"/>
          <p:cNvSpPr txBox="1"/>
          <p:nvPr/>
        </p:nvSpPr>
        <p:spPr>
          <a:xfrm>
            <a:off x="416880" y="1765144"/>
            <a:ext cx="9072240" cy="3140416"/>
          </a:xfrm>
          <a:prstGeom prst="rect">
            <a:avLst/>
          </a:prstGeom>
          <a:noFill/>
          <a:ln>
            <a:noFill/>
          </a:ln>
        </p:spPr>
        <p:txBody>
          <a:bodyPr anchor="ctr">
            <a:noAutofit/>
          </a:bodyPr>
          <a:lstStyle/>
          <a:p>
            <a:pPr>
              <a:lnSpc>
                <a:spcPct val="90000"/>
              </a:lnSpc>
            </a:pPr>
            <a:r>
              <a:rPr lang="de-DE" sz="4400" b="1" spc="-1" dirty="0">
                <a:solidFill>
                  <a:srgbClr val="64CFAC"/>
                </a:solidFill>
                <a:latin typeface="Fira Sans"/>
                <a:ea typeface="Fira Sans"/>
              </a:rPr>
              <a:t>Nachhaltiger Modekonsum für Jugendliche – Das </a:t>
            </a:r>
            <a:r>
              <a:rPr lang="de-DE" sz="4400" b="1" spc="-1" dirty="0" err="1">
                <a:solidFill>
                  <a:srgbClr val="64CFAC"/>
                </a:solidFill>
                <a:latin typeface="Fira Sans"/>
                <a:ea typeface="Fira Sans"/>
              </a:rPr>
              <a:t>BNTextillabor</a:t>
            </a:r>
            <a:endParaRPr lang="de-DE" sz="4400" b="1" spc="-1" dirty="0">
              <a:solidFill>
                <a:srgbClr val="64CFAC"/>
              </a:solidFill>
              <a:latin typeface="Fira Sans"/>
              <a:ea typeface="Fira Sans"/>
            </a:endParaRPr>
          </a:p>
          <a:p>
            <a:pPr>
              <a:lnSpc>
                <a:spcPct val="90000"/>
              </a:lnSpc>
            </a:pPr>
            <a:endParaRPr lang="de-DE" sz="2400" strike="noStrike" spc="-1" dirty="0">
              <a:latin typeface="Fira Sans"/>
              <a:ea typeface="Fira Sans"/>
            </a:endParaRPr>
          </a:p>
          <a:p>
            <a:pPr>
              <a:lnSpc>
                <a:spcPct val="90000"/>
              </a:lnSpc>
            </a:pPr>
            <a:endParaRPr lang="de-DE" sz="2400" spc="-1" dirty="0">
              <a:latin typeface="Fira Sans"/>
              <a:ea typeface="Fira Sans"/>
            </a:endParaRPr>
          </a:p>
          <a:p>
            <a:pPr>
              <a:lnSpc>
                <a:spcPct val="90000"/>
              </a:lnSpc>
            </a:pPr>
            <a:endParaRPr lang="de-DE" sz="2400" strike="noStrike" spc="-1" dirty="0">
              <a:latin typeface="Fira Sans"/>
              <a:ea typeface="Fira Sans"/>
            </a:endParaRPr>
          </a:p>
          <a:p>
            <a:pPr>
              <a:lnSpc>
                <a:spcPct val="90000"/>
              </a:lnSpc>
            </a:pPr>
            <a:r>
              <a:rPr lang="de-DE" sz="2000" spc="-1" dirty="0">
                <a:latin typeface="Fira Sans"/>
                <a:ea typeface="Fira Sans"/>
              </a:rPr>
              <a:t>Entwickelt 2019-2021 von der </a:t>
            </a:r>
          </a:p>
          <a:p>
            <a:pPr>
              <a:lnSpc>
                <a:spcPct val="90000"/>
              </a:lnSpc>
            </a:pPr>
            <a:r>
              <a:rPr lang="de-DE" sz="2000" spc="-1" dirty="0">
                <a:latin typeface="Fira Sans"/>
                <a:ea typeface="Fira Sans"/>
              </a:rPr>
              <a:t>Universität Ulm und der TU Berlin </a:t>
            </a:r>
          </a:p>
          <a:p>
            <a:pPr>
              <a:lnSpc>
                <a:spcPct val="90000"/>
              </a:lnSpc>
            </a:pPr>
            <a:endParaRPr lang="en-US" sz="3600" b="0" strike="noStrike" spc="-1" dirty="0">
              <a:solidFill>
                <a:srgbClr val="000000"/>
              </a:solidFill>
              <a:latin typeface="Calibri"/>
            </a:endParaRPr>
          </a:p>
        </p:txBody>
      </p:sp>
      <p:grpSp>
        <p:nvGrpSpPr>
          <p:cNvPr id="5" name="Gruppieren 4">
            <a:extLst>
              <a:ext uri="{FF2B5EF4-FFF2-40B4-BE49-F238E27FC236}">
                <a16:creationId xmlns:a16="http://schemas.microsoft.com/office/drawing/2014/main" id="{6927716A-F91D-744E-9E40-207E82438C32}"/>
              </a:ext>
            </a:extLst>
          </p:cNvPr>
          <p:cNvGrpSpPr/>
          <p:nvPr/>
        </p:nvGrpSpPr>
        <p:grpSpPr>
          <a:xfrm>
            <a:off x="4953000" y="3688980"/>
            <a:ext cx="3981372" cy="939600"/>
            <a:chOff x="4824706" y="3772705"/>
            <a:chExt cx="3981372" cy="939600"/>
          </a:xfrm>
        </p:grpSpPr>
        <p:pic>
          <p:nvPicPr>
            <p:cNvPr id="10" name="Grafik 12">
              <a:extLst>
                <a:ext uri="{FF2B5EF4-FFF2-40B4-BE49-F238E27FC236}">
                  <a16:creationId xmlns:a16="http://schemas.microsoft.com/office/drawing/2014/main" id="{BC181679-5471-1E46-AA99-591A924A8021}"/>
                </a:ext>
              </a:extLst>
            </p:cNvPr>
            <p:cNvPicPr/>
            <p:nvPr/>
          </p:nvPicPr>
          <p:blipFill>
            <a:blip r:embed="rId4"/>
            <a:stretch/>
          </p:blipFill>
          <p:spPr>
            <a:xfrm>
              <a:off x="7543918" y="3772705"/>
              <a:ext cx="1262160" cy="939600"/>
            </a:xfrm>
            <a:prstGeom prst="rect">
              <a:avLst/>
            </a:prstGeom>
            <a:ln>
              <a:noFill/>
            </a:ln>
          </p:spPr>
        </p:pic>
        <p:pic>
          <p:nvPicPr>
            <p:cNvPr id="4" name="Grafik 3">
              <a:extLst>
                <a:ext uri="{FF2B5EF4-FFF2-40B4-BE49-F238E27FC236}">
                  <a16:creationId xmlns:a16="http://schemas.microsoft.com/office/drawing/2014/main" id="{323B56F1-8D72-4447-97ED-8EE9BDCEA56D}"/>
                </a:ext>
              </a:extLst>
            </p:cNvPr>
            <p:cNvPicPr>
              <a:picLocks noChangeAspect="1"/>
            </p:cNvPicPr>
            <p:nvPr/>
          </p:nvPicPr>
          <p:blipFill>
            <a:blip r:embed="rId5"/>
            <a:stretch>
              <a:fillRect/>
            </a:stretch>
          </p:blipFill>
          <p:spPr>
            <a:xfrm>
              <a:off x="4824706" y="3914589"/>
              <a:ext cx="2336400" cy="655832"/>
            </a:xfrm>
            <a:prstGeom prst="rect">
              <a:avLst/>
            </a:prstGeom>
          </p:spPr>
        </p:pic>
      </p:grpSp>
    </p:spTree>
    <p:extLst>
      <p:ext uri="{BB962C8B-B14F-4D97-AF65-F5344CB8AC3E}">
        <p14:creationId xmlns:p14="http://schemas.microsoft.com/office/powerpoint/2010/main" val="356695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A348F361-7181-41C3-823C-535E62E4471F}" type="slidenum">
              <a:rPr lang="en-GB" sz="1200" b="0" strike="noStrike" spc="-1">
                <a:latin typeface="Calibri"/>
              </a:rPr>
              <a:t>10</a:t>
            </a:fld>
            <a:endParaRPr lang="de-DE" sz="1200" b="0" strike="noStrike" spc="-1">
              <a:latin typeface="Calibri"/>
            </a:endParaRPr>
          </a:p>
        </p:txBody>
      </p:sp>
      <p:sp>
        <p:nvSpPr>
          <p:cNvPr id="417" name="CustomShape 2"/>
          <p:cNvSpPr/>
          <p:nvPr/>
        </p:nvSpPr>
        <p:spPr>
          <a:xfrm>
            <a:off x="792564" y="1404720"/>
            <a:ext cx="6694920" cy="19375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solidFill>
                  <a:srgbClr val="000000"/>
                </a:solidFill>
                <a:latin typeface="Fire Sans Medium"/>
                <a:ea typeface="Fira Sans Medium"/>
              </a:rPr>
              <a:t>Für die Herstellung einer Jeans werden rd. </a:t>
            </a:r>
          </a:p>
          <a:p>
            <a:pPr>
              <a:lnSpc>
                <a:spcPct val="100000"/>
              </a:lnSpc>
            </a:pPr>
            <a:r>
              <a:rPr lang="de-DE" sz="2400" b="1" strike="noStrike" spc="-1" dirty="0">
                <a:solidFill>
                  <a:srgbClr val="000000"/>
                </a:solidFill>
                <a:latin typeface="Fire Sans Medium"/>
                <a:ea typeface="Fira Sans Medium"/>
              </a:rPr>
              <a:t>3 kg schädliche Chemikalien eingesetzt. Dabei handelt es sich um einen Cocktail aus über 2000 verschiedenen chemischen Verbindungen.</a:t>
            </a:r>
            <a:endParaRPr lang="de-DE" sz="2400" b="0" strike="noStrike" spc="-1" dirty="0">
              <a:latin typeface="Calibri"/>
            </a:endParaRPr>
          </a:p>
        </p:txBody>
      </p:sp>
      <p:grpSp>
        <p:nvGrpSpPr>
          <p:cNvPr id="418" name="Group 3"/>
          <p:cNvGrpSpPr/>
          <p:nvPr/>
        </p:nvGrpSpPr>
        <p:grpSpPr>
          <a:xfrm>
            <a:off x="792564" y="3264480"/>
            <a:ext cx="6694920" cy="2907720"/>
            <a:chOff x="464760" y="3264480"/>
            <a:chExt cx="6694920" cy="2907720"/>
          </a:xfrm>
        </p:grpSpPr>
        <p:pic>
          <p:nvPicPr>
            <p:cNvPr id="419" name="Inhaltsplatzhalter 3"/>
            <p:cNvPicPr/>
            <p:nvPr/>
          </p:nvPicPr>
          <p:blipFill>
            <a:blip r:embed="rId3"/>
            <a:stretch/>
          </p:blipFill>
          <p:spPr>
            <a:xfrm>
              <a:off x="2822400" y="3264480"/>
              <a:ext cx="1979640" cy="2907720"/>
            </a:xfrm>
            <a:prstGeom prst="rect">
              <a:avLst/>
            </a:prstGeom>
            <a:ln>
              <a:noFill/>
            </a:ln>
          </p:spPr>
        </p:pic>
        <p:pic>
          <p:nvPicPr>
            <p:cNvPr id="420" name="Inhaltsplatzhalter 3"/>
            <p:cNvPicPr/>
            <p:nvPr/>
          </p:nvPicPr>
          <p:blipFill>
            <a:blip r:embed="rId3"/>
            <a:stretch/>
          </p:blipFill>
          <p:spPr>
            <a:xfrm>
              <a:off x="464760" y="3264480"/>
              <a:ext cx="1979640" cy="2907720"/>
            </a:xfrm>
            <a:prstGeom prst="rect">
              <a:avLst/>
            </a:prstGeom>
            <a:ln>
              <a:noFill/>
            </a:ln>
          </p:spPr>
        </p:pic>
        <p:pic>
          <p:nvPicPr>
            <p:cNvPr id="421" name="Inhaltsplatzhalter 3"/>
            <p:cNvPicPr/>
            <p:nvPr/>
          </p:nvPicPr>
          <p:blipFill>
            <a:blip r:embed="rId3"/>
            <a:stretch/>
          </p:blipFill>
          <p:spPr>
            <a:xfrm>
              <a:off x="5180040" y="3264480"/>
              <a:ext cx="1979640" cy="2907720"/>
            </a:xfrm>
            <a:prstGeom prst="rect">
              <a:avLst/>
            </a:prstGeom>
            <a:ln>
              <a:noFill/>
            </a:ln>
          </p:spPr>
        </p:pic>
      </p:gr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2"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2C2C80DE-B02A-47D0-B3D4-A64199B2071B}" type="slidenum">
              <a:rPr lang="en-GB" sz="1200" b="0" strike="noStrike" spc="-1">
                <a:latin typeface="Calibri"/>
              </a:rPr>
              <a:t>11</a:t>
            </a:fld>
            <a:endParaRPr lang="de-DE" sz="1200" b="0" strike="noStrike" spc="-1">
              <a:latin typeface="Calibri"/>
            </a:endParaRPr>
          </a:p>
        </p:txBody>
      </p:sp>
      <p:sp>
        <p:nvSpPr>
          <p:cNvPr id="423" name="CustomShape 2"/>
          <p:cNvSpPr/>
          <p:nvPr/>
        </p:nvSpPr>
        <p:spPr>
          <a:xfrm>
            <a:off x="538920" y="1238400"/>
            <a:ext cx="7411680" cy="11988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0" strike="noStrike" spc="-1" dirty="0">
                <a:solidFill>
                  <a:srgbClr val="000000"/>
                </a:solidFill>
                <a:latin typeface="Fira Sans Medium"/>
                <a:ea typeface="Fira Sans Medium"/>
              </a:rPr>
              <a:t>Baumwolle wird nur auf 3% der weltweiten Anbaufläche angebaut, dafür werden jedoch 15 % der weltweit eingesetzten Insektizide aufgewendet.</a:t>
            </a:r>
            <a:endParaRPr lang="de-DE" sz="2400" b="0" strike="noStrike" spc="-1" dirty="0">
              <a:latin typeface="Calibri"/>
            </a:endParaRPr>
          </a:p>
        </p:txBody>
      </p:sp>
      <p:graphicFrame>
        <p:nvGraphicFramePr>
          <p:cNvPr id="424" name="Diagramm 12"/>
          <p:cNvGraphicFramePr/>
          <p:nvPr/>
        </p:nvGraphicFramePr>
        <p:xfrm>
          <a:off x="4510800" y="2824560"/>
          <a:ext cx="4158720" cy="273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5" name="Diagramm 13"/>
          <p:cNvGraphicFramePr/>
          <p:nvPr/>
        </p:nvGraphicFramePr>
        <p:xfrm>
          <a:off x="607320" y="2824560"/>
          <a:ext cx="4158720" cy="2734200"/>
        </p:xfrm>
        <a:graphic>
          <a:graphicData uri="http://schemas.openxmlformats.org/drawingml/2006/chart">
            <c:chart xmlns:c="http://schemas.openxmlformats.org/drawingml/2006/chart" xmlns:r="http://schemas.openxmlformats.org/officeDocument/2006/relationships" r:id="rId4"/>
          </a:graphicData>
        </a:graphic>
      </p:graphicFrame>
      <p:sp>
        <p:nvSpPr>
          <p:cNvPr id="426" name="CustomShape 3"/>
          <p:cNvSpPr/>
          <p:nvPr/>
        </p:nvSpPr>
        <p:spPr>
          <a:xfrm>
            <a:off x="913320" y="5444280"/>
            <a:ext cx="3543120" cy="13219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000" b="0" strike="noStrike" spc="-1" dirty="0" err="1">
                <a:solidFill>
                  <a:srgbClr val="000000"/>
                </a:solidFill>
                <a:latin typeface="Fira Sans" panose="020B0503050000020004" pitchFamily="34" charset="0"/>
                <a:ea typeface="Fira Sans" panose="020B0503050000020004" pitchFamily="34" charset="0"/>
              </a:rPr>
              <a:t>Anteil</a:t>
            </a:r>
            <a:r>
              <a:rPr lang="en-US" sz="2000" b="0" strike="noStrike" spc="-1" dirty="0">
                <a:solidFill>
                  <a:srgbClr val="000000"/>
                </a:solidFill>
                <a:latin typeface="Fira Sans" panose="020B0503050000020004" pitchFamily="34" charset="0"/>
                <a:ea typeface="Fira Sans" panose="020B0503050000020004" pitchFamily="34" charset="0"/>
              </a:rPr>
              <a:t> der </a:t>
            </a:r>
            <a:r>
              <a:rPr lang="en-US" sz="2000" b="0" strike="noStrike" spc="-1" dirty="0" err="1">
                <a:solidFill>
                  <a:srgbClr val="000000"/>
                </a:solidFill>
                <a:latin typeface="Fira Sans" panose="020B0503050000020004" pitchFamily="34" charset="0"/>
                <a:ea typeface="Fira Sans" panose="020B0503050000020004" pitchFamily="34" charset="0"/>
              </a:rPr>
              <a:t>Baumwolle</a:t>
            </a:r>
            <a:r>
              <a:rPr lang="en-US" sz="2000" b="0" strike="noStrike" spc="-1" dirty="0">
                <a:solidFill>
                  <a:srgbClr val="000000"/>
                </a:solidFill>
                <a:latin typeface="Fira Sans" panose="020B0503050000020004" pitchFamily="34" charset="0"/>
                <a:ea typeface="Fira Sans" panose="020B0503050000020004" pitchFamily="34" charset="0"/>
              </a:rPr>
              <a:t> an der </a:t>
            </a:r>
            <a:r>
              <a:rPr lang="en-US" sz="2000" b="0" strike="noStrike" spc="-1" dirty="0" err="1">
                <a:solidFill>
                  <a:srgbClr val="000000"/>
                </a:solidFill>
                <a:latin typeface="Fira Sans" panose="020B0503050000020004" pitchFamily="34" charset="0"/>
                <a:ea typeface="Fira Sans" panose="020B0503050000020004" pitchFamily="34" charset="0"/>
              </a:rPr>
              <a:t>weltweit</a:t>
            </a:r>
            <a:r>
              <a:rPr lang="en-US" sz="2000" b="0" strike="noStrike" spc="-1" dirty="0">
                <a:solidFill>
                  <a:srgbClr val="000000"/>
                </a:solidFill>
                <a:latin typeface="Fira Sans" panose="020B0503050000020004" pitchFamily="34" charset="0"/>
                <a:ea typeface="Fira Sans" panose="020B0503050000020004" pitchFamily="34" charset="0"/>
              </a:rPr>
              <a:t> </a:t>
            </a:r>
            <a:r>
              <a:rPr lang="en-US" sz="2000" b="0" strike="noStrike" spc="-1" dirty="0" err="1">
                <a:solidFill>
                  <a:srgbClr val="000000"/>
                </a:solidFill>
                <a:latin typeface="Fira Sans" panose="020B0503050000020004" pitchFamily="34" charset="0"/>
                <a:ea typeface="Fira Sans" panose="020B0503050000020004" pitchFamily="34" charset="0"/>
              </a:rPr>
              <a:t>genutzten</a:t>
            </a:r>
            <a:r>
              <a:rPr lang="en-US" sz="2000" b="0" strike="noStrike" spc="-1" dirty="0">
                <a:solidFill>
                  <a:srgbClr val="000000"/>
                </a:solidFill>
                <a:latin typeface="Fira Sans" panose="020B0503050000020004" pitchFamily="34" charset="0"/>
                <a:ea typeface="Fira Sans" panose="020B0503050000020004" pitchFamily="34" charset="0"/>
              </a:rPr>
              <a:t> </a:t>
            </a:r>
            <a:r>
              <a:rPr lang="en-US" sz="2000" b="0" strike="noStrike" spc="-1" dirty="0" err="1">
                <a:solidFill>
                  <a:srgbClr val="000000"/>
                </a:solidFill>
                <a:latin typeface="Fira Sans" panose="020B0503050000020004" pitchFamily="34" charset="0"/>
                <a:ea typeface="Fira Sans" panose="020B0503050000020004" pitchFamily="34" charset="0"/>
              </a:rPr>
              <a:t>landwirtschaftlichen</a:t>
            </a:r>
            <a:r>
              <a:rPr lang="en-US" sz="2000" b="0" strike="noStrike" spc="-1" dirty="0">
                <a:solidFill>
                  <a:srgbClr val="000000"/>
                </a:solidFill>
                <a:latin typeface="Fira Sans" panose="020B0503050000020004" pitchFamily="34" charset="0"/>
                <a:ea typeface="Fira Sans" panose="020B0503050000020004" pitchFamily="34" charset="0"/>
              </a:rPr>
              <a:t> </a:t>
            </a:r>
            <a:r>
              <a:rPr lang="en-US" sz="2000" b="0" strike="noStrike" spc="-1" dirty="0" err="1">
                <a:solidFill>
                  <a:srgbClr val="000000"/>
                </a:solidFill>
                <a:latin typeface="Fira Sans" panose="020B0503050000020004" pitchFamily="34" charset="0"/>
                <a:ea typeface="Fira Sans" panose="020B0503050000020004" pitchFamily="34" charset="0"/>
              </a:rPr>
              <a:t>Fläche</a:t>
            </a:r>
            <a:endParaRPr lang="de-DE" sz="2000" b="0" strike="noStrike" spc="-1" dirty="0">
              <a:latin typeface="Fira Sans" panose="020B0503050000020004" pitchFamily="34" charset="0"/>
              <a:ea typeface="Fira Sans" panose="020B0503050000020004" pitchFamily="34" charset="0"/>
            </a:endParaRPr>
          </a:p>
          <a:p>
            <a:pPr algn="ctr">
              <a:lnSpc>
                <a:spcPct val="100000"/>
              </a:lnSpc>
            </a:pPr>
            <a:endParaRPr lang="de-DE" sz="2000" b="0" strike="noStrike" spc="-1" dirty="0">
              <a:latin typeface="Fira Sans" panose="020B0503050000020004" pitchFamily="34" charset="0"/>
              <a:ea typeface="Fira Sans" panose="020B0503050000020004" pitchFamily="34" charset="0"/>
            </a:endParaRPr>
          </a:p>
        </p:txBody>
      </p:sp>
      <p:sp>
        <p:nvSpPr>
          <p:cNvPr id="427" name="CustomShape 4"/>
          <p:cNvSpPr/>
          <p:nvPr/>
        </p:nvSpPr>
        <p:spPr>
          <a:xfrm>
            <a:off x="5169240" y="5453280"/>
            <a:ext cx="2841840" cy="13219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de-DE" sz="2000" b="0" strike="noStrike" spc="-1" dirty="0">
                <a:solidFill>
                  <a:srgbClr val="000000"/>
                </a:solidFill>
                <a:latin typeface="Fira Sans" panose="020B0503050000020004" pitchFamily="34" charset="0"/>
                <a:ea typeface="Fira Sans" panose="020B0503050000020004" pitchFamily="34" charset="0"/>
              </a:rPr>
              <a:t>Weltweiter </a:t>
            </a:r>
            <a:r>
              <a:rPr lang="de-DE" sz="2000" b="0" strike="noStrike" spc="-1" dirty="0" err="1">
                <a:solidFill>
                  <a:srgbClr val="000000"/>
                </a:solidFill>
                <a:latin typeface="Fira Sans" panose="020B0503050000020004" pitchFamily="34" charset="0"/>
                <a:ea typeface="Fira Sans" panose="020B0503050000020004" pitchFamily="34" charset="0"/>
              </a:rPr>
              <a:t>Insektizideinsatz</a:t>
            </a:r>
            <a:r>
              <a:rPr lang="de-DE" sz="2000" b="0" strike="noStrike" spc="-1" dirty="0">
                <a:solidFill>
                  <a:srgbClr val="000000"/>
                </a:solidFill>
                <a:latin typeface="Fira Sans" panose="020B0503050000020004" pitchFamily="34" charset="0"/>
                <a:ea typeface="Fira Sans" panose="020B0503050000020004" pitchFamily="34" charset="0"/>
              </a:rPr>
              <a:t> für den Baumwollanbau</a:t>
            </a:r>
            <a:endParaRPr lang="de-DE" sz="2000" b="0" strike="noStrike" spc="-1" dirty="0">
              <a:latin typeface="Fira Sans" panose="020B0503050000020004" pitchFamily="34" charset="0"/>
              <a:ea typeface="Fira Sans" panose="020B0503050000020004" pitchFamily="34" charset="0"/>
            </a:endParaRPr>
          </a:p>
          <a:p>
            <a:pPr>
              <a:lnSpc>
                <a:spcPct val="100000"/>
              </a:lnSpc>
            </a:pPr>
            <a:endParaRPr lang="de-DE" sz="2000" b="0" strike="noStrike" spc="-1" dirty="0">
              <a:latin typeface="Fira Sans" panose="020B0503050000020004" pitchFamily="34" charset="0"/>
              <a:ea typeface="Fira Sans" panose="020B0503050000020004" pitchFamily="34" charset="0"/>
            </a:endParaRPr>
          </a:p>
        </p:txBody>
      </p:sp>
      <p:sp>
        <p:nvSpPr>
          <p:cNvPr id="428" name="CustomShape 5"/>
          <p:cNvSpPr/>
          <p:nvPr/>
        </p:nvSpPr>
        <p:spPr>
          <a:xfrm>
            <a:off x="2274480" y="2604960"/>
            <a:ext cx="461520" cy="302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400" b="0" strike="noStrike" spc="-1">
                <a:solidFill>
                  <a:srgbClr val="000000"/>
                </a:solidFill>
                <a:latin typeface="Fira Sans Medium"/>
                <a:ea typeface="Fira Sans Medium"/>
              </a:rPr>
              <a:t>3%</a:t>
            </a:r>
            <a:endParaRPr lang="de-DE" sz="1400" b="0" strike="noStrike" spc="-1">
              <a:latin typeface="Calibri"/>
            </a:endParaRPr>
          </a:p>
        </p:txBody>
      </p:sp>
      <p:sp>
        <p:nvSpPr>
          <p:cNvPr id="429" name="CustomShape 6"/>
          <p:cNvSpPr/>
          <p:nvPr/>
        </p:nvSpPr>
        <p:spPr>
          <a:xfrm>
            <a:off x="5646960" y="2687760"/>
            <a:ext cx="5742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1400" b="0" strike="noStrike" spc="-1">
                <a:solidFill>
                  <a:srgbClr val="000000"/>
                </a:solidFill>
                <a:latin typeface="Fira Sans Medium"/>
                <a:ea typeface="Fira Sans Medium"/>
              </a:rPr>
              <a:t>15%</a:t>
            </a:r>
            <a:endParaRPr lang="de-DE" sz="1400" b="0" strike="noStrike" spc="-1">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08D11F8B-19F1-4D51-AA8A-A97313552954}" type="slidenum">
              <a:rPr lang="en-GB" sz="1200" b="0" strike="noStrike" spc="-1">
                <a:latin typeface="Calibri"/>
              </a:rPr>
              <a:t>12</a:t>
            </a:fld>
            <a:endParaRPr lang="de-DE" sz="1200" b="0" strike="noStrike" spc="-1">
              <a:latin typeface="Calibri"/>
            </a:endParaRPr>
          </a:p>
        </p:txBody>
      </p:sp>
      <p:sp>
        <p:nvSpPr>
          <p:cNvPr id="442" name="CustomShape 2"/>
          <p:cNvSpPr/>
          <p:nvPr/>
        </p:nvSpPr>
        <p:spPr>
          <a:xfrm>
            <a:off x="5574240" y="3306482"/>
            <a:ext cx="3650400" cy="286086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b="0" strike="noStrike" spc="-1" dirty="0">
                <a:solidFill>
                  <a:srgbClr val="000000"/>
                </a:solidFill>
                <a:latin typeface="Fira Sans" panose="020B0503050000020004" pitchFamily="34" charset="0"/>
                <a:ea typeface="Fira Sans" panose="020B0503050000020004" pitchFamily="34" charset="0"/>
              </a:rPr>
              <a:t>Die eingesetzten Chemikalien werden zum größten Teil während der Produktion wieder ausgewaschen,  aber  10% verbleiben in den Kleidungstücken</a:t>
            </a:r>
            <a:r>
              <a:rPr lang="de-DE" sz="2000" spc="-1" dirty="0">
                <a:solidFill>
                  <a:srgbClr val="000000"/>
                </a:solidFill>
                <a:latin typeface="Fira Sans" panose="020B0503050000020004" pitchFamily="34" charset="0"/>
                <a:ea typeface="Fira Sans" panose="020B0503050000020004" pitchFamily="34" charset="0"/>
              </a:rPr>
              <a:t>.</a:t>
            </a:r>
            <a:r>
              <a:rPr lang="de-DE" sz="2000" b="0" strike="noStrike" spc="-1" dirty="0">
                <a:solidFill>
                  <a:srgbClr val="000000"/>
                </a:solidFill>
                <a:latin typeface="Fira Sans" panose="020B0503050000020004" pitchFamily="34" charset="0"/>
                <a:ea typeface="Fira Sans" panose="020B0503050000020004" pitchFamily="34" charset="0"/>
              </a:rPr>
              <a:t> Über die Waschvorgänge in der Gebrauchsphase landen auch sie in unserem Ökosystem. </a:t>
            </a:r>
            <a:endParaRPr lang="de-DE" sz="2000" b="0" strike="noStrike" spc="-1" dirty="0">
              <a:latin typeface="Fira Sans" panose="020B0503050000020004" pitchFamily="34" charset="0"/>
              <a:ea typeface="Fira Sans" panose="020B0503050000020004" pitchFamily="34" charset="0"/>
            </a:endParaRPr>
          </a:p>
        </p:txBody>
      </p:sp>
      <p:grpSp>
        <p:nvGrpSpPr>
          <p:cNvPr id="443" name="Group 3"/>
          <p:cNvGrpSpPr/>
          <p:nvPr/>
        </p:nvGrpSpPr>
        <p:grpSpPr>
          <a:xfrm>
            <a:off x="556200" y="2835720"/>
            <a:ext cx="4937040" cy="3293640"/>
            <a:chOff x="858240" y="2835720"/>
            <a:chExt cx="4937040" cy="3293640"/>
          </a:xfrm>
        </p:grpSpPr>
        <p:pic>
          <p:nvPicPr>
            <p:cNvPr id="444" name="Grafik 12"/>
            <p:cNvPicPr/>
            <p:nvPr/>
          </p:nvPicPr>
          <p:blipFill>
            <a:blip r:embed="rId3"/>
            <a:stretch/>
          </p:blipFill>
          <p:spPr>
            <a:xfrm>
              <a:off x="858240" y="2835720"/>
              <a:ext cx="4937040" cy="3293640"/>
            </a:xfrm>
            <a:prstGeom prst="rect">
              <a:avLst/>
            </a:prstGeom>
            <a:ln>
              <a:noFill/>
            </a:ln>
          </p:spPr>
        </p:pic>
        <p:sp>
          <p:nvSpPr>
            <p:cNvPr id="445" name="CustomShape 4"/>
            <p:cNvSpPr/>
            <p:nvPr/>
          </p:nvSpPr>
          <p:spPr>
            <a:xfrm>
              <a:off x="858240" y="5828400"/>
              <a:ext cx="47408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200" b="0" strike="noStrike" spc="-1">
                  <a:solidFill>
                    <a:srgbClr val="000000"/>
                  </a:solidFill>
                  <a:latin typeface="Fira Sans"/>
                  <a:ea typeface="Fira Sans"/>
                </a:rPr>
                <a:t>Bild: Semevent, Pixabay</a:t>
              </a:r>
              <a:endParaRPr lang="de-DE" sz="1200" b="0" strike="noStrike" spc="-1">
                <a:latin typeface="Calibri"/>
              </a:endParaRPr>
            </a:p>
          </p:txBody>
        </p:sp>
      </p:grpSp>
      <p:sp>
        <p:nvSpPr>
          <p:cNvPr id="446" name="CustomShape 5"/>
          <p:cNvSpPr/>
          <p:nvPr/>
        </p:nvSpPr>
        <p:spPr>
          <a:xfrm>
            <a:off x="556200" y="1648080"/>
            <a:ext cx="866844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0" strike="noStrike" spc="-1" dirty="0">
                <a:solidFill>
                  <a:srgbClr val="000000"/>
                </a:solidFill>
                <a:latin typeface="Fira Sans Medium"/>
                <a:ea typeface="Fira Sans Medium"/>
              </a:rPr>
              <a:t>Die Behandlung und Färbung von Textilien ist die Ursache für 20 % der weltweiten industriellen Wasserverschmutzung.</a:t>
            </a:r>
            <a:endParaRPr lang="de-DE" sz="2400" b="0" strike="noStrike" spc="-1" dirty="0">
              <a:latin typeface="Calibri"/>
            </a:endParaRPr>
          </a:p>
        </p:txBody>
      </p:sp>
      <p:pic>
        <p:nvPicPr>
          <p:cNvPr id="3" name="Grafik 2">
            <a:extLst>
              <a:ext uri="{FF2B5EF4-FFF2-40B4-BE49-F238E27FC236}">
                <a16:creationId xmlns:a16="http://schemas.microsoft.com/office/drawing/2014/main" id="{5245448A-D77B-C243-A42A-C3B98842D174}"/>
              </a:ext>
            </a:extLst>
          </p:cNvPr>
          <p:cNvPicPr>
            <a:picLocks noChangeAspect="1"/>
          </p:cNvPicPr>
          <p:nvPr/>
        </p:nvPicPr>
        <p:blipFill>
          <a:blip r:embed="rId4"/>
          <a:stretch>
            <a:fillRect/>
          </a:stretch>
        </p:blipFill>
        <p:spPr>
          <a:xfrm>
            <a:off x="9254236" y="5572252"/>
            <a:ext cx="431800" cy="431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518531"/>
            <a:ext cx="2228850" cy="365125"/>
          </a:xfrm>
        </p:spPr>
        <p:txBody>
          <a:bodyPr/>
          <a:lstStyle/>
          <a:p>
            <a:fld id="{D6E4BF45-56A7-1443-8528-2D79AA079E46}" type="slidenum">
              <a:rPr lang="en-GB" smtClean="0">
                <a:solidFill>
                  <a:schemeClr val="tx1"/>
                </a:solidFill>
              </a:rPr>
              <a:t>13</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742950" y="1168475"/>
            <a:ext cx="5881688" cy="1282170"/>
          </a:xfrm>
        </p:spPr>
        <p:txBody>
          <a:bodyPr>
            <a:normAutofit/>
          </a:bodyPr>
          <a:lstStyle/>
          <a:p>
            <a:pPr algn="l"/>
            <a:r>
              <a:rPr lang="de-DE" sz="4000" b="1" dirty="0">
                <a:latin typeface="Fira Sans" panose="020B0503050000020004" pitchFamily="34" charset="0"/>
                <a:ea typeface="Fira Sans" panose="020B0503050000020004" pitchFamily="34" charset="0"/>
              </a:rPr>
              <a:t>Persönlicher</a:t>
            </a:r>
            <a:r>
              <a:rPr lang="en-GB" sz="4000" b="1" dirty="0">
                <a:latin typeface="Fira Sans" panose="020B0503050000020004" pitchFamily="34" charset="0"/>
                <a:ea typeface="Fira Sans" panose="020B0503050000020004" pitchFamily="34" charset="0"/>
              </a:rPr>
              <a:t> CO</a:t>
            </a:r>
            <a:r>
              <a:rPr lang="en-GB" sz="4000" b="1" baseline="-25000" dirty="0">
                <a:latin typeface="Fira Sans" panose="020B0503050000020004" pitchFamily="34" charset="0"/>
                <a:ea typeface="Fira Sans" panose="020B0503050000020004" pitchFamily="34" charset="0"/>
              </a:rPr>
              <a:t>2</a:t>
            </a:r>
            <a:r>
              <a:rPr lang="en-GB" sz="4000" b="1" dirty="0">
                <a:latin typeface="Fira Sans" panose="020B0503050000020004" pitchFamily="34" charset="0"/>
                <a:ea typeface="Fira Sans" panose="020B0503050000020004" pitchFamily="34" charset="0"/>
              </a:rPr>
              <a:t>-</a:t>
            </a:r>
            <a:r>
              <a:rPr lang="de-DE" sz="4000" b="1" dirty="0">
                <a:latin typeface="Fira Sans" panose="020B0503050000020004" pitchFamily="34" charset="0"/>
                <a:ea typeface="Fira Sans" panose="020B0503050000020004" pitchFamily="34" charset="0"/>
              </a:rPr>
              <a:t>Fußabdruck</a:t>
            </a:r>
          </a:p>
        </p:txBody>
      </p:sp>
      <p:sp>
        <p:nvSpPr>
          <p:cNvPr id="9" name="Untertitel 2">
            <a:extLst>
              <a:ext uri="{FF2B5EF4-FFF2-40B4-BE49-F238E27FC236}">
                <a16:creationId xmlns:a16="http://schemas.microsoft.com/office/drawing/2014/main" id="{ED65C6CC-9DD6-4534-BB17-C1D404CF8ADD}"/>
              </a:ext>
            </a:extLst>
          </p:cNvPr>
          <p:cNvSpPr>
            <a:spLocks noGrp="1"/>
          </p:cNvSpPr>
          <p:nvPr>
            <p:ph type="subTitle" idx="1"/>
          </p:nvPr>
        </p:nvSpPr>
        <p:spPr>
          <a:xfrm>
            <a:off x="742950" y="3429000"/>
            <a:ext cx="7429500" cy="3966693"/>
          </a:xfrm>
        </p:spPr>
        <p:txBody>
          <a:bodyPr/>
          <a:lstStyle/>
          <a:p>
            <a:pPr algn="l">
              <a:spcBef>
                <a:spcPct val="20000"/>
              </a:spcBef>
            </a:pPr>
            <a:r>
              <a:rPr lang="de-DE" altLang="en-US" b="1" dirty="0">
                <a:latin typeface="Fire Sans Medium"/>
                <a:cs typeface="Arial" panose="020B0604020202020204" pitchFamily="34" charset="0"/>
              </a:rPr>
              <a:t>1 kg CO</a:t>
            </a:r>
            <a:r>
              <a:rPr lang="de-DE" altLang="en-US" b="1" baseline="-25000" dirty="0">
                <a:latin typeface="Fire Sans Medium"/>
                <a:cs typeface="Arial" panose="020B0604020202020204" pitchFamily="34" charset="0"/>
              </a:rPr>
              <a:t>2</a:t>
            </a:r>
            <a:r>
              <a:rPr lang="de-DE" altLang="en-US" b="1" dirty="0">
                <a:latin typeface="Fire Sans Medium"/>
                <a:cs typeface="Arial" panose="020B0604020202020204" pitchFamily="34" charset="0"/>
              </a:rPr>
              <a:t> entsteht u.a. durch</a:t>
            </a:r>
            <a:r>
              <a:rPr lang="de-DE" altLang="en-US" dirty="0">
                <a:latin typeface="Fire Sans Medium"/>
                <a:cs typeface="Arial" panose="020B0604020202020204" pitchFamily="34" charset="0"/>
              </a:rPr>
              <a:t>:</a:t>
            </a:r>
          </a:p>
          <a:p>
            <a:pPr algn="l">
              <a:spcBef>
                <a:spcPct val="20000"/>
              </a:spcBef>
              <a:buFont typeface="Symbol" pitchFamily="2" charset="2"/>
              <a:buChar char="-"/>
            </a:pPr>
            <a:endParaRPr lang="de-DE" altLang="en-US" dirty="0">
              <a:latin typeface="Fire Sans Medium"/>
              <a:cs typeface="Arial" panose="020B0604020202020204" pitchFamily="34" charset="0"/>
            </a:endParaRPr>
          </a:p>
          <a:p>
            <a:pPr marL="342900" indent="-342900" algn="l">
              <a:spcBef>
                <a:spcPct val="20000"/>
              </a:spcBef>
              <a:buFont typeface="Arial" panose="020B0604020202020204" pitchFamily="34" charset="0"/>
              <a:buChar char="•"/>
            </a:pPr>
            <a:r>
              <a:rPr lang="de-DE" altLang="en-US" dirty="0">
                <a:latin typeface="Fire Sans Medium"/>
                <a:cs typeface="Arial" panose="020B0604020202020204" pitchFamily="34" charset="0"/>
              </a:rPr>
              <a:t>6 km Fahrt mit dem eigenen Auto</a:t>
            </a:r>
          </a:p>
          <a:p>
            <a:pPr marL="342900" indent="-342900" algn="l">
              <a:spcBef>
                <a:spcPct val="20000"/>
              </a:spcBef>
              <a:buFont typeface="Arial" panose="020B0604020202020204" pitchFamily="34" charset="0"/>
              <a:buChar char="•"/>
            </a:pPr>
            <a:r>
              <a:rPr lang="de-DE" altLang="en-US" dirty="0">
                <a:latin typeface="Fire Sans Medium"/>
                <a:cs typeface="Arial" panose="020B0604020202020204" pitchFamily="34" charset="0"/>
              </a:rPr>
              <a:t>Produktion von 5 Plastiktüten</a:t>
            </a:r>
          </a:p>
          <a:p>
            <a:pPr marL="342900" indent="-342900" algn="l">
              <a:spcBef>
                <a:spcPct val="20000"/>
              </a:spcBef>
              <a:buFont typeface="Arial" panose="020B0604020202020204" pitchFamily="34" charset="0"/>
              <a:buChar char="•"/>
            </a:pPr>
            <a:r>
              <a:rPr lang="de-DE" altLang="en-US" dirty="0">
                <a:latin typeface="Fire Sans Medium"/>
                <a:cs typeface="Arial" panose="020B0604020202020204" pitchFamily="34" charset="0"/>
              </a:rPr>
              <a:t>Produktion von 2 Plastikflaschen</a:t>
            </a:r>
          </a:p>
          <a:p>
            <a:pPr algn="l">
              <a:spcBef>
                <a:spcPct val="20000"/>
              </a:spcBef>
            </a:pPr>
            <a:endParaRPr lang="de-DE" altLang="en-US" dirty="0">
              <a:latin typeface="Fire Sans Medium"/>
              <a:cs typeface="Arial" panose="020B0604020202020204" pitchFamily="34" charset="0"/>
            </a:endParaRPr>
          </a:p>
        </p:txBody>
      </p:sp>
      <p:pic>
        <p:nvPicPr>
          <p:cNvPr id="5" name="Grafik 4">
            <a:extLst>
              <a:ext uri="{FF2B5EF4-FFF2-40B4-BE49-F238E27FC236}">
                <a16:creationId xmlns:a16="http://schemas.microsoft.com/office/drawing/2014/main" id="{1C5CE1A0-8811-0749-B6E0-F71FB04B54AD}"/>
              </a:ext>
            </a:extLst>
          </p:cNvPr>
          <p:cNvPicPr>
            <a:picLocks noChangeAspect="1"/>
          </p:cNvPicPr>
          <p:nvPr/>
        </p:nvPicPr>
        <p:blipFill>
          <a:blip r:embed="rId3"/>
          <a:stretch>
            <a:fillRect/>
          </a:stretch>
        </p:blipFill>
        <p:spPr>
          <a:xfrm>
            <a:off x="5084723" y="3069991"/>
            <a:ext cx="3025815" cy="3025815"/>
          </a:xfrm>
          <a:prstGeom prst="rect">
            <a:avLst/>
          </a:prstGeom>
        </p:spPr>
      </p:pic>
    </p:spTree>
    <p:extLst>
      <p:ext uri="{BB962C8B-B14F-4D97-AF65-F5344CB8AC3E}">
        <p14:creationId xmlns:p14="http://schemas.microsoft.com/office/powerpoint/2010/main" val="86137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14</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808431" y="1123005"/>
            <a:ext cx="7320395" cy="1282170"/>
          </a:xfrm>
        </p:spPr>
        <p:txBody>
          <a:bodyPr>
            <a:normAutofit/>
          </a:bodyPr>
          <a:lstStyle/>
          <a:p>
            <a:pPr algn="l"/>
            <a:r>
              <a:rPr lang="de-DE" sz="4000" b="1" dirty="0">
                <a:latin typeface="Fira Sans" panose="020B0503050000020004" pitchFamily="34" charset="0"/>
                <a:ea typeface="Fira Sans" panose="020B0503050000020004" pitchFamily="34" charset="0"/>
              </a:rPr>
              <a:t>CO</a:t>
            </a:r>
            <a:r>
              <a:rPr lang="de-DE" sz="4000" b="1" baseline="-25000" dirty="0">
                <a:latin typeface="Fira Sans" panose="020B0503050000020004" pitchFamily="34" charset="0"/>
                <a:ea typeface="Fira Sans" panose="020B0503050000020004" pitchFamily="34" charset="0"/>
              </a:rPr>
              <a:t>2</a:t>
            </a:r>
            <a:r>
              <a:rPr lang="de-DE" sz="4000" b="1" dirty="0">
                <a:latin typeface="Fira Sans" panose="020B0503050000020004" pitchFamily="34" charset="0"/>
                <a:ea typeface="Fira Sans" panose="020B0503050000020004" pitchFamily="34" charset="0"/>
              </a:rPr>
              <a:t> Fußabdruck</a:t>
            </a:r>
            <a:br>
              <a:rPr lang="de-DE" sz="4000" b="1" dirty="0">
                <a:latin typeface="Fira Sans" panose="020B0503050000020004" pitchFamily="34" charset="0"/>
                <a:ea typeface="Fira Sans" panose="020B0503050000020004" pitchFamily="34" charset="0"/>
              </a:rPr>
            </a:br>
            <a:r>
              <a:rPr lang="de-DE" sz="4000" b="1" dirty="0">
                <a:latin typeface="Fira Sans" panose="020B0503050000020004" pitchFamily="34" charset="0"/>
                <a:ea typeface="Fira Sans" panose="020B0503050000020004" pitchFamily="34" charset="0"/>
              </a:rPr>
              <a:t>eines T-Shirts</a:t>
            </a:r>
          </a:p>
        </p:txBody>
      </p:sp>
      <p:sp>
        <p:nvSpPr>
          <p:cNvPr id="3" name="Textfeld 2">
            <a:extLst>
              <a:ext uri="{FF2B5EF4-FFF2-40B4-BE49-F238E27FC236}">
                <a16:creationId xmlns:a16="http://schemas.microsoft.com/office/drawing/2014/main" id="{6F04E97B-4490-7A47-8342-DEBD05A8AD39}"/>
              </a:ext>
            </a:extLst>
          </p:cNvPr>
          <p:cNvSpPr txBox="1"/>
          <p:nvPr/>
        </p:nvSpPr>
        <p:spPr>
          <a:xfrm>
            <a:off x="807998" y="2949174"/>
            <a:ext cx="7720383" cy="2308324"/>
          </a:xfrm>
          <a:prstGeom prst="rect">
            <a:avLst/>
          </a:prstGeom>
          <a:noFill/>
        </p:spPr>
        <p:txBody>
          <a:bodyPr wrap="none" rtlCol="0">
            <a:spAutoFit/>
          </a:bodyPr>
          <a:lstStyle/>
          <a:p>
            <a:r>
              <a:rPr lang="de-DE" sz="2400" dirty="0">
                <a:latin typeface="Fira Sans" panose="020B0503050000020004" pitchFamily="34" charset="0"/>
                <a:ea typeface="Fira Sans" panose="020B0503050000020004" pitchFamily="34" charset="0"/>
              </a:rPr>
              <a:t>Berechnung beinhaltet den gesamten Lebensweg vom </a:t>
            </a:r>
          </a:p>
          <a:p>
            <a:r>
              <a:rPr lang="de-DE" sz="2400" dirty="0">
                <a:latin typeface="Fira Sans" panose="020B0503050000020004" pitchFamily="34" charset="0"/>
                <a:ea typeface="Fira Sans" panose="020B0503050000020004" pitchFamily="34" charset="0"/>
              </a:rPr>
              <a:t>Rohstoff zu Herstellung, Transport, Distribution, </a:t>
            </a:r>
          </a:p>
          <a:p>
            <a:r>
              <a:rPr lang="de-DE" sz="2400" dirty="0">
                <a:latin typeface="Fira Sans" panose="020B0503050000020004" pitchFamily="34" charset="0"/>
                <a:ea typeface="Fira Sans" panose="020B0503050000020004" pitchFamily="34" charset="0"/>
              </a:rPr>
              <a:t>Verpackung, Gebrauchsphase und Entsorgung:</a:t>
            </a:r>
          </a:p>
          <a:p>
            <a:endParaRPr lang="de-DE" sz="2400" dirty="0">
              <a:latin typeface="Fira Sans" panose="020B0503050000020004" pitchFamily="34" charset="0"/>
              <a:ea typeface="Fira Sans" panose="020B0503050000020004" pitchFamily="34" charset="0"/>
            </a:endParaRPr>
          </a:p>
          <a:p>
            <a:r>
              <a:rPr lang="de-DE" sz="2400" b="1" dirty="0">
                <a:latin typeface="Fira Sans" panose="020B0503050000020004" pitchFamily="34" charset="0"/>
                <a:ea typeface="Fira Sans" panose="020B0503050000020004" pitchFamily="34" charset="0"/>
              </a:rPr>
              <a:t>Das Gewicht eines T-Shirts, weiß, Gr. 40: ca. 220 g</a:t>
            </a:r>
          </a:p>
          <a:p>
            <a:r>
              <a:rPr lang="de-DE" sz="2400" b="1" dirty="0">
                <a:latin typeface="Fira Sans" panose="020B0503050000020004" pitchFamily="34" charset="0"/>
                <a:ea typeface="Fira Sans" panose="020B0503050000020004" pitchFamily="34" charset="0"/>
              </a:rPr>
              <a:t>Der CO</a:t>
            </a:r>
            <a:r>
              <a:rPr lang="de-DE" sz="2400" b="1" baseline="-25000" dirty="0">
                <a:latin typeface="Fira Sans" panose="020B0503050000020004" pitchFamily="34" charset="0"/>
                <a:ea typeface="Fira Sans" panose="020B0503050000020004" pitchFamily="34" charset="0"/>
              </a:rPr>
              <a:t>2</a:t>
            </a:r>
            <a:r>
              <a:rPr lang="de-DE" sz="2400" b="1" dirty="0">
                <a:latin typeface="Fira Sans" panose="020B0503050000020004" pitchFamily="34" charset="0"/>
                <a:ea typeface="Fira Sans" panose="020B0503050000020004" pitchFamily="34" charset="0"/>
              </a:rPr>
              <a:t> Fußabdruck beträgt das 50-fache: 11 kg</a:t>
            </a:r>
          </a:p>
        </p:txBody>
      </p:sp>
    </p:spTree>
    <p:extLst>
      <p:ext uri="{BB962C8B-B14F-4D97-AF65-F5344CB8AC3E}">
        <p14:creationId xmlns:p14="http://schemas.microsoft.com/office/powerpoint/2010/main" val="107973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15</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790143" y="720669"/>
            <a:ext cx="7320395" cy="1282170"/>
          </a:xfrm>
        </p:spPr>
        <p:txBody>
          <a:bodyPr>
            <a:normAutofit/>
          </a:bodyPr>
          <a:lstStyle/>
          <a:p>
            <a:pPr algn="l"/>
            <a:r>
              <a:rPr lang="de-DE" sz="4000" b="1" dirty="0">
                <a:latin typeface="Fira Sans" panose="020B0503050000020004" pitchFamily="34" charset="0"/>
                <a:ea typeface="Fira Sans" panose="020B0503050000020004" pitchFamily="34" charset="0"/>
              </a:rPr>
              <a:t>CO</a:t>
            </a:r>
            <a:r>
              <a:rPr lang="de-DE" sz="4000" b="1" baseline="-25000" dirty="0">
                <a:latin typeface="Fira Sans" panose="020B0503050000020004" pitchFamily="34" charset="0"/>
                <a:ea typeface="Fira Sans" panose="020B0503050000020004" pitchFamily="34" charset="0"/>
              </a:rPr>
              <a:t>2</a:t>
            </a:r>
            <a:r>
              <a:rPr lang="de-DE" sz="4000" b="1" dirty="0">
                <a:latin typeface="Fira Sans" panose="020B0503050000020004" pitchFamily="34" charset="0"/>
                <a:ea typeface="Fira Sans" panose="020B0503050000020004" pitchFamily="34" charset="0"/>
              </a:rPr>
              <a:t> Fußabdruck</a:t>
            </a:r>
            <a:br>
              <a:rPr lang="de-DE" sz="4000" b="1" dirty="0">
                <a:latin typeface="Fira Sans" panose="020B0503050000020004" pitchFamily="34" charset="0"/>
                <a:ea typeface="Fira Sans" panose="020B0503050000020004" pitchFamily="34" charset="0"/>
              </a:rPr>
            </a:br>
            <a:r>
              <a:rPr lang="de-DE" sz="4000" b="1" dirty="0">
                <a:latin typeface="Fira Sans" panose="020B0503050000020004" pitchFamily="34" charset="0"/>
                <a:ea typeface="Fira Sans" panose="020B0503050000020004" pitchFamily="34" charset="0"/>
              </a:rPr>
              <a:t>eines T-Shirts</a:t>
            </a:r>
          </a:p>
        </p:txBody>
      </p:sp>
      <p:pic>
        <p:nvPicPr>
          <p:cNvPr id="9" name="Grafik 8">
            <a:extLst>
              <a:ext uri="{FF2B5EF4-FFF2-40B4-BE49-F238E27FC236}">
                <a16:creationId xmlns:a16="http://schemas.microsoft.com/office/drawing/2014/main" id="{85D822EE-960C-FF48-9099-047F2AD42B66}"/>
              </a:ext>
            </a:extLst>
          </p:cNvPr>
          <p:cNvPicPr>
            <a:picLocks noChangeAspect="1"/>
          </p:cNvPicPr>
          <p:nvPr/>
        </p:nvPicPr>
        <p:blipFill rotWithShape="1">
          <a:blip r:embed="rId3"/>
          <a:srcRect l="17841" r="11123"/>
          <a:stretch/>
        </p:blipFill>
        <p:spPr>
          <a:xfrm>
            <a:off x="681037" y="2167996"/>
            <a:ext cx="5430203" cy="3804178"/>
          </a:xfrm>
          <a:prstGeom prst="rect">
            <a:avLst/>
          </a:prstGeom>
        </p:spPr>
      </p:pic>
    </p:spTree>
    <p:extLst>
      <p:ext uri="{BB962C8B-B14F-4D97-AF65-F5344CB8AC3E}">
        <p14:creationId xmlns:p14="http://schemas.microsoft.com/office/powerpoint/2010/main" val="163156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BE0CCDB-0F67-DA42-AC78-0A9655696CA9}"/>
              </a:ext>
            </a:extLst>
          </p:cNvPr>
          <p:cNvSpPr>
            <a:spLocks noGrp="1"/>
          </p:cNvSpPr>
          <p:nvPr>
            <p:ph type="sldNum" sz="quarter" idx="12"/>
          </p:nvPr>
        </p:nvSpPr>
        <p:spPr/>
        <p:txBody>
          <a:bodyPr/>
          <a:lstStyle/>
          <a:p>
            <a:fld id="{D6E4BF45-56A7-1443-8528-2D79AA079E46}" type="slidenum">
              <a:rPr lang="en-GB" smtClean="0">
                <a:solidFill>
                  <a:schemeClr val="tx1"/>
                </a:solidFill>
              </a:rPr>
              <a:t>16</a:t>
            </a:fld>
            <a:endParaRPr lang="en-GB">
              <a:solidFill>
                <a:schemeClr val="tx1"/>
              </a:solidFill>
            </a:endParaRPr>
          </a:p>
        </p:txBody>
      </p:sp>
      <p:sp>
        <p:nvSpPr>
          <p:cNvPr id="7" name="Titel 1">
            <a:extLst>
              <a:ext uri="{FF2B5EF4-FFF2-40B4-BE49-F238E27FC236}">
                <a16:creationId xmlns:a16="http://schemas.microsoft.com/office/drawing/2014/main" id="{41778691-9E8A-474E-B5F5-66D1CE4F83D0}"/>
              </a:ext>
            </a:extLst>
          </p:cNvPr>
          <p:cNvSpPr txBox="1">
            <a:spLocks/>
          </p:cNvSpPr>
          <p:nvPr/>
        </p:nvSpPr>
        <p:spPr>
          <a:xfrm>
            <a:off x="790143" y="720669"/>
            <a:ext cx="7320395" cy="1282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Modekonsum C0</a:t>
            </a:r>
            <a:r>
              <a:rPr lang="de-DE" sz="4000" b="1" baseline="-25000" dirty="0">
                <a:latin typeface="Fira Sans" panose="020B0503050000020004" pitchFamily="34" charset="0"/>
                <a:ea typeface="Fira Sans" panose="020B0503050000020004" pitchFamily="34" charset="0"/>
              </a:rPr>
              <a:t>2</a:t>
            </a:r>
            <a:r>
              <a:rPr lang="de-DE" sz="4000" b="1" dirty="0">
                <a:latin typeface="Fira Sans" panose="020B0503050000020004" pitchFamily="34" charset="0"/>
                <a:ea typeface="Fira Sans" panose="020B0503050000020004" pitchFamily="34" charset="0"/>
              </a:rPr>
              <a:t> Abdruck</a:t>
            </a:r>
          </a:p>
        </p:txBody>
      </p:sp>
      <p:pic>
        <p:nvPicPr>
          <p:cNvPr id="9" name="Grafik 8">
            <a:extLst>
              <a:ext uri="{FF2B5EF4-FFF2-40B4-BE49-F238E27FC236}">
                <a16:creationId xmlns:a16="http://schemas.microsoft.com/office/drawing/2014/main" id="{E3390456-5E0A-9A4A-917F-649A4B0D12B5}"/>
              </a:ext>
            </a:extLst>
          </p:cNvPr>
          <p:cNvPicPr>
            <a:picLocks noChangeAspect="1"/>
          </p:cNvPicPr>
          <p:nvPr/>
        </p:nvPicPr>
        <p:blipFill>
          <a:blip r:embed="rId3"/>
          <a:stretch>
            <a:fillRect/>
          </a:stretch>
        </p:blipFill>
        <p:spPr>
          <a:xfrm>
            <a:off x="851733" y="1533319"/>
            <a:ext cx="7197213" cy="4234680"/>
          </a:xfrm>
          <a:prstGeom prst="rect">
            <a:avLst/>
          </a:prstGeom>
        </p:spPr>
      </p:pic>
      <p:sp>
        <p:nvSpPr>
          <p:cNvPr id="10" name="Rechteck 9">
            <a:extLst>
              <a:ext uri="{FF2B5EF4-FFF2-40B4-BE49-F238E27FC236}">
                <a16:creationId xmlns:a16="http://schemas.microsoft.com/office/drawing/2014/main" id="{57E98BB4-9F4D-B145-A7AC-CC593E629036}"/>
              </a:ext>
            </a:extLst>
          </p:cNvPr>
          <p:cNvSpPr/>
          <p:nvPr/>
        </p:nvSpPr>
        <p:spPr>
          <a:xfrm>
            <a:off x="790143" y="5952665"/>
            <a:ext cx="3090911" cy="307777"/>
          </a:xfrm>
          <a:prstGeom prst="rect">
            <a:avLst/>
          </a:prstGeom>
        </p:spPr>
        <p:txBody>
          <a:bodyPr wrap="none">
            <a:spAutoFit/>
          </a:bodyPr>
          <a:lstStyle/>
          <a:p>
            <a:r>
              <a:rPr lang="de-DE" sz="1400" dirty="0" err="1">
                <a:latin typeface="Fira Sans" panose="020B0503050000020004" pitchFamily="34" charset="0"/>
                <a:ea typeface="Fira Sans" panose="020B0503050000020004" pitchFamily="34" charset="0"/>
              </a:rPr>
              <a:t>www.thredup.com</a:t>
            </a:r>
            <a:r>
              <a:rPr lang="de-DE" sz="1400" dirty="0">
                <a:latin typeface="Fira Sans" panose="020B0503050000020004" pitchFamily="34" charset="0"/>
                <a:ea typeface="Fira Sans" panose="020B0503050000020004" pitchFamily="34" charset="0"/>
              </a:rPr>
              <a:t>/</a:t>
            </a:r>
            <a:r>
              <a:rPr lang="de-DE" sz="1400" dirty="0" err="1">
                <a:latin typeface="Fira Sans" panose="020B0503050000020004" pitchFamily="34" charset="0"/>
                <a:ea typeface="Fira Sans" panose="020B0503050000020004" pitchFamily="34" charset="0"/>
              </a:rPr>
              <a:t>fashionfootprint</a:t>
            </a:r>
            <a:endParaRPr lang="de-DE" sz="1400" dirty="0">
              <a:latin typeface="Fira Sans" panose="020B0503050000020004" pitchFamily="34" charset="0"/>
              <a:ea typeface="Fira Sans" panose="020B0503050000020004" pitchFamily="34" charset="0"/>
            </a:endParaRPr>
          </a:p>
        </p:txBody>
      </p:sp>
      <p:pic>
        <p:nvPicPr>
          <p:cNvPr id="5" name="Grafik 4">
            <a:extLst>
              <a:ext uri="{FF2B5EF4-FFF2-40B4-BE49-F238E27FC236}">
                <a16:creationId xmlns:a16="http://schemas.microsoft.com/office/drawing/2014/main" id="{B6A79A17-855A-064B-873A-CFE04E7F4867}"/>
              </a:ext>
            </a:extLst>
          </p:cNvPr>
          <p:cNvPicPr>
            <a:picLocks noChangeAspect="1"/>
          </p:cNvPicPr>
          <p:nvPr/>
        </p:nvPicPr>
        <p:blipFill>
          <a:blip r:embed="rId4"/>
          <a:stretch>
            <a:fillRect/>
          </a:stretch>
        </p:blipFill>
        <p:spPr>
          <a:xfrm>
            <a:off x="8871057" y="5616953"/>
            <a:ext cx="489600" cy="489600"/>
          </a:xfrm>
          <a:prstGeom prst="rect">
            <a:avLst/>
          </a:prstGeom>
        </p:spPr>
      </p:pic>
    </p:spTree>
    <p:extLst>
      <p:ext uri="{BB962C8B-B14F-4D97-AF65-F5344CB8AC3E}">
        <p14:creationId xmlns:p14="http://schemas.microsoft.com/office/powerpoint/2010/main" val="408378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 name="TextShape 1"/>
          <p:cNvSpPr txBox="1"/>
          <p:nvPr/>
        </p:nvSpPr>
        <p:spPr>
          <a:xfrm>
            <a:off x="743160" y="2689794"/>
            <a:ext cx="8419680" cy="2387160"/>
          </a:xfrm>
          <a:prstGeom prst="rect">
            <a:avLst/>
          </a:prstGeom>
          <a:noFill/>
          <a:ln>
            <a:noFill/>
          </a:ln>
        </p:spPr>
        <p:txBody>
          <a:bodyPr lIns="90000" tIns="45000" rIns="90000" bIns="45000" anchor="b">
            <a:noAutofit/>
          </a:bodyPr>
          <a:lstStyle/>
          <a:p>
            <a:pPr algn="ctr">
              <a:lnSpc>
                <a:spcPct val="90000"/>
              </a:lnSpc>
            </a:pPr>
            <a:r>
              <a:rPr lang="de-DE" sz="4400" b="1" strike="noStrike" spc="-1" dirty="0">
                <a:latin typeface="Fira Sans"/>
                <a:ea typeface="Fira Sans"/>
              </a:rPr>
              <a:t>Vielen Dank! </a:t>
            </a:r>
            <a:endParaRPr lang="en-US" sz="4400" b="0" strike="noStrike" spc="-1" dirty="0">
              <a:latin typeface="Calibri"/>
            </a:endParaRPr>
          </a:p>
        </p:txBody>
      </p:sp>
      <p:sp>
        <p:nvSpPr>
          <p:cNvPr id="465" name="TextShape 2"/>
          <p:cNvSpPr txBox="1"/>
          <p:nvPr/>
        </p:nvSpPr>
        <p:spPr>
          <a:xfrm>
            <a:off x="6996240" y="6447960"/>
            <a:ext cx="2228400" cy="364680"/>
          </a:xfrm>
          <a:prstGeom prst="rect">
            <a:avLst/>
          </a:prstGeom>
          <a:noFill/>
          <a:ln>
            <a:noFill/>
          </a:ln>
        </p:spPr>
        <p:txBody>
          <a:bodyPr anchor="ctr">
            <a:noAutofit/>
          </a:bodyPr>
          <a:lstStyle/>
          <a:p>
            <a:pPr algn="r">
              <a:lnSpc>
                <a:spcPct val="100000"/>
              </a:lnSpc>
            </a:pPr>
            <a:fld id="{48D65195-4590-4622-ABBE-9BA2E3343CB6}" type="slidenum">
              <a:rPr lang="en-GB" sz="1200" b="0" strike="noStrike" spc="-1">
                <a:latin typeface="Calibri"/>
              </a:rPr>
              <a:t>17</a:t>
            </a:fld>
            <a:endParaRPr lang="de-DE" sz="1200" b="0" strike="noStrike" spc="-1">
              <a:latin typeface="Calibri"/>
            </a:endParaRPr>
          </a:p>
        </p:txBody>
      </p:sp>
    </p:spTree>
    <p:extLst>
      <p:ext uri="{BB962C8B-B14F-4D97-AF65-F5344CB8AC3E}">
        <p14:creationId xmlns:p14="http://schemas.microsoft.com/office/powerpoint/2010/main" val="347508737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p15="http://schemas.microsoft.com/office/powerpoint/2012/main" xmlns="">
      <p:transition spd="slow"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222" name="TextShape 2"/>
          <p:cNvSpPr txBox="1"/>
          <p:nvPr/>
        </p:nvSpPr>
        <p:spPr>
          <a:xfrm>
            <a:off x="265157" y="300119"/>
            <a:ext cx="4812283" cy="1057768"/>
          </a:xfrm>
          <a:prstGeom prst="rect">
            <a:avLst/>
          </a:prstGeom>
          <a:solidFill>
            <a:srgbClr val="A8D241">
              <a:alpha val="79608"/>
            </a:srgbClr>
          </a:solidFill>
          <a:ln>
            <a:noFill/>
          </a:ln>
        </p:spPr>
        <p:txBody>
          <a:bodyPr lIns="90000" tIns="45000" rIns="90000" bIns="45000" anchor="b">
            <a:normAutofit/>
          </a:bodyPr>
          <a:lstStyle/>
          <a:p>
            <a:pPr>
              <a:lnSpc>
                <a:spcPct val="90000"/>
              </a:lnSpc>
            </a:pPr>
            <a:r>
              <a:rPr lang="de-DE" sz="3200" b="1" strike="noStrike" spc="-1" dirty="0">
                <a:solidFill>
                  <a:schemeClr val="bg1"/>
                </a:solidFill>
                <a:latin typeface="Fira Sans"/>
                <a:ea typeface="Fira Sans"/>
              </a:rPr>
              <a:t>UNTERRICHSTEINHEITEN </a:t>
            </a:r>
          </a:p>
          <a:p>
            <a:pPr>
              <a:lnSpc>
                <a:spcPct val="90000"/>
              </a:lnSpc>
            </a:pPr>
            <a:r>
              <a:rPr lang="de-DE" sz="3200" b="1" strike="noStrike" spc="-1" dirty="0">
                <a:solidFill>
                  <a:schemeClr val="bg1"/>
                </a:solidFill>
                <a:latin typeface="Fira Sans"/>
                <a:ea typeface="Fira Sans"/>
              </a:rPr>
              <a:t>ZUM BASISWISSEN</a:t>
            </a:r>
            <a:endParaRPr lang="en-US" sz="3200" b="0" strike="noStrike" spc="-1" dirty="0">
              <a:solidFill>
                <a:schemeClr val="bg1"/>
              </a:solidFill>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grpSp>
        <p:nvGrpSpPr>
          <p:cNvPr id="20" name="Gruppieren 19">
            <a:extLst>
              <a:ext uri="{FF2B5EF4-FFF2-40B4-BE49-F238E27FC236}">
                <a16:creationId xmlns:a16="http://schemas.microsoft.com/office/drawing/2014/main" id="{E86439DF-7BDF-CA4B-8C94-A0FB62B4BBE4}"/>
              </a:ext>
            </a:extLst>
          </p:cNvPr>
          <p:cNvGrpSpPr/>
          <p:nvPr/>
        </p:nvGrpSpPr>
        <p:grpSpPr>
          <a:xfrm>
            <a:off x="265157" y="1567286"/>
            <a:ext cx="9141283" cy="4890055"/>
            <a:chOff x="265157" y="1567286"/>
            <a:chExt cx="9141283" cy="4890055"/>
          </a:xfrm>
        </p:grpSpPr>
        <p:pic>
          <p:nvPicPr>
            <p:cNvPr id="15" name="Grafik 14">
              <a:extLst>
                <a:ext uri="{FF2B5EF4-FFF2-40B4-BE49-F238E27FC236}">
                  <a16:creationId xmlns:a16="http://schemas.microsoft.com/office/drawing/2014/main" id="{174FF8C9-0494-A948-8C9C-087787C10EF3}"/>
                </a:ext>
              </a:extLst>
            </p:cNvPr>
            <p:cNvPicPr>
              <a:picLocks noChangeAspect="1"/>
            </p:cNvPicPr>
            <p:nvPr/>
          </p:nvPicPr>
          <p:blipFill>
            <a:blip r:embed="rId3"/>
            <a:stretch>
              <a:fillRect/>
            </a:stretch>
          </p:blipFill>
          <p:spPr>
            <a:xfrm>
              <a:off x="997113" y="5742695"/>
              <a:ext cx="432000" cy="432000"/>
            </a:xfrm>
            <a:prstGeom prst="rect">
              <a:avLst/>
            </a:prstGeom>
          </p:spPr>
        </p:pic>
        <p:pic>
          <p:nvPicPr>
            <p:cNvPr id="3" name="Grafik 2">
              <a:extLst>
                <a:ext uri="{FF2B5EF4-FFF2-40B4-BE49-F238E27FC236}">
                  <a16:creationId xmlns:a16="http://schemas.microsoft.com/office/drawing/2014/main" id="{27F88A2F-7CFE-5D4F-B5BF-47B81BF0B66C}"/>
                </a:ext>
              </a:extLst>
            </p:cNvPr>
            <p:cNvPicPr>
              <a:picLocks noChangeAspect="1"/>
            </p:cNvPicPr>
            <p:nvPr/>
          </p:nvPicPr>
          <p:blipFill>
            <a:blip r:embed="rId4"/>
            <a:stretch>
              <a:fillRect/>
            </a:stretch>
          </p:blipFill>
          <p:spPr>
            <a:xfrm>
              <a:off x="441696" y="5742386"/>
              <a:ext cx="432000" cy="432000"/>
            </a:xfrm>
            <a:prstGeom prst="rect">
              <a:avLst/>
            </a:prstGeom>
          </p:spPr>
        </p:pic>
        <p:grpSp>
          <p:nvGrpSpPr>
            <p:cNvPr id="8" name="Gruppieren 7">
              <a:extLst>
                <a:ext uri="{FF2B5EF4-FFF2-40B4-BE49-F238E27FC236}">
                  <a16:creationId xmlns:a16="http://schemas.microsoft.com/office/drawing/2014/main" id="{BB421712-D21A-7447-A733-4ACA736039E9}"/>
                </a:ext>
              </a:extLst>
            </p:cNvPr>
            <p:cNvGrpSpPr/>
            <p:nvPr/>
          </p:nvGrpSpPr>
          <p:grpSpPr>
            <a:xfrm>
              <a:off x="265157" y="1826224"/>
              <a:ext cx="2000880" cy="3637061"/>
              <a:chOff x="265157" y="1826224"/>
              <a:chExt cx="2000880" cy="3847603"/>
            </a:xfrm>
          </p:grpSpPr>
          <p:sp>
            <p:nvSpPr>
              <p:cNvPr id="223" name="CustomShape 3"/>
              <p:cNvSpPr/>
              <p:nvPr/>
            </p:nvSpPr>
            <p:spPr>
              <a:xfrm>
                <a:off x="265157" y="2175240"/>
                <a:ext cx="1980000" cy="3498587"/>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Treibhauseffekt</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Fridays</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for</a:t>
                </a:r>
                <a:r>
                  <a:rPr lang="de-DE" sz="1600" spc="-1" dirty="0">
                    <a:solidFill>
                      <a:srgbClr val="000000"/>
                    </a:solidFill>
                    <a:latin typeface="Fira Sans Light" panose="020B0403050000020004" pitchFamily="34" charset="0"/>
                    <a:ea typeface="Fira Sans Light" panose="020B0403050000020004" pitchFamily="34" charset="0"/>
                  </a:rPr>
                  <a:t> Future</a:t>
                </a:r>
              </a:p>
              <a:p>
                <a:pPr marL="360">
                  <a:buClr>
                    <a:srgbClr val="000000"/>
                  </a:buClr>
                </a:pPr>
                <a:endParaRPr lang="de-DE" sz="1600" spc="-1" dirty="0">
                  <a:latin typeface="Fira Sans Light" panose="020B0403050000020004" pitchFamily="34" charset="0"/>
                  <a:ea typeface="Fira Sans Light" panose="020B0403050000020004" pitchFamily="34" charset="0"/>
                </a:endParaRPr>
              </a:p>
              <a:p>
                <a:pPr marL="360">
                  <a:lnSpc>
                    <a:spcPct val="100000"/>
                  </a:lnSpc>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Einfluss des Menschen auf den Klimawandel</a:t>
                </a: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p:txBody>
          </p:sp>
          <p:sp>
            <p:nvSpPr>
              <p:cNvPr id="2" name="Textfeld 1">
                <a:extLst>
                  <a:ext uri="{FF2B5EF4-FFF2-40B4-BE49-F238E27FC236}">
                    <a16:creationId xmlns:a16="http://schemas.microsoft.com/office/drawing/2014/main" id="{F3814A44-C1E8-A148-8DD3-2DC3EABE02F4}"/>
                  </a:ext>
                </a:extLst>
              </p:cNvPr>
              <p:cNvSpPr txBox="1"/>
              <p:nvPr/>
            </p:nvSpPr>
            <p:spPr>
              <a:xfrm>
                <a:off x="265157" y="1826224"/>
                <a:ext cx="20008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Klimawandel</a:t>
                </a:r>
              </a:p>
            </p:txBody>
          </p:sp>
        </p:grpSp>
        <p:grpSp>
          <p:nvGrpSpPr>
            <p:cNvPr id="9" name="Gruppieren 8">
              <a:extLst>
                <a:ext uri="{FF2B5EF4-FFF2-40B4-BE49-F238E27FC236}">
                  <a16:creationId xmlns:a16="http://schemas.microsoft.com/office/drawing/2014/main" id="{C47E1862-DD40-2E41-AA24-2A0F4021801A}"/>
                </a:ext>
              </a:extLst>
            </p:cNvPr>
            <p:cNvGrpSpPr/>
            <p:nvPr/>
          </p:nvGrpSpPr>
          <p:grpSpPr>
            <a:xfrm>
              <a:off x="2682720" y="1816592"/>
              <a:ext cx="2208960" cy="3665792"/>
              <a:chOff x="2682720" y="1816592"/>
              <a:chExt cx="2208960" cy="3665792"/>
            </a:xfrm>
          </p:grpSpPr>
          <p:sp>
            <p:nvSpPr>
              <p:cNvPr id="224" name="CustomShape 4"/>
              <p:cNvSpPr/>
              <p:nvPr/>
            </p:nvSpPr>
            <p:spPr>
              <a:xfrm>
                <a:off x="2682720" y="2175240"/>
                <a:ext cx="1980000" cy="3307144"/>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Themeneinstieg mit Brainstorming </a:t>
                </a:r>
              </a:p>
              <a:p>
                <a:pPr>
                  <a:spcBef>
                    <a:spcPts val="600"/>
                  </a:spcBef>
                </a:pPr>
                <a:r>
                  <a:rPr lang="de-DE" sz="1600" dirty="0">
                    <a:latin typeface="Fira Sans Light" panose="020B0403050000020004" pitchFamily="34" charset="0"/>
                    <a:ea typeface="Fira Sans Light" panose="020B0403050000020004" pitchFamily="34" charset="0"/>
                  </a:rPr>
                  <a:t>Definition von Nachhaltigkeit und Nachhaltigem Konsum </a:t>
                </a: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p:txBody>
          </p:sp>
          <p:sp>
            <p:nvSpPr>
              <p:cNvPr id="4" name="Textfeld 3">
                <a:extLst>
                  <a:ext uri="{FF2B5EF4-FFF2-40B4-BE49-F238E27FC236}">
                    <a16:creationId xmlns:a16="http://schemas.microsoft.com/office/drawing/2014/main" id="{E42A705D-4429-7D4F-8B5F-810A650B4533}"/>
                  </a:ext>
                </a:extLst>
              </p:cNvPr>
              <p:cNvSpPr txBox="1"/>
              <p:nvPr/>
            </p:nvSpPr>
            <p:spPr>
              <a:xfrm>
                <a:off x="2684802" y="1816592"/>
                <a:ext cx="2206878"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Nachhaltigkeit</a:t>
                </a:r>
              </a:p>
            </p:txBody>
          </p:sp>
        </p:grpSp>
        <p:grpSp>
          <p:nvGrpSpPr>
            <p:cNvPr id="10" name="Gruppieren 9">
              <a:extLst>
                <a:ext uri="{FF2B5EF4-FFF2-40B4-BE49-F238E27FC236}">
                  <a16:creationId xmlns:a16="http://schemas.microsoft.com/office/drawing/2014/main" id="{34B9E864-6BD3-C040-BE8D-B422A6DBD320}"/>
                </a:ext>
              </a:extLst>
            </p:cNvPr>
            <p:cNvGrpSpPr/>
            <p:nvPr/>
          </p:nvGrpSpPr>
          <p:grpSpPr>
            <a:xfrm>
              <a:off x="5077440" y="1802074"/>
              <a:ext cx="1980000" cy="3658387"/>
              <a:chOff x="5077440" y="1802074"/>
              <a:chExt cx="1980000" cy="3658387"/>
            </a:xfrm>
          </p:grpSpPr>
          <p:sp>
            <p:nvSpPr>
              <p:cNvPr id="225" name="CustomShape 5"/>
              <p:cNvSpPr/>
              <p:nvPr/>
            </p:nvSpPr>
            <p:spPr>
              <a:xfrm>
                <a:off x="5077440" y="2152061"/>
                <a:ext cx="1980000" cy="33084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Themeneinstieg mit Brainstorming</a:t>
                </a: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Lieferketten- </a:t>
                </a:r>
                <a:r>
                  <a:rPr lang="de-DE" sz="1600" dirty="0" err="1">
                    <a:latin typeface="Fira Sans Light" panose="020B0403050000020004" pitchFamily="34" charset="0"/>
                    <a:ea typeface="Fira Sans Light" panose="020B0403050000020004" pitchFamily="34" charset="0"/>
                  </a:rPr>
                  <a:t>problematik</a:t>
                </a:r>
                <a:endParaRPr lang="de-DE" sz="16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Ökologische Probleme der Textilindustrie </a:t>
                </a:r>
              </a:p>
              <a:p>
                <a:pPr>
                  <a:spcBef>
                    <a:spcPts val="600"/>
                  </a:spcBef>
                </a:pPr>
                <a:r>
                  <a:rPr lang="de-DE" sz="1600" dirty="0">
                    <a:latin typeface="Fira Sans Light" panose="020B0403050000020004" pitchFamily="34" charset="0"/>
                    <a:ea typeface="Fira Sans Light" panose="020B0403050000020004" pitchFamily="34" charset="0"/>
                  </a:rPr>
                  <a:t>Soziale Probleme der Textilindustrie, (Problematik Schwellenländer) </a:t>
                </a:r>
              </a:p>
            </p:txBody>
          </p:sp>
          <p:sp>
            <p:nvSpPr>
              <p:cNvPr id="5" name="Textfeld 4">
                <a:extLst>
                  <a:ext uri="{FF2B5EF4-FFF2-40B4-BE49-F238E27FC236}">
                    <a16:creationId xmlns:a16="http://schemas.microsoft.com/office/drawing/2014/main" id="{09FC8AB5-012B-4D4E-A82C-0A836D499ACE}"/>
                  </a:ext>
                </a:extLst>
              </p:cNvPr>
              <p:cNvSpPr txBox="1"/>
              <p:nvPr/>
            </p:nvSpPr>
            <p:spPr>
              <a:xfrm>
                <a:off x="5077440" y="1802074"/>
                <a:ext cx="17119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Textilindustrie</a:t>
                </a:r>
              </a:p>
            </p:txBody>
          </p:sp>
        </p:grpSp>
        <p:grpSp>
          <p:nvGrpSpPr>
            <p:cNvPr id="11" name="Gruppieren 10">
              <a:extLst>
                <a:ext uri="{FF2B5EF4-FFF2-40B4-BE49-F238E27FC236}">
                  <a16:creationId xmlns:a16="http://schemas.microsoft.com/office/drawing/2014/main" id="{28545A22-95D5-3F4D-BFF5-378E79B1C5BF}"/>
                </a:ext>
              </a:extLst>
            </p:cNvPr>
            <p:cNvGrpSpPr/>
            <p:nvPr/>
          </p:nvGrpSpPr>
          <p:grpSpPr>
            <a:xfrm>
              <a:off x="7426440" y="1567286"/>
              <a:ext cx="1980000" cy="3972819"/>
              <a:chOff x="7426440" y="1567286"/>
              <a:chExt cx="1980000" cy="3972819"/>
            </a:xfrm>
          </p:grpSpPr>
          <p:sp>
            <p:nvSpPr>
              <p:cNvPr id="6" name="Textfeld 5">
                <a:extLst>
                  <a:ext uri="{FF2B5EF4-FFF2-40B4-BE49-F238E27FC236}">
                    <a16:creationId xmlns:a16="http://schemas.microsoft.com/office/drawing/2014/main" id="{4FF1C447-614C-AF4F-8668-71F3CBF0B6D2}"/>
                  </a:ext>
                </a:extLst>
              </p:cNvPr>
              <p:cNvSpPr txBox="1"/>
              <p:nvPr/>
            </p:nvSpPr>
            <p:spPr>
              <a:xfrm>
                <a:off x="7426440" y="1567286"/>
                <a:ext cx="1798200" cy="584775"/>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Nachhaltiger Konsum</a:t>
                </a: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8"/>
                <a:ext cx="1980000" cy="3399477"/>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Nachhaltig Kaufen</a:t>
                </a:r>
              </a:p>
              <a:p>
                <a:pPr>
                  <a:spcBef>
                    <a:spcPts val="600"/>
                  </a:spcBef>
                </a:pPr>
                <a:r>
                  <a:rPr lang="de-DE" sz="1600" dirty="0">
                    <a:latin typeface="Fira Sans Light" panose="020B0403050000020004" pitchFamily="34" charset="0"/>
                    <a:ea typeface="Fira Sans Light" panose="020B0403050000020004" pitchFamily="34" charset="0"/>
                  </a:rPr>
                  <a:t>Nachhaltig Nutzen</a:t>
                </a:r>
              </a:p>
              <a:p>
                <a:pPr>
                  <a:spcBef>
                    <a:spcPts val="600"/>
                  </a:spcBef>
                </a:pPr>
                <a:r>
                  <a:rPr lang="de-DE" sz="1600" dirty="0">
                    <a:latin typeface="Fira Sans Light" panose="020B0403050000020004" pitchFamily="34" charset="0"/>
                    <a:ea typeface="Fira Sans Light" panose="020B0403050000020004" pitchFamily="34" charset="0"/>
                  </a:rPr>
                  <a:t>Nachhaltig entsorgen </a:t>
                </a: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200" strike="noStrike" spc="-1" dirty="0">
                  <a:latin typeface="Fira Sans" panose="020B0503050000020004" pitchFamily="34" charset="0"/>
                  <a:ea typeface="Fira Sans" panose="020B0503050000020004" pitchFamily="34" charset="0"/>
                </a:endParaRPr>
              </a:p>
            </p:txBody>
          </p:sp>
        </p:grpSp>
        <p:grpSp>
          <p:nvGrpSpPr>
            <p:cNvPr id="17" name="Gruppieren 16">
              <a:extLst>
                <a:ext uri="{FF2B5EF4-FFF2-40B4-BE49-F238E27FC236}">
                  <a16:creationId xmlns:a16="http://schemas.microsoft.com/office/drawing/2014/main" id="{B32FCD92-ACF9-0B48-B28D-3DE8371237FC}"/>
                </a:ext>
              </a:extLst>
            </p:cNvPr>
            <p:cNvGrpSpPr/>
            <p:nvPr/>
          </p:nvGrpSpPr>
          <p:grpSpPr>
            <a:xfrm>
              <a:off x="5405364" y="5555465"/>
              <a:ext cx="1457027" cy="901876"/>
              <a:chOff x="5405364" y="5555465"/>
              <a:chExt cx="1457027" cy="901876"/>
            </a:xfrm>
          </p:grpSpPr>
          <p:pic>
            <p:nvPicPr>
              <p:cNvPr id="226" name="Grafik 3"/>
              <p:cNvPicPr>
                <a:picLocks noChangeAspect="1"/>
              </p:cNvPicPr>
              <p:nvPr/>
            </p:nvPicPr>
            <p:blipFill>
              <a:blip r:embed="rId5"/>
              <a:stretch/>
            </p:blipFill>
            <p:spPr>
              <a:xfrm>
                <a:off x="6138621" y="5633707"/>
                <a:ext cx="432000" cy="432000"/>
              </a:xfrm>
              <a:prstGeom prst="rect">
                <a:avLst/>
              </a:prstGeom>
              <a:ln>
                <a:noFill/>
              </a:ln>
            </p:spPr>
          </p:pic>
          <p:pic>
            <p:nvPicPr>
              <p:cNvPr id="227" name="Grafik 10"/>
              <p:cNvPicPr>
                <a:picLocks noChangeAspect="1"/>
              </p:cNvPicPr>
              <p:nvPr/>
            </p:nvPicPr>
            <p:blipFill>
              <a:blip r:embed="rId6"/>
              <a:stretch/>
            </p:blipFill>
            <p:spPr>
              <a:xfrm>
                <a:off x="5405364" y="6004863"/>
                <a:ext cx="432000" cy="432000"/>
              </a:xfrm>
              <a:prstGeom prst="rect">
                <a:avLst/>
              </a:prstGeom>
              <a:ln>
                <a:noFill/>
              </a:ln>
            </p:spPr>
          </p:pic>
          <p:pic>
            <p:nvPicPr>
              <p:cNvPr id="229" name="Grafik 15"/>
              <p:cNvPicPr>
                <a:picLocks noChangeAspect="1"/>
              </p:cNvPicPr>
              <p:nvPr/>
            </p:nvPicPr>
            <p:blipFill>
              <a:blip r:embed="rId7"/>
              <a:stretch/>
            </p:blipFill>
            <p:spPr>
              <a:xfrm>
                <a:off x="5918563" y="6025341"/>
                <a:ext cx="432000" cy="432000"/>
              </a:xfrm>
              <a:prstGeom prst="rect">
                <a:avLst/>
              </a:prstGeom>
              <a:ln>
                <a:noFill/>
              </a:ln>
            </p:spPr>
          </p:pic>
          <p:pic>
            <p:nvPicPr>
              <p:cNvPr id="14" name="Grafik 13">
                <a:extLst>
                  <a:ext uri="{FF2B5EF4-FFF2-40B4-BE49-F238E27FC236}">
                    <a16:creationId xmlns:a16="http://schemas.microsoft.com/office/drawing/2014/main" id="{3903EFCE-686C-124A-B8F5-00AE0835824A}"/>
                  </a:ext>
                </a:extLst>
              </p:cNvPr>
              <p:cNvPicPr>
                <a:picLocks noChangeAspect="1"/>
              </p:cNvPicPr>
              <p:nvPr/>
            </p:nvPicPr>
            <p:blipFill>
              <a:blip r:embed="rId3"/>
              <a:stretch>
                <a:fillRect/>
              </a:stretch>
            </p:blipFill>
            <p:spPr>
              <a:xfrm>
                <a:off x="5586767" y="5555465"/>
                <a:ext cx="432000" cy="432000"/>
              </a:xfrm>
              <a:prstGeom prst="rect">
                <a:avLst/>
              </a:prstGeom>
            </p:spPr>
          </p:pic>
          <p:pic>
            <p:nvPicPr>
              <p:cNvPr id="27" name="Grafik 26">
                <a:extLst>
                  <a:ext uri="{FF2B5EF4-FFF2-40B4-BE49-F238E27FC236}">
                    <a16:creationId xmlns:a16="http://schemas.microsoft.com/office/drawing/2014/main" id="{C429247B-6A4F-6548-AD43-0326FED67EBF}"/>
                  </a:ext>
                </a:extLst>
              </p:cNvPr>
              <p:cNvPicPr>
                <a:picLocks noChangeAspect="1"/>
              </p:cNvPicPr>
              <p:nvPr/>
            </p:nvPicPr>
            <p:blipFill>
              <a:blip r:embed="rId4"/>
              <a:stretch>
                <a:fillRect/>
              </a:stretch>
            </p:blipFill>
            <p:spPr>
              <a:xfrm>
                <a:off x="6430391" y="5962504"/>
                <a:ext cx="432000" cy="432000"/>
              </a:xfrm>
              <a:prstGeom prst="rect">
                <a:avLst/>
              </a:prstGeom>
            </p:spPr>
          </p:pic>
        </p:grpSp>
        <p:pic>
          <p:nvPicPr>
            <p:cNvPr id="28" name="Grafik 16">
              <a:extLst>
                <a:ext uri="{FF2B5EF4-FFF2-40B4-BE49-F238E27FC236}">
                  <a16:creationId xmlns:a16="http://schemas.microsoft.com/office/drawing/2014/main" id="{18B8144E-FCC9-AA4B-B5E5-22F45EF5DED9}"/>
                </a:ext>
              </a:extLst>
            </p:cNvPr>
            <p:cNvPicPr>
              <a:picLocks noChangeAspect="1"/>
            </p:cNvPicPr>
            <p:nvPr/>
          </p:nvPicPr>
          <p:blipFill>
            <a:blip r:embed="rId5"/>
            <a:stretch/>
          </p:blipFill>
          <p:spPr>
            <a:xfrm>
              <a:off x="1567744" y="5819827"/>
              <a:ext cx="489601" cy="432000"/>
            </a:xfrm>
            <a:prstGeom prst="rect">
              <a:avLst/>
            </a:prstGeom>
            <a:ln>
              <a:noFill/>
            </a:ln>
          </p:spPr>
        </p:pic>
        <p:pic>
          <p:nvPicPr>
            <p:cNvPr id="29" name="Grafik 28">
              <a:extLst>
                <a:ext uri="{FF2B5EF4-FFF2-40B4-BE49-F238E27FC236}">
                  <a16:creationId xmlns:a16="http://schemas.microsoft.com/office/drawing/2014/main" id="{343E877C-6A24-D942-9B07-2FFE32033403}"/>
                </a:ext>
              </a:extLst>
            </p:cNvPr>
            <p:cNvPicPr>
              <a:picLocks noChangeAspect="1"/>
            </p:cNvPicPr>
            <p:nvPr/>
          </p:nvPicPr>
          <p:blipFill>
            <a:blip r:embed="rId3"/>
            <a:stretch>
              <a:fillRect/>
            </a:stretch>
          </p:blipFill>
          <p:spPr>
            <a:xfrm>
              <a:off x="3443085" y="5767709"/>
              <a:ext cx="432000" cy="432000"/>
            </a:xfrm>
            <a:prstGeom prst="rect">
              <a:avLst/>
            </a:prstGeom>
          </p:spPr>
        </p:pic>
        <p:grpSp>
          <p:nvGrpSpPr>
            <p:cNvPr id="19" name="Gruppieren 18">
              <a:extLst>
                <a:ext uri="{FF2B5EF4-FFF2-40B4-BE49-F238E27FC236}">
                  <a16:creationId xmlns:a16="http://schemas.microsoft.com/office/drawing/2014/main" id="{7D4C79A9-EE50-2040-B4C6-779B6D94364F}"/>
                </a:ext>
              </a:extLst>
            </p:cNvPr>
            <p:cNvGrpSpPr/>
            <p:nvPr/>
          </p:nvGrpSpPr>
          <p:grpSpPr>
            <a:xfrm>
              <a:off x="7883912" y="5653003"/>
              <a:ext cx="1301471" cy="790729"/>
              <a:chOff x="7883912" y="5653003"/>
              <a:chExt cx="1301471" cy="790729"/>
            </a:xfrm>
          </p:grpSpPr>
          <p:pic>
            <p:nvPicPr>
              <p:cNvPr id="230" name="Grafik 16"/>
              <p:cNvPicPr>
                <a:picLocks noChangeAspect="1"/>
              </p:cNvPicPr>
              <p:nvPr/>
            </p:nvPicPr>
            <p:blipFill>
              <a:blip r:embed="rId5"/>
              <a:stretch/>
            </p:blipFill>
            <p:spPr>
              <a:xfrm>
                <a:off x="8098393" y="5653003"/>
                <a:ext cx="432000" cy="432000"/>
              </a:xfrm>
              <a:prstGeom prst="rect">
                <a:avLst/>
              </a:prstGeom>
              <a:ln>
                <a:noFill/>
              </a:ln>
            </p:spPr>
          </p:pic>
          <p:pic>
            <p:nvPicPr>
              <p:cNvPr id="16" name="Grafik 15">
                <a:extLst>
                  <a:ext uri="{FF2B5EF4-FFF2-40B4-BE49-F238E27FC236}">
                    <a16:creationId xmlns:a16="http://schemas.microsoft.com/office/drawing/2014/main" id="{A62E0972-0266-594E-8386-9DE3E80707AA}"/>
                  </a:ext>
                </a:extLst>
              </p:cNvPr>
              <p:cNvPicPr>
                <a:picLocks noChangeAspect="1"/>
              </p:cNvPicPr>
              <p:nvPr/>
            </p:nvPicPr>
            <p:blipFill>
              <a:blip r:embed="rId8"/>
              <a:stretch>
                <a:fillRect/>
              </a:stretch>
            </p:blipFill>
            <p:spPr>
              <a:xfrm>
                <a:off x="8387554" y="5967579"/>
                <a:ext cx="432000" cy="432000"/>
              </a:xfrm>
              <a:prstGeom prst="rect">
                <a:avLst/>
              </a:prstGeom>
            </p:spPr>
          </p:pic>
          <p:pic>
            <p:nvPicPr>
              <p:cNvPr id="31" name="Grafik 15">
                <a:extLst>
                  <a:ext uri="{FF2B5EF4-FFF2-40B4-BE49-F238E27FC236}">
                    <a16:creationId xmlns:a16="http://schemas.microsoft.com/office/drawing/2014/main" id="{341CEFB2-77DE-CA4A-AAC4-8F75916CE2E8}"/>
                  </a:ext>
                </a:extLst>
              </p:cNvPr>
              <p:cNvPicPr>
                <a:picLocks noChangeAspect="1"/>
              </p:cNvPicPr>
              <p:nvPr/>
            </p:nvPicPr>
            <p:blipFill>
              <a:blip r:embed="rId7"/>
              <a:stretch/>
            </p:blipFill>
            <p:spPr>
              <a:xfrm>
                <a:off x="7883912" y="6011732"/>
                <a:ext cx="432000" cy="432000"/>
              </a:xfrm>
              <a:prstGeom prst="rect">
                <a:avLst/>
              </a:prstGeom>
              <a:ln>
                <a:noFill/>
              </a:ln>
            </p:spPr>
          </p:pic>
          <p:pic>
            <p:nvPicPr>
              <p:cNvPr id="12" name="Grafik 11">
                <a:extLst>
                  <a:ext uri="{FF2B5EF4-FFF2-40B4-BE49-F238E27FC236}">
                    <a16:creationId xmlns:a16="http://schemas.microsoft.com/office/drawing/2014/main" id="{3ADA2D30-8D5E-E14C-988E-DA92607B4494}"/>
                  </a:ext>
                </a:extLst>
              </p:cNvPr>
              <p:cNvPicPr>
                <a:picLocks noChangeAspect="1"/>
              </p:cNvPicPr>
              <p:nvPr/>
            </p:nvPicPr>
            <p:blipFill>
              <a:blip r:embed="rId9"/>
              <a:stretch>
                <a:fillRect/>
              </a:stretch>
            </p:blipFill>
            <p:spPr>
              <a:xfrm>
                <a:off x="8825383" y="5741938"/>
                <a:ext cx="360000" cy="321912"/>
              </a:xfrm>
              <a:prstGeom prst="rect">
                <a:avLst/>
              </a:prstGeom>
            </p:spPr>
          </p:pic>
        </p:grpSp>
      </p:grpSp>
    </p:spTree>
    <p:extLst>
      <p:ext uri="{BB962C8B-B14F-4D97-AF65-F5344CB8AC3E}">
        <p14:creationId xmlns:p14="http://schemas.microsoft.com/office/powerpoint/2010/main" val="344840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C86A246F-7D3A-40D0-B56B-54B2A049D5F6}" type="slidenum">
              <a:rPr lang="en-GB" sz="1200" b="0" strike="noStrike" spc="-1">
                <a:solidFill>
                  <a:srgbClr val="FFFFFF"/>
                </a:solidFill>
                <a:latin typeface="Calibri"/>
              </a:rPr>
              <a:t>3</a:t>
            </a:fld>
            <a:endParaRPr lang="de-DE" sz="1200" b="0" strike="noStrike" spc="-1">
              <a:latin typeface="Calibri"/>
            </a:endParaRPr>
          </a:p>
        </p:txBody>
      </p:sp>
      <p:sp>
        <p:nvSpPr>
          <p:cNvPr id="233" name="CustomShape 2"/>
          <p:cNvSpPr/>
          <p:nvPr/>
        </p:nvSpPr>
        <p:spPr>
          <a:xfrm>
            <a:off x="742296" y="818676"/>
            <a:ext cx="5855727" cy="12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strike="noStrike" spc="-1" dirty="0">
                <a:latin typeface="Fira Sans Medium" panose="020B0503050000020004" pitchFamily="34" charset="0"/>
                <a:ea typeface="Fira Sans Medium" panose="020B0503050000020004" pitchFamily="34" charset="0"/>
              </a:rPr>
              <a:t>Thema: Textilindustrie  </a:t>
            </a:r>
          </a:p>
          <a:p>
            <a:pPr>
              <a:lnSpc>
                <a:spcPct val="90000"/>
              </a:lnSpc>
            </a:pPr>
            <a:r>
              <a:rPr lang="de-DE" sz="3200" spc="-1" dirty="0">
                <a:latin typeface="Fira Sans Medium" panose="020B0503050000020004" pitchFamily="34" charset="0"/>
                <a:ea typeface="Fira Sans Medium" panose="020B0503050000020004" pitchFamily="34" charset="0"/>
              </a:rPr>
              <a:t>UE: Ökologische Probleme </a:t>
            </a:r>
            <a:endParaRPr lang="de-DE" sz="2400" b="0" strike="noStrike" spc="-1" dirty="0">
              <a:latin typeface="Calibri"/>
            </a:endParaRPr>
          </a:p>
        </p:txBody>
      </p:sp>
      <p:pic>
        <p:nvPicPr>
          <p:cNvPr id="3" name="Grafik 2">
            <a:extLst>
              <a:ext uri="{FF2B5EF4-FFF2-40B4-BE49-F238E27FC236}">
                <a16:creationId xmlns:a16="http://schemas.microsoft.com/office/drawing/2014/main" id="{1781C9A0-54ED-DC42-9827-799B13EB64EF}"/>
              </a:ext>
            </a:extLst>
          </p:cNvPr>
          <p:cNvPicPr>
            <a:picLocks noChangeAspect="1"/>
          </p:cNvPicPr>
          <p:nvPr/>
        </p:nvPicPr>
        <p:blipFill>
          <a:blip r:embed="rId3"/>
          <a:stretch>
            <a:fillRect/>
          </a:stretch>
        </p:blipFill>
        <p:spPr>
          <a:xfrm>
            <a:off x="742296" y="2266046"/>
            <a:ext cx="8280000" cy="3322181"/>
          </a:xfrm>
          <a:prstGeom prst="rect">
            <a:avLst/>
          </a:prstGeom>
        </p:spPr>
      </p:pic>
    </p:spTree>
    <p:extLst>
      <p:ext uri="{BB962C8B-B14F-4D97-AF65-F5344CB8AC3E}">
        <p14:creationId xmlns:p14="http://schemas.microsoft.com/office/powerpoint/2010/main" val="25330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3A203C94-A31B-4697-BE88-03D36959321A}" type="slidenum">
              <a:rPr lang="en-GB" sz="1200" b="0" strike="noStrike" spc="-1">
                <a:latin typeface="Calibri"/>
              </a:rPr>
              <a:t>4</a:t>
            </a:fld>
            <a:endParaRPr lang="de-DE" sz="1200" b="0" strike="noStrike" spc="-1">
              <a:latin typeface="Calibri"/>
            </a:endParaRPr>
          </a:p>
        </p:txBody>
      </p:sp>
      <p:sp>
        <p:nvSpPr>
          <p:cNvPr id="277" name="TextShape 2"/>
          <p:cNvSpPr txBox="1"/>
          <p:nvPr/>
        </p:nvSpPr>
        <p:spPr>
          <a:xfrm>
            <a:off x="912391" y="975029"/>
            <a:ext cx="5811131" cy="1204705"/>
          </a:xfrm>
          <a:prstGeom prst="rect">
            <a:avLst/>
          </a:prstGeom>
          <a:noFill/>
          <a:ln>
            <a:noFill/>
          </a:ln>
        </p:spPr>
        <p:txBody>
          <a:bodyPr lIns="90000" tIns="45000" rIns="90000" bIns="45000" anchor="b">
            <a:normAutofit/>
          </a:bodyPr>
          <a:lstStyle/>
          <a:p>
            <a:pPr>
              <a:lnSpc>
                <a:spcPct val="90000"/>
              </a:lnSpc>
            </a:pPr>
            <a:r>
              <a:rPr lang="de-DE" sz="4000" b="1" strike="noStrike" spc="-1" dirty="0">
                <a:latin typeface="Fira Sans"/>
                <a:ea typeface="Fira Sans"/>
              </a:rPr>
              <a:t>Ökologische Probleme </a:t>
            </a:r>
          </a:p>
          <a:p>
            <a:pPr>
              <a:lnSpc>
                <a:spcPct val="90000"/>
              </a:lnSpc>
            </a:pPr>
            <a:r>
              <a:rPr lang="de-DE" sz="4000" b="1" strike="noStrike" spc="-1" dirty="0">
                <a:latin typeface="Fira Sans"/>
                <a:ea typeface="Fira Sans"/>
              </a:rPr>
              <a:t>der Textilindustrie</a:t>
            </a:r>
            <a:endParaRPr lang="en-US" sz="4000" b="0" strike="noStrike" spc="-1" dirty="0">
              <a:latin typeface="Calibri"/>
            </a:endParaRPr>
          </a:p>
        </p:txBody>
      </p:sp>
      <p:sp>
        <p:nvSpPr>
          <p:cNvPr id="279" name="CustomShape 3"/>
          <p:cNvSpPr/>
          <p:nvPr/>
        </p:nvSpPr>
        <p:spPr>
          <a:xfrm>
            <a:off x="6996239" y="3637656"/>
            <a:ext cx="2593809" cy="230687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400" b="0" strike="noStrike" spc="-1" dirty="0">
                <a:solidFill>
                  <a:srgbClr val="000000"/>
                </a:solidFill>
                <a:latin typeface="Fira Sans" panose="020B0503050000020004" pitchFamily="34" charset="0"/>
                <a:ea typeface="Fira Sans" panose="020B0503050000020004" pitchFamily="34" charset="0"/>
              </a:rPr>
              <a:t>Chemikalien aus der Textil-produktion verschmutzen umliegende Gewässer.</a:t>
            </a:r>
            <a:endParaRPr lang="de-DE" sz="2400" b="0" strike="noStrike" spc="-1" dirty="0">
              <a:latin typeface="Fira Sans" panose="020B0503050000020004" pitchFamily="34" charset="0"/>
              <a:ea typeface="Fira Sans" panose="020B0503050000020004" pitchFamily="34" charset="0"/>
            </a:endParaRPr>
          </a:p>
        </p:txBody>
      </p:sp>
      <p:pic>
        <p:nvPicPr>
          <p:cNvPr id="3" name="Grafik 2">
            <a:extLst>
              <a:ext uri="{FF2B5EF4-FFF2-40B4-BE49-F238E27FC236}">
                <a16:creationId xmlns:a16="http://schemas.microsoft.com/office/drawing/2014/main" id="{86000981-FEE1-0445-88DA-1FF2A050C7CA}"/>
              </a:ext>
            </a:extLst>
          </p:cNvPr>
          <p:cNvPicPr>
            <a:picLocks noChangeAspect="1"/>
          </p:cNvPicPr>
          <p:nvPr/>
        </p:nvPicPr>
        <p:blipFill>
          <a:blip r:embed="rId3"/>
          <a:stretch>
            <a:fillRect/>
          </a:stretch>
        </p:blipFill>
        <p:spPr>
          <a:xfrm>
            <a:off x="912391" y="2612135"/>
            <a:ext cx="5811131" cy="32708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FB08C9AE-A45C-4C04-B1BA-2A2DF2AFC5D7}" type="slidenum">
              <a:rPr lang="en-GB" sz="1200" b="0" strike="noStrike" spc="-1">
                <a:latin typeface="Calibri"/>
              </a:rPr>
              <a:t>5</a:t>
            </a:fld>
            <a:endParaRPr lang="de-DE" sz="1200" b="0" strike="noStrike" spc="-1">
              <a:latin typeface="Calibri"/>
            </a:endParaRPr>
          </a:p>
        </p:txBody>
      </p:sp>
      <p:pic>
        <p:nvPicPr>
          <p:cNvPr id="284" name="Grafik 7"/>
          <p:cNvPicPr/>
          <p:nvPr/>
        </p:nvPicPr>
        <p:blipFill rotWithShape="1">
          <a:blip r:embed="rId3"/>
          <a:srcRect l="-1" r="59863"/>
          <a:stretch/>
        </p:blipFill>
        <p:spPr>
          <a:xfrm>
            <a:off x="1673220" y="2127240"/>
            <a:ext cx="6559560" cy="3687840"/>
          </a:xfrm>
          <a:prstGeom prst="rect">
            <a:avLst/>
          </a:prstGeom>
          <a:ln>
            <a:noFill/>
          </a:ln>
        </p:spPr>
      </p:pic>
      <p:sp>
        <p:nvSpPr>
          <p:cNvPr id="2" name="Textfeld 1">
            <a:extLst>
              <a:ext uri="{FF2B5EF4-FFF2-40B4-BE49-F238E27FC236}">
                <a16:creationId xmlns:a16="http://schemas.microsoft.com/office/drawing/2014/main" id="{CF6B670A-1662-5143-BAB7-1BBE4FD56F34}"/>
              </a:ext>
            </a:extLst>
          </p:cNvPr>
          <p:cNvSpPr txBox="1"/>
          <p:nvPr/>
        </p:nvSpPr>
        <p:spPr>
          <a:xfrm>
            <a:off x="7884436" y="2906487"/>
            <a:ext cx="293914" cy="323165"/>
          </a:xfrm>
          <a:prstGeom prst="rect">
            <a:avLst/>
          </a:prstGeom>
          <a:noFill/>
        </p:spPr>
        <p:txBody>
          <a:bodyPr wrap="square" rtlCol="0">
            <a:spAutoFit/>
          </a:bodyPr>
          <a:lstStyle/>
          <a:p>
            <a:r>
              <a:rPr lang="de-DE" sz="1450" dirty="0" err="1">
                <a:solidFill>
                  <a:schemeClr val="tx1">
                    <a:lumMod val="75000"/>
                    <a:lumOff val="25000"/>
                  </a:schemeClr>
                </a:solidFill>
                <a:latin typeface="Fira Sans" panose="020B0503050000020004" pitchFamily="34" charset="0"/>
                <a:ea typeface="Fira Sans" panose="020B0503050000020004" pitchFamily="34" charset="0"/>
              </a:rPr>
              <a:t>e</a:t>
            </a:r>
            <a:endParaRPr lang="de-DE" sz="1450" dirty="0">
              <a:solidFill>
                <a:schemeClr val="tx1">
                  <a:lumMod val="75000"/>
                  <a:lumOff val="25000"/>
                </a:schemeClr>
              </a:solidFill>
              <a:latin typeface="Fira Sans" panose="020B0503050000020004" pitchFamily="34" charset="0"/>
              <a:ea typeface="Fira Sans" panose="020B0503050000020004" pitchFamily="34" charset="0"/>
            </a:endParaRPr>
          </a:p>
        </p:txBody>
      </p:sp>
      <p:sp>
        <p:nvSpPr>
          <p:cNvPr id="5" name="Textfeld 4">
            <a:extLst>
              <a:ext uri="{FF2B5EF4-FFF2-40B4-BE49-F238E27FC236}">
                <a16:creationId xmlns:a16="http://schemas.microsoft.com/office/drawing/2014/main" id="{7F7F57EB-552C-2449-B363-F4A5F4CD0D4B}"/>
              </a:ext>
            </a:extLst>
          </p:cNvPr>
          <p:cNvSpPr txBox="1"/>
          <p:nvPr/>
        </p:nvSpPr>
        <p:spPr>
          <a:xfrm>
            <a:off x="3290665" y="2449287"/>
            <a:ext cx="293914" cy="323165"/>
          </a:xfrm>
          <a:prstGeom prst="rect">
            <a:avLst/>
          </a:prstGeom>
          <a:noFill/>
        </p:spPr>
        <p:txBody>
          <a:bodyPr wrap="square" rtlCol="0">
            <a:spAutoFit/>
          </a:bodyPr>
          <a:lstStyle/>
          <a:p>
            <a:r>
              <a:rPr lang="de-DE" sz="1450" dirty="0">
                <a:solidFill>
                  <a:schemeClr val="tx1">
                    <a:lumMod val="75000"/>
                    <a:lumOff val="25000"/>
                  </a:schemeClr>
                </a:solidFill>
                <a:latin typeface="Fira Sans" panose="020B0503050000020004" pitchFamily="34" charset="0"/>
                <a:ea typeface="Fira Sans" panose="020B05030500000200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7"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ED4ED22F-2BA7-425F-972E-C6F776257D67}" type="slidenum">
              <a:rPr lang="en-GB" sz="1200" b="0" strike="noStrike" spc="-1">
                <a:latin typeface="Calibri"/>
              </a:rPr>
              <a:t>6</a:t>
            </a:fld>
            <a:endParaRPr lang="de-DE" sz="1200" b="0" strike="noStrike" spc="-1">
              <a:latin typeface="Calibri"/>
            </a:endParaRPr>
          </a:p>
        </p:txBody>
      </p:sp>
      <p:grpSp>
        <p:nvGrpSpPr>
          <p:cNvPr id="288" name="Group 2"/>
          <p:cNvGrpSpPr/>
          <p:nvPr/>
        </p:nvGrpSpPr>
        <p:grpSpPr>
          <a:xfrm>
            <a:off x="594216" y="2331360"/>
            <a:ext cx="9022615" cy="3762234"/>
            <a:chOff x="831960" y="2331360"/>
            <a:chExt cx="9022615" cy="3762234"/>
          </a:xfrm>
        </p:grpSpPr>
        <p:sp>
          <p:nvSpPr>
            <p:cNvPr id="289" name="CustomShape 3"/>
            <p:cNvSpPr/>
            <p:nvPr/>
          </p:nvSpPr>
          <p:spPr>
            <a:xfrm>
              <a:off x="6422527" y="2463285"/>
              <a:ext cx="3432048" cy="363030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b="1" strike="noStrike" spc="-1" dirty="0">
                  <a:solidFill>
                    <a:srgbClr val="000000"/>
                  </a:solidFill>
                  <a:latin typeface="Fira Sans" panose="020B0503050000020004" pitchFamily="34" charset="0"/>
                  <a:ea typeface="Fira Sans" panose="020B0503050000020004" pitchFamily="34" charset="0"/>
                </a:rPr>
                <a:t>Baumwoll-Facts:</a:t>
              </a:r>
            </a:p>
            <a:p>
              <a:pPr>
                <a:lnSpc>
                  <a:spcPct val="100000"/>
                </a:lnSpc>
                <a:spcBef>
                  <a:spcPts val="600"/>
                </a:spcBef>
              </a:pPr>
              <a:r>
                <a:rPr lang="de-DE" sz="2000" strike="noStrike" spc="-1" dirty="0">
                  <a:solidFill>
                    <a:srgbClr val="000000"/>
                  </a:solidFill>
                  <a:latin typeface="Fira Sans" panose="020B0503050000020004" pitchFamily="34" charset="0"/>
                  <a:ea typeface="Fira Sans" panose="020B0503050000020004" pitchFamily="34" charset="0"/>
                </a:rPr>
                <a:t>Ca. 25 Millionen Tonnen Baumwolle werden jährlich weltweit angebaut. </a:t>
              </a:r>
              <a:r>
                <a:rPr lang="de-DE" sz="2000" spc="-1" dirty="0">
                  <a:solidFill>
                    <a:srgbClr val="000000"/>
                  </a:solidFill>
                  <a:latin typeface="Fira Sans" panose="020B0503050000020004" pitchFamily="34" charset="0"/>
                  <a:ea typeface="Fira Sans" panose="020B0503050000020004" pitchFamily="34" charset="0"/>
                </a:rPr>
                <a:t>D</a:t>
              </a:r>
              <a:r>
                <a:rPr lang="de-DE" sz="2000" strike="noStrike" spc="-1" dirty="0">
                  <a:solidFill>
                    <a:srgbClr val="000000"/>
                  </a:solidFill>
                  <a:latin typeface="Fira Sans" panose="020B0503050000020004" pitchFamily="34" charset="0"/>
                  <a:ea typeface="Fira Sans" panose="020B0503050000020004" pitchFamily="34" charset="0"/>
                </a:rPr>
                <a:t>as entspricht 23,5 % der welt-weiten Faserproduktion. </a:t>
              </a:r>
              <a:endParaRPr lang="de-DE" sz="2000" strike="noStrike" spc="-1" dirty="0">
                <a:latin typeface="Fira Sans" panose="020B0503050000020004" pitchFamily="34" charset="0"/>
                <a:ea typeface="Fira Sans" panose="020B0503050000020004" pitchFamily="34" charset="0"/>
              </a:endParaRPr>
            </a:p>
            <a:p>
              <a:pPr>
                <a:lnSpc>
                  <a:spcPct val="100000"/>
                </a:lnSpc>
                <a:spcBef>
                  <a:spcPts val="600"/>
                </a:spcBef>
              </a:pPr>
              <a:r>
                <a:rPr lang="de-DE" sz="2000" strike="noStrike" spc="-1" dirty="0">
                  <a:solidFill>
                    <a:srgbClr val="000000"/>
                  </a:solidFill>
                  <a:latin typeface="Fira Sans" panose="020B0503050000020004" pitchFamily="34" charset="0"/>
                  <a:ea typeface="Fira Sans" panose="020B0503050000020004" pitchFamily="34" charset="0"/>
                </a:rPr>
                <a:t>Die wichtigsten Ernteländer für Baumwolle sind -  mit abnehmender Produktionsmenge – </a:t>
              </a:r>
              <a:endParaRPr lang="de-DE" sz="2000" strike="noStrike" spc="-1" dirty="0">
                <a:latin typeface="Fira Sans" panose="020B0503050000020004" pitchFamily="34" charset="0"/>
                <a:ea typeface="Fira Sans" panose="020B0503050000020004" pitchFamily="34" charset="0"/>
              </a:endParaRPr>
            </a:p>
            <a:p>
              <a:pPr>
                <a:lnSpc>
                  <a:spcPct val="100000"/>
                </a:lnSpc>
              </a:pPr>
              <a:r>
                <a:rPr lang="de-DE" sz="2000" strike="noStrike" spc="-1" dirty="0">
                  <a:solidFill>
                    <a:srgbClr val="000000"/>
                  </a:solidFill>
                  <a:latin typeface="Fira Sans" panose="020B0503050000020004" pitchFamily="34" charset="0"/>
                  <a:ea typeface="Fira Sans" panose="020B0503050000020004" pitchFamily="34" charset="0"/>
                </a:rPr>
                <a:t>Indien, die USA und China. </a:t>
              </a:r>
              <a:endParaRPr lang="de-DE" sz="2000" strike="noStrike" spc="-1" dirty="0">
                <a:latin typeface="Fira Sans" panose="020B0503050000020004" pitchFamily="34" charset="0"/>
                <a:ea typeface="Fira Sans" panose="020B0503050000020004" pitchFamily="34" charset="0"/>
              </a:endParaRPr>
            </a:p>
          </p:txBody>
        </p:sp>
        <p:pic>
          <p:nvPicPr>
            <p:cNvPr id="290" name="Grafik 4"/>
            <p:cNvPicPr/>
            <p:nvPr/>
          </p:nvPicPr>
          <p:blipFill>
            <a:blip r:embed="rId3"/>
            <a:stretch/>
          </p:blipFill>
          <p:spPr>
            <a:xfrm>
              <a:off x="831960" y="2331360"/>
              <a:ext cx="5399640" cy="3599640"/>
            </a:xfrm>
            <a:prstGeom prst="rect">
              <a:avLst/>
            </a:prstGeom>
            <a:ln>
              <a:noFill/>
            </a:ln>
          </p:spPr>
        </p:pic>
      </p:grpSp>
      <p:sp>
        <p:nvSpPr>
          <p:cNvPr id="291" name="CustomShape 4"/>
          <p:cNvSpPr/>
          <p:nvPr/>
        </p:nvSpPr>
        <p:spPr>
          <a:xfrm>
            <a:off x="4337055" y="5699394"/>
            <a:ext cx="1960920" cy="39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000" b="0" strike="noStrike" spc="-1" dirty="0">
                <a:solidFill>
                  <a:srgbClr val="FFFFFF"/>
                </a:solidFill>
                <a:latin typeface="Fira Sans"/>
                <a:ea typeface="Fira Sans"/>
              </a:rPr>
              <a:t>Bild: Trisha Downing, </a:t>
            </a:r>
            <a:r>
              <a:rPr lang="de-DE" sz="1000" b="0" strike="noStrike" spc="-1" dirty="0" err="1">
                <a:solidFill>
                  <a:srgbClr val="FFFFFF"/>
                </a:solidFill>
                <a:latin typeface="Fira Sans"/>
                <a:ea typeface="Fira Sans"/>
              </a:rPr>
              <a:t>Unsplash</a:t>
            </a:r>
            <a:endParaRPr lang="de-DE" sz="1000" b="0" strike="noStrike" spc="-1" dirty="0">
              <a:latin typeface="Calibri"/>
            </a:endParaRPr>
          </a:p>
        </p:txBody>
      </p:sp>
      <p:sp>
        <p:nvSpPr>
          <p:cNvPr id="292" name="CustomShape 5"/>
          <p:cNvSpPr/>
          <p:nvPr/>
        </p:nvSpPr>
        <p:spPr>
          <a:xfrm>
            <a:off x="531165" y="1213416"/>
            <a:ext cx="5462691" cy="70643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e-DE" sz="4000" b="1" strike="noStrike" spc="-1" dirty="0">
                <a:latin typeface="Fira Sans"/>
                <a:ea typeface="Fira Sans"/>
              </a:rPr>
              <a:t>Ökologische Probleme</a:t>
            </a:r>
            <a:endParaRPr lang="de-DE" sz="4000" b="0" strike="noStrike" spc="-1" dirty="0">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4"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7F32DE5-5C71-43AF-A033-54B6648D2C34}" type="slidenum">
              <a:rPr lang="en-GB" sz="1200" b="0" strike="noStrike" spc="-1">
                <a:latin typeface="Calibri"/>
              </a:rPr>
              <a:t>7</a:t>
            </a:fld>
            <a:endParaRPr lang="de-DE" sz="1200" b="0" strike="noStrike" spc="-1">
              <a:latin typeface="Calibri"/>
            </a:endParaRPr>
          </a:p>
        </p:txBody>
      </p:sp>
      <p:sp>
        <p:nvSpPr>
          <p:cNvPr id="305" name="CustomShape 2"/>
          <p:cNvSpPr/>
          <p:nvPr/>
        </p:nvSpPr>
        <p:spPr>
          <a:xfrm>
            <a:off x="6264606" y="2729836"/>
            <a:ext cx="3281729" cy="301475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de-DE" sz="2000" b="1" dirty="0">
                <a:latin typeface="Fira Sans" panose="020B0503050000020004" pitchFamily="34" charset="0"/>
                <a:ea typeface="Fira Sans" panose="020B0503050000020004" pitchFamily="34" charset="0"/>
              </a:rPr>
              <a:t>Baumwoll-Facts:</a:t>
            </a:r>
            <a:endParaRPr lang="de-DE" sz="2000" b="1" strike="noStrike" spc="-1" dirty="0">
              <a:latin typeface="Fira Sans" panose="020B0503050000020004" pitchFamily="34" charset="0"/>
              <a:ea typeface="Fira Sans" panose="020B0503050000020004" pitchFamily="34" charset="0"/>
            </a:endParaRPr>
          </a:p>
          <a:p>
            <a:pPr>
              <a:lnSpc>
                <a:spcPct val="100000"/>
              </a:lnSpc>
              <a:spcBef>
                <a:spcPts val="600"/>
              </a:spcBef>
            </a:pPr>
            <a:r>
              <a:rPr lang="de-DE" sz="2000" b="0" strike="noStrike" spc="-1" dirty="0">
                <a:latin typeface="Fira Sans" panose="020B0503050000020004" pitchFamily="34" charset="0"/>
                <a:ea typeface="Fira Sans" panose="020B0503050000020004" pitchFamily="34" charset="0"/>
              </a:rPr>
              <a:t>Nur </a:t>
            </a:r>
            <a:r>
              <a:rPr lang="de-DE" sz="2000" spc="-1" dirty="0">
                <a:latin typeface="Fira Sans" panose="020B0503050000020004" pitchFamily="34" charset="0"/>
                <a:ea typeface="Fira Sans" panose="020B0503050000020004" pitchFamily="34" charset="0"/>
              </a:rPr>
              <a:t>ca</a:t>
            </a:r>
            <a:r>
              <a:rPr lang="de-DE" sz="2000" b="0" strike="noStrike" spc="-1" dirty="0">
                <a:latin typeface="Fira Sans" panose="020B0503050000020004" pitchFamily="34" charset="0"/>
                <a:ea typeface="Fira Sans" panose="020B0503050000020004" pitchFamily="34" charset="0"/>
              </a:rPr>
              <a:t>. 11.000 t Baumwolle werden jährlich für Bekleidung in Deutschland verarbeitet.</a:t>
            </a:r>
          </a:p>
          <a:p>
            <a:pPr>
              <a:lnSpc>
                <a:spcPct val="100000"/>
              </a:lnSpc>
              <a:spcBef>
                <a:spcPts val="600"/>
              </a:spcBef>
            </a:pPr>
            <a:r>
              <a:rPr lang="de-DE" sz="2000" b="0" strike="noStrike" spc="-1" dirty="0">
                <a:latin typeface="Fira Sans" panose="020B0503050000020004" pitchFamily="34" charset="0"/>
                <a:ea typeface="Fira Sans" panose="020B0503050000020004" pitchFamily="34" charset="0"/>
              </a:rPr>
              <a:t>Im Gegensatz dazu werden in Deutschland jährlich 500 Millionen T-Shirts und Unterhemden gekauft.</a:t>
            </a:r>
          </a:p>
        </p:txBody>
      </p:sp>
      <p:pic>
        <p:nvPicPr>
          <p:cNvPr id="306" name="Grafik 2"/>
          <p:cNvPicPr/>
          <p:nvPr/>
        </p:nvPicPr>
        <p:blipFill>
          <a:blip r:embed="rId3"/>
          <a:srcRect l="26684"/>
          <a:stretch/>
        </p:blipFill>
        <p:spPr>
          <a:xfrm>
            <a:off x="866160" y="2354400"/>
            <a:ext cx="5229360" cy="3291480"/>
          </a:xfrm>
          <a:prstGeom prst="rect">
            <a:avLst/>
          </a:prstGeom>
          <a:ln>
            <a:noFill/>
          </a:ln>
        </p:spPr>
      </p:pic>
      <p:sp>
        <p:nvSpPr>
          <p:cNvPr id="307" name="CustomShape 3"/>
          <p:cNvSpPr/>
          <p:nvPr/>
        </p:nvSpPr>
        <p:spPr>
          <a:xfrm rot="16200000">
            <a:off x="84240" y="4559040"/>
            <a:ext cx="1876680" cy="39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000" b="0" strike="noStrike" spc="-1">
                <a:solidFill>
                  <a:srgbClr val="FFFFFF"/>
                </a:solidFill>
                <a:latin typeface="Fira Sans"/>
                <a:ea typeface="Fira Sans"/>
              </a:rPr>
              <a:t>Bild: 420-fourtwoo, Unsplash</a:t>
            </a:r>
            <a:endParaRPr lang="de-DE" sz="1000" b="0" strike="noStrike" spc="-1">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D60C3532-907D-458E-9CCE-EA3227802F86}" type="slidenum">
              <a:rPr lang="en-GB" sz="1200" b="0" strike="noStrike" spc="-1">
                <a:latin typeface="Calibri"/>
              </a:rPr>
              <a:t>8</a:t>
            </a:fld>
            <a:endParaRPr lang="de-DE" sz="1200" b="0" strike="noStrike" spc="-1">
              <a:latin typeface="Calibri"/>
            </a:endParaRPr>
          </a:p>
        </p:txBody>
      </p:sp>
      <p:sp>
        <p:nvSpPr>
          <p:cNvPr id="321" name="CustomShape 2"/>
          <p:cNvSpPr/>
          <p:nvPr/>
        </p:nvSpPr>
        <p:spPr>
          <a:xfrm>
            <a:off x="712080" y="1178280"/>
            <a:ext cx="7278480" cy="155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solidFill>
                  <a:srgbClr val="000000"/>
                </a:solidFill>
                <a:latin typeface="Fira Sans Medium"/>
                <a:ea typeface="Fira Sans Medium"/>
              </a:rPr>
              <a:t>Der Anbau von Baumwolle verbraucht für ein </a:t>
            </a:r>
            <a:br>
              <a:rPr dirty="0"/>
            </a:br>
            <a:r>
              <a:rPr lang="de-DE" sz="2400" b="1" strike="noStrike" spc="-1" dirty="0">
                <a:solidFill>
                  <a:srgbClr val="000000"/>
                </a:solidFill>
                <a:latin typeface="Fira Sans Medium"/>
                <a:ea typeface="Fira Sans Medium"/>
              </a:rPr>
              <a:t>T-Shirt 2500l Wasser = 14 gefüllte Badewannen </a:t>
            </a:r>
            <a:endParaRPr lang="de-DE" sz="2400" b="0" strike="noStrike" spc="-1" dirty="0">
              <a:latin typeface="Calibri"/>
            </a:endParaRPr>
          </a:p>
        </p:txBody>
      </p:sp>
      <p:grpSp>
        <p:nvGrpSpPr>
          <p:cNvPr id="322" name="Group 3"/>
          <p:cNvGrpSpPr/>
          <p:nvPr/>
        </p:nvGrpSpPr>
        <p:grpSpPr>
          <a:xfrm>
            <a:off x="3776760" y="2630880"/>
            <a:ext cx="4828320" cy="2601360"/>
            <a:chOff x="3776760" y="2630880"/>
            <a:chExt cx="4828320" cy="2601360"/>
          </a:xfrm>
        </p:grpSpPr>
        <p:grpSp>
          <p:nvGrpSpPr>
            <p:cNvPr id="323" name="Group 4"/>
            <p:cNvGrpSpPr/>
            <p:nvPr/>
          </p:nvGrpSpPr>
          <p:grpSpPr>
            <a:xfrm>
              <a:off x="3776760" y="4004280"/>
              <a:ext cx="4828320" cy="1227960"/>
              <a:chOff x="3776760" y="4004280"/>
              <a:chExt cx="4828320" cy="1227960"/>
            </a:xfrm>
          </p:grpSpPr>
          <p:pic>
            <p:nvPicPr>
              <p:cNvPr id="324" name="Inhaltsplatzhalter 3"/>
              <p:cNvPicPr/>
              <p:nvPr/>
            </p:nvPicPr>
            <p:blipFill>
              <a:blip r:embed="rId3"/>
              <a:stretch/>
            </p:blipFill>
            <p:spPr>
              <a:xfrm>
                <a:off x="5464800" y="4659840"/>
                <a:ext cx="1377720" cy="572400"/>
              </a:xfrm>
              <a:prstGeom prst="rect">
                <a:avLst/>
              </a:prstGeom>
              <a:ln>
                <a:noFill/>
              </a:ln>
            </p:spPr>
          </p:pic>
          <p:pic>
            <p:nvPicPr>
              <p:cNvPr id="325" name="Grafik 11"/>
              <p:cNvPicPr/>
              <p:nvPr/>
            </p:nvPicPr>
            <p:blipFill>
              <a:blip r:embed="rId3"/>
              <a:stretch/>
            </p:blipFill>
            <p:spPr>
              <a:xfrm>
                <a:off x="3776760" y="4004280"/>
                <a:ext cx="1192680" cy="491760"/>
              </a:xfrm>
              <a:prstGeom prst="rect">
                <a:avLst/>
              </a:prstGeom>
              <a:ln>
                <a:noFill/>
              </a:ln>
            </p:spPr>
          </p:pic>
          <p:pic>
            <p:nvPicPr>
              <p:cNvPr id="326" name="Grafik 12"/>
              <p:cNvPicPr/>
              <p:nvPr/>
            </p:nvPicPr>
            <p:blipFill>
              <a:blip r:embed="rId3"/>
              <a:stretch/>
            </p:blipFill>
            <p:spPr>
              <a:xfrm>
                <a:off x="3880440" y="4651920"/>
                <a:ext cx="1360800" cy="572400"/>
              </a:xfrm>
              <a:prstGeom prst="rect">
                <a:avLst/>
              </a:prstGeom>
              <a:ln>
                <a:noFill/>
              </a:ln>
            </p:spPr>
          </p:pic>
          <p:pic>
            <p:nvPicPr>
              <p:cNvPr id="327" name="Grafik 13"/>
              <p:cNvPicPr/>
              <p:nvPr/>
            </p:nvPicPr>
            <p:blipFill>
              <a:blip r:embed="rId3"/>
              <a:stretch/>
            </p:blipFill>
            <p:spPr>
              <a:xfrm>
                <a:off x="4960800" y="4022640"/>
                <a:ext cx="1192680" cy="491760"/>
              </a:xfrm>
              <a:prstGeom prst="rect">
                <a:avLst/>
              </a:prstGeom>
              <a:ln>
                <a:noFill/>
              </a:ln>
            </p:spPr>
          </p:pic>
          <p:pic>
            <p:nvPicPr>
              <p:cNvPr id="328" name="Grafik 14"/>
              <p:cNvPicPr/>
              <p:nvPr/>
            </p:nvPicPr>
            <p:blipFill>
              <a:blip r:embed="rId3"/>
              <a:stretch/>
            </p:blipFill>
            <p:spPr>
              <a:xfrm>
                <a:off x="7092360" y="4659840"/>
                <a:ext cx="1360800" cy="572400"/>
              </a:xfrm>
              <a:prstGeom prst="rect">
                <a:avLst/>
              </a:prstGeom>
              <a:ln>
                <a:noFill/>
              </a:ln>
            </p:spPr>
          </p:pic>
          <p:pic>
            <p:nvPicPr>
              <p:cNvPr id="329" name="Grafik 15"/>
              <p:cNvPicPr/>
              <p:nvPr/>
            </p:nvPicPr>
            <p:blipFill>
              <a:blip r:embed="rId3"/>
              <a:stretch/>
            </p:blipFill>
            <p:spPr>
              <a:xfrm>
                <a:off x="7427160" y="4031640"/>
                <a:ext cx="1177920" cy="491760"/>
              </a:xfrm>
              <a:prstGeom prst="rect">
                <a:avLst/>
              </a:prstGeom>
              <a:ln>
                <a:noFill/>
              </a:ln>
            </p:spPr>
          </p:pic>
          <p:pic>
            <p:nvPicPr>
              <p:cNvPr id="330" name="Grafik 16"/>
              <p:cNvPicPr/>
              <p:nvPr/>
            </p:nvPicPr>
            <p:blipFill>
              <a:blip r:embed="rId3"/>
              <a:stretch/>
            </p:blipFill>
            <p:spPr>
              <a:xfrm>
                <a:off x="6194160" y="4040280"/>
                <a:ext cx="1192680" cy="491760"/>
              </a:xfrm>
              <a:prstGeom prst="rect">
                <a:avLst/>
              </a:prstGeom>
              <a:ln>
                <a:noFill/>
              </a:ln>
            </p:spPr>
          </p:pic>
        </p:grpSp>
        <p:grpSp>
          <p:nvGrpSpPr>
            <p:cNvPr id="331" name="Group 5"/>
            <p:cNvGrpSpPr/>
            <p:nvPr/>
          </p:nvGrpSpPr>
          <p:grpSpPr>
            <a:xfrm>
              <a:off x="3776760" y="2630880"/>
              <a:ext cx="4828320" cy="1227960"/>
              <a:chOff x="3776760" y="2630880"/>
              <a:chExt cx="4828320" cy="1227960"/>
            </a:xfrm>
          </p:grpSpPr>
          <p:pic>
            <p:nvPicPr>
              <p:cNvPr id="332" name="Inhaltsplatzhalter 3"/>
              <p:cNvPicPr/>
              <p:nvPr/>
            </p:nvPicPr>
            <p:blipFill>
              <a:blip r:embed="rId3"/>
              <a:stretch/>
            </p:blipFill>
            <p:spPr>
              <a:xfrm>
                <a:off x="5464800" y="3286440"/>
                <a:ext cx="1377720" cy="572400"/>
              </a:xfrm>
              <a:prstGeom prst="rect">
                <a:avLst/>
              </a:prstGeom>
              <a:ln>
                <a:noFill/>
              </a:ln>
            </p:spPr>
          </p:pic>
          <p:pic>
            <p:nvPicPr>
              <p:cNvPr id="333" name="Grafik 28"/>
              <p:cNvPicPr/>
              <p:nvPr/>
            </p:nvPicPr>
            <p:blipFill>
              <a:blip r:embed="rId3"/>
              <a:stretch/>
            </p:blipFill>
            <p:spPr>
              <a:xfrm>
                <a:off x="3776760" y="2630880"/>
                <a:ext cx="1192680" cy="491760"/>
              </a:xfrm>
              <a:prstGeom prst="rect">
                <a:avLst/>
              </a:prstGeom>
              <a:ln>
                <a:noFill/>
              </a:ln>
            </p:spPr>
          </p:pic>
          <p:pic>
            <p:nvPicPr>
              <p:cNvPr id="334" name="Grafik 29"/>
              <p:cNvPicPr/>
              <p:nvPr/>
            </p:nvPicPr>
            <p:blipFill>
              <a:blip r:embed="rId3"/>
              <a:stretch/>
            </p:blipFill>
            <p:spPr>
              <a:xfrm>
                <a:off x="3880440" y="3278520"/>
                <a:ext cx="1360800" cy="572400"/>
              </a:xfrm>
              <a:prstGeom prst="rect">
                <a:avLst/>
              </a:prstGeom>
              <a:ln>
                <a:noFill/>
              </a:ln>
            </p:spPr>
          </p:pic>
          <p:pic>
            <p:nvPicPr>
              <p:cNvPr id="335" name="Grafik 30"/>
              <p:cNvPicPr/>
              <p:nvPr/>
            </p:nvPicPr>
            <p:blipFill>
              <a:blip r:embed="rId3"/>
              <a:stretch/>
            </p:blipFill>
            <p:spPr>
              <a:xfrm>
                <a:off x="4960800" y="2649240"/>
                <a:ext cx="1192680" cy="491760"/>
              </a:xfrm>
              <a:prstGeom prst="rect">
                <a:avLst/>
              </a:prstGeom>
              <a:ln>
                <a:noFill/>
              </a:ln>
            </p:spPr>
          </p:pic>
          <p:pic>
            <p:nvPicPr>
              <p:cNvPr id="336" name="Grafik 31"/>
              <p:cNvPicPr/>
              <p:nvPr/>
            </p:nvPicPr>
            <p:blipFill>
              <a:blip r:embed="rId3"/>
              <a:stretch/>
            </p:blipFill>
            <p:spPr>
              <a:xfrm>
                <a:off x="7092360" y="3286440"/>
                <a:ext cx="1360800" cy="572400"/>
              </a:xfrm>
              <a:prstGeom prst="rect">
                <a:avLst/>
              </a:prstGeom>
              <a:ln>
                <a:noFill/>
              </a:ln>
            </p:spPr>
          </p:pic>
          <p:pic>
            <p:nvPicPr>
              <p:cNvPr id="337" name="Grafik 32"/>
              <p:cNvPicPr/>
              <p:nvPr/>
            </p:nvPicPr>
            <p:blipFill>
              <a:blip r:embed="rId3"/>
              <a:stretch/>
            </p:blipFill>
            <p:spPr>
              <a:xfrm>
                <a:off x="7427160" y="2658240"/>
                <a:ext cx="1177920" cy="491760"/>
              </a:xfrm>
              <a:prstGeom prst="rect">
                <a:avLst/>
              </a:prstGeom>
              <a:ln>
                <a:noFill/>
              </a:ln>
            </p:spPr>
          </p:pic>
          <p:pic>
            <p:nvPicPr>
              <p:cNvPr id="338" name="Grafik 33"/>
              <p:cNvPicPr/>
              <p:nvPr/>
            </p:nvPicPr>
            <p:blipFill>
              <a:blip r:embed="rId3"/>
              <a:stretch/>
            </p:blipFill>
            <p:spPr>
              <a:xfrm>
                <a:off x="6194160" y="2666520"/>
                <a:ext cx="1192680" cy="491760"/>
              </a:xfrm>
              <a:prstGeom prst="rect">
                <a:avLst/>
              </a:prstGeom>
              <a:ln>
                <a:noFill/>
              </a:ln>
            </p:spPr>
          </p:pic>
        </p:grpSp>
      </p:grpSp>
      <p:pic>
        <p:nvPicPr>
          <p:cNvPr id="339" name="Grafik 7"/>
          <p:cNvPicPr/>
          <p:nvPr/>
        </p:nvPicPr>
        <p:blipFill>
          <a:blip r:embed="rId4"/>
          <a:stretch/>
        </p:blipFill>
        <p:spPr>
          <a:xfrm>
            <a:off x="650880" y="2878920"/>
            <a:ext cx="2105280" cy="2105280"/>
          </a:xfrm>
          <a:prstGeom prst="rect">
            <a:avLst/>
          </a:prstGeom>
          <a:ln>
            <a:noFill/>
          </a:ln>
        </p:spPr>
      </p:pic>
      <p:sp>
        <p:nvSpPr>
          <p:cNvPr id="340" name="CustomShape 6"/>
          <p:cNvSpPr/>
          <p:nvPr/>
        </p:nvSpPr>
        <p:spPr>
          <a:xfrm rot="408399" flipV="1">
            <a:off x="2796480" y="4040639"/>
            <a:ext cx="636120" cy="86401"/>
          </a:xfrm>
          <a:custGeom>
            <a:avLst/>
            <a:gdLst/>
            <a:ahLst/>
            <a:cxnLst/>
            <a:rect l="l" t="t" r="r" b="b"/>
            <a:pathLst>
              <a:path w="21600" h="21600">
                <a:moveTo>
                  <a:pt x="0" y="0"/>
                </a:moveTo>
                <a:lnTo>
                  <a:pt x="21600" y="21600"/>
                </a:lnTo>
              </a:path>
            </a:pathLst>
          </a:custGeom>
          <a:noFill/>
          <a:ln w="4428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A3A199AF-3AFB-4A56-B6B8-B3AAF660A8C8}" type="slidenum">
              <a:rPr lang="en-GB" sz="1200" b="0" strike="noStrike" spc="-1">
                <a:latin typeface="Calibri"/>
              </a:rPr>
              <a:t>9</a:t>
            </a:fld>
            <a:endParaRPr lang="de-DE" sz="1200" b="0" strike="noStrike" spc="-1" dirty="0">
              <a:latin typeface="Calibri"/>
            </a:endParaRPr>
          </a:p>
        </p:txBody>
      </p:sp>
      <p:sp>
        <p:nvSpPr>
          <p:cNvPr id="342" name="CustomShape 2"/>
          <p:cNvSpPr/>
          <p:nvPr/>
        </p:nvSpPr>
        <p:spPr>
          <a:xfrm>
            <a:off x="712080" y="1178280"/>
            <a:ext cx="727848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2400" b="1" strike="noStrike" spc="-1" dirty="0">
                <a:solidFill>
                  <a:srgbClr val="000000"/>
                </a:solidFill>
                <a:latin typeface="Fira Sans Medium"/>
                <a:ea typeface="Fira Sans Medium"/>
              </a:rPr>
              <a:t>Für eine Jeans sind </a:t>
            </a:r>
            <a:r>
              <a:rPr lang="de-DE" sz="2400" b="1" spc="-1" dirty="0">
                <a:solidFill>
                  <a:srgbClr val="000000"/>
                </a:solidFill>
                <a:latin typeface="Fira Sans Medium"/>
                <a:ea typeface="Fira Sans Medium"/>
              </a:rPr>
              <a:t>e</a:t>
            </a:r>
            <a:r>
              <a:rPr lang="de-DE" sz="2400" b="1" strike="noStrike" spc="-1" dirty="0">
                <a:solidFill>
                  <a:srgbClr val="000000"/>
                </a:solidFill>
                <a:latin typeface="Fira Sans Medium"/>
                <a:ea typeface="Fira Sans Medium"/>
              </a:rPr>
              <a:t>s 9500l Wasser für den Baumwollanbau, also rd. 53 Badewannen …</a:t>
            </a:r>
            <a:endParaRPr lang="de-DE" sz="2400" b="0" strike="noStrike" spc="-1" dirty="0">
              <a:latin typeface="Calibri"/>
            </a:endParaRPr>
          </a:p>
        </p:txBody>
      </p:sp>
      <p:grpSp>
        <p:nvGrpSpPr>
          <p:cNvPr id="343" name="Group 3"/>
          <p:cNvGrpSpPr/>
          <p:nvPr/>
        </p:nvGrpSpPr>
        <p:grpSpPr>
          <a:xfrm>
            <a:off x="6377400" y="4315680"/>
            <a:ext cx="2159280" cy="1160280"/>
            <a:chOff x="6377400" y="4315680"/>
            <a:chExt cx="2159280" cy="1160280"/>
          </a:xfrm>
        </p:grpSpPr>
        <p:grpSp>
          <p:nvGrpSpPr>
            <p:cNvPr id="344" name="Group 4"/>
            <p:cNvGrpSpPr/>
            <p:nvPr/>
          </p:nvGrpSpPr>
          <p:grpSpPr>
            <a:xfrm>
              <a:off x="6377400" y="4930200"/>
              <a:ext cx="1614240" cy="545760"/>
              <a:chOff x="6377400" y="4930200"/>
              <a:chExt cx="1614240" cy="545760"/>
            </a:xfrm>
          </p:grpSpPr>
          <p:pic>
            <p:nvPicPr>
              <p:cNvPr id="345" name="Grafik 11"/>
              <p:cNvPicPr/>
              <p:nvPr/>
            </p:nvPicPr>
            <p:blipFill>
              <a:blip r:embed="rId3"/>
              <a:stretch/>
            </p:blipFill>
            <p:spPr>
              <a:xfrm>
                <a:off x="6377400" y="4930200"/>
                <a:ext cx="533160" cy="219960"/>
              </a:xfrm>
              <a:prstGeom prst="rect">
                <a:avLst/>
              </a:prstGeom>
              <a:ln>
                <a:noFill/>
              </a:ln>
            </p:spPr>
          </p:pic>
          <p:pic>
            <p:nvPicPr>
              <p:cNvPr id="346" name="Grafik 12"/>
              <p:cNvPicPr/>
              <p:nvPr/>
            </p:nvPicPr>
            <p:blipFill>
              <a:blip r:embed="rId3"/>
              <a:stretch/>
            </p:blipFill>
            <p:spPr>
              <a:xfrm>
                <a:off x="6423480" y="5220000"/>
                <a:ext cx="608400" cy="255960"/>
              </a:xfrm>
              <a:prstGeom prst="rect">
                <a:avLst/>
              </a:prstGeom>
              <a:ln>
                <a:noFill/>
              </a:ln>
            </p:spPr>
          </p:pic>
          <p:pic>
            <p:nvPicPr>
              <p:cNvPr id="347" name="Grafik 13"/>
              <p:cNvPicPr/>
              <p:nvPr/>
            </p:nvPicPr>
            <p:blipFill>
              <a:blip r:embed="rId3"/>
              <a:stretch/>
            </p:blipFill>
            <p:spPr>
              <a:xfrm>
                <a:off x="6906960" y="4938480"/>
                <a:ext cx="533160" cy="219960"/>
              </a:xfrm>
              <a:prstGeom prst="rect">
                <a:avLst/>
              </a:prstGeom>
              <a:ln>
                <a:noFill/>
              </a:ln>
            </p:spPr>
          </p:pic>
          <p:pic>
            <p:nvPicPr>
              <p:cNvPr id="348" name="Grafik 16"/>
              <p:cNvPicPr/>
              <p:nvPr/>
            </p:nvPicPr>
            <p:blipFill>
              <a:blip r:embed="rId3"/>
              <a:stretch/>
            </p:blipFill>
            <p:spPr>
              <a:xfrm>
                <a:off x="7458480" y="4946040"/>
                <a:ext cx="533160" cy="219960"/>
              </a:xfrm>
              <a:prstGeom prst="rect">
                <a:avLst/>
              </a:prstGeom>
              <a:ln>
                <a:noFill/>
              </a:ln>
            </p:spPr>
          </p:pic>
        </p:grpSp>
        <p:grpSp>
          <p:nvGrpSpPr>
            <p:cNvPr id="349" name="Group 5"/>
            <p:cNvGrpSpPr/>
            <p:nvPr/>
          </p:nvGrpSpPr>
          <p:grpSpPr>
            <a:xfrm>
              <a:off x="6377400" y="4315680"/>
              <a:ext cx="2159280" cy="549360"/>
              <a:chOff x="6377400" y="4315680"/>
              <a:chExt cx="2159280" cy="549360"/>
            </a:xfrm>
          </p:grpSpPr>
          <p:pic>
            <p:nvPicPr>
              <p:cNvPr id="350" name="Inhaltsplatzhalter 3"/>
              <p:cNvPicPr/>
              <p:nvPr/>
            </p:nvPicPr>
            <p:blipFill>
              <a:blip r:embed="rId3"/>
              <a:stretch/>
            </p:blipFill>
            <p:spPr>
              <a:xfrm>
                <a:off x="7132320" y="4609080"/>
                <a:ext cx="616320" cy="255960"/>
              </a:xfrm>
              <a:prstGeom prst="rect">
                <a:avLst/>
              </a:prstGeom>
              <a:ln>
                <a:noFill/>
              </a:ln>
            </p:spPr>
          </p:pic>
          <p:pic>
            <p:nvPicPr>
              <p:cNvPr id="351" name="Grafik 28"/>
              <p:cNvPicPr/>
              <p:nvPr/>
            </p:nvPicPr>
            <p:blipFill>
              <a:blip r:embed="rId3"/>
              <a:stretch/>
            </p:blipFill>
            <p:spPr>
              <a:xfrm>
                <a:off x="6377400" y="4315680"/>
                <a:ext cx="533160" cy="219960"/>
              </a:xfrm>
              <a:prstGeom prst="rect">
                <a:avLst/>
              </a:prstGeom>
              <a:ln>
                <a:noFill/>
              </a:ln>
            </p:spPr>
          </p:pic>
          <p:pic>
            <p:nvPicPr>
              <p:cNvPr id="352" name="Grafik 29"/>
              <p:cNvPicPr/>
              <p:nvPr/>
            </p:nvPicPr>
            <p:blipFill>
              <a:blip r:embed="rId3"/>
              <a:stretch/>
            </p:blipFill>
            <p:spPr>
              <a:xfrm>
                <a:off x="6423480" y="4605480"/>
                <a:ext cx="608400" cy="255960"/>
              </a:xfrm>
              <a:prstGeom prst="rect">
                <a:avLst/>
              </a:prstGeom>
              <a:ln>
                <a:noFill/>
              </a:ln>
            </p:spPr>
          </p:pic>
          <p:pic>
            <p:nvPicPr>
              <p:cNvPr id="353" name="Grafik 30"/>
              <p:cNvPicPr/>
              <p:nvPr/>
            </p:nvPicPr>
            <p:blipFill>
              <a:blip r:embed="rId3"/>
              <a:stretch/>
            </p:blipFill>
            <p:spPr>
              <a:xfrm>
                <a:off x="6906960" y="4323960"/>
                <a:ext cx="533160" cy="219960"/>
              </a:xfrm>
              <a:prstGeom prst="rect">
                <a:avLst/>
              </a:prstGeom>
              <a:ln>
                <a:noFill/>
              </a:ln>
            </p:spPr>
          </p:pic>
          <p:pic>
            <p:nvPicPr>
              <p:cNvPr id="354" name="Grafik 31"/>
              <p:cNvPicPr/>
              <p:nvPr/>
            </p:nvPicPr>
            <p:blipFill>
              <a:blip r:embed="rId3"/>
              <a:stretch/>
            </p:blipFill>
            <p:spPr>
              <a:xfrm>
                <a:off x="7860240" y="4609080"/>
                <a:ext cx="608400" cy="255960"/>
              </a:xfrm>
              <a:prstGeom prst="rect">
                <a:avLst/>
              </a:prstGeom>
              <a:ln>
                <a:noFill/>
              </a:ln>
            </p:spPr>
          </p:pic>
          <p:pic>
            <p:nvPicPr>
              <p:cNvPr id="355" name="Grafik 32"/>
              <p:cNvPicPr/>
              <p:nvPr/>
            </p:nvPicPr>
            <p:blipFill>
              <a:blip r:embed="rId3"/>
              <a:stretch/>
            </p:blipFill>
            <p:spPr>
              <a:xfrm>
                <a:off x="8010000" y="4327920"/>
                <a:ext cx="526680" cy="219960"/>
              </a:xfrm>
              <a:prstGeom prst="rect">
                <a:avLst/>
              </a:prstGeom>
              <a:ln>
                <a:noFill/>
              </a:ln>
            </p:spPr>
          </p:pic>
          <p:pic>
            <p:nvPicPr>
              <p:cNvPr id="356" name="Grafik 33"/>
              <p:cNvPicPr/>
              <p:nvPr/>
            </p:nvPicPr>
            <p:blipFill>
              <a:blip r:embed="rId3"/>
              <a:stretch/>
            </p:blipFill>
            <p:spPr>
              <a:xfrm>
                <a:off x="7458480" y="4331520"/>
                <a:ext cx="533160" cy="219960"/>
              </a:xfrm>
              <a:prstGeom prst="rect">
                <a:avLst/>
              </a:prstGeom>
              <a:ln>
                <a:noFill/>
              </a:ln>
            </p:spPr>
          </p:pic>
        </p:grpSp>
      </p:grpSp>
      <p:sp>
        <p:nvSpPr>
          <p:cNvPr id="357" name="CustomShape 6"/>
          <p:cNvSpPr/>
          <p:nvPr/>
        </p:nvSpPr>
        <p:spPr>
          <a:xfrm>
            <a:off x="2887560" y="4040280"/>
            <a:ext cx="545040" cy="360"/>
          </a:xfrm>
          <a:custGeom>
            <a:avLst/>
            <a:gdLst/>
            <a:ahLst/>
            <a:cxnLst/>
            <a:rect l="l" t="t" r="r" b="b"/>
            <a:pathLst>
              <a:path w="21600" h="21600">
                <a:moveTo>
                  <a:pt x="0" y="0"/>
                </a:moveTo>
                <a:lnTo>
                  <a:pt x="21600" y="21600"/>
                </a:lnTo>
              </a:path>
            </a:pathLst>
          </a:custGeom>
          <a:noFill/>
          <a:ln w="4428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p:style>
      </p:sp>
      <p:pic>
        <p:nvPicPr>
          <p:cNvPr id="358" name="Grafik 3"/>
          <p:cNvPicPr/>
          <p:nvPr/>
        </p:nvPicPr>
        <p:blipFill>
          <a:blip r:embed="rId4"/>
          <a:stretch/>
        </p:blipFill>
        <p:spPr>
          <a:xfrm>
            <a:off x="781560" y="2969640"/>
            <a:ext cx="2105640" cy="2105640"/>
          </a:xfrm>
          <a:prstGeom prst="rect">
            <a:avLst/>
          </a:prstGeom>
          <a:ln>
            <a:noFill/>
          </a:ln>
        </p:spPr>
      </p:pic>
      <p:grpSp>
        <p:nvGrpSpPr>
          <p:cNvPr id="359" name="Group 7"/>
          <p:cNvGrpSpPr/>
          <p:nvPr/>
        </p:nvGrpSpPr>
        <p:grpSpPr>
          <a:xfrm>
            <a:off x="3929400" y="2783160"/>
            <a:ext cx="2159640" cy="1163880"/>
            <a:chOff x="3929400" y="2783160"/>
            <a:chExt cx="2159640" cy="1163880"/>
          </a:xfrm>
        </p:grpSpPr>
        <p:grpSp>
          <p:nvGrpSpPr>
            <p:cNvPr id="360" name="Group 8"/>
            <p:cNvGrpSpPr/>
            <p:nvPr/>
          </p:nvGrpSpPr>
          <p:grpSpPr>
            <a:xfrm>
              <a:off x="3929400" y="3397680"/>
              <a:ext cx="2159640" cy="549360"/>
              <a:chOff x="3929400" y="3397680"/>
              <a:chExt cx="2159640" cy="549360"/>
            </a:xfrm>
          </p:grpSpPr>
          <p:pic>
            <p:nvPicPr>
              <p:cNvPr id="361" name="Inhaltsplatzhalter 3"/>
              <p:cNvPicPr/>
              <p:nvPr/>
            </p:nvPicPr>
            <p:blipFill>
              <a:blip r:embed="rId3"/>
              <a:stretch/>
            </p:blipFill>
            <p:spPr>
              <a:xfrm>
                <a:off x="4684320" y="3691080"/>
                <a:ext cx="616320" cy="255960"/>
              </a:xfrm>
              <a:prstGeom prst="rect">
                <a:avLst/>
              </a:prstGeom>
              <a:ln>
                <a:noFill/>
              </a:ln>
            </p:spPr>
          </p:pic>
          <p:pic>
            <p:nvPicPr>
              <p:cNvPr id="362" name="Grafik 44"/>
              <p:cNvPicPr/>
              <p:nvPr/>
            </p:nvPicPr>
            <p:blipFill>
              <a:blip r:embed="rId3"/>
              <a:stretch/>
            </p:blipFill>
            <p:spPr>
              <a:xfrm>
                <a:off x="3929400" y="3397680"/>
                <a:ext cx="533160" cy="219960"/>
              </a:xfrm>
              <a:prstGeom prst="rect">
                <a:avLst/>
              </a:prstGeom>
              <a:ln>
                <a:noFill/>
              </a:ln>
            </p:spPr>
          </p:pic>
          <p:pic>
            <p:nvPicPr>
              <p:cNvPr id="363" name="Grafik 45"/>
              <p:cNvPicPr/>
              <p:nvPr/>
            </p:nvPicPr>
            <p:blipFill>
              <a:blip r:embed="rId3"/>
              <a:stretch/>
            </p:blipFill>
            <p:spPr>
              <a:xfrm>
                <a:off x="3975480" y="3687480"/>
                <a:ext cx="608400" cy="255960"/>
              </a:xfrm>
              <a:prstGeom prst="rect">
                <a:avLst/>
              </a:prstGeom>
              <a:ln>
                <a:noFill/>
              </a:ln>
            </p:spPr>
          </p:pic>
          <p:pic>
            <p:nvPicPr>
              <p:cNvPr id="364" name="Grafik 46"/>
              <p:cNvPicPr/>
              <p:nvPr/>
            </p:nvPicPr>
            <p:blipFill>
              <a:blip r:embed="rId3"/>
              <a:stretch/>
            </p:blipFill>
            <p:spPr>
              <a:xfrm>
                <a:off x="4458960" y="3405960"/>
                <a:ext cx="533160" cy="219960"/>
              </a:xfrm>
              <a:prstGeom prst="rect">
                <a:avLst/>
              </a:prstGeom>
              <a:ln>
                <a:noFill/>
              </a:ln>
            </p:spPr>
          </p:pic>
          <p:pic>
            <p:nvPicPr>
              <p:cNvPr id="365" name="Grafik 47"/>
              <p:cNvPicPr/>
              <p:nvPr/>
            </p:nvPicPr>
            <p:blipFill>
              <a:blip r:embed="rId3"/>
              <a:stretch/>
            </p:blipFill>
            <p:spPr>
              <a:xfrm>
                <a:off x="5412240" y="3691080"/>
                <a:ext cx="608400" cy="255960"/>
              </a:xfrm>
              <a:prstGeom prst="rect">
                <a:avLst/>
              </a:prstGeom>
              <a:ln>
                <a:noFill/>
              </a:ln>
            </p:spPr>
          </p:pic>
          <p:pic>
            <p:nvPicPr>
              <p:cNvPr id="366" name="Grafik 48"/>
              <p:cNvPicPr/>
              <p:nvPr/>
            </p:nvPicPr>
            <p:blipFill>
              <a:blip r:embed="rId3"/>
              <a:stretch/>
            </p:blipFill>
            <p:spPr>
              <a:xfrm>
                <a:off x="5562360" y="3409920"/>
                <a:ext cx="526680" cy="219960"/>
              </a:xfrm>
              <a:prstGeom prst="rect">
                <a:avLst/>
              </a:prstGeom>
              <a:ln>
                <a:noFill/>
              </a:ln>
            </p:spPr>
          </p:pic>
          <p:pic>
            <p:nvPicPr>
              <p:cNvPr id="367" name="Grafik 49"/>
              <p:cNvPicPr/>
              <p:nvPr/>
            </p:nvPicPr>
            <p:blipFill>
              <a:blip r:embed="rId3"/>
              <a:stretch/>
            </p:blipFill>
            <p:spPr>
              <a:xfrm>
                <a:off x="5010480" y="3413880"/>
                <a:ext cx="533160" cy="219960"/>
              </a:xfrm>
              <a:prstGeom prst="rect">
                <a:avLst/>
              </a:prstGeom>
              <a:ln>
                <a:noFill/>
              </a:ln>
            </p:spPr>
          </p:pic>
        </p:grpSp>
        <p:grpSp>
          <p:nvGrpSpPr>
            <p:cNvPr id="368" name="Group 9"/>
            <p:cNvGrpSpPr/>
            <p:nvPr/>
          </p:nvGrpSpPr>
          <p:grpSpPr>
            <a:xfrm>
              <a:off x="3929400" y="2783160"/>
              <a:ext cx="2159640" cy="549360"/>
              <a:chOff x="3929400" y="2783160"/>
              <a:chExt cx="2159640" cy="549360"/>
            </a:xfrm>
          </p:grpSpPr>
          <p:pic>
            <p:nvPicPr>
              <p:cNvPr id="369" name="Inhaltsplatzhalter 3"/>
              <p:cNvPicPr/>
              <p:nvPr/>
            </p:nvPicPr>
            <p:blipFill>
              <a:blip r:embed="rId3"/>
              <a:stretch/>
            </p:blipFill>
            <p:spPr>
              <a:xfrm>
                <a:off x="4684320" y="3076560"/>
                <a:ext cx="616320" cy="255960"/>
              </a:xfrm>
              <a:prstGeom prst="rect">
                <a:avLst/>
              </a:prstGeom>
              <a:ln>
                <a:noFill/>
              </a:ln>
            </p:spPr>
          </p:pic>
          <p:pic>
            <p:nvPicPr>
              <p:cNvPr id="370" name="Grafik 37"/>
              <p:cNvPicPr/>
              <p:nvPr/>
            </p:nvPicPr>
            <p:blipFill>
              <a:blip r:embed="rId3"/>
              <a:stretch/>
            </p:blipFill>
            <p:spPr>
              <a:xfrm>
                <a:off x="3929400" y="2783160"/>
                <a:ext cx="533160" cy="219960"/>
              </a:xfrm>
              <a:prstGeom prst="rect">
                <a:avLst/>
              </a:prstGeom>
              <a:ln>
                <a:noFill/>
              </a:ln>
            </p:spPr>
          </p:pic>
          <p:pic>
            <p:nvPicPr>
              <p:cNvPr id="371" name="Grafik 38"/>
              <p:cNvPicPr/>
              <p:nvPr/>
            </p:nvPicPr>
            <p:blipFill>
              <a:blip r:embed="rId3"/>
              <a:stretch/>
            </p:blipFill>
            <p:spPr>
              <a:xfrm>
                <a:off x="3975480" y="3072960"/>
                <a:ext cx="608400" cy="255960"/>
              </a:xfrm>
              <a:prstGeom prst="rect">
                <a:avLst/>
              </a:prstGeom>
              <a:ln>
                <a:noFill/>
              </a:ln>
            </p:spPr>
          </p:pic>
          <p:pic>
            <p:nvPicPr>
              <p:cNvPr id="372" name="Grafik 39"/>
              <p:cNvPicPr/>
              <p:nvPr/>
            </p:nvPicPr>
            <p:blipFill>
              <a:blip r:embed="rId3"/>
              <a:stretch/>
            </p:blipFill>
            <p:spPr>
              <a:xfrm>
                <a:off x="4458960" y="2791440"/>
                <a:ext cx="533160" cy="219960"/>
              </a:xfrm>
              <a:prstGeom prst="rect">
                <a:avLst/>
              </a:prstGeom>
              <a:ln>
                <a:noFill/>
              </a:ln>
            </p:spPr>
          </p:pic>
          <p:pic>
            <p:nvPicPr>
              <p:cNvPr id="373" name="Grafik 40"/>
              <p:cNvPicPr/>
              <p:nvPr/>
            </p:nvPicPr>
            <p:blipFill>
              <a:blip r:embed="rId3"/>
              <a:stretch/>
            </p:blipFill>
            <p:spPr>
              <a:xfrm>
                <a:off x="5412240" y="3076560"/>
                <a:ext cx="608400" cy="255960"/>
              </a:xfrm>
              <a:prstGeom prst="rect">
                <a:avLst/>
              </a:prstGeom>
              <a:ln>
                <a:noFill/>
              </a:ln>
            </p:spPr>
          </p:pic>
          <p:pic>
            <p:nvPicPr>
              <p:cNvPr id="374" name="Grafik 41"/>
              <p:cNvPicPr/>
              <p:nvPr/>
            </p:nvPicPr>
            <p:blipFill>
              <a:blip r:embed="rId3"/>
              <a:stretch/>
            </p:blipFill>
            <p:spPr>
              <a:xfrm>
                <a:off x="5562360" y="2795400"/>
                <a:ext cx="526680" cy="219960"/>
              </a:xfrm>
              <a:prstGeom prst="rect">
                <a:avLst/>
              </a:prstGeom>
              <a:ln>
                <a:noFill/>
              </a:ln>
            </p:spPr>
          </p:pic>
          <p:pic>
            <p:nvPicPr>
              <p:cNvPr id="375" name="Grafik 42"/>
              <p:cNvPicPr/>
              <p:nvPr/>
            </p:nvPicPr>
            <p:blipFill>
              <a:blip r:embed="rId3"/>
              <a:stretch/>
            </p:blipFill>
            <p:spPr>
              <a:xfrm>
                <a:off x="5010480" y="2799360"/>
                <a:ext cx="533160" cy="219960"/>
              </a:xfrm>
              <a:prstGeom prst="rect">
                <a:avLst/>
              </a:prstGeom>
              <a:ln>
                <a:noFill/>
              </a:ln>
            </p:spPr>
          </p:pic>
        </p:grpSp>
      </p:grpSp>
      <p:grpSp>
        <p:nvGrpSpPr>
          <p:cNvPr id="376" name="Group 10"/>
          <p:cNvGrpSpPr/>
          <p:nvPr/>
        </p:nvGrpSpPr>
        <p:grpSpPr>
          <a:xfrm>
            <a:off x="3924360" y="4369680"/>
            <a:ext cx="2159640" cy="1163880"/>
            <a:chOff x="3924360" y="4369680"/>
            <a:chExt cx="2159640" cy="1163880"/>
          </a:xfrm>
        </p:grpSpPr>
        <p:grpSp>
          <p:nvGrpSpPr>
            <p:cNvPr id="377" name="Group 11"/>
            <p:cNvGrpSpPr/>
            <p:nvPr/>
          </p:nvGrpSpPr>
          <p:grpSpPr>
            <a:xfrm>
              <a:off x="3924360" y="4984200"/>
              <a:ext cx="2159640" cy="549360"/>
              <a:chOff x="3924360" y="4984200"/>
              <a:chExt cx="2159640" cy="549360"/>
            </a:xfrm>
          </p:grpSpPr>
          <p:pic>
            <p:nvPicPr>
              <p:cNvPr id="378" name="Inhaltsplatzhalter 3"/>
              <p:cNvPicPr/>
              <p:nvPr/>
            </p:nvPicPr>
            <p:blipFill>
              <a:blip r:embed="rId3"/>
              <a:stretch/>
            </p:blipFill>
            <p:spPr>
              <a:xfrm>
                <a:off x="4679280" y="5277600"/>
                <a:ext cx="616320" cy="255960"/>
              </a:xfrm>
              <a:prstGeom prst="rect">
                <a:avLst/>
              </a:prstGeom>
              <a:ln>
                <a:noFill/>
              </a:ln>
            </p:spPr>
          </p:pic>
          <p:pic>
            <p:nvPicPr>
              <p:cNvPr id="379" name="Grafik 61"/>
              <p:cNvPicPr/>
              <p:nvPr/>
            </p:nvPicPr>
            <p:blipFill>
              <a:blip r:embed="rId3"/>
              <a:stretch/>
            </p:blipFill>
            <p:spPr>
              <a:xfrm>
                <a:off x="3924360" y="4984200"/>
                <a:ext cx="533160" cy="219960"/>
              </a:xfrm>
              <a:prstGeom prst="rect">
                <a:avLst/>
              </a:prstGeom>
              <a:ln>
                <a:noFill/>
              </a:ln>
            </p:spPr>
          </p:pic>
          <p:pic>
            <p:nvPicPr>
              <p:cNvPr id="380" name="Grafik 62"/>
              <p:cNvPicPr/>
              <p:nvPr/>
            </p:nvPicPr>
            <p:blipFill>
              <a:blip r:embed="rId3"/>
              <a:stretch/>
            </p:blipFill>
            <p:spPr>
              <a:xfrm>
                <a:off x="3970800" y="5274000"/>
                <a:ext cx="608400" cy="255960"/>
              </a:xfrm>
              <a:prstGeom prst="rect">
                <a:avLst/>
              </a:prstGeom>
              <a:ln>
                <a:noFill/>
              </a:ln>
            </p:spPr>
          </p:pic>
          <p:pic>
            <p:nvPicPr>
              <p:cNvPr id="381" name="Grafik 63"/>
              <p:cNvPicPr/>
              <p:nvPr/>
            </p:nvPicPr>
            <p:blipFill>
              <a:blip r:embed="rId3"/>
              <a:stretch/>
            </p:blipFill>
            <p:spPr>
              <a:xfrm>
                <a:off x="4453920" y="4992480"/>
                <a:ext cx="533160" cy="219960"/>
              </a:xfrm>
              <a:prstGeom prst="rect">
                <a:avLst/>
              </a:prstGeom>
              <a:ln>
                <a:noFill/>
              </a:ln>
            </p:spPr>
          </p:pic>
          <p:pic>
            <p:nvPicPr>
              <p:cNvPr id="382" name="Grafik 64"/>
              <p:cNvPicPr/>
              <p:nvPr/>
            </p:nvPicPr>
            <p:blipFill>
              <a:blip r:embed="rId3"/>
              <a:stretch/>
            </p:blipFill>
            <p:spPr>
              <a:xfrm>
                <a:off x="5407560" y="5277600"/>
                <a:ext cx="608400" cy="255960"/>
              </a:xfrm>
              <a:prstGeom prst="rect">
                <a:avLst/>
              </a:prstGeom>
              <a:ln>
                <a:noFill/>
              </a:ln>
            </p:spPr>
          </p:pic>
          <p:pic>
            <p:nvPicPr>
              <p:cNvPr id="383" name="Grafik 65"/>
              <p:cNvPicPr/>
              <p:nvPr/>
            </p:nvPicPr>
            <p:blipFill>
              <a:blip r:embed="rId3"/>
              <a:stretch/>
            </p:blipFill>
            <p:spPr>
              <a:xfrm>
                <a:off x="5557320" y="4996440"/>
                <a:ext cx="526680" cy="219960"/>
              </a:xfrm>
              <a:prstGeom prst="rect">
                <a:avLst/>
              </a:prstGeom>
              <a:ln>
                <a:noFill/>
              </a:ln>
            </p:spPr>
          </p:pic>
          <p:pic>
            <p:nvPicPr>
              <p:cNvPr id="384" name="Grafik 66"/>
              <p:cNvPicPr/>
              <p:nvPr/>
            </p:nvPicPr>
            <p:blipFill>
              <a:blip r:embed="rId3"/>
              <a:stretch/>
            </p:blipFill>
            <p:spPr>
              <a:xfrm>
                <a:off x="5005800" y="5000040"/>
                <a:ext cx="533160" cy="219960"/>
              </a:xfrm>
              <a:prstGeom prst="rect">
                <a:avLst/>
              </a:prstGeom>
              <a:ln>
                <a:noFill/>
              </a:ln>
            </p:spPr>
          </p:pic>
        </p:grpSp>
        <p:grpSp>
          <p:nvGrpSpPr>
            <p:cNvPr id="385" name="Group 12"/>
            <p:cNvGrpSpPr/>
            <p:nvPr/>
          </p:nvGrpSpPr>
          <p:grpSpPr>
            <a:xfrm>
              <a:off x="3924360" y="4369680"/>
              <a:ext cx="2159640" cy="549360"/>
              <a:chOff x="3924360" y="4369680"/>
              <a:chExt cx="2159640" cy="549360"/>
            </a:xfrm>
          </p:grpSpPr>
          <p:pic>
            <p:nvPicPr>
              <p:cNvPr id="386" name="Inhaltsplatzhalter 3"/>
              <p:cNvPicPr/>
              <p:nvPr/>
            </p:nvPicPr>
            <p:blipFill>
              <a:blip r:embed="rId3"/>
              <a:stretch/>
            </p:blipFill>
            <p:spPr>
              <a:xfrm>
                <a:off x="4679280" y="4663080"/>
                <a:ext cx="616320" cy="255960"/>
              </a:xfrm>
              <a:prstGeom prst="rect">
                <a:avLst/>
              </a:prstGeom>
              <a:ln>
                <a:noFill/>
              </a:ln>
            </p:spPr>
          </p:pic>
          <p:pic>
            <p:nvPicPr>
              <p:cNvPr id="387" name="Grafik 54"/>
              <p:cNvPicPr/>
              <p:nvPr/>
            </p:nvPicPr>
            <p:blipFill>
              <a:blip r:embed="rId3"/>
              <a:stretch/>
            </p:blipFill>
            <p:spPr>
              <a:xfrm>
                <a:off x="3924360" y="4369680"/>
                <a:ext cx="533160" cy="219960"/>
              </a:xfrm>
              <a:prstGeom prst="rect">
                <a:avLst/>
              </a:prstGeom>
              <a:ln>
                <a:noFill/>
              </a:ln>
            </p:spPr>
          </p:pic>
          <p:pic>
            <p:nvPicPr>
              <p:cNvPr id="388" name="Grafik 55"/>
              <p:cNvPicPr/>
              <p:nvPr/>
            </p:nvPicPr>
            <p:blipFill>
              <a:blip r:embed="rId3"/>
              <a:stretch/>
            </p:blipFill>
            <p:spPr>
              <a:xfrm>
                <a:off x="3970800" y="4659480"/>
                <a:ext cx="608400" cy="255960"/>
              </a:xfrm>
              <a:prstGeom prst="rect">
                <a:avLst/>
              </a:prstGeom>
              <a:ln>
                <a:noFill/>
              </a:ln>
            </p:spPr>
          </p:pic>
          <p:pic>
            <p:nvPicPr>
              <p:cNvPr id="389" name="Grafik 56"/>
              <p:cNvPicPr/>
              <p:nvPr/>
            </p:nvPicPr>
            <p:blipFill>
              <a:blip r:embed="rId3"/>
              <a:stretch/>
            </p:blipFill>
            <p:spPr>
              <a:xfrm>
                <a:off x="4453920" y="4377960"/>
                <a:ext cx="533160" cy="219960"/>
              </a:xfrm>
              <a:prstGeom prst="rect">
                <a:avLst/>
              </a:prstGeom>
              <a:ln>
                <a:noFill/>
              </a:ln>
            </p:spPr>
          </p:pic>
          <p:pic>
            <p:nvPicPr>
              <p:cNvPr id="390" name="Grafik 57"/>
              <p:cNvPicPr/>
              <p:nvPr/>
            </p:nvPicPr>
            <p:blipFill>
              <a:blip r:embed="rId3"/>
              <a:stretch/>
            </p:blipFill>
            <p:spPr>
              <a:xfrm>
                <a:off x="5407560" y="4663080"/>
                <a:ext cx="608400" cy="255960"/>
              </a:xfrm>
              <a:prstGeom prst="rect">
                <a:avLst/>
              </a:prstGeom>
              <a:ln>
                <a:noFill/>
              </a:ln>
            </p:spPr>
          </p:pic>
          <p:pic>
            <p:nvPicPr>
              <p:cNvPr id="391" name="Grafik 58"/>
              <p:cNvPicPr/>
              <p:nvPr/>
            </p:nvPicPr>
            <p:blipFill>
              <a:blip r:embed="rId3"/>
              <a:stretch/>
            </p:blipFill>
            <p:spPr>
              <a:xfrm>
                <a:off x="5557320" y="4381920"/>
                <a:ext cx="526680" cy="219960"/>
              </a:xfrm>
              <a:prstGeom prst="rect">
                <a:avLst/>
              </a:prstGeom>
              <a:ln>
                <a:noFill/>
              </a:ln>
            </p:spPr>
          </p:pic>
          <p:pic>
            <p:nvPicPr>
              <p:cNvPr id="392" name="Grafik 59"/>
              <p:cNvPicPr/>
              <p:nvPr/>
            </p:nvPicPr>
            <p:blipFill>
              <a:blip r:embed="rId3"/>
              <a:stretch/>
            </p:blipFill>
            <p:spPr>
              <a:xfrm>
                <a:off x="5005800" y="4385520"/>
                <a:ext cx="533160" cy="219960"/>
              </a:xfrm>
              <a:prstGeom prst="rect">
                <a:avLst/>
              </a:prstGeom>
              <a:ln>
                <a:noFill/>
              </a:ln>
            </p:spPr>
          </p:pic>
        </p:grpSp>
      </p:grpSp>
      <p:grpSp>
        <p:nvGrpSpPr>
          <p:cNvPr id="393" name="Group 13"/>
          <p:cNvGrpSpPr/>
          <p:nvPr/>
        </p:nvGrpSpPr>
        <p:grpSpPr>
          <a:xfrm>
            <a:off x="6375960" y="2830680"/>
            <a:ext cx="2159640" cy="1163880"/>
            <a:chOff x="6375960" y="2830680"/>
            <a:chExt cx="2159640" cy="1163880"/>
          </a:xfrm>
        </p:grpSpPr>
        <p:grpSp>
          <p:nvGrpSpPr>
            <p:cNvPr id="394" name="Group 14"/>
            <p:cNvGrpSpPr/>
            <p:nvPr/>
          </p:nvGrpSpPr>
          <p:grpSpPr>
            <a:xfrm>
              <a:off x="6375960" y="3445200"/>
              <a:ext cx="2159640" cy="549360"/>
              <a:chOff x="6375960" y="3445200"/>
              <a:chExt cx="2159640" cy="549360"/>
            </a:xfrm>
          </p:grpSpPr>
          <p:pic>
            <p:nvPicPr>
              <p:cNvPr id="395" name="Inhaltsplatzhalter 3"/>
              <p:cNvPicPr/>
              <p:nvPr/>
            </p:nvPicPr>
            <p:blipFill>
              <a:blip r:embed="rId3"/>
              <a:stretch/>
            </p:blipFill>
            <p:spPr>
              <a:xfrm>
                <a:off x="7130880" y="3738600"/>
                <a:ext cx="616320" cy="255960"/>
              </a:xfrm>
              <a:prstGeom prst="rect">
                <a:avLst/>
              </a:prstGeom>
              <a:ln>
                <a:noFill/>
              </a:ln>
            </p:spPr>
          </p:pic>
          <p:pic>
            <p:nvPicPr>
              <p:cNvPr id="396" name="Grafik 78"/>
              <p:cNvPicPr/>
              <p:nvPr/>
            </p:nvPicPr>
            <p:blipFill>
              <a:blip r:embed="rId3"/>
              <a:stretch/>
            </p:blipFill>
            <p:spPr>
              <a:xfrm>
                <a:off x="6375960" y="3445200"/>
                <a:ext cx="533160" cy="219960"/>
              </a:xfrm>
              <a:prstGeom prst="rect">
                <a:avLst/>
              </a:prstGeom>
              <a:ln>
                <a:noFill/>
              </a:ln>
            </p:spPr>
          </p:pic>
          <p:pic>
            <p:nvPicPr>
              <p:cNvPr id="397" name="Grafik 79"/>
              <p:cNvPicPr/>
              <p:nvPr/>
            </p:nvPicPr>
            <p:blipFill>
              <a:blip r:embed="rId3"/>
              <a:stretch/>
            </p:blipFill>
            <p:spPr>
              <a:xfrm>
                <a:off x="6422400" y="3735000"/>
                <a:ext cx="608400" cy="255960"/>
              </a:xfrm>
              <a:prstGeom prst="rect">
                <a:avLst/>
              </a:prstGeom>
              <a:ln>
                <a:noFill/>
              </a:ln>
            </p:spPr>
          </p:pic>
          <p:pic>
            <p:nvPicPr>
              <p:cNvPr id="398" name="Grafik 80"/>
              <p:cNvPicPr/>
              <p:nvPr/>
            </p:nvPicPr>
            <p:blipFill>
              <a:blip r:embed="rId3"/>
              <a:stretch/>
            </p:blipFill>
            <p:spPr>
              <a:xfrm>
                <a:off x="6905520" y="3453480"/>
                <a:ext cx="533160" cy="219960"/>
              </a:xfrm>
              <a:prstGeom prst="rect">
                <a:avLst/>
              </a:prstGeom>
              <a:ln>
                <a:noFill/>
              </a:ln>
            </p:spPr>
          </p:pic>
          <p:pic>
            <p:nvPicPr>
              <p:cNvPr id="399" name="Grafik 81"/>
              <p:cNvPicPr/>
              <p:nvPr/>
            </p:nvPicPr>
            <p:blipFill>
              <a:blip r:embed="rId3"/>
              <a:stretch/>
            </p:blipFill>
            <p:spPr>
              <a:xfrm>
                <a:off x="7859160" y="3738600"/>
                <a:ext cx="608400" cy="255960"/>
              </a:xfrm>
              <a:prstGeom prst="rect">
                <a:avLst/>
              </a:prstGeom>
              <a:ln>
                <a:noFill/>
              </a:ln>
            </p:spPr>
          </p:pic>
          <p:pic>
            <p:nvPicPr>
              <p:cNvPr id="400" name="Grafik 82"/>
              <p:cNvPicPr/>
              <p:nvPr/>
            </p:nvPicPr>
            <p:blipFill>
              <a:blip r:embed="rId3"/>
              <a:stretch/>
            </p:blipFill>
            <p:spPr>
              <a:xfrm>
                <a:off x="8008920" y="3457440"/>
                <a:ext cx="526680" cy="219960"/>
              </a:xfrm>
              <a:prstGeom prst="rect">
                <a:avLst/>
              </a:prstGeom>
              <a:ln>
                <a:noFill/>
              </a:ln>
            </p:spPr>
          </p:pic>
          <p:pic>
            <p:nvPicPr>
              <p:cNvPr id="401" name="Grafik 83"/>
              <p:cNvPicPr/>
              <p:nvPr/>
            </p:nvPicPr>
            <p:blipFill>
              <a:blip r:embed="rId3"/>
              <a:stretch/>
            </p:blipFill>
            <p:spPr>
              <a:xfrm>
                <a:off x="7457400" y="3461040"/>
                <a:ext cx="533160" cy="219960"/>
              </a:xfrm>
              <a:prstGeom prst="rect">
                <a:avLst/>
              </a:prstGeom>
              <a:ln>
                <a:noFill/>
              </a:ln>
            </p:spPr>
          </p:pic>
        </p:grpSp>
        <p:grpSp>
          <p:nvGrpSpPr>
            <p:cNvPr id="402" name="Group 15"/>
            <p:cNvGrpSpPr/>
            <p:nvPr/>
          </p:nvGrpSpPr>
          <p:grpSpPr>
            <a:xfrm>
              <a:off x="6375960" y="2830680"/>
              <a:ext cx="2159640" cy="549360"/>
              <a:chOff x="6375960" y="2830680"/>
              <a:chExt cx="2159640" cy="549360"/>
            </a:xfrm>
          </p:grpSpPr>
          <p:pic>
            <p:nvPicPr>
              <p:cNvPr id="403" name="Inhaltsplatzhalter 3"/>
              <p:cNvPicPr/>
              <p:nvPr/>
            </p:nvPicPr>
            <p:blipFill>
              <a:blip r:embed="rId3"/>
              <a:stretch/>
            </p:blipFill>
            <p:spPr>
              <a:xfrm>
                <a:off x="7130880" y="3124080"/>
                <a:ext cx="616320" cy="255960"/>
              </a:xfrm>
              <a:prstGeom prst="rect">
                <a:avLst/>
              </a:prstGeom>
              <a:ln>
                <a:noFill/>
              </a:ln>
            </p:spPr>
          </p:pic>
          <p:pic>
            <p:nvPicPr>
              <p:cNvPr id="404" name="Grafik 71"/>
              <p:cNvPicPr/>
              <p:nvPr/>
            </p:nvPicPr>
            <p:blipFill>
              <a:blip r:embed="rId3"/>
              <a:stretch/>
            </p:blipFill>
            <p:spPr>
              <a:xfrm>
                <a:off x="6375960" y="2830680"/>
                <a:ext cx="533160" cy="219960"/>
              </a:xfrm>
              <a:prstGeom prst="rect">
                <a:avLst/>
              </a:prstGeom>
              <a:ln>
                <a:noFill/>
              </a:ln>
            </p:spPr>
          </p:pic>
          <p:pic>
            <p:nvPicPr>
              <p:cNvPr id="405" name="Grafik 72"/>
              <p:cNvPicPr/>
              <p:nvPr/>
            </p:nvPicPr>
            <p:blipFill>
              <a:blip r:embed="rId3"/>
              <a:stretch/>
            </p:blipFill>
            <p:spPr>
              <a:xfrm>
                <a:off x="6422400" y="3120480"/>
                <a:ext cx="608400" cy="255960"/>
              </a:xfrm>
              <a:prstGeom prst="rect">
                <a:avLst/>
              </a:prstGeom>
              <a:ln>
                <a:noFill/>
              </a:ln>
            </p:spPr>
          </p:pic>
          <p:pic>
            <p:nvPicPr>
              <p:cNvPr id="406" name="Grafik 73"/>
              <p:cNvPicPr/>
              <p:nvPr/>
            </p:nvPicPr>
            <p:blipFill>
              <a:blip r:embed="rId3"/>
              <a:stretch/>
            </p:blipFill>
            <p:spPr>
              <a:xfrm>
                <a:off x="6905520" y="2838960"/>
                <a:ext cx="533160" cy="219960"/>
              </a:xfrm>
              <a:prstGeom prst="rect">
                <a:avLst/>
              </a:prstGeom>
              <a:ln>
                <a:noFill/>
              </a:ln>
            </p:spPr>
          </p:pic>
          <p:pic>
            <p:nvPicPr>
              <p:cNvPr id="407" name="Grafik 74"/>
              <p:cNvPicPr/>
              <p:nvPr/>
            </p:nvPicPr>
            <p:blipFill>
              <a:blip r:embed="rId3"/>
              <a:stretch/>
            </p:blipFill>
            <p:spPr>
              <a:xfrm>
                <a:off x="7859160" y="3124080"/>
                <a:ext cx="608400" cy="255960"/>
              </a:xfrm>
              <a:prstGeom prst="rect">
                <a:avLst/>
              </a:prstGeom>
              <a:ln>
                <a:noFill/>
              </a:ln>
            </p:spPr>
          </p:pic>
          <p:pic>
            <p:nvPicPr>
              <p:cNvPr id="408" name="Grafik 75"/>
              <p:cNvPicPr/>
              <p:nvPr/>
            </p:nvPicPr>
            <p:blipFill>
              <a:blip r:embed="rId3"/>
              <a:stretch/>
            </p:blipFill>
            <p:spPr>
              <a:xfrm>
                <a:off x="8008920" y="2842920"/>
                <a:ext cx="526680" cy="219960"/>
              </a:xfrm>
              <a:prstGeom prst="rect">
                <a:avLst/>
              </a:prstGeom>
              <a:ln>
                <a:noFill/>
              </a:ln>
            </p:spPr>
          </p:pic>
          <p:pic>
            <p:nvPicPr>
              <p:cNvPr id="409" name="Grafik 76"/>
              <p:cNvPicPr/>
              <p:nvPr/>
            </p:nvPicPr>
            <p:blipFill>
              <a:blip r:embed="rId3"/>
              <a:stretch/>
            </p:blipFill>
            <p:spPr>
              <a:xfrm>
                <a:off x="7457400" y="2846520"/>
                <a:ext cx="533160" cy="219960"/>
              </a:xfrm>
              <a:prstGeom prst="rect">
                <a:avLst/>
              </a:prstGeom>
              <a:ln>
                <a:noFill/>
              </a:ln>
            </p:spPr>
          </p:pic>
        </p:grpSp>
      </p:gr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_Master_BNT" id="{F3C33104-F7C4-D643-AAE7-DA740E253EE6}" vid="{69E3FEC4-10B2-724C-A60E-193F45A7AFF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2307</Words>
  <Application>Microsoft Macintosh PowerPoint</Application>
  <PresentationFormat>A4-Papier (210 x 297 mm)</PresentationFormat>
  <Paragraphs>242</Paragraphs>
  <Slides>17</Slides>
  <Notes>17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17</vt:i4>
      </vt:variant>
    </vt:vector>
  </HeadingPairs>
  <TitlesOfParts>
    <vt:vector size="26" baseType="lpstr">
      <vt:lpstr>Arial</vt:lpstr>
      <vt:lpstr>Calibri</vt:lpstr>
      <vt:lpstr>Calibri Light</vt:lpstr>
      <vt:lpstr>Fira Sans</vt:lpstr>
      <vt:lpstr>Fira Sans Light</vt:lpstr>
      <vt:lpstr>Fira Sans Medium</vt:lpstr>
      <vt:lpstr>Fire Sans Medium</vt:lpstr>
      <vt:lpstr>Symbol</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Persönlicher CO2-Fußabdruck</vt:lpstr>
      <vt:lpstr>CO2 Fußabdruck eines T-Shirts</vt:lpstr>
      <vt:lpstr>CO2 Fußabdruck eines T-Shirts</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 Gentsch</dc:creator>
  <cp:keywords/>
  <dc:description/>
  <cp:lastModifiedBy>Microsoft Office User</cp:lastModifiedBy>
  <cp:revision>449</cp:revision>
  <dcterms:created xsi:type="dcterms:W3CDTF">2020-01-29T15:16:36Z</dcterms:created>
  <dcterms:modified xsi:type="dcterms:W3CDTF">2021-07-06T08:21:42Z</dcterms:modified>
  <cp:category/>
</cp:coreProperties>
</file>