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Lst>
  <p:notesMasterIdLst>
    <p:notesMasterId r:id="rId18"/>
  </p:notesMasterIdLst>
  <p:sldIdLst>
    <p:sldId id="256" r:id="rId5"/>
    <p:sldId id="269" r:id="rId6"/>
    <p:sldId id="258" r:id="rId7"/>
    <p:sldId id="259" r:id="rId8"/>
    <p:sldId id="260" r:id="rId9"/>
    <p:sldId id="261" r:id="rId10"/>
    <p:sldId id="262" r:id="rId11"/>
    <p:sldId id="263" r:id="rId12"/>
    <p:sldId id="264" r:id="rId13"/>
    <p:sldId id="265" r:id="rId14"/>
    <p:sldId id="266" r:id="rId15"/>
    <p:sldId id="267" r:id="rId16"/>
    <p:sldId id="268" r:id="rId17"/>
  </p:sldIdLst>
  <p:sldSz cx="9906000" cy="6858000" type="A4"/>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rosoft Office User" initials="MOU" lastIdx="13" clrIdx="0"/>
  <p:cmAuthor id="1" name="Anja Hirscher (anja.hirscher@uni-ulm.de)" initials="AH(" lastIdx="2" clrIdx="1"/>
  <p:cmAuthor id="2" name="TU-Pseudonym 8095161539358454" initials="T8" lastIdx="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41"/>
    <p:restoredTop sz="78014"/>
  </p:normalViewPr>
  <p:slideViewPr>
    <p:cSldViewPr snapToGrid="0" snapToObjects="1">
      <p:cViewPr>
        <p:scale>
          <a:sx n="53" d="100"/>
          <a:sy n="53" d="100"/>
        </p:scale>
        <p:origin x="2288" y="528"/>
      </p:cViewPr>
      <p:guideLst/>
    </p:cSldViewPr>
  </p:slideViewPr>
  <p:notesTextViewPr>
    <p:cViewPr>
      <p:scale>
        <a:sx n="150" d="100"/>
        <a:sy n="150" d="100"/>
      </p:scale>
      <p:origin x="0" y="0"/>
    </p:cViewPr>
  </p:notesTextViewPr>
  <p:notesViewPr>
    <p:cSldViewPr snapToGrid="0" snapToObjects="1">
      <p:cViewPr varScale="1">
        <p:scale>
          <a:sx n="88" d="100"/>
          <a:sy n="88" d="100"/>
        </p:scale>
        <p:origin x="241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2"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pPr algn="ctr"/>
            <a:r>
              <a:rPr lang="de-DE" sz="4400" b="0" strike="noStrike" spc="-1" dirty="0">
                <a:latin typeface="Calibri"/>
              </a:rPr>
              <a:t>Click </a:t>
            </a:r>
            <a:r>
              <a:rPr lang="de-DE" sz="4400" b="0" strike="noStrike" spc="-1" dirty="0" err="1">
                <a:latin typeface="Calibri"/>
              </a:rPr>
              <a:t>to</a:t>
            </a:r>
            <a:r>
              <a:rPr lang="de-DE" sz="4400" b="0" strike="noStrike" spc="-1" dirty="0">
                <a:latin typeface="Calibri"/>
              </a:rPr>
              <a:t> </a:t>
            </a:r>
            <a:r>
              <a:rPr lang="de-DE" sz="4400" b="0" strike="noStrike" spc="-1" dirty="0" err="1">
                <a:latin typeface="Calibri"/>
              </a:rPr>
              <a:t>move</a:t>
            </a:r>
            <a:r>
              <a:rPr lang="de-DE" sz="4400" b="0" strike="noStrike" spc="-1" dirty="0">
                <a:latin typeface="Calibri"/>
              </a:rPr>
              <a:t> </a:t>
            </a:r>
            <a:r>
              <a:rPr lang="de-DE" sz="4400" b="0" strike="noStrike" spc="-1" dirty="0" err="1">
                <a:latin typeface="Calibri"/>
              </a:rPr>
              <a:t>the</a:t>
            </a:r>
            <a:r>
              <a:rPr lang="de-DE" sz="4400" b="0" strike="noStrike" spc="-1" dirty="0">
                <a:latin typeface="Calibri"/>
              </a:rPr>
              <a:t> </a:t>
            </a:r>
            <a:r>
              <a:rPr lang="de-DE" sz="4400" b="0" strike="noStrike" spc="-1" dirty="0" err="1">
                <a:latin typeface="Calibri"/>
              </a:rPr>
              <a:t>slide</a:t>
            </a:r>
            <a:endParaRPr lang="de-DE" sz="4400" b="0" strike="noStrike" spc="-1" dirty="0">
              <a:latin typeface="Calibri"/>
            </a:endParaRPr>
          </a:p>
        </p:txBody>
      </p:sp>
      <p:sp>
        <p:nvSpPr>
          <p:cNvPr id="153" name="PlaceHolder 2"/>
          <p:cNvSpPr>
            <a:spLocks noGrp="1"/>
          </p:cNvSpPr>
          <p:nvPr>
            <p:ph type="body"/>
          </p:nvPr>
        </p:nvSpPr>
        <p:spPr>
          <a:xfrm>
            <a:off x="756000" y="5078520"/>
            <a:ext cx="6047640" cy="4811040"/>
          </a:xfrm>
          <a:prstGeom prst="rect">
            <a:avLst/>
          </a:prstGeom>
        </p:spPr>
        <p:txBody>
          <a:bodyPr lIns="0" tIns="0" rIns="0" bIns="0">
            <a:noAutofit/>
          </a:bodyPr>
          <a:lstStyle/>
          <a:p>
            <a:r>
              <a:rPr lang="de-DE" sz="2000" b="0" strike="noStrike" spc="-1">
                <a:latin typeface="Calibri"/>
              </a:rPr>
              <a:t>Click to edit the notes format</a:t>
            </a:r>
          </a:p>
        </p:txBody>
      </p:sp>
      <p:sp>
        <p:nvSpPr>
          <p:cNvPr id="154" name="PlaceHolder 3"/>
          <p:cNvSpPr>
            <a:spLocks noGrp="1"/>
          </p:cNvSpPr>
          <p:nvPr>
            <p:ph type="hdr"/>
          </p:nvPr>
        </p:nvSpPr>
        <p:spPr>
          <a:xfrm>
            <a:off x="0" y="0"/>
            <a:ext cx="3280680" cy="534240"/>
          </a:xfrm>
          <a:prstGeom prst="rect">
            <a:avLst/>
          </a:prstGeom>
        </p:spPr>
        <p:txBody>
          <a:bodyPr lIns="0" tIns="0" rIns="0" bIns="0">
            <a:noAutofit/>
          </a:bodyPr>
          <a:lstStyle/>
          <a:p>
            <a:r>
              <a:rPr lang="de-DE" sz="1400" b="0" strike="noStrike" spc="-1">
                <a:latin typeface="Calibri"/>
              </a:rPr>
              <a:t>&lt;header&gt;</a:t>
            </a:r>
          </a:p>
        </p:txBody>
      </p:sp>
      <p:sp>
        <p:nvSpPr>
          <p:cNvPr id="155"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de-DE" sz="1400" b="0" strike="noStrike" spc="-1">
                <a:latin typeface="Calibri"/>
              </a:rPr>
              <a:t>&lt;date/time&gt;</a:t>
            </a:r>
          </a:p>
        </p:txBody>
      </p:sp>
      <p:sp>
        <p:nvSpPr>
          <p:cNvPr id="156" name="PlaceHolder 5"/>
          <p:cNvSpPr>
            <a:spLocks noGrp="1"/>
          </p:cNvSpPr>
          <p:nvPr>
            <p:ph type="ftr"/>
          </p:nvPr>
        </p:nvSpPr>
        <p:spPr>
          <a:xfrm>
            <a:off x="0" y="10157400"/>
            <a:ext cx="3280680" cy="534240"/>
          </a:xfrm>
          <a:prstGeom prst="rect">
            <a:avLst/>
          </a:prstGeom>
        </p:spPr>
        <p:txBody>
          <a:bodyPr lIns="0" tIns="0" rIns="0" bIns="0" anchor="b">
            <a:noAutofit/>
          </a:bodyPr>
          <a:lstStyle/>
          <a:p>
            <a:r>
              <a:rPr lang="de-DE" sz="1400" b="0" strike="noStrike" spc="-1">
                <a:latin typeface="Calibri"/>
              </a:rPr>
              <a:t>&lt;footer&gt;</a:t>
            </a:r>
          </a:p>
        </p:txBody>
      </p:sp>
      <p:sp>
        <p:nvSpPr>
          <p:cNvPr id="157"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CA6E8367-0FEF-434E-87B7-1E1F6180020A}" type="slidenum">
              <a:rPr lang="de-DE" sz="1400" b="0" strike="noStrike" spc="-1">
                <a:latin typeface="Calibri"/>
              </a:rPr>
              <a:t>‹Nr.›</a:t>
            </a:fld>
            <a:endParaRPr lang="de-DE" sz="1400" b="0" strike="noStrike" spc="-1">
              <a:latin typeface="Calibri"/>
            </a:endParaRPr>
          </a:p>
        </p:txBody>
      </p:sp>
    </p:spTree>
    <p:extLst>
      <p:ext uri="{BB962C8B-B14F-4D97-AF65-F5344CB8AC3E}">
        <p14:creationId xmlns:p14="http://schemas.microsoft.com/office/powerpoint/2010/main" val="1910519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lickr.com/photos/tareqsalahuddin/5904019924/" TargetMode="External"/><Relationship Id="rId7" Type="http://schemas.openxmlformats.org/officeDocument/2006/relationships/hyperlink" Target="https://www.handelsblatt.com/unternehmen/handel-konsumgueter/modebranche-noch-ein-weiter-weg-zu-objektiven-standards-wenige-firmen-verschreiben-sich-dem-gruenen-knopf/25137774.html?ticket=ST-2788355-bazGGHjWhIwvDteMuJdf-ap4"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creativecommons.org/licenses/by/2.0/legalcode" TargetMode="External"/><Relationship Id="rId5" Type="http://schemas.openxmlformats.org/officeDocument/2006/relationships/hyperlink" Target="https://creativecommons.org/licenses/by/2.0/" TargetMode="External"/><Relationship Id="rId4" Type="http://schemas.openxmlformats.org/officeDocument/2006/relationships/hyperlink" Target="https://www.flickr.com/photos/tareqsalahuddin/"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PlaceHolder 1"/>
          <p:cNvSpPr>
            <a:spLocks noGrp="1" noRot="1" noChangeAspect="1"/>
          </p:cNvSpPr>
          <p:nvPr>
            <p:ph type="sldImg"/>
          </p:nvPr>
        </p:nvSpPr>
        <p:spPr>
          <a:xfrm>
            <a:off x="1200150" y="1143000"/>
            <a:ext cx="4457700" cy="3086100"/>
          </a:xfrm>
          <a:prstGeom prst="rect">
            <a:avLst/>
          </a:prstGeom>
        </p:spPr>
      </p:sp>
      <p:sp>
        <p:nvSpPr>
          <p:cNvPr id="237" name="PlaceHolder 2"/>
          <p:cNvSpPr>
            <a:spLocks noGrp="1"/>
          </p:cNvSpPr>
          <p:nvPr>
            <p:ph type="body"/>
          </p:nvPr>
        </p:nvSpPr>
        <p:spPr>
          <a:xfrm>
            <a:off x="685800" y="4400640"/>
            <a:ext cx="5485320" cy="3599280"/>
          </a:xfrm>
          <a:prstGeom prst="rect">
            <a:avLst/>
          </a:prstGeom>
        </p:spPr>
        <p:txBody>
          <a:bodyPr lIns="0" tIns="0" rIns="0" bIns="0">
            <a:noAutofit/>
          </a:bodyPr>
          <a:lstStyle/>
          <a:p>
            <a:pPr marL="216000" indent="-215280">
              <a:lnSpc>
                <a:spcPct val="100000"/>
              </a:lnSpc>
              <a:tabLst>
                <a:tab pos="0" algn="l"/>
              </a:tabLst>
            </a:pPr>
            <a:r>
              <a:rPr lang="de-DE" sz="1200" b="0" strike="noStrike" spc="-1">
                <a:latin typeface="Calibri"/>
              </a:rPr>
              <a:t>Einleitungsfolie 1 von 3:</a:t>
            </a:r>
          </a:p>
          <a:p>
            <a:pPr marL="216000" indent="-215280">
              <a:lnSpc>
                <a:spcPct val="100000"/>
              </a:lnSpc>
              <a:tabLst>
                <a:tab pos="0" algn="l"/>
              </a:tabLst>
            </a:pPr>
            <a:endParaRPr lang="de-DE" sz="1200" b="0" strike="noStrike" spc="-1">
              <a:latin typeface="Calibri"/>
            </a:endParaRPr>
          </a:p>
          <a:p>
            <a:pPr marL="216000" indent="-215280">
              <a:lnSpc>
                <a:spcPct val="100000"/>
              </a:lnSpc>
              <a:tabLst>
                <a:tab pos="0" algn="l"/>
              </a:tabLst>
            </a:pPr>
            <a:r>
              <a:rPr lang="de-DE" sz="2000" b="0" strike="noStrike" spc="-1">
                <a:latin typeface="Calibri"/>
              </a:rPr>
              <a:t>Das BNTextillabor und die zugehörigen Unterrichtsmaterialien wurden in einem Forschungsprojekts der Uni Ulm und der TU Berlin in Zusammenarbeit mit 5 Schulklassen entwickelt. </a:t>
            </a:r>
          </a:p>
          <a:p>
            <a:pPr marL="216000" indent="-215280">
              <a:lnSpc>
                <a:spcPct val="100000"/>
              </a:lnSpc>
              <a:tabLst>
                <a:tab pos="0" algn="l"/>
              </a:tabLst>
            </a:pPr>
            <a:r>
              <a:rPr lang="de-DE" sz="2000" b="0" strike="noStrike" spc="-1">
                <a:latin typeface="Calibri"/>
              </a:rPr>
              <a:t>Gefördert wurde das Projekt von der Deutschen Bundesstiftung Umwelt, der Forschungszeitraum war von 2019 bis 2021.</a:t>
            </a:r>
          </a:p>
          <a:p>
            <a:pPr marL="216000" indent="-215280">
              <a:lnSpc>
                <a:spcPct val="100000"/>
              </a:lnSpc>
              <a:tabLst>
                <a:tab pos="0" algn="l"/>
              </a:tabLst>
            </a:pPr>
            <a:endParaRPr lang="de-DE" sz="2000" b="0" strike="noStrike" spc="-1">
              <a:latin typeface="Calibri"/>
            </a:endParaRPr>
          </a:p>
          <a:p>
            <a:pPr marL="216000" indent="-215280">
              <a:lnSpc>
                <a:spcPct val="100000"/>
              </a:lnSpc>
              <a:tabLst>
                <a:tab pos="0" algn="l"/>
              </a:tabLst>
            </a:pPr>
            <a:r>
              <a:rPr lang="de-DE" sz="2000" b="0" strike="noStrike" spc="-1">
                <a:latin typeface="Calibri"/>
              </a:rPr>
              <a:t>Das BNTextillabor befasst sich mit dem Modekonsum von Jugendlichen und will mit verschiedenen, abwechslungsreichen Unterrichtseinheiten jungen Menschen aufzeigen, wie ein verantwortungsbewusster Modekonsum möglich ist und Anregungen geben, wie mit Mode nachhaltiger umgegangen werden kann.</a:t>
            </a:r>
          </a:p>
          <a:p>
            <a:pPr marL="216000" indent="-215280">
              <a:lnSpc>
                <a:spcPct val="100000"/>
              </a:lnSpc>
              <a:tabLst>
                <a:tab pos="0" algn="l"/>
              </a:tabLst>
            </a:pPr>
            <a:endParaRPr lang="de-DE" sz="2000" b="0" strike="noStrike" spc="-1">
              <a:latin typeface="Calibri"/>
            </a:endParaRPr>
          </a:p>
          <a:p>
            <a:pPr marL="216000" indent="-215280">
              <a:lnSpc>
                <a:spcPct val="100000"/>
              </a:lnSpc>
              <a:tabLst>
                <a:tab pos="0" algn="l"/>
              </a:tabLst>
            </a:pPr>
            <a:r>
              <a:rPr lang="de-DE" sz="2000" b="0" strike="noStrike" spc="-1">
                <a:latin typeface="Calibri"/>
              </a:rPr>
              <a:t>In diesen ersten Unterrichtseinheiten wird Basiswissen rund um die globale Vernetzung der Textilindustrie und deren Auswirkungen vermittelt. Zudem werden Lösungsansätze aufgezeigt, die der Lebenswelt von Jugendlichen und jungen Erwachsenen entsprechen. </a:t>
            </a:r>
          </a:p>
          <a:p>
            <a:pPr marL="216000" indent="-215280">
              <a:lnSpc>
                <a:spcPct val="100000"/>
              </a:lnSpc>
              <a:tabLst>
                <a:tab pos="0" algn="l"/>
              </a:tabLst>
            </a:pPr>
            <a:endParaRPr lang="de-DE" sz="2000" b="0" strike="noStrike" spc="-1">
              <a:latin typeface="Calibri"/>
            </a:endParaRPr>
          </a:p>
          <a:p>
            <a:pPr marL="216000" indent="-215280">
              <a:lnSpc>
                <a:spcPct val="100000"/>
              </a:lnSpc>
              <a:tabLst>
                <a:tab pos="0" algn="l"/>
              </a:tabLst>
            </a:pPr>
            <a:r>
              <a:rPr lang="de-DE" sz="2000" b="0" strike="noStrike" spc="-1">
                <a:latin typeface="Calibri"/>
              </a:rPr>
              <a:t>Mehr Info:</a:t>
            </a:r>
          </a:p>
          <a:p>
            <a:pPr marL="216000" indent="-215280">
              <a:lnSpc>
                <a:spcPct val="100000"/>
              </a:lnSpc>
              <a:tabLst>
                <a:tab pos="0" algn="l"/>
              </a:tabLst>
            </a:pPr>
            <a:r>
              <a:rPr lang="de-DE" sz="2000" b="0" strike="noStrike" spc="-1">
                <a:latin typeface="Calibri"/>
              </a:rPr>
              <a:t>Link https://www.uni-ulm.de/mawi/bntextillabor/projekt/</a:t>
            </a:r>
          </a:p>
          <a:p>
            <a:pPr marL="216000" indent="-215280">
              <a:lnSpc>
                <a:spcPct val="100000"/>
              </a:lnSpc>
              <a:tabLst>
                <a:tab pos="0" algn="l"/>
              </a:tabLst>
            </a:pPr>
            <a:endParaRPr lang="de-DE" sz="2000" b="0" strike="noStrike" spc="-1">
              <a:latin typeface="Calibri"/>
            </a:endParaRPr>
          </a:p>
          <a:p>
            <a:pPr marL="216000" indent="-215280">
              <a:lnSpc>
                <a:spcPct val="100000"/>
              </a:lnSpc>
              <a:tabLst>
                <a:tab pos="0" algn="l"/>
              </a:tabLst>
            </a:pPr>
            <a:endParaRPr lang="de-DE" sz="2000" b="0" strike="noStrike" spc="-1">
              <a:latin typeface="Calibri"/>
            </a:endParaRPr>
          </a:p>
        </p:txBody>
      </p:sp>
      <p:sp>
        <p:nvSpPr>
          <p:cNvPr id="238" name="CustomShape 3"/>
          <p:cNvSpPr/>
          <p:nvPr/>
        </p:nvSpPr>
        <p:spPr>
          <a:xfrm>
            <a:off x="3884760" y="8685360"/>
            <a:ext cx="2970720" cy="457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8A0C8F8C-F01A-43AE-9163-9E0A78CF8C62}" type="slidenum">
              <a:rPr lang="en-GB" sz="1200" b="0" strike="noStrike" spc="-1">
                <a:solidFill>
                  <a:srgbClr val="000000"/>
                </a:solidFill>
                <a:latin typeface="Calibri"/>
                <a:ea typeface="+mn-ea"/>
              </a:rPr>
              <a:t>1</a:t>
            </a:fld>
            <a:endParaRPr lang="de-DE" sz="1200" b="0" strike="noStrike" spc="-1">
              <a:latin typeface="Calibri"/>
            </a:endParaRPr>
          </a:p>
        </p:txBody>
      </p:sp>
    </p:spTree>
    <p:extLst>
      <p:ext uri="{BB962C8B-B14F-4D97-AF65-F5344CB8AC3E}">
        <p14:creationId xmlns:p14="http://schemas.microsoft.com/office/powerpoint/2010/main" val="1446067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PlaceHolder 1"/>
          <p:cNvSpPr>
            <a:spLocks noGrp="1" noRot="1" noChangeAspect="1"/>
          </p:cNvSpPr>
          <p:nvPr>
            <p:ph type="sldImg"/>
          </p:nvPr>
        </p:nvSpPr>
        <p:spPr>
          <a:xfrm>
            <a:off x="2901950" y="857250"/>
            <a:ext cx="3340100" cy="2312988"/>
          </a:xfrm>
          <a:prstGeom prst="rect">
            <a:avLst/>
          </a:prstGeom>
        </p:spPr>
      </p:sp>
      <p:sp>
        <p:nvSpPr>
          <p:cNvPr id="263" name="PlaceHolder 2"/>
          <p:cNvSpPr>
            <a:spLocks noGrp="1"/>
          </p:cNvSpPr>
          <p:nvPr>
            <p:ph type="body"/>
          </p:nvPr>
        </p:nvSpPr>
        <p:spPr>
          <a:xfrm>
            <a:off x="914400" y="3300480"/>
            <a:ext cx="7314120" cy="2699280"/>
          </a:xfrm>
          <a:prstGeom prst="rect">
            <a:avLst/>
          </a:prstGeom>
        </p:spPr>
        <p:txBody>
          <a:bodyPr lIns="0" tIns="0" rIns="0" bIns="0">
            <a:noAutofit/>
          </a:bodyPr>
          <a:lstStyle/>
          <a:p>
            <a:pPr marL="216000" indent="-216000">
              <a:lnSpc>
                <a:spcPct val="100000"/>
              </a:lnSpc>
              <a:tabLst>
                <a:tab pos="0" algn="l"/>
              </a:tabLst>
            </a:pPr>
            <a:r>
              <a:rPr lang="de-DE" sz="2000" b="0" strike="noStrike" spc="-1" dirty="0">
                <a:latin typeface="Calibri"/>
              </a:rPr>
              <a:t>Eine Organisation, die sich medienwirksam mit der Situation der TextilarbeiterInnen auseinandersetzt, ist „Fashion Revolution“. Gegründet 2013 nach dem Einsturz des Rana Plaza Gebäudes, verfolgt sie das Ziel, die Bekleidungsindustrie für alle Beteiligten gerechter zu machen und wendet sich mit ihren Aktionen an eine breite Öffentlichkeit. </a:t>
            </a:r>
          </a:p>
          <a:p>
            <a:pPr marL="216000" indent="-216000">
              <a:lnSpc>
                <a:spcPct val="100000"/>
              </a:lnSpc>
              <a:tabLst>
                <a:tab pos="0" algn="l"/>
              </a:tabLst>
            </a:pPr>
            <a:r>
              <a:rPr lang="en-GB" sz="2000" b="0" strike="noStrike" spc="-1" dirty="0">
                <a:latin typeface="Calibri"/>
              </a:rPr>
              <a:t>Das Hauptanliegen wird durch die Frage:  ”Wer hat meine Kleidung hergestellt ? / Who made my clothes?” transportiert. Konsumenten sollen sich mit dieser Frage Gedanken zur Person machen, die die Kleidung genäht hat.</a:t>
            </a:r>
            <a:endParaRPr lang="de-DE" sz="2000" b="0" strike="noStrike" spc="-1" dirty="0">
              <a:latin typeface="Calibri"/>
            </a:endParaRPr>
          </a:p>
          <a:p>
            <a:pPr marL="216000" indent="-215280">
              <a:lnSpc>
                <a:spcPct val="100000"/>
              </a:lnSpc>
              <a:tabLst>
                <a:tab pos="0" algn="l"/>
              </a:tabLst>
            </a:pPr>
            <a:endParaRPr lang="de-DE" sz="2000" b="0" strike="noStrike" spc="-1" dirty="0">
              <a:latin typeface="Calibri"/>
            </a:endParaRPr>
          </a:p>
          <a:p>
            <a:pPr marL="216000" indent="-215280">
              <a:lnSpc>
                <a:spcPct val="100000"/>
              </a:lnSpc>
              <a:tabLst>
                <a:tab pos="0" algn="l"/>
              </a:tabLst>
            </a:pPr>
            <a:r>
              <a:rPr lang="de-DE" sz="2000" b="0" strike="noStrike" spc="-1" dirty="0">
                <a:latin typeface="Calibri"/>
              </a:rPr>
              <a:t>Seit dem Einsturz des Rana Plaza 2013 in der Nähe von Dhaka in Bangladesh, bei dem 1135 TextilarbeiterInnen ums Leben kamen und über 2500 Menschen verletzt wurden, wird über dieses Thema immer wieder berichtet. </a:t>
            </a:r>
          </a:p>
          <a:p>
            <a:pPr marL="216000" indent="-215280">
              <a:lnSpc>
                <a:spcPct val="100000"/>
              </a:lnSpc>
              <a:tabLst>
                <a:tab pos="0" algn="l"/>
              </a:tabLst>
            </a:pPr>
            <a:endParaRPr lang="de-DE" sz="2000" b="0" strike="noStrike" spc="-1" dirty="0">
              <a:latin typeface="Calibri"/>
            </a:endParaRPr>
          </a:p>
        </p:txBody>
      </p:sp>
      <p:sp>
        <p:nvSpPr>
          <p:cNvPr id="264" name="CustomShape 3"/>
          <p:cNvSpPr/>
          <p:nvPr/>
        </p:nvSpPr>
        <p:spPr>
          <a:xfrm>
            <a:off x="5179680" y="6514200"/>
            <a:ext cx="3961080" cy="343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2996E829-FF73-4D72-9EAD-7C9BD1D7EAD8}" type="slidenum">
              <a:rPr lang="en-GB" sz="1200" b="0" strike="noStrike" spc="-1">
                <a:solidFill>
                  <a:srgbClr val="000000"/>
                </a:solidFill>
                <a:latin typeface="Calibri"/>
                <a:ea typeface="+mn-ea"/>
              </a:rPr>
              <a:t>10</a:t>
            </a:fld>
            <a:endParaRPr lang="de-DE" sz="1200" b="0" strike="noStrike" spc="-1" dirty="0">
              <a:latin typeface="Calibri"/>
            </a:endParaRPr>
          </a:p>
        </p:txBody>
      </p:sp>
    </p:spTree>
    <p:extLst>
      <p:ext uri="{BB962C8B-B14F-4D97-AF65-F5344CB8AC3E}">
        <p14:creationId xmlns:p14="http://schemas.microsoft.com/office/powerpoint/2010/main" val="2974011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PlaceHolder 1"/>
          <p:cNvSpPr>
            <a:spLocks noGrp="1" noRot="1" noChangeAspect="1"/>
          </p:cNvSpPr>
          <p:nvPr>
            <p:ph type="sldImg"/>
          </p:nvPr>
        </p:nvSpPr>
        <p:spPr>
          <a:xfrm>
            <a:off x="1200150" y="1143000"/>
            <a:ext cx="4457700" cy="3086100"/>
          </a:xfrm>
          <a:prstGeom prst="rect">
            <a:avLst/>
          </a:prstGeom>
        </p:spPr>
      </p:sp>
      <p:sp>
        <p:nvSpPr>
          <p:cNvPr id="266"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nSpc>
                <a:spcPct val="100000"/>
              </a:lnSpc>
              <a:tabLst>
                <a:tab pos="0" algn="l"/>
              </a:tabLst>
            </a:pPr>
            <a:r>
              <a:rPr lang="en-GB" sz="2000" b="0" strike="noStrike" spc="-1" dirty="0">
                <a:latin typeface="Calibri"/>
              </a:rPr>
              <a:t>Fashion Revolution ist heute eine globale Bewegung. Mit dem “Fashion Revolution Day” am Jahrestag des Gebäudeeinsturz am 24. April, wird jedes Jahr an das Ereignis erinnert, welches die Bewegung 2013 entstehen ließ. </a:t>
            </a:r>
            <a:endParaRPr lang="de-DE" sz="2000" b="0" strike="noStrike" spc="-1" dirty="0">
              <a:latin typeface="Calibri"/>
            </a:endParaRPr>
          </a:p>
          <a:p>
            <a:pPr marL="216000" indent="-215640">
              <a:lnSpc>
                <a:spcPct val="100000"/>
              </a:lnSpc>
              <a:tabLst>
                <a:tab pos="0" algn="l"/>
              </a:tabLst>
            </a:pPr>
            <a:r>
              <a:rPr lang="de-DE" sz="1200" b="0" strike="noStrike" spc="-1" dirty="0">
                <a:latin typeface="Calibri"/>
              </a:rPr>
              <a:t>Die Fashion Revolution Week findet jedes Jahr im April in der Woche um den 24. April statt. </a:t>
            </a:r>
          </a:p>
        </p:txBody>
      </p:sp>
      <p:sp>
        <p:nvSpPr>
          <p:cNvPr id="267"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E3CCE3B8-0780-42DC-8832-56D8B7EB6984}" type="slidenum">
              <a:rPr lang="en-US" sz="1200" b="0" strike="noStrike" spc="-1">
                <a:solidFill>
                  <a:srgbClr val="000000"/>
                </a:solidFill>
                <a:latin typeface="+mn-lt"/>
                <a:ea typeface="+mn-ea"/>
              </a:rPr>
              <a:t>11</a:t>
            </a:fld>
            <a:endParaRPr lang="de-DE" sz="1200" b="0" strike="noStrike" spc="-1" dirty="0">
              <a:latin typeface="Calibri"/>
            </a:endParaRPr>
          </a:p>
        </p:txBody>
      </p:sp>
    </p:spTree>
    <p:extLst>
      <p:ext uri="{BB962C8B-B14F-4D97-AF65-F5344CB8AC3E}">
        <p14:creationId xmlns:p14="http://schemas.microsoft.com/office/powerpoint/2010/main" val="4220826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PlaceHolder 1"/>
          <p:cNvSpPr>
            <a:spLocks noGrp="1" noRot="1" noChangeAspect="1"/>
          </p:cNvSpPr>
          <p:nvPr>
            <p:ph type="sldImg"/>
          </p:nvPr>
        </p:nvSpPr>
        <p:spPr>
          <a:xfrm>
            <a:off x="1200150" y="1143000"/>
            <a:ext cx="4457700" cy="3086100"/>
          </a:xfrm>
          <a:prstGeom prst="rect">
            <a:avLst/>
          </a:prstGeom>
        </p:spPr>
      </p:sp>
      <p:sp>
        <p:nvSpPr>
          <p:cNvPr id="269"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nSpc>
                <a:spcPct val="100000"/>
              </a:lnSpc>
              <a:tabLst>
                <a:tab pos="0" algn="l"/>
              </a:tabLst>
            </a:pPr>
            <a:r>
              <a:rPr lang="de-DE" sz="2000" b="0" strike="noStrike" spc="-1" dirty="0">
                <a:latin typeface="Calibri"/>
              </a:rPr>
              <a:t>In der Fashion Revolution Week wird weltweit durch Aktionen an dieses Unglück und die immer noch verbesserungswürdige Situation der TexilarbeiterInnen erinnert. Die Teilnehmer posten Fotos mit dem Schild „Who made my Clothes?“ oder fotografieren sich in gewendeter Kleidung, um die Nähte zu zeigen und so auf die Personen hinter der Kleidung , also die </a:t>
            </a:r>
            <a:r>
              <a:rPr lang="de-DE" sz="2000" b="0" strike="noStrike" spc="-1" dirty="0" err="1">
                <a:latin typeface="Calibri"/>
              </a:rPr>
              <a:t>NäherInnen</a:t>
            </a:r>
            <a:r>
              <a:rPr lang="de-DE" sz="2000" b="0" strike="noStrike" spc="-1" dirty="0">
                <a:latin typeface="Calibri"/>
              </a:rPr>
              <a:t>,  zu verweisen.</a:t>
            </a:r>
          </a:p>
          <a:p>
            <a:pPr marL="216000" indent="-215640">
              <a:lnSpc>
                <a:spcPct val="100000"/>
              </a:lnSpc>
              <a:tabLst>
                <a:tab pos="0" algn="l"/>
              </a:tabLst>
            </a:pPr>
            <a:endParaRPr lang="de-DE" sz="2000" b="0" strike="noStrike" spc="-1" dirty="0">
              <a:latin typeface="Calibri"/>
            </a:endParaRPr>
          </a:p>
        </p:txBody>
      </p:sp>
      <p:sp>
        <p:nvSpPr>
          <p:cNvPr id="270"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4962394C-8724-4C56-B173-DD28B482986A}" type="slidenum">
              <a:rPr lang="en-GB" sz="1200" b="0" strike="noStrike" spc="-1">
                <a:latin typeface="Calibri"/>
              </a:rPr>
              <a:t>12</a:t>
            </a:fld>
            <a:endParaRPr lang="de-DE" sz="1200" b="0" strike="noStrike" spc="-1" dirty="0">
              <a:latin typeface="Calibri"/>
            </a:endParaRPr>
          </a:p>
        </p:txBody>
      </p:sp>
    </p:spTree>
    <p:extLst>
      <p:ext uri="{BB962C8B-B14F-4D97-AF65-F5344CB8AC3E}">
        <p14:creationId xmlns:p14="http://schemas.microsoft.com/office/powerpoint/2010/main" val="508071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PlaceHolder 1"/>
          <p:cNvSpPr>
            <a:spLocks noGrp="1" noRot="1" noChangeAspect="1"/>
          </p:cNvSpPr>
          <p:nvPr>
            <p:ph type="sldImg"/>
          </p:nvPr>
        </p:nvSpPr>
        <p:spPr>
          <a:xfrm>
            <a:off x="2901950" y="857250"/>
            <a:ext cx="3340100" cy="2312988"/>
          </a:xfrm>
          <a:prstGeom prst="rect">
            <a:avLst/>
          </a:prstGeom>
        </p:spPr>
      </p:sp>
      <p:sp>
        <p:nvSpPr>
          <p:cNvPr id="272" name="PlaceHolder 2"/>
          <p:cNvSpPr>
            <a:spLocks noGrp="1"/>
          </p:cNvSpPr>
          <p:nvPr>
            <p:ph type="body"/>
          </p:nvPr>
        </p:nvSpPr>
        <p:spPr>
          <a:xfrm>
            <a:off x="914400" y="3300480"/>
            <a:ext cx="7314120" cy="2699280"/>
          </a:xfrm>
          <a:prstGeom prst="rect">
            <a:avLst/>
          </a:prstGeom>
        </p:spPr>
        <p:txBody>
          <a:bodyPr lIns="0" tIns="0" rIns="0" bIns="0">
            <a:noAutofit/>
          </a:bodyPr>
          <a:lstStyle/>
          <a:p>
            <a:endParaRPr lang="de-DE" sz="2000" b="0" strike="noStrike" spc="-1" dirty="0">
              <a:latin typeface="Calibri"/>
            </a:endParaRPr>
          </a:p>
        </p:txBody>
      </p:sp>
      <p:sp>
        <p:nvSpPr>
          <p:cNvPr id="273" name="CustomShape 3"/>
          <p:cNvSpPr/>
          <p:nvPr/>
        </p:nvSpPr>
        <p:spPr>
          <a:xfrm>
            <a:off x="5179680" y="6514200"/>
            <a:ext cx="3961080" cy="343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21725D12-16A1-4F63-96E8-5BF883F10C6C}" type="slidenum">
              <a:rPr lang="en-GB" sz="1200" b="0" strike="noStrike" spc="-1">
                <a:solidFill>
                  <a:srgbClr val="000000"/>
                </a:solidFill>
                <a:latin typeface="Calibri"/>
                <a:ea typeface="+mn-ea"/>
              </a:rPr>
              <a:t>13</a:t>
            </a:fld>
            <a:endParaRPr lang="de-DE" sz="1200" b="0" strike="noStrike" spc="-1" dirty="0">
              <a:latin typeface="Calibri"/>
            </a:endParaRPr>
          </a:p>
        </p:txBody>
      </p:sp>
    </p:spTree>
    <p:extLst>
      <p:ext uri="{BB962C8B-B14F-4D97-AF65-F5344CB8AC3E}">
        <p14:creationId xmlns:p14="http://schemas.microsoft.com/office/powerpoint/2010/main" val="876226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PlaceHolder 1"/>
          <p:cNvSpPr>
            <a:spLocks noGrp="1" noRot="1" noChangeAspect="1"/>
          </p:cNvSpPr>
          <p:nvPr>
            <p:ph type="sldImg"/>
          </p:nvPr>
        </p:nvSpPr>
        <p:spPr>
          <a:xfrm>
            <a:off x="1200150" y="1143000"/>
            <a:ext cx="4457700" cy="3086100"/>
          </a:xfrm>
          <a:prstGeom prst="rect">
            <a:avLst/>
          </a:prstGeom>
        </p:spPr>
      </p:sp>
      <p:sp>
        <p:nvSpPr>
          <p:cNvPr id="473" name="PlaceHolder 2"/>
          <p:cNvSpPr>
            <a:spLocks noGrp="1"/>
          </p:cNvSpPr>
          <p:nvPr>
            <p:ph type="body"/>
          </p:nvPr>
        </p:nvSpPr>
        <p:spPr>
          <a:xfrm>
            <a:off x="685800" y="4400640"/>
            <a:ext cx="5486040" cy="3600000"/>
          </a:xfrm>
          <a:prstGeom prst="rect">
            <a:avLst/>
          </a:prstGeom>
        </p:spPr>
        <p:txBody>
          <a:bodyPr>
            <a:noAutofit/>
          </a:bodyPr>
          <a:lstStyle/>
          <a:p>
            <a:pPr>
              <a:lnSpc>
                <a:spcPct val="100000"/>
              </a:lnSpc>
              <a:tabLst>
                <a:tab pos="0" algn="l"/>
              </a:tabLst>
            </a:pPr>
            <a:r>
              <a:rPr lang="de-DE" sz="1200" b="0" strike="noStrike" spc="-1" dirty="0">
                <a:latin typeface="Calibri"/>
              </a:rPr>
              <a:t>Einleitungsfolie 2 von 3:</a:t>
            </a:r>
          </a:p>
          <a:p>
            <a:pPr>
              <a:lnSpc>
                <a:spcPct val="100000"/>
              </a:lnSpc>
              <a:tabLst>
                <a:tab pos="0" algn="l"/>
              </a:tabLst>
            </a:pPr>
            <a:endParaRPr lang="de-DE" sz="1200" b="0" strike="noStrike" spc="-1" dirty="0">
              <a:latin typeface="Calibri"/>
            </a:endParaRPr>
          </a:p>
          <a:p>
            <a:pPr>
              <a:lnSpc>
                <a:spcPct val="100000"/>
              </a:lnSpc>
              <a:tabLst>
                <a:tab pos="0" algn="l"/>
              </a:tabLst>
            </a:pPr>
            <a:r>
              <a:rPr lang="de-DE" sz="2000" b="0" strike="noStrike" spc="-1" dirty="0">
                <a:latin typeface="Calibri"/>
              </a:rPr>
              <a:t>Hier finden Sie eine Übersicht der Unterrichtseinheiten zum Basiswissen. </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de-DE" sz="1200" b="0" kern="1200" dirty="0">
                <a:solidFill>
                  <a:schemeClr val="tx1"/>
                </a:solidFill>
                <a:effectLst/>
                <a:latin typeface="+mn-lt"/>
                <a:ea typeface="+mn-ea"/>
                <a:cs typeface="+mn-cs"/>
              </a:rPr>
              <a:t>Allen </a:t>
            </a:r>
            <a:r>
              <a:rPr lang="de-DE" sz="1200" b="0" kern="1200" dirty="0" err="1">
                <a:solidFill>
                  <a:schemeClr val="tx1"/>
                </a:solidFill>
                <a:effectLst/>
                <a:latin typeface="+mn-lt"/>
                <a:ea typeface="+mn-ea"/>
                <a:cs typeface="+mn-cs"/>
              </a:rPr>
              <a:t>Schü̈lerInnen</a:t>
            </a:r>
            <a:r>
              <a:rPr lang="de-DE" sz="1200" b="0" kern="1200" dirty="0">
                <a:solidFill>
                  <a:schemeClr val="tx1"/>
                </a:solidFill>
                <a:effectLst/>
                <a:latin typeface="+mn-lt"/>
                <a:ea typeface="+mn-ea"/>
                <a:cs typeface="+mn-cs"/>
              </a:rPr>
              <a:t> soll mit der Vermittlung von Basiswissen zur Problematik der Textilindustrie für die späteren Unterrichtseinheiten (UE) die gleiche Wissensgrundlage vermittelt werden. Die einzelnen Unterrichtseinheiten können in der Reihenfolge auch innerhalb der übergeordneten Themen wie z.B. "Klimawandel" variiert und bei bereits vorhandenem Wissen entsprechend gekürzt werden. </a:t>
            </a:r>
            <a:endParaRPr lang="de-DE" sz="2000" dirty="0"/>
          </a:p>
          <a:p>
            <a:pPr>
              <a:lnSpc>
                <a:spcPct val="100000"/>
              </a:lnSpc>
              <a:tabLst>
                <a:tab pos="0" algn="l"/>
              </a:tabLst>
            </a:pPr>
            <a:endParaRPr lang="de-DE" sz="2000" b="0" strike="noStrike" spc="-1" dirty="0">
              <a:latin typeface="Calibri"/>
            </a:endParaRPr>
          </a:p>
          <a:p>
            <a:pPr>
              <a:lnSpc>
                <a:spcPct val="100000"/>
              </a:lnSpc>
              <a:tabLst>
                <a:tab pos="0" algn="l"/>
              </a:tabLst>
            </a:pPr>
            <a:r>
              <a:rPr lang="de-DE" sz="2000" b="0" strike="noStrike" spc="-1" dirty="0">
                <a:latin typeface="Calibri"/>
              </a:rPr>
              <a:t>Anhand der Icons können Sie erkennen, ob Spiele oder Gruppenarbeiten in den einzelnen Unterrichtseinheiten angeboten werden.</a:t>
            </a:r>
          </a:p>
          <a:p>
            <a:pPr>
              <a:lnSpc>
                <a:spcPct val="100000"/>
              </a:lnSpc>
              <a:tabLst>
                <a:tab pos="0" algn="l"/>
              </a:tabLst>
            </a:pPr>
            <a:r>
              <a:rPr lang="de-DE" sz="2000" b="0" strike="noStrike" spc="-1" dirty="0">
                <a:latin typeface="Calibri"/>
              </a:rPr>
              <a:t>Jede Einheit kann von Praxis-Workshops mit unterschiedlichen Schwierigkeitsgraden begleitet werden. </a:t>
            </a:r>
          </a:p>
          <a:p>
            <a:pPr>
              <a:lnSpc>
                <a:spcPct val="100000"/>
              </a:lnSpc>
              <a:tabLst>
                <a:tab pos="0" algn="l"/>
              </a:tabLst>
            </a:pPr>
            <a:endParaRPr lang="de-DE" sz="2000" b="0" strike="noStrike" spc="-1" dirty="0">
              <a:latin typeface="Calibri"/>
            </a:endParaRPr>
          </a:p>
        </p:txBody>
      </p:sp>
      <p:sp>
        <p:nvSpPr>
          <p:cNvPr id="47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BF3C680-3DF1-4D75-9E5D-4DEE515E03FE}" type="slidenum">
              <a:rPr lang="en-GB" sz="1200" b="0" strike="noStrike" spc="-1">
                <a:latin typeface="Calibri"/>
              </a:rPr>
              <a:t>2</a:t>
            </a:fld>
            <a:endParaRPr lang="de-DE" sz="1200" b="0" strike="noStrike" spc="-1">
              <a:latin typeface="Calibri"/>
            </a:endParaRPr>
          </a:p>
        </p:txBody>
      </p:sp>
    </p:spTree>
    <p:extLst>
      <p:ext uri="{BB962C8B-B14F-4D97-AF65-F5344CB8AC3E}">
        <p14:creationId xmlns:p14="http://schemas.microsoft.com/office/powerpoint/2010/main" val="2777492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PlaceHolder 1"/>
          <p:cNvSpPr>
            <a:spLocks noGrp="1" noRot="1" noChangeAspect="1"/>
          </p:cNvSpPr>
          <p:nvPr>
            <p:ph type="sldImg"/>
          </p:nvPr>
        </p:nvSpPr>
        <p:spPr>
          <a:xfrm>
            <a:off x="1200150" y="1143000"/>
            <a:ext cx="4457700" cy="3086100"/>
          </a:xfrm>
          <a:prstGeom prst="rect">
            <a:avLst/>
          </a:prstGeom>
        </p:spPr>
      </p:sp>
      <p:sp>
        <p:nvSpPr>
          <p:cNvPr id="243" name="PlaceHolder 2"/>
          <p:cNvSpPr>
            <a:spLocks noGrp="1"/>
          </p:cNvSpPr>
          <p:nvPr>
            <p:ph type="body"/>
          </p:nvPr>
        </p:nvSpPr>
        <p:spPr>
          <a:xfrm>
            <a:off x="685800" y="4400640"/>
            <a:ext cx="5485320" cy="3599280"/>
          </a:xfrm>
          <a:prstGeom prst="rect">
            <a:avLst/>
          </a:prstGeom>
        </p:spPr>
        <p:txBody>
          <a:bodyPr lIns="0" tIns="0" rIns="0" bIns="0">
            <a:noAutofit/>
          </a:bodyPr>
          <a:lstStyle/>
          <a:p>
            <a:pPr marL="216000" indent="-215640">
              <a:lnSpc>
                <a:spcPct val="90000"/>
              </a:lnSpc>
              <a:tabLst>
                <a:tab pos="0" algn="l"/>
              </a:tabLst>
            </a:pPr>
            <a:r>
              <a:rPr lang="de-DE" sz="2000" b="0" strike="noStrike" spc="-1" dirty="0">
                <a:latin typeface="Calibri"/>
              </a:rPr>
              <a:t>Hier finden Sie eine Übersicht der Unterrichtseinheit </a:t>
            </a:r>
            <a:r>
              <a:rPr lang="de-DE" sz="2000" b="0" strike="noStrike" spc="-1" dirty="0">
                <a:latin typeface="Fira Sans Medium"/>
                <a:ea typeface="Fira Sans Medium"/>
              </a:rPr>
              <a:t>„Soziale Probleme der Textilindustrie</a:t>
            </a:r>
            <a:r>
              <a:rPr lang="de-DE" sz="2000" b="0" strike="noStrike" spc="-1" dirty="0">
                <a:latin typeface="Calibri"/>
                <a:ea typeface="Fira Sans Medium"/>
              </a:rPr>
              <a:t>“.</a:t>
            </a:r>
            <a:endParaRPr lang="de-DE" sz="2000" b="0" strike="noStrike" spc="-1" dirty="0">
              <a:latin typeface="Calibri"/>
            </a:endParaRPr>
          </a:p>
          <a:p>
            <a:pPr marL="216000" indent="-215640">
              <a:lnSpc>
                <a:spcPct val="90000"/>
              </a:lnSpc>
              <a:tabLst>
                <a:tab pos="0" algn="l"/>
              </a:tabLst>
            </a:pPr>
            <a:r>
              <a:rPr lang="de-DE" sz="2000" b="0" strike="noStrike" spc="-1" dirty="0">
                <a:latin typeface="Calibri"/>
                <a:ea typeface="Fira Sans Medium"/>
              </a:rPr>
              <a:t>Angesprochen werden die Bereiche:</a:t>
            </a:r>
            <a:endParaRPr lang="de-DE" sz="2000" b="0" strike="noStrike" spc="-1" dirty="0">
              <a:latin typeface="Calibri"/>
            </a:endParaRPr>
          </a:p>
          <a:p>
            <a:pPr marL="343080" indent="-342360">
              <a:lnSpc>
                <a:spcPct val="90000"/>
              </a:lnSpc>
              <a:buClr>
                <a:srgbClr val="000000"/>
              </a:buClr>
              <a:buFont typeface="Arial"/>
              <a:buChar char="•"/>
              <a:tabLst>
                <a:tab pos="0" algn="l"/>
              </a:tabLst>
            </a:pPr>
            <a:r>
              <a:rPr lang="de-DE" sz="2000" b="0" strike="noStrike" spc="-1" dirty="0">
                <a:latin typeface="Calibri"/>
                <a:ea typeface="Fira Sans Medium"/>
              </a:rPr>
              <a:t>Zusammenhang von Klimawandel mit gering-qualifizierten Arbeitskräften in den größeren Städten von Schwellenländern,</a:t>
            </a:r>
            <a:endParaRPr lang="de-DE" sz="2000" b="0" strike="noStrike" spc="-1" dirty="0">
              <a:latin typeface="Calibri"/>
            </a:endParaRPr>
          </a:p>
          <a:p>
            <a:pPr marL="343080" indent="-342360">
              <a:lnSpc>
                <a:spcPct val="90000"/>
              </a:lnSpc>
              <a:buClr>
                <a:srgbClr val="000000"/>
              </a:buClr>
              <a:buFont typeface="Arial"/>
              <a:buChar char="•"/>
              <a:tabLst>
                <a:tab pos="0" algn="l"/>
              </a:tabLst>
            </a:pPr>
            <a:r>
              <a:rPr lang="de-DE" sz="2000" b="0" strike="noStrike" spc="-1" dirty="0">
                <a:latin typeface="Calibri"/>
                <a:ea typeface="Fira Sans Medium"/>
              </a:rPr>
              <a:t>Arbeitsbedingungen</a:t>
            </a:r>
            <a:endParaRPr lang="de-DE" sz="2000" b="0" strike="noStrike" spc="-1" dirty="0">
              <a:latin typeface="Calibri"/>
            </a:endParaRPr>
          </a:p>
          <a:p>
            <a:pPr marL="343080" indent="-342360">
              <a:lnSpc>
                <a:spcPct val="90000"/>
              </a:lnSpc>
              <a:buClr>
                <a:srgbClr val="000000"/>
              </a:buClr>
              <a:buFont typeface="Arial"/>
              <a:buChar char="•"/>
              <a:tabLst>
                <a:tab pos="0" algn="l"/>
              </a:tabLst>
            </a:pPr>
            <a:r>
              <a:rPr lang="de-DE" sz="2000" b="0" strike="noStrike" spc="-1" dirty="0">
                <a:latin typeface="Calibri"/>
                <a:ea typeface="Fira Sans Medium"/>
              </a:rPr>
              <a:t>Die Bewegung Fashion Revolution</a:t>
            </a:r>
          </a:p>
          <a:p>
            <a:pPr marL="216000" indent="-216000">
              <a:lnSpc>
                <a:spcPct val="100000"/>
              </a:lnSpc>
            </a:pPr>
            <a:r>
              <a:rPr lang="de-DE" sz="2000" b="0" strike="noStrike" spc="-1" dirty="0">
                <a:latin typeface="+mn-lt"/>
              </a:rPr>
              <a:t>Die vollständige Tabelle mit den Unterrichtseinheiten finden Sie unter: </a:t>
            </a:r>
          </a:p>
          <a:p>
            <a:pPr marL="216000" indent="-216000">
              <a:lnSpc>
                <a:spcPct val="100000"/>
              </a:lnSpc>
            </a:pPr>
            <a:r>
              <a:rPr lang="de-DE" sz="2000" b="0" strike="noStrike" spc="-1" dirty="0">
                <a:latin typeface="+mn-lt"/>
              </a:rPr>
              <a:t>https://</a:t>
            </a:r>
            <a:r>
              <a:rPr lang="de-DE" sz="2000" b="0" strike="noStrike" spc="-1" dirty="0" err="1">
                <a:latin typeface="+mn-lt"/>
              </a:rPr>
              <a:t>www.uni-ulm.de</a:t>
            </a:r>
            <a:r>
              <a:rPr lang="de-DE" sz="2000" b="0" strike="noStrike" spc="-1" dirty="0">
                <a:latin typeface="+mn-lt"/>
              </a:rPr>
              <a:t>/</a:t>
            </a:r>
            <a:r>
              <a:rPr lang="de-DE" sz="2000" b="0" strike="noStrike" spc="-1" dirty="0" err="1">
                <a:latin typeface="+mn-lt"/>
              </a:rPr>
              <a:t>mawi</a:t>
            </a:r>
            <a:r>
              <a:rPr lang="de-DE" sz="2000" b="0" strike="noStrike" spc="-1" dirty="0">
                <a:latin typeface="+mn-lt"/>
              </a:rPr>
              <a:t>/</a:t>
            </a:r>
            <a:r>
              <a:rPr lang="de-DE" sz="2000" b="0" strike="noStrike" spc="-1" dirty="0" err="1">
                <a:latin typeface="+mn-lt"/>
              </a:rPr>
              <a:t>bntextillabor</a:t>
            </a:r>
            <a:r>
              <a:rPr lang="de-DE" sz="2000" b="0" strike="noStrike" spc="-1" dirty="0">
                <a:latin typeface="+mn-lt"/>
              </a:rPr>
              <a:t>/</a:t>
            </a:r>
            <a:r>
              <a:rPr lang="de-DE" sz="2000" b="0" strike="noStrike" spc="-1" dirty="0" err="1">
                <a:latin typeface="+mn-lt"/>
              </a:rPr>
              <a:t>bildungsangebote</a:t>
            </a:r>
            <a:r>
              <a:rPr lang="de-DE" sz="2000" b="0" strike="noStrike" spc="-1" dirty="0">
                <a:latin typeface="+mn-lt"/>
              </a:rPr>
              <a:t>/</a:t>
            </a:r>
            <a:r>
              <a:rPr lang="de-DE" sz="2000" b="0" strike="noStrike" spc="-1" dirty="0" err="1">
                <a:latin typeface="+mn-lt"/>
              </a:rPr>
              <a:t>lehrkraefte</a:t>
            </a:r>
            <a:r>
              <a:rPr lang="de-DE" sz="2000" b="0" strike="noStrike" spc="-1" dirty="0">
                <a:latin typeface="+mn-lt"/>
              </a:rPr>
              <a:t>/</a:t>
            </a:r>
          </a:p>
        </p:txBody>
      </p:sp>
      <p:sp>
        <p:nvSpPr>
          <p:cNvPr id="244" name="CustomShape 3"/>
          <p:cNvSpPr/>
          <p:nvPr/>
        </p:nvSpPr>
        <p:spPr>
          <a:xfrm>
            <a:off x="3884760" y="8685360"/>
            <a:ext cx="2970720" cy="457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9118DF56-D18D-4932-A105-241090BB02B5}" type="slidenum">
              <a:rPr lang="en-GB" sz="1200" b="0" strike="noStrike" spc="-1">
                <a:solidFill>
                  <a:srgbClr val="000000"/>
                </a:solidFill>
                <a:latin typeface="Calibri"/>
                <a:ea typeface="+mn-ea"/>
              </a:rPr>
              <a:t>3</a:t>
            </a:fld>
            <a:endParaRPr lang="de-DE" sz="1200" b="0" strike="noStrike" spc="-1">
              <a:latin typeface="Calibri"/>
            </a:endParaRPr>
          </a:p>
        </p:txBody>
      </p:sp>
    </p:spTree>
    <p:extLst>
      <p:ext uri="{BB962C8B-B14F-4D97-AF65-F5344CB8AC3E}">
        <p14:creationId xmlns:p14="http://schemas.microsoft.com/office/powerpoint/2010/main" val="1749658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PlaceHolder 1"/>
          <p:cNvSpPr>
            <a:spLocks noGrp="1" noRot="1" noChangeAspect="1"/>
          </p:cNvSpPr>
          <p:nvPr>
            <p:ph type="sldImg"/>
          </p:nvPr>
        </p:nvSpPr>
        <p:spPr>
          <a:xfrm>
            <a:off x="1200150" y="1143000"/>
            <a:ext cx="4457700" cy="3086100"/>
          </a:xfrm>
          <a:prstGeom prst="rect">
            <a:avLst/>
          </a:prstGeom>
        </p:spPr>
      </p:sp>
      <p:sp>
        <p:nvSpPr>
          <p:cNvPr id="246"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6000">
              <a:lnSpc>
                <a:spcPct val="100000"/>
              </a:lnSpc>
              <a:tabLst>
                <a:tab pos="0" algn="l"/>
              </a:tabLst>
            </a:pPr>
            <a:r>
              <a:rPr lang="de-DE" sz="2000" b="0" strike="noStrike" spc="-1" dirty="0">
                <a:latin typeface="Calibri"/>
              </a:rPr>
              <a:t>Zu Beginn sollte auf den Zusammenhang von Klimawandel und Fast Fashion Industrie hingewiesen werden, z.T. ist das schon aus der UE „Mensch &amp; Klimawandel“ bekannt.</a:t>
            </a:r>
          </a:p>
          <a:p>
            <a:pPr marL="216000" indent="-216000">
              <a:lnSpc>
                <a:spcPct val="100000"/>
              </a:lnSpc>
              <a:tabLst>
                <a:tab pos="0" algn="l"/>
              </a:tabLst>
            </a:pPr>
            <a:endParaRPr lang="de-DE" sz="2000" b="0" strike="noStrike" spc="-1" dirty="0">
              <a:latin typeface="Calibri"/>
            </a:endParaRPr>
          </a:p>
          <a:p>
            <a:pPr marL="216000" indent="-216000">
              <a:lnSpc>
                <a:spcPct val="100000"/>
              </a:lnSpc>
              <a:tabLst>
                <a:tab pos="0" algn="l"/>
              </a:tabLst>
            </a:pPr>
            <a:r>
              <a:rPr lang="de-DE" sz="2000" b="0" strike="noStrike" spc="-1" dirty="0">
                <a:latin typeface="Calibri"/>
              </a:rPr>
              <a:t>Die klimatische Veränderung, also globale Erwärmung, führt zu einem Anstieg des Meeresspiegels und zu häufigeren Wetterextremen z.B. in Form von Überflutungen.</a:t>
            </a:r>
          </a:p>
          <a:p>
            <a:pPr marL="216000" indent="-216000">
              <a:lnSpc>
                <a:spcPct val="100000"/>
              </a:lnSpc>
              <a:tabLst>
                <a:tab pos="0" algn="l"/>
              </a:tabLst>
            </a:pPr>
            <a:r>
              <a:rPr lang="de-DE" sz="2000" b="0" strike="noStrike" spc="-1" dirty="0">
                <a:latin typeface="Calibri"/>
              </a:rPr>
              <a:t>Dadurch kommt es an vielen Küsten zur Vernichtung von landwirtschaftlichen Flächen; auch Fischfang als Erwerbsquelle wird immer schwieriger. </a:t>
            </a:r>
          </a:p>
          <a:p>
            <a:pPr marL="216000" indent="-216000">
              <a:lnSpc>
                <a:spcPct val="100000"/>
              </a:lnSpc>
              <a:tabLst>
                <a:tab pos="0" algn="l"/>
              </a:tabLst>
            </a:pPr>
            <a:r>
              <a:rPr lang="de-DE" sz="2000" b="0" strike="noStrike" spc="-1" dirty="0">
                <a:latin typeface="Calibri"/>
              </a:rPr>
              <a:t>Menschen, die bisher in Landwirtschaft  und Fischerei ihr Auskommen fanden, wandern auf der Suche nach einer neuen Lebensgrundlage in Städte ab und führen dort zu einem großen Angebot an billigen Arbeitskräften für den Niedriglohnsektor. In der Bekleidungsindustrie erhält eine Näherin z.T. 18 Cent pro genähtem T-Shirt erhält. </a:t>
            </a:r>
          </a:p>
          <a:p>
            <a:pPr marL="216000" indent="-216000">
              <a:lnSpc>
                <a:spcPct val="100000"/>
              </a:lnSpc>
              <a:tabLst>
                <a:tab pos="0" algn="l"/>
              </a:tabLst>
            </a:pPr>
            <a:r>
              <a:rPr lang="de-DE" sz="2000" b="0" strike="noStrike" spc="-1" dirty="0">
                <a:latin typeface="Calibri"/>
              </a:rPr>
              <a:t>Diese Städte sind dann ideale Standorte für die Ansiedelung von Bekleidungsindustrie mit ihrer typischen Abfolge von hintereinander ablaufenden Verarbeitungsschritten. Einzelne dieser Verarbeitungsschritte können auch problemlos ausgelagert werden und an anderen Produktionsstätten bzw. –</a:t>
            </a:r>
            <a:r>
              <a:rPr lang="de-DE" sz="2000" b="0" strike="noStrike" spc="-1" dirty="0" err="1">
                <a:latin typeface="Calibri"/>
              </a:rPr>
              <a:t>standorten</a:t>
            </a:r>
            <a:r>
              <a:rPr lang="de-DE" sz="2000" b="0" strike="noStrike" spc="-1" dirty="0">
                <a:latin typeface="Calibri"/>
              </a:rPr>
              <a:t> gefertigt werden.  </a:t>
            </a:r>
          </a:p>
          <a:p>
            <a:pPr marL="216000" indent="-216000">
              <a:lnSpc>
                <a:spcPct val="100000"/>
              </a:lnSpc>
              <a:tabLst>
                <a:tab pos="0" algn="l"/>
              </a:tabLst>
            </a:pPr>
            <a:r>
              <a:rPr lang="de-DE" sz="2000" b="0" strike="noStrike" spc="-1" dirty="0">
                <a:latin typeface="Calibri"/>
              </a:rPr>
              <a:t>(Verweis auf „die Reise der Jeans von rund 50.000 km bis zum Verkauf im Laden“ in der UE zur Textilen Kette“ . </a:t>
            </a:r>
          </a:p>
          <a:p>
            <a:pPr marL="216000" indent="-216000">
              <a:lnSpc>
                <a:spcPct val="100000"/>
              </a:lnSpc>
              <a:tabLst>
                <a:tab pos="0" algn="l"/>
              </a:tabLst>
            </a:pPr>
            <a:r>
              <a:rPr lang="de-DE" sz="2000" b="0" strike="noStrike" spc="-1" dirty="0">
                <a:latin typeface="Calibri"/>
              </a:rPr>
              <a:t>Die einfachen Produktionsschritte sind für viele Entwicklungsländer der erste Schritt Richtung Industrialisierung und wirtschaftlichem Wachstum und für viele Frauen die einzige Möglichkeit auf einen Arbeitsplatz. Sie verursachen aber auch, wie bereits besprochen, eine Vielzahl an  Umwelt- und Sozialproblemen und vergrößern die Auswirkungen des Klimawandels vor Ort (in den Produktionsländern). </a:t>
            </a:r>
          </a:p>
          <a:p>
            <a:pPr marL="216000" indent="-216000">
              <a:lnSpc>
                <a:spcPct val="100000"/>
              </a:lnSpc>
              <a:tabLst>
                <a:tab pos="0" algn="l"/>
              </a:tabLst>
            </a:pPr>
            <a:endParaRPr lang="de-DE" sz="2000" b="0" strike="noStrike" spc="-1" dirty="0">
              <a:latin typeface="Calibri"/>
            </a:endParaRPr>
          </a:p>
          <a:p>
            <a:pPr marL="216000" indent="-216000">
              <a:lnSpc>
                <a:spcPct val="100000"/>
              </a:lnSpc>
              <a:tabLst>
                <a:tab pos="0" algn="l"/>
              </a:tabLst>
            </a:pPr>
            <a:r>
              <a:rPr lang="de-DE" sz="2000" b="0" strike="noStrike" spc="-1" dirty="0">
                <a:latin typeface="Calibri"/>
              </a:rPr>
              <a:t>Weiterführende Quelle: </a:t>
            </a:r>
          </a:p>
          <a:p>
            <a:pPr marL="216000" indent="-216000">
              <a:lnSpc>
                <a:spcPct val="100000"/>
              </a:lnSpc>
              <a:tabLst>
                <a:tab pos="0" algn="l"/>
              </a:tabLst>
            </a:pPr>
            <a:r>
              <a:rPr lang="de-DE" sz="1200" b="1" strike="noStrike" spc="-1" dirty="0">
                <a:solidFill>
                  <a:srgbClr val="000000"/>
                </a:solidFill>
                <a:latin typeface="+mn-lt"/>
                <a:ea typeface="+mn-ea"/>
              </a:rPr>
              <a:t>Die Europäische und Chinesische Textilwirtschaft Im Wandel: Vietnam als potentielle Alternative für chinesische und internationale Investoren...</a:t>
            </a:r>
            <a:endParaRPr lang="de-DE" sz="1200" b="0" strike="noStrike" spc="-1" dirty="0">
              <a:latin typeface="Calibri"/>
            </a:endParaRPr>
          </a:p>
          <a:p>
            <a:pPr marL="216000" indent="-216000">
              <a:lnSpc>
                <a:spcPct val="100000"/>
              </a:lnSpc>
              <a:tabLst>
                <a:tab pos="0" algn="l"/>
              </a:tabLst>
            </a:pPr>
            <a:r>
              <a:rPr lang="de-DE" sz="1200" b="0" strike="noStrike" spc="-1" dirty="0">
                <a:solidFill>
                  <a:srgbClr val="000000"/>
                </a:solidFill>
                <a:latin typeface="+mn-lt"/>
                <a:ea typeface="+mn-ea"/>
              </a:rPr>
              <a:t>von Vinh-Tai Tran</a:t>
            </a:r>
            <a:endParaRPr lang="de-DE" sz="1200" b="0" strike="noStrike" spc="-1" dirty="0">
              <a:latin typeface="Calibri"/>
            </a:endParaRPr>
          </a:p>
          <a:p>
            <a:pPr marL="216000" indent="-216000">
              <a:lnSpc>
                <a:spcPct val="100000"/>
              </a:lnSpc>
              <a:tabLst>
                <a:tab pos="0" algn="l"/>
              </a:tabLst>
            </a:pPr>
            <a:r>
              <a:rPr lang="de-DE" sz="1200" b="0" strike="noStrike" spc="-1" dirty="0" err="1">
                <a:solidFill>
                  <a:srgbClr val="000000"/>
                </a:solidFill>
                <a:latin typeface="+mn-lt"/>
                <a:ea typeface="+mn-ea"/>
              </a:rPr>
              <a:t>Diplomica</a:t>
            </a:r>
            <a:r>
              <a:rPr lang="de-DE" sz="1200" b="0" strike="noStrike" spc="-1" dirty="0">
                <a:solidFill>
                  <a:srgbClr val="000000"/>
                </a:solidFill>
                <a:latin typeface="+mn-lt"/>
                <a:ea typeface="+mn-ea"/>
              </a:rPr>
              <a:t> Verlag 2010</a:t>
            </a:r>
            <a:endParaRPr lang="de-DE" sz="1200" b="0" strike="noStrike" spc="-1" dirty="0">
              <a:latin typeface="Calibri"/>
            </a:endParaRPr>
          </a:p>
          <a:p>
            <a:pPr marL="216000" indent="-216000">
              <a:lnSpc>
                <a:spcPct val="100000"/>
              </a:lnSpc>
              <a:tabLst>
                <a:tab pos="0" algn="l"/>
              </a:tabLst>
            </a:pPr>
            <a:r>
              <a:rPr lang="de-DE" sz="1200" b="0" strike="noStrike" spc="-1" dirty="0">
                <a:solidFill>
                  <a:srgbClr val="000000"/>
                </a:solidFill>
                <a:latin typeface="+mn-lt"/>
                <a:ea typeface="+mn-ea"/>
              </a:rPr>
              <a:t>https://</a:t>
            </a:r>
            <a:r>
              <a:rPr lang="de-DE" sz="1200" b="0" strike="noStrike" spc="-1" dirty="0" err="1">
                <a:solidFill>
                  <a:srgbClr val="000000"/>
                </a:solidFill>
                <a:latin typeface="+mn-lt"/>
                <a:ea typeface="+mn-ea"/>
              </a:rPr>
              <a:t>books.google.de</a:t>
            </a:r>
            <a:r>
              <a:rPr lang="de-DE" sz="1200" b="0" strike="noStrike" spc="-1" dirty="0">
                <a:solidFill>
                  <a:srgbClr val="000000"/>
                </a:solidFill>
                <a:latin typeface="+mn-lt"/>
                <a:ea typeface="+mn-ea"/>
              </a:rPr>
              <a:t>/</a:t>
            </a:r>
            <a:r>
              <a:rPr lang="de-DE" sz="1200" b="0" strike="noStrike" spc="-1" dirty="0" err="1">
                <a:solidFill>
                  <a:srgbClr val="000000"/>
                </a:solidFill>
                <a:latin typeface="+mn-lt"/>
                <a:ea typeface="+mn-ea"/>
              </a:rPr>
              <a:t>books</a:t>
            </a:r>
            <a:r>
              <a:rPr lang="de-DE" sz="1200" b="0" strike="noStrike" spc="-1" dirty="0">
                <a:solidFill>
                  <a:srgbClr val="000000"/>
                </a:solidFill>
                <a:latin typeface="+mn-lt"/>
                <a:ea typeface="+mn-ea"/>
              </a:rPr>
              <a:t>/</a:t>
            </a:r>
            <a:r>
              <a:rPr lang="de-DE" sz="1200" b="0" strike="noStrike" spc="-1" dirty="0" err="1">
                <a:solidFill>
                  <a:srgbClr val="000000"/>
                </a:solidFill>
                <a:latin typeface="+mn-lt"/>
                <a:ea typeface="+mn-ea"/>
              </a:rPr>
              <a:t>about</a:t>
            </a:r>
            <a:r>
              <a:rPr lang="de-DE" sz="1200" b="0" strike="noStrike" spc="-1" dirty="0">
                <a:solidFill>
                  <a:srgbClr val="000000"/>
                </a:solidFill>
                <a:latin typeface="+mn-lt"/>
                <a:ea typeface="+mn-ea"/>
              </a:rPr>
              <a:t>/</a:t>
            </a:r>
            <a:r>
              <a:rPr lang="de-DE" sz="1200" b="0" strike="noStrike" spc="-1" dirty="0" err="1">
                <a:solidFill>
                  <a:srgbClr val="000000"/>
                </a:solidFill>
                <a:latin typeface="+mn-lt"/>
                <a:ea typeface="+mn-ea"/>
              </a:rPr>
              <a:t>Die_europäische_und_chinesische_Textilw.html?id</a:t>
            </a:r>
            <a:r>
              <a:rPr lang="de-DE" sz="1200" b="0" strike="noStrike" spc="-1" dirty="0">
                <a:solidFill>
                  <a:srgbClr val="000000"/>
                </a:solidFill>
                <a:latin typeface="+mn-lt"/>
                <a:ea typeface="+mn-ea"/>
              </a:rPr>
              <a:t>=</a:t>
            </a:r>
            <a:r>
              <a:rPr lang="de-DE" sz="1200" b="0" strike="noStrike" spc="-1" dirty="0" err="1">
                <a:solidFill>
                  <a:srgbClr val="000000"/>
                </a:solidFill>
                <a:latin typeface="+mn-lt"/>
                <a:ea typeface="+mn-ea"/>
              </a:rPr>
              <a:t>knsvwHrDKBsC&amp;printsec</a:t>
            </a:r>
            <a:r>
              <a:rPr lang="de-DE" sz="1200" b="0" strike="noStrike" spc="-1" dirty="0">
                <a:solidFill>
                  <a:srgbClr val="000000"/>
                </a:solidFill>
                <a:latin typeface="+mn-lt"/>
                <a:ea typeface="+mn-ea"/>
              </a:rPr>
              <a:t>=</a:t>
            </a:r>
            <a:r>
              <a:rPr lang="de-DE" sz="1200" b="0" strike="noStrike" spc="-1" dirty="0" err="1">
                <a:solidFill>
                  <a:srgbClr val="000000"/>
                </a:solidFill>
                <a:latin typeface="+mn-lt"/>
                <a:ea typeface="+mn-ea"/>
              </a:rPr>
              <a:t>frontcover&amp;source</a:t>
            </a:r>
            <a:r>
              <a:rPr lang="de-DE" sz="1200" b="0" strike="noStrike" spc="-1" dirty="0">
                <a:solidFill>
                  <a:srgbClr val="000000"/>
                </a:solidFill>
                <a:latin typeface="+mn-lt"/>
                <a:ea typeface="+mn-ea"/>
              </a:rPr>
              <a:t>=</a:t>
            </a:r>
            <a:r>
              <a:rPr lang="de-DE" sz="1200" b="0" strike="noStrike" spc="-1" dirty="0" err="1">
                <a:solidFill>
                  <a:srgbClr val="000000"/>
                </a:solidFill>
                <a:latin typeface="+mn-lt"/>
                <a:ea typeface="+mn-ea"/>
              </a:rPr>
              <a:t>kp_read_button&amp;redir_esc</a:t>
            </a:r>
            <a:r>
              <a:rPr lang="de-DE" sz="1200" b="0" strike="noStrike" spc="-1" dirty="0">
                <a:solidFill>
                  <a:srgbClr val="000000"/>
                </a:solidFill>
                <a:latin typeface="+mn-lt"/>
                <a:ea typeface="+mn-ea"/>
              </a:rPr>
              <a:t>=</a:t>
            </a:r>
            <a:r>
              <a:rPr lang="de-DE" sz="1200" b="0" strike="noStrike" spc="-1" dirty="0" err="1">
                <a:solidFill>
                  <a:srgbClr val="000000"/>
                </a:solidFill>
                <a:latin typeface="+mn-lt"/>
                <a:ea typeface="+mn-ea"/>
              </a:rPr>
              <a:t>y#v</a:t>
            </a:r>
            <a:r>
              <a:rPr lang="de-DE" sz="1200" b="0" strike="noStrike" spc="-1" dirty="0">
                <a:solidFill>
                  <a:srgbClr val="000000"/>
                </a:solidFill>
                <a:latin typeface="+mn-lt"/>
                <a:ea typeface="+mn-ea"/>
              </a:rPr>
              <a:t>=</a:t>
            </a:r>
            <a:r>
              <a:rPr lang="de-DE" sz="1200" b="0" strike="noStrike" spc="-1" dirty="0" err="1">
                <a:solidFill>
                  <a:srgbClr val="000000"/>
                </a:solidFill>
                <a:latin typeface="+mn-lt"/>
                <a:ea typeface="+mn-ea"/>
              </a:rPr>
              <a:t>onepage&amp;q&amp;f</a:t>
            </a:r>
            <a:r>
              <a:rPr lang="de-DE" sz="1200" b="0" strike="noStrike" spc="-1" dirty="0">
                <a:solidFill>
                  <a:srgbClr val="000000"/>
                </a:solidFill>
                <a:latin typeface="+mn-lt"/>
                <a:ea typeface="+mn-ea"/>
              </a:rPr>
              <a:t>=</a:t>
            </a:r>
            <a:r>
              <a:rPr lang="de-DE" sz="1200" b="0" strike="noStrike" spc="-1" dirty="0" err="1">
                <a:solidFill>
                  <a:srgbClr val="000000"/>
                </a:solidFill>
                <a:latin typeface="+mn-lt"/>
                <a:ea typeface="+mn-ea"/>
              </a:rPr>
              <a:t>false</a:t>
            </a:r>
            <a:r>
              <a:rPr lang="de-DE" sz="1200" b="0" strike="noStrike" spc="-1" dirty="0">
                <a:solidFill>
                  <a:srgbClr val="000000"/>
                </a:solidFill>
                <a:latin typeface="+mn-lt"/>
                <a:ea typeface="+mn-ea"/>
              </a:rPr>
              <a:t> , Stand 08.03.2021</a:t>
            </a:r>
            <a:endParaRPr lang="de-DE" sz="1200" b="0" strike="noStrike" spc="-1" dirty="0">
              <a:latin typeface="Calibri"/>
            </a:endParaRPr>
          </a:p>
          <a:p>
            <a:pPr marL="216000" indent="-216000">
              <a:lnSpc>
                <a:spcPct val="100000"/>
              </a:lnSpc>
              <a:tabLst>
                <a:tab pos="0" algn="l"/>
              </a:tabLst>
            </a:pPr>
            <a:endParaRPr lang="de-DE" sz="1200" b="0" strike="noStrike" spc="-1" dirty="0">
              <a:latin typeface="Calibri"/>
            </a:endParaRPr>
          </a:p>
          <a:p>
            <a:pPr marL="216000" indent="-216000">
              <a:lnSpc>
                <a:spcPct val="100000"/>
              </a:lnSpc>
              <a:tabLst>
                <a:tab pos="0" algn="l"/>
              </a:tabLst>
            </a:pPr>
            <a:endParaRPr lang="de-DE" sz="1200" b="0" strike="noStrike" spc="-1" dirty="0">
              <a:latin typeface="Calibri"/>
            </a:endParaRPr>
          </a:p>
          <a:p>
            <a:pPr marL="216000" indent="-216000">
              <a:lnSpc>
                <a:spcPct val="100000"/>
              </a:lnSpc>
              <a:tabLst>
                <a:tab pos="0" algn="l"/>
              </a:tabLst>
            </a:pPr>
            <a:endParaRPr lang="de-DE" sz="1200" b="0" strike="noStrike" spc="-1" dirty="0">
              <a:latin typeface="Calibri"/>
            </a:endParaRPr>
          </a:p>
        </p:txBody>
      </p:sp>
      <p:sp>
        <p:nvSpPr>
          <p:cNvPr id="247"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2B159251-74FB-447C-9FC9-56D8864E4B8E}" type="slidenum">
              <a:rPr lang="en-GB" sz="1200" b="0" strike="noStrike" spc="-1">
                <a:latin typeface="Calibri"/>
              </a:rPr>
              <a:t>4</a:t>
            </a:fld>
            <a:endParaRPr lang="de-DE" sz="1200" b="0" strike="noStrike" spc="-1">
              <a:latin typeface="Calibri"/>
            </a:endParaRPr>
          </a:p>
        </p:txBody>
      </p:sp>
    </p:spTree>
    <p:extLst>
      <p:ext uri="{BB962C8B-B14F-4D97-AF65-F5344CB8AC3E}">
        <p14:creationId xmlns:p14="http://schemas.microsoft.com/office/powerpoint/2010/main" val="1274498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PlaceHolder 1"/>
          <p:cNvSpPr>
            <a:spLocks noGrp="1" noRot="1" noChangeAspect="1"/>
          </p:cNvSpPr>
          <p:nvPr>
            <p:ph type="sldImg"/>
          </p:nvPr>
        </p:nvSpPr>
        <p:spPr>
          <a:xfrm>
            <a:off x="2901950" y="857250"/>
            <a:ext cx="3340100" cy="2312988"/>
          </a:xfrm>
          <a:prstGeom prst="rect">
            <a:avLst/>
          </a:prstGeom>
        </p:spPr>
      </p:sp>
      <p:sp>
        <p:nvSpPr>
          <p:cNvPr id="249" name="PlaceHolder 2"/>
          <p:cNvSpPr>
            <a:spLocks noGrp="1"/>
          </p:cNvSpPr>
          <p:nvPr>
            <p:ph type="body"/>
          </p:nvPr>
        </p:nvSpPr>
        <p:spPr>
          <a:xfrm>
            <a:off x="914400" y="3300480"/>
            <a:ext cx="7314120" cy="2699280"/>
          </a:xfrm>
          <a:prstGeom prst="rect">
            <a:avLst/>
          </a:prstGeom>
        </p:spPr>
        <p:txBody>
          <a:bodyPr lIns="0" tIns="0" rIns="0" bIns="0">
            <a:noAutofit/>
          </a:bodyPr>
          <a:lstStyle/>
          <a:p>
            <a:pPr marL="216000" indent="-215280">
              <a:lnSpc>
                <a:spcPct val="100000"/>
              </a:lnSpc>
              <a:tabLst>
                <a:tab pos="0" algn="l"/>
              </a:tabLst>
            </a:pPr>
            <a:r>
              <a:rPr lang="de-DE" sz="2000" b="0" strike="noStrike" spc="-1" dirty="0">
                <a:latin typeface="Calibri"/>
              </a:rPr>
              <a:t>Im folgenden wird auf die Arbeitsbedingungen und die rechtliche Situation in den großen Nähereien eingegangen.</a:t>
            </a:r>
          </a:p>
          <a:p>
            <a:pPr marL="216000" indent="-215280">
              <a:lnSpc>
                <a:spcPct val="100000"/>
              </a:lnSpc>
              <a:tabLst>
                <a:tab pos="0" algn="l"/>
              </a:tabLst>
            </a:pPr>
            <a:endParaRPr lang="de-DE" sz="2000" b="0" strike="noStrike" spc="-1" dirty="0">
              <a:latin typeface="Calibri"/>
            </a:endParaRPr>
          </a:p>
          <a:p>
            <a:pPr marL="216000" indent="-215280">
              <a:lnSpc>
                <a:spcPct val="100000"/>
              </a:lnSpc>
              <a:tabLst>
                <a:tab pos="0" algn="l"/>
              </a:tabLst>
            </a:pPr>
            <a:r>
              <a:rPr lang="de-DE" sz="2000" b="0" strike="noStrike" spc="-1" dirty="0">
                <a:latin typeface="Calibri"/>
              </a:rPr>
              <a:t>Bildquelle: </a:t>
            </a:r>
            <a:r>
              <a:rPr lang="de-DE" sz="2000" b="0" u="sng" strike="noStrike" spc="-1" dirty="0">
                <a:solidFill>
                  <a:srgbClr val="000000"/>
                </a:solidFill>
                <a:uFillTx/>
                <a:latin typeface="Fira Sans"/>
                <a:ea typeface="Fira Sans"/>
                <a:hlinkClick r:id="rId3"/>
              </a:rPr>
              <a:t>"DSCN1646"</a:t>
            </a:r>
            <a:r>
              <a:rPr lang="de-DE" sz="2000" b="0" strike="noStrike" spc="-1" dirty="0">
                <a:solidFill>
                  <a:srgbClr val="000000"/>
                </a:solidFill>
                <a:latin typeface="Fira Sans"/>
                <a:ea typeface="Fira Sans"/>
              </a:rPr>
              <a:t> von </a:t>
            </a:r>
            <a:r>
              <a:rPr lang="de-DE" sz="2000" b="0" u="sng" strike="noStrike" spc="-1" dirty="0">
                <a:solidFill>
                  <a:srgbClr val="000000"/>
                </a:solidFill>
                <a:uFillTx/>
                <a:latin typeface="Fira Sans"/>
                <a:ea typeface="Fira Sans"/>
                <a:hlinkClick r:id="rId4"/>
              </a:rPr>
              <a:t>Tareq Salahuddin</a:t>
            </a:r>
            <a:r>
              <a:rPr lang="de-DE" sz="2000" b="0" strike="noStrike" spc="-1" dirty="0">
                <a:solidFill>
                  <a:srgbClr val="000000"/>
                </a:solidFill>
                <a:latin typeface="Fira Sans"/>
                <a:ea typeface="Fira Sans"/>
              </a:rPr>
              <a:t> </a:t>
            </a:r>
            <a:endParaRPr lang="de-DE" sz="2000" b="0" strike="noStrike" spc="-1" dirty="0">
              <a:latin typeface="Calibri"/>
            </a:endParaRPr>
          </a:p>
          <a:p>
            <a:pPr marL="216000" indent="-215280">
              <a:lnSpc>
                <a:spcPct val="100000"/>
              </a:lnSpc>
              <a:tabLst>
                <a:tab pos="0" algn="l"/>
              </a:tabLst>
            </a:pPr>
            <a:r>
              <a:rPr lang="de-DE" sz="2000" b="0" strike="noStrike" spc="-1" dirty="0">
                <a:solidFill>
                  <a:srgbClr val="000000"/>
                </a:solidFill>
                <a:latin typeface="Fira Sans"/>
                <a:ea typeface="Fira Sans"/>
              </a:rPr>
              <a:t>unter </a:t>
            </a:r>
            <a:r>
              <a:rPr lang="de-DE" sz="2000" b="0" u="sng" strike="noStrike" spc="-1" dirty="0">
                <a:solidFill>
                  <a:srgbClr val="000000"/>
                </a:solidFill>
                <a:uFillTx/>
                <a:latin typeface="Fira Sans"/>
                <a:ea typeface="Fira Sans"/>
                <a:hlinkClick r:id="rId5"/>
              </a:rPr>
              <a:t>CC-BY 2.0</a:t>
            </a:r>
            <a:r>
              <a:rPr lang="de-DE" sz="2000" b="0" strike="noStrike" spc="-1" dirty="0">
                <a:solidFill>
                  <a:srgbClr val="000000"/>
                </a:solidFill>
                <a:latin typeface="Fira Sans"/>
                <a:ea typeface="Fira Sans"/>
              </a:rPr>
              <a:t> </a:t>
            </a:r>
            <a:r>
              <a:rPr lang="de-DE" sz="2000" b="0" u="sng" strike="noStrike" spc="-1" dirty="0">
                <a:solidFill>
                  <a:srgbClr val="000000"/>
                </a:solidFill>
                <a:uFillTx/>
                <a:latin typeface="Fira Sans"/>
                <a:ea typeface="Fira Sans"/>
                <a:hlinkClick r:id="rId6"/>
              </a:rPr>
              <a:t>https://creativecommons.org/licenses/by/2.0/legalcode</a:t>
            </a:r>
            <a:r>
              <a:rPr lang="de-DE" sz="2000" b="0" strike="noStrike" spc="-1" dirty="0">
                <a:solidFill>
                  <a:srgbClr val="0563C1"/>
                </a:solidFill>
                <a:latin typeface="Fira Sans"/>
                <a:ea typeface="Fira Sans"/>
              </a:rPr>
              <a:t> , Stand 12.04.2021</a:t>
            </a:r>
            <a:endParaRPr lang="de-DE" sz="2000" b="0" strike="noStrike" spc="-1" dirty="0">
              <a:latin typeface="Calibri"/>
            </a:endParaRPr>
          </a:p>
          <a:p>
            <a:pPr marL="216000" indent="-215280">
              <a:lnSpc>
                <a:spcPct val="100000"/>
              </a:lnSpc>
              <a:tabLst>
                <a:tab pos="0" algn="l"/>
              </a:tabLst>
            </a:pPr>
            <a:endParaRPr lang="de-DE" sz="2000" b="0" strike="noStrike" spc="-1" dirty="0">
              <a:latin typeface="Calibri"/>
            </a:endParaRPr>
          </a:p>
          <a:p>
            <a:pPr marL="216000" indent="-215280">
              <a:lnSpc>
                <a:spcPct val="100000"/>
              </a:lnSpc>
              <a:tabLst>
                <a:tab pos="0" algn="l"/>
              </a:tabLst>
            </a:pPr>
            <a:r>
              <a:rPr lang="de-DE" sz="2000" b="0" strike="noStrike" spc="-1" dirty="0">
                <a:solidFill>
                  <a:srgbClr val="0563C1"/>
                </a:solidFill>
                <a:latin typeface="Calibri"/>
                <a:ea typeface="Fira Sans"/>
              </a:rPr>
              <a:t>Filmtipp: The True </a:t>
            </a:r>
            <a:r>
              <a:rPr lang="de-DE" sz="2000" b="0" strike="noStrike" spc="-1" dirty="0" err="1">
                <a:solidFill>
                  <a:srgbClr val="0563C1"/>
                </a:solidFill>
                <a:latin typeface="Calibri"/>
                <a:ea typeface="Fira Sans"/>
              </a:rPr>
              <a:t>Cost</a:t>
            </a:r>
            <a:r>
              <a:rPr lang="de-DE" sz="2000" b="0" strike="noStrike" spc="-1" dirty="0">
                <a:solidFill>
                  <a:srgbClr val="0563C1"/>
                </a:solidFill>
                <a:latin typeface="Calibri"/>
                <a:ea typeface="Fira Sans"/>
              </a:rPr>
              <a:t> – Der Preis der Mode, 2015, von Andrew Morgan</a:t>
            </a:r>
            <a:endParaRPr lang="de-DE" sz="2000" b="0" strike="noStrike" spc="-1" dirty="0">
              <a:latin typeface="Calibri"/>
            </a:endParaRPr>
          </a:p>
          <a:p>
            <a:pPr marL="216000" indent="-215280">
              <a:lnSpc>
                <a:spcPct val="100000"/>
              </a:lnSpc>
              <a:tabLst>
                <a:tab pos="0" algn="l"/>
              </a:tabLst>
            </a:pPr>
            <a:endParaRPr lang="de-DE" sz="2000" b="0" strike="noStrike" spc="-1" dirty="0">
              <a:latin typeface="Calibri"/>
            </a:endParaRPr>
          </a:p>
          <a:p>
            <a:pPr marL="216000" indent="-215280">
              <a:lnSpc>
                <a:spcPct val="100000"/>
              </a:lnSpc>
              <a:tabLst>
                <a:tab pos="0" algn="l"/>
              </a:tabLst>
            </a:pPr>
            <a:r>
              <a:rPr lang="de-DE" sz="2000" b="0" strike="noStrike" spc="-1" dirty="0">
                <a:solidFill>
                  <a:srgbClr val="0563C1"/>
                </a:solidFill>
                <a:latin typeface="Calibri"/>
                <a:ea typeface="Fira Sans"/>
              </a:rPr>
              <a:t>Hintergrund-Information:</a:t>
            </a:r>
            <a:endParaRPr lang="de-DE" sz="2000" b="0" strike="noStrike" spc="-1" dirty="0">
              <a:latin typeface="Calibri"/>
            </a:endParaRPr>
          </a:p>
          <a:p>
            <a:pPr marL="216000" indent="-215280">
              <a:lnSpc>
                <a:spcPct val="100000"/>
              </a:lnSpc>
              <a:tabLst>
                <a:tab pos="0" algn="l"/>
              </a:tabLst>
            </a:pPr>
            <a:r>
              <a:rPr lang="de-DE" sz="2000" b="0" u="sng" strike="noStrike" spc="-1" dirty="0">
                <a:solidFill>
                  <a:srgbClr val="000000"/>
                </a:solidFill>
                <a:uFillTx/>
                <a:latin typeface="Calibri"/>
                <a:ea typeface="Fira Sans"/>
                <a:hlinkClick r:id="rId7"/>
              </a:rPr>
              <a:t>https://www.handelsblatt.com/unternehmen/handel-konsumgueter/modebranche-noch-ein-weiter-weg-zu-objektiven-standards-wenige-firmen-verschreiben-sich-dem-gruenen-knopf/25137774.html?ticket=ST-2788355-bazGGHjWhIwvDteMuJdf-ap4</a:t>
            </a:r>
            <a:endParaRPr lang="de-DE" sz="2000" b="0" strike="noStrike" spc="-1" dirty="0">
              <a:latin typeface="Calibri"/>
            </a:endParaRPr>
          </a:p>
          <a:p>
            <a:pPr marL="216000" indent="-215280">
              <a:lnSpc>
                <a:spcPct val="100000"/>
              </a:lnSpc>
              <a:tabLst>
                <a:tab pos="0" algn="l"/>
              </a:tabLst>
            </a:pPr>
            <a:endParaRPr lang="de-DE" sz="2000" b="0" strike="noStrike" spc="-1" dirty="0">
              <a:latin typeface="Calibri"/>
            </a:endParaRPr>
          </a:p>
        </p:txBody>
      </p:sp>
      <p:sp>
        <p:nvSpPr>
          <p:cNvPr id="250" name="CustomShape 3"/>
          <p:cNvSpPr/>
          <p:nvPr/>
        </p:nvSpPr>
        <p:spPr>
          <a:xfrm>
            <a:off x="5179680" y="6514200"/>
            <a:ext cx="3961080" cy="343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C3E555AD-0585-4235-B084-55D80EA61E54}" type="slidenum">
              <a:rPr lang="en-GB" sz="1200" b="0" strike="noStrike" spc="-1">
                <a:solidFill>
                  <a:srgbClr val="000000"/>
                </a:solidFill>
                <a:latin typeface="Calibri"/>
                <a:ea typeface="+mn-ea"/>
              </a:rPr>
              <a:t>5</a:t>
            </a:fld>
            <a:endParaRPr lang="de-DE" sz="1200" b="0" strike="noStrike" spc="-1">
              <a:latin typeface="Calibri"/>
            </a:endParaRPr>
          </a:p>
        </p:txBody>
      </p:sp>
    </p:spTree>
    <p:extLst>
      <p:ext uri="{BB962C8B-B14F-4D97-AF65-F5344CB8AC3E}">
        <p14:creationId xmlns:p14="http://schemas.microsoft.com/office/powerpoint/2010/main" val="3060987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PlaceHolder 1"/>
          <p:cNvSpPr>
            <a:spLocks noGrp="1" noRot="1" noChangeAspect="1"/>
          </p:cNvSpPr>
          <p:nvPr>
            <p:ph type="sldImg"/>
          </p:nvPr>
        </p:nvSpPr>
        <p:spPr>
          <a:xfrm>
            <a:off x="2901950" y="857250"/>
            <a:ext cx="3340100" cy="2312988"/>
          </a:xfrm>
          <a:prstGeom prst="rect">
            <a:avLst/>
          </a:prstGeom>
        </p:spPr>
      </p:sp>
      <p:sp>
        <p:nvSpPr>
          <p:cNvPr id="252" name="PlaceHolder 2"/>
          <p:cNvSpPr>
            <a:spLocks noGrp="1"/>
          </p:cNvSpPr>
          <p:nvPr>
            <p:ph type="body"/>
          </p:nvPr>
        </p:nvSpPr>
        <p:spPr>
          <a:xfrm>
            <a:off x="914400" y="3300480"/>
            <a:ext cx="7314120" cy="2699280"/>
          </a:xfrm>
          <a:prstGeom prst="rect">
            <a:avLst/>
          </a:prstGeom>
        </p:spPr>
        <p:txBody>
          <a:bodyPr lIns="0" tIns="0" rIns="0" bIns="0">
            <a:noAutofit/>
          </a:bodyPr>
          <a:lstStyle/>
          <a:p>
            <a:pPr marL="216000" indent="-215280">
              <a:lnSpc>
                <a:spcPct val="100000"/>
              </a:lnSpc>
              <a:tabLst>
                <a:tab pos="0" algn="l"/>
              </a:tabLst>
            </a:pPr>
            <a:r>
              <a:rPr lang="de-DE" sz="2000" b="0" strike="noStrike" spc="-1" dirty="0">
                <a:latin typeface="Calibri"/>
              </a:rPr>
              <a:t>Innerhalb der textilen Wertschöpfungskette wird nun schwerpunktmäßig der Bereich der Konfektion betrachtet. </a:t>
            </a:r>
          </a:p>
          <a:p>
            <a:pPr marL="216000" indent="-215280">
              <a:lnSpc>
                <a:spcPct val="100000"/>
              </a:lnSpc>
              <a:tabLst>
                <a:tab pos="0" algn="l"/>
              </a:tabLst>
            </a:pPr>
            <a:r>
              <a:rPr lang="de-DE" sz="2000" b="0" strike="noStrike" spc="-1" dirty="0">
                <a:latin typeface="Calibri"/>
              </a:rPr>
              <a:t>Die Icons sind von den vorangegangen Folien bekannt.</a:t>
            </a:r>
          </a:p>
        </p:txBody>
      </p:sp>
      <p:sp>
        <p:nvSpPr>
          <p:cNvPr id="253" name="CustomShape 3"/>
          <p:cNvSpPr/>
          <p:nvPr/>
        </p:nvSpPr>
        <p:spPr>
          <a:xfrm>
            <a:off x="5179680" y="6514200"/>
            <a:ext cx="3961080" cy="343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C495977E-C9C4-4054-A637-6CED6A936A5F}" type="slidenum">
              <a:rPr lang="en-GB" sz="1200" b="0" strike="noStrike" spc="-1">
                <a:solidFill>
                  <a:srgbClr val="000000"/>
                </a:solidFill>
                <a:latin typeface="Calibri"/>
                <a:ea typeface="+mn-ea"/>
              </a:rPr>
              <a:t>6</a:t>
            </a:fld>
            <a:endParaRPr lang="de-DE" sz="1200" b="0" strike="noStrike" spc="-1">
              <a:latin typeface="Calibri"/>
            </a:endParaRPr>
          </a:p>
        </p:txBody>
      </p:sp>
    </p:spTree>
    <p:extLst>
      <p:ext uri="{BB962C8B-B14F-4D97-AF65-F5344CB8AC3E}">
        <p14:creationId xmlns:p14="http://schemas.microsoft.com/office/powerpoint/2010/main" val="4288171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PlaceHolder 1"/>
          <p:cNvSpPr>
            <a:spLocks noGrp="1" noRot="1" noChangeAspect="1"/>
          </p:cNvSpPr>
          <p:nvPr>
            <p:ph type="sldImg"/>
          </p:nvPr>
        </p:nvSpPr>
        <p:spPr>
          <a:xfrm>
            <a:off x="2901950" y="857250"/>
            <a:ext cx="3340100" cy="2312988"/>
          </a:xfrm>
          <a:prstGeom prst="rect">
            <a:avLst/>
          </a:prstGeom>
        </p:spPr>
      </p:sp>
      <p:sp>
        <p:nvSpPr>
          <p:cNvPr id="255" name="PlaceHolder 2"/>
          <p:cNvSpPr>
            <a:spLocks noGrp="1"/>
          </p:cNvSpPr>
          <p:nvPr>
            <p:ph type="body"/>
          </p:nvPr>
        </p:nvSpPr>
        <p:spPr>
          <a:xfrm>
            <a:off x="914400" y="3300480"/>
            <a:ext cx="7314120" cy="2699280"/>
          </a:xfrm>
          <a:prstGeom prst="rect">
            <a:avLst/>
          </a:prstGeom>
        </p:spPr>
        <p:txBody>
          <a:bodyPr lIns="0" tIns="0" rIns="0" bIns="0">
            <a:noAutofit/>
          </a:bodyPr>
          <a:lstStyle/>
          <a:p>
            <a:pPr marL="216000" indent="-215280">
              <a:lnSpc>
                <a:spcPct val="100000"/>
              </a:lnSpc>
              <a:tabLst>
                <a:tab pos="0" algn="l"/>
              </a:tabLst>
            </a:pPr>
            <a:r>
              <a:rPr lang="de-DE" sz="2000" b="0" strike="noStrike" spc="-1" dirty="0">
                <a:latin typeface="Calibri"/>
              </a:rPr>
              <a:t>Die Modeindustrie mit ihrer langen Lieferkette verursacht leider nicht nur Umweltschäden, sondern auch eine ganze Reihe sozialer Probleme für die dort beschäftigten Menschen.</a:t>
            </a:r>
          </a:p>
          <a:p>
            <a:pPr marL="216000" indent="-215280">
              <a:lnSpc>
                <a:spcPct val="100000"/>
              </a:lnSpc>
              <a:tabLst>
                <a:tab pos="0" algn="l"/>
              </a:tabLst>
            </a:pPr>
            <a:r>
              <a:rPr lang="de-DE" sz="2000" b="0" strike="noStrike" spc="-1" dirty="0">
                <a:latin typeface="Calibri"/>
              </a:rPr>
              <a:t>Von diesen Problemen sind einige</a:t>
            </a:r>
            <a:r>
              <a:rPr lang="de-DE" sz="2000" b="0" strike="noStrike" spc="-1" baseline="0" dirty="0">
                <a:latin typeface="Calibri"/>
              </a:rPr>
              <a:t> sicher bereits</a:t>
            </a:r>
            <a:r>
              <a:rPr lang="de-DE" sz="2000" b="0" strike="noStrike" spc="-1" dirty="0">
                <a:latin typeface="Calibri"/>
              </a:rPr>
              <a:t> bekannt. Die gravierendsten Probleme sind hier aufgelistet. Generell haben die Beschäftigten in der Fast Fashion Industrie kaum Rechte in Bezug auf Mindestlöhne, geregelte Arbeits- und Pausenzeiten oder Arbeitsschutz.</a:t>
            </a:r>
          </a:p>
          <a:p>
            <a:pPr marL="216000" indent="-215280">
              <a:lnSpc>
                <a:spcPct val="100000"/>
              </a:lnSpc>
              <a:tabLst>
                <a:tab pos="0" algn="l"/>
              </a:tabLst>
            </a:pPr>
            <a:endParaRPr lang="de-DE" sz="2000" b="0" strike="noStrike" spc="-1" dirty="0">
              <a:latin typeface="Calibri"/>
            </a:endParaRPr>
          </a:p>
          <a:p>
            <a:pPr marL="216000" indent="-215280">
              <a:lnSpc>
                <a:spcPct val="100000"/>
              </a:lnSpc>
              <a:tabLst>
                <a:tab pos="0" algn="l"/>
              </a:tabLst>
            </a:pPr>
            <a:r>
              <a:rPr lang="de-DE" sz="2000" b="0" strike="noStrike" spc="-1" dirty="0">
                <a:latin typeface="Calibri"/>
              </a:rPr>
              <a:t>Möglicher Exkurs in Bezug auf Arbeitsrechte mit Informationen über: </a:t>
            </a:r>
          </a:p>
          <a:p>
            <a:pPr marL="216000" indent="-215280">
              <a:lnSpc>
                <a:spcPct val="100000"/>
              </a:lnSpc>
              <a:tabLst>
                <a:tab pos="0" algn="l"/>
              </a:tabLst>
            </a:pPr>
            <a:r>
              <a:rPr lang="de-DE" sz="2000" b="0" strike="noStrike" spc="-1" dirty="0">
                <a:latin typeface="Calibri"/>
              </a:rPr>
              <a:t>ILO – International Labour </a:t>
            </a:r>
            <a:r>
              <a:rPr lang="de-DE" sz="2000" b="0" strike="noStrike" spc="-1" dirty="0" err="1">
                <a:latin typeface="Calibri"/>
              </a:rPr>
              <a:t>Organization</a:t>
            </a:r>
            <a:r>
              <a:rPr lang="de-DE" sz="2000" b="0" strike="noStrike" spc="-1" dirty="0">
                <a:latin typeface="Calibri"/>
              </a:rPr>
              <a:t>: </a:t>
            </a:r>
            <a:r>
              <a:rPr lang="de-DE" sz="1200" b="0" strike="noStrike" spc="-1" dirty="0">
                <a:solidFill>
                  <a:srgbClr val="000000"/>
                </a:solidFill>
                <a:latin typeface="+mn-lt"/>
                <a:ea typeface="+mn-ea"/>
              </a:rPr>
              <a:t>Die Internationale Arbeitsorganisation ist eine Sonderorganisation der Vereinten Nationen und damit beauftragt, soziale Gerechtigkeit sowie Menschen- und Arbeitsrechte zu fördern und internationale Arbeitsstandards zu entwickeln.</a:t>
            </a:r>
            <a:endParaRPr lang="de-DE" sz="1200" b="0" strike="noStrike" spc="-1" dirty="0">
              <a:latin typeface="Calibri"/>
            </a:endParaRPr>
          </a:p>
          <a:p>
            <a:pPr marL="216000" indent="-215280">
              <a:lnSpc>
                <a:spcPct val="100000"/>
              </a:lnSpc>
              <a:tabLst>
                <a:tab pos="0" algn="l"/>
              </a:tabLst>
            </a:pPr>
            <a:r>
              <a:rPr lang="de-DE" sz="2000" b="0" strike="noStrike" spc="-1" dirty="0">
                <a:solidFill>
                  <a:srgbClr val="000000"/>
                </a:solidFill>
                <a:latin typeface="+mn-lt"/>
                <a:ea typeface="+mn-ea"/>
              </a:rPr>
              <a:t>https://</a:t>
            </a:r>
            <a:r>
              <a:rPr lang="de-DE" sz="2000" b="0" strike="noStrike" spc="-1" dirty="0" err="1">
                <a:solidFill>
                  <a:srgbClr val="000000"/>
                </a:solidFill>
                <a:latin typeface="+mn-lt"/>
                <a:ea typeface="+mn-ea"/>
              </a:rPr>
              <a:t>www.ilo.org</a:t>
            </a:r>
            <a:r>
              <a:rPr lang="de-DE" sz="2000" b="0" strike="noStrike" spc="-1" dirty="0">
                <a:solidFill>
                  <a:srgbClr val="000000"/>
                </a:solidFill>
                <a:latin typeface="+mn-lt"/>
                <a:ea typeface="+mn-ea"/>
              </a:rPr>
              <a:t>/</a:t>
            </a:r>
            <a:r>
              <a:rPr lang="de-DE" sz="2000" b="0" strike="noStrike" spc="-1" dirty="0" err="1">
                <a:solidFill>
                  <a:srgbClr val="000000"/>
                </a:solidFill>
                <a:latin typeface="+mn-lt"/>
                <a:ea typeface="+mn-ea"/>
              </a:rPr>
              <a:t>berlin</a:t>
            </a:r>
            <a:r>
              <a:rPr lang="de-DE" sz="2000" b="0" strike="noStrike" spc="-1" dirty="0">
                <a:solidFill>
                  <a:srgbClr val="000000"/>
                </a:solidFill>
                <a:latin typeface="+mn-lt"/>
                <a:ea typeface="+mn-ea"/>
              </a:rPr>
              <a:t>/lang--en/</a:t>
            </a:r>
            <a:r>
              <a:rPr lang="de-DE" sz="2000" b="0" strike="noStrike" spc="-1" dirty="0" err="1">
                <a:solidFill>
                  <a:srgbClr val="000000"/>
                </a:solidFill>
                <a:latin typeface="+mn-lt"/>
                <a:ea typeface="+mn-ea"/>
              </a:rPr>
              <a:t>index.htm</a:t>
            </a:r>
            <a:endParaRPr lang="de-DE" sz="2000" b="0" strike="noStrike" spc="-1" dirty="0">
              <a:latin typeface="Calibri"/>
            </a:endParaRPr>
          </a:p>
          <a:p>
            <a:pPr marL="216000" indent="-215280">
              <a:lnSpc>
                <a:spcPct val="100000"/>
              </a:lnSpc>
              <a:tabLst>
                <a:tab pos="0" algn="l"/>
              </a:tabLst>
            </a:pPr>
            <a:endParaRPr lang="de-DE" sz="2000" b="0" strike="noStrike" spc="-1" dirty="0">
              <a:latin typeface="Calibri"/>
            </a:endParaRPr>
          </a:p>
        </p:txBody>
      </p:sp>
      <p:sp>
        <p:nvSpPr>
          <p:cNvPr id="256" name="CustomShape 3"/>
          <p:cNvSpPr/>
          <p:nvPr/>
        </p:nvSpPr>
        <p:spPr>
          <a:xfrm>
            <a:off x="5179680" y="6514200"/>
            <a:ext cx="3961080" cy="343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979D0883-8863-478D-BEE0-16861209DD3D}" type="slidenum">
              <a:rPr lang="en-GB" sz="1200" b="0" strike="noStrike" spc="-1">
                <a:solidFill>
                  <a:srgbClr val="000000"/>
                </a:solidFill>
                <a:latin typeface="Calibri"/>
                <a:ea typeface="+mn-ea"/>
              </a:rPr>
              <a:t>7</a:t>
            </a:fld>
            <a:endParaRPr lang="de-DE" sz="1200" b="0" strike="noStrike" spc="-1">
              <a:latin typeface="Calibri"/>
            </a:endParaRPr>
          </a:p>
        </p:txBody>
      </p:sp>
    </p:spTree>
    <p:extLst>
      <p:ext uri="{BB962C8B-B14F-4D97-AF65-F5344CB8AC3E}">
        <p14:creationId xmlns:p14="http://schemas.microsoft.com/office/powerpoint/2010/main" val="3958368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PlaceHolder 1"/>
          <p:cNvSpPr>
            <a:spLocks noGrp="1" noRot="1" noChangeAspect="1"/>
          </p:cNvSpPr>
          <p:nvPr>
            <p:ph type="sldImg"/>
          </p:nvPr>
        </p:nvSpPr>
        <p:spPr>
          <a:xfrm>
            <a:off x="2901950" y="857250"/>
            <a:ext cx="3340100" cy="2312988"/>
          </a:xfrm>
          <a:prstGeom prst="rect">
            <a:avLst/>
          </a:prstGeom>
        </p:spPr>
      </p:sp>
      <p:sp>
        <p:nvSpPr>
          <p:cNvPr id="258" name="PlaceHolder 2"/>
          <p:cNvSpPr>
            <a:spLocks noGrp="1"/>
          </p:cNvSpPr>
          <p:nvPr>
            <p:ph type="body"/>
          </p:nvPr>
        </p:nvSpPr>
        <p:spPr>
          <a:xfrm>
            <a:off x="914400" y="3300480"/>
            <a:ext cx="7314120" cy="2699280"/>
          </a:xfrm>
          <a:prstGeom prst="rect">
            <a:avLst/>
          </a:prstGeom>
        </p:spPr>
        <p:txBody>
          <a:bodyPr lIns="0" tIns="0" rIns="0" bIns="0">
            <a:noAutofit/>
          </a:bodyPr>
          <a:lstStyle/>
          <a:p>
            <a:pPr marL="216000" indent="-215280">
              <a:lnSpc>
                <a:spcPct val="100000"/>
              </a:lnSpc>
              <a:tabLst>
                <a:tab pos="0" algn="l"/>
              </a:tabLst>
            </a:pPr>
            <a:r>
              <a:rPr lang="en-GB" sz="2000" b="0" strike="noStrike" spc="-1" dirty="0">
                <a:latin typeface="Calibri"/>
              </a:rPr>
              <a:t>An</a:t>
            </a:r>
            <a:r>
              <a:rPr lang="en-GB" sz="2000" b="0" strike="noStrike" spc="-1" baseline="0" dirty="0">
                <a:latin typeface="Calibri"/>
              </a:rPr>
              <a:t> dieser </a:t>
            </a:r>
            <a:r>
              <a:rPr lang="en-GB" sz="2000" b="0" strike="noStrike" spc="-1" baseline="0" dirty="0" err="1">
                <a:latin typeface="Calibri"/>
              </a:rPr>
              <a:t>Stelle</a:t>
            </a:r>
            <a:r>
              <a:rPr lang="en-GB" sz="2000" b="0" strike="noStrike" spc="-1" dirty="0">
                <a:latin typeface="Calibri"/>
              </a:rPr>
              <a:t> ein Beispiel zur Situation in Kambodscha: der Mindestlohn wurde zuletzt von ca. 140 € auf 160 € erhöht.</a:t>
            </a:r>
            <a:r>
              <a:rPr lang="en-GB" sz="2000" b="0" strike="noStrike" spc="-1" baseline="0" dirty="0">
                <a:latin typeface="Calibri"/>
              </a:rPr>
              <a:t> G</a:t>
            </a:r>
            <a:r>
              <a:rPr lang="en-GB" sz="2000" b="0" strike="noStrike" spc="-1" dirty="0">
                <a:latin typeface="Calibri"/>
              </a:rPr>
              <a:t>leichzeitig wurden aber auch die Produktionsziele für die ArbeiterInnen hochgesetzt . Jetzt müssen in der gleichen Zeit die Produktionsvorgaben von einer wesentlich geringeren Anzahl an ArbeiterInnen erfüllt werden. So ist durch den enormen Anstieg des Arbeitspensums die Lohnerhöhungen kaum noch zu spüren.</a:t>
            </a:r>
            <a:endParaRPr lang="de-DE" sz="2000" b="0" strike="noStrike" spc="-1" dirty="0">
              <a:latin typeface="Calibri"/>
            </a:endParaRPr>
          </a:p>
          <a:p>
            <a:pPr marL="216000" indent="-215280">
              <a:lnSpc>
                <a:spcPct val="100000"/>
              </a:lnSpc>
              <a:tabLst>
                <a:tab pos="0" algn="l"/>
              </a:tabLst>
            </a:pPr>
            <a:r>
              <a:rPr lang="en-GB" sz="2000" b="0" strike="noStrike" spc="-1" dirty="0">
                <a:latin typeface="Calibri"/>
              </a:rPr>
              <a:t>Quelle: </a:t>
            </a:r>
            <a:endParaRPr lang="de-DE" sz="2000" b="0" strike="noStrike" spc="-1" dirty="0">
              <a:latin typeface="Calibri"/>
            </a:endParaRPr>
          </a:p>
          <a:p>
            <a:pPr marL="216000" indent="-215280">
              <a:lnSpc>
                <a:spcPct val="100000"/>
              </a:lnSpc>
              <a:tabLst>
                <a:tab pos="0" algn="l"/>
              </a:tabLst>
            </a:pPr>
            <a:r>
              <a:rPr lang="en-GB" sz="2000" b="0" strike="noStrike" spc="-1" dirty="0">
                <a:latin typeface="Calibri"/>
              </a:rPr>
              <a:t>https://suedostasien.net/ein-hoeherer-mindestlohn-ist-nicht-alles/ , Stand 25.02.21</a:t>
            </a:r>
            <a:endParaRPr lang="de-DE" sz="2000" b="0" strike="noStrike" spc="-1" dirty="0">
              <a:latin typeface="Calibri"/>
            </a:endParaRPr>
          </a:p>
          <a:p>
            <a:pPr marL="216000" indent="-215280">
              <a:lnSpc>
                <a:spcPct val="100000"/>
              </a:lnSpc>
              <a:tabLst>
                <a:tab pos="0" algn="l"/>
              </a:tabLst>
            </a:pPr>
            <a:r>
              <a:rPr lang="en-GB" sz="2000" b="0" strike="noStrike" spc="-1" dirty="0">
                <a:latin typeface="Calibri"/>
              </a:rPr>
              <a:t>https://www.tagesschau.de/ausland/textilarbeiterinnen-kambodscha-101.html, Tagesthemen vom 10.6.2019, Stand 15.02.21</a:t>
            </a:r>
            <a:endParaRPr lang="de-DE" sz="2000" b="0" strike="noStrike" spc="-1" dirty="0">
              <a:latin typeface="Calibri"/>
            </a:endParaRPr>
          </a:p>
          <a:p>
            <a:pPr marL="216000" indent="-215280">
              <a:lnSpc>
                <a:spcPct val="100000"/>
              </a:lnSpc>
              <a:tabLst>
                <a:tab pos="0" algn="l"/>
              </a:tabLst>
            </a:pPr>
            <a:r>
              <a:rPr lang="en-GB" sz="2000" b="0" strike="noStrike" spc="-1" dirty="0">
                <a:latin typeface="Calibri"/>
              </a:rPr>
              <a:t>https://saubere-kleidung.de/2015/03/schneller-arbeiten-oder-raus/ , Stand 25.02.21</a:t>
            </a:r>
            <a:endParaRPr lang="de-DE" sz="2000" b="0" strike="noStrike" spc="-1" dirty="0">
              <a:latin typeface="Calibri"/>
            </a:endParaRPr>
          </a:p>
          <a:p>
            <a:pPr marL="216000" indent="-215280">
              <a:lnSpc>
                <a:spcPct val="100000"/>
              </a:lnSpc>
              <a:tabLst>
                <a:tab pos="0" algn="l"/>
              </a:tabLst>
            </a:pPr>
            <a:endParaRPr lang="de-DE" sz="2000" b="0" strike="noStrike" spc="-1" dirty="0">
              <a:latin typeface="Calibri"/>
            </a:endParaRPr>
          </a:p>
          <a:p>
            <a:pPr marL="216000" marR="0" lvl="0" indent="-215280" algn="l" defTabSz="914400" rtl="0" eaLnBrk="1" fontAlgn="auto" latinLnBrk="0" hangingPunct="1">
              <a:lnSpc>
                <a:spcPct val="100000"/>
              </a:lnSpc>
              <a:spcBef>
                <a:spcPts val="0"/>
              </a:spcBef>
              <a:spcAft>
                <a:spcPts val="0"/>
              </a:spcAft>
              <a:buClrTx/>
              <a:buSzTx/>
              <a:buFontTx/>
              <a:buNone/>
              <a:tabLst>
                <a:tab pos="0" algn="l"/>
              </a:tabLst>
              <a:defRPr/>
            </a:pPr>
            <a:r>
              <a:rPr lang="en-GB" sz="2000" b="0" strike="noStrike" spc="-1" dirty="0">
                <a:latin typeface="Calibri"/>
              </a:rPr>
              <a:t>Aufgabe für Einzelarbeit zur Reflexion der Situation von NäherInnen: Brief an eine Textilarbeiterin schreiben, Arbeitsblatt unter: </a:t>
            </a:r>
          </a:p>
          <a:p>
            <a:pPr marL="216000" marR="0" lvl="0" indent="-215280" algn="l" defTabSz="914400" rtl="0" eaLnBrk="1" fontAlgn="auto" latinLnBrk="0" hangingPunct="1">
              <a:lnSpc>
                <a:spcPct val="100000"/>
              </a:lnSpc>
              <a:spcBef>
                <a:spcPts val="0"/>
              </a:spcBef>
              <a:spcAft>
                <a:spcPts val="0"/>
              </a:spcAft>
              <a:buClrTx/>
              <a:buSzTx/>
              <a:buFontTx/>
              <a:buNone/>
              <a:tabLst>
                <a:tab pos="0" algn="l"/>
              </a:tabLst>
              <a:defRPr/>
            </a:pPr>
            <a:r>
              <a:rPr lang="de-DE" sz="2000" b="0" strike="noStrike" spc="-1" dirty="0">
                <a:latin typeface="+mn-lt"/>
              </a:rPr>
              <a:t>https://www.uni-ulm.de/mawi/bntextillabor/bildungsangebote/lehrkraefte/</a:t>
            </a:r>
          </a:p>
          <a:p>
            <a:pPr marL="216000" indent="-215280">
              <a:lnSpc>
                <a:spcPct val="100000"/>
              </a:lnSpc>
              <a:tabLst>
                <a:tab pos="0" algn="l"/>
              </a:tabLst>
            </a:pPr>
            <a:endParaRPr lang="de-DE" sz="2000" b="0" strike="noStrike" spc="-1" dirty="0">
              <a:latin typeface="Calibri"/>
            </a:endParaRPr>
          </a:p>
          <a:p>
            <a:pPr marL="216000" indent="-215280">
              <a:lnSpc>
                <a:spcPct val="100000"/>
              </a:lnSpc>
              <a:tabLst>
                <a:tab pos="0" algn="l"/>
              </a:tabLst>
            </a:pPr>
            <a:endParaRPr lang="de-DE" sz="2000" b="0" strike="noStrike" spc="-1" dirty="0">
              <a:latin typeface="Calibri"/>
            </a:endParaRPr>
          </a:p>
        </p:txBody>
      </p:sp>
      <p:sp>
        <p:nvSpPr>
          <p:cNvPr id="259" name="CustomShape 3"/>
          <p:cNvSpPr/>
          <p:nvPr/>
        </p:nvSpPr>
        <p:spPr>
          <a:xfrm>
            <a:off x="5179680" y="6514200"/>
            <a:ext cx="3961080" cy="343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86234B4-26AA-4CDF-AE26-CBCF44066D7E}" type="slidenum">
              <a:rPr lang="en-GB" sz="1200" b="0" strike="noStrike" spc="-1">
                <a:solidFill>
                  <a:srgbClr val="000000"/>
                </a:solidFill>
                <a:latin typeface="Calibri"/>
                <a:ea typeface="+mn-ea"/>
              </a:rPr>
              <a:t>8</a:t>
            </a:fld>
            <a:endParaRPr lang="de-DE" sz="1200" b="0" strike="noStrike" spc="-1" dirty="0">
              <a:latin typeface="Calibri"/>
            </a:endParaRPr>
          </a:p>
        </p:txBody>
      </p:sp>
    </p:spTree>
    <p:extLst>
      <p:ext uri="{BB962C8B-B14F-4D97-AF65-F5344CB8AC3E}">
        <p14:creationId xmlns:p14="http://schemas.microsoft.com/office/powerpoint/2010/main" val="2554462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PlaceHolder 1"/>
          <p:cNvSpPr>
            <a:spLocks noGrp="1"/>
          </p:cNvSpPr>
          <p:nvPr>
            <p:ph type="body"/>
          </p:nvPr>
        </p:nvSpPr>
        <p:spPr>
          <a:xfrm>
            <a:off x="914400" y="3257640"/>
            <a:ext cx="7314120" cy="3085200"/>
          </a:xfrm>
          <a:prstGeom prst="rect">
            <a:avLst/>
          </a:prstGeom>
        </p:spPr>
        <p:txBody>
          <a:bodyPr lIns="0" tIns="91440" rIns="0" bIns="91440">
            <a:noAutofit/>
          </a:bodyPr>
          <a:lstStyle/>
          <a:p>
            <a:pPr marL="216000" indent="-215280">
              <a:lnSpc>
                <a:spcPct val="100000"/>
              </a:lnSpc>
              <a:tabLst>
                <a:tab pos="0" algn="l"/>
              </a:tabLst>
            </a:pPr>
            <a:r>
              <a:rPr lang="de-DE" sz="2000" b="0" strike="noStrike" spc="-1" dirty="0">
                <a:latin typeface="Calibri"/>
              </a:rPr>
              <a:t>Alternativ zum Vortrag dieser Folie können die </a:t>
            </a:r>
            <a:r>
              <a:rPr lang="de-DE" sz="2000" b="0" strike="noStrike" spc="-1" dirty="0" err="1">
                <a:latin typeface="Calibri"/>
              </a:rPr>
              <a:t>SchülerInnen</a:t>
            </a:r>
            <a:r>
              <a:rPr lang="de-DE" sz="2000" b="0" strike="noStrike" spc="-1" dirty="0">
                <a:latin typeface="Calibri"/>
              </a:rPr>
              <a:t> in Gruppenarbeit ein Arbeitsblatt bearbeiten, in dem sie die Kostenanteile vorab selbst einschätzen. Die Auflösung erfolgt dann abschließend mit der Folie.</a:t>
            </a:r>
          </a:p>
          <a:p>
            <a:pPr marL="216000" indent="-215280">
              <a:lnSpc>
                <a:spcPct val="100000"/>
              </a:lnSpc>
              <a:tabLst>
                <a:tab pos="0" algn="l"/>
              </a:tabLst>
            </a:pPr>
            <a:r>
              <a:rPr lang="de-DE" sz="2000" b="0" u="none" strike="noStrike" spc="-1" dirty="0">
                <a:uFillTx/>
                <a:latin typeface="Calibri"/>
              </a:rPr>
              <a:t>Arbeitsblatt, bestehend aus Aufgabenblatt und Lösung:</a:t>
            </a:r>
          </a:p>
          <a:p>
            <a:pPr marL="216000" marR="0" lvl="0" indent="-215280" algn="l" defTabSz="914400" rtl="0" eaLnBrk="1" fontAlgn="auto" latinLnBrk="0" hangingPunct="1">
              <a:lnSpc>
                <a:spcPct val="100000"/>
              </a:lnSpc>
              <a:spcBef>
                <a:spcPts val="0"/>
              </a:spcBef>
              <a:spcAft>
                <a:spcPts val="0"/>
              </a:spcAft>
              <a:buClrTx/>
              <a:buSzTx/>
              <a:buFontTx/>
              <a:buNone/>
              <a:tabLst>
                <a:tab pos="0" algn="l"/>
              </a:tabLst>
              <a:defRPr/>
            </a:pPr>
            <a:r>
              <a:rPr lang="de-DE" sz="2000" b="0" u="none" strike="noStrike" spc="-1" dirty="0">
                <a:latin typeface="+mn-lt"/>
              </a:rPr>
              <a:t>https://www.uni-ulm.de/mawi/bntextillabor/bildungsangebote/lehrkraefte/</a:t>
            </a:r>
          </a:p>
          <a:p>
            <a:pPr marL="216000" indent="-215280">
              <a:lnSpc>
                <a:spcPct val="100000"/>
              </a:lnSpc>
              <a:tabLst>
                <a:tab pos="0" algn="l"/>
              </a:tabLst>
            </a:pPr>
            <a:endParaRPr lang="de-DE" sz="2000" b="0" strike="noStrike" spc="-1" dirty="0">
              <a:latin typeface="Calibri"/>
            </a:endParaRPr>
          </a:p>
          <a:p>
            <a:pPr marL="216000" indent="-215280">
              <a:lnSpc>
                <a:spcPct val="100000"/>
              </a:lnSpc>
              <a:tabLst>
                <a:tab pos="0" algn="l"/>
              </a:tabLst>
            </a:pPr>
            <a:r>
              <a:rPr lang="de-DE" sz="2000" b="0" strike="noStrike" spc="-1" dirty="0">
                <a:latin typeface="Calibri"/>
              </a:rPr>
              <a:t>Quellen:</a:t>
            </a:r>
          </a:p>
          <a:p>
            <a:pPr marL="216000" indent="-215280">
              <a:lnSpc>
                <a:spcPct val="100000"/>
              </a:lnSpc>
              <a:tabLst>
                <a:tab pos="0" algn="l"/>
              </a:tabLst>
            </a:pPr>
            <a:r>
              <a:rPr lang="de-DE" sz="2000" b="0" strike="noStrike" spc="-1" dirty="0">
                <a:latin typeface="Calibri"/>
              </a:rPr>
              <a:t>https://www.fairfashionguide.de/index.php/infoboxen/item/23-was-kostet-mein-t-shirt ,  Stand 25.02.2021</a:t>
            </a:r>
          </a:p>
          <a:p>
            <a:pPr marL="216000" indent="-215280">
              <a:lnSpc>
                <a:spcPct val="100000"/>
              </a:lnSpc>
              <a:tabLst>
                <a:tab pos="0" algn="l"/>
              </a:tabLst>
            </a:pPr>
            <a:r>
              <a:rPr lang="de-DE" sz="2000" b="0" strike="noStrike" spc="-1" dirty="0">
                <a:latin typeface="Calibri"/>
              </a:rPr>
              <a:t>https://api.fairwear.org/wp-content/uploads/2016/06/ClimbingtheLadderReport.pdf ,  Stand 25.02.2021</a:t>
            </a:r>
          </a:p>
          <a:p>
            <a:pPr marL="216000" indent="-215280">
              <a:lnSpc>
                <a:spcPct val="100000"/>
              </a:lnSpc>
              <a:tabLst>
                <a:tab pos="0" algn="l"/>
              </a:tabLst>
            </a:pPr>
            <a:endParaRPr lang="de-DE" sz="2000" b="0" strike="noStrike" spc="-1" dirty="0">
              <a:latin typeface="Calibri"/>
            </a:endParaRPr>
          </a:p>
          <a:p>
            <a:pPr marL="216000" indent="-215280">
              <a:lnSpc>
                <a:spcPct val="100000"/>
              </a:lnSpc>
              <a:tabLst>
                <a:tab pos="0" algn="l"/>
              </a:tabLst>
            </a:pPr>
            <a:r>
              <a:rPr lang="de-DE" sz="2000" b="0" strike="noStrike" spc="-1" dirty="0">
                <a:latin typeface="Calibri"/>
              </a:rPr>
              <a:t>Verweis auf Bildquelle Fair Wear Foundation bei: https://saubere-kleidung.de/2017/12/3-entscheidende-rolle-fuer-marken-und-modehaendler/ ,  Stand 25.02.2021</a:t>
            </a:r>
          </a:p>
          <a:p>
            <a:pPr marL="216000" indent="-215280">
              <a:lnSpc>
                <a:spcPct val="100000"/>
              </a:lnSpc>
              <a:tabLst>
                <a:tab pos="0" algn="l"/>
              </a:tabLst>
            </a:pPr>
            <a:endParaRPr lang="de-DE" sz="2000" b="0" strike="noStrike" spc="-1" dirty="0">
              <a:latin typeface="Calibri"/>
            </a:endParaRPr>
          </a:p>
          <a:p>
            <a:pPr marL="216000" indent="-215280">
              <a:lnSpc>
                <a:spcPct val="100000"/>
              </a:lnSpc>
              <a:tabLst>
                <a:tab pos="0" algn="l"/>
              </a:tabLst>
            </a:pPr>
            <a:r>
              <a:rPr lang="de-DE" sz="2000" b="0" strike="noStrike" spc="-1" dirty="0">
                <a:latin typeface="Calibri"/>
              </a:rPr>
              <a:t>Hier ist der Preis eines T-Shirts aufgeschlüsselt. Ausgegangen wird von einem T-Shirt zum Ladenpreis von 30 €, also schon deutlich über dem Preisniveau der Billigketten wie Primark, Kick, H&amp;M etc.. Dieses „Modell-T-Shirt“ wird in Bangladesh hergestellt.</a:t>
            </a:r>
          </a:p>
          <a:p>
            <a:pPr marL="216000" indent="-215280">
              <a:lnSpc>
                <a:spcPct val="100000"/>
              </a:lnSpc>
              <a:tabLst>
                <a:tab pos="0" algn="l"/>
              </a:tabLst>
            </a:pPr>
            <a:r>
              <a:rPr lang="de-DE" sz="2000" b="0" strike="noStrike" spc="-1" dirty="0">
                <a:latin typeface="Calibri"/>
              </a:rPr>
              <a:t>Die Zusammensetzung des Preises lässt sich in 8 Teilbereiche aufschlüsseln.</a:t>
            </a:r>
          </a:p>
          <a:p>
            <a:pPr marL="216000" indent="-215280">
              <a:lnSpc>
                <a:spcPct val="100000"/>
              </a:lnSpc>
              <a:tabLst>
                <a:tab pos="0" algn="l"/>
              </a:tabLst>
            </a:pPr>
            <a:r>
              <a:rPr lang="de-DE" sz="2000" b="0" strike="noStrike" spc="-1" dirty="0">
                <a:latin typeface="Calibri"/>
              </a:rPr>
              <a:t>Wie der grafischen Darstellung zu entnehmen ist, geht der geringste Anteil des Endpreises in die Löhne der ArbeiterInnen und liegt noch unter den Fixkosten für die Bereitstellung und den Betrieb der Produktionsstätten. Dann folgen der Profit des Lieferanten vor Ort und der des Zwischenhändlers. Die meisten Textilunternehmen beauftragen Zwischenhändler mit der Herstellung ihrer Waren. Dadurch wird die textile Kette länger und unübersichtlicher und der mögliche Nachweis von Verantwortung für Missstände deutlich schwieriger.</a:t>
            </a:r>
          </a:p>
          <a:p>
            <a:pPr marL="216000" indent="-215280">
              <a:lnSpc>
                <a:spcPct val="100000"/>
              </a:lnSpc>
              <a:tabLst>
                <a:tab pos="0" algn="l"/>
              </a:tabLst>
            </a:pPr>
            <a:endParaRPr lang="de-DE" sz="2000" b="0" strike="noStrike" spc="-1" dirty="0">
              <a:latin typeface="Calibri"/>
            </a:endParaRPr>
          </a:p>
          <a:p>
            <a:pPr marL="216000" indent="-215280">
              <a:lnSpc>
                <a:spcPct val="100000"/>
              </a:lnSpc>
              <a:tabLst>
                <a:tab pos="0" algn="l"/>
              </a:tabLst>
            </a:pPr>
            <a:r>
              <a:rPr lang="de-DE" sz="2000" b="0" strike="noStrike" spc="-1" dirty="0">
                <a:latin typeface="Calibri"/>
              </a:rPr>
              <a:t>Über den weiten Transportweg der Textilien rund um die Welt wurde anfangs schon berichtet. Es ist vielleicht noch bekannt, das von über 50.000 km die Rede war.</a:t>
            </a:r>
          </a:p>
          <a:p>
            <a:pPr marL="216000" indent="-215280">
              <a:lnSpc>
                <a:spcPct val="100000"/>
              </a:lnSpc>
              <a:tabLst>
                <a:tab pos="0" algn="l"/>
              </a:tabLst>
            </a:pPr>
            <a:r>
              <a:rPr lang="de-DE" sz="2000" b="0" strike="noStrike" spc="-1" dirty="0">
                <a:latin typeface="Calibri"/>
              </a:rPr>
              <a:t>Im Vergleich zur enormen Wegstrecke der Textilien bis zum Endverbraucher ist der Anteil der Transportkosten am Endpreis mit 8% eher gering. Die Materialkosten betragen rund 12%, weitere 12 % fallen für den „Profit der Marke“ (und das Marketing) an.</a:t>
            </a:r>
          </a:p>
          <a:p>
            <a:pPr marL="216000" indent="-215280">
              <a:lnSpc>
                <a:spcPct val="100000"/>
              </a:lnSpc>
              <a:tabLst>
                <a:tab pos="0" algn="l"/>
              </a:tabLst>
            </a:pPr>
            <a:r>
              <a:rPr lang="de-DE" sz="2000" b="0" strike="noStrike" spc="-1" dirty="0">
                <a:latin typeface="Calibri"/>
              </a:rPr>
              <a:t>Den prozentual größten Anteil umfasst die Handelsspanne von 59 %, im vorliegenden Beispiel sind das 17,00 €, die den Ertrag bzw. Gewinn pro einzelnem T-Shirt für das Unternehmen, welches das T-Shirt an Endkunden verkauft, nach Abzug aller Kosten darstellen!!!</a:t>
            </a:r>
          </a:p>
          <a:p>
            <a:pPr marL="216000" indent="-215280">
              <a:lnSpc>
                <a:spcPct val="100000"/>
              </a:lnSpc>
              <a:tabLst>
                <a:tab pos="0" algn="l"/>
              </a:tabLst>
            </a:pPr>
            <a:r>
              <a:rPr lang="de-DE" sz="2000" b="0" strike="noStrike" spc="-1" dirty="0">
                <a:latin typeface="Calibri"/>
              </a:rPr>
              <a:t>Werden nun die 18 ct, die die Arbeiterin erhält, mit den 17,00</a:t>
            </a:r>
            <a:r>
              <a:rPr lang="de-DE" sz="2000" b="0" strike="noStrike" spc="-1" baseline="0" dirty="0">
                <a:latin typeface="Calibri"/>
              </a:rPr>
              <a:t> </a:t>
            </a:r>
            <a:r>
              <a:rPr lang="de-DE" sz="2000" b="0" strike="noStrike" spc="-1" dirty="0">
                <a:latin typeface="Calibri"/>
              </a:rPr>
              <a:t>€ , die das Unternehmen erhält, das an der Produktion praktisch gar nicht beteiligt war, verglichen, zeigt sich</a:t>
            </a:r>
            <a:r>
              <a:rPr lang="de-DE" sz="2000" b="0" strike="noStrike" spc="-1" baseline="0" dirty="0">
                <a:latin typeface="Calibri"/>
              </a:rPr>
              <a:t> </a:t>
            </a:r>
            <a:r>
              <a:rPr lang="de-DE" sz="2000" b="0" strike="noStrike" spc="-1" dirty="0">
                <a:latin typeface="Calibri"/>
              </a:rPr>
              <a:t>ein extrem unfaires System, welches unter anderem durch die undurchsichtige Lieferkette ermöglicht wird. Wie jeder Einzelne hier zu Veränderungen beitragen kann, wird in weiteren Unterrichtseinheiten zum Thema aufgezeigt.</a:t>
            </a:r>
          </a:p>
        </p:txBody>
      </p:sp>
      <p:sp>
        <p:nvSpPr>
          <p:cNvPr id="261" name="PlaceHolder 2"/>
          <p:cNvSpPr>
            <a:spLocks noGrp="1" noRot="1" noChangeAspect="1"/>
          </p:cNvSpPr>
          <p:nvPr>
            <p:ph type="sldImg"/>
          </p:nvPr>
        </p:nvSpPr>
        <p:spPr>
          <a:xfrm>
            <a:off x="2714625" y="514350"/>
            <a:ext cx="3714750" cy="2571750"/>
          </a:xfrm>
          <a:prstGeom prst="rect">
            <a:avLst/>
          </a:prstGeom>
        </p:spPr>
      </p:sp>
    </p:spTree>
    <p:extLst>
      <p:ext uri="{BB962C8B-B14F-4D97-AF65-F5344CB8AC3E}">
        <p14:creationId xmlns:p14="http://schemas.microsoft.com/office/powerpoint/2010/main" val="980221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
        <p:nvSpPr>
          <p:cNvPr id="24" name="PlaceHolder 2"/>
          <p:cNvSpPr>
            <a:spLocks noGrp="1"/>
          </p:cNvSpPr>
          <p:nvPr>
            <p:ph type="body"/>
          </p:nvPr>
        </p:nvSpPr>
        <p:spPr>
          <a:xfrm>
            <a:off x="495000" y="1604520"/>
            <a:ext cx="8914680" cy="1896840"/>
          </a:xfrm>
          <a:prstGeom prst="rect">
            <a:avLst/>
          </a:prstGeom>
        </p:spPr>
        <p:txBody>
          <a:bodyPr lIns="0" tIns="0" rIns="0" bIns="0">
            <a:normAutofit/>
          </a:bodyPr>
          <a:lstStyle/>
          <a:p>
            <a:endParaRPr lang="de-DE" sz="3200" b="0" strike="noStrike" spc="-1">
              <a:latin typeface="Calibri"/>
            </a:endParaRPr>
          </a:p>
        </p:txBody>
      </p:sp>
      <p:sp>
        <p:nvSpPr>
          <p:cNvPr id="25" name="PlaceHolder 3"/>
          <p:cNvSpPr>
            <a:spLocks noGrp="1"/>
          </p:cNvSpPr>
          <p:nvPr>
            <p:ph type="body"/>
          </p:nvPr>
        </p:nvSpPr>
        <p:spPr>
          <a:xfrm>
            <a:off x="495000" y="3682080"/>
            <a:ext cx="8914680" cy="1896840"/>
          </a:xfrm>
          <a:prstGeom prst="rect">
            <a:avLst/>
          </a:prstGeom>
        </p:spPr>
        <p:txBody>
          <a:bodyPr lIns="0" tIns="0" rIns="0" bIns="0">
            <a:normAutofit/>
          </a:bodyPr>
          <a:lstStyle/>
          <a:p>
            <a:endParaRPr lang="de-DE" sz="3200" b="0" strike="noStrike" spc="-1">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
        <p:nvSpPr>
          <p:cNvPr id="27"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de-DE" sz="3200" b="0" strike="noStrike" spc="-1">
              <a:latin typeface="Calibri"/>
            </a:endParaRPr>
          </a:p>
        </p:txBody>
      </p:sp>
      <p:sp>
        <p:nvSpPr>
          <p:cNvPr id="28"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de-DE" sz="3200" b="0" strike="noStrike" spc="-1">
              <a:latin typeface="Calibri"/>
            </a:endParaRPr>
          </a:p>
        </p:txBody>
      </p:sp>
      <p:sp>
        <p:nvSpPr>
          <p:cNvPr id="29" name="PlaceHolder 4"/>
          <p:cNvSpPr>
            <a:spLocks noGrp="1"/>
          </p:cNvSpPr>
          <p:nvPr>
            <p:ph type="body"/>
          </p:nvPr>
        </p:nvSpPr>
        <p:spPr>
          <a:xfrm>
            <a:off x="495000" y="3682080"/>
            <a:ext cx="4350240" cy="1896840"/>
          </a:xfrm>
          <a:prstGeom prst="rect">
            <a:avLst/>
          </a:prstGeom>
        </p:spPr>
        <p:txBody>
          <a:bodyPr lIns="0" tIns="0" rIns="0" bIns="0">
            <a:normAutofit/>
          </a:bodyPr>
          <a:lstStyle/>
          <a:p>
            <a:endParaRPr lang="de-DE" sz="3200" b="0" strike="noStrike" spc="-1">
              <a:latin typeface="Calibri"/>
            </a:endParaRPr>
          </a:p>
        </p:txBody>
      </p:sp>
      <p:sp>
        <p:nvSpPr>
          <p:cNvPr id="30" name="PlaceHolder 5"/>
          <p:cNvSpPr>
            <a:spLocks noGrp="1"/>
          </p:cNvSpPr>
          <p:nvPr>
            <p:ph type="body"/>
          </p:nvPr>
        </p:nvSpPr>
        <p:spPr>
          <a:xfrm>
            <a:off x="5063040" y="3682080"/>
            <a:ext cx="4350240" cy="1896840"/>
          </a:xfrm>
          <a:prstGeom prst="rect">
            <a:avLst/>
          </a:prstGeom>
        </p:spPr>
        <p:txBody>
          <a:bodyPr lIns="0" tIns="0" rIns="0" bIns="0">
            <a:normAutofit/>
          </a:bodyPr>
          <a:lstStyle/>
          <a:p>
            <a:endParaRPr lang="de-DE" sz="3200" b="0" strike="noStrike" spc="-1">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
        <p:nvSpPr>
          <p:cNvPr id="32" name="PlaceHolder 2"/>
          <p:cNvSpPr>
            <a:spLocks noGrp="1"/>
          </p:cNvSpPr>
          <p:nvPr>
            <p:ph type="body"/>
          </p:nvPr>
        </p:nvSpPr>
        <p:spPr>
          <a:xfrm>
            <a:off x="495000" y="1604520"/>
            <a:ext cx="2870280" cy="1896840"/>
          </a:xfrm>
          <a:prstGeom prst="rect">
            <a:avLst/>
          </a:prstGeom>
        </p:spPr>
        <p:txBody>
          <a:bodyPr lIns="0" tIns="0" rIns="0" bIns="0">
            <a:normAutofit/>
          </a:bodyPr>
          <a:lstStyle/>
          <a:p>
            <a:endParaRPr lang="de-DE" sz="3200" b="0" strike="noStrike" spc="-1">
              <a:latin typeface="Calibri"/>
            </a:endParaRPr>
          </a:p>
        </p:txBody>
      </p:sp>
      <p:sp>
        <p:nvSpPr>
          <p:cNvPr id="33" name="PlaceHolder 3"/>
          <p:cNvSpPr>
            <a:spLocks noGrp="1"/>
          </p:cNvSpPr>
          <p:nvPr>
            <p:ph type="body"/>
          </p:nvPr>
        </p:nvSpPr>
        <p:spPr>
          <a:xfrm>
            <a:off x="3509280" y="1604520"/>
            <a:ext cx="2870280" cy="1896840"/>
          </a:xfrm>
          <a:prstGeom prst="rect">
            <a:avLst/>
          </a:prstGeom>
        </p:spPr>
        <p:txBody>
          <a:bodyPr lIns="0" tIns="0" rIns="0" bIns="0">
            <a:normAutofit/>
          </a:bodyPr>
          <a:lstStyle/>
          <a:p>
            <a:endParaRPr lang="de-DE" sz="3200" b="0" strike="noStrike" spc="-1">
              <a:latin typeface="Calibri"/>
            </a:endParaRPr>
          </a:p>
        </p:txBody>
      </p:sp>
      <p:sp>
        <p:nvSpPr>
          <p:cNvPr id="34" name="PlaceHolder 4"/>
          <p:cNvSpPr>
            <a:spLocks noGrp="1"/>
          </p:cNvSpPr>
          <p:nvPr>
            <p:ph type="body"/>
          </p:nvPr>
        </p:nvSpPr>
        <p:spPr>
          <a:xfrm>
            <a:off x="6523200" y="1604520"/>
            <a:ext cx="2870280" cy="1896840"/>
          </a:xfrm>
          <a:prstGeom prst="rect">
            <a:avLst/>
          </a:prstGeom>
        </p:spPr>
        <p:txBody>
          <a:bodyPr lIns="0" tIns="0" rIns="0" bIns="0">
            <a:normAutofit/>
          </a:bodyPr>
          <a:lstStyle/>
          <a:p>
            <a:endParaRPr lang="de-DE" sz="3200" b="0" strike="noStrike" spc="-1">
              <a:latin typeface="Calibri"/>
            </a:endParaRPr>
          </a:p>
        </p:txBody>
      </p:sp>
      <p:sp>
        <p:nvSpPr>
          <p:cNvPr id="35" name="PlaceHolder 5"/>
          <p:cNvSpPr>
            <a:spLocks noGrp="1"/>
          </p:cNvSpPr>
          <p:nvPr>
            <p:ph type="body"/>
          </p:nvPr>
        </p:nvSpPr>
        <p:spPr>
          <a:xfrm>
            <a:off x="495000" y="3682080"/>
            <a:ext cx="2870280" cy="1896840"/>
          </a:xfrm>
          <a:prstGeom prst="rect">
            <a:avLst/>
          </a:prstGeom>
        </p:spPr>
        <p:txBody>
          <a:bodyPr lIns="0" tIns="0" rIns="0" bIns="0">
            <a:normAutofit/>
          </a:bodyPr>
          <a:lstStyle/>
          <a:p>
            <a:endParaRPr lang="de-DE" sz="3200" b="0" strike="noStrike" spc="-1">
              <a:latin typeface="Calibri"/>
            </a:endParaRPr>
          </a:p>
        </p:txBody>
      </p:sp>
      <p:sp>
        <p:nvSpPr>
          <p:cNvPr id="36" name="PlaceHolder 6"/>
          <p:cNvSpPr>
            <a:spLocks noGrp="1"/>
          </p:cNvSpPr>
          <p:nvPr>
            <p:ph type="body"/>
          </p:nvPr>
        </p:nvSpPr>
        <p:spPr>
          <a:xfrm>
            <a:off x="3509280" y="3682080"/>
            <a:ext cx="2870280" cy="1896840"/>
          </a:xfrm>
          <a:prstGeom prst="rect">
            <a:avLst/>
          </a:prstGeom>
        </p:spPr>
        <p:txBody>
          <a:bodyPr lIns="0" tIns="0" rIns="0" bIns="0">
            <a:normAutofit/>
          </a:bodyPr>
          <a:lstStyle/>
          <a:p>
            <a:endParaRPr lang="de-DE" sz="3200" b="0" strike="noStrike" spc="-1">
              <a:latin typeface="Calibri"/>
            </a:endParaRPr>
          </a:p>
        </p:txBody>
      </p:sp>
      <p:sp>
        <p:nvSpPr>
          <p:cNvPr id="37" name="PlaceHolder 7"/>
          <p:cNvSpPr>
            <a:spLocks noGrp="1"/>
          </p:cNvSpPr>
          <p:nvPr>
            <p:ph type="body"/>
          </p:nvPr>
        </p:nvSpPr>
        <p:spPr>
          <a:xfrm>
            <a:off x="6523200" y="3682080"/>
            <a:ext cx="2870280" cy="1896840"/>
          </a:xfrm>
          <a:prstGeom prst="rect">
            <a:avLst/>
          </a:prstGeom>
        </p:spPr>
        <p:txBody>
          <a:bodyPr lIns="0" tIns="0" rIns="0" bIns="0">
            <a:normAutofit/>
          </a:bodyPr>
          <a:lstStyle/>
          <a:p>
            <a:endParaRPr lang="de-DE" sz="3200" b="0" strike="noStrike" spc="-1">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
        <p:nvSpPr>
          <p:cNvPr id="41" name="PlaceHolder 2"/>
          <p:cNvSpPr>
            <a:spLocks noGrp="1"/>
          </p:cNvSpPr>
          <p:nvPr>
            <p:ph type="subTitle"/>
          </p:nvPr>
        </p:nvSpPr>
        <p:spPr>
          <a:xfrm>
            <a:off x="495000" y="1604520"/>
            <a:ext cx="8914680" cy="3976920"/>
          </a:xfrm>
          <a:prstGeom prst="rect">
            <a:avLst/>
          </a:prstGeom>
        </p:spPr>
        <p:txBody>
          <a:bodyPr lIns="0" tIns="0" rIns="0" bIns="0" anchor="ctr">
            <a:noAutofit/>
          </a:bodyPr>
          <a:lstStyle/>
          <a:p>
            <a:pPr algn="ctr"/>
            <a:endParaRPr lang="de-DE" sz="3200" b="0" strike="noStrike" spc="-1">
              <a:latin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
        <p:nvSpPr>
          <p:cNvPr id="43" name="PlaceHolder 2"/>
          <p:cNvSpPr>
            <a:spLocks noGrp="1"/>
          </p:cNvSpPr>
          <p:nvPr>
            <p:ph type="body"/>
          </p:nvPr>
        </p:nvSpPr>
        <p:spPr>
          <a:xfrm>
            <a:off x="495000" y="1604520"/>
            <a:ext cx="8914680" cy="3976920"/>
          </a:xfrm>
          <a:prstGeom prst="rect">
            <a:avLst/>
          </a:prstGeom>
        </p:spPr>
        <p:txBody>
          <a:bodyPr lIns="0" tIns="0" rIns="0" bIns="0">
            <a:normAutofit/>
          </a:bodyPr>
          <a:lstStyle/>
          <a:p>
            <a:endParaRPr lang="de-DE" sz="3200" b="0" strike="noStrike" spc="-1">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
        <p:nvSpPr>
          <p:cNvPr id="45" name="PlaceHolder 2"/>
          <p:cNvSpPr>
            <a:spLocks noGrp="1"/>
          </p:cNvSpPr>
          <p:nvPr>
            <p:ph type="body"/>
          </p:nvPr>
        </p:nvSpPr>
        <p:spPr>
          <a:xfrm>
            <a:off x="495000" y="1604520"/>
            <a:ext cx="4350240" cy="3976920"/>
          </a:xfrm>
          <a:prstGeom prst="rect">
            <a:avLst/>
          </a:prstGeom>
        </p:spPr>
        <p:txBody>
          <a:bodyPr lIns="0" tIns="0" rIns="0" bIns="0">
            <a:normAutofit/>
          </a:bodyPr>
          <a:lstStyle/>
          <a:p>
            <a:endParaRPr lang="de-DE" sz="3200" b="0" strike="noStrike" spc="-1">
              <a:latin typeface="Calibri"/>
            </a:endParaRPr>
          </a:p>
        </p:txBody>
      </p:sp>
      <p:sp>
        <p:nvSpPr>
          <p:cNvPr id="46" name="PlaceHolder 3"/>
          <p:cNvSpPr>
            <a:spLocks noGrp="1"/>
          </p:cNvSpPr>
          <p:nvPr>
            <p:ph type="body"/>
          </p:nvPr>
        </p:nvSpPr>
        <p:spPr>
          <a:xfrm>
            <a:off x="5063040" y="1604520"/>
            <a:ext cx="4350240" cy="3976920"/>
          </a:xfrm>
          <a:prstGeom prst="rect">
            <a:avLst/>
          </a:prstGeom>
        </p:spPr>
        <p:txBody>
          <a:bodyPr lIns="0" tIns="0" rIns="0" bIns="0">
            <a:normAutofit/>
          </a:bodyPr>
          <a:lstStyle/>
          <a:p>
            <a:endParaRPr lang="de-DE" sz="3200" b="0" strike="noStrike" spc="-1">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743040" y="1122480"/>
            <a:ext cx="8418960" cy="11063520"/>
          </a:xfrm>
          <a:prstGeom prst="rect">
            <a:avLst/>
          </a:prstGeom>
        </p:spPr>
        <p:txBody>
          <a:bodyPr lIns="0" tIns="0" rIns="0" bIns="0" anchor="ctr">
            <a:noAutofit/>
          </a:bodyPr>
          <a:lstStyle/>
          <a:p>
            <a:pPr algn="ctr"/>
            <a:endParaRPr lang="de-DE" sz="3200" b="0" strike="noStrike" spc="-1">
              <a:latin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
        <p:nvSpPr>
          <p:cNvPr id="50"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de-DE" sz="3200" b="0" strike="noStrike" spc="-1">
              <a:latin typeface="Calibri"/>
            </a:endParaRPr>
          </a:p>
        </p:txBody>
      </p:sp>
      <p:sp>
        <p:nvSpPr>
          <p:cNvPr id="51" name="PlaceHolder 3"/>
          <p:cNvSpPr>
            <a:spLocks noGrp="1"/>
          </p:cNvSpPr>
          <p:nvPr>
            <p:ph type="body"/>
          </p:nvPr>
        </p:nvSpPr>
        <p:spPr>
          <a:xfrm>
            <a:off x="5063040" y="1604520"/>
            <a:ext cx="4350240" cy="3976920"/>
          </a:xfrm>
          <a:prstGeom prst="rect">
            <a:avLst/>
          </a:prstGeom>
        </p:spPr>
        <p:txBody>
          <a:bodyPr lIns="0" tIns="0" rIns="0" bIns="0">
            <a:normAutofit/>
          </a:bodyPr>
          <a:lstStyle/>
          <a:p>
            <a:endParaRPr lang="de-DE" sz="3200" b="0" strike="noStrike" spc="-1">
              <a:latin typeface="Calibri"/>
            </a:endParaRPr>
          </a:p>
        </p:txBody>
      </p:sp>
      <p:sp>
        <p:nvSpPr>
          <p:cNvPr id="52" name="PlaceHolder 4"/>
          <p:cNvSpPr>
            <a:spLocks noGrp="1"/>
          </p:cNvSpPr>
          <p:nvPr>
            <p:ph type="body"/>
          </p:nvPr>
        </p:nvSpPr>
        <p:spPr>
          <a:xfrm>
            <a:off x="495000" y="3682080"/>
            <a:ext cx="4350240" cy="1896840"/>
          </a:xfrm>
          <a:prstGeom prst="rect">
            <a:avLst/>
          </a:prstGeom>
        </p:spPr>
        <p:txBody>
          <a:bodyPr lIns="0" tIns="0" rIns="0" bIns="0">
            <a:normAutofit/>
          </a:bodyPr>
          <a:lstStyle/>
          <a:p>
            <a:endParaRPr lang="de-DE" sz="3200" b="0" strike="noStrike" spc="-1">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
        <p:nvSpPr>
          <p:cNvPr id="3" name="PlaceHolder 2"/>
          <p:cNvSpPr>
            <a:spLocks noGrp="1"/>
          </p:cNvSpPr>
          <p:nvPr>
            <p:ph type="subTitle"/>
          </p:nvPr>
        </p:nvSpPr>
        <p:spPr>
          <a:xfrm>
            <a:off x="495000" y="1604520"/>
            <a:ext cx="8914680" cy="3976920"/>
          </a:xfrm>
          <a:prstGeom prst="rect">
            <a:avLst/>
          </a:prstGeom>
        </p:spPr>
        <p:txBody>
          <a:bodyPr lIns="0" tIns="0" rIns="0" bIns="0" anchor="ctr">
            <a:noAutofit/>
          </a:bodyPr>
          <a:lstStyle/>
          <a:p>
            <a:pPr algn="ctr"/>
            <a:endParaRPr lang="de-DE" sz="3200" b="0" strike="noStrike" spc="-1">
              <a:latin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
        <p:nvSpPr>
          <p:cNvPr id="54" name="PlaceHolder 2"/>
          <p:cNvSpPr>
            <a:spLocks noGrp="1"/>
          </p:cNvSpPr>
          <p:nvPr>
            <p:ph type="body"/>
          </p:nvPr>
        </p:nvSpPr>
        <p:spPr>
          <a:xfrm>
            <a:off x="495000" y="1604520"/>
            <a:ext cx="4350240" cy="3976920"/>
          </a:xfrm>
          <a:prstGeom prst="rect">
            <a:avLst/>
          </a:prstGeom>
        </p:spPr>
        <p:txBody>
          <a:bodyPr lIns="0" tIns="0" rIns="0" bIns="0">
            <a:normAutofit/>
          </a:bodyPr>
          <a:lstStyle/>
          <a:p>
            <a:endParaRPr lang="de-DE" sz="3200" b="0" strike="noStrike" spc="-1">
              <a:latin typeface="Calibri"/>
            </a:endParaRPr>
          </a:p>
        </p:txBody>
      </p:sp>
      <p:sp>
        <p:nvSpPr>
          <p:cNvPr id="55"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de-DE" sz="3200" b="0" strike="noStrike" spc="-1">
              <a:latin typeface="Calibri"/>
            </a:endParaRPr>
          </a:p>
        </p:txBody>
      </p:sp>
      <p:sp>
        <p:nvSpPr>
          <p:cNvPr id="56" name="PlaceHolder 4"/>
          <p:cNvSpPr>
            <a:spLocks noGrp="1"/>
          </p:cNvSpPr>
          <p:nvPr>
            <p:ph type="body"/>
          </p:nvPr>
        </p:nvSpPr>
        <p:spPr>
          <a:xfrm>
            <a:off x="5063040" y="3682080"/>
            <a:ext cx="4350240" cy="1896840"/>
          </a:xfrm>
          <a:prstGeom prst="rect">
            <a:avLst/>
          </a:prstGeom>
        </p:spPr>
        <p:txBody>
          <a:bodyPr lIns="0" tIns="0" rIns="0" bIns="0">
            <a:normAutofit/>
          </a:bodyPr>
          <a:lstStyle/>
          <a:p>
            <a:endParaRPr lang="de-DE" sz="3200" b="0" strike="noStrike" spc="-1">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
        <p:nvSpPr>
          <p:cNvPr id="58"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de-DE" sz="3200" b="0" strike="noStrike" spc="-1">
              <a:latin typeface="Calibri"/>
            </a:endParaRPr>
          </a:p>
        </p:txBody>
      </p:sp>
      <p:sp>
        <p:nvSpPr>
          <p:cNvPr id="59"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de-DE" sz="3200" b="0" strike="noStrike" spc="-1">
              <a:latin typeface="Calibri"/>
            </a:endParaRPr>
          </a:p>
        </p:txBody>
      </p:sp>
      <p:sp>
        <p:nvSpPr>
          <p:cNvPr id="60" name="PlaceHolder 4"/>
          <p:cNvSpPr>
            <a:spLocks noGrp="1"/>
          </p:cNvSpPr>
          <p:nvPr>
            <p:ph type="body"/>
          </p:nvPr>
        </p:nvSpPr>
        <p:spPr>
          <a:xfrm>
            <a:off x="495000" y="3682080"/>
            <a:ext cx="8914680" cy="1896840"/>
          </a:xfrm>
          <a:prstGeom prst="rect">
            <a:avLst/>
          </a:prstGeom>
        </p:spPr>
        <p:txBody>
          <a:bodyPr lIns="0" tIns="0" rIns="0" bIns="0">
            <a:normAutofit/>
          </a:bodyPr>
          <a:lstStyle/>
          <a:p>
            <a:endParaRPr lang="de-DE" sz="3200" b="0" strike="noStrike" spc="-1">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
        <p:nvSpPr>
          <p:cNvPr id="62" name="PlaceHolder 2"/>
          <p:cNvSpPr>
            <a:spLocks noGrp="1"/>
          </p:cNvSpPr>
          <p:nvPr>
            <p:ph type="body"/>
          </p:nvPr>
        </p:nvSpPr>
        <p:spPr>
          <a:xfrm>
            <a:off x="495000" y="1604520"/>
            <a:ext cx="8914680" cy="1896840"/>
          </a:xfrm>
          <a:prstGeom prst="rect">
            <a:avLst/>
          </a:prstGeom>
        </p:spPr>
        <p:txBody>
          <a:bodyPr lIns="0" tIns="0" rIns="0" bIns="0">
            <a:normAutofit/>
          </a:bodyPr>
          <a:lstStyle/>
          <a:p>
            <a:endParaRPr lang="de-DE" sz="3200" b="0" strike="noStrike" spc="-1">
              <a:latin typeface="Calibri"/>
            </a:endParaRPr>
          </a:p>
        </p:txBody>
      </p:sp>
      <p:sp>
        <p:nvSpPr>
          <p:cNvPr id="63" name="PlaceHolder 3"/>
          <p:cNvSpPr>
            <a:spLocks noGrp="1"/>
          </p:cNvSpPr>
          <p:nvPr>
            <p:ph type="body"/>
          </p:nvPr>
        </p:nvSpPr>
        <p:spPr>
          <a:xfrm>
            <a:off x="495000" y="3682080"/>
            <a:ext cx="8914680" cy="1896840"/>
          </a:xfrm>
          <a:prstGeom prst="rect">
            <a:avLst/>
          </a:prstGeom>
        </p:spPr>
        <p:txBody>
          <a:bodyPr lIns="0" tIns="0" rIns="0" bIns="0">
            <a:normAutofit/>
          </a:bodyPr>
          <a:lstStyle/>
          <a:p>
            <a:endParaRPr lang="de-DE" sz="3200" b="0" strike="noStrike" spc="-1">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
        <p:nvSpPr>
          <p:cNvPr id="65"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de-DE" sz="3200" b="0" strike="noStrike" spc="-1">
              <a:latin typeface="Calibri"/>
            </a:endParaRPr>
          </a:p>
        </p:txBody>
      </p:sp>
      <p:sp>
        <p:nvSpPr>
          <p:cNvPr id="66"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de-DE" sz="3200" b="0" strike="noStrike" spc="-1">
              <a:latin typeface="Calibri"/>
            </a:endParaRPr>
          </a:p>
        </p:txBody>
      </p:sp>
      <p:sp>
        <p:nvSpPr>
          <p:cNvPr id="67" name="PlaceHolder 4"/>
          <p:cNvSpPr>
            <a:spLocks noGrp="1"/>
          </p:cNvSpPr>
          <p:nvPr>
            <p:ph type="body"/>
          </p:nvPr>
        </p:nvSpPr>
        <p:spPr>
          <a:xfrm>
            <a:off x="495000" y="3682080"/>
            <a:ext cx="4350240" cy="1896840"/>
          </a:xfrm>
          <a:prstGeom prst="rect">
            <a:avLst/>
          </a:prstGeom>
        </p:spPr>
        <p:txBody>
          <a:bodyPr lIns="0" tIns="0" rIns="0" bIns="0">
            <a:normAutofit/>
          </a:bodyPr>
          <a:lstStyle/>
          <a:p>
            <a:endParaRPr lang="de-DE" sz="3200" b="0" strike="noStrike" spc="-1">
              <a:latin typeface="Calibri"/>
            </a:endParaRPr>
          </a:p>
        </p:txBody>
      </p:sp>
      <p:sp>
        <p:nvSpPr>
          <p:cNvPr id="68" name="PlaceHolder 5"/>
          <p:cNvSpPr>
            <a:spLocks noGrp="1"/>
          </p:cNvSpPr>
          <p:nvPr>
            <p:ph type="body"/>
          </p:nvPr>
        </p:nvSpPr>
        <p:spPr>
          <a:xfrm>
            <a:off x="5063040" y="3682080"/>
            <a:ext cx="4350240" cy="1896840"/>
          </a:xfrm>
          <a:prstGeom prst="rect">
            <a:avLst/>
          </a:prstGeom>
        </p:spPr>
        <p:txBody>
          <a:bodyPr lIns="0" tIns="0" rIns="0" bIns="0">
            <a:normAutofit/>
          </a:bodyPr>
          <a:lstStyle/>
          <a:p>
            <a:endParaRPr lang="de-DE" sz="3200" b="0" strike="noStrike" spc="-1">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
        <p:nvSpPr>
          <p:cNvPr id="70" name="PlaceHolder 2"/>
          <p:cNvSpPr>
            <a:spLocks noGrp="1"/>
          </p:cNvSpPr>
          <p:nvPr>
            <p:ph type="body"/>
          </p:nvPr>
        </p:nvSpPr>
        <p:spPr>
          <a:xfrm>
            <a:off x="495000" y="1604520"/>
            <a:ext cx="2870280" cy="1896840"/>
          </a:xfrm>
          <a:prstGeom prst="rect">
            <a:avLst/>
          </a:prstGeom>
        </p:spPr>
        <p:txBody>
          <a:bodyPr lIns="0" tIns="0" rIns="0" bIns="0">
            <a:normAutofit/>
          </a:bodyPr>
          <a:lstStyle/>
          <a:p>
            <a:endParaRPr lang="de-DE" sz="3200" b="0" strike="noStrike" spc="-1">
              <a:latin typeface="Calibri"/>
            </a:endParaRPr>
          </a:p>
        </p:txBody>
      </p:sp>
      <p:sp>
        <p:nvSpPr>
          <p:cNvPr id="71" name="PlaceHolder 3"/>
          <p:cNvSpPr>
            <a:spLocks noGrp="1"/>
          </p:cNvSpPr>
          <p:nvPr>
            <p:ph type="body"/>
          </p:nvPr>
        </p:nvSpPr>
        <p:spPr>
          <a:xfrm>
            <a:off x="3509280" y="1604520"/>
            <a:ext cx="2870280" cy="1896840"/>
          </a:xfrm>
          <a:prstGeom prst="rect">
            <a:avLst/>
          </a:prstGeom>
        </p:spPr>
        <p:txBody>
          <a:bodyPr lIns="0" tIns="0" rIns="0" bIns="0">
            <a:normAutofit/>
          </a:bodyPr>
          <a:lstStyle/>
          <a:p>
            <a:endParaRPr lang="de-DE" sz="3200" b="0" strike="noStrike" spc="-1">
              <a:latin typeface="Calibri"/>
            </a:endParaRPr>
          </a:p>
        </p:txBody>
      </p:sp>
      <p:sp>
        <p:nvSpPr>
          <p:cNvPr id="72" name="PlaceHolder 4"/>
          <p:cNvSpPr>
            <a:spLocks noGrp="1"/>
          </p:cNvSpPr>
          <p:nvPr>
            <p:ph type="body"/>
          </p:nvPr>
        </p:nvSpPr>
        <p:spPr>
          <a:xfrm>
            <a:off x="6523200" y="1604520"/>
            <a:ext cx="2870280" cy="1896840"/>
          </a:xfrm>
          <a:prstGeom prst="rect">
            <a:avLst/>
          </a:prstGeom>
        </p:spPr>
        <p:txBody>
          <a:bodyPr lIns="0" tIns="0" rIns="0" bIns="0">
            <a:normAutofit/>
          </a:bodyPr>
          <a:lstStyle/>
          <a:p>
            <a:endParaRPr lang="de-DE" sz="3200" b="0" strike="noStrike" spc="-1">
              <a:latin typeface="Calibri"/>
            </a:endParaRPr>
          </a:p>
        </p:txBody>
      </p:sp>
      <p:sp>
        <p:nvSpPr>
          <p:cNvPr id="73" name="PlaceHolder 5"/>
          <p:cNvSpPr>
            <a:spLocks noGrp="1"/>
          </p:cNvSpPr>
          <p:nvPr>
            <p:ph type="body"/>
          </p:nvPr>
        </p:nvSpPr>
        <p:spPr>
          <a:xfrm>
            <a:off x="495000" y="3682080"/>
            <a:ext cx="2870280" cy="1896840"/>
          </a:xfrm>
          <a:prstGeom prst="rect">
            <a:avLst/>
          </a:prstGeom>
        </p:spPr>
        <p:txBody>
          <a:bodyPr lIns="0" tIns="0" rIns="0" bIns="0">
            <a:normAutofit/>
          </a:bodyPr>
          <a:lstStyle/>
          <a:p>
            <a:endParaRPr lang="de-DE" sz="3200" b="0" strike="noStrike" spc="-1">
              <a:latin typeface="Calibri"/>
            </a:endParaRPr>
          </a:p>
        </p:txBody>
      </p:sp>
      <p:sp>
        <p:nvSpPr>
          <p:cNvPr id="74" name="PlaceHolder 6"/>
          <p:cNvSpPr>
            <a:spLocks noGrp="1"/>
          </p:cNvSpPr>
          <p:nvPr>
            <p:ph type="body"/>
          </p:nvPr>
        </p:nvSpPr>
        <p:spPr>
          <a:xfrm>
            <a:off x="3509280" y="3682080"/>
            <a:ext cx="2870280" cy="1896840"/>
          </a:xfrm>
          <a:prstGeom prst="rect">
            <a:avLst/>
          </a:prstGeom>
        </p:spPr>
        <p:txBody>
          <a:bodyPr lIns="0" tIns="0" rIns="0" bIns="0">
            <a:normAutofit/>
          </a:bodyPr>
          <a:lstStyle/>
          <a:p>
            <a:endParaRPr lang="de-DE" sz="3200" b="0" strike="noStrike" spc="-1">
              <a:latin typeface="Calibri"/>
            </a:endParaRPr>
          </a:p>
        </p:txBody>
      </p:sp>
      <p:sp>
        <p:nvSpPr>
          <p:cNvPr id="75" name="PlaceHolder 7"/>
          <p:cNvSpPr>
            <a:spLocks noGrp="1"/>
          </p:cNvSpPr>
          <p:nvPr>
            <p:ph type="body"/>
          </p:nvPr>
        </p:nvSpPr>
        <p:spPr>
          <a:xfrm>
            <a:off x="6523200" y="3682080"/>
            <a:ext cx="2870280" cy="1896840"/>
          </a:xfrm>
          <a:prstGeom prst="rect">
            <a:avLst/>
          </a:prstGeom>
        </p:spPr>
        <p:txBody>
          <a:bodyPr lIns="0" tIns="0" rIns="0" bIns="0">
            <a:normAutofit/>
          </a:bodyPr>
          <a:lstStyle/>
          <a:p>
            <a:endParaRPr lang="de-DE" sz="3200" b="0" strike="noStrike" spc="-1">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
        <p:nvSpPr>
          <p:cNvPr id="79" name="PlaceHolder 2"/>
          <p:cNvSpPr>
            <a:spLocks noGrp="1"/>
          </p:cNvSpPr>
          <p:nvPr>
            <p:ph type="subTitle"/>
          </p:nvPr>
        </p:nvSpPr>
        <p:spPr>
          <a:xfrm>
            <a:off x="495000" y="1604520"/>
            <a:ext cx="8914680" cy="3976920"/>
          </a:xfrm>
          <a:prstGeom prst="rect">
            <a:avLst/>
          </a:prstGeom>
        </p:spPr>
        <p:txBody>
          <a:bodyPr lIns="0" tIns="0" rIns="0" bIns="0" anchor="ctr">
            <a:noAutofit/>
          </a:bodyPr>
          <a:lstStyle/>
          <a:p>
            <a:pPr algn="ctr"/>
            <a:endParaRPr lang="de-DE" sz="3200" b="0" strike="noStrike" spc="-1">
              <a:latin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
        <p:nvSpPr>
          <p:cNvPr id="81" name="PlaceHolder 2"/>
          <p:cNvSpPr>
            <a:spLocks noGrp="1"/>
          </p:cNvSpPr>
          <p:nvPr>
            <p:ph type="body"/>
          </p:nvPr>
        </p:nvSpPr>
        <p:spPr>
          <a:xfrm>
            <a:off x="495000" y="1604520"/>
            <a:ext cx="8914680" cy="3976920"/>
          </a:xfrm>
          <a:prstGeom prst="rect">
            <a:avLst/>
          </a:prstGeom>
        </p:spPr>
        <p:txBody>
          <a:bodyPr lIns="0" tIns="0" rIns="0" bIns="0">
            <a:normAutofit/>
          </a:bodyPr>
          <a:lstStyle/>
          <a:p>
            <a:endParaRPr lang="de-DE" sz="3200" b="0" strike="noStrike" spc="-1">
              <a:latin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
        <p:nvSpPr>
          <p:cNvPr id="83" name="PlaceHolder 2"/>
          <p:cNvSpPr>
            <a:spLocks noGrp="1"/>
          </p:cNvSpPr>
          <p:nvPr>
            <p:ph type="body"/>
          </p:nvPr>
        </p:nvSpPr>
        <p:spPr>
          <a:xfrm>
            <a:off x="495000" y="1604520"/>
            <a:ext cx="4350240" cy="3976920"/>
          </a:xfrm>
          <a:prstGeom prst="rect">
            <a:avLst/>
          </a:prstGeom>
        </p:spPr>
        <p:txBody>
          <a:bodyPr lIns="0" tIns="0" rIns="0" bIns="0">
            <a:normAutofit/>
          </a:bodyPr>
          <a:lstStyle/>
          <a:p>
            <a:endParaRPr lang="de-DE" sz="3200" b="0" strike="noStrike" spc="-1">
              <a:latin typeface="Calibri"/>
            </a:endParaRPr>
          </a:p>
        </p:txBody>
      </p:sp>
      <p:sp>
        <p:nvSpPr>
          <p:cNvPr id="84" name="PlaceHolder 3"/>
          <p:cNvSpPr>
            <a:spLocks noGrp="1"/>
          </p:cNvSpPr>
          <p:nvPr>
            <p:ph type="body"/>
          </p:nvPr>
        </p:nvSpPr>
        <p:spPr>
          <a:xfrm>
            <a:off x="5063040" y="1604520"/>
            <a:ext cx="4350240" cy="3976920"/>
          </a:xfrm>
          <a:prstGeom prst="rect">
            <a:avLst/>
          </a:prstGeom>
        </p:spPr>
        <p:txBody>
          <a:bodyPr lIns="0" tIns="0" rIns="0" bIns="0">
            <a:normAutofit/>
          </a:bodyPr>
          <a:lstStyle/>
          <a:p>
            <a:endParaRPr lang="de-DE" sz="3200" b="0" strike="noStrike" spc="-1">
              <a:latin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
        <p:nvSpPr>
          <p:cNvPr id="5" name="PlaceHolder 2"/>
          <p:cNvSpPr>
            <a:spLocks noGrp="1"/>
          </p:cNvSpPr>
          <p:nvPr>
            <p:ph type="body"/>
          </p:nvPr>
        </p:nvSpPr>
        <p:spPr>
          <a:xfrm>
            <a:off x="495000" y="1604520"/>
            <a:ext cx="8914680" cy="3976920"/>
          </a:xfrm>
          <a:prstGeom prst="rect">
            <a:avLst/>
          </a:prstGeom>
        </p:spPr>
        <p:txBody>
          <a:bodyPr lIns="0" tIns="0" rIns="0" bIns="0">
            <a:normAutofit/>
          </a:bodyPr>
          <a:lstStyle/>
          <a:p>
            <a:endParaRPr lang="de-DE" sz="3200" b="0" strike="noStrike" spc="-1">
              <a:latin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743040" y="1122480"/>
            <a:ext cx="8418960" cy="11063520"/>
          </a:xfrm>
          <a:prstGeom prst="rect">
            <a:avLst/>
          </a:prstGeom>
        </p:spPr>
        <p:txBody>
          <a:bodyPr lIns="0" tIns="0" rIns="0" bIns="0" anchor="ctr">
            <a:noAutofit/>
          </a:bodyPr>
          <a:lstStyle/>
          <a:p>
            <a:pPr algn="ctr"/>
            <a:endParaRPr lang="de-DE" sz="3200" b="0" strike="noStrike" spc="-1">
              <a:latin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
        <p:nvSpPr>
          <p:cNvPr id="88"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de-DE" sz="3200" b="0" strike="noStrike" spc="-1">
              <a:latin typeface="Calibri"/>
            </a:endParaRPr>
          </a:p>
        </p:txBody>
      </p:sp>
      <p:sp>
        <p:nvSpPr>
          <p:cNvPr id="89" name="PlaceHolder 3"/>
          <p:cNvSpPr>
            <a:spLocks noGrp="1"/>
          </p:cNvSpPr>
          <p:nvPr>
            <p:ph type="body"/>
          </p:nvPr>
        </p:nvSpPr>
        <p:spPr>
          <a:xfrm>
            <a:off x="5063040" y="1604520"/>
            <a:ext cx="4350240" cy="3976920"/>
          </a:xfrm>
          <a:prstGeom prst="rect">
            <a:avLst/>
          </a:prstGeom>
        </p:spPr>
        <p:txBody>
          <a:bodyPr lIns="0" tIns="0" rIns="0" bIns="0">
            <a:normAutofit/>
          </a:bodyPr>
          <a:lstStyle/>
          <a:p>
            <a:endParaRPr lang="de-DE" sz="3200" b="0" strike="noStrike" spc="-1">
              <a:latin typeface="Calibri"/>
            </a:endParaRPr>
          </a:p>
        </p:txBody>
      </p:sp>
      <p:sp>
        <p:nvSpPr>
          <p:cNvPr id="90" name="PlaceHolder 4"/>
          <p:cNvSpPr>
            <a:spLocks noGrp="1"/>
          </p:cNvSpPr>
          <p:nvPr>
            <p:ph type="body"/>
          </p:nvPr>
        </p:nvSpPr>
        <p:spPr>
          <a:xfrm>
            <a:off x="495000" y="3682080"/>
            <a:ext cx="4350240" cy="1896840"/>
          </a:xfrm>
          <a:prstGeom prst="rect">
            <a:avLst/>
          </a:prstGeom>
        </p:spPr>
        <p:txBody>
          <a:bodyPr lIns="0" tIns="0" rIns="0" bIns="0">
            <a:normAutofit/>
          </a:bodyPr>
          <a:lstStyle/>
          <a:p>
            <a:endParaRPr lang="de-DE" sz="3200" b="0" strike="noStrike" spc="-1">
              <a:latin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
        <p:nvSpPr>
          <p:cNvPr id="92" name="PlaceHolder 2"/>
          <p:cNvSpPr>
            <a:spLocks noGrp="1"/>
          </p:cNvSpPr>
          <p:nvPr>
            <p:ph type="body"/>
          </p:nvPr>
        </p:nvSpPr>
        <p:spPr>
          <a:xfrm>
            <a:off x="495000" y="1604520"/>
            <a:ext cx="4350240" cy="3976920"/>
          </a:xfrm>
          <a:prstGeom prst="rect">
            <a:avLst/>
          </a:prstGeom>
        </p:spPr>
        <p:txBody>
          <a:bodyPr lIns="0" tIns="0" rIns="0" bIns="0">
            <a:normAutofit/>
          </a:bodyPr>
          <a:lstStyle/>
          <a:p>
            <a:endParaRPr lang="de-DE" sz="3200" b="0" strike="noStrike" spc="-1">
              <a:latin typeface="Calibri"/>
            </a:endParaRPr>
          </a:p>
        </p:txBody>
      </p:sp>
      <p:sp>
        <p:nvSpPr>
          <p:cNvPr id="93"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de-DE" sz="3200" b="0" strike="noStrike" spc="-1">
              <a:latin typeface="Calibri"/>
            </a:endParaRPr>
          </a:p>
        </p:txBody>
      </p:sp>
      <p:sp>
        <p:nvSpPr>
          <p:cNvPr id="94" name="PlaceHolder 4"/>
          <p:cNvSpPr>
            <a:spLocks noGrp="1"/>
          </p:cNvSpPr>
          <p:nvPr>
            <p:ph type="body"/>
          </p:nvPr>
        </p:nvSpPr>
        <p:spPr>
          <a:xfrm>
            <a:off x="5063040" y="3682080"/>
            <a:ext cx="4350240" cy="1896840"/>
          </a:xfrm>
          <a:prstGeom prst="rect">
            <a:avLst/>
          </a:prstGeom>
        </p:spPr>
        <p:txBody>
          <a:bodyPr lIns="0" tIns="0" rIns="0" bIns="0">
            <a:normAutofit/>
          </a:bodyPr>
          <a:lstStyle/>
          <a:p>
            <a:endParaRPr lang="de-DE" sz="3200" b="0" strike="noStrike" spc="-1">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
        <p:nvSpPr>
          <p:cNvPr id="96"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de-DE" sz="3200" b="0" strike="noStrike" spc="-1">
              <a:latin typeface="Calibri"/>
            </a:endParaRPr>
          </a:p>
        </p:txBody>
      </p:sp>
      <p:sp>
        <p:nvSpPr>
          <p:cNvPr id="97"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de-DE" sz="3200" b="0" strike="noStrike" spc="-1">
              <a:latin typeface="Calibri"/>
            </a:endParaRPr>
          </a:p>
        </p:txBody>
      </p:sp>
      <p:sp>
        <p:nvSpPr>
          <p:cNvPr id="98" name="PlaceHolder 4"/>
          <p:cNvSpPr>
            <a:spLocks noGrp="1"/>
          </p:cNvSpPr>
          <p:nvPr>
            <p:ph type="body"/>
          </p:nvPr>
        </p:nvSpPr>
        <p:spPr>
          <a:xfrm>
            <a:off x="495000" y="3682080"/>
            <a:ext cx="8914680" cy="1896840"/>
          </a:xfrm>
          <a:prstGeom prst="rect">
            <a:avLst/>
          </a:prstGeom>
        </p:spPr>
        <p:txBody>
          <a:bodyPr lIns="0" tIns="0" rIns="0" bIns="0">
            <a:normAutofit/>
          </a:bodyPr>
          <a:lstStyle/>
          <a:p>
            <a:endParaRPr lang="de-DE" sz="3200" b="0" strike="noStrike" spc="-1">
              <a:latin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
        <p:nvSpPr>
          <p:cNvPr id="100" name="PlaceHolder 2"/>
          <p:cNvSpPr>
            <a:spLocks noGrp="1"/>
          </p:cNvSpPr>
          <p:nvPr>
            <p:ph type="body"/>
          </p:nvPr>
        </p:nvSpPr>
        <p:spPr>
          <a:xfrm>
            <a:off x="495000" y="1604520"/>
            <a:ext cx="8914680" cy="1896840"/>
          </a:xfrm>
          <a:prstGeom prst="rect">
            <a:avLst/>
          </a:prstGeom>
        </p:spPr>
        <p:txBody>
          <a:bodyPr lIns="0" tIns="0" rIns="0" bIns="0">
            <a:normAutofit/>
          </a:bodyPr>
          <a:lstStyle/>
          <a:p>
            <a:endParaRPr lang="de-DE" sz="3200" b="0" strike="noStrike" spc="-1">
              <a:latin typeface="Calibri"/>
            </a:endParaRPr>
          </a:p>
        </p:txBody>
      </p:sp>
      <p:sp>
        <p:nvSpPr>
          <p:cNvPr id="101" name="PlaceHolder 3"/>
          <p:cNvSpPr>
            <a:spLocks noGrp="1"/>
          </p:cNvSpPr>
          <p:nvPr>
            <p:ph type="body"/>
          </p:nvPr>
        </p:nvSpPr>
        <p:spPr>
          <a:xfrm>
            <a:off x="495000" y="3682080"/>
            <a:ext cx="8914680" cy="1896840"/>
          </a:xfrm>
          <a:prstGeom prst="rect">
            <a:avLst/>
          </a:prstGeom>
        </p:spPr>
        <p:txBody>
          <a:bodyPr lIns="0" tIns="0" rIns="0" bIns="0">
            <a:normAutofit/>
          </a:bodyPr>
          <a:lstStyle/>
          <a:p>
            <a:endParaRPr lang="de-DE" sz="3200" b="0" strike="noStrike" spc="-1">
              <a:latin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
        <p:nvSpPr>
          <p:cNvPr id="103"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de-DE" sz="3200" b="0" strike="noStrike" spc="-1">
              <a:latin typeface="Calibri"/>
            </a:endParaRPr>
          </a:p>
        </p:txBody>
      </p:sp>
      <p:sp>
        <p:nvSpPr>
          <p:cNvPr id="104"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de-DE" sz="3200" b="0" strike="noStrike" spc="-1">
              <a:latin typeface="Calibri"/>
            </a:endParaRPr>
          </a:p>
        </p:txBody>
      </p:sp>
      <p:sp>
        <p:nvSpPr>
          <p:cNvPr id="105" name="PlaceHolder 4"/>
          <p:cNvSpPr>
            <a:spLocks noGrp="1"/>
          </p:cNvSpPr>
          <p:nvPr>
            <p:ph type="body"/>
          </p:nvPr>
        </p:nvSpPr>
        <p:spPr>
          <a:xfrm>
            <a:off x="495000" y="3682080"/>
            <a:ext cx="4350240" cy="1896840"/>
          </a:xfrm>
          <a:prstGeom prst="rect">
            <a:avLst/>
          </a:prstGeom>
        </p:spPr>
        <p:txBody>
          <a:bodyPr lIns="0" tIns="0" rIns="0" bIns="0">
            <a:normAutofit/>
          </a:bodyPr>
          <a:lstStyle/>
          <a:p>
            <a:endParaRPr lang="de-DE" sz="3200" b="0" strike="noStrike" spc="-1">
              <a:latin typeface="Calibri"/>
            </a:endParaRPr>
          </a:p>
        </p:txBody>
      </p:sp>
      <p:sp>
        <p:nvSpPr>
          <p:cNvPr id="106" name="PlaceHolder 5"/>
          <p:cNvSpPr>
            <a:spLocks noGrp="1"/>
          </p:cNvSpPr>
          <p:nvPr>
            <p:ph type="body"/>
          </p:nvPr>
        </p:nvSpPr>
        <p:spPr>
          <a:xfrm>
            <a:off x="5063040" y="3682080"/>
            <a:ext cx="4350240" cy="1896840"/>
          </a:xfrm>
          <a:prstGeom prst="rect">
            <a:avLst/>
          </a:prstGeom>
        </p:spPr>
        <p:txBody>
          <a:bodyPr lIns="0" tIns="0" rIns="0" bIns="0">
            <a:normAutofit/>
          </a:bodyPr>
          <a:lstStyle/>
          <a:p>
            <a:endParaRPr lang="de-DE" sz="3200" b="0" strike="noStrike" spc="-1">
              <a:latin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
        <p:nvSpPr>
          <p:cNvPr id="108" name="PlaceHolder 2"/>
          <p:cNvSpPr>
            <a:spLocks noGrp="1"/>
          </p:cNvSpPr>
          <p:nvPr>
            <p:ph type="body"/>
          </p:nvPr>
        </p:nvSpPr>
        <p:spPr>
          <a:xfrm>
            <a:off x="495000" y="1604520"/>
            <a:ext cx="2870280" cy="1896840"/>
          </a:xfrm>
          <a:prstGeom prst="rect">
            <a:avLst/>
          </a:prstGeom>
        </p:spPr>
        <p:txBody>
          <a:bodyPr lIns="0" tIns="0" rIns="0" bIns="0">
            <a:normAutofit/>
          </a:bodyPr>
          <a:lstStyle/>
          <a:p>
            <a:endParaRPr lang="de-DE" sz="3200" b="0" strike="noStrike" spc="-1">
              <a:latin typeface="Calibri"/>
            </a:endParaRPr>
          </a:p>
        </p:txBody>
      </p:sp>
      <p:sp>
        <p:nvSpPr>
          <p:cNvPr id="109" name="PlaceHolder 3"/>
          <p:cNvSpPr>
            <a:spLocks noGrp="1"/>
          </p:cNvSpPr>
          <p:nvPr>
            <p:ph type="body"/>
          </p:nvPr>
        </p:nvSpPr>
        <p:spPr>
          <a:xfrm>
            <a:off x="3509280" y="1604520"/>
            <a:ext cx="2870280" cy="1896840"/>
          </a:xfrm>
          <a:prstGeom prst="rect">
            <a:avLst/>
          </a:prstGeom>
        </p:spPr>
        <p:txBody>
          <a:bodyPr lIns="0" tIns="0" rIns="0" bIns="0">
            <a:normAutofit/>
          </a:bodyPr>
          <a:lstStyle/>
          <a:p>
            <a:endParaRPr lang="de-DE" sz="3200" b="0" strike="noStrike" spc="-1">
              <a:latin typeface="Calibri"/>
            </a:endParaRPr>
          </a:p>
        </p:txBody>
      </p:sp>
      <p:sp>
        <p:nvSpPr>
          <p:cNvPr id="110" name="PlaceHolder 4"/>
          <p:cNvSpPr>
            <a:spLocks noGrp="1"/>
          </p:cNvSpPr>
          <p:nvPr>
            <p:ph type="body"/>
          </p:nvPr>
        </p:nvSpPr>
        <p:spPr>
          <a:xfrm>
            <a:off x="6523200" y="1604520"/>
            <a:ext cx="2870280" cy="1896840"/>
          </a:xfrm>
          <a:prstGeom prst="rect">
            <a:avLst/>
          </a:prstGeom>
        </p:spPr>
        <p:txBody>
          <a:bodyPr lIns="0" tIns="0" rIns="0" bIns="0">
            <a:normAutofit/>
          </a:bodyPr>
          <a:lstStyle/>
          <a:p>
            <a:endParaRPr lang="de-DE" sz="3200" b="0" strike="noStrike" spc="-1">
              <a:latin typeface="Calibri"/>
            </a:endParaRPr>
          </a:p>
        </p:txBody>
      </p:sp>
      <p:sp>
        <p:nvSpPr>
          <p:cNvPr id="111" name="PlaceHolder 5"/>
          <p:cNvSpPr>
            <a:spLocks noGrp="1"/>
          </p:cNvSpPr>
          <p:nvPr>
            <p:ph type="body"/>
          </p:nvPr>
        </p:nvSpPr>
        <p:spPr>
          <a:xfrm>
            <a:off x="495000" y="3682080"/>
            <a:ext cx="2870280" cy="1896840"/>
          </a:xfrm>
          <a:prstGeom prst="rect">
            <a:avLst/>
          </a:prstGeom>
        </p:spPr>
        <p:txBody>
          <a:bodyPr lIns="0" tIns="0" rIns="0" bIns="0">
            <a:normAutofit/>
          </a:bodyPr>
          <a:lstStyle/>
          <a:p>
            <a:endParaRPr lang="de-DE" sz="3200" b="0" strike="noStrike" spc="-1">
              <a:latin typeface="Calibri"/>
            </a:endParaRPr>
          </a:p>
        </p:txBody>
      </p:sp>
      <p:sp>
        <p:nvSpPr>
          <p:cNvPr id="112" name="PlaceHolder 6"/>
          <p:cNvSpPr>
            <a:spLocks noGrp="1"/>
          </p:cNvSpPr>
          <p:nvPr>
            <p:ph type="body"/>
          </p:nvPr>
        </p:nvSpPr>
        <p:spPr>
          <a:xfrm>
            <a:off x="3509280" y="3682080"/>
            <a:ext cx="2870280" cy="1896840"/>
          </a:xfrm>
          <a:prstGeom prst="rect">
            <a:avLst/>
          </a:prstGeom>
        </p:spPr>
        <p:txBody>
          <a:bodyPr lIns="0" tIns="0" rIns="0" bIns="0">
            <a:normAutofit/>
          </a:bodyPr>
          <a:lstStyle/>
          <a:p>
            <a:endParaRPr lang="de-DE" sz="3200" b="0" strike="noStrike" spc="-1">
              <a:latin typeface="Calibri"/>
            </a:endParaRPr>
          </a:p>
        </p:txBody>
      </p:sp>
      <p:sp>
        <p:nvSpPr>
          <p:cNvPr id="113" name="PlaceHolder 7"/>
          <p:cNvSpPr>
            <a:spLocks noGrp="1"/>
          </p:cNvSpPr>
          <p:nvPr>
            <p:ph type="body"/>
          </p:nvPr>
        </p:nvSpPr>
        <p:spPr>
          <a:xfrm>
            <a:off x="6523200" y="3682080"/>
            <a:ext cx="2870280" cy="1896840"/>
          </a:xfrm>
          <a:prstGeom prst="rect">
            <a:avLst/>
          </a:prstGeom>
        </p:spPr>
        <p:txBody>
          <a:bodyPr lIns="0" tIns="0" rIns="0" bIns="0">
            <a:normAutofit/>
          </a:bodyPr>
          <a:lstStyle/>
          <a:p>
            <a:endParaRPr lang="de-DE" sz="3200" b="0" strike="noStrike" spc="-1">
              <a:latin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6"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
        <p:nvSpPr>
          <p:cNvPr id="117" name="PlaceHolder 2"/>
          <p:cNvSpPr>
            <a:spLocks noGrp="1"/>
          </p:cNvSpPr>
          <p:nvPr>
            <p:ph type="subTitle"/>
          </p:nvPr>
        </p:nvSpPr>
        <p:spPr>
          <a:xfrm>
            <a:off x="495000" y="1604520"/>
            <a:ext cx="8914680" cy="3976920"/>
          </a:xfrm>
          <a:prstGeom prst="rect">
            <a:avLst/>
          </a:prstGeom>
        </p:spPr>
        <p:txBody>
          <a:bodyPr lIns="0" tIns="0" rIns="0" bIns="0" anchor="ctr">
            <a:noAutofit/>
          </a:bodyPr>
          <a:lstStyle/>
          <a:p>
            <a:pPr algn="ctr"/>
            <a:endParaRPr lang="de-DE" sz="3200" b="0" strike="noStrike" spc="-1">
              <a:latin typeface="Calibri"/>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
        <p:nvSpPr>
          <p:cNvPr id="119" name="PlaceHolder 2"/>
          <p:cNvSpPr>
            <a:spLocks noGrp="1"/>
          </p:cNvSpPr>
          <p:nvPr>
            <p:ph type="body"/>
          </p:nvPr>
        </p:nvSpPr>
        <p:spPr>
          <a:xfrm>
            <a:off x="495000" y="1604520"/>
            <a:ext cx="8914680" cy="3976920"/>
          </a:xfrm>
          <a:prstGeom prst="rect">
            <a:avLst/>
          </a:prstGeom>
        </p:spPr>
        <p:txBody>
          <a:bodyPr lIns="0" tIns="0" rIns="0" bIns="0">
            <a:normAutofit/>
          </a:bodyPr>
          <a:lstStyle/>
          <a:p>
            <a:endParaRPr lang="de-DE" sz="3200" b="0" strike="noStrike" spc="-1">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
        <p:nvSpPr>
          <p:cNvPr id="7" name="PlaceHolder 2"/>
          <p:cNvSpPr>
            <a:spLocks noGrp="1"/>
          </p:cNvSpPr>
          <p:nvPr>
            <p:ph type="body"/>
          </p:nvPr>
        </p:nvSpPr>
        <p:spPr>
          <a:xfrm>
            <a:off x="495000" y="1604520"/>
            <a:ext cx="4350240" cy="3976920"/>
          </a:xfrm>
          <a:prstGeom prst="rect">
            <a:avLst/>
          </a:prstGeom>
        </p:spPr>
        <p:txBody>
          <a:bodyPr lIns="0" tIns="0" rIns="0" bIns="0">
            <a:normAutofit/>
          </a:bodyPr>
          <a:lstStyle/>
          <a:p>
            <a:endParaRPr lang="de-DE" sz="3200" b="0" strike="noStrike" spc="-1">
              <a:latin typeface="Calibri"/>
            </a:endParaRPr>
          </a:p>
        </p:txBody>
      </p:sp>
      <p:sp>
        <p:nvSpPr>
          <p:cNvPr id="8" name="PlaceHolder 3"/>
          <p:cNvSpPr>
            <a:spLocks noGrp="1"/>
          </p:cNvSpPr>
          <p:nvPr>
            <p:ph type="body"/>
          </p:nvPr>
        </p:nvSpPr>
        <p:spPr>
          <a:xfrm>
            <a:off x="5063040" y="1604520"/>
            <a:ext cx="4350240" cy="3976920"/>
          </a:xfrm>
          <a:prstGeom prst="rect">
            <a:avLst/>
          </a:prstGeom>
        </p:spPr>
        <p:txBody>
          <a:bodyPr lIns="0" tIns="0" rIns="0" bIns="0">
            <a:normAutofit/>
          </a:bodyPr>
          <a:lstStyle/>
          <a:p>
            <a:endParaRPr lang="de-DE" sz="3200" b="0" strike="noStrike" spc="-1">
              <a:latin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
        <p:nvSpPr>
          <p:cNvPr id="121" name="PlaceHolder 2"/>
          <p:cNvSpPr>
            <a:spLocks noGrp="1"/>
          </p:cNvSpPr>
          <p:nvPr>
            <p:ph type="body"/>
          </p:nvPr>
        </p:nvSpPr>
        <p:spPr>
          <a:xfrm>
            <a:off x="495000" y="1604520"/>
            <a:ext cx="4350240" cy="3976920"/>
          </a:xfrm>
          <a:prstGeom prst="rect">
            <a:avLst/>
          </a:prstGeom>
        </p:spPr>
        <p:txBody>
          <a:bodyPr lIns="0" tIns="0" rIns="0" bIns="0">
            <a:normAutofit/>
          </a:bodyPr>
          <a:lstStyle/>
          <a:p>
            <a:endParaRPr lang="de-DE" sz="3200" b="0" strike="noStrike" spc="-1">
              <a:latin typeface="Calibri"/>
            </a:endParaRPr>
          </a:p>
        </p:txBody>
      </p:sp>
      <p:sp>
        <p:nvSpPr>
          <p:cNvPr id="122" name="PlaceHolder 3"/>
          <p:cNvSpPr>
            <a:spLocks noGrp="1"/>
          </p:cNvSpPr>
          <p:nvPr>
            <p:ph type="body"/>
          </p:nvPr>
        </p:nvSpPr>
        <p:spPr>
          <a:xfrm>
            <a:off x="5063040" y="1604520"/>
            <a:ext cx="4350240" cy="3976920"/>
          </a:xfrm>
          <a:prstGeom prst="rect">
            <a:avLst/>
          </a:prstGeom>
        </p:spPr>
        <p:txBody>
          <a:bodyPr lIns="0" tIns="0" rIns="0" bIns="0">
            <a:normAutofit/>
          </a:bodyPr>
          <a:lstStyle/>
          <a:p>
            <a:endParaRPr lang="de-DE" sz="3200" b="0" strike="noStrike" spc="-1">
              <a:latin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3"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4" name="PlaceHolder 1"/>
          <p:cNvSpPr>
            <a:spLocks noGrp="1"/>
          </p:cNvSpPr>
          <p:nvPr>
            <p:ph type="subTitle"/>
          </p:nvPr>
        </p:nvSpPr>
        <p:spPr>
          <a:xfrm>
            <a:off x="743040" y="1122480"/>
            <a:ext cx="8418960" cy="11063520"/>
          </a:xfrm>
          <a:prstGeom prst="rect">
            <a:avLst/>
          </a:prstGeom>
        </p:spPr>
        <p:txBody>
          <a:bodyPr lIns="0" tIns="0" rIns="0" bIns="0" anchor="ctr">
            <a:noAutofit/>
          </a:bodyPr>
          <a:lstStyle/>
          <a:p>
            <a:pPr algn="ctr"/>
            <a:endParaRPr lang="de-DE" sz="3200" b="0" strike="noStrike" spc="-1">
              <a:latin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
        <p:nvSpPr>
          <p:cNvPr id="126"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de-DE" sz="3200" b="0" strike="noStrike" spc="-1">
              <a:latin typeface="Calibri"/>
            </a:endParaRPr>
          </a:p>
        </p:txBody>
      </p:sp>
      <p:sp>
        <p:nvSpPr>
          <p:cNvPr id="127" name="PlaceHolder 3"/>
          <p:cNvSpPr>
            <a:spLocks noGrp="1"/>
          </p:cNvSpPr>
          <p:nvPr>
            <p:ph type="body"/>
          </p:nvPr>
        </p:nvSpPr>
        <p:spPr>
          <a:xfrm>
            <a:off x="5063040" y="1604520"/>
            <a:ext cx="4350240" cy="3976920"/>
          </a:xfrm>
          <a:prstGeom prst="rect">
            <a:avLst/>
          </a:prstGeom>
        </p:spPr>
        <p:txBody>
          <a:bodyPr lIns="0" tIns="0" rIns="0" bIns="0">
            <a:normAutofit/>
          </a:bodyPr>
          <a:lstStyle/>
          <a:p>
            <a:endParaRPr lang="de-DE" sz="3200" b="0" strike="noStrike" spc="-1">
              <a:latin typeface="Calibri"/>
            </a:endParaRPr>
          </a:p>
        </p:txBody>
      </p:sp>
      <p:sp>
        <p:nvSpPr>
          <p:cNvPr id="128" name="PlaceHolder 4"/>
          <p:cNvSpPr>
            <a:spLocks noGrp="1"/>
          </p:cNvSpPr>
          <p:nvPr>
            <p:ph type="body"/>
          </p:nvPr>
        </p:nvSpPr>
        <p:spPr>
          <a:xfrm>
            <a:off x="495000" y="3682080"/>
            <a:ext cx="4350240" cy="1896840"/>
          </a:xfrm>
          <a:prstGeom prst="rect">
            <a:avLst/>
          </a:prstGeom>
        </p:spPr>
        <p:txBody>
          <a:bodyPr lIns="0" tIns="0" rIns="0" bIns="0">
            <a:normAutofit/>
          </a:bodyPr>
          <a:lstStyle/>
          <a:p>
            <a:endParaRPr lang="de-DE" sz="3200" b="0" strike="noStrike" spc="-1">
              <a:latin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
        <p:nvSpPr>
          <p:cNvPr id="130" name="PlaceHolder 2"/>
          <p:cNvSpPr>
            <a:spLocks noGrp="1"/>
          </p:cNvSpPr>
          <p:nvPr>
            <p:ph type="body"/>
          </p:nvPr>
        </p:nvSpPr>
        <p:spPr>
          <a:xfrm>
            <a:off x="495000" y="1604520"/>
            <a:ext cx="4350240" cy="3976920"/>
          </a:xfrm>
          <a:prstGeom prst="rect">
            <a:avLst/>
          </a:prstGeom>
        </p:spPr>
        <p:txBody>
          <a:bodyPr lIns="0" tIns="0" rIns="0" bIns="0">
            <a:normAutofit/>
          </a:bodyPr>
          <a:lstStyle/>
          <a:p>
            <a:endParaRPr lang="de-DE" sz="3200" b="0" strike="noStrike" spc="-1">
              <a:latin typeface="Calibri"/>
            </a:endParaRPr>
          </a:p>
        </p:txBody>
      </p:sp>
      <p:sp>
        <p:nvSpPr>
          <p:cNvPr id="131"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de-DE" sz="3200" b="0" strike="noStrike" spc="-1">
              <a:latin typeface="Calibri"/>
            </a:endParaRPr>
          </a:p>
        </p:txBody>
      </p:sp>
      <p:sp>
        <p:nvSpPr>
          <p:cNvPr id="132" name="PlaceHolder 4"/>
          <p:cNvSpPr>
            <a:spLocks noGrp="1"/>
          </p:cNvSpPr>
          <p:nvPr>
            <p:ph type="body"/>
          </p:nvPr>
        </p:nvSpPr>
        <p:spPr>
          <a:xfrm>
            <a:off x="5063040" y="3682080"/>
            <a:ext cx="4350240" cy="1896840"/>
          </a:xfrm>
          <a:prstGeom prst="rect">
            <a:avLst/>
          </a:prstGeom>
        </p:spPr>
        <p:txBody>
          <a:bodyPr lIns="0" tIns="0" rIns="0" bIns="0">
            <a:normAutofit/>
          </a:bodyPr>
          <a:lstStyle/>
          <a:p>
            <a:endParaRPr lang="de-DE" sz="3200" b="0" strike="noStrike" spc="-1">
              <a:latin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
        <p:nvSpPr>
          <p:cNvPr id="134"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de-DE" sz="3200" b="0" strike="noStrike" spc="-1">
              <a:latin typeface="Calibri"/>
            </a:endParaRPr>
          </a:p>
        </p:txBody>
      </p:sp>
      <p:sp>
        <p:nvSpPr>
          <p:cNvPr id="135"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de-DE" sz="3200" b="0" strike="noStrike" spc="-1">
              <a:latin typeface="Calibri"/>
            </a:endParaRPr>
          </a:p>
        </p:txBody>
      </p:sp>
      <p:sp>
        <p:nvSpPr>
          <p:cNvPr id="136" name="PlaceHolder 4"/>
          <p:cNvSpPr>
            <a:spLocks noGrp="1"/>
          </p:cNvSpPr>
          <p:nvPr>
            <p:ph type="body"/>
          </p:nvPr>
        </p:nvSpPr>
        <p:spPr>
          <a:xfrm>
            <a:off x="495000" y="3682080"/>
            <a:ext cx="8914680" cy="1896840"/>
          </a:xfrm>
          <a:prstGeom prst="rect">
            <a:avLst/>
          </a:prstGeom>
        </p:spPr>
        <p:txBody>
          <a:bodyPr lIns="0" tIns="0" rIns="0" bIns="0">
            <a:normAutofit/>
          </a:bodyPr>
          <a:lstStyle/>
          <a:p>
            <a:endParaRPr lang="de-DE" sz="3200" b="0" strike="noStrike" spc="-1">
              <a:latin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
        <p:nvSpPr>
          <p:cNvPr id="138" name="PlaceHolder 2"/>
          <p:cNvSpPr>
            <a:spLocks noGrp="1"/>
          </p:cNvSpPr>
          <p:nvPr>
            <p:ph type="body"/>
          </p:nvPr>
        </p:nvSpPr>
        <p:spPr>
          <a:xfrm>
            <a:off x="495000" y="1604520"/>
            <a:ext cx="8914680" cy="1896840"/>
          </a:xfrm>
          <a:prstGeom prst="rect">
            <a:avLst/>
          </a:prstGeom>
        </p:spPr>
        <p:txBody>
          <a:bodyPr lIns="0" tIns="0" rIns="0" bIns="0">
            <a:normAutofit/>
          </a:bodyPr>
          <a:lstStyle/>
          <a:p>
            <a:endParaRPr lang="de-DE" sz="3200" b="0" strike="noStrike" spc="-1">
              <a:latin typeface="Calibri"/>
            </a:endParaRPr>
          </a:p>
        </p:txBody>
      </p:sp>
      <p:sp>
        <p:nvSpPr>
          <p:cNvPr id="139" name="PlaceHolder 3"/>
          <p:cNvSpPr>
            <a:spLocks noGrp="1"/>
          </p:cNvSpPr>
          <p:nvPr>
            <p:ph type="body"/>
          </p:nvPr>
        </p:nvSpPr>
        <p:spPr>
          <a:xfrm>
            <a:off x="495000" y="3682080"/>
            <a:ext cx="8914680" cy="1896840"/>
          </a:xfrm>
          <a:prstGeom prst="rect">
            <a:avLst/>
          </a:prstGeom>
        </p:spPr>
        <p:txBody>
          <a:bodyPr lIns="0" tIns="0" rIns="0" bIns="0">
            <a:normAutofit/>
          </a:bodyPr>
          <a:lstStyle/>
          <a:p>
            <a:endParaRPr lang="de-DE" sz="3200" b="0" strike="noStrike" spc="-1">
              <a:latin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
        <p:nvSpPr>
          <p:cNvPr id="141"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de-DE" sz="3200" b="0" strike="noStrike" spc="-1">
              <a:latin typeface="Calibri"/>
            </a:endParaRPr>
          </a:p>
        </p:txBody>
      </p:sp>
      <p:sp>
        <p:nvSpPr>
          <p:cNvPr id="142"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de-DE" sz="3200" b="0" strike="noStrike" spc="-1">
              <a:latin typeface="Calibri"/>
            </a:endParaRPr>
          </a:p>
        </p:txBody>
      </p:sp>
      <p:sp>
        <p:nvSpPr>
          <p:cNvPr id="143" name="PlaceHolder 4"/>
          <p:cNvSpPr>
            <a:spLocks noGrp="1"/>
          </p:cNvSpPr>
          <p:nvPr>
            <p:ph type="body"/>
          </p:nvPr>
        </p:nvSpPr>
        <p:spPr>
          <a:xfrm>
            <a:off x="495000" y="3682080"/>
            <a:ext cx="4350240" cy="1896840"/>
          </a:xfrm>
          <a:prstGeom prst="rect">
            <a:avLst/>
          </a:prstGeom>
        </p:spPr>
        <p:txBody>
          <a:bodyPr lIns="0" tIns="0" rIns="0" bIns="0">
            <a:normAutofit/>
          </a:bodyPr>
          <a:lstStyle/>
          <a:p>
            <a:endParaRPr lang="de-DE" sz="3200" b="0" strike="noStrike" spc="-1">
              <a:latin typeface="Calibri"/>
            </a:endParaRPr>
          </a:p>
        </p:txBody>
      </p:sp>
      <p:sp>
        <p:nvSpPr>
          <p:cNvPr id="144" name="PlaceHolder 5"/>
          <p:cNvSpPr>
            <a:spLocks noGrp="1"/>
          </p:cNvSpPr>
          <p:nvPr>
            <p:ph type="body"/>
          </p:nvPr>
        </p:nvSpPr>
        <p:spPr>
          <a:xfrm>
            <a:off x="5063040" y="3682080"/>
            <a:ext cx="4350240" cy="1896840"/>
          </a:xfrm>
          <a:prstGeom prst="rect">
            <a:avLst/>
          </a:prstGeom>
        </p:spPr>
        <p:txBody>
          <a:bodyPr lIns="0" tIns="0" rIns="0" bIns="0">
            <a:normAutofit/>
          </a:bodyPr>
          <a:lstStyle/>
          <a:p>
            <a:endParaRPr lang="de-DE" sz="3200" b="0" strike="noStrike" spc="-1">
              <a:latin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
        <p:nvSpPr>
          <p:cNvPr id="146" name="PlaceHolder 2"/>
          <p:cNvSpPr>
            <a:spLocks noGrp="1"/>
          </p:cNvSpPr>
          <p:nvPr>
            <p:ph type="body"/>
          </p:nvPr>
        </p:nvSpPr>
        <p:spPr>
          <a:xfrm>
            <a:off x="495000" y="1604520"/>
            <a:ext cx="2870280" cy="1896840"/>
          </a:xfrm>
          <a:prstGeom prst="rect">
            <a:avLst/>
          </a:prstGeom>
        </p:spPr>
        <p:txBody>
          <a:bodyPr lIns="0" tIns="0" rIns="0" bIns="0">
            <a:normAutofit/>
          </a:bodyPr>
          <a:lstStyle/>
          <a:p>
            <a:endParaRPr lang="de-DE" sz="3200" b="0" strike="noStrike" spc="-1">
              <a:latin typeface="Calibri"/>
            </a:endParaRPr>
          </a:p>
        </p:txBody>
      </p:sp>
      <p:sp>
        <p:nvSpPr>
          <p:cNvPr id="147" name="PlaceHolder 3"/>
          <p:cNvSpPr>
            <a:spLocks noGrp="1"/>
          </p:cNvSpPr>
          <p:nvPr>
            <p:ph type="body"/>
          </p:nvPr>
        </p:nvSpPr>
        <p:spPr>
          <a:xfrm>
            <a:off x="3509280" y="1604520"/>
            <a:ext cx="2870280" cy="1896840"/>
          </a:xfrm>
          <a:prstGeom prst="rect">
            <a:avLst/>
          </a:prstGeom>
        </p:spPr>
        <p:txBody>
          <a:bodyPr lIns="0" tIns="0" rIns="0" bIns="0">
            <a:normAutofit/>
          </a:bodyPr>
          <a:lstStyle/>
          <a:p>
            <a:endParaRPr lang="de-DE" sz="3200" b="0" strike="noStrike" spc="-1">
              <a:latin typeface="Calibri"/>
            </a:endParaRPr>
          </a:p>
        </p:txBody>
      </p:sp>
      <p:sp>
        <p:nvSpPr>
          <p:cNvPr id="148" name="PlaceHolder 4"/>
          <p:cNvSpPr>
            <a:spLocks noGrp="1"/>
          </p:cNvSpPr>
          <p:nvPr>
            <p:ph type="body"/>
          </p:nvPr>
        </p:nvSpPr>
        <p:spPr>
          <a:xfrm>
            <a:off x="6523200" y="1604520"/>
            <a:ext cx="2870280" cy="1896840"/>
          </a:xfrm>
          <a:prstGeom prst="rect">
            <a:avLst/>
          </a:prstGeom>
        </p:spPr>
        <p:txBody>
          <a:bodyPr lIns="0" tIns="0" rIns="0" bIns="0">
            <a:normAutofit/>
          </a:bodyPr>
          <a:lstStyle/>
          <a:p>
            <a:endParaRPr lang="de-DE" sz="3200" b="0" strike="noStrike" spc="-1">
              <a:latin typeface="Calibri"/>
            </a:endParaRPr>
          </a:p>
        </p:txBody>
      </p:sp>
      <p:sp>
        <p:nvSpPr>
          <p:cNvPr id="149" name="PlaceHolder 5"/>
          <p:cNvSpPr>
            <a:spLocks noGrp="1"/>
          </p:cNvSpPr>
          <p:nvPr>
            <p:ph type="body"/>
          </p:nvPr>
        </p:nvSpPr>
        <p:spPr>
          <a:xfrm>
            <a:off x="495000" y="3682080"/>
            <a:ext cx="2870280" cy="1896840"/>
          </a:xfrm>
          <a:prstGeom prst="rect">
            <a:avLst/>
          </a:prstGeom>
        </p:spPr>
        <p:txBody>
          <a:bodyPr lIns="0" tIns="0" rIns="0" bIns="0">
            <a:normAutofit/>
          </a:bodyPr>
          <a:lstStyle/>
          <a:p>
            <a:endParaRPr lang="de-DE" sz="3200" b="0" strike="noStrike" spc="-1">
              <a:latin typeface="Calibri"/>
            </a:endParaRPr>
          </a:p>
        </p:txBody>
      </p:sp>
      <p:sp>
        <p:nvSpPr>
          <p:cNvPr id="150" name="PlaceHolder 6"/>
          <p:cNvSpPr>
            <a:spLocks noGrp="1"/>
          </p:cNvSpPr>
          <p:nvPr>
            <p:ph type="body"/>
          </p:nvPr>
        </p:nvSpPr>
        <p:spPr>
          <a:xfrm>
            <a:off x="3509280" y="3682080"/>
            <a:ext cx="2870280" cy="1896840"/>
          </a:xfrm>
          <a:prstGeom prst="rect">
            <a:avLst/>
          </a:prstGeom>
        </p:spPr>
        <p:txBody>
          <a:bodyPr lIns="0" tIns="0" rIns="0" bIns="0">
            <a:normAutofit/>
          </a:bodyPr>
          <a:lstStyle/>
          <a:p>
            <a:endParaRPr lang="de-DE" sz="3200" b="0" strike="noStrike" spc="-1">
              <a:latin typeface="Calibri"/>
            </a:endParaRPr>
          </a:p>
        </p:txBody>
      </p:sp>
      <p:sp>
        <p:nvSpPr>
          <p:cNvPr id="151" name="PlaceHolder 7"/>
          <p:cNvSpPr>
            <a:spLocks noGrp="1"/>
          </p:cNvSpPr>
          <p:nvPr>
            <p:ph type="body"/>
          </p:nvPr>
        </p:nvSpPr>
        <p:spPr>
          <a:xfrm>
            <a:off x="6523200" y="3682080"/>
            <a:ext cx="2870280" cy="1896840"/>
          </a:xfrm>
          <a:prstGeom prst="rect">
            <a:avLst/>
          </a:prstGeom>
        </p:spPr>
        <p:txBody>
          <a:bodyPr lIns="0" tIns="0" rIns="0" bIns="0">
            <a:normAutofit/>
          </a:bodyPr>
          <a:lstStyle/>
          <a:p>
            <a:endParaRPr lang="de-DE" sz="3200" b="0" strike="noStrike" spc="-1">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743040" y="1122480"/>
            <a:ext cx="8418960" cy="11063520"/>
          </a:xfrm>
          <a:prstGeom prst="rect">
            <a:avLst/>
          </a:prstGeom>
        </p:spPr>
        <p:txBody>
          <a:bodyPr lIns="0" tIns="0" rIns="0" bIns="0" anchor="ctr">
            <a:noAutofit/>
          </a:bodyPr>
          <a:lstStyle/>
          <a:p>
            <a:pPr algn="ctr"/>
            <a:endParaRPr lang="de-DE" sz="3200" b="0" strike="noStrike" spc="-1">
              <a:latin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
        <p:nvSpPr>
          <p:cNvPr id="12"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de-DE" sz="3200" b="0" strike="noStrike" spc="-1">
              <a:latin typeface="Calibri"/>
            </a:endParaRPr>
          </a:p>
        </p:txBody>
      </p:sp>
      <p:sp>
        <p:nvSpPr>
          <p:cNvPr id="13" name="PlaceHolder 3"/>
          <p:cNvSpPr>
            <a:spLocks noGrp="1"/>
          </p:cNvSpPr>
          <p:nvPr>
            <p:ph type="body"/>
          </p:nvPr>
        </p:nvSpPr>
        <p:spPr>
          <a:xfrm>
            <a:off x="5063040" y="1604520"/>
            <a:ext cx="4350240" cy="3976920"/>
          </a:xfrm>
          <a:prstGeom prst="rect">
            <a:avLst/>
          </a:prstGeom>
        </p:spPr>
        <p:txBody>
          <a:bodyPr lIns="0" tIns="0" rIns="0" bIns="0">
            <a:normAutofit/>
          </a:bodyPr>
          <a:lstStyle/>
          <a:p>
            <a:endParaRPr lang="de-DE" sz="3200" b="0" strike="noStrike" spc="-1">
              <a:latin typeface="Calibri"/>
            </a:endParaRPr>
          </a:p>
        </p:txBody>
      </p:sp>
      <p:sp>
        <p:nvSpPr>
          <p:cNvPr id="14" name="PlaceHolder 4"/>
          <p:cNvSpPr>
            <a:spLocks noGrp="1"/>
          </p:cNvSpPr>
          <p:nvPr>
            <p:ph type="body"/>
          </p:nvPr>
        </p:nvSpPr>
        <p:spPr>
          <a:xfrm>
            <a:off x="495000" y="3682080"/>
            <a:ext cx="4350240" cy="1896840"/>
          </a:xfrm>
          <a:prstGeom prst="rect">
            <a:avLst/>
          </a:prstGeom>
        </p:spPr>
        <p:txBody>
          <a:bodyPr lIns="0" tIns="0" rIns="0" bIns="0">
            <a:normAutofit/>
          </a:bodyPr>
          <a:lstStyle/>
          <a:p>
            <a:endParaRPr lang="de-DE" sz="3200" b="0" strike="noStrike" spc="-1">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
        <p:nvSpPr>
          <p:cNvPr id="16" name="PlaceHolder 2"/>
          <p:cNvSpPr>
            <a:spLocks noGrp="1"/>
          </p:cNvSpPr>
          <p:nvPr>
            <p:ph type="body"/>
          </p:nvPr>
        </p:nvSpPr>
        <p:spPr>
          <a:xfrm>
            <a:off x="495000" y="1604520"/>
            <a:ext cx="4350240" cy="3976920"/>
          </a:xfrm>
          <a:prstGeom prst="rect">
            <a:avLst/>
          </a:prstGeom>
        </p:spPr>
        <p:txBody>
          <a:bodyPr lIns="0" tIns="0" rIns="0" bIns="0">
            <a:normAutofit/>
          </a:bodyPr>
          <a:lstStyle/>
          <a:p>
            <a:endParaRPr lang="de-DE" sz="3200" b="0" strike="noStrike" spc="-1">
              <a:latin typeface="Calibri"/>
            </a:endParaRPr>
          </a:p>
        </p:txBody>
      </p:sp>
      <p:sp>
        <p:nvSpPr>
          <p:cNvPr id="17"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de-DE" sz="3200" b="0" strike="noStrike" spc="-1">
              <a:latin typeface="Calibri"/>
            </a:endParaRPr>
          </a:p>
        </p:txBody>
      </p:sp>
      <p:sp>
        <p:nvSpPr>
          <p:cNvPr id="18" name="PlaceHolder 4"/>
          <p:cNvSpPr>
            <a:spLocks noGrp="1"/>
          </p:cNvSpPr>
          <p:nvPr>
            <p:ph type="body"/>
          </p:nvPr>
        </p:nvSpPr>
        <p:spPr>
          <a:xfrm>
            <a:off x="5063040" y="3682080"/>
            <a:ext cx="4350240" cy="1896840"/>
          </a:xfrm>
          <a:prstGeom prst="rect">
            <a:avLst/>
          </a:prstGeom>
        </p:spPr>
        <p:txBody>
          <a:bodyPr lIns="0" tIns="0" rIns="0" bIns="0">
            <a:normAutofit/>
          </a:bodyPr>
          <a:lstStyle/>
          <a:p>
            <a:endParaRPr lang="de-DE" sz="3200" b="0" strike="noStrike" spc="-1">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743040" y="1122480"/>
            <a:ext cx="8418960" cy="2386440"/>
          </a:xfrm>
          <a:prstGeom prst="rect">
            <a:avLst/>
          </a:prstGeom>
        </p:spPr>
        <p:txBody>
          <a:bodyPr lIns="0" tIns="0" rIns="0" bIns="0" anchor="ctr">
            <a:noAutofit/>
          </a:bodyPr>
          <a:lstStyle/>
          <a:p>
            <a:pPr algn="ctr"/>
            <a:endParaRPr lang="de-DE" sz="4400" b="0" strike="noStrike" spc="-1">
              <a:latin typeface="Calibri"/>
            </a:endParaRPr>
          </a:p>
        </p:txBody>
      </p:sp>
      <p:sp>
        <p:nvSpPr>
          <p:cNvPr id="20"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de-DE" sz="3200" b="0" strike="noStrike" spc="-1">
              <a:latin typeface="Calibri"/>
            </a:endParaRPr>
          </a:p>
        </p:txBody>
      </p:sp>
      <p:sp>
        <p:nvSpPr>
          <p:cNvPr id="21"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de-DE" sz="3200" b="0" strike="noStrike" spc="-1">
              <a:latin typeface="Calibri"/>
            </a:endParaRPr>
          </a:p>
        </p:txBody>
      </p:sp>
      <p:sp>
        <p:nvSpPr>
          <p:cNvPr id="22" name="PlaceHolder 4"/>
          <p:cNvSpPr>
            <a:spLocks noGrp="1"/>
          </p:cNvSpPr>
          <p:nvPr>
            <p:ph type="body"/>
          </p:nvPr>
        </p:nvSpPr>
        <p:spPr>
          <a:xfrm>
            <a:off x="495000" y="3682080"/>
            <a:ext cx="8914680" cy="1896840"/>
          </a:xfrm>
          <a:prstGeom prst="rect">
            <a:avLst/>
          </a:prstGeom>
        </p:spPr>
        <p:txBody>
          <a:bodyPr lIns="0" tIns="0" rIns="0" bIns="0">
            <a:normAutofit/>
          </a:bodyPr>
          <a:lstStyle/>
          <a:p>
            <a:endParaRPr lang="de-DE" sz="3200" b="0" strike="noStrike" spc="-1">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743040" y="1122480"/>
            <a:ext cx="8418960" cy="2386440"/>
          </a:xfrm>
          <a:prstGeom prst="rect">
            <a:avLst/>
          </a:prstGeom>
        </p:spPr>
        <p:txBody>
          <a:bodyPr lIns="0" tIns="0" rIns="0" bIns="0" anchor="ctr">
            <a:noAutofit/>
          </a:bodyPr>
          <a:lstStyle/>
          <a:p>
            <a:r>
              <a:rPr lang="de-DE" sz="1800" b="0" strike="noStrike" spc="-1">
                <a:latin typeface="Calibri"/>
              </a:rPr>
              <a:t>Click to edit the title text format</a:t>
            </a:r>
          </a:p>
        </p:txBody>
      </p:sp>
      <p:sp>
        <p:nvSpPr>
          <p:cNvPr id="3" name="PlaceHolder 2"/>
          <p:cNvSpPr>
            <a:spLocks noGrp="1"/>
          </p:cNvSpPr>
          <p:nvPr>
            <p:ph type="body"/>
          </p:nvPr>
        </p:nvSpPr>
        <p:spPr>
          <a:xfrm>
            <a:off x="495000" y="1604520"/>
            <a:ext cx="891468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de-DE" sz="1800" b="0" strike="noStrike" spc="-1">
                <a:latin typeface="Calibri"/>
              </a:rPr>
              <a:t>Click to edit the outline text format</a:t>
            </a:r>
          </a:p>
          <a:p>
            <a:pPr marL="864000" lvl="1" indent="-324000">
              <a:spcBef>
                <a:spcPts val="1134"/>
              </a:spcBef>
              <a:buClr>
                <a:srgbClr val="000000"/>
              </a:buClr>
              <a:buSzPct val="75000"/>
              <a:buFont typeface="Symbol" charset="2"/>
              <a:buChar char=""/>
            </a:pPr>
            <a:r>
              <a:rPr lang="de-DE" sz="1800" b="0" strike="noStrike" spc="-1">
                <a:latin typeface="Calibri"/>
              </a:rPr>
              <a:t>Second Outline Level</a:t>
            </a:r>
          </a:p>
          <a:p>
            <a:pPr marL="1296000" lvl="2" indent="-288000">
              <a:spcBef>
                <a:spcPts val="850"/>
              </a:spcBef>
              <a:buClr>
                <a:srgbClr val="000000"/>
              </a:buClr>
              <a:buSzPct val="45000"/>
              <a:buFont typeface="Wingdings" charset="2"/>
              <a:buChar char=""/>
            </a:pPr>
            <a:r>
              <a:rPr lang="de-DE" sz="1800" b="0" strike="noStrike" spc="-1">
                <a:latin typeface="Calibri"/>
              </a:rPr>
              <a:t>Third Outline Level</a:t>
            </a:r>
          </a:p>
          <a:p>
            <a:pPr marL="1728000" lvl="3" indent="-216000">
              <a:spcBef>
                <a:spcPts val="567"/>
              </a:spcBef>
              <a:buClr>
                <a:srgbClr val="000000"/>
              </a:buClr>
              <a:buSzPct val="75000"/>
              <a:buFont typeface="Symbol" charset="2"/>
              <a:buChar char=""/>
            </a:pPr>
            <a:r>
              <a:rPr lang="de-DE" sz="1800" b="0" strike="noStrike" spc="-1">
                <a:latin typeface="Calibri"/>
              </a:rPr>
              <a:t>Fourth Outline Level</a:t>
            </a:r>
          </a:p>
          <a:p>
            <a:pPr marL="2160000" lvl="4" indent="-216000">
              <a:spcBef>
                <a:spcPts val="283"/>
              </a:spcBef>
              <a:buClr>
                <a:srgbClr val="000000"/>
              </a:buClr>
              <a:buSzPct val="45000"/>
              <a:buFont typeface="Wingdings" charset="2"/>
              <a:buChar char=""/>
            </a:pPr>
            <a:r>
              <a:rPr lang="de-DE" sz="1800" b="0" strike="noStrike" spc="-1">
                <a:latin typeface="Calibri"/>
              </a:rPr>
              <a:t>Fifth Outline Level</a:t>
            </a:r>
          </a:p>
          <a:p>
            <a:pPr marL="2592000" lvl="5" indent="-216000">
              <a:spcBef>
                <a:spcPts val="283"/>
              </a:spcBef>
              <a:buClr>
                <a:srgbClr val="000000"/>
              </a:buClr>
              <a:buSzPct val="45000"/>
              <a:buFont typeface="Wingdings" charset="2"/>
              <a:buChar char=""/>
            </a:pPr>
            <a:r>
              <a:rPr lang="de-DE" sz="1800" b="0" strike="noStrike" spc="-1">
                <a:latin typeface="Calibri"/>
              </a:rPr>
              <a:t>Sixth Outline Level</a:t>
            </a:r>
          </a:p>
          <a:p>
            <a:pPr marL="3024000" lvl="6" indent="-216000">
              <a:spcBef>
                <a:spcPts val="283"/>
              </a:spcBef>
              <a:buClr>
                <a:srgbClr val="000000"/>
              </a:buClr>
              <a:buSzPct val="45000"/>
              <a:buFont typeface="Wingdings" charset="2"/>
              <a:buChar char=""/>
            </a:pPr>
            <a:r>
              <a:rPr lang="de-DE" sz="1800" b="0" strike="noStrike" spc="-1">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95000" y="273600"/>
            <a:ext cx="8915040" cy="1144800"/>
          </a:xfrm>
          <a:prstGeom prst="rect">
            <a:avLst/>
          </a:prstGeom>
        </p:spPr>
        <p:txBody>
          <a:bodyPr lIns="0" tIns="0" rIns="0" bIns="0" anchor="ctr">
            <a:noAutofit/>
          </a:bodyPr>
          <a:lstStyle/>
          <a:p>
            <a:pPr algn="ctr"/>
            <a:r>
              <a:rPr lang="de-DE" sz="4400" b="0" strike="noStrike" spc="-1">
                <a:latin typeface="Calibri"/>
              </a:rPr>
              <a:t>Click to edit the title text format</a:t>
            </a:r>
          </a:p>
        </p:txBody>
      </p:sp>
      <p:sp>
        <p:nvSpPr>
          <p:cNvPr id="39" name="PlaceHolder 2"/>
          <p:cNvSpPr>
            <a:spLocks noGrp="1"/>
          </p:cNvSpPr>
          <p:nvPr>
            <p:ph type="body"/>
          </p:nvPr>
        </p:nvSpPr>
        <p:spPr>
          <a:xfrm>
            <a:off x="495000" y="1604520"/>
            <a:ext cx="89150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de-DE" sz="3200" b="0" strike="noStrike" spc="-1">
                <a:latin typeface="Calibri"/>
              </a:rPr>
              <a:t>Click to edit the outline text format</a:t>
            </a:r>
          </a:p>
          <a:p>
            <a:pPr marL="864000" lvl="1" indent="-324000">
              <a:spcBef>
                <a:spcPts val="1134"/>
              </a:spcBef>
              <a:buClr>
                <a:srgbClr val="000000"/>
              </a:buClr>
              <a:buSzPct val="75000"/>
              <a:buFont typeface="Symbol" charset="2"/>
              <a:buChar char=""/>
            </a:pPr>
            <a:r>
              <a:rPr lang="de-DE" sz="2800" b="0" strike="noStrike" spc="-1">
                <a:latin typeface="Calibri"/>
              </a:rPr>
              <a:t>Second Outline Level</a:t>
            </a:r>
          </a:p>
          <a:p>
            <a:pPr marL="1296000" lvl="2" indent="-288000">
              <a:spcBef>
                <a:spcPts val="850"/>
              </a:spcBef>
              <a:buClr>
                <a:srgbClr val="000000"/>
              </a:buClr>
              <a:buSzPct val="45000"/>
              <a:buFont typeface="Wingdings" charset="2"/>
              <a:buChar char=""/>
            </a:pPr>
            <a:r>
              <a:rPr lang="de-DE" sz="2400" b="0" strike="noStrike" spc="-1">
                <a:latin typeface="Calibri"/>
              </a:rPr>
              <a:t>Third Outline Level</a:t>
            </a:r>
          </a:p>
          <a:p>
            <a:pPr marL="1728000" lvl="3" indent="-216000">
              <a:spcBef>
                <a:spcPts val="567"/>
              </a:spcBef>
              <a:buClr>
                <a:srgbClr val="000000"/>
              </a:buClr>
              <a:buSzPct val="75000"/>
              <a:buFont typeface="Symbol" charset="2"/>
              <a:buChar char=""/>
            </a:pPr>
            <a:r>
              <a:rPr lang="de-DE" sz="2000" b="0" strike="noStrike" spc="-1">
                <a:latin typeface="Calibri"/>
              </a:rPr>
              <a:t>Fourth Outline Level</a:t>
            </a:r>
          </a:p>
          <a:p>
            <a:pPr marL="2160000" lvl="4" indent="-216000">
              <a:spcBef>
                <a:spcPts val="283"/>
              </a:spcBef>
              <a:buClr>
                <a:srgbClr val="000000"/>
              </a:buClr>
              <a:buSzPct val="45000"/>
              <a:buFont typeface="Wingdings" charset="2"/>
              <a:buChar char=""/>
            </a:pPr>
            <a:r>
              <a:rPr lang="de-DE" sz="2000" b="0" strike="noStrike" spc="-1">
                <a:latin typeface="Calibri"/>
              </a:rPr>
              <a:t>Fifth Outline Level</a:t>
            </a:r>
          </a:p>
          <a:p>
            <a:pPr marL="2592000" lvl="5" indent="-216000">
              <a:spcBef>
                <a:spcPts val="283"/>
              </a:spcBef>
              <a:buClr>
                <a:srgbClr val="000000"/>
              </a:buClr>
              <a:buSzPct val="45000"/>
              <a:buFont typeface="Wingdings" charset="2"/>
              <a:buChar char=""/>
            </a:pPr>
            <a:r>
              <a:rPr lang="de-DE" sz="2000" b="0" strike="noStrike" spc="-1">
                <a:latin typeface="Calibri"/>
              </a:rPr>
              <a:t>Sixth Outline Level</a:t>
            </a:r>
          </a:p>
          <a:p>
            <a:pPr marL="3024000" lvl="6" indent="-216000">
              <a:spcBef>
                <a:spcPts val="283"/>
              </a:spcBef>
              <a:buClr>
                <a:srgbClr val="000000"/>
              </a:buClr>
              <a:buSzPct val="45000"/>
              <a:buFont typeface="Wingdings" charset="2"/>
              <a:buChar char=""/>
            </a:pPr>
            <a:r>
              <a:rPr lang="de-DE" sz="2000" b="0" strike="noStrike" spc="-1">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495000" y="273600"/>
            <a:ext cx="8915040" cy="1144800"/>
          </a:xfrm>
          <a:prstGeom prst="rect">
            <a:avLst/>
          </a:prstGeom>
        </p:spPr>
        <p:txBody>
          <a:bodyPr lIns="0" tIns="0" rIns="0" bIns="0" anchor="ctr">
            <a:noAutofit/>
          </a:bodyPr>
          <a:lstStyle/>
          <a:p>
            <a:pPr algn="ctr"/>
            <a:r>
              <a:rPr lang="de-DE" sz="4400" b="0" strike="noStrike" spc="-1">
                <a:latin typeface="Calibri"/>
              </a:rPr>
              <a:t>Click to edit the title text format</a:t>
            </a:r>
          </a:p>
        </p:txBody>
      </p:sp>
      <p:sp>
        <p:nvSpPr>
          <p:cNvPr id="77" name="PlaceHolder 2"/>
          <p:cNvSpPr>
            <a:spLocks noGrp="1"/>
          </p:cNvSpPr>
          <p:nvPr>
            <p:ph type="body"/>
          </p:nvPr>
        </p:nvSpPr>
        <p:spPr>
          <a:xfrm>
            <a:off x="495000" y="1604520"/>
            <a:ext cx="89150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de-DE" sz="3200" b="0" strike="noStrike" spc="-1">
                <a:latin typeface="Calibri"/>
              </a:rPr>
              <a:t>Click to edit the outline text format</a:t>
            </a:r>
          </a:p>
          <a:p>
            <a:pPr marL="864000" lvl="1" indent="-324000">
              <a:spcBef>
                <a:spcPts val="1134"/>
              </a:spcBef>
              <a:buClr>
                <a:srgbClr val="000000"/>
              </a:buClr>
              <a:buSzPct val="75000"/>
              <a:buFont typeface="Symbol" charset="2"/>
              <a:buChar char=""/>
            </a:pPr>
            <a:r>
              <a:rPr lang="de-DE" sz="2800" b="0" strike="noStrike" spc="-1">
                <a:latin typeface="Calibri"/>
              </a:rPr>
              <a:t>Second Outline Level</a:t>
            </a:r>
          </a:p>
          <a:p>
            <a:pPr marL="1296000" lvl="2" indent="-288000">
              <a:spcBef>
                <a:spcPts val="850"/>
              </a:spcBef>
              <a:buClr>
                <a:srgbClr val="000000"/>
              </a:buClr>
              <a:buSzPct val="45000"/>
              <a:buFont typeface="Wingdings" charset="2"/>
              <a:buChar char=""/>
            </a:pPr>
            <a:r>
              <a:rPr lang="de-DE" sz="2400" b="0" strike="noStrike" spc="-1">
                <a:latin typeface="Calibri"/>
              </a:rPr>
              <a:t>Third Outline Level</a:t>
            </a:r>
          </a:p>
          <a:p>
            <a:pPr marL="1728000" lvl="3" indent="-216000">
              <a:spcBef>
                <a:spcPts val="567"/>
              </a:spcBef>
              <a:buClr>
                <a:srgbClr val="000000"/>
              </a:buClr>
              <a:buSzPct val="75000"/>
              <a:buFont typeface="Symbol" charset="2"/>
              <a:buChar char=""/>
            </a:pPr>
            <a:r>
              <a:rPr lang="de-DE" sz="2000" b="0" strike="noStrike" spc="-1">
                <a:latin typeface="Calibri"/>
              </a:rPr>
              <a:t>Fourth Outline Level</a:t>
            </a:r>
          </a:p>
          <a:p>
            <a:pPr marL="2160000" lvl="4" indent="-216000">
              <a:spcBef>
                <a:spcPts val="283"/>
              </a:spcBef>
              <a:buClr>
                <a:srgbClr val="000000"/>
              </a:buClr>
              <a:buSzPct val="45000"/>
              <a:buFont typeface="Wingdings" charset="2"/>
              <a:buChar char=""/>
            </a:pPr>
            <a:r>
              <a:rPr lang="de-DE" sz="2000" b="0" strike="noStrike" spc="-1">
                <a:latin typeface="Calibri"/>
              </a:rPr>
              <a:t>Fifth Outline Level</a:t>
            </a:r>
          </a:p>
          <a:p>
            <a:pPr marL="2592000" lvl="5" indent="-216000">
              <a:spcBef>
                <a:spcPts val="283"/>
              </a:spcBef>
              <a:buClr>
                <a:srgbClr val="000000"/>
              </a:buClr>
              <a:buSzPct val="45000"/>
              <a:buFont typeface="Wingdings" charset="2"/>
              <a:buChar char=""/>
            </a:pPr>
            <a:r>
              <a:rPr lang="de-DE" sz="2000" b="0" strike="noStrike" spc="-1">
                <a:latin typeface="Calibri"/>
              </a:rPr>
              <a:t>Sixth Outline Level</a:t>
            </a:r>
          </a:p>
          <a:p>
            <a:pPr marL="3024000" lvl="6" indent="-216000">
              <a:spcBef>
                <a:spcPts val="283"/>
              </a:spcBef>
              <a:buClr>
                <a:srgbClr val="000000"/>
              </a:buClr>
              <a:buSzPct val="45000"/>
              <a:buFont typeface="Wingdings" charset="2"/>
              <a:buChar char=""/>
            </a:pPr>
            <a:r>
              <a:rPr lang="de-DE" sz="2000" b="0" strike="noStrike" spc="-1">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114" name="PlaceHolder 1"/>
          <p:cNvSpPr>
            <a:spLocks noGrp="1"/>
          </p:cNvSpPr>
          <p:nvPr>
            <p:ph type="title"/>
          </p:nvPr>
        </p:nvSpPr>
        <p:spPr>
          <a:xfrm>
            <a:off x="743040" y="1122480"/>
            <a:ext cx="8418960" cy="2386440"/>
          </a:xfrm>
          <a:prstGeom prst="rect">
            <a:avLst/>
          </a:prstGeom>
        </p:spPr>
        <p:txBody>
          <a:bodyPr lIns="0" tIns="0" rIns="0" bIns="0" anchor="ctr">
            <a:noAutofit/>
          </a:bodyPr>
          <a:lstStyle/>
          <a:p>
            <a:r>
              <a:rPr lang="de-DE" sz="1800" b="0" strike="noStrike" spc="-1">
                <a:latin typeface="Calibri"/>
              </a:rPr>
              <a:t>Click to edit the title text format</a:t>
            </a:r>
          </a:p>
        </p:txBody>
      </p:sp>
      <p:sp>
        <p:nvSpPr>
          <p:cNvPr id="115" name="PlaceHolder 2"/>
          <p:cNvSpPr>
            <a:spLocks noGrp="1"/>
          </p:cNvSpPr>
          <p:nvPr>
            <p:ph type="body"/>
          </p:nvPr>
        </p:nvSpPr>
        <p:spPr>
          <a:xfrm>
            <a:off x="495000" y="1604520"/>
            <a:ext cx="89150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de-DE" sz="3200" b="0" strike="noStrike" spc="-1">
                <a:latin typeface="Calibri"/>
              </a:rPr>
              <a:t>Click to edit the outline text format</a:t>
            </a:r>
          </a:p>
          <a:p>
            <a:pPr marL="864000" lvl="1" indent="-324000">
              <a:spcBef>
                <a:spcPts val="1134"/>
              </a:spcBef>
              <a:buClr>
                <a:srgbClr val="000000"/>
              </a:buClr>
              <a:buSzPct val="75000"/>
              <a:buFont typeface="Symbol" charset="2"/>
              <a:buChar char=""/>
            </a:pPr>
            <a:r>
              <a:rPr lang="de-DE" sz="2800" b="0" strike="noStrike" spc="-1">
                <a:latin typeface="Calibri"/>
              </a:rPr>
              <a:t>Second Outline Level</a:t>
            </a:r>
          </a:p>
          <a:p>
            <a:pPr marL="1296000" lvl="2" indent="-288000">
              <a:spcBef>
                <a:spcPts val="850"/>
              </a:spcBef>
              <a:buClr>
                <a:srgbClr val="000000"/>
              </a:buClr>
              <a:buSzPct val="45000"/>
              <a:buFont typeface="Wingdings" charset="2"/>
              <a:buChar char=""/>
            </a:pPr>
            <a:r>
              <a:rPr lang="de-DE" sz="2400" b="0" strike="noStrike" spc="-1">
                <a:latin typeface="Calibri"/>
              </a:rPr>
              <a:t>Third Outline Level</a:t>
            </a:r>
          </a:p>
          <a:p>
            <a:pPr marL="1728000" lvl="3" indent="-216000">
              <a:spcBef>
                <a:spcPts val="567"/>
              </a:spcBef>
              <a:buClr>
                <a:srgbClr val="000000"/>
              </a:buClr>
              <a:buSzPct val="75000"/>
              <a:buFont typeface="Symbol" charset="2"/>
              <a:buChar char=""/>
            </a:pPr>
            <a:r>
              <a:rPr lang="de-DE" sz="2000" b="0" strike="noStrike" spc="-1">
                <a:latin typeface="Calibri"/>
              </a:rPr>
              <a:t>Fourth Outline Level</a:t>
            </a:r>
          </a:p>
          <a:p>
            <a:pPr marL="2160000" lvl="4" indent="-216000">
              <a:spcBef>
                <a:spcPts val="283"/>
              </a:spcBef>
              <a:buClr>
                <a:srgbClr val="000000"/>
              </a:buClr>
              <a:buSzPct val="45000"/>
              <a:buFont typeface="Wingdings" charset="2"/>
              <a:buChar char=""/>
            </a:pPr>
            <a:r>
              <a:rPr lang="de-DE" sz="2000" b="0" strike="noStrike" spc="-1">
                <a:latin typeface="Calibri"/>
              </a:rPr>
              <a:t>Fifth Outline Level</a:t>
            </a:r>
          </a:p>
          <a:p>
            <a:pPr marL="2592000" lvl="5" indent="-216000">
              <a:spcBef>
                <a:spcPts val="283"/>
              </a:spcBef>
              <a:buClr>
                <a:srgbClr val="000000"/>
              </a:buClr>
              <a:buSzPct val="45000"/>
              <a:buFont typeface="Wingdings" charset="2"/>
              <a:buChar char=""/>
            </a:pPr>
            <a:r>
              <a:rPr lang="de-DE" sz="2000" b="0" strike="noStrike" spc="-1">
                <a:latin typeface="Calibri"/>
              </a:rPr>
              <a:t>Sixth Outline Level</a:t>
            </a:r>
          </a:p>
          <a:p>
            <a:pPr marL="3024000" lvl="6" indent="-216000">
              <a:spcBef>
                <a:spcPts val="283"/>
              </a:spcBef>
              <a:buClr>
                <a:srgbClr val="000000"/>
              </a:buClr>
              <a:buSzPct val="45000"/>
              <a:buFont typeface="Wingdings" charset="2"/>
              <a:buChar char=""/>
            </a:pPr>
            <a:r>
              <a:rPr lang="de-DE" sz="2000" b="0" strike="noStrike" spc="-1">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tif"/></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emf"/></Relationships>
</file>

<file path=ppt/slides/_rels/slide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CustomShape 1"/>
          <p:cNvSpPr/>
          <p:nvPr/>
        </p:nvSpPr>
        <p:spPr>
          <a:xfrm>
            <a:off x="6996240" y="6463080"/>
            <a:ext cx="222768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EE05B9A2-18C5-44FE-97AE-E3F671F643EB}" type="slidenum">
              <a:rPr lang="en-GB" sz="1200" b="0" strike="noStrike" spc="-1">
                <a:solidFill>
                  <a:srgbClr val="FFFFFF"/>
                </a:solidFill>
                <a:latin typeface="Calibri"/>
                <a:ea typeface="DejaVu Sans"/>
              </a:rPr>
              <a:t>1</a:t>
            </a:fld>
            <a:endParaRPr lang="de-DE" sz="1200" b="0" strike="noStrike" spc="-1" dirty="0">
              <a:latin typeface="Calibri"/>
            </a:endParaRPr>
          </a:p>
        </p:txBody>
      </p:sp>
      <p:grpSp>
        <p:nvGrpSpPr>
          <p:cNvPr id="159" name="Group 2"/>
          <p:cNvGrpSpPr/>
          <p:nvPr/>
        </p:nvGrpSpPr>
        <p:grpSpPr>
          <a:xfrm>
            <a:off x="416880" y="4951800"/>
            <a:ext cx="7930080" cy="899280"/>
            <a:chOff x="416880" y="4951800"/>
            <a:chExt cx="7930080" cy="899280"/>
          </a:xfrm>
        </p:grpSpPr>
        <p:sp>
          <p:nvSpPr>
            <p:cNvPr id="160" name="CustomShape 3"/>
            <p:cNvSpPr/>
            <p:nvPr/>
          </p:nvSpPr>
          <p:spPr>
            <a:xfrm>
              <a:off x="416880" y="5291280"/>
              <a:ext cx="7930080" cy="39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2000" b="0" strike="noStrike" spc="-1" dirty="0">
                  <a:solidFill>
                    <a:srgbClr val="000000"/>
                  </a:solidFill>
                  <a:latin typeface="Fira Sans"/>
                  <a:ea typeface="Fira Sans"/>
                </a:rPr>
                <a:t>Gefördert von der Deutschen Bundesstiftung Umwelt </a:t>
              </a:r>
              <a:endParaRPr lang="de-DE" sz="2000" b="0" strike="noStrike" spc="-1" dirty="0">
                <a:latin typeface="Calibri"/>
              </a:endParaRPr>
            </a:p>
          </p:txBody>
        </p:sp>
        <p:pic>
          <p:nvPicPr>
            <p:cNvPr id="161" name="Grafik 18"/>
            <p:cNvPicPr/>
            <p:nvPr/>
          </p:nvPicPr>
          <p:blipFill>
            <a:blip r:embed="rId3"/>
            <a:stretch/>
          </p:blipFill>
          <p:spPr>
            <a:xfrm>
              <a:off x="6996240" y="4951800"/>
              <a:ext cx="898920" cy="899280"/>
            </a:xfrm>
            <a:prstGeom prst="rect">
              <a:avLst/>
            </a:prstGeom>
            <a:ln>
              <a:noFill/>
            </a:ln>
          </p:spPr>
        </p:pic>
      </p:grpSp>
      <p:sp>
        <p:nvSpPr>
          <p:cNvPr id="162" name="CustomShape 4"/>
          <p:cNvSpPr/>
          <p:nvPr/>
        </p:nvSpPr>
        <p:spPr>
          <a:xfrm>
            <a:off x="416880" y="1765080"/>
            <a:ext cx="9071640" cy="3139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de-DE" sz="4400" b="1" strike="noStrike" spc="-1" dirty="0">
                <a:solidFill>
                  <a:srgbClr val="64CFAC"/>
                </a:solidFill>
                <a:latin typeface="Fira Sans"/>
                <a:ea typeface="Fira Sans"/>
              </a:rPr>
              <a:t>Nachhaltiger Modekonsum für Jugendliche – Das </a:t>
            </a:r>
            <a:r>
              <a:rPr lang="de-DE" sz="4400" b="1" strike="noStrike" spc="-1" dirty="0" err="1">
                <a:solidFill>
                  <a:srgbClr val="64CFAC"/>
                </a:solidFill>
                <a:latin typeface="Fira Sans"/>
                <a:ea typeface="Fira Sans"/>
              </a:rPr>
              <a:t>BNTextillabor</a:t>
            </a:r>
            <a:endParaRPr lang="de-DE" sz="4400" b="0" strike="noStrike" spc="-1">
              <a:latin typeface="Calibri"/>
            </a:endParaRPr>
          </a:p>
          <a:p>
            <a:pPr>
              <a:lnSpc>
                <a:spcPct val="90000"/>
              </a:lnSpc>
            </a:pPr>
            <a:endParaRPr lang="de-DE" sz="4400" b="0" strike="noStrike" spc="-1">
              <a:latin typeface="Calibri"/>
            </a:endParaRPr>
          </a:p>
          <a:p>
            <a:pPr>
              <a:lnSpc>
                <a:spcPct val="90000"/>
              </a:lnSpc>
            </a:pPr>
            <a:endParaRPr lang="de-DE" sz="4400" b="0" strike="noStrike" spc="-1">
              <a:latin typeface="Calibri"/>
            </a:endParaRPr>
          </a:p>
          <a:p>
            <a:pPr>
              <a:lnSpc>
                <a:spcPct val="90000"/>
              </a:lnSpc>
            </a:pPr>
            <a:endParaRPr lang="de-DE" sz="4400" b="0" strike="noStrike" spc="-1">
              <a:latin typeface="Calibri"/>
            </a:endParaRPr>
          </a:p>
          <a:p>
            <a:pPr>
              <a:lnSpc>
                <a:spcPct val="90000"/>
              </a:lnSpc>
            </a:pPr>
            <a:r>
              <a:rPr lang="de-DE" sz="2000" b="0" strike="noStrike" spc="-1">
                <a:solidFill>
                  <a:srgbClr val="000000"/>
                </a:solidFill>
                <a:latin typeface="Fira Sans"/>
                <a:ea typeface="Fira Sans"/>
              </a:rPr>
              <a:t>Entwickelt 2019-2021 von der </a:t>
            </a:r>
            <a:endParaRPr lang="de-DE" sz="2000" b="0" strike="noStrike" spc="-1">
              <a:latin typeface="Calibri"/>
            </a:endParaRPr>
          </a:p>
          <a:p>
            <a:pPr>
              <a:lnSpc>
                <a:spcPct val="90000"/>
              </a:lnSpc>
            </a:pPr>
            <a:r>
              <a:rPr lang="de-DE" sz="2000" b="0" strike="noStrike" spc="-1">
                <a:solidFill>
                  <a:srgbClr val="000000"/>
                </a:solidFill>
                <a:latin typeface="Fira Sans"/>
                <a:ea typeface="Fira Sans"/>
              </a:rPr>
              <a:t>Universität Ulm und der TU Berlin </a:t>
            </a:r>
            <a:endParaRPr lang="de-DE" sz="2000" b="0" strike="noStrike" spc="-1">
              <a:latin typeface="Calibri"/>
            </a:endParaRPr>
          </a:p>
          <a:p>
            <a:pPr>
              <a:lnSpc>
                <a:spcPct val="90000"/>
              </a:lnSpc>
            </a:pPr>
            <a:endParaRPr lang="de-DE" sz="2000" b="0" strike="noStrike" spc="-1">
              <a:latin typeface="Calibri"/>
            </a:endParaRPr>
          </a:p>
        </p:txBody>
      </p:sp>
      <p:grpSp>
        <p:nvGrpSpPr>
          <p:cNvPr id="163" name="Group 5"/>
          <p:cNvGrpSpPr/>
          <p:nvPr/>
        </p:nvGrpSpPr>
        <p:grpSpPr>
          <a:xfrm>
            <a:off x="4952880" y="3688920"/>
            <a:ext cx="3980880" cy="938880"/>
            <a:chOff x="4952880" y="3688920"/>
            <a:chExt cx="3980880" cy="938880"/>
          </a:xfrm>
        </p:grpSpPr>
        <p:pic>
          <p:nvPicPr>
            <p:cNvPr id="164" name="Grafik 12"/>
            <p:cNvPicPr/>
            <p:nvPr/>
          </p:nvPicPr>
          <p:blipFill>
            <a:blip r:embed="rId4"/>
            <a:stretch/>
          </p:blipFill>
          <p:spPr>
            <a:xfrm>
              <a:off x="7672320" y="3688920"/>
              <a:ext cx="1261440" cy="938880"/>
            </a:xfrm>
            <a:prstGeom prst="rect">
              <a:avLst/>
            </a:prstGeom>
            <a:ln>
              <a:noFill/>
            </a:ln>
          </p:spPr>
        </p:pic>
        <p:pic>
          <p:nvPicPr>
            <p:cNvPr id="165" name="Grafik 3"/>
            <p:cNvPicPr/>
            <p:nvPr/>
          </p:nvPicPr>
          <p:blipFill>
            <a:blip r:embed="rId5"/>
            <a:stretch/>
          </p:blipFill>
          <p:spPr>
            <a:xfrm>
              <a:off x="4952880" y="3830760"/>
              <a:ext cx="2335680" cy="655200"/>
            </a:xfrm>
            <a:prstGeom prst="rect">
              <a:avLst/>
            </a:prstGeom>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1" name="CustomShape 1"/>
          <p:cNvSpPr/>
          <p:nvPr/>
        </p:nvSpPr>
        <p:spPr>
          <a:xfrm>
            <a:off x="6996240" y="6463080"/>
            <a:ext cx="222768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3B5D7098-7C0D-4A19-8F9F-6B2FAED982D9}" type="slidenum">
              <a:rPr lang="en-GB" sz="1200" b="0" strike="noStrike" spc="-1">
                <a:solidFill>
                  <a:srgbClr val="000000"/>
                </a:solidFill>
                <a:latin typeface="Calibri"/>
                <a:ea typeface="DejaVu Sans"/>
              </a:rPr>
              <a:t>10</a:t>
            </a:fld>
            <a:endParaRPr lang="de-DE" sz="1200" b="0" strike="noStrike" spc="-1" dirty="0">
              <a:latin typeface="Calibri"/>
            </a:endParaRPr>
          </a:p>
        </p:txBody>
      </p:sp>
      <p:sp>
        <p:nvSpPr>
          <p:cNvPr id="222" name="CustomShape 2"/>
          <p:cNvSpPr/>
          <p:nvPr/>
        </p:nvSpPr>
        <p:spPr>
          <a:xfrm>
            <a:off x="566640" y="723960"/>
            <a:ext cx="7305840" cy="128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90000"/>
              </a:lnSpc>
            </a:pPr>
            <a:r>
              <a:rPr lang="de-DE" sz="4000" b="1" strike="noStrike" spc="-1" dirty="0">
                <a:solidFill>
                  <a:srgbClr val="000000"/>
                </a:solidFill>
                <a:latin typeface="Fira Sans"/>
                <a:ea typeface="Fira Sans"/>
              </a:rPr>
              <a:t>Wer wird aktiv? </a:t>
            </a:r>
            <a:endParaRPr lang="de-DE" sz="4000" b="0" strike="noStrike" spc="-1" dirty="0">
              <a:latin typeface="Calibri"/>
            </a:endParaRPr>
          </a:p>
        </p:txBody>
      </p:sp>
      <p:pic>
        <p:nvPicPr>
          <p:cNvPr id="223" name="Picture 1" descr="Slide2.jpg"/>
          <p:cNvPicPr/>
          <p:nvPr/>
        </p:nvPicPr>
        <p:blipFill>
          <a:blip r:embed="rId3"/>
          <a:srcRect b="9518"/>
          <a:stretch/>
        </p:blipFill>
        <p:spPr>
          <a:xfrm>
            <a:off x="566640" y="2188440"/>
            <a:ext cx="5629320" cy="3819960"/>
          </a:xfrm>
          <a:prstGeom prst="rect">
            <a:avLst/>
          </a:prstGeom>
          <a:ln>
            <a:noFill/>
          </a:ln>
        </p:spPr>
      </p:pic>
      <p:sp>
        <p:nvSpPr>
          <p:cNvPr id="224" name="CustomShape 3"/>
          <p:cNvSpPr/>
          <p:nvPr/>
        </p:nvSpPr>
        <p:spPr>
          <a:xfrm>
            <a:off x="566640" y="6134040"/>
            <a:ext cx="5245920" cy="39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2000" b="0" strike="noStrike" spc="-1" dirty="0">
                <a:solidFill>
                  <a:srgbClr val="000000"/>
                </a:solidFill>
                <a:latin typeface="Fira Sans"/>
                <a:ea typeface="Fira Sans"/>
              </a:rPr>
              <a:t>https://www.fashionrevolution.org</a:t>
            </a:r>
            <a:endParaRPr lang="de-DE" sz="2000" b="0" strike="noStrike" spc="-1" dirty="0">
              <a:latin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 name="Picture 2"/>
          <p:cNvPicPr/>
          <p:nvPr/>
        </p:nvPicPr>
        <p:blipFill>
          <a:blip r:embed="rId3"/>
          <a:stretch/>
        </p:blipFill>
        <p:spPr>
          <a:xfrm>
            <a:off x="-80640" y="-285840"/>
            <a:ext cx="9986040" cy="7489440"/>
          </a:xfrm>
          <a:prstGeom prst="rect">
            <a:avLst/>
          </a:prstGeom>
          <a:ln>
            <a:noFill/>
          </a:ln>
        </p:spPr>
      </p:pic>
      <p:sp>
        <p:nvSpPr>
          <p:cNvPr id="226" name="CustomShape 1"/>
          <p:cNvSpPr/>
          <p:nvPr/>
        </p:nvSpPr>
        <p:spPr>
          <a:xfrm>
            <a:off x="2260440" y="2107080"/>
            <a:ext cx="5453640" cy="2685600"/>
          </a:xfrm>
          <a:prstGeom prst="rect">
            <a:avLst/>
          </a:prstGeom>
          <a:ln>
            <a:noFill/>
          </a:ln>
        </p:spPr>
        <p:style>
          <a:lnRef idx="2">
            <a:schemeClr val="dk1"/>
          </a:lnRef>
          <a:fillRef idx="1">
            <a:schemeClr val="lt1"/>
          </a:fillRef>
          <a:effectRef idx="0">
            <a:schemeClr val="dk1"/>
          </a:effectRef>
          <a:fontRef idx="minor"/>
        </p:style>
      </p:sp>
      <p:sp>
        <p:nvSpPr>
          <p:cNvPr id="227" name="CustomShape 2"/>
          <p:cNvSpPr/>
          <p:nvPr/>
        </p:nvSpPr>
        <p:spPr>
          <a:xfrm>
            <a:off x="2734560" y="2404440"/>
            <a:ext cx="4435920" cy="149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850" b="0" strike="noStrike" spc="-1" dirty="0">
                <a:solidFill>
                  <a:srgbClr val="000000"/>
                </a:solidFill>
                <a:latin typeface="Kelson Sans Regular"/>
                <a:ea typeface="DejaVu Sans"/>
              </a:rPr>
              <a:t>Am 24. April 2013 wurden beim Einsturz des Rana-Plaza-Komplexes in Dhaka, Bangladesch, 1.138 Menschen getötet und über 2.500 verletzt. </a:t>
            </a:r>
            <a:endParaRPr lang="de-DE" sz="1850" b="0" strike="noStrike" spc="-1" dirty="0">
              <a:latin typeface="Calibri"/>
            </a:endParaRPr>
          </a:p>
        </p:txBody>
      </p:sp>
      <p:sp>
        <p:nvSpPr>
          <p:cNvPr id="228" name="CustomShape 3"/>
          <p:cNvSpPr/>
          <p:nvPr/>
        </p:nvSpPr>
        <p:spPr>
          <a:xfrm>
            <a:off x="2616120" y="4148640"/>
            <a:ext cx="4757400" cy="653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850" b="1" strike="noStrike" spc="-1" dirty="0">
                <a:solidFill>
                  <a:srgbClr val="000000"/>
                </a:solidFill>
                <a:latin typeface="Kelson Sans Regular"/>
                <a:ea typeface="DejaVu Sans"/>
              </a:rPr>
              <a:t>Das war der Auftakt für die Fashion Revolution </a:t>
            </a:r>
            <a:endParaRPr lang="de-DE" sz="1850" b="0" strike="noStrike" spc="-1" dirty="0">
              <a:latin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9" name="CustomShape 1"/>
          <p:cNvSpPr/>
          <p:nvPr/>
        </p:nvSpPr>
        <p:spPr>
          <a:xfrm>
            <a:off x="6996240" y="646308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775B57A9-1E89-4BA5-9ECC-30884834C21A}" type="slidenum">
              <a:rPr lang="en-GB" sz="1200" b="0" strike="noStrike" spc="-1">
                <a:solidFill>
                  <a:srgbClr val="000000"/>
                </a:solidFill>
                <a:latin typeface="Calibri"/>
              </a:rPr>
              <a:t>12</a:t>
            </a:fld>
            <a:endParaRPr lang="de-DE" sz="1200" b="0" strike="noStrike" spc="-1" dirty="0">
              <a:latin typeface="Calibri"/>
            </a:endParaRPr>
          </a:p>
        </p:txBody>
      </p:sp>
      <p:sp>
        <p:nvSpPr>
          <p:cNvPr id="230" name="CustomShape 2"/>
          <p:cNvSpPr/>
          <p:nvPr/>
        </p:nvSpPr>
        <p:spPr>
          <a:xfrm>
            <a:off x="460080" y="262800"/>
            <a:ext cx="8984880" cy="1281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90000"/>
              </a:lnSpc>
            </a:pPr>
            <a:r>
              <a:rPr lang="de-DE" sz="4200" b="1" strike="noStrike" spc="-1" dirty="0">
                <a:solidFill>
                  <a:srgbClr val="64CFAC"/>
                </a:solidFill>
                <a:latin typeface="Fira Sans"/>
                <a:ea typeface="Fira Sans"/>
              </a:rPr>
              <a:t>Fashion Revolution</a:t>
            </a:r>
            <a:endParaRPr lang="de-DE" sz="4200" b="0" strike="noStrike" spc="-1" dirty="0">
              <a:latin typeface="Calibri"/>
            </a:endParaRPr>
          </a:p>
        </p:txBody>
      </p:sp>
      <p:pic>
        <p:nvPicPr>
          <p:cNvPr id="231" name="Grafik 1"/>
          <p:cNvPicPr/>
          <p:nvPr/>
        </p:nvPicPr>
        <p:blipFill>
          <a:blip r:embed="rId3"/>
          <a:stretch/>
        </p:blipFill>
        <p:spPr>
          <a:xfrm>
            <a:off x="460080" y="1700280"/>
            <a:ext cx="7619400" cy="4266360"/>
          </a:xfrm>
          <a:prstGeom prst="rect">
            <a:avLst/>
          </a:prstGeom>
          <a:ln>
            <a:noFill/>
          </a:ln>
        </p:spPr>
      </p:pic>
      <p:sp>
        <p:nvSpPr>
          <p:cNvPr id="232" name="CustomShape 3"/>
          <p:cNvSpPr/>
          <p:nvPr/>
        </p:nvSpPr>
        <p:spPr>
          <a:xfrm>
            <a:off x="460080" y="6048720"/>
            <a:ext cx="5953680" cy="409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050" b="0" strike="noStrike" spc="-1" dirty="0">
                <a:solidFill>
                  <a:srgbClr val="000000"/>
                </a:solidFill>
                <a:latin typeface="Fire Sans Medium"/>
                <a:ea typeface="DejaVu Sans"/>
              </a:rPr>
              <a:t>Bild: https://www.gratis-in-berlin.de/schatztruhe/item/2035895-foto-aktion-who-made-my-clothes</a:t>
            </a:r>
            <a:endParaRPr lang="de-DE" sz="1050" b="0" strike="noStrike" spc="-1" dirty="0">
              <a:latin typeface="Calibri"/>
            </a:endParaRPr>
          </a:p>
        </p:txBody>
      </p:sp>
      <p:sp>
        <p:nvSpPr>
          <p:cNvPr id="233" name="CustomShape 4"/>
          <p:cNvSpPr/>
          <p:nvPr/>
        </p:nvSpPr>
        <p:spPr>
          <a:xfrm>
            <a:off x="3281400" y="6463080"/>
            <a:ext cx="33426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500" b="0" strike="noStrike" spc="-1" dirty="0">
                <a:solidFill>
                  <a:srgbClr val="FFFFFF"/>
                </a:solidFill>
                <a:latin typeface="Calibri"/>
                <a:ea typeface="DejaVu Sans"/>
              </a:rPr>
              <a:t>BNTextillabor</a:t>
            </a:r>
            <a:endParaRPr lang="de-DE" sz="1500" b="0" strike="noStrike" spc="-1" dirty="0">
              <a:latin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4" name="CustomShape 1"/>
          <p:cNvSpPr/>
          <p:nvPr/>
        </p:nvSpPr>
        <p:spPr>
          <a:xfrm>
            <a:off x="743040" y="2689920"/>
            <a:ext cx="8418960" cy="2386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ctr">
              <a:lnSpc>
                <a:spcPct val="90000"/>
              </a:lnSpc>
            </a:pPr>
            <a:r>
              <a:rPr lang="de-DE" sz="4400" b="1" strike="noStrike" spc="-1" dirty="0">
                <a:solidFill>
                  <a:srgbClr val="000000"/>
                </a:solidFill>
                <a:latin typeface="Fira Sans"/>
                <a:ea typeface="Fira Sans"/>
              </a:rPr>
              <a:t>Vielen Dank! </a:t>
            </a:r>
            <a:endParaRPr lang="de-DE" sz="4400" b="0" strike="noStrike" spc="-1" dirty="0">
              <a:latin typeface="Calibri"/>
            </a:endParaRPr>
          </a:p>
        </p:txBody>
      </p:sp>
      <p:sp>
        <p:nvSpPr>
          <p:cNvPr id="235" name="CustomShape 2"/>
          <p:cNvSpPr/>
          <p:nvPr/>
        </p:nvSpPr>
        <p:spPr>
          <a:xfrm>
            <a:off x="6996240" y="6447960"/>
            <a:ext cx="222768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14CE8DAE-2A55-4AFF-A53C-233B9799A7DA}" type="slidenum">
              <a:rPr lang="en-GB" sz="1200" b="0" strike="noStrike" spc="-1">
                <a:solidFill>
                  <a:srgbClr val="000000"/>
                </a:solidFill>
                <a:latin typeface="Calibri"/>
                <a:ea typeface="DejaVu Sans"/>
              </a:rPr>
              <a:t>13</a:t>
            </a:fld>
            <a:endParaRPr lang="de-DE" sz="1200" b="0" strike="noStrike" spc="-1" dirty="0">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p15="http://schemas.microsoft.com/office/powerpoint/2012/main" xmlns="">
      <p:transition spd="slow" advTm="2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5356B9BA-E037-4864-8263-F35DBEEF5AC3}" type="slidenum">
              <a:rPr lang="en-GB" sz="1200" b="0" strike="noStrike" spc="-1">
                <a:solidFill>
                  <a:srgbClr val="FFFFFF"/>
                </a:solidFill>
                <a:latin typeface="Calibri"/>
              </a:rPr>
              <a:t>2</a:t>
            </a:fld>
            <a:endParaRPr lang="de-DE" sz="1200" b="0" strike="noStrike" spc="-1">
              <a:latin typeface="Calibri"/>
            </a:endParaRPr>
          </a:p>
        </p:txBody>
      </p:sp>
      <p:sp>
        <p:nvSpPr>
          <p:cNvPr id="222" name="TextShape 2"/>
          <p:cNvSpPr txBox="1"/>
          <p:nvPr/>
        </p:nvSpPr>
        <p:spPr>
          <a:xfrm>
            <a:off x="265157" y="300119"/>
            <a:ext cx="4812283" cy="1057768"/>
          </a:xfrm>
          <a:prstGeom prst="rect">
            <a:avLst/>
          </a:prstGeom>
          <a:solidFill>
            <a:srgbClr val="A8D241">
              <a:alpha val="79608"/>
            </a:srgbClr>
          </a:solidFill>
          <a:ln>
            <a:noFill/>
          </a:ln>
        </p:spPr>
        <p:txBody>
          <a:bodyPr lIns="90000" tIns="45000" rIns="90000" bIns="45000" anchor="b">
            <a:normAutofit/>
          </a:bodyPr>
          <a:lstStyle/>
          <a:p>
            <a:pPr>
              <a:lnSpc>
                <a:spcPct val="90000"/>
              </a:lnSpc>
            </a:pPr>
            <a:r>
              <a:rPr lang="de-DE" sz="3200" b="1" strike="noStrike" spc="-1" dirty="0">
                <a:solidFill>
                  <a:schemeClr val="bg1"/>
                </a:solidFill>
                <a:latin typeface="Fira Sans"/>
                <a:ea typeface="Fira Sans"/>
              </a:rPr>
              <a:t>UNTERRICHSTEINHEITEN </a:t>
            </a:r>
          </a:p>
          <a:p>
            <a:pPr>
              <a:lnSpc>
                <a:spcPct val="90000"/>
              </a:lnSpc>
            </a:pPr>
            <a:r>
              <a:rPr lang="de-DE" sz="3200" b="1" strike="noStrike" spc="-1" dirty="0">
                <a:solidFill>
                  <a:schemeClr val="bg1"/>
                </a:solidFill>
                <a:latin typeface="Fira Sans"/>
                <a:ea typeface="Fira Sans"/>
              </a:rPr>
              <a:t>ZUM BASISWISSEN</a:t>
            </a:r>
            <a:endParaRPr lang="en-US" sz="3200" b="0" strike="noStrike" spc="-1" dirty="0">
              <a:solidFill>
                <a:schemeClr val="bg1"/>
              </a:solidFill>
              <a:latin typeface="Calibri"/>
            </a:endParaRPr>
          </a:p>
        </p:txBody>
      </p:sp>
      <p:sp>
        <p:nvSpPr>
          <p:cNvPr id="13" name="CustomShape 1">
            <a:extLst>
              <a:ext uri="{FF2B5EF4-FFF2-40B4-BE49-F238E27FC236}">
                <a16:creationId xmlns:a16="http://schemas.microsoft.com/office/drawing/2014/main" id="{38616C21-DA90-EE48-A429-42222518D1F3}"/>
              </a:ext>
            </a:extLst>
          </p:cNvPr>
          <p:cNvSpPr/>
          <p:nvPr/>
        </p:nvSpPr>
        <p:spPr>
          <a:xfrm>
            <a:off x="1343160" y="6492960"/>
            <a:ext cx="72194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endParaRPr lang="de-DE" sz="1500" b="0" strike="noStrike" spc="-1" dirty="0">
              <a:latin typeface="Calibri"/>
            </a:endParaRPr>
          </a:p>
        </p:txBody>
      </p:sp>
      <p:grpSp>
        <p:nvGrpSpPr>
          <p:cNvPr id="20" name="Gruppieren 19">
            <a:extLst>
              <a:ext uri="{FF2B5EF4-FFF2-40B4-BE49-F238E27FC236}">
                <a16:creationId xmlns:a16="http://schemas.microsoft.com/office/drawing/2014/main" id="{E86439DF-7BDF-CA4B-8C94-A0FB62B4BBE4}"/>
              </a:ext>
            </a:extLst>
          </p:cNvPr>
          <p:cNvGrpSpPr/>
          <p:nvPr/>
        </p:nvGrpSpPr>
        <p:grpSpPr>
          <a:xfrm>
            <a:off x="265157" y="1567286"/>
            <a:ext cx="9141283" cy="4890055"/>
            <a:chOff x="265157" y="1567286"/>
            <a:chExt cx="9141283" cy="4890055"/>
          </a:xfrm>
        </p:grpSpPr>
        <p:pic>
          <p:nvPicPr>
            <p:cNvPr id="15" name="Grafik 14">
              <a:extLst>
                <a:ext uri="{FF2B5EF4-FFF2-40B4-BE49-F238E27FC236}">
                  <a16:creationId xmlns:a16="http://schemas.microsoft.com/office/drawing/2014/main" id="{174FF8C9-0494-A948-8C9C-087787C10EF3}"/>
                </a:ext>
              </a:extLst>
            </p:cNvPr>
            <p:cNvPicPr>
              <a:picLocks noChangeAspect="1"/>
            </p:cNvPicPr>
            <p:nvPr/>
          </p:nvPicPr>
          <p:blipFill>
            <a:blip r:embed="rId3"/>
            <a:stretch>
              <a:fillRect/>
            </a:stretch>
          </p:blipFill>
          <p:spPr>
            <a:xfrm>
              <a:off x="997113" y="5742695"/>
              <a:ext cx="432000" cy="432000"/>
            </a:xfrm>
            <a:prstGeom prst="rect">
              <a:avLst/>
            </a:prstGeom>
          </p:spPr>
        </p:pic>
        <p:pic>
          <p:nvPicPr>
            <p:cNvPr id="3" name="Grafik 2">
              <a:extLst>
                <a:ext uri="{FF2B5EF4-FFF2-40B4-BE49-F238E27FC236}">
                  <a16:creationId xmlns:a16="http://schemas.microsoft.com/office/drawing/2014/main" id="{27F88A2F-7CFE-5D4F-B5BF-47B81BF0B66C}"/>
                </a:ext>
              </a:extLst>
            </p:cNvPr>
            <p:cNvPicPr>
              <a:picLocks noChangeAspect="1"/>
            </p:cNvPicPr>
            <p:nvPr/>
          </p:nvPicPr>
          <p:blipFill>
            <a:blip r:embed="rId4"/>
            <a:stretch>
              <a:fillRect/>
            </a:stretch>
          </p:blipFill>
          <p:spPr>
            <a:xfrm>
              <a:off x="441696" y="5742386"/>
              <a:ext cx="432000" cy="432000"/>
            </a:xfrm>
            <a:prstGeom prst="rect">
              <a:avLst/>
            </a:prstGeom>
          </p:spPr>
        </p:pic>
        <p:grpSp>
          <p:nvGrpSpPr>
            <p:cNvPr id="8" name="Gruppieren 7">
              <a:extLst>
                <a:ext uri="{FF2B5EF4-FFF2-40B4-BE49-F238E27FC236}">
                  <a16:creationId xmlns:a16="http://schemas.microsoft.com/office/drawing/2014/main" id="{BB421712-D21A-7447-A733-4ACA736039E9}"/>
                </a:ext>
              </a:extLst>
            </p:cNvPr>
            <p:cNvGrpSpPr/>
            <p:nvPr/>
          </p:nvGrpSpPr>
          <p:grpSpPr>
            <a:xfrm>
              <a:off x="265157" y="1826224"/>
              <a:ext cx="2000880" cy="3637061"/>
              <a:chOff x="265157" y="1826224"/>
              <a:chExt cx="2000880" cy="3847603"/>
            </a:xfrm>
          </p:grpSpPr>
          <p:sp>
            <p:nvSpPr>
              <p:cNvPr id="223" name="CustomShape 3"/>
              <p:cNvSpPr/>
              <p:nvPr/>
            </p:nvSpPr>
            <p:spPr>
              <a:xfrm>
                <a:off x="265157" y="2175240"/>
                <a:ext cx="1980000" cy="3498587"/>
              </a:xfrm>
              <a:prstGeom prst="rect">
                <a:avLst/>
              </a:prstGeom>
              <a:solidFill>
                <a:schemeClr val="bg2"/>
              </a:solidFill>
              <a:ln w="6350">
                <a:solidFill>
                  <a:schemeClr val="tx1"/>
                </a:solidFill>
                <a:prstDash val="sysDot"/>
              </a:ln>
            </p:spPr>
            <p:style>
              <a:lnRef idx="0">
                <a:scrgbClr r="0" g="0" b="0"/>
              </a:lnRef>
              <a:fillRef idx="0">
                <a:scrgbClr r="0" g="0" b="0"/>
              </a:fillRef>
              <a:effectRef idx="0">
                <a:scrgbClr r="0" g="0" b="0"/>
              </a:effectRef>
              <a:fontRef idx="minor"/>
            </p:style>
            <p:txBody>
              <a:bodyPr lIns="90000" tIns="45000" rIns="90000" bIns="45000">
                <a:spAutoFit/>
              </a:bodyPr>
              <a:lstStyle/>
              <a:p>
                <a:pPr marL="360">
                  <a:spcBef>
                    <a:spcPts val="600"/>
                  </a:spcBef>
                  <a:buClr>
                    <a:srgbClr val="000000"/>
                  </a:buClr>
                </a:pPr>
                <a:endParaRPr lang="de-DE" sz="800" strike="noStrike" spc="-1" dirty="0">
                  <a:solidFill>
                    <a:srgbClr val="000000"/>
                  </a:solidFill>
                  <a:latin typeface="Fira Sans Light" panose="020B0403050000020004" pitchFamily="34" charset="0"/>
                  <a:ea typeface="Fira Sans Light" panose="020B0403050000020004" pitchFamily="34" charset="0"/>
                </a:endParaRPr>
              </a:p>
              <a:p>
                <a:pPr marL="360">
                  <a:spcBef>
                    <a:spcPts val="600"/>
                  </a:spcBef>
                  <a:buClr>
                    <a:srgbClr val="000000"/>
                  </a:buClr>
                </a:pPr>
                <a:r>
                  <a:rPr lang="de-DE" sz="1600" strike="noStrike" spc="-1" dirty="0">
                    <a:solidFill>
                      <a:srgbClr val="000000"/>
                    </a:solidFill>
                    <a:latin typeface="Fira Sans Light" panose="020B0403050000020004" pitchFamily="34" charset="0"/>
                    <a:ea typeface="Fira Sans Light" panose="020B0403050000020004" pitchFamily="34" charset="0"/>
                  </a:rPr>
                  <a:t>Treibhauseffekt</a:t>
                </a:r>
                <a:r>
                  <a:rPr lang="de-DE" sz="1600" spc="-1" dirty="0">
                    <a:solidFill>
                      <a:srgbClr val="000000"/>
                    </a:solidFill>
                    <a:latin typeface="Fira Sans Light" panose="020B0403050000020004" pitchFamily="34" charset="0"/>
                    <a:ea typeface="Fira Sans Light" panose="020B0403050000020004" pitchFamily="34" charset="0"/>
                  </a:rPr>
                  <a:t>, </a:t>
                </a:r>
                <a:r>
                  <a:rPr lang="de-DE" sz="1600" spc="-1" dirty="0" err="1">
                    <a:solidFill>
                      <a:srgbClr val="000000"/>
                    </a:solidFill>
                    <a:latin typeface="Fira Sans Light" panose="020B0403050000020004" pitchFamily="34" charset="0"/>
                    <a:ea typeface="Fira Sans Light" panose="020B0403050000020004" pitchFamily="34" charset="0"/>
                  </a:rPr>
                  <a:t>Fridays</a:t>
                </a:r>
                <a:r>
                  <a:rPr lang="de-DE" sz="1600" spc="-1" dirty="0">
                    <a:solidFill>
                      <a:srgbClr val="000000"/>
                    </a:solidFill>
                    <a:latin typeface="Fira Sans Light" panose="020B0403050000020004" pitchFamily="34" charset="0"/>
                    <a:ea typeface="Fira Sans Light" panose="020B0403050000020004" pitchFamily="34" charset="0"/>
                  </a:rPr>
                  <a:t> </a:t>
                </a:r>
                <a:r>
                  <a:rPr lang="de-DE" sz="1600" spc="-1" dirty="0" err="1">
                    <a:solidFill>
                      <a:srgbClr val="000000"/>
                    </a:solidFill>
                    <a:latin typeface="Fira Sans Light" panose="020B0403050000020004" pitchFamily="34" charset="0"/>
                    <a:ea typeface="Fira Sans Light" panose="020B0403050000020004" pitchFamily="34" charset="0"/>
                  </a:rPr>
                  <a:t>for</a:t>
                </a:r>
                <a:r>
                  <a:rPr lang="de-DE" sz="1600" spc="-1" dirty="0">
                    <a:solidFill>
                      <a:srgbClr val="000000"/>
                    </a:solidFill>
                    <a:latin typeface="Fira Sans Light" panose="020B0403050000020004" pitchFamily="34" charset="0"/>
                    <a:ea typeface="Fira Sans Light" panose="020B0403050000020004" pitchFamily="34" charset="0"/>
                  </a:rPr>
                  <a:t> Future</a:t>
                </a:r>
              </a:p>
              <a:p>
                <a:pPr marL="360">
                  <a:buClr>
                    <a:srgbClr val="000000"/>
                  </a:buClr>
                </a:pPr>
                <a:endParaRPr lang="de-DE" sz="1600" spc="-1" dirty="0">
                  <a:latin typeface="Fira Sans Light" panose="020B0403050000020004" pitchFamily="34" charset="0"/>
                  <a:ea typeface="Fira Sans Light" panose="020B0403050000020004" pitchFamily="34" charset="0"/>
                </a:endParaRPr>
              </a:p>
              <a:p>
                <a:pPr marL="360">
                  <a:lnSpc>
                    <a:spcPct val="100000"/>
                  </a:lnSpc>
                  <a:buClr>
                    <a:srgbClr val="000000"/>
                  </a:buClr>
                </a:pPr>
                <a:r>
                  <a:rPr lang="de-DE" sz="1600" strike="noStrike" spc="-1" dirty="0">
                    <a:solidFill>
                      <a:srgbClr val="000000"/>
                    </a:solidFill>
                    <a:latin typeface="Fira Sans Light" panose="020B0403050000020004" pitchFamily="34" charset="0"/>
                    <a:ea typeface="Fira Sans Light" panose="020B0403050000020004" pitchFamily="34" charset="0"/>
                  </a:rPr>
                  <a:t>Einfluss des Menschen auf den Klimawandel</a:t>
                </a:r>
              </a:p>
              <a:p>
                <a:pPr marL="360">
                  <a:lnSpc>
                    <a:spcPct val="100000"/>
                  </a:lnSpc>
                  <a:spcBef>
                    <a:spcPts val="600"/>
                  </a:spcBef>
                  <a:buClr>
                    <a:srgbClr val="000000"/>
                  </a:buClr>
                </a:pPr>
                <a:endParaRPr lang="de-DE" sz="1600" spc="-1" dirty="0">
                  <a:solidFill>
                    <a:srgbClr val="000000"/>
                  </a:solidFill>
                  <a:latin typeface="Fira Sans" panose="020B0503050000020004" pitchFamily="34" charset="0"/>
                  <a:ea typeface="Fira Sans" panose="020B0503050000020004" pitchFamily="34" charset="0"/>
                </a:endParaRPr>
              </a:p>
              <a:p>
                <a:pPr marL="360">
                  <a:lnSpc>
                    <a:spcPct val="100000"/>
                  </a:lnSpc>
                  <a:spcBef>
                    <a:spcPts val="600"/>
                  </a:spcBef>
                  <a:buClr>
                    <a:srgbClr val="000000"/>
                  </a:buClr>
                </a:pPr>
                <a:endParaRPr lang="de-DE" sz="1600" strike="noStrike" spc="-1" dirty="0">
                  <a:solidFill>
                    <a:srgbClr val="000000"/>
                  </a:solidFill>
                  <a:latin typeface="Fira Sans" panose="020B0503050000020004" pitchFamily="34" charset="0"/>
                  <a:ea typeface="Fira Sans" panose="020B0503050000020004" pitchFamily="34" charset="0"/>
                </a:endParaRPr>
              </a:p>
              <a:p>
                <a:pPr marL="360">
                  <a:lnSpc>
                    <a:spcPct val="100000"/>
                  </a:lnSpc>
                  <a:spcBef>
                    <a:spcPts val="600"/>
                  </a:spcBef>
                  <a:buClr>
                    <a:srgbClr val="000000"/>
                  </a:buClr>
                </a:pPr>
                <a:endParaRPr lang="de-DE" sz="1600" spc="-1" dirty="0">
                  <a:solidFill>
                    <a:srgbClr val="000000"/>
                  </a:solidFill>
                  <a:latin typeface="Fira Sans" panose="020B0503050000020004" pitchFamily="34" charset="0"/>
                  <a:ea typeface="Fira Sans" panose="020B0503050000020004" pitchFamily="34" charset="0"/>
                </a:endParaRPr>
              </a:p>
              <a:p>
                <a:pPr marL="360">
                  <a:lnSpc>
                    <a:spcPct val="100000"/>
                  </a:lnSpc>
                  <a:spcBef>
                    <a:spcPts val="600"/>
                  </a:spcBef>
                  <a:buClr>
                    <a:srgbClr val="000000"/>
                  </a:buClr>
                </a:pPr>
                <a:endParaRPr lang="de-DE" sz="1600" spc="-1" dirty="0">
                  <a:solidFill>
                    <a:srgbClr val="000000"/>
                  </a:solidFill>
                  <a:latin typeface="Fira Sans" panose="020B0503050000020004" pitchFamily="34" charset="0"/>
                  <a:ea typeface="Fira Sans" panose="020B0503050000020004" pitchFamily="34" charset="0"/>
                </a:endParaRPr>
              </a:p>
              <a:p>
                <a:pPr marL="360">
                  <a:lnSpc>
                    <a:spcPct val="100000"/>
                  </a:lnSpc>
                  <a:buClr>
                    <a:srgbClr val="000000"/>
                  </a:buClr>
                </a:pPr>
                <a:endParaRPr lang="de-DE" sz="1600" strike="noStrike" spc="-1" dirty="0">
                  <a:solidFill>
                    <a:srgbClr val="000000"/>
                  </a:solidFill>
                  <a:latin typeface="Fira Sans" panose="020B0503050000020004" pitchFamily="34" charset="0"/>
                  <a:ea typeface="Fira Sans" panose="020B0503050000020004" pitchFamily="34" charset="0"/>
                </a:endParaRPr>
              </a:p>
            </p:txBody>
          </p:sp>
          <p:sp>
            <p:nvSpPr>
              <p:cNvPr id="2" name="Textfeld 1">
                <a:extLst>
                  <a:ext uri="{FF2B5EF4-FFF2-40B4-BE49-F238E27FC236}">
                    <a16:creationId xmlns:a16="http://schemas.microsoft.com/office/drawing/2014/main" id="{F3814A44-C1E8-A148-8DD3-2DC3EABE02F4}"/>
                  </a:ext>
                </a:extLst>
              </p:cNvPr>
              <p:cNvSpPr txBox="1"/>
              <p:nvPr/>
            </p:nvSpPr>
            <p:spPr>
              <a:xfrm>
                <a:off x="265157" y="1826224"/>
                <a:ext cx="2000880" cy="338554"/>
              </a:xfrm>
              <a:prstGeom prst="rect">
                <a:avLst/>
              </a:prstGeom>
              <a:noFill/>
            </p:spPr>
            <p:txBody>
              <a:bodyPr wrap="square" rtlCol="0">
                <a:spAutoFit/>
              </a:bodyPr>
              <a:lstStyle/>
              <a:p>
                <a:r>
                  <a:rPr lang="de-DE" sz="1600" dirty="0">
                    <a:latin typeface="Fira Sans" panose="020B0503050000020004" pitchFamily="34" charset="0"/>
                    <a:ea typeface="Fira Sans" panose="020B0503050000020004" pitchFamily="34" charset="0"/>
                  </a:rPr>
                  <a:t>Klimawandel</a:t>
                </a:r>
              </a:p>
            </p:txBody>
          </p:sp>
        </p:grpSp>
        <p:grpSp>
          <p:nvGrpSpPr>
            <p:cNvPr id="9" name="Gruppieren 8">
              <a:extLst>
                <a:ext uri="{FF2B5EF4-FFF2-40B4-BE49-F238E27FC236}">
                  <a16:creationId xmlns:a16="http://schemas.microsoft.com/office/drawing/2014/main" id="{C47E1862-DD40-2E41-AA24-2A0F4021801A}"/>
                </a:ext>
              </a:extLst>
            </p:cNvPr>
            <p:cNvGrpSpPr/>
            <p:nvPr/>
          </p:nvGrpSpPr>
          <p:grpSpPr>
            <a:xfrm>
              <a:off x="2682720" y="1816592"/>
              <a:ext cx="2208960" cy="3665792"/>
              <a:chOff x="2682720" y="1816592"/>
              <a:chExt cx="2208960" cy="3665792"/>
            </a:xfrm>
          </p:grpSpPr>
          <p:sp>
            <p:nvSpPr>
              <p:cNvPr id="224" name="CustomShape 4"/>
              <p:cNvSpPr/>
              <p:nvPr/>
            </p:nvSpPr>
            <p:spPr>
              <a:xfrm>
                <a:off x="2682720" y="2175240"/>
                <a:ext cx="1980000" cy="3307144"/>
              </a:xfrm>
              <a:prstGeom prst="rect">
                <a:avLst/>
              </a:prstGeom>
              <a:solidFill>
                <a:schemeClr val="bg2"/>
              </a:solidFill>
              <a:ln w="12700">
                <a:solidFill>
                  <a:schemeClr val="tx1"/>
                </a:solidFill>
                <a:prstDash val="sysDot"/>
              </a:ln>
            </p:spPr>
            <p:style>
              <a:lnRef idx="0">
                <a:scrgbClr r="0" g="0" b="0"/>
              </a:lnRef>
              <a:fillRef idx="0">
                <a:scrgbClr r="0" g="0" b="0"/>
              </a:fillRef>
              <a:effectRef idx="0">
                <a:scrgbClr r="0" g="0" b="0"/>
              </a:effectRef>
              <a:fontRef idx="minor"/>
            </p:style>
            <p:txBody>
              <a:bodyPr lIns="90000" tIns="45000" rIns="90000" bIns="45000">
                <a:spAutoFit/>
              </a:bodyPr>
              <a:lstStyle/>
              <a:p>
                <a:endParaRPr lang="de-DE" sz="800" dirty="0">
                  <a:latin typeface="Fira Sans Light" panose="020B0403050000020004" pitchFamily="34" charset="0"/>
                  <a:ea typeface="Fira Sans Light" panose="020B0403050000020004" pitchFamily="34" charset="0"/>
                </a:endParaRPr>
              </a:p>
              <a:p>
                <a:r>
                  <a:rPr lang="de-DE" sz="1600" dirty="0">
                    <a:latin typeface="Fira Sans Light" panose="020B0403050000020004" pitchFamily="34" charset="0"/>
                    <a:ea typeface="Fira Sans Light" panose="020B0403050000020004" pitchFamily="34" charset="0"/>
                  </a:rPr>
                  <a:t>Themeneinstieg mit Brainstorming </a:t>
                </a:r>
              </a:p>
              <a:p>
                <a:pPr>
                  <a:spcBef>
                    <a:spcPts val="600"/>
                  </a:spcBef>
                </a:pPr>
                <a:r>
                  <a:rPr lang="de-DE" sz="1600" dirty="0">
                    <a:latin typeface="Fira Sans Light" panose="020B0403050000020004" pitchFamily="34" charset="0"/>
                    <a:ea typeface="Fira Sans Light" panose="020B0403050000020004" pitchFamily="34" charset="0"/>
                  </a:rPr>
                  <a:t>Definition von Nachhaltigkeit und Nachhaltigem Konsum </a:t>
                </a:r>
              </a:p>
              <a:p>
                <a:pPr>
                  <a:lnSpc>
                    <a:spcPct val="100000"/>
                  </a:lnSpc>
                  <a:spcBef>
                    <a:spcPts val="600"/>
                  </a:spcBef>
                </a:pPr>
                <a:endParaRPr lang="de-DE" sz="1600" strike="noStrike" spc="-1" dirty="0">
                  <a:latin typeface="Fira Sans" panose="020B0503050000020004" pitchFamily="34" charset="0"/>
                  <a:ea typeface="Fira Sans" panose="020B0503050000020004" pitchFamily="34" charset="0"/>
                </a:endParaRPr>
              </a:p>
              <a:p>
                <a:pPr>
                  <a:lnSpc>
                    <a:spcPct val="100000"/>
                  </a:lnSpc>
                  <a:spcBef>
                    <a:spcPts val="600"/>
                  </a:spcBef>
                </a:pPr>
                <a:endParaRPr lang="de-DE" sz="1600" spc="-1" dirty="0">
                  <a:latin typeface="Fira Sans" panose="020B0503050000020004" pitchFamily="34" charset="0"/>
                  <a:ea typeface="Fira Sans" panose="020B0503050000020004" pitchFamily="34" charset="0"/>
                </a:endParaRPr>
              </a:p>
              <a:p>
                <a:pPr>
                  <a:lnSpc>
                    <a:spcPct val="100000"/>
                  </a:lnSpc>
                  <a:spcBef>
                    <a:spcPts val="600"/>
                  </a:spcBef>
                </a:pPr>
                <a:endParaRPr lang="de-DE" sz="1600" spc="-1" dirty="0">
                  <a:latin typeface="Fira Sans" panose="020B0503050000020004" pitchFamily="34" charset="0"/>
                  <a:ea typeface="Fira Sans" panose="020B0503050000020004" pitchFamily="34" charset="0"/>
                </a:endParaRPr>
              </a:p>
              <a:p>
                <a:pPr>
                  <a:lnSpc>
                    <a:spcPct val="100000"/>
                  </a:lnSpc>
                  <a:spcBef>
                    <a:spcPts val="600"/>
                  </a:spcBef>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600" strike="noStrike" spc="-1" dirty="0">
                  <a:latin typeface="Fira Sans" panose="020B0503050000020004" pitchFamily="34" charset="0"/>
                  <a:ea typeface="Fira Sans" panose="020B0503050000020004" pitchFamily="34" charset="0"/>
                </a:endParaRPr>
              </a:p>
            </p:txBody>
          </p:sp>
          <p:sp>
            <p:nvSpPr>
              <p:cNvPr id="4" name="Textfeld 3">
                <a:extLst>
                  <a:ext uri="{FF2B5EF4-FFF2-40B4-BE49-F238E27FC236}">
                    <a16:creationId xmlns:a16="http://schemas.microsoft.com/office/drawing/2014/main" id="{E42A705D-4429-7D4F-8B5F-810A650B4533}"/>
                  </a:ext>
                </a:extLst>
              </p:cNvPr>
              <p:cNvSpPr txBox="1"/>
              <p:nvPr/>
            </p:nvSpPr>
            <p:spPr>
              <a:xfrm>
                <a:off x="2684802" y="1816592"/>
                <a:ext cx="2206878" cy="338554"/>
              </a:xfrm>
              <a:prstGeom prst="rect">
                <a:avLst/>
              </a:prstGeom>
              <a:noFill/>
            </p:spPr>
            <p:txBody>
              <a:bodyPr wrap="square" rtlCol="0">
                <a:spAutoFit/>
              </a:bodyPr>
              <a:lstStyle/>
              <a:p>
                <a:r>
                  <a:rPr lang="de-DE" sz="1600" dirty="0">
                    <a:latin typeface="Fira Sans" panose="020B0503050000020004" pitchFamily="34" charset="0"/>
                    <a:ea typeface="Fira Sans" panose="020B0503050000020004" pitchFamily="34" charset="0"/>
                  </a:rPr>
                  <a:t>Nachhaltigkeit</a:t>
                </a:r>
              </a:p>
            </p:txBody>
          </p:sp>
        </p:grpSp>
        <p:grpSp>
          <p:nvGrpSpPr>
            <p:cNvPr id="10" name="Gruppieren 9">
              <a:extLst>
                <a:ext uri="{FF2B5EF4-FFF2-40B4-BE49-F238E27FC236}">
                  <a16:creationId xmlns:a16="http://schemas.microsoft.com/office/drawing/2014/main" id="{34B9E864-6BD3-C040-BE8D-B422A6DBD320}"/>
                </a:ext>
              </a:extLst>
            </p:cNvPr>
            <p:cNvGrpSpPr/>
            <p:nvPr/>
          </p:nvGrpSpPr>
          <p:grpSpPr>
            <a:xfrm>
              <a:off x="5077440" y="1802074"/>
              <a:ext cx="1980000" cy="3658387"/>
              <a:chOff x="5077440" y="1802074"/>
              <a:chExt cx="1980000" cy="3658387"/>
            </a:xfrm>
          </p:grpSpPr>
          <p:sp>
            <p:nvSpPr>
              <p:cNvPr id="225" name="CustomShape 5"/>
              <p:cNvSpPr/>
              <p:nvPr/>
            </p:nvSpPr>
            <p:spPr>
              <a:xfrm>
                <a:off x="5077440" y="2152061"/>
                <a:ext cx="1980000" cy="3308400"/>
              </a:xfrm>
              <a:prstGeom prst="rect">
                <a:avLst/>
              </a:prstGeom>
              <a:solidFill>
                <a:schemeClr val="bg2"/>
              </a:solidFill>
              <a:ln w="12700">
                <a:solidFill>
                  <a:schemeClr val="tx1"/>
                </a:solidFill>
                <a:prstDash val="sysDot"/>
              </a:ln>
            </p:spPr>
            <p:style>
              <a:lnRef idx="0">
                <a:scrgbClr r="0" g="0" b="0"/>
              </a:lnRef>
              <a:fillRef idx="0">
                <a:scrgbClr r="0" g="0" b="0"/>
              </a:fillRef>
              <a:effectRef idx="0">
                <a:scrgbClr r="0" g="0" b="0"/>
              </a:effectRef>
              <a:fontRef idx="minor"/>
            </p:style>
            <p:txBody>
              <a:bodyPr wrap="square" lIns="90000" tIns="45000" rIns="90000" bIns="45000">
                <a:spAutoFit/>
              </a:bodyPr>
              <a:lstStyle/>
              <a:p>
                <a:pPr>
                  <a:spcBef>
                    <a:spcPts val="600"/>
                  </a:spcBef>
                </a:pPr>
                <a:endParaRPr lang="de-DE" sz="800" dirty="0">
                  <a:latin typeface="Fira Sans Light" panose="020B0403050000020004" pitchFamily="34" charset="0"/>
                  <a:ea typeface="Fira Sans Light" panose="020B0403050000020004" pitchFamily="34" charset="0"/>
                </a:endParaRPr>
              </a:p>
              <a:p>
                <a:pPr>
                  <a:spcBef>
                    <a:spcPts val="600"/>
                  </a:spcBef>
                </a:pPr>
                <a:r>
                  <a:rPr lang="de-DE" sz="1600" dirty="0">
                    <a:latin typeface="Fira Sans Light" panose="020B0403050000020004" pitchFamily="34" charset="0"/>
                    <a:ea typeface="Fira Sans Light" panose="020B0403050000020004" pitchFamily="34" charset="0"/>
                  </a:rPr>
                  <a:t>Themeneinstieg mit Brainstorming</a:t>
                </a:r>
                <a:endParaRPr lang="de-DE" sz="800" dirty="0">
                  <a:latin typeface="Fira Sans Light" panose="020B0403050000020004" pitchFamily="34" charset="0"/>
                  <a:ea typeface="Fira Sans Light" panose="020B0403050000020004" pitchFamily="34" charset="0"/>
                </a:endParaRPr>
              </a:p>
              <a:p>
                <a:pPr>
                  <a:spcBef>
                    <a:spcPts val="600"/>
                  </a:spcBef>
                </a:pPr>
                <a:r>
                  <a:rPr lang="de-DE" sz="1600" dirty="0">
                    <a:latin typeface="Fira Sans Light" panose="020B0403050000020004" pitchFamily="34" charset="0"/>
                    <a:ea typeface="Fira Sans Light" panose="020B0403050000020004" pitchFamily="34" charset="0"/>
                  </a:rPr>
                  <a:t>Lieferketten- </a:t>
                </a:r>
                <a:r>
                  <a:rPr lang="de-DE" sz="1600" dirty="0" err="1">
                    <a:latin typeface="Fira Sans Light" panose="020B0403050000020004" pitchFamily="34" charset="0"/>
                    <a:ea typeface="Fira Sans Light" panose="020B0403050000020004" pitchFamily="34" charset="0"/>
                  </a:rPr>
                  <a:t>problematik</a:t>
                </a:r>
                <a:endParaRPr lang="de-DE" sz="1600" dirty="0">
                  <a:latin typeface="Fira Sans Light" panose="020B0403050000020004" pitchFamily="34" charset="0"/>
                  <a:ea typeface="Fira Sans Light" panose="020B0403050000020004" pitchFamily="34" charset="0"/>
                </a:endParaRPr>
              </a:p>
              <a:p>
                <a:pPr>
                  <a:spcBef>
                    <a:spcPts val="600"/>
                  </a:spcBef>
                </a:pPr>
                <a:r>
                  <a:rPr lang="de-DE" sz="1600" dirty="0">
                    <a:latin typeface="Fira Sans Light" panose="020B0403050000020004" pitchFamily="34" charset="0"/>
                    <a:ea typeface="Fira Sans Light" panose="020B0403050000020004" pitchFamily="34" charset="0"/>
                  </a:rPr>
                  <a:t>Ökologische Probleme der Textilindustrie </a:t>
                </a:r>
              </a:p>
              <a:p>
                <a:pPr>
                  <a:spcBef>
                    <a:spcPts val="600"/>
                  </a:spcBef>
                </a:pPr>
                <a:r>
                  <a:rPr lang="de-DE" sz="1600" dirty="0">
                    <a:latin typeface="Fira Sans Light" panose="020B0403050000020004" pitchFamily="34" charset="0"/>
                    <a:ea typeface="Fira Sans Light" panose="020B0403050000020004" pitchFamily="34" charset="0"/>
                  </a:rPr>
                  <a:t>Soziale Probleme der Textilindustrie, (Problematik Schwellenländer) </a:t>
                </a:r>
              </a:p>
            </p:txBody>
          </p:sp>
          <p:sp>
            <p:nvSpPr>
              <p:cNvPr id="5" name="Textfeld 4">
                <a:extLst>
                  <a:ext uri="{FF2B5EF4-FFF2-40B4-BE49-F238E27FC236}">
                    <a16:creationId xmlns:a16="http://schemas.microsoft.com/office/drawing/2014/main" id="{09FC8AB5-012B-4D4E-A82C-0A836D499ACE}"/>
                  </a:ext>
                </a:extLst>
              </p:cNvPr>
              <p:cNvSpPr txBox="1"/>
              <p:nvPr/>
            </p:nvSpPr>
            <p:spPr>
              <a:xfrm>
                <a:off x="5077440" y="1802074"/>
                <a:ext cx="1711980" cy="338554"/>
              </a:xfrm>
              <a:prstGeom prst="rect">
                <a:avLst/>
              </a:prstGeom>
              <a:noFill/>
            </p:spPr>
            <p:txBody>
              <a:bodyPr wrap="square" rtlCol="0">
                <a:spAutoFit/>
              </a:bodyPr>
              <a:lstStyle/>
              <a:p>
                <a:r>
                  <a:rPr lang="de-DE" sz="1600" dirty="0">
                    <a:latin typeface="Fira Sans" panose="020B0503050000020004" pitchFamily="34" charset="0"/>
                    <a:ea typeface="Fira Sans" panose="020B0503050000020004" pitchFamily="34" charset="0"/>
                  </a:rPr>
                  <a:t>Textilindustrie</a:t>
                </a:r>
              </a:p>
            </p:txBody>
          </p:sp>
        </p:grpSp>
        <p:grpSp>
          <p:nvGrpSpPr>
            <p:cNvPr id="11" name="Gruppieren 10">
              <a:extLst>
                <a:ext uri="{FF2B5EF4-FFF2-40B4-BE49-F238E27FC236}">
                  <a16:creationId xmlns:a16="http://schemas.microsoft.com/office/drawing/2014/main" id="{28545A22-95D5-3F4D-BFF5-378E79B1C5BF}"/>
                </a:ext>
              </a:extLst>
            </p:cNvPr>
            <p:cNvGrpSpPr/>
            <p:nvPr/>
          </p:nvGrpSpPr>
          <p:grpSpPr>
            <a:xfrm>
              <a:off x="7426440" y="1567286"/>
              <a:ext cx="1980000" cy="3972819"/>
              <a:chOff x="7426440" y="1567286"/>
              <a:chExt cx="1980000" cy="3972819"/>
            </a:xfrm>
          </p:grpSpPr>
          <p:sp>
            <p:nvSpPr>
              <p:cNvPr id="6" name="Textfeld 5">
                <a:extLst>
                  <a:ext uri="{FF2B5EF4-FFF2-40B4-BE49-F238E27FC236}">
                    <a16:creationId xmlns:a16="http://schemas.microsoft.com/office/drawing/2014/main" id="{4FF1C447-614C-AF4F-8668-71F3CBF0B6D2}"/>
                  </a:ext>
                </a:extLst>
              </p:cNvPr>
              <p:cNvSpPr txBox="1"/>
              <p:nvPr/>
            </p:nvSpPr>
            <p:spPr>
              <a:xfrm>
                <a:off x="7426440" y="1567286"/>
                <a:ext cx="1798200" cy="584775"/>
              </a:xfrm>
              <a:prstGeom prst="rect">
                <a:avLst/>
              </a:prstGeom>
              <a:noFill/>
            </p:spPr>
            <p:txBody>
              <a:bodyPr wrap="square" rtlCol="0">
                <a:spAutoFit/>
              </a:bodyPr>
              <a:lstStyle/>
              <a:p>
                <a:r>
                  <a:rPr lang="de-DE" sz="1600" dirty="0">
                    <a:latin typeface="Fira Sans" panose="020B0503050000020004" pitchFamily="34" charset="0"/>
                    <a:ea typeface="Fira Sans" panose="020B0503050000020004" pitchFamily="34" charset="0"/>
                  </a:rPr>
                  <a:t>Nachhaltiger Konsum</a:t>
                </a:r>
              </a:p>
            </p:txBody>
          </p:sp>
          <p:sp>
            <p:nvSpPr>
              <p:cNvPr id="21" name="CustomShape 5">
                <a:extLst>
                  <a:ext uri="{FF2B5EF4-FFF2-40B4-BE49-F238E27FC236}">
                    <a16:creationId xmlns:a16="http://schemas.microsoft.com/office/drawing/2014/main" id="{75FD8562-BA57-C849-965C-2C060B7BC473}"/>
                  </a:ext>
                </a:extLst>
              </p:cNvPr>
              <p:cNvSpPr/>
              <p:nvPr/>
            </p:nvSpPr>
            <p:spPr>
              <a:xfrm>
                <a:off x="7426440" y="2140628"/>
                <a:ext cx="1980000" cy="3399477"/>
              </a:xfrm>
              <a:prstGeom prst="rect">
                <a:avLst/>
              </a:prstGeom>
              <a:solidFill>
                <a:schemeClr val="bg2"/>
              </a:solidFill>
              <a:ln w="12700">
                <a:solidFill>
                  <a:schemeClr val="tx1"/>
                </a:solidFill>
                <a:prstDash val="sysDot"/>
              </a:ln>
            </p:spPr>
            <p:style>
              <a:lnRef idx="0">
                <a:scrgbClr r="0" g="0" b="0"/>
              </a:lnRef>
              <a:fillRef idx="0">
                <a:scrgbClr r="0" g="0" b="0"/>
              </a:fillRef>
              <a:effectRef idx="0">
                <a:scrgbClr r="0" g="0" b="0"/>
              </a:effectRef>
              <a:fontRef idx="minor"/>
            </p:style>
            <p:txBody>
              <a:bodyPr lIns="90000" tIns="45000" rIns="90000" bIns="45000">
                <a:spAutoFit/>
              </a:bodyPr>
              <a:lstStyle/>
              <a:p>
                <a:pPr>
                  <a:spcBef>
                    <a:spcPts val="600"/>
                  </a:spcBef>
                </a:pPr>
                <a:endParaRPr lang="de-DE" sz="800" dirty="0">
                  <a:latin typeface="Fira Sans Light" panose="020B0403050000020004" pitchFamily="34" charset="0"/>
                  <a:ea typeface="Fira Sans Light" panose="020B0403050000020004" pitchFamily="34" charset="0"/>
                </a:endParaRPr>
              </a:p>
              <a:p>
                <a:pPr>
                  <a:spcBef>
                    <a:spcPts val="600"/>
                  </a:spcBef>
                </a:pPr>
                <a:r>
                  <a:rPr lang="de-DE" sz="1600" dirty="0">
                    <a:latin typeface="Fira Sans Light" panose="020B0403050000020004" pitchFamily="34" charset="0"/>
                    <a:ea typeface="Fira Sans Light" panose="020B0403050000020004" pitchFamily="34" charset="0"/>
                  </a:rPr>
                  <a:t>Nachhaltig Kaufen</a:t>
                </a:r>
              </a:p>
              <a:p>
                <a:pPr>
                  <a:spcBef>
                    <a:spcPts val="600"/>
                  </a:spcBef>
                </a:pPr>
                <a:r>
                  <a:rPr lang="de-DE" sz="1600" dirty="0">
                    <a:latin typeface="Fira Sans Light" panose="020B0403050000020004" pitchFamily="34" charset="0"/>
                    <a:ea typeface="Fira Sans Light" panose="020B0403050000020004" pitchFamily="34" charset="0"/>
                  </a:rPr>
                  <a:t>Nachhaltig Nutzen</a:t>
                </a:r>
              </a:p>
              <a:p>
                <a:pPr>
                  <a:spcBef>
                    <a:spcPts val="600"/>
                  </a:spcBef>
                </a:pPr>
                <a:r>
                  <a:rPr lang="de-DE" sz="1600" dirty="0">
                    <a:latin typeface="Fira Sans Light" panose="020B0403050000020004" pitchFamily="34" charset="0"/>
                    <a:ea typeface="Fira Sans Light" panose="020B0403050000020004" pitchFamily="34" charset="0"/>
                  </a:rPr>
                  <a:t>Nachhaltig entsorgen </a:t>
                </a:r>
              </a:p>
              <a:p>
                <a:pPr>
                  <a:lnSpc>
                    <a:spcPct val="100000"/>
                  </a:lnSpc>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600" spc="-1" dirty="0">
                  <a:latin typeface="Fira Sans" panose="020B0503050000020004" pitchFamily="34" charset="0"/>
                  <a:ea typeface="Fira Sans" panose="020B0503050000020004" pitchFamily="34" charset="0"/>
                </a:endParaRPr>
              </a:p>
              <a:p>
                <a:pPr>
                  <a:lnSpc>
                    <a:spcPct val="100000"/>
                  </a:lnSpc>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600" spc="-1" dirty="0">
                  <a:latin typeface="Fira Sans" panose="020B0503050000020004" pitchFamily="34" charset="0"/>
                  <a:ea typeface="Fira Sans" panose="020B0503050000020004" pitchFamily="34" charset="0"/>
                </a:endParaRPr>
              </a:p>
              <a:p>
                <a:pPr>
                  <a:lnSpc>
                    <a:spcPct val="100000"/>
                  </a:lnSpc>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200" strike="noStrike" spc="-1" dirty="0">
                  <a:latin typeface="Fira Sans" panose="020B0503050000020004" pitchFamily="34" charset="0"/>
                  <a:ea typeface="Fira Sans" panose="020B0503050000020004" pitchFamily="34" charset="0"/>
                </a:endParaRPr>
              </a:p>
            </p:txBody>
          </p:sp>
        </p:grpSp>
        <p:grpSp>
          <p:nvGrpSpPr>
            <p:cNvPr id="17" name="Gruppieren 16">
              <a:extLst>
                <a:ext uri="{FF2B5EF4-FFF2-40B4-BE49-F238E27FC236}">
                  <a16:creationId xmlns:a16="http://schemas.microsoft.com/office/drawing/2014/main" id="{B32FCD92-ACF9-0B48-B28D-3DE8371237FC}"/>
                </a:ext>
              </a:extLst>
            </p:cNvPr>
            <p:cNvGrpSpPr/>
            <p:nvPr/>
          </p:nvGrpSpPr>
          <p:grpSpPr>
            <a:xfrm>
              <a:off x="5405364" y="5555465"/>
              <a:ext cx="1457027" cy="901876"/>
              <a:chOff x="5405364" y="5555465"/>
              <a:chExt cx="1457027" cy="901876"/>
            </a:xfrm>
          </p:grpSpPr>
          <p:pic>
            <p:nvPicPr>
              <p:cNvPr id="226" name="Grafik 3"/>
              <p:cNvPicPr>
                <a:picLocks noChangeAspect="1"/>
              </p:cNvPicPr>
              <p:nvPr/>
            </p:nvPicPr>
            <p:blipFill>
              <a:blip r:embed="rId5"/>
              <a:stretch/>
            </p:blipFill>
            <p:spPr>
              <a:xfrm>
                <a:off x="6138621" y="5633707"/>
                <a:ext cx="432000" cy="432000"/>
              </a:xfrm>
              <a:prstGeom prst="rect">
                <a:avLst/>
              </a:prstGeom>
              <a:ln>
                <a:noFill/>
              </a:ln>
            </p:spPr>
          </p:pic>
          <p:pic>
            <p:nvPicPr>
              <p:cNvPr id="227" name="Grafik 10"/>
              <p:cNvPicPr>
                <a:picLocks noChangeAspect="1"/>
              </p:cNvPicPr>
              <p:nvPr/>
            </p:nvPicPr>
            <p:blipFill>
              <a:blip r:embed="rId6"/>
              <a:stretch/>
            </p:blipFill>
            <p:spPr>
              <a:xfrm>
                <a:off x="5405364" y="6004863"/>
                <a:ext cx="432000" cy="432000"/>
              </a:xfrm>
              <a:prstGeom prst="rect">
                <a:avLst/>
              </a:prstGeom>
              <a:ln>
                <a:noFill/>
              </a:ln>
            </p:spPr>
          </p:pic>
          <p:pic>
            <p:nvPicPr>
              <p:cNvPr id="229" name="Grafik 15"/>
              <p:cNvPicPr>
                <a:picLocks noChangeAspect="1"/>
              </p:cNvPicPr>
              <p:nvPr/>
            </p:nvPicPr>
            <p:blipFill>
              <a:blip r:embed="rId7"/>
              <a:stretch/>
            </p:blipFill>
            <p:spPr>
              <a:xfrm>
                <a:off x="5918563" y="6025341"/>
                <a:ext cx="432000" cy="432000"/>
              </a:xfrm>
              <a:prstGeom prst="rect">
                <a:avLst/>
              </a:prstGeom>
              <a:ln>
                <a:noFill/>
              </a:ln>
            </p:spPr>
          </p:pic>
          <p:pic>
            <p:nvPicPr>
              <p:cNvPr id="14" name="Grafik 13">
                <a:extLst>
                  <a:ext uri="{FF2B5EF4-FFF2-40B4-BE49-F238E27FC236}">
                    <a16:creationId xmlns:a16="http://schemas.microsoft.com/office/drawing/2014/main" id="{3903EFCE-686C-124A-B8F5-00AE0835824A}"/>
                  </a:ext>
                </a:extLst>
              </p:cNvPr>
              <p:cNvPicPr>
                <a:picLocks noChangeAspect="1"/>
              </p:cNvPicPr>
              <p:nvPr/>
            </p:nvPicPr>
            <p:blipFill>
              <a:blip r:embed="rId3"/>
              <a:stretch>
                <a:fillRect/>
              </a:stretch>
            </p:blipFill>
            <p:spPr>
              <a:xfrm>
                <a:off x="5586767" y="5555465"/>
                <a:ext cx="432000" cy="432000"/>
              </a:xfrm>
              <a:prstGeom prst="rect">
                <a:avLst/>
              </a:prstGeom>
            </p:spPr>
          </p:pic>
          <p:pic>
            <p:nvPicPr>
              <p:cNvPr id="27" name="Grafik 26">
                <a:extLst>
                  <a:ext uri="{FF2B5EF4-FFF2-40B4-BE49-F238E27FC236}">
                    <a16:creationId xmlns:a16="http://schemas.microsoft.com/office/drawing/2014/main" id="{C429247B-6A4F-6548-AD43-0326FED67EBF}"/>
                  </a:ext>
                </a:extLst>
              </p:cNvPr>
              <p:cNvPicPr>
                <a:picLocks noChangeAspect="1"/>
              </p:cNvPicPr>
              <p:nvPr/>
            </p:nvPicPr>
            <p:blipFill>
              <a:blip r:embed="rId4"/>
              <a:stretch>
                <a:fillRect/>
              </a:stretch>
            </p:blipFill>
            <p:spPr>
              <a:xfrm>
                <a:off x="6430391" y="5962504"/>
                <a:ext cx="432000" cy="432000"/>
              </a:xfrm>
              <a:prstGeom prst="rect">
                <a:avLst/>
              </a:prstGeom>
            </p:spPr>
          </p:pic>
        </p:grpSp>
        <p:pic>
          <p:nvPicPr>
            <p:cNvPr id="28" name="Grafik 16">
              <a:extLst>
                <a:ext uri="{FF2B5EF4-FFF2-40B4-BE49-F238E27FC236}">
                  <a16:creationId xmlns:a16="http://schemas.microsoft.com/office/drawing/2014/main" id="{18B8144E-FCC9-AA4B-B5E5-22F45EF5DED9}"/>
                </a:ext>
              </a:extLst>
            </p:cNvPr>
            <p:cNvPicPr>
              <a:picLocks noChangeAspect="1"/>
            </p:cNvPicPr>
            <p:nvPr/>
          </p:nvPicPr>
          <p:blipFill>
            <a:blip r:embed="rId5"/>
            <a:stretch/>
          </p:blipFill>
          <p:spPr>
            <a:xfrm>
              <a:off x="1567744" y="5819827"/>
              <a:ext cx="489601" cy="432000"/>
            </a:xfrm>
            <a:prstGeom prst="rect">
              <a:avLst/>
            </a:prstGeom>
            <a:ln>
              <a:noFill/>
            </a:ln>
          </p:spPr>
        </p:pic>
        <p:pic>
          <p:nvPicPr>
            <p:cNvPr id="29" name="Grafik 28">
              <a:extLst>
                <a:ext uri="{FF2B5EF4-FFF2-40B4-BE49-F238E27FC236}">
                  <a16:creationId xmlns:a16="http://schemas.microsoft.com/office/drawing/2014/main" id="{343E877C-6A24-D942-9B07-2FFE32033403}"/>
                </a:ext>
              </a:extLst>
            </p:cNvPr>
            <p:cNvPicPr>
              <a:picLocks noChangeAspect="1"/>
            </p:cNvPicPr>
            <p:nvPr/>
          </p:nvPicPr>
          <p:blipFill>
            <a:blip r:embed="rId3"/>
            <a:stretch>
              <a:fillRect/>
            </a:stretch>
          </p:blipFill>
          <p:spPr>
            <a:xfrm>
              <a:off x="3443085" y="5767709"/>
              <a:ext cx="432000" cy="432000"/>
            </a:xfrm>
            <a:prstGeom prst="rect">
              <a:avLst/>
            </a:prstGeom>
          </p:spPr>
        </p:pic>
        <p:grpSp>
          <p:nvGrpSpPr>
            <p:cNvPr id="19" name="Gruppieren 18">
              <a:extLst>
                <a:ext uri="{FF2B5EF4-FFF2-40B4-BE49-F238E27FC236}">
                  <a16:creationId xmlns:a16="http://schemas.microsoft.com/office/drawing/2014/main" id="{7D4C79A9-EE50-2040-B4C6-779B6D94364F}"/>
                </a:ext>
              </a:extLst>
            </p:cNvPr>
            <p:cNvGrpSpPr/>
            <p:nvPr/>
          </p:nvGrpSpPr>
          <p:grpSpPr>
            <a:xfrm>
              <a:off x="7883912" y="5653003"/>
              <a:ext cx="1301471" cy="790729"/>
              <a:chOff x="7883912" y="5653003"/>
              <a:chExt cx="1301471" cy="790729"/>
            </a:xfrm>
          </p:grpSpPr>
          <p:pic>
            <p:nvPicPr>
              <p:cNvPr id="230" name="Grafik 16"/>
              <p:cNvPicPr>
                <a:picLocks noChangeAspect="1"/>
              </p:cNvPicPr>
              <p:nvPr/>
            </p:nvPicPr>
            <p:blipFill>
              <a:blip r:embed="rId5"/>
              <a:stretch/>
            </p:blipFill>
            <p:spPr>
              <a:xfrm>
                <a:off x="8098393" y="5653003"/>
                <a:ext cx="432000" cy="432000"/>
              </a:xfrm>
              <a:prstGeom prst="rect">
                <a:avLst/>
              </a:prstGeom>
              <a:ln>
                <a:noFill/>
              </a:ln>
            </p:spPr>
          </p:pic>
          <p:pic>
            <p:nvPicPr>
              <p:cNvPr id="16" name="Grafik 15">
                <a:extLst>
                  <a:ext uri="{FF2B5EF4-FFF2-40B4-BE49-F238E27FC236}">
                    <a16:creationId xmlns:a16="http://schemas.microsoft.com/office/drawing/2014/main" id="{A62E0972-0266-594E-8386-9DE3E80707AA}"/>
                  </a:ext>
                </a:extLst>
              </p:cNvPr>
              <p:cNvPicPr>
                <a:picLocks noChangeAspect="1"/>
              </p:cNvPicPr>
              <p:nvPr/>
            </p:nvPicPr>
            <p:blipFill>
              <a:blip r:embed="rId8"/>
              <a:stretch>
                <a:fillRect/>
              </a:stretch>
            </p:blipFill>
            <p:spPr>
              <a:xfrm>
                <a:off x="8387554" y="5967579"/>
                <a:ext cx="432000" cy="432000"/>
              </a:xfrm>
              <a:prstGeom prst="rect">
                <a:avLst/>
              </a:prstGeom>
            </p:spPr>
          </p:pic>
          <p:pic>
            <p:nvPicPr>
              <p:cNvPr id="31" name="Grafik 15">
                <a:extLst>
                  <a:ext uri="{FF2B5EF4-FFF2-40B4-BE49-F238E27FC236}">
                    <a16:creationId xmlns:a16="http://schemas.microsoft.com/office/drawing/2014/main" id="{341CEFB2-77DE-CA4A-AAC4-8F75916CE2E8}"/>
                  </a:ext>
                </a:extLst>
              </p:cNvPr>
              <p:cNvPicPr>
                <a:picLocks noChangeAspect="1"/>
              </p:cNvPicPr>
              <p:nvPr/>
            </p:nvPicPr>
            <p:blipFill>
              <a:blip r:embed="rId7"/>
              <a:stretch/>
            </p:blipFill>
            <p:spPr>
              <a:xfrm>
                <a:off x="7883912" y="6011732"/>
                <a:ext cx="432000" cy="432000"/>
              </a:xfrm>
              <a:prstGeom prst="rect">
                <a:avLst/>
              </a:prstGeom>
              <a:ln>
                <a:noFill/>
              </a:ln>
            </p:spPr>
          </p:pic>
          <p:pic>
            <p:nvPicPr>
              <p:cNvPr id="12" name="Grafik 11">
                <a:extLst>
                  <a:ext uri="{FF2B5EF4-FFF2-40B4-BE49-F238E27FC236}">
                    <a16:creationId xmlns:a16="http://schemas.microsoft.com/office/drawing/2014/main" id="{3ADA2D30-8D5E-E14C-988E-DA92607B4494}"/>
                  </a:ext>
                </a:extLst>
              </p:cNvPr>
              <p:cNvPicPr>
                <a:picLocks noChangeAspect="1"/>
              </p:cNvPicPr>
              <p:nvPr/>
            </p:nvPicPr>
            <p:blipFill>
              <a:blip r:embed="rId9"/>
              <a:stretch>
                <a:fillRect/>
              </a:stretch>
            </p:blipFill>
            <p:spPr>
              <a:xfrm>
                <a:off x="8825383" y="5741938"/>
                <a:ext cx="360000" cy="321912"/>
              </a:xfrm>
              <a:prstGeom prst="rect">
                <a:avLst/>
              </a:prstGeom>
            </p:spPr>
          </p:pic>
        </p:grpSp>
      </p:grpSp>
    </p:spTree>
    <p:extLst>
      <p:ext uri="{BB962C8B-B14F-4D97-AF65-F5344CB8AC3E}">
        <p14:creationId xmlns:p14="http://schemas.microsoft.com/office/powerpoint/2010/main" val="3448408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CustomShape 1"/>
          <p:cNvSpPr/>
          <p:nvPr/>
        </p:nvSpPr>
        <p:spPr>
          <a:xfrm>
            <a:off x="6996240" y="6447960"/>
            <a:ext cx="222768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F58548F-9C9F-4105-9403-0F72AC8591DB}" type="slidenum">
              <a:rPr lang="en-GB" sz="1200" b="0" strike="noStrike" spc="-1">
                <a:solidFill>
                  <a:srgbClr val="FFFFFF"/>
                </a:solidFill>
                <a:latin typeface="Calibri"/>
                <a:ea typeface="DejaVu Sans"/>
              </a:rPr>
              <a:t>3</a:t>
            </a:fld>
            <a:endParaRPr lang="de-DE" sz="1200" b="0" strike="noStrike" spc="-1">
              <a:latin typeface="Calibri"/>
            </a:endParaRPr>
          </a:p>
        </p:txBody>
      </p:sp>
      <p:sp>
        <p:nvSpPr>
          <p:cNvPr id="195" name="CustomShape 2"/>
          <p:cNvSpPr/>
          <p:nvPr/>
        </p:nvSpPr>
        <p:spPr>
          <a:xfrm>
            <a:off x="742320" y="818640"/>
            <a:ext cx="5855040" cy="128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de-DE" sz="3200" b="0" strike="noStrike" spc="-1">
                <a:solidFill>
                  <a:srgbClr val="000000"/>
                </a:solidFill>
                <a:latin typeface="Fira Sans Medium"/>
                <a:ea typeface="Fira Sans Medium"/>
              </a:rPr>
              <a:t>Thema: Textilindustrie  </a:t>
            </a:r>
            <a:endParaRPr lang="de-DE" sz="3200" b="0" strike="noStrike" spc="-1">
              <a:latin typeface="Calibri"/>
            </a:endParaRPr>
          </a:p>
          <a:p>
            <a:pPr>
              <a:lnSpc>
                <a:spcPct val="90000"/>
              </a:lnSpc>
            </a:pPr>
            <a:r>
              <a:rPr lang="de-DE" sz="3200" b="0" strike="noStrike" spc="-1">
                <a:solidFill>
                  <a:srgbClr val="000000"/>
                </a:solidFill>
                <a:latin typeface="Fira Sans Medium"/>
                <a:ea typeface="Fira Sans Medium"/>
              </a:rPr>
              <a:t>UE: Soziale Probleme </a:t>
            </a:r>
            <a:endParaRPr lang="de-DE" sz="3200" b="0" strike="noStrike" spc="-1">
              <a:latin typeface="Calibri"/>
            </a:endParaRPr>
          </a:p>
        </p:txBody>
      </p:sp>
      <p:pic>
        <p:nvPicPr>
          <p:cNvPr id="3" name="Grafik 2">
            <a:extLst>
              <a:ext uri="{FF2B5EF4-FFF2-40B4-BE49-F238E27FC236}">
                <a16:creationId xmlns:a16="http://schemas.microsoft.com/office/drawing/2014/main" id="{45610330-D734-4B4E-9EC9-7FE7A864152F}"/>
              </a:ext>
            </a:extLst>
          </p:cNvPr>
          <p:cNvPicPr>
            <a:picLocks noChangeAspect="1"/>
          </p:cNvPicPr>
          <p:nvPr/>
        </p:nvPicPr>
        <p:blipFill>
          <a:blip r:embed="rId3"/>
          <a:stretch>
            <a:fillRect/>
          </a:stretch>
        </p:blipFill>
        <p:spPr>
          <a:xfrm>
            <a:off x="813000" y="2214180"/>
            <a:ext cx="8280000" cy="340241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7" name="CustomShape 1"/>
          <p:cNvSpPr/>
          <p:nvPr/>
        </p:nvSpPr>
        <p:spPr>
          <a:xfrm>
            <a:off x="681120" y="639000"/>
            <a:ext cx="8171640" cy="2085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de-DE" sz="4000" b="1" strike="noStrike" spc="-1">
                <a:solidFill>
                  <a:srgbClr val="000000"/>
                </a:solidFill>
                <a:latin typeface="Fira Sans"/>
                <a:ea typeface="Fira Sans"/>
              </a:rPr>
              <a:t>Wie beeinflusst der Klimawandel die Situation der Arbeitskräfte in der Fast Fashion Industrie?</a:t>
            </a:r>
            <a:endParaRPr lang="de-DE" sz="4000" b="0" strike="noStrike" spc="-1">
              <a:latin typeface="Calibri"/>
            </a:endParaRPr>
          </a:p>
        </p:txBody>
      </p:sp>
      <p:sp>
        <p:nvSpPr>
          <p:cNvPr id="198" name="CustomShape 2"/>
          <p:cNvSpPr/>
          <p:nvPr/>
        </p:nvSpPr>
        <p:spPr>
          <a:xfrm>
            <a:off x="681120" y="2724840"/>
            <a:ext cx="8803080" cy="3277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620" indent="-342900">
              <a:lnSpc>
                <a:spcPct val="90000"/>
              </a:lnSpc>
              <a:spcBef>
                <a:spcPts val="1001"/>
              </a:spcBef>
              <a:buClr>
                <a:srgbClr val="000000"/>
              </a:buClr>
              <a:buFont typeface="Arial" panose="020B0604020202020204" pitchFamily="34" charset="0"/>
              <a:buChar char="•"/>
            </a:pPr>
            <a:r>
              <a:rPr lang="de-DE" sz="2400" b="0" strike="noStrike" spc="-1" dirty="0">
                <a:solidFill>
                  <a:srgbClr val="000000"/>
                </a:solidFill>
                <a:latin typeface="Fira Sans"/>
                <a:ea typeface="Fira Sans"/>
              </a:rPr>
              <a:t>Klimabedingte Zunahme von Stürmen und Flutkatastrophen</a:t>
            </a:r>
            <a:endParaRPr lang="de-DE" sz="2400" b="0" strike="noStrike" spc="-1" dirty="0">
              <a:latin typeface="Calibri"/>
            </a:endParaRPr>
          </a:p>
          <a:p>
            <a:pPr marL="343620" indent="-342900">
              <a:lnSpc>
                <a:spcPct val="90000"/>
              </a:lnSpc>
              <a:spcBef>
                <a:spcPts val="1001"/>
              </a:spcBef>
              <a:buClr>
                <a:srgbClr val="000000"/>
              </a:buClr>
              <a:buFont typeface="Arial" panose="020B0604020202020204" pitchFamily="34" charset="0"/>
              <a:buChar char="•"/>
            </a:pPr>
            <a:r>
              <a:rPr lang="de-DE" sz="2400" b="0" strike="noStrike" spc="-1" dirty="0">
                <a:solidFill>
                  <a:srgbClr val="000000"/>
                </a:solidFill>
                <a:latin typeface="Fira Sans"/>
                <a:ea typeface="Fira Sans"/>
              </a:rPr>
              <a:t>Vernichtung von Ackerbauflächen (</a:t>
            </a:r>
            <a:r>
              <a:rPr lang="de-DE" sz="2400" b="0" strike="noStrike" spc="-1" dirty="0" err="1">
                <a:solidFill>
                  <a:srgbClr val="000000"/>
                </a:solidFill>
                <a:latin typeface="Fira Sans"/>
                <a:ea typeface="Fira Sans"/>
              </a:rPr>
              <a:t>Bodendegredation</a:t>
            </a:r>
            <a:r>
              <a:rPr lang="de-DE" sz="2400" b="0" strike="noStrike" spc="-1" dirty="0">
                <a:solidFill>
                  <a:srgbClr val="000000"/>
                </a:solidFill>
                <a:latin typeface="Fira Sans"/>
                <a:ea typeface="Fira Sans"/>
              </a:rPr>
              <a:t>), Ernteausfälle, Trinkwassermangel, Versalzung der Böden</a:t>
            </a:r>
            <a:endParaRPr lang="de-DE" sz="2400" b="0" strike="noStrike" spc="-1" dirty="0">
              <a:latin typeface="Calibri"/>
            </a:endParaRPr>
          </a:p>
          <a:p>
            <a:pPr marL="343620" indent="-342900">
              <a:lnSpc>
                <a:spcPct val="90000"/>
              </a:lnSpc>
              <a:spcBef>
                <a:spcPts val="1001"/>
              </a:spcBef>
              <a:buClr>
                <a:srgbClr val="000000"/>
              </a:buClr>
              <a:buFont typeface="Arial" panose="020B0604020202020204" pitchFamily="34" charset="0"/>
              <a:buChar char="•"/>
            </a:pPr>
            <a:r>
              <a:rPr lang="de-DE" sz="2400" b="0" strike="noStrike" spc="-1" dirty="0">
                <a:solidFill>
                  <a:srgbClr val="000000"/>
                </a:solidFill>
                <a:latin typeface="Fira Sans"/>
                <a:ea typeface="Fira Sans"/>
              </a:rPr>
              <a:t>Vernichtung von Wohnraum und Infrastruktur in Gewässernähe</a:t>
            </a:r>
            <a:endParaRPr lang="de-DE" sz="2400" b="0" strike="noStrike" spc="-1" dirty="0">
              <a:latin typeface="Calibri"/>
            </a:endParaRPr>
          </a:p>
          <a:p>
            <a:pPr marL="343620" indent="-342900">
              <a:lnSpc>
                <a:spcPct val="90000"/>
              </a:lnSpc>
              <a:spcBef>
                <a:spcPts val="1001"/>
              </a:spcBef>
              <a:buClr>
                <a:srgbClr val="000000"/>
              </a:buClr>
              <a:buFont typeface="Arial" panose="020B0604020202020204" pitchFamily="34" charset="0"/>
              <a:buChar char="•"/>
            </a:pPr>
            <a:r>
              <a:rPr lang="de-DE" sz="2400" b="0" strike="noStrike" spc="-1" dirty="0">
                <a:solidFill>
                  <a:srgbClr val="000000"/>
                </a:solidFill>
                <a:latin typeface="Fira Sans"/>
                <a:ea typeface="Fira Sans"/>
              </a:rPr>
              <a:t>Erwärmung der Ozeane minimiert die Fischbestände</a:t>
            </a:r>
            <a:endParaRPr lang="de-DE" sz="2400" b="0" strike="noStrike" spc="-1" dirty="0">
              <a:latin typeface="Calibri"/>
            </a:endParaRPr>
          </a:p>
          <a:p>
            <a:pPr marL="343620" indent="-342900">
              <a:lnSpc>
                <a:spcPct val="90000"/>
              </a:lnSpc>
              <a:spcBef>
                <a:spcPts val="1001"/>
              </a:spcBef>
              <a:buClr>
                <a:srgbClr val="000000"/>
              </a:buClr>
              <a:buFont typeface="Arial" panose="020B0604020202020204" pitchFamily="34" charset="0"/>
              <a:buChar char="•"/>
            </a:pPr>
            <a:r>
              <a:rPr lang="de-DE" sz="2400" b="0" strike="noStrike" spc="-1" dirty="0">
                <a:solidFill>
                  <a:srgbClr val="000000"/>
                </a:solidFill>
                <a:latin typeface="Fira Sans"/>
                <a:ea typeface="Fira Sans"/>
              </a:rPr>
              <a:t>Viele Menschen drängen als billige Arbeitskräfte in große    Städte der Entwicklungs- und Schwellenländer</a:t>
            </a:r>
            <a:endParaRPr lang="de-DE" sz="2400" b="0" strike="noStrike" spc="-1" dirty="0">
              <a:latin typeface="Calibri"/>
            </a:endParaRPr>
          </a:p>
        </p:txBody>
      </p:sp>
      <p:sp>
        <p:nvSpPr>
          <p:cNvPr id="199" name="CustomShape 3"/>
          <p:cNvSpPr/>
          <p:nvPr/>
        </p:nvSpPr>
        <p:spPr>
          <a:xfrm>
            <a:off x="6624720" y="644796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5A762779-0142-43DE-8FEB-923B653D84C9}" type="slidenum">
              <a:rPr lang="en-GB" sz="1200" b="0" strike="noStrike" spc="-1">
                <a:solidFill>
                  <a:srgbClr val="000000"/>
                </a:solidFill>
                <a:latin typeface="Calibri"/>
              </a:rPr>
              <a:t>4</a:t>
            </a:fld>
            <a:endParaRPr lang="de-DE" sz="1200" b="0" strike="noStrike" spc="-1">
              <a:latin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0" name="CustomShape 1"/>
          <p:cNvSpPr/>
          <p:nvPr/>
        </p:nvSpPr>
        <p:spPr>
          <a:xfrm>
            <a:off x="6996240" y="6463080"/>
            <a:ext cx="222768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C0DF86FB-21EC-4DA3-9FE4-FFC10446C693}" type="slidenum">
              <a:rPr lang="en-GB" sz="1200" b="0" strike="noStrike" spc="-1">
                <a:solidFill>
                  <a:srgbClr val="000000"/>
                </a:solidFill>
                <a:latin typeface="Calibri"/>
                <a:ea typeface="DejaVu Sans"/>
              </a:rPr>
              <a:t>5</a:t>
            </a:fld>
            <a:endParaRPr lang="de-DE" sz="1200" b="0" strike="noStrike" spc="-1">
              <a:latin typeface="Calibri"/>
            </a:endParaRPr>
          </a:p>
        </p:txBody>
      </p:sp>
      <p:sp>
        <p:nvSpPr>
          <p:cNvPr id="201" name="CustomShape 2"/>
          <p:cNvSpPr/>
          <p:nvPr/>
        </p:nvSpPr>
        <p:spPr>
          <a:xfrm>
            <a:off x="6776640" y="5359680"/>
            <a:ext cx="2447280" cy="821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2400" b="0" strike="noStrike" spc="-1" dirty="0">
                <a:solidFill>
                  <a:srgbClr val="000000"/>
                </a:solidFill>
                <a:latin typeface="Fira Sans"/>
                <a:ea typeface="Fira Sans"/>
              </a:rPr>
              <a:t>Textilindustrie in Bangladesh</a:t>
            </a:r>
            <a:endParaRPr lang="de-DE" sz="2400" b="0" strike="noStrike" spc="-1" dirty="0">
              <a:latin typeface="Calibri"/>
            </a:endParaRPr>
          </a:p>
        </p:txBody>
      </p:sp>
      <p:pic>
        <p:nvPicPr>
          <p:cNvPr id="202" name="Grafik 4"/>
          <p:cNvPicPr/>
          <p:nvPr/>
        </p:nvPicPr>
        <p:blipFill>
          <a:blip r:embed="rId3"/>
          <a:srcRect l="4707" r="22861"/>
          <a:stretch/>
        </p:blipFill>
        <p:spPr>
          <a:xfrm>
            <a:off x="948240" y="2533680"/>
            <a:ext cx="5648040" cy="3655080"/>
          </a:xfrm>
          <a:prstGeom prst="rect">
            <a:avLst/>
          </a:prstGeom>
          <a:ln>
            <a:noFill/>
          </a:ln>
        </p:spPr>
      </p:pic>
      <p:sp>
        <p:nvSpPr>
          <p:cNvPr id="203" name="CustomShape 3"/>
          <p:cNvSpPr/>
          <p:nvPr/>
        </p:nvSpPr>
        <p:spPr>
          <a:xfrm>
            <a:off x="912240" y="974880"/>
            <a:ext cx="5810400" cy="1203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90000"/>
              </a:lnSpc>
            </a:pPr>
            <a:r>
              <a:rPr lang="de-DE" sz="4000" b="1" strike="noStrike" spc="-1">
                <a:solidFill>
                  <a:srgbClr val="000000"/>
                </a:solidFill>
                <a:latin typeface="Fira Sans"/>
                <a:ea typeface="Fira Sans"/>
              </a:rPr>
              <a:t>Soziale Probleme </a:t>
            </a:r>
            <a:endParaRPr lang="de-DE" sz="4000" b="0" strike="noStrike" spc="-1">
              <a:latin typeface="Calibri"/>
            </a:endParaRPr>
          </a:p>
          <a:p>
            <a:pPr>
              <a:lnSpc>
                <a:spcPct val="90000"/>
              </a:lnSpc>
            </a:pPr>
            <a:r>
              <a:rPr lang="de-DE" sz="4000" b="1" strike="noStrike" spc="-1">
                <a:solidFill>
                  <a:srgbClr val="000000"/>
                </a:solidFill>
                <a:latin typeface="Fira Sans"/>
                <a:ea typeface="Fira Sans"/>
              </a:rPr>
              <a:t>der Textilindustrie</a:t>
            </a:r>
            <a:endParaRPr lang="de-DE" sz="4000" b="0" strike="noStrike" spc="-1">
              <a:latin typeface="Calibri"/>
            </a:endParaRPr>
          </a:p>
        </p:txBody>
      </p:sp>
      <p:pic>
        <p:nvPicPr>
          <p:cNvPr id="204" name="Grafik 2"/>
          <p:cNvPicPr/>
          <p:nvPr/>
        </p:nvPicPr>
        <p:blipFill>
          <a:blip r:embed="rId4"/>
          <a:stretch/>
        </p:blipFill>
        <p:spPr>
          <a:xfrm>
            <a:off x="9188280" y="5678640"/>
            <a:ext cx="430920" cy="4309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p15="http://schemas.microsoft.com/office/powerpoint/2012/main" xmlns="">
      <p:transition spd="slow" advTm="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 name="CustomShape 1"/>
          <p:cNvSpPr/>
          <p:nvPr/>
        </p:nvSpPr>
        <p:spPr>
          <a:xfrm>
            <a:off x="6996240" y="6447960"/>
            <a:ext cx="222768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234863ED-08DF-4306-B765-A63BEC36476D}" type="slidenum">
              <a:rPr lang="en-GB" sz="1200" b="0" strike="noStrike" spc="-1">
                <a:solidFill>
                  <a:srgbClr val="000000"/>
                </a:solidFill>
                <a:latin typeface="Calibri"/>
                <a:ea typeface="DejaVu Sans"/>
              </a:rPr>
              <a:t>6</a:t>
            </a:fld>
            <a:endParaRPr lang="de-DE" sz="1200" b="0" strike="noStrike" spc="-1">
              <a:latin typeface="Calibri"/>
            </a:endParaRPr>
          </a:p>
        </p:txBody>
      </p:sp>
      <p:pic>
        <p:nvPicPr>
          <p:cNvPr id="206" name="Grafik 7"/>
          <p:cNvPicPr/>
          <p:nvPr/>
        </p:nvPicPr>
        <p:blipFill>
          <a:blip r:embed="rId3"/>
          <a:srcRect r="44723"/>
          <a:stretch/>
        </p:blipFill>
        <p:spPr>
          <a:xfrm>
            <a:off x="436680" y="2127240"/>
            <a:ext cx="9031320" cy="3687120"/>
          </a:xfrm>
          <a:prstGeom prst="rect">
            <a:avLst/>
          </a:prstGeom>
          <a:ln>
            <a:noFill/>
          </a:ln>
        </p:spPr>
      </p:pic>
      <p:sp>
        <p:nvSpPr>
          <p:cNvPr id="6" name="CustomShape 2">
            <a:extLst>
              <a:ext uri="{FF2B5EF4-FFF2-40B4-BE49-F238E27FC236}">
                <a16:creationId xmlns:a16="http://schemas.microsoft.com/office/drawing/2014/main" id="{F607BA35-D9EE-414D-B004-CC54621BE177}"/>
              </a:ext>
            </a:extLst>
          </p:cNvPr>
          <p:cNvSpPr/>
          <p:nvPr/>
        </p:nvSpPr>
        <p:spPr>
          <a:xfrm>
            <a:off x="555819" y="2127240"/>
            <a:ext cx="6678360" cy="3385080"/>
          </a:xfrm>
          <a:prstGeom prst="rect">
            <a:avLst/>
          </a:prstGeom>
          <a:solidFill>
            <a:schemeClr val="accent3">
              <a:lumMod val="40000"/>
              <a:lumOff val="60000"/>
              <a:alpha val="50000"/>
            </a:schemeClr>
          </a:solidFill>
          <a:ln/>
        </p:spPr>
        <p:style>
          <a:lnRef idx="2">
            <a:schemeClr val="accent1">
              <a:shade val="50000"/>
            </a:schemeClr>
          </a:lnRef>
          <a:fillRef idx="1">
            <a:schemeClr val="accent1"/>
          </a:fillRef>
          <a:effectRef idx="0">
            <a:schemeClr val="accent1"/>
          </a:effectRef>
          <a:fontRef idx="minor"/>
        </p:style>
      </p:sp>
      <p:sp>
        <p:nvSpPr>
          <p:cNvPr id="2" name="Textfeld 1">
            <a:extLst>
              <a:ext uri="{FF2B5EF4-FFF2-40B4-BE49-F238E27FC236}">
                <a16:creationId xmlns:a16="http://schemas.microsoft.com/office/drawing/2014/main" id="{B6C78180-18D6-9145-980F-B932EAA75149}"/>
              </a:ext>
            </a:extLst>
          </p:cNvPr>
          <p:cNvSpPr txBox="1"/>
          <p:nvPr/>
        </p:nvSpPr>
        <p:spPr>
          <a:xfrm>
            <a:off x="6656811" y="2904058"/>
            <a:ext cx="184893" cy="315471"/>
          </a:xfrm>
          <a:prstGeom prst="rect">
            <a:avLst/>
          </a:prstGeom>
          <a:noFill/>
        </p:spPr>
        <p:txBody>
          <a:bodyPr wrap="square" rtlCol="0">
            <a:spAutoFit/>
          </a:bodyPr>
          <a:lstStyle/>
          <a:p>
            <a:r>
              <a:rPr lang="de-DE" sz="1450" dirty="0" err="1">
                <a:solidFill>
                  <a:schemeClr val="tx1">
                    <a:lumMod val="75000"/>
                    <a:lumOff val="25000"/>
                  </a:schemeClr>
                </a:solidFill>
                <a:latin typeface="Fira Sans" panose="020B0503050000020004" pitchFamily="34" charset="0"/>
                <a:ea typeface="Fira Sans" panose="020B0503050000020004" pitchFamily="34" charset="0"/>
              </a:rPr>
              <a:t>e</a:t>
            </a:r>
            <a:endParaRPr lang="de-DE" sz="1450" dirty="0">
              <a:solidFill>
                <a:schemeClr val="tx1">
                  <a:lumMod val="75000"/>
                  <a:lumOff val="25000"/>
                </a:schemeClr>
              </a:solidFill>
              <a:latin typeface="Fira Sans" panose="020B0503050000020004" pitchFamily="34" charset="0"/>
              <a:ea typeface="Fira Sans" panose="020B0503050000020004" pitchFamily="34" charset="0"/>
            </a:endParaRPr>
          </a:p>
        </p:txBody>
      </p:sp>
      <p:sp>
        <p:nvSpPr>
          <p:cNvPr id="8" name="Textfeld 7">
            <a:extLst>
              <a:ext uri="{FF2B5EF4-FFF2-40B4-BE49-F238E27FC236}">
                <a16:creationId xmlns:a16="http://schemas.microsoft.com/office/drawing/2014/main" id="{11C81FD6-7D7A-DC4C-A0E2-34913819D684}"/>
              </a:ext>
            </a:extLst>
          </p:cNvPr>
          <p:cNvSpPr txBox="1"/>
          <p:nvPr/>
        </p:nvSpPr>
        <p:spPr>
          <a:xfrm>
            <a:off x="2060619" y="2451152"/>
            <a:ext cx="184893" cy="315471"/>
          </a:xfrm>
          <a:prstGeom prst="rect">
            <a:avLst/>
          </a:prstGeom>
          <a:noFill/>
        </p:spPr>
        <p:txBody>
          <a:bodyPr wrap="square" rtlCol="0">
            <a:spAutoFit/>
          </a:bodyPr>
          <a:lstStyle/>
          <a:p>
            <a:r>
              <a:rPr lang="de-DE" sz="1450" dirty="0">
                <a:solidFill>
                  <a:schemeClr val="tx1">
                    <a:lumMod val="75000"/>
                    <a:lumOff val="25000"/>
                  </a:schemeClr>
                </a:solidFill>
                <a:latin typeface="Fira Sans" panose="020B0503050000020004" pitchFamily="34" charset="0"/>
                <a:ea typeface="Fira Sans" panose="020B05030500000200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p15="http://schemas.microsoft.com/office/powerpoint/2012/main" xmlns="">
      <p:transition spd="slow" advTm="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8" name="CustomShape 1"/>
          <p:cNvSpPr/>
          <p:nvPr/>
        </p:nvSpPr>
        <p:spPr>
          <a:xfrm>
            <a:off x="6996240" y="6463080"/>
            <a:ext cx="222768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769FFF6F-CEEE-4C1E-AF2A-96090C0EC7FE}" type="slidenum">
              <a:rPr lang="en-GB" sz="1200" b="0" strike="noStrike" spc="-1">
                <a:solidFill>
                  <a:srgbClr val="000000"/>
                </a:solidFill>
                <a:latin typeface="Calibri"/>
                <a:ea typeface="DejaVu Sans"/>
              </a:rPr>
              <a:t>7</a:t>
            </a:fld>
            <a:endParaRPr lang="de-DE" sz="1200" b="0" strike="noStrike" spc="-1">
              <a:latin typeface="Calibri"/>
            </a:endParaRPr>
          </a:p>
        </p:txBody>
      </p:sp>
      <p:sp>
        <p:nvSpPr>
          <p:cNvPr id="209" name="CustomShape 2"/>
          <p:cNvSpPr/>
          <p:nvPr/>
        </p:nvSpPr>
        <p:spPr>
          <a:xfrm>
            <a:off x="566640" y="1218600"/>
            <a:ext cx="7305840" cy="128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90000"/>
              </a:lnSpc>
            </a:pPr>
            <a:r>
              <a:rPr lang="de-DE" sz="4000" b="1" strike="noStrike" spc="-1">
                <a:solidFill>
                  <a:srgbClr val="000000"/>
                </a:solidFill>
                <a:latin typeface="Fira Sans"/>
                <a:ea typeface="Fira Sans"/>
              </a:rPr>
              <a:t>Soziale Probleme</a:t>
            </a:r>
            <a:endParaRPr lang="de-DE" sz="4000" b="0" strike="noStrike" spc="-1">
              <a:latin typeface="Calibri"/>
            </a:endParaRPr>
          </a:p>
        </p:txBody>
      </p:sp>
      <p:sp>
        <p:nvSpPr>
          <p:cNvPr id="210" name="CustomShape 3"/>
          <p:cNvSpPr/>
          <p:nvPr/>
        </p:nvSpPr>
        <p:spPr>
          <a:xfrm>
            <a:off x="693000" y="2702520"/>
            <a:ext cx="8658360" cy="3607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000">
              <a:lnSpc>
                <a:spcPct val="150000"/>
              </a:lnSpc>
              <a:buClr>
                <a:srgbClr val="000000"/>
              </a:buClr>
              <a:buFont typeface="Arial"/>
              <a:buChar char="•"/>
            </a:pPr>
            <a:r>
              <a:rPr lang="de-DE" sz="2200" b="0" strike="noStrike" spc="-1">
                <a:solidFill>
                  <a:srgbClr val="000000"/>
                </a:solidFill>
                <a:latin typeface="Fira Sans Medium"/>
                <a:ea typeface="Fira Sans Medium"/>
              </a:rPr>
              <a:t>Kinderarbeit</a:t>
            </a:r>
            <a:endParaRPr lang="de-DE" sz="2200" b="0" strike="noStrike" spc="-1">
              <a:latin typeface="Calibri"/>
            </a:endParaRPr>
          </a:p>
          <a:p>
            <a:pPr marL="343080" indent="-342000">
              <a:lnSpc>
                <a:spcPct val="150000"/>
              </a:lnSpc>
              <a:buClr>
                <a:srgbClr val="000000"/>
              </a:buClr>
              <a:buFont typeface="Arial"/>
              <a:buChar char="•"/>
            </a:pPr>
            <a:r>
              <a:rPr lang="de-DE" sz="2200" b="0" strike="noStrike" spc="-1">
                <a:solidFill>
                  <a:srgbClr val="000000"/>
                </a:solidFill>
                <a:latin typeface="Fira Sans Medium"/>
                <a:ea typeface="Fira Sans Medium"/>
              </a:rPr>
              <a:t>keine Arbeitsverträge</a:t>
            </a:r>
            <a:endParaRPr lang="de-DE" sz="2200" b="0" strike="noStrike" spc="-1">
              <a:latin typeface="Calibri"/>
            </a:endParaRPr>
          </a:p>
          <a:p>
            <a:pPr marL="343080" indent="-342000">
              <a:lnSpc>
                <a:spcPct val="150000"/>
              </a:lnSpc>
              <a:buClr>
                <a:srgbClr val="000000"/>
              </a:buClr>
              <a:buFont typeface="Arial"/>
              <a:buChar char="•"/>
            </a:pPr>
            <a:r>
              <a:rPr lang="de-DE" sz="2200" b="0" strike="noStrike" spc="-1">
                <a:solidFill>
                  <a:srgbClr val="000000"/>
                </a:solidFill>
                <a:latin typeface="Fira Sans Medium"/>
                <a:ea typeface="Fira Sans Medium"/>
              </a:rPr>
              <a:t>schlechte Behandlung und Zwang zu Überstunden</a:t>
            </a:r>
            <a:endParaRPr lang="de-DE" sz="2200" b="0" strike="noStrike" spc="-1">
              <a:latin typeface="Calibri"/>
            </a:endParaRPr>
          </a:p>
          <a:p>
            <a:pPr marL="343080" indent="-342000">
              <a:lnSpc>
                <a:spcPct val="150000"/>
              </a:lnSpc>
              <a:buClr>
                <a:srgbClr val="000000"/>
              </a:buClr>
              <a:buFont typeface="Arial"/>
              <a:buChar char="•"/>
            </a:pPr>
            <a:r>
              <a:rPr lang="de-DE" sz="2200" b="0" strike="noStrike" spc="-1">
                <a:solidFill>
                  <a:srgbClr val="000000"/>
                </a:solidFill>
                <a:latin typeface="Fira Sans Medium"/>
                <a:ea typeface="Fira Sans Medium"/>
              </a:rPr>
              <a:t>Niedriglöhne </a:t>
            </a:r>
            <a:endParaRPr lang="de-DE" sz="2200" b="0" strike="noStrike" spc="-1">
              <a:latin typeface="Calibri"/>
            </a:endParaRPr>
          </a:p>
          <a:p>
            <a:pPr marL="343080" indent="-342000">
              <a:lnSpc>
                <a:spcPct val="150000"/>
              </a:lnSpc>
              <a:buClr>
                <a:srgbClr val="000000"/>
              </a:buClr>
              <a:buFont typeface="Arial"/>
              <a:buChar char="•"/>
            </a:pPr>
            <a:r>
              <a:rPr lang="de-DE" sz="2200" b="0" strike="noStrike" spc="-1">
                <a:solidFill>
                  <a:srgbClr val="000000"/>
                </a:solidFill>
                <a:latin typeface="Fira Sans Medium"/>
                <a:ea typeface="Fira Sans Medium"/>
              </a:rPr>
              <a:t>Verbot von Gewerkschaften </a:t>
            </a:r>
            <a:endParaRPr lang="de-DE" sz="2200" b="0" strike="noStrike" spc="-1">
              <a:latin typeface="Calibri"/>
            </a:endParaRPr>
          </a:p>
          <a:p>
            <a:pPr marL="343080" indent="-342000">
              <a:lnSpc>
                <a:spcPct val="150000"/>
              </a:lnSpc>
              <a:buClr>
                <a:srgbClr val="000000"/>
              </a:buClr>
              <a:buFont typeface="Arial"/>
              <a:buChar char="•"/>
            </a:pPr>
            <a:r>
              <a:rPr lang="de-DE" sz="2200" b="0" strike="noStrike" spc="-1">
                <a:solidFill>
                  <a:srgbClr val="000000"/>
                </a:solidFill>
                <a:latin typeface="Fira Sans Medium"/>
                <a:ea typeface="Fira Sans Medium"/>
              </a:rPr>
              <a:t>Schlechte/gefährliche Arbeitsplatzausstattung und -umgebung</a:t>
            </a:r>
            <a:endParaRPr lang="de-DE" sz="2200" b="0" strike="noStrike" spc="-1">
              <a:latin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1" name="CustomShape 1"/>
          <p:cNvSpPr/>
          <p:nvPr/>
        </p:nvSpPr>
        <p:spPr>
          <a:xfrm>
            <a:off x="6996240" y="6447960"/>
            <a:ext cx="222768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C52437D6-41EA-4B20-A20E-E83DD47711C2}" type="slidenum">
              <a:rPr lang="en-GB" sz="1200" b="0" strike="noStrike" spc="-1">
                <a:solidFill>
                  <a:srgbClr val="000000"/>
                </a:solidFill>
                <a:latin typeface="Calibri"/>
                <a:ea typeface="DejaVu Sans"/>
              </a:rPr>
              <a:t>8</a:t>
            </a:fld>
            <a:endParaRPr lang="de-DE" sz="1200" b="0" strike="noStrike" spc="-1">
              <a:latin typeface="Calibri"/>
            </a:endParaRPr>
          </a:p>
        </p:txBody>
      </p:sp>
      <p:pic>
        <p:nvPicPr>
          <p:cNvPr id="212" name="Grafik 7"/>
          <p:cNvPicPr/>
          <p:nvPr/>
        </p:nvPicPr>
        <p:blipFill>
          <a:blip r:embed="rId3"/>
          <a:stretch/>
        </p:blipFill>
        <p:spPr>
          <a:xfrm>
            <a:off x="714240" y="1828800"/>
            <a:ext cx="5457960" cy="4096440"/>
          </a:xfrm>
          <a:prstGeom prst="rect">
            <a:avLst/>
          </a:prstGeom>
          <a:ln>
            <a:noFill/>
          </a:ln>
        </p:spPr>
      </p:pic>
      <p:sp>
        <p:nvSpPr>
          <p:cNvPr id="213" name="CustomShape 2"/>
          <p:cNvSpPr/>
          <p:nvPr/>
        </p:nvSpPr>
        <p:spPr>
          <a:xfrm>
            <a:off x="4475520" y="5662080"/>
            <a:ext cx="2078640" cy="227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900" b="0" strike="noStrike" spc="-1">
                <a:solidFill>
                  <a:srgbClr val="FFFFFF"/>
                </a:solidFill>
                <a:latin typeface="Fira Sans"/>
                <a:ea typeface="Fira Sans"/>
              </a:rPr>
              <a:t>Bild: Clean Clothes Campaign</a:t>
            </a:r>
            <a:endParaRPr lang="de-DE" sz="900" b="0" strike="noStrike" spc="-1">
              <a:latin typeface="Calibri"/>
            </a:endParaRPr>
          </a:p>
        </p:txBody>
      </p:sp>
      <p:sp>
        <p:nvSpPr>
          <p:cNvPr id="214" name="CustomShape 3"/>
          <p:cNvSpPr/>
          <p:nvPr/>
        </p:nvSpPr>
        <p:spPr>
          <a:xfrm>
            <a:off x="6430680" y="2566080"/>
            <a:ext cx="3065040" cy="34764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2000" b="0" strike="noStrike" spc="-1" dirty="0">
                <a:solidFill>
                  <a:srgbClr val="000000"/>
                </a:solidFill>
                <a:latin typeface="Fira Sans"/>
                <a:ea typeface="Fira Sans"/>
              </a:rPr>
              <a:t>In Kambodscha beträgt der gesetzliche, </a:t>
            </a:r>
            <a:r>
              <a:rPr lang="de-DE" sz="2000" b="0" strike="noStrike" spc="-1" dirty="0" err="1">
                <a:solidFill>
                  <a:srgbClr val="000000"/>
                </a:solidFill>
                <a:latin typeface="Fira Sans"/>
                <a:ea typeface="Fira Sans"/>
              </a:rPr>
              <a:t>monat-liche</a:t>
            </a:r>
            <a:r>
              <a:rPr lang="de-DE" sz="2000" b="0" strike="noStrike" spc="-1" dirty="0">
                <a:solidFill>
                  <a:srgbClr val="000000"/>
                </a:solidFill>
                <a:latin typeface="Fira Sans"/>
                <a:ea typeface="Fira Sans"/>
              </a:rPr>
              <a:t> Mindestlohn ca. </a:t>
            </a:r>
          </a:p>
          <a:p>
            <a:pPr>
              <a:lnSpc>
                <a:spcPct val="100000"/>
              </a:lnSpc>
            </a:pPr>
            <a:r>
              <a:rPr lang="de-DE" sz="2000" b="0" strike="noStrike" spc="-1" dirty="0">
                <a:solidFill>
                  <a:srgbClr val="000000"/>
                </a:solidFill>
                <a:latin typeface="Fira Sans"/>
                <a:ea typeface="Fira Sans"/>
              </a:rPr>
              <a:t>160 €. In den Textil-fabriken dort  sind nach Angaben der Clean Clothes </a:t>
            </a:r>
            <a:r>
              <a:rPr lang="de-DE" sz="2000" b="0" strike="noStrike" spc="-1" dirty="0" err="1">
                <a:solidFill>
                  <a:srgbClr val="000000"/>
                </a:solidFill>
                <a:latin typeface="Fira Sans"/>
                <a:ea typeface="Fira Sans"/>
              </a:rPr>
              <a:t>Campaign</a:t>
            </a:r>
            <a:r>
              <a:rPr lang="de-DE" sz="2000" b="0" strike="noStrike" spc="-1" dirty="0">
                <a:solidFill>
                  <a:srgbClr val="000000"/>
                </a:solidFill>
                <a:latin typeface="Fira Sans"/>
                <a:ea typeface="Fira Sans"/>
              </a:rPr>
              <a:t> in den letzten Jahren Hunderte </a:t>
            </a:r>
            <a:endParaRPr lang="de-DE" sz="2000" b="0" strike="noStrike" spc="-1" dirty="0">
              <a:latin typeface="Calibri"/>
            </a:endParaRPr>
          </a:p>
          <a:p>
            <a:pPr>
              <a:lnSpc>
                <a:spcPct val="100000"/>
              </a:lnSpc>
            </a:pPr>
            <a:r>
              <a:rPr lang="de-DE" sz="2000" b="0" strike="noStrike" spc="-1" dirty="0">
                <a:solidFill>
                  <a:srgbClr val="000000"/>
                </a:solidFill>
                <a:latin typeface="Fira Sans"/>
                <a:ea typeface="Fira Sans"/>
              </a:rPr>
              <a:t>von ArbeiterInnen vor Hunger und Erschöpfung kollabiert. </a:t>
            </a:r>
            <a:endParaRPr lang="de-DE" sz="2000" b="0" strike="noStrike" spc="-1" dirty="0">
              <a:latin typeface="Calibri"/>
            </a:endParaRPr>
          </a:p>
        </p:txBody>
      </p:sp>
      <p:pic>
        <p:nvPicPr>
          <p:cNvPr id="215" name="Grafik 15"/>
          <p:cNvPicPr/>
          <p:nvPr/>
        </p:nvPicPr>
        <p:blipFill>
          <a:blip r:embed="rId4"/>
          <a:stretch/>
        </p:blipFill>
        <p:spPr>
          <a:xfrm>
            <a:off x="9064440" y="5826600"/>
            <a:ext cx="431280" cy="431280"/>
          </a:xfrm>
          <a:prstGeom prst="rect">
            <a:avLst/>
          </a:prstGeom>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6" name="CustomShape 1"/>
          <p:cNvSpPr/>
          <p:nvPr/>
        </p:nvSpPr>
        <p:spPr>
          <a:xfrm>
            <a:off x="1331280" y="5807520"/>
            <a:ext cx="1877040" cy="295560"/>
          </a:xfrm>
          <a:prstGeom prst="rect">
            <a:avLst/>
          </a:prstGeom>
          <a:noFill/>
          <a:ln>
            <a:noFill/>
          </a:ln>
        </p:spPr>
        <p:style>
          <a:lnRef idx="0">
            <a:scrgbClr r="0" g="0" b="0"/>
          </a:lnRef>
          <a:fillRef idx="0">
            <a:scrgbClr r="0" g="0" b="0"/>
          </a:fillRef>
          <a:effectRef idx="0">
            <a:scrgbClr r="0" g="0" b="0"/>
          </a:effectRef>
          <a:fontRef idx="minor"/>
        </p:style>
        <p:txBody>
          <a:bodyPr lIns="83880" tIns="41760" rIns="83880" bIns="41760" anchor="ctr">
            <a:noAutofit/>
          </a:bodyPr>
          <a:lstStyle/>
          <a:p>
            <a:pPr>
              <a:lnSpc>
                <a:spcPct val="100000"/>
              </a:lnSpc>
              <a:tabLst>
                <a:tab pos="0" algn="l"/>
              </a:tabLst>
            </a:pPr>
            <a:r>
              <a:rPr lang="de-DE" sz="1140" b="0" strike="noStrike" spc="-1" dirty="0">
                <a:solidFill>
                  <a:srgbClr val="FFFFFF"/>
                </a:solidFill>
                <a:latin typeface="Arial"/>
                <a:ea typeface="Arial"/>
              </a:rPr>
              <a:t>03.03.17</a:t>
            </a:r>
            <a:endParaRPr lang="de-DE" sz="1140" b="0" strike="noStrike" spc="-1" dirty="0">
              <a:latin typeface="Calibri"/>
            </a:endParaRPr>
          </a:p>
        </p:txBody>
      </p:sp>
      <p:sp>
        <p:nvSpPr>
          <p:cNvPr id="217" name="CustomShape 2"/>
          <p:cNvSpPr/>
          <p:nvPr/>
        </p:nvSpPr>
        <p:spPr>
          <a:xfrm>
            <a:off x="6696720" y="5807520"/>
            <a:ext cx="1877040" cy="295560"/>
          </a:xfrm>
          <a:prstGeom prst="rect">
            <a:avLst/>
          </a:prstGeom>
          <a:noFill/>
          <a:ln>
            <a:noFill/>
          </a:ln>
        </p:spPr>
        <p:style>
          <a:lnRef idx="0">
            <a:scrgbClr r="0" g="0" b="0"/>
          </a:lnRef>
          <a:fillRef idx="0">
            <a:scrgbClr r="0" g="0" b="0"/>
          </a:fillRef>
          <a:effectRef idx="0">
            <a:scrgbClr r="0" g="0" b="0"/>
          </a:effectRef>
          <a:fontRef idx="minor"/>
        </p:style>
        <p:txBody>
          <a:bodyPr lIns="83880" tIns="41760" rIns="83880" bIns="41760" anchor="ctr">
            <a:noAutofit/>
          </a:bodyPr>
          <a:lstStyle/>
          <a:p>
            <a:pPr algn="r">
              <a:lnSpc>
                <a:spcPct val="100000"/>
              </a:lnSpc>
            </a:pPr>
            <a:fld id="{67A0F604-309A-4353-961B-43F3A658613D}" type="slidenum">
              <a:rPr lang="de-DE" sz="1140" b="0" strike="noStrike" spc="-1">
                <a:solidFill>
                  <a:srgbClr val="FFFFFF"/>
                </a:solidFill>
                <a:latin typeface="Arial"/>
                <a:ea typeface="Arial"/>
              </a:rPr>
              <a:t>9</a:t>
            </a:fld>
            <a:endParaRPr lang="de-DE" sz="1140" b="0" strike="noStrike" spc="-1" dirty="0">
              <a:latin typeface="Calibri"/>
            </a:endParaRPr>
          </a:p>
        </p:txBody>
      </p:sp>
      <p:pic>
        <p:nvPicPr>
          <p:cNvPr id="218" name="Picture 2" descr="http://lohnzumleben.de/wp-content/uploads/2013/10/T-Shirt_neu.jpg"/>
          <p:cNvPicPr/>
          <p:nvPr/>
        </p:nvPicPr>
        <p:blipFill>
          <a:blip r:embed="rId3"/>
          <a:stretch/>
        </p:blipFill>
        <p:spPr>
          <a:xfrm>
            <a:off x="681120" y="1579680"/>
            <a:ext cx="8319240" cy="4694760"/>
          </a:xfrm>
          <a:prstGeom prst="rect">
            <a:avLst/>
          </a:prstGeom>
          <a:ln>
            <a:noFill/>
          </a:ln>
        </p:spPr>
      </p:pic>
      <p:sp>
        <p:nvSpPr>
          <p:cNvPr id="219" name="CustomShape 3"/>
          <p:cNvSpPr/>
          <p:nvPr/>
        </p:nvSpPr>
        <p:spPr>
          <a:xfrm>
            <a:off x="6996240" y="6463080"/>
            <a:ext cx="2227680" cy="363960"/>
          </a:xfrm>
          <a:prstGeom prst="rect">
            <a:avLst/>
          </a:prstGeom>
          <a:noFill/>
          <a:ln>
            <a:noFill/>
          </a:ln>
        </p:spPr>
        <p:style>
          <a:lnRef idx="0">
            <a:scrgbClr r="0" g="0" b="0"/>
          </a:lnRef>
          <a:fillRef idx="0">
            <a:scrgbClr r="0" g="0" b="0"/>
          </a:fillRef>
          <a:effectRef idx="0">
            <a:scrgbClr r="0" g="0" b="0"/>
          </a:effectRef>
          <a:fontRef idx="minor"/>
        </p:style>
        <p:txBody>
          <a:bodyPr lIns="103320" tIns="51480" rIns="103320" bIns="51480" anchor="ctr">
            <a:noAutofit/>
          </a:bodyPr>
          <a:lstStyle/>
          <a:p>
            <a:pPr algn="r">
              <a:lnSpc>
                <a:spcPct val="100000"/>
              </a:lnSpc>
            </a:pPr>
            <a:fld id="{67C49DAD-93DA-4EA8-A793-D7DCEED40CA5}" type="slidenum">
              <a:rPr lang="en-GB" sz="1200" b="0" strike="noStrike" spc="-1">
                <a:solidFill>
                  <a:srgbClr val="000000"/>
                </a:solidFill>
                <a:latin typeface="Calibri"/>
                <a:ea typeface="DejaVu Sans"/>
              </a:rPr>
              <a:t>9</a:t>
            </a:fld>
            <a:endParaRPr lang="de-DE" sz="1200" b="0" strike="noStrike" spc="-1" dirty="0">
              <a:latin typeface="Calibri"/>
            </a:endParaRPr>
          </a:p>
        </p:txBody>
      </p:sp>
      <p:pic>
        <p:nvPicPr>
          <p:cNvPr id="220" name="Grafik 2"/>
          <p:cNvPicPr/>
          <p:nvPr/>
        </p:nvPicPr>
        <p:blipFill>
          <a:blip r:embed="rId4"/>
          <a:stretch/>
        </p:blipFill>
        <p:spPr>
          <a:xfrm>
            <a:off x="9225000" y="5317920"/>
            <a:ext cx="488520" cy="488520"/>
          </a:xfrm>
          <a:prstGeom prst="rect">
            <a:avLst/>
          </a:prstGeom>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2004</Words>
  <Application>Microsoft Macintosh PowerPoint</Application>
  <PresentationFormat>A4-Papier (210 x 297 mm)</PresentationFormat>
  <Paragraphs>189</Paragraphs>
  <Slides>13</Slides>
  <Notes>13</Notes>
  <HiddenSlides>0</HiddenSlides>
  <MMClips>0</MMClips>
  <ScaleCrop>false</ScaleCrop>
  <HeadingPairs>
    <vt:vector size="6" baseType="variant">
      <vt:variant>
        <vt:lpstr>Verwendete Schriftarten</vt:lpstr>
      </vt:variant>
      <vt:variant>
        <vt:i4>9</vt:i4>
      </vt:variant>
      <vt:variant>
        <vt:lpstr>Design</vt:lpstr>
      </vt:variant>
      <vt:variant>
        <vt:i4>4</vt:i4>
      </vt:variant>
      <vt:variant>
        <vt:lpstr>Folientitel</vt:lpstr>
      </vt:variant>
      <vt:variant>
        <vt:i4>13</vt:i4>
      </vt:variant>
    </vt:vector>
  </HeadingPairs>
  <TitlesOfParts>
    <vt:vector size="26" baseType="lpstr">
      <vt:lpstr>Arial</vt:lpstr>
      <vt:lpstr>Calibri</vt:lpstr>
      <vt:lpstr>Fira Sans</vt:lpstr>
      <vt:lpstr>Fira Sans Light</vt:lpstr>
      <vt:lpstr>Fira Sans Medium</vt:lpstr>
      <vt:lpstr>Fire Sans Medium</vt:lpstr>
      <vt:lpstr>Kelson Sans Regular</vt:lpstr>
      <vt:lpstr>Symbol</vt:lpstr>
      <vt:lpstr>Wingdings</vt:lpstr>
      <vt:lpstr>Office Theme</vt:lpstr>
      <vt:lpstr>Office Theme</vt:lpstr>
      <vt:lpstr>Office Theme</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Christian Gentsch</dc:creator>
  <dc:description/>
  <cp:lastModifiedBy>Microsoft Office User</cp:lastModifiedBy>
  <cp:revision>469</cp:revision>
  <dcterms:created xsi:type="dcterms:W3CDTF">2020-01-29T15:16:36Z</dcterms:created>
  <dcterms:modified xsi:type="dcterms:W3CDTF">2021-07-06T08:27:48Z</dcterms:modified>
  <dc:language>de-DE</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13</vt:i4>
  </property>
  <property fmtid="{D5CDD505-2E9C-101B-9397-08002B2CF9AE}" pid="8" name="PresentationFormat">
    <vt:lpwstr>A4-Papier (210 x 297 mm)</vt:lpwstr>
  </property>
  <property fmtid="{D5CDD505-2E9C-101B-9397-08002B2CF9AE}" pid="9" name="ScaleCrop">
    <vt:bool>false</vt:bool>
  </property>
  <property fmtid="{D5CDD505-2E9C-101B-9397-08002B2CF9AE}" pid="10" name="ShareDoc">
    <vt:bool>false</vt:bool>
  </property>
  <property fmtid="{D5CDD505-2E9C-101B-9397-08002B2CF9AE}" pid="11" name="Slides">
    <vt:i4>13</vt:i4>
  </property>
</Properties>
</file>