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8"/>
  </p:notesMasterIdLst>
  <p:sldIdLst>
    <p:sldId id="256" r:id="rId2"/>
    <p:sldId id="258" r:id="rId3"/>
    <p:sldId id="259" r:id="rId4"/>
    <p:sldId id="536" r:id="rId5"/>
    <p:sldId id="517" r:id="rId6"/>
    <p:sldId id="539" r:id="rId7"/>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3" clrIdx="0"/>
  <p:cmAuthor id="2" name="TU-Pseudonym 8095161539358454" initials="T8" lastIdx="11" clrIdx="1">
    <p:extLst>
      <p:ext uri="{19B8F6BF-5375-455C-9EA6-DF929625EA0E}">
        <p15:presenceInfo xmlns:p15="http://schemas.microsoft.com/office/powerpoint/2012/main" userId="S::8095161539358454@msopseudo.tu-berlin.de::36d971b5-e16a-4134-b55e-3ee4ab064e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241"/>
    <a:srgbClr val="64CFAC"/>
    <a:srgbClr val="6EE3BC"/>
    <a:srgbClr val="FF7C00"/>
    <a:srgbClr val="FFA900"/>
    <a:srgbClr val="A7CA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18" autoAdjust="0"/>
    <p:restoredTop sz="60838" autoAdjust="0"/>
  </p:normalViewPr>
  <p:slideViewPr>
    <p:cSldViewPr snapToGrid="0" snapToObjects="1">
      <p:cViewPr varScale="1">
        <p:scale>
          <a:sx n="78" d="100"/>
          <a:sy n="78" d="100"/>
        </p:scale>
        <p:origin x="1782" y="78"/>
      </p:cViewPr>
      <p:guideLst/>
    </p:cSldViewPr>
  </p:slideViewPr>
  <p:outlineViewPr>
    <p:cViewPr>
      <p:scale>
        <a:sx n="33" d="100"/>
        <a:sy n="33" d="100"/>
      </p:scale>
      <p:origin x="0" y="-1264"/>
    </p:cViewPr>
  </p:outlineViewPr>
  <p:notesTextViewPr>
    <p:cViewPr>
      <p:scale>
        <a:sx n="130" d="100"/>
        <a:sy n="13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F7FE0-46D7-994E-BC96-10CD03DF89CD}" type="datetimeFigureOut">
              <a:rPr lang="en-GB" smtClean="0"/>
              <a:t>05/07/2021</a:t>
            </a:fld>
            <a:endParaRPr lang="en-GB"/>
          </a:p>
        </p:txBody>
      </p:sp>
      <p:sp>
        <p:nvSpPr>
          <p:cNvPr id="4" name="Folienbildplatzhalt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64167E-C497-0A40-B064-A74F921F976E}" type="slidenum">
              <a:rPr lang="en-GB" smtClean="0"/>
              <a:t>‹Nr.›</a:t>
            </a:fld>
            <a:endParaRPr lang="en-GB"/>
          </a:p>
        </p:txBody>
      </p:sp>
    </p:spTree>
    <p:extLst>
      <p:ext uri="{BB962C8B-B14F-4D97-AF65-F5344CB8AC3E}">
        <p14:creationId xmlns:p14="http://schemas.microsoft.com/office/powerpoint/2010/main" val="284290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ZGXVq9obUms&amp;feature=youtu.b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noRot="1" noChangeAspect="1"/>
          </p:cNvSpPr>
          <p:nvPr>
            <p:ph type="sldImg"/>
          </p:nvPr>
        </p:nvSpPr>
        <p:spPr>
          <a:xfrm>
            <a:off x="1200150" y="1143000"/>
            <a:ext cx="4457700" cy="3086100"/>
          </a:xfrm>
          <a:prstGeom prst="rect">
            <a:avLst/>
          </a:prstGeom>
        </p:spPr>
      </p:sp>
      <p:sp>
        <p:nvSpPr>
          <p:cNvPr id="467"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de-DE" sz="1200" b="0" strike="noStrike" spc="-1" dirty="0">
                <a:latin typeface="Calibri"/>
              </a:rPr>
              <a:t>Einleitungsfolie 1 von 3:</a:t>
            </a:r>
          </a:p>
          <a:p>
            <a:pPr marL="216000" indent="-216000">
              <a:lnSpc>
                <a:spcPct val="100000"/>
              </a:lnSpc>
            </a:pPr>
            <a:endParaRPr lang="de-DE" sz="1200" b="0" strike="noStrike" spc="-1" dirty="0">
              <a:latin typeface="Calibri"/>
            </a:endParaRPr>
          </a:p>
          <a:p>
            <a:pPr>
              <a:lnSpc>
                <a:spcPct val="100000"/>
              </a:lnSpc>
            </a:pPr>
            <a:r>
              <a:rPr lang="de-DE" sz="2000" b="0" strike="noStrike" spc="-1" dirty="0">
                <a:latin typeface="Calibri"/>
              </a:rPr>
              <a:t>Das BNTextillabor und die zugehörigen Unterrichtsmaterialien wurden in einem Forschungsprojekts der Uni Ulm und der TU Berlin in Zusammenarbeit mit 5 Schulklassen entwickelt. </a:t>
            </a:r>
          </a:p>
          <a:p>
            <a:pPr>
              <a:lnSpc>
                <a:spcPct val="100000"/>
              </a:lnSpc>
            </a:pPr>
            <a:r>
              <a:rPr lang="de-DE" sz="2000" b="0" strike="noStrike" spc="-1" dirty="0">
                <a:latin typeface="Calibri"/>
              </a:rPr>
              <a:t>Gefördert wurde das Projekt von der Deutschen Bundesstiftung Umwelt, der Forschungszeitraum war von 2019 bis 2021.</a:t>
            </a:r>
          </a:p>
          <a:p>
            <a:pPr>
              <a:lnSpc>
                <a:spcPct val="100000"/>
              </a:lnSpc>
            </a:pPr>
            <a:endParaRPr lang="de-DE" sz="2000" b="0" strike="noStrike" spc="-1" dirty="0">
              <a:latin typeface="Calibri"/>
            </a:endParaRPr>
          </a:p>
          <a:p>
            <a:pPr>
              <a:lnSpc>
                <a:spcPct val="100000"/>
              </a:lnSpc>
            </a:pPr>
            <a:r>
              <a:rPr lang="de-DE" sz="2000" b="0" strike="noStrike" spc="-1" dirty="0">
                <a:latin typeface="Calibri"/>
              </a:rPr>
              <a:t>Das BNTextillabor befasst sich mit dem Modekonsum von Jugendlichen und will mit verschiedenen, abwechslungsreichen Unterrichtseinheiten jungen Menschen aufzeigen, wie ein verantwortungsbewusster Modekonsum möglich ist und Anregungen geben, wie mit Mode nachhaltiger umgegangen werden kann.</a:t>
            </a:r>
          </a:p>
          <a:p>
            <a:pPr>
              <a:lnSpc>
                <a:spcPct val="100000"/>
              </a:lnSpc>
            </a:pPr>
            <a:endParaRPr lang="de-DE" sz="2000" b="0" strike="noStrike" spc="-1" dirty="0">
              <a:latin typeface="Calibri"/>
            </a:endParaRPr>
          </a:p>
          <a:p>
            <a:pPr>
              <a:lnSpc>
                <a:spcPct val="100000"/>
              </a:lnSpc>
            </a:pPr>
            <a:r>
              <a:rPr lang="de-DE" sz="2000" b="0" strike="noStrike" spc="-1" dirty="0">
                <a:latin typeface="Calibri"/>
              </a:rPr>
              <a:t>In diesen ersten Unterrichtseinheiten wird Basiswissen rund um die globale Vernetzung der Textilindustrie und deren Auswirkungen vermittelt. Zudem werden Lösungsansätze aufgezeigt, die der Lebenswelt von Jugendlichen und jungen Erwachsenen entsprechen. </a:t>
            </a:r>
          </a:p>
          <a:p>
            <a:pPr>
              <a:lnSpc>
                <a:spcPct val="100000"/>
              </a:lnSpc>
            </a:pPr>
            <a:endParaRPr lang="de-DE" sz="2000" b="0" strike="noStrike" spc="-1" dirty="0">
              <a:latin typeface="Calibri"/>
            </a:endParaRPr>
          </a:p>
          <a:p>
            <a:pPr>
              <a:lnSpc>
                <a:spcPct val="100000"/>
              </a:lnSpc>
            </a:pPr>
            <a:r>
              <a:rPr lang="de-DE" sz="2000" b="0" strike="noStrike" spc="-1" dirty="0">
                <a:latin typeface="Calibri"/>
              </a:rPr>
              <a:t>Mehr Info:</a:t>
            </a:r>
          </a:p>
          <a:p>
            <a:pPr>
              <a:lnSpc>
                <a:spcPct val="100000"/>
              </a:lnSpc>
            </a:pPr>
            <a:r>
              <a:rPr lang="de-DE" sz="2000" b="0" strike="noStrike" spc="-1" dirty="0">
                <a:latin typeface="Calibri"/>
              </a:rPr>
              <a:t>Link https://www.uni-ulm.de/mawi/bntextillabor/projekt/</a:t>
            </a:r>
          </a:p>
          <a:p>
            <a:pPr>
              <a:lnSpc>
                <a:spcPct val="100000"/>
              </a:lnSpc>
            </a:pPr>
            <a:endParaRPr lang="de-DE" sz="2000" b="0" strike="noStrike" spc="-1" dirty="0">
              <a:latin typeface="Calibri"/>
            </a:endParaRPr>
          </a:p>
          <a:p>
            <a:pPr>
              <a:lnSpc>
                <a:spcPct val="100000"/>
              </a:lnSpc>
            </a:pPr>
            <a:endParaRPr lang="de-DE" sz="2000" b="0" strike="noStrike" spc="-1" dirty="0">
              <a:latin typeface="Calibri"/>
            </a:endParaRPr>
          </a:p>
        </p:txBody>
      </p:sp>
      <p:sp>
        <p:nvSpPr>
          <p:cNvPr id="46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0E891F2E-2D47-4011-A0C4-C0A53A4DCA8A}" type="slidenum">
              <a:rPr lang="en-GB" sz="1200" b="0" strike="noStrike" spc="-1">
                <a:latin typeface="Calibri"/>
              </a:rPr>
              <a:t>1</a:t>
            </a:fld>
            <a:endParaRPr lang="de-DE" sz="1200" b="0" strike="noStrike" spc="-1" dirty="0">
              <a:latin typeface="Calibri"/>
            </a:endParaRPr>
          </a:p>
        </p:txBody>
      </p:sp>
    </p:spTree>
    <p:extLst>
      <p:ext uri="{BB962C8B-B14F-4D97-AF65-F5344CB8AC3E}">
        <p14:creationId xmlns:p14="http://schemas.microsoft.com/office/powerpoint/2010/main" val="255750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noRot="1" noChangeAspect="1"/>
          </p:cNvSpPr>
          <p:nvPr>
            <p:ph type="sldImg"/>
          </p:nvPr>
        </p:nvSpPr>
        <p:spPr>
          <a:xfrm>
            <a:off x="1200150" y="1143000"/>
            <a:ext cx="4457700" cy="3086100"/>
          </a:xfrm>
          <a:prstGeom prst="rect">
            <a:avLst/>
          </a:prstGeom>
        </p:spPr>
      </p:sp>
      <p:sp>
        <p:nvSpPr>
          <p:cNvPr id="473"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de-DE" sz="1200" b="0" strike="noStrike" spc="-1" dirty="0">
                <a:latin typeface="Calibri"/>
              </a:rPr>
              <a:t>Einleitungsfolie 2 von 3:</a:t>
            </a:r>
          </a:p>
          <a:p>
            <a:pPr>
              <a:lnSpc>
                <a:spcPct val="100000"/>
              </a:lnSpc>
              <a:tabLst>
                <a:tab pos="0" algn="l"/>
              </a:tabLst>
            </a:pPr>
            <a:endParaRPr lang="de-DE" sz="1200" b="0" strike="noStrike" spc="-1" dirty="0">
              <a:latin typeface="Calibri"/>
            </a:endParaRPr>
          </a:p>
          <a:p>
            <a:pPr>
              <a:lnSpc>
                <a:spcPct val="100000"/>
              </a:lnSpc>
              <a:tabLst>
                <a:tab pos="0" algn="l"/>
              </a:tabLst>
            </a:pPr>
            <a:r>
              <a:rPr lang="de-DE" sz="2000" b="0" strike="noStrike" spc="-1" dirty="0">
                <a:latin typeface="Calibri"/>
              </a:rPr>
              <a:t>Hier finden Sie eine Übersicht der Unterrichtseinheiten zum Basiswissen. </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200" b="0" kern="1200" dirty="0">
                <a:solidFill>
                  <a:schemeClr val="tx1"/>
                </a:solidFill>
                <a:effectLst/>
                <a:latin typeface="+mn-lt"/>
                <a:ea typeface="+mn-ea"/>
                <a:cs typeface="+mn-cs"/>
              </a:rPr>
              <a:t>Allen </a:t>
            </a:r>
            <a:r>
              <a:rPr lang="de-DE" sz="1200" b="0" kern="1200" dirty="0" smtClean="0">
                <a:solidFill>
                  <a:schemeClr val="tx1"/>
                </a:solidFill>
                <a:effectLst/>
                <a:latin typeface="+mn-lt"/>
                <a:ea typeface="+mn-ea"/>
                <a:cs typeface="+mn-cs"/>
              </a:rPr>
              <a:t>SchülerInnen </a:t>
            </a:r>
            <a:r>
              <a:rPr lang="de-DE" sz="1200" b="0" kern="1200" dirty="0">
                <a:solidFill>
                  <a:schemeClr val="tx1"/>
                </a:solidFill>
                <a:effectLst/>
                <a:latin typeface="+mn-lt"/>
                <a:ea typeface="+mn-ea"/>
                <a:cs typeface="+mn-cs"/>
              </a:rPr>
              <a:t>soll mit der Vermittlung von Basiswissen zur Problematik der Textilindustrie </a:t>
            </a:r>
            <a:r>
              <a:rPr lang="de-DE" sz="1200" b="0" kern="1200" dirty="0" smtClean="0">
                <a:solidFill>
                  <a:schemeClr val="tx1"/>
                </a:solidFill>
                <a:effectLst/>
                <a:latin typeface="+mn-lt"/>
                <a:ea typeface="+mn-ea"/>
                <a:cs typeface="+mn-cs"/>
              </a:rPr>
              <a:t>für </a:t>
            </a:r>
            <a:r>
              <a:rPr lang="de-DE" sz="1200" b="0" kern="1200" dirty="0">
                <a:solidFill>
                  <a:schemeClr val="tx1"/>
                </a:solidFill>
                <a:effectLst/>
                <a:latin typeface="+mn-lt"/>
                <a:ea typeface="+mn-ea"/>
                <a:cs typeface="+mn-cs"/>
              </a:rPr>
              <a:t>die </a:t>
            </a:r>
            <a:r>
              <a:rPr lang="de-DE" sz="1200" b="0" kern="1200" dirty="0" smtClean="0">
                <a:solidFill>
                  <a:schemeClr val="tx1"/>
                </a:solidFill>
                <a:effectLst/>
                <a:latin typeface="+mn-lt"/>
                <a:ea typeface="+mn-ea"/>
                <a:cs typeface="+mn-cs"/>
              </a:rPr>
              <a:t>späteren </a:t>
            </a:r>
            <a:r>
              <a:rPr lang="de-DE" sz="1200" b="0" kern="1200" dirty="0">
                <a:solidFill>
                  <a:schemeClr val="tx1"/>
                </a:solidFill>
                <a:effectLst/>
                <a:latin typeface="+mn-lt"/>
                <a:ea typeface="+mn-ea"/>
                <a:cs typeface="+mn-cs"/>
              </a:rPr>
              <a:t>Unterrichtseinheiten (UE) die gleiche Wissensgrundlage vermittelt werden. Die einzelnen Unterrichtseinheiten </a:t>
            </a:r>
            <a:r>
              <a:rPr lang="de-DE" sz="1200" b="0" kern="1200" dirty="0" smtClean="0">
                <a:solidFill>
                  <a:schemeClr val="tx1"/>
                </a:solidFill>
                <a:effectLst/>
                <a:latin typeface="+mn-lt"/>
                <a:ea typeface="+mn-ea"/>
                <a:cs typeface="+mn-cs"/>
              </a:rPr>
              <a:t>können </a:t>
            </a:r>
            <a:r>
              <a:rPr lang="de-DE" sz="1200" b="0" kern="1200" dirty="0">
                <a:solidFill>
                  <a:schemeClr val="tx1"/>
                </a:solidFill>
                <a:effectLst/>
                <a:latin typeface="+mn-lt"/>
                <a:ea typeface="+mn-ea"/>
                <a:cs typeface="+mn-cs"/>
              </a:rPr>
              <a:t>in der Reihenfolge auch innerhalb </a:t>
            </a:r>
            <a:r>
              <a:rPr lang="de-DE" sz="1200" b="0" kern="1200" dirty="0" smtClean="0">
                <a:solidFill>
                  <a:schemeClr val="tx1"/>
                </a:solidFill>
                <a:effectLst/>
                <a:latin typeface="+mn-lt"/>
                <a:ea typeface="+mn-ea"/>
                <a:cs typeface="+mn-cs"/>
              </a:rPr>
              <a:t>der</a:t>
            </a:r>
            <a:r>
              <a:rPr lang="de-DE" sz="1200" b="0" kern="1200" baseline="0" dirty="0" smtClean="0">
                <a:solidFill>
                  <a:schemeClr val="tx1"/>
                </a:solidFill>
                <a:effectLst/>
                <a:latin typeface="+mn-lt"/>
                <a:ea typeface="+mn-ea"/>
                <a:cs typeface="+mn-cs"/>
              </a:rPr>
              <a:t> ü</a:t>
            </a:r>
            <a:r>
              <a:rPr lang="de-DE" sz="1200" b="0" kern="1200" dirty="0" smtClean="0">
                <a:solidFill>
                  <a:schemeClr val="tx1"/>
                </a:solidFill>
                <a:effectLst/>
                <a:latin typeface="+mn-lt"/>
                <a:ea typeface="+mn-ea"/>
                <a:cs typeface="+mn-cs"/>
              </a:rPr>
              <a:t>bergeordneten </a:t>
            </a:r>
            <a:r>
              <a:rPr lang="de-DE" sz="1200" b="0" kern="1200" dirty="0">
                <a:solidFill>
                  <a:schemeClr val="tx1"/>
                </a:solidFill>
                <a:effectLst/>
                <a:latin typeface="+mn-lt"/>
                <a:ea typeface="+mn-ea"/>
                <a:cs typeface="+mn-cs"/>
              </a:rPr>
              <a:t>Themen wie z.B. "Klimawandel" variiert und bei bereits vorhandenem Wissen entsprechend </a:t>
            </a:r>
            <a:r>
              <a:rPr lang="de-DE" sz="1200" b="0" kern="1200" dirty="0" smtClean="0">
                <a:solidFill>
                  <a:schemeClr val="tx1"/>
                </a:solidFill>
                <a:effectLst/>
                <a:latin typeface="+mn-lt"/>
                <a:ea typeface="+mn-ea"/>
                <a:cs typeface="+mn-cs"/>
              </a:rPr>
              <a:t>gekürzt </a:t>
            </a:r>
            <a:r>
              <a:rPr lang="de-DE" sz="1200" b="0" kern="1200" dirty="0">
                <a:solidFill>
                  <a:schemeClr val="tx1"/>
                </a:solidFill>
                <a:effectLst/>
                <a:latin typeface="+mn-lt"/>
                <a:ea typeface="+mn-ea"/>
                <a:cs typeface="+mn-cs"/>
              </a:rPr>
              <a:t>werden. </a:t>
            </a:r>
            <a:endParaRPr lang="de-DE" sz="2000" dirty="0"/>
          </a:p>
          <a:p>
            <a:pPr>
              <a:lnSpc>
                <a:spcPct val="100000"/>
              </a:lnSpc>
              <a:tabLst>
                <a:tab pos="0" algn="l"/>
              </a:tabLst>
            </a:pPr>
            <a:endParaRPr lang="de-DE" sz="2000" b="0" strike="noStrike" spc="-1" dirty="0">
              <a:latin typeface="Calibri"/>
            </a:endParaRPr>
          </a:p>
          <a:p>
            <a:pPr>
              <a:lnSpc>
                <a:spcPct val="100000"/>
              </a:lnSpc>
              <a:tabLst>
                <a:tab pos="0" algn="l"/>
              </a:tabLst>
            </a:pPr>
            <a:r>
              <a:rPr lang="de-DE" sz="2000" b="0" strike="noStrike" spc="-1" dirty="0">
                <a:latin typeface="Calibri"/>
              </a:rPr>
              <a:t>Anhand der Icons können Sie erkennen, ob Spiele oder Gruppenarbeiten in den einzelnen Unterrichtseinheiten angeboten werden.</a:t>
            </a:r>
          </a:p>
          <a:p>
            <a:pPr>
              <a:lnSpc>
                <a:spcPct val="100000"/>
              </a:lnSpc>
              <a:tabLst>
                <a:tab pos="0" algn="l"/>
              </a:tabLst>
            </a:pPr>
            <a:r>
              <a:rPr lang="de-DE" sz="2000" b="0" strike="noStrike" spc="-1" dirty="0">
                <a:latin typeface="Calibri"/>
              </a:rPr>
              <a:t>Jede Einheit kann von Praxis-Workshops mit unterschiedlichen Schwierigkeitsgraden begleitet werden. </a:t>
            </a:r>
          </a:p>
          <a:p>
            <a:pPr>
              <a:lnSpc>
                <a:spcPct val="100000"/>
              </a:lnSpc>
              <a:tabLst>
                <a:tab pos="0" algn="l"/>
              </a:tabLst>
            </a:pPr>
            <a:endParaRPr lang="de-DE" sz="2000" b="0" strike="noStrike" spc="-1" dirty="0">
              <a:latin typeface="Calibri"/>
            </a:endParaRPr>
          </a:p>
        </p:txBody>
      </p:sp>
      <p:sp>
        <p:nvSpPr>
          <p:cNvPr id="47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BF3C680-3DF1-4D75-9E5D-4DEE515E03FE}" type="slidenum">
              <a:rPr lang="en-GB" sz="1200" b="0" strike="noStrike" spc="-1">
                <a:latin typeface="Calibri"/>
              </a:rPr>
              <a:t>2</a:t>
            </a:fld>
            <a:endParaRPr lang="de-DE" sz="1200" b="0" strike="noStrike" spc="-1" dirty="0">
              <a:latin typeface="Calibri"/>
            </a:endParaRPr>
          </a:p>
        </p:txBody>
      </p:sp>
    </p:spTree>
    <p:extLst>
      <p:ext uri="{BB962C8B-B14F-4D97-AF65-F5344CB8AC3E}">
        <p14:creationId xmlns:p14="http://schemas.microsoft.com/office/powerpoint/2010/main" val="2777492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PlaceHolder 1"/>
          <p:cNvSpPr>
            <a:spLocks noGrp="1" noRot="1" noChangeAspect="1"/>
          </p:cNvSpPr>
          <p:nvPr>
            <p:ph type="sldImg"/>
          </p:nvPr>
        </p:nvSpPr>
        <p:spPr>
          <a:xfrm>
            <a:off x="1200150" y="1143000"/>
            <a:ext cx="4457700" cy="3086100"/>
          </a:xfrm>
          <a:prstGeom prst="rect">
            <a:avLst/>
          </a:prstGeom>
        </p:spPr>
      </p:sp>
      <p:sp>
        <p:nvSpPr>
          <p:cNvPr id="476" name="PlaceHolder 2"/>
          <p:cNvSpPr>
            <a:spLocks noGrp="1"/>
          </p:cNvSpPr>
          <p:nvPr>
            <p:ph type="body"/>
          </p:nvPr>
        </p:nvSpPr>
        <p:spPr>
          <a:xfrm>
            <a:off x="685800" y="4400640"/>
            <a:ext cx="5486040" cy="3600000"/>
          </a:xfrm>
          <a:prstGeom prst="rect">
            <a:avLst/>
          </a:prstGeom>
        </p:spPr>
        <p:txBody>
          <a:bodyPr>
            <a:noAutofit/>
          </a:bodyPr>
          <a:lstStyle/>
          <a:p>
            <a:r>
              <a:rPr lang="de-DE" sz="2000" b="0" strike="noStrike" spc="-1" dirty="0">
                <a:latin typeface="Calibri"/>
              </a:rPr>
              <a:t>Hier finden Sie eine Übersicht der Unterrichtseinheit  zum Treibhauseffekt mit Bezug zu den Aktionen von Fridays for Future.</a:t>
            </a:r>
          </a:p>
          <a:p>
            <a:r>
              <a:rPr lang="de-DE" sz="2000" b="0" strike="noStrike" spc="-1" dirty="0">
                <a:latin typeface="Calibri"/>
              </a:rPr>
              <a:t>Die Dauer beträgt ca. 10 min, mit Unterrichtsbesuch von AktivistInnen von Fridays for Future entsprechend länger.</a:t>
            </a:r>
          </a:p>
          <a:p>
            <a:pPr marL="216000" indent="-216000">
              <a:lnSpc>
                <a:spcPct val="100000"/>
              </a:lnSpc>
            </a:pPr>
            <a:r>
              <a:rPr lang="de-DE" sz="2000" b="0" strike="noStrike" spc="-1" dirty="0">
                <a:latin typeface="+mn-lt"/>
              </a:rPr>
              <a:t>Die vollständige Tabelle mit den Unterrichtseinheiten finden Sie unter: </a:t>
            </a:r>
          </a:p>
          <a:p>
            <a:pPr marL="216000" indent="-216000">
              <a:lnSpc>
                <a:spcPct val="100000"/>
              </a:lnSpc>
            </a:pPr>
            <a:r>
              <a:rPr lang="de-DE" sz="2000" b="0" strike="noStrike" spc="-1" dirty="0">
                <a:latin typeface="+mn-lt"/>
              </a:rPr>
              <a:t>https://www.uni-ulm.de/mawi/bntextillabor/bildungsangebote/lehrkraefte/</a:t>
            </a:r>
          </a:p>
          <a:p>
            <a:endParaRPr lang="de-DE" sz="2000" b="0" strike="noStrike" spc="-1" dirty="0">
              <a:latin typeface="Calibri"/>
            </a:endParaRPr>
          </a:p>
        </p:txBody>
      </p:sp>
      <p:sp>
        <p:nvSpPr>
          <p:cNvPr id="47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17264962-1096-46A0-8BD0-A9EF52BCA6F5}" type="slidenum">
              <a:rPr lang="en-GB" sz="1200" b="0" strike="noStrike" spc="-1">
                <a:latin typeface="Calibri"/>
              </a:rPr>
              <a:t>3</a:t>
            </a:fld>
            <a:endParaRPr lang="de-DE" sz="1200" b="0" strike="noStrike" spc="-1" dirty="0">
              <a:latin typeface="Calibri"/>
            </a:endParaRPr>
          </a:p>
        </p:txBody>
      </p:sp>
    </p:spTree>
    <p:extLst>
      <p:ext uri="{BB962C8B-B14F-4D97-AF65-F5344CB8AC3E}">
        <p14:creationId xmlns:p14="http://schemas.microsoft.com/office/powerpoint/2010/main" val="1836037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Das Thema Klimawandel ist für viele SuS ein Thema und stellt mit seinen globalen Auswirkungen große politische und wissenschaftliche Herausforderungen für unsere Gesellschaften dar.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Über die Fridays for Future Bewegung sind sicher </a:t>
            </a:r>
            <a:r>
              <a:rPr lang="en-US" dirty="0" smtClean="0"/>
              <a:t>viele</a:t>
            </a:r>
            <a:r>
              <a:rPr lang="en-US" baseline="0" dirty="0" smtClean="0"/>
              <a:t> SchülerInnen</a:t>
            </a:r>
            <a:r>
              <a:rPr lang="en-US" dirty="0" smtClean="0"/>
              <a:t> informiert,</a:t>
            </a:r>
            <a:r>
              <a:rPr lang="en-US" baseline="0" dirty="0" smtClean="0"/>
              <a:t> </a:t>
            </a:r>
            <a:r>
              <a:rPr lang="en-US" sz="1200" kern="1200" dirty="0" smtClean="0">
                <a:solidFill>
                  <a:schemeClr val="tx1"/>
                </a:solidFill>
                <a:latin typeface="+mn-lt"/>
                <a:ea typeface="+mn-ea"/>
                <a:cs typeface="+mn-cs"/>
              </a:rPr>
              <a:t>haben </a:t>
            </a:r>
            <a:r>
              <a:rPr lang="en-US" sz="1200" kern="1200" dirty="0">
                <a:solidFill>
                  <a:schemeClr val="tx1"/>
                </a:solidFill>
                <a:latin typeface="+mn-lt"/>
                <a:ea typeface="+mn-ea"/>
                <a:cs typeface="+mn-cs"/>
              </a:rPr>
              <a:t>selbst schon an den Demonstrationen teilgenommen oder sogar mitorganisiert.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Ziel der Bewegung ist, </a:t>
            </a:r>
            <a:r>
              <a:rPr lang="de-DE" sz="1200" kern="1200" dirty="0">
                <a:solidFill>
                  <a:schemeClr val="tx1"/>
                </a:solidFill>
                <a:latin typeface="+mn-lt"/>
                <a:ea typeface="+mn-ea"/>
                <a:cs typeface="+mn-cs"/>
              </a:rPr>
              <a:t>möglichst umfassende, schnelle und effiziente Klimaschutz-Maßnahmen durchzusetzen, um das auf der  Weltklimakonferenz in Paris  2015 (COP 21) im Weltklimaabkommen beschlossene 1,5 Grad-Ziel der Vereinten Nationen, also die Begrenzung des menschengemachten, globalen Temperaturanstiegs auf 1,5 Grad Celsius, noch einhalten zu können.</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Die Bewegung führt dazu, dass sich viele Menschen, </a:t>
            </a:r>
            <a:r>
              <a:rPr lang="en-US" sz="1200" kern="1200" dirty="0" smtClean="0">
                <a:solidFill>
                  <a:schemeClr val="tx1"/>
                </a:solidFill>
                <a:latin typeface="+mn-lt"/>
                <a:ea typeface="+mn-ea"/>
                <a:cs typeface="+mn-cs"/>
              </a:rPr>
              <a:t>nicht </a:t>
            </a:r>
            <a:r>
              <a:rPr lang="en-US" sz="1200" kern="1200" dirty="0">
                <a:solidFill>
                  <a:schemeClr val="tx1"/>
                </a:solidFill>
                <a:latin typeface="+mn-lt"/>
                <a:ea typeface="+mn-ea"/>
                <a:cs typeface="+mn-cs"/>
              </a:rPr>
              <a:t>nur </a:t>
            </a:r>
            <a:r>
              <a:rPr lang="en-US" sz="1200" kern="1200" dirty="0" smtClean="0">
                <a:solidFill>
                  <a:schemeClr val="tx1"/>
                </a:solidFill>
                <a:latin typeface="+mn-lt"/>
                <a:ea typeface="+mn-ea"/>
                <a:cs typeface="+mn-cs"/>
              </a:rPr>
              <a:t>SchülerInnen, </a:t>
            </a:r>
            <a:r>
              <a:rPr lang="en-US" sz="1200" kern="1200" dirty="0">
                <a:solidFill>
                  <a:schemeClr val="tx1"/>
                </a:solidFill>
                <a:latin typeface="+mn-lt"/>
                <a:ea typeface="+mn-ea"/>
                <a:cs typeface="+mn-cs"/>
              </a:rPr>
              <a:t>mit dem Thema befassen und sich die globalen Zusammenhänge klarmachen.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Evtl. Kann hier ein Unterrichtsbesuch von AktivistInnen der Fridays for Future-Bewegung organisiert werden.</a:t>
            </a:r>
            <a:endParaRPr lang="de-DE" dirty="0"/>
          </a:p>
        </p:txBody>
      </p:sp>
      <p:sp>
        <p:nvSpPr>
          <p:cNvPr id="4" name="Foliennummernplatzhalter 3"/>
          <p:cNvSpPr>
            <a:spLocks noGrp="1"/>
          </p:cNvSpPr>
          <p:nvPr>
            <p:ph type="sldNum" sz="quarter" idx="5"/>
          </p:nvPr>
        </p:nvSpPr>
        <p:spPr/>
        <p:txBody>
          <a:bodyPr/>
          <a:lstStyle/>
          <a:p>
            <a:fld id="{4C64167E-C497-0A40-B064-A74F921F976E}" type="slidenum">
              <a:rPr lang="en-GB" smtClean="0"/>
              <a:t>4</a:t>
            </a:fld>
            <a:endParaRPr lang="en-GB" dirty="0"/>
          </a:p>
        </p:txBody>
      </p:sp>
    </p:spTree>
    <p:extLst>
      <p:ext uri="{BB962C8B-B14F-4D97-AF65-F5344CB8AC3E}">
        <p14:creationId xmlns:p14="http://schemas.microsoft.com/office/powerpoint/2010/main" val="2144751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t>Auf dieser Grafik geht es um die Grundlagen des </a:t>
            </a:r>
            <a:r>
              <a:rPr lang="de-DE" altLang="de-DE" dirty="0" smtClean="0"/>
              <a:t>Treibhauseffektes. Es ist</a:t>
            </a:r>
            <a:r>
              <a:rPr lang="de-DE" altLang="de-DE" baseline="0" dirty="0" smtClean="0"/>
              <a:t> davon auszugehen, das Inhalte zum Teil</a:t>
            </a:r>
            <a:r>
              <a:rPr lang="de-DE" altLang="de-DE" dirty="0" smtClean="0"/>
              <a:t> </a:t>
            </a:r>
            <a:r>
              <a:rPr lang="de-DE" altLang="de-DE" dirty="0"/>
              <a:t>schon aus anderen Fächern oder den Medien </a:t>
            </a:r>
            <a:r>
              <a:rPr lang="de-DE" altLang="de-DE" dirty="0" smtClean="0"/>
              <a:t>bekannt sind:</a:t>
            </a:r>
            <a:endParaRPr lang="de-DE" altLang="de-DE" dirty="0"/>
          </a:p>
          <a:p>
            <a:r>
              <a:rPr lang="de-DE" altLang="de-DE" dirty="0"/>
              <a:t>Der Treibhauseffekt ist ein natürlicher Vorgang und hat das Leben auf der Erde erst möglich gemacht. Ohne Treibhauseffekt betrüge die Temperatur auf der Erde minus 18 Grad und die Erde wäre vereist. Der Treibhauseffekt funktioniert ähnlich wie ein Glashaus (Treibhaus) im Garten. </a:t>
            </a:r>
          </a:p>
          <a:p>
            <a:endParaRPr lang="de-DE" alt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dirty="0"/>
              <a:t>Film: </a:t>
            </a:r>
            <a:r>
              <a:rPr lang="de-DE" sz="1200" b="0" i="0" u="none" strike="noStrike" kern="1200" dirty="0">
                <a:solidFill>
                  <a:schemeClr val="tx1"/>
                </a:solidFill>
                <a:effectLst/>
                <a:latin typeface="+mn-lt"/>
                <a:ea typeface="+mn-ea"/>
                <a:cs typeface="+mn-cs"/>
              </a:rPr>
              <a:t>Klimawandel, Treibhauseffekt und globale Erwärmung in 3 Minuten erklärt: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Fire Sans Medium"/>
                <a:hlinkClick r:id="rId3">
                  <a:extLst>
                    <a:ext uri="{A12FA001-AC4F-418D-AE19-62706E023703}">
                      <ahyp:hlinkClr xmlns:ahyp="http://schemas.microsoft.com/office/drawing/2018/hyperlinkcolor" xmlns="" val="tx"/>
                    </a:ext>
                  </a:extLst>
                </a:hlinkClick>
              </a:rPr>
              <a:t>https://www.youtube.com/watch?v=ZGXVq9obUms&amp;feature=youtu.be</a:t>
            </a:r>
            <a:r>
              <a:rPr lang="en-AU" dirty="0">
                <a:latin typeface="Fire Sans Medium"/>
              </a:rPr>
              <a:t> ,  Stand 01.03.2021</a:t>
            </a:r>
            <a:r>
              <a:rPr lang="de-DE" altLang="de-DE" strike="sngStrike" dirty="0"/>
              <a:t> </a:t>
            </a:r>
          </a:p>
          <a:p>
            <a:endParaRPr lang="de-DE" altLang="de-DE" dirty="0"/>
          </a:p>
          <a:p>
            <a:r>
              <a:rPr lang="de-DE" altLang="de-DE" b="1" dirty="0"/>
              <a:t>Wie funktioniert der Treibhauseffekt?</a:t>
            </a:r>
          </a:p>
          <a:p>
            <a:r>
              <a:rPr lang="de-DE" altLang="de-DE" dirty="0"/>
              <a:t>In der Atmosphäre, die die Erde umgibt, sind verschiedene Gase enthalten, z. B. CO</a:t>
            </a:r>
            <a:r>
              <a:rPr lang="de-DE" altLang="de-DE" baseline="-25000" dirty="0"/>
              <a:t>2</a:t>
            </a:r>
            <a:r>
              <a:rPr lang="de-DE" altLang="de-DE" dirty="0"/>
              <a:t> (Kohlenstoffdioxid) oder </a:t>
            </a:r>
            <a:r>
              <a:rPr lang="de-DE" altLang="de-DE" dirty="0" smtClean="0"/>
              <a:t>Methan. Diese werden </a:t>
            </a:r>
            <a:r>
              <a:rPr lang="de-DE" altLang="de-DE" dirty="0"/>
              <a:t>auch Treibhausgase </a:t>
            </a:r>
            <a:r>
              <a:rPr lang="de-DE" altLang="de-DE" dirty="0" smtClean="0"/>
              <a:t>genannt. </a:t>
            </a:r>
            <a:endParaRPr lang="de-DE" altLang="de-DE" dirty="0"/>
          </a:p>
          <a:p>
            <a:r>
              <a:rPr lang="de-DE" altLang="de-DE" dirty="0" smtClean="0"/>
              <a:t>Die </a:t>
            </a:r>
            <a:r>
              <a:rPr lang="de-DE" altLang="de-DE" dirty="0"/>
              <a:t>Gase lassen das Sonnenlicht bzw. die Sonnenstrahlung passieren. </a:t>
            </a:r>
            <a:r>
              <a:rPr lang="de-DE" altLang="de-DE" dirty="0" smtClean="0"/>
              <a:t>Sie </a:t>
            </a:r>
            <a:r>
              <a:rPr lang="de-DE" altLang="de-DE" dirty="0"/>
              <a:t>bestehen, vereinfacht gesagt, aus kurzwelligen Strahlen (für Licht verantwortlich) und langwelligen Strahlen (für Wärme verantwortlich).</a:t>
            </a:r>
          </a:p>
          <a:p>
            <a:r>
              <a:rPr lang="de-DE" altLang="de-DE" dirty="0"/>
              <a:t>Nachdem das Sonnenlicht auf die Erde getroffen ist, wird es als Licht und Wärme wieder zurück in die Atmosphäre abgegeben. Dabei fungieren die Treibhausgase wie das Glasdach eines Treibhauses und halten einen Teil der Wärme auf der Erde zurück. Die Treibhausgase geben die Wärmestrahlung in alle Richtungen wieder ab – schicken sie also auch zurück zur Erde. </a:t>
            </a:r>
            <a:r>
              <a:rPr lang="de-DE" altLang="de-DE" dirty="0" smtClean="0"/>
              <a:t>Dadurch erwärmt sich die Erdoberfläche/Atmosphäre. </a:t>
            </a:r>
            <a:endParaRPr lang="de-DE" altLang="de-DE" dirty="0"/>
          </a:p>
          <a:p>
            <a:endParaRPr lang="de-DE" altLang="de-DE" dirty="0"/>
          </a:p>
          <a:p>
            <a:r>
              <a:rPr lang="de-DE" altLang="de-DE" dirty="0"/>
              <a:t>Der Treibhauseffekt ist also ein natürlicher </a:t>
            </a:r>
            <a:r>
              <a:rPr lang="de-DE" altLang="de-DE" dirty="0" smtClean="0"/>
              <a:t>Vorgang. Das </a:t>
            </a:r>
            <a:r>
              <a:rPr lang="de-DE" altLang="de-DE" dirty="0"/>
              <a:t>Klima hat sich im Laufe der Erdgeschichte schon mehrmals verändert – was also hat  jetzt der Mensch mit dem Klimawandel zu tun?</a:t>
            </a:r>
          </a:p>
          <a:p>
            <a:endParaRPr lang="de-DE" altLang="de-DE" dirty="0"/>
          </a:p>
          <a:p>
            <a:r>
              <a:rPr lang="de-DE" altLang="de-DE" dirty="0"/>
              <a:t>Weitere Quellen: </a:t>
            </a:r>
          </a:p>
          <a:p>
            <a:r>
              <a:rPr lang="de-DE" altLang="de-DE" dirty="0"/>
              <a:t>https://www.umweltbundesamt.de/service/uba-fragen/was-sind-die-ursachen-von-klimaaenderungen , Stand 01.03.2021</a:t>
            </a:r>
          </a:p>
          <a:p>
            <a:r>
              <a:rPr lang="de-DE" altLang="de-DE" dirty="0"/>
              <a:t>https://www.umweltbundesamt.de/service/uba-fragen/wie-funktioniert-der-treibhauseffekt ,  Stand 01.3.2021</a:t>
            </a:r>
          </a:p>
          <a:p>
            <a:endParaRPr lang="de-DE" altLang="de-DE" dirty="0"/>
          </a:p>
          <a:p>
            <a:endParaRPr lang="de-DE" altLang="de-DE" dirty="0"/>
          </a:p>
          <a:p>
            <a:endParaRPr lang="de-DE" altLang="de-DE" dirty="0"/>
          </a:p>
          <a:p>
            <a:endParaRPr lang="de-DE" dirty="0"/>
          </a:p>
        </p:txBody>
      </p:sp>
      <p:sp>
        <p:nvSpPr>
          <p:cNvPr id="4" name="Foliennummernplatzhalter 3"/>
          <p:cNvSpPr>
            <a:spLocks noGrp="1"/>
          </p:cNvSpPr>
          <p:nvPr>
            <p:ph type="sldNum" sz="quarter" idx="5"/>
          </p:nvPr>
        </p:nvSpPr>
        <p:spPr/>
        <p:txBody>
          <a:bodyPr/>
          <a:lstStyle/>
          <a:p>
            <a:fld id="{4C64167E-C497-0A40-B064-A74F921F976E}" type="slidenum">
              <a:rPr lang="en-GB" smtClean="0"/>
              <a:t>5</a:t>
            </a:fld>
            <a:endParaRPr lang="en-GB" dirty="0"/>
          </a:p>
        </p:txBody>
      </p:sp>
    </p:spTree>
    <p:extLst>
      <p:ext uri="{BB962C8B-B14F-4D97-AF65-F5344CB8AC3E}">
        <p14:creationId xmlns:p14="http://schemas.microsoft.com/office/powerpoint/2010/main" val="2142732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PlaceHolder 1"/>
          <p:cNvSpPr>
            <a:spLocks noGrp="1" noRot="1" noChangeAspect="1"/>
          </p:cNvSpPr>
          <p:nvPr>
            <p:ph type="sldImg"/>
          </p:nvPr>
        </p:nvSpPr>
        <p:spPr>
          <a:xfrm>
            <a:off x="2900363" y="857250"/>
            <a:ext cx="3343275" cy="2314575"/>
          </a:xfrm>
          <a:prstGeom prst="rect">
            <a:avLst/>
          </a:prstGeom>
        </p:spPr>
      </p:sp>
      <p:sp>
        <p:nvSpPr>
          <p:cNvPr id="565" name="PlaceHolder 2"/>
          <p:cNvSpPr>
            <a:spLocks noGrp="1"/>
          </p:cNvSpPr>
          <p:nvPr>
            <p:ph type="body"/>
          </p:nvPr>
        </p:nvSpPr>
        <p:spPr>
          <a:xfrm>
            <a:off x="914400" y="3300480"/>
            <a:ext cx="7314720" cy="2700000"/>
          </a:xfrm>
          <a:prstGeom prst="rect">
            <a:avLst/>
          </a:prstGeom>
        </p:spPr>
        <p:txBody>
          <a:bodyPr>
            <a:noAutofit/>
          </a:bodyPr>
          <a:lstStyle/>
          <a:p>
            <a:pPr marL="216000" indent="-216000">
              <a:lnSpc>
                <a:spcPct val="100000"/>
              </a:lnSpc>
            </a:pPr>
            <a:endParaRPr lang="de-DE" sz="2000" b="0" strike="noStrike" spc="-1" dirty="0">
              <a:latin typeface="Calibri"/>
            </a:endParaRPr>
          </a:p>
        </p:txBody>
      </p:sp>
      <p:sp>
        <p:nvSpPr>
          <p:cNvPr id="566"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BED405AD-E7F4-4F3E-A8A7-07739417B771}" type="slidenum">
              <a:rPr lang="en-GB" sz="1200" b="0" strike="noStrike" spc="-1">
                <a:latin typeface="Calibri"/>
              </a:rPr>
              <a:t>6</a:t>
            </a:fld>
            <a:endParaRPr lang="de-DE" sz="1200" b="0" strike="noStrike" spc="-1" dirty="0">
              <a:latin typeface="Calibri"/>
            </a:endParaRPr>
          </a:p>
        </p:txBody>
      </p:sp>
    </p:spTree>
    <p:extLst>
      <p:ext uri="{BB962C8B-B14F-4D97-AF65-F5344CB8AC3E}">
        <p14:creationId xmlns:p14="http://schemas.microsoft.com/office/powerpoint/2010/main" val="2354871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a:prstGeom prst="rect">
            <a:avLst/>
          </a:prstGeo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238250" y="3602038"/>
            <a:ext cx="74295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5" name="Footer Placeholder 4"/>
          <p:cNvSpPr>
            <a:spLocks noGrp="1"/>
          </p:cNvSpPr>
          <p:nvPr>
            <p:ph type="ftr" sz="quarter" idx="11"/>
          </p:nvPr>
        </p:nvSpPr>
        <p:spPr>
          <a:xfrm>
            <a:off x="3281363" y="6468508"/>
            <a:ext cx="3343275" cy="365125"/>
          </a:xfrm>
          <a:prstGeom prst="rect">
            <a:avLst/>
          </a:prstGeom>
        </p:spPr>
        <p:txBody>
          <a:bodyPr/>
          <a:lstStyle>
            <a:lvl1pPr>
              <a:defRPr sz="1500" baseline="0"/>
            </a:lvl1pPr>
          </a:lstStyle>
          <a:p>
            <a:r>
              <a:rPr lang="en-GB" dirty="0"/>
              <a:t>BNTextillabor</a:t>
            </a:r>
            <a:endParaRPr lang="en-GB" sz="1500" dirty="0"/>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dirty="0"/>
          </a:p>
        </p:txBody>
      </p:sp>
    </p:spTree>
    <p:extLst>
      <p:ext uri="{BB962C8B-B14F-4D97-AF65-F5344CB8AC3E}">
        <p14:creationId xmlns:p14="http://schemas.microsoft.com/office/powerpoint/2010/main" val="3556669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681038" y="1825625"/>
            <a:ext cx="8543925" cy="4351338"/>
          </a:xfrm>
          <a:prstGeom prst="rect">
            <a:avLst/>
          </a:prstGeom>
        </p:spPr>
        <p:txBody>
          <a:bodyPr vert="eaVert"/>
          <a:lstStyle/>
          <a:p>
            <a:pPr lvl="0"/>
            <a:r>
              <a:rPr lang="de-DE"/>
              <a:t>Mastertextformat bearbeiten</a:t>
            </a:r>
          </a:p>
        </p:txBody>
      </p:sp>
      <p:sp>
        <p:nvSpPr>
          <p:cNvPr id="4" name="Date Placeholder 3"/>
          <p:cNvSpPr>
            <a:spLocks noGrp="1"/>
          </p:cNvSpPr>
          <p:nvPr>
            <p:ph type="dt" sz="half" idx="10"/>
          </p:nvPr>
        </p:nvSpPr>
        <p:spPr>
          <a:xfrm>
            <a:off x="681038" y="6447792"/>
            <a:ext cx="2228850" cy="365125"/>
          </a:xfrm>
          <a:prstGeom prst="rect">
            <a:avLst/>
          </a:prstGeom>
        </p:spPr>
        <p:txBody>
          <a:bodyPr/>
          <a:lstStyle/>
          <a:p>
            <a:fld id="{EB35B361-D4B9-C546-B12E-4064DA3B6EE8}" type="datetime3">
              <a:rPr lang="de-DE" smtClean="0"/>
              <a:t>05/07/21</a:t>
            </a:fld>
            <a:endParaRPr lang="en-GB"/>
          </a:p>
        </p:txBody>
      </p:sp>
      <p:sp>
        <p:nvSpPr>
          <p:cNvPr id="5" name="Footer Placeholder 4"/>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255025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a:prstGeom prst="rect">
            <a:avLst/>
          </a:prstGeo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1038" y="365125"/>
            <a:ext cx="6284119" cy="5811838"/>
          </a:xfrm>
          <a:prstGeom prst="rect">
            <a:avLst/>
          </a:prstGeom>
        </p:spPr>
        <p:txBody>
          <a:bodyPr vert="eaVert"/>
          <a:lstStyle/>
          <a:p>
            <a:pPr lvl="0"/>
            <a:r>
              <a:rPr lang="de-DE"/>
              <a:t>Mastertextformat bearbeiten</a:t>
            </a:r>
          </a:p>
        </p:txBody>
      </p:sp>
      <p:sp>
        <p:nvSpPr>
          <p:cNvPr id="4" name="Date Placeholder 3"/>
          <p:cNvSpPr>
            <a:spLocks noGrp="1"/>
          </p:cNvSpPr>
          <p:nvPr>
            <p:ph type="dt" sz="half" idx="10"/>
          </p:nvPr>
        </p:nvSpPr>
        <p:spPr>
          <a:xfrm>
            <a:off x="681038" y="6447792"/>
            <a:ext cx="2228850" cy="365125"/>
          </a:xfrm>
          <a:prstGeom prst="rect">
            <a:avLst/>
          </a:prstGeom>
        </p:spPr>
        <p:txBody>
          <a:bodyPr/>
          <a:lstStyle/>
          <a:p>
            <a:fld id="{EA3B6E6F-6078-B74C-ABC6-BCD7272734EF}" type="datetime3">
              <a:rPr lang="de-DE" smtClean="0"/>
              <a:t>05/07/21</a:t>
            </a:fld>
            <a:endParaRPr lang="en-GB"/>
          </a:p>
        </p:txBody>
      </p:sp>
      <p:sp>
        <p:nvSpPr>
          <p:cNvPr id="5" name="Footer Placeholder 4"/>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502833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743040" y="1122480"/>
            <a:ext cx="841968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 name="PlaceHolder 2"/>
          <p:cNvSpPr>
            <a:spLocks noGrp="1"/>
          </p:cNvSpPr>
          <p:nvPr>
            <p:ph type="subTitle"/>
          </p:nvPr>
        </p:nvSpPr>
        <p:spPr>
          <a:xfrm>
            <a:off x="495000" y="1604520"/>
            <a:ext cx="8915040" cy="3977280"/>
          </a:xfrm>
          <a:prstGeom prst="rect">
            <a:avLst/>
          </a:prstGeom>
        </p:spPr>
        <p:txBody>
          <a:bodyPr lIns="0" tIns="0" rIns="0" bIns="0" anchor="ctr">
            <a:noAutofit/>
          </a:bodyPr>
          <a:lstStyle/>
          <a:p>
            <a:pPr algn="ctr"/>
            <a:endParaRPr lang="de-DE" sz="3200" b="0" strike="noStrike" spc="-1">
              <a:latin typeface="Calibri"/>
            </a:endParaRPr>
          </a:p>
        </p:txBody>
      </p:sp>
    </p:spTree>
    <p:extLst>
      <p:ext uri="{BB962C8B-B14F-4D97-AF65-F5344CB8AC3E}">
        <p14:creationId xmlns:p14="http://schemas.microsoft.com/office/powerpoint/2010/main" val="1064874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Content Placeholder 2"/>
          <p:cNvSpPr>
            <a:spLocks noGrp="1"/>
          </p:cNvSpPr>
          <p:nvPr>
            <p:ph idx="1"/>
          </p:nvPr>
        </p:nvSpPr>
        <p:spPr>
          <a:xfrm>
            <a:off x="681038" y="1825625"/>
            <a:ext cx="8543925" cy="4351338"/>
          </a:xfrm>
          <a:prstGeom prst="rect">
            <a:avLst/>
          </a:prstGeom>
        </p:spPr>
        <p:txBody>
          <a:bodyPr/>
          <a:lstStyle/>
          <a:p>
            <a:pPr lvl="0"/>
            <a:r>
              <a:rPr lang="de-DE"/>
              <a:t>Mastertextformat bearbeiten</a:t>
            </a:r>
          </a:p>
        </p:txBody>
      </p:sp>
      <p:sp>
        <p:nvSpPr>
          <p:cNvPr id="5" name="Footer Placeholder 4"/>
          <p:cNvSpPr>
            <a:spLocks noGrp="1"/>
          </p:cNvSpPr>
          <p:nvPr>
            <p:ph type="ftr" sz="quarter" idx="11"/>
          </p:nvPr>
        </p:nvSpPr>
        <p:spPr>
          <a:xfrm>
            <a:off x="3281362" y="6463253"/>
            <a:ext cx="3343275" cy="365125"/>
          </a:xfrm>
          <a:prstGeom prst="rect">
            <a:avLst/>
          </a:prstGeom>
        </p:spPr>
        <p:txBody>
          <a:bodyPr/>
          <a:lstStyle>
            <a:lvl1pPr>
              <a:defRPr sz="1500" baseline="0"/>
            </a:lvl1pPr>
          </a:lstStyle>
          <a:p>
            <a:r>
              <a:rPr lang="en-GB" dirty="0"/>
              <a:t>BNTextillabor</a:t>
            </a:r>
            <a:endParaRPr lang="en-GB" sz="1500" dirty="0"/>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dirty="0"/>
          </a:p>
        </p:txBody>
      </p:sp>
    </p:spTree>
    <p:extLst>
      <p:ext uri="{BB962C8B-B14F-4D97-AF65-F5344CB8AC3E}">
        <p14:creationId xmlns:p14="http://schemas.microsoft.com/office/powerpoint/2010/main" val="192183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a:prstGeom prst="rect">
            <a:avLst/>
          </a:prstGeo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75879" y="4589465"/>
            <a:ext cx="8543925"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5" name="Footer Placeholder 4"/>
          <p:cNvSpPr>
            <a:spLocks noGrp="1"/>
          </p:cNvSpPr>
          <p:nvPr>
            <p:ph type="ftr" sz="quarter" idx="11"/>
          </p:nvPr>
        </p:nvSpPr>
        <p:spPr>
          <a:xfrm>
            <a:off x="3281362" y="6452743"/>
            <a:ext cx="3343275" cy="365125"/>
          </a:xfrm>
          <a:prstGeom prst="rect">
            <a:avLst/>
          </a:prstGeom>
        </p:spPr>
        <p:txBody>
          <a:bodyPr/>
          <a:lstStyle/>
          <a:p>
            <a:r>
              <a:rPr lang="en-GB" dirty="0"/>
              <a:t>BNTextillabor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dirty="0"/>
          </a:p>
        </p:txBody>
      </p:sp>
    </p:spTree>
    <p:extLst>
      <p:ext uri="{BB962C8B-B14F-4D97-AF65-F5344CB8AC3E}">
        <p14:creationId xmlns:p14="http://schemas.microsoft.com/office/powerpoint/2010/main" val="3704407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Content Placeholder 2"/>
          <p:cNvSpPr>
            <a:spLocks noGrp="1"/>
          </p:cNvSpPr>
          <p:nvPr>
            <p:ph sz="half" idx="1"/>
          </p:nvPr>
        </p:nvSpPr>
        <p:spPr>
          <a:xfrm>
            <a:off x="681038" y="1825625"/>
            <a:ext cx="4210050" cy="4351338"/>
          </a:xfrm>
          <a:prstGeom prst="rect">
            <a:avLst/>
          </a:prstGeom>
        </p:spPr>
        <p:txBody>
          <a:bodyPr/>
          <a:lstStyle/>
          <a:p>
            <a:pPr lvl="0"/>
            <a:r>
              <a:rPr lang="de-DE"/>
              <a:t>Mastertextformat bearbeiten</a:t>
            </a:r>
          </a:p>
        </p:txBody>
      </p:sp>
      <p:sp>
        <p:nvSpPr>
          <p:cNvPr id="4" name="Content Placeholder 3"/>
          <p:cNvSpPr>
            <a:spLocks noGrp="1"/>
          </p:cNvSpPr>
          <p:nvPr>
            <p:ph sz="half" idx="2"/>
          </p:nvPr>
        </p:nvSpPr>
        <p:spPr>
          <a:xfrm>
            <a:off x="5014913" y="1825625"/>
            <a:ext cx="4210050" cy="4351338"/>
          </a:xfrm>
          <a:prstGeom prst="rect">
            <a:avLst/>
          </a:prstGeom>
        </p:spPr>
        <p:txBody>
          <a:bodyPr/>
          <a:lstStyle/>
          <a:p>
            <a:pPr lvl="0"/>
            <a:r>
              <a:rPr lang="de-DE"/>
              <a:t>Mastertextformat bearbeiten</a:t>
            </a:r>
          </a:p>
        </p:txBody>
      </p:sp>
      <p:sp>
        <p:nvSpPr>
          <p:cNvPr id="5" name="Date Placeholder 4"/>
          <p:cNvSpPr>
            <a:spLocks noGrp="1"/>
          </p:cNvSpPr>
          <p:nvPr>
            <p:ph type="dt" sz="half" idx="10"/>
          </p:nvPr>
        </p:nvSpPr>
        <p:spPr>
          <a:xfrm>
            <a:off x="681038" y="6447792"/>
            <a:ext cx="2228850" cy="365125"/>
          </a:xfrm>
          <a:prstGeom prst="rect">
            <a:avLst/>
          </a:prstGeom>
        </p:spPr>
        <p:txBody>
          <a:bodyPr/>
          <a:lstStyle/>
          <a:p>
            <a:fld id="{E2338D82-6248-544B-BD07-F885E6BD9600}" type="datetime3">
              <a:rPr lang="de-DE" smtClean="0"/>
              <a:t>05/07/21</a:t>
            </a:fld>
            <a:endParaRPr lang="en-GB" dirty="0"/>
          </a:p>
        </p:txBody>
      </p:sp>
      <p:sp>
        <p:nvSpPr>
          <p:cNvPr id="6" name="Footer Placeholder 5"/>
          <p:cNvSpPr>
            <a:spLocks noGrp="1"/>
          </p:cNvSpPr>
          <p:nvPr>
            <p:ph type="ftr" sz="quarter" idx="11"/>
          </p:nvPr>
        </p:nvSpPr>
        <p:spPr>
          <a:xfrm>
            <a:off x="3281363" y="6447792"/>
            <a:ext cx="3343275" cy="365125"/>
          </a:xfrm>
          <a:prstGeom prst="rect">
            <a:avLst/>
          </a:prstGeom>
        </p:spPr>
        <p:txBody>
          <a:bodyPr/>
          <a:lstStyle/>
          <a:p>
            <a:r>
              <a:rPr lang="en-GB" dirty="0" err="1"/>
              <a:t>Vortragender</a:t>
            </a:r>
            <a:endParaRPr lang="en-GB" dirty="0"/>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43840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a:prstGeom prst="rect">
            <a:avLst/>
          </a:prstGeom>
        </p:spPr>
        <p:txBody>
          <a:bodyPr/>
          <a:lstStyle/>
          <a:p>
            <a:r>
              <a:rPr lang="de-DE"/>
              <a:t>Mastertitelformat bearbeiten</a:t>
            </a:r>
            <a:endParaRPr lang="en-US" dirty="0"/>
          </a:p>
        </p:txBody>
      </p:sp>
      <p:sp>
        <p:nvSpPr>
          <p:cNvPr id="3" name="Text Placeholder 2"/>
          <p:cNvSpPr>
            <a:spLocks noGrp="1"/>
          </p:cNvSpPr>
          <p:nvPr>
            <p:ph type="body" idx="1"/>
          </p:nvPr>
        </p:nvSpPr>
        <p:spPr>
          <a:xfrm>
            <a:off x="682329" y="1681163"/>
            <a:ext cx="419070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2329" y="2505075"/>
            <a:ext cx="4190702" cy="3684588"/>
          </a:xfrm>
          <a:prstGeom prst="rect">
            <a:avLst/>
          </a:prstGeom>
        </p:spPr>
        <p:txBody>
          <a:bodyPr/>
          <a:lstStyle/>
          <a:p>
            <a:pPr lvl="0"/>
            <a:r>
              <a:rPr lang="de-DE"/>
              <a:t>Mastertextformat bearbeiten</a:t>
            </a:r>
          </a:p>
        </p:txBody>
      </p:sp>
      <p:sp>
        <p:nvSpPr>
          <p:cNvPr id="5" name="Text Placeholder 4"/>
          <p:cNvSpPr>
            <a:spLocks noGrp="1"/>
          </p:cNvSpPr>
          <p:nvPr>
            <p:ph type="body" sz="quarter" idx="3"/>
          </p:nvPr>
        </p:nvSpPr>
        <p:spPr>
          <a:xfrm>
            <a:off x="5014913" y="1681163"/>
            <a:ext cx="4211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14913" y="2505075"/>
            <a:ext cx="4211340" cy="3684588"/>
          </a:xfrm>
          <a:prstGeom prst="rect">
            <a:avLst/>
          </a:prstGeom>
        </p:spPr>
        <p:txBody>
          <a:bodyPr/>
          <a:lstStyle/>
          <a:p>
            <a:pPr lvl="0"/>
            <a:r>
              <a:rPr lang="de-DE"/>
              <a:t>Mastertextformat bearbeiten</a:t>
            </a:r>
          </a:p>
        </p:txBody>
      </p:sp>
      <p:sp>
        <p:nvSpPr>
          <p:cNvPr id="7" name="Date Placeholder 6"/>
          <p:cNvSpPr>
            <a:spLocks noGrp="1"/>
          </p:cNvSpPr>
          <p:nvPr>
            <p:ph type="dt" sz="half" idx="10"/>
          </p:nvPr>
        </p:nvSpPr>
        <p:spPr>
          <a:xfrm>
            <a:off x="681038" y="6447792"/>
            <a:ext cx="2228850" cy="365125"/>
          </a:xfrm>
          <a:prstGeom prst="rect">
            <a:avLst/>
          </a:prstGeom>
        </p:spPr>
        <p:txBody>
          <a:bodyPr/>
          <a:lstStyle/>
          <a:p>
            <a:fld id="{E57C8827-DFC5-1E49-9687-1F45032B9369}" type="datetime3">
              <a:rPr lang="de-DE" smtClean="0"/>
              <a:t>05/07/21</a:t>
            </a:fld>
            <a:endParaRPr lang="en-GB"/>
          </a:p>
        </p:txBody>
      </p:sp>
      <p:sp>
        <p:nvSpPr>
          <p:cNvPr id="8" name="Footer Placeholder 7"/>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9" name="Slide Number Placeholder 8"/>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4082698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Date Placeholder 2"/>
          <p:cNvSpPr>
            <a:spLocks noGrp="1"/>
          </p:cNvSpPr>
          <p:nvPr>
            <p:ph type="dt" sz="half" idx="10"/>
          </p:nvPr>
        </p:nvSpPr>
        <p:spPr>
          <a:xfrm>
            <a:off x="681038" y="6447792"/>
            <a:ext cx="2228850" cy="365125"/>
          </a:xfrm>
          <a:prstGeom prst="rect">
            <a:avLst/>
          </a:prstGeom>
        </p:spPr>
        <p:txBody>
          <a:bodyPr/>
          <a:lstStyle/>
          <a:p>
            <a:fld id="{AA15E98A-1FDB-C647-A4EE-3CE573D1F682}" type="datetime3">
              <a:rPr lang="de-DE" smtClean="0"/>
              <a:t>05/07/21</a:t>
            </a:fld>
            <a:endParaRPr lang="en-GB"/>
          </a:p>
        </p:txBody>
      </p:sp>
      <p:sp>
        <p:nvSpPr>
          <p:cNvPr id="4" name="Footer Placeholder 3"/>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5" name="Slide Number Placeholder 4"/>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680526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1038" y="6447792"/>
            <a:ext cx="2228850" cy="365125"/>
          </a:xfrm>
          <a:prstGeom prst="rect">
            <a:avLst/>
          </a:prstGeom>
        </p:spPr>
        <p:txBody>
          <a:bodyPr/>
          <a:lstStyle/>
          <a:p>
            <a:fld id="{19CDBF1A-CD15-0048-9ACD-01400136C7EF}" type="datetime3">
              <a:rPr lang="de-DE" smtClean="0"/>
              <a:t>05/07/21</a:t>
            </a:fld>
            <a:endParaRPr lang="en-GB"/>
          </a:p>
        </p:txBody>
      </p:sp>
      <p:sp>
        <p:nvSpPr>
          <p:cNvPr id="3" name="Footer Placeholder 2"/>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4" name="Slide Number Placeholder 3"/>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887235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4211340" y="987427"/>
            <a:ext cx="501491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681038" y="6447792"/>
            <a:ext cx="2228850" cy="365125"/>
          </a:xfrm>
          <a:prstGeom prst="rect">
            <a:avLst/>
          </a:prstGeom>
        </p:spPr>
        <p:txBody>
          <a:bodyPr/>
          <a:lstStyle/>
          <a:p>
            <a:fld id="{2E81319C-ECE9-9743-A408-4D3A17746524}" type="datetime3">
              <a:rPr lang="de-DE" smtClean="0"/>
              <a:t>05/07/21</a:t>
            </a:fld>
            <a:endParaRPr lang="en-GB"/>
          </a:p>
        </p:txBody>
      </p:sp>
      <p:sp>
        <p:nvSpPr>
          <p:cNvPr id="6" name="Footer Placeholder 5"/>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2912275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4211340" y="987427"/>
            <a:ext cx="5014913"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681038" y="6447792"/>
            <a:ext cx="2228850" cy="365125"/>
          </a:xfrm>
          <a:prstGeom prst="rect">
            <a:avLst/>
          </a:prstGeom>
        </p:spPr>
        <p:txBody>
          <a:bodyPr/>
          <a:lstStyle/>
          <a:p>
            <a:fld id="{8DF07AB5-7E43-B44B-8CE4-3E134F22D882}" type="datetime3">
              <a:rPr lang="de-DE" smtClean="0"/>
              <a:t>05/07/21</a:t>
            </a:fld>
            <a:endParaRPr lang="en-GB"/>
          </a:p>
        </p:txBody>
      </p:sp>
      <p:sp>
        <p:nvSpPr>
          <p:cNvPr id="6" name="Footer Placeholder 5"/>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52538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996113" y="6447792"/>
            <a:ext cx="2228850" cy="365125"/>
          </a:xfrm>
          <a:prstGeom prst="rect">
            <a:avLst/>
          </a:prstGeom>
        </p:spPr>
        <p:txBody>
          <a:bodyPr vert="horz" lIns="91440" tIns="45720" rIns="91440" bIns="45720" rtlCol="0" anchor="ctr"/>
          <a:lstStyle>
            <a:lvl1pPr algn="r">
              <a:defRPr sz="1200">
                <a:solidFill>
                  <a:schemeClr val="bg1"/>
                </a:solidFill>
              </a:defRPr>
            </a:lvl1pPr>
          </a:lstStyle>
          <a:p>
            <a:fld id="{D6E4BF45-56A7-1443-8528-2D79AA079E46}" type="slidenum">
              <a:rPr lang="en-GB" smtClean="0"/>
              <a:pPr/>
              <a:t>‹Nr.›</a:t>
            </a:fld>
            <a:endParaRPr lang="en-GB" dirty="0"/>
          </a:p>
        </p:txBody>
      </p:sp>
    </p:spTree>
    <p:extLst>
      <p:ext uri="{BB962C8B-B14F-4D97-AF65-F5344CB8AC3E}">
        <p14:creationId xmlns:p14="http://schemas.microsoft.com/office/powerpoint/2010/main" val="3355216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ti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emf"/></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commons.wikimedia.org/wiki/File:Der_nat&#252;rliche_Treibhauseffekt.png" TargetMode="External"/><Relationship Id="rId4" Type="http://schemas.openxmlformats.org/officeDocument/2006/relationships/hyperlink" Target="http://creativecommons.org/licenses/by-sa/4.0"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4D6536F1-41FE-43B1-B39F-6BA5646A3D70}" type="slidenum">
              <a:rPr lang="en-GB" sz="1200" b="0" strike="noStrike" spc="-1">
                <a:solidFill>
                  <a:srgbClr val="FFFFFF"/>
                </a:solidFill>
                <a:latin typeface="Calibri"/>
              </a:rPr>
              <a:t>1</a:t>
            </a:fld>
            <a:endParaRPr lang="de-DE" sz="1200" b="0" strike="noStrike" spc="-1" dirty="0">
              <a:latin typeface="Calibri"/>
            </a:endParaRPr>
          </a:p>
        </p:txBody>
      </p:sp>
      <p:grpSp>
        <p:nvGrpSpPr>
          <p:cNvPr id="3" name="Gruppieren 2">
            <a:extLst>
              <a:ext uri="{FF2B5EF4-FFF2-40B4-BE49-F238E27FC236}">
                <a16:creationId xmlns:a16="http://schemas.microsoft.com/office/drawing/2014/main" xmlns="" id="{2052FDA2-9899-F947-9041-B7EC0579644A}"/>
              </a:ext>
            </a:extLst>
          </p:cNvPr>
          <p:cNvGrpSpPr/>
          <p:nvPr/>
        </p:nvGrpSpPr>
        <p:grpSpPr>
          <a:xfrm>
            <a:off x="416880" y="4951805"/>
            <a:ext cx="7930699" cy="900000"/>
            <a:chOff x="5079058" y="5848612"/>
            <a:chExt cx="7933292" cy="900000"/>
          </a:xfrm>
        </p:grpSpPr>
        <p:sp>
          <p:nvSpPr>
            <p:cNvPr id="212" name="CustomShape 3"/>
            <p:cNvSpPr/>
            <p:nvPr/>
          </p:nvSpPr>
          <p:spPr>
            <a:xfrm>
              <a:off x="5079058" y="6188007"/>
              <a:ext cx="7933292" cy="39865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e-DE" sz="2000" spc="-1" dirty="0">
                  <a:latin typeface="Fira Sans"/>
                  <a:ea typeface="Fira Sans"/>
                </a:rPr>
                <a:t>Gefördert von der Deutschen Bundesstiftung Umwelt </a:t>
              </a:r>
            </a:p>
          </p:txBody>
        </p:sp>
        <p:pic>
          <p:nvPicPr>
            <p:cNvPr id="213" name="Grafik 18"/>
            <p:cNvPicPr>
              <a:picLocks noChangeAspect="1"/>
            </p:cNvPicPr>
            <p:nvPr/>
          </p:nvPicPr>
          <p:blipFill>
            <a:blip r:embed="rId3"/>
            <a:stretch/>
          </p:blipFill>
          <p:spPr>
            <a:xfrm>
              <a:off x="11660569" y="5848612"/>
              <a:ext cx="899998" cy="900000"/>
            </a:xfrm>
            <a:prstGeom prst="rect">
              <a:avLst/>
            </a:prstGeom>
            <a:ln>
              <a:noFill/>
            </a:ln>
          </p:spPr>
        </p:pic>
      </p:grpSp>
      <p:sp>
        <p:nvSpPr>
          <p:cNvPr id="211" name="TextShape 2"/>
          <p:cNvSpPr txBox="1"/>
          <p:nvPr/>
        </p:nvSpPr>
        <p:spPr>
          <a:xfrm>
            <a:off x="416880" y="1765144"/>
            <a:ext cx="9072240" cy="3140416"/>
          </a:xfrm>
          <a:prstGeom prst="rect">
            <a:avLst/>
          </a:prstGeom>
          <a:noFill/>
          <a:ln>
            <a:noFill/>
          </a:ln>
        </p:spPr>
        <p:txBody>
          <a:bodyPr anchor="ctr">
            <a:noAutofit/>
          </a:bodyPr>
          <a:lstStyle/>
          <a:p>
            <a:pPr>
              <a:lnSpc>
                <a:spcPct val="90000"/>
              </a:lnSpc>
            </a:pPr>
            <a:r>
              <a:rPr lang="de-DE" sz="4400" b="1" spc="-1" dirty="0">
                <a:solidFill>
                  <a:srgbClr val="64CFAC"/>
                </a:solidFill>
                <a:latin typeface="Fira Sans"/>
                <a:ea typeface="Fira Sans"/>
              </a:rPr>
              <a:t>Nachhaltiger Modekonsum für Jugendliche – Das BNTextillabor</a:t>
            </a:r>
          </a:p>
          <a:p>
            <a:pPr>
              <a:lnSpc>
                <a:spcPct val="90000"/>
              </a:lnSpc>
            </a:pPr>
            <a:endParaRPr lang="de-DE" sz="2400" strike="noStrike" spc="-1" dirty="0">
              <a:latin typeface="Fira Sans"/>
              <a:ea typeface="Fira Sans"/>
            </a:endParaRPr>
          </a:p>
          <a:p>
            <a:pPr>
              <a:lnSpc>
                <a:spcPct val="90000"/>
              </a:lnSpc>
            </a:pPr>
            <a:endParaRPr lang="de-DE" sz="2400" spc="-1" dirty="0">
              <a:latin typeface="Fira Sans"/>
              <a:ea typeface="Fira Sans"/>
            </a:endParaRPr>
          </a:p>
          <a:p>
            <a:pPr>
              <a:lnSpc>
                <a:spcPct val="90000"/>
              </a:lnSpc>
            </a:pPr>
            <a:endParaRPr lang="de-DE" sz="2400" strike="noStrike" spc="-1" dirty="0">
              <a:latin typeface="Fira Sans"/>
              <a:ea typeface="Fira Sans"/>
            </a:endParaRPr>
          </a:p>
          <a:p>
            <a:pPr>
              <a:lnSpc>
                <a:spcPct val="90000"/>
              </a:lnSpc>
            </a:pPr>
            <a:r>
              <a:rPr lang="de-DE" sz="2000" spc="-1" dirty="0">
                <a:latin typeface="Fira Sans"/>
                <a:ea typeface="Fira Sans"/>
              </a:rPr>
              <a:t>Entwickelt 2019-2021 von der </a:t>
            </a:r>
          </a:p>
          <a:p>
            <a:pPr>
              <a:lnSpc>
                <a:spcPct val="90000"/>
              </a:lnSpc>
            </a:pPr>
            <a:r>
              <a:rPr lang="de-DE" sz="2000" spc="-1" dirty="0">
                <a:latin typeface="Fira Sans"/>
                <a:ea typeface="Fira Sans"/>
              </a:rPr>
              <a:t>Universität Ulm und der TU Berlin </a:t>
            </a:r>
          </a:p>
          <a:p>
            <a:pPr>
              <a:lnSpc>
                <a:spcPct val="90000"/>
              </a:lnSpc>
            </a:pPr>
            <a:endParaRPr lang="en-US" sz="3600" b="0" strike="noStrike" spc="-1" dirty="0">
              <a:solidFill>
                <a:srgbClr val="000000"/>
              </a:solidFill>
              <a:latin typeface="Calibri"/>
            </a:endParaRPr>
          </a:p>
        </p:txBody>
      </p:sp>
      <p:grpSp>
        <p:nvGrpSpPr>
          <p:cNvPr id="5" name="Gruppieren 4">
            <a:extLst>
              <a:ext uri="{FF2B5EF4-FFF2-40B4-BE49-F238E27FC236}">
                <a16:creationId xmlns:a16="http://schemas.microsoft.com/office/drawing/2014/main" xmlns="" id="{6927716A-F91D-744E-9E40-207E82438C32}"/>
              </a:ext>
            </a:extLst>
          </p:cNvPr>
          <p:cNvGrpSpPr/>
          <p:nvPr/>
        </p:nvGrpSpPr>
        <p:grpSpPr>
          <a:xfrm>
            <a:off x="4953000" y="3688980"/>
            <a:ext cx="3981372" cy="939600"/>
            <a:chOff x="4824706" y="3772705"/>
            <a:chExt cx="3981372" cy="939600"/>
          </a:xfrm>
        </p:grpSpPr>
        <p:pic>
          <p:nvPicPr>
            <p:cNvPr id="10" name="Grafik 12">
              <a:extLst>
                <a:ext uri="{FF2B5EF4-FFF2-40B4-BE49-F238E27FC236}">
                  <a16:creationId xmlns:a16="http://schemas.microsoft.com/office/drawing/2014/main" xmlns="" id="{BC181679-5471-1E46-AA99-591A924A8021}"/>
                </a:ext>
              </a:extLst>
            </p:cNvPr>
            <p:cNvPicPr/>
            <p:nvPr/>
          </p:nvPicPr>
          <p:blipFill>
            <a:blip r:embed="rId4"/>
            <a:stretch/>
          </p:blipFill>
          <p:spPr>
            <a:xfrm>
              <a:off x="7543918" y="3772705"/>
              <a:ext cx="1262160" cy="939600"/>
            </a:xfrm>
            <a:prstGeom prst="rect">
              <a:avLst/>
            </a:prstGeom>
            <a:ln>
              <a:noFill/>
            </a:ln>
          </p:spPr>
        </p:pic>
        <p:pic>
          <p:nvPicPr>
            <p:cNvPr id="4" name="Grafik 3">
              <a:extLst>
                <a:ext uri="{FF2B5EF4-FFF2-40B4-BE49-F238E27FC236}">
                  <a16:creationId xmlns:a16="http://schemas.microsoft.com/office/drawing/2014/main" xmlns="" id="{323B56F1-8D72-4447-97ED-8EE9BDCEA56D}"/>
                </a:ext>
              </a:extLst>
            </p:cNvPr>
            <p:cNvPicPr>
              <a:picLocks noChangeAspect="1"/>
            </p:cNvPicPr>
            <p:nvPr/>
          </p:nvPicPr>
          <p:blipFill>
            <a:blip r:embed="rId5"/>
            <a:stretch>
              <a:fillRect/>
            </a:stretch>
          </p:blipFill>
          <p:spPr>
            <a:xfrm>
              <a:off x="4824706" y="3914589"/>
              <a:ext cx="2336400" cy="655832"/>
            </a:xfrm>
            <a:prstGeom prst="rect">
              <a:avLst/>
            </a:prstGeom>
          </p:spPr>
        </p:pic>
      </p:grpSp>
    </p:spTree>
    <p:extLst>
      <p:ext uri="{BB962C8B-B14F-4D97-AF65-F5344CB8AC3E}">
        <p14:creationId xmlns:p14="http://schemas.microsoft.com/office/powerpoint/2010/main" val="3566959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5356B9BA-E037-4864-8263-F35DBEEF5AC3}" type="slidenum">
              <a:rPr lang="en-GB" sz="1200" b="0" strike="noStrike" spc="-1">
                <a:solidFill>
                  <a:srgbClr val="FFFFFF"/>
                </a:solidFill>
                <a:latin typeface="Calibri"/>
              </a:rPr>
              <a:t>2</a:t>
            </a:fld>
            <a:endParaRPr lang="de-DE" sz="1200" b="0" strike="noStrike" spc="-1" dirty="0">
              <a:latin typeface="Calibri"/>
            </a:endParaRPr>
          </a:p>
        </p:txBody>
      </p:sp>
      <p:sp>
        <p:nvSpPr>
          <p:cNvPr id="222" name="TextShape 2"/>
          <p:cNvSpPr txBox="1"/>
          <p:nvPr/>
        </p:nvSpPr>
        <p:spPr>
          <a:xfrm>
            <a:off x="265157" y="300119"/>
            <a:ext cx="4812283" cy="1057768"/>
          </a:xfrm>
          <a:prstGeom prst="rect">
            <a:avLst/>
          </a:prstGeom>
          <a:solidFill>
            <a:srgbClr val="A8D241">
              <a:alpha val="79608"/>
            </a:srgbClr>
          </a:solidFill>
          <a:ln>
            <a:noFill/>
          </a:ln>
        </p:spPr>
        <p:txBody>
          <a:bodyPr lIns="90000" tIns="45000" rIns="90000" bIns="45000" anchor="b">
            <a:normAutofit fontScale="92500" lnSpcReduction="20000"/>
          </a:bodyPr>
          <a:lstStyle/>
          <a:p>
            <a:pPr>
              <a:lnSpc>
                <a:spcPct val="90000"/>
              </a:lnSpc>
            </a:pPr>
            <a:r>
              <a:rPr lang="de-DE" sz="3200" b="1" strike="noStrike" spc="-1" dirty="0">
                <a:solidFill>
                  <a:schemeClr val="bg1"/>
                </a:solidFill>
                <a:latin typeface="Fira Sans"/>
                <a:ea typeface="Fira Sans"/>
              </a:rPr>
              <a:t>UNTERRICHSTEINHEITEN </a:t>
            </a:r>
          </a:p>
          <a:p>
            <a:pPr>
              <a:lnSpc>
                <a:spcPct val="90000"/>
              </a:lnSpc>
            </a:pPr>
            <a:r>
              <a:rPr lang="de-DE" sz="3200" b="1" strike="noStrike" spc="-1" dirty="0">
                <a:solidFill>
                  <a:schemeClr val="bg1"/>
                </a:solidFill>
                <a:latin typeface="Fira Sans"/>
                <a:ea typeface="Fira Sans"/>
              </a:rPr>
              <a:t>ZUM BASISWISSEN</a:t>
            </a:r>
            <a:endParaRPr lang="en-US" sz="3200" b="0" strike="noStrike" spc="-1" dirty="0">
              <a:solidFill>
                <a:schemeClr val="bg1"/>
              </a:solidFill>
              <a:latin typeface="Calibri"/>
            </a:endParaRPr>
          </a:p>
        </p:txBody>
      </p:sp>
      <p:sp>
        <p:nvSpPr>
          <p:cNvPr id="13" name="CustomShape 1">
            <a:extLst>
              <a:ext uri="{FF2B5EF4-FFF2-40B4-BE49-F238E27FC236}">
                <a16:creationId xmlns:a16="http://schemas.microsoft.com/office/drawing/2014/main" xmlns="" id="{38616C21-DA90-EE48-A429-42222518D1F3}"/>
              </a:ext>
            </a:extLst>
          </p:cNvPr>
          <p:cNvSpPr/>
          <p:nvPr/>
        </p:nvSpPr>
        <p:spPr>
          <a:xfrm>
            <a:off x="1343160" y="6492960"/>
            <a:ext cx="72194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endParaRPr lang="de-DE" sz="1500" b="0" strike="noStrike" spc="-1" dirty="0">
              <a:latin typeface="Calibri"/>
            </a:endParaRPr>
          </a:p>
        </p:txBody>
      </p:sp>
      <p:grpSp>
        <p:nvGrpSpPr>
          <p:cNvPr id="20" name="Gruppieren 19">
            <a:extLst>
              <a:ext uri="{FF2B5EF4-FFF2-40B4-BE49-F238E27FC236}">
                <a16:creationId xmlns:a16="http://schemas.microsoft.com/office/drawing/2014/main" xmlns="" id="{E86439DF-7BDF-CA4B-8C94-A0FB62B4BBE4}"/>
              </a:ext>
            </a:extLst>
          </p:cNvPr>
          <p:cNvGrpSpPr/>
          <p:nvPr/>
        </p:nvGrpSpPr>
        <p:grpSpPr>
          <a:xfrm>
            <a:off x="265157" y="1567286"/>
            <a:ext cx="9141283" cy="4890055"/>
            <a:chOff x="265157" y="1567286"/>
            <a:chExt cx="9141283" cy="4890055"/>
          </a:xfrm>
        </p:grpSpPr>
        <p:pic>
          <p:nvPicPr>
            <p:cNvPr id="15" name="Grafik 14">
              <a:extLst>
                <a:ext uri="{FF2B5EF4-FFF2-40B4-BE49-F238E27FC236}">
                  <a16:creationId xmlns:a16="http://schemas.microsoft.com/office/drawing/2014/main" xmlns="" id="{174FF8C9-0494-A948-8C9C-087787C10EF3}"/>
                </a:ext>
              </a:extLst>
            </p:cNvPr>
            <p:cNvPicPr>
              <a:picLocks noChangeAspect="1"/>
            </p:cNvPicPr>
            <p:nvPr/>
          </p:nvPicPr>
          <p:blipFill>
            <a:blip r:embed="rId3"/>
            <a:stretch>
              <a:fillRect/>
            </a:stretch>
          </p:blipFill>
          <p:spPr>
            <a:xfrm>
              <a:off x="997113" y="5742695"/>
              <a:ext cx="432000" cy="432000"/>
            </a:xfrm>
            <a:prstGeom prst="rect">
              <a:avLst/>
            </a:prstGeom>
          </p:spPr>
        </p:pic>
        <p:pic>
          <p:nvPicPr>
            <p:cNvPr id="3" name="Grafik 2">
              <a:extLst>
                <a:ext uri="{FF2B5EF4-FFF2-40B4-BE49-F238E27FC236}">
                  <a16:creationId xmlns:a16="http://schemas.microsoft.com/office/drawing/2014/main" xmlns="" id="{27F88A2F-7CFE-5D4F-B5BF-47B81BF0B66C}"/>
                </a:ext>
              </a:extLst>
            </p:cNvPr>
            <p:cNvPicPr>
              <a:picLocks noChangeAspect="1"/>
            </p:cNvPicPr>
            <p:nvPr/>
          </p:nvPicPr>
          <p:blipFill>
            <a:blip r:embed="rId4"/>
            <a:stretch>
              <a:fillRect/>
            </a:stretch>
          </p:blipFill>
          <p:spPr>
            <a:xfrm>
              <a:off x="441696" y="5742386"/>
              <a:ext cx="432000" cy="432000"/>
            </a:xfrm>
            <a:prstGeom prst="rect">
              <a:avLst/>
            </a:prstGeom>
          </p:spPr>
        </p:pic>
        <p:grpSp>
          <p:nvGrpSpPr>
            <p:cNvPr id="8" name="Gruppieren 7">
              <a:extLst>
                <a:ext uri="{FF2B5EF4-FFF2-40B4-BE49-F238E27FC236}">
                  <a16:creationId xmlns:a16="http://schemas.microsoft.com/office/drawing/2014/main" xmlns="" id="{BB421712-D21A-7447-A733-4ACA736039E9}"/>
                </a:ext>
              </a:extLst>
            </p:cNvPr>
            <p:cNvGrpSpPr/>
            <p:nvPr/>
          </p:nvGrpSpPr>
          <p:grpSpPr>
            <a:xfrm>
              <a:off x="265157" y="1826224"/>
              <a:ext cx="2000880" cy="3637061"/>
              <a:chOff x="265157" y="1826224"/>
              <a:chExt cx="2000880" cy="3847603"/>
            </a:xfrm>
          </p:grpSpPr>
          <p:sp>
            <p:nvSpPr>
              <p:cNvPr id="223" name="CustomShape 3"/>
              <p:cNvSpPr/>
              <p:nvPr/>
            </p:nvSpPr>
            <p:spPr>
              <a:xfrm>
                <a:off x="265157" y="2175240"/>
                <a:ext cx="1980000" cy="3498587"/>
              </a:xfrm>
              <a:prstGeom prst="rect">
                <a:avLst/>
              </a:prstGeom>
              <a:solidFill>
                <a:schemeClr val="bg2"/>
              </a:solidFill>
              <a:ln w="635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pPr marL="360">
                  <a:spcBef>
                    <a:spcPts val="600"/>
                  </a:spcBef>
                  <a:buClr>
                    <a:srgbClr val="000000"/>
                  </a:buClr>
                </a:pPr>
                <a:endParaRPr lang="de-DE" sz="800" strike="noStrike"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r>
                  <a:rPr lang="de-DE" sz="1600" strike="noStrike" spc="-1" dirty="0">
                    <a:solidFill>
                      <a:srgbClr val="000000"/>
                    </a:solidFill>
                    <a:latin typeface="Fira Sans Light" panose="020B0403050000020004" pitchFamily="34" charset="0"/>
                    <a:ea typeface="Fira Sans Light" panose="020B0403050000020004" pitchFamily="34" charset="0"/>
                  </a:rPr>
                  <a:t>Treibhauseffekt</a:t>
                </a:r>
                <a:r>
                  <a:rPr lang="de-DE" sz="1600" spc="-1" dirty="0">
                    <a:solidFill>
                      <a:srgbClr val="000000"/>
                    </a:solidFill>
                    <a:latin typeface="Fira Sans Light" panose="020B0403050000020004" pitchFamily="34" charset="0"/>
                    <a:ea typeface="Fira Sans Light" panose="020B0403050000020004" pitchFamily="34" charset="0"/>
                  </a:rPr>
                  <a:t>, Fridays for Future</a:t>
                </a:r>
              </a:p>
              <a:p>
                <a:pPr marL="360">
                  <a:buClr>
                    <a:srgbClr val="000000"/>
                  </a:buClr>
                </a:pPr>
                <a:endParaRPr lang="de-DE" sz="1600" spc="-1" dirty="0">
                  <a:latin typeface="Fira Sans Light" panose="020B0403050000020004" pitchFamily="34" charset="0"/>
                  <a:ea typeface="Fira Sans Light" panose="020B0403050000020004" pitchFamily="34" charset="0"/>
                </a:endParaRPr>
              </a:p>
              <a:p>
                <a:pPr marL="360">
                  <a:lnSpc>
                    <a:spcPct val="100000"/>
                  </a:lnSpc>
                  <a:buClr>
                    <a:srgbClr val="000000"/>
                  </a:buClr>
                </a:pPr>
                <a:r>
                  <a:rPr lang="de-DE" sz="1600" strike="noStrike" spc="-1" dirty="0">
                    <a:solidFill>
                      <a:srgbClr val="000000"/>
                    </a:solidFill>
                    <a:latin typeface="Fira Sans Light" panose="020B0403050000020004" pitchFamily="34" charset="0"/>
                    <a:ea typeface="Fira Sans Light" panose="020B0403050000020004" pitchFamily="34" charset="0"/>
                  </a:rPr>
                  <a:t>Einfluss des Menschen auf den Klimawandel</a:t>
                </a:r>
              </a:p>
              <a:p>
                <a:pPr marL="360">
                  <a:lnSpc>
                    <a:spcPct val="100000"/>
                  </a:lnSpc>
                  <a:spcBef>
                    <a:spcPts val="600"/>
                  </a:spcBef>
                  <a:buClr>
                    <a:srgbClr val="000000"/>
                  </a:buClr>
                </a:pPr>
                <a:endParaRPr lang="de-DE" sz="1600" spc="-1" dirty="0">
                  <a:solidFill>
                    <a:srgbClr val="000000"/>
                  </a:solidFill>
                  <a:latin typeface="Fira Sans" panose="020B0503050000020004" pitchFamily="34" charset="0"/>
                  <a:ea typeface="Fira Sans" panose="020B0503050000020004" pitchFamily="34" charset="0"/>
                </a:endParaRPr>
              </a:p>
              <a:p>
                <a:pPr marL="360">
                  <a:lnSpc>
                    <a:spcPct val="100000"/>
                  </a:lnSpc>
                  <a:spcBef>
                    <a:spcPts val="600"/>
                  </a:spcBef>
                  <a:buClr>
                    <a:srgbClr val="000000"/>
                  </a:buClr>
                </a:pPr>
                <a:endParaRPr lang="de-DE" sz="1600" strike="noStrike" spc="-1" dirty="0">
                  <a:solidFill>
                    <a:srgbClr val="000000"/>
                  </a:solidFill>
                  <a:latin typeface="Fira Sans" panose="020B0503050000020004" pitchFamily="34" charset="0"/>
                  <a:ea typeface="Fira Sans" panose="020B0503050000020004" pitchFamily="34" charset="0"/>
                </a:endParaRPr>
              </a:p>
              <a:p>
                <a:pPr marL="360">
                  <a:lnSpc>
                    <a:spcPct val="100000"/>
                  </a:lnSpc>
                  <a:spcBef>
                    <a:spcPts val="600"/>
                  </a:spcBef>
                  <a:buClr>
                    <a:srgbClr val="000000"/>
                  </a:buClr>
                </a:pPr>
                <a:endParaRPr lang="de-DE" sz="1600" spc="-1" dirty="0">
                  <a:solidFill>
                    <a:srgbClr val="000000"/>
                  </a:solidFill>
                  <a:latin typeface="Fira Sans" panose="020B0503050000020004" pitchFamily="34" charset="0"/>
                  <a:ea typeface="Fira Sans" panose="020B0503050000020004" pitchFamily="34" charset="0"/>
                </a:endParaRPr>
              </a:p>
              <a:p>
                <a:pPr marL="360">
                  <a:lnSpc>
                    <a:spcPct val="100000"/>
                  </a:lnSpc>
                  <a:spcBef>
                    <a:spcPts val="600"/>
                  </a:spcBef>
                  <a:buClr>
                    <a:srgbClr val="000000"/>
                  </a:buClr>
                </a:pPr>
                <a:endParaRPr lang="de-DE" sz="1600" spc="-1" dirty="0">
                  <a:solidFill>
                    <a:srgbClr val="000000"/>
                  </a:solidFill>
                  <a:latin typeface="Fira Sans" panose="020B0503050000020004" pitchFamily="34" charset="0"/>
                  <a:ea typeface="Fira Sans" panose="020B0503050000020004" pitchFamily="34" charset="0"/>
                </a:endParaRPr>
              </a:p>
              <a:p>
                <a:pPr marL="360">
                  <a:lnSpc>
                    <a:spcPct val="100000"/>
                  </a:lnSpc>
                  <a:buClr>
                    <a:srgbClr val="000000"/>
                  </a:buClr>
                </a:pPr>
                <a:endParaRPr lang="de-DE" sz="1600" strike="noStrike" spc="-1" dirty="0">
                  <a:solidFill>
                    <a:srgbClr val="000000"/>
                  </a:solidFill>
                  <a:latin typeface="Fira Sans" panose="020B0503050000020004" pitchFamily="34" charset="0"/>
                  <a:ea typeface="Fira Sans" panose="020B0503050000020004" pitchFamily="34" charset="0"/>
                </a:endParaRPr>
              </a:p>
            </p:txBody>
          </p:sp>
          <p:sp>
            <p:nvSpPr>
              <p:cNvPr id="2" name="Textfeld 1">
                <a:extLst>
                  <a:ext uri="{FF2B5EF4-FFF2-40B4-BE49-F238E27FC236}">
                    <a16:creationId xmlns:a16="http://schemas.microsoft.com/office/drawing/2014/main" xmlns="" id="{F3814A44-C1E8-A148-8DD3-2DC3EABE02F4}"/>
                  </a:ext>
                </a:extLst>
              </p:cNvPr>
              <p:cNvSpPr txBox="1"/>
              <p:nvPr/>
            </p:nvSpPr>
            <p:spPr>
              <a:xfrm>
                <a:off x="265157" y="1826224"/>
                <a:ext cx="2000880" cy="338554"/>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Klimawandel</a:t>
                </a:r>
              </a:p>
            </p:txBody>
          </p:sp>
        </p:grpSp>
        <p:grpSp>
          <p:nvGrpSpPr>
            <p:cNvPr id="9" name="Gruppieren 8">
              <a:extLst>
                <a:ext uri="{FF2B5EF4-FFF2-40B4-BE49-F238E27FC236}">
                  <a16:creationId xmlns:a16="http://schemas.microsoft.com/office/drawing/2014/main" xmlns="" id="{C47E1862-DD40-2E41-AA24-2A0F4021801A}"/>
                </a:ext>
              </a:extLst>
            </p:cNvPr>
            <p:cNvGrpSpPr/>
            <p:nvPr/>
          </p:nvGrpSpPr>
          <p:grpSpPr>
            <a:xfrm>
              <a:off x="2682720" y="1816592"/>
              <a:ext cx="2208960" cy="3665792"/>
              <a:chOff x="2682720" y="1816592"/>
              <a:chExt cx="2208960" cy="3665792"/>
            </a:xfrm>
          </p:grpSpPr>
          <p:sp>
            <p:nvSpPr>
              <p:cNvPr id="224" name="CustomShape 4"/>
              <p:cNvSpPr/>
              <p:nvPr/>
            </p:nvSpPr>
            <p:spPr>
              <a:xfrm>
                <a:off x="2682720" y="2175240"/>
                <a:ext cx="1980000" cy="3307144"/>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endParaRPr lang="de-DE" sz="800" dirty="0">
                  <a:latin typeface="Fira Sans Light" panose="020B0403050000020004" pitchFamily="34" charset="0"/>
                  <a:ea typeface="Fira Sans Light" panose="020B0403050000020004" pitchFamily="34" charset="0"/>
                </a:endParaRPr>
              </a:p>
              <a:p>
                <a:r>
                  <a:rPr lang="de-DE" sz="1600" dirty="0">
                    <a:latin typeface="Fira Sans Light" panose="020B0403050000020004" pitchFamily="34" charset="0"/>
                    <a:ea typeface="Fira Sans Light" panose="020B0403050000020004" pitchFamily="34" charset="0"/>
                  </a:rPr>
                  <a:t>Themeneinstieg mit Brainstorming </a:t>
                </a:r>
              </a:p>
              <a:p>
                <a:pPr>
                  <a:spcBef>
                    <a:spcPts val="600"/>
                  </a:spcBef>
                </a:pPr>
                <a:r>
                  <a:rPr lang="de-DE" sz="1600" dirty="0">
                    <a:latin typeface="Fira Sans Light" panose="020B0403050000020004" pitchFamily="34" charset="0"/>
                    <a:ea typeface="Fira Sans Light" panose="020B0403050000020004" pitchFamily="34" charset="0"/>
                  </a:rPr>
                  <a:t>Definition von Nachhaltigkeit und Nachhaltigem Konsum </a:t>
                </a:r>
              </a:p>
              <a:p>
                <a:pPr>
                  <a:lnSpc>
                    <a:spcPct val="100000"/>
                  </a:lnSpc>
                  <a:spcBef>
                    <a:spcPts val="600"/>
                  </a:spcBef>
                </a:pPr>
                <a:endParaRPr lang="de-DE" sz="1600" strike="noStrike" spc="-1" dirty="0">
                  <a:latin typeface="Fira Sans" panose="020B0503050000020004" pitchFamily="34" charset="0"/>
                  <a:ea typeface="Fira Sans" panose="020B0503050000020004" pitchFamily="34" charset="0"/>
                </a:endParaRPr>
              </a:p>
              <a:p>
                <a:pPr>
                  <a:lnSpc>
                    <a:spcPct val="100000"/>
                  </a:lnSpc>
                  <a:spcBef>
                    <a:spcPts val="600"/>
                  </a:spcBef>
                </a:pPr>
                <a:endParaRPr lang="de-DE" sz="1600" spc="-1" dirty="0">
                  <a:latin typeface="Fira Sans" panose="020B0503050000020004" pitchFamily="34" charset="0"/>
                  <a:ea typeface="Fira Sans" panose="020B0503050000020004" pitchFamily="34" charset="0"/>
                </a:endParaRPr>
              </a:p>
              <a:p>
                <a:pPr>
                  <a:lnSpc>
                    <a:spcPct val="100000"/>
                  </a:lnSpc>
                  <a:spcBef>
                    <a:spcPts val="600"/>
                  </a:spcBef>
                </a:pPr>
                <a:endParaRPr lang="de-DE" sz="1600" spc="-1" dirty="0">
                  <a:latin typeface="Fira Sans" panose="020B0503050000020004" pitchFamily="34" charset="0"/>
                  <a:ea typeface="Fira Sans" panose="020B0503050000020004" pitchFamily="34" charset="0"/>
                </a:endParaRPr>
              </a:p>
              <a:p>
                <a:pPr>
                  <a:lnSpc>
                    <a:spcPct val="100000"/>
                  </a:lnSpc>
                  <a:spcBef>
                    <a:spcPts val="600"/>
                  </a:spcBef>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p:txBody>
          </p:sp>
          <p:sp>
            <p:nvSpPr>
              <p:cNvPr id="4" name="Textfeld 3">
                <a:extLst>
                  <a:ext uri="{FF2B5EF4-FFF2-40B4-BE49-F238E27FC236}">
                    <a16:creationId xmlns:a16="http://schemas.microsoft.com/office/drawing/2014/main" xmlns="" id="{E42A705D-4429-7D4F-8B5F-810A650B4533}"/>
                  </a:ext>
                </a:extLst>
              </p:cNvPr>
              <p:cNvSpPr txBox="1"/>
              <p:nvPr/>
            </p:nvSpPr>
            <p:spPr>
              <a:xfrm>
                <a:off x="2684802" y="1816592"/>
                <a:ext cx="2206878" cy="338554"/>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Nachhaltigkeit</a:t>
                </a:r>
              </a:p>
            </p:txBody>
          </p:sp>
        </p:grpSp>
        <p:grpSp>
          <p:nvGrpSpPr>
            <p:cNvPr id="10" name="Gruppieren 9">
              <a:extLst>
                <a:ext uri="{FF2B5EF4-FFF2-40B4-BE49-F238E27FC236}">
                  <a16:creationId xmlns:a16="http://schemas.microsoft.com/office/drawing/2014/main" xmlns="" id="{34B9E864-6BD3-C040-BE8D-B422A6DBD320}"/>
                </a:ext>
              </a:extLst>
            </p:cNvPr>
            <p:cNvGrpSpPr/>
            <p:nvPr/>
          </p:nvGrpSpPr>
          <p:grpSpPr>
            <a:xfrm>
              <a:off x="5077440" y="1802074"/>
              <a:ext cx="1980000" cy="3658387"/>
              <a:chOff x="5077440" y="1802074"/>
              <a:chExt cx="1980000" cy="3658387"/>
            </a:xfrm>
          </p:grpSpPr>
          <p:sp>
            <p:nvSpPr>
              <p:cNvPr id="225" name="CustomShape 5"/>
              <p:cNvSpPr/>
              <p:nvPr/>
            </p:nvSpPr>
            <p:spPr>
              <a:xfrm>
                <a:off x="5077440" y="2152061"/>
                <a:ext cx="1980000" cy="3308400"/>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wrap="square" lIns="90000" tIns="45000" rIns="90000" bIns="45000">
                <a:spAutoFit/>
              </a:bodyPr>
              <a:lstStyle/>
              <a:p>
                <a:pPr>
                  <a:spcBef>
                    <a:spcPts val="600"/>
                  </a:spcBef>
                </a:pP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Themeneinstieg mit Brainstorming</a:t>
                </a: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Lieferketten- problematik</a:t>
                </a:r>
              </a:p>
              <a:p>
                <a:pPr>
                  <a:spcBef>
                    <a:spcPts val="600"/>
                  </a:spcBef>
                </a:pPr>
                <a:r>
                  <a:rPr lang="de-DE" sz="1600" dirty="0">
                    <a:latin typeface="Fira Sans Light" panose="020B0403050000020004" pitchFamily="34" charset="0"/>
                    <a:ea typeface="Fira Sans Light" panose="020B0403050000020004" pitchFamily="34" charset="0"/>
                  </a:rPr>
                  <a:t>Ö</a:t>
                </a:r>
                <a:r>
                  <a:rPr lang="de-DE" sz="1600" dirty="0" smtClean="0">
                    <a:latin typeface="Fira Sans Light" panose="020B0403050000020004" pitchFamily="34" charset="0"/>
                    <a:ea typeface="Fira Sans Light" panose="020B0403050000020004" pitchFamily="34" charset="0"/>
                  </a:rPr>
                  <a:t>kologische </a:t>
                </a:r>
                <a:r>
                  <a:rPr lang="de-DE" sz="1600" dirty="0">
                    <a:latin typeface="Fira Sans Light" panose="020B0403050000020004" pitchFamily="34" charset="0"/>
                    <a:ea typeface="Fira Sans Light" panose="020B0403050000020004" pitchFamily="34" charset="0"/>
                  </a:rPr>
                  <a:t>Probleme der Textilindustrie </a:t>
                </a:r>
              </a:p>
              <a:p>
                <a:pPr>
                  <a:spcBef>
                    <a:spcPts val="600"/>
                  </a:spcBef>
                </a:pPr>
                <a:r>
                  <a:rPr lang="de-DE" sz="1600" dirty="0">
                    <a:latin typeface="Fira Sans Light" panose="020B0403050000020004" pitchFamily="34" charset="0"/>
                    <a:ea typeface="Fira Sans Light" panose="020B0403050000020004" pitchFamily="34" charset="0"/>
                  </a:rPr>
                  <a:t>Soziale Probleme der Textilindustrie, (Problematik </a:t>
                </a:r>
                <a:r>
                  <a:rPr lang="de-DE" sz="1600" dirty="0" smtClean="0">
                    <a:latin typeface="Fira Sans Light" panose="020B0403050000020004" pitchFamily="34" charset="0"/>
                    <a:ea typeface="Fira Sans Light" panose="020B0403050000020004" pitchFamily="34" charset="0"/>
                  </a:rPr>
                  <a:t>Schwellenländer</a:t>
                </a:r>
                <a:r>
                  <a:rPr lang="de-DE" sz="1600" dirty="0">
                    <a:latin typeface="Fira Sans Light" panose="020B0403050000020004" pitchFamily="34" charset="0"/>
                    <a:ea typeface="Fira Sans Light" panose="020B0403050000020004" pitchFamily="34" charset="0"/>
                  </a:rPr>
                  <a:t>) </a:t>
                </a:r>
              </a:p>
            </p:txBody>
          </p:sp>
          <p:sp>
            <p:nvSpPr>
              <p:cNvPr id="5" name="Textfeld 4">
                <a:extLst>
                  <a:ext uri="{FF2B5EF4-FFF2-40B4-BE49-F238E27FC236}">
                    <a16:creationId xmlns:a16="http://schemas.microsoft.com/office/drawing/2014/main" xmlns="" id="{09FC8AB5-012B-4D4E-A82C-0A836D499ACE}"/>
                  </a:ext>
                </a:extLst>
              </p:cNvPr>
              <p:cNvSpPr txBox="1"/>
              <p:nvPr/>
            </p:nvSpPr>
            <p:spPr>
              <a:xfrm>
                <a:off x="5077440" y="1802074"/>
                <a:ext cx="1711980" cy="338554"/>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Textilindustrie</a:t>
                </a:r>
              </a:p>
            </p:txBody>
          </p:sp>
        </p:grpSp>
        <p:grpSp>
          <p:nvGrpSpPr>
            <p:cNvPr id="11" name="Gruppieren 10">
              <a:extLst>
                <a:ext uri="{FF2B5EF4-FFF2-40B4-BE49-F238E27FC236}">
                  <a16:creationId xmlns:a16="http://schemas.microsoft.com/office/drawing/2014/main" xmlns="" id="{28545A22-95D5-3F4D-BFF5-378E79B1C5BF}"/>
                </a:ext>
              </a:extLst>
            </p:cNvPr>
            <p:cNvGrpSpPr/>
            <p:nvPr/>
          </p:nvGrpSpPr>
          <p:grpSpPr>
            <a:xfrm>
              <a:off x="7426440" y="1567286"/>
              <a:ext cx="1980000" cy="3972819"/>
              <a:chOff x="7426440" y="1567286"/>
              <a:chExt cx="1980000" cy="3972819"/>
            </a:xfrm>
          </p:grpSpPr>
          <p:sp>
            <p:nvSpPr>
              <p:cNvPr id="6" name="Textfeld 5">
                <a:extLst>
                  <a:ext uri="{FF2B5EF4-FFF2-40B4-BE49-F238E27FC236}">
                    <a16:creationId xmlns:a16="http://schemas.microsoft.com/office/drawing/2014/main" xmlns="" id="{4FF1C447-614C-AF4F-8668-71F3CBF0B6D2}"/>
                  </a:ext>
                </a:extLst>
              </p:cNvPr>
              <p:cNvSpPr txBox="1"/>
              <p:nvPr/>
            </p:nvSpPr>
            <p:spPr>
              <a:xfrm>
                <a:off x="7426440" y="1567286"/>
                <a:ext cx="1798200" cy="584775"/>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Nachhaltiger Konsum</a:t>
                </a:r>
              </a:p>
            </p:txBody>
          </p:sp>
          <p:sp>
            <p:nvSpPr>
              <p:cNvPr id="21" name="CustomShape 5">
                <a:extLst>
                  <a:ext uri="{FF2B5EF4-FFF2-40B4-BE49-F238E27FC236}">
                    <a16:creationId xmlns:a16="http://schemas.microsoft.com/office/drawing/2014/main" xmlns="" id="{75FD8562-BA57-C849-965C-2C060B7BC473}"/>
                  </a:ext>
                </a:extLst>
              </p:cNvPr>
              <p:cNvSpPr/>
              <p:nvPr/>
            </p:nvSpPr>
            <p:spPr>
              <a:xfrm>
                <a:off x="7426440" y="2140628"/>
                <a:ext cx="1980000" cy="3399477"/>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600"/>
                  </a:spcBef>
                </a:pP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Nachhaltig Kaufen</a:t>
                </a:r>
              </a:p>
              <a:p>
                <a:pPr>
                  <a:spcBef>
                    <a:spcPts val="600"/>
                  </a:spcBef>
                </a:pPr>
                <a:r>
                  <a:rPr lang="de-DE" sz="1600" dirty="0">
                    <a:latin typeface="Fira Sans Light" panose="020B0403050000020004" pitchFamily="34" charset="0"/>
                    <a:ea typeface="Fira Sans Light" panose="020B0403050000020004" pitchFamily="34" charset="0"/>
                  </a:rPr>
                  <a:t>Nachhaltig Nutzen</a:t>
                </a:r>
              </a:p>
              <a:p>
                <a:pPr>
                  <a:spcBef>
                    <a:spcPts val="600"/>
                  </a:spcBef>
                </a:pPr>
                <a:r>
                  <a:rPr lang="de-DE" sz="1600" dirty="0">
                    <a:latin typeface="Fira Sans Light" panose="020B0403050000020004" pitchFamily="34" charset="0"/>
                    <a:ea typeface="Fira Sans Light" panose="020B0403050000020004" pitchFamily="34" charset="0"/>
                  </a:rPr>
                  <a:t>Nachhaltig entsorgen </a:t>
                </a: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200" strike="noStrike" spc="-1" dirty="0">
                  <a:latin typeface="Fira Sans" panose="020B0503050000020004" pitchFamily="34" charset="0"/>
                  <a:ea typeface="Fira Sans" panose="020B0503050000020004" pitchFamily="34" charset="0"/>
                </a:endParaRPr>
              </a:p>
            </p:txBody>
          </p:sp>
        </p:grpSp>
        <p:grpSp>
          <p:nvGrpSpPr>
            <p:cNvPr id="17" name="Gruppieren 16">
              <a:extLst>
                <a:ext uri="{FF2B5EF4-FFF2-40B4-BE49-F238E27FC236}">
                  <a16:creationId xmlns:a16="http://schemas.microsoft.com/office/drawing/2014/main" xmlns="" id="{B32FCD92-ACF9-0B48-B28D-3DE8371237FC}"/>
                </a:ext>
              </a:extLst>
            </p:cNvPr>
            <p:cNvGrpSpPr/>
            <p:nvPr/>
          </p:nvGrpSpPr>
          <p:grpSpPr>
            <a:xfrm>
              <a:off x="5405364" y="5555465"/>
              <a:ext cx="1457027" cy="901876"/>
              <a:chOff x="5405364" y="5555465"/>
              <a:chExt cx="1457027" cy="901876"/>
            </a:xfrm>
          </p:grpSpPr>
          <p:pic>
            <p:nvPicPr>
              <p:cNvPr id="226" name="Grafik 3"/>
              <p:cNvPicPr>
                <a:picLocks noChangeAspect="1"/>
              </p:cNvPicPr>
              <p:nvPr/>
            </p:nvPicPr>
            <p:blipFill>
              <a:blip r:embed="rId5"/>
              <a:stretch/>
            </p:blipFill>
            <p:spPr>
              <a:xfrm>
                <a:off x="6138621" y="5633707"/>
                <a:ext cx="432000" cy="432000"/>
              </a:xfrm>
              <a:prstGeom prst="rect">
                <a:avLst/>
              </a:prstGeom>
              <a:ln>
                <a:noFill/>
              </a:ln>
            </p:spPr>
          </p:pic>
          <p:pic>
            <p:nvPicPr>
              <p:cNvPr id="227" name="Grafik 10"/>
              <p:cNvPicPr>
                <a:picLocks noChangeAspect="1"/>
              </p:cNvPicPr>
              <p:nvPr/>
            </p:nvPicPr>
            <p:blipFill>
              <a:blip r:embed="rId6"/>
              <a:stretch/>
            </p:blipFill>
            <p:spPr>
              <a:xfrm>
                <a:off x="5405364" y="6004863"/>
                <a:ext cx="432000" cy="432000"/>
              </a:xfrm>
              <a:prstGeom prst="rect">
                <a:avLst/>
              </a:prstGeom>
              <a:ln>
                <a:noFill/>
              </a:ln>
            </p:spPr>
          </p:pic>
          <p:pic>
            <p:nvPicPr>
              <p:cNvPr id="229" name="Grafik 15"/>
              <p:cNvPicPr>
                <a:picLocks noChangeAspect="1"/>
              </p:cNvPicPr>
              <p:nvPr/>
            </p:nvPicPr>
            <p:blipFill>
              <a:blip r:embed="rId7"/>
              <a:stretch/>
            </p:blipFill>
            <p:spPr>
              <a:xfrm>
                <a:off x="5918563" y="6025341"/>
                <a:ext cx="432000" cy="432000"/>
              </a:xfrm>
              <a:prstGeom prst="rect">
                <a:avLst/>
              </a:prstGeom>
              <a:ln>
                <a:noFill/>
              </a:ln>
            </p:spPr>
          </p:pic>
          <p:pic>
            <p:nvPicPr>
              <p:cNvPr id="14" name="Grafik 13">
                <a:extLst>
                  <a:ext uri="{FF2B5EF4-FFF2-40B4-BE49-F238E27FC236}">
                    <a16:creationId xmlns:a16="http://schemas.microsoft.com/office/drawing/2014/main" xmlns="" id="{3903EFCE-686C-124A-B8F5-00AE0835824A}"/>
                  </a:ext>
                </a:extLst>
              </p:cNvPr>
              <p:cNvPicPr>
                <a:picLocks noChangeAspect="1"/>
              </p:cNvPicPr>
              <p:nvPr/>
            </p:nvPicPr>
            <p:blipFill>
              <a:blip r:embed="rId3"/>
              <a:stretch>
                <a:fillRect/>
              </a:stretch>
            </p:blipFill>
            <p:spPr>
              <a:xfrm>
                <a:off x="5586767" y="5555465"/>
                <a:ext cx="432000" cy="432000"/>
              </a:xfrm>
              <a:prstGeom prst="rect">
                <a:avLst/>
              </a:prstGeom>
            </p:spPr>
          </p:pic>
          <p:pic>
            <p:nvPicPr>
              <p:cNvPr id="27" name="Grafik 26">
                <a:extLst>
                  <a:ext uri="{FF2B5EF4-FFF2-40B4-BE49-F238E27FC236}">
                    <a16:creationId xmlns:a16="http://schemas.microsoft.com/office/drawing/2014/main" xmlns="" id="{C429247B-6A4F-6548-AD43-0326FED67EBF}"/>
                  </a:ext>
                </a:extLst>
              </p:cNvPr>
              <p:cNvPicPr>
                <a:picLocks noChangeAspect="1"/>
              </p:cNvPicPr>
              <p:nvPr/>
            </p:nvPicPr>
            <p:blipFill>
              <a:blip r:embed="rId4"/>
              <a:stretch>
                <a:fillRect/>
              </a:stretch>
            </p:blipFill>
            <p:spPr>
              <a:xfrm>
                <a:off x="6430391" y="5962504"/>
                <a:ext cx="432000" cy="432000"/>
              </a:xfrm>
              <a:prstGeom prst="rect">
                <a:avLst/>
              </a:prstGeom>
            </p:spPr>
          </p:pic>
        </p:grpSp>
        <p:pic>
          <p:nvPicPr>
            <p:cNvPr id="28" name="Grafik 16">
              <a:extLst>
                <a:ext uri="{FF2B5EF4-FFF2-40B4-BE49-F238E27FC236}">
                  <a16:creationId xmlns:a16="http://schemas.microsoft.com/office/drawing/2014/main" xmlns="" id="{18B8144E-FCC9-AA4B-B5E5-22F45EF5DED9}"/>
                </a:ext>
              </a:extLst>
            </p:cNvPr>
            <p:cNvPicPr>
              <a:picLocks noChangeAspect="1"/>
            </p:cNvPicPr>
            <p:nvPr/>
          </p:nvPicPr>
          <p:blipFill>
            <a:blip r:embed="rId5"/>
            <a:stretch/>
          </p:blipFill>
          <p:spPr>
            <a:xfrm>
              <a:off x="1567744" y="5819827"/>
              <a:ext cx="489601" cy="432000"/>
            </a:xfrm>
            <a:prstGeom prst="rect">
              <a:avLst/>
            </a:prstGeom>
            <a:ln>
              <a:noFill/>
            </a:ln>
          </p:spPr>
        </p:pic>
        <p:pic>
          <p:nvPicPr>
            <p:cNvPr id="29" name="Grafik 28">
              <a:extLst>
                <a:ext uri="{FF2B5EF4-FFF2-40B4-BE49-F238E27FC236}">
                  <a16:creationId xmlns:a16="http://schemas.microsoft.com/office/drawing/2014/main" xmlns="" id="{343E877C-6A24-D942-9B07-2FFE32033403}"/>
                </a:ext>
              </a:extLst>
            </p:cNvPr>
            <p:cNvPicPr>
              <a:picLocks noChangeAspect="1"/>
            </p:cNvPicPr>
            <p:nvPr/>
          </p:nvPicPr>
          <p:blipFill>
            <a:blip r:embed="rId3"/>
            <a:stretch>
              <a:fillRect/>
            </a:stretch>
          </p:blipFill>
          <p:spPr>
            <a:xfrm>
              <a:off x="3443085" y="5767709"/>
              <a:ext cx="432000" cy="432000"/>
            </a:xfrm>
            <a:prstGeom prst="rect">
              <a:avLst/>
            </a:prstGeom>
          </p:spPr>
        </p:pic>
        <p:grpSp>
          <p:nvGrpSpPr>
            <p:cNvPr id="19" name="Gruppieren 18">
              <a:extLst>
                <a:ext uri="{FF2B5EF4-FFF2-40B4-BE49-F238E27FC236}">
                  <a16:creationId xmlns:a16="http://schemas.microsoft.com/office/drawing/2014/main" xmlns="" id="{7D4C79A9-EE50-2040-B4C6-779B6D94364F}"/>
                </a:ext>
              </a:extLst>
            </p:cNvPr>
            <p:cNvGrpSpPr/>
            <p:nvPr/>
          </p:nvGrpSpPr>
          <p:grpSpPr>
            <a:xfrm>
              <a:off x="7883912" y="5653003"/>
              <a:ext cx="1301471" cy="790729"/>
              <a:chOff x="7883912" y="5653003"/>
              <a:chExt cx="1301471" cy="790729"/>
            </a:xfrm>
          </p:grpSpPr>
          <p:pic>
            <p:nvPicPr>
              <p:cNvPr id="230" name="Grafik 16"/>
              <p:cNvPicPr>
                <a:picLocks noChangeAspect="1"/>
              </p:cNvPicPr>
              <p:nvPr/>
            </p:nvPicPr>
            <p:blipFill>
              <a:blip r:embed="rId5"/>
              <a:stretch/>
            </p:blipFill>
            <p:spPr>
              <a:xfrm>
                <a:off x="8098393" y="5653003"/>
                <a:ext cx="432000" cy="432000"/>
              </a:xfrm>
              <a:prstGeom prst="rect">
                <a:avLst/>
              </a:prstGeom>
              <a:ln>
                <a:noFill/>
              </a:ln>
            </p:spPr>
          </p:pic>
          <p:pic>
            <p:nvPicPr>
              <p:cNvPr id="16" name="Grafik 15">
                <a:extLst>
                  <a:ext uri="{FF2B5EF4-FFF2-40B4-BE49-F238E27FC236}">
                    <a16:creationId xmlns:a16="http://schemas.microsoft.com/office/drawing/2014/main" xmlns="" id="{A62E0972-0266-594E-8386-9DE3E80707AA}"/>
                  </a:ext>
                </a:extLst>
              </p:cNvPr>
              <p:cNvPicPr>
                <a:picLocks noChangeAspect="1"/>
              </p:cNvPicPr>
              <p:nvPr/>
            </p:nvPicPr>
            <p:blipFill>
              <a:blip r:embed="rId8"/>
              <a:stretch>
                <a:fillRect/>
              </a:stretch>
            </p:blipFill>
            <p:spPr>
              <a:xfrm>
                <a:off x="8387554" y="5967579"/>
                <a:ext cx="432000" cy="432000"/>
              </a:xfrm>
              <a:prstGeom prst="rect">
                <a:avLst/>
              </a:prstGeom>
            </p:spPr>
          </p:pic>
          <p:pic>
            <p:nvPicPr>
              <p:cNvPr id="31" name="Grafik 15">
                <a:extLst>
                  <a:ext uri="{FF2B5EF4-FFF2-40B4-BE49-F238E27FC236}">
                    <a16:creationId xmlns:a16="http://schemas.microsoft.com/office/drawing/2014/main" xmlns="" id="{341CEFB2-77DE-CA4A-AAC4-8F75916CE2E8}"/>
                  </a:ext>
                </a:extLst>
              </p:cNvPr>
              <p:cNvPicPr>
                <a:picLocks noChangeAspect="1"/>
              </p:cNvPicPr>
              <p:nvPr/>
            </p:nvPicPr>
            <p:blipFill>
              <a:blip r:embed="rId7"/>
              <a:stretch/>
            </p:blipFill>
            <p:spPr>
              <a:xfrm>
                <a:off x="7883912" y="6011732"/>
                <a:ext cx="432000" cy="432000"/>
              </a:xfrm>
              <a:prstGeom prst="rect">
                <a:avLst/>
              </a:prstGeom>
              <a:ln>
                <a:noFill/>
              </a:ln>
            </p:spPr>
          </p:pic>
          <p:pic>
            <p:nvPicPr>
              <p:cNvPr id="12" name="Grafik 11">
                <a:extLst>
                  <a:ext uri="{FF2B5EF4-FFF2-40B4-BE49-F238E27FC236}">
                    <a16:creationId xmlns:a16="http://schemas.microsoft.com/office/drawing/2014/main" xmlns="" id="{3ADA2D30-8D5E-E14C-988E-DA92607B4494}"/>
                  </a:ext>
                </a:extLst>
              </p:cNvPr>
              <p:cNvPicPr>
                <a:picLocks noChangeAspect="1"/>
              </p:cNvPicPr>
              <p:nvPr/>
            </p:nvPicPr>
            <p:blipFill>
              <a:blip r:embed="rId9"/>
              <a:stretch>
                <a:fillRect/>
              </a:stretch>
            </p:blipFill>
            <p:spPr>
              <a:xfrm>
                <a:off x="8825383" y="5741938"/>
                <a:ext cx="360000" cy="321912"/>
              </a:xfrm>
              <a:prstGeom prst="rect">
                <a:avLst/>
              </a:prstGeom>
            </p:spPr>
          </p:pic>
        </p:grpSp>
      </p:grpSp>
    </p:spTree>
    <p:extLst>
      <p:ext uri="{BB962C8B-B14F-4D97-AF65-F5344CB8AC3E}">
        <p14:creationId xmlns:p14="http://schemas.microsoft.com/office/powerpoint/2010/main" val="3448408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extShape 1"/>
          <p:cNvSpPr txBox="1"/>
          <p:nvPr/>
        </p:nvSpPr>
        <p:spPr>
          <a:xfrm>
            <a:off x="6996240" y="6447960"/>
            <a:ext cx="2228400" cy="364680"/>
          </a:xfrm>
          <a:prstGeom prst="rect">
            <a:avLst/>
          </a:prstGeom>
          <a:noFill/>
          <a:ln>
            <a:noFill/>
          </a:ln>
        </p:spPr>
        <p:txBody>
          <a:bodyPr anchor="ctr">
            <a:noAutofit/>
          </a:bodyPr>
          <a:lstStyle/>
          <a:p>
            <a:pPr algn="r">
              <a:lnSpc>
                <a:spcPct val="100000"/>
              </a:lnSpc>
            </a:pPr>
            <a:fld id="{C86A246F-7D3A-40D0-B56B-54B2A049D5F6}" type="slidenum">
              <a:rPr lang="en-GB" sz="1200" b="0" strike="noStrike" spc="-1">
                <a:solidFill>
                  <a:srgbClr val="FFFFFF"/>
                </a:solidFill>
                <a:latin typeface="Calibri"/>
              </a:rPr>
              <a:t>3</a:t>
            </a:fld>
            <a:endParaRPr lang="de-DE" sz="1200" b="0" strike="noStrike" spc="-1" dirty="0">
              <a:latin typeface="Calibri"/>
            </a:endParaRPr>
          </a:p>
        </p:txBody>
      </p:sp>
      <p:sp>
        <p:nvSpPr>
          <p:cNvPr id="233" name="CustomShape 2"/>
          <p:cNvSpPr/>
          <p:nvPr/>
        </p:nvSpPr>
        <p:spPr>
          <a:xfrm>
            <a:off x="730714" y="1116011"/>
            <a:ext cx="7379726" cy="16623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de-DE" sz="4000" strike="noStrike" spc="-1" dirty="0">
                <a:latin typeface="Fira Sans Medium" panose="020B0503050000020004" pitchFamily="34" charset="0"/>
                <a:ea typeface="Fira Sans Medium" panose="020B0503050000020004" pitchFamily="34" charset="0"/>
              </a:rPr>
              <a:t>Thema: Klimawandel  </a:t>
            </a:r>
          </a:p>
          <a:p>
            <a:pPr>
              <a:lnSpc>
                <a:spcPct val="90000"/>
              </a:lnSpc>
            </a:pPr>
            <a:r>
              <a:rPr lang="de-DE" sz="4000" spc="-1" dirty="0">
                <a:latin typeface="Fira Sans Medium" panose="020B0503050000020004" pitchFamily="34" charset="0"/>
                <a:ea typeface="Fira Sans Medium" panose="020B0503050000020004" pitchFamily="34" charset="0"/>
              </a:rPr>
              <a:t>UE: Treibhauseffekt, </a:t>
            </a:r>
          </a:p>
          <a:p>
            <a:pPr>
              <a:lnSpc>
                <a:spcPct val="90000"/>
              </a:lnSpc>
            </a:pPr>
            <a:r>
              <a:rPr lang="de-DE" sz="4000" spc="-1" dirty="0">
                <a:latin typeface="Fira Sans Medium" panose="020B0503050000020004" pitchFamily="34" charset="0"/>
                <a:ea typeface="Fira Sans Medium" panose="020B0503050000020004" pitchFamily="34" charset="0"/>
              </a:rPr>
              <a:t>Fridays for Future</a:t>
            </a:r>
            <a:endParaRPr lang="de-DE" sz="4000" b="0" strike="noStrike" spc="-1" dirty="0">
              <a:latin typeface="Calibri"/>
            </a:endParaRPr>
          </a:p>
        </p:txBody>
      </p:sp>
      <p:pic>
        <p:nvPicPr>
          <p:cNvPr id="3" name="Grafik 2">
            <a:extLst>
              <a:ext uri="{FF2B5EF4-FFF2-40B4-BE49-F238E27FC236}">
                <a16:creationId xmlns:a16="http://schemas.microsoft.com/office/drawing/2014/main" xmlns="" id="{41F18ED7-93C5-C94F-B952-DAF7CDA5F9D1}"/>
              </a:ext>
            </a:extLst>
          </p:cNvPr>
          <p:cNvPicPr>
            <a:picLocks noChangeAspect="1"/>
          </p:cNvPicPr>
          <p:nvPr/>
        </p:nvPicPr>
        <p:blipFill>
          <a:blip r:embed="rId3"/>
          <a:stretch>
            <a:fillRect/>
          </a:stretch>
        </p:blipFill>
        <p:spPr>
          <a:xfrm>
            <a:off x="813000" y="3229823"/>
            <a:ext cx="8280000" cy="2766683"/>
          </a:xfrm>
          <a:prstGeom prst="rect">
            <a:avLst/>
          </a:prstGeom>
        </p:spPr>
      </p:pic>
    </p:spTree>
    <p:extLst>
      <p:ext uri="{BB962C8B-B14F-4D97-AF65-F5344CB8AC3E}">
        <p14:creationId xmlns:p14="http://schemas.microsoft.com/office/powerpoint/2010/main" val="2533047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xmlns=""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4</a:t>
            </a:fld>
            <a:endParaRPr lang="en-GB" dirty="0">
              <a:solidFill>
                <a:schemeClr val="tx1"/>
              </a:solidFill>
            </a:endParaRPr>
          </a:p>
        </p:txBody>
      </p:sp>
      <p:sp>
        <p:nvSpPr>
          <p:cNvPr id="7" name="Titel 1">
            <a:extLst>
              <a:ext uri="{FF2B5EF4-FFF2-40B4-BE49-F238E27FC236}">
                <a16:creationId xmlns:a16="http://schemas.microsoft.com/office/drawing/2014/main" xmlns="" id="{FCC9F453-4004-9442-86F2-60D6043818C9}"/>
              </a:ext>
            </a:extLst>
          </p:cNvPr>
          <p:cNvSpPr>
            <a:spLocks noGrp="1"/>
          </p:cNvSpPr>
          <p:nvPr>
            <p:ph type="ctrTitle"/>
          </p:nvPr>
        </p:nvSpPr>
        <p:spPr>
          <a:xfrm>
            <a:off x="814666" y="770052"/>
            <a:ext cx="5336117" cy="1282170"/>
          </a:xfrm>
        </p:spPr>
        <p:txBody>
          <a:bodyPr>
            <a:normAutofit/>
          </a:bodyPr>
          <a:lstStyle/>
          <a:p>
            <a:pPr algn="l"/>
            <a:r>
              <a:rPr lang="en-GB" sz="4000" b="1" dirty="0">
                <a:latin typeface="Fira Sans" panose="020B0503050000020004" pitchFamily="34" charset="0"/>
                <a:ea typeface="Fira Sans" panose="020B0503050000020004" pitchFamily="34" charset="0"/>
              </a:rPr>
              <a:t>Fridays for Future</a:t>
            </a:r>
          </a:p>
        </p:txBody>
      </p:sp>
      <p:grpSp>
        <p:nvGrpSpPr>
          <p:cNvPr id="9" name="Gruppieren 8">
            <a:extLst>
              <a:ext uri="{FF2B5EF4-FFF2-40B4-BE49-F238E27FC236}">
                <a16:creationId xmlns:a16="http://schemas.microsoft.com/office/drawing/2014/main" xmlns="" id="{CA7D1E6E-AEB5-B249-A637-410A56BDD465}"/>
              </a:ext>
            </a:extLst>
          </p:cNvPr>
          <p:cNvGrpSpPr/>
          <p:nvPr/>
        </p:nvGrpSpPr>
        <p:grpSpPr>
          <a:xfrm>
            <a:off x="814666" y="2529136"/>
            <a:ext cx="5543801" cy="3566749"/>
            <a:chOff x="814666" y="2529136"/>
            <a:chExt cx="5543801" cy="3566749"/>
          </a:xfrm>
        </p:grpSpPr>
        <p:pic>
          <p:nvPicPr>
            <p:cNvPr id="4" name="Grafik 3">
              <a:extLst>
                <a:ext uri="{FF2B5EF4-FFF2-40B4-BE49-F238E27FC236}">
                  <a16:creationId xmlns:a16="http://schemas.microsoft.com/office/drawing/2014/main" xmlns="" id="{FB5CF202-59AA-844F-91E3-3964F0B7EB54}"/>
                </a:ext>
              </a:extLst>
            </p:cNvPr>
            <p:cNvPicPr>
              <a:picLocks noChangeAspect="1"/>
            </p:cNvPicPr>
            <p:nvPr/>
          </p:nvPicPr>
          <p:blipFill>
            <a:blip r:embed="rId3"/>
            <a:stretch>
              <a:fillRect/>
            </a:stretch>
          </p:blipFill>
          <p:spPr>
            <a:xfrm>
              <a:off x="814666" y="2529136"/>
              <a:ext cx="5338218" cy="3558812"/>
            </a:xfrm>
            <a:prstGeom prst="rect">
              <a:avLst/>
            </a:prstGeom>
          </p:spPr>
        </p:pic>
        <p:sp>
          <p:nvSpPr>
            <p:cNvPr id="5" name="Textfeld 4">
              <a:extLst>
                <a:ext uri="{FF2B5EF4-FFF2-40B4-BE49-F238E27FC236}">
                  <a16:creationId xmlns:a16="http://schemas.microsoft.com/office/drawing/2014/main" xmlns="" id="{53A710B3-9C99-D443-B015-A11FDCB69DA1}"/>
                </a:ext>
              </a:extLst>
            </p:cNvPr>
            <p:cNvSpPr txBox="1"/>
            <p:nvPr/>
          </p:nvSpPr>
          <p:spPr>
            <a:xfrm>
              <a:off x="4425950" y="5865053"/>
              <a:ext cx="1932517" cy="230832"/>
            </a:xfrm>
            <a:prstGeom prst="rect">
              <a:avLst/>
            </a:prstGeom>
            <a:noFill/>
          </p:spPr>
          <p:txBody>
            <a:bodyPr wrap="square" rtlCol="0">
              <a:spAutoFit/>
            </a:bodyPr>
            <a:lstStyle/>
            <a:p>
              <a:r>
                <a:rPr lang="de-DE" sz="900" dirty="0">
                  <a:latin typeface="Fira Sans" panose="020B0503050000020004" pitchFamily="34" charset="0"/>
                  <a:ea typeface="Fira Sans" panose="020B0503050000020004" pitchFamily="34" charset="0"/>
                </a:rPr>
                <a:t>Bild: Markus Spiske, Unsplash</a:t>
              </a:r>
            </a:p>
          </p:txBody>
        </p:sp>
      </p:grpSp>
      <p:sp>
        <p:nvSpPr>
          <p:cNvPr id="2" name="Textfeld 1">
            <a:extLst>
              <a:ext uri="{FF2B5EF4-FFF2-40B4-BE49-F238E27FC236}">
                <a16:creationId xmlns:a16="http://schemas.microsoft.com/office/drawing/2014/main" xmlns="" id="{373AABD5-38ED-5445-B42D-6283268F5A46}"/>
              </a:ext>
            </a:extLst>
          </p:cNvPr>
          <p:cNvSpPr txBox="1"/>
          <p:nvPr/>
        </p:nvSpPr>
        <p:spPr>
          <a:xfrm>
            <a:off x="6358467" y="5634220"/>
            <a:ext cx="2976562" cy="461665"/>
          </a:xfrm>
          <a:prstGeom prst="rect">
            <a:avLst/>
          </a:prstGeom>
          <a:noFill/>
        </p:spPr>
        <p:txBody>
          <a:bodyPr wrap="square" rtlCol="0">
            <a:spAutoFit/>
          </a:bodyPr>
          <a:lstStyle/>
          <a:p>
            <a:r>
              <a:rPr lang="de-DE" sz="2400" dirty="0">
                <a:latin typeface="Fira Sans Medium" panose="020B0503050000020004" pitchFamily="34" charset="0"/>
                <a:ea typeface="Fira Sans Medium" panose="020B0503050000020004" pitchFamily="34" charset="0"/>
              </a:rPr>
              <a:t>Wer macht mit?</a:t>
            </a:r>
          </a:p>
        </p:txBody>
      </p:sp>
    </p:spTree>
    <p:extLst>
      <p:ext uri="{BB962C8B-B14F-4D97-AF65-F5344CB8AC3E}">
        <p14:creationId xmlns:p14="http://schemas.microsoft.com/office/powerpoint/2010/main" val="547813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xmlns=""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5</a:t>
            </a:fld>
            <a:endParaRPr lang="en-GB" dirty="0">
              <a:solidFill>
                <a:schemeClr val="tx1"/>
              </a:solidFill>
            </a:endParaRPr>
          </a:p>
        </p:txBody>
      </p:sp>
      <p:sp>
        <p:nvSpPr>
          <p:cNvPr id="7" name="Titel 1">
            <a:extLst>
              <a:ext uri="{FF2B5EF4-FFF2-40B4-BE49-F238E27FC236}">
                <a16:creationId xmlns:a16="http://schemas.microsoft.com/office/drawing/2014/main" xmlns="" id="{FCC9F453-4004-9442-86F2-60D6043818C9}"/>
              </a:ext>
            </a:extLst>
          </p:cNvPr>
          <p:cNvSpPr>
            <a:spLocks noGrp="1"/>
          </p:cNvSpPr>
          <p:nvPr>
            <p:ph type="ctrTitle"/>
          </p:nvPr>
        </p:nvSpPr>
        <p:spPr>
          <a:xfrm>
            <a:off x="660400" y="906158"/>
            <a:ext cx="7045615" cy="1282170"/>
          </a:xfrm>
        </p:spPr>
        <p:txBody>
          <a:bodyPr>
            <a:normAutofit/>
          </a:bodyPr>
          <a:lstStyle/>
          <a:p>
            <a:pPr algn="l"/>
            <a:r>
              <a:rPr lang="de-DE" sz="4000" b="1" dirty="0">
                <a:latin typeface="Fira Sans" panose="020B0503050000020004" pitchFamily="34" charset="0"/>
                <a:ea typeface="Fira Sans" panose="020B0503050000020004" pitchFamily="34" charset="0"/>
              </a:rPr>
              <a:t>Treibhauseffekt und </a:t>
            </a:r>
            <a:br>
              <a:rPr lang="de-DE" sz="4000" b="1" dirty="0">
                <a:latin typeface="Fira Sans" panose="020B0503050000020004" pitchFamily="34" charset="0"/>
                <a:ea typeface="Fira Sans" panose="020B0503050000020004" pitchFamily="34" charset="0"/>
              </a:rPr>
            </a:br>
            <a:r>
              <a:rPr lang="de-DE" sz="4000" b="1" dirty="0">
                <a:latin typeface="Fira Sans" panose="020B0503050000020004" pitchFamily="34" charset="0"/>
                <a:ea typeface="Fira Sans" panose="020B0503050000020004" pitchFamily="34" charset="0"/>
              </a:rPr>
              <a:t>Klimawandel</a:t>
            </a:r>
          </a:p>
        </p:txBody>
      </p:sp>
      <p:grpSp>
        <p:nvGrpSpPr>
          <p:cNvPr id="12" name="Gruppieren 11">
            <a:extLst>
              <a:ext uri="{FF2B5EF4-FFF2-40B4-BE49-F238E27FC236}">
                <a16:creationId xmlns:a16="http://schemas.microsoft.com/office/drawing/2014/main" xmlns="" id="{641BE807-B10B-436A-9EC4-4BD1B2101C5F}"/>
              </a:ext>
            </a:extLst>
          </p:cNvPr>
          <p:cNvGrpSpPr/>
          <p:nvPr/>
        </p:nvGrpSpPr>
        <p:grpSpPr>
          <a:xfrm>
            <a:off x="763807" y="2431225"/>
            <a:ext cx="6505249" cy="3557112"/>
            <a:chOff x="2346325" y="1906532"/>
            <a:chExt cx="6264275" cy="3411594"/>
          </a:xfrm>
        </p:grpSpPr>
        <p:pic>
          <p:nvPicPr>
            <p:cNvPr id="13" name="Picture 3">
              <a:extLst>
                <a:ext uri="{FF2B5EF4-FFF2-40B4-BE49-F238E27FC236}">
                  <a16:creationId xmlns:a16="http://schemas.microsoft.com/office/drawing/2014/main" xmlns="" id="{0EA504B6-1B0C-455F-B6B6-63B04E87F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325" y="1906532"/>
              <a:ext cx="6264275" cy="3402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feld 8">
              <a:extLst>
                <a:ext uri="{FF2B5EF4-FFF2-40B4-BE49-F238E27FC236}">
                  <a16:creationId xmlns:a16="http://schemas.microsoft.com/office/drawing/2014/main" xmlns="" id="{BAA2CF7C-7083-4A02-B521-3855A9BCE66F}"/>
                </a:ext>
              </a:extLst>
            </p:cNvPr>
            <p:cNvSpPr txBox="1">
              <a:spLocks noChangeArrowheads="1"/>
            </p:cNvSpPr>
            <p:nvPr/>
          </p:nvSpPr>
          <p:spPr bwMode="auto">
            <a:xfrm>
              <a:off x="2528028" y="4776789"/>
              <a:ext cx="1259644" cy="541337"/>
            </a:xfrm>
            <a:prstGeom prst="rect">
              <a:avLst/>
            </a:prstGeom>
            <a:solidFill>
              <a:sysClr val="window" lastClr="FFFFFF"/>
            </a:solidFill>
            <a:ln w="9525">
              <a:solidFill>
                <a:sysClr val="windowText" lastClr="000000"/>
              </a:solidFill>
              <a:miter lim="800000"/>
              <a:headEnd/>
              <a:tailEnd/>
            </a:ln>
          </p:spPr>
          <p:txBody>
            <a:bodyPr lIns="0" tIns="0" rIns="0" bIns="0" anchor="ctr"/>
            <a:lstStyle/>
            <a:p>
              <a:pPr marL="0" marR="0" lvl="0" indent="0" algn="ctr" defTabSz="914400" eaLnBrk="1" fontAlgn="auto" latinLnBrk="0" hangingPunct="1">
                <a:lnSpc>
                  <a:spcPct val="100000"/>
                </a:lnSpc>
                <a:spcBef>
                  <a:spcPts val="0"/>
                </a:spcBef>
                <a:spcAft>
                  <a:spcPts val="0"/>
                </a:spcAft>
                <a:buClr>
                  <a:srgbClr val="E7E6E6"/>
                </a:buClr>
                <a:buSzPct val="140000"/>
                <a:buFont typeface="Times New Roman" panose="02020603050405020304" pitchFamily="18" charset="0"/>
                <a:buNone/>
                <a:tabLst/>
                <a:defRPr/>
              </a:pPr>
              <a:r>
                <a:rPr kumimoji="0" lang="de-DE" altLang="de-DE" sz="1600" b="0" i="0" u="none" strike="noStrike" kern="0" cap="none" spc="0" normalizeH="0" baseline="0" noProof="0" dirty="0">
                  <a:ln>
                    <a:noFill/>
                  </a:ln>
                  <a:solidFill>
                    <a:prstClr val="black"/>
                  </a:solidFill>
                  <a:effectLst/>
                  <a:uLnTx/>
                  <a:uFillTx/>
                  <a:latin typeface="Verdana" panose="020B0604030504040204" pitchFamily="34" charset="0"/>
                </a:rPr>
                <a:t>Atmosphäre</a:t>
              </a:r>
            </a:p>
          </p:txBody>
        </p:sp>
        <p:sp>
          <p:nvSpPr>
            <p:cNvPr id="16" name="Textfeld 12">
              <a:extLst>
                <a:ext uri="{FF2B5EF4-FFF2-40B4-BE49-F238E27FC236}">
                  <a16:creationId xmlns:a16="http://schemas.microsoft.com/office/drawing/2014/main" xmlns="" id="{02E22B9A-3DCD-4D79-B181-58A1FC3EE4FE}"/>
                </a:ext>
              </a:extLst>
            </p:cNvPr>
            <p:cNvSpPr txBox="1">
              <a:spLocks noChangeArrowheads="1"/>
            </p:cNvSpPr>
            <p:nvPr/>
          </p:nvSpPr>
          <p:spPr bwMode="auto">
            <a:xfrm>
              <a:off x="4386920" y="2305050"/>
              <a:ext cx="1944499" cy="520700"/>
            </a:xfrm>
            <a:prstGeom prst="rect">
              <a:avLst/>
            </a:prstGeom>
            <a:solidFill>
              <a:sysClr val="window" lastClr="FFFFFF"/>
            </a:solidFill>
            <a:ln w="9525">
              <a:solidFill>
                <a:sysClr val="windowText" lastClr="000000"/>
              </a:solidFill>
              <a:miter lim="800000"/>
              <a:headEnd/>
              <a:tailEnd/>
            </a:ln>
          </p:spPr>
          <p:txBody>
            <a:bodyPr lIns="0" tIns="0" rIns="0" bIns="0" anchor="ctr"/>
            <a:lstStyle/>
            <a:p>
              <a:pPr marL="0" marR="0" lvl="0" indent="0" algn="ctr" defTabSz="914400" eaLnBrk="1" fontAlgn="auto" latinLnBrk="0" hangingPunct="1">
                <a:lnSpc>
                  <a:spcPct val="100000"/>
                </a:lnSpc>
                <a:spcBef>
                  <a:spcPts val="1200"/>
                </a:spcBef>
                <a:spcAft>
                  <a:spcPts val="0"/>
                </a:spcAft>
                <a:buClr>
                  <a:srgbClr val="E7E6E6"/>
                </a:buClr>
                <a:buSzPct val="140000"/>
                <a:buFontTx/>
                <a:buNone/>
                <a:tabLst/>
                <a:defRPr/>
              </a:pPr>
              <a:r>
                <a:rPr kumimoji="0" lang="de-DE" altLang="de-DE" sz="1600" b="0" i="0" u="none" strike="noStrike" kern="0" cap="none" spc="0" normalizeH="0" baseline="0" noProof="0" dirty="0">
                  <a:ln>
                    <a:noFill/>
                  </a:ln>
                  <a:solidFill>
                    <a:prstClr val="black"/>
                  </a:solidFill>
                  <a:effectLst/>
                  <a:uLnTx/>
                  <a:uFillTx/>
                  <a:latin typeface="Verdana" panose="020B0604030504040204" pitchFamily="34" charset="0"/>
                </a:rPr>
                <a:t>Wärme der Erde</a:t>
              </a:r>
            </a:p>
          </p:txBody>
        </p:sp>
        <p:sp>
          <p:nvSpPr>
            <p:cNvPr id="15" name="Textfeld 11">
              <a:extLst>
                <a:ext uri="{FF2B5EF4-FFF2-40B4-BE49-F238E27FC236}">
                  <a16:creationId xmlns:a16="http://schemas.microsoft.com/office/drawing/2014/main" xmlns="" id="{D8EA6097-0891-4B2A-B91F-72323A112E2C}"/>
                </a:ext>
              </a:extLst>
            </p:cNvPr>
            <p:cNvSpPr txBox="1">
              <a:spLocks noChangeArrowheads="1"/>
            </p:cNvSpPr>
            <p:nvPr/>
          </p:nvSpPr>
          <p:spPr bwMode="auto">
            <a:xfrm>
              <a:off x="2346325" y="3284538"/>
              <a:ext cx="1881611" cy="481012"/>
            </a:xfrm>
            <a:prstGeom prst="rect">
              <a:avLst/>
            </a:prstGeom>
            <a:solidFill>
              <a:sysClr val="window" lastClr="FFFFFF"/>
            </a:solidFill>
            <a:ln w="9525">
              <a:solidFill>
                <a:sysClr val="windowText" lastClr="000000"/>
              </a:solidFill>
              <a:miter lim="800000"/>
              <a:headEnd/>
              <a:tailEnd/>
            </a:ln>
          </p:spPr>
          <p:txBody>
            <a:bodyPr lIns="0" tIns="0" rIns="0" bIns="0" anchor="ctr"/>
            <a:lstStyle/>
            <a:p>
              <a:pPr marL="0" marR="0" lvl="0" indent="0" algn="ctr" defTabSz="914400" eaLnBrk="1" fontAlgn="auto" latinLnBrk="0" hangingPunct="1">
                <a:lnSpc>
                  <a:spcPct val="100000"/>
                </a:lnSpc>
                <a:spcBef>
                  <a:spcPts val="0"/>
                </a:spcBef>
                <a:spcAft>
                  <a:spcPts val="0"/>
                </a:spcAft>
                <a:buClr>
                  <a:srgbClr val="E7E6E6"/>
                </a:buClr>
                <a:buSzPct val="140000"/>
                <a:buFont typeface="Times New Roman" panose="02020603050405020304" pitchFamily="18" charset="0"/>
                <a:buNone/>
                <a:tabLst/>
                <a:defRPr/>
              </a:pPr>
              <a:r>
                <a:rPr kumimoji="0" lang="de-DE" altLang="de-DE" sz="1600" b="0" i="0" u="none" strike="noStrike" kern="0" cap="none" spc="0" normalizeH="0" baseline="0" noProof="0" dirty="0">
                  <a:ln>
                    <a:noFill/>
                  </a:ln>
                  <a:solidFill>
                    <a:prstClr val="black"/>
                  </a:solidFill>
                  <a:effectLst/>
                  <a:uLnTx/>
                  <a:uFillTx/>
                  <a:latin typeface="Verdana" panose="020B0604030504040204" pitchFamily="34" charset="0"/>
                </a:rPr>
                <a:t>Treibhausgase</a:t>
              </a:r>
            </a:p>
          </p:txBody>
        </p:sp>
        <p:sp>
          <p:nvSpPr>
            <p:cNvPr id="17" name="Textfeld 13">
              <a:extLst>
                <a:ext uri="{FF2B5EF4-FFF2-40B4-BE49-F238E27FC236}">
                  <a16:creationId xmlns:a16="http://schemas.microsoft.com/office/drawing/2014/main" xmlns="" id="{4DAA9441-E19D-43AA-B8C2-D283757EDCDD}"/>
                </a:ext>
              </a:extLst>
            </p:cNvPr>
            <p:cNvSpPr txBox="1">
              <a:spLocks noChangeArrowheads="1"/>
            </p:cNvSpPr>
            <p:nvPr/>
          </p:nvSpPr>
          <p:spPr bwMode="auto">
            <a:xfrm>
              <a:off x="7163028" y="3244850"/>
              <a:ext cx="1357481" cy="520700"/>
            </a:xfrm>
            <a:prstGeom prst="rect">
              <a:avLst/>
            </a:prstGeom>
            <a:solidFill>
              <a:sysClr val="window" lastClr="FFFFFF"/>
            </a:solidFill>
            <a:ln w="9525">
              <a:solidFill>
                <a:sysClr val="windowText" lastClr="000000"/>
              </a:solidFill>
              <a:miter lim="800000"/>
              <a:headEnd/>
              <a:tailEnd/>
            </a:ln>
          </p:spPr>
          <p:txBody>
            <a:bodyPr lIns="0" tIns="0" rIns="0" bIns="0" anchor="ctr"/>
            <a:lstStyle/>
            <a:p>
              <a:pPr marL="0" marR="0" lvl="0" indent="0" algn="ctr" defTabSz="914400" eaLnBrk="1" fontAlgn="auto" latinLnBrk="0" hangingPunct="1">
                <a:lnSpc>
                  <a:spcPct val="100000"/>
                </a:lnSpc>
                <a:spcBef>
                  <a:spcPts val="0"/>
                </a:spcBef>
                <a:spcAft>
                  <a:spcPts val="0"/>
                </a:spcAft>
                <a:buClr>
                  <a:srgbClr val="E7E6E6"/>
                </a:buClr>
                <a:buSzPct val="140000"/>
                <a:buFont typeface="Times New Roman" panose="02020603050405020304" pitchFamily="18" charset="0"/>
                <a:buNone/>
                <a:tabLst/>
                <a:defRPr/>
              </a:pPr>
              <a:r>
                <a:rPr kumimoji="0" lang="de-DE" altLang="de-DE" sz="1600" b="0" i="0" u="none" strike="noStrike" kern="0" cap="none" spc="0" normalizeH="0" baseline="0" noProof="0" dirty="0">
                  <a:ln>
                    <a:noFill/>
                  </a:ln>
                  <a:solidFill>
                    <a:prstClr val="black"/>
                  </a:solidFill>
                  <a:effectLst/>
                  <a:uLnTx/>
                  <a:uFillTx/>
                  <a:latin typeface="Verdana" panose="020B0604030504040204" pitchFamily="34" charset="0"/>
                </a:rPr>
                <a:t>Sonnenlicht</a:t>
              </a:r>
            </a:p>
          </p:txBody>
        </p:sp>
      </p:grpSp>
      <p:sp>
        <p:nvSpPr>
          <p:cNvPr id="18" name="Footer Placeholder 4">
            <a:extLst>
              <a:ext uri="{FF2B5EF4-FFF2-40B4-BE49-F238E27FC236}">
                <a16:creationId xmlns:a16="http://schemas.microsoft.com/office/drawing/2014/main" xmlns="" id="{9F761D58-B818-9B42-8431-22E346E594C5}"/>
              </a:ext>
            </a:extLst>
          </p:cNvPr>
          <p:cNvSpPr>
            <a:spLocks noGrp="1"/>
          </p:cNvSpPr>
          <p:nvPr>
            <p:ph type="ftr" sz="quarter" idx="11"/>
          </p:nvPr>
        </p:nvSpPr>
        <p:spPr>
          <a:xfrm>
            <a:off x="3281362" y="6463032"/>
            <a:ext cx="3343275" cy="365125"/>
          </a:xfrm>
        </p:spPr>
        <p:txBody>
          <a:bodyPr/>
          <a:lstStyle/>
          <a:p>
            <a:r>
              <a:rPr lang="en-GB" dirty="0"/>
              <a:t>BNTextillabor</a:t>
            </a:r>
          </a:p>
        </p:txBody>
      </p:sp>
      <p:sp>
        <p:nvSpPr>
          <p:cNvPr id="3" name="Textfeld 2">
            <a:extLst>
              <a:ext uri="{FF2B5EF4-FFF2-40B4-BE49-F238E27FC236}">
                <a16:creationId xmlns:a16="http://schemas.microsoft.com/office/drawing/2014/main" xmlns="" id="{A0828E5D-424F-BC41-A33A-DB49626C244C}"/>
              </a:ext>
            </a:extLst>
          </p:cNvPr>
          <p:cNvSpPr txBox="1"/>
          <p:nvPr/>
        </p:nvSpPr>
        <p:spPr>
          <a:xfrm>
            <a:off x="3087906" y="5990411"/>
            <a:ext cx="5878293" cy="230832"/>
          </a:xfrm>
          <a:prstGeom prst="rect">
            <a:avLst/>
          </a:prstGeom>
          <a:noFill/>
        </p:spPr>
        <p:txBody>
          <a:bodyPr wrap="square" rtlCol="0">
            <a:spAutoFit/>
          </a:bodyPr>
          <a:lstStyle/>
          <a:p>
            <a:r>
              <a:rPr lang="de-DE" sz="900" dirty="0">
                <a:latin typeface="Fira Sans" panose="020B0503050000020004" pitchFamily="34" charset="0"/>
                <a:ea typeface="Fira Sans" panose="020B0503050000020004" pitchFamily="34" charset="0"/>
              </a:rPr>
              <a:t>Bild nach Lars Ebbersmeyer (Own </a:t>
            </a:r>
            <a:r>
              <a:rPr lang="de-DE" sz="900" dirty="0" err="1">
                <a:latin typeface="Fira Sans" panose="020B0503050000020004" pitchFamily="34" charset="0"/>
                <a:ea typeface="Fira Sans" panose="020B0503050000020004" pitchFamily="34" charset="0"/>
              </a:rPr>
              <a:t>work</a:t>
            </a:r>
            <a:r>
              <a:rPr lang="de-DE" sz="900" dirty="0">
                <a:latin typeface="Fira Sans" panose="020B0503050000020004" pitchFamily="34" charset="0"/>
                <a:ea typeface="Fira Sans" panose="020B0503050000020004" pitchFamily="34" charset="0"/>
              </a:rPr>
              <a:t>) [</a:t>
            </a:r>
            <a:r>
              <a:rPr lang="de-DE" sz="900" dirty="0">
                <a:latin typeface="Fira Sans" panose="020B0503050000020004" pitchFamily="34" charset="0"/>
                <a:ea typeface="Fira Sans" panose="020B0503050000020004" pitchFamily="34" charset="0"/>
                <a:hlinkClick r:id="rId4"/>
              </a:rPr>
              <a:t>CC BY-SA 4.0</a:t>
            </a:r>
            <a:r>
              <a:rPr lang="de-DE" sz="900" dirty="0">
                <a:latin typeface="Fira Sans" panose="020B0503050000020004" pitchFamily="34" charset="0"/>
                <a:ea typeface="Fira Sans" panose="020B0503050000020004" pitchFamily="34" charset="0"/>
              </a:rPr>
              <a:t>], </a:t>
            </a:r>
            <a:r>
              <a:rPr lang="de-DE" sz="900" dirty="0">
                <a:latin typeface="Fira Sans" panose="020B0503050000020004" pitchFamily="34" charset="0"/>
                <a:ea typeface="Fira Sans" panose="020B0503050000020004" pitchFamily="34" charset="0"/>
                <a:hlinkClick r:id="rId5"/>
              </a:rPr>
              <a:t>via Wikimedia Commons</a:t>
            </a:r>
            <a:endParaRPr lang="de-DE" sz="900" dirty="0">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844578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4" name="TextShape 1"/>
          <p:cNvSpPr txBox="1"/>
          <p:nvPr/>
        </p:nvSpPr>
        <p:spPr>
          <a:xfrm>
            <a:off x="681120" y="2796120"/>
            <a:ext cx="8419680" cy="2387160"/>
          </a:xfrm>
          <a:prstGeom prst="rect">
            <a:avLst/>
          </a:prstGeom>
          <a:noFill/>
          <a:ln>
            <a:noFill/>
          </a:ln>
        </p:spPr>
        <p:txBody>
          <a:bodyPr lIns="90000" tIns="45000" rIns="90000" bIns="45000" anchor="b">
            <a:noAutofit/>
          </a:bodyPr>
          <a:lstStyle/>
          <a:p>
            <a:pPr algn="ctr">
              <a:lnSpc>
                <a:spcPct val="90000"/>
              </a:lnSpc>
            </a:pPr>
            <a:r>
              <a:rPr lang="de-DE" sz="4400" b="1" strike="noStrike" spc="-1" dirty="0">
                <a:latin typeface="Fira Sans"/>
                <a:ea typeface="Fira Sans"/>
              </a:rPr>
              <a:t>Vielen Dank! </a:t>
            </a:r>
            <a:endParaRPr lang="en-US" sz="4400" b="0" strike="noStrike" spc="-1" dirty="0">
              <a:latin typeface="Calibri"/>
            </a:endParaRPr>
          </a:p>
        </p:txBody>
      </p:sp>
      <p:sp>
        <p:nvSpPr>
          <p:cNvPr id="465" name="TextShape 2"/>
          <p:cNvSpPr txBox="1"/>
          <p:nvPr/>
        </p:nvSpPr>
        <p:spPr>
          <a:xfrm>
            <a:off x="6996240" y="6447960"/>
            <a:ext cx="2228400" cy="364680"/>
          </a:xfrm>
          <a:prstGeom prst="rect">
            <a:avLst/>
          </a:prstGeom>
          <a:noFill/>
          <a:ln>
            <a:noFill/>
          </a:ln>
        </p:spPr>
        <p:txBody>
          <a:bodyPr anchor="ctr">
            <a:noAutofit/>
          </a:bodyPr>
          <a:lstStyle/>
          <a:p>
            <a:pPr algn="r">
              <a:lnSpc>
                <a:spcPct val="100000"/>
              </a:lnSpc>
            </a:pPr>
            <a:fld id="{48D65195-4590-4622-ABBE-9BA2E3343CB6}" type="slidenum">
              <a:rPr lang="en-GB" sz="1200" b="0" strike="noStrike" spc="-1">
                <a:latin typeface="Calibri"/>
              </a:rPr>
              <a:t>6</a:t>
            </a:fld>
            <a:endParaRPr lang="de-DE" sz="1200" b="0" strike="noStrike" spc="-1" dirty="0">
              <a:latin typeface="Calibri"/>
            </a:endParaRPr>
          </a:p>
        </p:txBody>
      </p:sp>
    </p:spTree>
    <p:extLst>
      <p:ext uri="{BB962C8B-B14F-4D97-AF65-F5344CB8AC3E}">
        <p14:creationId xmlns:p14="http://schemas.microsoft.com/office/powerpoint/2010/main" val="347508737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p15="http://schemas.microsoft.com/office/powerpoint/2012/main" xmlns="">
      <p:transition spd="slow" advTm="2000"/>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äsentation_Master_BNT" id="{F3C33104-F7C4-D643-AAE7-DA740E253EE6}" vid="{69E3FEC4-10B2-724C-A60E-193F45A7AFF1}"/>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755</Words>
  <Application>Microsoft Office PowerPoint</Application>
  <PresentationFormat>A4-Papier (210x297 mm)</PresentationFormat>
  <Paragraphs>115</Paragraphs>
  <Slides>6</Slides>
  <Notes>6</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6</vt:i4>
      </vt:variant>
    </vt:vector>
  </HeadingPairs>
  <TitlesOfParts>
    <vt:vector size="16" baseType="lpstr">
      <vt:lpstr>Arial</vt:lpstr>
      <vt:lpstr>Calibri</vt:lpstr>
      <vt:lpstr>Calibri Light</vt:lpstr>
      <vt:lpstr>Fira Sans</vt:lpstr>
      <vt:lpstr>Fira Sans Light</vt:lpstr>
      <vt:lpstr>Fira Sans Medium</vt:lpstr>
      <vt:lpstr>Fire Sans Medium</vt:lpstr>
      <vt:lpstr>Times New Roman</vt:lpstr>
      <vt:lpstr>Verdana</vt:lpstr>
      <vt:lpstr>Office</vt:lpstr>
      <vt:lpstr>PowerPoint-Präsentation</vt:lpstr>
      <vt:lpstr>PowerPoint-Präsentation</vt:lpstr>
      <vt:lpstr>PowerPoint-Präsentation</vt:lpstr>
      <vt:lpstr>Fridays for Future</vt:lpstr>
      <vt:lpstr>Treibhauseffekt und  Klimawandel</vt:lpstr>
      <vt:lpstr>PowerPoint-Präsentation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Christian Gentsch</dc:creator>
  <cp:keywords/>
  <dc:description/>
  <cp:lastModifiedBy>Goerke</cp:lastModifiedBy>
  <cp:revision>411</cp:revision>
  <dcterms:created xsi:type="dcterms:W3CDTF">2020-01-29T15:16:36Z</dcterms:created>
  <dcterms:modified xsi:type="dcterms:W3CDTF">2021-07-05T13:40:40Z</dcterms:modified>
  <cp:category/>
</cp:coreProperties>
</file>