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57" r:id="rId3"/>
    <p:sldId id="258" r:id="rId4"/>
    <p:sldId id="263" r:id="rId5"/>
    <p:sldId id="264" r:id="rId6"/>
    <p:sldId id="259" r:id="rId7"/>
    <p:sldId id="260" r:id="rId8"/>
    <p:sldId id="265" r:id="rId9"/>
    <p:sldId id="266" r:id="rId10"/>
    <p:sldId id="267" r:id="rId11"/>
    <p:sldId id="268" r:id="rId12"/>
    <p:sldId id="288" r:id="rId13"/>
    <p:sldId id="261" r:id="rId14"/>
    <p:sldId id="269" r:id="rId15"/>
    <p:sldId id="274" r:id="rId16"/>
    <p:sldId id="275" r:id="rId17"/>
    <p:sldId id="276" r:id="rId18"/>
    <p:sldId id="282" r:id="rId19"/>
    <p:sldId id="283" r:id="rId20"/>
    <p:sldId id="280" r:id="rId21"/>
    <p:sldId id="284" r:id="rId22"/>
    <p:sldId id="285" r:id="rId23"/>
    <p:sldId id="286" r:id="rId24"/>
    <p:sldId id="270" r:id="rId25"/>
    <p:sldId id="291" r:id="rId26"/>
    <p:sldId id="293" r:id="rId27"/>
    <p:sldId id="281" r:id="rId28"/>
    <p:sldId id="297" r:id="rId29"/>
    <p:sldId id="262" r:id="rId30"/>
    <p:sldId id="294" r:id="rId31"/>
    <p:sldId id="287"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0207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056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3740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9245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6788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392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5517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1266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669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02892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3599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80247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2" r:id="rId6"/>
    <p:sldLayoutId id="2147483828" r:id="rId7"/>
    <p:sldLayoutId id="2147483829" r:id="rId8"/>
    <p:sldLayoutId id="2147483830" r:id="rId9"/>
    <p:sldLayoutId id="2147483831" r:id="rId10"/>
    <p:sldLayoutId id="2147483833"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C7D23DA-984E-B293-EE70-D7AE4E3CF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97"/>
          <a:stretch/>
        </p:blipFill>
        <p:spPr bwMode="auto">
          <a:xfrm>
            <a:off x="-1" y="199629"/>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01D205-BEA3-556A-5373-DD7732EF6CDB}"/>
              </a:ext>
            </a:extLst>
          </p:cNvPr>
          <p:cNvSpPr>
            <a:spLocks noGrp="1"/>
          </p:cNvSpPr>
          <p:nvPr>
            <p:ph type="ctrTitle"/>
          </p:nvPr>
        </p:nvSpPr>
        <p:spPr>
          <a:xfrm>
            <a:off x="5110208" y="3357346"/>
            <a:ext cx="6346001" cy="792479"/>
          </a:xfrm>
        </p:spPr>
        <p:txBody>
          <a:bodyPr>
            <a:normAutofit fontScale="90000"/>
          </a:bodyPr>
          <a:lstStyle/>
          <a:p>
            <a:r>
              <a:rPr lang="en-US" sz="2600" dirty="0">
                <a:solidFill>
                  <a:schemeClr val="tx1"/>
                </a:solidFill>
              </a:rPr>
              <a:t>The Economic Effects of the Abolition of Serfdom:</a:t>
            </a:r>
            <a:br>
              <a:rPr lang="en-US" sz="2600" dirty="0">
                <a:solidFill>
                  <a:schemeClr val="tx1"/>
                </a:solidFill>
              </a:rPr>
            </a:br>
            <a:r>
              <a:rPr lang="en-US" sz="2600" dirty="0">
                <a:solidFill>
                  <a:schemeClr val="tx1"/>
                </a:solidFill>
              </a:rPr>
              <a:t>Evidence from the Russian Empire</a:t>
            </a:r>
            <a:endParaRPr lang="en-GB" sz="2600" dirty="0">
              <a:solidFill>
                <a:schemeClr val="tx1"/>
              </a:solidFill>
            </a:endParaRPr>
          </a:p>
        </p:txBody>
      </p:sp>
      <p:sp>
        <p:nvSpPr>
          <p:cNvPr id="3" name="Untertitel 2">
            <a:extLst>
              <a:ext uri="{FF2B5EF4-FFF2-40B4-BE49-F238E27FC236}">
                <a16:creationId xmlns:a16="http://schemas.microsoft.com/office/drawing/2014/main" id="{2CC05415-AFA7-F242-C982-D749818A2B86}"/>
              </a:ext>
            </a:extLst>
          </p:cNvPr>
          <p:cNvSpPr>
            <a:spLocks noGrp="1"/>
          </p:cNvSpPr>
          <p:nvPr>
            <p:ph type="subTitle" idx="1"/>
          </p:nvPr>
        </p:nvSpPr>
        <p:spPr>
          <a:xfrm>
            <a:off x="5110208" y="4176496"/>
            <a:ext cx="5958496" cy="514889"/>
          </a:xfrm>
        </p:spPr>
        <p:txBody>
          <a:bodyPr>
            <a:normAutofit lnSpcReduction="10000"/>
          </a:bodyPr>
          <a:lstStyle/>
          <a:p>
            <a:pPr>
              <a:lnSpc>
                <a:spcPct val="100000"/>
              </a:lnSpc>
            </a:pPr>
            <a:r>
              <a:rPr lang="en-US" sz="1500" b="0" i="1" u="none" strike="noStrike" baseline="0" dirty="0">
                <a:latin typeface="TimesLTStd-Italic"/>
              </a:rPr>
              <a:t>By </a:t>
            </a:r>
            <a:r>
              <a:rPr lang="en-US" sz="1500" b="0" i="0" u="none" strike="noStrike" baseline="0" dirty="0">
                <a:latin typeface="TimesLTStd-Roman"/>
              </a:rPr>
              <a:t>Andrei </a:t>
            </a:r>
            <a:r>
              <a:rPr lang="en-US" sz="1500" b="0" i="0" u="none" strike="noStrike" baseline="0" dirty="0" err="1">
                <a:latin typeface="TimesLTStd-Roman"/>
              </a:rPr>
              <a:t>Markevich</a:t>
            </a:r>
            <a:r>
              <a:rPr lang="en-US" sz="1500" b="0" i="0" u="none" strike="noStrike" baseline="0" dirty="0">
                <a:latin typeface="TimesLTStd-Roman"/>
              </a:rPr>
              <a:t> and Ekaterina </a:t>
            </a:r>
            <a:r>
              <a:rPr lang="en-US" sz="1500" b="0" i="0" u="none" strike="noStrike" baseline="0" dirty="0" err="1">
                <a:latin typeface="TimesLTStd-Roman"/>
              </a:rPr>
              <a:t>Zhuravskaya</a:t>
            </a:r>
            <a:endParaRPr lang="en-GB" sz="1500" dirty="0"/>
          </a:p>
        </p:txBody>
      </p:sp>
      <p:cxnSp>
        <p:nvCxnSpPr>
          <p:cNvPr id="1037" name="Straight Connector 103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039"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feld 3">
            <a:extLst>
              <a:ext uri="{FF2B5EF4-FFF2-40B4-BE49-F238E27FC236}">
                <a16:creationId xmlns:a16="http://schemas.microsoft.com/office/drawing/2014/main" id="{9429761F-8917-E5E2-2946-2BA05EA95A81}"/>
              </a:ext>
            </a:extLst>
          </p:cNvPr>
          <p:cNvSpPr txBox="1"/>
          <p:nvPr/>
        </p:nvSpPr>
        <p:spPr>
          <a:xfrm>
            <a:off x="5110208" y="4971406"/>
            <a:ext cx="4815572" cy="338554"/>
          </a:xfrm>
          <a:prstGeom prst="rect">
            <a:avLst/>
          </a:prstGeom>
          <a:noFill/>
        </p:spPr>
        <p:txBody>
          <a:bodyPr wrap="square" rtlCol="0">
            <a:spAutoFit/>
          </a:bodyPr>
          <a:lstStyle/>
          <a:p>
            <a:r>
              <a:rPr lang="de-DE" sz="1600" dirty="0"/>
              <a:t>SEMINAR EMPIRISCHE STUDIEN MIT R (M)</a:t>
            </a:r>
          </a:p>
        </p:txBody>
      </p:sp>
    </p:spTree>
    <p:extLst>
      <p:ext uri="{BB962C8B-B14F-4D97-AF65-F5344CB8AC3E}">
        <p14:creationId xmlns:p14="http://schemas.microsoft.com/office/powerpoint/2010/main" val="356533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93A2-6AF2-A561-1840-4337BFBF05F6}"/>
              </a:ext>
            </a:extLst>
          </p:cNvPr>
          <p:cNvSpPr>
            <a:spLocks noGrp="1"/>
          </p:cNvSpPr>
          <p:nvPr>
            <p:ph type="title"/>
          </p:nvPr>
        </p:nvSpPr>
        <p:spPr>
          <a:xfrm>
            <a:off x="6411685" y="634946"/>
            <a:ext cx="5127171" cy="1450757"/>
          </a:xfrm>
        </p:spPr>
        <p:txBody>
          <a:bodyPr>
            <a:normAutofit/>
          </a:bodyPr>
          <a:lstStyle/>
          <a:p>
            <a:r>
              <a:rPr lang="en-GB" dirty="0"/>
              <a:t>3. </a:t>
            </a:r>
            <a:r>
              <a:rPr lang="en-GB" dirty="0" err="1"/>
              <a:t>Daten</a:t>
            </a:r>
            <a:r>
              <a:rPr lang="en-GB" dirty="0"/>
              <a:t>:</a:t>
            </a:r>
            <a:br>
              <a:rPr lang="en-GB" dirty="0"/>
            </a:br>
            <a:r>
              <a:rPr lang="en-GB" dirty="0" err="1"/>
              <a:t>Instrumente</a:t>
            </a:r>
            <a:endParaRPr lang="en-GB" dirty="0"/>
          </a:p>
        </p:txBody>
      </p:sp>
      <p:pic>
        <p:nvPicPr>
          <p:cNvPr id="5" name="Grafik 4">
            <a:extLst>
              <a:ext uri="{FF2B5EF4-FFF2-40B4-BE49-F238E27FC236}">
                <a16:creationId xmlns:a16="http://schemas.microsoft.com/office/drawing/2014/main" id="{DBD68B06-198B-0BA5-A349-6576B21EE934}"/>
              </a:ext>
            </a:extLst>
          </p:cNvPr>
          <p:cNvPicPr>
            <a:picLocks noChangeAspect="1"/>
          </p:cNvPicPr>
          <p:nvPr/>
        </p:nvPicPr>
        <p:blipFill>
          <a:blip r:embed="rId2"/>
          <a:stretch>
            <a:fillRect/>
          </a:stretch>
        </p:blipFill>
        <p:spPr>
          <a:xfrm>
            <a:off x="393201" y="393540"/>
            <a:ext cx="5365338" cy="5603486"/>
          </a:xfrm>
          <a:prstGeom prst="rect">
            <a:avLst/>
          </a:prstGeom>
        </p:spPr>
      </p:pic>
      <p:sp>
        <p:nvSpPr>
          <p:cNvPr id="3" name="Inhaltsplatzhalter 2">
            <a:extLst>
              <a:ext uri="{FF2B5EF4-FFF2-40B4-BE49-F238E27FC236}">
                <a16:creationId xmlns:a16="http://schemas.microsoft.com/office/drawing/2014/main" id="{4F6C08A1-B321-45FF-E6A3-E69BA459E893}"/>
              </a:ext>
            </a:extLst>
          </p:cNvPr>
          <p:cNvSpPr>
            <a:spLocks noGrp="1"/>
          </p:cNvSpPr>
          <p:nvPr>
            <p:ph idx="1"/>
          </p:nvPr>
        </p:nvSpPr>
        <p:spPr>
          <a:xfrm>
            <a:off x="6411684" y="2407436"/>
            <a:ext cx="5127172" cy="3461658"/>
          </a:xfrm>
        </p:spPr>
        <p:txBody>
          <a:bodyPr>
            <a:normAutofit/>
          </a:bodyPr>
          <a:lstStyle/>
          <a:p>
            <a:pPr>
              <a:buFont typeface="Arial" panose="020B0604020202020204" pitchFamily="34" charset="0"/>
              <a:buChar char="•"/>
            </a:pPr>
            <a:r>
              <a:rPr lang="de-DE" dirty="0"/>
              <a:t>Instrument für Anteil der Leibeigenen:</a:t>
            </a:r>
            <a:br>
              <a:rPr lang="de-DE" dirty="0"/>
            </a:br>
            <a:r>
              <a:rPr lang="de-DE" dirty="0"/>
              <a:t>Anteil der klösterlichen Leibeigenen zwischen 1796 und 1814</a:t>
            </a:r>
          </a:p>
          <a:p>
            <a:pPr>
              <a:buFont typeface="Arial" panose="020B0604020202020204" pitchFamily="34" charset="0"/>
              <a:buChar char="•"/>
            </a:pPr>
            <a:r>
              <a:rPr lang="de-DE" dirty="0"/>
              <a:t>Instrument für den Anteil der Leibeigenen mit unterzeichneten Ablöseverträgen:</a:t>
            </a:r>
            <a:br>
              <a:rPr lang="de-DE" dirty="0"/>
            </a:br>
            <a:r>
              <a:rPr lang="de-DE" dirty="0"/>
              <a:t>Verschuldung der Landbesitzer</a:t>
            </a:r>
          </a:p>
        </p:txBody>
      </p:sp>
      <p:sp>
        <p:nvSpPr>
          <p:cNvPr id="4" name="Rechteck 3">
            <a:extLst>
              <a:ext uri="{FF2B5EF4-FFF2-40B4-BE49-F238E27FC236}">
                <a16:creationId xmlns:a16="http://schemas.microsoft.com/office/drawing/2014/main" id="{3505579A-3882-44EC-DBB0-963C09C327E8}"/>
              </a:ext>
            </a:extLst>
          </p:cNvPr>
          <p:cNvSpPr/>
          <p:nvPr/>
        </p:nvSpPr>
        <p:spPr>
          <a:xfrm>
            <a:off x="281940" y="2697480"/>
            <a:ext cx="5476599" cy="1158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9FCB927-74C0-B354-AA15-A477BE2F3B88}"/>
              </a:ext>
            </a:extLst>
          </p:cNvPr>
          <p:cNvSpPr txBox="1"/>
          <p:nvPr/>
        </p:nvSpPr>
        <p:spPr>
          <a:xfrm>
            <a:off x="281940" y="5997026"/>
            <a:ext cx="5026012" cy="276999"/>
          </a:xfrm>
          <a:prstGeom prst="rect">
            <a:avLst/>
          </a:prstGeom>
          <a:noFill/>
        </p:spPr>
        <p:txBody>
          <a:bodyPr wrap="square" rtlCol="0">
            <a:spAutoFit/>
          </a:bodyPr>
          <a:lstStyle/>
          <a:p>
            <a:r>
              <a:rPr lang="de-DE" sz="1200" dirty="0"/>
              <a:t>(Tabelle entnommen von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2055882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93A2-6AF2-A561-1840-4337BFBF05F6}"/>
              </a:ext>
            </a:extLst>
          </p:cNvPr>
          <p:cNvSpPr>
            <a:spLocks noGrp="1"/>
          </p:cNvSpPr>
          <p:nvPr>
            <p:ph type="title"/>
          </p:nvPr>
        </p:nvSpPr>
        <p:spPr>
          <a:xfrm>
            <a:off x="6411685" y="634946"/>
            <a:ext cx="5127171" cy="1450757"/>
          </a:xfrm>
        </p:spPr>
        <p:txBody>
          <a:bodyPr>
            <a:normAutofit/>
          </a:bodyPr>
          <a:lstStyle/>
          <a:p>
            <a:r>
              <a:rPr lang="en-GB" dirty="0"/>
              <a:t>4. </a:t>
            </a:r>
            <a:r>
              <a:rPr lang="en-GB" dirty="0" err="1"/>
              <a:t>Daten</a:t>
            </a:r>
            <a:r>
              <a:rPr lang="en-GB" dirty="0"/>
              <a:t>:</a:t>
            </a:r>
            <a:br>
              <a:rPr lang="en-GB" dirty="0"/>
            </a:br>
            <a:r>
              <a:rPr lang="en-GB" dirty="0" err="1"/>
              <a:t>Weiter</a:t>
            </a:r>
            <a:r>
              <a:rPr lang="en-GB" dirty="0"/>
              <a:t> </a:t>
            </a:r>
            <a:r>
              <a:rPr lang="en-GB" dirty="0" err="1"/>
              <a:t>Variablen</a:t>
            </a:r>
            <a:endParaRPr lang="en-GB" dirty="0"/>
          </a:p>
        </p:txBody>
      </p:sp>
      <p:pic>
        <p:nvPicPr>
          <p:cNvPr id="5" name="Grafik 4">
            <a:extLst>
              <a:ext uri="{FF2B5EF4-FFF2-40B4-BE49-F238E27FC236}">
                <a16:creationId xmlns:a16="http://schemas.microsoft.com/office/drawing/2014/main" id="{DBD68B06-198B-0BA5-A349-6576B21EE934}"/>
              </a:ext>
            </a:extLst>
          </p:cNvPr>
          <p:cNvPicPr>
            <a:picLocks noChangeAspect="1"/>
          </p:cNvPicPr>
          <p:nvPr/>
        </p:nvPicPr>
        <p:blipFill>
          <a:blip r:embed="rId2"/>
          <a:stretch>
            <a:fillRect/>
          </a:stretch>
        </p:blipFill>
        <p:spPr>
          <a:xfrm>
            <a:off x="393201" y="393540"/>
            <a:ext cx="5365338" cy="5603486"/>
          </a:xfrm>
          <a:prstGeom prst="rect">
            <a:avLst/>
          </a:prstGeom>
        </p:spPr>
      </p:pic>
      <p:sp>
        <p:nvSpPr>
          <p:cNvPr id="3" name="Inhaltsplatzhalter 2">
            <a:extLst>
              <a:ext uri="{FF2B5EF4-FFF2-40B4-BE49-F238E27FC236}">
                <a16:creationId xmlns:a16="http://schemas.microsoft.com/office/drawing/2014/main" id="{4F6C08A1-B321-45FF-E6A3-E69BA459E893}"/>
              </a:ext>
            </a:extLst>
          </p:cNvPr>
          <p:cNvSpPr>
            <a:spLocks noGrp="1"/>
          </p:cNvSpPr>
          <p:nvPr>
            <p:ph idx="1"/>
          </p:nvPr>
        </p:nvSpPr>
        <p:spPr>
          <a:xfrm>
            <a:off x="6411684" y="2407436"/>
            <a:ext cx="5127172" cy="3461658"/>
          </a:xfrm>
        </p:spPr>
        <p:txBody>
          <a:bodyPr>
            <a:normAutofit/>
          </a:bodyPr>
          <a:lstStyle/>
          <a:p>
            <a:r>
              <a:rPr lang="de-DE" dirty="0"/>
              <a:t>Teilweise verwendete Kontrollvariablen:</a:t>
            </a:r>
          </a:p>
          <a:p>
            <a:pPr>
              <a:buFont typeface="Wingdings" panose="05000000000000000000" pitchFamily="2" charset="2"/>
              <a:buChar char="§"/>
            </a:pPr>
            <a:r>
              <a:rPr lang="de-DE" dirty="0"/>
              <a:t>Anteil der Leibeigenen mit impliziten Arbeitsverträgen</a:t>
            </a:r>
          </a:p>
          <a:p>
            <a:pPr>
              <a:buFont typeface="Wingdings" panose="05000000000000000000" pitchFamily="2" charset="2"/>
              <a:buChar char="§"/>
            </a:pPr>
            <a:r>
              <a:rPr lang="de-DE" dirty="0"/>
              <a:t>Dummy für Umverteilungsgemeinden</a:t>
            </a:r>
          </a:p>
          <a:p>
            <a:pPr>
              <a:buFont typeface="Wingdings" panose="05000000000000000000" pitchFamily="2" charset="2"/>
              <a:buChar char="§"/>
            </a:pPr>
            <a:r>
              <a:rPr lang="de-DE" dirty="0"/>
              <a:t>Abstand von Moskau</a:t>
            </a:r>
          </a:p>
          <a:p>
            <a:pPr>
              <a:buFont typeface="Wingdings" panose="05000000000000000000" pitchFamily="2" charset="2"/>
              <a:buChar char="§"/>
            </a:pPr>
            <a:r>
              <a:rPr lang="de-DE" dirty="0"/>
              <a:t>Fruchtbarkeit des Bodens</a:t>
            </a:r>
          </a:p>
          <a:p>
            <a:pPr>
              <a:buFont typeface="Wingdings" panose="05000000000000000000" pitchFamily="2" charset="2"/>
              <a:buChar char="§"/>
            </a:pPr>
            <a:endParaRPr lang="de-DE" dirty="0"/>
          </a:p>
        </p:txBody>
      </p:sp>
      <p:sp>
        <p:nvSpPr>
          <p:cNvPr id="4" name="Rechteck 3">
            <a:extLst>
              <a:ext uri="{FF2B5EF4-FFF2-40B4-BE49-F238E27FC236}">
                <a16:creationId xmlns:a16="http://schemas.microsoft.com/office/drawing/2014/main" id="{DC2504A9-AE18-2395-4809-E82AB33DB66C}"/>
              </a:ext>
            </a:extLst>
          </p:cNvPr>
          <p:cNvSpPr/>
          <p:nvPr/>
        </p:nvSpPr>
        <p:spPr>
          <a:xfrm>
            <a:off x="281940" y="3865826"/>
            <a:ext cx="5476599" cy="1757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5848CC3-4295-DACE-8EAF-2DD8DE1B8C2A}"/>
              </a:ext>
            </a:extLst>
          </p:cNvPr>
          <p:cNvSpPr txBox="1"/>
          <p:nvPr/>
        </p:nvSpPr>
        <p:spPr>
          <a:xfrm>
            <a:off x="281940" y="5997026"/>
            <a:ext cx="5026012" cy="276999"/>
          </a:xfrm>
          <a:prstGeom prst="rect">
            <a:avLst/>
          </a:prstGeom>
          <a:noFill/>
        </p:spPr>
        <p:txBody>
          <a:bodyPr wrap="square" rtlCol="0">
            <a:spAutoFit/>
          </a:bodyPr>
          <a:lstStyle/>
          <a:p>
            <a:r>
              <a:rPr lang="de-DE" sz="1200" dirty="0"/>
              <a:t>(Tabelle entnommen von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133639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5113F-975B-540A-637D-EB5EDB6FD7A0}"/>
              </a:ext>
            </a:extLst>
          </p:cNvPr>
          <p:cNvSpPr>
            <a:spLocks noGrp="1"/>
          </p:cNvSpPr>
          <p:nvPr>
            <p:ph type="title"/>
          </p:nvPr>
        </p:nvSpPr>
        <p:spPr/>
        <p:txBody>
          <a:bodyPr/>
          <a:lstStyle/>
          <a:p>
            <a:r>
              <a:rPr lang="en-GB" dirty="0"/>
              <a:t>3. </a:t>
            </a:r>
            <a:r>
              <a:rPr lang="en-GB" dirty="0" err="1"/>
              <a:t>Daten</a:t>
            </a:r>
            <a:r>
              <a:rPr lang="en-GB" dirty="0"/>
              <a:t>:</a:t>
            </a:r>
            <a:br>
              <a:rPr lang="en-GB" dirty="0"/>
            </a:br>
            <a:r>
              <a:rPr lang="en-GB" dirty="0" err="1"/>
              <a:t>Blick</a:t>
            </a:r>
            <a:r>
              <a:rPr lang="en-GB" dirty="0"/>
              <a:t> in </a:t>
            </a:r>
            <a:r>
              <a:rPr lang="en-GB" dirty="0" err="1"/>
              <a:t>einen</a:t>
            </a:r>
            <a:r>
              <a:rPr lang="en-GB" dirty="0"/>
              <a:t> der </a:t>
            </a:r>
            <a:r>
              <a:rPr lang="en-GB" dirty="0" err="1"/>
              <a:t>drei</a:t>
            </a:r>
            <a:r>
              <a:rPr lang="en-GB" dirty="0"/>
              <a:t> </a:t>
            </a:r>
            <a:r>
              <a:rPr lang="en-GB" dirty="0" err="1"/>
              <a:t>Datensätze</a:t>
            </a:r>
            <a:endParaRPr lang="de-DE" dirty="0"/>
          </a:p>
        </p:txBody>
      </p:sp>
      <p:pic>
        <p:nvPicPr>
          <p:cNvPr id="4" name="Grafik 3">
            <a:extLst>
              <a:ext uri="{FF2B5EF4-FFF2-40B4-BE49-F238E27FC236}">
                <a16:creationId xmlns:a16="http://schemas.microsoft.com/office/drawing/2014/main" id="{1F81CDA8-7D1E-D676-18D0-467C9BA56CF2}"/>
              </a:ext>
            </a:extLst>
          </p:cNvPr>
          <p:cNvPicPr>
            <a:picLocks noChangeAspect="1"/>
          </p:cNvPicPr>
          <p:nvPr/>
        </p:nvPicPr>
        <p:blipFill>
          <a:blip r:embed="rId2"/>
          <a:stretch>
            <a:fillRect/>
          </a:stretch>
        </p:blipFill>
        <p:spPr>
          <a:xfrm>
            <a:off x="1466849" y="2093480"/>
            <a:ext cx="9924708" cy="4269220"/>
          </a:xfrm>
          <a:prstGeom prst="rect">
            <a:avLst/>
          </a:prstGeom>
        </p:spPr>
      </p:pic>
    </p:spTree>
    <p:extLst>
      <p:ext uri="{BB962C8B-B14F-4D97-AF65-F5344CB8AC3E}">
        <p14:creationId xmlns:p14="http://schemas.microsoft.com/office/powerpoint/2010/main" val="55439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7565B-0375-5296-E4AE-7FD067705F94}"/>
              </a:ext>
            </a:extLst>
          </p:cNvPr>
          <p:cNvSpPr>
            <a:spLocks noGrp="1"/>
          </p:cNvSpPr>
          <p:nvPr>
            <p:ph type="title"/>
          </p:nvPr>
        </p:nvSpPr>
        <p:spPr/>
        <p:txBody>
          <a:bodyPr/>
          <a:lstStyle/>
          <a:p>
            <a:r>
              <a:rPr lang="en-GB" dirty="0"/>
              <a:t>4. </a:t>
            </a:r>
            <a:r>
              <a:rPr lang="en-GB" dirty="0" err="1"/>
              <a:t>Methodik</a:t>
            </a:r>
            <a:r>
              <a:rPr lang="en-GB" dirty="0"/>
              <a:t>: </a:t>
            </a:r>
            <a:r>
              <a:rPr lang="en-GB" dirty="0" err="1"/>
              <a:t>Produktivität</a:t>
            </a:r>
            <a:endParaRPr lang="en-GB" dirty="0"/>
          </a:p>
        </p:txBody>
      </p:sp>
      <p:sp>
        <p:nvSpPr>
          <p:cNvPr id="3" name="Inhaltsplatzhalter 2">
            <a:extLst>
              <a:ext uri="{FF2B5EF4-FFF2-40B4-BE49-F238E27FC236}">
                <a16:creationId xmlns:a16="http://schemas.microsoft.com/office/drawing/2014/main" id="{BAE64D62-E2FF-013E-460D-F63BE7FD8250}"/>
              </a:ext>
            </a:extLst>
          </p:cNvPr>
          <p:cNvSpPr>
            <a:spLocks noGrp="1"/>
          </p:cNvSpPr>
          <p:nvPr>
            <p:ph idx="1"/>
          </p:nvPr>
        </p:nvSpPr>
        <p:spPr>
          <a:xfrm>
            <a:off x="1097280" y="2499361"/>
            <a:ext cx="10058400" cy="4072036"/>
          </a:xfrm>
        </p:spPr>
        <p:txBody>
          <a:bodyPr/>
          <a:lstStyle/>
          <a:p>
            <a:pPr marL="0" indent="0">
              <a:buNone/>
            </a:pPr>
            <a:r>
              <a:rPr lang="de-DE" dirty="0" err="1"/>
              <a:t>i,t</a:t>
            </a:r>
            <a:r>
              <a:rPr lang="de-DE" dirty="0"/>
              <a:t> 		Provinzen bzw. Zeitintervalle der Beobachtungen</a:t>
            </a:r>
            <a:br>
              <a:rPr lang="de-DE" dirty="0"/>
            </a:br>
            <a:r>
              <a:rPr lang="de-DE" dirty="0"/>
              <a:t>Y		Produktivität der Getreideprodukten</a:t>
            </a:r>
            <a:br>
              <a:rPr lang="de-DE" dirty="0"/>
            </a:br>
            <a:r>
              <a:rPr lang="de-DE" dirty="0"/>
              <a:t>		bzw. der Industrie (log(Industrieoutput))</a:t>
            </a:r>
            <a:br>
              <a:rPr lang="de-DE" dirty="0"/>
            </a:br>
            <a:r>
              <a:rPr lang="de-DE" dirty="0" err="1"/>
              <a:t>ShSerfs</a:t>
            </a:r>
            <a:r>
              <a:rPr lang="de-DE" dirty="0"/>
              <a:t>		Anteil privater Leibeigener je Provinz (1858)</a:t>
            </a:r>
            <a:br>
              <a:rPr lang="de-DE" dirty="0"/>
            </a:br>
            <a:r>
              <a:rPr lang="de-DE" dirty="0" err="1"/>
              <a:t>PoEm</a:t>
            </a:r>
            <a:r>
              <a:rPr lang="de-DE" dirty="0"/>
              <a:t>		Dummy (Zeit nach der Emanzipation)</a:t>
            </a:r>
          </a:p>
          <a:p>
            <a:pPr marL="0" indent="0">
              <a:buNone/>
            </a:pPr>
            <a:r>
              <a:rPr lang="de-DE" dirty="0"/>
              <a:t> Koeffizient des Interaktionsterms (</a:t>
            </a:r>
            <a:r>
              <a:rPr lang="el-GR" dirty="0"/>
              <a:t>α</a:t>
            </a:r>
            <a:r>
              <a:rPr lang="de-DE" dirty="0"/>
              <a:t>) ist der </a:t>
            </a:r>
            <a:r>
              <a:rPr lang="de-DE" dirty="0" err="1"/>
              <a:t>DiD</a:t>
            </a:r>
            <a:r>
              <a:rPr lang="de-DE" dirty="0"/>
              <a:t>-Schätzer des Effekts.</a:t>
            </a:r>
          </a:p>
          <a:p>
            <a:pPr marL="0" indent="0">
              <a:buNone/>
            </a:pPr>
            <a:r>
              <a:rPr lang="de-DE" dirty="0"/>
              <a:t>       		</a:t>
            </a:r>
            <a:r>
              <a:rPr lang="de-DE" dirty="0" err="1"/>
              <a:t>fixed-effects</a:t>
            </a:r>
            <a:r>
              <a:rPr lang="de-DE" dirty="0"/>
              <a:t> der Provinzen bzw.       der  Jahre.       </a:t>
            </a:r>
            <a:br>
              <a:rPr lang="de-DE" dirty="0"/>
            </a:br>
            <a:r>
              <a:rPr lang="de-DE" dirty="0"/>
              <a:t>       		lineare provinz-/</a:t>
            </a:r>
            <a:r>
              <a:rPr lang="de-DE" dirty="0" err="1"/>
              <a:t>regionspezifische</a:t>
            </a:r>
            <a:r>
              <a:rPr lang="de-DE" dirty="0"/>
              <a:t> Trends</a:t>
            </a:r>
          </a:p>
          <a:p>
            <a:pPr marL="0" indent="0">
              <a:buNone/>
            </a:pPr>
            <a:r>
              <a:rPr lang="de-DE" dirty="0"/>
              <a:t>        		Abstand von Moskau und Fruchtbarkeit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06344E2B-BF8F-3845-A516-6C12DD8C451C}"/>
              </a:ext>
            </a:extLst>
          </p:cNvPr>
          <p:cNvPicPr>
            <a:picLocks noChangeAspect="1"/>
          </p:cNvPicPr>
          <p:nvPr/>
        </p:nvPicPr>
        <p:blipFill>
          <a:blip r:embed="rId2"/>
          <a:stretch>
            <a:fillRect/>
          </a:stretch>
        </p:blipFill>
        <p:spPr>
          <a:xfrm>
            <a:off x="2445903" y="2103121"/>
            <a:ext cx="7361154" cy="320050"/>
          </a:xfrm>
          <a:prstGeom prst="rect">
            <a:avLst/>
          </a:prstGeom>
        </p:spPr>
      </p:pic>
      <p:pic>
        <p:nvPicPr>
          <p:cNvPr id="7" name="Grafik 6">
            <a:extLst>
              <a:ext uri="{FF2B5EF4-FFF2-40B4-BE49-F238E27FC236}">
                <a16:creationId xmlns:a16="http://schemas.microsoft.com/office/drawing/2014/main" id="{686E90F2-63B0-D2DB-A187-FF1D5A32BB34}"/>
              </a:ext>
            </a:extLst>
          </p:cNvPr>
          <p:cNvPicPr>
            <a:picLocks noChangeAspect="1"/>
          </p:cNvPicPr>
          <p:nvPr/>
        </p:nvPicPr>
        <p:blipFill>
          <a:blip r:embed="rId3"/>
          <a:stretch>
            <a:fillRect/>
          </a:stretch>
        </p:blipFill>
        <p:spPr>
          <a:xfrm>
            <a:off x="1097280" y="4758250"/>
            <a:ext cx="386080" cy="362680"/>
          </a:xfrm>
          <a:prstGeom prst="rect">
            <a:avLst/>
          </a:prstGeom>
        </p:spPr>
      </p:pic>
      <p:pic>
        <p:nvPicPr>
          <p:cNvPr id="9" name="Grafik 8">
            <a:extLst>
              <a:ext uri="{FF2B5EF4-FFF2-40B4-BE49-F238E27FC236}">
                <a16:creationId xmlns:a16="http://schemas.microsoft.com/office/drawing/2014/main" id="{A4E0B210-7EF6-5665-7836-934FFA474890}"/>
              </a:ext>
            </a:extLst>
          </p:cNvPr>
          <p:cNvPicPr>
            <a:picLocks noChangeAspect="1"/>
          </p:cNvPicPr>
          <p:nvPr/>
        </p:nvPicPr>
        <p:blipFill>
          <a:blip r:embed="rId4"/>
          <a:stretch>
            <a:fillRect/>
          </a:stretch>
        </p:blipFill>
        <p:spPr>
          <a:xfrm>
            <a:off x="6167750" y="4758250"/>
            <a:ext cx="303540" cy="314008"/>
          </a:xfrm>
          <a:prstGeom prst="rect">
            <a:avLst/>
          </a:prstGeom>
        </p:spPr>
      </p:pic>
      <p:pic>
        <p:nvPicPr>
          <p:cNvPr id="11" name="Grafik 10">
            <a:extLst>
              <a:ext uri="{FF2B5EF4-FFF2-40B4-BE49-F238E27FC236}">
                <a16:creationId xmlns:a16="http://schemas.microsoft.com/office/drawing/2014/main" id="{2BAD3765-4EFA-CF32-B3CA-8D8024DCF00E}"/>
              </a:ext>
            </a:extLst>
          </p:cNvPr>
          <p:cNvPicPr>
            <a:picLocks noChangeAspect="1"/>
          </p:cNvPicPr>
          <p:nvPr/>
        </p:nvPicPr>
        <p:blipFill>
          <a:blip r:embed="rId5"/>
          <a:stretch>
            <a:fillRect/>
          </a:stretch>
        </p:blipFill>
        <p:spPr>
          <a:xfrm>
            <a:off x="1140926" y="5115850"/>
            <a:ext cx="386080" cy="386080"/>
          </a:xfrm>
          <a:prstGeom prst="rect">
            <a:avLst/>
          </a:prstGeom>
        </p:spPr>
      </p:pic>
      <p:pic>
        <p:nvPicPr>
          <p:cNvPr id="17" name="Grafik 16">
            <a:extLst>
              <a:ext uri="{FF2B5EF4-FFF2-40B4-BE49-F238E27FC236}">
                <a16:creationId xmlns:a16="http://schemas.microsoft.com/office/drawing/2014/main" id="{796FBDAA-066F-69CA-B7D8-33C1C0EEDB49}"/>
              </a:ext>
            </a:extLst>
          </p:cNvPr>
          <p:cNvPicPr>
            <a:picLocks noChangeAspect="1"/>
          </p:cNvPicPr>
          <p:nvPr/>
        </p:nvPicPr>
        <p:blipFill>
          <a:blip r:embed="rId6"/>
          <a:stretch>
            <a:fillRect/>
          </a:stretch>
        </p:blipFill>
        <p:spPr>
          <a:xfrm>
            <a:off x="1175011" y="5602253"/>
            <a:ext cx="298787" cy="280678"/>
          </a:xfrm>
          <a:prstGeom prst="rect">
            <a:avLst/>
          </a:prstGeom>
        </p:spPr>
      </p:pic>
    </p:spTree>
    <p:extLst>
      <p:ext uri="{BB962C8B-B14F-4D97-AF65-F5344CB8AC3E}">
        <p14:creationId xmlns:p14="http://schemas.microsoft.com/office/powerpoint/2010/main" val="34951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7565B-0375-5296-E4AE-7FD067705F94}"/>
              </a:ext>
            </a:extLst>
          </p:cNvPr>
          <p:cNvSpPr>
            <a:spLocks noGrp="1"/>
          </p:cNvSpPr>
          <p:nvPr>
            <p:ph type="title"/>
          </p:nvPr>
        </p:nvSpPr>
        <p:spPr/>
        <p:txBody>
          <a:bodyPr/>
          <a:lstStyle/>
          <a:p>
            <a:r>
              <a:rPr lang="en-GB" dirty="0"/>
              <a:t>5. </a:t>
            </a:r>
            <a:r>
              <a:rPr lang="en-GB" dirty="0" err="1"/>
              <a:t>Methodik</a:t>
            </a:r>
            <a:r>
              <a:rPr lang="en-GB" dirty="0"/>
              <a:t>: Gesundheit</a:t>
            </a:r>
          </a:p>
        </p:txBody>
      </p:sp>
      <p:sp>
        <p:nvSpPr>
          <p:cNvPr id="3" name="Inhaltsplatzhalter 2">
            <a:extLst>
              <a:ext uri="{FF2B5EF4-FFF2-40B4-BE49-F238E27FC236}">
                <a16:creationId xmlns:a16="http://schemas.microsoft.com/office/drawing/2014/main" id="{BAE64D62-E2FF-013E-460D-F63BE7FD8250}"/>
              </a:ext>
            </a:extLst>
          </p:cNvPr>
          <p:cNvSpPr>
            <a:spLocks noGrp="1"/>
          </p:cNvSpPr>
          <p:nvPr>
            <p:ph idx="1"/>
          </p:nvPr>
        </p:nvSpPr>
        <p:spPr>
          <a:xfrm>
            <a:off x="1097280" y="2763520"/>
            <a:ext cx="10058400" cy="3105572"/>
          </a:xfrm>
        </p:spPr>
        <p:txBody>
          <a:bodyPr/>
          <a:lstStyle/>
          <a:p>
            <a:r>
              <a:rPr lang="de-DE" dirty="0"/>
              <a:t>Daten von geboren 8 Jahre vor bis 5 Jahre nach der Emanzipation.</a:t>
            </a:r>
            <a:br>
              <a:rPr lang="de-DE" dirty="0"/>
            </a:br>
            <a:r>
              <a:rPr lang="de-DE" dirty="0"/>
              <a:t>Annahme: Gesundheit der Mutter und in früher Kindheit beeinflussen Größe =&gt; größerer Anteil der Kindheit nach der Emanzipation =&gt; stärkerer Effekt auf Größe.</a:t>
            </a:r>
          </a:p>
          <a:p>
            <a:r>
              <a:rPr lang="de-DE" dirty="0" err="1"/>
              <a:t>i,c</a:t>
            </a:r>
            <a:r>
              <a:rPr lang="de-DE" dirty="0"/>
              <a:t>	Provinz/Distrikt bzw. Kohorte (Zeit)</a:t>
            </a:r>
            <a:br>
              <a:rPr lang="de-DE" dirty="0"/>
            </a:br>
            <a:r>
              <a:rPr lang="de-DE" dirty="0"/>
              <a:t>H	durchschnittliche Größe von Wehrpflichtigen</a:t>
            </a:r>
            <a:br>
              <a:rPr lang="de-DE" dirty="0"/>
            </a:br>
            <a:r>
              <a:rPr lang="de-DE" dirty="0"/>
              <a:t>D	Dummy für zusammenhängende Kohorten </a:t>
            </a:r>
          </a:p>
          <a:p>
            <a:r>
              <a:rPr lang="el-GR" dirty="0"/>
              <a:t>α</a:t>
            </a:r>
            <a:r>
              <a:rPr lang="de-DE" dirty="0"/>
              <a:t>	</a:t>
            </a:r>
            <a:r>
              <a:rPr lang="de-DE" dirty="0" err="1"/>
              <a:t>DiD</a:t>
            </a:r>
            <a:r>
              <a:rPr lang="de-DE" dirty="0"/>
              <a:t>-Schätzer für den Effekt der Emanzipation</a:t>
            </a:r>
          </a:p>
        </p:txBody>
      </p:sp>
      <p:pic>
        <p:nvPicPr>
          <p:cNvPr id="5" name="Grafik 4">
            <a:extLst>
              <a:ext uri="{FF2B5EF4-FFF2-40B4-BE49-F238E27FC236}">
                <a16:creationId xmlns:a16="http://schemas.microsoft.com/office/drawing/2014/main" id="{D98F3D7A-DC87-4D23-362B-75961CDEBF54}"/>
              </a:ext>
            </a:extLst>
          </p:cNvPr>
          <p:cNvPicPr>
            <a:picLocks noChangeAspect="1"/>
          </p:cNvPicPr>
          <p:nvPr/>
        </p:nvPicPr>
        <p:blipFill>
          <a:blip r:embed="rId2"/>
          <a:stretch>
            <a:fillRect/>
          </a:stretch>
        </p:blipFill>
        <p:spPr>
          <a:xfrm>
            <a:off x="2654030" y="2052320"/>
            <a:ext cx="6883939" cy="398794"/>
          </a:xfrm>
          <a:prstGeom prst="rect">
            <a:avLst/>
          </a:prstGeom>
        </p:spPr>
      </p:pic>
    </p:spTree>
    <p:extLst>
      <p:ext uri="{BB962C8B-B14F-4D97-AF65-F5344CB8AC3E}">
        <p14:creationId xmlns:p14="http://schemas.microsoft.com/office/powerpoint/2010/main" val="422895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077F2-0B42-4CE2-C1BE-D0B58CADF2EF}"/>
              </a:ext>
            </a:extLst>
          </p:cNvPr>
          <p:cNvSpPr>
            <a:spLocks noGrp="1"/>
          </p:cNvSpPr>
          <p:nvPr>
            <p:ph type="title"/>
          </p:nvPr>
        </p:nvSpPr>
        <p:spPr/>
        <p:txBody>
          <a:bodyPr/>
          <a:lstStyle/>
          <a:p>
            <a:r>
              <a:rPr lang="en-GB" dirty="0"/>
              <a:t>5. </a:t>
            </a:r>
            <a:r>
              <a:rPr lang="en-GB" dirty="0" err="1"/>
              <a:t>Methodik</a:t>
            </a:r>
            <a:r>
              <a:rPr lang="en-GB" dirty="0"/>
              <a:t>: Instrument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B5A8C3C-F388-615D-56CD-AC242433FF09}"/>
                  </a:ext>
                </a:extLst>
              </p:cNvPr>
              <p:cNvSpPr>
                <a:spLocks noGrp="1"/>
              </p:cNvSpPr>
              <p:nvPr>
                <p:ph idx="1"/>
              </p:nvPr>
            </p:nvSpPr>
            <p:spPr>
              <a:xfrm>
                <a:off x="555585" y="2108201"/>
                <a:ext cx="6088283" cy="3760891"/>
              </a:xfrm>
            </p:spPr>
            <p:txBody>
              <a:bodyPr>
                <a:normAutofit/>
              </a:bodyPr>
              <a:lstStyle/>
              <a:p>
                <a14:m>
                  <m:oMath xmlns:m="http://schemas.openxmlformats.org/officeDocument/2006/math">
                    <m:sSub>
                      <m:sSubPr>
                        <m:ctrlPr>
                          <a:rPr lang="de-DE" b="0" i="1" smtClean="0">
                            <a:latin typeface="Cambria Math" panose="02040503050406030204" pitchFamily="18" charset="0"/>
                          </a:rPr>
                        </m:ctrlPr>
                      </m:sSubPr>
                      <m:e>
                        <m:r>
                          <a:rPr lang="de-DE" i="1">
                            <a:latin typeface="Cambria Math" panose="02040503050406030204" pitchFamily="18" charset="0"/>
                          </a:rPr>
                          <m:t>𝐴𝑛𝑡𝑒𝑖𝑙</m:t>
                        </m:r>
                        <m:r>
                          <a:rPr lang="de-DE" i="1">
                            <a:latin typeface="Cambria Math" panose="02040503050406030204" pitchFamily="18" charset="0"/>
                          </a:rPr>
                          <m:t> </m:t>
                        </m:r>
                        <m:r>
                          <a:rPr lang="de-DE" i="1">
                            <a:latin typeface="Cambria Math" panose="02040503050406030204" pitchFamily="18" charset="0"/>
                          </a:rPr>
                          <m:t>𝐿𝑒𝑖𝑏𝑒𝑖𝑔𝑒𝑛𝑒</m:t>
                        </m:r>
                      </m:e>
                      <m:sub>
                        <m:r>
                          <a:rPr lang="de-DE" b="0" i="1" smtClean="0">
                            <a:latin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𝑃𝑜𝑠𝑡𝐸𝑚𝑎𝑛𝑐𝑖𝑝𝑎𝑡𝑖𝑜𝑛</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 ~</m:t>
                    </m:r>
                  </m:oMath>
                </a14:m>
                <a:br>
                  <a:rPr lang="de-DE" b="0" i="1" dirty="0">
                    <a:latin typeface="Cambria Math" panose="02040503050406030204" pitchFamily="18" charset="0"/>
                    <a:ea typeface="Cambria Math" panose="02040503050406030204" pitchFamily="18" charset="0"/>
                  </a:rPr>
                </a:b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𝐴𝑛𝑡𝑒𝑖𝑙</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𝑘𝑙</m:t>
                        </m:r>
                        <m:r>
                          <a:rPr lang="de-DE" i="1">
                            <a:latin typeface="Cambria Math" panose="02040503050406030204" pitchFamily="18" charset="0"/>
                            <a:ea typeface="Cambria Math" panose="02040503050406030204" pitchFamily="18" charset="0"/>
                          </a:rPr>
                          <m:t>ö</m:t>
                        </m:r>
                        <m:r>
                          <a:rPr lang="de-DE" i="1">
                            <a:latin typeface="Cambria Math" panose="02040503050406030204" pitchFamily="18" charset="0"/>
                            <a:ea typeface="Cambria Math" panose="02040503050406030204" pitchFamily="18" charset="0"/>
                          </a:rPr>
                          <m:t>𝑠𝑡𝑒𝑟𝑙𝑖𝑐h𝑒𝑟</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𝐿𝑒𝑖𝑏𝑒𝑖𝑔𝑒𝑛𝑒𝑟</m:t>
                        </m:r>
                      </m:e>
                      <m:sub>
                        <m:r>
                          <a:rPr lang="de-DE" i="1">
                            <a:latin typeface="Cambria Math" panose="02040503050406030204" pitchFamily="18" charset="0"/>
                            <a:ea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𝑃𝑜𝑠𝑡𝐸𝑚𝑎𝑛𝑐𝑖𝑝𝑎𝑡𝑖𝑜𝑛</m:t>
                        </m:r>
                      </m:e>
                      <m:sub>
                        <m:r>
                          <a:rPr lang="de-DE" i="1">
                            <a:latin typeface="Cambria Math" panose="02040503050406030204" pitchFamily="18" charset="0"/>
                            <a:ea typeface="Cambria Math" panose="02040503050406030204" pitchFamily="18" charset="0"/>
                          </a:rPr>
                          <m:t>𝑖</m:t>
                        </m:r>
                      </m:sub>
                    </m:sSub>
                  </m:oMath>
                </a14:m>
                <a:endParaRPr lang="de-DE" i="1" dirty="0">
                  <a:latin typeface="Cambria Math" panose="02040503050406030204" pitchFamily="18" charset="0"/>
                  <a:ea typeface="Cambria Math" panose="02040503050406030204" pitchFamily="18" charset="0"/>
                </a:endParaRPr>
              </a:p>
              <a:p>
                <a:r>
                  <a:rPr lang="en-GB" dirty="0" err="1"/>
                  <a:t>Einfluss</a:t>
                </a:r>
                <a:r>
                  <a:rPr lang="en-GB" dirty="0"/>
                  <a:t> von </a:t>
                </a:r>
                <a:r>
                  <a:rPr lang="en-GB" dirty="0" err="1"/>
                  <a:t>nicht</a:t>
                </a:r>
                <a:r>
                  <a:rPr lang="en-GB" dirty="0"/>
                  <a:t> </a:t>
                </a:r>
                <a:r>
                  <a:rPr lang="en-GB" dirty="0" err="1"/>
                  <a:t>beobachteten</a:t>
                </a:r>
                <a:r>
                  <a:rPr lang="en-GB" dirty="0"/>
                  <a:t> </a:t>
                </a:r>
                <a:r>
                  <a:rPr lang="en-GB" dirty="0" err="1"/>
                  <a:t>Faktoren</a:t>
                </a:r>
                <a:r>
                  <a:rPr lang="en-GB" dirty="0"/>
                  <a:t>? </a:t>
                </a:r>
                <a:br>
                  <a:rPr lang="en-GB" dirty="0"/>
                </a:br>
                <a:r>
                  <a:rPr lang="en-GB" dirty="0"/>
                  <a:t>=&gt; </a:t>
                </a:r>
                <a:r>
                  <a:rPr lang="en-GB" dirty="0" err="1"/>
                  <a:t>Instrumentalvariablenschätzung</a:t>
                </a:r>
                <a:endParaRPr lang="en-GB" dirty="0"/>
              </a:p>
              <a:p>
                <a:r>
                  <a:rPr lang="en-GB" dirty="0" err="1"/>
                  <a:t>Klöster</a:t>
                </a:r>
                <a:r>
                  <a:rPr lang="en-GB" dirty="0"/>
                  <a:t> </a:t>
                </a:r>
                <a:r>
                  <a:rPr lang="en-GB" dirty="0" err="1"/>
                  <a:t>samt</a:t>
                </a:r>
                <a:r>
                  <a:rPr lang="en-GB" dirty="0"/>
                  <a:t> </a:t>
                </a:r>
                <a:r>
                  <a:rPr lang="en-GB" dirty="0" err="1"/>
                  <a:t>Leibeigenen</a:t>
                </a:r>
                <a:r>
                  <a:rPr lang="en-GB" dirty="0"/>
                  <a:t> </a:t>
                </a:r>
                <a:r>
                  <a:rPr lang="en-GB" dirty="0" err="1"/>
                  <a:t>wurden</a:t>
                </a:r>
                <a:r>
                  <a:rPr lang="en-GB" dirty="0"/>
                  <a:t> </a:t>
                </a:r>
                <a:r>
                  <a:rPr lang="en-GB" dirty="0" err="1"/>
                  <a:t>verstaatlicht</a:t>
                </a:r>
                <a:r>
                  <a:rPr lang="en-GB" dirty="0"/>
                  <a:t> =&gt; negative </a:t>
                </a:r>
                <a:r>
                  <a:rPr lang="de-DE" dirty="0"/>
                  <a:t>Korrelation</a:t>
                </a:r>
              </a:p>
              <a:p>
                <a:r>
                  <a:rPr lang="en-GB" dirty="0" err="1"/>
                  <a:t>Exkludierbar</a:t>
                </a:r>
                <a:r>
                  <a:rPr lang="en-GB" dirty="0"/>
                  <a:t>, da </a:t>
                </a:r>
                <a:r>
                  <a:rPr lang="en-GB" dirty="0" err="1"/>
                  <a:t>Verteilung</a:t>
                </a:r>
                <a:r>
                  <a:rPr lang="en-GB" dirty="0"/>
                  <a:t> der </a:t>
                </a:r>
                <a:r>
                  <a:rPr lang="en-GB" dirty="0" err="1"/>
                  <a:t>Klöster</a:t>
                </a:r>
                <a:r>
                  <a:rPr lang="en-GB" dirty="0"/>
                  <a:t> orthogonal </a:t>
                </a:r>
                <a:r>
                  <a:rPr lang="en-GB" dirty="0" err="1"/>
                  <a:t>zu</a:t>
                </a:r>
                <a:r>
                  <a:rPr lang="en-GB" dirty="0"/>
                  <a:t> </a:t>
                </a:r>
                <a:r>
                  <a:rPr lang="en-GB" dirty="0" err="1"/>
                  <a:t>ökonomischem</a:t>
                </a:r>
                <a:r>
                  <a:rPr lang="en-GB" dirty="0"/>
                  <a:t> </a:t>
                </a:r>
                <a:r>
                  <a:rPr lang="en-GB" dirty="0" err="1"/>
                  <a:t>Wachstum</a:t>
                </a:r>
                <a:endParaRPr lang="en-GB" dirty="0"/>
              </a:p>
            </p:txBody>
          </p:sp>
        </mc:Choice>
        <mc:Fallback xmlns="">
          <p:sp>
            <p:nvSpPr>
              <p:cNvPr id="3" name="Inhaltsplatzhalter 2">
                <a:extLst>
                  <a:ext uri="{FF2B5EF4-FFF2-40B4-BE49-F238E27FC236}">
                    <a16:creationId xmlns:a16="http://schemas.microsoft.com/office/drawing/2014/main" id="{9B5A8C3C-F388-615D-56CD-AC242433FF09}"/>
                  </a:ext>
                </a:extLst>
              </p:cNvPr>
              <p:cNvSpPr>
                <a:spLocks noGrp="1" noRot="1" noChangeAspect="1" noMove="1" noResize="1" noEditPoints="1" noAdjustHandles="1" noChangeArrowheads="1" noChangeShapeType="1" noTextEdit="1"/>
              </p:cNvSpPr>
              <p:nvPr>
                <p:ph idx="1"/>
              </p:nvPr>
            </p:nvSpPr>
            <p:spPr>
              <a:xfrm>
                <a:off x="555585" y="2108201"/>
                <a:ext cx="6088283" cy="3760891"/>
              </a:xfrm>
              <a:blipFill>
                <a:blip r:embed="rId2"/>
                <a:stretch>
                  <a:fillRect l="-901" r="-3303"/>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A3D35B46-15B7-BD5C-40C8-EC2E4CBFB1D5}"/>
              </a:ext>
            </a:extLst>
          </p:cNvPr>
          <p:cNvPicPr>
            <a:picLocks noChangeAspect="1"/>
          </p:cNvPicPr>
          <p:nvPr/>
        </p:nvPicPr>
        <p:blipFill>
          <a:blip r:embed="rId3"/>
          <a:stretch>
            <a:fillRect/>
          </a:stretch>
        </p:blipFill>
        <p:spPr>
          <a:xfrm>
            <a:off x="6878320" y="2180019"/>
            <a:ext cx="4645926" cy="3689073"/>
          </a:xfrm>
          <a:prstGeom prst="rect">
            <a:avLst/>
          </a:prstGeom>
        </p:spPr>
      </p:pic>
      <p:sp>
        <p:nvSpPr>
          <p:cNvPr id="4" name="Textfeld 3">
            <a:extLst>
              <a:ext uri="{FF2B5EF4-FFF2-40B4-BE49-F238E27FC236}">
                <a16:creationId xmlns:a16="http://schemas.microsoft.com/office/drawing/2014/main" id="{D8D6B3B0-E00D-4A16-15AA-867DC14CC3A7}"/>
              </a:ext>
            </a:extLst>
          </p:cNvPr>
          <p:cNvSpPr txBox="1"/>
          <p:nvPr/>
        </p:nvSpPr>
        <p:spPr>
          <a:xfrm>
            <a:off x="6979920" y="5869092"/>
            <a:ext cx="5026012" cy="276999"/>
          </a:xfrm>
          <a:prstGeom prst="rect">
            <a:avLst/>
          </a:prstGeom>
          <a:noFill/>
        </p:spPr>
        <p:txBody>
          <a:bodyPr wrap="square" rtlCol="0">
            <a:spAutoFit/>
          </a:bodyPr>
          <a:lstStyle/>
          <a:p>
            <a:r>
              <a:rPr lang="de-DE" sz="1200" dirty="0"/>
              <a:t>(Abb.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310768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077F2-0B42-4CE2-C1BE-D0B58CADF2EF}"/>
              </a:ext>
            </a:extLst>
          </p:cNvPr>
          <p:cNvSpPr>
            <a:spLocks noGrp="1"/>
          </p:cNvSpPr>
          <p:nvPr>
            <p:ph type="title"/>
          </p:nvPr>
        </p:nvSpPr>
        <p:spPr/>
        <p:txBody>
          <a:bodyPr/>
          <a:lstStyle/>
          <a:p>
            <a:r>
              <a:rPr lang="en-GB" dirty="0"/>
              <a:t>5. </a:t>
            </a:r>
            <a:r>
              <a:rPr lang="en-GB" dirty="0" err="1"/>
              <a:t>Methodik</a:t>
            </a:r>
            <a:r>
              <a:rPr lang="en-GB" dirty="0"/>
              <a:t>: Instrument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B5A8C3C-F388-615D-56CD-AC242433FF09}"/>
                  </a:ext>
                </a:extLst>
              </p:cNvPr>
              <p:cNvSpPr>
                <a:spLocks noGrp="1"/>
              </p:cNvSpPr>
              <p:nvPr>
                <p:ph idx="1"/>
              </p:nvPr>
            </p:nvSpPr>
            <p:spPr>
              <a:xfrm>
                <a:off x="799254" y="1963272"/>
                <a:ext cx="5482814" cy="4312022"/>
              </a:xfrm>
            </p:spPr>
            <p:txBody>
              <a:bodyPr>
                <a:normAutofit fontScale="25000" lnSpcReduction="20000"/>
              </a:bodyPr>
              <a:lstStyle/>
              <a:p>
                <a:pPr marL="0" indent="0">
                  <a:buNone/>
                </a:pPr>
                <a14:m>
                  <m:oMathPara xmlns:m="http://schemas.openxmlformats.org/officeDocument/2006/math">
                    <m:oMathParaPr>
                      <m:jc m:val="centerGroup"/>
                    </m:oMathParaPr>
                    <m:oMath xmlns:m="http://schemas.openxmlformats.org/officeDocument/2006/math">
                      <m:r>
                        <a:rPr lang="de-DE" sz="6400" b="0" i="1" smtClean="0">
                          <a:latin typeface="Cambria Math" panose="02040503050406030204" pitchFamily="18" charset="0"/>
                        </a:rPr>
                        <m:t>𝐴𝑛𝑡𝑒𝑖𝑙</m:t>
                      </m:r>
                      <m:r>
                        <a:rPr lang="de-DE" sz="6400" b="0" i="1" smtClean="0">
                          <a:latin typeface="Cambria Math" panose="02040503050406030204" pitchFamily="18" charset="0"/>
                        </a:rPr>
                        <m:t> </m:t>
                      </m:r>
                      <m:r>
                        <a:rPr lang="de-DE" sz="6400" b="0" i="1" smtClean="0">
                          <a:latin typeface="Cambria Math" panose="02040503050406030204" pitchFamily="18" charset="0"/>
                        </a:rPr>
                        <m:t>𝑑𝑒𝑟</m:t>
                      </m:r>
                      <m:r>
                        <a:rPr lang="de-DE" sz="6400" b="0" i="1" smtClean="0">
                          <a:latin typeface="Cambria Math" panose="02040503050406030204" pitchFamily="18" charset="0"/>
                        </a:rPr>
                        <m:t> </m:t>
                      </m:r>
                      <m:r>
                        <a:rPr lang="de-DE" sz="6400" b="0" i="1" smtClean="0">
                          <a:latin typeface="Cambria Math" panose="02040503050406030204" pitchFamily="18" charset="0"/>
                        </a:rPr>
                        <m:t>𝐿𝑒𝑖𝑏𝑒𝑖𝑔𝑒𝑛𝑒𝑛</m:t>
                      </m:r>
                      <m:r>
                        <a:rPr lang="de-DE" sz="6400" b="0" i="1" smtClean="0">
                          <a:latin typeface="Cambria Math" panose="02040503050406030204" pitchFamily="18" charset="0"/>
                        </a:rPr>
                        <m:t> </m:t>
                      </m:r>
                      <m:r>
                        <a:rPr lang="de-DE" sz="6400" b="0" i="1" smtClean="0">
                          <a:latin typeface="Cambria Math" panose="02040503050406030204" pitchFamily="18" charset="0"/>
                        </a:rPr>
                        <m:t>𝑚𝑖𝑡</m:t>
                      </m:r>
                      <m:r>
                        <a:rPr lang="de-DE" sz="6400" b="0" i="1" smtClean="0">
                          <a:latin typeface="Cambria Math" panose="02040503050406030204" pitchFamily="18" charset="0"/>
                        </a:rPr>
                        <m:t> </m:t>
                      </m:r>
                      <m:r>
                        <a:rPr lang="de-DE" sz="6400" b="0" i="1" smtClean="0">
                          <a:latin typeface="Cambria Math" panose="02040503050406030204" pitchFamily="18" charset="0"/>
                        </a:rPr>
                        <m:t>𝑢𝑛𝑡𝑒𝑟𝑧𝑒𝑖𝑐h𝑛𝑒𝑡𝑒𝑛</m:t>
                      </m:r>
                      <m:r>
                        <a:rPr lang="de-DE" sz="6400" b="0" i="1" smtClean="0">
                          <a:latin typeface="Cambria Math" panose="02040503050406030204" pitchFamily="18" charset="0"/>
                        </a:rPr>
                        <m:t> </m:t>
                      </m:r>
                      <m:r>
                        <a:rPr lang="de-DE" sz="6400" b="0" i="1" smtClean="0">
                          <a:latin typeface="Cambria Math" panose="02040503050406030204" pitchFamily="18" charset="0"/>
                        </a:rPr>
                        <m:t>𝐴𝑏𝑙</m:t>
                      </m:r>
                      <m:r>
                        <a:rPr lang="de-DE" sz="6400" b="0" i="1" smtClean="0">
                          <a:latin typeface="Cambria Math" panose="02040503050406030204" pitchFamily="18" charset="0"/>
                        </a:rPr>
                        <m:t>ö</m:t>
                      </m:r>
                      <m:r>
                        <a:rPr lang="de-DE" sz="6400" b="0" i="1" smtClean="0">
                          <a:latin typeface="Cambria Math" panose="02040503050406030204" pitchFamily="18" charset="0"/>
                        </a:rPr>
                        <m:t>𝑠𝑒𝑣𝑒𝑟𝑡𝑟</m:t>
                      </m:r>
                      <m:r>
                        <a:rPr lang="de-DE" sz="6400" b="0" i="1" smtClean="0">
                          <a:latin typeface="Cambria Math" panose="02040503050406030204" pitchFamily="18" charset="0"/>
                        </a:rPr>
                        <m:t>ä</m:t>
                      </m:r>
                      <m:r>
                        <a:rPr lang="de-DE" sz="6400" b="0" i="1" smtClean="0">
                          <a:latin typeface="Cambria Math" panose="02040503050406030204" pitchFamily="18" charset="0"/>
                        </a:rPr>
                        <m:t>𝑔𝑒𝑛</m:t>
                      </m:r>
                      <m:r>
                        <a:rPr lang="de-DE" sz="6400" b="0" i="1" smtClean="0">
                          <a:latin typeface="Cambria Math" panose="02040503050406030204" pitchFamily="18" charset="0"/>
                        </a:rPr>
                        <m:t> ~</m:t>
                      </m:r>
                    </m:oMath>
                    <m:oMath xmlns:m="http://schemas.openxmlformats.org/officeDocument/2006/math">
                      <m:r>
                        <a:rPr lang="de-DE" sz="6400" b="0" i="1" smtClean="0">
                          <a:latin typeface="Cambria Math" panose="02040503050406030204" pitchFamily="18" charset="0"/>
                        </a:rPr>
                        <m:t>𝑁𝑖𝑐h𝑡</m:t>
                      </m:r>
                      <m:r>
                        <a:rPr lang="de-DE" sz="6400" b="0" i="0" smtClean="0">
                          <a:latin typeface="Cambria Math" panose="02040503050406030204" pitchFamily="18" charset="0"/>
                        </a:rPr>
                        <m:t>−</m:t>
                      </m:r>
                      <m:r>
                        <a:rPr lang="de-DE" sz="6400" b="0" i="1" smtClean="0">
                          <a:latin typeface="Cambria Math" panose="02040503050406030204" pitchFamily="18" charset="0"/>
                        </a:rPr>
                        <m:t>𝑉𝑒𝑟𝑠𝑐h𝑢𝑙𝑑𝑢𝑛𝑔</m:t>
                      </m:r>
                      <m:r>
                        <a:rPr lang="de-DE" sz="6400" b="0" i="1" smtClean="0">
                          <a:latin typeface="Cambria Math" panose="02040503050406030204" pitchFamily="18" charset="0"/>
                        </a:rPr>
                        <m:t> </m:t>
                      </m:r>
                      <m:r>
                        <a:rPr lang="de-DE" sz="6400" b="0" i="1" smtClean="0">
                          <a:latin typeface="Cambria Math" panose="02040503050406030204" pitchFamily="18" charset="0"/>
                        </a:rPr>
                        <m:t>𝑑𝑒𝑟</m:t>
                      </m:r>
                      <m:r>
                        <a:rPr lang="de-DE" sz="6400" b="0" i="1" smtClean="0">
                          <a:latin typeface="Cambria Math" panose="02040503050406030204" pitchFamily="18" charset="0"/>
                        </a:rPr>
                        <m:t> </m:t>
                      </m:r>
                      <m:r>
                        <a:rPr lang="de-DE" sz="6400" b="0" i="1" smtClean="0">
                          <a:latin typeface="Cambria Math" panose="02040503050406030204" pitchFamily="18" charset="0"/>
                        </a:rPr>
                        <m:t>𝐿𝑎𝑛𝑑h𝑒𝑟𝑟𝑒𝑛</m:t>
                      </m:r>
                    </m:oMath>
                  </m:oMathPara>
                </a14:m>
                <a:endParaRPr lang="en-GB" sz="6400" dirty="0"/>
              </a:p>
              <a:p>
                <a:pPr marL="0" indent="0">
                  <a:buNone/>
                </a:pPr>
                <a:r>
                  <a:rPr lang="en-GB" sz="7200" b="0" dirty="0" err="1"/>
                  <a:t>Schätzer</a:t>
                </a:r>
                <a:r>
                  <a:rPr lang="en-GB" sz="7200" b="0" dirty="0"/>
                  <a:t> für </a:t>
                </a:r>
                <a:r>
                  <a:rPr lang="en-GB" sz="7200" dirty="0" err="1"/>
                  <a:t>Fortschritt</a:t>
                </a:r>
                <a:r>
                  <a:rPr lang="en-GB" sz="7200" dirty="0"/>
                  <a:t> der </a:t>
                </a:r>
                <a:r>
                  <a:rPr lang="en-GB" sz="7200" dirty="0" err="1"/>
                  <a:t>Landreform</a:t>
                </a:r>
                <a:r>
                  <a:rPr lang="en-GB" sz="7200" dirty="0"/>
                  <a:t>: </a:t>
                </a:r>
                <a:r>
                  <a:rPr lang="en-GB" sz="7200" b="0" dirty="0" err="1"/>
                  <a:t>Anteil</a:t>
                </a:r>
                <a:r>
                  <a:rPr lang="en-GB" sz="7200" b="0" dirty="0"/>
                  <a:t> der </a:t>
                </a:r>
                <a:r>
                  <a:rPr lang="en-GB" sz="7200" b="0" dirty="0" err="1"/>
                  <a:t>Leib</a:t>
                </a:r>
                <a:r>
                  <a:rPr lang="en-GB" sz="7200" dirty="0" err="1"/>
                  <a:t>eigenen</a:t>
                </a:r>
                <a:r>
                  <a:rPr lang="en-GB" sz="7200" dirty="0"/>
                  <a:t> </a:t>
                </a:r>
                <a:r>
                  <a:rPr lang="en-GB" sz="7200" dirty="0" err="1"/>
                  <a:t>mit</a:t>
                </a:r>
                <a:r>
                  <a:rPr lang="en-GB" sz="7200" dirty="0"/>
                  <a:t> </a:t>
                </a:r>
                <a:r>
                  <a:rPr lang="en-GB" sz="7200" dirty="0" err="1"/>
                  <a:t>unterzeichneten</a:t>
                </a:r>
                <a:r>
                  <a:rPr lang="en-GB" sz="7200" dirty="0"/>
                  <a:t> </a:t>
                </a:r>
                <a:r>
                  <a:rPr lang="en-GB" sz="7200" dirty="0" err="1"/>
                  <a:t>Ablöseverträgen</a:t>
                </a:r>
                <a:br>
                  <a:rPr lang="en-GB" sz="7200" dirty="0"/>
                </a:br>
                <a:r>
                  <a:rPr lang="en-GB" sz="7200" dirty="0"/>
                  <a:t>=&gt; </a:t>
                </a:r>
                <a:r>
                  <a:rPr lang="en-GB" sz="7200" dirty="0" err="1"/>
                  <a:t>Entkoppelung</a:t>
                </a:r>
                <a:r>
                  <a:rPr lang="en-GB" sz="7200" dirty="0"/>
                  <a:t> der </a:t>
                </a:r>
                <a:r>
                  <a:rPr lang="en-GB" sz="7200" dirty="0" err="1"/>
                  <a:t>Effekte</a:t>
                </a:r>
                <a:endParaRPr lang="en-GB" sz="7200" dirty="0"/>
              </a:p>
              <a:p>
                <a:pPr marL="0" indent="0">
                  <a:buNone/>
                </a:pPr>
                <a:r>
                  <a:rPr lang="en-GB" sz="7200" dirty="0" err="1"/>
                  <a:t>Verschuldung</a:t>
                </a:r>
                <a:r>
                  <a:rPr lang="en-GB" sz="7200" dirty="0"/>
                  <a:t> der </a:t>
                </a:r>
                <a:r>
                  <a:rPr lang="en-GB" sz="7200" dirty="0" err="1"/>
                  <a:t>Landbesitzer</a:t>
                </a:r>
                <a:r>
                  <a:rPr lang="en-GB" sz="7200" dirty="0"/>
                  <a:t> =&gt; </a:t>
                </a:r>
                <a:r>
                  <a:rPr lang="en-GB" sz="7200" dirty="0" err="1"/>
                  <a:t>geringere</a:t>
                </a:r>
                <a:r>
                  <a:rPr lang="en-GB" sz="7200" dirty="0"/>
                  <a:t> </a:t>
                </a:r>
                <a:r>
                  <a:rPr lang="en-GB" sz="7200" dirty="0" err="1"/>
                  <a:t>Anreize</a:t>
                </a:r>
                <a:r>
                  <a:rPr lang="en-GB" sz="7200" dirty="0"/>
                  <a:t> für </a:t>
                </a:r>
                <a:r>
                  <a:rPr lang="en-GB" sz="7200" dirty="0" err="1"/>
                  <a:t>Umsetzung</a:t>
                </a:r>
                <a:r>
                  <a:rPr lang="en-GB" sz="7200" dirty="0"/>
                  <a:t> der </a:t>
                </a:r>
                <a:r>
                  <a:rPr lang="en-GB" sz="7200" dirty="0" err="1"/>
                  <a:t>Landreform</a:t>
                </a:r>
                <a:endParaRPr lang="en-GB" sz="7200" dirty="0"/>
              </a:p>
              <a:p>
                <a:pPr marL="0" indent="0">
                  <a:buNone/>
                </a:pPr>
                <a:r>
                  <a:rPr lang="en-GB" sz="7200" dirty="0" err="1"/>
                  <a:t>Exkludierbar</a:t>
                </a:r>
                <a:r>
                  <a:rPr lang="en-GB" sz="7200" dirty="0"/>
                  <a:t>, da </a:t>
                </a:r>
                <a:r>
                  <a:rPr lang="en-GB" sz="7200" dirty="0" err="1"/>
                  <a:t>Kredite</a:t>
                </a:r>
                <a:r>
                  <a:rPr lang="en-GB" sz="7200" dirty="0"/>
                  <a:t> </a:t>
                </a:r>
                <a:r>
                  <a:rPr lang="en-GB" sz="7200" dirty="0" err="1"/>
                  <a:t>primär</a:t>
                </a:r>
                <a:r>
                  <a:rPr lang="en-GB" sz="7200" dirty="0"/>
                  <a:t> für </a:t>
                </a:r>
                <a:r>
                  <a:rPr lang="en-GB" sz="7200" dirty="0" err="1"/>
                  <a:t>Statuskonsum</a:t>
                </a:r>
                <a:r>
                  <a:rPr lang="en-GB" sz="7200" dirty="0"/>
                  <a:t> und </a:t>
                </a:r>
                <a:r>
                  <a:rPr lang="en-GB" sz="7200" dirty="0" err="1"/>
                  <a:t>nicht</a:t>
                </a:r>
                <a:r>
                  <a:rPr lang="en-GB" sz="7200" dirty="0"/>
                  <a:t> für </a:t>
                </a:r>
                <a:r>
                  <a:rPr lang="en-GB" sz="7200" dirty="0" err="1"/>
                  <a:t>Produktivitätsinvestitionen</a:t>
                </a:r>
                <a:r>
                  <a:rPr lang="en-GB" sz="7200" dirty="0"/>
                  <a:t> + </a:t>
                </a:r>
                <a:r>
                  <a:rPr lang="en-GB" sz="7200" dirty="0" err="1"/>
                  <a:t>deren</a:t>
                </a:r>
                <a:r>
                  <a:rPr lang="en-GB" sz="7200" dirty="0"/>
                  <a:t> </a:t>
                </a:r>
                <a:r>
                  <a:rPr lang="en-GB" sz="7200" dirty="0" err="1"/>
                  <a:t>Vergabe</a:t>
                </a:r>
                <a:r>
                  <a:rPr lang="en-GB" sz="7200" dirty="0"/>
                  <a:t> war </a:t>
                </a:r>
                <a:r>
                  <a:rPr lang="en-GB" sz="7200" dirty="0" err="1"/>
                  <a:t>häufig</a:t>
                </a:r>
                <a:r>
                  <a:rPr lang="en-GB" sz="7200" dirty="0"/>
                  <a:t> </a:t>
                </a:r>
                <a:r>
                  <a:rPr lang="en-GB" sz="7200" dirty="0" err="1"/>
                  <a:t>politisch</a:t>
                </a:r>
                <a:r>
                  <a:rPr lang="en-GB" sz="7200" dirty="0"/>
                  <a:t> </a:t>
                </a:r>
                <a:r>
                  <a:rPr lang="en-GB" sz="7200" dirty="0" err="1"/>
                  <a:t>motiviert</a:t>
                </a:r>
                <a:r>
                  <a:rPr lang="en-GB" sz="7200" dirty="0"/>
                  <a:t>.</a:t>
                </a:r>
              </a:p>
              <a:p>
                <a:pPr marL="0" indent="0">
                  <a:buNone/>
                </a:pPr>
                <a:endParaRPr lang="en-GB" dirty="0"/>
              </a:p>
              <a:p>
                <a:pPr marL="0" indent="0">
                  <a:buNone/>
                </a:pPr>
                <a:endParaRPr lang="en-GB" dirty="0"/>
              </a:p>
            </p:txBody>
          </p:sp>
        </mc:Choice>
        <mc:Fallback xmlns="">
          <p:sp>
            <p:nvSpPr>
              <p:cNvPr id="3" name="Inhaltsplatzhalter 2">
                <a:extLst>
                  <a:ext uri="{FF2B5EF4-FFF2-40B4-BE49-F238E27FC236}">
                    <a16:creationId xmlns:a16="http://schemas.microsoft.com/office/drawing/2014/main" id="{9B5A8C3C-F388-615D-56CD-AC242433FF09}"/>
                  </a:ext>
                </a:extLst>
              </p:cNvPr>
              <p:cNvSpPr>
                <a:spLocks noGrp="1" noRot="1" noChangeAspect="1" noMove="1" noResize="1" noEditPoints="1" noAdjustHandles="1" noChangeArrowheads="1" noChangeShapeType="1" noTextEdit="1"/>
              </p:cNvSpPr>
              <p:nvPr>
                <p:ph idx="1"/>
              </p:nvPr>
            </p:nvSpPr>
            <p:spPr>
              <a:xfrm>
                <a:off x="799254" y="1963272"/>
                <a:ext cx="5482814" cy="4312022"/>
              </a:xfrm>
              <a:blipFill>
                <a:blip r:embed="rId2"/>
                <a:stretch>
                  <a:fillRect l="-2556" r="-5889"/>
                </a:stretch>
              </a:blipFill>
            </p:spPr>
            <p:txBody>
              <a:bodyPr/>
              <a:lstStyle/>
              <a:p>
                <a:r>
                  <a:rPr lang="de-AT">
                    <a:noFill/>
                  </a:rPr>
                  <a:t> </a:t>
                </a:r>
              </a:p>
            </p:txBody>
          </p:sp>
        </mc:Fallback>
      </mc:AlternateContent>
      <p:pic>
        <p:nvPicPr>
          <p:cNvPr id="5" name="Grafik 4">
            <a:extLst>
              <a:ext uri="{FF2B5EF4-FFF2-40B4-BE49-F238E27FC236}">
                <a16:creationId xmlns:a16="http://schemas.microsoft.com/office/drawing/2014/main" id="{F8BD66C7-3B52-BEEF-C27E-A42539DC7EDE}"/>
              </a:ext>
            </a:extLst>
          </p:cNvPr>
          <p:cNvPicPr>
            <a:picLocks noChangeAspect="1"/>
          </p:cNvPicPr>
          <p:nvPr/>
        </p:nvPicPr>
        <p:blipFill>
          <a:blip r:embed="rId3"/>
          <a:stretch>
            <a:fillRect/>
          </a:stretch>
        </p:blipFill>
        <p:spPr>
          <a:xfrm>
            <a:off x="6827520" y="2193662"/>
            <a:ext cx="4632960" cy="3589967"/>
          </a:xfrm>
          <a:prstGeom prst="rect">
            <a:avLst/>
          </a:prstGeom>
        </p:spPr>
      </p:pic>
      <p:sp>
        <p:nvSpPr>
          <p:cNvPr id="4" name="Textfeld 3">
            <a:extLst>
              <a:ext uri="{FF2B5EF4-FFF2-40B4-BE49-F238E27FC236}">
                <a16:creationId xmlns:a16="http://schemas.microsoft.com/office/drawing/2014/main" id="{5BC34053-2A3E-60B3-F3D6-705E70EAE6A7}"/>
              </a:ext>
            </a:extLst>
          </p:cNvPr>
          <p:cNvSpPr txBox="1"/>
          <p:nvPr/>
        </p:nvSpPr>
        <p:spPr>
          <a:xfrm>
            <a:off x="6979920" y="5737020"/>
            <a:ext cx="5026012" cy="276999"/>
          </a:xfrm>
          <a:prstGeom prst="rect">
            <a:avLst/>
          </a:prstGeom>
          <a:noFill/>
        </p:spPr>
        <p:txBody>
          <a:bodyPr wrap="square" rtlCol="0">
            <a:spAutoFit/>
          </a:bodyPr>
          <a:lstStyle/>
          <a:p>
            <a:r>
              <a:rPr lang="de-DE" sz="1200" dirty="0"/>
              <a:t>(Abb.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63748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741F59F5-1124-E212-4591-A41E3677172C}"/>
              </a:ext>
            </a:extLst>
          </p:cNvPr>
          <p:cNvPicPr>
            <a:picLocks noChangeAspect="1"/>
          </p:cNvPicPr>
          <p:nvPr/>
        </p:nvPicPr>
        <p:blipFill>
          <a:blip r:embed="rId2"/>
          <a:stretch>
            <a:fillRect/>
          </a:stretch>
        </p:blipFill>
        <p:spPr>
          <a:xfrm>
            <a:off x="633999" y="1522767"/>
            <a:ext cx="6275667" cy="3812466"/>
          </a:xfrm>
          <a:prstGeom prst="rect">
            <a:avLst/>
          </a:prstGeom>
        </p:spPr>
      </p:pic>
      <p:sp>
        <p:nvSpPr>
          <p:cNvPr id="25" name="Rectangle 2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6646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319A81A-103D-C41C-52A5-E9DA8E11F115}"/>
              </a:ext>
            </a:extLst>
          </p:cNvPr>
          <p:cNvSpPr>
            <a:spLocks noGrp="1"/>
          </p:cNvSpPr>
          <p:nvPr>
            <p:ph type="title"/>
          </p:nvPr>
        </p:nvSpPr>
        <p:spPr>
          <a:xfrm>
            <a:off x="8096885" y="640080"/>
            <a:ext cx="3659246" cy="2886144"/>
          </a:xfrm>
        </p:spPr>
        <p:txBody>
          <a:bodyPr vert="horz" lIns="91440" tIns="45720" rIns="91440" bIns="45720" rtlCol="0" anchor="b">
            <a:normAutofit/>
          </a:bodyPr>
          <a:lstStyle/>
          <a:p>
            <a:r>
              <a:rPr lang="en-US" sz="2100">
                <a:solidFill>
                  <a:srgbClr val="FFFFFF"/>
                </a:solidFill>
              </a:rPr>
              <a:t>6. Produktivitätssteigerung in der Getreideproduktion</a:t>
            </a:r>
          </a:p>
        </p:txBody>
      </p:sp>
      <p:cxnSp>
        <p:nvCxnSpPr>
          <p:cNvPr id="27" name="Straight Connector 2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5112FE6-7E72-BBE1-FA67-421505C027E1}"/>
              </a:ext>
            </a:extLst>
          </p:cNvPr>
          <p:cNvSpPr txBox="1"/>
          <p:nvPr/>
        </p:nvSpPr>
        <p:spPr>
          <a:xfrm>
            <a:off x="8183189" y="4290996"/>
            <a:ext cx="3572942" cy="923330"/>
          </a:xfrm>
          <a:prstGeom prst="rect">
            <a:avLst/>
          </a:prstGeom>
          <a:noFill/>
        </p:spPr>
        <p:txBody>
          <a:bodyPr wrap="square" rtlCol="0">
            <a:spAutoFit/>
          </a:bodyPr>
          <a:lstStyle/>
          <a:p>
            <a:r>
              <a:rPr lang="de-DE" sz="5400" dirty="0">
                <a:solidFill>
                  <a:schemeClr val="bg1"/>
                </a:solidFill>
              </a:rPr>
              <a:t>Kausalität?</a:t>
            </a:r>
          </a:p>
        </p:txBody>
      </p:sp>
      <p:sp>
        <p:nvSpPr>
          <p:cNvPr id="3" name="Textfeld 2">
            <a:extLst>
              <a:ext uri="{FF2B5EF4-FFF2-40B4-BE49-F238E27FC236}">
                <a16:creationId xmlns:a16="http://schemas.microsoft.com/office/drawing/2014/main" id="{03E785D0-9611-CA9D-E87B-C0D6FFBF71C8}"/>
              </a:ext>
            </a:extLst>
          </p:cNvPr>
          <p:cNvSpPr txBox="1"/>
          <p:nvPr/>
        </p:nvSpPr>
        <p:spPr>
          <a:xfrm>
            <a:off x="1131458" y="1362776"/>
            <a:ext cx="5162662" cy="276999"/>
          </a:xfrm>
          <a:prstGeom prst="rect">
            <a:avLst/>
          </a:prstGeom>
          <a:noFill/>
        </p:spPr>
        <p:txBody>
          <a:bodyPr wrap="square" rtlCol="0">
            <a:spAutoFit/>
          </a:bodyPr>
          <a:lstStyle/>
          <a:p>
            <a:r>
              <a:rPr lang="de-DE" sz="1200" dirty="0"/>
              <a:t>(Abb.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337304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AA8B0-EB93-B569-7524-2D28A9EA9BDD}"/>
              </a:ext>
            </a:extLst>
          </p:cNvPr>
          <p:cNvSpPr>
            <a:spLocks noGrp="1"/>
          </p:cNvSpPr>
          <p:nvPr>
            <p:ph type="title"/>
          </p:nvPr>
        </p:nvSpPr>
        <p:spPr>
          <a:xfrm>
            <a:off x="340659" y="394180"/>
            <a:ext cx="11152094" cy="1450757"/>
          </a:xfrm>
        </p:spPr>
        <p:txBody>
          <a:bodyPr>
            <a:normAutofit fontScale="90000"/>
          </a:bodyPr>
          <a:lstStyle/>
          <a:p>
            <a:r>
              <a:rPr lang="en-US" sz="4800" dirty="0"/>
              <a:t>6. </a:t>
            </a:r>
            <a:r>
              <a:rPr lang="en-US" sz="4800" dirty="0" err="1"/>
              <a:t>Produktivitätssteigerung</a:t>
            </a:r>
            <a:r>
              <a:rPr lang="en-US" sz="4800" dirty="0"/>
              <a:t> in der </a:t>
            </a:r>
            <a:r>
              <a:rPr lang="en-US" sz="4800" dirty="0" err="1"/>
              <a:t>Getreideproduktion</a:t>
            </a:r>
            <a:r>
              <a:rPr lang="en-US" sz="4800" dirty="0"/>
              <a:t>: Absoluter </a:t>
            </a:r>
            <a:r>
              <a:rPr lang="en-US" sz="4800" dirty="0" err="1"/>
              <a:t>Vergleich</a:t>
            </a:r>
            <a:endParaRPr lang="de-DE" dirty="0"/>
          </a:p>
        </p:txBody>
      </p:sp>
      <p:sp>
        <p:nvSpPr>
          <p:cNvPr id="3" name="Inhaltsplatzhalter 2">
            <a:extLst>
              <a:ext uri="{FF2B5EF4-FFF2-40B4-BE49-F238E27FC236}">
                <a16:creationId xmlns:a16="http://schemas.microsoft.com/office/drawing/2014/main" id="{51D02A9D-2FBB-9EB2-B117-93FFAF3CFFC8}"/>
              </a:ext>
            </a:extLst>
          </p:cNvPr>
          <p:cNvSpPr>
            <a:spLocks noGrp="1"/>
          </p:cNvSpPr>
          <p:nvPr>
            <p:ph idx="1"/>
          </p:nvPr>
        </p:nvSpPr>
        <p:spPr>
          <a:xfrm>
            <a:off x="908685" y="2225132"/>
            <a:ext cx="4551045" cy="1674515"/>
          </a:xfrm>
        </p:spPr>
        <p:txBody>
          <a:bodyPr>
            <a:normAutofit lnSpcReduction="10000"/>
          </a:bodyPr>
          <a:lstStyle/>
          <a:p>
            <a:r>
              <a:rPr lang="de-DE" dirty="0" err="1"/>
              <a:t>DiD</a:t>
            </a:r>
            <a:r>
              <a:rPr lang="de-DE" dirty="0"/>
              <a:t>-Schätzer zeigt durchschnittliche Änderung der Unterschiede in Trends zwischen Provinzen mit hohen und kleinen präemanzipatorischen Anteilen an Leibeigenen (keine absoluten Größen)</a:t>
            </a:r>
          </a:p>
          <a:p>
            <a:endParaRPr lang="de-DE" dirty="0"/>
          </a:p>
        </p:txBody>
      </p:sp>
      <p:pic>
        <p:nvPicPr>
          <p:cNvPr id="5" name="Grafik 4">
            <a:extLst>
              <a:ext uri="{FF2B5EF4-FFF2-40B4-BE49-F238E27FC236}">
                <a16:creationId xmlns:a16="http://schemas.microsoft.com/office/drawing/2014/main" id="{7885768C-608F-3C39-171D-A5CCE26D56C3}"/>
              </a:ext>
            </a:extLst>
          </p:cNvPr>
          <p:cNvPicPr>
            <a:picLocks noChangeAspect="1"/>
          </p:cNvPicPr>
          <p:nvPr/>
        </p:nvPicPr>
        <p:blipFill>
          <a:blip r:embed="rId2"/>
          <a:stretch>
            <a:fillRect/>
          </a:stretch>
        </p:blipFill>
        <p:spPr>
          <a:xfrm>
            <a:off x="5585460" y="2049780"/>
            <a:ext cx="6352323" cy="3819312"/>
          </a:xfrm>
          <a:prstGeom prst="rect">
            <a:avLst/>
          </a:prstGeom>
        </p:spPr>
      </p:pic>
      <p:sp>
        <p:nvSpPr>
          <p:cNvPr id="4" name="Textfeld 3">
            <a:extLst>
              <a:ext uri="{FF2B5EF4-FFF2-40B4-BE49-F238E27FC236}">
                <a16:creationId xmlns:a16="http://schemas.microsoft.com/office/drawing/2014/main" id="{9E03CE4C-2EDF-A45A-6A70-E14042B47250}"/>
              </a:ext>
            </a:extLst>
          </p:cNvPr>
          <p:cNvSpPr txBox="1"/>
          <p:nvPr/>
        </p:nvSpPr>
        <p:spPr>
          <a:xfrm>
            <a:off x="5836920" y="5745480"/>
            <a:ext cx="6179820" cy="523220"/>
          </a:xfrm>
          <a:prstGeom prst="rect">
            <a:avLst/>
          </a:prstGeom>
          <a:noFill/>
        </p:spPr>
        <p:txBody>
          <a:bodyPr wrap="square" rtlCol="0">
            <a:spAutoFit/>
          </a:bodyPr>
          <a:lstStyle/>
          <a:p>
            <a:r>
              <a:rPr lang="de-DE" sz="1400" dirty="0"/>
              <a:t>Rohdaten aufbereitet, damit unterschiedliche Trends besser ersichtlich werden.  (Abb. selbsterstellt, angelehnt an </a:t>
            </a:r>
            <a:r>
              <a:rPr lang="de-DE" sz="1400" dirty="0" err="1"/>
              <a:t>Markevich</a:t>
            </a:r>
            <a:r>
              <a:rPr lang="de-DE" sz="1400" dirty="0"/>
              <a:t> &amp; </a:t>
            </a:r>
            <a:r>
              <a:rPr lang="de-DE" sz="1400" dirty="0" err="1"/>
              <a:t>Zhuravskaya</a:t>
            </a:r>
            <a:r>
              <a:rPr lang="de-DE" sz="1400" dirty="0"/>
              <a:t> (2018))</a:t>
            </a:r>
          </a:p>
        </p:txBody>
      </p:sp>
    </p:spTree>
    <p:extLst>
      <p:ext uri="{BB962C8B-B14F-4D97-AF65-F5344CB8AC3E}">
        <p14:creationId xmlns:p14="http://schemas.microsoft.com/office/powerpoint/2010/main" val="208963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3F4A6-EDB9-F0CB-85E1-EB91E252F618}"/>
              </a:ext>
            </a:extLst>
          </p:cNvPr>
          <p:cNvSpPr>
            <a:spLocks noGrp="1"/>
          </p:cNvSpPr>
          <p:nvPr>
            <p:ph type="title"/>
          </p:nvPr>
        </p:nvSpPr>
        <p:spPr/>
        <p:txBody>
          <a:bodyPr/>
          <a:lstStyle/>
          <a:p>
            <a:r>
              <a:rPr lang="en-US" sz="4400" dirty="0"/>
              <a:t>6. </a:t>
            </a:r>
            <a:r>
              <a:rPr lang="en-US" sz="4400" dirty="0" err="1"/>
              <a:t>Produktivitätssteigerung</a:t>
            </a:r>
            <a:r>
              <a:rPr lang="en-US" sz="4400" dirty="0"/>
              <a:t> in der </a:t>
            </a:r>
            <a:r>
              <a:rPr lang="en-US" sz="4400" dirty="0" err="1"/>
              <a:t>Getreideproduktion</a:t>
            </a:r>
            <a:r>
              <a:rPr lang="en-US" sz="4400" dirty="0"/>
              <a:t>: Trends</a:t>
            </a:r>
            <a:endParaRPr lang="de-DE" dirty="0"/>
          </a:p>
        </p:txBody>
      </p:sp>
      <p:sp>
        <p:nvSpPr>
          <p:cNvPr id="3" name="Inhaltsplatzhalter 2">
            <a:extLst>
              <a:ext uri="{FF2B5EF4-FFF2-40B4-BE49-F238E27FC236}">
                <a16:creationId xmlns:a16="http://schemas.microsoft.com/office/drawing/2014/main" id="{EE3DE22D-A286-64F3-A5F0-3C265EC04DE6}"/>
              </a:ext>
            </a:extLst>
          </p:cNvPr>
          <p:cNvSpPr>
            <a:spLocks noGrp="1"/>
          </p:cNvSpPr>
          <p:nvPr>
            <p:ph idx="1"/>
          </p:nvPr>
        </p:nvSpPr>
        <p:spPr>
          <a:xfrm>
            <a:off x="1097280" y="2108201"/>
            <a:ext cx="4053840" cy="3760891"/>
          </a:xfrm>
        </p:spPr>
        <p:txBody>
          <a:bodyPr>
            <a:normAutofit fontScale="92500" lnSpcReduction="20000"/>
          </a:bodyPr>
          <a:lstStyle/>
          <a:p>
            <a:r>
              <a:rPr lang="de-DE" dirty="0"/>
              <a:t>Untersuchung einer Hauptannahme der </a:t>
            </a:r>
            <a:r>
              <a:rPr lang="de-DE" dirty="0" err="1"/>
              <a:t>DiD</a:t>
            </a:r>
            <a:r>
              <a:rPr lang="de-DE" dirty="0"/>
              <a:t>-Methode:</a:t>
            </a:r>
          </a:p>
          <a:p>
            <a:r>
              <a:rPr lang="de-DE" dirty="0"/>
              <a:t>Gibt es divergierende Trends vor der Abschaffung zwischen Provinzen mit hoher und niedriger Leibeigenschaft?</a:t>
            </a:r>
          </a:p>
          <a:p>
            <a:r>
              <a:rPr lang="de-DE" dirty="0"/>
              <a:t>Regression mit 11 Interaktionstermen für jeweils 5-Jahres-Intervalle -&gt; keine Trends vor der Abschaffung.</a:t>
            </a:r>
          </a:p>
          <a:p>
            <a:r>
              <a:rPr lang="de-DE" dirty="0"/>
              <a:t>Nach der Abschaffung positive nicht signifikante Trends. (Trend in Provinzen mit vormals höherem Anteil Leibeigener steigt etwas schneller)</a:t>
            </a:r>
          </a:p>
          <a:p>
            <a:endParaRPr lang="de-DE" dirty="0"/>
          </a:p>
        </p:txBody>
      </p:sp>
      <p:pic>
        <p:nvPicPr>
          <p:cNvPr id="5" name="Grafik 4">
            <a:extLst>
              <a:ext uri="{FF2B5EF4-FFF2-40B4-BE49-F238E27FC236}">
                <a16:creationId xmlns:a16="http://schemas.microsoft.com/office/drawing/2014/main" id="{300B69A4-136C-CEAE-C1DB-1D87D5010EE2}"/>
              </a:ext>
            </a:extLst>
          </p:cNvPr>
          <p:cNvPicPr>
            <a:picLocks noChangeAspect="1"/>
          </p:cNvPicPr>
          <p:nvPr/>
        </p:nvPicPr>
        <p:blipFill>
          <a:blip r:embed="rId2"/>
          <a:stretch>
            <a:fillRect/>
          </a:stretch>
        </p:blipFill>
        <p:spPr>
          <a:xfrm>
            <a:off x="6388698" y="2108201"/>
            <a:ext cx="5164804" cy="3523193"/>
          </a:xfrm>
          <a:prstGeom prst="rect">
            <a:avLst/>
          </a:prstGeom>
        </p:spPr>
      </p:pic>
      <p:sp>
        <p:nvSpPr>
          <p:cNvPr id="4" name="Textfeld 3">
            <a:extLst>
              <a:ext uri="{FF2B5EF4-FFF2-40B4-BE49-F238E27FC236}">
                <a16:creationId xmlns:a16="http://schemas.microsoft.com/office/drawing/2014/main" id="{15474E2E-1259-DFB2-0122-FFC6F6E830FC}"/>
              </a:ext>
            </a:extLst>
          </p:cNvPr>
          <p:cNvSpPr txBox="1"/>
          <p:nvPr/>
        </p:nvSpPr>
        <p:spPr>
          <a:xfrm>
            <a:off x="5836920" y="5745480"/>
            <a:ext cx="6179820" cy="523220"/>
          </a:xfrm>
          <a:prstGeom prst="rect">
            <a:avLst/>
          </a:prstGeom>
          <a:noFill/>
        </p:spPr>
        <p:txBody>
          <a:bodyPr wrap="square" rtlCol="0">
            <a:spAutoFit/>
          </a:bodyPr>
          <a:lstStyle/>
          <a:p>
            <a:r>
              <a:rPr lang="de-DE" sz="1400" dirty="0"/>
              <a:t>Ergebnisse der Untersuchung grafisch mit 95%-Konfidenzintervall dargestellt (Abb. selbsterstellt, angelehnt an </a:t>
            </a:r>
            <a:r>
              <a:rPr lang="de-DE" sz="1400" dirty="0" err="1"/>
              <a:t>Markevich</a:t>
            </a:r>
            <a:r>
              <a:rPr lang="de-DE" sz="1400" dirty="0"/>
              <a:t> &amp; </a:t>
            </a:r>
            <a:r>
              <a:rPr lang="de-DE" sz="1400" dirty="0" err="1"/>
              <a:t>Zhuravskaya</a:t>
            </a:r>
            <a:r>
              <a:rPr lang="de-DE" sz="1400" dirty="0"/>
              <a:t> (2018))</a:t>
            </a:r>
          </a:p>
        </p:txBody>
      </p:sp>
    </p:spTree>
    <p:extLst>
      <p:ext uri="{BB962C8B-B14F-4D97-AF65-F5344CB8AC3E}">
        <p14:creationId xmlns:p14="http://schemas.microsoft.com/office/powerpoint/2010/main" val="67956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D2900-10AF-8B43-4C1E-070F73ECC8EF}"/>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64DE61C0-E884-69C5-7B36-8F6A3189F6CE}"/>
              </a:ext>
            </a:extLst>
          </p:cNvPr>
          <p:cNvSpPr>
            <a:spLocks noGrp="1"/>
          </p:cNvSpPr>
          <p:nvPr>
            <p:ph idx="1"/>
          </p:nvPr>
        </p:nvSpPr>
        <p:spPr/>
        <p:txBody>
          <a:bodyPr>
            <a:normAutofit fontScale="92500" lnSpcReduction="10000"/>
          </a:bodyPr>
          <a:lstStyle/>
          <a:p>
            <a:pPr marL="457200" indent="-457200">
              <a:buFont typeface="+mj-lt"/>
              <a:buAutoNum type="arabicPeriod"/>
            </a:pPr>
            <a:r>
              <a:rPr lang="de-DE" dirty="0"/>
              <a:t>Abschaffung der Leibeigenschaft</a:t>
            </a:r>
          </a:p>
          <a:p>
            <a:pPr marL="457200" indent="-457200">
              <a:buFont typeface="+mj-lt"/>
              <a:buAutoNum type="arabicPeriod"/>
            </a:pPr>
            <a:r>
              <a:rPr lang="de-DE" dirty="0"/>
              <a:t>Inhalte des Forschungspapiers</a:t>
            </a:r>
          </a:p>
          <a:p>
            <a:pPr marL="457200" indent="-457200">
              <a:buFont typeface="+mj-lt"/>
              <a:buAutoNum type="arabicPeriod"/>
            </a:pPr>
            <a:r>
              <a:rPr lang="de-DE" dirty="0"/>
              <a:t>Daten</a:t>
            </a:r>
          </a:p>
          <a:p>
            <a:pPr marL="457200" indent="-457200">
              <a:buFont typeface="+mj-lt"/>
              <a:buAutoNum type="arabicPeriod"/>
            </a:pPr>
            <a:r>
              <a:rPr lang="de-DE" dirty="0"/>
              <a:t>Methodik</a:t>
            </a:r>
          </a:p>
          <a:p>
            <a:pPr marL="457200" indent="-457200">
              <a:buFont typeface="+mj-lt"/>
              <a:buAutoNum type="arabicPeriod"/>
            </a:pPr>
            <a:r>
              <a:rPr lang="de-DE" dirty="0"/>
              <a:t>Produktivitätssteigerung in der Getreideproduktion</a:t>
            </a:r>
          </a:p>
          <a:p>
            <a:pPr marL="457200" indent="-457200">
              <a:buFont typeface="+mj-lt"/>
              <a:buAutoNum type="arabicPeriod"/>
            </a:pPr>
            <a:r>
              <a:rPr lang="de-DE" dirty="0"/>
              <a:t>Produktivitätssteigerung in der Industrieproduktion</a:t>
            </a:r>
          </a:p>
          <a:p>
            <a:pPr marL="457200" indent="-457200">
              <a:buFont typeface="+mj-lt"/>
              <a:buAutoNum type="arabicPeriod"/>
            </a:pPr>
            <a:r>
              <a:rPr lang="de-DE" dirty="0"/>
              <a:t>Verbesserung der Gesundheit von Landarbeitern</a:t>
            </a:r>
          </a:p>
          <a:p>
            <a:pPr marL="457200" indent="-457200">
              <a:buFont typeface="+mj-lt"/>
              <a:buAutoNum type="arabicPeriod"/>
            </a:pPr>
            <a:r>
              <a:rPr lang="de-DE" dirty="0"/>
              <a:t>Fazit</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2414226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Produktivitätssteigerung</a:t>
            </a:r>
            <a:r>
              <a:rPr lang="en-US" sz="2900" dirty="0"/>
              <a:t> in der </a:t>
            </a:r>
            <a:r>
              <a:rPr lang="en-US" sz="2900" dirty="0" err="1"/>
              <a:t>Getreideproduktion</a:t>
            </a:r>
            <a:r>
              <a:rPr lang="en-US" sz="2900" dirty="0"/>
              <a:t>: </a:t>
            </a:r>
            <a:r>
              <a:rPr lang="en-US" sz="2900" dirty="0" err="1"/>
              <a:t>Ergebnisse</a:t>
            </a:r>
            <a:endParaRPr lang="en-US" sz="2900" dirty="0"/>
          </a:p>
        </p:txBody>
      </p:sp>
      <p:pic>
        <p:nvPicPr>
          <p:cNvPr id="5" name="Grafik 4" descr="Ein Bild, das Text, Screenshot, Zahl, Schrift enthält.&#10;&#10;Automatisch generierte Beschreibung">
            <a:extLst>
              <a:ext uri="{FF2B5EF4-FFF2-40B4-BE49-F238E27FC236}">
                <a16:creationId xmlns:a16="http://schemas.microsoft.com/office/drawing/2014/main" id="{8DDA88D7-312D-A69C-9286-7FEA57AC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22" y="396247"/>
            <a:ext cx="5466218" cy="5398916"/>
          </a:xfrm>
          <a:prstGeom prst="rect">
            <a:avLst/>
          </a:prstGeom>
        </p:spPr>
      </p:pic>
      <p:cxnSp>
        <p:nvCxnSpPr>
          <p:cNvPr id="31" name="Straight Connector 3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5"/>
            <a:ext cx="5127172" cy="3815617"/>
          </a:xfrm>
        </p:spPr>
        <p:txBody>
          <a:bodyPr vert="horz" lIns="91440" tIns="45720" rIns="91440" bIns="45720" rtlCol="0">
            <a:normAutofit/>
          </a:bodyPr>
          <a:lstStyle/>
          <a:p>
            <a:pPr marL="0" indent="0">
              <a:buNone/>
            </a:pPr>
            <a:endParaRPr lang="de-DE" sz="1800" dirty="0"/>
          </a:p>
          <a:p>
            <a:pPr marL="0" indent="0">
              <a:buNone/>
            </a:pPr>
            <a:endParaRPr lang="de-DE" sz="1800" dirty="0"/>
          </a:p>
        </p:txBody>
      </p:sp>
      <p:sp>
        <p:nvSpPr>
          <p:cNvPr id="33" name="Rectangle 3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feld 5">
            <a:extLst>
              <a:ext uri="{FF2B5EF4-FFF2-40B4-BE49-F238E27FC236}">
                <a16:creationId xmlns:a16="http://schemas.microsoft.com/office/drawing/2014/main" id="{17BFACAB-ADDD-528C-23A9-B0C1544F53B6}"/>
              </a:ext>
            </a:extLst>
          </p:cNvPr>
          <p:cNvSpPr txBox="1"/>
          <p:nvPr/>
        </p:nvSpPr>
        <p:spPr>
          <a:xfrm>
            <a:off x="359093" y="6034927"/>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
        <p:nvSpPr>
          <p:cNvPr id="7" name="Inhaltsplatzhalter 2">
            <a:extLst>
              <a:ext uri="{FF2B5EF4-FFF2-40B4-BE49-F238E27FC236}">
                <a16:creationId xmlns:a16="http://schemas.microsoft.com/office/drawing/2014/main" id="{BBEA4BD1-E6AF-C443-3114-E2B0E4E4D235}"/>
              </a:ext>
            </a:extLst>
          </p:cNvPr>
          <p:cNvSpPr txBox="1">
            <a:spLocks/>
          </p:cNvSpPr>
          <p:nvPr/>
        </p:nvSpPr>
        <p:spPr>
          <a:xfrm>
            <a:off x="6433462" y="2407435"/>
            <a:ext cx="4722218" cy="346165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de-DE" dirty="0"/>
              <a:t>Effekt positiv und signifikant</a:t>
            </a:r>
          </a:p>
          <a:p>
            <a:pPr>
              <a:buFont typeface="Arial" panose="020B0604020202020204" pitchFamily="34" charset="0"/>
              <a:buChar char="•"/>
            </a:pPr>
            <a:r>
              <a:rPr lang="de-DE" dirty="0"/>
              <a:t>3/4 des Effektes in der ersten Dekade </a:t>
            </a:r>
            <a:br>
              <a:rPr lang="de-DE" dirty="0"/>
            </a:br>
            <a:r>
              <a:rPr lang="de-DE" dirty="0"/>
              <a:t>(OLS 5)</a:t>
            </a:r>
          </a:p>
          <a:p>
            <a:pPr>
              <a:buFont typeface="Arial" panose="020B0604020202020204" pitchFamily="34" charset="0"/>
              <a:buChar char="•"/>
            </a:pPr>
            <a:r>
              <a:rPr lang="de-DE" dirty="0"/>
              <a:t> Effekt der Emanzipation 2,1 mal so groß wie Gesamteffekt (IV 7) =&gt; Landreform schmälert Effekt</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Tree>
    <p:extLst>
      <p:ext uri="{BB962C8B-B14F-4D97-AF65-F5344CB8AC3E}">
        <p14:creationId xmlns:p14="http://schemas.microsoft.com/office/powerpoint/2010/main" val="39562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Produktivitätssteigerung</a:t>
            </a:r>
            <a:r>
              <a:rPr lang="en-US" sz="2900" dirty="0"/>
              <a:t> in der </a:t>
            </a:r>
            <a:r>
              <a:rPr lang="en-US" sz="2900" dirty="0" err="1"/>
              <a:t>Getreideproduktion</a:t>
            </a:r>
            <a:r>
              <a:rPr lang="en-US" sz="2900" dirty="0"/>
              <a:t>: </a:t>
            </a:r>
            <a:r>
              <a:rPr lang="en-US" sz="2900" dirty="0" err="1"/>
              <a:t>Mechanismus</a:t>
            </a:r>
            <a:endParaRPr lang="en-US" sz="2900" dirty="0"/>
          </a:p>
        </p:txBody>
      </p:sp>
      <p:pic>
        <p:nvPicPr>
          <p:cNvPr id="6" name="Grafik 5" descr="Ein Bild, das Text, Screenshot, Zahl, parallel enthält.&#10;&#10;Automatisch generierte Beschreibung">
            <a:extLst>
              <a:ext uri="{FF2B5EF4-FFF2-40B4-BE49-F238E27FC236}">
                <a16:creationId xmlns:a16="http://schemas.microsoft.com/office/drawing/2014/main" id="{3E094A83-8E68-AE4F-8645-DA87CDE48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4" y="240992"/>
            <a:ext cx="4951997" cy="5885488"/>
          </a:xfrm>
          <a:prstGeom prst="rect">
            <a:avLst/>
          </a:prstGeom>
        </p:spPr>
      </p:pic>
      <p:cxnSp>
        <p:nvCxnSpPr>
          <p:cNvPr id="40" name="Straight Connector 39">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6"/>
            <a:ext cx="5127172" cy="3461658"/>
          </a:xfrm>
        </p:spPr>
        <p:txBody>
          <a:bodyPr vert="horz" lIns="91440" tIns="45720" rIns="91440" bIns="45720" rtlCol="0">
            <a:normAutofit/>
          </a:bodyPr>
          <a:lstStyle/>
          <a:p>
            <a:pPr>
              <a:buFont typeface="Arial" panose="020B0604020202020204" pitchFamily="34" charset="0"/>
              <a:buChar char="•"/>
            </a:pPr>
            <a:r>
              <a:rPr lang="de-DE" dirty="0"/>
              <a:t> Negative Auswirkung der Landreform: Erstarkung der Umverteilungs-Gemeinden führte zu Ineffizienzen (OLS 1) </a:t>
            </a:r>
          </a:p>
          <a:p>
            <a:pPr>
              <a:buFont typeface="Arial" panose="020B0604020202020204" pitchFamily="34" charset="0"/>
              <a:buChar char="•"/>
            </a:pPr>
            <a:r>
              <a:rPr lang="de-DE" dirty="0"/>
              <a:t>Positive Auswirkung der Emanzipation:</a:t>
            </a:r>
            <a:br>
              <a:rPr lang="de-DE" dirty="0"/>
            </a:br>
            <a:r>
              <a:rPr lang="de-DE" dirty="0"/>
              <a:t>Starke Steigerung in erster Dekade =&gt; Beendigung des </a:t>
            </a:r>
            <a:r>
              <a:rPr lang="de-DE" dirty="0" err="1"/>
              <a:t>Ratchet</a:t>
            </a:r>
            <a:r>
              <a:rPr lang="de-DE" dirty="0"/>
              <a:t>-Effekts</a:t>
            </a:r>
          </a:p>
          <a:p>
            <a:pPr lvl="1">
              <a:buFont typeface="Arial" panose="020B0604020202020204" pitchFamily="34" charset="0"/>
              <a:buChar char="•"/>
            </a:pPr>
            <a:r>
              <a:rPr lang="de-DE" dirty="0"/>
              <a:t>Implizite Verträge =&gt; geringere Steigerung (OLS2)</a:t>
            </a:r>
          </a:p>
          <a:p>
            <a:pPr>
              <a:buFont typeface="Arial" panose="020B0604020202020204" pitchFamily="34" charset="0"/>
              <a:buChar char="•"/>
            </a:pPr>
            <a:r>
              <a:rPr lang="de-DE" dirty="0"/>
              <a:t>Bessere Anbau- und Konsumentscheidungen </a:t>
            </a:r>
          </a:p>
          <a:p>
            <a:pPr lvl="1">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42" name="Rectangle 41">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feld 3">
            <a:extLst>
              <a:ext uri="{FF2B5EF4-FFF2-40B4-BE49-F238E27FC236}">
                <a16:creationId xmlns:a16="http://schemas.microsoft.com/office/drawing/2014/main" id="{40CD43B8-E063-869B-234E-30E77396478E}"/>
              </a:ext>
            </a:extLst>
          </p:cNvPr>
          <p:cNvSpPr txBox="1"/>
          <p:nvPr/>
        </p:nvSpPr>
        <p:spPr>
          <a:xfrm>
            <a:off x="778193" y="6125141"/>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346216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Produktivitätssteigerung</a:t>
            </a:r>
            <a:r>
              <a:rPr lang="en-US" sz="2900" dirty="0"/>
              <a:t> in der </a:t>
            </a:r>
            <a:r>
              <a:rPr lang="en-US" sz="2900" dirty="0" err="1"/>
              <a:t>Industrieproduktion</a:t>
            </a:r>
            <a:endParaRPr lang="en-US" sz="2900" dirty="0"/>
          </a:p>
        </p:txBody>
      </p:sp>
      <p:cxnSp>
        <p:nvCxnSpPr>
          <p:cNvPr id="31" name="Straight Connector 3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6"/>
            <a:ext cx="5127172" cy="3461658"/>
          </a:xfrm>
        </p:spPr>
        <p:txBody>
          <a:bodyPr vert="horz" lIns="91440" tIns="45720" rIns="91440" bIns="45720" rtlCol="0">
            <a:normAutofit/>
          </a:bodyPr>
          <a:lstStyle/>
          <a:p>
            <a:pPr>
              <a:buFont typeface="Arial" panose="020B0604020202020204" pitchFamily="34" charset="0"/>
              <a:buChar char="•"/>
            </a:pPr>
            <a:r>
              <a:rPr lang="de-DE" dirty="0"/>
              <a:t>Effekt positiv und signifikant</a:t>
            </a:r>
          </a:p>
          <a:p>
            <a:pPr>
              <a:buFont typeface="Arial" panose="020B0604020202020204" pitchFamily="34" charset="0"/>
              <a:buChar char="•"/>
            </a:pPr>
            <a:r>
              <a:rPr lang="de-DE" dirty="0"/>
              <a:t>Ergebnis von IV wesentlich größer (2) vs. (3) =&gt; eventuell Heterogenität.</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33" name="Rectangle 3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fik 5" descr="Ein Bild, das Text, Screenshot, Zahl, Schrift enthält.&#10;&#10;Automatisch generierte Beschreibung">
            <a:extLst>
              <a:ext uri="{FF2B5EF4-FFF2-40B4-BE49-F238E27FC236}">
                <a16:creationId xmlns:a16="http://schemas.microsoft.com/office/drawing/2014/main" id="{29F01F9E-4C79-A98E-28DF-ECDF967F4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7" y="393190"/>
            <a:ext cx="5799827" cy="5255770"/>
          </a:xfrm>
          <a:prstGeom prst="rect">
            <a:avLst/>
          </a:prstGeom>
        </p:spPr>
      </p:pic>
      <p:sp>
        <p:nvSpPr>
          <p:cNvPr id="4" name="Textfeld 3">
            <a:extLst>
              <a:ext uri="{FF2B5EF4-FFF2-40B4-BE49-F238E27FC236}">
                <a16:creationId xmlns:a16="http://schemas.microsoft.com/office/drawing/2014/main" id="{88322E74-4C80-5E60-D7AC-6B9C9FA991AD}"/>
              </a:ext>
            </a:extLst>
          </p:cNvPr>
          <p:cNvSpPr txBox="1"/>
          <p:nvPr/>
        </p:nvSpPr>
        <p:spPr>
          <a:xfrm>
            <a:off x="359093" y="6034927"/>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293695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Gesundheitssteigerung</a:t>
            </a:r>
            <a:r>
              <a:rPr lang="en-US" sz="2900" dirty="0"/>
              <a:t> von </a:t>
            </a:r>
            <a:r>
              <a:rPr lang="en-US" sz="2900" dirty="0" err="1"/>
              <a:t>Landarbeitern</a:t>
            </a:r>
            <a:r>
              <a:rPr lang="en-US" sz="2900" dirty="0"/>
              <a:t>.</a:t>
            </a:r>
          </a:p>
        </p:txBody>
      </p:sp>
      <p:cxnSp>
        <p:nvCxnSpPr>
          <p:cNvPr id="31" name="Straight Connector 3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6"/>
            <a:ext cx="5127172" cy="3461658"/>
          </a:xfrm>
        </p:spPr>
        <p:txBody>
          <a:bodyPr vert="horz" lIns="91440" tIns="45720" rIns="91440" bIns="45720" rtlCol="0">
            <a:normAutofit/>
          </a:bodyPr>
          <a:lstStyle/>
          <a:p>
            <a:pPr>
              <a:buFont typeface="Arial" panose="020B0604020202020204" pitchFamily="34" charset="0"/>
              <a:buChar char="•"/>
            </a:pPr>
            <a:r>
              <a:rPr lang="de-DE" dirty="0"/>
              <a:t>Effekt positiv und signifikant</a:t>
            </a:r>
          </a:p>
          <a:p>
            <a:pPr>
              <a:buFont typeface="Arial" panose="020B0604020202020204" pitchFamily="34" charset="0"/>
              <a:buChar char="•"/>
            </a:pPr>
            <a:r>
              <a:rPr lang="de-DE" dirty="0"/>
              <a:t>Annahme: Keine Änderung in Musterungsregeln (!). Keine externen Pandemien oder ähnliches.</a:t>
            </a:r>
          </a:p>
          <a:p>
            <a:pPr>
              <a:buFont typeface="Arial" panose="020B0604020202020204" pitchFamily="34" charset="0"/>
              <a:buChar char="•"/>
            </a:pPr>
            <a:r>
              <a:rPr lang="de-DE" dirty="0"/>
              <a:t>Durchschnittlicher Anstieg der Größe von </a:t>
            </a:r>
            <a:br>
              <a:rPr lang="de-DE" dirty="0"/>
            </a:br>
            <a:r>
              <a:rPr lang="de-DE" dirty="0"/>
              <a:t>0,78 cm =&gt; Verbesserung vergleichbar mit 18,9% Einkommenszugewinn</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33" name="Rectangle 3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fik 5" descr="Ein Bild, das Text, Screenshot, Zahl, Schrift enthält.&#10;&#10;Automatisch generierte Beschreibung">
            <a:extLst>
              <a:ext uri="{FF2B5EF4-FFF2-40B4-BE49-F238E27FC236}">
                <a16:creationId xmlns:a16="http://schemas.microsoft.com/office/drawing/2014/main" id="{FA28865F-9F9D-A902-CFD5-044175C9B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39" y="1152855"/>
            <a:ext cx="6060845" cy="4552289"/>
          </a:xfrm>
          <a:prstGeom prst="rect">
            <a:avLst/>
          </a:prstGeom>
        </p:spPr>
      </p:pic>
      <p:sp>
        <p:nvSpPr>
          <p:cNvPr id="4" name="Textfeld 3">
            <a:extLst>
              <a:ext uri="{FF2B5EF4-FFF2-40B4-BE49-F238E27FC236}">
                <a16:creationId xmlns:a16="http://schemas.microsoft.com/office/drawing/2014/main" id="{699FCD93-C029-A2B9-42FF-DC014C65839F}"/>
              </a:ext>
            </a:extLst>
          </p:cNvPr>
          <p:cNvSpPr txBox="1"/>
          <p:nvPr/>
        </p:nvSpPr>
        <p:spPr>
          <a:xfrm>
            <a:off x="359093" y="6034927"/>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66291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077F2-0B42-4CE2-C1BE-D0B58CADF2EF}"/>
              </a:ext>
            </a:extLst>
          </p:cNvPr>
          <p:cNvSpPr>
            <a:spLocks noGrp="1"/>
          </p:cNvSpPr>
          <p:nvPr>
            <p:ph type="title"/>
          </p:nvPr>
        </p:nvSpPr>
        <p:spPr/>
        <p:txBody>
          <a:bodyPr/>
          <a:lstStyle/>
          <a:p>
            <a:r>
              <a:rPr lang="en-GB" dirty="0"/>
              <a:t>9.Fazit</a:t>
            </a:r>
          </a:p>
        </p:txBody>
      </p:sp>
      <p:sp>
        <p:nvSpPr>
          <p:cNvPr id="3" name="Inhaltsplatzhalter 2">
            <a:extLst>
              <a:ext uri="{FF2B5EF4-FFF2-40B4-BE49-F238E27FC236}">
                <a16:creationId xmlns:a16="http://schemas.microsoft.com/office/drawing/2014/main" id="{9B5A8C3C-F388-615D-56CD-AC242433FF09}"/>
              </a:ext>
            </a:extLst>
          </p:cNvPr>
          <p:cNvSpPr>
            <a:spLocks noGrp="1"/>
          </p:cNvSpPr>
          <p:nvPr>
            <p:ph idx="1"/>
          </p:nvPr>
        </p:nvSpPr>
        <p:spPr/>
        <p:txBody>
          <a:bodyPr/>
          <a:lstStyle/>
          <a:p>
            <a:pPr>
              <a:buFont typeface="Arial" panose="020B0604020202020204" pitchFamily="34" charset="0"/>
              <a:buChar char="•"/>
            </a:pPr>
            <a:r>
              <a:rPr lang="de-DE" dirty="0"/>
              <a:t> Abschaffung hatte substanziell positive Effekte in allen drei betrachteten Bereichen</a:t>
            </a:r>
          </a:p>
          <a:p>
            <a:pPr>
              <a:buFont typeface="Arial" panose="020B0604020202020204" pitchFamily="34" charset="0"/>
              <a:buChar char="•"/>
            </a:pPr>
            <a:r>
              <a:rPr lang="de-DE" dirty="0"/>
              <a:t> Umrechnung der Ergebnisse: BIP stieg aufgrund der Abschaffung um 17,7% in der zweiten Hälfte des 19. Jahrhunderts</a:t>
            </a:r>
          </a:p>
          <a:p>
            <a:pPr>
              <a:buFont typeface="Arial" panose="020B0604020202020204" pitchFamily="34" charset="0"/>
              <a:buChar char="•"/>
            </a:pPr>
            <a:r>
              <a:rPr lang="de-DE" dirty="0"/>
              <a:t> Auswertungen legen nahe, dass großer Teil des Effekts auf bessere Anreize zurückzuführen ist</a:t>
            </a:r>
          </a:p>
          <a:p>
            <a:pPr>
              <a:buFont typeface="Arial" panose="020B0604020202020204" pitchFamily="34" charset="0"/>
              <a:buChar char="•"/>
            </a:pPr>
            <a:r>
              <a:rPr lang="de-DE" dirty="0"/>
              <a:t>Effekt wäre noch deutlich größer, gäbe es nicht einen negativen Einfluss aufgrund der  Umverteilungs-Kommunen</a:t>
            </a:r>
          </a:p>
          <a:p>
            <a:pPr marL="0" indent="0">
              <a:buNone/>
            </a:pPr>
            <a:r>
              <a:rPr lang="de-DE" dirty="0"/>
              <a:t> </a:t>
            </a:r>
          </a:p>
        </p:txBody>
      </p:sp>
    </p:spTree>
    <p:extLst>
      <p:ext uri="{BB962C8B-B14F-4D97-AF65-F5344CB8AC3E}">
        <p14:creationId xmlns:p14="http://schemas.microsoft.com/office/powerpoint/2010/main" val="78776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9DD8C-B8F5-FFD6-2C48-40B0D346EE9C}"/>
              </a:ext>
            </a:extLst>
          </p:cNvPr>
          <p:cNvSpPr>
            <a:spLocks noGrp="1"/>
          </p:cNvSpPr>
          <p:nvPr>
            <p:ph type="title"/>
          </p:nvPr>
        </p:nvSpPr>
        <p:spPr/>
        <p:txBody>
          <a:bodyPr/>
          <a:lstStyle/>
          <a:p>
            <a:r>
              <a:rPr lang="de-DE" dirty="0"/>
              <a:t>Diskussionsfrage</a:t>
            </a:r>
          </a:p>
        </p:txBody>
      </p:sp>
      <p:sp>
        <p:nvSpPr>
          <p:cNvPr id="3" name="Inhaltsplatzhalter 2">
            <a:extLst>
              <a:ext uri="{FF2B5EF4-FFF2-40B4-BE49-F238E27FC236}">
                <a16:creationId xmlns:a16="http://schemas.microsoft.com/office/drawing/2014/main" id="{B3123BFF-171E-0922-A635-D9425DAC1289}"/>
              </a:ext>
            </a:extLst>
          </p:cNvPr>
          <p:cNvSpPr>
            <a:spLocks noGrp="1"/>
          </p:cNvSpPr>
          <p:nvPr>
            <p:ph idx="1"/>
          </p:nvPr>
        </p:nvSpPr>
        <p:spPr/>
        <p:txBody>
          <a:bodyPr/>
          <a:lstStyle/>
          <a:p>
            <a:pPr>
              <a:buFont typeface="Arial" panose="020B0604020202020204" pitchFamily="34" charset="0"/>
              <a:buChar char="•"/>
            </a:pPr>
            <a:r>
              <a:rPr lang="de-DE" dirty="0"/>
              <a:t> Wie plausibel sind die vielen Annahmen, welche von den Autoren getätigt werden?</a:t>
            </a:r>
          </a:p>
          <a:p>
            <a:pPr>
              <a:buFont typeface="Arial" panose="020B0604020202020204" pitchFamily="34" charset="0"/>
              <a:buChar char="•"/>
            </a:pPr>
            <a:endParaRPr lang="de-DE" dirty="0"/>
          </a:p>
          <a:p>
            <a:pPr>
              <a:buFont typeface="Arial" panose="020B0604020202020204" pitchFamily="34" charset="0"/>
              <a:buChar char="•"/>
            </a:pPr>
            <a:r>
              <a:rPr lang="de-DE" dirty="0"/>
              <a:t> Welche anderen Effekte könnten für den Anstieg in der Produktivität und dem BIP verantwortlich sein?</a:t>
            </a:r>
          </a:p>
          <a:p>
            <a:pPr>
              <a:buFont typeface="Arial" panose="020B0604020202020204" pitchFamily="34" charset="0"/>
              <a:buChar char="•"/>
            </a:pPr>
            <a:endParaRPr lang="de-DE" dirty="0"/>
          </a:p>
          <a:p>
            <a:pPr>
              <a:buFont typeface="Arial" panose="020B0604020202020204" pitchFamily="34" charset="0"/>
              <a:buChar char="•"/>
            </a:pPr>
            <a:r>
              <a:rPr lang="de-DE" dirty="0"/>
              <a:t> Lassen sich die Ergebnisse auf andere Länder und deren Abschaffung der Leibeigenschaft übertragen?</a:t>
            </a:r>
          </a:p>
        </p:txBody>
      </p:sp>
    </p:spTree>
    <p:extLst>
      <p:ext uri="{BB962C8B-B14F-4D97-AF65-F5344CB8AC3E}">
        <p14:creationId xmlns:p14="http://schemas.microsoft.com/office/powerpoint/2010/main" val="377313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0F8B8-83B6-C0A8-02C3-00EBC306877A}"/>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BB990B07-73F0-771C-C755-F46BE0249A43}"/>
              </a:ext>
            </a:extLst>
          </p:cNvPr>
          <p:cNvSpPr>
            <a:spLocks noGrp="1"/>
          </p:cNvSpPr>
          <p:nvPr>
            <p:ph idx="1"/>
          </p:nvPr>
        </p:nvSpPr>
        <p:spPr/>
        <p:txBody>
          <a:bodyPr/>
          <a:lstStyle/>
          <a:p>
            <a:r>
              <a:rPr lang="en-US" dirty="0" err="1"/>
              <a:t>Markevich</a:t>
            </a:r>
            <a:r>
              <a:rPr lang="en-US" dirty="0"/>
              <a:t>, A., &amp; </a:t>
            </a:r>
            <a:r>
              <a:rPr lang="en-US" dirty="0" err="1"/>
              <a:t>Zhuravskaya</a:t>
            </a:r>
            <a:r>
              <a:rPr lang="en-US" dirty="0"/>
              <a:t>, E. (2018). The economic effects of the abolition of serfdom: Evidence from the Russian Empire. (https://doi.org/10.1257/aer.20160144)</a:t>
            </a:r>
            <a:endParaRPr lang="de-DE" dirty="0"/>
          </a:p>
        </p:txBody>
      </p:sp>
    </p:spTree>
    <p:extLst>
      <p:ext uri="{BB962C8B-B14F-4D97-AF65-F5344CB8AC3E}">
        <p14:creationId xmlns:p14="http://schemas.microsoft.com/office/powerpoint/2010/main" val="342136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81A7D-1F5F-25C0-7C4F-E37D0957EA9C}"/>
              </a:ext>
            </a:extLst>
          </p:cNvPr>
          <p:cNvSpPr>
            <a:spLocks noGrp="1"/>
          </p:cNvSpPr>
          <p:nvPr>
            <p:ph type="title"/>
          </p:nvPr>
        </p:nvSpPr>
        <p:spPr/>
        <p:txBody>
          <a:bodyPr/>
          <a:lstStyle/>
          <a:p>
            <a:r>
              <a:rPr lang="de-DE" dirty="0"/>
              <a:t>Abstand von Moskau</a:t>
            </a:r>
          </a:p>
        </p:txBody>
      </p:sp>
      <p:pic>
        <p:nvPicPr>
          <p:cNvPr id="5" name="Grafik 4">
            <a:extLst>
              <a:ext uri="{FF2B5EF4-FFF2-40B4-BE49-F238E27FC236}">
                <a16:creationId xmlns:a16="http://schemas.microsoft.com/office/drawing/2014/main" id="{8E64F570-9427-9943-9AE2-60C2BD37B393}"/>
              </a:ext>
            </a:extLst>
          </p:cNvPr>
          <p:cNvPicPr>
            <a:picLocks noChangeAspect="1"/>
          </p:cNvPicPr>
          <p:nvPr/>
        </p:nvPicPr>
        <p:blipFill>
          <a:blip r:embed="rId2"/>
          <a:stretch>
            <a:fillRect/>
          </a:stretch>
        </p:blipFill>
        <p:spPr>
          <a:xfrm>
            <a:off x="2241176" y="2196566"/>
            <a:ext cx="7006294" cy="3927212"/>
          </a:xfrm>
          <a:prstGeom prst="rect">
            <a:avLst/>
          </a:prstGeom>
        </p:spPr>
      </p:pic>
    </p:spTree>
    <p:extLst>
      <p:ext uri="{BB962C8B-B14F-4D97-AF65-F5344CB8AC3E}">
        <p14:creationId xmlns:p14="http://schemas.microsoft.com/office/powerpoint/2010/main" val="326019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6935C-94D7-B3F5-69A3-845457806E65}"/>
              </a:ext>
            </a:extLst>
          </p:cNvPr>
          <p:cNvSpPr>
            <a:spLocks noGrp="1"/>
          </p:cNvSpPr>
          <p:nvPr>
            <p:ph type="title"/>
          </p:nvPr>
        </p:nvSpPr>
        <p:spPr/>
        <p:txBody>
          <a:bodyPr/>
          <a:lstStyle/>
          <a:p>
            <a:r>
              <a:rPr lang="de-DE" dirty="0"/>
              <a:t>Einige Annahmen des Papers</a:t>
            </a:r>
          </a:p>
        </p:txBody>
      </p:sp>
      <p:sp>
        <p:nvSpPr>
          <p:cNvPr id="3" name="Inhaltsplatzhalter 2">
            <a:extLst>
              <a:ext uri="{FF2B5EF4-FFF2-40B4-BE49-F238E27FC236}">
                <a16:creationId xmlns:a16="http://schemas.microsoft.com/office/drawing/2014/main" id="{B2273AB2-F1B5-039B-F341-045DF974873A}"/>
              </a:ext>
            </a:extLst>
          </p:cNvPr>
          <p:cNvSpPr>
            <a:spLocks noGrp="1"/>
          </p:cNvSpPr>
          <p:nvPr>
            <p:ph idx="1"/>
          </p:nvPr>
        </p:nvSpPr>
        <p:spPr/>
        <p:txBody>
          <a:bodyPr/>
          <a:lstStyle/>
          <a:p>
            <a:pPr>
              <a:buFont typeface="Arial" panose="020B0604020202020204" pitchFamily="34" charset="0"/>
              <a:buChar char="•"/>
            </a:pPr>
            <a:r>
              <a:rPr lang="de-DE" dirty="0"/>
              <a:t> Europäische Regionen Russland sind aussagekräftig für das ganze Land</a:t>
            </a:r>
          </a:p>
          <a:p>
            <a:pPr>
              <a:buFont typeface="Arial" panose="020B0604020202020204" pitchFamily="34" charset="0"/>
              <a:buChar char="•"/>
            </a:pPr>
            <a:r>
              <a:rPr lang="de-DE" dirty="0"/>
              <a:t> Keine divergierenden Trends (Industrieproduktion!)</a:t>
            </a:r>
          </a:p>
          <a:p>
            <a:pPr>
              <a:buFont typeface="Arial" panose="020B0604020202020204" pitchFamily="34" charset="0"/>
              <a:buChar char="•"/>
            </a:pPr>
            <a:r>
              <a:rPr lang="de-DE" dirty="0"/>
              <a:t>Makroökonomischer-Shock zur Zeit der Emanzipation verantwortlich für Rückgang in Provinzen mit freien Arbeitern (Keine negativen Effekte der Abschaffung)</a:t>
            </a:r>
          </a:p>
          <a:p>
            <a:pPr>
              <a:buFont typeface="Arial" panose="020B0604020202020204" pitchFamily="34" charset="0"/>
              <a:buChar char="•"/>
            </a:pPr>
            <a:r>
              <a:rPr lang="de-DE" dirty="0"/>
              <a:t>Verwendete Instrumente sind gültig</a:t>
            </a:r>
          </a:p>
          <a:p>
            <a:pPr>
              <a:buFont typeface="Arial" panose="020B0604020202020204" pitchFamily="34" charset="0"/>
              <a:buChar char="•"/>
            </a:pPr>
            <a:r>
              <a:rPr lang="de-DE" dirty="0"/>
              <a:t>Keine Änderungen der Rekrutierungsregeln oder Pandemien etc.</a:t>
            </a:r>
          </a:p>
          <a:p>
            <a:pPr>
              <a:buFont typeface="Arial" panose="020B0604020202020204" pitchFamily="34" charset="0"/>
              <a:buChar char="•"/>
            </a:pPr>
            <a:r>
              <a:rPr lang="de-DE" dirty="0"/>
              <a:t>…</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42396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077F2-0B42-4CE2-C1BE-D0B58CADF2EF}"/>
              </a:ext>
            </a:extLst>
          </p:cNvPr>
          <p:cNvSpPr>
            <a:spLocks noGrp="1"/>
          </p:cNvSpPr>
          <p:nvPr>
            <p:ph type="title"/>
          </p:nvPr>
        </p:nvSpPr>
        <p:spPr/>
        <p:txBody>
          <a:bodyPr/>
          <a:lstStyle/>
          <a:p>
            <a:r>
              <a:rPr lang="en-GB" dirty="0" err="1"/>
              <a:t>Methodik</a:t>
            </a:r>
            <a:r>
              <a:rPr lang="en-GB" dirty="0"/>
              <a:t>: </a:t>
            </a:r>
            <a:r>
              <a:rPr lang="en-GB" dirty="0" err="1"/>
              <a:t>Fehler</a:t>
            </a:r>
            <a:r>
              <a:rPr lang="en-GB" dirty="0"/>
              <a:t>-Clustering</a:t>
            </a:r>
          </a:p>
        </p:txBody>
      </p:sp>
      <p:sp>
        <p:nvSpPr>
          <p:cNvPr id="3" name="Inhaltsplatzhalter 2">
            <a:extLst>
              <a:ext uri="{FF2B5EF4-FFF2-40B4-BE49-F238E27FC236}">
                <a16:creationId xmlns:a16="http://schemas.microsoft.com/office/drawing/2014/main" id="{9B5A8C3C-F388-615D-56CD-AC242433FF09}"/>
              </a:ext>
            </a:extLst>
          </p:cNvPr>
          <p:cNvSpPr>
            <a:spLocks noGrp="1"/>
          </p:cNvSpPr>
          <p:nvPr>
            <p:ph idx="1"/>
          </p:nvPr>
        </p:nvSpPr>
        <p:spPr/>
        <p:txBody>
          <a:bodyPr/>
          <a:lstStyle/>
          <a:p>
            <a:r>
              <a:rPr lang="de-DE" dirty="0"/>
              <a:t>Zeitliche Korrelationen:</a:t>
            </a:r>
          </a:p>
          <a:p>
            <a:r>
              <a:rPr lang="de-DE" dirty="0"/>
              <a:t>Fehlerterme werden innerhalb jeder Provinz separat vor und nach der Emanzipation geclustert</a:t>
            </a:r>
          </a:p>
          <a:p>
            <a:r>
              <a:rPr lang="de-DE" dirty="0"/>
              <a:t>Räumliche Korrelation (wird nicht geclustert, problematisch):</a:t>
            </a:r>
          </a:p>
          <a:p>
            <a:r>
              <a:rPr lang="de-DE" dirty="0"/>
              <a:t>Mittelwerte des durchschnittlichen provinzspezifischen Wachstums  jeweils vor bzw. nach der Emanzipation (Querschnittsdaten) werden auf den Anteil der Leibeigenen regressiert. Getestet wird auf Abstand von Moskau und die Fruchtbarkeit. Hierbei wird auf räumliche Korrelation im Umkreis von 900 km geachtet.</a:t>
            </a:r>
          </a:p>
          <a:p>
            <a:endParaRPr lang="de-DE" dirty="0"/>
          </a:p>
          <a:p>
            <a:endParaRPr lang="de-DE" dirty="0"/>
          </a:p>
        </p:txBody>
      </p:sp>
    </p:spTree>
    <p:extLst>
      <p:ext uri="{BB962C8B-B14F-4D97-AF65-F5344CB8AC3E}">
        <p14:creationId xmlns:p14="http://schemas.microsoft.com/office/powerpoint/2010/main" val="106858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29673-9C30-A133-421E-C66C4F5E4099}"/>
              </a:ext>
            </a:extLst>
          </p:cNvPr>
          <p:cNvSpPr>
            <a:spLocks noGrp="1"/>
          </p:cNvSpPr>
          <p:nvPr>
            <p:ph type="title"/>
          </p:nvPr>
        </p:nvSpPr>
        <p:spPr/>
        <p:txBody>
          <a:bodyPr/>
          <a:lstStyle/>
          <a:p>
            <a:r>
              <a:rPr lang="de-DE" dirty="0"/>
              <a:t>Historischer Kontext</a:t>
            </a:r>
          </a:p>
        </p:txBody>
      </p:sp>
      <p:sp>
        <p:nvSpPr>
          <p:cNvPr id="3" name="Inhaltsplatzhalter 2">
            <a:extLst>
              <a:ext uri="{FF2B5EF4-FFF2-40B4-BE49-F238E27FC236}">
                <a16:creationId xmlns:a16="http://schemas.microsoft.com/office/drawing/2014/main" id="{93E166A1-FFEF-D3C9-434D-B5E8768E289A}"/>
              </a:ext>
            </a:extLst>
          </p:cNvPr>
          <p:cNvSpPr>
            <a:spLocks noGrp="1"/>
          </p:cNvSpPr>
          <p:nvPr>
            <p:ph idx="1"/>
          </p:nvPr>
        </p:nvSpPr>
        <p:spPr>
          <a:xfrm>
            <a:off x="1097280" y="1952367"/>
            <a:ext cx="5606588" cy="3760891"/>
          </a:xfrm>
        </p:spPr>
        <p:txBody>
          <a:bodyPr/>
          <a:lstStyle/>
          <a:p>
            <a:pPr>
              <a:buFont typeface="Arial" panose="020B0604020202020204" pitchFamily="34" charset="0"/>
              <a:buChar char="•"/>
            </a:pPr>
            <a:r>
              <a:rPr lang="de-DE" dirty="0"/>
              <a:t>Leibeigenschaft von 1649 bis 1861 wichtige Institution in Russland</a:t>
            </a:r>
          </a:p>
          <a:p>
            <a:pPr>
              <a:buFont typeface="Arial" panose="020B0604020202020204" pitchFamily="34" charset="0"/>
              <a:buChar char="•"/>
            </a:pPr>
            <a:r>
              <a:rPr lang="de-DE" dirty="0"/>
              <a:t>Ab 1649 Freiheitsrechte der Landarbeiter eingeschränkt</a:t>
            </a:r>
          </a:p>
          <a:p>
            <a:pPr>
              <a:buFont typeface="Arial" panose="020B0604020202020204" pitchFamily="34" charset="0"/>
              <a:buChar char="•"/>
            </a:pPr>
            <a:r>
              <a:rPr lang="de-DE" dirty="0"/>
              <a:t>Ab 1800 erste Bemühungen einer Abschaffung</a:t>
            </a:r>
          </a:p>
          <a:p>
            <a:pPr>
              <a:buFont typeface="Arial" panose="020B0604020202020204" pitchFamily="34" charset="0"/>
              <a:buChar char="•"/>
            </a:pPr>
            <a:r>
              <a:rPr lang="de-DE" dirty="0"/>
              <a:t>Nach Niederlagen des Krimkrieges (1853-1856) echte Fortschritte</a:t>
            </a:r>
          </a:p>
          <a:p>
            <a:pPr>
              <a:buFont typeface="Arial" panose="020B0604020202020204" pitchFamily="34" charset="0"/>
              <a:buChar char="•"/>
            </a:pPr>
            <a:r>
              <a:rPr lang="de-DE" dirty="0"/>
              <a:t>Abschaffung der Leibeigenschaft 1861</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pic>
        <p:nvPicPr>
          <p:cNvPr id="5" name="Grafik 4">
            <a:extLst>
              <a:ext uri="{FF2B5EF4-FFF2-40B4-BE49-F238E27FC236}">
                <a16:creationId xmlns:a16="http://schemas.microsoft.com/office/drawing/2014/main" id="{CFCB6A23-6858-C9FC-7F9E-24C556726CDE}"/>
              </a:ext>
            </a:extLst>
          </p:cNvPr>
          <p:cNvPicPr>
            <a:picLocks noChangeAspect="1"/>
          </p:cNvPicPr>
          <p:nvPr/>
        </p:nvPicPr>
        <p:blipFill>
          <a:blip r:embed="rId2"/>
          <a:stretch>
            <a:fillRect/>
          </a:stretch>
        </p:blipFill>
        <p:spPr>
          <a:xfrm>
            <a:off x="6703869" y="1952368"/>
            <a:ext cx="5204286" cy="3082620"/>
          </a:xfrm>
          <a:prstGeom prst="rect">
            <a:avLst/>
          </a:prstGeom>
        </p:spPr>
      </p:pic>
      <p:sp>
        <p:nvSpPr>
          <p:cNvPr id="4" name="Textfeld 3">
            <a:extLst>
              <a:ext uri="{FF2B5EF4-FFF2-40B4-BE49-F238E27FC236}">
                <a16:creationId xmlns:a16="http://schemas.microsoft.com/office/drawing/2014/main" id="{30D48B18-FABD-A972-845B-7659568FB3F4}"/>
              </a:ext>
            </a:extLst>
          </p:cNvPr>
          <p:cNvSpPr txBox="1"/>
          <p:nvPr/>
        </p:nvSpPr>
        <p:spPr>
          <a:xfrm>
            <a:off x="6703868" y="5113093"/>
            <a:ext cx="5204286" cy="830997"/>
          </a:xfrm>
          <a:prstGeom prst="rect">
            <a:avLst/>
          </a:prstGeom>
          <a:noFill/>
        </p:spPr>
        <p:txBody>
          <a:bodyPr wrap="square" rtlCol="0">
            <a:spAutoFit/>
          </a:bodyPr>
          <a:lstStyle/>
          <a:p>
            <a:r>
              <a:rPr lang="de-DE" sz="1600" dirty="0"/>
              <a:t>Abgebildete Regionen beinhalten etwa 80% der Bevölkerung. </a:t>
            </a:r>
          </a:p>
          <a:p>
            <a:r>
              <a:rPr lang="de-DE" sz="1600" dirty="0"/>
              <a:t>(Abb. entnommen aus </a:t>
            </a:r>
            <a:r>
              <a:rPr lang="de-DE" sz="1600" dirty="0" err="1"/>
              <a:t>Markevich</a:t>
            </a:r>
            <a:r>
              <a:rPr lang="de-DE" sz="1600" dirty="0"/>
              <a:t> &amp; </a:t>
            </a:r>
            <a:r>
              <a:rPr lang="de-DE" sz="1600" dirty="0" err="1"/>
              <a:t>Zhuravskaya</a:t>
            </a:r>
            <a:r>
              <a:rPr lang="de-DE" sz="1600" dirty="0"/>
              <a:t> (2018))</a:t>
            </a:r>
          </a:p>
        </p:txBody>
      </p:sp>
    </p:spTree>
    <p:extLst>
      <p:ext uri="{BB962C8B-B14F-4D97-AF65-F5344CB8AC3E}">
        <p14:creationId xmlns:p14="http://schemas.microsoft.com/office/powerpoint/2010/main" val="4087823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Produktivitätssteigerung</a:t>
            </a:r>
            <a:r>
              <a:rPr lang="en-US" sz="2900" dirty="0"/>
              <a:t> in der </a:t>
            </a:r>
            <a:r>
              <a:rPr lang="en-US" sz="2900" dirty="0" err="1"/>
              <a:t>Getreideproduktion</a:t>
            </a:r>
            <a:r>
              <a:rPr lang="en-US" sz="2900" dirty="0"/>
              <a:t>: </a:t>
            </a:r>
            <a:r>
              <a:rPr lang="en-US" sz="2900" dirty="0" err="1"/>
              <a:t>Regressionen</a:t>
            </a:r>
            <a:endParaRPr lang="en-US" sz="2900" dirty="0"/>
          </a:p>
        </p:txBody>
      </p:sp>
      <p:pic>
        <p:nvPicPr>
          <p:cNvPr id="5" name="Grafik 4" descr="Ein Bild, das Text, Screenshot, Zahl, Schrift enthält.&#10;&#10;Automatisch generierte Beschreibung">
            <a:extLst>
              <a:ext uri="{FF2B5EF4-FFF2-40B4-BE49-F238E27FC236}">
                <a16:creationId xmlns:a16="http://schemas.microsoft.com/office/drawing/2014/main" id="{8DDA88D7-312D-A69C-9286-7FEA57AC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22" y="396247"/>
            <a:ext cx="5466218" cy="5398916"/>
          </a:xfrm>
          <a:prstGeom prst="rect">
            <a:avLst/>
          </a:prstGeom>
        </p:spPr>
      </p:pic>
      <p:cxnSp>
        <p:nvCxnSpPr>
          <p:cNvPr id="31" name="Straight Connector 3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5"/>
            <a:ext cx="5127172" cy="3815617"/>
          </a:xfrm>
        </p:spPr>
        <p:txBody>
          <a:bodyPr vert="horz" lIns="91440" tIns="45720" rIns="91440" bIns="45720" rtlCol="0">
            <a:normAutofit/>
          </a:bodyPr>
          <a:lstStyle/>
          <a:p>
            <a:pPr marL="0" indent="0">
              <a:buNone/>
            </a:pPr>
            <a:r>
              <a:rPr lang="de-DE" sz="1800" dirty="0"/>
              <a:t>OLS 1:  Basis-Regression (nur </a:t>
            </a:r>
            <a:r>
              <a:rPr lang="de-DE" sz="1800" dirty="0" err="1"/>
              <a:t>fixed-effects</a:t>
            </a:r>
            <a:r>
              <a:rPr lang="de-DE" sz="1800" dirty="0"/>
              <a:t>)</a:t>
            </a:r>
          </a:p>
          <a:p>
            <a:pPr marL="0" indent="0">
              <a:buNone/>
            </a:pPr>
            <a:r>
              <a:rPr lang="de-DE" sz="1800" dirty="0"/>
              <a:t>OLS 2:  Kontrollvariablen für Abstand von Moskau und Fruchtbarkeit, lineare Trends</a:t>
            </a:r>
          </a:p>
          <a:p>
            <a:pPr marL="0" indent="0">
              <a:buNone/>
            </a:pPr>
            <a:r>
              <a:rPr lang="de-DE" sz="1800" dirty="0"/>
              <a:t>IV 3: Wie OLS 2 nur mit IV Variable für Anteil Leibeigener</a:t>
            </a:r>
          </a:p>
          <a:p>
            <a:pPr marL="0" indent="0">
              <a:buNone/>
            </a:pPr>
            <a:r>
              <a:rPr lang="de-DE" sz="1800" dirty="0"/>
              <a:t>OLS 4: Wie OLS 2 mit Kontrollvariablen für den Anteil der staatlichen Bauern nach 1866 bzw. der königlichen Bauern nach 1859</a:t>
            </a:r>
          </a:p>
          <a:p>
            <a:pPr marL="0" indent="0">
              <a:buNone/>
            </a:pPr>
            <a:endParaRPr lang="de-DE" sz="1800" dirty="0"/>
          </a:p>
          <a:p>
            <a:pPr marL="0" indent="0">
              <a:buNone/>
            </a:pPr>
            <a:endParaRPr lang="de-DE" sz="1800" dirty="0"/>
          </a:p>
        </p:txBody>
      </p:sp>
      <p:sp>
        <p:nvSpPr>
          <p:cNvPr id="33" name="Rectangle 3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feld 5">
            <a:extLst>
              <a:ext uri="{FF2B5EF4-FFF2-40B4-BE49-F238E27FC236}">
                <a16:creationId xmlns:a16="http://schemas.microsoft.com/office/drawing/2014/main" id="{17BFACAB-ADDD-528C-23A9-B0C1544F53B6}"/>
              </a:ext>
            </a:extLst>
          </p:cNvPr>
          <p:cNvSpPr txBox="1"/>
          <p:nvPr/>
        </p:nvSpPr>
        <p:spPr>
          <a:xfrm>
            <a:off x="359093" y="6034927"/>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158184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E41AB-62F5-978F-A5D1-F457C8AD87D2}"/>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2900" dirty="0"/>
              <a:t>6. </a:t>
            </a:r>
            <a:r>
              <a:rPr lang="en-US" sz="2900" dirty="0" err="1"/>
              <a:t>Produktivitätssteigerung</a:t>
            </a:r>
            <a:r>
              <a:rPr lang="en-US" sz="2900" dirty="0"/>
              <a:t> in der </a:t>
            </a:r>
            <a:r>
              <a:rPr lang="en-US" sz="2900" dirty="0" err="1"/>
              <a:t>Getreideproduktion</a:t>
            </a:r>
            <a:r>
              <a:rPr lang="en-US" sz="2900" dirty="0"/>
              <a:t>: </a:t>
            </a:r>
            <a:r>
              <a:rPr lang="en-US" sz="2900" dirty="0" err="1"/>
              <a:t>Regressionen</a:t>
            </a:r>
            <a:endParaRPr lang="en-US" sz="2900" dirty="0"/>
          </a:p>
        </p:txBody>
      </p:sp>
      <p:pic>
        <p:nvPicPr>
          <p:cNvPr id="5" name="Grafik 4" descr="Ein Bild, das Text, Screenshot, Zahl, Schrift enthält.&#10;&#10;Automatisch generierte Beschreibung">
            <a:extLst>
              <a:ext uri="{FF2B5EF4-FFF2-40B4-BE49-F238E27FC236}">
                <a16:creationId xmlns:a16="http://schemas.microsoft.com/office/drawing/2014/main" id="{8DDA88D7-312D-A69C-9286-7FEA57AC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22" y="396247"/>
            <a:ext cx="5466218" cy="5398916"/>
          </a:xfrm>
          <a:prstGeom prst="rect">
            <a:avLst/>
          </a:prstGeom>
        </p:spPr>
      </p:pic>
      <p:cxnSp>
        <p:nvCxnSpPr>
          <p:cNvPr id="31" name="Straight Connector 3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B6C3C93-EA3F-7943-7115-F64D9B2C0D7B}"/>
              </a:ext>
            </a:extLst>
          </p:cNvPr>
          <p:cNvSpPr>
            <a:spLocks noGrp="1"/>
          </p:cNvSpPr>
          <p:nvPr>
            <p:ph idx="1"/>
          </p:nvPr>
        </p:nvSpPr>
        <p:spPr>
          <a:xfrm>
            <a:off x="6411684" y="2407435"/>
            <a:ext cx="5127172" cy="3815617"/>
          </a:xfrm>
        </p:spPr>
        <p:txBody>
          <a:bodyPr vert="horz" lIns="91440" tIns="45720" rIns="91440" bIns="45720" rtlCol="0">
            <a:normAutofit/>
          </a:bodyPr>
          <a:lstStyle/>
          <a:p>
            <a:pPr marL="0" indent="0">
              <a:buNone/>
            </a:pPr>
            <a:r>
              <a:rPr lang="de-DE" sz="1800"/>
              <a:t>OLS 5: Beobachtung des Effekts in erster Dekade nach 1861 und restliches 19. Jahrhundert.</a:t>
            </a:r>
          </a:p>
          <a:p>
            <a:pPr marL="0" indent="0">
              <a:buNone/>
            </a:pPr>
            <a:r>
              <a:rPr lang="de-DE" sz="1800"/>
              <a:t>OLS 6: Beachte Anteil der Bauern mit unterzeichneten Ablöseverträgen =&gt; Aufteilung Gesamteffekt in Teileffekte</a:t>
            </a:r>
          </a:p>
          <a:p>
            <a:pPr marL="0" indent="0">
              <a:buNone/>
            </a:pPr>
            <a:r>
              <a:rPr lang="de-DE" sz="1800"/>
              <a:t>IV 7: Wie OLS 6 mit beiden Instrumenten.</a:t>
            </a:r>
          </a:p>
          <a:p>
            <a:pPr marL="0" indent="0">
              <a:buNone/>
            </a:pPr>
            <a:endParaRPr lang="de-DE" sz="1800"/>
          </a:p>
          <a:p>
            <a:pPr marL="0" indent="0">
              <a:buNone/>
            </a:pPr>
            <a:endParaRPr lang="de-DE" sz="1800"/>
          </a:p>
        </p:txBody>
      </p:sp>
      <p:sp>
        <p:nvSpPr>
          <p:cNvPr id="33" name="Rectangle 3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feld 5">
            <a:extLst>
              <a:ext uri="{FF2B5EF4-FFF2-40B4-BE49-F238E27FC236}">
                <a16:creationId xmlns:a16="http://schemas.microsoft.com/office/drawing/2014/main" id="{02FC02BC-21C7-5257-E9EE-A0BBC73DAFE7}"/>
              </a:ext>
            </a:extLst>
          </p:cNvPr>
          <p:cNvSpPr txBox="1"/>
          <p:nvPr/>
        </p:nvSpPr>
        <p:spPr>
          <a:xfrm>
            <a:off x="359093" y="6034927"/>
            <a:ext cx="5162662" cy="276999"/>
          </a:xfrm>
          <a:prstGeom prst="rect">
            <a:avLst/>
          </a:prstGeom>
          <a:noFill/>
        </p:spPr>
        <p:txBody>
          <a:bodyPr wrap="square" rtlCol="0">
            <a:spAutoFit/>
          </a:bodyPr>
          <a:lstStyle/>
          <a:p>
            <a:r>
              <a:rPr lang="de-DE" sz="1200" dirty="0"/>
              <a:t>(Tabelle selbsterstellt, angelehnt an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2112531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20BD71-4341-563D-FF22-C68B05B61640}"/>
              </a:ext>
            </a:extLst>
          </p:cNvPr>
          <p:cNvSpPr>
            <a:spLocks noGrp="1"/>
          </p:cNvSpPr>
          <p:nvPr>
            <p:ph type="title"/>
          </p:nvPr>
        </p:nvSpPr>
        <p:spPr>
          <a:xfrm>
            <a:off x="878911" y="643468"/>
            <a:ext cx="3177847" cy="1674180"/>
          </a:xfrm>
        </p:spPr>
        <p:txBody>
          <a:bodyPr>
            <a:normAutofit/>
          </a:bodyPr>
          <a:lstStyle/>
          <a:p>
            <a:r>
              <a:rPr lang="de-DE" sz="4000"/>
              <a:t>Sensitivity Tests</a:t>
            </a:r>
          </a:p>
        </p:txBody>
      </p:sp>
      <p:cxnSp>
        <p:nvCxnSpPr>
          <p:cNvPr id="12" name="Straight Connector 1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AD6783B-F39F-CEE8-583D-3BCA04DDBC5E}"/>
              </a:ext>
            </a:extLst>
          </p:cNvPr>
          <p:cNvSpPr>
            <a:spLocks noGrp="1"/>
          </p:cNvSpPr>
          <p:nvPr>
            <p:ph idx="1"/>
          </p:nvPr>
        </p:nvSpPr>
        <p:spPr>
          <a:xfrm>
            <a:off x="368968" y="2639380"/>
            <a:ext cx="4284479" cy="3229714"/>
          </a:xfrm>
        </p:spPr>
        <p:txBody>
          <a:bodyPr>
            <a:normAutofit/>
          </a:bodyPr>
          <a:lstStyle/>
          <a:p>
            <a:r>
              <a:rPr lang="de-DE" dirty="0"/>
              <a:t>Überprüfung mit: alternativen Daten, verschiedenen Sample-Restriktionen und verschiedenen Spezifikationen</a:t>
            </a:r>
          </a:p>
          <a:p>
            <a:r>
              <a:rPr lang="de-DE" dirty="0"/>
              <a:t>Placebo Tests auf Samples vor 1861</a:t>
            </a:r>
          </a:p>
        </p:txBody>
      </p:sp>
      <p:pic>
        <p:nvPicPr>
          <p:cNvPr id="5" name="Grafik 4">
            <a:extLst>
              <a:ext uri="{FF2B5EF4-FFF2-40B4-BE49-F238E27FC236}">
                <a16:creationId xmlns:a16="http://schemas.microsoft.com/office/drawing/2014/main" id="{EAD32BCE-741B-E01B-BAE1-D32D4DBA4B0B}"/>
              </a:ext>
            </a:extLst>
          </p:cNvPr>
          <p:cNvPicPr>
            <a:picLocks noChangeAspect="1"/>
          </p:cNvPicPr>
          <p:nvPr/>
        </p:nvPicPr>
        <p:blipFill>
          <a:blip r:embed="rId2"/>
          <a:stretch>
            <a:fillRect/>
          </a:stretch>
        </p:blipFill>
        <p:spPr>
          <a:xfrm>
            <a:off x="4653447" y="714645"/>
            <a:ext cx="6892560" cy="5083263"/>
          </a:xfrm>
          <a:prstGeom prst="rect">
            <a:avLst/>
          </a:prstGeom>
        </p:spPr>
      </p:pic>
      <p:sp>
        <p:nvSpPr>
          <p:cNvPr id="14" name="Rectangle 1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7864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050D9-8E29-E6B8-5645-84322EAF2249}"/>
              </a:ext>
            </a:extLst>
          </p:cNvPr>
          <p:cNvSpPr>
            <a:spLocks noGrp="1"/>
          </p:cNvSpPr>
          <p:nvPr>
            <p:ph type="title"/>
          </p:nvPr>
        </p:nvSpPr>
        <p:spPr/>
        <p:txBody>
          <a:bodyPr/>
          <a:lstStyle/>
          <a:p>
            <a:r>
              <a:rPr lang="de-DE" dirty="0"/>
              <a:t>Heterogenität der Abschaffung in der Industrieproduktivität</a:t>
            </a:r>
          </a:p>
        </p:txBody>
      </p:sp>
      <p:sp>
        <p:nvSpPr>
          <p:cNvPr id="3" name="Inhaltsplatzhalter 2">
            <a:extLst>
              <a:ext uri="{FF2B5EF4-FFF2-40B4-BE49-F238E27FC236}">
                <a16:creationId xmlns:a16="http://schemas.microsoft.com/office/drawing/2014/main" id="{97923607-7338-596F-2D5E-F470BDCF2493}"/>
              </a:ext>
            </a:extLst>
          </p:cNvPr>
          <p:cNvSpPr>
            <a:spLocks noGrp="1"/>
          </p:cNvSpPr>
          <p:nvPr>
            <p:ph idx="1"/>
          </p:nvPr>
        </p:nvSpPr>
        <p:spPr/>
        <p:txBody>
          <a:bodyPr/>
          <a:lstStyle/>
          <a:p>
            <a:r>
              <a:rPr lang="de-DE" dirty="0"/>
              <a:t>Industrie primär durch Arbeitsmarkt-Effekte beeinflusst.</a:t>
            </a:r>
            <a:br>
              <a:rPr lang="de-DE" dirty="0"/>
            </a:br>
            <a:r>
              <a:rPr lang="de-DE" dirty="0"/>
              <a:t>Dies jedoch nur in Provinzen mit großer Bindung der Arbeiter an Land möglich.</a:t>
            </a:r>
          </a:p>
          <a:p>
            <a:r>
              <a:rPr lang="de-DE" dirty="0"/>
              <a:t>=&gt; unterschiedliche Auswirkungen auf verschiedene Provinzen</a:t>
            </a:r>
          </a:p>
          <a:p>
            <a:endParaRPr lang="de-DE" dirty="0"/>
          </a:p>
        </p:txBody>
      </p:sp>
    </p:spTree>
    <p:extLst>
      <p:ext uri="{BB962C8B-B14F-4D97-AF65-F5344CB8AC3E}">
        <p14:creationId xmlns:p14="http://schemas.microsoft.com/office/powerpoint/2010/main" val="227226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9BA5C-B7E3-0D93-FCEF-A7B7DC713288}"/>
              </a:ext>
            </a:extLst>
          </p:cNvPr>
          <p:cNvSpPr>
            <a:spLocks noGrp="1"/>
          </p:cNvSpPr>
          <p:nvPr>
            <p:ph type="title"/>
          </p:nvPr>
        </p:nvSpPr>
        <p:spPr/>
        <p:txBody>
          <a:bodyPr>
            <a:normAutofit fontScale="90000"/>
          </a:bodyPr>
          <a:lstStyle/>
          <a:p>
            <a:r>
              <a:rPr lang="de-DE" dirty="0"/>
              <a:t>1. Abschaffung der Leibeigenschaft:</a:t>
            </a:r>
            <a:br>
              <a:rPr lang="de-DE" dirty="0"/>
            </a:br>
            <a:r>
              <a:rPr lang="de-DE" dirty="0"/>
              <a:t>Status Quo vor der Abschaffung</a:t>
            </a:r>
          </a:p>
        </p:txBody>
      </p:sp>
      <p:sp>
        <p:nvSpPr>
          <p:cNvPr id="3" name="Inhaltsplatzhalter 2">
            <a:extLst>
              <a:ext uri="{FF2B5EF4-FFF2-40B4-BE49-F238E27FC236}">
                <a16:creationId xmlns:a16="http://schemas.microsoft.com/office/drawing/2014/main" id="{BBBB0A29-B72C-4F6D-B344-3FA0ACE413A9}"/>
              </a:ext>
            </a:extLst>
          </p:cNvPr>
          <p:cNvSpPr>
            <a:spLocks noGrp="1"/>
          </p:cNvSpPr>
          <p:nvPr>
            <p:ph idx="1"/>
          </p:nvPr>
        </p:nvSpPr>
        <p:spPr>
          <a:xfrm>
            <a:off x="1259325" y="2050328"/>
            <a:ext cx="4424979" cy="3760891"/>
          </a:xfrm>
        </p:spPr>
        <p:txBody>
          <a:bodyPr>
            <a:normAutofit fontScale="85000" lnSpcReduction="10000"/>
          </a:bodyPr>
          <a:lstStyle/>
          <a:p>
            <a:r>
              <a:rPr lang="de-DE" dirty="0"/>
              <a:t>1858:</a:t>
            </a:r>
          </a:p>
          <a:p>
            <a:pPr>
              <a:buFont typeface="Arial" panose="020B0604020202020204" pitchFamily="34" charset="0"/>
              <a:buChar char="•"/>
            </a:pPr>
            <a:r>
              <a:rPr lang="de-DE" dirty="0"/>
              <a:t>90% der Bevölkerung lebte auf dem Land</a:t>
            </a:r>
          </a:p>
          <a:p>
            <a:pPr marL="0" indent="0">
              <a:buNone/>
            </a:pPr>
            <a:r>
              <a:rPr lang="de-DE" dirty="0"/>
              <a:t>Landarbeiter teilten sich in folgende Gruppen:</a:t>
            </a:r>
          </a:p>
          <a:p>
            <a:pPr>
              <a:buFont typeface="Arial" panose="020B0604020202020204" pitchFamily="34" charset="0"/>
              <a:buChar char="•"/>
            </a:pPr>
            <a:r>
              <a:rPr lang="de-DE" dirty="0"/>
              <a:t>43% private Leibeigene</a:t>
            </a:r>
          </a:p>
          <a:p>
            <a:pPr>
              <a:buFont typeface="Arial" panose="020B0604020202020204" pitchFamily="34" charset="0"/>
              <a:buChar char="•"/>
            </a:pPr>
            <a:r>
              <a:rPr lang="de-DE" dirty="0"/>
              <a:t>40,4% staatliche Bauern</a:t>
            </a:r>
          </a:p>
          <a:p>
            <a:pPr>
              <a:buFont typeface="Arial" panose="020B0604020202020204" pitchFamily="34" charset="0"/>
              <a:buChar char="•"/>
            </a:pPr>
            <a:r>
              <a:rPr lang="de-DE" dirty="0"/>
              <a:t>4% königliche Bauern</a:t>
            </a:r>
          </a:p>
          <a:p>
            <a:pPr>
              <a:buFont typeface="Arial" panose="020B0604020202020204" pitchFamily="34" charset="0"/>
              <a:buChar char="•"/>
            </a:pPr>
            <a:r>
              <a:rPr lang="de-DE" dirty="0"/>
              <a:t>12,6% freie Bauern</a:t>
            </a:r>
          </a:p>
          <a:p>
            <a:pPr>
              <a:buFont typeface="Arial" panose="020B0604020202020204" pitchFamily="34" charset="0"/>
              <a:buChar char="•"/>
            </a:pPr>
            <a:r>
              <a:rPr lang="de-DE" dirty="0"/>
              <a:t>1764 wurden klösterliche Besitztümer und Arbeiter vom Staat übernommen (=&gt; Instrument).</a:t>
            </a:r>
          </a:p>
          <a:p>
            <a:pPr>
              <a:buFont typeface="Arial" panose="020B0604020202020204" pitchFamily="34" charset="0"/>
              <a:buChar char="•"/>
            </a:pPr>
            <a:endParaRPr lang="de-DE" dirty="0"/>
          </a:p>
        </p:txBody>
      </p:sp>
      <p:pic>
        <p:nvPicPr>
          <p:cNvPr id="5" name="Grafik 4">
            <a:extLst>
              <a:ext uri="{FF2B5EF4-FFF2-40B4-BE49-F238E27FC236}">
                <a16:creationId xmlns:a16="http://schemas.microsoft.com/office/drawing/2014/main" id="{D35ADFEE-3707-9039-E947-21E78D6E1267}"/>
              </a:ext>
            </a:extLst>
          </p:cNvPr>
          <p:cNvPicPr>
            <a:picLocks noChangeAspect="1"/>
          </p:cNvPicPr>
          <p:nvPr/>
        </p:nvPicPr>
        <p:blipFill>
          <a:blip r:embed="rId2"/>
          <a:stretch>
            <a:fillRect/>
          </a:stretch>
        </p:blipFill>
        <p:spPr>
          <a:xfrm>
            <a:off x="6294486" y="2575009"/>
            <a:ext cx="5505531" cy="2500218"/>
          </a:xfrm>
          <a:prstGeom prst="rect">
            <a:avLst/>
          </a:prstGeom>
        </p:spPr>
      </p:pic>
      <p:sp>
        <p:nvSpPr>
          <p:cNvPr id="6" name="Textfeld 5">
            <a:extLst>
              <a:ext uri="{FF2B5EF4-FFF2-40B4-BE49-F238E27FC236}">
                <a16:creationId xmlns:a16="http://schemas.microsoft.com/office/drawing/2014/main" id="{DBAF004E-783E-34F5-FF47-33BF144A6E89}"/>
              </a:ext>
            </a:extLst>
          </p:cNvPr>
          <p:cNvSpPr txBox="1"/>
          <p:nvPr/>
        </p:nvSpPr>
        <p:spPr>
          <a:xfrm>
            <a:off x="6703868" y="5113093"/>
            <a:ext cx="5204286" cy="830997"/>
          </a:xfrm>
          <a:prstGeom prst="rect">
            <a:avLst/>
          </a:prstGeom>
          <a:noFill/>
        </p:spPr>
        <p:txBody>
          <a:bodyPr wrap="square" rtlCol="0">
            <a:spAutoFit/>
          </a:bodyPr>
          <a:lstStyle/>
          <a:p>
            <a:r>
              <a:rPr lang="de-DE" sz="1600" dirty="0"/>
              <a:t>Anteil</a:t>
            </a:r>
            <a:r>
              <a:rPr lang="en-GB" sz="1600" dirty="0"/>
              <a:t> der </a:t>
            </a:r>
            <a:r>
              <a:rPr lang="de-DE" sz="1600" dirty="0"/>
              <a:t>Leibeigenen an der Gesamtbevölkerung je Provinz. Regionen bilden 80% der Bevölkerung ab.</a:t>
            </a:r>
          </a:p>
          <a:p>
            <a:r>
              <a:rPr lang="de-DE" sz="1600" dirty="0"/>
              <a:t>(Abb. entnommen aus </a:t>
            </a:r>
            <a:r>
              <a:rPr lang="de-DE" sz="1600" dirty="0" err="1"/>
              <a:t>Markevich</a:t>
            </a:r>
            <a:r>
              <a:rPr lang="de-DE" sz="1600" dirty="0"/>
              <a:t> &amp; </a:t>
            </a:r>
            <a:r>
              <a:rPr lang="de-DE" sz="1600" dirty="0" err="1"/>
              <a:t>Zhuravskaya</a:t>
            </a:r>
            <a:r>
              <a:rPr lang="de-DE" sz="1600" dirty="0"/>
              <a:t> (2018))</a:t>
            </a:r>
          </a:p>
        </p:txBody>
      </p:sp>
    </p:spTree>
    <p:extLst>
      <p:ext uri="{BB962C8B-B14F-4D97-AF65-F5344CB8AC3E}">
        <p14:creationId xmlns:p14="http://schemas.microsoft.com/office/powerpoint/2010/main" val="299845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8C84-7F19-1808-7788-AB3D7C022988}"/>
              </a:ext>
            </a:extLst>
          </p:cNvPr>
          <p:cNvSpPr>
            <a:spLocks noGrp="1"/>
          </p:cNvSpPr>
          <p:nvPr>
            <p:ph type="title"/>
          </p:nvPr>
        </p:nvSpPr>
        <p:spPr/>
        <p:txBody>
          <a:bodyPr>
            <a:normAutofit fontScale="90000"/>
          </a:bodyPr>
          <a:lstStyle/>
          <a:p>
            <a:r>
              <a:rPr lang="de-DE" dirty="0"/>
              <a:t>1. Abschaffung der Leibeigenschaft:</a:t>
            </a:r>
            <a:br>
              <a:rPr lang="de-DE" dirty="0"/>
            </a:br>
            <a:r>
              <a:rPr lang="de-DE" dirty="0"/>
              <a:t>Emanzipation und Landreform</a:t>
            </a:r>
          </a:p>
        </p:txBody>
      </p:sp>
      <p:sp>
        <p:nvSpPr>
          <p:cNvPr id="3" name="Inhaltsplatzhalter 2">
            <a:extLst>
              <a:ext uri="{FF2B5EF4-FFF2-40B4-BE49-F238E27FC236}">
                <a16:creationId xmlns:a16="http://schemas.microsoft.com/office/drawing/2014/main" id="{1B709252-A601-C22E-3CC9-EEB73FFB4E62}"/>
              </a:ext>
            </a:extLst>
          </p:cNvPr>
          <p:cNvSpPr>
            <a:spLocks noGrp="1"/>
          </p:cNvSpPr>
          <p:nvPr>
            <p:ph idx="1"/>
          </p:nvPr>
        </p:nvSpPr>
        <p:spPr/>
        <p:txBody>
          <a:bodyPr/>
          <a:lstStyle/>
          <a:p>
            <a:r>
              <a:rPr lang="de-DE" dirty="0"/>
              <a:t>Abschaffung erfolgte in zwei wichtigen Schritten</a:t>
            </a:r>
          </a:p>
          <a:p>
            <a:pPr marL="457200" indent="-457200">
              <a:buFont typeface="+mj-lt"/>
              <a:buAutoNum type="arabicPeriod"/>
            </a:pPr>
            <a:r>
              <a:rPr lang="de-DE" dirty="0"/>
              <a:t>Ab 1861 uneingeschränkte Freiheit aller Leibeigener (Emanzipation).</a:t>
            </a:r>
          </a:p>
          <a:p>
            <a:pPr marL="457200" indent="-457200">
              <a:buFont typeface="+mj-lt"/>
              <a:buAutoNum type="arabicPeriod"/>
            </a:pPr>
            <a:r>
              <a:rPr lang="de-DE" dirty="0"/>
              <a:t>1861 beschlossene Landreform (regelte Übergabe des Landes). Erfolgte in zwei Stufen:</a:t>
            </a:r>
          </a:p>
          <a:p>
            <a:pPr marL="749808" lvl="1" indent="-457200"/>
            <a:r>
              <a:rPr lang="de-DE" dirty="0"/>
              <a:t>Festlegung der Regeln für Übergangszeit (fixe Verpflichtungen, bis spätestens 1863)</a:t>
            </a:r>
          </a:p>
          <a:p>
            <a:pPr marL="749808" lvl="1" indent="-457200"/>
            <a:r>
              <a:rPr lang="de-DE" dirty="0"/>
              <a:t>Vereinbarung für Übergabe des Landes (Preis, Zeitpunkt). Buy-outs zwischen 1862 und 1882.</a:t>
            </a:r>
            <a:endParaRPr lang="en-GB" dirty="0"/>
          </a:p>
        </p:txBody>
      </p:sp>
    </p:spTree>
    <p:extLst>
      <p:ext uri="{BB962C8B-B14F-4D97-AF65-F5344CB8AC3E}">
        <p14:creationId xmlns:p14="http://schemas.microsoft.com/office/powerpoint/2010/main" val="25709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CE8DD-1487-CB49-65A9-0A58621E47C1}"/>
              </a:ext>
            </a:extLst>
          </p:cNvPr>
          <p:cNvSpPr>
            <a:spLocks noGrp="1"/>
          </p:cNvSpPr>
          <p:nvPr>
            <p:ph type="title"/>
          </p:nvPr>
        </p:nvSpPr>
        <p:spPr>
          <a:xfrm>
            <a:off x="1097280" y="561373"/>
            <a:ext cx="10058400" cy="894015"/>
          </a:xfrm>
        </p:spPr>
        <p:txBody>
          <a:bodyPr/>
          <a:lstStyle/>
          <a:p>
            <a:r>
              <a:rPr lang="en-GB" dirty="0"/>
              <a:t>2. </a:t>
            </a:r>
            <a:r>
              <a:rPr lang="en-GB" dirty="0" err="1"/>
              <a:t>Inhalte</a:t>
            </a:r>
            <a:r>
              <a:rPr lang="en-GB" dirty="0"/>
              <a:t> des </a:t>
            </a:r>
            <a:r>
              <a:rPr lang="en-GB" dirty="0" err="1"/>
              <a:t>Forschungspapiers</a:t>
            </a:r>
            <a:endParaRPr lang="en-GB" dirty="0"/>
          </a:p>
        </p:txBody>
      </p:sp>
      <p:sp>
        <p:nvSpPr>
          <p:cNvPr id="3" name="Inhaltsplatzhalter 2">
            <a:extLst>
              <a:ext uri="{FF2B5EF4-FFF2-40B4-BE49-F238E27FC236}">
                <a16:creationId xmlns:a16="http://schemas.microsoft.com/office/drawing/2014/main" id="{B349AF58-25BF-5229-F22D-EB26AAA11305}"/>
              </a:ext>
            </a:extLst>
          </p:cNvPr>
          <p:cNvSpPr>
            <a:spLocks noGrp="1"/>
          </p:cNvSpPr>
          <p:nvPr>
            <p:ph idx="1"/>
          </p:nvPr>
        </p:nvSpPr>
        <p:spPr>
          <a:xfrm>
            <a:off x="1097280" y="1898248"/>
            <a:ext cx="10058400" cy="4548851"/>
          </a:xfrm>
        </p:spPr>
        <p:txBody>
          <a:bodyPr>
            <a:normAutofit fontScale="92500" lnSpcReduction="10000"/>
          </a:bodyPr>
          <a:lstStyle/>
          <a:p>
            <a:r>
              <a:rPr lang="de-DE" dirty="0"/>
              <a:t>Untersuchung der Auswirkungen der Abschaffung in drei verschiedenen Bereichen:</a:t>
            </a:r>
          </a:p>
          <a:p>
            <a:pPr marL="457200" indent="-457200">
              <a:buFont typeface="+mj-lt"/>
              <a:buAutoNum type="arabicPeriod"/>
            </a:pPr>
            <a:r>
              <a:rPr lang="de-DE" dirty="0"/>
              <a:t>Produktivität in der Landwirtschaft</a:t>
            </a:r>
          </a:p>
          <a:p>
            <a:pPr marL="749808" lvl="1" indent="-457200"/>
            <a:r>
              <a:rPr lang="de-DE" dirty="0"/>
              <a:t>Verbesserung: Höhere Motivation der Arbeiter (</a:t>
            </a:r>
            <a:r>
              <a:rPr lang="de-DE" dirty="0" err="1"/>
              <a:t>Ratchet</a:t>
            </a:r>
            <a:r>
              <a:rPr lang="de-DE" dirty="0"/>
              <a:t> </a:t>
            </a:r>
            <a:r>
              <a:rPr lang="de-DE" dirty="0" err="1"/>
              <a:t>effect</a:t>
            </a:r>
            <a:r>
              <a:rPr lang="de-DE" dirty="0"/>
              <a:t>), Förderung von Investitionen in Land und Humankapital </a:t>
            </a:r>
          </a:p>
          <a:p>
            <a:pPr marL="749808" lvl="1" indent="-457200"/>
            <a:r>
              <a:rPr lang="de-DE" dirty="0"/>
              <a:t>Verschlechterung: Geringere Motivation durch geringere externe Anreize (Strafen), Verlust von Vorteilen durch Skaleneffekte, starke Gemeindestrukturen führten zu schlechteren Entscheidungen (Umverteilung, Festhalten an Traditionen)</a:t>
            </a:r>
          </a:p>
          <a:p>
            <a:pPr marL="457200" indent="-457200">
              <a:buFont typeface="+mj-lt"/>
              <a:buAutoNum type="arabicPeriod"/>
            </a:pPr>
            <a:r>
              <a:rPr lang="de-DE" dirty="0"/>
              <a:t>Produktivität in der Industrie</a:t>
            </a:r>
          </a:p>
          <a:p>
            <a:pPr marL="749808" lvl="1" indent="-457200"/>
            <a:r>
              <a:rPr lang="de-DE" dirty="0"/>
              <a:t>Verbesserung: Wegfallen des </a:t>
            </a:r>
            <a:r>
              <a:rPr lang="de-DE" dirty="0" err="1"/>
              <a:t>Rachet</a:t>
            </a:r>
            <a:r>
              <a:rPr lang="de-DE" dirty="0"/>
              <a:t> </a:t>
            </a:r>
            <a:r>
              <a:rPr lang="de-DE" dirty="0" err="1"/>
              <a:t>effects</a:t>
            </a:r>
            <a:r>
              <a:rPr lang="de-DE" dirty="0"/>
              <a:t>, höhere Bewegungsfreiheit (jedoch nur gering)</a:t>
            </a:r>
          </a:p>
          <a:p>
            <a:pPr marL="457200" indent="-457200">
              <a:buFont typeface="+mj-lt"/>
              <a:buAutoNum type="arabicPeriod"/>
            </a:pPr>
            <a:r>
              <a:rPr lang="de-DE" dirty="0"/>
              <a:t>Gesundheit der Landarbeiter</a:t>
            </a:r>
          </a:p>
          <a:p>
            <a:pPr marL="749808" lvl="1" indent="-457200"/>
            <a:r>
              <a:rPr lang="de-DE" dirty="0"/>
              <a:t>Verbesserung: Höheres Einkommen -&gt; bessere Gesundheit, größere Anreize zur Nachwuchsversorgung</a:t>
            </a:r>
          </a:p>
          <a:p>
            <a:pPr marL="749808" lvl="1" indent="-457200"/>
            <a:r>
              <a:rPr lang="de-DE" dirty="0"/>
              <a:t>Verschlechterung: Landesherr hatte ebenso Interesse an gesunden Arbeitskräften (aber Informationsasymmetrie)</a:t>
            </a:r>
          </a:p>
        </p:txBody>
      </p:sp>
    </p:spTree>
    <p:extLst>
      <p:ext uri="{BB962C8B-B14F-4D97-AF65-F5344CB8AC3E}">
        <p14:creationId xmlns:p14="http://schemas.microsoft.com/office/powerpoint/2010/main" val="340774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CE93A2-6AF2-A561-1840-4337BFBF05F6}"/>
              </a:ext>
            </a:extLst>
          </p:cNvPr>
          <p:cNvSpPr>
            <a:spLocks noGrp="1"/>
          </p:cNvSpPr>
          <p:nvPr>
            <p:ph type="title"/>
          </p:nvPr>
        </p:nvSpPr>
        <p:spPr>
          <a:xfrm>
            <a:off x="6411685" y="634946"/>
            <a:ext cx="5127171" cy="1450757"/>
          </a:xfrm>
        </p:spPr>
        <p:txBody>
          <a:bodyPr>
            <a:normAutofit/>
          </a:bodyPr>
          <a:lstStyle/>
          <a:p>
            <a:r>
              <a:rPr lang="en-GB" dirty="0"/>
              <a:t>3. </a:t>
            </a:r>
            <a:r>
              <a:rPr lang="en-GB" dirty="0" err="1"/>
              <a:t>Daten</a:t>
            </a:r>
            <a:endParaRPr lang="en-GB" dirty="0"/>
          </a:p>
        </p:txBody>
      </p:sp>
      <p:pic>
        <p:nvPicPr>
          <p:cNvPr id="5" name="Grafik 4">
            <a:extLst>
              <a:ext uri="{FF2B5EF4-FFF2-40B4-BE49-F238E27FC236}">
                <a16:creationId xmlns:a16="http://schemas.microsoft.com/office/drawing/2014/main" id="{DBD68B06-198B-0BA5-A349-6576B21EE934}"/>
              </a:ext>
            </a:extLst>
          </p:cNvPr>
          <p:cNvPicPr>
            <a:picLocks noChangeAspect="1"/>
          </p:cNvPicPr>
          <p:nvPr/>
        </p:nvPicPr>
        <p:blipFill>
          <a:blip r:embed="rId2"/>
          <a:stretch>
            <a:fillRect/>
          </a:stretch>
        </p:blipFill>
        <p:spPr>
          <a:xfrm>
            <a:off x="393201" y="393540"/>
            <a:ext cx="5365338" cy="5603486"/>
          </a:xfrm>
          <a:prstGeom prst="rect">
            <a:avLst/>
          </a:prstGeom>
        </p:spPr>
      </p:pic>
      <p:cxnSp>
        <p:nvCxnSpPr>
          <p:cNvPr id="21" name="Straight Connector 2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F6C08A1-B321-45FF-E6A3-E69BA459E893}"/>
              </a:ext>
            </a:extLst>
          </p:cNvPr>
          <p:cNvSpPr>
            <a:spLocks noGrp="1"/>
          </p:cNvSpPr>
          <p:nvPr>
            <p:ph idx="1"/>
          </p:nvPr>
        </p:nvSpPr>
        <p:spPr>
          <a:xfrm>
            <a:off x="6411684" y="2407436"/>
            <a:ext cx="5127172" cy="3461658"/>
          </a:xfrm>
        </p:spPr>
        <p:txBody>
          <a:bodyPr>
            <a:normAutofit/>
          </a:bodyPr>
          <a:lstStyle/>
          <a:p>
            <a:r>
              <a:rPr lang="de-DE" dirty="0"/>
              <a:t>Panel Daten aus verschiedenen Veröffentlichungen und Archiven.</a:t>
            </a:r>
          </a:p>
          <a:p>
            <a:pPr>
              <a:buFont typeface="Arial" panose="020B0604020202020204" pitchFamily="34" charset="0"/>
              <a:buChar char="•"/>
            </a:pPr>
            <a:r>
              <a:rPr lang="de-DE" dirty="0"/>
              <a:t>Beschreibende Variablen</a:t>
            </a:r>
          </a:p>
          <a:p>
            <a:pPr>
              <a:buFont typeface="Arial" panose="020B0604020202020204" pitchFamily="34" charset="0"/>
              <a:buChar char="•"/>
            </a:pPr>
            <a:r>
              <a:rPr lang="de-DE" dirty="0"/>
              <a:t>Ergebnisvariablen</a:t>
            </a:r>
          </a:p>
          <a:p>
            <a:pPr>
              <a:buFont typeface="Arial" panose="020B0604020202020204" pitchFamily="34" charset="0"/>
              <a:buChar char="•"/>
            </a:pPr>
            <a:r>
              <a:rPr lang="de-DE" dirty="0"/>
              <a:t>Instrumente</a:t>
            </a:r>
          </a:p>
          <a:p>
            <a:pPr>
              <a:buFont typeface="Arial" panose="020B0604020202020204" pitchFamily="34" charset="0"/>
              <a:buChar char="•"/>
            </a:pPr>
            <a:r>
              <a:rPr lang="de-DE" dirty="0"/>
              <a:t>Weiter Variablen</a:t>
            </a:r>
          </a:p>
        </p:txBody>
      </p:sp>
      <p:sp>
        <p:nvSpPr>
          <p:cNvPr id="23" name="Rectangle 2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172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93A2-6AF2-A561-1840-4337BFBF05F6}"/>
              </a:ext>
            </a:extLst>
          </p:cNvPr>
          <p:cNvSpPr>
            <a:spLocks noGrp="1"/>
          </p:cNvSpPr>
          <p:nvPr>
            <p:ph type="title"/>
          </p:nvPr>
        </p:nvSpPr>
        <p:spPr>
          <a:xfrm>
            <a:off x="6411685" y="634946"/>
            <a:ext cx="5127171" cy="1450757"/>
          </a:xfrm>
        </p:spPr>
        <p:txBody>
          <a:bodyPr>
            <a:normAutofit fontScale="90000"/>
          </a:bodyPr>
          <a:lstStyle/>
          <a:p>
            <a:r>
              <a:rPr lang="de-DE" dirty="0"/>
              <a:t>3. Daten:</a:t>
            </a:r>
            <a:br>
              <a:rPr lang="de-DE" dirty="0"/>
            </a:br>
            <a:r>
              <a:rPr lang="de-DE" dirty="0"/>
              <a:t>Beschreibende Variablen</a:t>
            </a:r>
          </a:p>
        </p:txBody>
      </p:sp>
      <p:pic>
        <p:nvPicPr>
          <p:cNvPr id="5" name="Grafik 4">
            <a:extLst>
              <a:ext uri="{FF2B5EF4-FFF2-40B4-BE49-F238E27FC236}">
                <a16:creationId xmlns:a16="http://schemas.microsoft.com/office/drawing/2014/main" id="{DBD68B06-198B-0BA5-A349-6576B21EE934}"/>
              </a:ext>
            </a:extLst>
          </p:cNvPr>
          <p:cNvPicPr>
            <a:picLocks noChangeAspect="1"/>
          </p:cNvPicPr>
          <p:nvPr/>
        </p:nvPicPr>
        <p:blipFill>
          <a:blip r:embed="rId2"/>
          <a:stretch>
            <a:fillRect/>
          </a:stretch>
        </p:blipFill>
        <p:spPr>
          <a:xfrm>
            <a:off x="393201" y="393540"/>
            <a:ext cx="5365338" cy="5603486"/>
          </a:xfrm>
          <a:prstGeom prst="rect">
            <a:avLst/>
          </a:prstGeom>
        </p:spPr>
      </p:pic>
      <p:sp>
        <p:nvSpPr>
          <p:cNvPr id="3" name="Inhaltsplatzhalter 2">
            <a:extLst>
              <a:ext uri="{FF2B5EF4-FFF2-40B4-BE49-F238E27FC236}">
                <a16:creationId xmlns:a16="http://schemas.microsoft.com/office/drawing/2014/main" id="{4F6C08A1-B321-45FF-E6A3-E69BA459E893}"/>
              </a:ext>
            </a:extLst>
          </p:cNvPr>
          <p:cNvSpPr>
            <a:spLocks noGrp="1"/>
          </p:cNvSpPr>
          <p:nvPr>
            <p:ph idx="1"/>
          </p:nvPr>
        </p:nvSpPr>
        <p:spPr>
          <a:xfrm>
            <a:off x="6411684" y="2407436"/>
            <a:ext cx="5127172" cy="3461658"/>
          </a:xfrm>
        </p:spPr>
        <p:txBody>
          <a:bodyPr>
            <a:normAutofit/>
          </a:bodyPr>
          <a:lstStyle/>
          <a:p>
            <a:pPr marL="0" indent="0">
              <a:buNone/>
            </a:pPr>
            <a:r>
              <a:rPr lang="de-DE" dirty="0"/>
              <a:t>Für Emanzipation:</a:t>
            </a:r>
          </a:p>
          <a:p>
            <a:pPr>
              <a:buFont typeface="Wingdings" panose="05000000000000000000" pitchFamily="2" charset="2"/>
              <a:buChar char="§"/>
            </a:pPr>
            <a:r>
              <a:rPr lang="de-DE" dirty="0"/>
              <a:t>Anteil an Leibeigenen (primär)</a:t>
            </a:r>
          </a:p>
          <a:p>
            <a:pPr marL="0" indent="0">
              <a:buNone/>
            </a:pPr>
            <a:r>
              <a:rPr lang="de-DE" dirty="0"/>
              <a:t>Für die Landreform:</a:t>
            </a:r>
          </a:p>
          <a:p>
            <a:pPr>
              <a:buFont typeface="Wingdings" panose="05000000000000000000" pitchFamily="2" charset="2"/>
              <a:buChar char="§"/>
            </a:pPr>
            <a:r>
              <a:rPr lang="de-DE" dirty="0"/>
              <a:t>Anteil der Leibeigenen mit unterzeichneten Ablöseverträgen (1862-1882)</a:t>
            </a:r>
          </a:p>
        </p:txBody>
      </p:sp>
      <p:sp>
        <p:nvSpPr>
          <p:cNvPr id="7" name="Rechteck 6">
            <a:extLst>
              <a:ext uri="{FF2B5EF4-FFF2-40B4-BE49-F238E27FC236}">
                <a16:creationId xmlns:a16="http://schemas.microsoft.com/office/drawing/2014/main" id="{23EE6E37-D3B3-4338-6C22-03D7D00152BC}"/>
              </a:ext>
            </a:extLst>
          </p:cNvPr>
          <p:cNvSpPr/>
          <p:nvPr/>
        </p:nvSpPr>
        <p:spPr>
          <a:xfrm>
            <a:off x="281940" y="634946"/>
            <a:ext cx="5476599" cy="1239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2D08479-A3CD-27D1-60F1-9859502235B0}"/>
              </a:ext>
            </a:extLst>
          </p:cNvPr>
          <p:cNvSpPr txBox="1"/>
          <p:nvPr/>
        </p:nvSpPr>
        <p:spPr>
          <a:xfrm>
            <a:off x="281940" y="5997026"/>
            <a:ext cx="5026012" cy="276999"/>
          </a:xfrm>
          <a:prstGeom prst="rect">
            <a:avLst/>
          </a:prstGeom>
          <a:noFill/>
        </p:spPr>
        <p:txBody>
          <a:bodyPr wrap="square" rtlCol="0">
            <a:spAutoFit/>
          </a:bodyPr>
          <a:lstStyle/>
          <a:p>
            <a:r>
              <a:rPr lang="de-DE" sz="1200" dirty="0"/>
              <a:t>(Tabelle entnommen von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2645135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93A2-6AF2-A561-1840-4337BFBF05F6}"/>
              </a:ext>
            </a:extLst>
          </p:cNvPr>
          <p:cNvSpPr>
            <a:spLocks noGrp="1"/>
          </p:cNvSpPr>
          <p:nvPr>
            <p:ph type="title"/>
          </p:nvPr>
        </p:nvSpPr>
        <p:spPr>
          <a:xfrm>
            <a:off x="6411685" y="634946"/>
            <a:ext cx="5127171" cy="1450757"/>
          </a:xfrm>
        </p:spPr>
        <p:txBody>
          <a:bodyPr>
            <a:normAutofit fontScale="90000"/>
          </a:bodyPr>
          <a:lstStyle/>
          <a:p>
            <a:r>
              <a:rPr lang="en-GB" dirty="0"/>
              <a:t>3. </a:t>
            </a:r>
            <a:r>
              <a:rPr lang="en-GB" dirty="0" err="1"/>
              <a:t>Daten</a:t>
            </a:r>
            <a:r>
              <a:rPr lang="en-GB" dirty="0"/>
              <a:t>:</a:t>
            </a:r>
            <a:br>
              <a:rPr lang="en-GB" dirty="0"/>
            </a:br>
            <a:r>
              <a:rPr lang="en-GB" dirty="0" err="1"/>
              <a:t>Ergebnisvari</a:t>
            </a:r>
            <a:r>
              <a:rPr lang="en-GB" dirty="0" err="1">
                <a:solidFill>
                  <a:schemeClr val="tx1"/>
                </a:solidFill>
              </a:rPr>
              <a:t>abl</a:t>
            </a:r>
            <a:r>
              <a:rPr lang="en-GB" dirty="0" err="1"/>
              <a:t>en</a:t>
            </a:r>
            <a:endParaRPr lang="en-GB" dirty="0"/>
          </a:p>
        </p:txBody>
      </p:sp>
      <p:pic>
        <p:nvPicPr>
          <p:cNvPr id="5" name="Grafik 4">
            <a:extLst>
              <a:ext uri="{FF2B5EF4-FFF2-40B4-BE49-F238E27FC236}">
                <a16:creationId xmlns:a16="http://schemas.microsoft.com/office/drawing/2014/main" id="{DBD68B06-198B-0BA5-A349-6576B21EE934}"/>
              </a:ext>
            </a:extLst>
          </p:cNvPr>
          <p:cNvPicPr>
            <a:picLocks noChangeAspect="1"/>
          </p:cNvPicPr>
          <p:nvPr/>
        </p:nvPicPr>
        <p:blipFill>
          <a:blip r:embed="rId2"/>
          <a:stretch>
            <a:fillRect/>
          </a:stretch>
        </p:blipFill>
        <p:spPr>
          <a:xfrm>
            <a:off x="393201" y="393540"/>
            <a:ext cx="5365338" cy="5603486"/>
          </a:xfrm>
          <a:prstGeom prst="rect">
            <a:avLst/>
          </a:prstGeom>
        </p:spPr>
      </p:pic>
      <p:sp>
        <p:nvSpPr>
          <p:cNvPr id="3" name="Inhaltsplatzhalter 2">
            <a:extLst>
              <a:ext uri="{FF2B5EF4-FFF2-40B4-BE49-F238E27FC236}">
                <a16:creationId xmlns:a16="http://schemas.microsoft.com/office/drawing/2014/main" id="{4F6C08A1-B321-45FF-E6A3-E69BA459E893}"/>
              </a:ext>
            </a:extLst>
          </p:cNvPr>
          <p:cNvSpPr>
            <a:spLocks noGrp="1"/>
          </p:cNvSpPr>
          <p:nvPr>
            <p:ph idx="1"/>
          </p:nvPr>
        </p:nvSpPr>
        <p:spPr>
          <a:xfrm>
            <a:off x="6411684" y="2407436"/>
            <a:ext cx="5127172" cy="3461658"/>
          </a:xfrm>
        </p:spPr>
        <p:txBody>
          <a:bodyPr>
            <a:normAutofit/>
          </a:bodyPr>
          <a:lstStyle/>
          <a:p>
            <a:pPr>
              <a:buFont typeface="Wingdings" panose="05000000000000000000" pitchFamily="2" charset="2"/>
              <a:buChar char="§"/>
            </a:pPr>
            <a:r>
              <a:rPr lang="de-DE" dirty="0"/>
              <a:t>Produktivität in der Landwirtschaft:</a:t>
            </a:r>
            <a:br>
              <a:rPr lang="de-DE" dirty="0"/>
            </a:br>
            <a:r>
              <a:rPr lang="de-DE" dirty="0"/>
              <a:t>Ernteertrag zu gesäter Menge verwendet.</a:t>
            </a:r>
          </a:p>
          <a:p>
            <a:pPr>
              <a:buFont typeface="Wingdings" panose="05000000000000000000" pitchFamily="2" charset="2"/>
              <a:buChar char="§"/>
            </a:pPr>
            <a:r>
              <a:rPr lang="de-DE" dirty="0"/>
              <a:t>Produktivität in der Industrie:</a:t>
            </a:r>
            <a:br>
              <a:rPr lang="de-DE" dirty="0"/>
            </a:br>
            <a:r>
              <a:rPr lang="de-DE" dirty="0"/>
              <a:t>logarithmierter Output</a:t>
            </a:r>
          </a:p>
          <a:p>
            <a:pPr>
              <a:buFont typeface="Wingdings" panose="05000000000000000000" pitchFamily="2" charset="2"/>
              <a:buChar char="§"/>
            </a:pPr>
            <a:r>
              <a:rPr lang="de-DE" dirty="0"/>
              <a:t>Gesundheit der Landbevölkerung:</a:t>
            </a:r>
            <a:br>
              <a:rPr lang="de-DE" dirty="0"/>
            </a:br>
            <a:r>
              <a:rPr lang="de-DE" dirty="0"/>
              <a:t>Körpergröße der Wehrpflichtigen</a:t>
            </a:r>
          </a:p>
        </p:txBody>
      </p:sp>
      <p:sp>
        <p:nvSpPr>
          <p:cNvPr id="4" name="Rechteck 3">
            <a:extLst>
              <a:ext uri="{FF2B5EF4-FFF2-40B4-BE49-F238E27FC236}">
                <a16:creationId xmlns:a16="http://schemas.microsoft.com/office/drawing/2014/main" id="{343B28CE-B644-47D8-AED2-98E644A75109}"/>
              </a:ext>
            </a:extLst>
          </p:cNvPr>
          <p:cNvSpPr/>
          <p:nvPr/>
        </p:nvSpPr>
        <p:spPr>
          <a:xfrm>
            <a:off x="303717" y="1907486"/>
            <a:ext cx="5476599" cy="721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A405FF68-8FF9-7FD2-1379-DEE678F97421}"/>
              </a:ext>
            </a:extLst>
          </p:cNvPr>
          <p:cNvSpPr txBox="1"/>
          <p:nvPr/>
        </p:nvSpPr>
        <p:spPr>
          <a:xfrm>
            <a:off x="281940" y="5997026"/>
            <a:ext cx="5026012" cy="276999"/>
          </a:xfrm>
          <a:prstGeom prst="rect">
            <a:avLst/>
          </a:prstGeom>
          <a:noFill/>
        </p:spPr>
        <p:txBody>
          <a:bodyPr wrap="square" rtlCol="0">
            <a:spAutoFit/>
          </a:bodyPr>
          <a:lstStyle/>
          <a:p>
            <a:r>
              <a:rPr lang="de-DE" sz="1200" dirty="0"/>
              <a:t>(Tabelle entnommen von </a:t>
            </a:r>
            <a:r>
              <a:rPr lang="de-DE" sz="1200" dirty="0" err="1"/>
              <a:t>Markevich</a:t>
            </a:r>
            <a:r>
              <a:rPr lang="de-DE" sz="1200" dirty="0"/>
              <a:t> &amp; </a:t>
            </a:r>
            <a:r>
              <a:rPr lang="de-DE" sz="1200" dirty="0" err="1"/>
              <a:t>Zhuravskaya</a:t>
            </a:r>
            <a:r>
              <a:rPr lang="de-DE" sz="1200" dirty="0"/>
              <a:t> (2018))</a:t>
            </a:r>
          </a:p>
        </p:txBody>
      </p:sp>
    </p:spTree>
    <p:extLst>
      <p:ext uri="{BB962C8B-B14F-4D97-AF65-F5344CB8AC3E}">
        <p14:creationId xmlns:p14="http://schemas.microsoft.com/office/powerpoint/2010/main" val="3617699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1728</Words>
  <Application>Microsoft Office PowerPoint</Application>
  <PresentationFormat>Breitbild</PresentationFormat>
  <Paragraphs>177</Paragraphs>
  <Slides>33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Arial</vt:lpstr>
      <vt:lpstr>Bookman Old Style</vt:lpstr>
      <vt:lpstr>Calibri</vt:lpstr>
      <vt:lpstr>Cambria Math</vt:lpstr>
      <vt:lpstr>Franklin Gothic Book</vt:lpstr>
      <vt:lpstr>TimesLTStd-Italic</vt:lpstr>
      <vt:lpstr>TimesLTStd-Roman</vt:lpstr>
      <vt:lpstr>Wingdings</vt:lpstr>
      <vt:lpstr>RetrospectVTI</vt:lpstr>
      <vt:lpstr>The Economic Effects of the Abolition of Serfdom: Evidence from the Russian Empire</vt:lpstr>
      <vt:lpstr>Gliederung</vt:lpstr>
      <vt:lpstr>Historischer Kontext</vt:lpstr>
      <vt:lpstr>1. Abschaffung der Leibeigenschaft: Status Quo vor der Abschaffung</vt:lpstr>
      <vt:lpstr>1. Abschaffung der Leibeigenschaft: Emanzipation und Landreform</vt:lpstr>
      <vt:lpstr>2. Inhalte des Forschungspapiers</vt:lpstr>
      <vt:lpstr>3. Daten</vt:lpstr>
      <vt:lpstr>3. Daten: Beschreibende Variablen</vt:lpstr>
      <vt:lpstr>3. Daten: Ergebnisvariablen</vt:lpstr>
      <vt:lpstr>3. Daten: Instrumente</vt:lpstr>
      <vt:lpstr>4. Daten: Weiter Variablen</vt:lpstr>
      <vt:lpstr>3. Daten: Blick in einen der drei Datensätze</vt:lpstr>
      <vt:lpstr>4. Methodik: Produktivität</vt:lpstr>
      <vt:lpstr>5. Methodik: Gesundheit</vt:lpstr>
      <vt:lpstr>5. Methodik: Instrument</vt:lpstr>
      <vt:lpstr>5. Methodik: Instrument</vt:lpstr>
      <vt:lpstr>6. Produktivitätssteigerung in der Getreideproduktion</vt:lpstr>
      <vt:lpstr>6. Produktivitätssteigerung in der Getreideproduktion: Absoluter Vergleich</vt:lpstr>
      <vt:lpstr>6. Produktivitätssteigerung in der Getreideproduktion: Trends</vt:lpstr>
      <vt:lpstr>6. Produktivitätssteigerung in der Getreideproduktion: Ergebnisse</vt:lpstr>
      <vt:lpstr>6. Produktivitätssteigerung in der Getreideproduktion: Mechanismus</vt:lpstr>
      <vt:lpstr>6. Produktivitätssteigerung in der Industrieproduktion</vt:lpstr>
      <vt:lpstr>6. Gesundheitssteigerung von Landarbeitern.</vt:lpstr>
      <vt:lpstr>9.Fazit</vt:lpstr>
      <vt:lpstr>Diskussionsfrage</vt:lpstr>
      <vt:lpstr>Quellen</vt:lpstr>
      <vt:lpstr>Abstand von Moskau</vt:lpstr>
      <vt:lpstr>Einige Annahmen des Papers</vt:lpstr>
      <vt:lpstr>Methodik: Fehler-Clustering</vt:lpstr>
      <vt:lpstr>6. Produktivitätssteigerung in der Getreideproduktion: Regressionen</vt:lpstr>
      <vt:lpstr>6. Produktivitätssteigerung in der Getreideproduktion: Regressionen</vt:lpstr>
      <vt:lpstr>Sensitivity Tests</vt:lpstr>
      <vt:lpstr>Heterogenität der Abschaffung in der Industrieproduktivität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Effects of the Abolition of Serfdom: Evidence from the Russian Empire</dc:title>
  <dc:creator>Thomas Reumiller</dc:creator>
  <cp:lastModifiedBy>Thomas Reumiller</cp:lastModifiedBy>
  <cp:revision>52</cp:revision>
  <dcterms:created xsi:type="dcterms:W3CDTF">2023-05-16T15:12:49Z</dcterms:created>
  <dcterms:modified xsi:type="dcterms:W3CDTF">2023-06-18T20:30:26Z</dcterms:modified>
</cp:coreProperties>
</file>