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40"/>
  </p:notesMasterIdLst>
  <p:sldIdLst>
    <p:sldId id="256" r:id="rId2"/>
    <p:sldId id="258" r:id="rId3"/>
    <p:sldId id="259" r:id="rId4"/>
    <p:sldId id="311" r:id="rId5"/>
    <p:sldId id="284" r:id="rId6"/>
    <p:sldId id="312" r:id="rId7"/>
    <p:sldId id="286" r:id="rId8"/>
    <p:sldId id="290" r:id="rId9"/>
    <p:sldId id="285" r:id="rId10"/>
    <p:sldId id="260" r:id="rId11"/>
    <p:sldId id="291" r:id="rId12"/>
    <p:sldId id="292" r:id="rId13"/>
    <p:sldId id="300" r:id="rId14"/>
    <p:sldId id="293" r:id="rId15"/>
    <p:sldId id="301" r:id="rId16"/>
    <p:sldId id="297" r:id="rId17"/>
    <p:sldId id="315" r:id="rId18"/>
    <p:sldId id="317" r:id="rId19"/>
    <p:sldId id="289" r:id="rId20"/>
    <p:sldId id="302" r:id="rId21"/>
    <p:sldId id="295" r:id="rId22"/>
    <p:sldId id="298" r:id="rId23"/>
    <p:sldId id="287" r:id="rId24"/>
    <p:sldId id="307" r:id="rId25"/>
    <p:sldId id="308" r:id="rId26"/>
    <p:sldId id="288" r:id="rId27"/>
    <p:sldId id="321" r:id="rId28"/>
    <p:sldId id="310" r:id="rId29"/>
    <p:sldId id="313" r:id="rId30"/>
    <p:sldId id="318" r:id="rId31"/>
    <p:sldId id="314" r:id="rId32"/>
    <p:sldId id="299" r:id="rId33"/>
    <p:sldId id="320" r:id="rId34"/>
    <p:sldId id="303" r:id="rId35"/>
    <p:sldId id="306" r:id="rId36"/>
    <p:sldId id="305" r:id="rId37"/>
    <p:sldId id="309" r:id="rId38"/>
    <p:sldId id="316" r:id="rId39"/>
  </p:sldIdLst>
  <p:sldSz cx="9144000" cy="5143500" type="screen16x9"/>
  <p:notesSz cx="6858000" cy="9144000"/>
  <p:embeddedFontLst>
    <p:embeddedFont>
      <p:font typeface="Bebas Neue" panose="020B0606020202050201" pitchFamily="34" charset="0"/>
      <p:regular r:id="rId41"/>
    </p:embeddedFon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
      <p:font typeface="Hepta Slab Medium" panose="020B0604020202020204" charset="0"/>
      <p:regular r:id="rId47"/>
      <p:bold r:id="rId48"/>
    </p:embeddedFont>
    <p:embeddedFont>
      <p:font typeface="Nobile" panose="020B0604020202020204" charset="0"/>
      <p:regular r:id="rId49"/>
      <p:bold r:id="rId50"/>
      <p:italic r:id="rId51"/>
      <p:boldItalic r:id="rId52"/>
    </p:embeddedFont>
    <p:embeddedFont>
      <p:font typeface="Raleway"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E05295-141A-35E7-0FFD-02F981FC1A6D}" name="Stefanie Radnik" initials="SR" userId="S::Stefanie.Radnik@bwedu.de::bbcd4a9c-e2b9-4e24-bafa-a39f15f493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fanie Radnik" initials="SR" lastIdx="1" clrIdx="0">
    <p:extLst>
      <p:ext uri="{19B8F6BF-5375-455C-9EA6-DF929625EA0E}">
        <p15:presenceInfo xmlns:p15="http://schemas.microsoft.com/office/powerpoint/2012/main" userId="S::stefanie.radnik@bwedu.de::bbcd4a9c-e2b9-4e24-bafa-a39f15f493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000099"/>
    <a:srgbClr val="9999FF"/>
    <a:srgbClr val="0070C0"/>
    <a:srgbClr val="333300"/>
    <a:srgbClr val="FF33CC"/>
    <a:srgbClr val="DF3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4C7519-9A8D-44BC-9977-DAAC2EDF457F}">
  <a:tblStyle styleId="{4A4C7519-9A8D-44BC-9977-DAAC2EDF457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203" autoAdjust="0"/>
  </p:normalViewPr>
  <p:slideViewPr>
    <p:cSldViewPr snapToGrid="0">
      <p:cViewPr>
        <p:scale>
          <a:sx n="100" d="100"/>
          <a:sy n="100" d="100"/>
        </p:scale>
        <p:origin x="1914" y="420"/>
      </p:cViewPr>
      <p:guideLst/>
    </p:cSldViewPr>
  </p:slideViewPr>
  <p:outlineViewPr>
    <p:cViewPr>
      <p:scale>
        <a:sx n="33" d="100"/>
        <a:sy n="33" d="100"/>
      </p:scale>
      <p:origin x="0" y="-5940"/>
    </p:cViewPr>
  </p:outlineViewPr>
  <p:notesTextViewPr>
    <p:cViewPr>
      <p:scale>
        <a:sx n="1" d="1"/>
        <a:sy n="1" d="1"/>
      </p:scale>
      <p:origin x="0" y="0"/>
    </p:cViewPr>
  </p:notesTextViewPr>
  <p:sorterViewPr>
    <p:cViewPr>
      <p:scale>
        <a:sx n="100" d="100"/>
        <a:sy n="100" d="100"/>
      </p:scale>
      <p:origin x="0" y="-1938"/>
    </p:cViewPr>
  </p:sorter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DF723-2730-4A46-8AC9-9DC31391770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de-DE"/>
        </a:p>
      </dgm:t>
    </dgm:pt>
    <dgm:pt modelId="{7D3EAA05-0ECF-4272-B643-DD5934320D03}">
      <dgm:prSet phldrT="[Text]"/>
      <dgm:spPr/>
      <dgm:t>
        <a:bodyPr/>
        <a:lstStyle/>
        <a:p>
          <a:r>
            <a:rPr lang="de-DE" dirty="0"/>
            <a:t>Überblick verschaffen</a:t>
          </a:r>
        </a:p>
      </dgm:t>
    </dgm:pt>
    <dgm:pt modelId="{71C54727-BC85-4D52-88A3-53CC9B194AA1}" type="parTrans" cxnId="{19D5D7A2-BEE2-4E6A-9793-25453D05A49F}">
      <dgm:prSet/>
      <dgm:spPr/>
      <dgm:t>
        <a:bodyPr/>
        <a:lstStyle/>
        <a:p>
          <a:endParaRPr lang="de-DE"/>
        </a:p>
      </dgm:t>
    </dgm:pt>
    <dgm:pt modelId="{206C370B-F482-4AD8-BDEF-C374E7DE3E62}" type="sibTrans" cxnId="{19D5D7A2-BEE2-4E6A-9793-25453D05A49F}">
      <dgm:prSet/>
      <dgm:spPr/>
      <dgm:t>
        <a:bodyPr/>
        <a:lstStyle/>
        <a:p>
          <a:endParaRPr lang="de-DE"/>
        </a:p>
      </dgm:t>
    </dgm:pt>
    <dgm:pt modelId="{C9AF954C-380C-412A-A7FE-AB37C616F5E0}">
      <dgm:prSet phldrT="[Text]"/>
      <dgm:spPr/>
      <dgm:t>
        <a:bodyPr/>
        <a:lstStyle/>
        <a:p>
          <a:r>
            <a:rPr lang="de-DE" dirty="0"/>
            <a:t>Zusammenhang </a:t>
          </a:r>
          <a:r>
            <a:rPr lang="de-DE" dirty="0" err="1"/>
            <a:t>Veteranstatus</a:t>
          </a:r>
          <a:r>
            <a:rPr lang="de-DE" dirty="0"/>
            <a:t> mit Sterblichkeit und Todesursachen</a:t>
          </a:r>
        </a:p>
      </dgm:t>
    </dgm:pt>
    <dgm:pt modelId="{23DA3269-ABC2-4E50-B267-4B22495787B1}" type="parTrans" cxnId="{2B157C3F-9955-4AEB-AC3E-441558099290}">
      <dgm:prSet/>
      <dgm:spPr/>
      <dgm:t>
        <a:bodyPr/>
        <a:lstStyle/>
        <a:p>
          <a:endParaRPr lang="de-DE"/>
        </a:p>
      </dgm:t>
    </dgm:pt>
    <dgm:pt modelId="{06E7D5A1-DBB0-40BC-87D9-C4167344E4E6}" type="sibTrans" cxnId="{2B157C3F-9955-4AEB-AC3E-441558099290}">
      <dgm:prSet/>
      <dgm:spPr/>
      <dgm:t>
        <a:bodyPr/>
        <a:lstStyle/>
        <a:p>
          <a:endParaRPr lang="de-DE"/>
        </a:p>
      </dgm:t>
    </dgm:pt>
    <dgm:pt modelId="{2E1C0DA0-669F-4C8D-B1A5-82E1E41C6A00}">
      <dgm:prSet phldrT="[Text]"/>
      <dgm:spPr/>
      <dgm:t>
        <a:bodyPr/>
        <a:lstStyle/>
        <a:p>
          <a:r>
            <a:rPr lang="de-DE" dirty="0"/>
            <a:t>Zusammenhang zwischen Militär und Rauchen</a:t>
          </a:r>
        </a:p>
      </dgm:t>
    </dgm:pt>
    <dgm:pt modelId="{E9D6C087-939F-4B65-84F8-28CDF637844C}" type="parTrans" cxnId="{04CA3E51-E028-429E-BA9E-C818D110D898}">
      <dgm:prSet/>
      <dgm:spPr/>
      <dgm:t>
        <a:bodyPr/>
        <a:lstStyle/>
        <a:p>
          <a:endParaRPr lang="de-DE"/>
        </a:p>
      </dgm:t>
    </dgm:pt>
    <dgm:pt modelId="{FA327DD7-99F0-4BA8-A8AF-2B234580ED8F}" type="sibTrans" cxnId="{04CA3E51-E028-429E-BA9E-C818D110D898}">
      <dgm:prSet/>
      <dgm:spPr/>
      <dgm:t>
        <a:bodyPr/>
        <a:lstStyle/>
        <a:p>
          <a:endParaRPr lang="de-DE"/>
        </a:p>
      </dgm:t>
    </dgm:pt>
    <dgm:pt modelId="{7E0AAE63-40CF-4D1A-B827-149DFC4EF466}">
      <dgm:prSet phldrT="[Text]"/>
      <dgm:spPr/>
      <dgm:t>
        <a:bodyPr/>
        <a:lstStyle/>
        <a:p>
          <a:r>
            <a:rPr lang="de-DE" dirty="0"/>
            <a:t>Ergebnisse zusammenfassen</a:t>
          </a:r>
        </a:p>
      </dgm:t>
    </dgm:pt>
    <dgm:pt modelId="{4F6D2F05-0288-428A-9284-D55BC1FC50E4}" type="parTrans" cxnId="{9D582C68-40E0-4E78-8C1F-6317934DC0BF}">
      <dgm:prSet/>
      <dgm:spPr/>
      <dgm:t>
        <a:bodyPr/>
        <a:lstStyle/>
        <a:p>
          <a:endParaRPr lang="de-DE"/>
        </a:p>
      </dgm:t>
    </dgm:pt>
    <dgm:pt modelId="{4C1E8DAE-154B-4331-ACFA-0FE3D81D758F}" type="sibTrans" cxnId="{9D582C68-40E0-4E78-8C1F-6317934DC0BF}">
      <dgm:prSet/>
      <dgm:spPr/>
      <dgm:t>
        <a:bodyPr/>
        <a:lstStyle/>
        <a:p>
          <a:endParaRPr lang="de-DE"/>
        </a:p>
      </dgm:t>
    </dgm:pt>
    <dgm:pt modelId="{002B4506-92C3-4BE9-9C89-5B63A068D8F4}">
      <dgm:prSet phldrT="[Text]"/>
      <dgm:spPr/>
      <dgm:t>
        <a:bodyPr/>
        <a:lstStyle/>
        <a:p>
          <a:r>
            <a:rPr lang="de-DE" dirty="0"/>
            <a:t>Invalidenrate</a:t>
          </a:r>
        </a:p>
      </dgm:t>
    </dgm:pt>
    <dgm:pt modelId="{63B96B37-A933-46B4-9B8A-DE4CDB43FA3B}" type="parTrans" cxnId="{88B8B106-37C9-44A2-9A1C-AB6267943899}">
      <dgm:prSet/>
      <dgm:spPr/>
      <dgm:t>
        <a:bodyPr/>
        <a:lstStyle/>
        <a:p>
          <a:endParaRPr lang="de-DE"/>
        </a:p>
      </dgm:t>
    </dgm:pt>
    <dgm:pt modelId="{F41067A8-2809-442B-B39B-4A929156428E}" type="sibTrans" cxnId="{88B8B106-37C9-44A2-9A1C-AB6267943899}">
      <dgm:prSet/>
      <dgm:spPr/>
      <dgm:t>
        <a:bodyPr/>
        <a:lstStyle/>
        <a:p>
          <a:endParaRPr lang="de-DE"/>
        </a:p>
      </dgm:t>
    </dgm:pt>
    <dgm:pt modelId="{5D5561EF-FFA8-4F0E-B4F8-1D1BD4EA0B40}" type="pres">
      <dgm:prSet presAssocID="{3F8DF723-2730-4A46-8AC9-9DC313917701}" presName="outerComposite" presStyleCnt="0">
        <dgm:presLayoutVars>
          <dgm:chMax val="5"/>
          <dgm:dir/>
          <dgm:resizeHandles val="exact"/>
        </dgm:presLayoutVars>
      </dgm:prSet>
      <dgm:spPr/>
    </dgm:pt>
    <dgm:pt modelId="{556D0111-BC33-4EDA-9546-392C00D3D1C9}" type="pres">
      <dgm:prSet presAssocID="{3F8DF723-2730-4A46-8AC9-9DC313917701}" presName="dummyMaxCanvas" presStyleCnt="0">
        <dgm:presLayoutVars/>
      </dgm:prSet>
      <dgm:spPr/>
    </dgm:pt>
    <dgm:pt modelId="{7047113C-D677-4253-B611-61E763EC2357}" type="pres">
      <dgm:prSet presAssocID="{3F8DF723-2730-4A46-8AC9-9DC313917701}" presName="FiveNodes_1" presStyleLbl="node1" presStyleIdx="0" presStyleCnt="5">
        <dgm:presLayoutVars>
          <dgm:bulletEnabled val="1"/>
        </dgm:presLayoutVars>
      </dgm:prSet>
      <dgm:spPr/>
    </dgm:pt>
    <dgm:pt modelId="{DEFB87F8-E35F-4194-B5F9-C2AC96EB665A}" type="pres">
      <dgm:prSet presAssocID="{3F8DF723-2730-4A46-8AC9-9DC313917701}" presName="FiveNodes_2" presStyleLbl="node1" presStyleIdx="1" presStyleCnt="5">
        <dgm:presLayoutVars>
          <dgm:bulletEnabled val="1"/>
        </dgm:presLayoutVars>
      </dgm:prSet>
      <dgm:spPr/>
    </dgm:pt>
    <dgm:pt modelId="{76615F4F-6DE7-4660-9B84-157BE236602D}" type="pres">
      <dgm:prSet presAssocID="{3F8DF723-2730-4A46-8AC9-9DC313917701}" presName="FiveNodes_3" presStyleLbl="node1" presStyleIdx="2" presStyleCnt="5">
        <dgm:presLayoutVars>
          <dgm:bulletEnabled val="1"/>
        </dgm:presLayoutVars>
      </dgm:prSet>
      <dgm:spPr/>
    </dgm:pt>
    <dgm:pt modelId="{23841B94-3B84-49C8-B6F7-E58B29A2C6E7}" type="pres">
      <dgm:prSet presAssocID="{3F8DF723-2730-4A46-8AC9-9DC313917701}" presName="FiveNodes_4" presStyleLbl="node1" presStyleIdx="3" presStyleCnt="5">
        <dgm:presLayoutVars>
          <dgm:bulletEnabled val="1"/>
        </dgm:presLayoutVars>
      </dgm:prSet>
      <dgm:spPr/>
    </dgm:pt>
    <dgm:pt modelId="{D967E539-485A-4A47-A124-19CB592C56C2}" type="pres">
      <dgm:prSet presAssocID="{3F8DF723-2730-4A46-8AC9-9DC313917701}" presName="FiveNodes_5" presStyleLbl="node1" presStyleIdx="4" presStyleCnt="5">
        <dgm:presLayoutVars>
          <dgm:bulletEnabled val="1"/>
        </dgm:presLayoutVars>
      </dgm:prSet>
      <dgm:spPr/>
    </dgm:pt>
    <dgm:pt modelId="{FABC1AF4-987F-4345-BA7C-4502B2D5FA65}" type="pres">
      <dgm:prSet presAssocID="{3F8DF723-2730-4A46-8AC9-9DC313917701}" presName="FiveConn_1-2" presStyleLbl="fgAccFollowNode1" presStyleIdx="0" presStyleCnt="4">
        <dgm:presLayoutVars>
          <dgm:bulletEnabled val="1"/>
        </dgm:presLayoutVars>
      </dgm:prSet>
      <dgm:spPr/>
    </dgm:pt>
    <dgm:pt modelId="{F72F9CCB-DEDD-4219-ADBF-0C0545DA341E}" type="pres">
      <dgm:prSet presAssocID="{3F8DF723-2730-4A46-8AC9-9DC313917701}" presName="FiveConn_2-3" presStyleLbl="fgAccFollowNode1" presStyleIdx="1" presStyleCnt="4">
        <dgm:presLayoutVars>
          <dgm:bulletEnabled val="1"/>
        </dgm:presLayoutVars>
      </dgm:prSet>
      <dgm:spPr/>
    </dgm:pt>
    <dgm:pt modelId="{E1A931C9-1116-453B-9C68-53D0E3936CDE}" type="pres">
      <dgm:prSet presAssocID="{3F8DF723-2730-4A46-8AC9-9DC313917701}" presName="FiveConn_3-4" presStyleLbl="fgAccFollowNode1" presStyleIdx="2" presStyleCnt="4">
        <dgm:presLayoutVars>
          <dgm:bulletEnabled val="1"/>
        </dgm:presLayoutVars>
      </dgm:prSet>
      <dgm:spPr/>
    </dgm:pt>
    <dgm:pt modelId="{C979AC55-1364-45FB-963C-626A03F9F8A0}" type="pres">
      <dgm:prSet presAssocID="{3F8DF723-2730-4A46-8AC9-9DC313917701}" presName="FiveConn_4-5" presStyleLbl="fgAccFollowNode1" presStyleIdx="3" presStyleCnt="4">
        <dgm:presLayoutVars>
          <dgm:bulletEnabled val="1"/>
        </dgm:presLayoutVars>
      </dgm:prSet>
      <dgm:spPr/>
    </dgm:pt>
    <dgm:pt modelId="{6D3A4229-8757-4926-974F-5505BA24AA16}" type="pres">
      <dgm:prSet presAssocID="{3F8DF723-2730-4A46-8AC9-9DC313917701}" presName="FiveNodes_1_text" presStyleLbl="node1" presStyleIdx="4" presStyleCnt="5">
        <dgm:presLayoutVars>
          <dgm:bulletEnabled val="1"/>
        </dgm:presLayoutVars>
      </dgm:prSet>
      <dgm:spPr/>
    </dgm:pt>
    <dgm:pt modelId="{3D4BD98E-F58B-4E84-A910-F11634BA63D7}" type="pres">
      <dgm:prSet presAssocID="{3F8DF723-2730-4A46-8AC9-9DC313917701}" presName="FiveNodes_2_text" presStyleLbl="node1" presStyleIdx="4" presStyleCnt="5">
        <dgm:presLayoutVars>
          <dgm:bulletEnabled val="1"/>
        </dgm:presLayoutVars>
      </dgm:prSet>
      <dgm:spPr/>
    </dgm:pt>
    <dgm:pt modelId="{312C32B9-15D5-437A-A82C-6191865BFB44}" type="pres">
      <dgm:prSet presAssocID="{3F8DF723-2730-4A46-8AC9-9DC313917701}" presName="FiveNodes_3_text" presStyleLbl="node1" presStyleIdx="4" presStyleCnt="5">
        <dgm:presLayoutVars>
          <dgm:bulletEnabled val="1"/>
        </dgm:presLayoutVars>
      </dgm:prSet>
      <dgm:spPr/>
    </dgm:pt>
    <dgm:pt modelId="{B0D020E5-8141-4D61-A395-84D3A6324528}" type="pres">
      <dgm:prSet presAssocID="{3F8DF723-2730-4A46-8AC9-9DC313917701}" presName="FiveNodes_4_text" presStyleLbl="node1" presStyleIdx="4" presStyleCnt="5">
        <dgm:presLayoutVars>
          <dgm:bulletEnabled val="1"/>
        </dgm:presLayoutVars>
      </dgm:prSet>
      <dgm:spPr/>
    </dgm:pt>
    <dgm:pt modelId="{7AB695AC-6DCD-404E-83EB-50379FA4B72D}" type="pres">
      <dgm:prSet presAssocID="{3F8DF723-2730-4A46-8AC9-9DC313917701}" presName="FiveNodes_5_text" presStyleLbl="node1" presStyleIdx="4" presStyleCnt="5">
        <dgm:presLayoutVars>
          <dgm:bulletEnabled val="1"/>
        </dgm:presLayoutVars>
      </dgm:prSet>
      <dgm:spPr/>
    </dgm:pt>
  </dgm:ptLst>
  <dgm:cxnLst>
    <dgm:cxn modelId="{98C5B603-A350-4FC6-ADF0-3EF21169586C}" type="presOf" srcId="{2E1C0DA0-669F-4C8D-B1A5-82E1E41C6A00}" destId="{76615F4F-6DE7-4660-9B84-157BE236602D}" srcOrd="0" destOrd="0" presId="urn:microsoft.com/office/officeart/2005/8/layout/vProcess5"/>
    <dgm:cxn modelId="{DB108B06-B186-488E-BFAE-2C69FA4DE368}" type="presOf" srcId="{002B4506-92C3-4BE9-9C89-5B63A068D8F4}" destId="{D967E539-485A-4A47-A124-19CB592C56C2}" srcOrd="0" destOrd="0" presId="urn:microsoft.com/office/officeart/2005/8/layout/vProcess5"/>
    <dgm:cxn modelId="{88B8B106-37C9-44A2-9A1C-AB6267943899}" srcId="{3F8DF723-2730-4A46-8AC9-9DC313917701}" destId="{002B4506-92C3-4BE9-9C89-5B63A068D8F4}" srcOrd="4" destOrd="0" parTransId="{63B96B37-A933-46B4-9B8A-DE4CDB43FA3B}" sibTransId="{F41067A8-2809-442B-B39B-4A929156428E}"/>
    <dgm:cxn modelId="{E7E3322C-A038-493E-8C5F-CD9753A34B70}" type="presOf" srcId="{7E0AAE63-40CF-4D1A-B827-149DFC4EF466}" destId="{B0D020E5-8141-4D61-A395-84D3A6324528}" srcOrd="1" destOrd="0" presId="urn:microsoft.com/office/officeart/2005/8/layout/vProcess5"/>
    <dgm:cxn modelId="{592E672C-6E32-4353-82C5-9021FBF0AFC7}" type="presOf" srcId="{7E0AAE63-40CF-4D1A-B827-149DFC4EF466}" destId="{23841B94-3B84-49C8-B6F7-E58B29A2C6E7}" srcOrd="0" destOrd="0" presId="urn:microsoft.com/office/officeart/2005/8/layout/vProcess5"/>
    <dgm:cxn modelId="{2B157C3F-9955-4AEB-AC3E-441558099290}" srcId="{3F8DF723-2730-4A46-8AC9-9DC313917701}" destId="{C9AF954C-380C-412A-A7FE-AB37C616F5E0}" srcOrd="1" destOrd="0" parTransId="{23DA3269-ABC2-4E50-B267-4B22495787B1}" sibTransId="{06E7D5A1-DBB0-40BC-87D9-C4167344E4E6}"/>
    <dgm:cxn modelId="{7E286646-B7C9-40E0-BE45-4BFE0EE4F473}" type="presOf" srcId="{06E7D5A1-DBB0-40BC-87D9-C4167344E4E6}" destId="{F72F9CCB-DEDD-4219-ADBF-0C0545DA341E}" srcOrd="0" destOrd="0" presId="urn:microsoft.com/office/officeart/2005/8/layout/vProcess5"/>
    <dgm:cxn modelId="{9D582C68-40E0-4E78-8C1F-6317934DC0BF}" srcId="{3F8DF723-2730-4A46-8AC9-9DC313917701}" destId="{7E0AAE63-40CF-4D1A-B827-149DFC4EF466}" srcOrd="3" destOrd="0" parTransId="{4F6D2F05-0288-428A-9284-D55BC1FC50E4}" sibTransId="{4C1E8DAE-154B-4331-ACFA-0FE3D81D758F}"/>
    <dgm:cxn modelId="{04CA3E51-E028-429E-BA9E-C818D110D898}" srcId="{3F8DF723-2730-4A46-8AC9-9DC313917701}" destId="{2E1C0DA0-669F-4C8D-B1A5-82E1E41C6A00}" srcOrd="2" destOrd="0" parTransId="{E9D6C087-939F-4B65-84F8-28CDF637844C}" sibTransId="{FA327DD7-99F0-4BA8-A8AF-2B234580ED8F}"/>
    <dgm:cxn modelId="{047EA559-BDB9-44F2-A70F-41A3795CBEA3}" type="presOf" srcId="{C9AF954C-380C-412A-A7FE-AB37C616F5E0}" destId="{3D4BD98E-F58B-4E84-A910-F11634BA63D7}" srcOrd="1" destOrd="0" presId="urn:microsoft.com/office/officeart/2005/8/layout/vProcess5"/>
    <dgm:cxn modelId="{19D5D7A2-BEE2-4E6A-9793-25453D05A49F}" srcId="{3F8DF723-2730-4A46-8AC9-9DC313917701}" destId="{7D3EAA05-0ECF-4272-B643-DD5934320D03}" srcOrd="0" destOrd="0" parTransId="{71C54727-BC85-4D52-88A3-53CC9B194AA1}" sibTransId="{206C370B-F482-4AD8-BDEF-C374E7DE3E62}"/>
    <dgm:cxn modelId="{F69577A9-F477-4EBF-A93C-8A7519D403BB}" type="presOf" srcId="{7D3EAA05-0ECF-4272-B643-DD5934320D03}" destId="{7047113C-D677-4253-B611-61E763EC2357}" srcOrd="0" destOrd="0" presId="urn:microsoft.com/office/officeart/2005/8/layout/vProcess5"/>
    <dgm:cxn modelId="{96F3BDBA-D995-4B23-BA2D-CBF6D551F64A}" type="presOf" srcId="{C9AF954C-380C-412A-A7FE-AB37C616F5E0}" destId="{DEFB87F8-E35F-4194-B5F9-C2AC96EB665A}" srcOrd="0" destOrd="0" presId="urn:microsoft.com/office/officeart/2005/8/layout/vProcess5"/>
    <dgm:cxn modelId="{274143C2-A0B2-4747-A585-6A5608471E0A}" type="presOf" srcId="{002B4506-92C3-4BE9-9C89-5B63A068D8F4}" destId="{7AB695AC-6DCD-404E-83EB-50379FA4B72D}" srcOrd="1" destOrd="0" presId="urn:microsoft.com/office/officeart/2005/8/layout/vProcess5"/>
    <dgm:cxn modelId="{1C5ECCC2-4DE5-4E66-94EE-1A2CCF5FCAB9}" type="presOf" srcId="{3F8DF723-2730-4A46-8AC9-9DC313917701}" destId="{5D5561EF-FFA8-4F0E-B4F8-1D1BD4EA0B40}" srcOrd="0" destOrd="0" presId="urn:microsoft.com/office/officeart/2005/8/layout/vProcess5"/>
    <dgm:cxn modelId="{98DE17C3-4D5D-43A3-BC7C-21B2F555F6C1}" type="presOf" srcId="{FA327DD7-99F0-4BA8-A8AF-2B234580ED8F}" destId="{E1A931C9-1116-453B-9C68-53D0E3936CDE}" srcOrd="0" destOrd="0" presId="urn:microsoft.com/office/officeart/2005/8/layout/vProcess5"/>
    <dgm:cxn modelId="{21848ED7-AF81-47EB-83D1-83E9268DB9B3}" type="presOf" srcId="{2E1C0DA0-669F-4C8D-B1A5-82E1E41C6A00}" destId="{312C32B9-15D5-437A-A82C-6191865BFB44}" srcOrd="1" destOrd="0" presId="urn:microsoft.com/office/officeart/2005/8/layout/vProcess5"/>
    <dgm:cxn modelId="{6B3E0DD8-8D44-4A04-AFC2-AEC31330C906}" type="presOf" srcId="{7D3EAA05-0ECF-4272-B643-DD5934320D03}" destId="{6D3A4229-8757-4926-974F-5505BA24AA16}" srcOrd="1" destOrd="0" presId="urn:microsoft.com/office/officeart/2005/8/layout/vProcess5"/>
    <dgm:cxn modelId="{301FCEDE-B6EC-4BFA-9388-BA9FEA3A4EA7}" type="presOf" srcId="{206C370B-F482-4AD8-BDEF-C374E7DE3E62}" destId="{FABC1AF4-987F-4345-BA7C-4502B2D5FA65}" srcOrd="0" destOrd="0" presId="urn:microsoft.com/office/officeart/2005/8/layout/vProcess5"/>
    <dgm:cxn modelId="{799319FE-05C6-4251-AF98-36ADF2216510}" type="presOf" srcId="{4C1E8DAE-154B-4331-ACFA-0FE3D81D758F}" destId="{C979AC55-1364-45FB-963C-626A03F9F8A0}" srcOrd="0" destOrd="0" presId="urn:microsoft.com/office/officeart/2005/8/layout/vProcess5"/>
    <dgm:cxn modelId="{DB2B6C8E-0850-450A-B761-C1139B7671B5}" type="presParOf" srcId="{5D5561EF-FFA8-4F0E-B4F8-1D1BD4EA0B40}" destId="{556D0111-BC33-4EDA-9546-392C00D3D1C9}" srcOrd="0" destOrd="0" presId="urn:microsoft.com/office/officeart/2005/8/layout/vProcess5"/>
    <dgm:cxn modelId="{29D0E9F4-F1DC-4921-996B-4AC560D9CE40}" type="presParOf" srcId="{5D5561EF-FFA8-4F0E-B4F8-1D1BD4EA0B40}" destId="{7047113C-D677-4253-B611-61E763EC2357}" srcOrd="1" destOrd="0" presId="urn:microsoft.com/office/officeart/2005/8/layout/vProcess5"/>
    <dgm:cxn modelId="{89926D97-9823-46BF-8193-54215C77614F}" type="presParOf" srcId="{5D5561EF-FFA8-4F0E-B4F8-1D1BD4EA0B40}" destId="{DEFB87F8-E35F-4194-B5F9-C2AC96EB665A}" srcOrd="2" destOrd="0" presId="urn:microsoft.com/office/officeart/2005/8/layout/vProcess5"/>
    <dgm:cxn modelId="{317541DC-81BB-4398-A57B-094D66097FB9}" type="presParOf" srcId="{5D5561EF-FFA8-4F0E-B4F8-1D1BD4EA0B40}" destId="{76615F4F-6DE7-4660-9B84-157BE236602D}" srcOrd="3" destOrd="0" presId="urn:microsoft.com/office/officeart/2005/8/layout/vProcess5"/>
    <dgm:cxn modelId="{85A818B1-8507-4AE9-9B6A-817A7134F06A}" type="presParOf" srcId="{5D5561EF-FFA8-4F0E-B4F8-1D1BD4EA0B40}" destId="{23841B94-3B84-49C8-B6F7-E58B29A2C6E7}" srcOrd="4" destOrd="0" presId="urn:microsoft.com/office/officeart/2005/8/layout/vProcess5"/>
    <dgm:cxn modelId="{B7875A4F-32A1-45F3-BC9D-EFD2024C5778}" type="presParOf" srcId="{5D5561EF-FFA8-4F0E-B4F8-1D1BD4EA0B40}" destId="{D967E539-485A-4A47-A124-19CB592C56C2}" srcOrd="5" destOrd="0" presId="urn:microsoft.com/office/officeart/2005/8/layout/vProcess5"/>
    <dgm:cxn modelId="{6A27A1A3-D482-422B-A07B-29BB376CF2FA}" type="presParOf" srcId="{5D5561EF-FFA8-4F0E-B4F8-1D1BD4EA0B40}" destId="{FABC1AF4-987F-4345-BA7C-4502B2D5FA65}" srcOrd="6" destOrd="0" presId="urn:microsoft.com/office/officeart/2005/8/layout/vProcess5"/>
    <dgm:cxn modelId="{925AE670-2E72-4523-8437-197D2394B55B}" type="presParOf" srcId="{5D5561EF-FFA8-4F0E-B4F8-1D1BD4EA0B40}" destId="{F72F9CCB-DEDD-4219-ADBF-0C0545DA341E}" srcOrd="7" destOrd="0" presId="urn:microsoft.com/office/officeart/2005/8/layout/vProcess5"/>
    <dgm:cxn modelId="{DE357366-BA71-4940-BBAF-5DD142C7BF04}" type="presParOf" srcId="{5D5561EF-FFA8-4F0E-B4F8-1D1BD4EA0B40}" destId="{E1A931C9-1116-453B-9C68-53D0E3936CDE}" srcOrd="8" destOrd="0" presId="urn:microsoft.com/office/officeart/2005/8/layout/vProcess5"/>
    <dgm:cxn modelId="{8AE68011-16B9-416F-A59D-94A4DA8F46E4}" type="presParOf" srcId="{5D5561EF-FFA8-4F0E-B4F8-1D1BD4EA0B40}" destId="{C979AC55-1364-45FB-963C-626A03F9F8A0}" srcOrd="9" destOrd="0" presId="urn:microsoft.com/office/officeart/2005/8/layout/vProcess5"/>
    <dgm:cxn modelId="{1A14E4EC-CD29-4D41-A494-607C5050C5A4}" type="presParOf" srcId="{5D5561EF-FFA8-4F0E-B4F8-1D1BD4EA0B40}" destId="{6D3A4229-8757-4926-974F-5505BA24AA16}" srcOrd="10" destOrd="0" presId="urn:microsoft.com/office/officeart/2005/8/layout/vProcess5"/>
    <dgm:cxn modelId="{8CC327B7-3EBF-4E4A-9E0C-A321826D4CA2}" type="presParOf" srcId="{5D5561EF-FFA8-4F0E-B4F8-1D1BD4EA0B40}" destId="{3D4BD98E-F58B-4E84-A910-F11634BA63D7}" srcOrd="11" destOrd="0" presId="urn:microsoft.com/office/officeart/2005/8/layout/vProcess5"/>
    <dgm:cxn modelId="{0DBE4FD9-7EB1-470E-BB17-34ABAE29FF97}" type="presParOf" srcId="{5D5561EF-FFA8-4F0E-B4F8-1D1BD4EA0B40}" destId="{312C32B9-15D5-437A-A82C-6191865BFB44}" srcOrd="12" destOrd="0" presId="urn:microsoft.com/office/officeart/2005/8/layout/vProcess5"/>
    <dgm:cxn modelId="{E60B6F30-745D-4AAB-B71F-BB0BEAC1CB26}" type="presParOf" srcId="{5D5561EF-FFA8-4F0E-B4F8-1D1BD4EA0B40}" destId="{B0D020E5-8141-4D61-A395-84D3A6324528}" srcOrd="13" destOrd="0" presId="urn:microsoft.com/office/officeart/2005/8/layout/vProcess5"/>
    <dgm:cxn modelId="{9BD8E84D-5CCA-4542-B339-42341DC5D4C9}" type="presParOf" srcId="{5D5561EF-FFA8-4F0E-B4F8-1D1BD4EA0B40}" destId="{7AB695AC-6DCD-404E-83EB-50379FA4B72D}"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7113C-D677-4253-B611-61E763EC2357}">
      <dsp:nvSpPr>
        <dsp:cNvPr id="0" name=""/>
        <dsp:cNvSpPr/>
      </dsp:nvSpPr>
      <dsp:spPr>
        <a:xfrm>
          <a:off x="0" y="0"/>
          <a:ext cx="4616548" cy="517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t>Überblick verschaffen</a:t>
          </a:r>
        </a:p>
      </dsp:txBody>
      <dsp:txXfrm>
        <a:off x="15166" y="15166"/>
        <a:ext cx="3997213" cy="487472"/>
      </dsp:txXfrm>
    </dsp:sp>
    <dsp:sp modelId="{DEFB87F8-E35F-4194-B5F9-C2AC96EB665A}">
      <dsp:nvSpPr>
        <dsp:cNvPr id="0" name=""/>
        <dsp:cNvSpPr/>
      </dsp:nvSpPr>
      <dsp:spPr>
        <a:xfrm>
          <a:off x="344742" y="589721"/>
          <a:ext cx="4616548" cy="517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t>Zusammenhang </a:t>
          </a:r>
          <a:r>
            <a:rPr lang="de-DE" sz="1400" kern="1200" dirty="0" err="1"/>
            <a:t>Veteranstatus</a:t>
          </a:r>
          <a:r>
            <a:rPr lang="de-DE" sz="1400" kern="1200" dirty="0"/>
            <a:t> mit Sterblichkeit und Todesursachen</a:t>
          </a:r>
        </a:p>
      </dsp:txBody>
      <dsp:txXfrm>
        <a:off x="359908" y="604887"/>
        <a:ext cx="3904901" cy="487472"/>
      </dsp:txXfrm>
    </dsp:sp>
    <dsp:sp modelId="{76615F4F-6DE7-4660-9B84-157BE236602D}">
      <dsp:nvSpPr>
        <dsp:cNvPr id="0" name=""/>
        <dsp:cNvSpPr/>
      </dsp:nvSpPr>
      <dsp:spPr>
        <a:xfrm>
          <a:off x="689484" y="1179442"/>
          <a:ext cx="4616548" cy="517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t>Zusammenhang zwischen Militär und Rauchen</a:t>
          </a:r>
        </a:p>
      </dsp:txBody>
      <dsp:txXfrm>
        <a:off x="704650" y="1194608"/>
        <a:ext cx="3904901" cy="487472"/>
      </dsp:txXfrm>
    </dsp:sp>
    <dsp:sp modelId="{23841B94-3B84-49C8-B6F7-E58B29A2C6E7}">
      <dsp:nvSpPr>
        <dsp:cNvPr id="0" name=""/>
        <dsp:cNvSpPr/>
      </dsp:nvSpPr>
      <dsp:spPr>
        <a:xfrm>
          <a:off x="1034226" y="1769164"/>
          <a:ext cx="4616548" cy="517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t>Ergebnisse zusammenfassen</a:t>
          </a:r>
        </a:p>
      </dsp:txBody>
      <dsp:txXfrm>
        <a:off x="1049392" y="1784330"/>
        <a:ext cx="3904901" cy="487472"/>
      </dsp:txXfrm>
    </dsp:sp>
    <dsp:sp modelId="{D967E539-485A-4A47-A124-19CB592C56C2}">
      <dsp:nvSpPr>
        <dsp:cNvPr id="0" name=""/>
        <dsp:cNvSpPr/>
      </dsp:nvSpPr>
      <dsp:spPr>
        <a:xfrm>
          <a:off x="1378968" y="2358885"/>
          <a:ext cx="4616548" cy="517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t>Invalidenrate</a:t>
          </a:r>
        </a:p>
      </dsp:txBody>
      <dsp:txXfrm>
        <a:off x="1394134" y="2374051"/>
        <a:ext cx="3904901" cy="487472"/>
      </dsp:txXfrm>
    </dsp:sp>
    <dsp:sp modelId="{FABC1AF4-987F-4345-BA7C-4502B2D5FA65}">
      <dsp:nvSpPr>
        <dsp:cNvPr id="0" name=""/>
        <dsp:cNvSpPr/>
      </dsp:nvSpPr>
      <dsp:spPr>
        <a:xfrm>
          <a:off x="4279975" y="378284"/>
          <a:ext cx="336572" cy="33657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a:off x="4355704" y="378284"/>
        <a:ext cx="185114" cy="253270"/>
      </dsp:txXfrm>
    </dsp:sp>
    <dsp:sp modelId="{F72F9CCB-DEDD-4219-ADBF-0C0545DA341E}">
      <dsp:nvSpPr>
        <dsp:cNvPr id="0" name=""/>
        <dsp:cNvSpPr/>
      </dsp:nvSpPr>
      <dsp:spPr>
        <a:xfrm>
          <a:off x="4624717" y="968006"/>
          <a:ext cx="336572" cy="33657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a:off x="4700446" y="968006"/>
        <a:ext cx="185114" cy="253270"/>
      </dsp:txXfrm>
    </dsp:sp>
    <dsp:sp modelId="{E1A931C9-1116-453B-9C68-53D0E3936CDE}">
      <dsp:nvSpPr>
        <dsp:cNvPr id="0" name=""/>
        <dsp:cNvSpPr/>
      </dsp:nvSpPr>
      <dsp:spPr>
        <a:xfrm>
          <a:off x="4969459" y="1549097"/>
          <a:ext cx="336572" cy="33657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a:off x="5045188" y="1549097"/>
        <a:ext cx="185114" cy="253270"/>
      </dsp:txXfrm>
    </dsp:sp>
    <dsp:sp modelId="{C979AC55-1364-45FB-963C-626A03F9F8A0}">
      <dsp:nvSpPr>
        <dsp:cNvPr id="0" name=""/>
        <dsp:cNvSpPr/>
      </dsp:nvSpPr>
      <dsp:spPr>
        <a:xfrm>
          <a:off x="5314202" y="2144572"/>
          <a:ext cx="336572" cy="33657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a:off x="5389931" y="2144572"/>
        <a:ext cx="185114" cy="25327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Paper hat damit angefangen erstmal die Daten die Todesraten insgesamt und für die einzelnen Ursachen auszurechnen, diese in Tabelle dargestellt</a:t>
            </a:r>
          </a:p>
          <a:p>
            <a:r>
              <a:rPr lang="de-DE" dirty="0"/>
              <a:t>Ich habe die Daten schön optisch aufbereitet und ein Balkendiagram daraus gemacht</a:t>
            </a:r>
          </a:p>
          <a:p>
            <a:r>
              <a:rPr lang="de-DE" dirty="0"/>
              <a:t>Ergebnisse:</a:t>
            </a:r>
          </a:p>
          <a:p>
            <a:pPr lvl="1"/>
            <a:r>
              <a:rPr lang="de-DE" dirty="0"/>
              <a:t>Deutlich höhere Todesrate bei Männern als bei Frauen: besonders bei „koronale Herzerkrankung“ und „Lungenkrebs“. Da bei Männern mehr als doppelt so  viele </a:t>
            </a:r>
          </a:p>
          <a:p>
            <a:pPr lvl="1"/>
            <a:endParaRPr lang="de-DE" dirty="0"/>
          </a:p>
        </p:txBody>
      </p:sp>
    </p:spTree>
    <p:extLst>
      <p:ext uri="{BB962C8B-B14F-4D97-AF65-F5344CB8AC3E}">
        <p14:creationId xmlns:p14="http://schemas.microsoft.com/office/powerpoint/2010/main" val="4258686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de-DE" dirty="0"/>
              <a:t>Eindruck von </a:t>
            </a:r>
            <a:r>
              <a:rPr lang="de-DE" dirty="0" err="1"/>
              <a:t>zusammenhang</a:t>
            </a:r>
            <a:r>
              <a:rPr lang="de-DE" dirty="0"/>
              <a:t> zwischen der </a:t>
            </a:r>
            <a:r>
              <a:rPr lang="de-DE" dirty="0" err="1"/>
              <a:t>Veteranrate</a:t>
            </a:r>
            <a:r>
              <a:rPr lang="de-DE" dirty="0"/>
              <a:t> und der Sterblichkeitsrate. </a:t>
            </a:r>
          </a:p>
          <a:p>
            <a:r>
              <a:rPr lang="de-DE" dirty="0"/>
              <a:t>Erste Grafik (nur Männer):</a:t>
            </a:r>
          </a:p>
          <a:p>
            <a:pPr lvl="1"/>
            <a:r>
              <a:rPr lang="de-DE" dirty="0"/>
              <a:t>X-Achse Geburtsjahr</a:t>
            </a:r>
          </a:p>
          <a:p>
            <a:pPr lvl="1"/>
            <a:r>
              <a:rPr lang="de-DE" dirty="0"/>
              <a:t>Rechte y-Achse: </a:t>
            </a:r>
            <a:r>
              <a:rPr lang="de-DE" dirty="0" err="1"/>
              <a:t>veteranrate</a:t>
            </a:r>
            <a:endParaRPr lang="de-DE" dirty="0"/>
          </a:p>
          <a:p>
            <a:pPr lvl="1"/>
            <a:r>
              <a:rPr lang="de-DE" dirty="0"/>
              <a:t>Linke y-Achse: Residuen der logarithmierten </a:t>
            </a:r>
            <a:r>
              <a:rPr lang="de-DE" dirty="0" err="1"/>
              <a:t>Sterblichkeisrate</a:t>
            </a:r>
            <a:r>
              <a:rPr lang="de-DE" dirty="0"/>
              <a:t>. </a:t>
            </a:r>
          </a:p>
          <a:p>
            <a:pPr lvl="1"/>
            <a:r>
              <a:rPr lang="de-DE" dirty="0"/>
              <a:t>Klare positiver Zusammenhang ist zu erkennen: Korrelation über 95%</a:t>
            </a:r>
          </a:p>
          <a:p>
            <a:pPr lvl="1"/>
            <a:r>
              <a:rPr lang="de-DE" dirty="0" err="1"/>
              <a:t>Kohorteneffekte</a:t>
            </a:r>
            <a:r>
              <a:rPr lang="de-DE" dirty="0"/>
              <a:t> soweit aber erstmal </a:t>
            </a:r>
            <a:r>
              <a:rPr lang="de-DE" dirty="0" err="1"/>
              <a:t>unbetrachtet</a:t>
            </a:r>
            <a:endParaRPr lang="de-DE" dirty="0"/>
          </a:p>
          <a:p>
            <a:pPr lvl="0"/>
            <a:endParaRPr lang="de-DE" dirty="0"/>
          </a:p>
          <a:p>
            <a:pPr lvl="0"/>
            <a:r>
              <a:rPr lang="de-DE" dirty="0"/>
              <a:t>Zweite Grafik: Männer und Frauen:</a:t>
            </a:r>
          </a:p>
          <a:p>
            <a:pPr lvl="1"/>
            <a:r>
              <a:rPr lang="de-DE" dirty="0"/>
              <a:t>Zusätzlich werden Frauen betrachtet, um </a:t>
            </a:r>
            <a:r>
              <a:rPr lang="de-DE" dirty="0" err="1"/>
              <a:t>Kohorteneffekte</a:t>
            </a:r>
            <a:r>
              <a:rPr lang="de-DE" dirty="0"/>
              <a:t> zu ermitteln (Differenzen in Differenzenschätzer).  </a:t>
            </a:r>
          </a:p>
          <a:p>
            <a:pPr lvl="1"/>
            <a:r>
              <a:rPr lang="de-DE" dirty="0"/>
              <a:t>Frauen so gut wie nie im Militärdienst (</a:t>
            </a:r>
            <a:r>
              <a:rPr lang="de-DE" dirty="0" err="1"/>
              <a:t>Veteranrate</a:t>
            </a:r>
            <a:r>
              <a:rPr lang="de-DE" dirty="0"/>
              <a:t> = 0)</a:t>
            </a:r>
          </a:p>
          <a:p>
            <a:pPr lvl="1"/>
            <a:r>
              <a:rPr lang="de-DE" dirty="0"/>
              <a:t>Bei Annahme, dass Frauen und Männer gleichen </a:t>
            </a:r>
            <a:r>
              <a:rPr lang="de-DE" dirty="0" err="1"/>
              <a:t>Kohorteneffekten</a:t>
            </a:r>
            <a:r>
              <a:rPr lang="de-DE" dirty="0"/>
              <a:t> ausgesetzt waren, gute Möglichkeit um Eindruck von tatsächlichen Einfluss der </a:t>
            </a:r>
            <a:r>
              <a:rPr lang="de-DE" dirty="0" err="1"/>
              <a:t>Veteranrate</a:t>
            </a:r>
            <a:r>
              <a:rPr lang="de-DE" dirty="0"/>
              <a:t> zu erhalten</a:t>
            </a:r>
          </a:p>
          <a:p>
            <a:pPr lvl="1"/>
            <a:r>
              <a:rPr lang="de-DE" dirty="0"/>
              <a:t>Hier ähnlicher Trend wie bei erster Grafik, aber Korrelation etwas geringer mit 0,85, aber trotzdem immer noch hoch. </a:t>
            </a:r>
          </a:p>
          <a:p>
            <a:pPr marL="615950" lvl="1" indent="0">
              <a:buNone/>
            </a:pPr>
            <a:endParaRPr lang="de-DE" dirty="0"/>
          </a:p>
          <a:p>
            <a:pPr marL="615950" lvl="1" indent="0">
              <a:buNone/>
            </a:pPr>
            <a:endParaRPr lang="de-DE" dirty="0"/>
          </a:p>
          <a:p>
            <a:pPr lvl="1"/>
            <a:endParaRPr lang="de-DE" dirty="0"/>
          </a:p>
          <a:p>
            <a:pPr lvl="1"/>
            <a:endParaRPr lang="de-DE" dirty="0"/>
          </a:p>
          <a:p>
            <a:pPr lvl="1"/>
            <a:endParaRPr lang="de-DE" dirty="0"/>
          </a:p>
        </p:txBody>
      </p:sp>
    </p:spTree>
    <p:extLst>
      <p:ext uri="{BB962C8B-B14F-4D97-AF65-F5344CB8AC3E}">
        <p14:creationId xmlns:p14="http://schemas.microsoft.com/office/powerpoint/2010/main" val="694645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Formel um Zusammenhang zwischen </a:t>
            </a:r>
            <a:r>
              <a:rPr lang="de-DE" dirty="0" err="1"/>
              <a:t>Veteranstatus</a:t>
            </a:r>
            <a:r>
              <a:rPr lang="de-DE" dirty="0"/>
              <a:t> mit Sterblichkeit und Todesursachen zu bestimmen</a:t>
            </a:r>
          </a:p>
          <a:p>
            <a:r>
              <a:rPr lang="de-DE" dirty="0" err="1"/>
              <a:t>Kohorteneffekt</a:t>
            </a:r>
            <a:r>
              <a:rPr lang="de-DE" dirty="0"/>
              <a:t> als lineare Funktion dargestellt</a:t>
            </a:r>
          </a:p>
          <a:p>
            <a:r>
              <a:rPr lang="de-DE" dirty="0"/>
              <a:t>Beta soll bestimmt werden</a:t>
            </a:r>
          </a:p>
        </p:txBody>
      </p:sp>
    </p:spTree>
    <p:extLst>
      <p:ext uri="{BB962C8B-B14F-4D97-AF65-F5344CB8AC3E}">
        <p14:creationId xmlns:p14="http://schemas.microsoft.com/office/powerpoint/2010/main" val="2608772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Ergebnisse von Regression in Tabelle 2 dargestellt. Erstmal nur Männer betrachtet. </a:t>
            </a:r>
          </a:p>
          <a:p>
            <a:pPr marL="158750" indent="0">
              <a:buNone/>
            </a:pPr>
            <a:endParaRPr lang="de-DE" dirty="0"/>
          </a:p>
          <a:p>
            <a:r>
              <a:rPr lang="de-DE" dirty="0"/>
              <a:t>Spalte 1 und 2: </a:t>
            </a:r>
          </a:p>
          <a:p>
            <a:pPr lvl="1"/>
            <a:r>
              <a:rPr lang="de-DE" dirty="0"/>
              <a:t>Ergebnisse für </a:t>
            </a:r>
            <a:r>
              <a:rPr lang="de-DE" dirty="0" err="1"/>
              <a:t>beta</a:t>
            </a:r>
            <a:r>
              <a:rPr lang="de-DE" dirty="0"/>
              <a:t>, allerdings etwas bearbeitet zur besseren Interpretierbarkeit: Hier </a:t>
            </a:r>
            <a:r>
              <a:rPr lang="de-DE" dirty="0" err="1"/>
              <a:t>zusäzliche</a:t>
            </a:r>
            <a:r>
              <a:rPr lang="de-DE" dirty="0"/>
              <a:t> </a:t>
            </a:r>
            <a:r>
              <a:rPr lang="de-DE" dirty="0" err="1"/>
              <a:t>Veterantote</a:t>
            </a:r>
            <a:r>
              <a:rPr lang="de-DE" dirty="0"/>
              <a:t>/1000. </a:t>
            </a:r>
          </a:p>
          <a:p>
            <a:pPr lvl="1"/>
            <a:r>
              <a:rPr lang="de-DE" dirty="0"/>
              <a:t>In Spalte 1 werden keine </a:t>
            </a:r>
            <a:r>
              <a:rPr lang="de-DE" dirty="0" err="1"/>
              <a:t>Jahredummies</a:t>
            </a:r>
            <a:r>
              <a:rPr lang="de-DE" dirty="0"/>
              <a:t> betrachtet. In Spalte 2 schon</a:t>
            </a:r>
          </a:p>
          <a:p>
            <a:pPr marL="615950" lvl="1" indent="0">
              <a:buNone/>
            </a:pPr>
            <a:endParaRPr lang="de-DE" dirty="0"/>
          </a:p>
          <a:p>
            <a:pPr lvl="0"/>
            <a:r>
              <a:rPr lang="de-DE" dirty="0"/>
              <a:t>Spalte 3:</a:t>
            </a:r>
          </a:p>
          <a:p>
            <a:pPr lvl="1"/>
            <a:r>
              <a:rPr lang="de-DE" dirty="0"/>
              <a:t>Durchschnittliche Sterblichkeitsraten: Werte aus Tabelle 1</a:t>
            </a:r>
          </a:p>
          <a:p>
            <a:pPr lvl="0"/>
            <a:endParaRPr lang="de-DE" dirty="0"/>
          </a:p>
          <a:p>
            <a:pPr lvl="0"/>
            <a:r>
              <a:rPr lang="de-DE" dirty="0"/>
              <a:t>Spalte 4 und 5:</a:t>
            </a:r>
          </a:p>
          <a:p>
            <a:pPr lvl="1"/>
            <a:r>
              <a:rPr lang="de-DE" dirty="0"/>
              <a:t>Durch Spalte 2 und 3 implizierte Sterblichkeitsrate bei Veteranen und Nicht-Veteranen</a:t>
            </a:r>
          </a:p>
          <a:p>
            <a:pPr lvl="1"/>
            <a:r>
              <a:rPr lang="de-DE" dirty="0"/>
              <a:t>Hier lässt sich Unterschied zwischen Veteranen und nicht Veteranen besonders gut erkennen</a:t>
            </a:r>
          </a:p>
          <a:p>
            <a:pPr lvl="1"/>
            <a:r>
              <a:rPr lang="de-DE" dirty="0"/>
              <a:t>Insgesamt ist Sterblichkeitsrate bei Veteranen und ca. 3.4 Tote höher als bei nicht Veteranen, also hier Unterschied schon zu erkennen</a:t>
            </a:r>
          </a:p>
          <a:p>
            <a:pPr lvl="1"/>
            <a:r>
              <a:rPr lang="de-DE" dirty="0"/>
              <a:t>Durch welche Todesursachen wird dies maßgeblich getragen</a:t>
            </a:r>
          </a:p>
          <a:p>
            <a:pPr lvl="2"/>
            <a:r>
              <a:rPr lang="de-DE" dirty="0"/>
              <a:t>Koronale Herzerkrankung, da Unterschied bei ca. 0,7 </a:t>
            </a:r>
          </a:p>
          <a:p>
            <a:pPr lvl="2"/>
            <a:r>
              <a:rPr lang="de-DE" dirty="0"/>
              <a:t>Lungenkrebs: Unterschied bei ca.1 </a:t>
            </a:r>
          </a:p>
          <a:p>
            <a:pPr lvl="1"/>
            <a:r>
              <a:rPr lang="de-DE" dirty="0"/>
              <a:t>Bei anderen Todesursachen Unterschiede eher vernachlässigbar</a:t>
            </a:r>
          </a:p>
          <a:p>
            <a:pPr lvl="1"/>
            <a:endParaRPr lang="de-DE" i="1" dirty="0"/>
          </a:p>
          <a:p>
            <a:pPr marL="615950" lvl="1" indent="0">
              <a:buNone/>
            </a:pPr>
            <a:endParaRPr lang="de-DE" dirty="0"/>
          </a:p>
          <a:p>
            <a:pPr lvl="0"/>
            <a:endParaRPr lang="de-DE" dirty="0"/>
          </a:p>
        </p:txBody>
      </p:sp>
    </p:spTree>
    <p:extLst>
      <p:ext uri="{BB962C8B-B14F-4D97-AF65-F5344CB8AC3E}">
        <p14:creationId xmlns:p14="http://schemas.microsoft.com/office/powerpoint/2010/main" val="30404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Frauen wieder als Vergleichsgruppe herangezogen: (</a:t>
            </a:r>
            <a:r>
              <a:rPr lang="de-DE" dirty="0" err="1"/>
              <a:t>DiD</a:t>
            </a:r>
            <a:r>
              <a:rPr lang="de-DE" dirty="0"/>
              <a:t> Modell)</a:t>
            </a:r>
          </a:p>
          <a:p>
            <a:pPr marL="457200" indent="-298450"/>
            <a:r>
              <a:rPr lang="de-DE" dirty="0"/>
              <a:t>Dummy für Geschlecht wird nun hinzugefügt</a:t>
            </a:r>
          </a:p>
          <a:p>
            <a:pPr marL="457200" indent="-298450"/>
            <a:r>
              <a:rPr lang="de-DE" dirty="0"/>
              <a:t>Alle Effekte werden nun auch für Frauen betrachtet</a:t>
            </a:r>
          </a:p>
          <a:p>
            <a:pPr marL="457200" indent="-298450"/>
            <a:r>
              <a:rPr lang="de-DE" dirty="0" err="1"/>
              <a:t>Veteranrate</a:t>
            </a:r>
            <a:r>
              <a:rPr lang="de-DE" dirty="0"/>
              <a:t> für Frauen = 0</a:t>
            </a:r>
          </a:p>
          <a:p>
            <a:pPr marL="457200" indent="-298450"/>
            <a:endParaRPr lang="de-DE" dirty="0"/>
          </a:p>
        </p:txBody>
      </p:sp>
    </p:spTree>
    <p:extLst>
      <p:ext uri="{BB962C8B-B14F-4D97-AF65-F5344CB8AC3E}">
        <p14:creationId xmlns:p14="http://schemas.microsoft.com/office/powerpoint/2010/main" val="3979190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Gleicher Aufbau der Tabelle wie vorher</a:t>
            </a:r>
          </a:p>
          <a:p>
            <a:r>
              <a:rPr lang="de-DE" dirty="0"/>
              <a:t>Als maßgebliche Unterschiede ist insbesondere der Veteraneneinfluss bei den Todesursachen „koronale Herzerkrankung“ und „Lungenkrebs“ und „</a:t>
            </a:r>
            <a:r>
              <a:rPr lang="de-DE" dirty="0" err="1"/>
              <a:t>Atemwegserkungen</a:t>
            </a:r>
            <a:r>
              <a:rPr lang="de-DE" dirty="0"/>
              <a:t>“ zu benennen.</a:t>
            </a:r>
          </a:p>
          <a:p>
            <a:pPr lvl="1"/>
            <a:r>
              <a:rPr lang="de-DE" dirty="0"/>
              <a:t>Koronale Herzerkrankung um ca. 0.2 gestiegen </a:t>
            </a:r>
          </a:p>
          <a:p>
            <a:pPr lvl="1"/>
            <a:r>
              <a:rPr lang="de-DE" dirty="0"/>
              <a:t>„Lungenkrebs“ sogar um ca. 0.6 gestiegen</a:t>
            </a:r>
          </a:p>
          <a:p>
            <a:pPr lvl="1"/>
            <a:r>
              <a:rPr lang="de-DE" dirty="0"/>
              <a:t>„Atemwegserkrankungen“ um ca. 0.5</a:t>
            </a:r>
          </a:p>
          <a:p>
            <a:endParaRPr lang="de-DE" dirty="0"/>
          </a:p>
        </p:txBody>
      </p:sp>
    </p:spTree>
    <p:extLst>
      <p:ext uri="{BB962C8B-B14F-4D97-AF65-F5344CB8AC3E}">
        <p14:creationId xmlns:p14="http://schemas.microsoft.com/office/powerpoint/2010/main" val="4068351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Gleicher Aufbau der Tabelle wie vorher</a:t>
            </a:r>
          </a:p>
          <a:p>
            <a:r>
              <a:rPr lang="de-DE" dirty="0"/>
              <a:t>Als maßgebliche Unterschiede ist insbesondere der Veteraneneinfluss bei den Todesursachen „koronale Herzerkrankung“ und „Lungenkrebs“ und „</a:t>
            </a:r>
            <a:r>
              <a:rPr lang="de-DE" dirty="0" err="1"/>
              <a:t>Atemwegserkungen</a:t>
            </a:r>
            <a:r>
              <a:rPr lang="de-DE" dirty="0"/>
              <a:t>“ zu benennen.</a:t>
            </a:r>
          </a:p>
          <a:p>
            <a:pPr lvl="1"/>
            <a:r>
              <a:rPr lang="de-DE" dirty="0"/>
              <a:t>Koronale Herzerkrankung um ca. 0.2 gestiegen </a:t>
            </a:r>
          </a:p>
          <a:p>
            <a:pPr lvl="1"/>
            <a:r>
              <a:rPr lang="de-DE" dirty="0"/>
              <a:t>„Lungenkrebs“ sogar um ca. 0.6 gestiegen</a:t>
            </a:r>
          </a:p>
          <a:p>
            <a:pPr lvl="1"/>
            <a:r>
              <a:rPr lang="de-DE" dirty="0"/>
              <a:t>„Atemwegserkrankungen“ um ca. 0.5</a:t>
            </a:r>
          </a:p>
          <a:p>
            <a:endParaRPr lang="de-DE" dirty="0"/>
          </a:p>
        </p:txBody>
      </p:sp>
    </p:spTree>
    <p:extLst>
      <p:ext uri="{BB962C8B-B14F-4D97-AF65-F5344CB8AC3E}">
        <p14:creationId xmlns:p14="http://schemas.microsoft.com/office/powerpoint/2010/main" val="2068223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6022d0da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06022d0da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472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None/>
            </a:pPr>
            <a:r>
              <a:rPr lang="de-DE" dirty="0"/>
              <a:t>Jetzt Mikrodaten: Daten von Bevölkerungsumfragen mit der Ergänzung zum Tabakkonsum, einmal von 1967/1968, die Angaben zum Rauchverhalten, </a:t>
            </a:r>
            <a:r>
              <a:rPr lang="de-DE" dirty="0" err="1"/>
              <a:t>Veteranstatus</a:t>
            </a:r>
            <a:r>
              <a:rPr lang="de-DE" dirty="0"/>
              <a:t> und anderen demografischen Variablen enthalten. Zu Zeit der Befragung waren die betrachteten Kohorten zwischen 28 und 48. Erste Daten, die Angaben zum Rauchverhalten und </a:t>
            </a:r>
            <a:r>
              <a:rPr lang="de-DE" dirty="0" err="1"/>
              <a:t>Veteranstatus</a:t>
            </a:r>
            <a:r>
              <a:rPr lang="de-DE" dirty="0"/>
              <a:t> enthalten. Um ermittelte Ergebnisse zu bekräftigen, werden außerdem CPS Daten  aus den 1990ern betrachtet, genauer aus den Jahren (1992, 1993, 1995, 1996, 1998, 1999). Das Alter der betrachteten Kohorten war zu diesem Zeitraum zwischen 53 und 75. </a:t>
            </a:r>
          </a:p>
          <a:p>
            <a:pPr marL="615950" lvl="1" indent="0">
              <a:buNone/>
            </a:pPr>
            <a:endParaRPr lang="de-DE" dirty="0"/>
          </a:p>
          <a:p>
            <a:pPr marL="615950" lvl="1" indent="0">
              <a:buNone/>
            </a:pPr>
            <a:r>
              <a:rPr lang="de-DE" dirty="0"/>
              <a:t>Die Spalten der Daten geben Auskunft über:</a:t>
            </a:r>
          </a:p>
          <a:p>
            <a:pPr marL="914400" lvl="1" indent="-298450"/>
            <a:r>
              <a:rPr lang="de-DE" dirty="0" err="1"/>
              <a:t>Census</a:t>
            </a:r>
            <a:r>
              <a:rPr lang="de-DE" dirty="0"/>
              <a:t> </a:t>
            </a:r>
            <a:r>
              <a:rPr lang="de-DE" dirty="0" err="1"/>
              <a:t>divison</a:t>
            </a:r>
            <a:r>
              <a:rPr lang="de-DE" dirty="0"/>
              <a:t> – örtliche Zuordnung, wo Person gemeldet ist</a:t>
            </a:r>
          </a:p>
          <a:p>
            <a:pPr marL="914400" lvl="1" indent="-298450"/>
            <a:r>
              <a:rPr lang="de-DE" dirty="0"/>
              <a:t>Alter</a:t>
            </a:r>
          </a:p>
          <a:p>
            <a:pPr marL="914400" lvl="1" indent="-298450"/>
            <a:r>
              <a:rPr lang="de-DE" dirty="0"/>
              <a:t>Geschlecht (male = 1)</a:t>
            </a:r>
          </a:p>
          <a:p>
            <a:pPr marL="914400" lvl="1" indent="-298450"/>
            <a:r>
              <a:rPr lang="de-DE" dirty="0"/>
              <a:t>Geburtsjahr</a:t>
            </a:r>
          </a:p>
          <a:p>
            <a:pPr marL="914400" lvl="1" indent="-298450"/>
            <a:r>
              <a:rPr lang="de-DE" dirty="0" err="1"/>
              <a:t>Veteranstatus</a:t>
            </a:r>
            <a:r>
              <a:rPr lang="de-DE" dirty="0"/>
              <a:t> (</a:t>
            </a:r>
            <a:r>
              <a:rPr lang="de-DE" dirty="0" err="1"/>
              <a:t>veteran</a:t>
            </a:r>
            <a:r>
              <a:rPr lang="de-DE" dirty="0"/>
              <a:t> = 1)</a:t>
            </a:r>
          </a:p>
          <a:p>
            <a:pPr marL="914400" lvl="1" indent="-298450"/>
            <a:r>
              <a:rPr lang="de-DE" dirty="0" err="1"/>
              <a:t>Rassendummy</a:t>
            </a:r>
            <a:r>
              <a:rPr lang="de-DE" dirty="0"/>
              <a:t> (</a:t>
            </a:r>
            <a:r>
              <a:rPr lang="de-DE" dirty="0" err="1"/>
              <a:t>black</a:t>
            </a:r>
            <a:r>
              <a:rPr lang="de-DE" dirty="0"/>
              <a:t>=1)</a:t>
            </a:r>
          </a:p>
          <a:p>
            <a:pPr marL="914400" lvl="1" indent="-298450"/>
            <a:r>
              <a:rPr lang="de-DE" dirty="0"/>
              <a:t>Verheiratet (ja = 1)</a:t>
            </a:r>
          </a:p>
          <a:p>
            <a:pPr marL="914400" lvl="1" indent="-298450"/>
            <a:r>
              <a:rPr lang="de-DE" dirty="0"/>
              <a:t>Rauchstatus (  mehr als 100 Zigaretten = 1)</a:t>
            </a:r>
          </a:p>
          <a:p>
            <a:pPr marL="914400" lvl="1" indent="-298450"/>
            <a:r>
              <a:rPr lang="de-DE" dirty="0"/>
              <a:t>Bildungsstand (1 = kein Abschluss, 2 = high </a:t>
            </a:r>
            <a:r>
              <a:rPr lang="de-DE" dirty="0" err="1"/>
              <a:t>school</a:t>
            </a:r>
            <a:r>
              <a:rPr lang="de-DE" dirty="0"/>
              <a:t> Abschluss,3 = war auf Kollege, 4 = Hochschulabschluss )</a:t>
            </a:r>
          </a:p>
        </p:txBody>
      </p:sp>
    </p:spTree>
    <p:extLst>
      <p:ext uri="{BB962C8B-B14F-4D97-AF65-F5344CB8AC3E}">
        <p14:creationId xmlns:p14="http://schemas.microsoft.com/office/powerpoint/2010/main" val="157829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de-DE" dirty="0"/>
                  <a:t>Nun Einfluss des </a:t>
                </a:r>
                <a:r>
                  <a:rPr lang="de-DE" dirty="0" err="1"/>
                  <a:t>Veteranstatuses</a:t>
                </a:r>
                <a:r>
                  <a:rPr lang="de-DE" dirty="0"/>
                  <a:t> auf das Rauchen herausfinden</a:t>
                </a:r>
              </a:p>
              <a:p>
                <a:r>
                  <a:rPr lang="de-DE" dirty="0"/>
                  <a:t>Regression für am Anfang vorgestellten Datensätze von 1967/68 und aus dem 1990</a:t>
                </a:r>
              </a:p>
              <a:p>
                <a:r>
                  <a:rPr lang="de-DE" dirty="0"/>
                  <a:t>Verzerrung auf Grund positiver Selektion, daher wird auch Instrumentalvariablenschätzer verwendet</a:t>
                </a:r>
              </a:p>
              <a:p>
                <a:pPr lvl="1"/>
                <a:r>
                  <a:rPr lang="de-DE" dirty="0"/>
                  <a:t>2 Varianten: einmal Männer und Frauen und einmal nur Männer</a:t>
                </a:r>
              </a:p>
              <a:p>
                <a:pPr lvl="1"/>
                <a:r>
                  <a:rPr lang="de-DE" dirty="0"/>
                  <a:t>Variante Männer und Frauen: Instrument für Veteranenstaus: Geburtsjahrdummies*male </a:t>
                </a:r>
                <a:r>
                  <a:rPr lang="de-DE" dirty="0" err="1"/>
                  <a:t>dummy</a:t>
                </a:r>
                <a:r>
                  <a:rPr lang="de-DE" dirty="0"/>
                  <a:t> -&gt; erfüllt Kriterien für Instrumente, da Korrelation zwischen Geburtsjahr und Geschlecht mit </a:t>
                </a:r>
                <a:r>
                  <a:rPr lang="de-DE" dirty="0" err="1"/>
                  <a:t>veteranstaus</a:t>
                </a:r>
                <a:r>
                  <a:rPr lang="de-DE" dirty="0"/>
                  <a:t> besteht, aber vermutlich kein wesentlicher Effekt mit dem </a:t>
                </a:r>
                <a:r>
                  <a:rPr lang="de-DE" dirty="0" err="1"/>
                  <a:t>Störterm</a:t>
                </a:r>
                <a:r>
                  <a:rPr lang="de-DE" dirty="0"/>
                  <a:t> </a:t>
                </a:r>
              </a:p>
              <a:p>
                <a:pPr lvl="1"/>
                <a:r>
                  <a:rPr lang="de-DE" dirty="0"/>
                  <a:t>2. Variante: Instrument Geburtsjahr</a:t>
                </a:r>
              </a:p>
              <a:p>
                <a:pPr lvl="0"/>
                <a:endParaRPr lang="de-DE" dirty="0"/>
              </a:p>
              <a:p>
                <a:pPr lvl="0"/>
                <a:r>
                  <a:rPr lang="de-DE" dirty="0"/>
                  <a:t>Wieder soll </a:t>
                </a:r>
                <a14:m>
                  <m:oMath xmlns:m="http://schemas.openxmlformats.org/officeDocument/2006/math">
                    <m:r>
                      <a:rPr lang="de-DE" b="0" i="1" smtClean="0">
                        <a:latin typeface="Cambria Math" panose="02040503050406030204" pitchFamily="18" charset="0"/>
                      </a:rPr>
                      <m:t>𝛽</m:t>
                    </m:r>
                  </m:oMath>
                </a14:m>
                <a:r>
                  <a:rPr lang="de-DE" dirty="0"/>
                  <a:t> bestimmt werden </a:t>
                </a:r>
              </a:p>
            </p:txBody>
          </p:sp>
        </mc:Choice>
        <mc:Fallback xmlns="">
          <p:sp>
            <p:nvSpPr>
              <p:cNvPr id="3" name="Notizenplatzhalter 2"/>
              <p:cNvSpPr>
                <a:spLocks noGrp="1"/>
              </p:cNvSpPr>
              <p:nvPr>
                <p:ph type="body" idx="1"/>
              </p:nvPr>
            </p:nvSpPr>
            <p:spPr/>
            <p:txBody>
              <a:bodyPr/>
              <a:lstStyle/>
              <a:p>
                <a:r>
                  <a:rPr lang="de-DE" dirty="0"/>
                  <a:t>Nun Einfluss des </a:t>
                </a:r>
                <a:r>
                  <a:rPr lang="de-DE" dirty="0" err="1"/>
                  <a:t>Veteranstatuses</a:t>
                </a:r>
                <a:r>
                  <a:rPr lang="de-DE" dirty="0"/>
                  <a:t> auf das Rauchen herausfinden</a:t>
                </a:r>
              </a:p>
              <a:p>
                <a:r>
                  <a:rPr lang="de-DE" dirty="0"/>
                  <a:t>Regression für am </a:t>
                </a:r>
                <a:r>
                  <a:rPr lang="de-DE" dirty="0" err="1"/>
                  <a:t>anfang</a:t>
                </a:r>
                <a:r>
                  <a:rPr lang="de-DE" dirty="0"/>
                  <a:t> vorgestellten Datensätze von 1967/68 und aus dem 1990</a:t>
                </a:r>
              </a:p>
              <a:p>
                <a:r>
                  <a:rPr lang="de-DE" dirty="0"/>
                  <a:t>Verzerrung auf Grund positiver Selektion, daher wird auch Instrumentalvariablenschätzer verwendet</a:t>
                </a:r>
              </a:p>
              <a:p>
                <a:pPr lvl="1"/>
                <a:r>
                  <a:rPr lang="de-DE" dirty="0"/>
                  <a:t>2. Varianten: einmal Männer und Frauen und einmal nur Männer</a:t>
                </a:r>
              </a:p>
              <a:p>
                <a:pPr lvl="1"/>
                <a:r>
                  <a:rPr lang="de-DE" dirty="0"/>
                  <a:t>1. Variante: Instrument für Veteranenstaus: Geburtsjahrdummies*male </a:t>
                </a:r>
                <a:r>
                  <a:rPr lang="de-DE" dirty="0" err="1"/>
                  <a:t>dummy</a:t>
                </a:r>
                <a:r>
                  <a:rPr lang="de-DE" dirty="0"/>
                  <a:t> -&gt; erfüllt Kriterien für </a:t>
                </a:r>
                <a:r>
                  <a:rPr lang="de-DE" dirty="0" err="1"/>
                  <a:t>Intrumen</a:t>
                </a:r>
                <a:r>
                  <a:rPr lang="de-DE" dirty="0"/>
                  <a:t>, da </a:t>
                </a:r>
                <a:r>
                  <a:rPr lang="de-DE" dirty="0" err="1"/>
                  <a:t>Korrlation</a:t>
                </a:r>
                <a:r>
                  <a:rPr lang="de-DE" dirty="0"/>
                  <a:t> zwischen Geburtsjahr und Geschlecht mit </a:t>
                </a:r>
                <a:r>
                  <a:rPr lang="de-DE" dirty="0" err="1"/>
                  <a:t>veteranstaus</a:t>
                </a:r>
                <a:r>
                  <a:rPr lang="de-DE" dirty="0"/>
                  <a:t> besteht, aber vermutlich kein wesentlicher Effekt mit dem </a:t>
                </a:r>
                <a:r>
                  <a:rPr lang="de-DE" dirty="0" err="1"/>
                  <a:t>Störterm</a:t>
                </a:r>
                <a:r>
                  <a:rPr lang="de-DE" dirty="0"/>
                  <a:t> (worüber natürlich auch diskutiert werden kann, da man ja auch heute sieht dass sich das durchaus auch mit den Generationen ändern kann)</a:t>
                </a:r>
              </a:p>
              <a:p>
                <a:pPr lvl="1"/>
                <a:r>
                  <a:rPr lang="de-DE" dirty="0"/>
                  <a:t>2. Variante: Instrument: Geburtsjahr</a:t>
                </a:r>
              </a:p>
              <a:p>
                <a:pPr lvl="0"/>
                <a:endParaRPr lang="de-DE" dirty="0"/>
              </a:p>
              <a:p>
                <a:pPr lvl="0"/>
                <a:r>
                  <a:rPr lang="de-DE" dirty="0"/>
                  <a:t>Wieder soll </a:t>
                </a:r>
                <a:r>
                  <a:rPr lang="de-DE" b="0" i="0">
                    <a:latin typeface="Cambria Math" panose="02040503050406030204" pitchFamily="18" charset="0"/>
                  </a:rPr>
                  <a:t>𝛽</a:t>
                </a:r>
                <a:r>
                  <a:rPr lang="de-DE" dirty="0"/>
                  <a:t> bestimmt werden </a:t>
                </a:r>
              </a:p>
            </p:txBody>
          </p:sp>
        </mc:Fallback>
      </mc:AlternateContent>
    </p:spTree>
    <p:extLst>
      <p:ext uri="{BB962C8B-B14F-4D97-AF65-F5344CB8AC3E}">
        <p14:creationId xmlns:p14="http://schemas.microsoft.com/office/powerpoint/2010/main" val="2977094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Ergebnisse der verschiedenen Regressionen jeweils für die betrachteten Zeiträume</a:t>
            </a:r>
          </a:p>
          <a:p>
            <a:r>
              <a:rPr lang="de-DE" dirty="0"/>
              <a:t>Ergebnisse in Spalte 2 und 3 sehr ähnlich, aber Unterschiede zu Spalte 1  sehr hoch. Effekte die durch Intrumentalvariablenschätzungen ermittelt wurden sind deutlich größer</a:t>
            </a:r>
          </a:p>
          <a:p>
            <a:pPr lvl="1"/>
            <a:r>
              <a:rPr lang="de-DE" dirty="0"/>
              <a:t>Erklärung durch Selektion Bias: Bei OLS wird Veteraneneffekt auf  Rauchen systematisch unterschätzt, da Leute die zum Militär gehen, meist sehr fit sind, also tendenziell eher weniger rauchen</a:t>
            </a:r>
          </a:p>
          <a:p>
            <a:pPr lvl="0"/>
            <a:endParaRPr lang="de-DE" dirty="0"/>
          </a:p>
          <a:p>
            <a:pPr lvl="0"/>
            <a:r>
              <a:rPr lang="de-DE" dirty="0"/>
              <a:t>Insgesamt lässt sich nah TSLS Schätzer auf Erhöhung der Wahrscheinlichkeit zu Rauchen durch einen Militärservice auf  23,7 bis 34,6%Punkte schließen</a:t>
            </a:r>
          </a:p>
          <a:p>
            <a:pPr marL="615950" lvl="1" indent="0">
              <a:buNone/>
            </a:pPr>
            <a:endParaRPr lang="de-DE" dirty="0"/>
          </a:p>
          <a:p>
            <a:pPr marL="615950" lvl="1" indent="0">
              <a:buNone/>
            </a:pPr>
            <a:endParaRPr lang="de-DE" dirty="0"/>
          </a:p>
        </p:txBody>
      </p:sp>
    </p:spTree>
    <p:extLst>
      <p:ext uri="{BB962C8B-B14F-4D97-AF65-F5344CB8AC3E}">
        <p14:creationId xmlns:p14="http://schemas.microsoft.com/office/powerpoint/2010/main" val="2300662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Zum Schluss wurden die Ergebnisse aus den verschiedenen Schätzungen verrechnet, um Fragestellung zu beantworten, welchen Einfluss das militärbedingte Rauchen auf die Sterblichkeitsraten hat.</a:t>
            </a:r>
          </a:p>
          <a:p>
            <a:pPr lvl="1"/>
            <a:r>
              <a:rPr lang="de-DE" dirty="0"/>
              <a:t>Hier Betrachtung der Todesursachen: koronale Herzerkrankung und Lungenkrebs, da großer Anteil hiervon auf Rauchen zurückzuführen ist</a:t>
            </a:r>
          </a:p>
          <a:p>
            <a:pPr lvl="0"/>
            <a:r>
              <a:rPr lang="de-DE" dirty="0"/>
              <a:t>Insgesamt lässt sich durch Spalte 5/6 sagen, dass 64-79% der zusätzlichen Todesfälle durch die koronale Herzerkrankung bei Veteranen auf das Rauchen im Militär zurückzuführen sind und 35%-58% der zusätzlichen Todesfälle durch Lungenkrebs</a:t>
            </a:r>
          </a:p>
          <a:p>
            <a:pPr marL="1530350" lvl="3" indent="0">
              <a:buNone/>
            </a:pPr>
            <a:r>
              <a:rPr lang="de-DE" dirty="0"/>
              <a:t>	</a:t>
            </a:r>
          </a:p>
          <a:p>
            <a:pPr lvl="0"/>
            <a:endParaRPr lang="de-DE" dirty="0"/>
          </a:p>
          <a:p>
            <a:pPr marL="615950" lvl="1" indent="0">
              <a:buNone/>
            </a:pPr>
            <a:endParaRPr lang="de-DE" dirty="0"/>
          </a:p>
          <a:p>
            <a:pPr marL="615950" lvl="1" indent="0">
              <a:buNone/>
            </a:pPr>
            <a:endParaRPr lang="de-DE" dirty="0"/>
          </a:p>
          <a:p>
            <a:pPr marL="158750" indent="0">
              <a:buNone/>
            </a:pPr>
            <a:r>
              <a:rPr lang="de-DE" dirty="0"/>
              <a:t>---</a:t>
            </a:r>
          </a:p>
          <a:p>
            <a:r>
              <a:rPr lang="de-DE" dirty="0"/>
              <a:t>Zum </a:t>
            </a:r>
            <a:r>
              <a:rPr lang="de-DE" dirty="0" err="1"/>
              <a:t>schluss</a:t>
            </a:r>
            <a:r>
              <a:rPr lang="de-DE" dirty="0"/>
              <a:t> wurden die einzelnen Ergebnisse zusammengefasst, um die Fragestellung endgültig beantworten zu können -&gt; Betrachtung der Todesursachen „koronale Herzerkrankung“ und „Lungenkrebs“</a:t>
            </a:r>
          </a:p>
          <a:p>
            <a:pPr lvl="1"/>
            <a:r>
              <a:rPr lang="de-DE" dirty="0"/>
              <a:t>Spalte 1:</a:t>
            </a:r>
          </a:p>
          <a:p>
            <a:pPr lvl="2"/>
            <a:r>
              <a:rPr lang="de-DE" dirty="0"/>
              <a:t>Sterberaten (aus Tabelle 1)</a:t>
            </a:r>
          </a:p>
          <a:p>
            <a:pPr lvl="1"/>
            <a:r>
              <a:rPr lang="de-DE" dirty="0"/>
              <a:t>Spalte 2:</a:t>
            </a:r>
          </a:p>
          <a:p>
            <a:pPr lvl="2"/>
            <a:r>
              <a:rPr lang="de-DE" dirty="0"/>
              <a:t>Prozentualer Anteil der Krankheiten, dessen Ursprung auf Rauchen zurückzuführen ist</a:t>
            </a:r>
          </a:p>
          <a:p>
            <a:pPr lvl="1"/>
            <a:r>
              <a:rPr lang="de-DE" dirty="0"/>
              <a:t>Spalte 3: </a:t>
            </a:r>
          </a:p>
          <a:p>
            <a:pPr lvl="2"/>
            <a:r>
              <a:rPr lang="de-DE" dirty="0"/>
              <a:t>Sterberate pro 1000 Raucher auf Grund des Rauchens: Spalte 1*Spalte 2 /750, da Rauchrate 750/1000 Männer</a:t>
            </a:r>
          </a:p>
          <a:p>
            <a:pPr lvl="1"/>
            <a:r>
              <a:rPr lang="de-DE" dirty="0"/>
              <a:t>Spalte 4:</a:t>
            </a:r>
          </a:p>
          <a:p>
            <a:pPr lvl="2"/>
            <a:r>
              <a:rPr lang="de-DE" dirty="0"/>
              <a:t>Zusätzliche Todesfälle/1000 durch das Veteranenrauchen: Spalte 3*</a:t>
            </a:r>
            <a:r>
              <a:rPr lang="de-DE" dirty="0" err="1"/>
              <a:t>Veteraneffekt</a:t>
            </a:r>
            <a:r>
              <a:rPr lang="de-DE" dirty="0"/>
              <a:t> auf Rauchveralten</a:t>
            </a:r>
          </a:p>
          <a:p>
            <a:pPr lvl="1"/>
            <a:r>
              <a:rPr lang="de-DE" dirty="0"/>
              <a:t>Spalte 5/6:</a:t>
            </a:r>
          </a:p>
          <a:p>
            <a:pPr lvl="2"/>
            <a:r>
              <a:rPr lang="de-DE" dirty="0"/>
              <a:t>Anteil der </a:t>
            </a:r>
            <a:r>
              <a:rPr lang="de-DE" dirty="0" err="1"/>
              <a:t>Veterantoten</a:t>
            </a:r>
            <a:r>
              <a:rPr lang="de-DE" dirty="0"/>
              <a:t> durch Rauchen im Militär: Spalte 4/ </a:t>
            </a:r>
            <a:r>
              <a:rPr lang="de-DE" dirty="0" err="1"/>
              <a:t>Veteraneffekt</a:t>
            </a:r>
            <a:r>
              <a:rPr lang="de-DE" dirty="0"/>
              <a:t> auf Sterberate, einmal von Tabelle 2 und einmal von Tabelle 3</a:t>
            </a:r>
          </a:p>
          <a:p>
            <a:pPr lvl="0"/>
            <a:endParaRPr lang="de-DE" dirty="0"/>
          </a:p>
          <a:p>
            <a:pPr lvl="0"/>
            <a:r>
              <a:rPr lang="de-DE" dirty="0"/>
              <a:t>Insgesamt lässt sich durch Spalte 5/6 sagen, dass 64-79% der zusätzlichen Todesfälle durch die koronale Herzerkrankung bei Veteranen auf das Rauchen im Militär zurückzuführen sind und 35%-58% der </a:t>
            </a:r>
            <a:r>
              <a:rPr lang="de-DE" dirty="0" err="1"/>
              <a:t>zustätzlichen</a:t>
            </a:r>
            <a:r>
              <a:rPr lang="de-DE" dirty="0"/>
              <a:t> Todesfälle </a:t>
            </a:r>
            <a:r>
              <a:rPr lang="de-DE" dirty="0" err="1"/>
              <a:t>druch</a:t>
            </a:r>
            <a:r>
              <a:rPr lang="de-DE" dirty="0"/>
              <a:t> Lungenkrebs</a:t>
            </a:r>
          </a:p>
          <a:p>
            <a:pPr marL="1530350" lvl="3" indent="0">
              <a:buNone/>
            </a:pPr>
            <a:r>
              <a:rPr lang="de-DE" dirty="0"/>
              <a:t>	</a:t>
            </a:r>
          </a:p>
        </p:txBody>
      </p:sp>
    </p:spTree>
    <p:extLst>
      <p:ext uri="{BB962C8B-B14F-4D97-AF65-F5344CB8AC3E}">
        <p14:creationId xmlns:p14="http://schemas.microsoft.com/office/powerpoint/2010/main" val="473235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6022d0da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06022d0da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5550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72375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lvl="0"/>
            <a:r>
              <a:rPr lang="de-DE" dirty="0"/>
              <a:t>Rundungsunterschiede:</a:t>
            </a:r>
          </a:p>
          <a:p>
            <a:pPr lvl="1"/>
            <a:r>
              <a:rPr lang="de-DE" dirty="0"/>
              <a:t>Besonders ist Wert bei OLS Schätzung in Tabelle 5 anders als bei mir</a:t>
            </a:r>
          </a:p>
          <a:p>
            <a:pPr lvl="1"/>
            <a:r>
              <a:rPr lang="de-DE" dirty="0"/>
              <a:t>z.B. in Abbildung 1 und 2 habe ich Korrelation zwischen 0.96 und 0.85 und Paper hat Korrelationen von 0.95 und 0.84</a:t>
            </a:r>
          </a:p>
          <a:p>
            <a:pPr lvl="1"/>
            <a:r>
              <a:rPr lang="de-DE" dirty="0"/>
              <a:t>Aber auch innerhalt des </a:t>
            </a:r>
            <a:r>
              <a:rPr lang="de-DE" dirty="0" err="1"/>
              <a:t>papers</a:t>
            </a:r>
            <a:r>
              <a:rPr lang="de-DE" dirty="0"/>
              <a:t> so Ergebnisse in Tabelle 6  Veteraneneffet :  35-79% und in </a:t>
            </a:r>
            <a:r>
              <a:rPr lang="de-DE" dirty="0" err="1"/>
              <a:t>Conclusion</a:t>
            </a:r>
            <a:r>
              <a:rPr lang="de-DE" dirty="0"/>
              <a:t> wird von 36-79% gesprochen</a:t>
            </a:r>
          </a:p>
          <a:p>
            <a:pPr lvl="1"/>
            <a:r>
              <a:rPr lang="de-DE" dirty="0"/>
              <a:t>Auffällig aber nicht übermäßig oft oder extrem, finde es aber spannend, dass es bei exakt denselben Daten dazu kommen kann</a:t>
            </a:r>
          </a:p>
          <a:p>
            <a:r>
              <a:rPr lang="de-DE" dirty="0"/>
              <a:t>Keine Fehlerfortpflanzung:</a:t>
            </a:r>
          </a:p>
          <a:p>
            <a:pPr lvl="1"/>
            <a:r>
              <a:rPr lang="de-DE" dirty="0"/>
              <a:t> führt dazu, dass schlussendlich Ergebnisse auch ohne Fehler sind und dadurch Einordnung sehr schwierig</a:t>
            </a:r>
          </a:p>
          <a:p>
            <a:pPr lvl="1"/>
            <a:r>
              <a:rPr lang="de-DE" dirty="0"/>
              <a:t> zumindest aber Spannweite der Ergebnisse durch verschiedene Daten</a:t>
            </a:r>
          </a:p>
          <a:p>
            <a:pPr lvl="1"/>
            <a:r>
              <a:rPr lang="de-DE" dirty="0"/>
              <a:t>Aber dann finde ich Fehlerberechnung, bei den einzelnen Regressionen auch wenig hilfreich, wenn diese gar nicht in weitere Berechnungen eingehen</a:t>
            </a:r>
          </a:p>
          <a:p>
            <a:pPr lvl="0"/>
            <a:r>
              <a:rPr lang="de-DE" dirty="0"/>
              <a:t>DID:</a:t>
            </a:r>
          </a:p>
          <a:p>
            <a:pPr lvl="1"/>
            <a:r>
              <a:rPr lang="de-DE" dirty="0"/>
              <a:t>Annahme, dass Männer und Frauen sich nur in Veteranenstatus unterscheiden,  um </a:t>
            </a:r>
            <a:r>
              <a:rPr lang="de-DE" dirty="0" err="1"/>
              <a:t>Kohorteneffekte</a:t>
            </a:r>
            <a:r>
              <a:rPr lang="de-DE" dirty="0"/>
              <a:t> herauszubekommen</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-&gt; finde Annahme durchaus riskant, da gerade Anfang /Mitte des 20. Jahrhundert dies bestimmt nicht immer gegeben war</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dirty="0"/>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dirty="0"/>
          </a:p>
          <a:p>
            <a:pPr lvl="0"/>
            <a:r>
              <a:rPr lang="de-DE" dirty="0"/>
              <a:t>Invalidenrate:</a:t>
            </a:r>
          </a:p>
          <a:p>
            <a:pPr lvl="1"/>
            <a:r>
              <a:rPr lang="de-DE" dirty="0"/>
              <a:t>Dadurch fehlt etwas die Einordung der Betrachtung der Invalidenrate in Gesamtkonzept</a:t>
            </a:r>
          </a:p>
          <a:p>
            <a:pPr lvl="1"/>
            <a:r>
              <a:rPr lang="de-DE" dirty="0"/>
              <a:t>Wirkt ohnehin im Paper eher wie ein Anhang, da kein direkter Zusammenhang zu vorderem Teil</a:t>
            </a:r>
          </a:p>
          <a:p>
            <a:pPr lvl="1"/>
            <a:r>
              <a:rPr lang="de-DE" dirty="0"/>
              <a:t>Aber beantwortet </a:t>
            </a:r>
            <a:r>
              <a:rPr lang="de-DE" dirty="0" err="1"/>
              <a:t>natürlcih</a:t>
            </a:r>
            <a:r>
              <a:rPr lang="de-DE" dirty="0"/>
              <a:t> trotzdem die Frage nach dem langfristigen Einfluss des Militärdienstes</a:t>
            </a:r>
          </a:p>
          <a:p>
            <a:pPr marL="615950" lvl="1" indent="0">
              <a:buNone/>
            </a:pPr>
            <a:endParaRPr lang="de-DE" dirty="0"/>
          </a:p>
        </p:txBody>
      </p:sp>
    </p:spTree>
    <p:extLst>
      <p:ext uri="{BB962C8B-B14F-4D97-AF65-F5344CB8AC3E}">
        <p14:creationId xmlns:p14="http://schemas.microsoft.com/office/powerpoint/2010/main" val="780294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6022d0da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06022d0da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0116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Anmerkung: Vielleicht Aktivitäten als Veteran in sich: im Militärdienst ist Sport ein wichtiger Aspekt- &gt; vielleicht wird dadurch </a:t>
            </a:r>
            <a:r>
              <a:rPr lang="de-DE" dirty="0" err="1"/>
              <a:t>Veteraneffekt</a:t>
            </a:r>
            <a:r>
              <a:rPr lang="de-DE" dirty="0"/>
              <a:t> noch abgeschwächt.</a:t>
            </a:r>
          </a:p>
          <a:p>
            <a:pPr lvl="1"/>
            <a:r>
              <a:rPr lang="de-DE" dirty="0"/>
              <a:t>Wenn Leute zum Militär gehen, werden sie sich dadurch viel Bewegen müssen, dadurch kommen diese in gesundheitlich bessere Verfassung, als nicht Veteranen -&gt; langfristige Effekte werden abgeschwächt</a:t>
            </a:r>
          </a:p>
          <a:p>
            <a:pPr lvl="1"/>
            <a:endParaRPr lang="de-DE" dirty="0"/>
          </a:p>
          <a:p>
            <a:pPr lvl="0"/>
            <a:r>
              <a:rPr lang="de-DE" dirty="0"/>
              <a:t>Tabelle 5 </a:t>
            </a:r>
            <a:r>
              <a:rPr lang="de-DE" dirty="0" err="1"/>
              <a:t>cor</a:t>
            </a:r>
            <a:r>
              <a:rPr lang="de-DE" dirty="0"/>
              <a:t>(</a:t>
            </a:r>
            <a:r>
              <a:rPr lang="de-DE" dirty="0" err="1"/>
              <a:t>z,u</a:t>
            </a:r>
            <a:r>
              <a:rPr lang="de-DE" dirty="0"/>
              <a:t>) vielleicht nicht null, da auch heutzutage durchaus unterschiedliche Jahrgänge unterschiedlich viel rauchen, auch durch handeln der Politik (Kampagnen, Aufklärung in Schulen)</a:t>
            </a:r>
          </a:p>
          <a:p>
            <a:pPr lvl="0"/>
            <a:r>
              <a:rPr lang="de-DE" dirty="0"/>
              <a:t>Atemwegserkrankungen könnten noch betrachtet werden</a:t>
            </a:r>
          </a:p>
          <a:p>
            <a:pPr lvl="0"/>
            <a:endParaRPr lang="de-DE" dirty="0"/>
          </a:p>
        </p:txBody>
      </p:sp>
    </p:spTree>
    <p:extLst>
      <p:ext uri="{BB962C8B-B14F-4D97-AF65-F5344CB8AC3E}">
        <p14:creationId xmlns:p14="http://schemas.microsoft.com/office/powerpoint/2010/main" val="63555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6022d0da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06022d0da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1927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6022d0da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06022d0da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016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15362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6022d0da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06022d0da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Anlass für Paper war der U.S. Militäreinsatz im Irak 2003, der auch Dritter Golfkrieg genannt wurde. Nach dem Ende des Krieges 2003 rückten mal wieder die gesundheitlichen Konsequenzen für die Veteranen in den Fokus. Aber auch schon nach dem ersten Golfkrieg, wurden von den Veteranen eine Vielzahl von Symptomen berichtet, die auch als  „Golf war </a:t>
            </a:r>
            <a:r>
              <a:rPr lang="de-DE" dirty="0" err="1"/>
              <a:t>syndrome</a:t>
            </a:r>
            <a:r>
              <a:rPr lang="de-DE" dirty="0"/>
              <a:t>“ bezeichnet wurden. Daraufhin gründete das VA ein neues Beratungsgremium, welches die Gesundheit der Veteranen verbessern sollte. Aber auch schon vorher gab es  gesundheitliche Bedenken, die in Zusammenhang mit dem Militärdienst gebracht wurden. Bei bisherigen Studien ging es hauptsächlich um die Untersuchungen der kurzzeitigen Konsequenzen des Militäreinsatzes auf die Gesundheit. Im Unterschied, dazu beschäftigt sich dieses Paper mit den langfristigen gesundheitlichen Folgen.</a:t>
            </a:r>
          </a:p>
          <a:p>
            <a:pPr marL="0" lvl="0" indent="0" algn="l" rtl="0">
              <a:spcBef>
                <a:spcPts val="0"/>
              </a:spcBef>
              <a:spcAft>
                <a:spcPts val="0"/>
              </a:spcAft>
              <a:buNone/>
            </a:pPr>
            <a:endParaRPr lang="de-D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Bevor ich mit der eigentlichen Analyse der Daten anfangen, möchte ich zuerst einmal die aufkommenden Probleme erläutern</a:t>
            </a:r>
          </a:p>
          <a:p>
            <a:pPr marL="457200" indent="-298450"/>
            <a:r>
              <a:rPr lang="de-DE" dirty="0" err="1"/>
              <a:t>Endogenitätsprobleme</a:t>
            </a:r>
            <a:endParaRPr lang="de-DE" dirty="0"/>
          </a:p>
          <a:p>
            <a:pPr marL="914400" lvl="1" indent="-298450"/>
            <a:r>
              <a:rPr lang="de-DE" dirty="0" err="1"/>
              <a:t>Selection</a:t>
            </a:r>
            <a:r>
              <a:rPr lang="de-DE" dirty="0"/>
              <a:t> Bias: Für Militär werden nur gesunde, fitte Männer genommen</a:t>
            </a:r>
          </a:p>
          <a:p>
            <a:pPr marL="914400" lvl="1" indent="-298450"/>
            <a:r>
              <a:rPr lang="de-DE" dirty="0" err="1"/>
              <a:t>Kohorteneffekte</a:t>
            </a:r>
            <a:r>
              <a:rPr lang="de-DE" dirty="0"/>
              <a:t>, also welchen Einfluss hat die das </a:t>
            </a:r>
            <a:r>
              <a:rPr lang="de-DE" dirty="0" err="1"/>
              <a:t>Geburtstjahr</a:t>
            </a:r>
            <a:r>
              <a:rPr lang="de-DE" dirty="0"/>
              <a:t> auf die Sterblichkeitsrate</a:t>
            </a:r>
          </a:p>
          <a:p>
            <a:r>
              <a:rPr lang="de-DE" dirty="0"/>
              <a:t>1. Möglichkeit für </a:t>
            </a:r>
            <a:r>
              <a:rPr lang="de-DE" dirty="0" err="1"/>
              <a:t>Kohorteneffekte</a:t>
            </a:r>
            <a:r>
              <a:rPr lang="de-DE" dirty="0"/>
              <a:t>: „OLS“ Schätzer und hinzufügen weiterer Kontrollvariablen, wie Geburtsjahr /Alter </a:t>
            </a:r>
          </a:p>
          <a:p>
            <a:r>
              <a:rPr lang="de-DE" dirty="0"/>
              <a:t>2. Möglichkeit: Instrumentalvariablenschätzer </a:t>
            </a:r>
          </a:p>
          <a:p>
            <a:pPr lvl="1"/>
            <a:r>
              <a:rPr lang="de-DE" dirty="0"/>
              <a:t> lösten </a:t>
            </a:r>
            <a:r>
              <a:rPr lang="de-DE" dirty="0" err="1"/>
              <a:t>Endogenitätsproblem</a:t>
            </a:r>
            <a:endParaRPr lang="de-DE" dirty="0"/>
          </a:p>
          <a:p>
            <a:pPr lvl="1"/>
            <a:r>
              <a:rPr lang="de-DE" dirty="0" err="1"/>
              <a:t>Betrachteung</a:t>
            </a:r>
            <a:r>
              <a:rPr lang="de-DE" dirty="0"/>
              <a:t> </a:t>
            </a:r>
            <a:r>
              <a:rPr lang="de-DE" dirty="0" err="1"/>
              <a:t>formel</a:t>
            </a:r>
            <a:r>
              <a:rPr lang="de-DE" dirty="0"/>
              <a:t> y = a0+a1x+eps und </a:t>
            </a:r>
            <a:r>
              <a:rPr lang="de-DE" dirty="0" err="1"/>
              <a:t>cor</a:t>
            </a:r>
            <a:r>
              <a:rPr lang="de-DE" dirty="0"/>
              <a:t>(x, </a:t>
            </a:r>
            <a:r>
              <a:rPr lang="de-DE" dirty="0" err="1"/>
              <a:t>eps</a:t>
            </a:r>
            <a:r>
              <a:rPr lang="de-DE" dirty="0"/>
              <a:t>) != 0</a:t>
            </a:r>
          </a:p>
          <a:p>
            <a:pPr lvl="1"/>
            <a:r>
              <a:rPr lang="de-DE" dirty="0"/>
              <a:t>1. Stufe: Schätzung von x durch Instrument z</a:t>
            </a:r>
          </a:p>
          <a:p>
            <a:pPr lvl="1"/>
            <a:r>
              <a:rPr lang="de-DE" dirty="0"/>
              <a:t>2. Stufe: </a:t>
            </a:r>
            <a:r>
              <a:rPr lang="de-DE" dirty="0" err="1"/>
              <a:t>x.hut</a:t>
            </a:r>
            <a:r>
              <a:rPr lang="de-DE" dirty="0"/>
              <a:t> in y einsetzen</a:t>
            </a:r>
          </a:p>
          <a:p>
            <a:pPr lvl="1"/>
            <a:r>
              <a:rPr lang="de-DE" dirty="0"/>
              <a:t>Aber Bedingungen für Instrument z: </a:t>
            </a:r>
            <a:r>
              <a:rPr lang="de-DE" dirty="0" err="1"/>
              <a:t>cor</a:t>
            </a:r>
            <a:r>
              <a:rPr lang="de-DE" dirty="0"/>
              <a:t>(</a:t>
            </a:r>
            <a:r>
              <a:rPr lang="de-DE" dirty="0" err="1"/>
              <a:t>z,x</a:t>
            </a:r>
            <a:r>
              <a:rPr lang="de-DE" dirty="0"/>
              <a:t>) !=0; </a:t>
            </a:r>
            <a:r>
              <a:rPr lang="de-DE" dirty="0" err="1"/>
              <a:t>cor</a:t>
            </a:r>
            <a:r>
              <a:rPr lang="de-DE" dirty="0"/>
              <a:t>(z, </a:t>
            </a:r>
            <a:r>
              <a:rPr lang="de-DE" dirty="0" err="1"/>
              <a:t>eps</a:t>
            </a:r>
            <a:r>
              <a:rPr lang="de-DE" dirty="0"/>
              <a:t>) = 0</a:t>
            </a:r>
          </a:p>
          <a:p>
            <a:r>
              <a:rPr lang="de-DE" dirty="0"/>
              <a:t>3. Möglichkeit, um kausalen Effekt zu Schätzen: der Differenz- in Differenzen Ansatz </a:t>
            </a:r>
          </a:p>
          <a:p>
            <a:pPr lvl="1"/>
            <a:r>
              <a:rPr lang="de-DE" dirty="0"/>
              <a:t>Zwei Gruppen (</a:t>
            </a:r>
            <a:r>
              <a:rPr lang="de-DE" dirty="0" err="1"/>
              <a:t>Behandlungs-und</a:t>
            </a:r>
            <a:r>
              <a:rPr lang="de-DE" dirty="0"/>
              <a:t>  Kontrollgruppe hier: Männer und Frauen).  Wird die Sterblichkeit der Frauen für verschiedene Kohorten untersucht, können diese einen guten Eindruck geben, welchen Einfluss die Kohorte auf die Sterblichkeit hat. Dieser </a:t>
            </a:r>
            <a:r>
              <a:rPr lang="de-DE" dirty="0" err="1"/>
              <a:t>Kohorteneffekt</a:t>
            </a:r>
            <a:r>
              <a:rPr lang="de-DE" dirty="0"/>
              <a:t> kann dann bei den Männern abgezogen werden, um ein besseres Bild dafür zu erhalten, was der </a:t>
            </a:r>
            <a:r>
              <a:rPr lang="de-DE" dirty="0" err="1"/>
              <a:t>Veteranstaus</a:t>
            </a:r>
            <a:r>
              <a:rPr lang="de-DE" dirty="0"/>
              <a:t> tatsächlich für einen Einfluss hat. </a:t>
            </a:r>
          </a:p>
          <a:p>
            <a:pPr lvl="1"/>
            <a:r>
              <a:rPr lang="de-DE" dirty="0"/>
              <a:t>Anschaulich kann man sich das in etwa so vorstellen, dass man zwei Punkte hat zu jeweils verschiedenen Zeitpunkten, einmal von der Kontrollgruppe und einmal von der Behandlungsgruppe bei uns also die Männergruppe und die Frauengruppe. Unterliegen diese beiden Gruppen den selben Einflüssen müssten diese sich über die Zeit parallel entwickeln. Unterscheiden diese sich die </a:t>
            </a:r>
            <a:r>
              <a:rPr lang="de-DE" dirty="0" err="1"/>
              <a:t>Einflüssse</a:t>
            </a:r>
            <a:r>
              <a:rPr lang="de-DE" dirty="0"/>
              <a:t> aber in einem Faktor (hier: </a:t>
            </a:r>
            <a:r>
              <a:rPr lang="de-DE" dirty="0" err="1"/>
              <a:t>veteranenstatus</a:t>
            </a:r>
            <a:r>
              <a:rPr lang="de-DE" dirty="0"/>
              <a:t>) lässt sich so der Effekt dieses Einflusses herausfinden</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de-DE" dirty="0"/>
              <a:t>Aber: notwendige Bedingung, dass sich die </a:t>
            </a:r>
            <a:r>
              <a:rPr lang="de-DE" dirty="0" err="1"/>
              <a:t>Behandlungs</a:t>
            </a:r>
            <a:r>
              <a:rPr lang="de-DE" dirty="0"/>
              <a:t> und Kontrollgruppe nur in diesem einem Einfluss unterscheiden. Das wird im Paper aber angenommen</a:t>
            </a:r>
          </a:p>
          <a:p>
            <a:pPr marL="615950" lvl="1" indent="0">
              <a:buNone/>
            </a:pPr>
            <a:endParaRPr lang="de-DE" dirty="0"/>
          </a:p>
          <a:p>
            <a:pPr marL="158750" indent="0">
              <a:buNone/>
            </a:pPr>
            <a:r>
              <a:rPr lang="de-DE" dirty="0"/>
              <a:t>        </a:t>
            </a:r>
          </a:p>
        </p:txBody>
      </p:sp>
    </p:spTree>
    <p:extLst>
      <p:ext uri="{BB962C8B-B14F-4D97-AF65-F5344CB8AC3E}">
        <p14:creationId xmlns:p14="http://schemas.microsoft.com/office/powerpoint/2010/main" val="19805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30350" lvl="3" indent="0">
              <a:buNone/>
            </a:pPr>
            <a:r>
              <a:rPr lang="de-DE" dirty="0"/>
              <a:t>Letztes Kapitel des Papers beschäftigt sich mit dem Einfluss der </a:t>
            </a:r>
            <a:r>
              <a:rPr lang="de-DE" dirty="0" err="1"/>
              <a:t>Veteranstatus</a:t>
            </a:r>
            <a:r>
              <a:rPr lang="de-DE" dirty="0"/>
              <a:t> auf die Invalidenrate.</a:t>
            </a:r>
          </a:p>
          <a:p>
            <a:pPr marL="1828800" lvl="3" indent="-298450"/>
            <a:r>
              <a:rPr lang="de-DE" dirty="0"/>
              <a:t>Daten sind nicht dabei, es wurde auf Autor verwiesen, um diese zu erhalten.  Auch keine Formel oder Code zur Nachvollziehbarkeit der Ergebnisse der Tabellen</a:t>
            </a:r>
          </a:p>
          <a:p>
            <a:pPr marL="1828800" lvl="3" indent="-298450"/>
            <a:r>
              <a:rPr lang="de-DE" dirty="0"/>
              <a:t>Daher hier nur kurze Zusammenfassung der Ergebnisse</a:t>
            </a:r>
          </a:p>
          <a:p>
            <a:pPr marL="1828800" lvl="3" indent="-298450"/>
            <a:r>
              <a:rPr lang="de-DE" dirty="0"/>
              <a:t>Kurze Beschreibung der Tabelle:</a:t>
            </a:r>
          </a:p>
          <a:p>
            <a:pPr marL="2286000" lvl="4" indent="-298450"/>
            <a:r>
              <a:rPr lang="de-DE" dirty="0"/>
              <a:t>Wieder Kohorten 1920-1939 betrachten zu Zeitpunkten 1980 und 1990</a:t>
            </a:r>
          </a:p>
          <a:p>
            <a:pPr marL="2286000" lvl="4" indent="-298450"/>
            <a:r>
              <a:rPr lang="de-DE" dirty="0"/>
              <a:t>Diese Tabelle dienst erstmal dazu sich eine Überblick über Daten zu verschaffen und der direkte Vergleich zwischen Veteranen und Nicht-Veteranen</a:t>
            </a:r>
          </a:p>
          <a:p>
            <a:pPr marL="2286000" lvl="4" indent="-298450"/>
            <a:r>
              <a:rPr lang="de-DE" dirty="0"/>
              <a:t>1 und 2 Zeile: Betrachtung der Anzahl/ 1000 von Veteranen die arbeitseingeschränkt und arbeitsverhindert sind</a:t>
            </a:r>
          </a:p>
          <a:p>
            <a:pPr marL="1987550" marR="0" lvl="4"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   -&gt; Unterschied: 1-2% Punkte der </a:t>
            </a:r>
            <a:r>
              <a:rPr lang="de-DE" dirty="0" err="1"/>
              <a:t>Vetranen</a:t>
            </a:r>
            <a:r>
              <a:rPr lang="de-DE" dirty="0"/>
              <a:t> sind arbeitseingeschränkt und arbeitsverhindert -&gt; kommt wahrscheinlich durch positive Selektion</a:t>
            </a:r>
          </a:p>
          <a:p>
            <a:pPr marL="2286000" lvl="4" indent="-298450"/>
            <a:r>
              <a:rPr lang="de-DE" dirty="0"/>
              <a:t>Auch sind Veteranen eher älter, besser gebildet, verheiratet und haben eine eher eine Arbeit, sogar bei den arbeitseingeschränkten Personen haben Veteranen eine höhere Erwerbstätigkeitsquote</a:t>
            </a:r>
          </a:p>
          <a:p>
            <a:pPr marL="2286000" lvl="4" indent="-298450"/>
            <a:endParaRPr lang="de-DE" dirty="0"/>
          </a:p>
          <a:p>
            <a:pPr marL="2286000" lvl="4" indent="-298450"/>
            <a:endParaRPr lang="de-DE" dirty="0"/>
          </a:p>
          <a:p>
            <a:pPr marL="2444750" lvl="5" indent="0">
              <a:buNone/>
            </a:pPr>
            <a:endParaRPr lang="de-DE" dirty="0"/>
          </a:p>
          <a:p>
            <a:pPr marL="2286000" lvl="4" indent="-298450"/>
            <a:endParaRPr lang="de-DE" dirty="0"/>
          </a:p>
          <a:p>
            <a:pPr marL="1530350" lvl="3" indent="0">
              <a:buNone/>
            </a:pPr>
            <a:r>
              <a:rPr lang="de-DE" dirty="0"/>
              <a:t>	</a:t>
            </a:r>
          </a:p>
        </p:txBody>
      </p:sp>
    </p:spTree>
    <p:extLst>
      <p:ext uri="{BB962C8B-B14F-4D97-AF65-F5344CB8AC3E}">
        <p14:creationId xmlns:p14="http://schemas.microsoft.com/office/powerpoint/2010/main" val="1554116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Regression, die geschätzt werden soll, um </a:t>
            </a:r>
            <a:r>
              <a:rPr lang="de-DE" dirty="0" err="1"/>
              <a:t>Veterabstatus</a:t>
            </a:r>
            <a:r>
              <a:rPr lang="de-DE" dirty="0"/>
              <a:t> herauszufinden</a:t>
            </a:r>
          </a:p>
          <a:p>
            <a:r>
              <a:rPr lang="de-DE" dirty="0"/>
              <a:t>Daten von 1980 und 1990 zusammengefasst</a:t>
            </a:r>
          </a:p>
          <a:p>
            <a:r>
              <a:rPr lang="de-DE" dirty="0"/>
              <a:t>Alle Modelle  enthalten auch Kontrollvariablen für Rasse, Bildung, Familienstand, und ob der Wohnsitz in einer Großstadt ist</a:t>
            </a:r>
          </a:p>
        </p:txBody>
      </p:sp>
    </p:spTree>
    <p:extLst>
      <p:ext uri="{BB962C8B-B14F-4D97-AF65-F5344CB8AC3E}">
        <p14:creationId xmlns:p14="http://schemas.microsoft.com/office/powerpoint/2010/main" val="1544651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Hier sind Ergebnisse der Regression zu sehen, wieder /1000</a:t>
            </a:r>
          </a:p>
          <a:p>
            <a:r>
              <a:rPr lang="de-DE" dirty="0"/>
              <a:t>Unterteilt in arbeitseingeschränkt und arbeitsverhindert</a:t>
            </a:r>
          </a:p>
          <a:p>
            <a:pPr lvl="1"/>
            <a:r>
              <a:rPr lang="de-DE" dirty="0"/>
              <a:t>Zeile 1: </a:t>
            </a:r>
            <a:r>
              <a:rPr lang="de-DE" dirty="0" err="1"/>
              <a:t>Durschnittliche</a:t>
            </a:r>
            <a:r>
              <a:rPr lang="de-DE" dirty="0"/>
              <a:t> Invalidenrate für Männer</a:t>
            </a:r>
          </a:p>
          <a:p>
            <a:pPr lvl="1"/>
            <a:r>
              <a:rPr lang="de-DE" dirty="0"/>
              <a:t>Zeile 2: OLS Schätzer für Männer (wie erwartet negativ, wegen </a:t>
            </a:r>
            <a:r>
              <a:rPr lang="de-DE" dirty="0" err="1"/>
              <a:t>postiver</a:t>
            </a:r>
            <a:r>
              <a:rPr lang="de-DE" dirty="0"/>
              <a:t> Selektion) -&gt; Veteranen sind um 1-1.2% Punkte weniger Arbeitseigeschränkt bzw. unfähig als Nicht-Veteranen</a:t>
            </a:r>
          </a:p>
          <a:p>
            <a:pPr lvl="0"/>
            <a:r>
              <a:rPr lang="de-DE" dirty="0"/>
              <a:t>Um positive Selektion mit zu </a:t>
            </a:r>
            <a:r>
              <a:rPr lang="de-DE" dirty="0" err="1"/>
              <a:t>betarchten</a:t>
            </a:r>
            <a:r>
              <a:rPr lang="de-DE" dirty="0"/>
              <a:t>, wird wieder die Frauengruppe als Vergleichsgruppe herangezogen und ein </a:t>
            </a:r>
            <a:r>
              <a:rPr lang="de-DE" dirty="0" err="1"/>
              <a:t>Instrumentalvaribalenschätzer</a:t>
            </a:r>
            <a:r>
              <a:rPr lang="de-DE" dirty="0"/>
              <a:t> verwendet, Geburtsjahr  multipliziert mit male </a:t>
            </a:r>
            <a:r>
              <a:rPr lang="de-DE" dirty="0" err="1"/>
              <a:t>dummy</a:t>
            </a:r>
            <a:r>
              <a:rPr lang="de-DE" dirty="0"/>
              <a:t> wird als Instrument verwendet</a:t>
            </a:r>
          </a:p>
          <a:p>
            <a:pPr lvl="1"/>
            <a:r>
              <a:rPr lang="de-DE" dirty="0"/>
              <a:t>In Spalte 3 Ergebnisse zu sehen: diesmal </a:t>
            </a:r>
            <a:r>
              <a:rPr lang="de-DE" dirty="0" err="1"/>
              <a:t>postives</a:t>
            </a:r>
            <a:r>
              <a:rPr lang="de-DE" dirty="0"/>
              <a:t> Vorzeichen, was bedeutet, das Männer mit höherer Wahrscheinlichkeit eine Arbeitseinschränkung oder Verhinderung haben und zwar um 3.2-9.5 Prozentpunkte</a:t>
            </a:r>
          </a:p>
          <a:p>
            <a:pPr marL="158750" lvl="0" indent="0">
              <a:buNone/>
            </a:pPr>
            <a:endParaRPr lang="de-DE" dirty="0"/>
          </a:p>
          <a:p>
            <a:pPr lvl="1"/>
            <a:endParaRPr lang="de-DE" dirty="0"/>
          </a:p>
        </p:txBody>
      </p:sp>
    </p:spTree>
    <p:extLst>
      <p:ext uri="{BB962C8B-B14F-4D97-AF65-F5344CB8AC3E}">
        <p14:creationId xmlns:p14="http://schemas.microsoft.com/office/powerpoint/2010/main" val="415916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de-DE" dirty="0"/>
              <a:t>Weitere Aspekt, der hier untersucht werden soll, wird durch das Zitat von U.S. General Pershing deutlich:…</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de-DE" dirty="0"/>
              <a:t>Zitat macht deutlich, welche Bedeutung Tabak im Militär hat.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de-DE" dirty="0"/>
              <a:t>Dieser Zusammenhang hat bis jetzt noch weniger Aufmerksamkeit erhalten</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dirty="0"/>
          </a:p>
        </p:txBody>
      </p:sp>
    </p:spTree>
    <p:extLst>
      <p:ext uri="{BB962C8B-B14F-4D97-AF65-F5344CB8AC3E}">
        <p14:creationId xmlns:p14="http://schemas.microsoft.com/office/powerpoint/2010/main" val="1317908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6022d0da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06022d0da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426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6022d0da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06022d0da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459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Invalidenrate: Da vom Paper weder Daten und Code dazu zur Verfügung gestellt wurden, werde ich auf diesen Punkt nicht weiter eingehen</a:t>
            </a:r>
          </a:p>
          <a:p>
            <a:r>
              <a:rPr lang="de-DE" dirty="0"/>
              <a:t>Auf das endgültige Ergebnis, was daraus resultiert, werde ich kurz bei den Kernergebnissen eingehen</a:t>
            </a:r>
          </a:p>
        </p:txBody>
      </p:sp>
    </p:spTree>
    <p:extLst>
      <p:ext uri="{BB962C8B-B14F-4D97-AF65-F5344CB8AC3E}">
        <p14:creationId xmlns:p14="http://schemas.microsoft.com/office/powerpoint/2010/main" val="120654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6022d0da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06022d0da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5985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Gruppendaten  für einzelne Geburtenjahrgänge werden betrachtet</a:t>
            </a:r>
          </a:p>
          <a:p>
            <a:pPr lvl="0" algn="l"/>
            <a:r>
              <a:rPr lang="de-DE" b="0" i="0" u="none" strike="noStrike" baseline="0" dirty="0">
                <a:latin typeface="Times-Roman"/>
              </a:rPr>
              <a:t>Zwei Datensätze, einmal für Frauen und einmal für Männer</a:t>
            </a:r>
          </a:p>
          <a:p>
            <a:r>
              <a:rPr lang="de-DE" dirty="0"/>
              <a:t>Dabei sind Daten folgendermaßen aufgebaut:</a:t>
            </a:r>
          </a:p>
          <a:p>
            <a:pPr lvl="1"/>
            <a:r>
              <a:rPr lang="de-DE" dirty="0"/>
              <a:t>Für </a:t>
            </a:r>
            <a:r>
              <a:rPr lang="de-DE" dirty="0" err="1"/>
              <a:t>yob</a:t>
            </a:r>
            <a:r>
              <a:rPr lang="de-DE" dirty="0"/>
              <a:t> von 1920 – 1939 werden jeweils die Jahre betrachtet, in denen Personen zwischen 40 und 75 gestorben sind, dabei gibt </a:t>
            </a:r>
            <a:r>
              <a:rPr lang="de-DE" dirty="0" err="1"/>
              <a:t>year</a:t>
            </a:r>
            <a:r>
              <a:rPr lang="de-DE" dirty="0"/>
              <a:t> das Jahr an, in dem die Leute gestorben sind</a:t>
            </a:r>
          </a:p>
          <a:p>
            <a:pPr lvl="1"/>
            <a:r>
              <a:rPr lang="de-DE" dirty="0" err="1"/>
              <a:t>Popmale</a:t>
            </a:r>
            <a:r>
              <a:rPr lang="de-DE" dirty="0"/>
              <a:t>/</a:t>
            </a:r>
            <a:r>
              <a:rPr lang="de-DE" dirty="0" err="1"/>
              <a:t>popfemale</a:t>
            </a:r>
            <a:r>
              <a:rPr lang="de-DE" dirty="0"/>
              <a:t>: weiße männliche bzw. weibliche </a:t>
            </a:r>
            <a:r>
              <a:rPr lang="de-DE" dirty="0" err="1"/>
              <a:t>Bevölerung</a:t>
            </a:r>
            <a:endParaRPr lang="de-DE" dirty="0"/>
          </a:p>
          <a:p>
            <a:pPr lvl="1"/>
            <a:r>
              <a:rPr lang="de-DE" dirty="0"/>
              <a:t> total: Sterblichkeitsrate gesamt; und anschließend nach </a:t>
            </a:r>
            <a:r>
              <a:rPr lang="de-DE" dirty="0" err="1"/>
              <a:t>häufigstenTodesursache</a:t>
            </a:r>
            <a:r>
              <a:rPr lang="de-DE" dirty="0"/>
              <a:t> aufgegliedert ,</a:t>
            </a:r>
          </a:p>
          <a:p>
            <a:pPr lvl="1"/>
            <a:r>
              <a:rPr lang="de-DE" dirty="0"/>
              <a:t> wichtig: </a:t>
            </a:r>
            <a:r>
              <a:rPr lang="de-DE" dirty="0" err="1"/>
              <a:t>ischem</a:t>
            </a:r>
            <a:r>
              <a:rPr lang="de-DE" dirty="0"/>
              <a:t>: koronale Herzerkrankung, </a:t>
            </a:r>
            <a:r>
              <a:rPr lang="de-DE" dirty="0" err="1"/>
              <a:t>lungcan</a:t>
            </a:r>
            <a:r>
              <a:rPr lang="de-DE" dirty="0"/>
              <a:t>: Lungenkrebs; </a:t>
            </a:r>
          </a:p>
          <a:p>
            <a:pPr lvl="1"/>
            <a:r>
              <a:rPr lang="de-DE" dirty="0" err="1"/>
              <a:t>Vet</a:t>
            </a:r>
            <a:r>
              <a:rPr lang="de-DE" dirty="0"/>
              <a:t>: </a:t>
            </a:r>
            <a:r>
              <a:rPr lang="de-DE" dirty="0" err="1"/>
              <a:t>Veteranrate</a:t>
            </a:r>
            <a:endParaRPr lang="de-DE" dirty="0"/>
          </a:p>
          <a:p>
            <a:pPr lvl="1"/>
            <a:endParaRPr lang="de-DE" dirty="0"/>
          </a:p>
          <a:p>
            <a:pPr lvl="0"/>
            <a:r>
              <a:rPr lang="de-DE" dirty="0"/>
              <a:t>Begründung, warum gerade diese Kohorten betrachtet werden:</a:t>
            </a:r>
          </a:p>
          <a:p>
            <a:pPr lvl="1"/>
            <a:r>
              <a:rPr lang="de-DE" dirty="0"/>
              <a:t>Hauptsächlich weil Koreakrieg und WW2 abgedeckt sind</a:t>
            </a:r>
          </a:p>
          <a:p>
            <a:pPr lvl="1"/>
            <a:r>
              <a:rPr lang="de-DE" dirty="0"/>
              <a:t> Verfügbarkeit einiger Daten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dirty="0"/>
          </a:p>
          <a:p>
            <a:pPr marL="158750" indent="0">
              <a:buNone/>
            </a:pPr>
            <a:endParaRPr dirty="0"/>
          </a:p>
        </p:txBody>
      </p:sp>
    </p:spTree>
    <p:extLst>
      <p:ext uri="{BB962C8B-B14F-4D97-AF65-F5344CB8AC3E}">
        <p14:creationId xmlns:p14="http://schemas.microsoft.com/office/powerpoint/2010/main" val="710412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7950" y="-7950"/>
            <a:ext cx="9159900" cy="5159400"/>
          </a:xfrm>
          <a:prstGeom prst="rect">
            <a:avLst/>
          </a:prstGeom>
          <a:solidFill>
            <a:srgbClr val="000000">
              <a:alpha val="3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3300" y="1165450"/>
            <a:ext cx="5550600" cy="15432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4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5596025" y="4034975"/>
            <a:ext cx="2794800" cy="6084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dk1"/>
              </a:buClr>
              <a:buSzPts val="1400"/>
              <a:buNone/>
              <a:defRPr sz="1600">
                <a:solidFill>
                  <a:schemeClr val="bg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dirty="0"/>
          </a:p>
        </p:txBody>
      </p:sp>
      <p:sp>
        <p:nvSpPr>
          <p:cNvPr id="12" name="Google Shape;12;p2"/>
          <p:cNvSpPr txBox="1">
            <a:spLocks noGrp="1"/>
          </p:cNvSpPr>
          <p:nvPr>
            <p:ph type="ctrTitle" idx="2"/>
          </p:nvPr>
        </p:nvSpPr>
        <p:spPr>
          <a:xfrm>
            <a:off x="713300" y="2781000"/>
            <a:ext cx="5550600" cy="634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200"/>
              <a:buNone/>
              <a:defRPr sz="3500">
                <a:solidFill>
                  <a:schemeClr val="dk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a:spLocks noGrp="1"/>
          </p:cNvSpPr>
          <p:nvPr>
            <p:ph type="pic" idx="3"/>
          </p:nvPr>
        </p:nvSpPr>
        <p:spPr>
          <a:xfrm>
            <a:off x="6064675" y="539500"/>
            <a:ext cx="2366100" cy="2337900"/>
          </a:xfrm>
          <a:prstGeom prst="ellipse">
            <a:avLst/>
          </a:prstGeom>
          <a:noFill/>
          <a:ln w="9525" cap="flat" cmpd="sng">
            <a:solidFill>
              <a:schemeClr val="dk2"/>
            </a:solidFill>
            <a:prstDash val="solid"/>
            <a:round/>
            <a:headEnd type="none" w="sm" len="sm"/>
            <a:tailEnd type="none" w="sm" len="sm"/>
          </a:ln>
        </p:spPr>
      </p:sp>
      <p:sp>
        <p:nvSpPr>
          <p:cNvPr id="2" name="Foliennummernplatzhalter 1">
            <a:extLst>
              <a:ext uri="{FF2B5EF4-FFF2-40B4-BE49-F238E27FC236}">
                <a16:creationId xmlns:a16="http://schemas.microsoft.com/office/drawing/2014/main" id="{EB8C212C-C076-2506-39DF-004B8FBFC9A4}"/>
              </a:ext>
            </a:extLst>
          </p:cNvPr>
          <p:cNvSpPr>
            <a:spLocks noGrp="1"/>
          </p:cNvSpPr>
          <p:nvPr>
            <p:ph type="sldNum" sz="quarter" idx="10"/>
          </p:nvPr>
        </p:nvSpPr>
        <p:spPr/>
        <p:txBody>
          <a:bodyPr/>
          <a:lstStyle/>
          <a:p>
            <a:fld id="{59389E22-1A4B-41B3-A470-15C4FE97CB72}"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8">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5"/>
          <p:cNvSpPr/>
          <p:nvPr/>
        </p:nvSpPr>
        <p:spPr>
          <a:xfrm>
            <a:off x="-7950" y="-7950"/>
            <a:ext cx="9159900" cy="5159400"/>
          </a:xfrm>
          <a:prstGeom prst="rect">
            <a:avLst/>
          </a:prstGeom>
          <a:solidFill>
            <a:srgbClr val="000000">
              <a:alpha val="3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Foliennummernplatzhalter 1">
            <a:extLst>
              <a:ext uri="{FF2B5EF4-FFF2-40B4-BE49-F238E27FC236}">
                <a16:creationId xmlns:a16="http://schemas.microsoft.com/office/drawing/2014/main" id="{A77581A3-9EAE-2BD6-0B9D-1226D631A1D0}"/>
              </a:ext>
            </a:extLst>
          </p:cNvPr>
          <p:cNvSpPr>
            <a:spLocks noGrp="1"/>
          </p:cNvSpPr>
          <p:nvPr>
            <p:ph type="sldNum" sz="quarter" idx="10"/>
          </p:nvPr>
        </p:nvSpPr>
        <p:spPr/>
        <p:txBody>
          <a:bodyPr/>
          <a:lstStyle/>
          <a:p>
            <a:fld id="{59389E22-1A4B-41B3-A470-15C4FE97CB72}"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p:nvPr/>
        </p:nvSpPr>
        <p:spPr>
          <a:xfrm>
            <a:off x="-7950" y="-7950"/>
            <a:ext cx="9159900" cy="5159400"/>
          </a:xfrm>
          <a:prstGeom prst="rect">
            <a:avLst/>
          </a:prstGeom>
          <a:solidFill>
            <a:srgbClr val="000000">
              <a:alpha val="3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720000" y="2879025"/>
            <a:ext cx="41274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20000" y="539500"/>
            <a:ext cx="1488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txBox="1">
            <a:spLocks noGrp="1"/>
          </p:cNvSpPr>
          <p:nvPr>
            <p:ph type="subTitle" idx="1"/>
          </p:nvPr>
        </p:nvSpPr>
        <p:spPr>
          <a:xfrm>
            <a:off x="720000" y="3797000"/>
            <a:ext cx="4127400" cy="411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 name="Google Shape;19;p3"/>
          <p:cNvSpPr>
            <a:spLocks noGrp="1"/>
          </p:cNvSpPr>
          <p:nvPr>
            <p:ph type="pic" idx="3"/>
          </p:nvPr>
        </p:nvSpPr>
        <p:spPr>
          <a:xfrm>
            <a:off x="5289625" y="539500"/>
            <a:ext cx="3141300" cy="3141300"/>
          </a:xfrm>
          <a:prstGeom prst="ellipse">
            <a:avLst/>
          </a:prstGeom>
          <a:noFill/>
          <a:ln w="9525" cap="flat" cmpd="sng">
            <a:solidFill>
              <a:schemeClr val="dk2"/>
            </a:solidFill>
            <a:prstDash val="solid"/>
            <a:round/>
            <a:headEnd type="none" w="sm" len="sm"/>
            <a:tailEnd type="none" w="sm" len="sm"/>
          </a:ln>
        </p:spPr>
      </p:sp>
      <p:sp>
        <p:nvSpPr>
          <p:cNvPr id="2" name="Foliennummernplatzhalter 1">
            <a:extLst>
              <a:ext uri="{FF2B5EF4-FFF2-40B4-BE49-F238E27FC236}">
                <a16:creationId xmlns:a16="http://schemas.microsoft.com/office/drawing/2014/main" id="{35B5FAAD-1207-C563-E654-DE1AD220E51C}"/>
              </a:ext>
            </a:extLst>
          </p:cNvPr>
          <p:cNvSpPr>
            <a:spLocks noGrp="1"/>
          </p:cNvSpPr>
          <p:nvPr>
            <p:ph type="sldNum" sz="quarter" idx="10"/>
          </p:nvPr>
        </p:nvSpPr>
        <p:spPr/>
        <p:txBody>
          <a:bodyPr/>
          <a:lstStyle/>
          <a:p>
            <a:fld id="{59389E22-1A4B-41B3-A470-15C4FE97CB72}"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5"/>
          <p:cNvSpPr/>
          <p:nvPr/>
        </p:nvSpPr>
        <p:spPr>
          <a:xfrm>
            <a:off x="-7950" y="-7950"/>
            <a:ext cx="9159900" cy="5159400"/>
          </a:xfrm>
          <a:prstGeom prst="rect">
            <a:avLst/>
          </a:prstGeom>
          <a:solidFill>
            <a:srgbClr val="000000">
              <a:alpha val="3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 name="Google Shape;27;p5"/>
          <p:cNvSpPr txBox="1">
            <a:spLocks noGrp="1"/>
          </p:cNvSpPr>
          <p:nvPr>
            <p:ph type="subTitle" idx="1"/>
          </p:nvPr>
        </p:nvSpPr>
        <p:spPr>
          <a:xfrm>
            <a:off x="4747381" y="1787050"/>
            <a:ext cx="3698100" cy="265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400" b="0"/>
            </a:lvl1pPr>
            <a:lvl2pPr lvl="1" algn="ctr" rtl="0">
              <a:lnSpc>
                <a:spcPct val="100000"/>
              </a:lnSpc>
              <a:spcBef>
                <a:spcPts val="100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28" name="Google Shape;28;p5"/>
          <p:cNvSpPr txBox="1">
            <a:spLocks noGrp="1"/>
          </p:cNvSpPr>
          <p:nvPr>
            <p:ph type="subTitle" idx="2"/>
          </p:nvPr>
        </p:nvSpPr>
        <p:spPr>
          <a:xfrm>
            <a:off x="726675" y="1787050"/>
            <a:ext cx="3698100" cy="265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400" b="0"/>
            </a:lvl1pPr>
            <a:lvl2pPr lvl="1" algn="ctr" rtl="0">
              <a:lnSpc>
                <a:spcPct val="100000"/>
              </a:lnSpc>
              <a:spcBef>
                <a:spcPts val="1000"/>
              </a:spcBef>
              <a:spcAft>
                <a:spcPts val="0"/>
              </a:spcAft>
              <a:buSzPts val="1400"/>
              <a:buChar char="○"/>
              <a:defRPr sz="2800"/>
            </a:lvl2pPr>
            <a:lvl3pPr lvl="2" algn="ctr" rtl="0">
              <a:lnSpc>
                <a:spcPct val="100000"/>
              </a:lnSpc>
              <a:spcBef>
                <a:spcPts val="0"/>
              </a:spcBef>
              <a:spcAft>
                <a:spcPts val="0"/>
              </a:spcAft>
              <a:buSzPts val="1400"/>
              <a:buChar char="■"/>
              <a:defRPr sz="2800"/>
            </a:lvl3pPr>
            <a:lvl4pPr lvl="3" algn="ctr" rtl="0">
              <a:lnSpc>
                <a:spcPct val="100000"/>
              </a:lnSpc>
              <a:spcBef>
                <a:spcPts val="0"/>
              </a:spcBef>
              <a:spcAft>
                <a:spcPts val="0"/>
              </a:spcAft>
              <a:buSzPts val="1400"/>
              <a:buChar char="●"/>
              <a:defRPr sz="2800"/>
            </a:lvl4pPr>
            <a:lvl5pPr lvl="4" algn="ctr" rtl="0">
              <a:lnSpc>
                <a:spcPct val="100000"/>
              </a:lnSpc>
              <a:spcBef>
                <a:spcPts val="0"/>
              </a:spcBef>
              <a:spcAft>
                <a:spcPts val="0"/>
              </a:spcAft>
              <a:buSzPts val="1400"/>
              <a:buChar char="○"/>
              <a:defRPr sz="2800"/>
            </a:lvl5pPr>
            <a:lvl6pPr lvl="5" algn="ctr" rtl="0">
              <a:lnSpc>
                <a:spcPct val="100000"/>
              </a:lnSpc>
              <a:spcBef>
                <a:spcPts val="0"/>
              </a:spcBef>
              <a:spcAft>
                <a:spcPts val="0"/>
              </a:spcAft>
              <a:buSzPts val="1400"/>
              <a:buChar char="■"/>
              <a:defRPr sz="2800"/>
            </a:lvl6pPr>
            <a:lvl7pPr lvl="6" algn="ctr" rtl="0">
              <a:lnSpc>
                <a:spcPct val="100000"/>
              </a:lnSpc>
              <a:spcBef>
                <a:spcPts val="0"/>
              </a:spcBef>
              <a:spcAft>
                <a:spcPts val="0"/>
              </a:spcAft>
              <a:buSzPts val="1400"/>
              <a:buChar char="●"/>
              <a:defRPr sz="2800"/>
            </a:lvl7pPr>
            <a:lvl8pPr lvl="7" algn="ctr" rtl="0">
              <a:lnSpc>
                <a:spcPct val="100000"/>
              </a:lnSpc>
              <a:spcBef>
                <a:spcPts val="0"/>
              </a:spcBef>
              <a:spcAft>
                <a:spcPts val="0"/>
              </a:spcAft>
              <a:buSzPts val="1400"/>
              <a:buChar char="○"/>
              <a:defRPr sz="2800"/>
            </a:lvl8pPr>
            <a:lvl9pPr lvl="8" algn="ctr" rtl="0">
              <a:lnSpc>
                <a:spcPct val="100000"/>
              </a:lnSpc>
              <a:spcBef>
                <a:spcPts val="0"/>
              </a:spcBef>
              <a:spcAft>
                <a:spcPts val="0"/>
              </a:spcAft>
              <a:buSzPts val="1400"/>
              <a:buChar char="■"/>
              <a:defRPr sz="2800"/>
            </a:lvl9pPr>
          </a:lstStyle>
          <a:p>
            <a:endParaRPr/>
          </a:p>
        </p:txBody>
      </p:sp>
      <p:sp>
        <p:nvSpPr>
          <p:cNvPr id="29" name="Google Shape;29;p5"/>
          <p:cNvSpPr txBox="1">
            <a:spLocks noGrp="1"/>
          </p:cNvSpPr>
          <p:nvPr>
            <p:ph type="subTitle" idx="3"/>
          </p:nvPr>
        </p:nvSpPr>
        <p:spPr>
          <a:xfrm>
            <a:off x="726675" y="1425550"/>
            <a:ext cx="3698100" cy="3615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400"/>
              <a:buFont typeface="Bebas Neue"/>
              <a:buNone/>
              <a:defRPr sz="2000">
                <a:solidFill>
                  <a:schemeClr val="dk2"/>
                </a:solidFill>
                <a:latin typeface="Hepta Slab Medium"/>
                <a:ea typeface="Hepta Slab Medium"/>
                <a:cs typeface="Hepta Slab Medium"/>
                <a:sym typeface="Hepta Slab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4"/>
          </p:nvPr>
        </p:nvSpPr>
        <p:spPr>
          <a:xfrm>
            <a:off x="4747375" y="1425550"/>
            <a:ext cx="3698100" cy="361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2"/>
                </a:solidFill>
                <a:latin typeface="Hepta Slab Medium"/>
                <a:ea typeface="Hepta Slab Medium"/>
                <a:cs typeface="Hepta Slab Medium"/>
                <a:sym typeface="Hepta Slab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 name="Foliennummernplatzhalter 1">
            <a:extLst>
              <a:ext uri="{FF2B5EF4-FFF2-40B4-BE49-F238E27FC236}">
                <a16:creationId xmlns:a16="http://schemas.microsoft.com/office/drawing/2014/main" id="{305BC10F-1040-E466-0ACF-02B1879E4E4C}"/>
              </a:ext>
            </a:extLst>
          </p:cNvPr>
          <p:cNvSpPr>
            <a:spLocks noGrp="1"/>
          </p:cNvSpPr>
          <p:nvPr>
            <p:ph type="sldNum" sz="quarter" idx="10"/>
          </p:nvPr>
        </p:nvSpPr>
        <p:spPr/>
        <p:txBody>
          <a:bodyPr/>
          <a:lstStyle/>
          <a:p>
            <a:fld id="{59389E22-1A4B-41B3-A470-15C4FE97CB72}"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6"/>
          <p:cNvSpPr/>
          <p:nvPr/>
        </p:nvSpPr>
        <p:spPr>
          <a:xfrm>
            <a:off x="-7950" y="-7950"/>
            <a:ext cx="9159900" cy="5159400"/>
          </a:xfrm>
          <a:prstGeom prst="rect">
            <a:avLst/>
          </a:prstGeom>
          <a:solidFill>
            <a:srgbClr val="000000">
              <a:alpha val="57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 name="Foliennummernplatzhalter 1">
            <a:extLst>
              <a:ext uri="{FF2B5EF4-FFF2-40B4-BE49-F238E27FC236}">
                <a16:creationId xmlns:a16="http://schemas.microsoft.com/office/drawing/2014/main" id="{F9F1CE77-15E9-92CA-2591-F8FC5B862DD7}"/>
              </a:ext>
            </a:extLst>
          </p:cNvPr>
          <p:cNvSpPr>
            <a:spLocks noGrp="1"/>
          </p:cNvSpPr>
          <p:nvPr>
            <p:ph type="sldNum" sz="quarter" idx="10"/>
          </p:nvPr>
        </p:nvSpPr>
        <p:spPr/>
        <p:txBody>
          <a:bodyPr/>
          <a:lstStyle/>
          <a:p>
            <a:fld id="{59389E22-1A4B-41B3-A470-15C4FE97CB72}"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8C6C47E-E11B-2DDA-8717-4C1BAF7CC186}"/>
              </a:ext>
            </a:extLst>
          </p:cNvPr>
          <p:cNvSpPr>
            <a:spLocks noGrp="1"/>
          </p:cNvSpPr>
          <p:nvPr>
            <p:ph type="sldNum" sz="quarter" idx="10"/>
          </p:nvPr>
        </p:nvSpPr>
        <p:spPr/>
        <p:txBody>
          <a:bodyPr/>
          <a:lstStyle/>
          <a:p>
            <a:fld id="{59389E22-1A4B-41B3-A470-15C4FE97CB72}"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3"/>
          <p:cNvSpPr/>
          <p:nvPr/>
        </p:nvSpPr>
        <p:spPr>
          <a:xfrm>
            <a:off x="-7950" y="-7950"/>
            <a:ext cx="9159900" cy="5159400"/>
          </a:xfrm>
          <a:prstGeom prst="rect">
            <a:avLst/>
          </a:prstGeom>
          <a:solidFill>
            <a:srgbClr val="000000">
              <a:alpha val="57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 name="Google Shape;59;p13"/>
          <p:cNvSpPr txBox="1">
            <a:spLocks noGrp="1"/>
          </p:cNvSpPr>
          <p:nvPr>
            <p:ph type="subTitle" idx="1"/>
          </p:nvPr>
        </p:nvSpPr>
        <p:spPr>
          <a:xfrm>
            <a:off x="713224" y="2269375"/>
            <a:ext cx="23055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subTitle" idx="2"/>
          </p:nvPr>
        </p:nvSpPr>
        <p:spPr>
          <a:xfrm>
            <a:off x="713224" y="3891788"/>
            <a:ext cx="23055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13"/>
          <p:cNvSpPr txBox="1">
            <a:spLocks noGrp="1"/>
          </p:cNvSpPr>
          <p:nvPr>
            <p:ph type="subTitle" idx="3"/>
          </p:nvPr>
        </p:nvSpPr>
        <p:spPr>
          <a:xfrm>
            <a:off x="3419250" y="3891788"/>
            <a:ext cx="23055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3"/>
          <p:cNvSpPr txBox="1">
            <a:spLocks noGrp="1"/>
          </p:cNvSpPr>
          <p:nvPr>
            <p:ph type="subTitle" idx="4"/>
          </p:nvPr>
        </p:nvSpPr>
        <p:spPr>
          <a:xfrm>
            <a:off x="3419250" y="2269375"/>
            <a:ext cx="23055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5" hasCustomPrompt="1"/>
          </p:nvPr>
        </p:nvSpPr>
        <p:spPr>
          <a:xfrm>
            <a:off x="713224" y="1407100"/>
            <a:ext cx="901200" cy="3852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 name="Google Shape;64;p13"/>
          <p:cNvSpPr txBox="1">
            <a:spLocks noGrp="1"/>
          </p:cNvSpPr>
          <p:nvPr>
            <p:ph type="title" idx="6" hasCustomPrompt="1"/>
          </p:nvPr>
        </p:nvSpPr>
        <p:spPr>
          <a:xfrm>
            <a:off x="3419250" y="3029600"/>
            <a:ext cx="901200" cy="3852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a:spLocks noGrp="1"/>
          </p:cNvSpPr>
          <p:nvPr>
            <p:ph type="title" idx="7" hasCustomPrompt="1"/>
          </p:nvPr>
        </p:nvSpPr>
        <p:spPr>
          <a:xfrm>
            <a:off x="713224" y="3029600"/>
            <a:ext cx="901200" cy="3852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3"/>
          <p:cNvSpPr txBox="1">
            <a:spLocks noGrp="1"/>
          </p:cNvSpPr>
          <p:nvPr>
            <p:ph type="title" idx="8" hasCustomPrompt="1"/>
          </p:nvPr>
        </p:nvSpPr>
        <p:spPr>
          <a:xfrm>
            <a:off x="3419250" y="1407100"/>
            <a:ext cx="901200" cy="3852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a:spLocks noGrp="1"/>
          </p:cNvSpPr>
          <p:nvPr>
            <p:ph type="subTitle" idx="9"/>
          </p:nvPr>
        </p:nvSpPr>
        <p:spPr>
          <a:xfrm>
            <a:off x="6125275" y="3891788"/>
            <a:ext cx="23055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13"/>
          </p:nvPr>
        </p:nvSpPr>
        <p:spPr>
          <a:xfrm>
            <a:off x="6125275" y="2269375"/>
            <a:ext cx="23055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3"/>
          <p:cNvSpPr txBox="1">
            <a:spLocks noGrp="1"/>
          </p:cNvSpPr>
          <p:nvPr>
            <p:ph type="title" idx="14" hasCustomPrompt="1"/>
          </p:nvPr>
        </p:nvSpPr>
        <p:spPr>
          <a:xfrm>
            <a:off x="6125275" y="3029600"/>
            <a:ext cx="901200" cy="3852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15" hasCustomPrompt="1"/>
          </p:nvPr>
        </p:nvSpPr>
        <p:spPr>
          <a:xfrm>
            <a:off x="6125275" y="1407100"/>
            <a:ext cx="901200" cy="3852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subTitle" idx="16"/>
          </p:nvPr>
        </p:nvSpPr>
        <p:spPr>
          <a:xfrm>
            <a:off x="713224" y="1911775"/>
            <a:ext cx="2305500" cy="38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Raleway"/>
              <a:buNone/>
              <a:defRPr sz="2000" b="1">
                <a:solidFill>
                  <a:schemeClr val="dk2"/>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2" name="Google Shape;72;p13"/>
          <p:cNvSpPr txBox="1">
            <a:spLocks noGrp="1"/>
          </p:cNvSpPr>
          <p:nvPr>
            <p:ph type="subTitle" idx="17"/>
          </p:nvPr>
        </p:nvSpPr>
        <p:spPr>
          <a:xfrm>
            <a:off x="713224" y="3534198"/>
            <a:ext cx="2305500" cy="38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Raleway"/>
              <a:buNone/>
              <a:defRPr sz="2000" b="1">
                <a:solidFill>
                  <a:schemeClr val="dk2"/>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3" name="Google Shape;73;p13"/>
          <p:cNvSpPr txBox="1">
            <a:spLocks noGrp="1"/>
          </p:cNvSpPr>
          <p:nvPr>
            <p:ph type="subTitle" idx="18"/>
          </p:nvPr>
        </p:nvSpPr>
        <p:spPr>
          <a:xfrm>
            <a:off x="3419250" y="3534198"/>
            <a:ext cx="2305500" cy="38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Raleway"/>
              <a:buNone/>
              <a:defRPr sz="2000" b="1">
                <a:solidFill>
                  <a:schemeClr val="dk2"/>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4" name="Google Shape;74;p13"/>
          <p:cNvSpPr txBox="1">
            <a:spLocks noGrp="1"/>
          </p:cNvSpPr>
          <p:nvPr>
            <p:ph type="subTitle" idx="19"/>
          </p:nvPr>
        </p:nvSpPr>
        <p:spPr>
          <a:xfrm>
            <a:off x="3419250" y="1911775"/>
            <a:ext cx="2305500" cy="38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Raleway"/>
              <a:buNone/>
              <a:defRPr sz="2000" b="1">
                <a:solidFill>
                  <a:schemeClr val="dk2"/>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5" name="Google Shape;75;p13"/>
          <p:cNvSpPr txBox="1">
            <a:spLocks noGrp="1"/>
          </p:cNvSpPr>
          <p:nvPr>
            <p:ph type="subTitle" idx="20"/>
          </p:nvPr>
        </p:nvSpPr>
        <p:spPr>
          <a:xfrm>
            <a:off x="6125275" y="3534198"/>
            <a:ext cx="2305500" cy="38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Raleway"/>
              <a:buNone/>
              <a:defRPr sz="2000" b="1">
                <a:solidFill>
                  <a:schemeClr val="dk2"/>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6" name="Google Shape;76;p13"/>
          <p:cNvSpPr txBox="1">
            <a:spLocks noGrp="1"/>
          </p:cNvSpPr>
          <p:nvPr>
            <p:ph type="subTitle" idx="21"/>
          </p:nvPr>
        </p:nvSpPr>
        <p:spPr>
          <a:xfrm>
            <a:off x="6125275" y="1911775"/>
            <a:ext cx="2305500" cy="38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Raleway"/>
              <a:buNone/>
              <a:defRPr sz="2000" b="1">
                <a:solidFill>
                  <a:schemeClr val="dk2"/>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 name="Foliennummernplatzhalter 1">
            <a:extLst>
              <a:ext uri="{FF2B5EF4-FFF2-40B4-BE49-F238E27FC236}">
                <a16:creationId xmlns:a16="http://schemas.microsoft.com/office/drawing/2014/main" id="{DE9549DB-BCA7-D68B-61AE-7CBA86A0D0C0}"/>
              </a:ext>
            </a:extLst>
          </p:cNvPr>
          <p:cNvSpPr>
            <a:spLocks noGrp="1"/>
          </p:cNvSpPr>
          <p:nvPr>
            <p:ph type="sldNum" sz="quarter" idx="22"/>
          </p:nvPr>
        </p:nvSpPr>
        <p:spPr/>
        <p:txBody>
          <a:bodyPr/>
          <a:lstStyle/>
          <a:p>
            <a:fld id="{59389E22-1A4B-41B3-A470-15C4FE97CB72}"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1">
  <p:cSld name="CUSTOM_6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18"/>
          <p:cNvSpPr/>
          <p:nvPr/>
        </p:nvSpPr>
        <p:spPr>
          <a:xfrm>
            <a:off x="-7950" y="-7950"/>
            <a:ext cx="9159900" cy="5159400"/>
          </a:xfrm>
          <a:prstGeom prst="rect">
            <a:avLst/>
          </a:prstGeom>
          <a:solidFill>
            <a:srgbClr val="000000">
              <a:alpha val="57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7" name="Google Shape;97;p18"/>
          <p:cNvSpPr txBox="1">
            <a:spLocks noGrp="1"/>
          </p:cNvSpPr>
          <p:nvPr>
            <p:ph type="subTitle" idx="1"/>
          </p:nvPr>
        </p:nvSpPr>
        <p:spPr>
          <a:xfrm>
            <a:off x="1232825" y="1616423"/>
            <a:ext cx="6844200" cy="53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 name="Google Shape;98;p18"/>
          <p:cNvSpPr txBox="1">
            <a:spLocks noGrp="1"/>
          </p:cNvSpPr>
          <p:nvPr>
            <p:ph type="subTitle" idx="2"/>
          </p:nvPr>
        </p:nvSpPr>
        <p:spPr>
          <a:xfrm>
            <a:off x="1232825" y="2731127"/>
            <a:ext cx="68442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 name="Google Shape;99;p18"/>
          <p:cNvSpPr txBox="1">
            <a:spLocks noGrp="1"/>
          </p:cNvSpPr>
          <p:nvPr>
            <p:ph type="subTitle" idx="3"/>
          </p:nvPr>
        </p:nvSpPr>
        <p:spPr>
          <a:xfrm>
            <a:off x="1232825" y="3851626"/>
            <a:ext cx="68442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 name="Google Shape;100;p18"/>
          <p:cNvSpPr txBox="1">
            <a:spLocks noGrp="1"/>
          </p:cNvSpPr>
          <p:nvPr>
            <p:ph type="subTitle" idx="4"/>
          </p:nvPr>
        </p:nvSpPr>
        <p:spPr>
          <a:xfrm>
            <a:off x="1232825" y="1159597"/>
            <a:ext cx="6844200" cy="530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Raleway"/>
              <a:buNone/>
              <a:defRPr sz="2000" b="1">
                <a:solidFill>
                  <a:schemeClr val="dk2"/>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01" name="Google Shape;101;p18"/>
          <p:cNvSpPr txBox="1">
            <a:spLocks noGrp="1"/>
          </p:cNvSpPr>
          <p:nvPr>
            <p:ph type="subTitle" idx="5"/>
          </p:nvPr>
        </p:nvSpPr>
        <p:spPr>
          <a:xfrm>
            <a:off x="1232825" y="2273927"/>
            <a:ext cx="68442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Raleway"/>
              <a:buNone/>
              <a:defRPr sz="2000" b="1">
                <a:solidFill>
                  <a:schemeClr val="dk2"/>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02" name="Google Shape;102;p18"/>
          <p:cNvSpPr txBox="1">
            <a:spLocks noGrp="1"/>
          </p:cNvSpPr>
          <p:nvPr>
            <p:ph type="subTitle" idx="6"/>
          </p:nvPr>
        </p:nvSpPr>
        <p:spPr>
          <a:xfrm>
            <a:off x="1232825" y="3394426"/>
            <a:ext cx="68442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Raleway"/>
              <a:buNone/>
              <a:defRPr sz="2000" b="1">
                <a:solidFill>
                  <a:schemeClr val="dk2"/>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 name="Foliennummernplatzhalter 1">
            <a:extLst>
              <a:ext uri="{FF2B5EF4-FFF2-40B4-BE49-F238E27FC236}">
                <a16:creationId xmlns:a16="http://schemas.microsoft.com/office/drawing/2014/main" id="{CD368AE8-B214-573E-0A47-78BE0983727D}"/>
              </a:ext>
            </a:extLst>
          </p:cNvPr>
          <p:cNvSpPr>
            <a:spLocks noGrp="1"/>
          </p:cNvSpPr>
          <p:nvPr>
            <p:ph type="sldNum" sz="quarter" idx="10"/>
          </p:nvPr>
        </p:nvSpPr>
        <p:spPr/>
        <p:txBody>
          <a:bodyPr/>
          <a:lstStyle/>
          <a:p>
            <a:fld id="{59389E22-1A4B-41B3-A470-15C4FE97CB72}"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CUSTOM_6_2">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1"/>
          <p:cNvSpPr/>
          <p:nvPr/>
        </p:nvSpPr>
        <p:spPr>
          <a:xfrm>
            <a:off x="-7950" y="-7950"/>
            <a:ext cx="9159900" cy="5159400"/>
          </a:xfrm>
          <a:prstGeom prst="rect">
            <a:avLst/>
          </a:prstGeom>
          <a:solidFill>
            <a:srgbClr val="000000">
              <a:alpha val="57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6" name="Google Shape;126;p21"/>
          <p:cNvSpPr txBox="1">
            <a:spLocks noGrp="1"/>
          </p:cNvSpPr>
          <p:nvPr>
            <p:ph type="subTitle" idx="1"/>
          </p:nvPr>
        </p:nvSpPr>
        <p:spPr>
          <a:xfrm>
            <a:off x="1892618" y="288085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subTitle" idx="2"/>
          </p:nvPr>
        </p:nvSpPr>
        <p:spPr>
          <a:xfrm>
            <a:off x="1892618" y="40358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1"/>
          <p:cNvSpPr txBox="1">
            <a:spLocks noGrp="1"/>
          </p:cNvSpPr>
          <p:nvPr>
            <p:ph type="subTitle" idx="3"/>
          </p:nvPr>
        </p:nvSpPr>
        <p:spPr>
          <a:xfrm>
            <a:off x="5670743" y="40358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subTitle" idx="4"/>
          </p:nvPr>
        </p:nvSpPr>
        <p:spPr>
          <a:xfrm>
            <a:off x="1892618" y="2515300"/>
            <a:ext cx="2305500" cy="5187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Font typeface="Raleway"/>
              <a:buNone/>
              <a:defRPr sz="2000" b="1">
                <a:solidFill>
                  <a:schemeClr val="dk2"/>
                </a:solidFill>
                <a:latin typeface="Raleway"/>
                <a:ea typeface="Raleway"/>
                <a:cs typeface="Raleway"/>
                <a:sym typeface="Raleway"/>
              </a:defRPr>
            </a:lvl1pPr>
            <a:lvl2pPr lvl="1" algn="ctr" rtl="0">
              <a:lnSpc>
                <a:spcPct val="100000"/>
              </a:lnSpc>
              <a:spcBef>
                <a:spcPts val="0"/>
              </a:spcBef>
              <a:spcAft>
                <a:spcPts val="0"/>
              </a:spcAft>
              <a:buSzPts val="2600"/>
              <a:buFont typeface="Raleway"/>
              <a:buNone/>
              <a:defRPr sz="2600" b="1">
                <a:latin typeface="Raleway"/>
                <a:ea typeface="Raleway"/>
                <a:cs typeface="Raleway"/>
                <a:sym typeface="Raleway"/>
              </a:defRPr>
            </a:lvl2pPr>
            <a:lvl3pPr lvl="2" algn="ctr" rtl="0">
              <a:lnSpc>
                <a:spcPct val="100000"/>
              </a:lnSpc>
              <a:spcBef>
                <a:spcPts val="0"/>
              </a:spcBef>
              <a:spcAft>
                <a:spcPts val="0"/>
              </a:spcAft>
              <a:buSzPts val="2600"/>
              <a:buFont typeface="Raleway"/>
              <a:buNone/>
              <a:defRPr sz="2600" b="1">
                <a:latin typeface="Raleway"/>
                <a:ea typeface="Raleway"/>
                <a:cs typeface="Raleway"/>
                <a:sym typeface="Raleway"/>
              </a:defRPr>
            </a:lvl3pPr>
            <a:lvl4pPr lvl="3" algn="ctr" rtl="0">
              <a:lnSpc>
                <a:spcPct val="100000"/>
              </a:lnSpc>
              <a:spcBef>
                <a:spcPts val="0"/>
              </a:spcBef>
              <a:spcAft>
                <a:spcPts val="0"/>
              </a:spcAft>
              <a:buSzPts val="2600"/>
              <a:buFont typeface="Raleway"/>
              <a:buNone/>
              <a:defRPr sz="2600" b="1">
                <a:latin typeface="Raleway"/>
                <a:ea typeface="Raleway"/>
                <a:cs typeface="Raleway"/>
                <a:sym typeface="Raleway"/>
              </a:defRPr>
            </a:lvl4pPr>
            <a:lvl5pPr lvl="4" algn="ctr" rtl="0">
              <a:lnSpc>
                <a:spcPct val="100000"/>
              </a:lnSpc>
              <a:spcBef>
                <a:spcPts val="0"/>
              </a:spcBef>
              <a:spcAft>
                <a:spcPts val="0"/>
              </a:spcAft>
              <a:buSzPts val="2600"/>
              <a:buFont typeface="Raleway"/>
              <a:buNone/>
              <a:defRPr sz="2600" b="1">
                <a:latin typeface="Raleway"/>
                <a:ea typeface="Raleway"/>
                <a:cs typeface="Raleway"/>
                <a:sym typeface="Raleway"/>
              </a:defRPr>
            </a:lvl5pPr>
            <a:lvl6pPr lvl="5" algn="ctr" rtl="0">
              <a:lnSpc>
                <a:spcPct val="100000"/>
              </a:lnSpc>
              <a:spcBef>
                <a:spcPts val="0"/>
              </a:spcBef>
              <a:spcAft>
                <a:spcPts val="0"/>
              </a:spcAft>
              <a:buSzPts val="2600"/>
              <a:buFont typeface="Raleway"/>
              <a:buNone/>
              <a:defRPr sz="2600" b="1">
                <a:latin typeface="Raleway"/>
                <a:ea typeface="Raleway"/>
                <a:cs typeface="Raleway"/>
                <a:sym typeface="Raleway"/>
              </a:defRPr>
            </a:lvl6pPr>
            <a:lvl7pPr lvl="6" algn="ctr" rtl="0">
              <a:lnSpc>
                <a:spcPct val="100000"/>
              </a:lnSpc>
              <a:spcBef>
                <a:spcPts val="0"/>
              </a:spcBef>
              <a:spcAft>
                <a:spcPts val="0"/>
              </a:spcAft>
              <a:buSzPts val="2600"/>
              <a:buFont typeface="Raleway"/>
              <a:buNone/>
              <a:defRPr sz="2600" b="1">
                <a:latin typeface="Raleway"/>
                <a:ea typeface="Raleway"/>
                <a:cs typeface="Raleway"/>
                <a:sym typeface="Raleway"/>
              </a:defRPr>
            </a:lvl7pPr>
            <a:lvl8pPr lvl="7" algn="ctr" rtl="0">
              <a:lnSpc>
                <a:spcPct val="100000"/>
              </a:lnSpc>
              <a:spcBef>
                <a:spcPts val="0"/>
              </a:spcBef>
              <a:spcAft>
                <a:spcPts val="0"/>
              </a:spcAft>
              <a:buSzPts val="2600"/>
              <a:buFont typeface="Raleway"/>
              <a:buNone/>
              <a:defRPr sz="2600" b="1">
                <a:latin typeface="Raleway"/>
                <a:ea typeface="Raleway"/>
                <a:cs typeface="Raleway"/>
                <a:sym typeface="Raleway"/>
              </a:defRPr>
            </a:lvl8pPr>
            <a:lvl9pPr lvl="8" algn="ctr" rtl="0">
              <a:lnSpc>
                <a:spcPct val="100000"/>
              </a:lnSpc>
              <a:spcBef>
                <a:spcPts val="0"/>
              </a:spcBef>
              <a:spcAft>
                <a:spcPts val="0"/>
              </a:spcAft>
              <a:buSzPts val="2600"/>
              <a:buFont typeface="Raleway"/>
              <a:buNone/>
              <a:defRPr sz="2600" b="1">
                <a:latin typeface="Raleway"/>
                <a:ea typeface="Raleway"/>
                <a:cs typeface="Raleway"/>
                <a:sym typeface="Raleway"/>
              </a:defRPr>
            </a:lvl9pPr>
          </a:lstStyle>
          <a:p>
            <a:endParaRPr/>
          </a:p>
        </p:txBody>
      </p:sp>
      <p:sp>
        <p:nvSpPr>
          <p:cNvPr id="130" name="Google Shape;130;p21"/>
          <p:cNvSpPr txBox="1">
            <a:spLocks noGrp="1"/>
          </p:cNvSpPr>
          <p:nvPr>
            <p:ph type="subTitle" idx="5"/>
          </p:nvPr>
        </p:nvSpPr>
        <p:spPr>
          <a:xfrm>
            <a:off x="1892618" y="3670325"/>
            <a:ext cx="2305500" cy="5187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Font typeface="Raleway"/>
              <a:buNone/>
              <a:defRPr sz="2000" b="1">
                <a:solidFill>
                  <a:schemeClr val="dk2"/>
                </a:solidFill>
                <a:latin typeface="Raleway"/>
                <a:ea typeface="Raleway"/>
                <a:cs typeface="Raleway"/>
                <a:sym typeface="Raleway"/>
              </a:defRPr>
            </a:lvl1pPr>
            <a:lvl2pPr lvl="1" algn="ctr" rtl="0">
              <a:lnSpc>
                <a:spcPct val="100000"/>
              </a:lnSpc>
              <a:spcBef>
                <a:spcPts val="0"/>
              </a:spcBef>
              <a:spcAft>
                <a:spcPts val="0"/>
              </a:spcAft>
              <a:buSzPts val="2600"/>
              <a:buFont typeface="Raleway"/>
              <a:buNone/>
              <a:defRPr sz="2600" b="1">
                <a:latin typeface="Raleway"/>
                <a:ea typeface="Raleway"/>
                <a:cs typeface="Raleway"/>
                <a:sym typeface="Raleway"/>
              </a:defRPr>
            </a:lvl2pPr>
            <a:lvl3pPr lvl="2" algn="ctr" rtl="0">
              <a:lnSpc>
                <a:spcPct val="100000"/>
              </a:lnSpc>
              <a:spcBef>
                <a:spcPts val="0"/>
              </a:spcBef>
              <a:spcAft>
                <a:spcPts val="0"/>
              </a:spcAft>
              <a:buSzPts val="2600"/>
              <a:buFont typeface="Raleway"/>
              <a:buNone/>
              <a:defRPr sz="2600" b="1">
                <a:latin typeface="Raleway"/>
                <a:ea typeface="Raleway"/>
                <a:cs typeface="Raleway"/>
                <a:sym typeface="Raleway"/>
              </a:defRPr>
            </a:lvl3pPr>
            <a:lvl4pPr lvl="3" algn="ctr" rtl="0">
              <a:lnSpc>
                <a:spcPct val="100000"/>
              </a:lnSpc>
              <a:spcBef>
                <a:spcPts val="0"/>
              </a:spcBef>
              <a:spcAft>
                <a:spcPts val="0"/>
              </a:spcAft>
              <a:buSzPts val="2600"/>
              <a:buFont typeface="Raleway"/>
              <a:buNone/>
              <a:defRPr sz="2600" b="1">
                <a:latin typeface="Raleway"/>
                <a:ea typeface="Raleway"/>
                <a:cs typeface="Raleway"/>
                <a:sym typeface="Raleway"/>
              </a:defRPr>
            </a:lvl4pPr>
            <a:lvl5pPr lvl="4" algn="ctr" rtl="0">
              <a:lnSpc>
                <a:spcPct val="100000"/>
              </a:lnSpc>
              <a:spcBef>
                <a:spcPts val="0"/>
              </a:spcBef>
              <a:spcAft>
                <a:spcPts val="0"/>
              </a:spcAft>
              <a:buSzPts val="2600"/>
              <a:buFont typeface="Raleway"/>
              <a:buNone/>
              <a:defRPr sz="2600" b="1">
                <a:latin typeface="Raleway"/>
                <a:ea typeface="Raleway"/>
                <a:cs typeface="Raleway"/>
                <a:sym typeface="Raleway"/>
              </a:defRPr>
            </a:lvl5pPr>
            <a:lvl6pPr lvl="5" algn="ctr" rtl="0">
              <a:lnSpc>
                <a:spcPct val="100000"/>
              </a:lnSpc>
              <a:spcBef>
                <a:spcPts val="0"/>
              </a:spcBef>
              <a:spcAft>
                <a:spcPts val="0"/>
              </a:spcAft>
              <a:buSzPts val="2600"/>
              <a:buFont typeface="Raleway"/>
              <a:buNone/>
              <a:defRPr sz="2600" b="1">
                <a:latin typeface="Raleway"/>
                <a:ea typeface="Raleway"/>
                <a:cs typeface="Raleway"/>
                <a:sym typeface="Raleway"/>
              </a:defRPr>
            </a:lvl6pPr>
            <a:lvl7pPr lvl="6" algn="ctr" rtl="0">
              <a:lnSpc>
                <a:spcPct val="100000"/>
              </a:lnSpc>
              <a:spcBef>
                <a:spcPts val="0"/>
              </a:spcBef>
              <a:spcAft>
                <a:spcPts val="0"/>
              </a:spcAft>
              <a:buSzPts val="2600"/>
              <a:buFont typeface="Raleway"/>
              <a:buNone/>
              <a:defRPr sz="2600" b="1">
                <a:latin typeface="Raleway"/>
                <a:ea typeface="Raleway"/>
                <a:cs typeface="Raleway"/>
                <a:sym typeface="Raleway"/>
              </a:defRPr>
            </a:lvl7pPr>
            <a:lvl8pPr lvl="7" algn="ctr" rtl="0">
              <a:lnSpc>
                <a:spcPct val="100000"/>
              </a:lnSpc>
              <a:spcBef>
                <a:spcPts val="0"/>
              </a:spcBef>
              <a:spcAft>
                <a:spcPts val="0"/>
              </a:spcAft>
              <a:buSzPts val="2600"/>
              <a:buFont typeface="Raleway"/>
              <a:buNone/>
              <a:defRPr sz="2600" b="1">
                <a:latin typeface="Raleway"/>
                <a:ea typeface="Raleway"/>
                <a:cs typeface="Raleway"/>
                <a:sym typeface="Raleway"/>
              </a:defRPr>
            </a:lvl8pPr>
            <a:lvl9pPr lvl="8" algn="ctr" rtl="0">
              <a:lnSpc>
                <a:spcPct val="100000"/>
              </a:lnSpc>
              <a:spcBef>
                <a:spcPts val="0"/>
              </a:spcBef>
              <a:spcAft>
                <a:spcPts val="0"/>
              </a:spcAft>
              <a:buSzPts val="2600"/>
              <a:buFont typeface="Raleway"/>
              <a:buNone/>
              <a:defRPr sz="2600" b="1">
                <a:latin typeface="Raleway"/>
                <a:ea typeface="Raleway"/>
                <a:cs typeface="Raleway"/>
                <a:sym typeface="Raleway"/>
              </a:defRPr>
            </a:lvl9pPr>
          </a:lstStyle>
          <a:p>
            <a:endParaRPr/>
          </a:p>
        </p:txBody>
      </p:sp>
      <p:sp>
        <p:nvSpPr>
          <p:cNvPr id="131" name="Google Shape;131;p21"/>
          <p:cNvSpPr txBox="1">
            <a:spLocks noGrp="1"/>
          </p:cNvSpPr>
          <p:nvPr>
            <p:ph type="subTitle" idx="6"/>
          </p:nvPr>
        </p:nvSpPr>
        <p:spPr>
          <a:xfrm>
            <a:off x="5670743" y="3670325"/>
            <a:ext cx="2305500" cy="5187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Font typeface="Raleway"/>
              <a:buNone/>
              <a:defRPr sz="2000" b="1">
                <a:solidFill>
                  <a:schemeClr val="dk2"/>
                </a:solidFill>
                <a:latin typeface="Raleway"/>
                <a:ea typeface="Raleway"/>
                <a:cs typeface="Raleway"/>
                <a:sym typeface="Raleway"/>
              </a:defRPr>
            </a:lvl1pPr>
            <a:lvl2pPr lvl="1" algn="ctr" rtl="0">
              <a:lnSpc>
                <a:spcPct val="100000"/>
              </a:lnSpc>
              <a:spcBef>
                <a:spcPts val="0"/>
              </a:spcBef>
              <a:spcAft>
                <a:spcPts val="0"/>
              </a:spcAft>
              <a:buSzPts val="2600"/>
              <a:buFont typeface="Raleway"/>
              <a:buNone/>
              <a:defRPr sz="2600" b="1">
                <a:latin typeface="Raleway"/>
                <a:ea typeface="Raleway"/>
                <a:cs typeface="Raleway"/>
                <a:sym typeface="Raleway"/>
              </a:defRPr>
            </a:lvl2pPr>
            <a:lvl3pPr lvl="2" algn="ctr" rtl="0">
              <a:lnSpc>
                <a:spcPct val="100000"/>
              </a:lnSpc>
              <a:spcBef>
                <a:spcPts val="0"/>
              </a:spcBef>
              <a:spcAft>
                <a:spcPts val="0"/>
              </a:spcAft>
              <a:buSzPts val="2600"/>
              <a:buFont typeface="Raleway"/>
              <a:buNone/>
              <a:defRPr sz="2600" b="1">
                <a:latin typeface="Raleway"/>
                <a:ea typeface="Raleway"/>
                <a:cs typeface="Raleway"/>
                <a:sym typeface="Raleway"/>
              </a:defRPr>
            </a:lvl3pPr>
            <a:lvl4pPr lvl="3" algn="ctr" rtl="0">
              <a:lnSpc>
                <a:spcPct val="100000"/>
              </a:lnSpc>
              <a:spcBef>
                <a:spcPts val="0"/>
              </a:spcBef>
              <a:spcAft>
                <a:spcPts val="0"/>
              </a:spcAft>
              <a:buSzPts val="2600"/>
              <a:buFont typeface="Raleway"/>
              <a:buNone/>
              <a:defRPr sz="2600" b="1">
                <a:latin typeface="Raleway"/>
                <a:ea typeface="Raleway"/>
                <a:cs typeface="Raleway"/>
                <a:sym typeface="Raleway"/>
              </a:defRPr>
            </a:lvl4pPr>
            <a:lvl5pPr lvl="4" algn="ctr" rtl="0">
              <a:lnSpc>
                <a:spcPct val="100000"/>
              </a:lnSpc>
              <a:spcBef>
                <a:spcPts val="0"/>
              </a:spcBef>
              <a:spcAft>
                <a:spcPts val="0"/>
              </a:spcAft>
              <a:buSzPts val="2600"/>
              <a:buFont typeface="Raleway"/>
              <a:buNone/>
              <a:defRPr sz="2600" b="1">
                <a:latin typeface="Raleway"/>
                <a:ea typeface="Raleway"/>
                <a:cs typeface="Raleway"/>
                <a:sym typeface="Raleway"/>
              </a:defRPr>
            </a:lvl5pPr>
            <a:lvl6pPr lvl="5" algn="ctr" rtl="0">
              <a:lnSpc>
                <a:spcPct val="100000"/>
              </a:lnSpc>
              <a:spcBef>
                <a:spcPts val="0"/>
              </a:spcBef>
              <a:spcAft>
                <a:spcPts val="0"/>
              </a:spcAft>
              <a:buSzPts val="2600"/>
              <a:buFont typeface="Raleway"/>
              <a:buNone/>
              <a:defRPr sz="2600" b="1">
                <a:latin typeface="Raleway"/>
                <a:ea typeface="Raleway"/>
                <a:cs typeface="Raleway"/>
                <a:sym typeface="Raleway"/>
              </a:defRPr>
            </a:lvl6pPr>
            <a:lvl7pPr lvl="6" algn="ctr" rtl="0">
              <a:lnSpc>
                <a:spcPct val="100000"/>
              </a:lnSpc>
              <a:spcBef>
                <a:spcPts val="0"/>
              </a:spcBef>
              <a:spcAft>
                <a:spcPts val="0"/>
              </a:spcAft>
              <a:buSzPts val="2600"/>
              <a:buFont typeface="Raleway"/>
              <a:buNone/>
              <a:defRPr sz="2600" b="1">
                <a:latin typeface="Raleway"/>
                <a:ea typeface="Raleway"/>
                <a:cs typeface="Raleway"/>
                <a:sym typeface="Raleway"/>
              </a:defRPr>
            </a:lvl7pPr>
            <a:lvl8pPr lvl="7" algn="ctr" rtl="0">
              <a:lnSpc>
                <a:spcPct val="100000"/>
              </a:lnSpc>
              <a:spcBef>
                <a:spcPts val="0"/>
              </a:spcBef>
              <a:spcAft>
                <a:spcPts val="0"/>
              </a:spcAft>
              <a:buSzPts val="2600"/>
              <a:buFont typeface="Raleway"/>
              <a:buNone/>
              <a:defRPr sz="2600" b="1">
                <a:latin typeface="Raleway"/>
                <a:ea typeface="Raleway"/>
                <a:cs typeface="Raleway"/>
                <a:sym typeface="Raleway"/>
              </a:defRPr>
            </a:lvl8pPr>
            <a:lvl9pPr lvl="8" algn="ctr" rtl="0">
              <a:lnSpc>
                <a:spcPct val="100000"/>
              </a:lnSpc>
              <a:spcBef>
                <a:spcPts val="0"/>
              </a:spcBef>
              <a:spcAft>
                <a:spcPts val="0"/>
              </a:spcAft>
              <a:buSzPts val="2600"/>
              <a:buFont typeface="Raleway"/>
              <a:buNone/>
              <a:defRPr sz="2600" b="1">
                <a:latin typeface="Raleway"/>
                <a:ea typeface="Raleway"/>
                <a:cs typeface="Raleway"/>
                <a:sym typeface="Raleway"/>
              </a:defRPr>
            </a:lvl9pPr>
          </a:lstStyle>
          <a:p>
            <a:endParaRPr/>
          </a:p>
        </p:txBody>
      </p:sp>
      <p:sp>
        <p:nvSpPr>
          <p:cNvPr id="132" name="Google Shape;132;p21"/>
          <p:cNvSpPr txBox="1">
            <a:spLocks noGrp="1"/>
          </p:cNvSpPr>
          <p:nvPr>
            <p:ph type="subTitle" idx="7"/>
          </p:nvPr>
        </p:nvSpPr>
        <p:spPr>
          <a:xfrm>
            <a:off x="1892618" y="17258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1"/>
          <p:cNvSpPr txBox="1">
            <a:spLocks noGrp="1"/>
          </p:cNvSpPr>
          <p:nvPr>
            <p:ph type="subTitle" idx="8"/>
          </p:nvPr>
        </p:nvSpPr>
        <p:spPr>
          <a:xfrm>
            <a:off x="5670743" y="17258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1"/>
          <p:cNvSpPr txBox="1">
            <a:spLocks noGrp="1"/>
          </p:cNvSpPr>
          <p:nvPr>
            <p:ph type="subTitle" idx="9"/>
          </p:nvPr>
        </p:nvSpPr>
        <p:spPr>
          <a:xfrm>
            <a:off x="5670743" y="28808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1"/>
          <p:cNvSpPr txBox="1">
            <a:spLocks noGrp="1"/>
          </p:cNvSpPr>
          <p:nvPr>
            <p:ph type="subTitle" idx="13"/>
          </p:nvPr>
        </p:nvSpPr>
        <p:spPr>
          <a:xfrm>
            <a:off x="1892618" y="1360310"/>
            <a:ext cx="2305500" cy="5187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Font typeface="Raleway"/>
              <a:buNone/>
              <a:defRPr sz="2000" b="1">
                <a:solidFill>
                  <a:schemeClr val="dk2"/>
                </a:solidFill>
                <a:latin typeface="Raleway"/>
                <a:ea typeface="Raleway"/>
                <a:cs typeface="Raleway"/>
                <a:sym typeface="Raleway"/>
              </a:defRPr>
            </a:lvl1pPr>
            <a:lvl2pPr lvl="1" algn="ctr" rtl="0">
              <a:lnSpc>
                <a:spcPct val="100000"/>
              </a:lnSpc>
              <a:spcBef>
                <a:spcPts val="0"/>
              </a:spcBef>
              <a:spcAft>
                <a:spcPts val="0"/>
              </a:spcAft>
              <a:buSzPts val="2600"/>
              <a:buFont typeface="Raleway"/>
              <a:buNone/>
              <a:defRPr sz="2600" b="1">
                <a:latin typeface="Raleway"/>
                <a:ea typeface="Raleway"/>
                <a:cs typeface="Raleway"/>
                <a:sym typeface="Raleway"/>
              </a:defRPr>
            </a:lvl2pPr>
            <a:lvl3pPr lvl="2" algn="ctr" rtl="0">
              <a:lnSpc>
                <a:spcPct val="100000"/>
              </a:lnSpc>
              <a:spcBef>
                <a:spcPts val="0"/>
              </a:spcBef>
              <a:spcAft>
                <a:spcPts val="0"/>
              </a:spcAft>
              <a:buSzPts val="2600"/>
              <a:buFont typeface="Raleway"/>
              <a:buNone/>
              <a:defRPr sz="2600" b="1">
                <a:latin typeface="Raleway"/>
                <a:ea typeface="Raleway"/>
                <a:cs typeface="Raleway"/>
                <a:sym typeface="Raleway"/>
              </a:defRPr>
            </a:lvl3pPr>
            <a:lvl4pPr lvl="3" algn="ctr" rtl="0">
              <a:lnSpc>
                <a:spcPct val="100000"/>
              </a:lnSpc>
              <a:spcBef>
                <a:spcPts val="0"/>
              </a:spcBef>
              <a:spcAft>
                <a:spcPts val="0"/>
              </a:spcAft>
              <a:buSzPts val="2600"/>
              <a:buFont typeface="Raleway"/>
              <a:buNone/>
              <a:defRPr sz="2600" b="1">
                <a:latin typeface="Raleway"/>
                <a:ea typeface="Raleway"/>
                <a:cs typeface="Raleway"/>
                <a:sym typeface="Raleway"/>
              </a:defRPr>
            </a:lvl4pPr>
            <a:lvl5pPr lvl="4" algn="ctr" rtl="0">
              <a:lnSpc>
                <a:spcPct val="100000"/>
              </a:lnSpc>
              <a:spcBef>
                <a:spcPts val="0"/>
              </a:spcBef>
              <a:spcAft>
                <a:spcPts val="0"/>
              </a:spcAft>
              <a:buSzPts val="2600"/>
              <a:buFont typeface="Raleway"/>
              <a:buNone/>
              <a:defRPr sz="2600" b="1">
                <a:latin typeface="Raleway"/>
                <a:ea typeface="Raleway"/>
                <a:cs typeface="Raleway"/>
                <a:sym typeface="Raleway"/>
              </a:defRPr>
            </a:lvl5pPr>
            <a:lvl6pPr lvl="5" algn="ctr" rtl="0">
              <a:lnSpc>
                <a:spcPct val="100000"/>
              </a:lnSpc>
              <a:spcBef>
                <a:spcPts val="0"/>
              </a:spcBef>
              <a:spcAft>
                <a:spcPts val="0"/>
              </a:spcAft>
              <a:buSzPts val="2600"/>
              <a:buFont typeface="Raleway"/>
              <a:buNone/>
              <a:defRPr sz="2600" b="1">
                <a:latin typeface="Raleway"/>
                <a:ea typeface="Raleway"/>
                <a:cs typeface="Raleway"/>
                <a:sym typeface="Raleway"/>
              </a:defRPr>
            </a:lvl6pPr>
            <a:lvl7pPr lvl="6" algn="ctr" rtl="0">
              <a:lnSpc>
                <a:spcPct val="100000"/>
              </a:lnSpc>
              <a:spcBef>
                <a:spcPts val="0"/>
              </a:spcBef>
              <a:spcAft>
                <a:spcPts val="0"/>
              </a:spcAft>
              <a:buSzPts val="2600"/>
              <a:buFont typeface="Raleway"/>
              <a:buNone/>
              <a:defRPr sz="2600" b="1">
                <a:latin typeface="Raleway"/>
                <a:ea typeface="Raleway"/>
                <a:cs typeface="Raleway"/>
                <a:sym typeface="Raleway"/>
              </a:defRPr>
            </a:lvl7pPr>
            <a:lvl8pPr lvl="7" algn="ctr" rtl="0">
              <a:lnSpc>
                <a:spcPct val="100000"/>
              </a:lnSpc>
              <a:spcBef>
                <a:spcPts val="0"/>
              </a:spcBef>
              <a:spcAft>
                <a:spcPts val="0"/>
              </a:spcAft>
              <a:buSzPts val="2600"/>
              <a:buFont typeface="Raleway"/>
              <a:buNone/>
              <a:defRPr sz="2600" b="1">
                <a:latin typeface="Raleway"/>
                <a:ea typeface="Raleway"/>
                <a:cs typeface="Raleway"/>
                <a:sym typeface="Raleway"/>
              </a:defRPr>
            </a:lvl8pPr>
            <a:lvl9pPr lvl="8" algn="ctr" rtl="0">
              <a:lnSpc>
                <a:spcPct val="100000"/>
              </a:lnSpc>
              <a:spcBef>
                <a:spcPts val="0"/>
              </a:spcBef>
              <a:spcAft>
                <a:spcPts val="0"/>
              </a:spcAft>
              <a:buSzPts val="2600"/>
              <a:buFont typeface="Raleway"/>
              <a:buNone/>
              <a:defRPr sz="2600" b="1">
                <a:latin typeface="Raleway"/>
                <a:ea typeface="Raleway"/>
                <a:cs typeface="Raleway"/>
                <a:sym typeface="Raleway"/>
              </a:defRPr>
            </a:lvl9pPr>
          </a:lstStyle>
          <a:p>
            <a:endParaRPr/>
          </a:p>
        </p:txBody>
      </p:sp>
      <p:sp>
        <p:nvSpPr>
          <p:cNvPr id="136" name="Google Shape;136;p21"/>
          <p:cNvSpPr txBox="1">
            <a:spLocks noGrp="1"/>
          </p:cNvSpPr>
          <p:nvPr>
            <p:ph type="subTitle" idx="14"/>
          </p:nvPr>
        </p:nvSpPr>
        <p:spPr>
          <a:xfrm>
            <a:off x="5670743" y="1360310"/>
            <a:ext cx="2305500" cy="5187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Font typeface="Raleway"/>
              <a:buNone/>
              <a:defRPr sz="2000" b="1">
                <a:solidFill>
                  <a:schemeClr val="dk2"/>
                </a:solidFill>
                <a:latin typeface="Raleway"/>
                <a:ea typeface="Raleway"/>
                <a:cs typeface="Raleway"/>
                <a:sym typeface="Raleway"/>
              </a:defRPr>
            </a:lvl1pPr>
            <a:lvl2pPr lvl="1" algn="ctr" rtl="0">
              <a:lnSpc>
                <a:spcPct val="100000"/>
              </a:lnSpc>
              <a:spcBef>
                <a:spcPts val="0"/>
              </a:spcBef>
              <a:spcAft>
                <a:spcPts val="0"/>
              </a:spcAft>
              <a:buSzPts val="2600"/>
              <a:buFont typeface="Raleway"/>
              <a:buNone/>
              <a:defRPr sz="2600" b="1">
                <a:latin typeface="Raleway"/>
                <a:ea typeface="Raleway"/>
                <a:cs typeface="Raleway"/>
                <a:sym typeface="Raleway"/>
              </a:defRPr>
            </a:lvl2pPr>
            <a:lvl3pPr lvl="2" algn="ctr" rtl="0">
              <a:lnSpc>
                <a:spcPct val="100000"/>
              </a:lnSpc>
              <a:spcBef>
                <a:spcPts val="0"/>
              </a:spcBef>
              <a:spcAft>
                <a:spcPts val="0"/>
              </a:spcAft>
              <a:buSzPts val="2600"/>
              <a:buFont typeface="Raleway"/>
              <a:buNone/>
              <a:defRPr sz="2600" b="1">
                <a:latin typeface="Raleway"/>
                <a:ea typeface="Raleway"/>
                <a:cs typeface="Raleway"/>
                <a:sym typeface="Raleway"/>
              </a:defRPr>
            </a:lvl3pPr>
            <a:lvl4pPr lvl="3" algn="ctr" rtl="0">
              <a:lnSpc>
                <a:spcPct val="100000"/>
              </a:lnSpc>
              <a:spcBef>
                <a:spcPts val="0"/>
              </a:spcBef>
              <a:spcAft>
                <a:spcPts val="0"/>
              </a:spcAft>
              <a:buSzPts val="2600"/>
              <a:buFont typeface="Raleway"/>
              <a:buNone/>
              <a:defRPr sz="2600" b="1">
                <a:latin typeface="Raleway"/>
                <a:ea typeface="Raleway"/>
                <a:cs typeface="Raleway"/>
                <a:sym typeface="Raleway"/>
              </a:defRPr>
            </a:lvl4pPr>
            <a:lvl5pPr lvl="4" algn="ctr" rtl="0">
              <a:lnSpc>
                <a:spcPct val="100000"/>
              </a:lnSpc>
              <a:spcBef>
                <a:spcPts val="0"/>
              </a:spcBef>
              <a:spcAft>
                <a:spcPts val="0"/>
              </a:spcAft>
              <a:buSzPts val="2600"/>
              <a:buFont typeface="Raleway"/>
              <a:buNone/>
              <a:defRPr sz="2600" b="1">
                <a:latin typeface="Raleway"/>
                <a:ea typeface="Raleway"/>
                <a:cs typeface="Raleway"/>
                <a:sym typeface="Raleway"/>
              </a:defRPr>
            </a:lvl5pPr>
            <a:lvl6pPr lvl="5" algn="ctr" rtl="0">
              <a:lnSpc>
                <a:spcPct val="100000"/>
              </a:lnSpc>
              <a:spcBef>
                <a:spcPts val="0"/>
              </a:spcBef>
              <a:spcAft>
                <a:spcPts val="0"/>
              </a:spcAft>
              <a:buSzPts val="2600"/>
              <a:buFont typeface="Raleway"/>
              <a:buNone/>
              <a:defRPr sz="2600" b="1">
                <a:latin typeface="Raleway"/>
                <a:ea typeface="Raleway"/>
                <a:cs typeface="Raleway"/>
                <a:sym typeface="Raleway"/>
              </a:defRPr>
            </a:lvl6pPr>
            <a:lvl7pPr lvl="6" algn="ctr" rtl="0">
              <a:lnSpc>
                <a:spcPct val="100000"/>
              </a:lnSpc>
              <a:spcBef>
                <a:spcPts val="0"/>
              </a:spcBef>
              <a:spcAft>
                <a:spcPts val="0"/>
              </a:spcAft>
              <a:buSzPts val="2600"/>
              <a:buFont typeface="Raleway"/>
              <a:buNone/>
              <a:defRPr sz="2600" b="1">
                <a:latin typeface="Raleway"/>
                <a:ea typeface="Raleway"/>
                <a:cs typeface="Raleway"/>
                <a:sym typeface="Raleway"/>
              </a:defRPr>
            </a:lvl7pPr>
            <a:lvl8pPr lvl="7" algn="ctr" rtl="0">
              <a:lnSpc>
                <a:spcPct val="100000"/>
              </a:lnSpc>
              <a:spcBef>
                <a:spcPts val="0"/>
              </a:spcBef>
              <a:spcAft>
                <a:spcPts val="0"/>
              </a:spcAft>
              <a:buSzPts val="2600"/>
              <a:buFont typeface="Raleway"/>
              <a:buNone/>
              <a:defRPr sz="2600" b="1">
                <a:latin typeface="Raleway"/>
                <a:ea typeface="Raleway"/>
                <a:cs typeface="Raleway"/>
                <a:sym typeface="Raleway"/>
              </a:defRPr>
            </a:lvl8pPr>
            <a:lvl9pPr lvl="8" algn="ctr" rtl="0">
              <a:lnSpc>
                <a:spcPct val="100000"/>
              </a:lnSpc>
              <a:spcBef>
                <a:spcPts val="0"/>
              </a:spcBef>
              <a:spcAft>
                <a:spcPts val="0"/>
              </a:spcAft>
              <a:buSzPts val="2600"/>
              <a:buFont typeface="Raleway"/>
              <a:buNone/>
              <a:defRPr sz="2600" b="1">
                <a:latin typeface="Raleway"/>
                <a:ea typeface="Raleway"/>
                <a:cs typeface="Raleway"/>
                <a:sym typeface="Raleway"/>
              </a:defRPr>
            </a:lvl9pPr>
          </a:lstStyle>
          <a:p>
            <a:endParaRPr/>
          </a:p>
        </p:txBody>
      </p:sp>
      <p:sp>
        <p:nvSpPr>
          <p:cNvPr id="137" name="Google Shape;137;p21"/>
          <p:cNvSpPr txBox="1">
            <a:spLocks noGrp="1"/>
          </p:cNvSpPr>
          <p:nvPr>
            <p:ph type="subTitle" idx="15"/>
          </p:nvPr>
        </p:nvSpPr>
        <p:spPr>
          <a:xfrm>
            <a:off x="5670743" y="2515310"/>
            <a:ext cx="2305500" cy="5187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Font typeface="Raleway"/>
              <a:buNone/>
              <a:defRPr sz="2000" b="1">
                <a:solidFill>
                  <a:schemeClr val="dk2"/>
                </a:solidFill>
                <a:latin typeface="Raleway"/>
                <a:ea typeface="Raleway"/>
                <a:cs typeface="Raleway"/>
                <a:sym typeface="Raleway"/>
              </a:defRPr>
            </a:lvl1pPr>
            <a:lvl2pPr lvl="1" algn="ctr" rtl="0">
              <a:lnSpc>
                <a:spcPct val="100000"/>
              </a:lnSpc>
              <a:spcBef>
                <a:spcPts val="0"/>
              </a:spcBef>
              <a:spcAft>
                <a:spcPts val="0"/>
              </a:spcAft>
              <a:buSzPts val="2600"/>
              <a:buFont typeface="Raleway"/>
              <a:buNone/>
              <a:defRPr sz="2600" b="1">
                <a:latin typeface="Raleway"/>
                <a:ea typeface="Raleway"/>
                <a:cs typeface="Raleway"/>
                <a:sym typeface="Raleway"/>
              </a:defRPr>
            </a:lvl2pPr>
            <a:lvl3pPr lvl="2" algn="ctr" rtl="0">
              <a:lnSpc>
                <a:spcPct val="100000"/>
              </a:lnSpc>
              <a:spcBef>
                <a:spcPts val="0"/>
              </a:spcBef>
              <a:spcAft>
                <a:spcPts val="0"/>
              </a:spcAft>
              <a:buSzPts val="2600"/>
              <a:buFont typeface="Raleway"/>
              <a:buNone/>
              <a:defRPr sz="2600" b="1">
                <a:latin typeface="Raleway"/>
                <a:ea typeface="Raleway"/>
                <a:cs typeface="Raleway"/>
                <a:sym typeface="Raleway"/>
              </a:defRPr>
            </a:lvl3pPr>
            <a:lvl4pPr lvl="3" algn="ctr" rtl="0">
              <a:lnSpc>
                <a:spcPct val="100000"/>
              </a:lnSpc>
              <a:spcBef>
                <a:spcPts val="0"/>
              </a:spcBef>
              <a:spcAft>
                <a:spcPts val="0"/>
              </a:spcAft>
              <a:buSzPts val="2600"/>
              <a:buFont typeface="Raleway"/>
              <a:buNone/>
              <a:defRPr sz="2600" b="1">
                <a:latin typeface="Raleway"/>
                <a:ea typeface="Raleway"/>
                <a:cs typeface="Raleway"/>
                <a:sym typeface="Raleway"/>
              </a:defRPr>
            </a:lvl4pPr>
            <a:lvl5pPr lvl="4" algn="ctr" rtl="0">
              <a:lnSpc>
                <a:spcPct val="100000"/>
              </a:lnSpc>
              <a:spcBef>
                <a:spcPts val="0"/>
              </a:spcBef>
              <a:spcAft>
                <a:spcPts val="0"/>
              </a:spcAft>
              <a:buSzPts val="2600"/>
              <a:buFont typeface="Raleway"/>
              <a:buNone/>
              <a:defRPr sz="2600" b="1">
                <a:latin typeface="Raleway"/>
                <a:ea typeface="Raleway"/>
                <a:cs typeface="Raleway"/>
                <a:sym typeface="Raleway"/>
              </a:defRPr>
            </a:lvl5pPr>
            <a:lvl6pPr lvl="5" algn="ctr" rtl="0">
              <a:lnSpc>
                <a:spcPct val="100000"/>
              </a:lnSpc>
              <a:spcBef>
                <a:spcPts val="0"/>
              </a:spcBef>
              <a:spcAft>
                <a:spcPts val="0"/>
              </a:spcAft>
              <a:buSzPts val="2600"/>
              <a:buFont typeface="Raleway"/>
              <a:buNone/>
              <a:defRPr sz="2600" b="1">
                <a:latin typeface="Raleway"/>
                <a:ea typeface="Raleway"/>
                <a:cs typeface="Raleway"/>
                <a:sym typeface="Raleway"/>
              </a:defRPr>
            </a:lvl6pPr>
            <a:lvl7pPr lvl="6" algn="ctr" rtl="0">
              <a:lnSpc>
                <a:spcPct val="100000"/>
              </a:lnSpc>
              <a:spcBef>
                <a:spcPts val="0"/>
              </a:spcBef>
              <a:spcAft>
                <a:spcPts val="0"/>
              </a:spcAft>
              <a:buSzPts val="2600"/>
              <a:buFont typeface="Raleway"/>
              <a:buNone/>
              <a:defRPr sz="2600" b="1">
                <a:latin typeface="Raleway"/>
                <a:ea typeface="Raleway"/>
                <a:cs typeface="Raleway"/>
                <a:sym typeface="Raleway"/>
              </a:defRPr>
            </a:lvl7pPr>
            <a:lvl8pPr lvl="7" algn="ctr" rtl="0">
              <a:lnSpc>
                <a:spcPct val="100000"/>
              </a:lnSpc>
              <a:spcBef>
                <a:spcPts val="0"/>
              </a:spcBef>
              <a:spcAft>
                <a:spcPts val="0"/>
              </a:spcAft>
              <a:buSzPts val="2600"/>
              <a:buFont typeface="Raleway"/>
              <a:buNone/>
              <a:defRPr sz="2600" b="1">
                <a:latin typeface="Raleway"/>
                <a:ea typeface="Raleway"/>
                <a:cs typeface="Raleway"/>
                <a:sym typeface="Raleway"/>
              </a:defRPr>
            </a:lvl8pPr>
            <a:lvl9pPr lvl="8" algn="ctr" rtl="0">
              <a:lnSpc>
                <a:spcPct val="100000"/>
              </a:lnSpc>
              <a:spcBef>
                <a:spcPts val="0"/>
              </a:spcBef>
              <a:spcAft>
                <a:spcPts val="0"/>
              </a:spcAft>
              <a:buSzPts val="2600"/>
              <a:buFont typeface="Raleway"/>
              <a:buNone/>
              <a:defRPr sz="2600" b="1">
                <a:latin typeface="Raleway"/>
                <a:ea typeface="Raleway"/>
                <a:cs typeface="Raleway"/>
                <a:sym typeface="Raleway"/>
              </a:defRPr>
            </a:lvl9pPr>
          </a:lstStyle>
          <a:p>
            <a:endParaRPr/>
          </a:p>
        </p:txBody>
      </p:sp>
      <p:sp>
        <p:nvSpPr>
          <p:cNvPr id="2" name="Foliennummernplatzhalter 1">
            <a:extLst>
              <a:ext uri="{FF2B5EF4-FFF2-40B4-BE49-F238E27FC236}">
                <a16:creationId xmlns:a16="http://schemas.microsoft.com/office/drawing/2014/main" id="{A53FBB78-E1AF-A8B7-8074-052BBD818F20}"/>
              </a:ext>
            </a:extLst>
          </p:cNvPr>
          <p:cNvSpPr>
            <a:spLocks noGrp="1"/>
          </p:cNvSpPr>
          <p:nvPr>
            <p:ph type="sldNum" sz="quarter" idx="16"/>
          </p:nvPr>
        </p:nvSpPr>
        <p:spPr/>
        <p:txBody>
          <a:bodyPr/>
          <a:lstStyle/>
          <a:p>
            <a:fld id="{59389E22-1A4B-41B3-A470-15C4FE97CB72}"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7">
    <p:bg>
      <p:bgPr>
        <a:blipFill>
          <a:blip r:embed="rId2">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4"/>
          <p:cNvSpPr/>
          <p:nvPr/>
        </p:nvSpPr>
        <p:spPr>
          <a:xfrm>
            <a:off x="-7950" y="-7950"/>
            <a:ext cx="9159900" cy="5159400"/>
          </a:xfrm>
          <a:prstGeom prst="rect">
            <a:avLst/>
          </a:prstGeom>
          <a:solidFill>
            <a:srgbClr val="000000">
              <a:alpha val="3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Foliennummernplatzhalter 1">
            <a:extLst>
              <a:ext uri="{FF2B5EF4-FFF2-40B4-BE49-F238E27FC236}">
                <a16:creationId xmlns:a16="http://schemas.microsoft.com/office/drawing/2014/main" id="{FCC944E9-FFCA-3CFA-85B4-3494F4C77279}"/>
              </a:ext>
            </a:extLst>
          </p:cNvPr>
          <p:cNvSpPr>
            <a:spLocks noGrp="1"/>
          </p:cNvSpPr>
          <p:nvPr>
            <p:ph type="sldNum" sz="quarter" idx="10"/>
          </p:nvPr>
        </p:nvSpPr>
        <p:spPr/>
        <p:txBody>
          <a:bodyPr/>
          <a:lstStyle/>
          <a:p>
            <a:fld id="{59389E22-1A4B-41B3-A470-15C4FE97CB72}"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Raleway"/>
              <a:buNone/>
              <a:defRPr sz="3000" b="1">
                <a:solidFill>
                  <a:schemeClr val="lt1"/>
                </a:solidFill>
                <a:latin typeface="Raleway"/>
                <a:ea typeface="Raleway"/>
                <a:cs typeface="Raleway"/>
                <a:sym typeface="Raleway"/>
              </a:defRPr>
            </a:lvl1pPr>
            <a:lvl2pPr lvl="1" rtl="0">
              <a:spcBef>
                <a:spcPts val="0"/>
              </a:spcBef>
              <a:spcAft>
                <a:spcPts val="0"/>
              </a:spcAft>
              <a:buClr>
                <a:schemeClr val="lt1"/>
              </a:buClr>
              <a:buSzPts val="3000"/>
              <a:buFont typeface="Raleway"/>
              <a:buNone/>
              <a:defRPr sz="3000" b="1">
                <a:solidFill>
                  <a:schemeClr val="lt1"/>
                </a:solidFill>
                <a:latin typeface="Raleway"/>
                <a:ea typeface="Raleway"/>
                <a:cs typeface="Raleway"/>
                <a:sym typeface="Raleway"/>
              </a:defRPr>
            </a:lvl2pPr>
            <a:lvl3pPr lvl="2" rtl="0">
              <a:spcBef>
                <a:spcPts val="0"/>
              </a:spcBef>
              <a:spcAft>
                <a:spcPts val="0"/>
              </a:spcAft>
              <a:buClr>
                <a:schemeClr val="lt1"/>
              </a:buClr>
              <a:buSzPts val="3000"/>
              <a:buFont typeface="Raleway"/>
              <a:buNone/>
              <a:defRPr sz="3000" b="1">
                <a:solidFill>
                  <a:schemeClr val="lt1"/>
                </a:solidFill>
                <a:latin typeface="Raleway"/>
                <a:ea typeface="Raleway"/>
                <a:cs typeface="Raleway"/>
                <a:sym typeface="Raleway"/>
              </a:defRPr>
            </a:lvl3pPr>
            <a:lvl4pPr lvl="3" rtl="0">
              <a:spcBef>
                <a:spcPts val="0"/>
              </a:spcBef>
              <a:spcAft>
                <a:spcPts val="0"/>
              </a:spcAft>
              <a:buClr>
                <a:schemeClr val="lt1"/>
              </a:buClr>
              <a:buSzPts val="3000"/>
              <a:buFont typeface="Raleway"/>
              <a:buNone/>
              <a:defRPr sz="3000" b="1">
                <a:solidFill>
                  <a:schemeClr val="lt1"/>
                </a:solidFill>
                <a:latin typeface="Raleway"/>
                <a:ea typeface="Raleway"/>
                <a:cs typeface="Raleway"/>
                <a:sym typeface="Raleway"/>
              </a:defRPr>
            </a:lvl4pPr>
            <a:lvl5pPr lvl="4" rtl="0">
              <a:spcBef>
                <a:spcPts val="0"/>
              </a:spcBef>
              <a:spcAft>
                <a:spcPts val="0"/>
              </a:spcAft>
              <a:buClr>
                <a:schemeClr val="lt1"/>
              </a:buClr>
              <a:buSzPts val="3000"/>
              <a:buFont typeface="Raleway"/>
              <a:buNone/>
              <a:defRPr sz="3000" b="1">
                <a:solidFill>
                  <a:schemeClr val="lt1"/>
                </a:solidFill>
                <a:latin typeface="Raleway"/>
                <a:ea typeface="Raleway"/>
                <a:cs typeface="Raleway"/>
                <a:sym typeface="Raleway"/>
              </a:defRPr>
            </a:lvl5pPr>
            <a:lvl6pPr lvl="5" rtl="0">
              <a:spcBef>
                <a:spcPts val="0"/>
              </a:spcBef>
              <a:spcAft>
                <a:spcPts val="0"/>
              </a:spcAft>
              <a:buClr>
                <a:schemeClr val="lt1"/>
              </a:buClr>
              <a:buSzPts val="3000"/>
              <a:buFont typeface="Raleway"/>
              <a:buNone/>
              <a:defRPr sz="3000" b="1">
                <a:solidFill>
                  <a:schemeClr val="lt1"/>
                </a:solidFill>
                <a:latin typeface="Raleway"/>
                <a:ea typeface="Raleway"/>
                <a:cs typeface="Raleway"/>
                <a:sym typeface="Raleway"/>
              </a:defRPr>
            </a:lvl6pPr>
            <a:lvl7pPr lvl="6" rtl="0">
              <a:spcBef>
                <a:spcPts val="0"/>
              </a:spcBef>
              <a:spcAft>
                <a:spcPts val="0"/>
              </a:spcAft>
              <a:buClr>
                <a:schemeClr val="lt1"/>
              </a:buClr>
              <a:buSzPts val="3000"/>
              <a:buFont typeface="Raleway"/>
              <a:buNone/>
              <a:defRPr sz="3000" b="1">
                <a:solidFill>
                  <a:schemeClr val="lt1"/>
                </a:solidFill>
                <a:latin typeface="Raleway"/>
                <a:ea typeface="Raleway"/>
                <a:cs typeface="Raleway"/>
                <a:sym typeface="Raleway"/>
              </a:defRPr>
            </a:lvl7pPr>
            <a:lvl8pPr lvl="7" rtl="0">
              <a:spcBef>
                <a:spcPts val="0"/>
              </a:spcBef>
              <a:spcAft>
                <a:spcPts val="0"/>
              </a:spcAft>
              <a:buClr>
                <a:schemeClr val="lt1"/>
              </a:buClr>
              <a:buSzPts val="3000"/>
              <a:buFont typeface="Raleway"/>
              <a:buNone/>
              <a:defRPr sz="3000" b="1">
                <a:solidFill>
                  <a:schemeClr val="lt1"/>
                </a:solidFill>
                <a:latin typeface="Raleway"/>
                <a:ea typeface="Raleway"/>
                <a:cs typeface="Raleway"/>
                <a:sym typeface="Raleway"/>
              </a:defRPr>
            </a:lvl8pPr>
            <a:lvl9pPr lvl="8" rtl="0">
              <a:spcBef>
                <a:spcPts val="0"/>
              </a:spcBef>
              <a:spcAft>
                <a:spcPts val="0"/>
              </a:spcAft>
              <a:buClr>
                <a:schemeClr val="lt1"/>
              </a:buClr>
              <a:buSzPts val="3000"/>
              <a:buFont typeface="Raleway"/>
              <a:buNone/>
              <a:defRPr sz="3000" b="1">
                <a:solidFill>
                  <a:schemeClr val="lt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Nobile"/>
              <a:buChar char="●"/>
              <a:defRPr>
                <a:solidFill>
                  <a:schemeClr val="lt1"/>
                </a:solidFill>
                <a:latin typeface="Nobile"/>
                <a:ea typeface="Nobile"/>
                <a:cs typeface="Nobile"/>
                <a:sym typeface="Nobile"/>
              </a:defRPr>
            </a:lvl1pPr>
            <a:lvl2pPr marL="914400" lvl="1" indent="-317500">
              <a:lnSpc>
                <a:spcPct val="115000"/>
              </a:lnSpc>
              <a:spcBef>
                <a:spcPts val="0"/>
              </a:spcBef>
              <a:spcAft>
                <a:spcPts val="0"/>
              </a:spcAft>
              <a:buClr>
                <a:schemeClr val="lt1"/>
              </a:buClr>
              <a:buSzPts val="1400"/>
              <a:buFont typeface="Nobile"/>
              <a:buChar char="○"/>
              <a:defRPr>
                <a:solidFill>
                  <a:schemeClr val="lt1"/>
                </a:solidFill>
                <a:latin typeface="Nobile"/>
                <a:ea typeface="Nobile"/>
                <a:cs typeface="Nobile"/>
                <a:sym typeface="Nobile"/>
              </a:defRPr>
            </a:lvl2pPr>
            <a:lvl3pPr marL="1371600" lvl="2" indent="-317500">
              <a:lnSpc>
                <a:spcPct val="115000"/>
              </a:lnSpc>
              <a:spcBef>
                <a:spcPts val="0"/>
              </a:spcBef>
              <a:spcAft>
                <a:spcPts val="0"/>
              </a:spcAft>
              <a:buClr>
                <a:schemeClr val="lt1"/>
              </a:buClr>
              <a:buSzPts val="1400"/>
              <a:buFont typeface="Nobile"/>
              <a:buChar char="■"/>
              <a:defRPr>
                <a:solidFill>
                  <a:schemeClr val="lt1"/>
                </a:solidFill>
                <a:latin typeface="Nobile"/>
                <a:ea typeface="Nobile"/>
                <a:cs typeface="Nobile"/>
                <a:sym typeface="Nobile"/>
              </a:defRPr>
            </a:lvl3pPr>
            <a:lvl4pPr marL="1828800" lvl="3" indent="-317500">
              <a:lnSpc>
                <a:spcPct val="115000"/>
              </a:lnSpc>
              <a:spcBef>
                <a:spcPts val="0"/>
              </a:spcBef>
              <a:spcAft>
                <a:spcPts val="0"/>
              </a:spcAft>
              <a:buClr>
                <a:schemeClr val="lt1"/>
              </a:buClr>
              <a:buSzPts val="1400"/>
              <a:buFont typeface="Nobile"/>
              <a:buChar char="●"/>
              <a:defRPr>
                <a:solidFill>
                  <a:schemeClr val="lt1"/>
                </a:solidFill>
                <a:latin typeface="Nobile"/>
                <a:ea typeface="Nobile"/>
                <a:cs typeface="Nobile"/>
                <a:sym typeface="Nobile"/>
              </a:defRPr>
            </a:lvl4pPr>
            <a:lvl5pPr marL="2286000" lvl="4" indent="-317500">
              <a:lnSpc>
                <a:spcPct val="115000"/>
              </a:lnSpc>
              <a:spcBef>
                <a:spcPts val="0"/>
              </a:spcBef>
              <a:spcAft>
                <a:spcPts val="0"/>
              </a:spcAft>
              <a:buClr>
                <a:schemeClr val="lt1"/>
              </a:buClr>
              <a:buSzPts val="1400"/>
              <a:buFont typeface="Nobile"/>
              <a:buChar char="○"/>
              <a:defRPr>
                <a:solidFill>
                  <a:schemeClr val="lt1"/>
                </a:solidFill>
                <a:latin typeface="Nobile"/>
                <a:ea typeface="Nobile"/>
                <a:cs typeface="Nobile"/>
                <a:sym typeface="Nobile"/>
              </a:defRPr>
            </a:lvl5pPr>
            <a:lvl6pPr marL="2743200" lvl="5" indent="-317500">
              <a:lnSpc>
                <a:spcPct val="115000"/>
              </a:lnSpc>
              <a:spcBef>
                <a:spcPts val="0"/>
              </a:spcBef>
              <a:spcAft>
                <a:spcPts val="0"/>
              </a:spcAft>
              <a:buClr>
                <a:schemeClr val="lt1"/>
              </a:buClr>
              <a:buSzPts val="1400"/>
              <a:buFont typeface="Nobile"/>
              <a:buChar char="■"/>
              <a:defRPr>
                <a:solidFill>
                  <a:schemeClr val="lt1"/>
                </a:solidFill>
                <a:latin typeface="Nobile"/>
                <a:ea typeface="Nobile"/>
                <a:cs typeface="Nobile"/>
                <a:sym typeface="Nobile"/>
              </a:defRPr>
            </a:lvl6pPr>
            <a:lvl7pPr marL="3200400" lvl="6" indent="-317500">
              <a:lnSpc>
                <a:spcPct val="115000"/>
              </a:lnSpc>
              <a:spcBef>
                <a:spcPts val="0"/>
              </a:spcBef>
              <a:spcAft>
                <a:spcPts val="0"/>
              </a:spcAft>
              <a:buClr>
                <a:schemeClr val="lt1"/>
              </a:buClr>
              <a:buSzPts val="1400"/>
              <a:buFont typeface="Nobile"/>
              <a:buChar char="●"/>
              <a:defRPr>
                <a:solidFill>
                  <a:schemeClr val="lt1"/>
                </a:solidFill>
                <a:latin typeface="Nobile"/>
                <a:ea typeface="Nobile"/>
                <a:cs typeface="Nobile"/>
                <a:sym typeface="Nobile"/>
              </a:defRPr>
            </a:lvl7pPr>
            <a:lvl8pPr marL="3657600" lvl="7" indent="-317500">
              <a:lnSpc>
                <a:spcPct val="115000"/>
              </a:lnSpc>
              <a:spcBef>
                <a:spcPts val="0"/>
              </a:spcBef>
              <a:spcAft>
                <a:spcPts val="0"/>
              </a:spcAft>
              <a:buClr>
                <a:schemeClr val="lt1"/>
              </a:buClr>
              <a:buSzPts val="1400"/>
              <a:buFont typeface="Nobile"/>
              <a:buChar char="○"/>
              <a:defRPr>
                <a:solidFill>
                  <a:schemeClr val="lt1"/>
                </a:solidFill>
                <a:latin typeface="Nobile"/>
                <a:ea typeface="Nobile"/>
                <a:cs typeface="Nobile"/>
                <a:sym typeface="Nobile"/>
              </a:defRPr>
            </a:lvl8pPr>
            <a:lvl9pPr marL="4114800" lvl="8" indent="-317500">
              <a:lnSpc>
                <a:spcPct val="115000"/>
              </a:lnSpc>
              <a:spcBef>
                <a:spcPts val="0"/>
              </a:spcBef>
              <a:spcAft>
                <a:spcPts val="0"/>
              </a:spcAft>
              <a:buClr>
                <a:schemeClr val="lt1"/>
              </a:buClr>
              <a:buSzPts val="1400"/>
              <a:buFont typeface="Nobile"/>
              <a:buChar char="■"/>
              <a:defRPr>
                <a:solidFill>
                  <a:schemeClr val="lt1"/>
                </a:solidFill>
                <a:latin typeface="Nobile"/>
                <a:ea typeface="Nobile"/>
                <a:cs typeface="Nobile"/>
                <a:sym typeface="Nobile"/>
              </a:defRPr>
            </a:lvl9pPr>
          </a:lstStyle>
          <a:p>
            <a:endParaRPr/>
          </a:p>
        </p:txBody>
      </p:sp>
      <p:sp>
        <p:nvSpPr>
          <p:cNvPr id="2" name="Foliennummernplatzhalter 1">
            <a:extLst>
              <a:ext uri="{FF2B5EF4-FFF2-40B4-BE49-F238E27FC236}">
                <a16:creationId xmlns:a16="http://schemas.microsoft.com/office/drawing/2014/main" id="{6EAAB64A-5643-9381-E226-289A52C502CA}"/>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9389E22-1A4B-41B3-A470-15C4FE97CB72}" type="slidenum">
              <a:rPr lang="de-DE" smtClean="0"/>
              <a:t>‹Nr.›</a:t>
            </a:fld>
            <a:endParaRPr lang="de-DE"/>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8" r:id="rId5"/>
    <p:sldLayoutId id="2147483659" r:id="rId6"/>
    <p:sldLayoutId id="2147483664" r:id="rId7"/>
    <p:sldLayoutId id="2147483667" r:id="rId8"/>
    <p:sldLayoutId id="2147483670"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e.wikibrief.org/wiki/Smoking_in_the_United_States_military"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220.png"/><Relationship Id="rId5" Type="http://schemas.openxmlformats.org/officeDocument/2006/relationships/image" Target="../media/image210.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ctrTitle"/>
          </p:nvPr>
        </p:nvSpPr>
        <p:spPr>
          <a:xfrm>
            <a:off x="514075" y="744869"/>
            <a:ext cx="5550600" cy="2338578"/>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GB" sz="2800" i="0" u="none" strike="noStrike" baseline="0" dirty="0">
                <a:latin typeface="HelveticaNeue-Roman"/>
              </a:rPr>
              <a:t>The Long-Term Impact of Military Service on Health: Evidence</a:t>
            </a:r>
            <a:br>
              <a:rPr lang="en-GB" sz="2800" i="0" u="none" strike="noStrike" baseline="0" dirty="0">
                <a:latin typeface="HelveticaNeue-Roman"/>
              </a:rPr>
            </a:br>
            <a:r>
              <a:rPr lang="en-GB" sz="2800" i="0" u="none" strike="noStrike" baseline="0" dirty="0">
                <a:latin typeface="HelveticaNeue-Roman"/>
              </a:rPr>
              <a:t>from World War II and Korean War Veterans</a:t>
            </a:r>
            <a:endParaRPr sz="2400" dirty="0">
              <a:solidFill>
                <a:schemeClr val="dk2"/>
              </a:solidFill>
            </a:endParaRPr>
          </a:p>
        </p:txBody>
      </p:sp>
      <p:sp>
        <p:nvSpPr>
          <p:cNvPr id="174" name="Google Shape;174;p29"/>
          <p:cNvSpPr/>
          <p:nvPr/>
        </p:nvSpPr>
        <p:spPr>
          <a:xfrm>
            <a:off x="7852025" y="3326700"/>
            <a:ext cx="538800" cy="538800"/>
          </a:xfrm>
          <a:prstGeom prst="star12">
            <a:avLst>
              <a:gd name="adj" fmla="val 1868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 name="Google Shape;171;p29">
            <a:extLst>
              <a:ext uri="{FF2B5EF4-FFF2-40B4-BE49-F238E27FC236}">
                <a16:creationId xmlns:a16="http://schemas.microsoft.com/office/drawing/2014/main" id="{2BDAF69B-1C4F-11BB-8FE6-96449AB96B29}"/>
              </a:ext>
            </a:extLst>
          </p:cNvPr>
          <p:cNvSpPr txBox="1">
            <a:spLocks/>
          </p:cNvSpPr>
          <p:nvPr/>
        </p:nvSpPr>
        <p:spPr>
          <a:xfrm>
            <a:off x="551838" y="3183129"/>
            <a:ext cx="5550600" cy="10062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1"/>
              </a:buClr>
              <a:buSzPts val="5200"/>
              <a:buFont typeface="Raleway"/>
              <a:buNone/>
              <a:defRPr sz="3500" b="1" i="0" u="none" strike="noStrike" cap="none">
                <a:solidFill>
                  <a:schemeClr val="dk2"/>
                </a:solidFill>
                <a:latin typeface="Raleway"/>
                <a:ea typeface="Raleway"/>
                <a:cs typeface="Raleway"/>
                <a:sym typeface="Raleway"/>
              </a:defRPr>
            </a:lvl1pPr>
            <a:lvl2pPr marR="0" lvl="1" algn="ctr" rtl="0">
              <a:lnSpc>
                <a:spcPct val="100000"/>
              </a:lnSpc>
              <a:spcBef>
                <a:spcPts val="0"/>
              </a:spcBef>
              <a:spcAft>
                <a:spcPts val="0"/>
              </a:spcAft>
              <a:buClr>
                <a:schemeClr val="lt1"/>
              </a:buClr>
              <a:buSzPts val="5200"/>
              <a:buFont typeface="Raleway"/>
              <a:buNone/>
              <a:defRPr sz="5200" b="1" i="0" u="none" strike="noStrike" cap="none">
                <a:solidFill>
                  <a:schemeClr val="lt1"/>
                </a:solidFill>
                <a:latin typeface="Raleway"/>
                <a:ea typeface="Raleway"/>
                <a:cs typeface="Raleway"/>
                <a:sym typeface="Raleway"/>
              </a:defRPr>
            </a:lvl2pPr>
            <a:lvl3pPr marR="0" lvl="2" algn="ctr" rtl="0">
              <a:lnSpc>
                <a:spcPct val="100000"/>
              </a:lnSpc>
              <a:spcBef>
                <a:spcPts val="0"/>
              </a:spcBef>
              <a:spcAft>
                <a:spcPts val="0"/>
              </a:spcAft>
              <a:buClr>
                <a:schemeClr val="lt1"/>
              </a:buClr>
              <a:buSzPts val="5200"/>
              <a:buFont typeface="Raleway"/>
              <a:buNone/>
              <a:defRPr sz="5200" b="1" i="0" u="none" strike="noStrike" cap="none">
                <a:solidFill>
                  <a:schemeClr val="lt1"/>
                </a:solidFill>
                <a:latin typeface="Raleway"/>
                <a:ea typeface="Raleway"/>
                <a:cs typeface="Raleway"/>
                <a:sym typeface="Raleway"/>
              </a:defRPr>
            </a:lvl3pPr>
            <a:lvl4pPr marR="0" lvl="3" algn="ctr" rtl="0">
              <a:lnSpc>
                <a:spcPct val="100000"/>
              </a:lnSpc>
              <a:spcBef>
                <a:spcPts val="0"/>
              </a:spcBef>
              <a:spcAft>
                <a:spcPts val="0"/>
              </a:spcAft>
              <a:buClr>
                <a:schemeClr val="lt1"/>
              </a:buClr>
              <a:buSzPts val="5200"/>
              <a:buFont typeface="Raleway"/>
              <a:buNone/>
              <a:defRPr sz="5200" b="1" i="0" u="none" strike="noStrike" cap="none">
                <a:solidFill>
                  <a:schemeClr val="lt1"/>
                </a:solidFill>
                <a:latin typeface="Raleway"/>
                <a:ea typeface="Raleway"/>
                <a:cs typeface="Raleway"/>
                <a:sym typeface="Raleway"/>
              </a:defRPr>
            </a:lvl4pPr>
            <a:lvl5pPr marR="0" lvl="4" algn="ctr" rtl="0">
              <a:lnSpc>
                <a:spcPct val="100000"/>
              </a:lnSpc>
              <a:spcBef>
                <a:spcPts val="0"/>
              </a:spcBef>
              <a:spcAft>
                <a:spcPts val="0"/>
              </a:spcAft>
              <a:buClr>
                <a:schemeClr val="lt1"/>
              </a:buClr>
              <a:buSzPts val="5200"/>
              <a:buFont typeface="Raleway"/>
              <a:buNone/>
              <a:defRPr sz="5200" b="1" i="0" u="none" strike="noStrike" cap="none">
                <a:solidFill>
                  <a:schemeClr val="lt1"/>
                </a:solidFill>
                <a:latin typeface="Raleway"/>
                <a:ea typeface="Raleway"/>
                <a:cs typeface="Raleway"/>
                <a:sym typeface="Raleway"/>
              </a:defRPr>
            </a:lvl5pPr>
            <a:lvl6pPr marR="0" lvl="5" algn="ctr" rtl="0">
              <a:lnSpc>
                <a:spcPct val="100000"/>
              </a:lnSpc>
              <a:spcBef>
                <a:spcPts val="0"/>
              </a:spcBef>
              <a:spcAft>
                <a:spcPts val="0"/>
              </a:spcAft>
              <a:buClr>
                <a:schemeClr val="lt1"/>
              </a:buClr>
              <a:buSzPts val="5200"/>
              <a:buFont typeface="Raleway"/>
              <a:buNone/>
              <a:defRPr sz="5200" b="1" i="0" u="none" strike="noStrike" cap="none">
                <a:solidFill>
                  <a:schemeClr val="lt1"/>
                </a:solidFill>
                <a:latin typeface="Raleway"/>
                <a:ea typeface="Raleway"/>
                <a:cs typeface="Raleway"/>
                <a:sym typeface="Raleway"/>
              </a:defRPr>
            </a:lvl6pPr>
            <a:lvl7pPr marR="0" lvl="6" algn="ctr" rtl="0">
              <a:lnSpc>
                <a:spcPct val="100000"/>
              </a:lnSpc>
              <a:spcBef>
                <a:spcPts val="0"/>
              </a:spcBef>
              <a:spcAft>
                <a:spcPts val="0"/>
              </a:spcAft>
              <a:buClr>
                <a:schemeClr val="lt1"/>
              </a:buClr>
              <a:buSzPts val="5200"/>
              <a:buFont typeface="Raleway"/>
              <a:buNone/>
              <a:defRPr sz="5200" b="1" i="0" u="none" strike="noStrike" cap="none">
                <a:solidFill>
                  <a:schemeClr val="lt1"/>
                </a:solidFill>
                <a:latin typeface="Raleway"/>
                <a:ea typeface="Raleway"/>
                <a:cs typeface="Raleway"/>
                <a:sym typeface="Raleway"/>
              </a:defRPr>
            </a:lvl7pPr>
            <a:lvl8pPr marR="0" lvl="7" algn="ctr" rtl="0">
              <a:lnSpc>
                <a:spcPct val="100000"/>
              </a:lnSpc>
              <a:spcBef>
                <a:spcPts val="0"/>
              </a:spcBef>
              <a:spcAft>
                <a:spcPts val="0"/>
              </a:spcAft>
              <a:buClr>
                <a:schemeClr val="lt1"/>
              </a:buClr>
              <a:buSzPts val="5200"/>
              <a:buFont typeface="Raleway"/>
              <a:buNone/>
              <a:defRPr sz="5200" b="1" i="0" u="none" strike="noStrike" cap="none">
                <a:solidFill>
                  <a:schemeClr val="lt1"/>
                </a:solidFill>
                <a:latin typeface="Raleway"/>
                <a:ea typeface="Raleway"/>
                <a:cs typeface="Raleway"/>
                <a:sym typeface="Raleway"/>
              </a:defRPr>
            </a:lvl8pPr>
            <a:lvl9pPr marR="0" lvl="8" algn="ctr" rtl="0">
              <a:lnSpc>
                <a:spcPct val="100000"/>
              </a:lnSpc>
              <a:spcBef>
                <a:spcPts val="0"/>
              </a:spcBef>
              <a:spcAft>
                <a:spcPts val="0"/>
              </a:spcAft>
              <a:buClr>
                <a:schemeClr val="lt1"/>
              </a:buClr>
              <a:buSzPts val="5200"/>
              <a:buFont typeface="Raleway"/>
              <a:buNone/>
              <a:defRPr sz="5200" b="1" i="0" u="none" strike="noStrike" cap="none">
                <a:solidFill>
                  <a:schemeClr val="lt1"/>
                </a:solidFill>
                <a:latin typeface="Raleway"/>
                <a:ea typeface="Raleway"/>
                <a:cs typeface="Raleway"/>
                <a:sym typeface="Raleway"/>
              </a:defRPr>
            </a:lvl9pPr>
          </a:lstStyle>
          <a:p>
            <a:r>
              <a:rPr lang="en-GB" sz="2800" i="1" u="none" strike="noStrike" baseline="0" dirty="0">
                <a:latin typeface="Times-Italic"/>
              </a:rPr>
              <a:t>By </a:t>
            </a:r>
            <a:r>
              <a:rPr lang="en-GB" sz="2800" i="0" u="none" strike="noStrike" baseline="0" dirty="0">
                <a:latin typeface="Times-Roman"/>
              </a:rPr>
              <a:t>KELLY BEDARD AND OLIVIER DESCHÊNES</a:t>
            </a:r>
            <a:endParaRPr lang="de-DE" sz="3600" dirty="0"/>
          </a:p>
        </p:txBody>
      </p:sp>
      <p:pic>
        <p:nvPicPr>
          <p:cNvPr id="10" name="Picture Placeholder 9" descr="Military cemetery in twilight">
            <a:extLst>
              <a:ext uri="{FF2B5EF4-FFF2-40B4-BE49-F238E27FC236}">
                <a16:creationId xmlns:a16="http://schemas.microsoft.com/office/drawing/2014/main" id="{EC79DB17-808B-C355-A92B-2C35B22E239F}"/>
              </a:ext>
            </a:extLst>
          </p:cNvPr>
          <p:cNvPicPr>
            <a:picLocks noGrp="1" noChangeAspect="1"/>
          </p:cNvPicPr>
          <p:nvPr>
            <p:ph type="pic" idx="3"/>
          </p:nvPr>
        </p:nvPicPr>
        <p:blipFill>
          <a:blip r:embed="rId3"/>
          <a:srcRect l="16236" r="16236"/>
          <a:stretch>
            <a:fillRect/>
          </a:stretch>
        </p:blipFill>
        <p:spPr>
          <a:xfrm>
            <a:off x="6090224" y="791971"/>
            <a:ext cx="2366963" cy="2336800"/>
          </a:xfrm>
        </p:spPr>
      </p:pic>
      <p:sp>
        <p:nvSpPr>
          <p:cNvPr id="15" name="TextBox 14">
            <a:extLst>
              <a:ext uri="{FF2B5EF4-FFF2-40B4-BE49-F238E27FC236}">
                <a16:creationId xmlns:a16="http://schemas.microsoft.com/office/drawing/2014/main" id="{838FA67F-F847-74C4-9B9E-45A97D3EE864}"/>
              </a:ext>
            </a:extLst>
          </p:cNvPr>
          <p:cNvSpPr txBox="1"/>
          <p:nvPr/>
        </p:nvSpPr>
        <p:spPr>
          <a:xfrm>
            <a:off x="514075" y="4027492"/>
            <a:ext cx="5830233" cy="523220"/>
          </a:xfrm>
          <a:prstGeom prst="rect">
            <a:avLst/>
          </a:prstGeom>
          <a:noFill/>
        </p:spPr>
        <p:txBody>
          <a:bodyPr wrap="square" rtlCol="0">
            <a:spAutoFit/>
          </a:bodyPr>
          <a:lstStyle/>
          <a:p>
            <a:r>
              <a:rPr lang="de-DE" dirty="0">
                <a:solidFill>
                  <a:schemeClr val="bg2"/>
                </a:solidFill>
              </a:rPr>
              <a:t>Repliziert von: Stefanie Radnik, B.Sc. Wirtschaftsphysik</a:t>
            </a:r>
          </a:p>
          <a:p>
            <a:r>
              <a:rPr lang="de-DE" dirty="0">
                <a:solidFill>
                  <a:schemeClr val="bg2"/>
                </a:solidFill>
              </a:rPr>
              <a:t>Betreuer: Dr. Alexander Rieber</a:t>
            </a:r>
          </a:p>
        </p:txBody>
      </p:sp>
      <p:sp>
        <p:nvSpPr>
          <p:cNvPr id="3" name="Foliennummernplatzhalter 2">
            <a:extLst>
              <a:ext uri="{FF2B5EF4-FFF2-40B4-BE49-F238E27FC236}">
                <a16:creationId xmlns:a16="http://schemas.microsoft.com/office/drawing/2014/main" id="{3AB4C309-B518-740C-8E2D-0869EF328C17}"/>
              </a:ext>
            </a:extLst>
          </p:cNvPr>
          <p:cNvSpPr>
            <a:spLocks noGrp="1"/>
          </p:cNvSpPr>
          <p:nvPr>
            <p:ph type="sldNum" sz="quarter" idx="10"/>
          </p:nvPr>
        </p:nvSpPr>
        <p:spPr/>
        <p:txBody>
          <a:bodyPr/>
          <a:lstStyle/>
          <a:p>
            <a:fld id="{59389E22-1A4B-41B3-A470-15C4FE97CB72}" type="slidenum">
              <a:rPr lang="de-DE" smtClean="0"/>
              <a:t>1</a:t>
            </a:fld>
            <a:endParaRPr lang="de-D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55546227-7CBC-EAF2-A2C1-931328FB2EDB}"/>
              </a:ext>
            </a:extLst>
          </p:cNvPr>
          <p:cNvPicPr>
            <a:picLocks noChangeAspect="1"/>
          </p:cNvPicPr>
          <p:nvPr/>
        </p:nvPicPr>
        <p:blipFill rotWithShape="1">
          <a:blip r:embed="rId3"/>
          <a:srcRect l="1" r="375" b="7674"/>
          <a:stretch/>
        </p:blipFill>
        <p:spPr>
          <a:xfrm>
            <a:off x="472440" y="1471680"/>
            <a:ext cx="8054340" cy="1100070"/>
          </a:xfrm>
          <a:prstGeom prst="rect">
            <a:avLst/>
          </a:prstGeom>
          <a:noFill/>
          <a:ln>
            <a:noFill/>
          </a:ln>
        </p:spPr>
      </p:pic>
      <p:pic>
        <p:nvPicPr>
          <p:cNvPr id="15" name="Picture 6">
            <a:extLst>
              <a:ext uri="{FF2B5EF4-FFF2-40B4-BE49-F238E27FC236}">
                <a16:creationId xmlns:a16="http://schemas.microsoft.com/office/drawing/2014/main" id="{4AB3D126-6011-9128-9B9A-BAB66A99683E}"/>
              </a:ext>
            </a:extLst>
          </p:cNvPr>
          <p:cNvPicPr>
            <a:picLocks noChangeAspect="1"/>
          </p:cNvPicPr>
          <p:nvPr/>
        </p:nvPicPr>
        <p:blipFill rotWithShape="1">
          <a:blip r:embed="rId4"/>
          <a:srcRect l="98" t="3349" b="9324"/>
          <a:stretch/>
        </p:blipFill>
        <p:spPr>
          <a:xfrm>
            <a:off x="467700" y="2887731"/>
            <a:ext cx="8208599" cy="1100069"/>
          </a:xfrm>
          <a:prstGeom prst="rect">
            <a:avLst/>
          </a:prstGeom>
        </p:spPr>
      </p:pic>
      <p:sp>
        <p:nvSpPr>
          <p:cNvPr id="3" name="Titel 2">
            <a:extLst>
              <a:ext uri="{FF2B5EF4-FFF2-40B4-BE49-F238E27FC236}">
                <a16:creationId xmlns:a16="http://schemas.microsoft.com/office/drawing/2014/main" id="{5FE1E09B-8618-B091-0E77-4F3CDEF6C2E5}"/>
              </a:ext>
            </a:extLst>
          </p:cNvPr>
          <p:cNvSpPr>
            <a:spLocks noGrp="1"/>
          </p:cNvSpPr>
          <p:nvPr>
            <p:ph type="title"/>
          </p:nvPr>
        </p:nvSpPr>
        <p:spPr/>
        <p:txBody>
          <a:bodyPr/>
          <a:lstStyle/>
          <a:p>
            <a:r>
              <a:rPr lang="de-DE" dirty="0"/>
              <a:t>Daten 1</a:t>
            </a:r>
          </a:p>
        </p:txBody>
      </p:sp>
      <p:sp>
        <p:nvSpPr>
          <p:cNvPr id="2" name="Foliennummernplatzhalter 1">
            <a:extLst>
              <a:ext uri="{FF2B5EF4-FFF2-40B4-BE49-F238E27FC236}">
                <a16:creationId xmlns:a16="http://schemas.microsoft.com/office/drawing/2014/main" id="{2E6FCA07-5C68-2234-4607-EB864218211B}"/>
              </a:ext>
            </a:extLst>
          </p:cNvPr>
          <p:cNvSpPr>
            <a:spLocks noGrp="1"/>
          </p:cNvSpPr>
          <p:nvPr>
            <p:ph type="sldNum" sz="quarter" idx="10"/>
          </p:nvPr>
        </p:nvSpPr>
        <p:spPr/>
        <p:txBody>
          <a:bodyPr/>
          <a:lstStyle/>
          <a:p>
            <a:fld id="{59389E22-1A4B-41B3-A470-15C4FE97CB72}" type="slidenum">
              <a:rPr lang="de-DE" smtClean="0"/>
              <a:t>10</a:t>
            </a:fld>
            <a:endParaRPr lang="de-DE"/>
          </a:p>
        </p:txBody>
      </p:sp>
    </p:spTree>
    <p:extLst>
      <p:ext uri="{BB962C8B-B14F-4D97-AF65-F5344CB8AC3E}">
        <p14:creationId xmlns:p14="http://schemas.microsoft.com/office/powerpoint/2010/main" val="2104493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4E6D0E-102C-9B27-431B-64BD49AC7CD4}"/>
              </a:ext>
            </a:extLst>
          </p:cNvPr>
          <p:cNvSpPr>
            <a:spLocks noGrp="1"/>
          </p:cNvSpPr>
          <p:nvPr>
            <p:ph type="title"/>
          </p:nvPr>
        </p:nvSpPr>
        <p:spPr>
          <a:xfrm>
            <a:off x="720000" y="316723"/>
            <a:ext cx="7704000" cy="572700"/>
          </a:xfrm>
        </p:spPr>
        <p:txBody>
          <a:bodyPr/>
          <a:lstStyle/>
          <a:p>
            <a:r>
              <a:rPr lang="de-DE" dirty="0"/>
              <a:t>Überblick verschaffen</a:t>
            </a:r>
          </a:p>
        </p:txBody>
      </p:sp>
      <p:pic>
        <p:nvPicPr>
          <p:cNvPr id="8" name="Grafik 7">
            <a:extLst>
              <a:ext uri="{FF2B5EF4-FFF2-40B4-BE49-F238E27FC236}">
                <a16:creationId xmlns:a16="http://schemas.microsoft.com/office/drawing/2014/main" id="{BB1B1E4C-18EB-4617-75F2-1E967D0C168D}"/>
              </a:ext>
            </a:extLst>
          </p:cNvPr>
          <p:cNvPicPr>
            <a:picLocks noChangeAspect="1"/>
          </p:cNvPicPr>
          <p:nvPr/>
        </p:nvPicPr>
        <p:blipFill>
          <a:blip r:embed="rId3"/>
          <a:stretch>
            <a:fillRect/>
          </a:stretch>
        </p:blipFill>
        <p:spPr>
          <a:xfrm>
            <a:off x="1036565" y="1017725"/>
            <a:ext cx="2506735" cy="3808104"/>
          </a:xfrm>
          <a:prstGeom prst="rect">
            <a:avLst/>
          </a:prstGeom>
        </p:spPr>
      </p:pic>
      <p:sp>
        <p:nvSpPr>
          <p:cNvPr id="9" name="Rechteck 8">
            <a:extLst>
              <a:ext uri="{FF2B5EF4-FFF2-40B4-BE49-F238E27FC236}">
                <a16:creationId xmlns:a16="http://schemas.microsoft.com/office/drawing/2014/main" id="{FCF625A8-C392-0A02-F4C6-E7936769BF6B}"/>
              </a:ext>
            </a:extLst>
          </p:cNvPr>
          <p:cNvSpPr/>
          <p:nvPr/>
        </p:nvSpPr>
        <p:spPr>
          <a:xfrm>
            <a:off x="1036565" y="2019300"/>
            <a:ext cx="2491495" cy="67056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Text, Screenshot, Diagramm, Farbigkeit enthält.&#10;&#10;Automatisch generierte Beschreibung">
            <a:extLst>
              <a:ext uri="{FF2B5EF4-FFF2-40B4-BE49-F238E27FC236}">
                <a16:creationId xmlns:a16="http://schemas.microsoft.com/office/drawing/2014/main" id="{EAEE8A92-29D5-A3B0-915C-3FCB9776727C}"/>
              </a:ext>
            </a:extLst>
          </p:cNvPr>
          <p:cNvPicPr>
            <a:picLocks noChangeAspect="1"/>
          </p:cNvPicPr>
          <p:nvPr/>
        </p:nvPicPr>
        <p:blipFill>
          <a:blip r:embed="rId4"/>
          <a:stretch>
            <a:fillRect/>
          </a:stretch>
        </p:blipFill>
        <p:spPr>
          <a:xfrm>
            <a:off x="4341337" y="1016777"/>
            <a:ext cx="3826914" cy="3810000"/>
          </a:xfrm>
          <a:prstGeom prst="rect">
            <a:avLst/>
          </a:prstGeom>
        </p:spPr>
      </p:pic>
      <p:sp>
        <p:nvSpPr>
          <p:cNvPr id="11" name="Rechteck 10">
            <a:extLst>
              <a:ext uri="{FF2B5EF4-FFF2-40B4-BE49-F238E27FC236}">
                <a16:creationId xmlns:a16="http://schemas.microsoft.com/office/drawing/2014/main" id="{0C4E95A5-C4B6-3972-152A-21F27FBD23F6}"/>
              </a:ext>
            </a:extLst>
          </p:cNvPr>
          <p:cNvSpPr/>
          <p:nvPr/>
        </p:nvSpPr>
        <p:spPr>
          <a:xfrm>
            <a:off x="5881738" y="1761954"/>
            <a:ext cx="401631" cy="113746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75E7EF3B-7C69-FF99-7E2B-95D6F6C1AC8F}"/>
              </a:ext>
            </a:extLst>
          </p:cNvPr>
          <p:cNvSpPr/>
          <p:nvPr/>
        </p:nvSpPr>
        <p:spPr>
          <a:xfrm>
            <a:off x="5028730" y="2866077"/>
            <a:ext cx="401631" cy="4508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A94FE906-0D21-19DC-67A8-86301FADAC1B}"/>
              </a:ext>
            </a:extLst>
          </p:cNvPr>
          <p:cNvSpPr txBox="1"/>
          <p:nvPr/>
        </p:nvSpPr>
        <p:spPr>
          <a:xfrm>
            <a:off x="950463" y="4889659"/>
            <a:ext cx="2678938" cy="246221"/>
          </a:xfrm>
          <a:prstGeom prst="rect">
            <a:avLst/>
          </a:prstGeom>
          <a:noFill/>
        </p:spPr>
        <p:txBody>
          <a:bodyPr wrap="none" rtlCol="0">
            <a:spAutoFit/>
          </a:bodyPr>
          <a:lstStyle/>
          <a:p>
            <a:r>
              <a:rPr lang="en-GB" sz="500" i="0" u="none" strike="noStrike" baseline="0" dirty="0">
                <a:solidFill>
                  <a:schemeClr val="bg1"/>
                </a:solidFill>
                <a:latin typeface="HelveticaNeue-Roman"/>
              </a:rPr>
              <a:t>K. Bedard, O. </a:t>
            </a:r>
            <a:r>
              <a:rPr lang="en-GB" sz="500" i="0" u="none" strike="noStrike" baseline="0" dirty="0" err="1">
                <a:solidFill>
                  <a:schemeClr val="bg1"/>
                </a:solidFill>
                <a:latin typeface="HelveticaNeue-Roman"/>
              </a:rPr>
              <a:t>Deschênes,</a:t>
            </a:r>
            <a:r>
              <a:rPr lang="en-GB" sz="500" i="1" u="none" strike="noStrike" baseline="0" dirty="0" err="1">
                <a:solidFill>
                  <a:schemeClr val="bg1"/>
                </a:solidFill>
                <a:latin typeface="HelveticaNeue-Roman"/>
              </a:rPr>
              <a:t>The</a:t>
            </a:r>
            <a:r>
              <a:rPr lang="en-GB" sz="500" i="1" u="none" strike="noStrike" baseline="0" dirty="0">
                <a:solidFill>
                  <a:schemeClr val="bg1"/>
                </a:solidFill>
                <a:latin typeface="HelveticaNeue-Roman"/>
              </a:rPr>
              <a:t> Long-Term Impact of Military Service on Health: Evidence</a:t>
            </a:r>
            <a:br>
              <a:rPr lang="en-GB" sz="500" i="1" u="none" strike="noStrike" baseline="0" dirty="0">
                <a:solidFill>
                  <a:schemeClr val="bg1"/>
                </a:solidFill>
                <a:latin typeface="HelveticaNeue-Roman"/>
              </a:rPr>
            </a:br>
            <a:r>
              <a:rPr lang="en-GB" sz="500" i="1" u="none" strike="noStrike" baseline="0" dirty="0">
                <a:solidFill>
                  <a:schemeClr val="bg1"/>
                </a:solidFill>
                <a:latin typeface="HelveticaNeue-Roman"/>
              </a:rPr>
              <a:t>from World War II and Korean War Veterans</a:t>
            </a:r>
            <a:endParaRPr lang="de-DE" sz="500" i="1" dirty="0">
              <a:solidFill>
                <a:schemeClr val="bg1"/>
              </a:solidFill>
            </a:endParaRPr>
          </a:p>
        </p:txBody>
      </p:sp>
      <p:sp>
        <p:nvSpPr>
          <p:cNvPr id="4" name="Textfeld 3">
            <a:extLst>
              <a:ext uri="{FF2B5EF4-FFF2-40B4-BE49-F238E27FC236}">
                <a16:creationId xmlns:a16="http://schemas.microsoft.com/office/drawing/2014/main" id="{83D3B9E7-4E54-A829-BDAC-1B0DAFF36331}"/>
              </a:ext>
            </a:extLst>
          </p:cNvPr>
          <p:cNvSpPr txBox="1"/>
          <p:nvPr/>
        </p:nvSpPr>
        <p:spPr>
          <a:xfrm>
            <a:off x="4305455" y="4889659"/>
            <a:ext cx="723275" cy="169277"/>
          </a:xfrm>
          <a:prstGeom prst="rect">
            <a:avLst/>
          </a:prstGeom>
          <a:noFill/>
        </p:spPr>
        <p:txBody>
          <a:bodyPr wrap="none" rtlCol="0">
            <a:spAutoFit/>
          </a:bodyPr>
          <a:lstStyle/>
          <a:p>
            <a:r>
              <a:rPr lang="en-GB" sz="500" i="0" u="none" strike="noStrike" baseline="0" dirty="0" err="1">
                <a:solidFill>
                  <a:schemeClr val="bg1"/>
                </a:solidFill>
                <a:latin typeface="HelveticaNeue-Roman"/>
              </a:rPr>
              <a:t>Eigene</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Darstellung</a:t>
            </a:r>
            <a:endParaRPr lang="de-DE" sz="500" i="1" dirty="0">
              <a:solidFill>
                <a:schemeClr val="bg1"/>
              </a:solidFill>
            </a:endParaRPr>
          </a:p>
        </p:txBody>
      </p:sp>
      <p:sp>
        <p:nvSpPr>
          <p:cNvPr id="5" name="Foliennummernplatzhalter 4">
            <a:extLst>
              <a:ext uri="{FF2B5EF4-FFF2-40B4-BE49-F238E27FC236}">
                <a16:creationId xmlns:a16="http://schemas.microsoft.com/office/drawing/2014/main" id="{E9449509-A10C-244B-FCEF-A043353628F9}"/>
              </a:ext>
            </a:extLst>
          </p:cNvPr>
          <p:cNvSpPr>
            <a:spLocks noGrp="1"/>
          </p:cNvSpPr>
          <p:nvPr>
            <p:ph type="sldNum" sz="quarter" idx="10"/>
          </p:nvPr>
        </p:nvSpPr>
        <p:spPr/>
        <p:txBody>
          <a:bodyPr/>
          <a:lstStyle/>
          <a:p>
            <a:fld id="{59389E22-1A4B-41B3-A470-15C4FE97CB72}" type="slidenum">
              <a:rPr lang="de-DE" smtClean="0"/>
              <a:t>11</a:t>
            </a:fld>
            <a:endParaRPr lang="de-DE"/>
          </a:p>
        </p:txBody>
      </p:sp>
    </p:spTree>
    <p:extLst>
      <p:ext uri="{BB962C8B-B14F-4D97-AF65-F5344CB8AC3E}">
        <p14:creationId xmlns:p14="http://schemas.microsoft.com/office/powerpoint/2010/main" val="313924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EFBE63-CA3E-57BD-0082-FCCC4CF69DFF}"/>
              </a:ext>
            </a:extLst>
          </p:cNvPr>
          <p:cNvSpPr>
            <a:spLocks noGrp="1"/>
          </p:cNvSpPr>
          <p:nvPr>
            <p:ph type="title"/>
          </p:nvPr>
        </p:nvSpPr>
        <p:spPr>
          <a:xfrm>
            <a:off x="207208" y="460265"/>
            <a:ext cx="7704000" cy="572700"/>
          </a:xfrm>
        </p:spPr>
        <p:txBody>
          <a:bodyPr/>
          <a:lstStyle/>
          <a:p>
            <a:r>
              <a:rPr lang="de-DE" dirty="0"/>
              <a:t>Überblick verschaffen</a:t>
            </a:r>
          </a:p>
        </p:txBody>
      </p:sp>
      <p:pic>
        <p:nvPicPr>
          <p:cNvPr id="7" name="Grafik 6">
            <a:extLst>
              <a:ext uri="{FF2B5EF4-FFF2-40B4-BE49-F238E27FC236}">
                <a16:creationId xmlns:a16="http://schemas.microsoft.com/office/drawing/2014/main" id="{445F615F-6160-D073-E0BF-6EA3CAF746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208" y="1604564"/>
            <a:ext cx="4307320" cy="2242415"/>
          </a:xfrm>
          <a:prstGeom prst="rect">
            <a:avLst/>
          </a:prstGeom>
        </p:spPr>
      </p:pic>
      <p:pic>
        <p:nvPicPr>
          <p:cNvPr id="9" name="Grafik 8" descr="Ein Bild, das Text, Diagramm, Reihe, Schrift enthält.&#10;&#10;Automatisch generierte Beschreibung">
            <a:extLst>
              <a:ext uri="{FF2B5EF4-FFF2-40B4-BE49-F238E27FC236}">
                <a16:creationId xmlns:a16="http://schemas.microsoft.com/office/drawing/2014/main" id="{000D24A0-FE8C-3B4B-4F68-C9029598FD34}"/>
              </a:ext>
            </a:extLst>
          </p:cNvPr>
          <p:cNvPicPr>
            <a:picLocks noChangeAspect="1"/>
          </p:cNvPicPr>
          <p:nvPr/>
        </p:nvPicPr>
        <p:blipFill>
          <a:blip r:embed="rId5"/>
          <a:stretch>
            <a:fillRect/>
          </a:stretch>
        </p:blipFill>
        <p:spPr>
          <a:xfrm>
            <a:off x="4629473" y="1604564"/>
            <a:ext cx="4307321" cy="2244151"/>
          </a:xfrm>
          <a:prstGeom prst="rect">
            <a:avLst/>
          </a:prstGeom>
        </p:spPr>
      </p:pic>
      <p:sp>
        <p:nvSpPr>
          <p:cNvPr id="10" name="Textfeld 9">
            <a:extLst>
              <a:ext uri="{FF2B5EF4-FFF2-40B4-BE49-F238E27FC236}">
                <a16:creationId xmlns:a16="http://schemas.microsoft.com/office/drawing/2014/main" id="{9DA6BB83-E4E7-B7C9-4659-8666754B081B}"/>
              </a:ext>
            </a:extLst>
          </p:cNvPr>
          <p:cNvSpPr txBox="1"/>
          <p:nvPr/>
        </p:nvSpPr>
        <p:spPr>
          <a:xfrm>
            <a:off x="207208" y="4061091"/>
            <a:ext cx="1596912" cy="307777"/>
          </a:xfrm>
          <a:prstGeom prst="rect">
            <a:avLst/>
          </a:prstGeom>
          <a:noFill/>
        </p:spPr>
        <p:txBody>
          <a:bodyPr wrap="none" rtlCol="0">
            <a:spAutoFit/>
          </a:bodyPr>
          <a:lstStyle/>
          <a:p>
            <a:r>
              <a:rPr lang="de-DE" b="1" dirty="0">
                <a:solidFill>
                  <a:schemeClr val="bg1"/>
                </a:solidFill>
              </a:rPr>
              <a:t>Korrelation: 0,96</a:t>
            </a:r>
          </a:p>
        </p:txBody>
      </p:sp>
      <p:sp>
        <p:nvSpPr>
          <p:cNvPr id="11" name="Textfeld 10">
            <a:extLst>
              <a:ext uri="{FF2B5EF4-FFF2-40B4-BE49-F238E27FC236}">
                <a16:creationId xmlns:a16="http://schemas.microsoft.com/office/drawing/2014/main" id="{99E05604-8515-CC59-1CBD-D1341D9BBD88}"/>
              </a:ext>
            </a:extLst>
          </p:cNvPr>
          <p:cNvSpPr txBox="1"/>
          <p:nvPr/>
        </p:nvSpPr>
        <p:spPr>
          <a:xfrm>
            <a:off x="4572000" y="4030980"/>
            <a:ext cx="1596912" cy="307777"/>
          </a:xfrm>
          <a:prstGeom prst="rect">
            <a:avLst/>
          </a:prstGeom>
          <a:noFill/>
        </p:spPr>
        <p:txBody>
          <a:bodyPr wrap="none" rtlCol="0">
            <a:spAutoFit/>
          </a:bodyPr>
          <a:lstStyle/>
          <a:p>
            <a:r>
              <a:rPr lang="de-DE" b="1" dirty="0">
                <a:solidFill>
                  <a:schemeClr val="bg1"/>
                </a:solidFill>
              </a:rPr>
              <a:t>Korrelation: 0,85</a:t>
            </a:r>
          </a:p>
        </p:txBody>
      </p:sp>
      <p:sp>
        <p:nvSpPr>
          <p:cNvPr id="3" name="Textfeld 2">
            <a:extLst>
              <a:ext uri="{FF2B5EF4-FFF2-40B4-BE49-F238E27FC236}">
                <a16:creationId xmlns:a16="http://schemas.microsoft.com/office/drawing/2014/main" id="{21254283-DD81-5F7E-79D3-DD93E03578CD}"/>
              </a:ext>
            </a:extLst>
          </p:cNvPr>
          <p:cNvSpPr txBox="1"/>
          <p:nvPr/>
        </p:nvSpPr>
        <p:spPr>
          <a:xfrm>
            <a:off x="108784" y="3869397"/>
            <a:ext cx="3390672" cy="323165"/>
          </a:xfrm>
          <a:prstGeom prst="rect">
            <a:avLst/>
          </a:prstGeom>
          <a:noFill/>
        </p:spPr>
        <p:txBody>
          <a:bodyPr wrap="none" rtlCol="0">
            <a:spAutoFit/>
          </a:bodyPr>
          <a:lstStyle/>
          <a:p>
            <a:r>
              <a:rPr lang="en-GB" sz="500" i="0" u="none" strike="noStrike" baseline="0" dirty="0" err="1">
                <a:solidFill>
                  <a:schemeClr val="bg1"/>
                </a:solidFill>
                <a:latin typeface="HelveticaNeue-Roman"/>
              </a:rPr>
              <a:t>Eigene</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Darstellung</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nach</a:t>
            </a:r>
            <a:r>
              <a:rPr lang="en-GB" sz="500" i="0" u="none" strike="noStrike" baseline="0" dirty="0">
                <a:solidFill>
                  <a:schemeClr val="bg1"/>
                </a:solidFill>
                <a:latin typeface="HelveticaNeue-Roman"/>
              </a:rPr>
              <a:t> K. Bedard, O. </a:t>
            </a:r>
            <a:r>
              <a:rPr lang="en-GB" sz="500" i="0" u="none" strike="noStrike" baseline="0" dirty="0" err="1">
                <a:solidFill>
                  <a:schemeClr val="bg1"/>
                </a:solidFill>
                <a:latin typeface="HelveticaNeue-Roman"/>
              </a:rPr>
              <a:t>Deschênes,</a:t>
            </a:r>
            <a:r>
              <a:rPr lang="en-GB" sz="500" i="1" u="none" strike="noStrike" baseline="0" dirty="0" err="1">
                <a:solidFill>
                  <a:schemeClr val="bg1"/>
                </a:solidFill>
                <a:latin typeface="HelveticaNeue-Roman"/>
              </a:rPr>
              <a:t>The</a:t>
            </a:r>
            <a:r>
              <a:rPr lang="en-GB" sz="500" i="1" u="none" strike="noStrike" baseline="0" dirty="0">
                <a:solidFill>
                  <a:schemeClr val="bg1"/>
                </a:solidFill>
                <a:latin typeface="HelveticaNeue-Roman"/>
              </a:rPr>
              <a:t> Long-Term Impact of Military Service on Health: Evidence</a:t>
            </a:r>
            <a:br>
              <a:rPr lang="en-GB" sz="500" i="1" u="none" strike="noStrike" baseline="0" dirty="0">
                <a:solidFill>
                  <a:schemeClr val="bg1"/>
                </a:solidFill>
                <a:latin typeface="HelveticaNeue-Roman"/>
              </a:rPr>
            </a:br>
            <a:r>
              <a:rPr lang="en-GB" sz="500" i="1" u="none" strike="noStrike" baseline="0" dirty="0">
                <a:solidFill>
                  <a:schemeClr val="bg1"/>
                </a:solidFill>
                <a:latin typeface="HelveticaNeue-Roman"/>
              </a:rPr>
              <a:t>from World War II and Korean War Veterans</a:t>
            </a:r>
            <a:endParaRPr lang="de-DE" sz="500" i="1" dirty="0">
              <a:solidFill>
                <a:schemeClr val="bg1"/>
              </a:solidFill>
            </a:endParaRPr>
          </a:p>
          <a:p>
            <a:endParaRPr lang="de-DE" sz="500" i="1" dirty="0">
              <a:solidFill>
                <a:schemeClr val="bg1"/>
              </a:solidFill>
            </a:endParaRPr>
          </a:p>
        </p:txBody>
      </p:sp>
      <p:sp>
        <p:nvSpPr>
          <p:cNvPr id="4" name="Textfeld 3">
            <a:extLst>
              <a:ext uri="{FF2B5EF4-FFF2-40B4-BE49-F238E27FC236}">
                <a16:creationId xmlns:a16="http://schemas.microsoft.com/office/drawing/2014/main" id="{B2679CC1-AD22-4AD5-D530-6BCE3A5A6946}"/>
              </a:ext>
            </a:extLst>
          </p:cNvPr>
          <p:cNvSpPr txBox="1"/>
          <p:nvPr/>
        </p:nvSpPr>
        <p:spPr>
          <a:xfrm>
            <a:off x="4573052" y="3879625"/>
            <a:ext cx="3390672" cy="323165"/>
          </a:xfrm>
          <a:prstGeom prst="rect">
            <a:avLst/>
          </a:prstGeom>
          <a:noFill/>
        </p:spPr>
        <p:txBody>
          <a:bodyPr wrap="none" rtlCol="0">
            <a:spAutoFit/>
          </a:bodyPr>
          <a:lstStyle/>
          <a:p>
            <a:r>
              <a:rPr lang="en-GB" sz="500" i="0" u="none" strike="noStrike" baseline="0" dirty="0" err="1">
                <a:solidFill>
                  <a:schemeClr val="bg1"/>
                </a:solidFill>
                <a:latin typeface="HelveticaNeue-Roman"/>
              </a:rPr>
              <a:t>Eigene</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Darstellung</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nach</a:t>
            </a:r>
            <a:r>
              <a:rPr lang="en-GB" sz="500" i="0" u="none" strike="noStrike" baseline="0" dirty="0">
                <a:solidFill>
                  <a:schemeClr val="bg1"/>
                </a:solidFill>
                <a:latin typeface="HelveticaNeue-Roman"/>
              </a:rPr>
              <a:t> K. Bedard, O. </a:t>
            </a:r>
            <a:r>
              <a:rPr lang="en-GB" sz="500" i="0" u="none" strike="noStrike" baseline="0" dirty="0" err="1">
                <a:solidFill>
                  <a:schemeClr val="bg1"/>
                </a:solidFill>
                <a:latin typeface="HelveticaNeue-Roman"/>
              </a:rPr>
              <a:t>Deschênes,</a:t>
            </a:r>
            <a:r>
              <a:rPr lang="en-GB" sz="500" i="1" u="none" strike="noStrike" baseline="0" dirty="0" err="1">
                <a:solidFill>
                  <a:schemeClr val="bg1"/>
                </a:solidFill>
                <a:latin typeface="HelveticaNeue-Roman"/>
              </a:rPr>
              <a:t>The</a:t>
            </a:r>
            <a:r>
              <a:rPr lang="en-GB" sz="500" i="1" u="none" strike="noStrike" baseline="0" dirty="0">
                <a:solidFill>
                  <a:schemeClr val="bg1"/>
                </a:solidFill>
                <a:latin typeface="HelveticaNeue-Roman"/>
              </a:rPr>
              <a:t> Long-Term Impact of Military Service on Health: Evidence</a:t>
            </a:r>
            <a:br>
              <a:rPr lang="en-GB" sz="500" i="1" u="none" strike="noStrike" baseline="0" dirty="0">
                <a:solidFill>
                  <a:schemeClr val="bg1"/>
                </a:solidFill>
                <a:latin typeface="HelveticaNeue-Roman"/>
              </a:rPr>
            </a:br>
            <a:r>
              <a:rPr lang="en-GB" sz="500" i="1" u="none" strike="noStrike" baseline="0" dirty="0">
                <a:solidFill>
                  <a:schemeClr val="bg1"/>
                </a:solidFill>
                <a:latin typeface="HelveticaNeue-Roman"/>
              </a:rPr>
              <a:t>from World War II and Korean War Veterans</a:t>
            </a:r>
            <a:endParaRPr lang="de-DE" sz="500" i="1" dirty="0">
              <a:solidFill>
                <a:schemeClr val="bg1"/>
              </a:solidFill>
            </a:endParaRPr>
          </a:p>
          <a:p>
            <a:endParaRPr lang="de-DE" sz="500" i="1" dirty="0">
              <a:solidFill>
                <a:schemeClr val="bg1"/>
              </a:solidFill>
            </a:endParaRPr>
          </a:p>
        </p:txBody>
      </p:sp>
      <p:sp>
        <p:nvSpPr>
          <p:cNvPr id="5" name="Foliennummernplatzhalter 4">
            <a:extLst>
              <a:ext uri="{FF2B5EF4-FFF2-40B4-BE49-F238E27FC236}">
                <a16:creationId xmlns:a16="http://schemas.microsoft.com/office/drawing/2014/main" id="{00808ECA-E694-B61D-15D4-2E59FC30E1F6}"/>
              </a:ext>
            </a:extLst>
          </p:cNvPr>
          <p:cNvSpPr>
            <a:spLocks noGrp="1"/>
          </p:cNvSpPr>
          <p:nvPr>
            <p:ph type="sldNum" sz="quarter" idx="10"/>
          </p:nvPr>
        </p:nvSpPr>
        <p:spPr/>
        <p:txBody>
          <a:bodyPr/>
          <a:lstStyle/>
          <a:p>
            <a:fld id="{59389E22-1A4B-41B3-A470-15C4FE97CB72}" type="slidenum">
              <a:rPr lang="de-DE" smtClean="0"/>
              <a:t>12</a:t>
            </a:fld>
            <a:endParaRPr lang="de-DE"/>
          </a:p>
        </p:txBody>
      </p:sp>
    </p:spTree>
    <p:extLst>
      <p:ext uri="{BB962C8B-B14F-4D97-AF65-F5344CB8AC3E}">
        <p14:creationId xmlns:p14="http://schemas.microsoft.com/office/powerpoint/2010/main" val="661324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3A2368-1BB9-F789-C8E9-EF09F5BAC2FC}"/>
                  </a:ext>
                </a:extLst>
              </p:cNvPr>
              <p:cNvSpPr txBox="1">
                <a:spLocks/>
              </p:cNvSpPr>
              <p:nvPr/>
            </p:nvSpPr>
            <p:spPr>
              <a:xfrm>
                <a:off x="963329" y="1366788"/>
                <a:ext cx="7266271" cy="294533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14:m>
                  <m:oMathPara xmlns:m="http://schemas.openxmlformats.org/officeDocument/2006/math">
                    <m:oMathParaPr>
                      <m:jc m:val="centerGroup"/>
                    </m:oMathParaPr>
                    <m:oMath xmlns:m="http://schemas.openxmlformats.org/officeDocument/2006/math">
                      <m:func>
                        <m:funcPr>
                          <m:ctrlPr>
                            <a:rPr lang="de-DE" sz="1600" i="1" smtClean="0">
                              <a:solidFill>
                                <a:schemeClr val="bg1"/>
                              </a:solidFill>
                              <a:latin typeface="Cambria Math" panose="02040503050406030204" pitchFamily="18" charset="0"/>
                            </a:rPr>
                          </m:ctrlPr>
                        </m:funcPr>
                        <m:fName>
                          <m:r>
                            <m:rPr>
                              <m:sty m:val="p"/>
                            </m:rPr>
                            <a:rPr lang="de-DE" sz="1600" smtClean="0">
                              <a:solidFill>
                                <a:schemeClr val="bg1"/>
                              </a:solidFill>
                              <a:latin typeface="Cambria Math" panose="02040503050406030204" pitchFamily="18" charset="0"/>
                            </a:rPr>
                            <m:t>log</m:t>
                          </m:r>
                        </m:fName>
                        <m:e>
                          <m:r>
                            <a:rPr lang="de-DE" sz="1600" i="1" smtClean="0">
                              <a:solidFill>
                                <a:schemeClr val="bg1"/>
                              </a:solidFill>
                              <a:latin typeface="Cambria Math" panose="02040503050406030204" pitchFamily="18" charset="0"/>
                            </a:rPr>
                            <m:t>(</m:t>
                          </m:r>
                          <m:acc>
                            <m:accPr>
                              <m:chr m:val="̅"/>
                              <m:ctrlPr>
                                <a:rPr lang="de-DE" sz="1600" i="1" smtClean="0">
                                  <a:solidFill>
                                    <a:srgbClr val="FFC000"/>
                                  </a:solidFill>
                                  <a:latin typeface="Cambria Math" panose="02040503050406030204" pitchFamily="18" charset="0"/>
                                </a:rPr>
                              </m:ctrlPr>
                            </m:accPr>
                            <m:e>
                              <m:sSub>
                                <m:sSubPr>
                                  <m:ctrlPr>
                                    <a:rPr lang="de-DE" sz="1600" i="1" smtClean="0">
                                      <a:solidFill>
                                        <a:srgbClr val="FFC000"/>
                                      </a:solidFill>
                                      <a:latin typeface="Cambria Math" panose="02040503050406030204" pitchFamily="18" charset="0"/>
                                    </a:rPr>
                                  </m:ctrlPr>
                                </m:sSubPr>
                                <m:e>
                                  <m:r>
                                    <a:rPr lang="de-DE" sz="1600" i="1" smtClean="0">
                                      <a:solidFill>
                                        <a:srgbClr val="FFC000"/>
                                      </a:solidFill>
                                      <a:latin typeface="Cambria Math" panose="02040503050406030204" pitchFamily="18" charset="0"/>
                                    </a:rPr>
                                    <m:t>𝑀</m:t>
                                  </m:r>
                                </m:e>
                                <m:sub>
                                  <m:r>
                                    <a:rPr lang="de-DE" sz="1600" i="1" smtClean="0">
                                      <a:solidFill>
                                        <a:srgbClr val="FFC000"/>
                                      </a:solidFill>
                                      <a:latin typeface="Cambria Math" panose="02040503050406030204" pitchFamily="18" charset="0"/>
                                    </a:rPr>
                                    <m:t>𝑐𝑡</m:t>
                                  </m:r>
                                </m:sub>
                              </m:sSub>
                            </m:e>
                          </m:acc>
                          <m:r>
                            <a:rPr lang="de-DE" sz="1600" i="1" smtClean="0">
                              <a:solidFill>
                                <a:schemeClr val="bg1"/>
                              </a:solidFill>
                              <a:latin typeface="Cambria Math" panose="02040503050406030204" pitchFamily="18" charset="0"/>
                            </a:rPr>
                            <m:t>)</m:t>
                          </m:r>
                        </m:e>
                      </m:func>
                      <m:r>
                        <a:rPr lang="de-DE" sz="1600" i="1" smtClean="0">
                          <a:solidFill>
                            <a:schemeClr val="bg1"/>
                          </a:solidFill>
                          <a:latin typeface="Cambria Math" panose="02040503050406030204" pitchFamily="18" charset="0"/>
                        </a:rPr>
                        <m:t>=</m:t>
                      </m:r>
                      <m:r>
                        <a:rPr lang="de-DE" sz="1600" i="1" smtClean="0">
                          <a:solidFill>
                            <a:schemeClr val="bg1"/>
                          </a:solidFill>
                          <a:latin typeface="Cambria Math" panose="02040503050406030204" pitchFamily="18" charset="0"/>
                        </a:rPr>
                        <m:t>𝛼</m:t>
                      </m:r>
                      <m:r>
                        <a:rPr lang="de-DE" sz="1600" i="1" smtClean="0">
                          <a:solidFill>
                            <a:schemeClr val="bg1"/>
                          </a:solidFill>
                          <a:latin typeface="Cambria Math" panose="02040503050406030204" pitchFamily="18" charset="0"/>
                        </a:rPr>
                        <m:t>+</m:t>
                      </m:r>
                      <m:r>
                        <a:rPr lang="de-DE" sz="1600" i="1" smtClean="0">
                          <a:solidFill>
                            <a:schemeClr val="bg1"/>
                          </a:solidFill>
                          <a:latin typeface="Cambria Math" panose="02040503050406030204" pitchFamily="18" charset="0"/>
                        </a:rPr>
                        <m:t>𝛽</m:t>
                      </m:r>
                      <m:acc>
                        <m:accPr>
                          <m:chr m:val="̅"/>
                          <m:ctrlPr>
                            <a:rPr lang="de-DE" sz="1600" i="1" smtClean="0">
                              <a:solidFill>
                                <a:srgbClr val="92D050"/>
                              </a:solidFill>
                              <a:latin typeface="Cambria Math" panose="02040503050406030204" pitchFamily="18" charset="0"/>
                            </a:rPr>
                          </m:ctrlPr>
                        </m:accPr>
                        <m:e>
                          <m:sSub>
                            <m:sSubPr>
                              <m:ctrlPr>
                                <a:rPr lang="de-DE" sz="1600" i="1" smtClean="0">
                                  <a:solidFill>
                                    <a:srgbClr val="92D050"/>
                                  </a:solidFill>
                                  <a:latin typeface="Cambria Math" panose="02040503050406030204" pitchFamily="18" charset="0"/>
                                </a:rPr>
                              </m:ctrlPr>
                            </m:sSubPr>
                            <m:e>
                              <m:r>
                                <a:rPr lang="de-DE" sz="1600" i="1" smtClean="0">
                                  <a:solidFill>
                                    <a:srgbClr val="92D050"/>
                                  </a:solidFill>
                                  <a:latin typeface="Cambria Math" panose="02040503050406030204" pitchFamily="18" charset="0"/>
                                </a:rPr>
                                <m:t>𝑉</m:t>
                              </m:r>
                            </m:e>
                            <m:sub>
                              <m:r>
                                <a:rPr lang="de-DE" sz="1600" i="1" smtClean="0">
                                  <a:solidFill>
                                    <a:srgbClr val="92D050"/>
                                  </a:solidFill>
                                  <a:latin typeface="Cambria Math" panose="02040503050406030204" pitchFamily="18" charset="0"/>
                                </a:rPr>
                                <m:t>𝑐</m:t>
                              </m:r>
                            </m:sub>
                          </m:sSub>
                        </m:e>
                      </m:acc>
                      <m:r>
                        <a:rPr lang="de-DE" sz="1600" i="1" smtClean="0">
                          <a:solidFill>
                            <a:schemeClr val="bg1"/>
                          </a:solidFill>
                          <a:latin typeface="Cambria Math" panose="02040503050406030204" pitchFamily="18" charset="0"/>
                        </a:rPr>
                        <m:t>+</m:t>
                      </m:r>
                      <m:r>
                        <a:rPr lang="de-DE" sz="1600" i="1" smtClean="0">
                          <a:solidFill>
                            <a:srgbClr val="00B0F0"/>
                          </a:solidFill>
                          <a:latin typeface="Cambria Math" panose="02040503050406030204" pitchFamily="18" charset="0"/>
                        </a:rPr>
                        <m:t>𝛿</m:t>
                      </m:r>
                      <m:d>
                        <m:dPr>
                          <m:ctrlPr>
                            <a:rPr lang="de-DE" sz="1600" i="1" smtClean="0">
                              <a:solidFill>
                                <a:srgbClr val="00B0F0"/>
                              </a:solidFill>
                              <a:latin typeface="Cambria Math" panose="02040503050406030204" pitchFamily="18" charset="0"/>
                            </a:rPr>
                          </m:ctrlPr>
                        </m:dPr>
                        <m:e>
                          <m:r>
                            <a:rPr lang="de-DE" sz="1600" i="1" smtClean="0">
                              <a:solidFill>
                                <a:srgbClr val="00B0F0"/>
                              </a:solidFill>
                              <a:latin typeface="Cambria Math" panose="02040503050406030204" pitchFamily="18" charset="0"/>
                            </a:rPr>
                            <m:t>𝑐</m:t>
                          </m:r>
                        </m:e>
                      </m:d>
                      <m:r>
                        <a:rPr lang="de-DE" sz="1600" i="1" smtClean="0">
                          <a:solidFill>
                            <a:schemeClr val="bg1"/>
                          </a:solidFill>
                          <a:latin typeface="Cambria Math" panose="02040503050406030204" pitchFamily="18" charset="0"/>
                        </a:rPr>
                        <m:t>+</m:t>
                      </m:r>
                      <m:sSub>
                        <m:sSubPr>
                          <m:ctrlPr>
                            <a:rPr lang="de-DE" sz="1600" i="1" smtClean="0">
                              <a:solidFill>
                                <a:srgbClr val="FF33CC"/>
                              </a:solidFill>
                              <a:latin typeface="Cambria Math" panose="02040503050406030204" pitchFamily="18" charset="0"/>
                            </a:rPr>
                          </m:ctrlPr>
                        </m:sSubPr>
                        <m:e>
                          <m:r>
                            <a:rPr lang="de-DE" sz="1600" i="1" smtClean="0">
                              <a:solidFill>
                                <a:srgbClr val="FF33CC"/>
                              </a:solidFill>
                              <a:latin typeface="Cambria Math" panose="02040503050406030204" pitchFamily="18" charset="0"/>
                            </a:rPr>
                            <m:t>𝜆</m:t>
                          </m:r>
                        </m:e>
                        <m:sub>
                          <m:r>
                            <a:rPr lang="de-DE" sz="1600" i="1" smtClean="0">
                              <a:solidFill>
                                <a:srgbClr val="FF33CC"/>
                              </a:solidFill>
                              <a:latin typeface="Cambria Math" panose="02040503050406030204" pitchFamily="18" charset="0"/>
                            </a:rPr>
                            <m:t>𝑡</m:t>
                          </m:r>
                          <m:r>
                            <a:rPr lang="de-DE" sz="1600" i="1" smtClean="0">
                              <a:solidFill>
                                <a:srgbClr val="FF33CC"/>
                              </a:solidFill>
                              <a:latin typeface="Cambria Math" panose="02040503050406030204" pitchFamily="18" charset="0"/>
                            </a:rPr>
                            <m:t>−</m:t>
                          </m:r>
                          <m:r>
                            <a:rPr lang="de-DE" sz="1600" i="1" smtClean="0">
                              <a:solidFill>
                                <a:srgbClr val="FF33CC"/>
                              </a:solidFill>
                              <a:latin typeface="Cambria Math" panose="02040503050406030204" pitchFamily="18" charset="0"/>
                            </a:rPr>
                            <m:t>𝑐</m:t>
                          </m:r>
                        </m:sub>
                      </m:sSub>
                      <m:r>
                        <a:rPr lang="de-DE" sz="1600" i="1" smtClean="0">
                          <a:solidFill>
                            <a:schemeClr val="bg1"/>
                          </a:solidFill>
                          <a:latin typeface="Cambria Math" panose="02040503050406030204" pitchFamily="18" charset="0"/>
                        </a:rPr>
                        <m:t>+</m:t>
                      </m:r>
                      <m:sSub>
                        <m:sSubPr>
                          <m:ctrlPr>
                            <a:rPr lang="de-DE" sz="1600" i="1" smtClean="0">
                              <a:solidFill>
                                <a:srgbClr val="FF0000"/>
                              </a:solidFill>
                              <a:latin typeface="Cambria Math" panose="02040503050406030204" pitchFamily="18" charset="0"/>
                            </a:rPr>
                          </m:ctrlPr>
                        </m:sSubPr>
                        <m:e>
                          <m:r>
                            <a:rPr lang="de-DE" sz="1600" i="1" smtClean="0">
                              <a:solidFill>
                                <a:srgbClr val="FF0000"/>
                              </a:solidFill>
                              <a:latin typeface="Cambria Math" panose="02040503050406030204" pitchFamily="18" charset="0"/>
                            </a:rPr>
                            <m:t>𝜑</m:t>
                          </m:r>
                        </m:e>
                        <m:sub>
                          <m:r>
                            <a:rPr lang="de-DE" sz="1600" i="1" smtClean="0">
                              <a:solidFill>
                                <a:srgbClr val="FF0000"/>
                              </a:solidFill>
                              <a:latin typeface="Cambria Math" panose="02040503050406030204" pitchFamily="18" charset="0"/>
                            </a:rPr>
                            <m:t>𝑡</m:t>
                          </m:r>
                        </m:sub>
                      </m:sSub>
                      <m:r>
                        <a:rPr lang="de-DE" sz="1600" i="1" smtClean="0">
                          <a:solidFill>
                            <a:schemeClr val="bg1"/>
                          </a:solidFill>
                          <a:latin typeface="Cambria Math" panose="02040503050406030204" pitchFamily="18" charset="0"/>
                        </a:rPr>
                        <m:t>+</m:t>
                      </m:r>
                      <m:sSub>
                        <m:sSubPr>
                          <m:ctrlPr>
                            <a:rPr lang="de-DE" sz="1600" i="1" smtClean="0">
                              <a:solidFill>
                                <a:srgbClr val="9999FF"/>
                              </a:solidFill>
                              <a:latin typeface="Cambria Math" panose="02040503050406030204" pitchFamily="18" charset="0"/>
                            </a:rPr>
                          </m:ctrlPr>
                        </m:sSubPr>
                        <m:e>
                          <m:r>
                            <a:rPr lang="de-DE" sz="1600" i="1" smtClean="0">
                              <a:solidFill>
                                <a:srgbClr val="9999FF"/>
                              </a:solidFill>
                              <a:latin typeface="Cambria Math" panose="02040503050406030204" pitchFamily="18" charset="0"/>
                            </a:rPr>
                            <m:t>𝑢</m:t>
                          </m:r>
                        </m:e>
                        <m:sub>
                          <m:r>
                            <a:rPr lang="de-DE" sz="1600" i="1" smtClean="0">
                              <a:solidFill>
                                <a:srgbClr val="9999FF"/>
                              </a:solidFill>
                              <a:latin typeface="Cambria Math" panose="02040503050406030204" pitchFamily="18" charset="0"/>
                            </a:rPr>
                            <m:t>𝑐𝑡</m:t>
                          </m:r>
                        </m:sub>
                      </m:sSub>
                    </m:oMath>
                  </m:oMathPara>
                </a14:m>
                <a:endParaRPr lang="de-DE" sz="1600" dirty="0">
                  <a:solidFill>
                    <a:schemeClr val="bg1"/>
                  </a:solidFill>
                </a:endParaRPr>
              </a:p>
              <a:p>
                <a:endParaRPr lang="de-DE" sz="1600" dirty="0">
                  <a:solidFill>
                    <a:schemeClr val="bg1"/>
                  </a:solidFill>
                </a:endParaRPr>
              </a:p>
              <a:p>
                <a14:m>
                  <m:oMath xmlns:m="http://schemas.openxmlformats.org/officeDocument/2006/math">
                    <m:acc>
                      <m:accPr>
                        <m:chr m:val="̅"/>
                        <m:ctrlPr>
                          <a:rPr lang="de-DE" sz="1600" i="1" smtClean="0">
                            <a:solidFill>
                              <a:srgbClr val="FFC000"/>
                            </a:solidFill>
                            <a:latin typeface="Cambria Math" panose="02040503050406030204" pitchFamily="18" charset="0"/>
                          </a:rPr>
                        </m:ctrlPr>
                      </m:accPr>
                      <m:e>
                        <m:sSub>
                          <m:sSubPr>
                            <m:ctrlPr>
                              <a:rPr lang="de-DE" sz="1600" i="1" smtClean="0">
                                <a:solidFill>
                                  <a:srgbClr val="FFC000"/>
                                </a:solidFill>
                                <a:latin typeface="Cambria Math" panose="02040503050406030204" pitchFamily="18" charset="0"/>
                              </a:rPr>
                            </m:ctrlPr>
                          </m:sSubPr>
                          <m:e>
                            <m:r>
                              <a:rPr lang="de-DE" sz="1600" i="1" smtClean="0">
                                <a:solidFill>
                                  <a:srgbClr val="FFC000"/>
                                </a:solidFill>
                                <a:latin typeface="Cambria Math" panose="02040503050406030204" pitchFamily="18" charset="0"/>
                              </a:rPr>
                              <m:t>𝑀</m:t>
                            </m:r>
                          </m:e>
                          <m:sub>
                            <m:r>
                              <a:rPr lang="de-DE" sz="1600" i="1" smtClean="0">
                                <a:solidFill>
                                  <a:srgbClr val="FFC000"/>
                                </a:solidFill>
                                <a:latin typeface="Cambria Math" panose="02040503050406030204" pitchFamily="18" charset="0"/>
                              </a:rPr>
                              <m:t>𝑐𝑡</m:t>
                            </m:r>
                          </m:sub>
                        </m:sSub>
                      </m:e>
                    </m:acc>
                  </m:oMath>
                </a14:m>
                <a:r>
                  <a:rPr lang="de-DE" sz="1600" dirty="0">
                    <a:solidFill>
                      <a:srgbClr val="FFC000"/>
                    </a:solidFill>
                  </a:rPr>
                  <a:t> := </a:t>
                </a:r>
                <a:r>
                  <a:rPr lang="de-DE" sz="1600" dirty="0" err="1">
                    <a:solidFill>
                      <a:srgbClr val="FFC000"/>
                    </a:solidFill>
                  </a:rPr>
                  <a:t>mortality</a:t>
                </a:r>
                <a:r>
                  <a:rPr lang="de-DE" sz="1600" dirty="0">
                    <a:solidFill>
                      <a:srgbClr val="FFC000"/>
                    </a:solidFill>
                  </a:rPr>
                  <a:t> rate</a:t>
                </a:r>
              </a:p>
              <a:p>
                <a14:m>
                  <m:oMath xmlns:m="http://schemas.openxmlformats.org/officeDocument/2006/math">
                    <m:acc>
                      <m:accPr>
                        <m:chr m:val="̅"/>
                        <m:ctrlPr>
                          <a:rPr lang="de-DE" sz="1600" i="1" smtClean="0">
                            <a:solidFill>
                              <a:srgbClr val="92D050"/>
                            </a:solidFill>
                            <a:latin typeface="Cambria Math" panose="02040503050406030204" pitchFamily="18" charset="0"/>
                          </a:rPr>
                        </m:ctrlPr>
                      </m:accPr>
                      <m:e>
                        <m:sSub>
                          <m:sSubPr>
                            <m:ctrlPr>
                              <a:rPr lang="de-DE" sz="1600" i="1" smtClean="0">
                                <a:solidFill>
                                  <a:srgbClr val="92D050"/>
                                </a:solidFill>
                                <a:latin typeface="Cambria Math" panose="02040503050406030204" pitchFamily="18" charset="0"/>
                              </a:rPr>
                            </m:ctrlPr>
                          </m:sSubPr>
                          <m:e>
                            <m:r>
                              <a:rPr lang="de-DE" sz="1600" i="1" smtClean="0">
                                <a:solidFill>
                                  <a:srgbClr val="92D050"/>
                                </a:solidFill>
                                <a:latin typeface="Cambria Math" panose="02040503050406030204" pitchFamily="18" charset="0"/>
                              </a:rPr>
                              <m:t>𝑉</m:t>
                            </m:r>
                          </m:e>
                          <m:sub>
                            <m:r>
                              <a:rPr lang="de-DE" sz="1600" i="1" smtClean="0">
                                <a:solidFill>
                                  <a:srgbClr val="92D050"/>
                                </a:solidFill>
                                <a:latin typeface="Cambria Math" panose="02040503050406030204" pitchFamily="18" charset="0"/>
                              </a:rPr>
                              <m:t>𝑐</m:t>
                            </m:r>
                          </m:sub>
                        </m:sSub>
                      </m:e>
                    </m:acc>
                  </m:oMath>
                </a14:m>
                <a:r>
                  <a:rPr lang="de-DE" sz="1600" dirty="0">
                    <a:solidFill>
                      <a:srgbClr val="92D050"/>
                    </a:solidFill>
                  </a:rPr>
                  <a:t> := male veratan rate</a:t>
                </a:r>
              </a:p>
              <a:p>
                <a14:m>
                  <m:oMath xmlns:m="http://schemas.openxmlformats.org/officeDocument/2006/math">
                    <m:r>
                      <a:rPr lang="de-DE" sz="1600" i="1" smtClean="0">
                        <a:solidFill>
                          <a:srgbClr val="00B0F0"/>
                        </a:solidFill>
                        <a:latin typeface="Cambria Math" panose="02040503050406030204" pitchFamily="18" charset="0"/>
                      </a:rPr>
                      <m:t>𝛿</m:t>
                    </m:r>
                    <m:d>
                      <m:dPr>
                        <m:ctrlPr>
                          <a:rPr lang="de-DE" sz="1600" i="1" smtClean="0">
                            <a:solidFill>
                              <a:srgbClr val="00B0F0"/>
                            </a:solidFill>
                            <a:latin typeface="Cambria Math" panose="02040503050406030204" pitchFamily="18" charset="0"/>
                          </a:rPr>
                        </m:ctrlPr>
                      </m:dPr>
                      <m:e>
                        <m:r>
                          <a:rPr lang="de-DE" sz="1600" i="1" smtClean="0">
                            <a:solidFill>
                              <a:srgbClr val="00B0F0"/>
                            </a:solidFill>
                            <a:latin typeface="Cambria Math" panose="02040503050406030204" pitchFamily="18" charset="0"/>
                          </a:rPr>
                          <m:t>𝑐</m:t>
                        </m:r>
                      </m:e>
                    </m:d>
                  </m:oMath>
                </a14:m>
                <a:r>
                  <a:rPr lang="de-DE" sz="1600" dirty="0">
                    <a:solidFill>
                      <a:srgbClr val="00B0F0"/>
                    </a:solidFill>
                  </a:rPr>
                  <a:t> := smooth fuction of year of birth (linear)</a:t>
                </a:r>
              </a:p>
              <a:p>
                <a:pPr/>
                <a14:m>
                  <m:oMathPara xmlns:m="http://schemas.openxmlformats.org/officeDocument/2006/math">
                    <m:oMathParaPr>
                      <m:jc m:val="left"/>
                    </m:oMathParaPr>
                    <m:oMath xmlns:m="http://schemas.openxmlformats.org/officeDocument/2006/math">
                      <m:sSub>
                        <m:sSubPr>
                          <m:ctrlPr>
                            <a:rPr lang="de-DE" sz="1600" i="1" smtClean="0">
                              <a:solidFill>
                                <a:srgbClr val="FF33CC"/>
                              </a:solidFill>
                              <a:latin typeface="Cambria Math" panose="02040503050406030204" pitchFamily="18" charset="0"/>
                            </a:rPr>
                          </m:ctrlPr>
                        </m:sSubPr>
                        <m:e>
                          <m:r>
                            <a:rPr lang="de-DE" sz="1600" i="1" smtClean="0">
                              <a:solidFill>
                                <a:srgbClr val="FF33CC"/>
                              </a:solidFill>
                              <a:latin typeface="Cambria Math" panose="02040503050406030204" pitchFamily="18" charset="0"/>
                            </a:rPr>
                            <m:t>𝜆</m:t>
                          </m:r>
                        </m:e>
                        <m:sub>
                          <m:r>
                            <a:rPr lang="de-DE" sz="1600" i="1" smtClean="0">
                              <a:solidFill>
                                <a:srgbClr val="FF33CC"/>
                              </a:solidFill>
                              <a:latin typeface="Cambria Math" panose="02040503050406030204" pitchFamily="18" charset="0"/>
                            </a:rPr>
                            <m:t>𝑡</m:t>
                          </m:r>
                          <m:r>
                            <a:rPr lang="de-DE" sz="1600" i="1" smtClean="0">
                              <a:solidFill>
                                <a:srgbClr val="FF33CC"/>
                              </a:solidFill>
                              <a:latin typeface="Cambria Math" panose="02040503050406030204" pitchFamily="18" charset="0"/>
                            </a:rPr>
                            <m:t>−</m:t>
                          </m:r>
                          <m:r>
                            <a:rPr lang="de-DE" sz="1600" i="1" smtClean="0">
                              <a:solidFill>
                                <a:srgbClr val="FF33CC"/>
                              </a:solidFill>
                              <a:latin typeface="Cambria Math" panose="02040503050406030204" pitchFamily="18" charset="0"/>
                            </a:rPr>
                            <m:t>𝑐</m:t>
                          </m:r>
                        </m:sub>
                      </m:sSub>
                      <m:r>
                        <a:rPr lang="de-DE" sz="1600" smtClean="0">
                          <a:solidFill>
                            <a:srgbClr val="FF33CC"/>
                          </a:solidFill>
                          <a:latin typeface="Cambria Math" panose="02040503050406030204" pitchFamily="18" charset="0"/>
                        </a:rPr>
                        <m:t> ≔</m:t>
                      </m:r>
                      <m:r>
                        <m:rPr>
                          <m:sty m:val="p"/>
                        </m:rPr>
                        <a:rPr lang="de-DE" sz="1600" smtClean="0">
                          <a:solidFill>
                            <a:srgbClr val="FF33CC"/>
                          </a:solidFill>
                          <a:latin typeface="Cambria Math" panose="02040503050406030204" pitchFamily="18" charset="0"/>
                        </a:rPr>
                        <m:t>unrestriced</m:t>
                      </m:r>
                      <m:r>
                        <a:rPr lang="de-DE" sz="1600" smtClean="0">
                          <a:solidFill>
                            <a:srgbClr val="FF33CC"/>
                          </a:solidFill>
                          <a:latin typeface="Cambria Math" panose="02040503050406030204" pitchFamily="18" charset="0"/>
                        </a:rPr>
                        <m:t> </m:t>
                      </m:r>
                      <m:r>
                        <m:rPr>
                          <m:sty m:val="p"/>
                        </m:rPr>
                        <a:rPr lang="de-DE" sz="1600" smtClean="0">
                          <a:solidFill>
                            <a:srgbClr val="FF33CC"/>
                          </a:solidFill>
                          <a:latin typeface="Cambria Math" panose="02040503050406030204" pitchFamily="18" charset="0"/>
                        </a:rPr>
                        <m:t>age</m:t>
                      </m:r>
                      <m:r>
                        <a:rPr lang="de-DE" sz="1600" smtClean="0">
                          <a:solidFill>
                            <a:srgbClr val="FF33CC"/>
                          </a:solidFill>
                          <a:latin typeface="Cambria Math" panose="02040503050406030204" pitchFamily="18" charset="0"/>
                        </a:rPr>
                        <m:t> </m:t>
                      </m:r>
                      <m:r>
                        <m:rPr>
                          <m:sty m:val="p"/>
                        </m:rPr>
                        <a:rPr lang="de-DE" sz="1600" smtClean="0">
                          <a:solidFill>
                            <a:srgbClr val="FF33CC"/>
                          </a:solidFill>
                          <a:latin typeface="Cambria Math" panose="02040503050406030204" pitchFamily="18" charset="0"/>
                        </a:rPr>
                        <m:t>effects</m:t>
                      </m:r>
                    </m:oMath>
                  </m:oMathPara>
                </a14:m>
                <a:endParaRPr lang="de-DE" sz="1600" dirty="0">
                  <a:solidFill>
                    <a:srgbClr val="FF33CC"/>
                  </a:solidFill>
                </a:endParaRPr>
              </a:p>
              <a:p>
                <a14:m>
                  <m:oMath xmlns:m="http://schemas.openxmlformats.org/officeDocument/2006/math">
                    <m:sSub>
                      <m:sSubPr>
                        <m:ctrlPr>
                          <a:rPr lang="de-DE" sz="1600" i="1" smtClean="0">
                            <a:solidFill>
                              <a:srgbClr val="FF0000"/>
                            </a:solidFill>
                            <a:latin typeface="Cambria Math" panose="02040503050406030204" pitchFamily="18" charset="0"/>
                          </a:rPr>
                        </m:ctrlPr>
                      </m:sSubPr>
                      <m:e>
                        <m:r>
                          <a:rPr lang="de-DE" sz="1600" i="1" smtClean="0">
                            <a:solidFill>
                              <a:srgbClr val="FF0000"/>
                            </a:solidFill>
                            <a:latin typeface="Cambria Math" panose="02040503050406030204" pitchFamily="18" charset="0"/>
                          </a:rPr>
                          <m:t>𝜑</m:t>
                        </m:r>
                      </m:e>
                      <m:sub>
                        <m:r>
                          <a:rPr lang="de-DE" sz="1600" i="1" smtClean="0">
                            <a:solidFill>
                              <a:srgbClr val="FF0000"/>
                            </a:solidFill>
                            <a:latin typeface="Cambria Math" panose="02040503050406030204" pitchFamily="18" charset="0"/>
                          </a:rPr>
                          <m:t>𝑡</m:t>
                        </m:r>
                      </m:sub>
                    </m:sSub>
                  </m:oMath>
                </a14:m>
                <a:r>
                  <a:rPr lang="de-DE" sz="1600" dirty="0">
                    <a:solidFill>
                      <a:srgbClr val="FF0000"/>
                    </a:solidFill>
                  </a:rPr>
                  <a:t> : = unrestricted calendar year effects</a:t>
                </a:r>
              </a:p>
              <a:p>
                <a14:m>
                  <m:oMath xmlns:m="http://schemas.openxmlformats.org/officeDocument/2006/math">
                    <m:sSub>
                      <m:sSubPr>
                        <m:ctrlPr>
                          <a:rPr lang="de-DE" sz="1600" i="1" smtClean="0">
                            <a:solidFill>
                              <a:srgbClr val="9999FF"/>
                            </a:solidFill>
                            <a:latin typeface="Cambria Math" panose="02040503050406030204" pitchFamily="18" charset="0"/>
                          </a:rPr>
                        </m:ctrlPr>
                      </m:sSubPr>
                      <m:e>
                        <m:r>
                          <a:rPr lang="de-DE" sz="1600" i="1" smtClean="0">
                            <a:solidFill>
                              <a:srgbClr val="9999FF"/>
                            </a:solidFill>
                            <a:latin typeface="Cambria Math" panose="02040503050406030204" pitchFamily="18" charset="0"/>
                          </a:rPr>
                          <m:t>𝑢</m:t>
                        </m:r>
                      </m:e>
                      <m:sub>
                        <m:r>
                          <a:rPr lang="de-DE" sz="1600" i="1" smtClean="0">
                            <a:solidFill>
                              <a:srgbClr val="9999FF"/>
                            </a:solidFill>
                            <a:latin typeface="Cambria Math" panose="02040503050406030204" pitchFamily="18" charset="0"/>
                          </a:rPr>
                          <m:t>𝑐𝑡</m:t>
                        </m:r>
                      </m:sub>
                    </m:sSub>
                  </m:oMath>
                </a14:m>
                <a:r>
                  <a:rPr lang="de-DE" sz="1600" dirty="0">
                    <a:solidFill>
                      <a:srgbClr val="9999FF"/>
                    </a:solidFill>
                  </a:rPr>
                  <a:t> := </a:t>
                </a:r>
                <a:r>
                  <a:rPr lang="de-DE" sz="1600" dirty="0" err="1">
                    <a:solidFill>
                      <a:srgbClr val="9999FF"/>
                    </a:solidFill>
                  </a:rPr>
                  <a:t>error</a:t>
                </a:r>
                <a:r>
                  <a:rPr lang="de-DE" sz="1600" dirty="0">
                    <a:solidFill>
                      <a:srgbClr val="9999FF"/>
                    </a:solidFill>
                  </a:rPr>
                  <a:t> </a:t>
                </a:r>
                <a:r>
                  <a:rPr lang="de-DE" sz="1600" dirty="0" err="1">
                    <a:solidFill>
                      <a:srgbClr val="9999FF"/>
                    </a:solidFill>
                  </a:rPr>
                  <a:t>term</a:t>
                </a:r>
                <a:endParaRPr lang="de-DE" sz="1600" dirty="0">
                  <a:solidFill>
                    <a:srgbClr val="9999FF"/>
                  </a:solidFill>
                </a:endParaRPr>
              </a:p>
              <a:p>
                <a:endParaRPr lang="de-DE" sz="1600" dirty="0">
                  <a:solidFill>
                    <a:srgbClr val="9999FF"/>
                  </a:solidFill>
                </a:endParaRPr>
              </a:p>
              <a:p>
                <a:r>
                  <a:rPr lang="de-DE" sz="1600" dirty="0">
                    <a:solidFill>
                      <a:schemeClr val="bg1"/>
                    </a:solidFill>
                  </a:rPr>
                  <a:t>c </a:t>
                </a:r>
                <a:r>
                  <a:rPr lang="de-DE"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de-DE" sz="1600" dirty="0">
                    <a:solidFill>
                      <a:schemeClr val="bg1"/>
                    </a:solidFill>
                  </a:rPr>
                  <a:t> </a:t>
                </a:r>
                <a:r>
                  <a:rPr lang="de-DE" sz="1600" dirty="0" err="1">
                    <a:solidFill>
                      <a:schemeClr val="bg1"/>
                    </a:solidFill>
                  </a:rPr>
                  <a:t>cohort</a:t>
                </a:r>
                <a:r>
                  <a:rPr lang="de-DE" sz="1600" dirty="0">
                    <a:solidFill>
                      <a:schemeClr val="bg1"/>
                    </a:solidFill>
                  </a:rPr>
                  <a:t>, t </a:t>
                </a:r>
                <a:r>
                  <a:rPr lang="de-DE"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de-DE" sz="1600" dirty="0">
                    <a:solidFill>
                      <a:schemeClr val="bg1"/>
                    </a:solidFill>
                  </a:rPr>
                  <a:t> year</a:t>
                </a:r>
              </a:p>
              <a:p>
                <a:endParaRPr lang="de-DE" dirty="0"/>
              </a:p>
            </p:txBody>
          </p:sp>
        </mc:Choice>
        <mc:Fallback xmlns="">
          <p:sp>
            <p:nvSpPr>
              <p:cNvPr id="3" name="Content Placeholder 2">
                <a:extLst>
                  <a:ext uri="{FF2B5EF4-FFF2-40B4-BE49-F238E27FC236}">
                    <a16:creationId xmlns:a16="http://schemas.microsoft.com/office/drawing/2014/main" id="{EA3A2368-1BB9-F789-C8E9-EF09F5BAC2FC}"/>
                  </a:ext>
                </a:extLst>
              </p:cNvPr>
              <p:cNvSpPr txBox="1">
                <a:spLocks noRot="1" noChangeAspect="1" noMove="1" noResize="1" noEditPoints="1" noAdjustHandles="1" noChangeArrowheads="1" noChangeShapeType="1" noTextEdit="1"/>
              </p:cNvSpPr>
              <p:nvPr/>
            </p:nvSpPr>
            <p:spPr>
              <a:xfrm>
                <a:off x="963329" y="1366788"/>
                <a:ext cx="7266271" cy="2945330"/>
              </a:xfrm>
              <a:prstGeom prst="rect">
                <a:avLst/>
              </a:prstGeom>
              <a:blipFill>
                <a:blip r:embed="rId3"/>
                <a:stretch>
                  <a:fillRect l="-349"/>
                </a:stretch>
              </a:blipFill>
            </p:spPr>
            <p:txBody>
              <a:bodyPr/>
              <a:lstStyle/>
              <a:p>
                <a:r>
                  <a:rPr lang="de-DE">
                    <a:noFill/>
                  </a:rPr>
                  <a:t> </a:t>
                </a:r>
              </a:p>
            </p:txBody>
          </p:sp>
        </mc:Fallback>
      </mc:AlternateContent>
      <p:sp>
        <p:nvSpPr>
          <p:cNvPr id="6" name="Titel 1">
            <a:extLst>
              <a:ext uri="{FF2B5EF4-FFF2-40B4-BE49-F238E27FC236}">
                <a16:creationId xmlns:a16="http://schemas.microsoft.com/office/drawing/2014/main" id="{77F55766-4780-0A7B-66CD-3AADAFF9068D}"/>
              </a:ext>
            </a:extLst>
          </p:cNvPr>
          <p:cNvSpPr>
            <a:spLocks noGrp="1"/>
          </p:cNvSpPr>
          <p:nvPr>
            <p:ph type="title"/>
          </p:nvPr>
        </p:nvSpPr>
        <p:spPr>
          <a:xfrm>
            <a:off x="720725" y="344920"/>
            <a:ext cx="7702550" cy="829361"/>
          </a:xfrm>
        </p:spPr>
        <p:txBody>
          <a:bodyPr/>
          <a:lstStyle/>
          <a:p>
            <a:r>
              <a:rPr lang="de-DE" sz="2400" dirty="0"/>
              <a:t>Zusammenhang </a:t>
            </a:r>
            <a:r>
              <a:rPr lang="de-DE" sz="2400" dirty="0" err="1"/>
              <a:t>Veteranstatus</a:t>
            </a:r>
            <a:r>
              <a:rPr lang="de-DE" sz="2400" dirty="0"/>
              <a:t> mit Sterblichkeit und Todesursachen</a:t>
            </a:r>
            <a:br>
              <a:rPr lang="de-DE" dirty="0"/>
            </a:br>
            <a:endParaRPr lang="de-DE" dirty="0"/>
          </a:p>
        </p:txBody>
      </p:sp>
      <p:sp>
        <p:nvSpPr>
          <p:cNvPr id="2" name="Foliennummernplatzhalter 1">
            <a:extLst>
              <a:ext uri="{FF2B5EF4-FFF2-40B4-BE49-F238E27FC236}">
                <a16:creationId xmlns:a16="http://schemas.microsoft.com/office/drawing/2014/main" id="{CA51A764-A1AB-DF9C-8F68-3F9B6FE08B86}"/>
              </a:ext>
            </a:extLst>
          </p:cNvPr>
          <p:cNvSpPr>
            <a:spLocks noGrp="1"/>
          </p:cNvSpPr>
          <p:nvPr>
            <p:ph type="sldNum" sz="quarter" idx="10"/>
          </p:nvPr>
        </p:nvSpPr>
        <p:spPr/>
        <p:txBody>
          <a:bodyPr/>
          <a:lstStyle/>
          <a:p>
            <a:fld id="{59389E22-1A4B-41B3-A470-15C4FE97CB72}" type="slidenum">
              <a:rPr lang="de-DE" smtClean="0"/>
              <a:t>13</a:t>
            </a:fld>
            <a:endParaRPr lang="de-DE"/>
          </a:p>
        </p:txBody>
      </p:sp>
    </p:spTree>
    <p:extLst>
      <p:ext uri="{BB962C8B-B14F-4D97-AF65-F5344CB8AC3E}">
        <p14:creationId xmlns:p14="http://schemas.microsoft.com/office/powerpoint/2010/main" val="2044524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9D22C-DAAE-A935-532D-B3081732DAF7}"/>
              </a:ext>
            </a:extLst>
          </p:cNvPr>
          <p:cNvSpPr>
            <a:spLocks noGrp="1"/>
          </p:cNvSpPr>
          <p:nvPr>
            <p:ph type="title"/>
          </p:nvPr>
        </p:nvSpPr>
        <p:spPr>
          <a:xfrm>
            <a:off x="566433" y="212269"/>
            <a:ext cx="7704000" cy="851760"/>
          </a:xfrm>
        </p:spPr>
        <p:txBody>
          <a:bodyPr/>
          <a:lstStyle/>
          <a:p>
            <a:r>
              <a:rPr lang="de-DE" sz="2400" dirty="0"/>
              <a:t>Zusammenhang </a:t>
            </a:r>
            <a:r>
              <a:rPr lang="de-DE" sz="2400" dirty="0" err="1"/>
              <a:t>Veteranstatus</a:t>
            </a:r>
            <a:r>
              <a:rPr lang="de-DE" sz="2400" dirty="0"/>
              <a:t> mit Sterblichkeit und Todesursachen</a:t>
            </a:r>
            <a:br>
              <a:rPr lang="de-DE" dirty="0"/>
            </a:br>
            <a:endParaRPr lang="de-DE" dirty="0"/>
          </a:p>
        </p:txBody>
      </p:sp>
      <p:pic>
        <p:nvPicPr>
          <p:cNvPr id="4" name="Grafik 3" descr="Ein Bild, das Text, Screenshot, Zahl, Schrift enthält.&#10;&#10;Automatisch generierte Beschreibung">
            <a:extLst>
              <a:ext uri="{FF2B5EF4-FFF2-40B4-BE49-F238E27FC236}">
                <a16:creationId xmlns:a16="http://schemas.microsoft.com/office/drawing/2014/main" id="{648EB0F7-9DFD-EA4C-41A8-D25AEC915129}"/>
              </a:ext>
            </a:extLst>
          </p:cNvPr>
          <p:cNvPicPr>
            <a:picLocks noChangeAspect="1"/>
          </p:cNvPicPr>
          <p:nvPr/>
        </p:nvPicPr>
        <p:blipFill>
          <a:blip r:embed="rId3"/>
          <a:stretch>
            <a:fillRect/>
          </a:stretch>
        </p:blipFill>
        <p:spPr>
          <a:xfrm>
            <a:off x="1367443" y="1250514"/>
            <a:ext cx="6409113" cy="3680717"/>
          </a:xfrm>
          <a:prstGeom prst="rect">
            <a:avLst/>
          </a:prstGeom>
        </p:spPr>
      </p:pic>
      <p:sp>
        <p:nvSpPr>
          <p:cNvPr id="3" name="Textfeld 2">
            <a:extLst>
              <a:ext uri="{FF2B5EF4-FFF2-40B4-BE49-F238E27FC236}">
                <a16:creationId xmlns:a16="http://schemas.microsoft.com/office/drawing/2014/main" id="{C3AD37FE-F9AA-C560-AE59-06C99C018B24}"/>
              </a:ext>
            </a:extLst>
          </p:cNvPr>
          <p:cNvSpPr txBox="1"/>
          <p:nvPr/>
        </p:nvSpPr>
        <p:spPr>
          <a:xfrm>
            <a:off x="1305124" y="4931231"/>
            <a:ext cx="4642618" cy="246221"/>
          </a:xfrm>
          <a:prstGeom prst="rect">
            <a:avLst/>
          </a:prstGeom>
          <a:noFill/>
        </p:spPr>
        <p:txBody>
          <a:bodyPr wrap="none" rtlCol="0">
            <a:spAutoFit/>
          </a:bodyPr>
          <a:lstStyle/>
          <a:p>
            <a:r>
              <a:rPr lang="en-GB" sz="500" i="0" u="none" strike="noStrike" baseline="0" dirty="0" err="1">
                <a:solidFill>
                  <a:schemeClr val="bg1"/>
                </a:solidFill>
                <a:latin typeface="HelveticaNeue-Roman"/>
              </a:rPr>
              <a:t>Eigene</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Darstellung</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nach</a:t>
            </a:r>
            <a:r>
              <a:rPr lang="en-GB" sz="500" i="0" u="none" strike="noStrike" baseline="0" dirty="0">
                <a:solidFill>
                  <a:schemeClr val="bg1"/>
                </a:solidFill>
                <a:latin typeface="HelveticaNeue-Roman"/>
              </a:rPr>
              <a:t> K. Bedard, O. </a:t>
            </a:r>
            <a:r>
              <a:rPr lang="en-GB" sz="500" i="0" u="none" strike="noStrike" baseline="0" dirty="0" err="1">
                <a:solidFill>
                  <a:schemeClr val="bg1"/>
                </a:solidFill>
                <a:latin typeface="HelveticaNeue-Roman"/>
              </a:rPr>
              <a:t>Deschênes,</a:t>
            </a:r>
            <a:r>
              <a:rPr lang="en-GB" sz="500" i="1" u="none" strike="noStrike" baseline="0" dirty="0" err="1">
                <a:solidFill>
                  <a:schemeClr val="bg1"/>
                </a:solidFill>
                <a:latin typeface="HelveticaNeue-Roman"/>
              </a:rPr>
              <a:t>The</a:t>
            </a:r>
            <a:r>
              <a:rPr lang="en-GB" sz="500" i="1" u="none" strike="noStrike" baseline="0" dirty="0">
                <a:solidFill>
                  <a:schemeClr val="bg1"/>
                </a:solidFill>
                <a:latin typeface="HelveticaNeue-Roman"/>
              </a:rPr>
              <a:t> Long-Term Impact of Military Service on Health: Evidence from World War II and Korean War Veterans</a:t>
            </a:r>
            <a:endParaRPr lang="de-DE" sz="500" i="1" dirty="0">
              <a:solidFill>
                <a:schemeClr val="bg1"/>
              </a:solidFill>
            </a:endParaRPr>
          </a:p>
          <a:p>
            <a:endParaRPr lang="de-DE" sz="500" i="1" dirty="0">
              <a:solidFill>
                <a:schemeClr val="bg1"/>
              </a:solidFill>
            </a:endParaRPr>
          </a:p>
        </p:txBody>
      </p:sp>
      <p:sp>
        <p:nvSpPr>
          <p:cNvPr id="6" name="Foliennummernplatzhalter 5">
            <a:extLst>
              <a:ext uri="{FF2B5EF4-FFF2-40B4-BE49-F238E27FC236}">
                <a16:creationId xmlns:a16="http://schemas.microsoft.com/office/drawing/2014/main" id="{C268F48F-174D-4AAF-5776-C05F8C4F5585}"/>
              </a:ext>
            </a:extLst>
          </p:cNvPr>
          <p:cNvSpPr>
            <a:spLocks noGrp="1"/>
          </p:cNvSpPr>
          <p:nvPr>
            <p:ph type="sldNum" sz="quarter" idx="10"/>
          </p:nvPr>
        </p:nvSpPr>
        <p:spPr/>
        <p:txBody>
          <a:bodyPr/>
          <a:lstStyle/>
          <a:p>
            <a:fld id="{59389E22-1A4B-41B3-A470-15C4FE97CB72}" type="slidenum">
              <a:rPr lang="de-DE" smtClean="0"/>
              <a:t>14</a:t>
            </a:fld>
            <a:endParaRPr lang="de-DE"/>
          </a:p>
        </p:txBody>
      </p:sp>
      <p:sp>
        <p:nvSpPr>
          <p:cNvPr id="5" name="Rechteck 4">
            <a:extLst>
              <a:ext uri="{FF2B5EF4-FFF2-40B4-BE49-F238E27FC236}">
                <a16:creationId xmlns:a16="http://schemas.microsoft.com/office/drawing/2014/main" id="{B37521EE-0842-56B2-EFAC-7F2024E298E0}"/>
              </a:ext>
            </a:extLst>
          </p:cNvPr>
          <p:cNvSpPr/>
          <p:nvPr/>
        </p:nvSpPr>
        <p:spPr>
          <a:xfrm>
            <a:off x="1367443" y="2303253"/>
            <a:ext cx="6409113" cy="370936"/>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8974AD80-9325-747B-4899-7668D4525C4F}"/>
              </a:ext>
            </a:extLst>
          </p:cNvPr>
          <p:cNvSpPr/>
          <p:nvPr/>
        </p:nvSpPr>
        <p:spPr>
          <a:xfrm>
            <a:off x="1367443" y="3183753"/>
            <a:ext cx="6409113" cy="240486"/>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610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A3A2368-1BB9-F789-C8E9-EF09F5BAC2FC}"/>
                  </a:ext>
                </a:extLst>
              </p:cNvPr>
              <p:cNvSpPr txBox="1">
                <a:spLocks/>
              </p:cNvSpPr>
              <p:nvPr/>
            </p:nvSpPr>
            <p:spPr>
              <a:xfrm>
                <a:off x="963329" y="1366788"/>
                <a:ext cx="7266271" cy="294533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14:m>
                  <m:oMathPara xmlns:m="http://schemas.openxmlformats.org/officeDocument/2006/math">
                    <m:oMathParaPr>
                      <m:jc m:val="centerGroup"/>
                    </m:oMathParaPr>
                    <m:oMath xmlns:m="http://schemas.openxmlformats.org/officeDocument/2006/math">
                      <m:func>
                        <m:funcPr>
                          <m:ctrlPr>
                            <a:rPr lang="de-DE" sz="1600" i="1" smtClean="0">
                              <a:solidFill>
                                <a:schemeClr val="bg1"/>
                              </a:solidFill>
                              <a:latin typeface="Cambria Math" panose="02040503050406030204" pitchFamily="18" charset="0"/>
                            </a:rPr>
                          </m:ctrlPr>
                        </m:funcPr>
                        <m:fName>
                          <m:r>
                            <m:rPr>
                              <m:sty m:val="p"/>
                            </m:rPr>
                            <a:rPr lang="de-DE" sz="1600" smtClean="0">
                              <a:solidFill>
                                <a:schemeClr val="bg1"/>
                              </a:solidFill>
                              <a:latin typeface="Cambria Math" panose="02040503050406030204" pitchFamily="18" charset="0"/>
                            </a:rPr>
                            <m:t>log</m:t>
                          </m:r>
                        </m:fName>
                        <m:e>
                          <m:r>
                            <a:rPr lang="de-DE" sz="1600" i="1" smtClean="0">
                              <a:solidFill>
                                <a:schemeClr val="bg1"/>
                              </a:solidFill>
                              <a:latin typeface="Cambria Math" panose="02040503050406030204" pitchFamily="18" charset="0"/>
                            </a:rPr>
                            <m:t>(</m:t>
                          </m:r>
                          <m:acc>
                            <m:accPr>
                              <m:chr m:val="̅"/>
                              <m:ctrlPr>
                                <a:rPr lang="de-DE" sz="1600" i="1" smtClean="0">
                                  <a:solidFill>
                                    <a:srgbClr val="FFC000"/>
                                  </a:solidFill>
                                  <a:latin typeface="Cambria Math" panose="02040503050406030204" pitchFamily="18" charset="0"/>
                                </a:rPr>
                              </m:ctrlPr>
                            </m:accPr>
                            <m:e>
                              <m:sSub>
                                <m:sSubPr>
                                  <m:ctrlPr>
                                    <a:rPr lang="de-DE" sz="1600" i="1" smtClean="0">
                                      <a:solidFill>
                                        <a:srgbClr val="FFC000"/>
                                      </a:solidFill>
                                      <a:latin typeface="Cambria Math" panose="02040503050406030204" pitchFamily="18" charset="0"/>
                                    </a:rPr>
                                  </m:ctrlPr>
                                </m:sSubPr>
                                <m:e>
                                  <m:r>
                                    <a:rPr lang="de-DE" sz="1600" i="1" smtClean="0">
                                      <a:solidFill>
                                        <a:srgbClr val="FFC000"/>
                                      </a:solidFill>
                                      <a:latin typeface="Cambria Math" panose="02040503050406030204" pitchFamily="18" charset="0"/>
                                    </a:rPr>
                                    <m:t>𝑀</m:t>
                                  </m:r>
                                </m:e>
                                <m:sub>
                                  <m:r>
                                    <a:rPr lang="de-DE" sz="1600" b="0" i="1" smtClean="0">
                                      <a:solidFill>
                                        <a:srgbClr val="FFC000"/>
                                      </a:solidFill>
                                      <a:latin typeface="Cambria Math" panose="02040503050406030204" pitchFamily="18" charset="0"/>
                                    </a:rPr>
                                    <m:t>𝑠</m:t>
                                  </m:r>
                                  <m:r>
                                    <a:rPr lang="de-DE" sz="1600" i="1" smtClean="0">
                                      <a:solidFill>
                                        <a:srgbClr val="FFC000"/>
                                      </a:solidFill>
                                      <a:latin typeface="Cambria Math" panose="02040503050406030204" pitchFamily="18" charset="0"/>
                                    </a:rPr>
                                    <m:t>𝑐𝑡</m:t>
                                  </m:r>
                                </m:sub>
                              </m:sSub>
                            </m:e>
                          </m:acc>
                          <m:r>
                            <a:rPr lang="de-DE" sz="1600" i="1" smtClean="0">
                              <a:solidFill>
                                <a:schemeClr val="bg1"/>
                              </a:solidFill>
                              <a:latin typeface="Cambria Math" panose="02040503050406030204" pitchFamily="18" charset="0"/>
                            </a:rPr>
                            <m:t>)</m:t>
                          </m:r>
                        </m:e>
                      </m:func>
                      <m:r>
                        <a:rPr lang="de-DE" sz="1600" i="1" smtClean="0">
                          <a:solidFill>
                            <a:schemeClr val="bg1"/>
                          </a:solidFill>
                          <a:latin typeface="Cambria Math" panose="02040503050406030204" pitchFamily="18" charset="0"/>
                        </a:rPr>
                        <m:t>=</m:t>
                      </m:r>
                      <m:r>
                        <a:rPr lang="de-DE" sz="1600" i="1" smtClean="0">
                          <a:solidFill>
                            <a:schemeClr val="bg1"/>
                          </a:solidFill>
                          <a:latin typeface="Cambria Math" panose="02040503050406030204" pitchFamily="18" charset="0"/>
                        </a:rPr>
                        <m:t>𝛼</m:t>
                      </m:r>
                      <m:r>
                        <a:rPr lang="de-DE" sz="1600" i="1" smtClean="0">
                          <a:solidFill>
                            <a:schemeClr val="bg1"/>
                          </a:solidFill>
                          <a:latin typeface="Cambria Math" panose="02040503050406030204" pitchFamily="18" charset="0"/>
                        </a:rPr>
                        <m:t>+</m:t>
                      </m:r>
                      <m:r>
                        <a:rPr lang="de-DE" sz="1600" i="1" smtClean="0">
                          <a:solidFill>
                            <a:schemeClr val="bg1"/>
                          </a:solidFill>
                          <a:latin typeface="Cambria Math" panose="02040503050406030204" pitchFamily="18" charset="0"/>
                        </a:rPr>
                        <m:t>𝛽</m:t>
                      </m:r>
                      <m:acc>
                        <m:accPr>
                          <m:chr m:val="̅"/>
                          <m:ctrlPr>
                            <a:rPr lang="de-DE" sz="1600" i="1" smtClean="0">
                              <a:solidFill>
                                <a:srgbClr val="92D050"/>
                              </a:solidFill>
                              <a:latin typeface="Cambria Math" panose="02040503050406030204" pitchFamily="18" charset="0"/>
                            </a:rPr>
                          </m:ctrlPr>
                        </m:accPr>
                        <m:e>
                          <m:sSub>
                            <m:sSubPr>
                              <m:ctrlPr>
                                <a:rPr lang="de-DE" sz="1600" i="1" smtClean="0">
                                  <a:solidFill>
                                    <a:srgbClr val="92D050"/>
                                  </a:solidFill>
                                  <a:latin typeface="Cambria Math" panose="02040503050406030204" pitchFamily="18" charset="0"/>
                                </a:rPr>
                              </m:ctrlPr>
                            </m:sSubPr>
                            <m:e>
                              <m:r>
                                <a:rPr lang="de-DE" sz="1600" i="1" smtClean="0">
                                  <a:solidFill>
                                    <a:srgbClr val="92D050"/>
                                  </a:solidFill>
                                  <a:latin typeface="Cambria Math" panose="02040503050406030204" pitchFamily="18" charset="0"/>
                                </a:rPr>
                                <m:t>𝑉</m:t>
                              </m:r>
                            </m:e>
                            <m:sub>
                              <m:r>
                                <a:rPr lang="de-DE" sz="1600" b="0" i="1" smtClean="0">
                                  <a:solidFill>
                                    <a:srgbClr val="92D050"/>
                                  </a:solidFill>
                                  <a:latin typeface="Cambria Math" panose="02040503050406030204" pitchFamily="18" charset="0"/>
                                </a:rPr>
                                <m:t>𝑠</m:t>
                              </m:r>
                              <m:r>
                                <a:rPr lang="de-DE" sz="1600" i="1" smtClean="0">
                                  <a:solidFill>
                                    <a:srgbClr val="92D050"/>
                                  </a:solidFill>
                                  <a:latin typeface="Cambria Math" panose="02040503050406030204" pitchFamily="18" charset="0"/>
                                </a:rPr>
                                <m:t>𝑐</m:t>
                              </m:r>
                            </m:sub>
                          </m:sSub>
                        </m:e>
                      </m:acc>
                      <m:r>
                        <a:rPr lang="de-DE" sz="1600" b="0" i="1" smtClean="0">
                          <a:solidFill>
                            <a:schemeClr val="bg1"/>
                          </a:solidFill>
                          <a:latin typeface="Cambria Math" panose="02040503050406030204" pitchFamily="18" charset="0"/>
                        </a:rPr>
                        <m:t>+</m:t>
                      </m:r>
                      <m:sSub>
                        <m:sSubPr>
                          <m:ctrlPr>
                            <a:rPr lang="de-DE" sz="1600" b="0" i="1" smtClean="0">
                              <a:solidFill>
                                <a:srgbClr val="FFFF00"/>
                              </a:solidFill>
                              <a:latin typeface="Cambria Math" panose="02040503050406030204" pitchFamily="18" charset="0"/>
                            </a:rPr>
                          </m:ctrlPr>
                        </m:sSubPr>
                        <m:e>
                          <m:r>
                            <a:rPr lang="de-DE" sz="1600" b="0" i="1" smtClean="0">
                              <a:solidFill>
                                <a:srgbClr val="FFFF00"/>
                              </a:solidFill>
                              <a:latin typeface="Cambria Math" panose="02040503050406030204" pitchFamily="18" charset="0"/>
                            </a:rPr>
                            <m:t>𝜔</m:t>
                          </m:r>
                        </m:e>
                        <m:sub>
                          <m:r>
                            <a:rPr lang="de-DE" sz="1600" b="0" i="1" smtClean="0">
                              <a:solidFill>
                                <a:srgbClr val="FFFF00"/>
                              </a:solidFill>
                              <a:latin typeface="Cambria Math" panose="02040503050406030204" pitchFamily="18" charset="0"/>
                            </a:rPr>
                            <m:t>𝑠</m:t>
                          </m:r>
                        </m:sub>
                      </m:sSub>
                      <m:r>
                        <a:rPr lang="de-DE" sz="1600" i="1" smtClean="0">
                          <a:solidFill>
                            <a:schemeClr val="bg1"/>
                          </a:solidFill>
                          <a:latin typeface="Cambria Math" panose="02040503050406030204" pitchFamily="18" charset="0"/>
                        </a:rPr>
                        <m:t>+</m:t>
                      </m:r>
                      <m:r>
                        <a:rPr lang="de-DE" sz="1600" i="1" smtClean="0">
                          <a:solidFill>
                            <a:srgbClr val="00B0F0"/>
                          </a:solidFill>
                          <a:latin typeface="Cambria Math" panose="02040503050406030204" pitchFamily="18" charset="0"/>
                        </a:rPr>
                        <m:t>𝛿</m:t>
                      </m:r>
                      <m:d>
                        <m:dPr>
                          <m:ctrlPr>
                            <a:rPr lang="de-DE" sz="1600" i="1" smtClean="0">
                              <a:solidFill>
                                <a:srgbClr val="00B0F0"/>
                              </a:solidFill>
                              <a:latin typeface="Cambria Math" panose="02040503050406030204" pitchFamily="18" charset="0"/>
                            </a:rPr>
                          </m:ctrlPr>
                        </m:dPr>
                        <m:e>
                          <m:r>
                            <a:rPr lang="de-DE" sz="1600" i="1" smtClean="0">
                              <a:solidFill>
                                <a:srgbClr val="00B0F0"/>
                              </a:solidFill>
                              <a:latin typeface="Cambria Math" panose="02040503050406030204" pitchFamily="18" charset="0"/>
                            </a:rPr>
                            <m:t>𝑐</m:t>
                          </m:r>
                        </m:e>
                      </m:d>
                      <m:r>
                        <a:rPr lang="de-DE" sz="1600" i="1" smtClean="0">
                          <a:solidFill>
                            <a:schemeClr val="bg1"/>
                          </a:solidFill>
                          <a:latin typeface="Cambria Math" panose="02040503050406030204" pitchFamily="18" charset="0"/>
                        </a:rPr>
                        <m:t>+</m:t>
                      </m:r>
                      <m:sSub>
                        <m:sSubPr>
                          <m:ctrlPr>
                            <a:rPr lang="de-DE" sz="1600" i="1" smtClean="0">
                              <a:solidFill>
                                <a:srgbClr val="FF33CC"/>
                              </a:solidFill>
                              <a:latin typeface="Cambria Math" panose="02040503050406030204" pitchFamily="18" charset="0"/>
                            </a:rPr>
                          </m:ctrlPr>
                        </m:sSubPr>
                        <m:e>
                          <m:r>
                            <a:rPr lang="de-DE" sz="1600" i="1" smtClean="0">
                              <a:solidFill>
                                <a:srgbClr val="FF33CC"/>
                              </a:solidFill>
                              <a:latin typeface="Cambria Math" panose="02040503050406030204" pitchFamily="18" charset="0"/>
                            </a:rPr>
                            <m:t>𝜆</m:t>
                          </m:r>
                        </m:e>
                        <m:sub>
                          <m:r>
                            <a:rPr lang="de-DE" sz="1600" b="0" i="1" smtClean="0">
                              <a:solidFill>
                                <a:srgbClr val="FF33CC"/>
                              </a:solidFill>
                              <a:latin typeface="Cambria Math" panose="02040503050406030204" pitchFamily="18" charset="0"/>
                            </a:rPr>
                            <m:t>𝑠</m:t>
                          </m:r>
                          <m:r>
                            <a:rPr lang="de-DE" sz="1600" i="1" smtClean="0">
                              <a:solidFill>
                                <a:srgbClr val="FF33CC"/>
                              </a:solidFill>
                              <a:latin typeface="Cambria Math" panose="02040503050406030204" pitchFamily="18" charset="0"/>
                            </a:rPr>
                            <m:t>𝑡</m:t>
                          </m:r>
                          <m:r>
                            <a:rPr lang="de-DE" sz="1600" i="1" smtClean="0">
                              <a:solidFill>
                                <a:srgbClr val="FF33CC"/>
                              </a:solidFill>
                              <a:latin typeface="Cambria Math" panose="02040503050406030204" pitchFamily="18" charset="0"/>
                            </a:rPr>
                            <m:t>−</m:t>
                          </m:r>
                          <m:r>
                            <a:rPr lang="de-DE" sz="1600" i="1" smtClean="0">
                              <a:solidFill>
                                <a:srgbClr val="FF33CC"/>
                              </a:solidFill>
                              <a:latin typeface="Cambria Math" panose="02040503050406030204" pitchFamily="18" charset="0"/>
                            </a:rPr>
                            <m:t>𝑐</m:t>
                          </m:r>
                        </m:sub>
                      </m:sSub>
                      <m:r>
                        <a:rPr lang="de-DE" sz="1600" i="1" smtClean="0">
                          <a:solidFill>
                            <a:schemeClr val="bg1"/>
                          </a:solidFill>
                          <a:latin typeface="Cambria Math" panose="02040503050406030204" pitchFamily="18" charset="0"/>
                        </a:rPr>
                        <m:t>+</m:t>
                      </m:r>
                      <m:sSub>
                        <m:sSubPr>
                          <m:ctrlPr>
                            <a:rPr lang="de-DE" sz="1600" i="1" smtClean="0">
                              <a:solidFill>
                                <a:srgbClr val="FF0000"/>
                              </a:solidFill>
                              <a:latin typeface="Cambria Math" panose="02040503050406030204" pitchFamily="18" charset="0"/>
                            </a:rPr>
                          </m:ctrlPr>
                        </m:sSubPr>
                        <m:e>
                          <m:r>
                            <a:rPr lang="de-DE" sz="1600" i="1" smtClean="0">
                              <a:solidFill>
                                <a:srgbClr val="FF0000"/>
                              </a:solidFill>
                              <a:latin typeface="Cambria Math" panose="02040503050406030204" pitchFamily="18" charset="0"/>
                            </a:rPr>
                            <m:t>𝜑</m:t>
                          </m:r>
                        </m:e>
                        <m:sub>
                          <m:r>
                            <a:rPr lang="de-DE" sz="1600" i="1" smtClean="0">
                              <a:solidFill>
                                <a:srgbClr val="FF0000"/>
                              </a:solidFill>
                              <a:latin typeface="Cambria Math" panose="02040503050406030204" pitchFamily="18" charset="0"/>
                            </a:rPr>
                            <m:t>𝑡</m:t>
                          </m:r>
                        </m:sub>
                      </m:sSub>
                      <m:r>
                        <a:rPr lang="de-DE" sz="1600" i="1" smtClean="0">
                          <a:solidFill>
                            <a:schemeClr val="bg1"/>
                          </a:solidFill>
                          <a:latin typeface="Cambria Math" panose="02040503050406030204" pitchFamily="18" charset="0"/>
                        </a:rPr>
                        <m:t>+</m:t>
                      </m:r>
                      <m:sSub>
                        <m:sSubPr>
                          <m:ctrlPr>
                            <a:rPr lang="de-DE" sz="1600" i="1" smtClean="0">
                              <a:solidFill>
                                <a:srgbClr val="9999FF"/>
                              </a:solidFill>
                              <a:latin typeface="Cambria Math" panose="02040503050406030204" pitchFamily="18" charset="0"/>
                            </a:rPr>
                          </m:ctrlPr>
                        </m:sSubPr>
                        <m:e>
                          <m:r>
                            <a:rPr lang="de-DE" sz="1600" i="1" smtClean="0">
                              <a:solidFill>
                                <a:srgbClr val="9999FF"/>
                              </a:solidFill>
                              <a:latin typeface="Cambria Math" panose="02040503050406030204" pitchFamily="18" charset="0"/>
                            </a:rPr>
                            <m:t>𝑢</m:t>
                          </m:r>
                        </m:e>
                        <m:sub>
                          <m:r>
                            <a:rPr lang="de-DE" sz="1600" b="0" i="1" smtClean="0">
                              <a:solidFill>
                                <a:srgbClr val="9999FF"/>
                              </a:solidFill>
                              <a:latin typeface="Cambria Math" panose="02040503050406030204" pitchFamily="18" charset="0"/>
                            </a:rPr>
                            <m:t>𝑠</m:t>
                          </m:r>
                          <m:r>
                            <a:rPr lang="de-DE" sz="1600" i="1" smtClean="0">
                              <a:solidFill>
                                <a:srgbClr val="9999FF"/>
                              </a:solidFill>
                              <a:latin typeface="Cambria Math" panose="02040503050406030204" pitchFamily="18" charset="0"/>
                            </a:rPr>
                            <m:t>𝑐𝑡</m:t>
                          </m:r>
                        </m:sub>
                      </m:sSub>
                    </m:oMath>
                  </m:oMathPara>
                </a14:m>
                <a:endParaRPr lang="de-DE" sz="1600" dirty="0">
                  <a:solidFill>
                    <a:schemeClr val="bg1"/>
                  </a:solidFill>
                </a:endParaRPr>
              </a:p>
              <a:p>
                <a:endParaRPr lang="de-DE" sz="1600" dirty="0">
                  <a:solidFill>
                    <a:schemeClr val="bg1"/>
                  </a:solidFill>
                </a:endParaRPr>
              </a:p>
              <a:p>
                <a14:m>
                  <m:oMath xmlns:m="http://schemas.openxmlformats.org/officeDocument/2006/math">
                    <m:acc>
                      <m:accPr>
                        <m:chr m:val="̅"/>
                        <m:ctrlPr>
                          <a:rPr lang="de-DE" sz="1600" i="1" smtClean="0">
                            <a:solidFill>
                              <a:srgbClr val="FFC000"/>
                            </a:solidFill>
                            <a:latin typeface="Cambria Math" panose="02040503050406030204" pitchFamily="18" charset="0"/>
                          </a:rPr>
                        </m:ctrlPr>
                      </m:accPr>
                      <m:e>
                        <m:sSub>
                          <m:sSubPr>
                            <m:ctrlPr>
                              <a:rPr lang="de-DE" sz="1600" i="1" smtClean="0">
                                <a:solidFill>
                                  <a:srgbClr val="FFC000"/>
                                </a:solidFill>
                                <a:latin typeface="Cambria Math" panose="02040503050406030204" pitchFamily="18" charset="0"/>
                              </a:rPr>
                            </m:ctrlPr>
                          </m:sSubPr>
                          <m:e>
                            <m:r>
                              <a:rPr lang="de-DE" sz="1600" i="1" smtClean="0">
                                <a:solidFill>
                                  <a:srgbClr val="FFC000"/>
                                </a:solidFill>
                                <a:latin typeface="Cambria Math" panose="02040503050406030204" pitchFamily="18" charset="0"/>
                              </a:rPr>
                              <m:t>𝑀</m:t>
                            </m:r>
                          </m:e>
                          <m:sub>
                            <m:r>
                              <a:rPr lang="de-DE" sz="1600" b="0" i="1" smtClean="0">
                                <a:solidFill>
                                  <a:srgbClr val="FFC000"/>
                                </a:solidFill>
                                <a:latin typeface="Cambria Math" panose="02040503050406030204" pitchFamily="18" charset="0"/>
                              </a:rPr>
                              <m:t>𝑠</m:t>
                            </m:r>
                            <m:r>
                              <a:rPr lang="de-DE" sz="1600" i="1" smtClean="0">
                                <a:solidFill>
                                  <a:srgbClr val="FFC000"/>
                                </a:solidFill>
                                <a:latin typeface="Cambria Math" panose="02040503050406030204" pitchFamily="18" charset="0"/>
                              </a:rPr>
                              <m:t>𝑐𝑡</m:t>
                            </m:r>
                          </m:sub>
                        </m:sSub>
                      </m:e>
                    </m:acc>
                  </m:oMath>
                </a14:m>
                <a:r>
                  <a:rPr lang="de-DE" sz="1600" dirty="0">
                    <a:solidFill>
                      <a:srgbClr val="FFC000"/>
                    </a:solidFill>
                  </a:rPr>
                  <a:t> := mortality rate</a:t>
                </a:r>
              </a:p>
              <a:p>
                <a14:m>
                  <m:oMath xmlns:m="http://schemas.openxmlformats.org/officeDocument/2006/math">
                    <m:acc>
                      <m:accPr>
                        <m:chr m:val="̅"/>
                        <m:ctrlPr>
                          <a:rPr lang="de-DE" sz="1600" i="1" smtClean="0">
                            <a:solidFill>
                              <a:srgbClr val="92D050"/>
                            </a:solidFill>
                            <a:latin typeface="Cambria Math" panose="02040503050406030204" pitchFamily="18" charset="0"/>
                          </a:rPr>
                        </m:ctrlPr>
                      </m:accPr>
                      <m:e>
                        <m:sSub>
                          <m:sSubPr>
                            <m:ctrlPr>
                              <a:rPr lang="de-DE" sz="1600" i="1" smtClean="0">
                                <a:solidFill>
                                  <a:srgbClr val="92D050"/>
                                </a:solidFill>
                                <a:latin typeface="Cambria Math" panose="02040503050406030204" pitchFamily="18" charset="0"/>
                              </a:rPr>
                            </m:ctrlPr>
                          </m:sSubPr>
                          <m:e>
                            <m:r>
                              <a:rPr lang="de-DE" sz="1600" i="1" smtClean="0">
                                <a:solidFill>
                                  <a:srgbClr val="92D050"/>
                                </a:solidFill>
                                <a:latin typeface="Cambria Math" panose="02040503050406030204" pitchFamily="18" charset="0"/>
                              </a:rPr>
                              <m:t>𝑉</m:t>
                            </m:r>
                          </m:e>
                          <m:sub>
                            <m:r>
                              <a:rPr lang="de-DE" sz="1600" b="0" i="1" smtClean="0">
                                <a:solidFill>
                                  <a:srgbClr val="92D050"/>
                                </a:solidFill>
                                <a:latin typeface="Cambria Math" panose="02040503050406030204" pitchFamily="18" charset="0"/>
                              </a:rPr>
                              <m:t>𝑠</m:t>
                            </m:r>
                            <m:r>
                              <a:rPr lang="de-DE" sz="1600" i="1" smtClean="0">
                                <a:solidFill>
                                  <a:srgbClr val="92D050"/>
                                </a:solidFill>
                                <a:latin typeface="Cambria Math" panose="02040503050406030204" pitchFamily="18" charset="0"/>
                              </a:rPr>
                              <m:t>𝑐</m:t>
                            </m:r>
                          </m:sub>
                        </m:sSub>
                      </m:e>
                    </m:acc>
                  </m:oMath>
                </a14:m>
                <a:r>
                  <a:rPr lang="de-DE" sz="1600" dirty="0">
                    <a:solidFill>
                      <a:srgbClr val="92D050"/>
                    </a:solidFill>
                  </a:rPr>
                  <a:t> := </a:t>
                </a:r>
                <a:r>
                  <a:rPr lang="de-DE" sz="1600" dirty="0" err="1">
                    <a:solidFill>
                      <a:srgbClr val="92D050"/>
                    </a:solidFill>
                  </a:rPr>
                  <a:t>veteran</a:t>
                </a:r>
                <a:r>
                  <a:rPr lang="de-DE" sz="1600" dirty="0">
                    <a:solidFill>
                      <a:srgbClr val="92D050"/>
                    </a:solidFill>
                  </a:rPr>
                  <a:t> rate</a:t>
                </a:r>
              </a:p>
              <a:p>
                <a14:m>
                  <m:oMath xmlns:m="http://schemas.openxmlformats.org/officeDocument/2006/math">
                    <m:sSub>
                      <m:sSubPr>
                        <m:ctrlPr>
                          <a:rPr lang="de-DE" sz="1600" b="0" i="1" smtClean="0">
                            <a:solidFill>
                              <a:srgbClr val="FFFF00"/>
                            </a:solidFill>
                            <a:latin typeface="Cambria Math" panose="02040503050406030204" pitchFamily="18" charset="0"/>
                          </a:rPr>
                        </m:ctrlPr>
                      </m:sSubPr>
                      <m:e>
                        <m:r>
                          <a:rPr lang="de-DE" sz="1600" b="0" i="1" smtClean="0">
                            <a:solidFill>
                              <a:srgbClr val="FFFF00"/>
                            </a:solidFill>
                            <a:latin typeface="Cambria Math" panose="02040503050406030204" pitchFamily="18" charset="0"/>
                          </a:rPr>
                          <m:t>𝜔</m:t>
                        </m:r>
                      </m:e>
                      <m:sub>
                        <m:r>
                          <a:rPr lang="de-DE" sz="1600" b="0" i="1" smtClean="0">
                            <a:solidFill>
                              <a:srgbClr val="FFFF00"/>
                            </a:solidFill>
                            <a:latin typeface="Cambria Math" panose="02040503050406030204" pitchFamily="18" charset="0"/>
                          </a:rPr>
                          <m:t>𝑠</m:t>
                        </m:r>
                      </m:sub>
                    </m:sSub>
                  </m:oMath>
                </a14:m>
                <a:r>
                  <a:rPr lang="de-DE" sz="1600" dirty="0">
                    <a:solidFill>
                      <a:srgbClr val="FFFF00"/>
                    </a:solidFill>
                  </a:rPr>
                  <a:t>:= </a:t>
                </a:r>
                <a:r>
                  <a:rPr lang="de-DE" sz="1600" dirty="0" err="1">
                    <a:solidFill>
                      <a:srgbClr val="FFFF00"/>
                    </a:solidFill>
                  </a:rPr>
                  <a:t>dummy</a:t>
                </a:r>
                <a:r>
                  <a:rPr lang="de-DE" sz="1600" dirty="0">
                    <a:solidFill>
                      <a:srgbClr val="FFFF00"/>
                    </a:solidFill>
                  </a:rPr>
                  <a:t> </a:t>
                </a:r>
                <a:r>
                  <a:rPr lang="de-DE" sz="1600" dirty="0" err="1">
                    <a:solidFill>
                      <a:srgbClr val="FFFF00"/>
                    </a:solidFill>
                  </a:rPr>
                  <a:t>for</a:t>
                </a:r>
                <a:r>
                  <a:rPr lang="de-DE" sz="1600" dirty="0">
                    <a:solidFill>
                      <a:srgbClr val="FFFF00"/>
                    </a:solidFill>
                  </a:rPr>
                  <a:t> </a:t>
                </a:r>
                <a:r>
                  <a:rPr lang="de-DE" sz="1600" dirty="0" err="1">
                    <a:solidFill>
                      <a:srgbClr val="FFFF00"/>
                    </a:solidFill>
                  </a:rPr>
                  <a:t>men</a:t>
                </a:r>
                <a:r>
                  <a:rPr lang="de-DE" sz="1600" dirty="0">
                    <a:solidFill>
                      <a:srgbClr val="FFFF00"/>
                    </a:solidFill>
                  </a:rPr>
                  <a:t> (=1 </a:t>
                </a:r>
                <a:r>
                  <a:rPr lang="de-DE" sz="1600" dirty="0" err="1">
                    <a:solidFill>
                      <a:srgbClr val="FFFF00"/>
                    </a:solidFill>
                  </a:rPr>
                  <a:t>if</a:t>
                </a:r>
                <a:r>
                  <a:rPr lang="de-DE" sz="1600" dirty="0">
                    <a:solidFill>
                      <a:srgbClr val="FFFF00"/>
                    </a:solidFill>
                  </a:rPr>
                  <a:t> sex == male)</a:t>
                </a:r>
                <a:endParaRPr lang="de-DE" sz="1600" i="1" dirty="0">
                  <a:solidFill>
                    <a:srgbClr val="FFFF00"/>
                  </a:solidFill>
                  <a:latin typeface="Cambria Math" panose="02040503050406030204" pitchFamily="18" charset="0"/>
                </a:endParaRPr>
              </a:p>
              <a:p>
                <a14:m>
                  <m:oMath xmlns:m="http://schemas.openxmlformats.org/officeDocument/2006/math">
                    <m:r>
                      <a:rPr lang="de-DE" sz="1600" i="1" smtClean="0">
                        <a:solidFill>
                          <a:srgbClr val="00B0F0"/>
                        </a:solidFill>
                        <a:latin typeface="Cambria Math" panose="02040503050406030204" pitchFamily="18" charset="0"/>
                      </a:rPr>
                      <m:t>𝛿</m:t>
                    </m:r>
                    <m:d>
                      <m:dPr>
                        <m:ctrlPr>
                          <a:rPr lang="de-DE" sz="1600" i="1" smtClean="0">
                            <a:solidFill>
                              <a:srgbClr val="00B0F0"/>
                            </a:solidFill>
                            <a:latin typeface="Cambria Math" panose="02040503050406030204" pitchFamily="18" charset="0"/>
                          </a:rPr>
                        </m:ctrlPr>
                      </m:dPr>
                      <m:e>
                        <m:r>
                          <a:rPr lang="de-DE" sz="1600" i="1" smtClean="0">
                            <a:solidFill>
                              <a:srgbClr val="00B0F0"/>
                            </a:solidFill>
                            <a:latin typeface="Cambria Math" panose="02040503050406030204" pitchFamily="18" charset="0"/>
                          </a:rPr>
                          <m:t>𝑐</m:t>
                        </m:r>
                      </m:e>
                    </m:d>
                  </m:oMath>
                </a14:m>
                <a:r>
                  <a:rPr lang="de-DE" sz="1600" dirty="0">
                    <a:solidFill>
                      <a:srgbClr val="00B0F0"/>
                    </a:solidFill>
                  </a:rPr>
                  <a:t> := </a:t>
                </a:r>
                <a:r>
                  <a:rPr lang="de-DE" sz="1600" dirty="0" err="1">
                    <a:solidFill>
                      <a:srgbClr val="00B0F0"/>
                    </a:solidFill>
                  </a:rPr>
                  <a:t>unrestricted</a:t>
                </a:r>
                <a:r>
                  <a:rPr lang="de-DE" sz="1600" dirty="0">
                    <a:solidFill>
                      <a:srgbClr val="00B0F0"/>
                    </a:solidFill>
                  </a:rPr>
                  <a:t> </a:t>
                </a:r>
                <a:r>
                  <a:rPr lang="de-DE" sz="1600" dirty="0" err="1">
                    <a:solidFill>
                      <a:srgbClr val="00B0F0"/>
                    </a:solidFill>
                  </a:rPr>
                  <a:t>year</a:t>
                </a:r>
                <a:r>
                  <a:rPr lang="de-DE" sz="1600" dirty="0">
                    <a:solidFill>
                      <a:srgbClr val="00B0F0"/>
                    </a:solidFill>
                  </a:rPr>
                  <a:t> </a:t>
                </a:r>
                <a:r>
                  <a:rPr lang="de-DE" sz="1600" dirty="0" err="1">
                    <a:solidFill>
                      <a:srgbClr val="00B0F0"/>
                    </a:solidFill>
                  </a:rPr>
                  <a:t>of</a:t>
                </a:r>
                <a:r>
                  <a:rPr lang="de-DE" sz="1600" dirty="0">
                    <a:solidFill>
                      <a:srgbClr val="00B0F0"/>
                    </a:solidFill>
                  </a:rPr>
                  <a:t> </a:t>
                </a:r>
                <a:r>
                  <a:rPr lang="de-DE" sz="1600" dirty="0" err="1">
                    <a:solidFill>
                      <a:srgbClr val="00B0F0"/>
                    </a:solidFill>
                  </a:rPr>
                  <a:t>birth</a:t>
                </a:r>
                <a:r>
                  <a:rPr lang="de-DE" sz="1600" dirty="0">
                    <a:solidFill>
                      <a:srgbClr val="00B0F0"/>
                    </a:solidFill>
                  </a:rPr>
                  <a:t> </a:t>
                </a:r>
                <a:r>
                  <a:rPr lang="de-DE" sz="1600" dirty="0" err="1">
                    <a:solidFill>
                      <a:srgbClr val="00B0F0"/>
                    </a:solidFill>
                  </a:rPr>
                  <a:t>effects</a:t>
                </a:r>
                <a:endParaRPr lang="de-DE" sz="1600" dirty="0">
                  <a:solidFill>
                    <a:srgbClr val="00B0F0"/>
                  </a:solidFill>
                </a:endParaRPr>
              </a:p>
              <a:p>
                <a:pPr/>
                <a14:m>
                  <m:oMathPara xmlns:m="http://schemas.openxmlformats.org/officeDocument/2006/math">
                    <m:oMathParaPr>
                      <m:jc m:val="left"/>
                    </m:oMathParaPr>
                    <m:oMath xmlns:m="http://schemas.openxmlformats.org/officeDocument/2006/math">
                      <m:sSub>
                        <m:sSubPr>
                          <m:ctrlPr>
                            <a:rPr lang="de-DE" sz="1600" i="1" smtClean="0">
                              <a:solidFill>
                                <a:srgbClr val="FF33CC"/>
                              </a:solidFill>
                              <a:latin typeface="Cambria Math" panose="02040503050406030204" pitchFamily="18" charset="0"/>
                            </a:rPr>
                          </m:ctrlPr>
                        </m:sSubPr>
                        <m:e>
                          <m:r>
                            <a:rPr lang="de-DE" sz="1600" i="1" smtClean="0">
                              <a:solidFill>
                                <a:srgbClr val="FF33CC"/>
                              </a:solidFill>
                              <a:latin typeface="Cambria Math" panose="02040503050406030204" pitchFamily="18" charset="0"/>
                            </a:rPr>
                            <m:t>𝜆</m:t>
                          </m:r>
                        </m:e>
                        <m:sub>
                          <m:r>
                            <a:rPr lang="de-DE" sz="1600" b="0" i="1" smtClean="0">
                              <a:solidFill>
                                <a:srgbClr val="FF33CC"/>
                              </a:solidFill>
                              <a:latin typeface="Cambria Math" panose="02040503050406030204" pitchFamily="18" charset="0"/>
                            </a:rPr>
                            <m:t>𝑠</m:t>
                          </m:r>
                          <m:r>
                            <a:rPr lang="de-DE" sz="1600" i="1" smtClean="0">
                              <a:solidFill>
                                <a:srgbClr val="FF33CC"/>
                              </a:solidFill>
                              <a:latin typeface="Cambria Math" panose="02040503050406030204" pitchFamily="18" charset="0"/>
                            </a:rPr>
                            <m:t>𝑡</m:t>
                          </m:r>
                          <m:r>
                            <a:rPr lang="de-DE" sz="1600" i="1" smtClean="0">
                              <a:solidFill>
                                <a:srgbClr val="FF33CC"/>
                              </a:solidFill>
                              <a:latin typeface="Cambria Math" panose="02040503050406030204" pitchFamily="18" charset="0"/>
                            </a:rPr>
                            <m:t>−</m:t>
                          </m:r>
                          <m:r>
                            <a:rPr lang="de-DE" sz="1600" i="1" smtClean="0">
                              <a:solidFill>
                                <a:srgbClr val="FF33CC"/>
                              </a:solidFill>
                              <a:latin typeface="Cambria Math" panose="02040503050406030204" pitchFamily="18" charset="0"/>
                            </a:rPr>
                            <m:t>𝑐</m:t>
                          </m:r>
                        </m:sub>
                      </m:sSub>
                      <m:r>
                        <a:rPr lang="de-DE" sz="1600" smtClean="0">
                          <a:solidFill>
                            <a:srgbClr val="FF33CC"/>
                          </a:solidFill>
                          <a:latin typeface="Cambria Math" panose="02040503050406030204" pitchFamily="18" charset="0"/>
                        </a:rPr>
                        <m:t> ≔</m:t>
                      </m:r>
                      <m:r>
                        <m:rPr>
                          <m:sty m:val="p"/>
                        </m:rPr>
                        <a:rPr lang="de-DE" sz="1600" smtClean="0">
                          <a:solidFill>
                            <a:srgbClr val="FF33CC"/>
                          </a:solidFill>
                          <a:latin typeface="Cambria Math" panose="02040503050406030204" pitchFamily="18" charset="0"/>
                        </a:rPr>
                        <m:t>unrestriced</m:t>
                      </m:r>
                      <m:r>
                        <a:rPr lang="de-DE" sz="1600" smtClean="0">
                          <a:solidFill>
                            <a:srgbClr val="FF33CC"/>
                          </a:solidFill>
                          <a:latin typeface="Cambria Math" panose="02040503050406030204" pitchFamily="18" charset="0"/>
                        </a:rPr>
                        <m:t> </m:t>
                      </m:r>
                      <m:r>
                        <m:rPr>
                          <m:sty m:val="p"/>
                        </m:rPr>
                        <a:rPr lang="de-DE" sz="1600" smtClean="0">
                          <a:solidFill>
                            <a:srgbClr val="FF33CC"/>
                          </a:solidFill>
                          <a:latin typeface="Cambria Math" panose="02040503050406030204" pitchFamily="18" charset="0"/>
                        </a:rPr>
                        <m:t>age</m:t>
                      </m:r>
                      <m:r>
                        <a:rPr lang="de-DE" sz="1600" smtClean="0">
                          <a:solidFill>
                            <a:srgbClr val="FF33CC"/>
                          </a:solidFill>
                          <a:latin typeface="Cambria Math" panose="02040503050406030204" pitchFamily="18" charset="0"/>
                        </a:rPr>
                        <m:t> </m:t>
                      </m:r>
                      <m:r>
                        <m:rPr>
                          <m:sty m:val="p"/>
                        </m:rPr>
                        <a:rPr lang="de-DE" sz="1600" smtClean="0">
                          <a:solidFill>
                            <a:srgbClr val="FF33CC"/>
                          </a:solidFill>
                          <a:latin typeface="Cambria Math" panose="02040503050406030204" pitchFamily="18" charset="0"/>
                        </a:rPr>
                        <m:t>effects</m:t>
                      </m:r>
                    </m:oMath>
                  </m:oMathPara>
                </a14:m>
                <a:endParaRPr lang="de-DE" sz="1600" dirty="0">
                  <a:solidFill>
                    <a:srgbClr val="FF33CC"/>
                  </a:solidFill>
                </a:endParaRPr>
              </a:p>
              <a:p>
                <a14:m>
                  <m:oMath xmlns:m="http://schemas.openxmlformats.org/officeDocument/2006/math">
                    <m:sSub>
                      <m:sSubPr>
                        <m:ctrlPr>
                          <a:rPr lang="de-DE" sz="1600" i="1" smtClean="0">
                            <a:solidFill>
                              <a:srgbClr val="FF0000"/>
                            </a:solidFill>
                            <a:latin typeface="Cambria Math" panose="02040503050406030204" pitchFamily="18" charset="0"/>
                          </a:rPr>
                        </m:ctrlPr>
                      </m:sSubPr>
                      <m:e>
                        <m:r>
                          <a:rPr lang="de-DE" sz="1600" i="1" smtClean="0">
                            <a:solidFill>
                              <a:srgbClr val="FF0000"/>
                            </a:solidFill>
                            <a:latin typeface="Cambria Math" panose="02040503050406030204" pitchFamily="18" charset="0"/>
                          </a:rPr>
                          <m:t>𝜑</m:t>
                        </m:r>
                      </m:e>
                      <m:sub>
                        <m:r>
                          <a:rPr lang="de-DE" sz="1600" i="1" smtClean="0">
                            <a:solidFill>
                              <a:srgbClr val="FF0000"/>
                            </a:solidFill>
                            <a:latin typeface="Cambria Math" panose="02040503050406030204" pitchFamily="18" charset="0"/>
                          </a:rPr>
                          <m:t>𝑡</m:t>
                        </m:r>
                      </m:sub>
                    </m:sSub>
                  </m:oMath>
                </a14:m>
                <a:r>
                  <a:rPr lang="de-DE" sz="1600" dirty="0">
                    <a:solidFill>
                      <a:srgbClr val="FF0000"/>
                    </a:solidFill>
                  </a:rPr>
                  <a:t> : = unrestricted calendar year effects</a:t>
                </a:r>
              </a:p>
              <a:p>
                <a14:m>
                  <m:oMath xmlns:m="http://schemas.openxmlformats.org/officeDocument/2006/math">
                    <m:sSub>
                      <m:sSubPr>
                        <m:ctrlPr>
                          <a:rPr lang="de-DE" sz="1600" i="1" smtClean="0">
                            <a:solidFill>
                              <a:srgbClr val="9999FF"/>
                            </a:solidFill>
                            <a:latin typeface="Cambria Math" panose="02040503050406030204" pitchFamily="18" charset="0"/>
                          </a:rPr>
                        </m:ctrlPr>
                      </m:sSubPr>
                      <m:e>
                        <m:r>
                          <a:rPr lang="de-DE" sz="1600" i="1" smtClean="0">
                            <a:solidFill>
                              <a:srgbClr val="9999FF"/>
                            </a:solidFill>
                            <a:latin typeface="Cambria Math" panose="02040503050406030204" pitchFamily="18" charset="0"/>
                          </a:rPr>
                          <m:t>𝑢</m:t>
                        </m:r>
                      </m:e>
                      <m:sub>
                        <m:r>
                          <a:rPr lang="de-DE" sz="1600" b="0" i="1" smtClean="0">
                            <a:solidFill>
                              <a:srgbClr val="9999FF"/>
                            </a:solidFill>
                            <a:latin typeface="Cambria Math" panose="02040503050406030204" pitchFamily="18" charset="0"/>
                          </a:rPr>
                          <m:t>𝑠</m:t>
                        </m:r>
                        <m:r>
                          <a:rPr lang="de-DE" sz="1600" i="1" smtClean="0">
                            <a:solidFill>
                              <a:srgbClr val="9999FF"/>
                            </a:solidFill>
                            <a:latin typeface="Cambria Math" panose="02040503050406030204" pitchFamily="18" charset="0"/>
                          </a:rPr>
                          <m:t>𝑐𝑡</m:t>
                        </m:r>
                      </m:sub>
                    </m:sSub>
                  </m:oMath>
                </a14:m>
                <a:r>
                  <a:rPr lang="de-DE" sz="1600" dirty="0">
                    <a:solidFill>
                      <a:srgbClr val="9999FF"/>
                    </a:solidFill>
                  </a:rPr>
                  <a:t> := </a:t>
                </a:r>
                <a:r>
                  <a:rPr lang="de-DE" sz="1600" dirty="0" err="1">
                    <a:solidFill>
                      <a:srgbClr val="9999FF"/>
                    </a:solidFill>
                  </a:rPr>
                  <a:t>error</a:t>
                </a:r>
                <a:r>
                  <a:rPr lang="de-DE" sz="1600" dirty="0">
                    <a:solidFill>
                      <a:srgbClr val="9999FF"/>
                    </a:solidFill>
                  </a:rPr>
                  <a:t> </a:t>
                </a:r>
                <a:r>
                  <a:rPr lang="de-DE" sz="1600" dirty="0" err="1">
                    <a:solidFill>
                      <a:srgbClr val="9999FF"/>
                    </a:solidFill>
                  </a:rPr>
                  <a:t>term</a:t>
                </a:r>
                <a:endParaRPr lang="de-DE" sz="1600" dirty="0">
                  <a:solidFill>
                    <a:srgbClr val="9999FF"/>
                  </a:solidFill>
                </a:endParaRPr>
              </a:p>
              <a:p>
                <a:endParaRPr lang="de-DE" sz="1600" dirty="0">
                  <a:solidFill>
                    <a:srgbClr val="9999FF"/>
                  </a:solidFill>
                </a:endParaRPr>
              </a:p>
              <a:p>
                <a:r>
                  <a:rPr lang="de-DE" sz="1600" dirty="0">
                    <a:solidFill>
                      <a:schemeClr val="bg1"/>
                    </a:solidFill>
                  </a:rPr>
                  <a:t>c </a:t>
                </a:r>
                <a:r>
                  <a:rPr lang="de-DE"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de-DE" sz="1600" dirty="0">
                    <a:solidFill>
                      <a:schemeClr val="bg1"/>
                    </a:solidFill>
                  </a:rPr>
                  <a:t> Cohort, t </a:t>
                </a:r>
                <a:r>
                  <a:rPr lang="de-DE"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de-DE" sz="1600" dirty="0">
                    <a:solidFill>
                      <a:schemeClr val="bg1"/>
                    </a:solidFill>
                  </a:rPr>
                  <a:t> </a:t>
                </a:r>
                <a:r>
                  <a:rPr lang="de-DE" sz="1600" dirty="0" err="1">
                    <a:solidFill>
                      <a:schemeClr val="bg1"/>
                    </a:solidFill>
                  </a:rPr>
                  <a:t>year</a:t>
                </a:r>
                <a:r>
                  <a:rPr lang="de-DE" sz="1600" dirty="0">
                    <a:solidFill>
                      <a:schemeClr val="bg1"/>
                    </a:solidFill>
                  </a:rPr>
                  <a:t>, s </a:t>
                </a:r>
                <a:r>
                  <a:rPr lang="de-DE" sz="1600" dirty="0">
                    <a:solidFill>
                      <a:schemeClr val="bg1"/>
                    </a:solidFill>
                    <a:latin typeface="Calibri" panose="020F0502020204030204" pitchFamily="34" charset="0"/>
                    <a:ea typeface="Calibri" panose="020F0502020204030204" pitchFamily="34" charset="0"/>
                    <a:cs typeface="Calibri" panose="020F0502020204030204" pitchFamily="34" charset="0"/>
                  </a:rPr>
                  <a:t>→ sex</a:t>
                </a:r>
                <a:endParaRPr lang="de-DE" sz="1600" dirty="0">
                  <a:solidFill>
                    <a:schemeClr val="bg1"/>
                  </a:solidFill>
                </a:endParaRPr>
              </a:p>
              <a:p>
                <a:endParaRPr lang="de-DE" dirty="0"/>
              </a:p>
            </p:txBody>
          </p:sp>
        </mc:Choice>
        <mc:Fallback>
          <p:sp>
            <p:nvSpPr>
              <p:cNvPr id="3" name="Content Placeholder 2">
                <a:extLst>
                  <a:ext uri="{FF2B5EF4-FFF2-40B4-BE49-F238E27FC236}">
                    <a16:creationId xmlns:a16="http://schemas.microsoft.com/office/drawing/2014/main" id="{EA3A2368-1BB9-F789-C8E9-EF09F5BAC2FC}"/>
                  </a:ext>
                </a:extLst>
              </p:cNvPr>
              <p:cNvSpPr txBox="1">
                <a:spLocks noRot="1" noChangeAspect="1" noMove="1" noResize="1" noEditPoints="1" noAdjustHandles="1" noChangeArrowheads="1" noChangeShapeType="1" noTextEdit="1"/>
              </p:cNvSpPr>
              <p:nvPr/>
            </p:nvSpPr>
            <p:spPr>
              <a:xfrm>
                <a:off x="963329" y="1366788"/>
                <a:ext cx="7266271" cy="2945330"/>
              </a:xfrm>
              <a:prstGeom prst="rect">
                <a:avLst/>
              </a:prstGeom>
              <a:blipFill>
                <a:blip r:embed="rId3"/>
                <a:stretch>
                  <a:fillRect l="-419"/>
                </a:stretch>
              </a:blipFill>
            </p:spPr>
            <p:txBody>
              <a:bodyPr/>
              <a:lstStyle/>
              <a:p>
                <a:r>
                  <a:rPr lang="de-DE">
                    <a:noFill/>
                  </a:rPr>
                  <a:t> </a:t>
                </a:r>
              </a:p>
            </p:txBody>
          </p:sp>
        </mc:Fallback>
      </mc:AlternateContent>
      <p:sp>
        <p:nvSpPr>
          <p:cNvPr id="6" name="Titel 1">
            <a:extLst>
              <a:ext uri="{FF2B5EF4-FFF2-40B4-BE49-F238E27FC236}">
                <a16:creationId xmlns:a16="http://schemas.microsoft.com/office/drawing/2014/main" id="{77F55766-4780-0A7B-66CD-3AADAFF9068D}"/>
              </a:ext>
            </a:extLst>
          </p:cNvPr>
          <p:cNvSpPr>
            <a:spLocks noGrp="1"/>
          </p:cNvSpPr>
          <p:nvPr>
            <p:ph type="title"/>
          </p:nvPr>
        </p:nvSpPr>
        <p:spPr>
          <a:xfrm>
            <a:off x="720725" y="344920"/>
            <a:ext cx="7702550" cy="829361"/>
          </a:xfrm>
        </p:spPr>
        <p:txBody>
          <a:bodyPr/>
          <a:lstStyle/>
          <a:p>
            <a:r>
              <a:rPr lang="de-DE" sz="2400" dirty="0"/>
              <a:t>Zusammenhang </a:t>
            </a:r>
            <a:r>
              <a:rPr lang="de-DE" sz="2400" dirty="0" err="1"/>
              <a:t>Veteranstatus</a:t>
            </a:r>
            <a:r>
              <a:rPr lang="de-DE" sz="2400" dirty="0"/>
              <a:t> mit Sterblichkeit und Todesursachen</a:t>
            </a:r>
            <a:br>
              <a:rPr lang="de-DE" dirty="0"/>
            </a:br>
            <a:endParaRPr lang="de-DE" dirty="0"/>
          </a:p>
        </p:txBody>
      </p:sp>
      <p:sp>
        <p:nvSpPr>
          <p:cNvPr id="2" name="Foliennummernplatzhalter 1">
            <a:extLst>
              <a:ext uri="{FF2B5EF4-FFF2-40B4-BE49-F238E27FC236}">
                <a16:creationId xmlns:a16="http://schemas.microsoft.com/office/drawing/2014/main" id="{19E6E5AA-0B2F-4FED-D445-9FC8C221594A}"/>
              </a:ext>
            </a:extLst>
          </p:cNvPr>
          <p:cNvSpPr>
            <a:spLocks noGrp="1"/>
          </p:cNvSpPr>
          <p:nvPr>
            <p:ph type="sldNum" sz="quarter" idx="10"/>
          </p:nvPr>
        </p:nvSpPr>
        <p:spPr/>
        <p:txBody>
          <a:bodyPr/>
          <a:lstStyle/>
          <a:p>
            <a:fld id="{59389E22-1A4B-41B3-A470-15C4FE97CB72}" type="slidenum">
              <a:rPr lang="de-DE" smtClean="0"/>
              <a:t>15</a:t>
            </a:fld>
            <a:endParaRPr lang="de-DE"/>
          </a:p>
        </p:txBody>
      </p:sp>
    </p:spTree>
    <p:extLst>
      <p:ext uri="{BB962C8B-B14F-4D97-AF65-F5344CB8AC3E}">
        <p14:creationId xmlns:p14="http://schemas.microsoft.com/office/powerpoint/2010/main" val="783322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Zahl, Schrift enthält.&#10;&#10;Automatisch generierte Beschreibung">
            <a:extLst>
              <a:ext uri="{FF2B5EF4-FFF2-40B4-BE49-F238E27FC236}">
                <a16:creationId xmlns:a16="http://schemas.microsoft.com/office/drawing/2014/main" id="{82E697B4-EB87-42D0-2990-ED2801D08A09}"/>
              </a:ext>
            </a:extLst>
          </p:cNvPr>
          <p:cNvPicPr>
            <a:picLocks noChangeAspect="1"/>
          </p:cNvPicPr>
          <p:nvPr/>
        </p:nvPicPr>
        <p:blipFill>
          <a:blip r:embed="rId3"/>
          <a:stretch>
            <a:fillRect/>
          </a:stretch>
        </p:blipFill>
        <p:spPr>
          <a:xfrm>
            <a:off x="1335420" y="1213733"/>
            <a:ext cx="6473159" cy="3717498"/>
          </a:xfrm>
          <a:prstGeom prst="rect">
            <a:avLst/>
          </a:prstGeom>
        </p:spPr>
      </p:pic>
      <p:sp>
        <p:nvSpPr>
          <p:cNvPr id="2" name="Titel 1">
            <a:extLst>
              <a:ext uri="{FF2B5EF4-FFF2-40B4-BE49-F238E27FC236}">
                <a16:creationId xmlns:a16="http://schemas.microsoft.com/office/drawing/2014/main" id="{D749D22C-DAAE-A935-532D-B3081732DAF7}"/>
              </a:ext>
            </a:extLst>
          </p:cNvPr>
          <p:cNvSpPr>
            <a:spLocks noGrp="1"/>
          </p:cNvSpPr>
          <p:nvPr>
            <p:ph type="title"/>
          </p:nvPr>
        </p:nvSpPr>
        <p:spPr>
          <a:xfrm>
            <a:off x="595309" y="212269"/>
            <a:ext cx="7704000" cy="851760"/>
          </a:xfrm>
        </p:spPr>
        <p:txBody>
          <a:bodyPr/>
          <a:lstStyle/>
          <a:p>
            <a:r>
              <a:rPr lang="de-DE" sz="2400" dirty="0"/>
              <a:t>Zusammenhang </a:t>
            </a:r>
            <a:r>
              <a:rPr lang="de-DE" sz="2400" dirty="0" err="1"/>
              <a:t>Veteranstatus</a:t>
            </a:r>
            <a:r>
              <a:rPr lang="de-DE" sz="2400" dirty="0"/>
              <a:t> mit Sterblichkeit und Todesursachen</a:t>
            </a:r>
            <a:br>
              <a:rPr lang="de-DE" dirty="0"/>
            </a:br>
            <a:endParaRPr lang="de-DE" dirty="0"/>
          </a:p>
        </p:txBody>
      </p:sp>
      <p:sp>
        <p:nvSpPr>
          <p:cNvPr id="4" name="Textfeld 3">
            <a:extLst>
              <a:ext uri="{FF2B5EF4-FFF2-40B4-BE49-F238E27FC236}">
                <a16:creationId xmlns:a16="http://schemas.microsoft.com/office/drawing/2014/main" id="{7F45E22C-2E6A-9E6B-F548-421CE1B13828}"/>
              </a:ext>
            </a:extLst>
          </p:cNvPr>
          <p:cNvSpPr txBox="1"/>
          <p:nvPr/>
        </p:nvSpPr>
        <p:spPr>
          <a:xfrm>
            <a:off x="1236544" y="4919352"/>
            <a:ext cx="4642618" cy="246221"/>
          </a:xfrm>
          <a:prstGeom prst="rect">
            <a:avLst/>
          </a:prstGeom>
          <a:noFill/>
        </p:spPr>
        <p:txBody>
          <a:bodyPr wrap="none" rtlCol="0">
            <a:spAutoFit/>
          </a:bodyPr>
          <a:lstStyle/>
          <a:p>
            <a:r>
              <a:rPr lang="en-GB" sz="500" i="0" u="none" strike="noStrike" baseline="0" dirty="0" err="1">
                <a:solidFill>
                  <a:schemeClr val="bg1"/>
                </a:solidFill>
                <a:latin typeface="HelveticaNeue-Roman"/>
              </a:rPr>
              <a:t>Eigene</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Darstellung</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nach</a:t>
            </a:r>
            <a:r>
              <a:rPr lang="en-GB" sz="500" i="0" u="none" strike="noStrike" baseline="0" dirty="0">
                <a:solidFill>
                  <a:schemeClr val="bg1"/>
                </a:solidFill>
                <a:latin typeface="HelveticaNeue-Roman"/>
              </a:rPr>
              <a:t> K. Bedard, O. </a:t>
            </a:r>
            <a:r>
              <a:rPr lang="en-GB" sz="500" i="0" u="none" strike="noStrike" baseline="0" dirty="0" err="1">
                <a:solidFill>
                  <a:schemeClr val="bg1"/>
                </a:solidFill>
                <a:latin typeface="HelveticaNeue-Roman"/>
              </a:rPr>
              <a:t>Deschênes,</a:t>
            </a:r>
            <a:r>
              <a:rPr lang="en-GB" sz="500" i="1" u="none" strike="noStrike" baseline="0" dirty="0" err="1">
                <a:solidFill>
                  <a:schemeClr val="bg1"/>
                </a:solidFill>
                <a:latin typeface="HelveticaNeue-Roman"/>
              </a:rPr>
              <a:t>The</a:t>
            </a:r>
            <a:r>
              <a:rPr lang="en-GB" sz="500" i="1" u="none" strike="noStrike" baseline="0" dirty="0">
                <a:solidFill>
                  <a:schemeClr val="bg1"/>
                </a:solidFill>
                <a:latin typeface="HelveticaNeue-Roman"/>
              </a:rPr>
              <a:t> Long-Term Impact of Military Service on Health: Evidence from World War II and Korean War Veterans</a:t>
            </a:r>
            <a:endParaRPr lang="de-DE" sz="500" i="1" dirty="0">
              <a:solidFill>
                <a:schemeClr val="bg1"/>
              </a:solidFill>
            </a:endParaRPr>
          </a:p>
          <a:p>
            <a:endParaRPr lang="de-DE" sz="500" i="1" dirty="0">
              <a:solidFill>
                <a:schemeClr val="bg1"/>
              </a:solidFill>
            </a:endParaRPr>
          </a:p>
        </p:txBody>
      </p:sp>
      <p:sp>
        <p:nvSpPr>
          <p:cNvPr id="8" name="Foliennummernplatzhalter 7">
            <a:extLst>
              <a:ext uri="{FF2B5EF4-FFF2-40B4-BE49-F238E27FC236}">
                <a16:creationId xmlns:a16="http://schemas.microsoft.com/office/drawing/2014/main" id="{7E90FA97-3954-B4B8-81D7-779C6AD823A5}"/>
              </a:ext>
            </a:extLst>
          </p:cNvPr>
          <p:cNvSpPr>
            <a:spLocks noGrp="1"/>
          </p:cNvSpPr>
          <p:nvPr>
            <p:ph type="sldNum" sz="quarter" idx="10"/>
          </p:nvPr>
        </p:nvSpPr>
        <p:spPr/>
        <p:txBody>
          <a:bodyPr/>
          <a:lstStyle/>
          <a:p>
            <a:fld id="{59389E22-1A4B-41B3-A470-15C4FE97CB72}" type="slidenum">
              <a:rPr lang="de-DE" smtClean="0"/>
              <a:t>16</a:t>
            </a:fld>
            <a:endParaRPr lang="de-DE"/>
          </a:p>
        </p:txBody>
      </p:sp>
    </p:spTree>
    <p:extLst>
      <p:ext uri="{BB962C8B-B14F-4D97-AF65-F5344CB8AC3E}">
        <p14:creationId xmlns:p14="http://schemas.microsoft.com/office/powerpoint/2010/main" val="643172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Zahl, Schrift enthält.&#10;&#10;Automatisch generierte Beschreibung">
            <a:extLst>
              <a:ext uri="{FF2B5EF4-FFF2-40B4-BE49-F238E27FC236}">
                <a16:creationId xmlns:a16="http://schemas.microsoft.com/office/drawing/2014/main" id="{82E697B4-EB87-42D0-2990-ED2801D08A09}"/>
              </a:ext>
            </a:extLst>
          </p:cNvPr>
          <p:cNvPicPr>
            <a:picLocks noChangeAspect="1"/>
          </p:cNvPicPr>
          <p:nvPr/>
        </p:nvPicPr>
        <p:blipFill>
          <a:blip r:embed="rId3"/>
          <a:stretch>
            <a:fillRect/>
          </a:stretch>
        </p:blipFill>
        <p:spPr>
          <a:xfrm>
            <a:off x="409590" y="1263024"/>
            <a:ext cx="6473159" cy="3717498"/>
          </a:xfrm>
          <a:prstGeom prst="rect">
            <a:avLst/>
          </a:prstGeom>
        </p:spPr>
      </p:pic>
      <p:sp>
        <p:nvSpPr>
          <p:cNvPr id="2" name="Titel 1">
            <a:extLst>
              <a:ext uri="{FF2B5EF4-FFF2-40B4-BE49-F238E27FC236}">
                <a16:creationId xmlns:a16="http://schemas.microsoft.com/office/drawing/2014/main" id="{D749D22C-DAAE-A935-532D-B3081732DAF7}"/>
              </a:ext>
            </a:extLst>
          </p:cNvPr>
          <p:cNvSpPr>
            <a:spLocks noGrp="1"/>
          </p:cNvSpPr>
          <p:nvPr>
            <p:ph type="title"/>
          </p:nvPr>
        </p:nvSpPr>
        <p:spPr>
          <a:xfrm>
            <a:off x="595309" y="212269"/>
            <a:ext cx="7704000" cy="851760"/>
          </a:xfrm>
        </p:spPr>
        <p:txBody>
          <a:bodyPr/>
          <a:lstStyle/>
          <a:p>
            <a:r>
              <a:rPr lang="de-DE" sz="2400" dirty="0"/>
              <a:t>Zusammenhang </a:t>
            </a:r>
            <a:r>
              <a:rPr lang="de-DE" sz="2400" dirty="0" err="1"/>
              <a:t>Veteranstatus</a:t>
            </a:r>
            <a:r>
              <a:rPr lang="de-DE" sz="2400" dirty="0"/>
              <a:t> mit Sterblichkeit und Todesursachen</a:t>
            </a:r>
            <a:br>
              <a:rPr lang="de-DE" dirty="0"/>
            </a:br>
            <a:endParaRPr lang="de-DE" dirty="0"/>
          </a:p>
        </p:txBody>
      </p:sp>
      <p:sp>
        <p:nvSpPr>
          <p:cNvPr id="4" name="Textfeld 3">
            <a:extLst>
              <a:ext uri="{FF2B5EF4-FFF2-40B4-BE49-F238E27FC236}">
                <a16:creationId xmlns:a16="http://schemas.microsoft.com/office/drawing/2014/main" id="{7F45E22C-2E6A-9E6B-F548-421CE1B13828}"/>
              </a:ext>
            </a:extLst>
          </p:cNvPr>
          <p:cNvSpPr txBox="1"/>
          <p:nvPr/>
        </p:nvSpPr>
        <p:spPr>
          <a:xfrm>
            <a:off x="337384" y="4924702"/>
            <a:ext cx="4642618" cy="246221"/>
          </a:xfrm>
          <a:prstGeom prst="rect">
            <a:avLst/>
          </a:prstGeom>
          <a:noFill/>
        </p:spPr>
        <p:txBody>
          <a:bodyPr wrap="none" rtlCol="0">
            <a:spAutoFit/>
          </a:bodyPr>
          <a:lstStyle/>
          <a:p>
            <a:r>
              <a:rPr lang="en-GB" sz="500" i="0" u="none" strike="noStrike" baseline="0" dirty="0" err="1">
                <a:solidFill>
                  <a:schemeClr val="bg1"/>
                </a:solidFill>
                <a:latin typeface="HelveticaNeue-Roman"/>
              </a:rPr>
              <a:t>Eigene</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Darstellung</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nach</a:t>
            </a:r>
            <a:r>
              <a:rPr lang="en-GB" sz="500" i="0" u="none" strike="noStrike" baseline="0" dirty="0">
                <a:solidFill>
                  <a:schemeClr val="bg1"/>
                </a:solidFill>
                <a:latin typeface="HelveticaNeue-Roman"/>
              </a:rPr>
              <a:t> K. Bedard, O. </a:t>
            </a:r>
            <a:r>
              <a:rPr lang="en-GB" sz="500" i="0" u="none" strike="noStrike" baseline="0" dirty="0" err="1">
                <a:solidFill>
                  <a:schemeClr val="bg1"/>
                </a:solidFill>
                <a:latin typeface="HelveticaNeue-Roman"/>
              </a:rPr>
              <a:t>Deschênes,</a:t>
            </a:r>
            <a:r>
              <a:rPr lang="en-GB" sz="500" i="1" u="none" strike="noStrike" baseline="0" dirty="0" err="1">
                <a:solidFill>
                  <a:schemeClr val="bg1"/>
                </a:solidFill>
                <a:latin typeface="HelveticaNeue-Roman"/>
              </a:rPr>
              <a:t>The</a:t>
            </a:r>
            <a:r>
              <a:rPr lang="en-GB" sz="500" i="1" u="none" strike="noStrike" baseline="0" dirty="0">
                <a:solidFill>
                  <a:schemeClr val="bg1"/>
                </a:solidFill>
                <a:latin typeface="HelveticaNeue-Roman"/>
              </a:rPr>
              <a:t> Long-Term Impact of Military Service on Health: Evidence from World War II and Korean War Veterans</a:t>
            </a:r>
            <a:endParaRPr lang="de-DE" sz="500" i="1" dirty="0">
              <a:solidFill>
                <a:schemeClr val="bg1"/>
              </a:solidFill>
            </a:endParaRPr>
          </a:p>
          <a:p>
            <a:endParaRPr lang="de-DE" sz="500" i="1" dirty="0">
              <a:solidFill>
                <a:schemeClr val="bg1"/>
              </a:solidFill>
            </a:endParaRPr>
          </a:p>
        </p:txBody>
      </p:sp>
      <p:pic>
        <p:nvPicPr>
          <p:cNvPr id="6" name="Grafik 5" descr="Ein Bild, das Text, Screenshot, Zahl, Schrift enthält.&#10;&#10;Automatisch generierte Beschreibung">
            <a:extLst>
              <a:ext uri="{FF2B5EF4-FFF2-40B4-BE49-F238E27FC236}">
                <a16:creationId xmlns:a16="http://schemas.microsoft.com/office/drawing/2014/main" id="{49FD1A70-05AC-8DDE-70B3-6F57D633B006}"/>
              </a:ext>
            </a:extLst>
          </p:cNvPr>
          <p:cNvPicPr>
            <a:picLocks noChangeAspect="1"/>
          </p:cNvPicPr>
          <p:nvPr/>
        </p:nvPicPr>
        <p:blipFill rotWithShape="1">
          <a:blip r:embed="rId4"/>
          <a:srcRect l="75716" t="-152" r="35" b="13065"/>
          <a:stretch/>
        </p:blipFill>
        <p:spPr>
          <a:xfrm>
            <a:off x="7032610" y="1263024"/>
            <a:ext cx="1569720" cy="3237438"/>
          </a:xfrm>
          <a:prstGeom prst="rect">
            <a:avLst/>
          </a:prstGeom>
        </p:spPr>
      </p:pic>
      <p:sp>
        <p:nvSpPr>
          <p:cNvPr id="8" name="Foliennummernplatzhalter 7">
            <a:extLst>
              <a:ext uri="{FF2B5EF4-FFF2-40B4-BE49-F238E27FC236}">
                <a16:creationId xmlns:a16="http://schemas.microsoft.com/office/drawing/2014/main" id="{55FB1B31-09D8-48EB-8F64-EA31A11645B3}"/>
              </a:ext>
            </a:extLst>
          </p:cNvPr>
          <p:cNvSpPr>
            <a:spLocks noGrp="1"/>
          </p:cNvSpPr>
          <p:nvPr>
            <p:ph type="sldNum" sz="quarter" idx="10"/>
          </p:nvPr>
        </p:nvSpPr>
        <p:spPr/>
        <p:txBody>
          <a:bodyPr/>
          <a:lstStyle/>
          <a:p>
            <a:fld id="{59389E22-1A4B-41B3-A470-15C4FE97CB72}" type="slidenum">
              <a:rPr lang="de-DE" smtClean="0"/>
              <a:t>17</a:t>
            </a:fld>
            <a:endParaRPr lang="de-DE"/>
          </a:p>
        </p:txBody>
      </p:sp>
      <p:sp>
        <p:nvSpPr>
          <p:cNvPr id="5" name="Rechteck 4">
            <a:extLst>
              <a:ext uri="{FF2B5EF4-FFF2-40B4-BE49-F238E27FC236}">
                <a16:creationId xmlns:a16="http://schemas.microsoft.com/office/drawing/2014/main" id="{61B08EEF-07F7-74FE-ED52-E22BAA910FE8}"/>
              </a:ext>
            </a:extLst>
          </p:cNvPr>
          <p:cNvSpPr/>
          <p:nvPr/>
        </p:nvSpPr>
        <p:spPr>
          <a:xfrm>
            <a:off x="409590" y="2359242"/>
            <a:ext cx="8192740" cy="370936"/>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112B9ABB-DC6A-557F-C84B-6A09A85DD96E}"/>
              </a:ext>
            </a:extLst>
          </p:cNvPr>
          <p:cNvSpPr/>
          <p:nvPr/>
        </p:nvSpPr>
        <p:spPr>
          <a:xfrm>
            <a:off x="409590" y="3237691"/>
            <a:ext cx="8192740" cy="240486"/>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0917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616910" y="3341301"/>
            <a:ext cx="4686609"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Daten</a:t>
            </a:r>
            <a:endParaRPr dirty="0"/>
          </a:p>
        </p:txBody>
      </p:sp>
      <p:sp>
        <p:nvSpPr>
          <p:cNvPr id="232" name="Google Shape;232;p32"/>
          <p:cNvSpPr txBox="1">
            <a:spLocks noGrp="1"/>
          </p:cNvSpPr>
          <p:nvPr>
            <p:ph type="title" idx="2"/>
          </p:nvPr>
        </p:nvSpPr>
        <p:spPr>
          <a:xfrm>
            <a:off x="720000" y="539500"/>
            <a:ext cx="175015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3.2</a:t>
            </a:r>
            <a:endParaRPr dirty="0"/>
          </a:p>
        </p:txBody>
      </p:sp>
      <p:sp>
        <p:nvSpPr>
          <p:cNvPr id="238" name="Google Shape;238;p32"/>
          <p:cNvSpPr/>
          <p:nvPr/>
        </p:nvSpPr>
        <p:spPr>
          <a:xfrm>
            <a:off x="7904875" y="4069775"/>
            <a:ext cx="538800" cy="538800"/>
          </a:xfrm>
          <a:prstGeom prst="star12">
            <a:avLst>
              <a:gd name="adj" fmla="val 1868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Bildplatzhalter 8" descr="Ein Bild, das Person, Menschliches Gesicht, Kleidung, Mann enthält.&#10;&#10;Automatisch generierte Beschreibung">
            <a:extLst>
              <a:ext uri="{FF2B5EF4-FFF2-40B4-BE49-F238E27FC236}">
                <a16:creationId xmlns:a16="http://schemas.microsoft.com/office/drawing/2014/main" id="{F43AE55B-1A0F-4549-9731-746643E7C9F1}"/>
              </a:ext>
            </a:extLst>
          </p:cNvPr>
          <p:cNvPicPr>
            <a:picLocks noGrp="1" noChangeAspect="1"/>
          </p:cNvPicPr>
          <p:nvPr>
            <p:ph type="pic" idx="3"/>
          </p:nvPr>
        </p:nvPicPr>
        <p:blipFill rotWithShape="1">
          <a:blip r:embed="rId3"/>
          <a:srcRect l="339" t="-28134" r="3025" b="-16532"/>
          <a:stretch/>
        </p:blipFill>
        <p:spPr>
          <a:xfrm>
            <a:off x="5507709" y="402827"/>
            <a:ext cx="3141300" cy="3141300"/>
          </a:xfrm>
        </p:spPr>
      </p:pic>
      <p:sp>
        <p:nvSpPr>
          <p:cNvPr id="2" name="Foliennummernplatzhalter 1">
            <a:extLst>
              <a:ext uri="{FF2B5EF4-FFF2-40B4-BE49-F238E27FC236}">
                <a16:creationId xmlns:a16="http://schemas.microsoft.com/office/drawing/2014/main" id="{AA436A5F-C075-24C2-4653-A35653BF89A5}"/>
              </a:ext>
            </a:extLst>
          </p:cNvPr>
          <p:cNvSpPr>
            <a:spLocks noGrp="1"/>
          </p:cNvSpPr>
          <p:nvPr>
            <p:ph type="sldNum" sz="quarter" idx="10"/>
          </p:nvPr>
        </p:nvSpPr>
        <p:spPr/>
        <p:txBody>
          <a:bodyPr/>
          <a:lstStyle/>
          <a:p>
            <a:fld id="{59389E22-1A4B-41B3-A470-15C4FE97CB72}" type="slidenum">
              <a:rPr lang="de-DE" smtClean="0"/>
              <a:t>18</a:t>
            </a:fld>
            <a:endParaRPr lang="de-DE"/>
          </a:p>
        </p:txBody>
      </p:sp>
    </p:spTree>
    <p:extLst>
      <p:ext uri="{BB962C8B-B14F-4D97-AF65-F5344CB8AC3E}">
        <p14:creationId xmlns:p14="http://schemas.microsoft.com/office/powerpoint/2010/main" val="959018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3"/>
          <p:cNvSpPr txBox="1">
            <a:spLocks noGrp="1"/>
          </p:cNvSpPr>
          <p:nvPr>
            <p:ph type="title"/>
          </p:nvPr>
        </p:nvSpPr>
        <p:spPr>
          <a:xfrm>
            <a:off x="467700" y="45464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2000" dirty="0" err="1"/>
              <a:t>Current</a:t>
            </a:r>
            <a:r>
              <a:rPr lang="de-DE" sz="2000" dirty="0"/>
              <a:t> Population Survey (CPS) Tabak Ergänzung</a:t>
            </a:r>
            <a:endParaRPr sz="2000" dirty="0"/>
          </a:p>
        </p:txBody>
      </p:sp>
      <p:pic>
        <p:nvPicPr>
          <p:cNvPr id="7" name="Grafik 6">
            <a:extLst>
              <a:ext uri="{FF2B5EF4-FFF2-40B4-BE49-F238E27FC236}">
                <a16:creationId xmlns:a16="http://schemas.microsoft.com/office/drawing/2014/main" id="{FFA0C4FD-1458-DE5D-1CF1-A87698C24EB1}"/>
              </a:ext>
            </a:extLst>
          </p:cNvPr>
          <p:cNvPicPr>
            <a:picLocks noChangeAspect="1"/>
          </p:cNvPicPr>
          <p:nvPr/>
        </p:nvPicPr>
        <p:blipFill rotWithShape="1">
          <a:blip r:embed="rId3"/>
          <a:srcRect l="654" b="14265"/>
          <a:stretch/>
        </p:blipFill>
        <p:spPr>
          <a:xfrm>
            <a:off x="467700" y="1369741"/>
            <a:ext cx="7362969" cy="1306781"/>
          </a:xfrm>
          <a:prstGeom prst="rect">
            <a:avLst/>
          </a:prstGeom>
        </p:spPr>
      </p:pic>
      <p:sp>
        <p:nvSpPr>
          <p:cNvPr id="8" name="Textfeld 7">
            <a:extLst>
              <a:ext uri="{FF2B5EF4-FFF2-40B4-BE49-F238E27FC236}">
                <a16:creationId xmlns:a16="http://schemas.microsoft.com/office/drawing/2014/main" id="{5D3542D0-30FD-88FA-E879-F2FFA5A3C721}"/>
              </a:ext>
            </a:extLst>
          </p:cNvPr>
          <p:cNvSpPr txBox="1"/>
          <p:nvPr/>
        </p:nvSpPr>
        <p:spPr>
          <a:xfrm>
            <a:off x="467699" y="1044799"/>
            <a:ext cx="925253" cy="338554"/>
          </a:xfrm>
          <a:prstGeom prst="rect">
            <a:avLst/>
          </a:prstGeom>
          <a:noFill/>
        </p:spPr>
        <p:txBody>
          <a:bodyPr wrap="none" rtlCol="0">
            <a:spAutoFit/>
          </a:bodyPr>
          <a:lstStyle/>
          <a:p>
            <a:r>
              <a:rPr lang="de-DE" sz="1600" b="1" dirty="0">
                <a:solidFill>
                  <a:schemeClr val="bg1">
                    <a:lumMod val="90000"/>
                  </a:schemeClr>
                </a:solidFill>
              </a:rPr>
              <a:t>1967/68</a:t>
            </a:r>
          </a:p>
        </p:txBody>
      </p:sp>
      <p:pic>
        <p:nvPicPr>
          <p:cNvPr id="10" name="Grafik 9">
            <a:extLst>
              <a:ext uri="{FF2B5EF4-FFF2-40B4-BE49-F238E27FC236}">
                <a16:creationId xmlns:a16="http://schemas.microsoft.com/office/drawing/2014/main" id="{35ABB4D1-5015-3E04-F33A-7BB265D1369C}"/>
              </a:ext>
            </a:extLst>
          </p:cNvPr>
          <p:cNvPicPr>
            <a:picLocks noChangeAspect="1"/>
          </p:cNvPicPr>
          <p:nvPr/>
        </p:nvPicPr>
        <p:blipFill rotWithShape="1">
          <a:blip r:embed="rId4"/>
          <a:srcRect l="616" r="-1" b="5827"/>
          <a:stretch/>
        </p:blipFill>
        <p:spPr>
          <a:xfrm>
            <a:off x="467699" y="3361128"/>
            <a:ext cx="7346948" cy="1327732"/>
          </a:xfrm>
          <a:prstGeom prst="rect">
            <a:avLst/>
          </a:prstGeom>
        </p:spPr>
      </p:pic>
      <p:sp>
        <p:nvSpPr>
          <p:cNvPr id="11" name="Textfeld 10">
            <a:extLst>
              <a:ext uri="{FF2B5EF4-FFF2-40B4-BE49-F238E27FC236}">
                <a16:creationId xmlns:a16="http://schemas.microsoft.com/office/drawing/2014/main" id="{E308BF9C-29D4-9FD6-CE4C-99565BF0E401}"/>
              </a:ext>
            </a:extLst>
          </p:cNvPr>
          <p:cNvSpPr txBox="1"/>
          <p:nvPr/>
        </p:nvSpPr>
        <p:spPr>
          <a:xfrm>
            <a:off x="467699" y="2854632"/>
            <a:ext cx="4257897" cy="338554"/>
          </a:xfrm>
          <a:prstGeom prst="rect">
            <a:avLst/>
          </a:prstGeom>
          <a:noFill/>
        </p:spPr>
        <p:txBody>
          <a:bodyPr wrap="none" rtlCol="0">
            <a:spAutoFit/>
          </a:bodyPr>
          <a:lstStyle/>
          <a:p>
            <a:r>
              <a:rPr lang="de-DE" sz="1600" b="1" dirty="0">
                <a:solidFill>
                  <a:schemeClr val="bg1">
                    <a:lumMod val="90000"/>
                  </a:schemeClr>
                </a:solidFill>
              </a:rPr>
              <a:t>1990s (1992, 1993, 1995, 1996, 1998, 1999)</a:t>
            </a:r>
          </a:p>
        </p:txBody>
      </p:sp>
      <p:sp>
        <p:nvSpPr>
          <p:cNvPr id="2" name="Foliennummernplatzhalter 1">
            <a:extLst>
              <a:ext uri="{FF2B5EF4-FFF2-40B4-BE49-F238E27FC236}">
                <a16:creationId xmlns:a16="http://schemas.microsoft.com/office/drawing/2014/main" id="{B291A47C-4125-4FC7-08C9-48B5357EC354}"/>
              </a:ext>
            </a:extLst>
          </p:cNvPr>
          <p:cNvSpPr>
            <a:spLocks noGrp="1"/>
          </p:cNvSpPr>
          <p:nvPr>
            <p:ph type="sldNum" sz="quarter" idx="10"/>
          </p:nvPr>
        </p:nvSpPr>
        <p:spPr/>
        <p:txBody>
          <a:bodyPr/>
          <a:lstStyle/>
          <a:p>
            <a:fld id="{59389E22-1A4B-41B3-A470-15C4FE97CB72}" type="slidenum">
              <a:rPr lang="de-DE" smtClean="0"/>
              <a:t>19</a:t>
            </a:fld>
            <a:endParaRPr lang="de-DE"/>
          </a:p>
        </p:txBody>
      </p:sp>
    </p:spTree>
    <p:extLst>
      <p:ext uri="{BB962C8B-B14F-4D97-AF65-F5344CB8AC3E}">
        <p14:creationId xmlns:p14="http://schemas.microsoft.com/office/powerpoint/2010/main" val="1598681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Gliederung</a:t>
            </a:r>
            <a:endParaRPr dirty="0"/>
          </a:p>
        </p:txBody>
      </p:sp>
      <p:sp>
        <p:nvSpPr>
          <p:cNvPr id="202" name="Google Shape;202;p31"/>
          <p:cNvSpPr txBox="1">
            <a:spLocks noGrp="1"/>
          </p:cNvSpPr>
          <p:nvPr>
            <p:ph type="subTitle" idx="16"/>
          </p:nvPr>
        </p:nvSpPr>
        <p:spPr>
          <a:xfrm>
            <a:off x="720000" y="1238251"/>
            <a:ext cx="4634516" cy="3282424"/>
          </a:xfrm>
          <a:prstGeom prst="rect">
            <a:avLst/>
          </a:prstGeom>
        </p:spPr>
        <p:txBody>
          <a:bodyPr spcFirstLastPara="1" wrap="square" lIns="91425" tIns="91425" rIns="91425" bIns="91425" anchor="b" anchorCtr="0">
            <a:noAutofit/>
          </a:bodyPr>
          <a:lstStyle/>
          <a:p>
            <a:pPr lvl="0" indent="-457200" algn="l" rtl="0">
              <a:lnSpc>
                <a:spcPct val="150000"/>
              </a:lnSpc>
              <a:spcBef>
                <a:spcPts val="0"/>
              </a:spcBef>
              <a:spcAft>
                <a:spcPts val="0"/>
              </a:spcAft>
              <a:buFont typeface="Arial" panose="020B0604020202020204" pitchFamily="34" charset="0"/>
              <a:buChar char="•"/>
            </a:pPr>
            <a:r>
              <a:rPr lang="en" dirty="0"/>
              <a:t>Motivation</a:t>
            </a:r>
          </a:p>
          <a:p>
            <a:pPr lvl="0" indent="-457200" algn="l" rtl="0">
              <a:lnSpc>
                <a:spcPct val="150000"/>
              </a:lnSpc>
              <a:spcBef>
                <a:spcPts val="0"/>
              </a:spcBef>
              <a:spcAft>
                <a:spcPts val="0"/>
              </a:spcAft>
              <a:buFont typeface="Arial" panose="020B0604020202020204" pitchFamily="34" charset="0"/>
              <a:buChar char="•"/>
            </a:pPr>
            <a:r>
              <a:rPr lang="en" dirty="0"/>
              <a:t>Fragestellung</a:t>
            </a:r>
          </a:p>
          <a:p>
            <a:pPr lvl="0" indent="-457200" algn="l" rtl="0">
              <a:lnSpc>
                <a:spcPct val="150000"/>
              </a:lnSpc>
              <a:spcBef>
                <a:spcPts val="0"/>
              </a:spcBef>
              <a:spcAft>
                <a:spcPts val="0"/>
              </a:spcAft>
              <a:buFont typeface="Arial" panose="020B0604020202020204" pitchFamily="34" charset="0"/>
              <a:buChar char="•"/>
            </a:pPr>
            <a:r>
              <a:rPr lang="en" dirty="0"/>
              <a:t>Vorgehen/Methodik</a:t>
            </a:r>
          </a:p>
          <a:p>
            <a:pPr lvl="1" indent="-457200" algn="l">
              <a:lnSpc>
                <a:spcPct val="150000"/>
              </a:lnSpc>
              <a:buFont typeface="Arial" panose="020B0604020202020204" pitchFamily="34" charset="0"/>
              <a:buChar char="•"/>
            </a:pPr>
            <a:r>
              <a:rPr lang="en" sz="1800" dirty="0">
                <a:solidFill>
                  <a:schemeClr val="bg2"/>
                </a:solidFill>
              </a:rPr>
              <a:t>Daten</a:t>
            </a:r>
          </a:p>
          <a:p>
            <a:pPr lvl="0" indent="-457200" algn="l" rtl="0">
              <a:lnSpc>
                <a:spcPct val="150000"/>
              </a:lnSpc>
              <a:spcBef>
                <a:spcPts val="0"/>
              </a:spcBef>
              <a:spcAft>
                <a:spcPts val="0"/>
              </a:spcAft>
              <a:buFont typeface="Arial" panose="020B0604020202020204" pitchFamily="34" charset="0"/>
              <a:buChar char="•"/>
            </a:pPr>
            <a:r>
              <a:rPr lang="en" dirty="0"/>
              <a:t>Kernergebnisse</a:t>
            </a:r>
          </a:p>
          <a:p>
            <a:pPr lvl="0" indent="-457200" algn="l" rtl="0">
              <a:lnSpc>
                <a:spcPct val="150000"/>
              </a:lnSpc>
              <a:spcBef>
                <a:spcPts val="0"/>
              </a:spcBef>
              <a:spcAft>
                <a:spcPts val="0"/>
              </a:spcAft>
              <a:buFont typeface="Arial" panose="020B0604020202020204" pitchFamily="34" charset="0"/>
              <a:buChar char="•"/>
            </a:pPr>
            <a:r>
              <a:rPr lang="en" dirty="0"/>
              <a:t>Anmerkungen zum Paper</a:t>
            </a:r>
          </a:p>
          <a:p>
            <a:pPr lvl="0" indent="-457200" algn="l" rtl="0">
              <a:lnSpc>
                <a:spcPct val="150000"/>
              </a:lnSpc>
              <a:spcBef>
                <a:spcPts val="0"/>
              </a:spcBef>
              <a:spcAft>
                <a:spcPts val="0"/>
              </a:spcAft>
              <a:buFont typeface="Arial" panose="020B0604020202020204" pitchFamily="34" charset="0"/>
              <a:buChar char="•"/>
            </a:pPr>
            <a:r>
              <a:rPr lang="en" dirty="0"/>
              <a:t>Diskussion</a:t>
            </a:r>
          </a:p>
        </p:txBody>
      </p:sp>
      <p:sp>
        <p:nvSpPr>
          <p:cNvPr id="2" name="Foliennummernplatzhalter 1">
            <a:extLst>
              <a:ext uri="{FF2B5EF4-FFF2-40B4-BE49-F238E27FC236}">
                <a16:creationId xmlns:a16="http://schemas.microsoft.com/office/drawing/2014/main" id="{A5802AAA-0D15-21FE-DE13-BB7360CFF9AB}"/>
              </a:ext>
            </a:extLst>
          </p:cNvPr>
          <p:cNvSpPr>
            <a:spLocks noGrp="1"/>
          </p:cNvSpPr>
          <p:nvPr>
            <p:ph type="sldNum" sz="quarter" idx="22"/>
          </p:nvPr>
        </p:nvSpPr>
        <p:spPr/>
        <p:txBody>
          <a:bodyPr/>
          <a:lstStyle/>
          <a:p>
            <a:fld id="{59389E22-1A4B-41B3-A470-15C4FE97CB72}" type="slidenum">
              <a:rPr lang="de-DE" smtClean="0"/>
              <a:t>2</a:t>
            </a:fld>
            <a:endParaRPr lang="de-D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97EE79C-0695-636A-7B4F-2718503FD854}"/>
              </a:ext>
            </a:extLst>
          </p:cNvPr>
          <p:cNvSpPr>
            <a:spLocks noGrp="1"/>
          </p:cNvSpPr>
          <p:nvPr>
            <p:ph type="title"/>
          </p:nvPr>
        </p:nvSpPr>
        <p:spPr>
          <a:xfrm>
            <a:off x="720725" y="444500"/>
            <a:ext cx="7702550" cy="573088"/>
          </a:xfrm>
        </p:spPr>
        <p:txBody>
          <a:bodyPr/>
          <a:lstStyle/>
          <a:p>
            <a:r>
              <a:rPr lang="de-DE" sz="2400" dirty="0"/>
              <a:t>Zusammenhang zwischen Militär und Rauchen</a:t>
            </a:r>
            <a:br>
              <a:rPr lang="de-DE" dirty="0"/>
            </a:br>
            <a:endParaRPr lang="de-DE" dirty="0"/>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FFDBF953-8C55-16B7-B2DB-4E220B0429FD}"/>
                  </a:ext>
                </a:extLst>
              </p:cNvPr>
              <p:cNvSpPr txBox="1">
                <a:spLocks/>
              </p:cNvSpPr>
              <p:nvPr/>
            </p:nvSpPr>
            <p:spPr>
              <a:xfrm>
                <a:off x="599342" y="1438825"/>
                <a:ext cx="7945315" cy="284869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14:m>
                  <m:oMathPara xmlns:m="http://schemas.openxmlformats.org/officeDocument/2006/math">
                    <m:oMathParaPr>
                      <m:jc m:val="centerGroup"/>
                    </m:oMathParaPr>
                    <m:oMath xmlns:m="http://schemas.openxmlformats.org/officeDocument/2006/math">
                      <m:r>
                        <a:rPr lang="de-DE" sz="1600" i="1" smtClean="0">
                          <a:solidFill>
                            <a:srgbClr val="00B050"/>
                          </a:solidFill>
                          <a:latin typeface="Cambria Math" panose="02040503050406030204" pitchFamily="18" charset="0"/>
                        </a:rPr>
                        <m:t>𝑆𝑚𝑜𝑘</m:t>
                      </m:r>
                      <m:sSub>
                        <m:sSubPr>
                          <m:ctrlPr>
                            <a:rPr lang="de-DE" sz="1600" i="1" smtClean="0">
                              <a:solidFill>
                                <a:srgbClr val="00B050"/>
                              </a:solidFill>
                              <a:latin typeface="Cambria Math" panose="02040503050406030204" pitchFamily="18" charset="0"/>
                            </a:rPr>
                          </m:ctrlPr>
                        </m:sSubPr>
                        <m:e>
                          <m:r>
                            <a:rPr lang="de-DE" sz="1600" i="1" smtClean="0">
                              <a:solidFill>
                                <a:srgbClr val="00B050"/>
                              </a:solidFill>
                              <a:latin typeface="Cambria Math" panose="02040503050406030204" pitchFamily="18" charset="0"/>
                            </a:rPr>
                            <m:t>𝑒</m:t>
                          </m:r>
                        </m:e>
                        <m:sub>
                          <m:r>
                            <a:rPr lang="de-DE" sz="1600" i="1" smtClean="0">
                              <a:solidFill>
                                <a:srgbClr val="00B050"/>
                              </a:solidFill>
                              <a:latin typeface="Cambria Math" panose="02040503050406030204" pitchFamily="18" charset="0"/>
                            </a:rPr>
                            <m:t>𝑖𝑐𝑡</m:t>
                          </m:r>
                        </m:sub>
                      </m:sSub>
                      <m:r>
                        <a:rPr lang="de-DE" sz="1600" i="1" smtClean="0">
                          <a:solidFill>
                            <a:schemeClr val="bg1"/>
                          </a:solidFill>
                          <a:latin typeface="Cambria Math" panose="02040503050406030204" pitchFamily="18" charset="0"/>
                        </a:rPr>
                        <m:t>=</m:t>
                      </m:r>
                      <m:r>
                        <a:rPr lang="de-DE" sz="1600" i="1" smtClean="0">
                          <a:solidFill>
                            <a:schemeClr val="bg1"/>
                          </a:solidFill>
                          <a:latin typeface="Cambria Math" panose="02040503050406030204" pitchFamily="18" charset="0"/>
                        </a:rPr>
                        <m:t>𝛼</m:t>
                      </m:r>
                      <m:r>
                        <a:rPr lang="de-DE" sz="1600" i="1" smtClean="0">
                          <a:solidFill>
                            <a:schemeClr val="bg1"/>
                          </a:solidFill>
                          <a:latin typeface="Cambria Math" panose="02040503050406030204" pitchFamily="18" charset="0"/>
                        </a:rPr>
                        <m:t>+</m:t>
                      </m:r>
                      <m:r>
                        <a:rPr lang="de-DE" sz="1600" i="1" smtClean="0">
                          <a:solidFill>
                            <a:schemeClr val="bg1"/>
                          </a:solidFill>
                          <a:latin typeface="Cambria Math" panose="02040503050406030204" pitchFamily="18" charset="0"/>
                        </a:rPr>
                        <m:t>𝛽</m:t>
                      </m:r>
                      <m:sSub>
                        <m:sSubPr>
                          <m:ctrlPr>
                            <a:rPr lang="de-DE" sz="1600" i="1" smtClean="0">
                              <a:solidFill>
                                <a:srgbClr val="FFC000"/>
                              </a:solidFill>
                              <a:latin typeface="Cambria Math" panose="02040503050406030204" pitchFamily="18" charset="0"/>
                            </a:rPr>
                          </m:ctrlPr>
                        </m:sSubPr>
                        <m:e>
                          <m:r>
                            <a:rPr lang="de-DE" sz="1600" i="1" smtClean="0">
                              <a:solidFill>
                                <a:srgbClr val="FFC000"/>
                              </a:solidFill>
                              <a:latin typeface="Cambria Math" panose="02040503050406030204" pitchFamily="18" charset="0"/>
                            </a:rPr>
                            <m:t>𝑉</m:t>
                          </m:r>
                        </m:e>
                        <m:sub>
                          <m:r>
                            <a:rPr lang="de-DE" sz="1600" i="1" smtClean="0">
                              <a:solidFill>
                                <a:srgbClr val="FFC000"/>
                              </a:solidFill>
                              <a:latin typeface="Cambria Math" panose="02040503050406030204" pitchFamily="18" charset="0"/>
                            </a:rPr>
                            <m:t>𝑖𝑐</m:t>
                          </m:r>
                        </m:sub>
                      </m:sSub>
                      <m:r>
                        <a:rPr lang="de-DE" sz="1600" i="1" smtClean="0">
                          <a:solidFill>
                            <a:schemeClr val="bg1"/>
                          </a:solidFill>
                          <a:latin typeface="Cambria Math" panose="02040503050406030204" pitchFamily="18" charset="0"/>
                        </a:rPr>
                        <m:t>+</m:t>
                      </m:r>
                      <m:sSub>
                        <m:sSubPr>
                          <m:ctrlPr>
                            <a:rPr lang="de-DE" sz="1600" i="1" smtClean="0">
                              <a:solidFill>
                                <a:srgbClr val="9999FF"/>
                              </a:solidFill>
                              <a:latin typeface="Cambria Math" panose="02040503050406030204" pitchFamily="18" charset="0"/>
                            </a:rPr>
                          </m:ctrlPr>
                        </m:sSubPr>
                        <m:e>
                          <m:r>
                            <a:rPr lang="de-DE" sz="1600" b="1" i="1" smtClean="0">
                              <a:solidFill>
                                <a:srgbClr val="9999FF"/>
                              </a:solidFill>
                              <a:latin typeface="Cambria Math" panose="02040503050406030204" pitchFamily="18" charset="0"/>
                            </a:rPr>
                            <m:t>𝑿</m:t>
                          </m:r>
                        </m:e>
                        <m:sub>
                          <m:r>
                            <a:rPr lang="de-DE" sz="1600" i="1" smtClean="0">
                              <a:solidFill>
                                <a:srgbClr val="9999FF"/>
                              </a:solidFill>
                              <a:latin typeface="Cambria Math" panose="02040503050406030204" pitchFamily="18" charset="0"/>
                            </a:rPr>
                            <m:t>𝑖𝑐𝑡</m:t>
                          </m:r>
                        </m:sub>
                      </m:sSub>
                      <m:r>
                        <a:rPr lang="de-DE" sz="1600" b="1" i="1" smtClean="0">
                          <a:solidFill>
                            <a:schemeClr val="bg1"/>
                          </a:solidFill>
                          <a:latin typeface="Cambria Math" panose="02040503050406030204" pitchFamily="18" charset="0"/>
                        </a:rPr>
                        <m:t>𝜹</m:t>
                      </m:r>
                      <m:r>
                        <a:rPr lang="de-DE" sz="1600" b="1" smtClean="0">
                          <a:solidFill>
                            <a:schemeClr val="bg1"/>
                          </a:solidFill>
                          <a:latin typeface="Cambria Math" panose="02040503050406030204" pitchFamily="18" charset="0"/>
                        </a:rPr>
                        <m:t>+</m:t>
                      </m:r>
                      <m:sSub>
                        <m:sSubPr>
                          <m:ctrlPr>
                            <a:rPr lang="de-DE" sz="1600" i="1" smtClean="0">
                              <a:solidFill>
                                <a:srgbClr val="FF0000"/>
                              </a:solidFill>
                              <a:latin typeface="Cambria Math" panose="02040503050406030204" pitchFamily="18" charset="0"/>
                            </a:rPr>
                          </m:ctrlPr>
                        </m:sSubPr>
                        <m:e>
                          <m:r>
                            <a:rPr lang="de-DE" sz="1600" i="1" smtClean="0">
                              <a:solidFill>
                                <a:srgbClr val="FF0000"/>
                              </a:solidFill>
                              <a:latin typeface="Cambria Math" panose="02040503050406030204" pitchFamily="18" charset="0"/>
                            </a:rPr>
                            <m:t>𝜆</m:t>
                          </m:r>
                        </m:e>
                        <m:sub>
                          <m:r>
                            <a:rPr lang="de-DE" sz="1600" i="1" smtClean="0">
                              <a:solidFill>
                                <a:srgbClr val="FF0000"/>
                              </a:solidFill>
                              <a:latin typeface="Cambria Math" panose="02040503050406030204" pitchFamily="18" charset="0"/>
                            </a:rPr>
                            <m:t>𝑡</m:t>
                          </m:r>
                          <m:r>
                            <a:rPr lang="de-DE" sz="1600" i="1" smtClean="0">
                              <a:solidFill>
                                <a:srgbClr val="FF0000"/>
                              </a:solidFill>
                              <a:latin typeface="Cambria Math" panose="02040503050406030204" pitchFamily="18" charset="0"/>
                            </a:rPr>
                            <m:t>−</m:t>
                          </m:r>
                          <m:r>
                            <a:rPr lang="de-DE" sz="1600" i="1" smtClean="0">
                              <a:solidFill>
                                <a:srgbClr val="FF0000"/>
                              </a:solidFill>
                              <a:latin typeface="Cambria Math" panose="02040503050406030204" pitchFamily="18" charset="0"/>
                            </a:rPr>
                            <m:t>𝑐</m:t>
                          </m:r>
                        </m:sub>
                      </m:sSub>
                      <m:r>
                        <a:rPr lang="de-DE" sz="1600" i="1" smtClean="0">
                          <a:solidFill>
                            <a:schemeClr val="bg1"/>
                          </a:solidFill>
                          <a:latin typeface="Cambria Math" panose="02040503050406030204" pitchFamily="18" charset="0"/>
                        </a:rPr>
                        <m:t>+</m:t>
                      </m:r>
                      <m:sSub>
                        <m:sSubPr>
                          <m:ctrlPr>
                            <a:rPr lang="de-DE" sz="1600" i="1" smtClean="0">
                              <a:solidFill>
                                <a:srgbClr val="0070C0"/>
                              </a:solidFill>
                              <a:latin typeface="Cambria Math" panose="02040503050406030204" pitchFamily="18" charset="0"/>
                            </a:rPr>
                          </m:ctrlPr>
                        </m:sSubPr>
                        <m:e>
                          <m:r>
                            <a:rPr lang="de-DE" sz="1600" i="1" smtClean="0">
                              <a:solidFill>
                                <a:srgbClr val="0070C0"/>
                              </a:solidFill>
                              <a:latin typeface="Cambria Math" panose="02040503050406030204" pitchFamily="18" charset="0"/>
                            </a:rPr>
                            <m:t>𝑢</m:t>
                          </m:r>
                        </m:e>
                        <m:sub>
                          <m:r>
                            <a:rPr lang="de-DE" sz="1600" i="1" smtClean="0">
                              <a:solidFill>
                                <a:srgbClr val="0070C0"/>
                              </a:solidFill>
                              <a:latin typeface="Cambria Math" panose="02040503050406030204" pitchFamily="18" charset="0"/>
                            </a:rPr>
                            <m:t>𝑖𝑐𝑡</m:t>
                          </m:r>
                        </m:sub>
                      </m:sSub>
                    </m:oMath>
                  </m:oMathPara>
                </a14:m>
                <a:endParaRPr lang="de-DE" sz="1600" dirty="0">
                  <a:solidFill>
                    <a:schemeClr val="bg1"/>
                  </a:solidFill>
                </a:endParaRPr>
              </a:p>
              <a:p>
                <a:endParaRPr lang="de-DE" sz="1600" dirty="0">
                  <a:solidFill>
                    <a:schemeClr val="bg1"/>
                  </a:solidFill>
                </a:endParaRPr>
              </a:p>
              <a:p>
                <a14:m>
                  <m:oMath xmlns:m="http://schemas.openxmlformats.org/officeDocument/2006/math">
                    <m:r>
                      <a:rPr lang="de-DE" sz="1600" i="1" smtClean="0">
                        <a:solidFill>
                          <a:srgbClr val="00B050"/>
                        </a:solidFill>
                        <a:latin typeface="Cambria Math" panose="02040503050406030204" pitchFamily="18" charset="0"/>
                      </a:rPr>
                      <m:t>𝑆𝑚𝑜𝑘</m:t>
                    </m:r>
                    <m:sSub>
                      <m:sSubPr>
                        <m:ctrlPr>
                          <a:rPr lang="de-DE" sz="1600" i="1" smtClean="0">
                            <a:solidFill>
                              <a:srgbClr val="00B050"/>
                            </a:solidFill>
                            <a:latin typeface="Cambria Math" panose="02040503050406030204" pitchFamily="18" charset="0"/>
                          </a:rPr>
                        </m:ctrlPr>
                      </m:sSubPr>
                      <m:e>
                        <m:r>
                          <a:rPr lang="de-DE" sz="1600" i="1" smtClean="0">
                            <a:solidFill>
                              <a:srgbClr val="00B050"/>
                            </a:solidFill>
                            <a:latin typeface="Cambria Math" panose="02040503050406030204" pitchFamily="18" charset="0"/>
                          </a:rPr>
                          <m:t>𝑒</m:t>
                        </m:r>
                      </m:e>
                      <m:sub>
                        <m:r>
                          <a:rPr lang="de-DE" sz="1600" i="1" smtClean="0">
                            <a:solidFill>
                              <a:srgbClr val="00B050"/>
                            </a:solidFill>
                            <a:latin typeface="Cambria Math" panose="02040503050406030204" pitchFamily="18" charset="0"/>
                          </a:rPr>
                          <m:t>𝑖𝑐𝑡</m:t>
                        </m:r>
                      </m:sub>
                    </m:sSub>
                  </m:oMath>
                </a14:m>
                <a:r>
                  <a:rPr lang="de-DE" sz="1600" dirty="0">
                    <a:solidFill>
                      <a:srgbClr val="00B050"/>
                    </a:solidFill>
                  </a:rPr>
                  <a:t> := dummy variable (= 1, if person i in cohort c reports ever being a </a:t>
                </a:r>
                <a:r>
                  <a:rPr lang="de-DE" sz="1600" dirty="0" err="1">
                    <a:solidFill>
                      <a:srgbClr val="00B050"/>
                    </a:solidFill>
                  </a:rPr>
                  <a:t>smoker</a:t>
                </a:r>
                <a:r>
                  <a:rPr lang="de-DE" sz="1600" dirty="0">
                    <a:solidFill>
                      <a:srgbClr val="00B050"/>
                    </a:solidFill>
                  </a:rPr>
                  <a:t> 	    in year t)</a:t>
                </a:r>
              </a:p>
              <a:p>
                <a14:m>
                  <m:oMath xmlns:m="http://schemas.openxmlformats.org/officeDocument/2006/math">
                    <m:sSub>
                      <m:sSubPr>
                        <m:ctrlPr>
                          <a:rPr lang="de-DE" sz="1600" i="1" smtClean="0">
                            <a:solidFill>
                              <a:srgbClr val="FFC000"/>
                            </a:solidFill>
                            <a:latin typeface="Cambria Math" panose="02040503050406030204" pitchFamily="18" charset="0"/>
                          </a:rPr>
                        </m:ctrlPr>
                      </m:sSubPr>
                      <m:e>
                        <m:r>
                          <a:rPr lang="de-DE" sz="1600" i="1" smtClean="0">
                            <a:solidFill>
                              <a:srgbClr val="FFC000"/>
                            </a:solidFill>
                            <a:latin typeface="Cambria Math" panose="02040503050406030204" pitchFamily="18" charset="0"/>
                          </a:rPr>
                          <m:t>𝑉</m:t>
                        </m:r>
                      </m:e>
                      <m:sub>
                        <m:r>
                          <a:rPr lang="de-DE" sz="1600" i="1" smtClean="0">
                            <a:solidFill>
                              <a:srgbClr val="FFC000"/>
                            </a:solidFill>
                            <a:latin typeface="Cambria Math" panose="02040503050406030204" pitchFamily="18" charset="0"/>
                          </a:rPr>
                          <m:t>𝑖𝑐</m:t>
                        </m:r>
                      </m:sub>
                    </m:sSub>
                  </m:oMath>
                </a14:m>
                <a:r>
                  <a:rPr lang="de-DE" sz="1600" b="1" dirty="0">
                    <a:solidFill>
                      <a:srgbClr val="FFC000"/>
                    </a:solidFill>
                  </a:rPr>
                  <a:t> </a:t>
                </a:r>
                <a:r>
                  <a:rPr lang="de-DE" sz="1600" dirty="0">
                    <a:solidFill>
                      <a:srgbClr val="FFC000"/>
                    </a:solidFill>
                  </a:rPr>
                  <a:t>:= Veteran status dummy</a:t>
                </a:r>
              </a:p>
              <a:p>
                <a14:m>
                  <m:oMath xmlns:m="http://schemas.openxmlformats.org/officeDocument/2006/math">
                    <m:sSub>
                      <m:sSubPr>
                        <m:ctrlPr>
                          <a:rPr lang="de-DE" sz="1600" i="1" smtClean="0">
                            <a:solidFill>
                              <a:srgbClr val="9999FF"/>
                            </a:solidFill>
                            <a:latin typeface="Cambria Math" panose="02040503050406030204" pitchFamily="18" charset="0"/>
                          </a:rPr>
                        </m:ctrlPr>
                      </m:sSubPr>
                      <m:e>
                        <m:r>
                          <a:rPr lang="de-DE" sz="1600" b="1" i="1" smtClean="0">
                            <a:solidFill>
                              <a:srgbClr val="9999FF"/>
                            </a:solidFill>
                            <a:latin typeface="Cambria Math" panose="02040503050406030204" pitchFamily="18" charset="0"/>
                          </a:rPr>
                          <m:t>𝑿</m:t>
                        </m:r>
                      </m:e>
                      <m:sub>
                        <m:r>
                          <a:rPr lang="de-DE" sz="1600" i="1" smtClean="0">
                            <a:solidFill>
                              <a:srgbClr val="9999FF"/>
                            </a:solidFill>
                            <a:latin typeface="Cambria Math" panose="02040503050406030204" pitchFamily="18" charset="0"/>
                          </a:rPr>
                          <m:t>𝑖𝑐𝑡</m:t>
                        </m:r>
                      </m:sub>
                    </m:sSub>
                  </m:oMath>
                </a14:m>
                <a:r>
                  <a:rPr lang="de-DE" sz="1600" dirty="0">
                    <a:solidFill>
                      <a:srgbClr val="9999FF"/>
                    </a:solidFill>
                  </a:rPr>
                  <a:t> := vector of personal characteristics</a:t>
                </a:r>
                <a:endParaRPr lang="de-DE" sz="1600" dirty="0">
                  <a:solidFill>
                    <a:schemeClr val="bg1"/>
                  </a:solidFill>
                </a:endParaRPr>
              </a:p>
              <a:p>
                <a14:m>
                  <m:oMath xmlns:m="http://schemas.openxmlformats.org/officeDocument/2006/math">
                    <m:sSub>
                      <m:sSubPr>
                        <m:ctrlPr>
                          <a:rPr lang="de-DE" sz="1600" i="1" smtClean="0">
                            <a:solidFill>
                              <a:srgbClr val="FF0000"/>
                            </a:solidFill>
                            <a:latin typeface="Cambria Math" panose="02040503050406030204" pitchFamily="18" charset="0"/>
                          </a:rPr>
                        </m:ctrlPr>
                      </m:sSubPr>
                      <m:e>
                        <m:r>
                          <a:rPr lang="de-DE" sz="1600" i="1" smtClean="0">
                            <a:solidFill>
                              <a:srgbClr val="FF0000"/>
                            </a:solidFill>
                            <a:latin typeface="Cambria Math" panose="02040503050406030204" pitchFamily="18" charset="0"/>
                          </a:rPr>
                          <m:t>𝜆</m:t>
                        </m:r>
                      </m:e>
                      <m:sub>
                        <m:r>
                          <a:rPr lang="de-DE" sz="1600" i="1" smtClean="0">
                            <a:solidFill>
                              <a:srgbClr val="FF0000"/>
                            </a:solidFill>
                            <a:latin typeface="Cambria Math" panose="02040503050406030204" pitchFamily="18" charset="0"/>
                          </a:rPr>
                          <m:t>𝑡</m:t>
                        </m:r>
                        <m:r>
                          <a:rPr lang="de-DE" sz="1600" i="1" smtClean="0">
                            <a:solidFill>
                              <a:srgbClr val="FF0000"/>
                            </a:solidFill>
                            <a:latin typeface="Cambria Math" panose="02040503050406030204" pitchFamily="18" charset="0"/>
                          </a:rPr>
                          <m:t>−</m:t>
                        </m:r>
                        <m:r>
                          <a:rPr lang="de-DE" sz="1600" i="1" smtClean="0">
                            <a:solidFill>
                              <a:srgbClr val="FF0000"/>
                            </a:solidFill>
                            <a:latin typeface="Cambria Math" panose="02040503050406030204" pitchFamily="18" charset="0"/>
                          </a:rPr>
                          <m:t>𝑐</m:t>
                        </m:r>
                      </m:sub>
                    </m:sSub>
                  </m:oMath>
                </a14:m>
                <a:r>
                  <a:rPr lang="de-DE" sz="1600" dirty="0">
                    <a:solidFill>
                      <a:srgbClr val="FF0000"/>
                    </a:solidFill>
                  </a:rPr>
                  <a:t> := unrestricted </a:t>
                </a:r>
                <a:r>
                  <a:rPr lang="de-DE" sz="1600" dirty="0" err="1">
                    <a:solidFill>
                      <a:srgbClr val="FF0000"/>
                    </a:solidFill>
                  </a:rPr>
                  <a:t>age</a:t>
                </a:r>
                <a:r>
                  <a:rPr lang="de-DE" sz="1600" dirty="0">
                    <a:solidFill>
                      <a:srgbClr val="FF0000"/>
                    </a:solidFill>
                  </a:rPr>
                  <a:t> </a:t>
                </a:r>
                <a:r>
                  <a:rPr lang="de-DE" sz="1600" dirty="0" err="1">
                    <a:solidFill>
                      <a:srgbClr val="FF0000"/>
                    </a:solidFill>
                  </a:rPr>
                  <a:t>effects</a:t>
                </a:r>
                <a:endParaRPr lang="de-DE" sz="1600" dirty="0">
                  <a:solidFill>
                    <a:srgbClr val="FF0000"/>
                  </a:solidFill>
                </a:endParaRPr>
              </a:p>
              <a:p>
                <a14:m>
                  <m:oMath xmlns:m="http://schemas.openxmlformats.org/officeDocument/2006/math">
                    <m:sSub>
                      <m:sSubPr>
                        <m:ctrlPr>
                          <a:rPr lang="de-DE" sz="1600" i="1" smtClean="0">
                            <a:solidFill>
                              <a:srgbClr val="0070C0"/>
                            </a:solidFill>
                            <a:latin typeface="Cambria Math" panose="02040503050406030204" pitchFamily="18" charset="0"/>
                          </a:rPr>
                        </m:ctrlPr>
                      </m:sSubPr>
                      <m:e>
                        <m:r>
                          <a:rPr lang="de-DE" sz="1600" i="1" smtClean="0">
                            <a:solidFill>
                              <a:srgbClr val="0070C0"/>
                            </a:solidFill>
                            <a:latin typeface="Cambria Math" panose="02040503050406030204" pitchFamily="18" charset="0"/>
                          </a:rPr>
                          <m:t>𝑢</m:t>
                        </m:r>
                      </m:e>
                      <m:sub>
                        <m:r>
                          <a:rPr lang="de-DE" sz="1600" i="1" smtClean="0">
                            <a:solidFill>
                              <a:srgbClr val="0070C0"/>
                            </a:solidFill>
                            <a:latin typeface="Cambria Math" panose="02040503050406030204" pitchFamily="18" charset="0"/>
                          </a:rPr>
                          <m:t>𝑖𝑐𝑡</m:t>
                        </m:r>
                      </m:sub>
                    </m:sSub>
                  </m:oMath>
                </a14:m>
                <a:r>
                  <a:rPr lang="de-DE" sz="1600" dirty="0">
                    <a:solidFill>
                      <a:srgbClr val="FF0000"/>
                    </a:solidFill>
                  </a:rPr>
                  <a:t> </a:t>
                </a:r>
                <a:r>
                  <a:rPr lang="de-DE" sz="1600" dirty="0">
                    <a:solidFill>
                      <a:srgbClr val="0070C0"/>
                    </a:solidFill>
                  </a:rPr>
                  <a:t>:= </a:t>
                </a:r>
                <a:r>
                  <a:rPr lang="de-DE" sz="1600" dirty="0" err="1">
                    <a:solidFill>
                      <a:srgbClr val="0070C0"/>
                    </a:solidFill>
                  </a:rPr>
                  <a:t>error</a:t>
                </a:r>
                <a:r>
                  <a:rPr lang="de-DE" sz="1600" dirty="0">
                    <a:solidFill>
                      <a:srgbClr val="0070C0"/>
                    </a:solidFill>
                  </a:rPr>
                  <a:t> </a:t>
                </a:r>
                <a:r>
                  <a:rPr lang="de-DE" sz="1600" dirty="0" err="1">
                    <a:solidFill>
                      <a:srgbClr val="0070C0"/>
                    </a:solidFill>
                  </a:rPr>
                  <a:t>term</a:t>
                </a:r>
                <a:endParaRPr lang="de-DE" sz="1600" dirty="0">
                  <a:solidFill>
                    <a:srgbClr val="0070C0"/>
                  </a:solidFill>
                </a:endParaRPr>
              </a:p>
              <a:p>
                <a:endParaRPr lang="de-DE" sz="1600" dirty="0">
                  <a:solidFill>
                    <a:srgbClr val="0070C0"/>
                  </a:solidFill>
                </a:endParaRPr>
              </a:p>
              <a:p>
                <a:r>
                  <a:rPr lang="de-DE" sz="1600" dirty="0">
                    <a:solidFill>
                      <a:schemeClr val="bg1"/>
                    </a:solidFill>
                  </a:rPr>
                  <a:t>c </a:t>
                </a:r>
                <a:r>
                  <a:rPr lang="de-DE"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de-DE" sz="1600" dirty="0">
                    <a:solidFill>
                      <a:schemeClr val="bg1"/>
                    </a:solidFill>
                  </a:rPr>
                  <a:t> </a:t>
                </a:r>
                <a:r>
                  <a:rPr lang="de-DE" sz="1600" dirty="0" err="1">
                    <a:solidFill>
                      <a:schemeClr val="bg1"/>
                    </a:solidFill>
                  </a:rPr>
                  <a:t>cohort</a:t>
                </a:r>
                <a:r>
                  <a:rPr lang="de-DE" sz="1600" dirty="0">
                    <a:solidFill>
                      <a:schemeClr val="bg1"/>
                    </a:solidFill>
                  </a:rPr>
                  <a:t>, t </a:t>
                </a:r>
                <a:r>
                  <a:rPr lang="de-DE"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de-DE" sz="1600" dirty="0">
                    <a:solidFill>
                      <a:schemeClr val="bg1"/>
                    </a:solidFill>
                  </a:rPr>
                  <a:t> </a:t>
                </a:r>
                <a:r>
                  <a:rPr lang="de-DE" sz="1600" dirty="0" err="1">
                    <a:solidFill>
                      <a:schemeClr val="bg1"/>
                    </a:solidFill>
                  </a:rPr>
                  <a:t>year</a:t>
                </a:r>
                <a:r>
                  <a:rPr lang="de-DE" sz="1600" dirty="0">
                    <a:solidFill>
                      <a:schemeClr val="bg1"/>
                    </a:solidFill>
                  </a:rPr>
                  <a:t>, i </a:t>
                </a:r>
                <a:r>
                  <a:rPr lang="de-DE" sz="1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de-DE" sz="1800" dirty="0" err="1">
                    <a:solidFill>
                      <a:schemeClr val="bg1"/>
                    </a:solidFill>
                    <a:latin typeface="Calibri" panose="020F0502020204030204" pitchFamily="34" charset="0"/>
                    <a:ea typeface="Calibri" panose="020F0502020204030204" pitchFamily="34" charset="0"/>
                    <a:cs typeface="Calibri" panose="020F0502020204030204" pitchFamily="34" charset="0"/>
                  </a:rPr>
                  <a:t>person</a:t>
                </a:r>
                <a:endParaRPr lang="de-DE" sz="1800" dirty="0">
                  <a:solidFill>
                    <a:schemeClr val="bg1"/>
                  </a:solidFill>
                </a:endParaRPr>
              </a:p>
              <a:p>
                <a:endParaRPr lang="de-DE" sz="1600" dirty="0">
                  <a:solidFill>
                    <a:srgbClr val="FF0000"/>
                  </a:solidFill>
                </a:endParaRPr>
              </a:p>
              <a:p>
                <a:endParaRPr lang="de-DE" sz="1600" dirty="0"/>
              </a:p>
              <a:p>
                <a:endParaRPr lang="de-DE" dirty="0"/>
              </a:p>
              <a:p>
                <a:endParaRPr lang="de-DE" dirty="0"/>
              </a:p>
              <a:p>
                <a:endParaRPr lang="de-DE" dirty="0"/>
              </a:p>
            </p:txBody>
          </p:sp>
        </mc:Choice>
        <mc:Fallback xmlns="">
          <p:sp>
            <p:nvSpPr>
              <p:cNvPr id="4" name="Content Placeholder 2">
                <a:extLst>
                  <a:ext uri="{FF2B5EF4-FFF2-40B4-BE49-F238E27FC236}">
                    <a16:creationId xmlns:a16="http://schemas.microsoft.com/office/drawing/2014/main" id="{FFDBF953-8C55-16B7-B2DB-4E220B0429FD}"/>
                  </a:ext>
                </a:extLst>
              </p:cNvPr>
              <p:cNvSpPr txBox="1">
                <a:spLocks noRot="1" noChangeAspect="1" noMove="1" noResize="1" noEditPoints="1" noAdjustHandles="1" noChangeArrowheads="1" noChangeShapeType="1" noTextEdit="1"/>
              </p:cNvSpPr>
              <p:nvPr/>
            </p:nvSpPr>
            <p:spPr>
              <a:xfrm>
                <a:off x="599342" y="1438825"/>
                <a:ext cx="7945315" cy="2848696"/>
              </a:xfrm>
              <a:prstGeom prst="rect">
                <a:avLst/>
              </a:prstGeom>
              <a:blipFill>
                <a:blip r:embed="rId3"/>
                <a:stretch>
                  <a:fillRect l="-383"/>
                </a:stretch>
              </a:blipFill>
            </p:spPr>
            <p:txBody>
              <a:bodyPr/>
              <a:lstStyle/>
              <a:p>
                <a:r>
                  <a:rPr lang="de-DE">
                    <a:noFill/>
                  </a:rPr>
                  <a:t> </a:t>
                </a:r>
              </a:p>
            </p:txBody>
          </p:sp>
        </mc:Fallback>
      </mc:AlternateContent>
      <p:sp>
        <p:nvSpPr>
          <p:cNvPr id="2" name="Foliennummernplatzhalter 1">
            <a:extLst>
              <a:ext uri="{FF2B5EF4-FFF2-40B4-BE49-F238E27FC236}">
                <a16:creationId xmlns:a16="http://schemas.microsoft.com/office/drawing/2014/main" id="{BECC8D33-E107-296A-349A-B10B89A0689F}"/>
              </a:ext>
            </a:extLst>
          </p:cNvPr>
          <p:cNvSpPr>
            <a:spLocks noGrp="1"/>
          </p:cNvSpPr>
          <p:nvPr>
            <p:ph type="sldNum" sz="quarter" idx="10"/>
          </p:nvPr>
        </p:nvSpPr>
        <p:spPr/>
        <p:txBody>
          <a:bodyPr/>
          <a:lstStyle/>
          <a:p>
            <a:fld id="{59389E22-1A4B-41B3-A470-15C4FE97CB72}" type="slidenum">
              <a:rPr lang="de-DE" smtClean="0"/>
              <a:t>20</a:t>
            </a:fld>
            <a:endParaRPr lang="de-DE"/>
          </a:p>
        </p:txBody>
      </p:sp>
    </p:spTree>
    <p:extLst>
      <p:ext uri="{BB962C8B-B14F-4D97-AF65-F5344CB8AC3E}">
        <p14:creationId xmlns:p14="http://schemas.microsoft.com/office/powerpoint/2010/main" val="900178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9D22C-DAAE-A935-532D-B3081732DAF7}"/>
              </a:ext>
            </a:extLst>
          </p:cNvPr>
          <p:cNvSpPr>
            <a:spLocks noGrp="1"/>
          </p:cNvSpPr>
          <p:nvPr>
            <p:ph type="title"/>
          </p:nvPr>
        </p:nvSpPr>
        <p:spPr>
          <a:xfrm>
            <a:off x="659728" y="511526"/>
            <a:ext cx="7704000" cy="502627"/>
          </a:xfrm>
        </p:spPr>
        <p:txBody>
          <a:bodyPr/>
          <a:lstStyle/>
          <a:p>
            <a:r>
              <a:rPr lang="de-DE" sz="2400" dirty="0"/>
              <a:t>Zusammenhang zwischen Militär und Rauchen</a:t>
            </a:r>
            <a:br>
              <a:rPr lang="de-DE" dirty="0"/>
            </a:br>
            <a:endParaRPr lang="de-DE" dirty="0"/>
          </a:p>
        </p:txBody>
      </p:sp>
      <p:pic>
        <p:nvPicPr>
          <p:cNvPr id="4" name="Grafik 3" descr="Ein Bild, das Text, Quittung, Screenshot, Schrift enthält.&#10;&#10;Automatisch generierte Beschreibung">
            <a:extLst>
              <a:ext uri="{FF2B5EF4-FFF2-40B4-BE49-F238E27FC236}">
                <a16:creationId xmlns:a16="http://schemas.microsoft.com/office/drawing/2014/main" id="{88B2C104-150F-5D25-A928-DEB3300649A5}"/>
              </a:ext>
            </a:extLst>
          </p:cNvPr>
          <p:cNvPicPr>
            <a:picLocks noChangeAspect="1"/>
          </p:cNvPicPr>
          <p:nvPr/>
        </p:nvPicPr>
        <p:blipFill>
          <a:blip r:embed="rId3"/>
          <a:stretch>
            <a:fillRect/>
          </a:stretch>
        </p:blipFill>
        <p:spPr>
          <a:xfrm>
            <a:off x="558464" y="1844701"/>
            <a:ext cx="8027072" cy="1454097"/>
          </a:xfrm>
          <a:prstGeom prst="rect">
            <a:avLst/>
          </a:prstGeom>
        </p:spPr>
      </p:pic>
      <p:sp>
        <p:nvSpPr>
          <p:cNvPr id="3" name="Textfeld 2">
            <a:extLst>
              <a:ext uri="{FF2B5EF4-FFF2-40B4-BE49-F238E27FC236}">
                <a16:creationId xmlns:a16="http://schemas.microsoft.com/office/drawing/2014/main" id="{7543245A-90A1-8CE3-584D-6EDAB0027D96}"/>
              </a:ext>
            </a:extLst>
          </p:cNvPr>
          <p:cNvSpPr txBox="1"/>
          <p:nvPr/>
        </p:nvSpPr>
        <p:spPr>
          <a:xfrm>
            <a:off x="459304" y="3298798"/>
            <a:ext cx="4642618" cy="246221"/>
          </a:xfrm>
          <a:prstGeom prst="rect">
            <a:avLst/>
          </a:prstGeom>
          <a:noFill/>
        </p:spPr>
        <p:txBody>
          <a:bodyPr wrap="none" rtlCol="0">
            <a:spAutoFit/>
          </a:bodyPr>
          <a:lstStyle/>
          <a:p>
            <a:r>
              <a:rPr lang="en-GB" sz="500" i="0" u="none" strike="noStrike" baseline="0" dirty="0" err="1">
                <a:solidFill>
                  <a:schemeClr val="bg1"/>
                </a:solidFill>
                <a:latin typeface="HelveticaNeue-Roman"/>
              </a:rPr>
              <a:t>Eigene</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Darstellung</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nach</a:t>
            </a:r>
            <a:r>
              <a:rPr lang="en-GB" sz="500" i="0" u="none" strike="noStrike" baseline="0" dirty="0">
                <a:solidFill>
                  <a:schemeClr val="bg1"/>
                </a:solidFill>
                <a:latin typeface="HelveticaNeue-Roman"/>
              </a:rPr>
              <a:t> K. Bedard, O. </a:t>
            </a:r>
            <a:r>
              <a:rPr lang="en-GB" sz="500" i="0" u="none" strike="noStrike" baseline="0" dirty="0" err="1">
                <a:solidFill>
                  <a:schemeClr val="bg1"/>
                </a:solidFill>
                <a:latin typeface="HelveticaNeue-Roman"/>
              </a:rPr>
              <a:t>Deschênes,</a:t>
            </a:r>
            <a:r>
              <a:rPr lang="en-GB" sz="500" i="1" u="none" strike="noStrike" baseline="0" dirty="0" err="1">
                <a:solidFill>
                  <a:schemeClr val="bg1"/>
                </a:solidFill>
                <a:latin typeface="HelveticaNeue-Roman"/>
              </a:rPr>
              <a:t>The</a:t>
            </a:r>
            <a:r>
              <a:rPr lang="en-GB" sz="500" i="1" u="none" strike="noStrike" baseline="0" dirty="0">
                <a:solidFill>
                  <a:schemeClr val="bg1"/>
                </a:solidFill>
                <a:latin typeface="HelveticaNeue-Roman"/>
              </a:rPr>
              <a:t> Long-Term Impact of Military Service on Health: Evidence from World War II and Korean War Veterans</a:t>
            </a:r>
            <a:endParaRPr lang="de-DE" sz="500" i="1" dirty="0">
              <a:solidFill>
                <a:schemeClr val="bg1"/>
              </a:solidFill>
            </a:endParaRPr>
          </a:p>
          <a:p>
            <a:endParaRPr lang="de-DE" sz="500" i="1" dirty="0">
              <a:solidFill>
                <a:schemeClr val="bg1"/>
              </a:solidFill>
            </a:endParaRPr>
          </a:p>
        </p:txBody>
      </p:sp>
      <p:sp>
        <p:nvSpPr>
          <p:cNvPr id="5" name="Foliennummernplatzhalter 4">
            <a:extLst>
              <a:ext uri="{FF2B5EF4-FFF2-40B4-BE49-F238E27FC236}">
                <a16:creationId xmlns:a16="http://schemas.microsoft.com/office/drawing/2014/main" id="{DA0EF01A-FDEC-9B8C-9D64-CDD3CEDEB87B}"/>
              </a:ext>
            </a:extLst>
          </p:cNvPr>
          <p:cNvSpPr>
            <a:spLocks noGrp="1"/>
          </p:cNvSpPr>
          <p:nvPr>
            <p:ph type="sldNum" sz="quarter" idx="10"/>
          </p:nvPr>
        </p:nvSpPr>
        <p:spPr/>
        <p:txBody>
          <a:bodyPr/>
          <a:lstStyle/>
          <a:p>
            <a:fld id="{59389E22-1A4B-41B3-A470-15C4FE97CB72}" type="slidenum">
              <a:rPr lang="de-DE" smtClean="0"/>
              <a:t>21</a:t>
            </a:fld>
            <a:endParaRPr lang="de-DE"/>
          </a:p>
        </p:txBody>
      </p:sp>
    </p:spTree>
    <p:extLst>
      <p:ext uri="{BB962C8B-B14F-4D97-AF65-F5344CB8AC3E}">
        <p14:creationId xmlns:p14="http://schemas.microsoft.com/office/powerpoint/2010/main" val="677889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9D22C-DAAE-A935-532D-B3081732DAF7}"/>
              </a:ext>
            </a:extLst>
          </p:cNvPr>
          <p:cNvSpPr>
            <a:spLocks noGrp="1"/>
          </p:cNvSpPr>
          <p:nvPr>
            <p:ph type="title"/>
          </p:nvPr>
        </p:nvSpPr>
        <p:spPr/>
        <p:txBody>
          <a:bodyPr/>
          <a:lstStyle/>
          <a:p>
            <a:r>
              <a:rPr lang="de-DE" sz="2400" dirty="0"/>
              <a:t>Ergebnisse zusammenfassen</a:t>
            </a:r>
            <a:br>
              <a:rPr lang="de-DE" sz="1400" dirty="0"/>
            </a:br>
            <a:br>
              <a:rPr lang="de-DE" dirty="0"/>
            </a:br>
            <a:endParaRPr lang="de-DE" dirty="0"/>
          </a:p>
        </p:txBody>
      </p:sp>
      <mc:AlternateContent xmlns:mc="http://schemas.openxmlformats.org/markup-compatibility/2006" xmlns:a14="http://schemas.microsoft.com/office/drawing/2010/main">
        <mc:Choice Requires="a14">
          <p:sp>
            <p:nvSpPr>
              <p:cNvPr id="5" name="Untertitel 4">
                <a:extLst>
                  <a:ext uri="{FF2B5EF4-FFF2-40B4-BE49-F238E27FC236}">
                    <a16:creationId xmlns:a16="http://schemas.microsoft.com/office/drawing/2014/main" id="{1847C7C0-617C-9EDA-7AC8-F1751AFA9708}"/>
                  </a:ext>
                </a:extLst>
              </p:cNvPr>
              <p:cNvSpPr>
                <a:spLocks noGrp="1"/>
              </p:cNvSpPr>
              <p:nvPr>
                <p:ph type="subTitle" idx="1"/>
              </p:nvPr>
            </p:nvSpPr>
            <p:spPr>
              <a:xfrm>
                <a:off x="1413132" y="3138854"/>
                <a:ext cx="1536383" cy="677606"/>
              </a:xfrm>
            </p:spPr>
            <p:txBody>
              <a:bodyPr/>
              <a:lstStyle/>
              <a:p>
                <a:pPr/>
                <a14:m>
                  <m:oMathPara xmlns:m="http://schemas.openxmlformats.org/officeDocument/2006/math">
                    <m:oMathParaPr>
                      <m:jc m:val="centerGroup"/>
                    </m:oMathParaPr>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3</m:t>
                          </m:r>
                        </m:e>
                      </m:d>
                      <m:r>
                        <a:rPr lang="de-DE" b="0" i="1" smtClean="0">
                          <a:latin typeface="Cambria Math" panose="02040503050406030204" pitchFamily="18" charset="0"/>
                        </a:rPr>
                        <m:t>=</m:t>
                      </m:r>
                      <m:f>
                        <m:fPr>
                          <m:ctrlPr>
                            <a:rPr lang="de-DE" b="0" i="1" smtClean="0">
                              <a:latin typeface="Cambria Math" panose="02040503050406030204" pitchFamily="18" charset="0"/>
                            </a:rPr>
                          </m:ctrlPr>
                        </m:fPr>
                        <m:num>
                          <m:d>
                            <m:dPr>
                              <m:ctrlPr>
                                <a:rPr lang="de-DE" b="0" i="1" smtClean="0">
                                  <a:latin typeface="Cambria Math" panose="02040503050406030204" pitchFamily="18" charset="0"/>
                                </a:rPr>
                              </m:ctrlPr>
                            </m:dPr>
                            <m:e>
                              <m:r>
                                <a:rPr lang="de-DE" b="0" i="1" smtClean="0">
                                  <a:latin typeface="Cambria Math" panose="02040503050406030204" pitchFamily="18" charset="0"/>
                                </a:rPr>
                                <m:t>1</m:t>
                              </m:r>
                            </m:e>
                          </m:d>
                          <m:r>
                            <a:rPr lang="de-DE" b="0" i="1" smtClean="0">
                              <a:latin typeface="Cambria Math" panose="02040503050406030204" pitchFamily="18" charset="0"/>
                            </a:rPr>
                            <m:t>∗(2)</m:t>
                          </m:r>
                        </m:num>
                        <m:den>
                          <m:r>
                            <a:rPr lang="de-DE" b="0" i="1" smtClean="0">
                              <a:latin typeface="Cambria Math" panose="02040503050406030204" pitchFamily="18" charset="0"/>
                            </a:rPr>
                            <m:t>750</m:t>
                          </m:r>
                        </m:den>
                      </m:f>
                    </m:oMath>
                  </m:oMathPara>
                </a14:m>
                <a:endParaRPr lang="de-DE" dirty="0"/>
              </a:p>
            </p:txBody>
          </p:sp>
        </mc:Choice>
        <mc:Fallback xmlns="">
          <p:sp>
            <p:nvSpPr>
              <p:cNvPr id="5" name="Untertitel 4">
                <a:extLst>
                  <a:ext uri="{FF2B5EF4-FFF2-40B4-BE49-F238E27FC236}">
                    <a16:creationId xmlns:a16="http://schemas.microsoft.com/office/drawing/2014/main" id="{1847C7C0-617C-9EDA-7AC8-F1751AFA9708}"/>
                  </a:ext>
                </a:extLst>
              </p:cNvPr>
              <p:cNvSpPr>
                <a:spLocks noGrp="1" noRot="1" noChangeAspect="1" noMove="1" noResize="1" noEditPoints="1" noAdjustHandles="1" noChangeArrowheads="1" noChangeShapeType="1" noTextEdit="1"/>
              </p:cNvSpPr>
              <p:nvPr>
                <p:ph type="subTitle" idx="1"/>
              </p:nvPr>
            </p:nvSpPr>
            <p:spPr>
              <a:xfrm>
                <a:off x="1413132" y="3138854"/>
                <a:ext cx="1536383" cy="677606"/>
              </a:xfr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Untertitel 5">
                <a:extLst>
                  <a:ext uri="{FF2B5EF4-FFF2-40B4-BE49-F238E27FC236}">
                    <a16:creationId xmlns:a16="http://schemas.microsoft.com/office/drawing/2014/main" id="{DF2D4B2A-7F50-3FD4-2044-DEC30E0C981F}"/>
                  </a:ext>
                </a:extLst>
              </p:cNvPr>
              <p:cNvSpPr>
                <a:spLocks noGrp="1"/>
              </p:cNvSpPr>
              <p:nvPr>
                <p:ph type="subTitle" idx="2"/>
              </p:nvPr>
            </p:nvSpPr>
            <p:spPr>
              <a:xfrm>
                <a:off x="1413133" y="4080323"/>
                <a:ext cx="2305500" cy="439405"/>
              </a:xfrm>
            </p:spPr>
            <p:txBody>
              <a:bodyPr/>
              <a:lstStyle/>
              <a:p>
                <a:pPr/>
                <a14:m>
                  <m:oMathPara xmlns:m="http://schemas.openxmlformats.org/officeDocument/2006/math">
                    <m:oMathParaPr>
                      <m:jc m:val="centerGroup"/>
                    </m:oMathParaPr>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4</m:t>
                          </m:r>
                        </m:e>
                      </m:d>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3</m:t>
                          </m:r>
                        </m:e>
                      </m:d>
                      <m:r>
                        <a:rPr lang="de-DE" b="0" i="1" smtClean="0">
                          <a:latin typeface="Cambria Math" panose="02040503050406030204" pitchFamily="18" charset="0"/>
                        </a:rPr>
                        <m:t>∗</m:t>
                      </m:r>
                      <m:r>
                        <a:rPr lang="de-DE" b="0" i="1" smtClean="0">
                          <a:latin typeface="Cambria Math" panose="02040503050406030204" pitchFamily="18" charset="0"/>
                        </a:rPr>
                        <m:t>𝑇𝑎𝑏𝑙𝑒</m:t>
                      </m:r>
                      <m:r>
                        <a:rPr lang="de-DE" b="0" i="1" smtClean="0">
                          <a:latin typeface="Cambria Math" panose="02040503050406030204" pitchFamily="18" charset="0"/>
                        </a:rPr>
                        <m:t>5[</m:t>
                      </m:r>
                      <m:d>
                        <m:dPr>
                          <m:ctrlPr>
                            <a:rPr lang="de-DE" b="0" i="1" smtClean="0">
                              <a:latin typeface="Cambria Math" panose="02040503050406030204" pitchFamily="18" charset="0"/>
                            </a:rPr>
                          </m:ctrlPr>
                        </m:dPr>
                        <m:e>
                          <m:r>
                            <a:rPr lang="de-DE" b="0" i="1" smtClean="0">
                              <a:latin typeface="Cambria Math" panose="02040503050406030204" pitchFamily="18" charset="0"/>
                            </a:rPr>
                            <m:t>3</m:t>
                          </m:r>
                        </m:e>
                      </m:d>
                      <m:r>
                        <a:rPr lang="de-DE" b="0" i="1" smtClean="0">
                          <a:latin typeface="Cambria Math" panose="02040503050406030204" pitchFamily="18" charset="0"/>
                        </a:rPr>
                        <m:t>]</m:t>
                      </m:r>
                    </m:oMath>
                  </m:oMathPara>
                </a14:m>
                <a:endParaRPr lang="de-DE" dirty="0"/>
              </a:p>
            </p:txBody>
          </p:sp>
        </mc:Choice>
        <mc:Fallback xmlns="">
          <p:sp>
            <p:nvSpPr>
              <p:cNvPr id="6" name="Untertitel 5">
                <a:extLst>
                  <a:ext uri="{FF2B5EF4-FFF2-40B4-BE49-F238E27FC236}">
                    <a16:creationId xmlns:a16="http://schemas.microsoft.com/office/drawing/2014/main" id="{DF2D4B2A-7F50-3FD4-2044-DEC30E0C981F}"/>
                  </a:ext>
                </a:extLst>
              </p:cNvPr>
              <p:cNvSpPr>
                <a:spLocks noGrp="1" noRot="1" noChangeAspect="1" noMove="1" noResize="1" noEditPoints="1" noAdjustHandles="1" noChangeArrowheads="1" noChangeShapeType="1" noTextEdit="1"/>
              </p:cNvSpPr>
              <p:nvPr>
                <p:ph type="subTitle" idx="2"/>
              </p:nvPr>
            </p:nvSpPr>
            <p:spPr>
              <a:xfrm>
                <a:off x="1413133" y="4080323"/>
                <a:ext cx="2305500" cy="439405"/>
              </a:xfr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Untertitel 6">
                <a:extLst>
                  <a:ext uri="{FF2B5EF4-FFF2-40B4-BE49-F238E27FC236}">
                    <a16:creationId xmlns:a16="http://schemas.microsoft.com/office/drawing/2014/main" id="{D28C3907-D937-79D8-0465-1579DDED592A}"/>
                  </a:ext>
                </a:extLst>
              </p:cNvPr>
              <p:cNvSpPr>
                <a:spLocks noGrp="1"/>
              </p:cNvSpPr>
              <p:nvPr>
                <p:ph type="subTitle" idx="3"/>
              </p:nvPr>
            </p:nvSpPr>
            <p:spPr>
              <a:xfrm>
                <a:off x="5108844" y="3898544"/>
                <a:ext cx="1758757" cy="703268"/>
              </a:xfrm>
            </p:spPr>
            <p:txBody>
              <a:bodyPr/>
              <a:lstStyle/>
              <a:p>
                <a:pPr/>
                <a14:m>
                  <m:oMathPara xmlns:m="http://schemas.openxmlformats.org/officeDocument/2006/math">
                    <m:oMathParaPr>
                      <m:jc m:val="centerGroup"/>
                    </m:oMathParaPr>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6</m:t>
                          </m:r>
                        </m:e>
                      </m:d>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5</m:t>
                          </m:r>
                        </m:num>
                        <m:den>
                          <m:r>
                            <a:rPr lang="de-DE" b="0" i="1" smtClean="0">
                              <a:latin typeface="Cambria Math" panose="02040503050406030204" pitchFamily="18" charset="0"/>
                            </a:rPr>
                            <m:t>𝑇𝑎𝑏𝑙𝑒</m:t>
                          </m:r>
                          <m:r>
                            <a:rPr lang="de-DE" b="0" i="1" smtClean="0">
                              <a:latin typeface="Cambria Math" panose="02040503050406030204" pitchFamily="18" charset="0"/>
                            </a:rPr>
                            <m:t>3</m:t>
                          </m:r>
                          <m:d>
                            <m:dPr>
                              <m:begChr m:val="["/>
                              <m:endChr m:val="]"/>
                              <m:ctrlPr>
                                <a:rPr lang="de-DE" b="0" i="1" smtClean="0">
                                  <a:latin typeface="Cambria Math" panose="02040503050406030204" pitchFamily="18" charset="0"/>
                                </a:rPr>
                              </m:ctrlPr>
                            </m:dPr>
                            <m:e>
                              <m:d>
                                <m:dPr>
                                  <m:ctrlPr>
                                    <a:rPr lang="de-DE" b="0" i="1" smtClean="0">
                                      <a:latin typeface="Cambria Math" panose="02040503050406030204" pitchFamily="18" charset="0"/>
                                    </a:rPr>
                                  </m:ctrlPr>
                                </m:dPr>
                                <m:e>
                                  <m:r>
                                    <a:rPr lang="de-DE" b="0" i="1" smtClean="0">
                                      <a:latin typeface="Cambria Math" panose="02040503050406030204" pitchFamily="18" charset="0"/>
                                    </a:rPr>
                                    <m:t>2</m:t>
                                  </m:r>
                                </m:e>
                              </m:d>
                            </m:e>
                          </m:d>
                        </m:den>
                      </m:f>
                    </m:oMath>
                  </m:oMathPara>
                </a14:m>
                <a:endParaRPr lang="de-DE" dirty="0"/>
              </a:p>
            </p:txBody>
          </p:sp>
        </mc:Choice>
        <mc:Fallback xmlns="">
          <p:sp>
            <p:nvSpPr>
              <p:cNvPr id="7" name="Untertitel 6">
                <a:extLst>
                  <a:ext uri="{FF2B5EF4-FFF2-40B4-BE49-F238E27FC236}">
                    <a16:creationId xmlns:a16="http://schemas.microsoft.com/office/drawing/2014/main" id="{D28C3907-D937-79D8-0465-1579DDED592A}"/>
                  </a:ext>
                </a:extLst>
              </p:cNvPr>
              <p:cNvSpPr>
                <a:spLocks noGrp="1" noRot="1" noChangeAspect="1" noMove="1" noResize="1" noEditPoints="1" noAdjustHandles="1" noChangeArrowheads="1" noChangeShapeType="1" noTextEdit="1"/>
              </p:cNvSpPr>
              <p:nvPr>
                <p:ph type="subTitle" idx="3"/>
              </p:nvPr>
            </p:nvSpPr>
            <p:spPr>
              <a:xfrm>
                <a:off x="5108844" y="3898544"/>
                <a:ext cx="1758757" cy="703268"/>
              </a:xfr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Untertitel 12">
                <a:extLst>
                  <a:ext uri="{FF2B5EF4-FFF2-40B4-BE49-F238E27FC236}">
                    <a16:creationId xmlns:a16="http://schemas.microsoft.com/office/drawing/2014/main" id="{E45B5C5D-2A54-BF27-D237-8ABFF7BE13D9}"/>
                  </a:ext>
                </a:extLst>
              </p:cNvPr>
              <p:cNvSpPr>
                <a:spLocks noGrp="1"/>
              </p:cNvSpPr>
              <p:nvPr>
                <p:ph type="subTitle" idx="9"/>
              </p:nvPr>
            </p:nvSpPr>
            <p:spPr>
              <a:xfrm>
                <a:off x="5108845" y="3071329"/>
                <a:ext cx="1758757" cy="774322"/>
              </a:xfrm>
            </p:spPr>
            <p:txBody>
              <a:bodyPr/>
              <a:lstStyle/>
              <a:p>
                <a:pPr/>
                <a14:m>
                  <m:oMathPara xmlns:m="http://schemas.openxmlformats.org/officeDocument/2006/math">
                    <m:oMathParaPr>
                      <m:jc m:val="centerGroup"/>
                    </m:oMathParaPr>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5</m:t>
                          </m:r>
                        </m:e>
                      </m:d>
                      <m:r>
                        <a:rPr lang="de-DE" b="0" i="1" smtClean="0">
                          <a:latin typeface="Cambria Math" panose="02040503050406030204" pitchFamily="18" charset="0"/>
                        </a:rPr>
                        <m:t>=</m:t>
                      </m:r>
                      <m:f>
                        <m:fPr>
                          <m:ctrlPr>
                            <a:rPr lang="de-DE" b="0" i="1" smtClean="0">
                              <a:latin typeface="Cambria Math" panose="02040503050406030204" pitchFamily="18" charset="0"/>
                            </a:rPr>
                          </m:ctrlPr>
                        </m:fPr>
                        <m:num>
                          <m:d>
                            <m:dPr>
                              <m:ctrlPr>
                                <a:rPr lang="de-DE" b="0" i="1" smtClean="0">
                                  <a:latin typeface="Cambria Math" panose="02040503050406030204" pitchFamily="18" charset="0"/>
                                </a:rPr>
                              </m:ctrlPr>
                            </m:dPr>
                            <m:e>
                              <m:r>
                                <a:rPr lang="de-DE" b="0" i="1" smtClean="0">
                                  <a:latin typeface="Cambria Math" panose="02040503050406030204" pitchFamily="18" charset="0"/>
                                </a:rPr>
                                <m:t>4</m:t>
                              </m:r>
                            </m:e>
                          </m:d>
                        </m:num>
                        <m:den>
                          <m:r>
                            <a:rPr lang="de-DE" i="1">
                              <a:latin typeface="Cambria Math" panose="02040503050406030204" pitchFamily="18" charset="0"/>
                            </a:rPr>
                            <m:t>𝑇𝑎𝑏𝑙𝑒</m:t>
                          </m:r>
                          <m:r>
                            <a:rPr lang="de-DE" i="1">
                              <a:latin typeface="Cambria Math" panose="02040503050406030204" pitchFamily="18" charset="0"/>
                            </a:rPr>
                            <m:t>2[(2)]</m:t>
                          </m:r>
                        </m:den>
                      </m:f>
                    </m:oMath>
                  </m:oMathPara>
                </a14:m>
                <a:endParaRPr lang="de-DE" dirty="0"/>
              </a:p>
            </p:txBody>
          </p:sp>
        </mc:Choice>
        <mc:Fallback xmlns="">
          <p:sp>
            <p:nvSpPr>
              <p:cNvPr id="13" name="Untertitel 12">
                <a:extLst>
                  <a:ext uri="{FF2B5EF4-FFF2-40B4-BE49-F238E27FC236}">
                    <a16:creationId xmlns:a16="http://schemas.microsoft.com/office/drawing/2014/main" id="{E45B5C5D-2A54-BF27-D237-8ABFF7BE13D9}"/>
                  </a:ext>
                </a:extLst>
              </p:cNvPr>
              <p:cNvSpPr>
                <a:spLocks noGrp="1" noRot="1" noChangeAspect="1" noMove="1" noResize="1" noEditPoints="1" noAdjustHandles="1" noChangeArrowheads="1" noChangeShapeType="1" noTextEdit="1"/>
              </p:cNvSpPr>
              <p:nvPr>
                <p:ph type="subTitle" idx="9"/>
              </p:nvPr>
            </p:nvSpPr>
            <p:spPr>
              <a:xfrm>
                <a:off x="5108845" y="3071329"/>
                <a:ext cx="1758757" cy="774322"/>
              </a:xfrm>
              <a:blipFill>
                <a:blip r:embed="rId6"/>
                <a:stretch>
                  <a:fillRect/>
                </a:stretch>
              </a:blipFill>
            </p:spPr>
            <p:txBody>
              <a:bodyPr/>
              <a:lstStyle/>
              <a:p>
                <a:r>
                  <a:rPr lang="de-DE">
                    <a:noFill/>
                  </a:rPr>
                  <a:t> </a:t>
                </a:r>
              </a:p>
            </p:txBody>
          </p:sp>
        </mc:Fallback>
      </mc:AlternateContent>
      <p:pic>
        <p:nvPicPr>
          <p:cNvPr id="18" name="Grafik 17" descr="Ein Bild, das Text, Quittung, Screenshot, Schrift enthält.&#10;&#10;Automatisch generierte Beschreibung">
            <a:extLst>
              <a:ext uri="{FF2B5EF4-FFF2-40B4-BE49-F238E27FC236}">
                <a16:creationId xmlns:a16="http://schemas.microsoft.com/office/drawing/2014/main" id="{DA298D9D-53F5-B79E-E70F-ADA750582754}"/>
              </a:ext>
            </a:extLst>
          </p:cNvPr>
          <p:cNvPicPr>
            <a:picLocks noChangeAspect="1"/>
          </p:cNvPicPr>
          <p:nvPr/>
        </p:nvPicPr>
        <p:blipFill>
          <a:blip r:embed="rId7"/>
          <a:stretch>
            <a:fillRect/>
          </a:stretch>
        </p:blipFill>
        <p:spPr>
          <a:xfrm>
            <a:off x="595679" y="1099948"/>
            <a:ext cx="7952642" cy="1937655"/>
          </a:xfrm>
          <a:prstGeom prst="rect">
            <a:avLst/>
          </a:prstGeom>
        </p:spPr>
      </p:pic>
      <p:sp>
        <p:nvSpPr>
          <p:cNvPr id="3" name="Textfeld 2">
            <a:extLst>
              <a:ext uri="{FF2B5EF4-FFF2-40B4-BE49-F238E27FC236}">
                <a16:creationId xmlns:a16="http://schemas.microsoft.com/office/drawing/2014/main" id="{792C0E0E-7092-C606-278E-4CC3FF26FA2C}"/>
              </a:ext>
            </a:extLst>
          </p:cNvPr>
          <p:cNvSpPr txBox="1"/>
          <p:nvPr/>
        </p:nvSpPr>
        <p:spPr>
          <a:xfrm>
            <a:off x="485987" y="3042327"/>
            <a:ext cx="4642618" cy="246221"/>
          </a:xfrm>
          <a:prstGeom prst="rect">
            <a:avLst/>
          </a:prstGeom>
          <a:noFill/>
        </p:spPr>
        <p:txBody>
          <a:bodyPr wrap="none" rtlCol="0">
            <a:spAutoFit/>
          </a:bodyPr>
          <a:lstStyle/>
          <a:p>
            <a:r>
              <a:rPr lang="en-GB" sz="500" i="0" u="none" strike="noStrike" baseline="0" dirty="0" err="1">
                <a:solidFill>
                  <a:schemeClr val="bg1"/>
                </a:solidFill>
                <a:latin typeface="HelveticaNeue-Roman"/>
              </a:rPr>
              <a:t>Eigene</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Darstellung</a:t>
            </a:r>
            <a:r>
              <a:rPr lang="en-GB" sz="500" i="0" u="none" strike="noStrike" baseline="0" dirty="0">
                <a:solidFill>
                  <a:schemeClr val="bg1"/>
                </a:solidFill>
                <a:latin typeface="HelveticaNeue-Roman"/>
              </a:rPr>
              <a:t> </a:t>
            </a:r>
            <a:r>
              <a:rPr lang="en-GB" sz="500" i="0" u="none" strike="noStrike" baseline="0" dirty="0" err="1">
                <a:solidFill>
                  <a:schemeClr val="bg1"/>
                </a:solidFill>
                <a:latin typeface="HelveticaNeue-Roman"/>
              </a:rPr>
              <a:t>nach</a:t>
            </a:r>
            <a:r>
              <a:rPr lang="en-GB" sz="500" i="0" u="none" strike="noStrike" baseline="0" dirty="0">
                <a:solidFill>
                  <a:schemeClr val="bg1"/>
                </a:solidFill>
                <a:latin typeface="HelveticaNeue-Roman"/>
              </a:rPr>
              <a:t> K. Bedard, O. </a:t>
            </a:r>
            <a:r>
              <a:rPr lang="en-GB" sz="500" i="0" u="none" strike="noStrike" baseline="0" dirty="0" err="1">
                <a:solidFill>
                  <a:schemeClr val="bg1"/>
                </a:solidFill>
                <a:latin typeface="HelveticaNeue-Roman"/>
              </a:rPr>
              <a:t>Deschênes,</a:t>
            </a:r>
            <a:r>
              <a:rPr lang="en-GB" sz="500" i="1" u="none" strike="noStrike" baseline="0" dirty="0" err="1">
                <a:solidFill>
                  <a:schemeClr val="bg1"/>
                </a:solidFill>
                <a:latin typeface="HelveticaNeue-Roman"/>
              </a:rPr>
              <a:t>The</a:t>
            </a:r>
            <a:r>
              <a:rPr lang="en-GB" sz="500" i="1" u="none" strike="noStrike" baseline="0" dirty="0">
                <a:solidFill>
                  <a:schemeClr val="bg1"/>
                </a:solidFill>
                <a:latin typeface="HelveticaNeue-Roman"/>
              </a:rPr>
              <a:t> Long-Term Impact of Military Service on Health: Evidence from World War II and Korean War Veterans</a:t>
            </a:r>
            <a:endParaRPr lang="de-DE" sz="500" i="1" dirty="0">
              <a:solidFill>
                <a:schemeClr val="bg1"/>
              </a:solidFill>
            </a:endParaRPr>
          </a:p>
          <a:p>
            <a:endParaRPr lang="de-DE" sz="500" i="1" dirty="0">
              <a:solidFill>
                <a:schemeClr val="bg1"/>
              </a:solidFill>
            </a:endParaRPr>
          </a:p>
        </p:txBody>
      </p:sp>
      <p:sp>
        <p:nvSpPr>
          <p:cNvPr id="4" name="Foliennummernplatzhalter 3">
            <a:extLst>
              <a:ext uri="{FF2B5EF4-FFF2-40B4-BE49-F238E27FC236}">
                <a16:creationId xmlns:a16="http://schemas.microsoft.com/office/drawing/2014/main" id="{A91D0729-115E-2C70-159B-9B970F3B99A6}"/>
              </a:ext>
            </a:extLst>
          </p:cNvPr>
          <p:cNvSpPr>
            <a:spLocks noGrp="1"/>
          </p:cNvSpPr>
          <p:nvPr>
            <p:ph type="sldNum" sz="quarter" idx="16"/>
          </p:nvPr>
        </p:nvSpPr>
        <p:spPr/>
        <p:txBody>
          <a:bodyPr/>
          <a:lstStyle/>
          <a:p>
            <a:fld id="{59389E22-1A4B-41B3-A470-15C4FE97CB72}" type="slidenum">
              <a:rPr lang="de-DE" smtClean="0"/>
              <a:t>22</a:t>
            </a:fld>
            <a:endParaRPr lang="de-DE"/>
          </a:p>
        </p:txBody>
      </p:sp>
    </p:spTree>
    <p:extLst>
      <p:ext uri="{BB962C8B-B14F-4D97-AF65-F5344CB8AC3E}">
        <p14:creationId xmlns:p14="http://schemas.microsoft.com/office/powerpoint/2010/main" val="2643281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397621" y="3497375"/>
            <a:ext cx="585755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Kernergebnisse</a:t>
            </a:r>
            <a:endParaRPr dirty="0"/>
          </a:p>
        </p:txBody>
      </p:sp>
      <p:sp>
        <p:nvSpPr>
          <p:cNvPr id="232" name="Google Shape;232;p32"/>
          <p:cNvSpPr txBox="1">
            <a:spLocks noGrp="1"/>
          </p:cNvSpPr>
          <p:nvPr>
            <p:ph type="title" idx="2"/>
          </p:nvPr>
        </p:nvSpPr>
        <p:spPr>
          <a:xfrm>
            <a:off x="720000" y="539500"/>
            <a:ext cx="1488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04</a:t>
            </a:r>
            <a:endParaRPr dirty="0"/>
          </a:p>
        </p:txBody>
      </p:sp>
      <p:sp>
        <p:nvSpPr>
          <p:cNvPr id="238" name="Google Shape;238;p32"/>
          <p:cNvSpPr/>
          <p:nvPr/>
        </p:nvSpPr>
        <p:spPr>
          <a:xfrm>
            <a:off x="7904875" y="4069775"/>
            <a:ext cx="538800" cy="538800"/>
          </a:xfrm>
          <a:prstGeom prst="star12">
            <a:avLst>
              <a:gd name="adj" fmla="val 1868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Bildplatzhalter 8" descr="Ein Bild, das Person, Menschliches Gesicht, Kleidung, Mann enthält.&#10;&#10;Automatisch generierte Beschreibung">
            <a:extLst>
              <a:ext uri="{FF2B5EF4-FFF2-40B4-BE49-F238E27FC236}">
                <a16:creationId xmlns:a16="http://schemas.microsoft.com/office/drawing/2014/main" id="{F43AE55B-1A0F-4549-9731-746643E7C9F1}"/>
              </a:ext>
            </a:extLst>
          </p:cNvPr>
          <p:cNvPicPr>
            <a:picLocks noGrp="1" noChangeAspect="1"/>
          </p:cNvPicPr>
          <p:nvPr>
            <p:ph type="pic" idx="3"/>
          </p:nvPr>
        </p:nvPicPr>
        <p:blipFill rotWithShape="1">
          <a:blip r:embed="rId3"/>
          <a:srcRect l="339" t="-28134" r="3025" b="-16532"/>
          <a:stretch/>
        </p:blipFill>
        <p:spPr>
          <a:xfrm>
            <a:off x="5507709" y="402827"/>
            <a:ext cx="3141300" cy="3141300"/>
          </a:xfrm>
        </p:spPr>
      </p:pic>
      <p:sp>
        <p:nvSpPr>
          <p:cNvPr id="2" name="Foliennummernplatzhalter 1">
            <a:extLst>
              <a:ext uri="{FF2B5EF4-FFF2-40B4-BE49-F238E27FC236}">
                <a16:creationId xmlns:a16="http://schemas.microsoft.com/office/drawing/2014/main" id="{FF40B5BE-3695-71D8-D755-400DD9BD9F3F}"/>
              </a:ext>
            </a:extLst>
          </p:cNvPr>
          <p:cNvSpPr>
            <a:spLocks noGrp="1"/>
          </p:cNvSpPr>
          <p:nvPr>
            <p:ph type="sldNum" sz="quarter" idx="10"/>
          </p:nvPr>
        </p:nvSpPr>
        <p:spPr/>
        <p:txBody>
          <a:bodyPr/>
          <a:lstStyle/>
          <a:p>
            <a:fld id="{59389E22-1A4B-41B3-A470-15C4FE97CB72}" type="slidenum">
              <a:rPr lang="de-DE" smtClean="0"/>
              <a:t>23</a:t>
            </a:fld>
            <a:endParaRPr lang="de-DE"/>
          </a:p>
        </p:txBody>
      </p:sp>
    </p:spTree>
    <p:extLst>
      <p:ext uri="{BB962C8B-B14F-4D97-AF65-F5344CB8AC3E}">
        <p14:creationId xmlns:p14="http://schemas.microsoft.com/office/powerpoint/2010/main" val="3603786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2B254-653A-82EB-C29E-633E9709DE38}"/>
              </a:ext>
            </a:extLst>
          </p:cNvPr>
          <p:cNvSpPr>
            <a:spLocks noGrp="1"/>
          </p:cNvSpPr>
          <p:nvPr>
            <p:ph type="title"/>
          </p:nvPr>
        </p:nvSpPr>
        <p:spPr/>
        <p:txBody>
          <a:bodyPr/>
          <a:lstStyle/>
          <a:p>
            <a:r>
              <a:rPr lang="de-DE" dirty="0"/>
              <a:t>Kernergebnisse</a:t>
            </a:r>
          </a:p>
        </p:txBody>
      </p:sp>
      <p:sp>
        <p:nvSpPr>
          <p:cNvPr id="3" name="Textfeld 2">
            <a:extLst>
              <a:ext uri="{FF2B5EF4-FFF2-40B4-BE49-F238E27FC236}">
                <a16:creationId xmlns:a16="http://schemas.microsoft.com/office/drawing/2014/main" id="{BEE61941-B4B9-E7ED-162D-C50767DB009B}"/>
              </a:ext>
              <a:ext uri="{C183D7F6-B498-43B3-948B-1728B52AA6E4}">
                <adec:decorative xmlns:adec="http://schemas.microsoft.com/office/drawing/2017/decorative" val="0"/>
              </a:ext>
            </a:extLst>
          </p:cNvPr>
          <p:cNvSpPr txBox="1"/>
          <p:nvPr/>
        </p:nvSpPr>
        <p:spPr>
          <a:xfrm>
            <a:off x="720000" y="1338222"/>
            <a:ext cx="7703999" cy="3323987"/>
          </a:xfrm>
          <a:prstGeom prst="rect">
            <a:avLst/>
          </a:prstGeom>
          <a:noFill/>
        </p:spPr>
        <p:txBody>
          <a:bodyPr wrap="square" rtlCol="0">
            <a:spAutoFit/>
          </a:bodyPr>
          <a:lstStyle/>
          <a:p>
            <a:pPr>
              <a:buClr>
                <a:schemeClr val="bg1"/>
              </a:buClr>
            </a:pPr>
            <a:r>
              <a:rPr lang="de-DE" dirty="0">
                <a:solidFill>
                  <a:schemeClr val="bg1"/>
                </a:solidFill>
              </a:rPr>
              <a:t>Tabelle 2/3:</a:t>
            </a:r>
          </a:p>
          <a:p>
            <a:pPr marL="285750" indent="-285750">
              <a:buClr>
                <a:schemeClr val="bg1"/>
              </a:buClr>
              <a:buFont typeface="Wingdings" panose="05000000000000000000" pitchFamily="2" charset="2"/>
              <a:buChar char="Ø"/>
            </a:pPr>
            <a:r>
              <a:rPr lang="de-DE" dirty="0">
                <a:solidFill>
                  <a:schemeClr val="bg1"/>
                </a:solidFill>
              </a:rPr>
              <a:t>Höhere Sterblichkeit der Veteranen der Kohorten 1920 -1939 als Nicht – Veteranen</a:t>
            </a:r>
          </a:p>
          <a:p>
            <a:pPr lvl="8">
              <a:buClr>
                <a:schemeClr val="bg1"/>
              </a:buClr>
            </a:pPr>
            <a:r>
              <a:rPr lang="de-DE"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de-DE" dirty="0">
                <a:solidFill>
                  <a:schemeClr val="bg1"/>
                </a:solidFill>
              </a:rPr>
              <a:t>lässt sich auf hauptsächlich auch zwei Gründe zurückführen: „koronale 	Herzerkrankung (</a:t>
            </a:r>
            <a:r>
              <a:rPr lang="de-DE" dirty="0" err="1">
                <a:solidFill>
                  <a:schemeClr val="bg1"/>
                </a:solidFill>
              </a:rPr>
              <a:t>ischemic</a:t>
            </a:r>
            <a:r>
              <a:rPr lang="de-DE" dirty="0">
                <a:solidFill>
                  <a:schemeClr val="bg1"/>
                </a:solidFill>
              </a:rPr>
              <a:t> heart </a:t>
            </a:r>
            <a:r>
              <a:rPr lang="de-DE" dirty="0" err="1">
                <a:solidFill>
                  <a:schemeClr val="bg1"/>
                </a:solidFill>
              </a:rPr>
              <a:t>diseases</a:t>
            </a:r>
            <a:r>
              <a:rPr lang="de-DE" dirty="0">
                <a:solidFill>
                  <a:schemeClr val="bg1"/>
                </a:solidFill>
              </a:rPr>
              <a:t>)“ und „Lungenkrebs (</a:t>
            </a:r>
            <a:r>
              <a:rPr lang="de-DE" dirty="0" err="1">
                <a:solidFill>
                  <a:schemeClr val="bg1"/>
                </a:solidFill>
              </a:rPr>
              <a:t>lung</a:t>
            </a:r>
            <a:r>
              <a:rPr lang="de-DE" dirty="0">
                <a:solidFill>
                  <a:schemeClr val="bg1"/>
                </a:solidFill>
              </a:rPr>
              <a:t> </a:t>
            </a:r>
            <a:r>
              <a:rPr lang="de-DE" dirty="0" err="1">
                <a:solidFill>
                  <a:schemeClr val="bg1"/>
                </a:solidFill>
              </a:rPr>
              <a:t>cancer</a:t>
            </a:r>
            <a:r>
              <a:rPr lang="de-DE" dirty="0">
                <a:solidFill>
                  <a:schemeClr val="bg1"/>
                </a:solidFill>
              </a:rPr>
              <a:t>)“ </a:t>
            </a:r>
          </a:p>
          <a:p>
            <a:pPr lvl="8">
              <a:buClr>
                <a:schemeClr val="bg1"/>
              </a:buClr>
            </a:pPr>
            <a:r>
              <a:rPr lang="de-DE" dirty="0">
                <a:solidFill>
                  <a:schemeClr val="bg1"/>
                </a:solidFill>
              </a:rPr>
              <a:t>Tabelle 5:</a:t>
            </a:r>
          </a:p>
          <a:p>
            <a:pPr marL="285750" lvl="0" indent="-285750">
              <a:buClr>
                <a:schemeClr val="bg1"/>
              </a:buClr>
              <a:buFont typeface="Wingdings" panose="05000000000000000000" pitchFamily="2" charset="2"/>
              <a:buChar char="Ø"/>
            </a:pPr>
            <a:r>
              <a:rPr lang="de-DE" dirty="0">
                <a:solidFill>
                  <a:schemeClr val="bg1"/>
                </a:solidFill>
              </a:rPr>
              <a:t>Wahrscheinlichkeit zu Rauchen durch einen Militärservice 23,7 bis 34,6 Prozentpunkte höher als ohne</a:t>
            </a:r>
          </a:p>
          <a:p>
            <a:pPr lvl="1">
              <a:buClr>
                <a:schemeClr val="bg1"/>
              </a:buClr>
            </a:pPr>
            <a:endParaRPr lang="de-DE" dirty="0">
              <a:solidFill>
                <a:schemeClr val="bg1"/>
              </a:solidFill>
            </a:endParaRPr>
          </a:p>
          <a:p>
            <a:pPr lvl="1">
              <a:buClr>
                <a:schemeClr val="bg1"/>
              </a:buClr>
            </a:pPr>
            <a:r>
              <a:rPr lang="de-DE" dirty="0">
                <a:solidFill>
                  <a:schemeClr val="bg1"/>
                </a:solidFill>
              </a:rPr>
              <a:t>Tabelle 6:</a:t>
            </a:r>
          </a:p>
          <a:p>
            <a:pPr marL="285750" indent="-285750" algn="ctr">
              <a:buFont typeface="Wingdings" panose="05000000000000000000" pitchFamily="2" charset="2"/>
              <a:buChar char="Ø"/>
            </a:pPr>
            <a:r>
              <a:rPr lang="de-DE" b="1" i="1" dirty="0">
                <a:solidFill>
                  <a:schemeClr val="bg1"/>
                </a:solidFill>
              </a:rPr>
              <a:t>35%-79% der überhöhten Sterblichkeit der Veteranen, des Koreakrieges und des 2. Weltkrieges, durch koronare Herzkrankheit und Lungenkrebs sind zurückzuführen auf militärbedingtes Rauchen </a:t>
            </a:r>
          </a:p>
          <a:p>
            <a:r>
              <a:rPr lang="de-DE" dirty="0">
                <a:solidFill>
                  <a:schemeClr val="bg1"/>
                </a:solidFill>
              </a:rPr>
              <a:t>Invalidenrate: Tabelle 8:</a:t>
            </a:r>
          </a:p>
          <a:p>
            <a:pPr marL="285750" indent="-285750">
              <a:buClr>
                <a:schemeClr val="bg1"/>
              </a:buClr>
              <a:buFont typeface="Wingdings" panose="05000000000000000000" pitchFamily="2" charset="2"/>
              <a:buChar char="Ø"/>
            </a:pPr>
            <a:r>
              <a:rPr lang="de-DE" dirty="0">
                <a:solidFill>
                  <a:schemeClr val="bg1"/>
                </a:solidFill>
              </a:rPr>
              <a:t>Veteranen haben 3,2 – 9,5 Prozentpunkte höhere Wahrscheinlichkeit arbeitseingeschränkt oder arbeitsverhindert zu sein</a:t>
            </a:r>
          </a:p>
        </p:txBody>
      </p:sp>
      <p:sp>
        <p:nvSpPr>
          <p:cNvPr id="4" name="Foliennummernplatzhalter 3">
            <a:extLst>
              <a:ext uri="{FF2B5EF4-FFF2-40B4-BE49-F238E27FC236}">
                <a16:creationId xmlns:a16="http://schemas.microsoft.com/office/drawing/2014/main" id="{FF9AC94A-26BC-E182-5396-F6AB7851430B}"/>
              </a:ext>
            </a:extLst>
          </p:cNvPr>
          <p:cNvSpPr>
            <a:spLocks noGrp="1"/>
          </p:cNvSpPr>
          <p:nvPr>
            <p:ph type="sldNum" sz="quarter" idx="10"/>
          </p:nvPr>
        </p:nvSpPr>
        <p:spPr/>
        <p:txBody>
          <a:bodyPr/>
          <a:lstStyle/>
          <a:p>
            <a:fld id="{59389E22-1A4B-41B3-A470-15C4FE97CB72}" type="slidenum">
              <a:rPr lang="de-DE" smtClean="0"/>
              <a:t>24</a:t>
            </a:fld>
            <a:endParaRPr lang="de-DE"/>
          </a:p>
        </p:txBody>
      </p:sp>
    </p:spTree>
    <p:extLst>
      <p:ext uri="{BB962C8B-B14F-4D97-AF65-F5344CB8AC3E}">
        <p14:creationId xmlns:p14="http://schemas.microsoft.com/office/powerpoint/2010/main" val="2981870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EEF99-A77D-CD15-08B5-A7D8ABA4A88D}"/>
              </a:ext>
            </a:extLst>
          </p:cNvPr>
          <p:cNvSpPr>
            <a:spLocks noGrp="1"/>
          </p:cNvSpPr>
          <p:nvPr>
            <p:ph type="title"/>
          </p:nvPr>
        </p:nvSpPr>
        <p:spPr/>
        <p:txBody>
          <a:bodyPr/>
          <a:lstStyle/>
          <a:p>
            <a:r>
              <a:rPr lang="de-DE" dirty="0"/>
              <a:t>Anmerkungen zum Paper</a:t>
            </a:r>
          </a:p>
        </p:txBody>
      </p:sp>
      <p:sp>
        <p:nvSpPr>
          <p:cNvPr id="3" name="Textfeld 2">
            <a:extLst>
              <a:ext uri="{FF2B5EF4-FFF2-40B4-BE49-F238E27FC236}">
                <a16:creationId xmlns:a16="http://schemas.microsoft.com/office/drawing/2014/main" id="{8304308C-49F4-0CD6-6251-1C17AC81B913}"/>
              </a:ext>
            </a:extLst>
          </p:cNvPr>
          <p:cNvSpPr txBox="1"/>
          <p:nvPr/>
        </p:nvSpPr>
        <p:spPr>
          <a:xfrm>
            <a:off x="720000" y="1481804"/>
            <a:ext cx="7703999" cy="3472554"/>
          </a:xfrm>
          <a:prstGeom prst="rect">
            <a:avLst/>
          </a:prstGeom>
          <a:noFill/>
        </p:spPr>
        <p:txBody>
          <a:bodyPr wrap="square" rtlCol="0">
            <a:spAutoFit/>
          </a:bodyPr>
          <a:lstStyle/>
          <a:p>
            <a:pPr marL="285750" indent="-285750">
              <a:lnSpc>
                <a:spcPct val="200000"/>
              </a:lnSpc>
              <a:buClr>
                <a:schemeClr val="bg1"/>
              </a:buClr>
              <a:buFont typeface="Wingdings" panose="05000000000000000000" pitchFamily="2" charset="2"/>
              <a:buChar char="Ø"/>
            </a:pPr>
            <a:r>
              <a:rPr lang="de-DE" dirty="0">
                <a:solidFill>
                  <a:schemeClr val="bg1"/>
                </a:solidFill>
              </a:rPr>
              <a:t>Zum Teil andere Rundungen bzw. minimal andere Werte als bei meiner Auswertung (Tabelle 5: OLS-Schätzung)</a:t>
            </a:r>
          </a:p>
          <a:p>
            <a:pPr>
              <a:lnSpc>
                <a:spcPct val="200000"/>
              </a:lnSpc>
              <a:buClr>
                <a:schemeClr val="bg1"/>
              </a:buClr>
            </a:pPr>
            <a:r>
              <a:rPr lang="de-DE" dirty="0">
                <a:solidFill>
                  <a:schemeClr val="bg1"/>
                </a:solidFill>
              </a:rPr>
              <a:t> </a:t>
            </a:r>
          </a:p>
          <a:p>
            <a:pPr marL="285750" indent="-285750">
              <a:lnSpc>
                <a:spcPct val="200000"/>
              </a:lnSpc>
              <a:buClr>
                <a:schemeClr val="bg1"/>
              </a:buClr>
              <a:buFont typeface="Wingdings" panose="05000000000000000000" pitchFamily="2" charset="2"/>
              <a:buChar char="Ø"/>
            </a:pPr>
            <a:endParaRPr lang="de-DE" dirty="0">
              <a:solidFill>
                <a:schemeClr val="bg1"/>
              </a:solidFill>
            </a:endParaRPr>
          </a:p>
          <a:p>
            <a:pPr>
              <a:lnSpc>
                <a:spcPct val="200000"/>
              </a:lnSpc>
              <a:buClr>
                <a:schemeClr val="bg1"/>
              </a:buClr>
            </a:pPr>
            <a:endParaRPr lang="de-DE" dirty="0">
              <a:solidFill>
                <a:schemeClr val="bg1"/>
              </a:solidFill>
            </a:endParaRPr>
          </a:p>
          <a:p>
            <a:pPr marL="285750" indent="-285750">
              <a:lnSpc>
                <a:spcPct val="200000"/>
              </a:lnSpc>
              <a:buClr>
                <a:schemeClr val="bg1"/>
              </a:buClr>
              <a:buFont typeface="Wingdings" panose="05000000000000000000" pitchFamily="2" charset="2"/>
              <a:buChar char="Ø"/>
            </a:pPr>
            <a:r>
              <a:rPr lang="de-DE" dirty="0">
                <a:solidFill>
                  <a:schemeClr val="bg1"/>
                </a:solidFill>
              </a:rPr>
              <a:t>Keine Fehlerfortpflanzung</a:t>
            </a:r>
          </a:p>
          <a:p>
            <a:pPr marL="285750" indent="-285750">
              <a:lnSpc>
                <a:spcPct val="200000"/>
              </a:lnSpc>
              <a:buClr>
                <a:schemeClr val="bg1"/>
              </a:buClr>
              <a:buFont typeface="Wingdings" panose="05000000000000000000" pitchFamily="2" charset="2"/>
              <a:buChar char="Ø"/>
            </a:pPr>
            <a:r>
              <a:rPr lang="de-DE" dirty="0">
                <a:solidFill>
                  <a:schemeClr val="bg1"/>
                </a:solidFill>
              </a:rPr>
              <a:t>Differenzen-in-Differenzen Schätzung: Annahme, dass sich Frauen und Männer nur in </a:t>
            </a:r>
            <a:r>
              <a:rPr lang="de-DE" dirty="0" err="1">
                <a:solidFill>
                  <a:schemeClr val="bg1"/>
                </a:solidFill>
              </a:rPr>
              <a:t>Veteranstatus</a:t>
            </a:r>
            <a:r>
              <a:rPr lang="de-DE" dirty="0">
                <a:solidFill>
                  <a:schemeClr val="bg1"/>
                </a:solidFill>
              </a:rPr>
              <a:t> unterscheiden</a:t>
            </a:r>
          </a:p>
        </p:txBody>
      </p:sp>
      <p:sp>
        <p:nvSpPr>
          <p:cNvPr id="4" name="Foliennummernplatzhalter 3">
            <a:extLst>
              <a:ext uri="{FF2B5EF4-FFF2-40B4-BE49-F238E27FC236}">
                <a16:creationId xmlns:a16="http://schemas.microsoft.com/office/drawing/2014/main" id="{4FFC1C88-4BDB-86ED-0E88-D88E16003D4D}"/>
              </a:ext>
            </a:extLst>
          </p:cNvPr>
          <p:cNvSpPr>
            <a:spLocks noGrp="1"/>
          </p:cNvSpPr>
          <p:nvPr>
            <p:ph type="sldNum" sz="quarter" idx="10"/>
          </p:nvPr>
        </p:nvSpPr>
        <p:spPr/>
        <p:txBody>
          <a:bodyPr/>
          <a:lstStyle/>
          <a:p>
            <a:fld id="{59389E22-1A4B-41B3-A470-15C4FE97CB72}" type="slidenum">
              <a:rPr lang="de-DE" smtClean="0"/>
              <a:t>25</a:t>
            </a:fld>
            <a:endParaRPr lang="de-DE"/>
          </a:p>
        </p:txBody>
      </p:sp>
      <p:pic>
        <p:nvPicPr>
          <p:cNvPr id="8" name="Grafik 7" descr="Ein Bild, das Text, Schrift, Screenshot, Reihe enthält.&#10;&#10;Automatisch generierte Beschreibung">
            <a:extLst>
              <a:ext uri="{FF2B5EF4-FFF2-40B4-BE49-F238E27FC236}">
                <a16:creationId xmlns:a16="http://schemas.microsoft.com/office/drawing/2014/main" id="{2FE1F2EB-4D68-FA5B-2F21-0BE9E2748E98}"/>
              </a:ext>
            </a:extLst>
          </p:cNvPr>
          <p:cNvPicPr>
            <a:picLocks noChangeAspect="1"/>
          </p:cNvPicPr>
          <p:nvPr/>
        </p:nvPicPr>
        <p:blipFill>
          <a:blip r:embed="rId3"/>
          <a:stretch>
            <a:fillRect/>
          </a:stretch>
        </p:blipFill>
        <p:spPr>
          <a:xfrm>
            <a:off x="1849120" y="2571750"/>
            <a:ext cx="1371600" cy="825540"/>
          </a:xfrm>
          <a:prstGeom prst="rect">
            <a:avLst/>
          </a:prstGeom>
        </p:spPr>
      </p:pic>
      <p:pic>
        <p:nvPicPr>
          <p:cNvPr id="10" name="Grafik 9" descr="Ein Bild, das Text, Quittung, Screenshot, Schrift enthält.&#10;&#10;Automatisch generierte Beschreibung">
            <a:extLst>
              <a:ext uri="{FF2B5EF4-FFF2-40B4-BE49-F238E27FC236}">
                <a16:creationId xmlns:a16="http://schemas.microsoft.com/office/drawing/2014/main" id="{20D3D635-BC80-2563-87AD-B6EF0EF3182C}"/>
              </a:ext>
            </a:extLst>
          </p:cNvPr>
          <p:cNvPicPr>
            <a:picLocks noChangeAspect="1"/>
          </p:cNvPicPr>
          <p:nvPr/>
        </p:nvPicPr>
        <p:blipFill rotWithShape="1">
          <a:blip r:embed="rId4"/>
          <a:srcRect l="21724" t="14621" r="66054" b="14502"/>
          <a:stretch/>
        </p:blipFill>
        <p:spPr>
          <a:xfrm>
            <a:off x="5438560" y="2567155"/>
            <a:ext cx="1005840" cy="1056637"/>
          </a:xfrm>
          <a:prstGeom prst="rect">
            <a:avLst/>
          </a:prstGeom>
        </p:spPr>
      </p:pic>
      <p:sp>
        <p:nvSpPr>
          <p:cNvPr id="11" name="Textfeld 10">
            <a:extLst>
              <a:ext uri="{FF2B5EF4-FFF2-40B4-BE49-F238E27FC236}">
                <a16:creationId xmlns:a16="http://schemas.microsoft.com/office/drawing/2014/main" id="{148521CE-3530-93B4-6DEF-6342451A68C8}"/>
              </a:ext>
            </a:extLst>
          </p:cNvPr>
          <p:cNvSpPr txBox="1"/>
          <p:nvPr/>
        </p:nvSpPr>
        <p:spPr>
          <a:xfrm>
            <a:off x="1137066" y="2484208"/>
            <a:ext cx="712054" cy="307777"/>
          </a:xfrm>
          <a:prstGeom prst="rect">
            <a:avLst/>
          </a:prstGeom>
          <a:noFill/>
        </p:spPr>
        <p:txBody>
          <a:bodyPr wrap="none" rtlCol="0">
            <a:spAutoFit/>
          </a:bodyPr>
          <a:lstStyle/>
          <a:p>
            <a:r>
              <a:rPr lang="de-DE" dirty="0">
                <a:solidFill>
                  <a:schemeClr val="bg1"/>
                </a:solidFill>
              </a:rPr>
              <a:t>Paper:</a:t>
            </a:r>
          </a:p>
        </p:txBody>
      </p:sp>
      <p:sp>
        <p:nvSpPr>
          <p:cNvPr id="12" name="Textfeld 11">
            <a:extLst>
              <a:ext uri="{FF2B5EF4-FFF2-40B4-BE49-F238E27FC236}">
                <a16:creationId xmlns:a16="http://schemas.microsoft.com/office/drawing/2014/main" id="{946A929D-FA2B-F330-1BE2-A1C8BA4AEE26}"/>
              </a:ext>
            </a:extLst>
          </p:cNvPr>
          <p:cNvSpPr txBox="1"/>
          <p:nvPr/>
        </p:nvSpPr>
        <p:spPr>
          <a:xfrm>
            <a:off x="3673355" y="2484208"/>
            <a:ext cx="1797287" cy="307777"/>
          </a:xfrm>
          <a:prstGeom prst="rect">
            <a:avLst/>
          </a:prstGeom>
          <a:noFill/>
        </p:spPr>
        <p:txBody>
          <a:bodyPr wrap="none" rtlCol="0">
            <a:spAutoFit/>
          </a:bodyPr>
          <a:lstStyle/>
          <a:p>
            <a:r>
              <a:rPr lang="de-DE" dirty="0">
                <a:solidFill>
                  <a:schemeClr val="bg1"/>
                </a:solidFill>
              </a:rPr>
              <a:t>Eigene Regression:</a:t>
            </a:r>
          </a:p>
        </p:txBody>
      </p:sp>
    </p:spTree>
    <p:extLst>
      <p:ext uri="{BB962C8B-B14F-4D97-AF65-F5344CB8AC3E}">
        <p14:creationId xmlns:p14="http://schemas.microsoft.com/office/powerpoint/2010/main" val="1727755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594050" y="3386051"/>
            <a:ext cx="518191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Diskussion</a:t>
            </a:r>
            <a:endParaRPr dirty="0"/>
          </a:p>
        </p:txBody>
      </p:sp>
      <p:sp>
        <p:nvSpPr>
          <p:cNvPr id="232" name="Google Shape;232;p32"/>
          <p:cNvSpPr txBox="1">
            <a:spLocks noGrp="1"/>
          </p:cNvSpPr>
          <p:nvPr>
            <p:ph type="title" idx="2"/>
          </p:nvPr>
        </p:nvSpPr>
        <p:spPr>
          <a:xfrm>
            <a:off x="720000" y="539500"/>
            <a:ext cx="1488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05</a:t>
            </a:r>
            <a:endParaRPr dirty="0"/>
          </a:p>
        </p:txBody>
      </p:sp>
      <p:sp>
        <p:nvSpPr>
          <p:cNvPr id="238" name="Google Shape;238;p32"/>
          <p:cNvSpPr/>
          <p:nvPr/>
        </p:nvSpPr>
        <p:spPr>
          <a:xfrm>
            <a:off x="7904875" y="4069775"/>
            <a:ext cx="538800" cy="538800"/>
          </a:xfrm>
          <a:prstGeom prst="star12">
            <a:avLst>
              <a:gd name="adj" fmla="val 1868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Bildplatzhalter 8" descr="Ein Bild, das Person, Menschliches Gesicht, Kleidung, Mann enthält.&#10;&#10;Automatisch generierte Beschreibung">
            <a:extLst>
              <a:ext uri="{FF2B5EF4-FFF2-40B4-BE49-F238E27FC236}">
                <a16:creationId xmlns:a16="http://schemas.microsoft.com/office/drawing/2014/main" id="{F43AE55B-1A0F-4549-9731-746643E7C9F1}"/>
              </a:ext>
            </a:extLst>
          </p:cNvPr>
          <p:cNvPicPr>
            <a:picLocks noGrp="1" noChangeAspect="1"/>
          </p:cNvPicPr>
          <p:nvPr>
            <p:ph type="pic" idx="3"/>
          </p:nvPr>
        </p:nvPicPr>
        <p:blipFill rotWithShape="1">
          <a:blip r:embed="rId3"/>
          <a:srcRect l="339" t="-28134" r="3025" b="-16532"/>
          <a:stretch/>
        </p:blipFill>
        <p:spPr>
          <a:xfrm>
            <a:off x="5507709" y="402827"/>
            <a:ext cx="3141300" cy="3141300"/>
          </a:xfrm>
        </p:spPr>
      </p:pic>
      <p:sp>
        <p:nvSpPr>
          <p:cNvPr id="2" name="Foliennummernplatzhalter 1">
            <a:extLst>
              <a:ext uri="{FF2B5EF4-FFF2-40B4-BE49-F238E27FC236}">
                <a16:creationId xmlns:a16="http://schemas.microsoft.com/office/drawing/2014/main" id="{C9BC7E53-8450-4C7A-3819-B86CF22769F6}"/>
              </a:ext>
            </a:extLst>
          </p:cNvPr>
          <p:cNvSpPr>
            <a:spLocks noGrp="1"/>
          </p:cNvSpPr>
          <p:nvPr>
            <p:ph type="sldNum" sz="quarter" idx="10"/>
          </p:nvPr>
        </p:nvSpPr>
        <p:spPr/>
        <p:txBody>
          <a:bodyPr/>
          <a:lstStyle/>
          <a:p>
            <a:fld id="{59389E22-1A4B-41B3-A470-15C4FE97CB72}" type="slidenum">
              <a:rPr lang="de-DE" smtClean="0"/>
              <a:t>26</a:t>
            </a:fld>
            <a:endParaRPr lang="de-DE"/>
          </a:p>
        </p:txBody>
      </p:sp>
    </p:spTree>
    <p:extLst>
      <p:ext uri="{BB962C8B-B14F-4D97-AF65-F5344CB8AC3E}">
        <p14:creationId xmlns:p14="http://schemas.microsoft.com/office/powerpoint/2010/main" val="236467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2110A-6E88-5D62-4FA8-843EC13B731C}"/>
              </a:ext>
            </a:extLst>
          </p:cNvPr>
          <p:cNvSpPr>
            <a:spLocks noGrp="1"/>
          </p:cNvSpPr>
          <p:nvPr>
            <p:ph type="title"/>
          </p:nvPr>
        </p:nvSpPr>
        <p:spPr/>
        <p:txBody>
          <a:bodyPr/>
          <a:lstStyle/>
          <a:p>
            <a:r>
              <a:rPr lang="de-DE" dirty="0"/>
              <a:t>Diskussion</a:t>
            </a:r>
          </a:p>
        </p:txBody>
      </p:sp>
      <p:sp>
        <p:nvSpPr>
          <p:cNvPr id="5" name="Textfeld 4">
            <a:extLst>
              <a:ext uri="{FF2B5EF4-FFF2-40B4-BE49-F238E27FC236}">
                <a16:creationId xmlns:a16="http://schemas.microsoft.com/office/drawing/2014/main" id="{AD9D906B-D034-6733-070E-CC739F8233CA}"/>
              </a:ext>
            </a:extLst>
          </p:cNvPr>
          <p:cNvSpPr txBox="1"/>
          <p:nvPr/>
        </p:nvSpPr>
        <p:spPr>
          <a:xfrm>
            <a:off x="811351" y="2217807"/>
            <a:ext cx="7703999" cy="707886"/>
          </a:xfrm>
          <a:prstGeom prst="rect">
            <a:avLst/>
          </a:prstGeom>
          <a:noFill/>
        </p:spPr>
        <p:txBody>
          <a:bodyPr wrap="square" rtlCol="0">
            <a:spAutoFit/>
          </a:bodyPr>
          <a:lstStyle/>
          <a:p>
            <a:pPr algn="ctr"/>
            <a:r>
              <a:rPr lang="de-DE" sz="2000" i="1" dirty="0">
                <a:solidFill>
                  <a:schemeClr val="bg1"/>
                </a:solidFill>
              </a:rPr>
              <a:t>Gibt es eurer Meinung nach weitere Effekte, die hier unberücksichtigt geblieben sind?</a:t>
            </a:r>
            <a:endParaRPr lang="de-DE" sz="2000" i="1" dirty="0"/>
          </a:p>
        </p:txBody>
      </p:sp>
      <p:sp>
        <p:nvSpPr>
          <p:cNvPr id="8" name="Foliennummernplatzhalter 7">
            <a:extLst>
              <a:ext uri="{FF2B5EF4-FFF2-40B4-BE49-F238E27FC236}">
                <a16:creationId xmlns:a16="http://schemas.microsoft.com/office/drawing/2014/main" id="{A1B7BFFE-1BA4-A698-7359-1642C9713420}"/>
              </a:ext>
            </a:extLst>
          </p:cNvPr>
          <p:cNvSpPr>
            <a:spLocks noGrp="1"/>
          </p:cNvSpPr>
          <p:nvPr>
            <p:ph type="sldNum" sz="quarter" idx="10"/>
          </p:nvPr>
        </p:nvSpPr>
        <p:spPr/>
        <p:txBody>
          <a:bodyPr/>
          <a:lstStyle/>
          <a:p>
            <a:fld id="{59389E22-1A4B-41B3-A470-15C4FE97CB72}" type="slidenum">
              <a:rPr lang="de-DE" smtClean="0"/>
              <a:t>27</a:t>
            </a:fld>
            <a:endParaRPr lang="de-DE"/>
          </a:p>
        </p:txBody>
      </p:sp>
    </p:spTree>
    <p:extLst>
      <p:ext uri="{BB962C8B-B14F-4D97-AF65-F5344CB8AC3E}">
        <p14:creationId xmlns:p14="http://schemas.microsoft.com/office/powerpoint/2010/main" val="3203583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594050" y="3386051"/>
            <a:ext cx="518191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Literatur</a:t>
            </a:r>
            <a:endParaRPr dirty="0"/>
          </a:p>
        </p:txBody>
      </p:sp>
      <p:sp>
        <p:nvSpPr>
          <p:cNvPr id="232" name="Google Shape;232;p32"/>
          <p:cNvSpPr txBox="1">
            <a:spLocks noGrp="1"/>
          </p:cNvSpPr>
          <p:nvPr>
            <p:ph type="title" idx="2"/>
          </p:nvPr>
        </p:nvSpPr>
        <p:spPr>
          <a:xfrm>
            <a:off x="720000" y="539500"/>
            <a:ext cx="1488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06</a:t>
            </a:r>
            <a:endParaRPr dirty="0"/>
          </a:p>
        </p:txBody>
      </p:sp>
      <p:sp>
        <p:nvSpPr>
          <p:cNvPr id="238" name="Google Shape;238;p32"/>
          <p:cNvSpPr/>
          <p:nvPr/>
        </p:nvSpPr>
        <p:spPr>
          <a:xfrm>
            <a:off x="7904875" y="4069775"/>
            <a:ext cx="538800" cy="538800"/>
          </a:xfrm>
          <a:prstGeom prst="star12">
            <a:avLst>
              <a:gd name="adj" fmla="val 1868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Bildplatzhalter 8" descr="Ein Bild, das Person, Menschliches Gesicht, Kleidung, Mann enthält.&#10;&#10;Automatisch generierte Beschreibung">
            <a:extLst>
              <a:ext uri="{FF2B5EF4-FFF2-40B4-BE49-F238E27FC236}">
                <a16:creationId xmlns:a16="http://schemas.microsoft.com/office/drawing/2014/main" id="{F43AE55B-1A0F-4549-9731-746643E7C9F1}"/>
              </a:ext>
            </a:extLst>
          </p:cNvPr>
          <p:cNvPicPr>
            <a:picLocks noGrp="1" noChangeAspect="1"/>
          </p:cNvPicPr>
          <p:nvPr>
            <p:ph type="pic" idx="3"/>
          </p:nvPr>
        </p:nvPicPr>
        <p:blipFill rotWithShape="1">
          <a:blip r:embed="rId3"/>
          <a:srcRect l="339" t="-28134" r="3025" b="-16532"/>
          <a:stretch/>
        </p:blipFill>
        <p:spPr>
          <a:xfrm>
            <a:off x="5507709" y="402827"/>
            <a:ext cx="3141300" cy="3141300"/>
          </a:xfrm>
        </p:spPr>
      </p:pic>
      <p:sp>
        <p:nvSpPr>
          <p:cNvPr id="2" name="Foliennummernplatzhalter 1">
            <a:extLst>
              <a:ext uri="{FF2B5EF4-FFF2-40B4-BE49-F238E27FC236}">
                <a16:creationId xmlns:a16="http://schemas.microsoft.com/office/drawing/2014/main" id="{8A385917-48D1-1927-5393-64C95AB07B7D}"/>
              </a:ext>
            </a:extLst>
          </p:cNvPr>
          <p:cNvSpPr>
            <a:spLocks noGrp="1"/>
          </p:cNvSpPr>
          <p:nvPr>
            <p:ph type="sldNum" sz="quarter" idx="10"/>
          </p:nvPr>
        </p:nvSpPr>
        <p:spPr/>
        <p:txBody>
          <a:bodyPr/>
          <a:lstStyle/>
          <a:p>
            <a:fld id="{59389E22-1A4B-41B3-A470-15C4FE97CB72}" type="slidenum">
              <a:rPr lang="de-DE" smtClean="0"/>
              <a:t>28</a:t>
            </a:fld>
            <a:endParaRPr lang="de-DE"/>
          </a:p>
        </p:txBody>
      </p:sp>
    </p:spTree>
    <p:extLst>
      <p:ext uri="{BB962C8B-B14F-4D97-AF65-F5344CB8AC3E}">
        <p14:creationId xmlns:p14="http://schemas.microsoft.com/office/powerpoint/2010/main" val="3689434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01F7A-BBCF-2D9C-3774-A8B40B633801}"/>
              </a:ext>
            </a:extLst>
          </p:cNvPr>
          <p:cNvSpPr>
            <a:spLocks noGrp="1"/>
          </p:cNvSpPr>
          <p:nvPr>
            <p:ph type="title"/>
          </p:nvPr>
        </p:nvSpPr>
        <p:spPr/>
        <p:txBody>
          <a:bodyPr/>
          <a:lstStyle/>
          <a:p>
            <a:r>
              <a:rPr lang="de-DE" dirty="0"/>
              <a:t>Literatur</a:t>
            </a:r>
          </a:p>
        </p:txBody>
      </p:sp>
      <p:sp>
        <p:nvSpPr>
          <p:cNvPr id="3" name="Textfeld 2">
            <a:extLst>
              <a:ext uri="{FF2B5EF4-FFF2-40B4-BE49-F238E27FC236}">
                <a16:creationId xmlns:a16="http://schemas.microsoft.com/office/drawing/2014/main" id="{0A474766-1367-336D-0E70-FCB2E9D078AD}"/>
              </a:ext>
            </a:extLst>
          </p:cNvPr>
          <p:cNvSpPr txBox="1"/>
          <p:nvPr/>
        </p:nvSpPr>
        <p:spPr>
          <a:xfrm>
            <a:off x="720000" y="1663581"/>
            <a:ext cx="7332785" cy="2139047"/>
          </a:xfrm>
          <a:prstGeom prst="rect">
            <a:avLst/>
          </a:prstGeom>
          <a:noFill/>
        </p:spPr>
        <p:txBody>
          <a:bodyPr wrap="square" rtlCol="0">
            <a:spAutoFit/>
          </a:bodyPr>
          <a:lstStyle/>
          <a:p>
            <a:pPr marL="342900" indent="-342900">
              <a:lnSpc>
                <a:spcPct val="150000"/>
              </a:lnSpc>
              <a:buClr>
                <a:schemeClr val="bg1"/>
              </a:buClr>
              <a:buFont typeface="Arial" panose="020B0604020202020204" pitchFamily="34" charset="0"/>
              <a:buChar char="•"/>
            </a:pPr>
            <a:r>
              <a:rPr lang="de-DE" sz="1400" dirty="0" err="1">
                <a:solidFill>
                  <a:schemeClr val="bg1"/>
                </a:solidFill>
              </a:rPr>
              <a:t>Wikibrief</a:t>
            </a:r>
            <a:r>
              <a:rPr lang="de-DE" sz="1400" dirty="0">
                <a:solidFill>
                  <a:schemeClr val="bg1"/>
                </a:solidFill>
              </a:rPr>
              <a:t> – Rauchen im US-Militär, 03.06.2023</a:t>
            </a:r>
          </a:p>
          <a:p>
            <a:pPr marL="342900" indent="-342900">
              <a:lnSpc>
                <a:spcPct val="150000"/>
              </a:lnSpc>
              <a:buClr>
                <a:schemeClr val="bg1"/>
              </a:buClr>
              <a:buFont typeface="Arial" panose="020B0604020202020204" pitchFamily="34" charset="0"/>
              <a:buChar char="•"/>
            </a:pPr>
            <a:r>
              <a:rPr lang="de-DE" dirty="0">
                <a:solidFill>
                  <a:schemeClr val="bg1"/>
                </a:solidFill>
              </a:rPr>
              <a:t>Kelly </a:t>
            </a:r>
            <a:r>
              <a:rPr lang="de-DE" dirty="0" err="1">
                <a:solidFill>
                  <a:schemeClr val="bg1"/>
                </a:solidFill>
              </a:rPr>
              <a:t>Bedard</a:t>
            </a:r>
            <a:r>
              <a:rPr lang="de-DE" dirty="0">
                <a:solidFill>
                  <a:schemeClr val="bg1"/>
                </a:solidFill>
              </a:rPr>
              <a:t>, Olivier </a:t>
            </a:r>
            <a:r>
              <a:rPr lang="de-DE" dirty="0" err="1">
                <a:solidFill>
                  <a:schemeClr val="bg1"/>
                </a:solidFill>
              </a:rPr>
              <a:t>Deschênes</a:t>
            </a:r>
            <a:r>
              <a:rPr lang="de-DE" dirty="0">
                <a:solidFill>
                  <a:schemeClr val="bg1"/>
                </a:solidFill>
              </a:rPr>
              <a:t>  </a:t>
            </a:r>
            <a:r>
              <a:rPr lang="de-DE" i="1" dirty="0">
                <a:solidFill>
                  <a:schemeClr val="bg1"/>
                </a:solidFill>
              </a:rPr>
              <a:t>The Long-Term Impact </a:t>
            </a:r>
            <a:r>
              <a:rPr lang="de-DE" i="1" dirty="0" err="1">
                <a:solidFill>
                  <a:schemeClr val="bg1"/>
                </a:solidFill>
              </a:rPr>
              <a:t>of</a:t>
            </a:r>
            <a:r>
              <a:rPr lang="de-DE" i="1" dirty="0">
                <a:solidFill>
                  <a:schemeClr val="bg1"/>
                </a:solidFill>
              </a:rPr>
              <a:t> Military </a:t>
            </a:r>
            <a:r>
              <a:rPr lang="de-DE" i="1" dirty="0" err="1">
                <a:solidFill>
                  <a:schemeClr val="bg1"/>
                </a:solidFill>
              </a:rPr>
              <a:t>service</a:t>
            </a:r>
            <a:r>
              <a:rPr lang="de-DE" i="1" dirty="0">
                <a:solidFill>
                  <a:schemeClr val="bg1"/>
                </a:solidFill>
              </a:rPr>
              <a:t> on Health: </a:t>
            </a:r>
            <a:r>
              <a:rPr lang="de-DE" i="1" dirty="0" err="1">
                <a:solidFill>
                  <a:schemeClr val="bg1"/>
                </a:solidFill>
              </a:rPr>
              <a:t>Evidence</a:t>
            </a:r>
            <a:r>
              <a:rPr lang="de-DE" i="1" dirty="0">
                <a:solidFill>
                  <a:schemeClr val="bg1"/>
                </a:solidFill>
              </a:rPr>
              <a:t> </a:t>
            </a:r>
            <a:r>
              <a:rPr lang="de-DE" i="1" dirty="0" err="1">
                <a:solidFill>
                  <a:schemeClr val="bg1"/>
                </a:solidFill>
              </a:rPr>
              <a:t>from</a:t>
            </a:r>
            <a:r>
              <a:rPr lang="de-DE" i="1" dirty="0">
                <a:solidFill>
                  <a:schemeClr val="bg1"/>
                </a:solidFill>
              </a:rPr>
              <a:t> </a:t>
            </a:r>
            <a:r>
              <a:rPr lang="de-DE" i="1" dirty="0" err="1">
                <a:solidFill>
                  <a:schemeClr val="bg1"/>
                </a:solidFill>
              </a:rPr>
              <a:t>Worls</a:t>
            </a:r>
            <a:r>
              <a:rPr lang="de-DE" i="1" dirty="0">
                <a:solidFill>
                  <a:schemeClr val="bg1"/>
                </a:solidFill>
              </a:rPr>
              <a:t> War II and Korean War </a:t>
            </a:r>
            <a:r>
              <a:rPr lang="de-DE" i="1" dirty="0" err="1">
                <a:solidFill>
                  <a:schemeClr val="bg1"/>
                </a:solidFill>
              </a:rPr>
              <a:t>Veterans</a:t>
            </a:r>
            <a:r>
              <a:rPr lang="de-DE" i="1" dirty="0">
                <a:solidFill>
                  <a:schemeClr val="bg1"/>
                </a:solidFill>
              </a:rPr>
              <a:t> </a:t>
            </a:r>
            <a:r>
              <a:rPr lang="de-DE" dirty="0">
                <a:solidFill>
                  <a:schemeClr val="bg1"/>
                </a:solidFill>
              </a:rPr>
              <a:t>(March 2006), The American </a:t>
            </a:r>
            <a:r>
              <a:rPr lang="de-DE" dirty="0" err="1">
                <a:solidFill>
                  <a:schemeClr val="bg1"/>
                </a:solidFill>
              </a:rPr>
              <a:t>Economic</a:t>
            </a:r>
            <a:r>
              <a:rPr lang="de-DE" dirty="0">
                <a:solidFill>
                  <a:schemeClr val="bg1"/>
                </a:solidFill>
              </a:rPr>
              <a:t> Review</a:t>
            </a:r>
          </a:p>
          <a:p>
            <a:pPr marL="342900" indent="-342900">
              <a:lnSpc>
                <a:spcPct val="150000"/>
              </a:lnSpc>
              <a:buClr>
                <a:schemeClr val="bg1"/>
              </a:buClr>
              <a:buFont typeface="Arial" panose="020B0604020202020204" pitchFamily="34" charset="0"/>
              <a:buChar char="•"/>
            </a:pPr>
            <a:r>
              <a:rPr lang="de-DE" dirty="0">
                <a:solidFill>
                  <a:schemeClr val="bg1"/>
                </a:solidFill>
              </a:rPr>
              <a:t>Wikipedia – Differenzen-von-Differenzen-Ansatz, 03.06.2023</a:t>
            </a:r>
            <a:endParaRPr lang="de-DE" sz="3200" dirty="0">
              <a:solidFill>
                <a:schemeClr val="bg1"/>
              </a:solidFill>
            </a:endParaRPr>
          </a:p>
          <a:p>
            <a:pPr marL="342900" indent="-342900">
              <a:buClr>
                <a:schemeClr val="bg1"/>
              </a:buClr>
              <a:buFont typeface="+mj-lt"/>
              <a:buAutoNum type="arabicParenBoth"/>
            </a:pPr>
            <a:endParaRPr lang="de-DE" sz="1400" dirty="0">
              <a:solidFill>
                <a:schemeClr val="bg1"/>
              </a:solidFill>
            </a:endParaRPr>
          </a:p>
          <a:p>
            <a:pPr>
              <a:buClr>
                <a:schemeClr val="bg1"/>
              </a:buClr>
            </a:pPr>
            <a:endParaRPr lang="de-DE" dirty="0"/>
          </a:p>
        </p:txBody>
      </p:sp>
      <p:sp>
        <p:nvSpPr>
          <p:cNvPr id="4" name="Foliennummernplatzhalter 3">
            <a:extLst>
              <a:ext uri="{FF2B5EF4-FFF2-40B4-BE49-F238E27FC236}">
                <a16:creationId xmlns:a16="http://schemas.microsoft.com/office/drawing/2014/main" id="{CF186D39-C0E0-F030-40BA-F3284CF4D899}"/>
              </a:ext>
            </a:extLst>
          </p:cNvPr>
          <p:cNvSpPr>
            <a:spLocks noGrp="1"/>
          </p:cNvSpPr>
          <p:nvPr>
            <p:ph type="sldNum" sz="quarter" idx="10"/>
          </p:nvPr>
        </p:nvSpPr>
        <p:spPr/>
        <p:txBody>
          <a:bodyPr/>
          <a:lstStyle/>
          <a:p>
            <a:fld id="{59389E22-1A4B-41B3-A470-15C4FE97CB72}" type="slidenum">
              <a:rPr lang="de-DE" smtClean="0"/>
              <a:t>29</a:t>
            </a:fld>
            <a:endParaRPr lang="de-DE"/>
          </a:p>
        </p:txBody>
      </p:sp>
    </p:spTree>
    <p:extLst>
      <p:ext uri="{BB962C8B-B14F-4D97-AF65-F5344CB8AC3E}">
        <p14:creationId xmlns:p14="http://schemas.microsoft.com/office/powerpoint/2010/main" val="3087270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677871" y="3479011"/>
            <a:ext cx="41274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Motivation</a:t>
            </a:r>
            <a:endParaRPr dirty="0"/>
          </a:p>
        </p:txBody>
      </p:sp>
      <p:sp>
        <p:nvSpPr>
          <p:cNvPr id="232" name="Google Shape;232;p32"/>
          <p:cNvSpPr txBox="1">
            <a:spLocks noGrp="1"/>
          </p:cNvSpPr>
          <p:nvPr>
            <p:ph type="title" idx="2"/>
          </p:nvPr>
        </p:nvSpPr>
        <p:spPr>
          <a:xfrm>
            <a:off x="720000" y="539500"/>
            <a:ext cx="1488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
        <p:nvSpPr>
          <p:cNvPr id="238" name="Google Shape;238;p32"/>
          <p:cNvSpPr/>
          <p:nvPr/>
        </p:nvSpPr>
        <p:spPr>
          <a:xfrm>
            <a:off x="7904875" y="4069775"/>
            <a:ext cx="538800" cy="538800"/>
          </a:xfrm>
          <a:prstGeom prst="star12">
            <a:avLst>
              <a:gd name="adj" fmla="val 1868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Bildplatzhalter 8" descr="Ein Bild, das Person, Menschliches Gesicht, Kleidung, Mann enthält.&#10;&#10;Automatisch generierte Beschreibung">
            <a:extLst>
              <a:ext uri="{FF2B5EF4-FFF2-40B4-BE49-F238E27FC236}">
                <a16:creationId xmlns:a16="http://schemas.microsoft.com/office/drawing/2014/main" id="{F43AE55B-1A0F-4549-9731-746643E7C9F1}"/>
              </a:ext>
            </a:extLst>
          </p:cNvPr>
          <p:cNvPicPr>
            <a:picLocks noGrp="1" noChangeAspect="1"/>
          </p:cNvPicPr>
          <p:nvPr>
            <p:ph type="pic" idx="3"/>
          </p:nvPr>
        </p:nvPicPr>
        <p:blipFill rotWithShape="1">
          <a:blip r:embed="rId3"/>
          <a:srcRect l="339" t="-28134" r="3025" b="-16532"/>
          <a:stretch/>
        </p:blipFill>
        <p:spPr>
          <a:xfrm>
            <a:off x="5507709" y="402827"/>
            <a:ext cx="3141300" cy="3141300"/>
          </a:xfrm>
        </p:spPr>
      </p:pic>
      <p:sp>
        <p:nvSpPr>
          <p:cNvPr id="2" name="Foliennummernplatzhalter 1">
            <a:extLst>
              <a:ext uri="{FF2B5EF4-FFF2-40B4-BE49-F238E27FC236}">
                <a16:creationId xmlns:a16="http://schemas.microsoft.com/office/drawing/2014/main" id="{A996E42C-11D6-8D1E-B25A-F4E3D2D72B8E}"/>
              </a:ext>
            </a:extLst>
          </p:cNvPr>
          <p:cNvSpPr>
            <a:spLocks noGrp="1"/>
          </p:cNvSpPr>
          <p:nvPr>
            <p:ph type="sldNum" sz="quarter" idx="10"/>
          </p:nvPr>
        </p:nvSpPr>
        <p:spPr/>
        <p:txBody>
          <a:bodyPr/>
          <a:lstStyle/>
          <a:p>
            <a:fld id="{59389E22-1A4B-41B3-A470-15C4FE97CB72}" type="slidenum">
              <a:rPr lang="de-DE" smtClean="0"/>
              <a:t>3</a:t>
            </a:fld>
            <a:endParaRPr lang="de-DE"/>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594050" y="3386051"/>
            <a:ext cx="518191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Anhang</a:t>
            </a:r>
            <a:endParaRPr dirty="0"/>
          </a:p>
        </p:txBody>
      </p:sp>
      <p:sp>
        <p:nvSpPr>
          <p:cNvPr id="232" name="Google Shape;232;p32"/>
          <p:cNvSpPr txBox="1">
            <a:spLocks noGrp="1"/>
          </p:cNvSpPr>
          <p:nvPr>
            <p:ph type="title" idx="2"/>
          </p:nvPr>
        </p:nvSpPr>
        <p:spPr>
          <a:xfrm>
            <a:off x="720000" y="539500"/>
            <a:ext cx="1488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07</a:t>
            </a:r>
            <a:endParaRPr dirty="0"/>
          </a:p>
        </p:txBody>
      </p:sp>
      <p:sp>
        <p:nvSpPr>
          <p:cNvPr id="238" name="Google Shape;238;p32"/>
          <p:cNvSpPr/>
          <p:nvPr/>
        </p:nvSpPr>
        <p:spPr>
          <a:xfrm>
            <a:off x="7904875" y="4069775"/>
            <a:ext cx="538800" cy="538800"/>
          </a:xfrm>
          <a:prstGeom prst="star12">
            <a:avLst>
              <a:gd name="adj" fmla="val 1868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Bildplatzhalter 8" descr="Ein Bild, das Person, Menschliches Gesicht, Kleidung, Mann enthält.&#10;&#10;Automatisch generierte Beschreibung">
            <a:extLst>
              <a:ext uri="{FF2B5EF4-FFF2-40B4-BE49-F238E27FC236}">
                <a16:creationId xmlns:a16="http://schemas.microsoft.com/office/drawing/2014/main" id="{F43AE55B-1A0F-4549-9731-746643E7C9F1}"/>
              </a:ext>
            </a:extLst>
          </p:cNvPr>
          <p:cNvPicPr>
            <a:picLocks noGrp="1" noChangeAspect="1"/>
          </p:cNvPicPr>
          <p:nvPr>
            <p:ph type="pic" idx="3"/>
          </p:nvPr>
        </p:nvPicPr>
        <p:blipFill rotWithShape="1">
          <a:blip r:embed="rId3"/>
          <a:srcRect l="339" t="-28134" r="3025" b="-16532"/>
          <a:stretch/>
        </p:blipFill>
        <p:spPr>
          <a:xfrm>
            <a:off x="5507709" y="402827"/>
            <a:ext cx="3141300" cy="3141300"/>
          </a:xfrm>
        </p:spPr>
      </p:pic>
      <p:sp>
        <p:nvSpPr>
          <p:cNvPr id="2" name="Foliennummernplatzhalter 1">
            <a:extLst>
              <a:ext uri="{FF2B5EF4-FFF2-40B4-BE49-F238E27FC236}">
                <a16:creationId xmlns:a16="http://schemas.microsoft.com/office/drawing/2014/main" id="{7D04ABC0-C6BD-30C3-7687-DC94213FCEBF}"/>
              </a:ext>
            </a:extLst>
          </p:cNvPr>
          <p:cNvSpPr>
            <a:spLocks noGrp="1"/>
          </p:cNvSpPr>
          <p:nvPr>
            <p:ph type="sldNum" sz="quarter" idx="10"/>
          </p:nvPr>
        </p:nvSpPr>
        <p:spPr/>
        <p:txBody>
          <a:bodyPr/>
          <a:lstStyle/>
          <a:p>
            <a:fld id="{59389E22-1A4B-41B3-A470-15C4FE97CB72}" type="slidenum">
              <a:rPr lang="de-DE" smtClean="0"/>
              <a:t>30</a:t>
            </a:fld>
            <a:endParaRPr lang="de-DE"/>
          </a:p>
        </p:txBody>
      </p:sp>
    </p:spTree>
    <p:extLst>
      <p:ext uri="{BB962C8B-B14F-4D97-AF65-F5344CB8AC3E}">
        <p14:creationId xmlns:p14="http://schemas.microsoft.com/office/powerpoint/2010/main" val="2697385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A76D6F-4DA4-E42B-0D48-15257C8CF433}"/>
              </a:ext>
            </a:extLst>
          </p:cNvPr>
          <p:cNvSpPr>
            <a:spLocks noGrp="1"/>
          </p:cNvSpPr>
          <p:nvPr>
            <p:ph type="title"/>
          </p:nvPr>
        </p:nvSpPr>
        <p:spPr/>
        <p:txBody>
          <a:bodyPr/>
          <a:lstStyle/>
          <a:p>
            <a:r>
              <a:rPr lang="de-DE" dirty="0"/>
              <a:t>Mehr…</a:t>
            </a:r>
          </a:p>
        </p:txBody>
      </p:sp>
      <p:sp>
        <p:nvSpPr>
          <p:cNvPr id="3" name="Textfeld 2">
            <a:extLst>
              <a:ext uri="{FF2B5EF4-FFF2-40B4-BE49-F238E27FC236}">
                <a16:creationId xmlns:a16="http://schemas.microsoft.com/office/drawing/2014/main" id="{654F8706-689D-2C49-4681-800EE422F397}"/>
              </a:ext>
            </a:extLst>
          </p:cNvPr>
          <p:cNvSpPr txBox="1"/>
          <p:nvPr/>
        </p:nvSpPr>
        <p:spPr>
          <a:xfrm>
            <a:off x="720000" y="1280160"/>
            <a:ext cx="7704000" cy="3300904"/>
          </a:xfrm>
          <a:prstGeom prst="rect">
            <a:avLst/>
          </a:prstGeom>
          <a:noFill/>
        </p:spPr>
        <p:txBody>
          <a:bodyPr wrap="square" rtlCol="0">
            <a:spAutoFit/>
          </a:bodyPr>
          <a:lstStyle/>
          <a:p>
            <a:r>
              <a:rPr lang="de-DE" dirty="0">
                <a:solidFill>
                  <a:schemeClr val="bg1">
                    <a:lumMod val="90000"/>
                  </a:schemeClr>
                </a:solidFill>
                <a:hlinkClick r:id="rId3"/>
              </a:rPr>
              <a:t>Zu Rauchen im Militär:</a:t>
            </a:r>
          </a:p>
          <a:p>
            <a:r>
              <a:rPr lang="de-DE" dirty="0">
                <a:solidFill>
                  <a:schemeClr val="bg1">
                    <a:lumMod val="90000"/>
                  </a:schemeClr>
                </a:solidFill>
                <a:hlinkClick r:id="rId3"/>
              </a:rPr>
              <a:t>https://de.wikibrief.org/wiki/Smoking_in_the_United_States_military</a:t>
            </a:r>
            <a:endParaRPr lang="de-DE" dirty="0">
              <a:solidFill>
                <a:schemeClr val="bg1">
                  <a:lumMod val="90000"/>
                </a:schemeClr>
              </a:solidFill>
            </a:endParaRPr>
          </a:p>
          <a:p>
            <a:endParaRPr lang="de-DE" dirty="0">
              <a:solidFill>
                <a:schemeClr val="bg1">
                  <a:lumMod val="90000"/>
                </a:schemeClr>
              </a:solidFill>
            </a:endParaRPr>
          </a:p>
          <a:p>
            <a:pPr marL="158750" marR="0" lvl="0" algn="l" defTabSz="914400" rtl="0" eaLnBrk="1" fontAlgn="auto" latinLnBrk="0" hangingPunct="1">
              <a:lnSpc>
                <a:spcPct val="100000"/>
              </a:lnSpc>
              <a:spcBef>
                <a:spcPts val="0"/>
              </a:spcBef>
              <a:spcAft>
                <a:spcPts val="0"/>
              </a:spcAft>
              <a:buClr>
                <a:srgbClr val="000000"/>
              </a:buClr>
              <a:buSzPts val="1100"/>
              <a:tabLst/>
              <a:defRPr/>
            </a:pPr>
            <a:r>
              <a:rPr lang="de-DE" sz="1100" dirty="0">
                <a:solidFill>
                  <a:schemeClr val="bg1"/>
                </a:solidFill>
              </a:rPr>
              <a:t>Aber woher kommt eigentlich die enge Verknüpfung des U.S. Militärs und dem Tabak?</a:t>
            </a:r>
          </a:p>
          <a:p>
            <a:pPr marL="901700" marR="0" lvl="1" indent="-285750" algn="l" defTabSz="914400" rtl="0" eaLnBrk="1" fontAlgn="auto" latinLnBrk="0" hangingPunct="1">
              <a:lnSpc>
                <a:spcPct val="100000"/>
              </a:lnSpc>
              <a:spcBef>
                <a:spcPts val="0"/>
              </a:spcBef>
              <a:spcAft>
                <a:spcPts val="0"/>
              </a:spcAft>
              <a:buClr>
                <a:schemeClr val="bg1"/>
              </a:buClr>
              <a:buSzPts val="1100"/>
              <a:buFont typeface="Arial" panose="020B0604020202020204" pitchFamily="34" charset="0"/>
              <a:buChar char="•"/>
              <a:tabLst/>
              <a:defRPr/>
            </a:pPr>
            <a:r>
              <a:rPr lang="de-DE" sz="1100" dirty="0">
                <a:solidFill>
                  <a:schemeClr val="bg1"/>
                </a:solidFill>
              </a:rPr>
              <a:t>Dazu muss man bis zu dem ersten Weltkrieg zurückgehen, da dort Zigarettenkonsum unter US Militärangehörigem dramatisch zunahm</a:t>
            </a:r>
          </a:p>
          <a:p>
            <a:pPr marL="901700" lvl="1" indent="-285750">
              <a:buClr>
                <a:schemeClr val="bg1"/>
              </a:buClr>
              <a:buSzPts val="1100"/>
              <a:buFont typeface="Arial" panose="020B0604020202020204" pitchFamily="34" charset="0"/>
              <a:buChar char="•"/>
              <a:defRPr/>
            </a:pPr>
            <a:r>
              <a:rPr lang="de-DE" sz="1100" dirty="0">
                <a:solidFill>
                  <a:schemeClr val="bg1"/>
                </a:solidFill>
              </a:rPr>
              <a:t>Kam daher, dass Tabakindustrie Zigaretten als Möglichkeit anpriesen, aktuellen Umständen psychologisch zu entkommen -&gt; steigerte Truppenmoral</a:t>
            </a:r>
          </a:p>
          <a:p>
            <a:pPr marL="901700" lvl="1" indent="-285750">
              <a:buClr>
                <a:schemeClr val="bg1"/>
              </a:buClr>
              <a:buSzPts val="1100"/>
              <a:buFont typeface="Arial" panose="020B0604020202020204" pitchFamily="34" charset="0"/>
              <a:buChar char="•"/>
              <a:defRPr/>
            </a:pPr>
            <a:r>
              <a:rPr lang="de-DE" sz="1100" dirty="0">
                <a:solidFill>
                  <a:schemeClr val="bg1"/>
                </a:solidFill>
              </a:rPr>
              <a:t>Während des 2. Weltkrieges weitere Förderung des Tabakkonsums, indem Tabakindustrie kostenlos Zigaretten an Militär verteilte</a:t>
            </a:r>
          </a:p>
          <a:p>
            <a:pPr marL="901700" lvl="1" indent="-285750">
              <a:buClr>
                <a:schemeClr val="bg1"/>
              </a:buClr>
              <a:buSzPts val="1100"/>
              <a:buFont typeface="Arial" panose="020B0604020202020204" pitchFamily="34" charset="0"/>
              <a:buChar char="•"/>
              <a:defRPr/>
            </a:pPr>
            <a:r>
              <a:rPr lang="de-DE" sz="1100" dirty="0">
                <a:solidFill>
                  <a:schemeClr val="bg1"/>
                </a:solidFill>
              </a:rPr>
              <a:t>Als immer mehr gesundheitliche Risiken aufkamen, versuchte das U.S. Verteidigungsministerium mit verschiedenen Kampagnen und Richtlinien die Raucherquote im Militär zu senken, doch ohne viel Erfolg. </a:t>
            </a:r>
          </a:p>
          <a:p>
            <a:pPr marL="901700" lvl="1" indent="-285750">
              <a:buClr>
                <a:schemeClr val="bg1"/>
              </a:buClr>
              <a:buSzPts val="1100"/>
              <a:buFont typeface="Arial" panose="020B0604020202020204" pitchFamily="34" charset="0"/>
              <a:buChar char="•"/>
              <a:defRPr/>
            </a:pPr>
            <a:r>
              <a:rPr lang="de-DE" sz="1100" dirty="0">
                <a:solidFill>
                  <a:schemeClr val="bg1"/>
                </a:solidFill>
              </a:rPr>
              <a:t>Junge Soldaten waren für Tabakindustrie optimale Zielgruppe, wenn diese süchtig nach Tabak werden, während der Militärzeit, würden diese auch nach dem Dienst noch Tabakprodukte kaufen</a:t>
            </a:r>
            <a:endParaRPr lang="de-DE" sz="1050" dirty="0">
              <a:solidFill>
                <a:schemeClr val="bg1"/>
              </a:solidFill>
            </a:endParaRPr>
          </a:p>
          <a:p>
            <a:pPr marL="787400" marR="0" lvl="1" indent="-171450" algn="l" defTabSz="914400" rtl="0" eaLnBrk="1" fontAlgn="auto" latinLnBrk="0" hangingPunct="1">
              <a:lnSpc>
                <a:spcPct val="100000"/>
              </a:lnSpc>
              <a:spcBef>
                <a:spcPts val="0"/>
              </a:spcBef>
              <a:spcAft>
                <a:spcPts val="0"/>
              </a:spcAft>
              <a:buClr>
                <a:schemeClr val="bg1"/>
              </a:buClr>
              <a:buSzPts val="1100"/>
              <a:buFont typeface="Arial" panose="020B0604020202020204" pitchFamily="34" charset="0"/>
              <a:buChar char="•"/>
              <a:tabLst/>
              <a:defRPr/>
            </a:pPr>
            <a:r>
              <a:rPr lang="de-DE" sz="1050" dirty="0">
                <a:solidFill>
                  <a:schemeClr val="bg1"/>
                </a:solidFill>
              </a:rPr>
              <a:t>   So überlegte sich die Tabaklobby einige Strategien, um den Richtlinien des Verteidigungsministeriums zu       entkommen und die Zustimmung der Soldaten zu gewinnen </a:t>
            </a:r>
          </a:p>
          <a:p>
            <a:pPr marL="787400" lvl="1" indent="-171450">
              <a:buClr>
                <a:schemeClr val="bg1"/>
              </a:buClr>
              <a:buSzPts val="1100"/>
              <a:buFont typeface="Arial" panose="020B0604020202020204" pitchFamily="34" charset="0"/>
              <a:buChar char="•"/>
              <a:defRPr/>
            </a:pPr>
            <a:r>
              <a:rPr lang="de-DE" sz="1050" dirty="0">
                <a:solidFill>
                  <a:schemeClr val="bg1"/>
                </a:solidFill>
              </a:rPr>
              <a:t>Und auch heute gibt es unter dem Militärpersonal relativ gesehen noch mehr Raucher als in der Zivilbevölkerung</a:t>
            </a:r>
            <a:endParaRPr lang="de-DE" sz="900" dirty="0">
              <a:solidFill>
                <a:schemeClr val="bg1"/>
              </a:solidFill>
            </a:endParaRPr>
          </a:p>
          <a:p>
            <a:endParaRPr lang="de-DE" dirty="0">
              <a:solidFill>
                <a:schemeClr val="bg1">
                  <a:lumMod val="90000"/>
                </a:schemeClr>
              </a:solidFill>
            </a:endParaRPr>
          </a:p>
        </p:txBody>
      </p:sp>
      <p:sp>
        <p:nvSpPr>
          <p:cNvPr id="4" name="Foliennummernplatzhalter 3">
            <a:extLst>
              <a:ext uri="{FF2B5EF4-FFF2-40B4-BE49-F238E27FC236}">
                <a16:creationId xmlns:a16="http://schemas.microsoft.com/office/drawing/2014/main" id="{59CA480E-3AC8-E5F4-26C9-E7410BF57B96}"/>
              </a:ext>
            </a:extLst>
          </p:cNvPr>
          <p:cNvSpPr>
            <a:spLocks noGrp="1"/>
          </p:cNvSpPr>
          <p:nvPr>
            <p:ph type="sldNum" sz="quarter" idx="10"/>
          </p:nvPr>
        </p:nvSpPr>
        <p:spPr/>
        <p:txBody>
          <a:bodyPr/>
          <a:lstStyle/>
          <a:p>
            <a:fld id="{59389E22-1A4B-41B3-A470-15C4FE97CB72}" type="slidenum">
              <a:rPr lang="de-DE" smtClean="0"/>
              <a:t>31</a:t>
            </a:fld>
            <a:endParaRPr lang="de-DE"/>
          </a:p>
        </p:txBody>
      </p:sp>
    </p:spTree>
    <p:extLst>
      <p:ext uri="{BB962C8B-B14F-4D97-AF65-F5344CB8AC3E}">
        <p14:creationId xmlns:p14="http://schemas.microsoft.com/office/powerpoint/2010/main" val="2943655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A64C6-114E-8189-CCF1-D8CB9E0DF087}"/>
              </a:ext>
            </a:extLst>
          </p:cNvPr>
          <p:cNvSpPr>
            <a:spLocks noGrp="1"/>
          </p:cNvSpPr>
          <p:nvPr>
            <p:ph type="title"/>
          </p:nvPr>
        </p:nvSpPr>
        <p:spPr/>
        <p:txBody>
          <a:bodyPr/>
          <a:lstStyle/>
          <a:p>
            <a:r>
              <a:rPr lang="de-DE" dirty="0"/>
              <a:t>Methodik</a:t>
            </a:r>
          </a:p>
        </p:txBody>
      </p:sp>
      <mc:AlternateContent xmlns:mc="http://schemas.openxmlformats.org/markup-compatibility/2006" xmlns:a14="http://schemas.microsoft.com/office/drawing/2010/main">
        <mc:Choice Requires="a14">
          <p:sp>
            <p:nvSpPr>
              <p:cNvPr id="4" name="Untertitel 3">
                <a:extLst>
                  <a:ext uri="{FF2B5EF4-FFF2-40B4-BE49-F238E27FC236}">
                    <a16:creationId xmlns:a16="http://schemas.microsoft.com/office/drawing/2014/main" id="{3F5EE693-338F-DDBF-A117-2C4A76310041}"/>
                  </a:ext>
                </a:extLst>
              </p:cNvPr>
              <p:cNvSpPr>
                <a:spLocks noGrp="1"/>
              </p:cNvSpPr>
              <p:nvPr>
                <p:ph type="subTitle" idx="2"/>
              </p:nvPr>
            </p:nvSpPr>
            <p:spPr/>
            <p:txBody>
              <a:bodyPr/>
              <a:lstStyle/>
              <a:p>
                <a:pPr>
                  <a:lnSpc>
                    <a:spcPct val="150000"/>
                  </a:lnSpc>
                </a:pPr>
                <a:endParaRPr lang="de-DE" dirty="0"/>
              </a:p>
              <a:p>
                <a:pPr>
                  <a:lnSpc>
                    <a:spcPct val="150000"/>
                  </a:lnSpc>
                </a:pPr>
                <a:r>
                  <a:rPr lang="de-DE" dirty="0"/>
                  <a:t>1. Stufe: </a:t>
                </a:r>
                <a14:m>
                  <m:oMath xmlns:m="http://schemas.openxmlformats.org/officeDocument/2006/math">
                    <m:acc>
                      <m:accPr>
                        <m:chr m:val="̂"/>
                        <m:ctrlPr>
                          <a:rPr lang="de-DE" i="1" dirty="0" smtClean="0">
                            <a:solidFill>
                              <a:schemeClr val="bg1"/>
                            </a:solidFill>
                            <a:latin typeface="Cambria Math" panose="02040503050406030204" pitchFamily="18" charset="0"/>
                          </a:rPr>
                        </m:ctrlPr>
                      </m:accPr>
                      <m:e>
                        <m:r>
                          <a:rPr lang="de-DE" b="0" i="1" dirty="0" smtClean="0">
                            <a:solidFill>
                              <a:schemeClr val="bg1"/>
                            </a:solidFill>
                            <a:latin typeface="Cambria Math" panose="02040503050406030204" pitchFamily="18" charset="0"/>
                          </a:rPr>
                          <m:t>𝑥</m:t>
                        </m:r>
                      </m:e>
                    </m:acc>
                    <m:r>
                      <a:rPr lang="de-DE" i="0" dirty="0">
                        <a:solidFill>
                          <a:schemeClr val="bg1"/>
                        </a:solidFill>
                        <a:latin typeface="Cambria Math" panose="02040503050406030204" pitchFamily="18" charset="0"/>
                      </a:rPr>
                      <m:t>=</m:t>
                    </m:r>
                    <m:sSub>
                      <m:sSubPr>
                        <m:ctrlPr>
                          <a:rPr lang="de-DE" i="1" dirty="0" smtClean="0">
                            <a:solidFill>
                              <a:schemeClr val="bg1"/>
                            </a:solidFill>
                            <a:latin typeface="Cambria Math" panose="02040503050406030204" pitchFamily="18" charset="0"/>
                          </a:rPr>
                        </m:ctrlPr>
                      </m:sSubPr>
                      <m:e>
                        <m:acc>
                          <m:accPr>
                            <m:chr m:val="̂"/>
                            <m:ctrlPr>
                              <a:rPr lang="de-DE" i="1" dirty="0" smtClean="0">
                                <a:solidFill>
                                  <a:schemeClr val="bg1"/>
                                </a:solidFill>
                                <a:latin typeface="Cambria Math" panose="02040503050406030204" pitchFamily="18" charset="0"/>
                              </a:rPr>
                            </m:ctrlPr>
                          </m:accPr>
                          <m:e>
                            <m:r>
                              <a:rPr lang="de-DE" b="0" i="1" dirty="0" smtClean="0">
                                <a:solidFill>
                                  <a:schemeClr val="bg1"/>
                                </a:solidFill>
                                <a:latin typeface="Cambria Math" panose="02040503050406030204" pitchFamily="18" charset="0"/>
                              </a:rPr>
                              <m:t>𝛽</m:t>
                            </m:r>
                          </m:e>
                        </m:acc>
                      </m:e>
                      <m:sub>
                        <m:r>
                          <a:rPr lang="de-DE" b="0" i="1" dirty="0" smtClean="0">
                            <a:solidFill>
                              <a:schemeClr val="bg1"/>
                            </a:solidFill>
                            <a:latin typeface="Cambria Math" panose="02040503050406030204" pitchFamily="18" charset="0"/>
                          </a:rPr>
                          <m:t>0</m:t>
                        </m:r>
                      </m:sub>
                    </m:sSub>
                    <m:r>
                      <a:rPr lang="de-DE" i="0" dirty="0">
                        <a:solidFill>
                          <a:schemeClr val="bg1"/>
                        </a:solidFill>
                        <a:latin typeface="Cambria Math" panose="02040503050406030204" pitchFamily="18" charset="0"/>
                      </a:rPr>
                      <m:t>+</m:t>
                    </m:r>
                    <m:sSub>
                      <m:sSubPr>
                        <m:ctrlPr>
                          <a:rPr lang="de-DE" i="1" dirty="0" smtClean="0">
                            <a:solidFill>
                              <a:schemeClr val="bg1"/>
                            </a:solidFill>
                            <a:latin typeface="Cambria Math" panose="02040503050406030204" pitchFamily="18" charset="0"/>
                          </a:rPr>
                        </m:ctrlPr>
                      </m:sSubPr>
                      <m:e>
                        <m:acc>
                          <m:accPr>
                            <m:chr m:val="̂"/>
                            <m:ctrlPr>
                              <a:rPr lang="de-DE" i="1" dirty="0">
                                <a:solidFill>
                                  <a:schemeClr val="bg1"/>
                                </a:solidFill>
                                <a:latin typeface="Cambria Math" panose="02040503050406030204" pitchFamily="18" charset="0"/>
                              </a:rPr>
                            </m:ctrlPr>
                          </m:accPr>
                          <m:e>
                            <m:r>
                              <a:rPr lang="de-DE" b="0" i="1" dirty="0" smtClean="0">
                                <a:solidFill>
                                  <a:schemeClr val="bg1"/>
                                </a:solidFill>
                                <a:latin typeface="Cambria Math" panose="02040503050406030204" pitchFamily="18" charset="0"/>
                              </a:rPr>
                              <m:t>𝛽</m:t>
                            </m:r>
                          </m:e>
                        </m:acc>
                      </m:e>
                      <m:sub>
                        <m:r>
                          <a:rPr lang="de-DE" i="0" dirty="0">
                            <a:solidFill>
                              <a:schemeClr val="bg1"/>
                            </a:solidFill>
                            <a:latin typeface="Cambria Math" panose="02040503050406030204" pitchFamily="18" charset="0"/>
                          </a:rPr>
                          <m:t>1</m:t>
                        </m:r>
                      </m:sub>
                    </m:sSub>
                    <m:r>
                      <a:rPr lang="de-DE" i="1" dirty="0">
                        <a:solidFill>
                          <a:schemeClr val="bg1"/>
                        </a:solidFill>
                        <a:latin typeface="Cambria Math" panose="02040503050406030204" pitchFamily="18" charset="0"/>
                      </a:rPr>
                      <m:t>𝑧</m:t>
                    </m:r>
                  </m:oMath>
                </a14:m>
                <a:endParaRPr lang="de-DE" dirty="0">
                  <a:solidFill>
                    <a:schemeClr val="bg1"/>
                  </a:solidFill>
                </a:endParaRPr>
              </a:p>
              <a:p>
                <a:pPr>
                  <a:lnSpc>
                    <a:spcPct val="150000"/>
                  </a:lnSpc>
                </a:pPr>
                <a:r>
                  <a:rPr lang="de-DE" dirty="0"/>
                  <a:t>2. Stufe:  </a:t>
                </a:r>
                <a14:m>
                  <m:oMath xmlns:m="http://schemas.openxmlformats.org/officeDocument/2006/math">
                    <m:r>
                      <a:rPr lang="de-DE" b="0" i="1" smtClean="0">
                        <a:latin typeface="Cambria Math" panose="02040503050406030204" pitchFamily="18" charset="0"/>
                      </a:rPr>
                      <m:t>𝑦</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𝛼</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𝛼</m:t>
                        </m:r>
                      </m:e>
                      <m:sub>
                        <m:r>
                          <a:rPr lang="de-DE" b="0" i="1" smtClean="0">
                            <a:latin typeface="Cambria Math" panose="02040503050406030204" pitchFamily="18" charset="0"/>
                          </a:rPr>
                          <m:t>1</m:t>
                        </m:r>
                      </m:sub>
                    </m:sSub>
                    <m:acc>
                      <m:accPr>
                        <m:chr m:val="̂"/>
                        <m:ctrlPr>
                          <a:rPr lang="de-DE" i="1" dirty="0">
                            <a:latin typeface="Cambria Math" panose="02040503050406030204" pitchFamily="18" charset="0"/>
                          </a:rPr>
                        </m:ctrlPr>
                      </m:accPr>
                      <m:e>
                        <m:r>
                          <a:rPr lang="de-DE" i="1" dirty="0">
                            <a:latin typeface="Cambria Math" panose="02040503050406030204" pitchFamily="18" charset="0"/>
                          </a:rPr>
                          <m:t>𝑥</m:t>
                        </m:r>
                      </m:e>
                    </m:acc>
                    <m:r>
                      <a:rPr lang="de-DE" b="0" i="0" dirty="0" smtClean="0">
                        <a:latin typeface="Cambria Math" panose="02040503050406030204" pitchFamily="18" charset="0"/>
                      </a:rPr>
                      <m:t>+</m:t>
                    </m:r>
                    <m:r>
                      <a:rPr lang="de-DE" b="0" i="1" dirty="0" smtClean="0">
                        <a:latin typeface="Cambria Math" panose="02040503050406030204" pitchFamily="18" charset="0"/>
                      </a:rPr>
                      <m:t>𝜀</m:t>
                    </m:r>
                  </m:oMath>
                </a14:m>
                <a:endParaRPr lang="de-DE" dirty="0"/>
              </a:p>
              <a:p>
                <a:pPr marL="139700" indent="0">
                  <a:buNone/>
                </a:pPr>
                <a:endParaRPr lang="de-DE" dirty="0"/>
              </a:p>
              <a:p>
                <a:r>
                  <a:rPr lang="de-DE" dirty="0"/>
                  <a:t>Bedingungen für z:</a:t>
                </a:r>
              </a:p>
              <a:p>
                <a:pPr marL="139700" indent="0">
                  <a:lnSpc>
                    <a:spcPct val="150000"/>
                  </a:lnSpc>
                  <a:buNone/>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𝑐𝑜𝑟</m:t>
                      </m:r>
                      <m:d>
                        <m:dPr>
                          <m:ctrlPr>
                            <a:rPr lang="de-DE" i="1">
                              <a:latin typeface="Cambria Math" panose="02040503050406030204" pitchFamily="18" charset="0"/>
                            </a:rPr>
                          </m:ctrlPr>
                        </m:dPr>
                        <m:e>
                          <m:r>
                            <a:rPr lang="de-DE" i="1">
                              <a:latin typeface="Cambria Math" panose="02040503050406030204" pitchFamily="18" charset="0"/>
                            </a:rPr>
                            <m:t>𝑧</m:t>
                          </m:r>
                          <m:r>
                            <a:rPr lang="de-DE" i="1">
                              <a:latin typeface="Cambria Math" panose="02040503050406030204" pitchFamily="18" charset="0"/>
                            </a:rPr>
                            <m:t>,</m:t>
                          </m:r>
                          <m:r>
                            <a:rPr lang="de-DE" b="0" i="1" smtClean="0">
                              <a:latin typeface="Cambria Math" panose="02040503050406030204" pitchFamily="18" charset="0"/>
                            </a:rPr>
                            <m:t>𝑥</m:t>
                          </m:r>
                        </m:e>
                      </m:d>
                      <m:r>
                        <a:rPr lang="de-DE" b="0" i="1" smtClean="0">
                          <a:latin typeface="Cambria Math" panose="02040503050406030204" pitchFamily="18" charset="0"/>
                        </a:rPr>
                        <m:t>≠0</m:t>
                      </m:r>
                      <m:r>
                        <m:rPr>
                          <m:lit/>
                        </m:rPr>
                        <a:rPr lang="de-DE" b="0" i="1" smtClean="0">
                          <a:latin typeface="Cambria Math" panose="02040503050406030204" pitchFamily="18" charset="0"/>
                        </a:rPr>
                        <m:t> </m:t>
                      </m:r>
                    </m:oMath>
                  </m:oMathPara>
                </a14:m>
                <a:endParaRPr lang="de-DE" i="1" dirty="0">
                  <a:latin typeface="Cambria Math" panose="02040503050406030204" pitchFamily="18" charset="0"/>
                </a:endParaRPr>
              </a:p>
              <a:p>
                <a:pPr marL="139700" indent="0">
                  <a:lnSpc>
                    <a:spcPct val="150000"/>
                  </a:lnSpc>
                  <a:buNone/>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𝑐𝑜𝑟</m:t>
                      </m:r>
                      <m:d>
                        <m:dPr>
                          <m:ctrlPr>
                            <a:rPr lang="de-DE" b="0" i="1" smtClean="0">
                              <a:latin typeface="Cambria Math" panose="02040503050406030204" pitchFamily="18" charset="0"/>
                            </a:rPr>
                          </m:ctrlPr>
                        </m:dPr>
                        <m:e>
                          <m:r>
                            <a:rPr lang="de-DE" b="0" i="1" smtClean="0">
                              <a:latin typeface="Cambria Math" panose="02040503050406030204" pitchFamily="18" charset="0"/>
                            </a:rPr>
                            <m:t>𝑧</m:t>
                          </m:r>
                          <m:r>
                            <a:rPr lang="de-DE" b="0" i="1" smtClean="0">
                              <a:latin typeface="Cambria Math" panose="02040503050406030204" pitchFamily="18" charset="0"/>
                            </a:rPr>
                            <m:t>,</m:t>
                          </m:r>
                          <m:r>
                            <a:rPr lang="de-DE" b="0" i="1" smtClean="0">
                              <a:latin typeface="Cambria Math" panose="02040503050406030204" pitchFamily="18" charset="0"/>
                            </a:rPr>
                            <m:t>𝜀</m:t>
                          </m:r>
                        </m:e>
                      </m:d>
                      <m:r>
                        <a:rPr lang="de-DE" b="0" i="1" smtClean="0">
                          <a:latin typeface="Cambria Math" panose="02040503050406030204" pitchFamily="18" charset="0"/>
                        </a:rPr>
                        <m:t>=0</m:t>
                      </m:r>
                    </m:oMath>
                  </m:oMathPara>
                </a14:m>
                <a:endParaRPr lang="de-DE" i="1" dirty="0">
                  <a:latin typeface="Cambria Math" panose="02040503050406030204" pitchFamily="18" charset="0"/>
                </a:endParaRPr>
              </a:p>
              <a:p>
                <a:endParaRPr lang="de-DE" dirty="0"/>
              </a:p>
            </p:txBody>
          </p:sp>
        </mc:Choice>
        <mc:Fallback xmlns="">
          <p:sp>
            <p:nvSpPr>
              <p:cNvPr id="4" name="Untertitel 3">
                <a:extLst>
                  <a:ext uri="{FF2B5EF4-FFF2-40B4-BE49-F238E27FC236}">
                    <a16:creationId xmlns:a16="http://schemas.microsoft.com/office/drawing/2014/main" id="{3F5EE693-338F-DDBF-A117-2C4A76310041}"/>
                  </a:ext>
                </a:extLst>
              </p:cNvPr>
              <p:cNvSpPr>
                <a:spLocks noGrp="1" noRot="1" noChangeAspect="1" noMove="1" noResize="1" noEditPoints="1" noAdjustHandles="1" noChangeArrowheads="1" noChangeShapeType="1" noTextEdit="1"/>
              </p:cNvSpPr>
              <p:nvPr>
                <p:ph type="subTitle" idx="2"/>
              </p:nvPr>
            </p:nvSpPr>
            <p:spPr>
              <a:blipFill>
                <a:blip r:embed="rId3"/>
                <a:stretch>
                  <a:fillRect/>
                </a:stretch>
              </a:blipFill>
            </p:spPr>
            <p:txBody>
              <a:bodyPr/>
              <a:lstStyle/>
              <a:p>
                <a:r>
                  <a:rPr lang="de-DE">
                    <a:noFill/>
                  </a:rPr>
                  <a:t> </a:t>
                </a:r>
              </a:p>
            </p:txBody>
          </p:sp>
        </mc:Fallback>
      </mc:AlternateContent>
      <p:sp>
        <p:nvSpPr>
          <p:cNvPr id="5" name="Untertitel 4">
            <a:extLst>
              <a:ext uri="{FF2B5EF4-FFF2-40B4-BE49-F238E27FC236}">
                <a16:creationId xmlns:a16="http://schemas.microsoft.com/office/drawing/2014/main" id="{FEC0EC93-0367-5BDC-0056-C455EADC337B}"/>
              </a:ext>
            </a:extLst>
          </p:cNvPr>
          <p:cNvSpPr>
            <a:spLocks noGrp="1"/>
          </p:cNvSpPr>
          <p:nvPr>
            <p:ph type="subTitle" idx="3"/>
          </p:nvPr>
        </p:nvSpPr>
        <p:spPr>
          <a:xfrm>
            <a:off x="726675" y="1214350"/>
            <a:ext cx="3698100" cy="572700"/>
          </a:xfrm>
        </p:spPr>
        <p:txBody>
          <a:bodyPr/>
          <a:lstStyle/>
          <a:p>
            <a:r>
              <a:rPr lang="de-DE" sz="1400" dirty="0" err="1"/>
              <a:t>Instrumentalvaribalenschätzer</a:t>
            </a:r>
            <a:endParaRPr lang="de-DE" sz="1400" dirty="0"/>
          </a:p>
          <a:p>
            <a:r>
              <a:rPr lang="de-DE" sz="1400" dirty="0"/>
              <a:t>(TSLS)</a:t>
            </a:r>
          </a:p>
        </p:txBody>
      </p:sp>
      <p:sp>
        <p:nvSpPr>
          <p:cNvPr id="6" name="Untertitel 5">
            <a:extLst>
              <a:ext uri="{FF2B5EF4-FFF2-40B4-BE49-F238E27FC236}">
                <a16:creationId xmlns:a16="http://schemas.microsoft.com/office/drawing/2014/main" id="{6AA19190-E4DA-A19B-A2D8-21960F3AEE86}"/>
              </a:ext>
            </a:extLst>
          </p:cNvPr>
          <p:cNvSpPr>
            <a:spLocks noGrp="1"/>
          </p:cNvSpPr>
          <p:nvPr>
            <p:ph type="subTitle" idx="4"/>
          </p:nvPr>
        </p:nvSpPr>
        <p:spPr>
          <a:xfrm>
            <a:off x="4719227" y="1214350"/>
            <a:ext cx="3956050" cy="440388"/>
          </a:xfrm>
        </p:spPr>
        <p:txBody>
          <a:bodyPr/>
          <a:lstStyle/>
          <a:p>
            <a:r>
              <a:rPr lang="de-DE" sz="1400" dirty="0"/>
              <a:t>Differenzen-von-Differenzen-Ansatz</a:t>
            </a:r>
          </a:p>
        </p:txBody>
      </p:sp>
      <p:pic>
        <p:nvPicPr>
          <p:cNvPr id="7" name="Picture 9" descr="A picture containing line, parallel, diagram, plot&#10;&#10;Description automatically generated">
            <a:extLst>
              <a:ext uri="{FF2B5EF4-FFF2-40B4-BE49-F238E27FC236}">
                <a16:creationId xmlns:a16="http://schemas.microsoft.com/office/drawing/2014/main" id="{5420732F-BD82-88B0-2224-4E0E11DB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4093" y="1787050"/>
            <a:ext cx="2966318" cy="2848317"/>
          </a:xfrm>
          <a:prstGeom prst="rect">
            <a:avLst/>
          </a:prstGeom>
        </p:spPr>
      </p:pic>
      <p:sp>
        <p:nvSpPr>
          <p:cNvPr id="8" name="Textfeld 7">
            <a:extLst>
              <a:ext uri="{FF2B5EF4-FFF2-40B4-BE49-F238E27FC236}">
                <a16:creationId xmlns:a16="http://schemas.microsoft.com/office/drawing/2014/main" id="{7008518E-FFFE-49DF-9B4F-A1870C70AF6D}"/>
              </a:ext>
            </a:extLst>
          </p:cNvPr>
          <p:cNvSpPr txBox="1"/>
          <p:nvPr/>
        </p:nvSpPr>
        <p:spPr>
          <a:xfrm>
            <a:off x="5146899" y="4672550"/>
            <a:ext cx="1763624" cy="169277"/>
          </a:xfrm>
          <a:prstGeom prst="rect">
            <a:avLst/>
          </a:prstGeom>
          <a:noFill/>
        </p:spPr>
        <p:txBody>
          <a:bodyPr wrap="none" rtlCol="0">
            <a:spAutoFit/>
          </a:bodyPr>
          <a:lstStyle/>
          <a:p>
            <a:r>
              <a:rPr lang="de-DE" sz="500" dirty="0">
                <a:solidFill>
                  <a:schemeClr val="bg1"/>
                </a:solidFill>
              </a:rPr>
              <a:t>Quelle: Wikipedia – Differenzen-von-Differenzen-Ansatz</a:t>
            </a:r>
          </a:p>
        </p:txBody>
      </p:sp>
      <mc:AlternateContent xmlns:mc="http://schemas.openxmlformats.org/markup-compatibility/2006" xmlns:a14="http://schemas.microsoft.com/office/drawing/2010/main">
        <mc:Choice Requires="a14">
          <p:sp>
            <p:nvSpPr>
              <p:cNvPr id="9" name="TextBox 4">
                <a:extLst>
                  <a:ext uri="{FF2B5EF4-FFF2-40B4-BE49-F238E27FC236}">
                    <a16:creationId xmlns:a16="http://schemas.microsoft.com/office/drawing/2014/main" id="{695BABE5-7902-146E-B16F-B8868506B6AF}"/>
                  </a:ext>
                </a:extLst>
              </p:cNvPr>
              <p:cNvSpPr txBox="1"/>
              <p:nvPr/>
            </p:nvSpPr>
            <p:spPr>
              <a:xfrm>
                <a:off x="515941" y="1875953"/>
                <a:ext cx="2544680"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panose="02040503050406030204" pitchFamily="18" charset="0"/>
                        </a:rPr>
                        <m:t>𝑦</m:t>
                      </m:r>
                      <m:r>
                        <a:rPr lang="de-DE" b="0" i="1" smtClean="0">
                          <a:solidFill>
                            <a:schemeClr val="bg1"/>
                          </a:solidFill>
                          <a:latin typeface="Cambria Math" panose="02040503050406030204" pitchFamily="18" charset="0"/>
                        </a:rPr>
                        <m:t>=</m:t>
                      </m:r>
                      <m:sSub>
                        <m:sSubPr>
                          <m:ctrlPr>
                            <a:rPr lang="de-DE" b="0" i="1" smtClean="0">
                              <a:solidFill>
                                <a:schemeClr val="bg1"/>
                              </a:solidFill>
                              <a:latin typeface="Cambria Math" panose="02040503050406030204" pitchFamily="18" charset="0"/>
                            </a:rPr>
                          </m:ctrlPr>
                        </m:sSubPr>
                        <m:e>
                          <m:r>
                            <a:rPr lang="de-DE" b="0" i="1" smtClean="0">
                              <a:solidFill>
                                <a:schemeClr val="bg1"/>
                              </a:solidFill>
                              <a:latin typeface="Cambria Math" panose="02040503050406030204" pitchFamily="18" charset="0"/>
                            </a:rPr>
                            <m:t>𝛼</m:t>
                          </m:r>
                        </m:e>
                        <m:sub>
                          <m:r>
                            <a:rPr lang="de-DE" b="0" i="1" smtClean="0">
                              <a:solidFill>
                                <a:schemeClr val="bg1"/>
                              </a:solidFill>
                              <a:latin typeface="Cambria Math" panose="02040503050406030204" pitchFamily="18" charset="0"/>
                            </a:rPr>
                            <m:t>0</m:t>
                          </m:r>
                        </m:sub>
                      </m:sSub>
                      <m:r>
                        <a:rPr lang="de-DE" b="0" i="1" smtClean="0">
                          <a:solidFill>
                            <a:schemeClr val="bg1"/>
                          </a:solidFill>
                          <a:latin typeface="Cambria Math" panose="02040503050406030204" pitchFamily="18" charset="0"/>
                        </a:rPr>
                        <m:t>+</m:t>
                      </m:r>
                      <m:sSub>
                        <m:sSubPr>
                          <m:ctrlPr>
                            <a:rPr lang="de-DE" b="0" i="1" smtClean="0">
                              <a:solidFill>
                                <a:schemeClr val="bg1"/>
                              </a:solidFill>
                              <a:latin typeface="Cambria Math" panose="02040503050406030204" pitchFamily="18" charset="0"/>
                            </a:rPr>
                          </m:ctrlPr>
                        </m:sSubPr>
                        <m:e>
                          <m:r>
                            <a:rPr lang="de-DE" b="0" i="1" smtClean="0">
                              <a:solidFill>
                                <a:schemeClr val="bg1"/>
                              </a:solidFill>
                              <a:latin typeface="Cambria Math" panose="02040503050406030204" pitchFamily="18" charset="0"/>
                            </a:rPr>
                            <m:t>𝛼</m:t>
                          </m:r>
                        </m:e>
                        <m:sub>
                          <m:r>
                            <a:rPr lang="de-DE" b="0" i="1" smtClean="0">
                              <a:solidFill>
                                <a:schemeClr val="bg1"/>
                              </a:solidFill>
                              <a:latin typeface="Cambria Math" panose="02040503050406030204" pitchFamily="18" charset="0"/>
                            </a:rPr>
                            <m:t>1</m:t>
                          </m:r>
                        </m:sub>
                      </m:sSub>
                      <m:r>
                        <a:rPr lang="de-DE" b="0" i="1" smtClean="0">
                          <a:solidFill>
                            <a:schemeClr val="bg1"/>
                          </a:solidFill>
                          <a:latin typeface="Cambria Math" panose="02040503050406030204" pitchFamily="18" charset="0"/>
                        </a:rPr>
                        <m:t>𝑥</m:t>
                      </m:r>
                      <m:r>
                        <a:rPr lang="de-DE" b="0" i="1" smtClean="0">
                          <a:solidFill>
                            <a:schemeClr val="bg1"/>
                          </a:solidFill>
                          <a:latin typeface="Cambria Math" panose="02040503050406030204" pitchFamily="18" charset="0"/>
                        </a:rPr>
                        <m:t>+ </m:t>
                      </m:r>
                      <m:r>
                        <m:rPr>
                          <m:sty m:val="p"/>
                        </m:rPr>
                        <a:rPr lang="de-DE" b="0" i="1" smtClean="0">
                          <a:solidFill>
                            <a:schemeClr val="bg1"/>
                          </a:solidFill>
                          <a:latin typeface="Cambria Math" panose="02040503050406030204" pitchFamily="18" charset="0"/>
                        </a:rPr>
                        <m:t>ε</m:t>
                      </m:r>
                    </m:oMath>
                  </m:oMathPara>
                </a14:m>
                <a:endParaRPr lang="de-DE" sz="1800" b="0" dirty="0"/>
              </a:p>
            </p:txBody>
          </p:sp>
        </mc:Choice>
        <mc:Fallback xmlns="">
          <p:sp>
            <p:nvSpPr>
              <p:cNvPr id="9" name="TextBox 4">
                <a:extLst>
                  <a:ext uri="{FF2B5EF4-FFF2-40B4-BE49-F238E27FC236}">
                    <a16:creationId xmlns:a16="http://schemas.microsoft.com/office/drawing/2014/main" id="{695BABE5-7902-146E-B16F-B8868506B6AF}"/>
                  </a:ext>
                </a:extLst>
              </p:cNvPr>
              <p:cNvSpPr txBox="1">
                <a:spLocks noRot="1" noChangeAspect="1" noMove="1" noResize="1" noEditPoints="1" noAdjustHandles="1" noChangeArrowheads="1" noChangeShapeType="1" noTextEdit="1"/>
              </p:cNvSpPr>
              <p:nvPr/>
            </p:nvSpPr>
            <p:spPr>
              <a:xfrm>
                <a:off x="515941" y="1875953"/>
                <a:ext cx="2544680" cy="215444"/>
              </a:xfrm>
              <a:prstGeom prst="rect">
                <a:avLst/>
              </a:prstGeom>
              <a:blipFill>
                <a:blip r:embed="rId5"/>
                <a:stretch>
                  <a:fillRect b="-25714"/>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Box 5">
                <a:extLst>
                  <a:ext uri="{FF2B5EF4-FFF2-40B4-BE49-F238E27FC236}">
                    <a16:creationId xmlns:a16="http://schemas.microsoft.com/office/drawing/2014/main" id="{F64C9019-6F73-AA36-4C72-A4CDA48DA160}"/>
                  </a:ext>
                </a:extLst>
              </p:cNvPr>
              <p:cNvSpPr txBox="1"/>
              <p:nvPr/>
            </p:nvSpPr>
            <p:spPr>
              <a:xfrm>
                <a:off x="2818372" y="1882329"/>
                <a:ext cx="104958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panose="02040503050406030204" pitchFamily="18" charset="0"/>
                        </a:rPr>
                        <m:t>𝑐𝑜𝑟</m:t>
                      </m:r>
                      <m:d>
                        <m:dPr>
                          <m:ctrlPr>
                            <a:rPr lang="de-DE" b="0" i="1" smtClean="0">
                              <a:solidFill>
                                <a:schemeClr val="bg1"/>
                              </a:solidFill>
                              <a:latin typeface="Cambria Math" panose="02040503050406030204" pitchFamily="18" charset="0"/>
                            </a:rPr>
                          </m:ctrlPr>
                        </m:dPr>
                        <m:e>
                          <m:r>
                            <a:rPr lang="de-DE" b="0" i="1" smtClean="0">
                              <a:solidFill>
                                <a:schemeClr val="bg1"/>
                              </a:solidFill>
                              <a:latin typeface="Cambria Math" panose="02040503050406030204" pitchFamily="18" charset="0"/>
                            </a:rPr>
                            <m:t>𝑥</m:t>
                          </m:r>
                          <m:r>
                            <a:rPr lang="de-DE" b="0" i="1" smtClean="0">
                              <a:solidFill>
                                <a:schemeClr val="bg1"/>
                              </a:solidFill>
                              <a:latin typeface="Cambria Math" panose="02040503050406030204" pitchFamily="18" charset="0"/>
                            </a:rPr>
                            <m:t>, </m:t>
                          </m:r>
                          <m:r>
                            <m:rPr>
                              <m:sty m:val="p"/>
                            </m:rPr>
                            <a:rPr lang="de-DE" b="0" i="1" smtClean="0">
                              <a:solidFill>
                                <a:schemeClr val="bg1"/>
                              </a:solidFill>
                              <a:latin typeface="Cambria Math" panose="02040503050406030204" pitchFamily="18" charset="0"/>
                            </a:rPr>
                            <m:t>ε</m:t>
                          </m:r>
                        </m:e>
                      </m:d>
                      <m:r>
                        <a:rPr lang="de-DE" b="0" i="1" smtClean="0">
                          <a:solidFill>
                            <a:schemeClr val="bg1"/>
                          </a:solidFill>
                          <a:latin typeface="Cambria Math" panose="02040503050406030204" pitchFamily="18" charset="0"/>
                        </a:rPr>
                        <m:t>≠0</m:t>
                      </m:r>
                    </m:oMath>
                  </m:oMathPara>
                </a14:m>
                <a:endParaRPr lang="de-DE" dirty="0">
                  <a:solidFill>
                    <a:schemeClr val="bg1"/>
                  </a:solidFill>
                </a:endParaRPr>
              </a:p>
            </p:txBody>
          </p:sp>
        </mc:Choice>
        <mc:Fallback xmlns="">
          <p:sp>
            <p:nvSpPr>
              <p:cNvPr id="10" name="TextBox 5">
                <a:extLst>
                  <a:ext uri="{FF2B5EF4-FFF2-40B4-BE49-F238E27FC236}">
                    <a16:creationId xmlns:a16="http://schemas.microsoft.com/office/drawing/2014/main" id="{F64C9019-6F73-AA36-4C72-A4CDA48DA160}"/>
                  </a:ext>
                </a:extLst>
              </p:cNvPr>
              <p:cNvSpPr txBox="1">
                <a:spLocks noRot="1" noChangeAspect="1" noMove="1" noResize="1" noEditPoints="1" noAdjustHandles="1" noChangeArrowheads="1" noChangeShapeType="1" noTextEdit="1"/>
              </p:cNvSpPr>
              <p:nvPr/>
            </p:nvSpPr>
            <p:spPr>
              <a:xfrm>
                <a:off x="2818372" y="1882329"/>
                <a:ext cx="1049583" cy="215444"/>
              </a:xfrm>
              <a:prstGeom prst="rect">
                <a:avLst/>
              </a:prstGeom>
              <a:blipFill>
                <a:blip r:embed="rId6"/>
                <a:stretch>
                  <a:fillRect l="-1156" r="-2312" b="-8571"/>
                </a:stretch>
              </a:blipFill>
            </p:spPr>
            <p:txBody>
              <a:bodyPr/>
              <a:lstStyle/>
              <a:p>
                <a:r>
                  <a:rPr lang="de-DE">
                    <a:noFill/>
                  </a:rPr>
                  <a:t> </a:t>
                </a:r>
              </a:p>
            </p:txBody>
          </p:sp>
        </mc:Fallback>
      </mc:AlternateContent>
      <p:sp>
        <p:nvSpPr>
          <p:cNvPr id="3" name="Foliennummernplatzhalter 2">
            <a:extLst>
              <a:ext uri="{FF2B5EF4-FFF2-40B4-BE49-F238E27FC236}">
                <a16:creationId xmlns:a16="http://schemas.microsoft.com/office/drawing/2014/main" id="{A5D1F892-CF05-5018-A90A-F3C7B452604B}"/>
              </a:ext>
            </a:extLst>
          </p:cNvPr>
          <p:cNvSpPr>
            <a:spLocks noGrp="1"/>
          </p:cNvSpPr>
          <p:nvPr>
            <p:ph type="sldNum" sz="quarter" idx="10"/>
          </p:nvPr>
        </p:nvSpPr>
        <p:spPr/>
        <p:txBody>
          <a:bodyPr/>
          <a:lstStyle/>
          <a:p>
            <a:fld id="{59389E22-1A4B-41B3-A470-15C4FE97CB72}" type="slidenum">
              <a:rPr lang="de-DE" smtClean="0"/>
              <a:t>32</a:t>
            </a:fld>
            <a:endParaRPr lang="de-DE"/>
          </a:p>
        </p:txBody>
      </p:sp>
    </p:spTree>
    <p:extLst>
      <p:ext uri="{BB962C8B-B14F-4D97-AF65-F5344CB8AC3E}">
        <p14:creationId xmlns:p14="http://schemas.microsoft.com/office/powerpoint/2010/main" val="3398697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342F29A-14B4-9CEB-E010-7D93B672FB73}"/>
              </a:ext>
            </a:extLst>
          </p:cNvPr>
          <p:cNvSpPr>
            <a:spLocks noGrp="1"/>
          </p:cNvSpPr>
          <p:nvPr>
            <p:ph type="sldNum" sz="quarter" idx="10"/>
          </p:nvPr>
        </p:nvSpPr>
        <p:spPr/>
        <p:txBody>
          <a:bodyPr/>
          <a:lstStyle/>
          <a:p>
            <a:fld id="{59389E22-1A4B-41B3-A470-15C4FE97CB72}" type="slidenum">
              <a:rPr lang="de-DE" smtClean="0"/>
              <a:t>33</a:t>
            </a:fld>
            <a:endParaRPr lang="de-DE"/>
          </a:p>
        </p:txBody>
      </p:sp>
      <p:pic>
        <p:nvPicPr>
          <p:cNvPr id="7" name="Grafik 6">
            <a:extLst>
              <a:ext uri="{FF2B5EF4-FFF2-40B4-BE49-F238E27FC236}">
                <a16:creationId xmlns:a16="http://schemas.microsoft.com/office/drawing/2014/main" id="{89CE8C04-6821-FD23-2F2F-F00F6463F1A0}"/>
              </a:ext>
            </a:extLst>
          </p:cNvPr>
          <p:cNvPicPr>
            <a:picLocks noChangeAspect="1"/>
          </p:cNvPicPr>
          <p:nvPr/>
        </p:nvPicPr>
        <p:blipFill>
          <a:blip r:embed="rId2"/>
          <a:stretch>
            <a:fillRect/>
          </a:stretch>
        </p:blipFill>
        <p:spPr>
          <a:xfrm>
            <a:off x="1447639" y="569697"/>
            <a:ext cx="6248721" cy="4197566"/>
          </a:xfrm>
          <a:prstGeom prst="rect">
            <a:avLst/>
          </a:prstGeom>
        </p:spPr>
      </p:pic>
    </p:spTree>
    <p:extLst>
      <p:ext uri="{BB962C8B-B14F-4D97-AF65-F5344CB8AC3E}">
        <p14:creationId xmlns:p14="http://schemas.microsoft.com/office/powerpoint/2010/main" val="2332288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9D22C-DAAE-A935-532D-B3081732DAF7}"/>
              </a:ext>
            </a:extLst>
          </p:cNvPr>
          <p:cNvSpPr>
            <a:spLocks noGrp="1"/>
          </p:cNvSpPr>
          <p:nvPr>
            <p:ph type="title"/>
          </p:nvPr>
        </p:nvSpPr>
        <p:spPr/>
        <p:txBody>
          <a:bodyPr/>
          <a:lstStyle/>
          <a:p>
            <a:r>
              <a:rPr lang="de-DE" sz="2400" dirty="0"/>
              <a:t>Invalidenrate</a:t>
            </a:r>
            <a:br>
              <a:rPr lang="de-DE" sz="1400" dirty="0"/>
            </a:br>
            <a:br>
              <a:rPr lang="de-DE" dirty="0"/>
            </a:br>
            <a:endParaRPr lang="de-DE" dirty="0"/>
          </a:p>
        </p:txBody>
      </p:sp>
      <p:pic>
        <p:nvPicPr>
          <p:cNvPr id="4" name="Grafik 3">
            <a:extLst>
              <a:ext uri="{FF2B5EF4-FFF2-40B4-BE49-F238E27FC236}">
                <a16:creationId xmlns:a16="http://schemas.microsoft.com/office/drawing/2014/main" id="{5A0A42CA-A123-B259-1103-5F5318E9DB4A}"/>
              </a:ext>
            </a:extLst>
          </p:cNvPr>
          <p:cNvPicPr>
            <a:picLocks noChangeAspect="1"/>
          </p:cNvPicPr>
          <p:nvPr/>
        </p:nvPicPr>
        <p:blipFill>
          <a:blip r:embed="rId3"/>
          <a:stretch>
            <a:fillRect/>
          </a:stretch>
        </p:blipFill>
        <p:spPr>
          <a:xfrm>
            <a:off x="1071692" y="1017725"/>
            <a:ext cx="7166700" cy="3562974"/>
          </a:xfrm>
          <a:prstGeom prst="rect">
            <a:avLst/>
          </a:prstGeom>
        </p:spPr>
      </p:pic>
      <p:sp>
        <p:nvSpPr>
          <p:cNvPr id="3" name="Textfeld 2">
            <a:extLst>
              <a:ext uri="{FF2B5EF4-FFF2-40B4-BE49-F238E27FC236}">
                <a16:creationId xmlns:a16="http://schemas.microsoft.com/office/drawing/2014/main" id="{9A8D2EB3-C59D-9EC2-D827-CC55569C6A5F}"/>
              </a:ext>
            </a:extLst>
          </p:cNvPr>
          <p:cNvSpPr txBox="1"/>
          <p:nvPr/>
        </p:nvSpPr>
        <p:spPr>
          <a:xfrm>
            <a:off x="994320" y="4639017"/>
            <a:ext cx="4179660" cy="246221"/>
          </a:xfrm>
          <a:prstGeom prst="rect">
            <a:avLst/>
          </a:prstGeom>
          <a:noFill/>
        </p:spPr>
        <p:txBody>
          <a:bodyPr wrap="square" rtlCol="0">
            <a:spAutoFit/>
          </a:bodyPr>
          <a:lstStyle/>
          <a:p>
            <a:r>
              <a:rPr lang="en-GB" sz="500" i="0" u="none" strike="noStrike" baseline="0" dirty="0">
                <a:solidFill>
                  <a:schemeClr val="bg1"/>
                </a:solidFill>
                <a:latin typeface="HelveticaNeue-Roman"/>
              </a:rPr>
              <a:t>K. Bedard, O. </a:t>
            </a:r>
            <a:r>
              <a:rPr lang="en-GB" sz="500" i="0" u="none" strike="noStrike" baseline="0" dirty="0" err="1">
                <a:solidFill>
                  <a:schemeClr val="bg1"/>
                </a:solidFill>
                <a:latin typeface="HelveticaNeue-Roman"/>
              </a:rPr>
              <a:t>Deschênes,</a:t>
            </a:r>
            <a:r>
              <a:rPr lang="en-GB" sz="500" i="1" u="none" strike="noStrike" baseline="0" dirty="0" err="1">
                <a:solidFill>
                  <a:schemeClr val="bg1"/>
                </a:solidFill>
                <a:latin typeface="HelveticaNeue-Roman"/>
              </a:rPr>
              <a:t>The</a:t>
            </a:r>
            <a:r>
              <a:rPr lang="en-GB" sz="500" i="1" u="none" strike="noStrike" baseline="0" dirty="0">
                <a:solidFill>
                  <a:schemeClr val="bg1"/>
                </a:solidFill>
                <a:latin typeface="HelveticaNeue-Roman"/>
              </a:rPr>
              <a:t> Long-Term Impact of Military Service on Health: Evidence from World War II and Korean War Veterans</a:t>
            </a:r>
            <a:endParaRPr lang="de-DE" sz="500" i="1" dirty="0">
              <a:solidFill>
                <a:schemeClr val="bg1"/>
              </a:solidFill>
            </a:endParaRPr>
          </a:p>
          <a:p>
            <a:endParaRPr lang="de-DE" sz="500" i="1" dirty="0">
              <a:solidFill>
                <a:schemeClr val="bg1"/>
              </a:solidFill>
            </a:endParaRPr>
          </a:p>
        </p:txBody>
      </p:sp>
      <p:sp>
        <p:nvSpPr>
          <p:cNvPr id="5" name="Foliennummernplatzhalter 4">
            <a:extLst>
              <a:ext uri="{FF2B5EF4-FFF2-40B4-BE49-F238E27FC236}">
                <a16:creationId xmlns:a16="http://schemas.microsoft.com/office/drawing/2014/main" id="{06B5CD1B-02CF-EC84-5EE3-6D14946B2D8F}"/>
              </a:ext>
            </a:extLst>
          </p:cNvPr>
          <p:cNvSpPr>
            <a:spLocks noGrp="1"/>
          </p:cNvSpPr>
          <p:nvPr>
            <p:ph type="sldNum" sz="quarter" idx="16"/>
          </p:nvPr>
        </p:nvSpPr>
        <p:spPr/>
        <p:txBody>
          <a:bodyPr/>
          <a:lstStyle/>
          <a:p>
            <a:fld id="{59389E22-1A4B-41B3-A470-15C4FE97CB72}" type="slidenum">
              <a:rPr lang="de-DE" smtClean="0"/>
              <a:t>34</a:t>
            </a:fld>
            <a:endParaRPr lang="de-DE"/>
          </a:p>
        </p:txBody>
      </p:sp>
    </p:spTree>
    <p:extLst>
      <p:ext uri="{BB962C8B-B14F-4D97-AF65-F5344CB8AC3E}">
        <p14:creationId xmlns:p14="http://schemas.microsoft.com/office/powerpoint/2010/main" val="3914765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8FDEA-C52D-DACF-2388-7C10A3735EE8}"/>
              </a:ext>
            </a:extLst>
          </p:cNvPr>
          <p:cNvSpPr>
            <a:spLocks noGrp="1"/>
          </p:cNvSpPr>
          <p:nvPr>
            <p:ph type="title"/>
          </p:nvPr>
        </p:nvSpPr>
        <p:spPr/>
        <p:txBody>
          <a:bodyPr/>
          <a:lstStyle/>
          <a:p>
            <a:r>
              <a:rPr lang="de-DE" dirty="0"/>
              <a:t>Invalidenrate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02ED74-AA3F-689C-C895-23109298E1FD}"/>
                  </a:ext>
                </a:extLst>
              </p:cNvPr>
              <p:cNvSpPr txBox="1">
                <a:spLocks/>
              </p:cNvSpPr>
              <p:nvPr/>
            </p:nvSpPr>
            <p:spPr>
              <a:xfrm>
                <a:off x="599342" y="1438825"/>
                <a:ext cx="7945315" cy="282544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14:m>
                  <m:oMathPara xmlns:m="http://schemas.openxmlformats.org/officeDocument/2006/math">
                    <m:oMathParaPr>
                      <m:jc m:val="centerGroup"/>
                    </m:oMathParaPr>
                    <m:oMath xmlns:m="http://schemas.openxmlformats.org/officeDocument/2006/math">
                      <m:sSub>
                        <m:sSubPr>
                          <m:ctrlPr>
                            <a:rPr lang="de-DE" sz="1600" i="1" smtClean="0">
                              <a:solidFill>
                                <a:srgbClr val="00B050"/>
                              </a:solidFill>
                              <a:latin typeface="Cambria Math" panose="02040503050406030204" pitchFamily="18" charset="0"/>
                            </a:rPr>
                          </m:ctrlPr>
                        </m:sSubPr>
                        <m:e>
                          <m:r>
                            <a:rPr lang="de-DE" sz="1600" b="0" i="1" smtClean="0">
                              <a:solidFill>
                                <a:srgbClr val="00B050"/>
                              </a:solidFill>
                              <a:latin typeface="Cambria Math" panose="02040503050406030204" pitchFamily="18" charset="0"/>
                            </a:rPr>
                            <m:t>𝑦</m:t>
                          </m:r>
                        </m:e>
                        <m:sub>
                          <m:r>
                            <a:rPr lang="de-DE" sz="1600" i="1" smtClean="0">
                              <a:solidFill>
                                <a:srgbClr val="00B050"/>
                              </a:solidFill>
                              <a:latin typeface="Cambria Math" panose="02040503050406030204" pitchFamily="18" charset="0"/>
                            </a:rPr>
                            <m:t>𝑖𝑐𝑡</m:t>
                          </m:r>
                        </m:sub>
                      </m:sSub>
                      <m:r>
                        <a:rPr lang="de-DE" sz="1600" i="1" smtClean="0">
                          <a:solidFill>
                            <a:schemeClr val="bg1"/>
                          </a:solidFill>
                          <a:latin typeface="Cambria Math" panose="02040503050406030204" pitchFamily="18" charset="0"/>
                        </a:rPr>
                        <m:t>=</m:t>
                      </m:r>
                      <m:r>
                        <a:rPr lang="de-DE" sz="1600" i="1" smtClean="0">
                          <a:solidFill>
                            <a:schemeClr val="bg1"/>
                          </a:solidFill>
                          <a:latin typeface="Cambria Math" panose="02040503050406030204" pitchFamily="18" charset="0"/>
                        </a:rPr>
                        <m:t>𝛼</m:t>
                      </m:r>
                      <m:r>
                        <a:rPr lang="de-DE" sz="1600" i="1" smtClean="0">
                          <a:solidFill>
                            <a:schemeClr val="bg1"/>
                          </a:solidFill>
                          <a:latin typeface="Cambria Math" panose="02040503050406030204" pitchFamily="18" charset="0"/>
                        </a:rPr>
                        <m:t>+</m:t>
                      </m:r>
                      <m:r>
                        <a:rPr lang="de-DE" sz="1600" i="1" smtClean="0">
                          <a:solidFill>
                            <a:schemeClr val="bg1"/>
                          </a:solidFill>
                          <a:latin typeface="Cambria Math" panose="02040503050406030204" pitchFamily="18" charset="0"/>
                        </a:rPr>
                        <m:t>𝛽</m:t>
                      </m:r>
                      <m:sSub>
                        <m:sSubPr>
                          <m:ctrlPr>
                            <a:rPr lang="de-DE" sz="1600" i="1" smtClean="0">
                              <a:solidFill>
                                <a:srgbClr val="FFC000"/>
                              </a:solidFill>
                              <a:latin typeface="Cambria Math" panose="02040503050406030204" pitchFamily="18" charset="0"/>
                            </a:rPr>
                          </m:ctrlPr>
                        </m:sSubPr>
                        <m:e>
                          <m:r>
                            <a:rPr lang="de-DE" sz="1600" i="1" smtClean="0">
                              <a:solidFill>
                                <a:srgbClr val="FFC000"/>
                              </a:solidFill>
                              <a:latin typeface="Cambria Math" panose="02040503050406030204" pitchFamily="18" charset="0"/>
                            </a:rPr>
                            <m:t>𝑉</m:t>
                          </m:r>
                        </m:e>
                        <m:sub>
                          <m:r>
                            <a:rPr lang="de-DE" sz="1600" i="1" smtClean="0">
                              <a:solidFill>
                                <a:srgbClr val="FFC000"/>
                              </a:solidFill>
                              <a:latin typeface="Cambria Math" panose="02040503050406030204" pitchFamily="18" charset="0"/>
                            </a:rPr>
                            <m:t>𝑖𝑐</m:t>
                          </m:r>
                        </m:sub>
                      </m:sSub>
                      <m:r>
                        <a:rPr lang="de-DE" sz="1600" i="1" smtClean="0">
                          <a:solidFill>
                            <a:schemeClr val="bg1"/>
                          </a:solidFill>
                          <a:latin typeface="Cambria Math" panose="02040503050406030204" pitchFamily="18" charset="0"/>
                        </a:rPr>
                        <m:t>+</m:t>
                      </m:r>
                      <m:sSub>
                        <m:sSubPr>
                          <m:ctrlPr>
                            <a:rPr lang="de-DE" sz="1600" i="1" smtClean="0">
                              <a:solidFill>
                                <a:srgbClr val="9999FF"/>
                              </a:solidFill>
                              <a:latin typeface="Cambria Math" panose="02040503050406030204" pitchFamily="18" charset="0"/>
                            </a:rPr>
                          </m:ctrlPr>
                        </m:sSubPr>
                        <m:e>
                          <m:r>
                            <a:rPr lang="de-DE" sz="1600" b="1" i="1" smtClean="0">
                              <a:solidFill>
                                <a:srgbClr val="9999FF"/>
                              </a:solidFill>
                              <a:latin typeface="Cambria Math" panose="02040503050406030204" pitchFamily="18" charset="0"/>
                            </a:rPr>
                            <m:t>𝑿</m:t>
                          </m:r>
                        </m:e>
                        <m:sub>
                          <m:r>
                            <a:rPr lang="de-DE" sz="1600" i="1" smtClean="0">
                              <a:solidFill>
                                <a:srgbClr val="9999FF"/>
                              </a:solidFill>
                              <a:latin typeface="Cambria Math" panose="02040503050406030204" pitchFamily="18" charset="0"/>
                            </a:rPr>
                            <m:t>𝑖𝑐𝑡</m:t>
                          </m:r>
                        </m:sub>
                      </m:sSub>
                      <m:r>
                        <a:rPr lang="de-DE" sz="1600" b="1" i="1" smtClean="0">
                          <a:solidFill>
                            <a:schemeClr val="bg1"/>
                          </a:solidFill>
                          <a:latin typeface="Cambria Math" panose="02040503050406030204" pitchFamily="18" charset="0"/>
                        </a:rPr>
                        <m:t>𝜹</m:t>
                      </m:r>
                      <m:r>
                        <a:rPr lang="de-DE" sz="1600" b="0" i="1" smtClean="0">
                          <a:solidFill>
                            <a:schemeClr val="bg1"/>
                          </a:solidFill>
                          <a:latin typeface="Cambria Math" panose="02040503050406030204" pitchFamily="18" charset="0"/>
                        </a:rPr>
                        <m:t>+</m:t>
                      </m:r>
                      <m:sSub>
                        <m:sSubPr>
                          <m:ctrlPr>
                            <a:rPr lang="de-DE" sz="1600" i="1" smtClean="0">
                              <a:solidFill>
                                <a:srgbClr val="0070C0"/>
                              </a:solidFill>
                              <a:latin typeface="Cambria Math" panose="02040503050406030204" pitchFamily="18" charset="0"/>
                            </a:rPr>
                          </m:ctrlPr>
                        </m:sSubPr>
                        <m:e>
                          <m:r>
                            <a:rPr lang="de-DE" sz="1600" i="1" smtClean="0">
                              <a:solidFill>
                                <a:srgbClr val="0070C0"/>
                              </a:solidFill>
                              <a:latin typeface="Cambria Math" panose="02040503050406030204" pitchFamily="18" charset="0"/>
                            </a:rPr>
                            <m:t>𝑢</m:t>
                          </m:r>
                        </m:e>
                        <m:sub>
                          <m:r>
                            <a:rPr lang="de-DE" sz="1600" i="1" smtClean="0">
                              <a:solidFill>
                                <a:srgbClr val="0070C0"/>
                              </a:solidFill>
                              <a:latin typeface="Cambria Math" panose="02040503050406030204" pitchFamily="18" charset="0"/>
                            </a:rPr>
                            <m:t>𝑖𝑐𝑡</m:t>
                          </m:r>
                        </m:sub>
                      </m:sSub>
                    </m:oMath>
                  </m:oMathPara>
                </a14:m>
                <a:endParaRPr lang="de-DE" sz="1600" dirty="0">
                  <a:solidFill>
                    <a:schemeClr val="bg1"/>
                  </a:solidFill>
                </a:endParaRPr>
              </a:p>
              <a:p>
                <a:endParaRPr lang="de-DE" sz="1600" dirty="0">
                  <a:solidFill>
                    <a:schemeClr val="bg1"/>
                  </a:solidFill>
                </a:endParaRPr>
              </a:p>
              <a:p>
                <a14:m>
                  <m:oMath xmlns:m="http://schemas.openxmlformats.org/officeDocument/2006/math">
                    <m:sSub>
                      <m:sSubPr>
                        <m:ctrlPr>
                          <a:rPr lang="de-DE" sz="1600" b="0" i="1" smtClean="0">
                            <a:solidFill>
                              <a:srgbClr val="00B050"/>
                            </a:solidFill>
                            <a:latin typeface="Cambria Math" panose="02040503050406030204" pitchFamily="18" charset="0"/>
                          </a:rPr>
                        </m:ctrlPr>
                      </m:sSubPr>
                      <m:e>
                        <m:r>
                          <a:rPr lang="de-DE" sz="1600" b="0" i="1" smtClean="0">
                            <a:solidFill>
                              <a:srgbClr val="00B050"/>
                            </a:solidFill>
                            <a:latin typeface="Cambria Math" panose="02040503050406030204" pitchFamily="18" charset="0"/>
                          </a:rPr>
                          <m:t>𝑦</m:t>
                        </m:r>
                      </m:e>
                      <m:sub>
                        <m:r>
                          <a:rPr lang="de-DE" sz="1600" b="0" i="1" smtClean="0">
                            <a:solidFill>
                              <a:srgbClr val="00B050"/>
                            </a:solidFill>
                            <a:latin typeface="Cambria Math" panose="02040503050406030204" pitchFamily="18" charset="0"/>
                          </a:rPr>
                          <m:t>𝑖𝑐𝑡</m:t>
                        </m:r>
                      </m:sub>
                    </m:sSub>
                  </m:oMath>
                </a14:m>
                <a:r>
                  <a:rPr lang="de-DE" sz="1600" dirty="0">
                    <a:solidFill>
                      <a:srgbClr val="00B050"/>
                    </a:solidFill>
                  </a:rPr>
                  <a:t> := </a:t>
                </a:r>
                <a:r>
                  <a:rPr lang="de-DE" sz="1600" dirty="0" err="1">
                    <a:solidFill>
                      <a:srgbClr val="00B050"/>
                    </a:solidFill>
                  </a:rPr>
                  <a:t>Indicator</a:t>
                </a:r>
                <a:r>
                  <a:rPr lang="de-DE" sz="1600" dirty="0">
                    <a:solidFill>
                      <a:srgbClr val="00B050"/>
                    </a:solidFill>
                  </a:rPr>
                  <a:t> </a:t>
                </a:r>
                <a:r>
                  <a:rPr lang="de-DE" sz="1600" dirty="0" err="1">
                    <a:solidFill>
                      <a:srgbClr val="00B050"/>
                    </a:solidFill>
                  </a:rPr>
                  <a:t>for</a:t>
                </a:r>
                <a:r>
                  <a:rPr lang="de-DE" sz="1600" dirty="0">
                    <a:solidFill>
                      <a:srgbClr val="00B050"/>
                    </a:solidFill>
                  </a:rPr>
                  <a:t> </a:t>
                </a:r>
                <a:r>
                  <a:rPr lang="de-DE" sz="1600" dirty="0" err="1">
                    <a:solidFill>
                      <a:srgbClr val="00B050"/>
                    </a:solidFill>
                  </a:rPr>
                  <a:t>the</a:t>
                </a:r>
                <a:r>
                  <a:rPr lang="de-DE" sz="1600" dirty="0">
                    <a:solidFill>
                      <a:srgbClr val="00B050"/>
                    </a:solidFill>
                  </a:rPr>
                  <a:t> </a:t>
                </a:r>
                <a:r>
                  <a:rPr lang="de-DE" sz="1600" dirty="0" err="1">
                    <a:solidFill>
                      <a:srgbClr val="00B050"/>
                    </a:solidFill>
                  </a:rPr>
                  <a:t>disability</a:t>
                </a:r>
                <a:r>
                  <a:rPr lang="de-DE" sz="1600" dirty="0">
                    <a:solidFill>
                      <a:srgbClr val="00B050"/>
                    </a:solidFill>
                  </a:rPr>
                  <a:t> </a:t>
                </a:r>
              </a:p>
              <a:p>
                <a14:m>
                  <m:oMath xmlns:m="http://schemas.openxmlformats.org/officeDocument/2006/math">
                    <m:sSub>
                      <m:sSubPr>
                        <m:ctrlPr>
                          <a:rPr lang="de-DE" sz="1600" i="1" smtClean="0">
                            <a:solidFill>
                              <a:srgbClr val="FFC000"/>
                            </a:solidFill>
                            <a:latin typeface="Cambria Math" panose="02040503050406030204" pitchFamily="18" charset="0"/>
                          </a:rPr>
                        </m:ctrlPr>
                      </m:sSubPr>
                      <m:e>
                        <m:r>
                          <a:rPr lang="de-DE" sz="1600" i="1" smtClean="0">
                            <a:solidFill>
                              <a:srgbClr val="FFC000"/>
                            </a:solidFill>
                            <a:latin typeface="Cambria Math" panose="02040503050406030204" pitchFamily="18" charset="0"/>
                          </a:rPr>
                          <m:t>𝑉</m:t>
                        </m:r>
                      </m:e>
                      <m:sub>
                        <m:r>
                          <a:rPr lang="de-DE" sz="1600" i="1" smtClean="0">
                            <a:solidFill>
                              <a:srgbClr val="FFC000"/>
                            </a:solidFill>
                            <a:latin typeface="Cambria Math" panose="02040503050406030204" pitchFamily="18" charset="0"/>
                          </a:rPr>
                          <m:t>𝑖𝑐</m:t>
                        </m:r>
                      </m:sub>
                    </m:sSub>
                  </m:oMath>
                </a14:m>
                <a:r>
                  <a:rPr lang="de-DE" sz="1600" b="1" dirty="0">
                    <a:solidFill>
                      <a:srgbClr val="FFC000"/>
                    </a:solidFill>
                  </a:rPr>
                  <a:t> </a:t>
                </a:r>
                <a:r>
                  <a:rPr lang="de-DE" sz="1600" dirty="0">
                    <a:solidFill>
                      <a:srgbClr val="FFC000"/>
                    </a:solidFill>
                  </a:rPr>
                  <a:t>:= Veteran status dummy</a:t>
                </a:r>
              </a:p>
              <a:p>
                <a14:m>
                  <m:oMath xmlns:m="http://schemas.openxmlformats.org/officeDocument/2006/math">
                    <m:sSub>
                      <m:sSubPr>
                        <m:ctrlPr>
                          <a:rPr lang="de-DE" sz="1600" i="1" smtClean="0">
                            <a:solidFill>
                              <a:srgbClr val="9999FF"/>
                            </a:solidFill>
                            <a:latin typeface="Cambria Math" panose="02040503050406030204" pitchFamily="18" charset="0"/>
                          </a:rPr>
                        </m:ctrlPr>
                      </m:sSubPr>
                      <m:e>
                        <m:r>
                          <a:rPr lang="de-DE" sz="1600" b="1" i="1" smtClean="0">
                            <a:solidFill>
                              <a:srgbClr val="9999FF"/>
                            </a:solidFill>
                            <a:latin typeface="Cambria Math" panose="02040503050406030204" pitchFamily="18" charset="0"/>
                          </a:rPr>
                          <m:t>𝑿</m:t>
                        </m:r>
                      </m:e>
                      <m:sub>
                        <m:r>
                          <a:rPr lang="de-DE" sz="1600" i="1" smtClean="0">
                            <a:solidFill>
                              <a:srgbClr val="9999FF"/>
                            </a:solidFill>
                            <a:latin typeface="Cambria Math" panose="02040503050406030204" pitchFamily="18" charset="0"/>
                          </a:rPr>
                          <m:t>𝑖𝑐𝑡</m:t>
                        </m:r>
                      </m:sub>
                    </m:sSub>
                  </m:oMath>
                </a14:m>
                <a:r>
                  <a:rPr lang="de-DE" sz="1600" dirty="0">
                    <a:solidFill>
                      <a:srgbClr val="9999FF"/>
                    </a:solidFill>
                  </a:rPr>
                  <a:t> := vector </a:t>
                </a:r>
                <a:r>
                  <a:rPr lang="de-DE" sz="1600" dirty="0" err="1">
                    <a:solidFill>
                      <a:srgbClr val="9999FF"/>
                    </a:solidFill>
                  </a:rPr>
                  <a:t>of</a:t>
                </a:r>
                <a:r>
                  <a:rPr lang="de-DE" sz="1600" dirty="0">
                    <a:solidFill>
                      <a:srgbClr val="9999FF"/>
                    </a:solidFill>
                  </a:rPr>
                  <a:t> </a:t>
                </a:r>
                <a:r>
                  <a:rPr lang="de-DE" sz="1600" dirty="0" err="1">
                    <a:solidFill>
                      <a:srgbClr val="9999FF"/>
                    </a:solidFill>
                  </a:rPr>
                  <a:t>oberservable</a:t>
                </a:r>
                <a:r>
                  <a:rPr lang="de-DE" sz="1600" dirty="0">
                    <a:solidFill>
                      <a:srgbClr val="9999FF"/>
                    </a:solidFill>
                  </a:rPr>
                  <a:t> </a:t>
                </a:r>
                <a:r>
                  <a:rPr lang="de-DE" sz="1600" dirty="0" err="1">
                    <a:solidFill>
                      <a:srgbClr val="9999FF"/>
                    </a:solidFill>
                  </a:rPr>
                  <a:t>predictors</a:t>
                </a:r>
                <a:r>
                  <a:rPr lang="de-DE" sz="1600" dirty="0">
                    <a:solidFill>
                      <a:srgbClr val="9999FF"/>
                    </a:solidFill>
                  </a:rPr>
                  <a:t> </a:t>
                </a:r>
                <a:r>
                  <a:rPr lang="de-DE" sz="1600" dirty="0" err="1">
                    <a:solidFill>
                      <a:srgbClr val="9999FF"/>
                    </a:solidFill>
                  </a:rPr>
                  <a:t>of</a:t>
                </a:r>
                <a:r>
                  <a:rPr lang="de-DE" sz="1600" dirty="0">
                    <a:solidFill>
                      <a:srgbClr val="9999FF"/>
                    </a:solidFill>
                  </a:rPr>
                  <a:t> </a:t>
                </a:r>
                <a:r>
                  <a:rPr lang="de-DE" sz="1600" dirty="0" err="1">
                    <a:solidFill>
                      <a:srgbClr val="9999FF"/>
                    </a:solidFill>
                  </a:rPr>
                  <a:t>health</a:t>
                </a:r>
                <a:r>
                  <a:rPr lang="de-DE" sz="1600" dirty="0">
                    <a:solidFill>
                      <a:srgbClr val="9999FF"/>
                    </a:solidFill>
                  </a:rPr>
                  <a:t> (</a:t>
                </a:r>
                <a:r>
                  <a:rPr lang="de-DE" sz="1600" dirty="0" err="1">
                    <a:solidFill>
                      <a:srgbClr val="9999FF"/>
                    </a:solidFill>
                  </a:rPr>
                  <a:t>including</a:t>
                </a:r>
                <a:r>
                  <a:rPr lang="de-DE" sz="1600" dirty="0">
                    <a:solidFill>
                      <a:srgbClr val="9999FF"/>
                    </a:solidFill>
                  </a:rPr>
                  <a:t> a </a:t>
                </a:r>
                <a:r>
                  <a:rPr lang="de-DE" sz="1600" dirty="0" err="1">
                    <a:solidFill>
                      <a:srgbClr val="9999FF"/>
                    </a:solidFill>
                  </a:rPr>
                  <a:t>quartic</a:t>
                </a:r>
                <a:r>
                  <a:rPr lang="de-DE" sz="1600" dirty="0">
                    <a:solidFill>
                      <a:srgbClr val="9999FF"/>
                    </a:solidFill>
                  </a:rPr>
                  <a:t> </a:t>
                </a:r>
                <a:r>
                  <a:rPr lang="de-DE" sz="1600" dirty="0" err="1">
                    <a:solidFill>
                      <a:srgbClr val="9999FF"/>
                    </a:solidFill>
                  </a:rPr>
                  <a:t>profile</a:t>
                </a:r>
                <a:r>
                  <a:rPr lang="de-DE" sz="1600" dirty="0">
                    <a:solidFill>
                      <a:srgbClr val="9999FF"/>
                    </a:solidFill>
                  </a:rPr>
                  <a:t> in </a:t>
                </a:r>
                <a:r>
                  <a:rPr lang="de-DE" sz="1600" dirty="0" err="1">
                    <a:solidFill>
                      <a:srgbClr val="9999FF"/>
                    </a:solidFill>
                  </a:rPr>
                  <a:t>age</a:t>
                </a:r>
                <a:r>
                  <a:rPr lang="de-DE" sz="1600" dirty="0">
                    <a:solidFill>
                      <a:srgbClr val="9999FF"/>
                    </a:solidFill>
                  </a:rPr>
                  <a:t>)</a:t>
                </a:r>
                <a:endParaRPr lang="de-DE" sz="1600" dirty="0">
                  <a:solidFill>
                    <a:schemeClr val="bg1"/>
                  </a:solidFill>
                </a:endParaRPr>
              </a:p>
              <a:p>
                <a14:m>
                  <m:oMath xmlns:m="http://schemas.openxmlformats.org/officeDocument/2006/math">
                    <m:sSub>
                      <m:sSubPr>
                        <m:ctrlPr>
                          <a:rPr lang="de-DE" sz="1600" i="1" smtClean="0">
                            <a:solidFill>
                              <a:srgbClr val="0070C0"/>
                            </a:solidFill>
                            <a:latin typeface="Cambria Math" panose="02040503050406030204" pitchFamily="18" charset="0"/>
                          </a:rPr>
                        </m:ctrlPr>
                      </m:sSubPr>
                      <m:e>
                        <m:r>
                          <a:rPr lang="de-DE" sz="1600" i="1" smtClean="0">
                            <a:solidFill>
                              <a:srgbClr val="0070C0"/>
                            </a:solidFill>
                            <a:latin typeface="Cambria Math" panose="02040503050406030204" pitchFamily="18" charset="0"/>
                          </a:rPr>
                          <m:t>𝑢</m:t>
                        </m:r>
                      </m:e>
                      <m:sub>
                        <m:r>
                          <a:rPr lang="de-DE" sz="1600" i="1" smtClean="0">
                            <a:solidFill>
                              <a:srgbClr val="0070C0"/>
                            </a:solidFill>
                            <a:latin typeface="Cambria Math" panose="02040503050406030204" pitchFamily="18" charset="0"/>
                          </a:rPr>
                          <m:t>𝑖𝑐𝑡</m:t>
                        </m:r>
                      </m:sub>
                    </m:sSub>
                  </m:oMath>
                </a14:m>
                <a:r>
                  <a:rPr lang="de-DE" sz="1600" dirty="0">
                    <a:solidFill>
                      <a:srgbClr val="FF0000"/>
                    </a:solidFill>
                  </a:rPr>
                  <a:t> </a:t>
                </a:r>
                <a:r>
                  <a:rPr lang="de-DE" sz="1600" dirty="0">
                    <a:solidFill>
                      <a:srgbClr val="0070C0"/>
                    </a:solidFill>
                  </a:rPr>
                  <a:t>:= </a:t>
                </a:r>
                <a:r>
                  <a:rPr lang="de-DE" sz="1600" dirty="0" err="1">
                    <a:solidFill>
                      <a:srgbClr val="0070C0"/>
                    </a:solidFill>
                  </a:rPr>
                  <a:t>error</a:t>
                </a:r>
                <a:r>
                  <a:rPr lang="de-DE" sz="1600" dirty="0">
                    <a:solidFill>
                      <a:srgbClr val="0070C0"/>
                    </a:solidFill>
                  </a:rPr>
                  <a:t> </a:t>
                </a:r>
                <a:r>
                  <a:rPr lang="de-DE" sz="1600" dirty="0" err="1">
                    <a:solidFill>
                      <a:srgbClr val="0070C0"/>
                    </a:solidFill>
                  </a:rPr>
                  <a:t>term</a:t>
                </a:r>
                <a:endParaRPr lang="de-DE" sz="1600" dirty="0">
                  <a:solidFill>
                    <a:srgbClr val="0070C0"/>
                  </a:solidFill>
                </a:endParaRPr>
              </a:p>
              <a:p>
                <a:endParaRPr lang="de-DE" sz="1600" dirty="0">
                  <a:solidFill>
                    <a:srgbClr val="0070C0"/>
                  </a:solidFill>
                </a:endParaRPr>
              </a:p>
              <a:p>
                <a:r>
                  <a:rPr lang="de-DE" sz="1600" dirty="0">
                    <a:solidFill>
                      <a:schemeClr val="bg1"/>
                    </a:solidFill>
                  </a:rPr>
                  <a:t>c </a:t>
                </a:r>
                <a:r>
                  <a:rPr lang="de-DE"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de-DE" sz="1600" dirty="0">
                    <a:solidFill>
                      <a:schemeClr val="bg1"/>
                    </a:solidFill>
                  </a:rPr>
                  <a:t> </a:t>
                </a:r>
                <a:r>
                  <a:rPr lang="de-DE" sz="1600" dirty="0" err="1">
                    <a:solidFill>
                      <a:schemeClr val="bg1"/>
                    </a:solidFill>
                  </a:rPr>
                  <a:t>cohort</a:t>
                </a:r>
                <a:r>
                  <a:rPr lang="de-DE" sz="1600" dirty="0">
                    <a:solidFill>
                      <a:schemeClr val="bg1"/>
                    </a:solidFill>
                  </a:rPr>
                  <a:t>, t </a:t>
                </a:r>
                <a:r>
                  <a:rPr lang="de-DE"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de-DE" sz="1600" dirty="0">
                    <a:solidFill>
                      <a:schemeClr val="bg1"/>
                    </a:solidFill>
                  </a:rPr>
                  <a:t> </a:t>
                </a:r>
                <a:r>
                  <a:rPr lang="de-DE" sz="1600" dirty="0" err="1">
                    <a:solidFill>
                      <a:schemeClr val="bg1"/>
                    </a:solidFill>
                  </a:rPr>
                  <a:t>year</a:t>
                </a:r>
                <a:r>
                  <a:rPr lang="de-DE" sz="1600" dirty="0">
                    <a:solidFill>
                      <a:schemeClr val="bg1"/>
                    </a:solidFill>
                  </a:rPr>
                  <a:t>, i </a:t>
                </a:r>
                <a:r>
                  <a:rPr lang="de-DE" sz="1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de-DE" sz="1800" dirty="0" err="1">
                    <a:solidFill>
                      <a:schemeClr val="bg1"/>
                    </a:solidFill>
                    <a:latin typeface="Calibri" panose="020F0502020204030204" pitchFamily="34" charset="0"/>
                    <a:ea typeface="Calibri" panose="020F0502020204030204" pitchFamily="34" charset="0"/>
                    <a:cs typeface="Calibri" panose="020F0502020204030204" pitchFamily="34" charset="0"/>
                  </a:rPr>
                  <a:t>person</a:t>
                </a:r>
                <a:endParaRPr lang="de-DE" sz="1800" dirty="0">
                  <a:solidFill>
                    <a:schemeClr val="bg1"/>
                  </a:solidFill>
                </a:endParaRPr>
              </a:p>
              <a:p>
                <a:endParaRPr lang="de-DE" sz="1600" dirty="0">
                  <a:solidFill>
                    <a:srgbClr val="FF0000"/>
                  </a:solidFill>
                </a:endParaRPr>
              </a:p>
              <a:p>
                <a:endParaRPr lang="de-DE" sz="1600" dirty="0">
                  <a:solidFill>
                    <a:srgbClr val="FF0000"/>
                  </a:solidFill>
                </a:endParaRPr>
              </a:p>
              <a:p>
                <a:endParaRPr lang="de-DE" sz="1600" dirty="0"/>
              </a:p>
              <a:p>
                <a:endParaRPr lang="de-DE" dirty="0"/>
              </a:p>
              <a:p>
                <a:endParaRPr lang="de-DE" dirty="0"/>
              </a:p>
              <a:p>
                <a:endParaRPr lang="de-DE" dirty="0"/>
              </a:p>
            </p:txBody>
          </p:sp>
        </mc:Choice>
        <mc:Fallback xmlns="">
          <p:sp>
            <p:nvSpPr>
              <p:cNvPr id="3" name="Content Placeholder 2">
                <a:extLst>
                  <a:ext uri="{FF2B5EF4-FFF2-40B4-BE49-F238E27FC236}">
                    <a16:creationId xmlns:a16="http://schemas.microsoft.com/office/drawing/2014/main" id="{8802ED74-AA3F-689C-C895-23109298E1FD}"/>
                  </a:ext>
                </a:extLst>
              </p:cNvPr>
              <p:cNvSpPr txBox="1">
                <a:spLocks noRot="1" noChangeAspect="1" noMove="1" noResize="1" noEditPoints="1" noAdjustHandles="1" noChangeArrowheads="1" noChangeShapeType="1" noTextEdit="1"/>
              </p:cNvSpPr>
              <p:nvPr/>
            </p:nvSpPr>
            <p:spPr>
              <a:xfrm>
                <a:off x="599342" y="1438825"/>
                <a:ext cx="7945315" cy="2825444"/>
              </a:xfrm>
              <a:prstGeom prst="rect">
                <a:avLst/>
              </a:prstGeom>
              <a:blipFill>
                <a:blip r:embed="rId3"/>
                <a:stretch>
                  <a:fillRect l="-383"/>
                </a:stretch>
              </a:blipFill>
            </p:spPr>
            <p:txBody>
              <a:bodyPr/>
              <a:lstStyle/>
              <a:p>
                <a:r>
                  <a:rPr lang="de-DE">
                    <a:noFill/>
                  </a:rPr>
                  <a:t> </a:t>
                </a:r>
              </a:p>
            </p:txBody>
          </p:sp>
        </mc:Fallback>
      </mc:AlternateContent>
      <p:sp>
        <p:nvSpPr>
          <p:cNvPr id="4" name="Foliennummernplatzhalter 3">
            <a:extLst>
              <a:ext uri="{FF2B5EF4-FFF2-40B4-BE49-F238E27FC236}">
                <a16:creationId xmlns:a16="http://schemas.microsoft.com/office/drawing/2014/main" id="{409A1129-0DF9-F600-4C7A-29BD00FE5A5D}"/>
              </a:ext>
            </a:extLst>
          </p:cNvPr>
          <p:cNvSpPr>
            <a:spLocks noGrp="1"/>
          </p:cNvSpPr>
          <p:nvPr>
            <p:ph type="sldNum" sz="quarter" idx="10"/>
          </p:nvPr>
        </p:nvSpPr>
        <p:spPr/>
        <p:txBody>
          <a:bodyPr/>
          <a:lstStyle/>
          <a:p>
            <a:fld id="{59389E22-1A4B-41B3-A470-15C4FE97CB72}" type="slidenum">
              <a:rPr lang="de-DE" smtClean="0"/>
              <a:t>35</a:t>
            </a:fld>
            <a:endParaRPr lang="de-DE"/>
          </a:p>
        </p:txBody>
      </p:sp>
    </p:spTree>
    <p:extLst>
      <p:ext uri="{BB962C8B-B14F-4D97-AF65-F5344CB8AC3E}">
        <p14:creationId xmlns:p14="http://schemas.microsoft.com/office/powerpoint/2010/main" val="1981379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649030-5FFA-8580-07F7-40BA2A75DBEA}"/>
              </a:ext>
            </a:extLst>
          </p:cNvPr>
          <p:cNvSpPr>
            <a:spLocks noGrp="1"/>
          </p:cNvSpPr>
          <p:nvPr>
            <p:ph type="title"/>
          </p:nvPr>
        </p:nvSpPr>
        <p:spPr/>
        <p:txBody>
          <a:bodyPr/>
          <a:lstStyle/>
          <a:p>
            <a:r>
              <a:rPr lang="de-DE" dirty="0"/>
              <a:t>Invalidenrate</a:t>
            </a:r>
          </a:p>
        </p:txBody>
      </p:sp>
      <p:pic>
        <p:nvPicPr>
          <p:cNvPr id="4" name="Grafik 3">
            <a:extLst>
              <a:ext uri="{FF2B5EF4-FFF2-40B4-BE49-F238E27FC236}">
                <a16:creationId xmlns:a16="http://schemas.microsoft.com/office/drawing/2014/main" id="{2ADEC13A-3998-6FD3-375F-952F2AE101FE}"/>
              </a:ext>
            </a:extLst>
          </p:cNvPr>
          <p:cNvPicPr>
            <a:picLocks noChangeAspect="1"/>
          </p:cNvPicPr>
          <p:nvPr/>
        </p:nvPicPr>
        <p:blipFill>
          <a:blip r:embed="rId3"/>
          <a:stretch>
            <a:fillRect/>
          </a:stretch>
        </p:blipFill>
        <p:spPr>
          <a:xfrm>
            <a:off x="1358553" y="1170031"/>
            <a:ext cx="6426893" cy="3366800"/>
          </a:xfrm>
          <a:prstGeom prst="rect">
            <a:avLst/>
          </a:prstGeom>
        </p:spPr>
      </p:pic>
      <p:sp>
        <p:nvSpPr>
          <p:cNvPr id="3" name="Textfeld 2">
            <a:extLst>
              <a:ext uri="{FF2B5EF4-FFF2-40B4-BE49-F238E27FC236}">
                <a16:creationId xmlns:a16="http://schemas.microsoft.com/office/drawing/2014/main" id="{49D2DE99-8DB9-6D8F-FCFF-184257CAE46F}"/>
              </a:ext>
            </a:extLst>
          </p:cNvPr>
          <p:cNvSpPr txBox="1"/>
          <p:nvPr/>
        </p:nvSpPr>
        <p:spPr>
          <a:xfrm>
            <a:off x="1268640" y="4566026"/>
            <a:ext cx="4179660" cy="246221"/>
          </a:xfrm>
          <a:prstGeom prst="rect">
            <a:avLst/>
          </a:prstGeom>
          <a:noFill/>
        </p:spPr>
        <p:txBody>
          <a:bodyPr wrap="square" rtlCol="0">
            <a:spAutoFit/>
          </a:bodyPr>
          <a:lstStyle/>
          <a:p>
            <a:r>
              <a:rPr lang="en-GB" sz="500" i="0" u="none" strike="noStrike" baseline="0" dirty="0">
                <a:solidFill>
                  <a:schemeClr val="bg1"/>
                </a:solidFill>
                <a:latin typeface="HelveticaNeue-Roman"/>
              </a:rPr>
              <a:t>K. Bedard, O. </a:t>
            </a:r>
            <a:r>
              <a:rPr lang="en-GB" sz="500" i="0" u="none" strike="noStrike" baseline="0" dirty="0" err="1">
                <a:solidFill>
                  <a:schemeClr val="bg1"/>
                </a:solidFill>
                <a:latin typeface="HelveticaNeue-Roman"/>
              </a:rPr>
              <a:t>Deschênes,</a:t>
            </a:r>
            <a:r>
              <a:rPr lang="en-GB" sz="500" i="1" u="none" strike="noStrike" baseline="0" dirty="0" err="1">
                <a:solidFill>
                  <a:schemeClr val="bg1"/>
                </a:solidFill>
                <a:latin typeface="HelveticaNeue-Roman"/>
              </a:rPr>
              <a:t>The</a:t>
            </a:r>
            <a:r>
              <a:rPr lang="en-GB" sz="500" i="1" u="none" strike="noStrike" baseline="0" dirty="0">
                <a:solidFill>
                  <a:schemeClr val="bg1"/>
                </a:solidFill>
                <a:latin typeface="HelveticaNeue-Roman"/>
              </a:rPr>
              <a:t> Long-Term Impact of Military Service on Health: Evidence from World War II and Korean War Veterans</a:t>
            </a:r>
            <a:endParaRPr lang="de-DE" sz="500" i="1" dirty="0">
              <a:solidFill>
                <a:schemeClr val="bg1"/>
              </a:solidFill>
            </a:endParaRPr>
          </a:p>
          <a:p>
            <a:endParaRPr lang="de-DE" sz="500" i="1" dirty="0">
              <a:solidFill>
                <a:schemeClr val="bg1"/>
              </a:solidFill>
            </a:endParaRPr>
          </a:p>
        </p:txBody>
      </p:sp>
      <p:sp>
        <p:nvSpPr>
          <p:cNvPr id="5" name="Foliennummernplatzhalter 4">
            <a:extLst>
              <a:ext uri="{FF2B5EF4-FFF2-40B4-BE49-F238E27FC236}">
                <a16:creationId xmlns:a16="http://schemas.microsoft.com/office/drawing/2014/main" id="{5E277B55-9EEF-1171-6A50-1BFD865E401E}"/>
              </a:ext>
            </a:extLst>
          </p:cNvPr>
          <p:cNvSpPr>
            <a:spLocks noGrp="1"/>
          </p:cNvSpPr>
          <p:nvPr>
            <p:ph type="sldNum" sz="quarter" idx="10"/>
          </p:nvPr>
        </p:nvSpPr>
        <p:spPr/>
        <p:txBody>
          <a:bodyPr/>
          <a:lstStyle/>
          <a:p>
            <a:fld id="{59389E22-1A4B-41B3-A470-15C4FE97CB72}" type="slidenum">
              <a:rPr lang="de-DE" smtClean="0"/>
              <a:t>36</a:t>
            </a:fld>
            <a:endParaRPr lang="de-DE"/>
          </a:p>
        </p:txBody>
      </p:sp>
    </p:spTree>
    <p:extLst>
      <p:ext uri="{BB962C8B-B14F-4D97-AF65-F5344CB8AC3E}">
        <p14:creationId xmlns:p14="http://schemas.microsoft.com/office/powerpoint/2010/main" val="1069273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2110A-6E88-5D62-4FA8-843EC13B731C}"/>
              </a:ext>
            </a:extLst>
          </p:cNvPr>
          <p:cNvSpPr>
            <a:spLocks noGrp="1"/>
          </p:cNvSpPr>
          <p:nvPr>
            <p:ph type="title"/>
          </p:nvPr>
        </p:nvSpPr>
        <p:spPr/>
        <p:txBody>
          <a:bodyPr/>
          <a:lstStyle/>
          <a:p>
            <a:r>
              <a:rPr lang="de-DE" dirty="0"/>
              <a:t>Diskussion</a:t>
            </a:r>
          </a:p>
        </p:txBody>
      </p:sp>
      <p:sp>
        <p:nvSpPr>
          <p:cNvPr id="4" name="Textfeld 3">
            <a:extLst>
              <a:ext uri="{FF2B5EF4-FFF2-40B4-BE49-F238E27FC236}">
                <a16:creationId xmlns:a16="http://schemas.microsoft.com/office/drawing/2014/main" id="{3E131EEE-4C80-61AD-8573-CBBF34578B84}"/>
              </a:ext>
            </a:extLst>
          </p:cNvPr>
          <p:cNvSpPr txBox="1"/>
          <p:nvPr/>
        </p:nvSpPr>
        <p:spPr>
          <a:xfrm>
            <a:off x="619858" y="1454953"/>
            <a:ext cx="7363558" cy="954107"/>
          </a:xfrm>
          <a:prstGeom prst="rect">
            <a:avLst/>
          </a:prstGeom>
          <a:noFill/>
        </p:spPr>
        <p:txBody>
          <a:bodyPr wrap="square">
            <a:spAutoFit/>
          </a:bodyPr>
          <a:lstStyle/>
          <a:p>
            <a:r>
              <a:rPr lang="de-DE" dirty="0">
                <a:solidFill>
                  <a:schemeClr val="bg1"/>
                </a:solidFill>
              </a:rPr>
              <a:t>Fazit:</a:t>
            </a:r>
          </a:p>
          <a:p>
            <a:pPr marL="285750" indent="-285750">
              <a:buClr>
                <a:schemeClr val="bg1"/>
              </a:buClr>
              <a:buFont typeface="Wingdings" panose="05000000000000000000" pitchFamily="2" charset="2"/>
              <a:buChar char="Ø"/>
            </a:pPr>
            <a:r>
              <a:rPr lang="de-DE" dirty="0">
                <a:solidFill>
                  <a:schemeClr val="bg1"/>
                </a:solidFill>
              </a:rPr>
              <a:t>35%-79% der überhöhnten Sterblichkeit der Veteranen, des Koreakrieges und des 2. Weltkrieges, durch koronare Herzkrankheit und Lungenkrebs sind zurückzuführen auf militärbedingtes Rauchen </a:t>
            </a:r>
          </a:p>
        </p:txBody>
      </p:sp>
      <p:sp>
        <p:nvSpPr>
          <p:cNvPr id="5" name="Textfeld 4">
            <a:extLst>
              <a:ext uri="{FF2B5EF4-FFF2-40B4-BE49-F238E27FC236}">
                <a16:creationId xmlns:a16="http://schemas.microsoft.com/office/drawing/2014/main" id="{AD9D906B-D034-6733-070E-CC739F8233CA}"/>
              </a:ext>
            </a:extLst>
          </p:cNvPr>
          <p:cNvSpPr txBox="1"/>
          <p:nvPr/>
        </p:nvSpPr>
        <p:spPr>
          <a:xfrm>
            <a:off x="720000" y="3013342"/>
            <a:ext cx="7703999" cy="707886"/>
          </a:xfrm>
          <a:prstGeom prst="rect">
            <a:avLst/>
          </a:prstGeom>
          <a:noFill/>
        </p:spPr>
        <p:txBody>
          <a:bodyPr wrap="square" rtlCol="0">
            <a:spAutoFit/>
          </a:bodyPr>
          <a:lstStyle/>
          <a:p>
            <a:pPr algn="ctr"/>
            <a:r>
              <a:rPr lang="de-DE" sz="2000" i="1" dirty="0">
                <a:solidFill>
                  <a:schemeClr val="bg1"/>
                </a:solidFill>
              </a:rPr>
              <a:t>Wie könnte Spannbreit von 35-79% verringert werden, um eine genauere Aussage treffen zu können? </a:t>
            </a:r>
            <a:r>
              <a:rPr lang="de-DE" sz="2000" i="1" dirty="0"/>
              <a:t> </a:t>
            </a:r>
          </a:p>
        </p:txBody>
      </p:sp>
      <p:sp>
        <p:nvSpPr>
          <p:cNvPr id="6" name="Textfeld 5">
            <a:extLst>
              <a:ext uri="{FF2B5EF4-FFF2-40B4-BE49-F238E27FC236}">
                <a16:creationId xmlns:a16="http://schemas.microsoft.com/office/drawing/2014/main" id="{A1E0EA2E-B4C7-8FAF-0314-F1BC2CEA62C8}"/>
              </a:ext>
            </a:extLst>
          </p:cNvPr>
          <p:cNvSpPr txBox="1"/>
          <p:nvPr/>
        </p:nvSpPr>
        <p:spPr>
          <a:xfrm>
            <a:off x="619858" y="2598160"/>
            <a:ext cx="700833" cy="307777"/>
          </a:xfrm>
          <a:prstGeom prst="rect">
            <a:avLst/>
          </a:prstGeom>
          <a:noFill/>
        </p:spPr>
        <p:txBody>
          <a:bodyPr wrap="none" rtlCol="0">
            <a:spAutoFit/>
          </a:bodyPr>
          <a:lstStyle/>
          <a:p>
            <a:r>
              <a:rPr lang="de-DE" dirty="0">
                <a:solidFill>
                  <a:schemeClr val="bg1"/>
                </a:solidFill>
              </a:rPr>
              <a:t>Frage:</a:t>
            </a:r>
          </a:p>
        </p:txBody>
      </p:sp>
      <p:sp>
        <p:nvSpPr>
          <p:cNvPr id="3" name="Foliennummernplatzhalter 2">
            <a:extLst>
              <a:ext uri="{FF2B5EF4-FFF2-40B4-BE49-F238E27FC236}">
                <a16:creationId xmlns:a16="http://schemas.microsoft.com/office/drawing/2014/main" id="{6EE5A4EF-015E-6F27-628F-8CAE43A5FD07}"/>
              </a:ext>
            </a:extLst>
          </p:cNvPr>
          <p:cNvSpPr>
            <a:spLocks noGrp="1"/>
          </p:cNvSpPr>
          <p:nvPr>
            <p:ph type="sldNum" sz="quarter" idx="10"/>
          </p:nvPr>
        </p:nvSpPr>
        <p:spPr/>
        <p:txBody>
          <a:bodyPr/>
          <a:lstStyle/>
          <a:p>
            <a:fld id="{59389E22-1A4B-41B3-A470-15C4FE97CB72}" type="slidenum">
              <a:rPr lang="de-DE" smtClean="0"/>
              <a:t>37</a:t>
            </a:fld>
            <a:endParaRPr lang="de-DE"/>
          </a:p>
        </p:txBody>
      </p:sp>
    </p:spTree>
    <p:extLst>
      <p:ext uri="{BB962C8B-B14F-4D97-AF65-F5344CB8AC3E}">
        <p14:creationId xmlns:p14="http://schemas.microsoft.com/office/powerpoint/2010/main" val="3976043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2110A-6E88-5D62-4FA8-843EC13B731C}"/>
              </a:ext>
            </a:extLst>
          </p:cNvPr>
          <p:cNvSpPr>
            <a:spLocks noGrp="1"/>
          </p:cNvSpPr>
          <p:nvPr>
            <p:ph type="title"/>
          </p:nvPr>
        </p:nvSpPr>
        <p:spPr/>
        <p:txBody>
          <a:bodyPr/>
          <a:lstStyle/>
          <a:p>
            <a:r>
              <a:rPr lang="de-DE" dirty="0"/>
              <a:t>Diskussion</a:t>
            </a:r>
          </a:p>
        </p:txBody>
      </p:sp>
      <p:sp>
        <p:nvSpPr>
          <p:cNvPr id="5" name="Textfeld 4">
            <a:extLst>
              <a:ext uri="{FF2B5EF4-FFF2-40B4-BE49-F238E27FC236}">
                <a16:creationId xmlns:a16="http://schemas.microsoft.com/office/drawing/2014/main" id="{AD9D906B-D034-6733-070E-CC739F8233CA}"/>
              </a:ext>
            </a:extLst>
          </p:cNvPr>
          <p:cNvSpPr txBox="1"/>
          <p:nvPr/>
        </p:nvSpPr>
        <p:spPr>
          <a:xfrm>
            <a:off x="720000" y="1059475"/>
            <a:ext cx="7703999" cy="1015663"/>
          </a:xfrm>
          <a:prstGeom prst="rect">
            <a:avLst/>
          </a:prstGeom>
          <a:noFill/>
        </p:spPr>
        <p:txBody>
          <a:bodyPr wrap="square" rtlCol="0">
            <a:spAutoFit/>
          </a:bodyPr>
          <a:lstStyle/>
          <a:p>
            <a:pPr algn="ctr"/>
            <a:r>
              <a:rPr lang="de-DE" sz="2000" i="1" dirty="0">
                <a:solidFill>
                  <a:schemeClr val="bg1"/>
                </a:solidFill>
              </a:rPr>
              <a:t>Es gibt bei den verschiedenen Schätzungen durchaus relativ große Änderung der Ergebnisse. Wie könnten die Schätzungen verbessert werden, um eine genauere Aussage treffen zu können? </a:t>
            </a:r>
            <a:r>
              <a:rPr lang="de-DE" sz="2000" i="1" dirty="0"/>
              <a:t> </a:t>
            </a:r>
          </a:p>
        </p:txBody>
      </p:sp>
      <p:pic>
        <p:nvPicPr>
          <p:cNvPr id="3" name="Grafik 2" descr="Ein Bild, das Text, Quittung, Screenshot, Schrift enthält.&#10;&#10;Automatisch generierte Beschreibung">
            <a:extLst>
              <a:ext uri="{FF2B5EF4-FFF2-40B4-BE49-F238E27FC236}">
                <a16:creationId xmlns:a16="http://schemas.microsoft.com/office/drawing/2014/main" id="{A986464A-1466-A2FA-77CC-42E26903F2D8}"/>
              </a:ext>
            </a:extLst>
          </p:cNvPr>
          <p:cNvPicPr>
            <a:picLocks noChangeAspect="1"/>
          </p:cNvPicPr>
          <p:nvPr/>
        </p:nvPicPr>
        <p:blipFill>
          <a:blip r:embed="rId2"/>
          <a:stretch>
            <a:fillRect/>
          </a:stretch>
        </p:blipFill>
        <p:spPr>
          <a:xfrm>
            <a:off x="2247900" y="2165823"/>
            <a:ext cx="4982300" cy="902540"/>
          </a:xfrm>
          <a:prstGeom prst="rect">
            <a:avLst/>
          </a:prstGeom>
        </p:spPr>
      </p:pic>
      <p:pic>
        <p:nvPicPr>
          <p:cNvPr id="7" name="Grafik 6" descr="Ein Bild, das Text, Quittung, Screenshot, Schrift enthält.&#10;&#10;Automatisch generierte Beschreibung">
            <a:extLst>
              <a:ext uri="{FF2B5EF4-FFF2-40B4-BE49-F238E27FC236}">
                <a16:creationId xmlns:a16="http://schemas.microsoft.com/office/drawing/2014/main" id="{3EA966F8-0486-0EF7-6BE5-CD9377CB1AFB}"/>
              </a:ext>
            </a:extLst>
          </p:cNvPr>
          <p:cNvPicPr>
            <a:picLocks noChangeAspect="1"/>
          </p:cNvPicPr>
          <p:nvPr/>
        </p:nvPicPr>
        <p:blipFill>
          <a:blip r:embed="rId3"/>
          <a:stretch>
            <a:fillRect/>
          </a:stretch>
        </p:blipFill>
        <p:spPr>
          <a:xfrm>
            <a:off x="2247900" y="3159048"/>
            <a:ext cx="4982300" cy="1213933"/>
          </a:xfrm>
          <a:prstGeom prst="rect">
            <a:avLst/>
          </a:prstGeom>
        </p:spPr>
      </p:pic>
      <p:sp>
        <p:nvSpPr>
          <p:cNvPr id="8" name="Foliennummernplatzhalter 7">
            <a:extLst>
              <a:ext uri="{FF2B5EF4-FFF2-40B4-BE49-F238E27FC236}">
                <a16:creationId xmlns:a16="http://schemas.microsoft.com/office/drawing/2014/main" id="{A1B7BFFE-1BA4-A698-7359-1642C9713420}"/>
              </a:ext>
            </a:extLst>
          </p:cNvPr>
          <p:cNvSpPr>
            <a:spLocks noGrp="1"/>
          </p:cNvSpPr>
          <p:nvPr>
            <p:ph type="sldNum" sz="quarter" idx="10"/>
          </p:nvPr>
        </p:nvSpPr>
        <p:spPr/>
        <p:txBody>
          <a:bodyPr/>
          <a:lstStyle/>
          <a:p>
            <a:fld id="{59389E22-1A4B-41B3-A470-15C4FE97CB72}" type="slidenum">
              <a:rPr lang="de-DE" smtClean="0"/>
              <a:t>38</a:t>
            </a:fld>
            <a:endParaRPr lang="de-DE"/>
          </a:p>
        </p:txBody>
      </p:sp>
    </p:spTree>
    <p:extLst>
      <p:ext uri="{BB962C8B-B14F-4D97-AF65-F5344CB8AC3E}">
        <p14:creationId xmlns:p14="http://schemas.microsoft.com/office/powerpoint/2010/main" val="2778133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9664A-5ED6-E547-2DF5-1E84F358960D}"/>
              </a:ext>
            </a:extLst>
          </p:cNvPr>
          <p:cNvSpPr>
            <a:spLocks noGrp="1"/>
          </p:cNvSpPr>
          <p:nvPr>
            <p:ph type="title"/>
          </p:nvPr>
        </p:nvSpPr>
        <p:spPr/>
        <p:txBody>
          <a:bodyPr/>
          <a:lstStyle/>
          <a:p>
            <a:r>
              <a:rPr lang="de-DE" dirty="0"/>
              <a:t>Motivation</a:t>
            </a:r>
          </a:p>
        </p:txBody>
      </p:sp>
      <p:sp>
        <p:nvSpPr>
          <p:cNvPr id="4" name="Textfeld 3">
            <a:extLst>
              <a:ext uri="{FF2B5EF4-FFF2-40B4-BE49-F238E27FC236}">
                <a16:creationId xmlns:a16="http://schemas.microsoft.com/office/drawing/2014/main" id="{A286D4FF-2F18-2123-06CA-2D3468AD0B73}"/>
              </a:ext>
            </a:extLst>
          </p:cNvPr>
          <p:cNvSpPr txBox="1"/>
          <p:nvPr/>
        </p:nvSpPr>
        <p:spPr>
          <a:xfrm>
            <a:off x="720000" y="1731998"/>
            <a:ext cx="7703999" cy="1893339"/>
          </a:xfrm>
          <a:prstGeom prst="rect">
            <a:avLst/>
          </a:prstGeom>
          <a:noFill/>
        </p:spPr>
        <p:txBody>
          <a:bodyPr wrap="square">
            <a:spAutoFit/>
          </a:bodyPr>
          <a:lstStyle/>
          <a:p>
            <a:pPr algn="ctr">
              <a:lnSpc>
                <a:spcPct val="150000"/>
              </a:lnSpc>
            </a:pPr>
            <a:r>
              <a:rPr lang="de-DE" sz="1600" b="1" i="1" dirty="0">
                <a:solidFill>
                  <a:schemeClr val="bg1"/>
                </a:solidFill>
              </a:rPr>
              <a:t>"Sie fragen mich, was wir brauchen, um diesen Krieg zu gewinnen. Ich beantworte Tabak genauso wie Kugeln. Tabak ist so unverzichtbar wie die tägliche Ration; wir müssen ohne Verzögerung Tausende von Tonnen haben." </a:t>
            </a:r>
          </a:p>
          <a:p>
            <a:pPr algn="ctr">
              <a:lnSpc>
                <a:spcPct val="150000"/>
              </a:lnSpc>
            </a:pPr>
            <a:r>
              <a:rPr lang="de-DE" sz="1600" b="1" i="1" dirty="0">
                <a:solidFill>
                  <a:schemeClr val="bg1"/>
                </a:solidFill>
              </a:rPr>
              <a:t>                                                                                    ~ General Pershing</a:t>
            </a:r>
          </a:p>
        </p:txBody>
      </p:sp>
      <p:sp>
        <p:nvSpPr>
          <p:cNvPr id="5" name="Textfeld 4">
            <a:extLst>
              <a:ext uri="{FF2B5EF4-FFF2-40B4-BE49-F238E27FC236}">
                <a16:creationId xmlns:a16="http://schemas.microsoft.com/office/drawing/2014/main" id="{3895CDBA-ED0E-B2E2-8144-026703468616}"/>
              </a:ext>
            </a:extLst>
          </p:cNvPr>
          <p:cNvSpPr txBox="1"/>
          <p:nvPr/>
        </p:nvSpPr>
        <p:spPr>
          <a:xfrm>
            <a:off x="905608" y="3494532"/>
            <a:ext cx="2848857" cy="261610"/>
          </a:xfrm>
          <a:prstGeom prst="rect">
            <a:avLst/>
          </a:prstGeom>
          <a:noFill/>
        </p:spPr>
        <p:txBody>
          <a:bodyPr wrap="none" rtlCol="0">
            <a:spAutoFit/>
          </a:bodyPr>
          <a:lstStyle/>
          <a:p>
            <a:r>
              <a:rPr lang="de-DE" sz="1100" dirty="0">
                <a:solidFill>
                  <a:schemeClr val="bg1"/>
                </a:solidFill>
              </a:rPr>
              <a:t>Quelle: </a:t>
            </a:r>
            <a:r>
              <a:rPr lang="de-DE" sz="1100" dirty="0" err="1">
                <a:solidFill>
                  <a:schemeClr val="bg1"/>
                </a:solidFill>
              </a:rPr>
              <a:t>Wikibrief</a:t>
            </a:r>
            <a:r>
              <a:rPr lang="de-DE" sz="1100" dirty="0">
                <a:solidFill>
                  <a:schemeClr val="bg1"/>
                </a:solidFill>
              </a:rPr>
              <a:t> – Rauchen im U.S. Militär</a:t>
            </a:r>
            <a:endParaRPr lang="de-DE" dirty="0">
              <a:solidFill>
                <a:schemeClr val="bg1"/>
              </a:solidFill>
            </a:endParaRPr>
          </a:p>
        </p:txBody>
      </p:sp>
      <p:sp>
        <p:nvSpPr>
          <p:cNvPr id="3" name="Foliennummernplatzhalter 2">
            <a:extLst>
              <a:ext uri="{FF2B5EF4-FFF2-40B4-BE49-F238E27FC236}">
                <a16:creationId xmlns:a16="http://schemas.microsoft.com/office/drawing/2014/main" id="{4A697674-6056-E770-73E9-444035398AB7}"/>
              </a:ext>
            </a:extLst>
          </p:cNvPr>
          <p:cNvSpPr>
            <a:spLocks noGrp="1"/>
          </p:cNvSpPr>
          <p:nvPr>
            <p:ph type="sldNum" sz="quarter" idx="10"/>
          </p:nvPr>
        </p:nvSpPr>
        <p:spPr/>
        <p:txBody>
          <a:bodyPr/>
          <a:lstStyle/>
          <a:p>
            <a:fld id="{59389E22-1A4B-41B3-A470-15C4FE97CB72}" type="slidenum">
              <a:rPr lang="de-DE" smtClean="0"/>
              <a:t>4</a:t>
            </a:fld>
            <a:endParaRPr lang="de-DE"/>
          </a:p>
        </p:txBody>
      </p:sp>
    </p:spTree>
    <p:extLst>
      <p:ext uri="{BB962C8B-B14F-4D97-AF65-F5344CB8AC3E}">
        <p14:creationId xmlns:p14="http://schemas.microsoft.com/office/powerpoint/2010/main" val="337342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616910" y="3341301"/>
            <a:ext cx="4686609"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Fragestellung</a:t>
            </a:r>
            <a:endParaRPr dirty="0"/>
          </a:p>
        </p:txBody>
      </p:sp>
      <p:sp>
        <p:nvSpPr>
          <p:cNvPr id="232" name="Google Shape;232;p32"/>
          <p:cNvSpPr txBox="1">
            <a:spLocks noGrp="1"/>
          </p:cNvSpPr>
          <p:nvPr>
            <p:ph type="title" idx="2"/>
          </p:nvPr>
        </p:nvSpPr>
        <p:spPr>
          <a:xfrm>
            <a:off x="720000" y="539500"/>
            <a:ext cx="1488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sp>
        <p:nvSpPr>
          <p:cNvPr id="238" name="Google Shape;238;p32"/>
          <p:cNvSpPr/>
          <p:nvPr/>
        </p:nvSpPr>
        <p:spPr>
          <a:xfrm>
            <a:off x="7904875" y="4069775"/>
            <a:ext cx="538800" cy="538800"/>
          </a:xfrm>
          <a:prstGeom prst="star12">
            <a:avLst>
              <a:gd name="adj" fmla="val 1868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Bildplatzhalter 8" descr="Ein Bild, das Person, Menschliches Gesicht, Kleidung, Mann enthält.&#10;&#10;Automatisch generierte Beschreibung">
            <a:extLst>
              <a:ext uri="{FF2B5EF4-FFF2-40B4-BE49-F238E27FC236}">
                <a16:creationId xmlns:a16="http://schemas.microsoft.com/office/drawing/2014/main" id="{F43AE55B-1A0F-4549-9731-746643E7C9F1}"/>
              </a:ext>
            </a:extLst>
          </p:cNvPr>
          <p:cNvPicPr>
            <a:picLocks noGrp="1" noChangeAspect="1"/>
          </p:cNvPicPr>
          <p:nvPr>
            <p:ph type="pic" idx="3"/>
          </p:nvPr>
        </p:nvPicPr>
        <p:blipFill rotWithShape="1">
          <a:blip r:embed="rId3"/>
          <a:srcRect l="339" t="-28134" r="3025" b="-16532"/>
          <a:stretch/>
        </p:blipFill>
        <p:spPr>
          <a:xfrm>
            <a:off x="5507709" y="402827"/>
            <a:ext cx="3141300" cy="3141300"/>
          </a:xfrm>
        </p:spPr>
      </p:pic>
      <p:sp>
        <p:nvSpPr>
          <p:cNvPr id="2" name="Foliennummernplatzhalter 1">
            <a:extLst>
              <a:ext uri="{FF2B5EF4-FFF2-40B4-BE49-F238E27FC236}">
                <a16:creationId xmlns:a16="http://schemas.microsoft.com/office/drawing/2014/main" id="{C3BACBC8-6FA7-8F73-A98A-98E8D58B7673}"/>
              </a:ext>
            </a:extLst>
          </p:cNvPr>
          <p:cNvSpPr>
            <a:spLocks noGrp="1"/>
          </p:cNvSpPr>
          <p:nvPr>
            <p:ph type="sldNum" sz="quarter" idx="10"/>
          </p:nvPr>
        </p:nvSpPr>
        <p:spPr/>
        <p:txBody>
          <a:bodyPr/>
          <a:lstStyle/>
          <a:p>
            <a:fld id="{59389E22-1A4B-41B3-A470-15C4FE97CB72}" type="slidenum">
              <a:rPr lang="de-DE" smtClean="0"/>
              <a:t>5</a:t>
            </a:fld>
            <a:endParaRPr lang="de-DE"/>
          </a:p>
        </p:txBody>
      </p:sp>
    </p:spTree>
    <p:extLst>
      <p:ext uri="{BB962C8B-B14F-4D97-AF65-F5344CB8AC3E}">
        <p14:creationId xmlns:p14="http://schemas.microsoft.com/office/powerpoint/2010/main" val="3426964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F60B1B-B97D-7273-DD29-DD8B76CFD56D}"/>
              </a:ext>
            </a:extLst>
          </p:cNvPr>
          <p:cNvSpPr>
            <a:spLocks noGrp="1"/>
          </p:cNvSpPr>
          <p:nvPr>
            <p:ph type="title"/>
          </p:nvPr>
        </p:nvSpPr>
        <p:spPr/>
        <p:txBody>
          <a:bodyPr/>
          <a:lstStyle/>
          <a:p>
            <a:r>
              <a:rPr lang="de-DE" dirty="0"/>
              <a:t>Fragestellung</a:t>
            </a:r>
          </a:p>
        </p:txBody>
      </p:sp>
      <p:sp>
        <p:nvSpPr>
          <p:cNvPr id="3" name="Textfeld 2">
            <a:extLst>
              <a:ext uri="{FF2B5EF4-FFF2-40B4-BE49-F238E27FC236}">
                <a16:creationId xmlns:a16="http://schemas.microsoft.com/office/drawing/2014/main" id="{56656697-97AE-76F7-69D5-2017EA1A4003}"/>
              </a:ext>
            </a:extLst>
          </p:cNvPr>
          <p:cNvSpPr txBox="1"/>
          <p:nvPr/>
        </p:nvSpPr>
        <p:spPr>
          <a:xfrm>
            <a:off x="720000" y="1440180"/>
            <a:ext cx="7622931" cy="2031325"/>
          </a:xfrm>
          <a:prstGeom prst="rect">
            <a:avLst/>
          </a:prstGeom>
          <a:noFill/>
        </p:spPr>
        <p:txBody>
          <a:bodyPr wrap="square" rtlCol="0">
            <a:spAutoFit/>
          </a:bodyPr>
          <a:lstStyle/>
          <a:p>
            <a:pPr marL="342900" indent="-342900">
              <a:buClr>
                <a:schemeClr val="bg1"/>
              </a:buClr>
              <a:buFont typeface="+mj-lt"/>
              <a:buAutoNum type="arabicPeriod"/>
            </a:pPr>
            <a:r>
              <a:rPr lang="de-DE" sz="1800" dirty="0">
                <a:solidFill>
                  <a:schemeClr val="bg1"/>
                </a:solidFill>
              </a:rPr>
              <a:t>Erleiden Veteranen eine höhere vorzeitige Sterblichkeitsrate, als Nicht-Veteranen? </a:t>
            </a:r>
          </a:p>
          <a:p>
            <a:pPr marL="342900" indent="-342900">
              <a:buClr>
                <a:schemeClr val="bg1"/>
              </a:buClr>
              <a:buFont typeface="+mj-lt"/>
              <a:buAutoNum type="arabicPeriod"/>
            </a:pPr>
            <a:endParaRPr lang="de-DE" sz="1800" dirty="0">
              <a:solidFill>
                <a:schemeClr val="bg1"/>
              </a:solidFill>
            </a:endParaRPr>
          </a:p>
          <a:p>
            <a:pPr marL="342900" indent="-342900">
              <a:buClr>
                <a:schemeClr val="bg1"/>
              </a:buClr>
              <a:buFont typeface="+mj-lt"/>
              <a:buAutoNum type="arabicPeriod"/>
            </a:pPr>
            <a:endParaRPr lang="de-DE" sz="1800" dirty="0">
              <a:solidFill>
                <a:schemeClr val="bg1"/>
              </a:solidFill>
            </a:endParaRPr>
          </a:p>
          <a:p>
            <a:pPr marL="342900" indent="-342900">
              <a:buClr>
                <a:schemeClr val="bg1"/>
              </a:buClr>
              <a:buFont typeface="+mj-lt"/>
              <a:buAutoNum type="arabicPeriod"/>
            </a:pPr>
            <a:endParaRPr lang="de-DE" sz="1800" dirty="0">
              <a:solidFill>
                <a:schemeClr val="bg1"/>
              </a:solidFill>
            </a:endParaRPr>
          </a:p>
          <a:p>
            <a:pPr marL="342900" indent="-342900">
              <a:buClr>
                <a:schemeClr val="bg1"/>
              </a:buClr>
              <a:buFont typeface="+mj-lt"/>
              <a:buAutoNum type="arabicPeriod"/>
            </a:pPr>
            <a:endParaRPr lang="de-DE" sz="1800" dirty="0">
              <a:solidFill>
                <a:schemeClr val="bg1"/>
              </a:solidFill>
            </a:endParaRPr>
          </a:p>
          <a:p>
            <a:pPr marL="342900" indent="-342900">
              <a:buClr>
                <a:schemeClr val="bg1"/>
              </a:buClr>
              <a:buFont typeface="+mj-lt"/>
              <a:buAutoNum type="arabicPeriod"/>
            </a:pPr>
            <a:r>
              <a:rPr lang="de-DE" sz="1800" dirty="0">
                <a:solidFill>
                  <a:schemeClr val="bg1"/>
                </a:solidFill>
              </a:rPr>
              <a:t>Welche Rolle spielt dabei das militärbedingte Rauchen? 		</a:t>
            </a:r>
          </a:p>
        </p:txBody>
      </p:sp>
      <p:sp>
        <p:nvSpPr>
          <p:cNvPr id="4" name="Foliennummernplatzhalter 3">
            <a:extLst>
              <a:ext uri="{FF2B5EF4-FFF2-40B4-BE49-F238E27FC236}">
                <a16:creationId xmlns:a16="http://schemas.microsoft.com/office/drawing/2014/main" id="{24FA30F3-210A-F2EA-29F5-DC68C49AF460}"/>
              </a:ext>
            </a:extLst>
          </p:cNvPr>
          <p:cNvSpPr>
            <a:spLocks noGrp="1"/>
          </p:cNvSpPr>
          <p:nvPr>
            <p:ph type="sldNum" sz="quarter" idx="10"/>
          </p:nvPr>
        </p:nvSpPr>
        <p:spPr/>
        <p:txBody>
          <a:bodyPr/>
          <a:lstStyle/>
          <a:p>
            <a:fld id="{59389E22-1A4B-41B3-A470-15C4FE97CB72}" type="slidenum">
              <a:rPr lang="de-DE" smtClean="0"/>
              <a:t>6</a:t>
            </a:fld>
            <a:endParaRPr lang="de-DE"/>
          </a:p>
        </p:txBody>
      </p:sp>
    </p:spTree>
    <p:extLst>
      <p:ext uri="{BB962C8B-B14F-4D97-AF65-F5344CB8AC3E}">
        <p14:creationId xmlns:p14="http://schemas.microsoft.com/office/powerpoint/2010/main" val="792126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616910" y="3341301"/>
            <a:ext cx="4686609"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Methodik</a:t>
            </a:r>
            <a:endParaRPr dirty="0"/>
          </a:p>
        </p:txBody>
      </p:sp>
      <p:sp>
        <p:nvSpPr>
          <p:cNvPr id="232" name="Google Shape;232;p32"/>
          <p:cNvSpPr txBox="1">
            <a:spLocks noGrp="1"/>
          </p:cNvSpPr>
          <p:nvPr>
            <p:ph type="title" idx="2"/>
          </p:nvPr>
        </p:nvSpPr>
        <p:spPr>
          <a:xfrm>
            <a:off x="720000" y="539500"/>
            <a:ext cx="1488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03</a:t>
            </a:r>
            <a:endParaRPr dirty="0"/>
          </a:p>
        </p:txBody>
      </p:sp>
      <p:sp>
        <p:nvSpPr>
          <p:cNvPr id="238" name="Google Shape;238;p32"/>
          <p:cNvSpPr/>
          <p:nvPr/>
        </p:nvSpPr>
        <p:spPr>
          <a:xfrm>
            <a:off x="7904875" y="4069775"/>
            <a:ext cx="538800" cy="538800"/>
          </a:xfrm>
          <a:prstGeom prst="star12">
            <a:avLst>
              <a:gd name="adj" fmla="val 1868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Bildplatzhalter 8" descr="Ein Bild, das Person, Menschliches Gesicht, Kleidung, Mann enthält.&#10;&#10;Automatisch generierte Beschreibung">
            <a:extLst>
              <a:ext uri="{FF2B5EF4-FFF2-40B4-BE49-F238E27FC236}">
                <a16:creationId xmlns:a16="http://schemas.microsoft.com/office/drawing/2014/main" id="{F43AE55B-1A0F-4549-9731-746643E7C9F1}"/>
              </a:ext>
            </a:extLst>
          </p:cNvPr>
          <p:cNvPicPr>
            <a:picLocks noGrp="1" noChangeAspect="1"/>
          </p:cNvPicPr>
          <p:nvPr>
            <p:ph type="pic" idx="3"/>
          </p:nvPr>
        </p:nvPicPr>
        <p:blipFill rotWithShape="1">
          <a:blip r:embed="rId3"/>
          <a:srcRect l="339" t="-28134" r="3025" b="-16532"/>
          <a:stretch/>
        </p:blipFill>
        <p:spPr>
          <a:xfrm>
            <a:off x="5507709" y="402827"/>
            <a:ext cx="3141300" cy="3141300"/>
          </a:xfrm>
        </p:spPr>
      </p:pic>
      <p:sp>
        <p:nvSpPr>
          <p:cNvPr id="2" name="Foliennummernplatzhalter 1">
            <a:extLst>
              <a:ext uri="{FF2B5EF4-FFF2-40B4-BE49-F238E27FC236}">
                <a16:creationId xmlns:a16="http://schemas.microsoft.com/office/drawing/2014/main" id="{94644902-F2B7-4D57-AA0B-3EF341A52117}"/>
              </a:ext>
            </a:extLst>
          </p:cNvPr>
          <p:cNvSpPr>
            <a:spLocks noGrp="1"/>
          </p:cNvSpPr>
          <p:nvPr>
            <p:ph type="sldNum" sz="quarter" idx="10"/>
          </p:nvPr>
        </p:nvSpPr>
        <p:spPr/>
        <p:txBody>
          <a:bodyPr/>
          <a:lstStyle/>
          <a:p>
            <a:fld id="{59389E22-1A4B-41B3-A470-15C4FE97CB72}" type="slidenum">
              <a:rPr lang="de-DE" smtClean="0"/>
              <a:t>7</a:t>
            </a:fld>
            <a:endParaRPr lang="de-DE"/>
          </a:p>
        </p:txBody>
      </p:sp>
    </p:spTree>
    <p:extLst>
      <p:ext uri="{BB962C8B-B14F-4D97-AF65-F5344CB8AC3E}">
        <p14:creationId xmlns:p14="http://schemas.microsoft.com/office/powerpoint/2010/main" val="1832552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D68AB6-DDAA-5F7A-7019-196BE170CE6A}"/>
              </a:ext>
            </a:extLst>
          </p:cNvPr>
          <p:cNvSpPr>
            <a:spLocks noGrp="1"/>
          </p:cNvSpPr>
          <p:nvPr>
            <p:ph type="title"/>
          </p:nvPr>
        </p:nvSpPr>
        <p:spPr/>
        <p:txBody>
          <a:bodyPr/>
          <a:lstStyle/>
          <a:p>
            <a:r>
              <a:rPr lang="de-DE" dirty="0"/>
              <a:t>Vorgehen</a:t>
            </a:r>
          </a:p>
        </p:txBody>
      </p:sp>
      <p:graphicFrame>
        <p:nvGraphicFramePr>
          <p:cNvPr id="3" name="Diagramm 2">
            <a:extLst>
              <a:ext uri="{FF2B5EF4-FFF2-40B4-BE49-F238E27FC236}">
                <a16:creationId xmlns:a16="http://schemas.microsoft.com/office/drawing/2014/main" id="{051F8C92-9EE3-4166-E574-2E50D280CE71}"/>
              </a:ext>
            </a:extLst>
          </p:cNvPr>
          <p:cNvGraphicFramePr/>
          <p:nvPr>
            <p:extLst>
              <p:ext uri="{D42A27DB-BD31-4B8C-83A1-F6EECF244321}">
                <p14:modId xmlns:p14="http://schemas.microsoft.com/office/powerpoint/2010/main" val="3522553930"/>
              </p:ext>
            </p:extLst>
          </p:nvPr>
        </p:nvGraphicFramePr>
        <p:xfrm>
          <a:off x="1108667" y="1403910"/>
          <a:ext cx="5995517" cy="2876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a:extLst>
              <a:ext uri="{FF2B5EF4-FFF2-40B4-BE49-F238E27FC236}">
                <a16:creationId xmlns:a16="http://schemas.microsoft.com/office/drawing/2014/main" id="{3D099DE6-F662-9745-A5BF-834EA9FB4F4A}"/>
              </a:ext>
            </a:extLst>
          </p:cNvPr>
          <p:cNvSpPr>
            <a:spLocks noGrp="1"/>
          </p:cNvSpPr>
          <p:nvPr>
            <p:ph type="sldNum" sz="quarter" idx="10"/>
          </p:nvPr>
        </p:nvSpPr>
        <p:spPr/>
        <p:txBody>
          <a:bodyPr/>
          <a:lstStyle/>
          <a:p>
            <a:fld id="{59389E22-1A4B-41B3-A470-15C4FE97CB72}" type="slidenum">
              <a:rPr lang="de-DE" smtClean="0"/>
              <a:t>8</a:t>
            </a:fld>
            <a:endParaRPr lang="de-DE"/>
          </a:p>
        </p:txBody>
      </p:sp>
    </p:spTree>
    <p:extLst>
      <p:ext uri="{BB962C8B-B14F-4D97-AF65-F5344CB8AC3E}">
        <p14:creationId xmlns:p14="http://schemas.microsoft.com/office/powerpoint/2010/main" val="4151726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616910" y="3341301"/>
            <a:ext cx="4686609"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Daten</a:t>
            </a:r>
            <a:endParaRPr dirty="0"/>
          </a:p>
        </p:txBody>
      </p:sp>
      <p:sp>
        <p:nvSpPr>
          <p:cNvPr id="232" name="Google Shape;232;p32"/>
          <p:cNvSpPr txBox="1">
            <a:spLocks noGrp="1"/>
          </p:cNvSpPr>
          <p:nvPr>
            <p:ph type="title" idx="2"/>
          </p:nvPr>
        </p:nvSpPr>
        <p:spPr>
          <a:xfrm>
            <a:off x="720000" y="539500"/>
            <a:ext cx="175015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3.1</a:t>
            </a:r>
            <a:endParaRPr dirty="0"/>
          </a:p>
        </p:txBody>
      </p:sp>
      <p:sp>
        <p:nvSpPr>
          <p:cNvPr id="238" name="Google Shape;238;p32"/>
          <p:cNvSpPr/>
          <p:nvPr/>
        </p:nvSpPr>
        <p:spPr>
          <a:xfrm>
            <a:off x="7904875" y="4069775"/>
            <a:ext cx="538800" cy="538800"/>
          </a:xfrm>
          <a:prstGeom prst="star12">
            <a:avLst>
              <a:gd name="adj" fmla="val 1868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Bildplatzhalter 8" descr="Ein Bild, das Person, Menschliches Gesicht, Kleidung, Mann enthält.&#10;&#10;Automatisch generierte Beschreibung">
            <a:extLst>
              <a:ext uri="{FF2B5EF4-FFF2-40B4-BE49-F238E27FC236}">
                <a16:creationId xmlns:a16="http://schemas.microsoft.com/office/drawing/2014/main" id="{F43AE55B-1A0F-4549-9731-746643E7C9F1}"/>
              </a:ext>
            </a:extLst>
          </p:cNvPr>
          <p:cNvPicPr>
            <a:picLocks noGrp="1" noChangeAspect="1"/>
          </p:cNvPicPr>
          <p:nvPr>
            <p:ph type="pic" idx="3"/>
          </p:nvPr>
        </p:nvPicPr>
        <p:blipFill rotWithShape="1">
          <a:blip r:embed="rId3"/>
          <a:srcRect l="339" t="-28134" r="3025" b="-16532"/>
          <a:stretch/>
        </p:blipFill>
        <p:spPr>
          <a:xfrm>
            <a:off x="5507709" y="402827"/>
            <a:ext cx="3141300" cy="3141300"/>
          </a:xfrm>
        </p:spPr>
      </p:pic>
      <p:sp>
        <p:nvSpPr>
          <p:cNvPr id="2" name="Foliennummernplatzhalter 1">
            <a:extLst>
              <a:ext uri="{FF2B5EF4-FFF2-40B4-BE49-F238E27FC236}">
                <a16:creationId xmlns:a16="http://schemas.microsoft.com/office/drawing/2014/main" id="{0A28041F-118B-57B7-E2FA-8C92603E4C30}"/>
              </a:ext>
            </a:extLst>
          </p:cNvPr>
          <p:cNvSpPr>
            <a:spLocks noGrp="1"/>
          </p:cNvSpPr>
          <p:nvPr>
            <p:ph type="sldNum" sz="quarter" idx="10"/>
          </p:nvPr>
        </p:nvSpPr>
        <p:spPr/>
        <p:txBody>
          <a:bodyPr/>
          <a:lstStyle/>
          <a:p>
            <a:fld id="{59389E22-1A4B-41B3-A470-15C4FE97CB72}" type="slidenum">
              <a:rPr lang="de-DE" smtClean="0"/>
              <a:t>9</a:t>
            </a:fld>
            <a:endParaRPr lang="de-DE"/>
          </a:p>
        </p:txBody>
      </p:sp>
    </p:spTree>
    <p:extLst>
      <p:ext uri="{BB962C8B-B14F-4D97-AF65-F5344CB8AC3E}">
        <p14:creationId xmlns:p14="http://schemas.microsoft.com/office/powerpoint/2010/main" val="2745808532"/>
      </p:ext>
    </p:extLst>
  </p:cSld>
  <p:clrMapOvr>
    <a:masterClrMapping/>
  </p:clrMapOvr>
</p:sld>
</file>

<file path=ppt/theme/theme1.xml><?xml version="1.0" encoding="utf-8"?>
<a:theme xmlns:a="http://schemas.openxmlformats.org/drawingml/2006/main" name="Risk Factors for Drug Addiction Thesis Defense by Slidesgo">
  <a:themeElements>
    <a:clrScheme name="Simple Light">
      <a:dk1>
        <a:srgbClr val="000000"/>
      </a:dk1>
      <a:lt1>
        <a:srgbClr val="FDFDFD"/>
      </a:lt1>
      <a:dk2>
        <a:srgbClr val="F45C8D"/>
      </a:dk2>
      <a:lt2>
        <a:srgbClr val="FFFFFF"/>
      </a:lt2>
      <a:accent1>
        <a:srgbClr val="DF376D"/>
      </a:accent1>
      <a:accent2>
        <a:srgbClr val="B62E5A"/>
      </a:accent2>
      <a:accent3>
        <a:srgbClr val="7E1B3B"/>
      </a:accent3>
      <a:accent4>
        <a:srgbClr val="571228"/>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3707</Words>
  <Application>Microsoft Office PowerPoint</Application>
  <PresentationFormat>Bildschirmpräsentation (16:9)</PresentationFormat>
  <Paragraphs>407</Paragraphs>
  <Slides>38</Slides>
  <Notes>33</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38</vt:i4>
      </vt:variant>
    </vt:vector>
  </HeadingPairs>
  <TitlesOfParts>
    <vt:vector size="50" baseType="lpstr">
      <vt:lpstr>Nobile</vt:lpstr>
      <vt:lpstr>Arial</vt:lpstr>
      <vt:lpstr>Cambria Math</vt:lpstr>
      <vt:lpstr>Calibri</vt:lpstr>
      <vt:lpstr>Times-Italic</vt:lpstr>
      <vt:lpstr>Wingdings</vt:lpstr>
      <vt:lpstr>HelveticaNeue-Roman</vt:lpstr>
      <vt:lpstr>Raleway</vt:lpstr>
      <vt:lpstr>Hepta Slab Medium</vt:lpstr>
      <vt:lpstr>Times-Roman</vt:lpstr>
      <vt:lpstr>Bebas Neue</vt:lpstr>
      <vt:lpstr>Risk Factors for Drug Addiction Thesis Defense by Slidesgo</vt:lpstr>
      <vt:lpstr>The Long-Term Impact of Military Service on Health: Evidence from World War II and Korean War Veterans</vt:lpstr>
      <vt:lpstr>Gliederung</vt:lpstr>
      <vt:lpstr>Motivation</vt:lpstr>
      <vt:lpstr>Motivation</vt:lpstr>
      <vt:lpstr>Fragestellung</vt:lpstr>
      <vt:lpstr>Fragestellung</vt:lpstr>
      <vt:lpstr>Methodik</vt:lpstr>
      <vt:lpstr>Vorgehen</vt:lpstr>
      <vt:lpstr>Daten</vt:lpstr>
      <vt:lpstr>Daten 1</vt:lpstr>
      <vt:lpstr>Überblick verschaffen</vt:lpstr>
      <vt:lpstr>Überblick verschaffen</vt:lpstr>
      <vt:lpstr>Zusammenhang Veteranstatus mit Sterblichkeit und Todesursachen </vt:lpstr>
      <vt:lpstr>Zusammenhang Veteranstatus mit Sterblichkeit und Todesursachen </vt:lpstr>
      <vt:lpstr>Zusammenhang Veteranstatus mit Sterblichkeit und Todesursachen </vt:lpstr>
      <vt:lpstr>Zusammenhang Veteranstatus mit Sterblichkeit und Todesursachen </vt:lpstr>
      <vt:lpstr>Zusammenhang Veteranstatus mit Sterblichkeit und Todesursachen </vt:lpstr>
      <vt:lpstr>Daten</vt:lpstr>
      <vt:lpstr>Current Population Survey (CPS) Tabak Ergänzung</vt:lpstr>
      <vt:lpstr>Zusammenhang zwischen Militär und Rauchen </vt:lpstr>
      <vt:lpstr>Zusammenhang zwischen Militär und Rauchen </vt:lpstr>
      <vt:lpstr>Ergebnisse zusammenfassen  </vt:lpstr>
      <vt:lpstr>Kernergebnisse</vt:lpstr>
      <vt:lpstr>Kernergebnisse</vt:lpstr>
      <vt:lpstr>Anmerkungen zum Paper</vt:lpstr>
      <vt:lpstr>Diskussion</vt:lpstr>
      <vt:lpstr>Diskussion</vt:lpstr>
      <vt:lpstr>Literatur</vt:lpstr>
      <vt:lpstr>Literatur</vt:lpstr>
      <vt:lpstr>Anhang</vt:lpstr>
      <vt:lpstr>Mehr…</vt:lpstr>
      <vt:lpstr>Methodik</vt:lpstr>
      <vt:lpstr>PowerPoint-Präsentation</vt:lpstr>
      <vt:lpstr>Invalidenrate  </vt:lpstr>
      <vt:lpstr>Invalidenrate</vt:lpstr>
      <vt:lpstr>Invalidenrate</vt:lpstr>
      <vt:lpstr>Diskussion</vt:lpstr>
      <vt:lpstr>Diskussion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Long-Term Impact of Military Service on Health: Evidence from World War II and Korean War Veterans</dc:title>
  <dc:creator>Stefanie Radnik</dc:creator>
  <cp:lastModifiedBy>Stefanie Radnik</cp:lastModifiedBy>
  <cp:revision>27</cp:revision>
  <dcterms:modified xsi:type="dcterms:W3CDTF">2023-06-18T14:11:17Z</dcterms:modified>
</cp:coreProperties>
</file>