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jpe"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59" r:id="rId2"/>
    <p:sldMasterId id="2147484587" r:id="rId3"/>
    <p:sldMasterId id="2147484647" r:id="rId4"/>
    <p:sldMasterId id="2147484659" r:id="rId5"/>
    <p:sldMasterId id="2147484671" r:id="rId6"/>
    <p:sldMasterId id="2147484683" r:id="rId7"/>
  </p:sldMasterIdLst>
  <p:notesMasterIdLst>
    <p:notesMasterId r:id="rId45"/>
  </p:notesMasterIdLst>
  <p:handoutMasterIdLst>
    <p:handoutMasterId r:id="rId46"/>
  </p:handoutMasterIdLst>
  <p:sldIdLst>
    <p:sldId id="765" r:id="rId8"/>
    <p:sldId id="1202" r:id="rId9"/>
    <p:sldId id="1026" r:id="rId10"/>
    <p:sldId id="1071" r:id="rId11"/>
    <p:sldId id="1192" r:id="rId12"/>
    <p:sldId id="1213" r:id="rId13"/>
    <p:sldId id="1216" r:id="rId14"/>
    <p:sldId id="1179" r:id="rId15"/>
    <p:sldId id="1198" r:id="rId16"/>
    <p:sldId id="1195" r:id="rId17"/>
    <p:sldId id="1196" r:id="rId18"/>
    <p:sldId id="1197" r:id="rId19"/>
    <p:sldId id="1220" r:id="rId20"/>
    <p:sldId id="1199" r:id="rId21"/>
    <p:sldId id="1127" r:id="rId22"/>
    <p:sldId id="1132" r:id="rId23"/>
    <p:sldId id="1175" r:id="rId24"/>
    <p:sldId id="1193" r:id="rId25"/>
    <p:sldId id="1160" r:id="rId26"/>
    <p:sldId id="1181" r:id="rId27"/>
    <p:sldId id="1182" r:id="rId28"/>
    <p:sldId id="1186" r:id="rId29"/>
    <p:sldId id="1150" r:id="rId30"/>
    <p:sldId id="1210" r:id="rId31"/>
    <p:sldId id="1211" r:id="rId32"/>
    <p:sldId id="1207" r:id="rId33"/>
    <p:sldId id="1114" r:id="rId34"/>
    <p:sldId id="1177" r:id="rId35"/>
    <p:sldId id="1178" r:id="rId36"/>
    <p:sldId id="1176" r:id="rId37"/>
    <p:sldId id="1068" r:id="rId38"/>
    <p:sldId id="1069" r:id="rId39"/>
    <p:sldId id="1219" r:id="rId40"/>
    <p:sldId id="1135" r:id="rId41"/>
    <p:sldId id="1066" r:id="rId42"/>
    <p:sldId id="1184" r:id="rId43"/>
    <p:sldId id="1121" r:id="rId44"/>
  </p:sldIdLst>
  <p:sldSz cx="9540875" cy="7021513"/>
  <p:notesSz cx="6807200" cy="9939338"/>
  <p:defaultTextStyle>
    <a:defPPr>
      <a:defRPr lang="ja-JP"/>
    </a:defPPr>
    <a:lvl1pPr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1pPr>
    <a:lvl2pPr marL="456846"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2pPr>
    <a:lvl3pPr marL="913689"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3pPr>
    <a:lvl4pPr marL="1370538"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4pPr>
    <a:lvl5pPr marL="1827376"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5pPr>
    <a:lvl6pPr marL="2284221" algn="l" defTabSz="913689" rtl="0" eaLnBrk="1" latinLnBrk="0" hangingPunct="1">
      <a:defRPr kumimoji="1" sz="3300" kern="1200">
        <a:solidFill>
          <a:schemeClr val="tx1"/>
        </a:solidFill>
        <a:latin typeface="Times New Roman" pitchFamily="18" charset="0"/>
        <a:ea typeface="ＭＳ Ｐゴシック" charset="-128"/>
        <a:cs typeface="+mn-cs"/>
      </a:defRPr>
    </a:lvl6pPr>
    <a:lvl7pPr marL="2741067" algn="l" defTabSz="913689" rtl="0" eaLnBrk="1" latinLnBrk="0" hangingPunct="1">
      <a:defRPr kumimoji="1" sz="3300" kern="1200">
        <a:solidFill>
          <a:schemeClr val="tx1"/>
        </a:solidFill>
        <a:latin typeface="Times New Roman" pitchFamily="18" charset="0"/>
        <a:ea typeface="ＭＳ Ｐゴシック" charset="-128"/>
        <a:cs typeface="+mn-cs"/>
      </a:defRPr>
    </a:lvl7pPr>
    <a:lvl8pPr marL="3197909" algn="l" defTabSz="913689" rtl="0" eaLnBrk="1" latinLnBrk="0" hangingPunct="1">
      <a:defRPr kumimoji="1" sz="3300" kern="1200">
        <a:solidFill>
          <a:schemeClr val="tx1"/>
        </a:solidFill>
        <a:latin typeface="Times New Roman" pitchFamily="18" charset="0"/>
        <a:ea typeface="ＭＳ Ｐゴシック" charset="-128"/>
        <a:cs typeface="+mn-cs"/>
      </a:defRPr>
    </a:lvl8pPr>
    <a:lvl9pPr marL="3654753" algn="l" defTabSz="913689" rtl="0" eaLnBrk="1" latinLnBrk="0" hangingPunct="1">
      <a:defRPr kumimoji="1" sz="33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2212">
          <p15:clr>
            <a:srgbClr val="A4A3A4"/>
          </p15:clr>
        </p15:guide>
        <p15:guide id="2" pos="3005">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60" userDrawn="1">
          <p15:clr>
            <a:srgbClr val="A4A3A4"/>
          </p15:clr>
        </p15:guide>
        <p15:guide id="3" orient="horz" pos="3131" userDrawn="1">
          <p15:clr>
            <a:srgbClr val="A4A3A4"/>
          </p15:clr>
        </p15:guide>
        <p15:guide id="4"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suke Nikaido" initials="KN" lastIdx="2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C1C1FF"/>
    <a:srgbClr val="9999FF"/>
    <a:srgbClr val="158C8F"/>
    <a:srgbClr val="18A5A8"/>
    <a:srgbClr val="A8187F"/>
    <a:srgbClr val="E4E5FC"/>
    <a:srgbClr val="00FF00"/>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61" autoAdjust="0"/>
    <p:restoredTop sz="93740" autoAdjust="0"/>
  </p:normalViewPr>
  <p:slideViewPr>
    <p:cSldViewPr>
      <p:cViewPr varScale="1">
        <p:scale>
          <a:sx n="94" d="100"/>
          <a:sy n="94" d="100"/>
        </p:scale>
        <p:origin x="200" y="528"/>
      </p:cViewPr>
      <p:guideLst>
        <p:guide orient="horz" pos="2212"/>
        <p:guide pos="300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278"/>
    </p:cViewPr>
  </p:sorterViewPr>
  <p:notesViewPr>
    <p:cSldViewPr>
      <p:cViewPr varScale="1">
        <p:scale>
          <a:sx n="80" d="100"/>
          <a:sy n="80" d="100"/>
        </p:scale>
        <p:origin x="2766" y="120"/>
      </p:cViewPr>
      <p:guideLst>
        <p:guide orient="horz" pos="3132"/>
        <p:guide pos="2160"/>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38010201183701"/>
          <c:y val="0.17792008385435329"/>
          <c:w val="0.83713828359689579"/>
          <c:h val="0.71770334928229651"/>
        </c:manualLayout>
      </c:layout>
      <c:barChart>
        <c:barDir val="col"/>
        <c:grouping val="stacked"/>
        <c:varyColors val="0"/>
        <c:ser>
          <c:idx val="0"/>
          <c:order val="0"/>
          <c:tx>
            <c:strRef>
              <c:f>Sheet1!$B$32</c:f>
              <c:strCache>
                <c:ptCount val="1"/>
                <c:pt idx="0">
                  <c:v>Personnel</c:v>
                </c:pt>
              </c:strCache>
            </c:strRef>
          </c:tx>
          <c:spPr>
            <a:solidFill>
              <a:srgbClr val="9999FF"/>
            </a:solidFill>
            <a:ln w="12700">
              <a:solidFill>
                <a:srgbClr val="000000"/>
              </a:solidFill>
              <a:prstDash val="solid"/>
            </a:ln>
          </c:spPr>
          <c:invertIfNegative val="0"/>
          <c:cat>
            <c:numRef>
              <c:f>Sheet1!$A$52:$A$66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Sheet1!$B$52:$B$66</c:f>
              <c:numCache>
                <c:formatCode>0</c:formatCode>
                <c:ptCount val="15"/>
                <c:pt idx="0">
                  <c:v>911411</c:v>
                </c:pt>
                <c:pt idx="1">
                  <c:v>891227</c:v>
                </c:pt>
                <c:pt idx="2">
                  <c:v>981421</c:v>
                </c:pt>
                <c:pt idx="3">
                  <c:v>923527</c:v>
                </c:pt>
                <c:pt idx="4">
                  <c:v>762681</c:v>
                </c:pt>
                <c:pt idx="5">
                  <c:v>862269</c:v>
                </c:pt>
                <c:pt idx="6">
                  <c:v>768946</c:v>
                </c:pt>
                <c:pt idx="7">
                  <c:v>765005</c:v>
                </c:pt>
                <c:pt idx="8" formatCode="General">
                  <c:v>690464</c:v>
                </c:pt>
                <c:pt idx="9">
                  <c:v>604285</c:v>
                </c:pt>
                <c:pt idx="10">
                  <c:v>663312</c:v>
                </c:pt>
                <c:pt idx="11">
                  <c:v>702384</c:v>
                </c:pt>
                <c:pt idx="12">
                  <c:v>729430</c:v>
                </c:pt>
                <c:pt idx="13">
                  <c:v>704938</c:v>
                </c:pt>
                <c:pt idx="14">
                  <c:v>665753</c:v>
                </c:pt>
              </c:numCache>
            </c:numRef>
          </c:val>
          <c:extLst>
            <c:ext xmlns:c16="http://schemas.microsoft.com/office/drawing/2014/chart" uri="{C3380CC4-5D6E-409C-BE32-E72D297353CC}">
              <c16:uniqueId val="{00000000-0114-45AF-8F84-616391787FB2}"/>
            </c:ext>
          </c:extLst>
        </c:ser>
        <c:ser>
          <c:idx val="1"/>
          <c:order val="1"/>
          <c:tx>
            <c:strRef>
              <c:f>Sheet1!$C$32</c:f>
              <c:strCache>
                <c:ptCount val="1"/>
                <c:pt idx="0">
                  <c:v>Others</c:v>
                </c:pt>
              </c:strCache>
            </c:strRef>
          </c:tx>
          <c:spPr>
            <a:solidFill>
              <a:srgbClr val="CCFFFF"/>
            </a:solidFill>
            <a:ln w="12700">
              <a:solidFill>
                <a:srgbClr val="000000"/>
              </a:solidFill>
              <a:prstDash val="solid"/>
            </a:ln>
          </c:spPr>
          <c:invertIfNegative val="0"/>
          <c:cat>
            <c:numRef>
              <c:f>Sheet1!$A$52:$A$66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Sheet1!$C$52:$C$66</c:f>
              <c:numCache>
                <c:formatCode>0</c:formatCode>
                <c:ptCount val="15"/>
                <c:pt idx="0">
                  <c:v>862992</c:v>
                </c:pt>
                <c:pt idx="1">
                  <c:v>869621</c:v>
                </c:pt>
                <c:pt idx="2">
                  <c:v>793042</c:v>
                </c:pt>
                <c:pt idx="3">
                  <c:v>748737</c:v>
                </c:pt>
                <c:pt idx="4">
                  <c:v>1080970</c:v>
                </c:pt>
                <c:pt idx="5">
                  <c:v>1120568</c:v>
                </c:pt>
                <c:pt idx="6">
                  <c:v>852545</c:v>
                </c:pt>
                <c:pt idx="7">
                  <c:v>881427</c:v>
                </c:pt>
                <c:pt idx="8" formatCode="General">
                  <c:v>938298</c:v>
                </c:pt>
                <c:pt idx="9">
                  <c:v>1004591</c:v>
                </c:pt>
                <c:pt idx="10">
                  <c:v>958199</c:v>
                </c:pt>
                <c:pt idx="11">
                  <c:v>861096</c:v>
                </c:pt>
                <c:pt idx="12">
                  <c:v>864105</c:v>
                </c:pt>
                <c:pt idx="13">
                  <c:v>926658</c:v>
                </c:pt>
                <c:pt idx="14">
                  <c:v>953057</c:v>
                </c:pt>
              </c:numCache>
            </c:numRef>
          </c:val>
          <c:extLst>
            <c:ext xmlns:c16="http://schemas.microsoft.com/office/drawing/2014/chart" uri="{C3380CC4-5D6E-409C-BE32-E72D297353CC}">
              <c16:uniqueId val="{00000001-0114-45AF-8F84-616391787FB2}"/>
            </c:ext>
          </c:extLst>
        </c:ser>
        <c:dLbls>
          <c:showLegendKey val="0"/>
          <c:showVal val="0"/>
          <c:showCatName val="0"/>
          <c:showSerName val="0"/>
          <c:showPercent val="0"/>
          <c:showBubbleSize val="0"/>
        </c:dLbls>
        <c:gapWidth val="50"/>
        <c:overlap val="100"/>
        <c:axId val="920246184"/>
        <c:axId val="920256768"/>
      </c:barChart>
      <c:catAx>
        <c:axId val="92024618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lang="ja-JP" sz="900" b="0" i="0" u="none" strike="noStrike" baseline="0">
                <a:solidFill>
                  <a:srgbClr val="000000"/>
                </a:solidFill>
                <a:latin typeface="ＭＳ Ｐゴシック"/>
                <a:ea typeface="ＭＳ Ｐゴシック"/>
                <a:cs typeface="ＭＳ Ｐゴシック"/>
              </a:defRPr>
            </a:pPr>
            <a:endParaRPr lang="en-US"/>
          </a:p>
        </c:txPr>
        <c:crossAx val="920256768"/>
        <c:crosses val="autoZero"/>
        <c:auto val="0"/>
        <c:lblAlgn val="ctr"/>
        <c:lblOffset val="100"/>
        <c:tickLblSkip val="1"/>
        <c:tickMarkSkip val="1"/>
        <c:noMultiLvlLbl val="0"/>
      </c:catAx>
      <c:valAx>
        <c:axId val="920256768"/>
        <c:scaling>
          <c:orientation val="minMax"/>
          <c:max val="2500000"/>
        </c:scaling>
        <c:delete val="0"/>
        <c:axPos val="l"/>
        <c:majorGridlines>
          <c:spPr>
            <a:ln w="3175">
              <a:solidFill>
                <a:schemeClr val="bg1">
                  <a:lumMod val="75000"/>
                </a:schemeClr>
              </a:solidFill>
              <a:prstDash val="solid"/>
            </a:ln>
          </c:spPr>
        </c:majorGridlines>
        <c:numFmt formatCode="0" sourceLinked="1"/>
        <c:majorTickMark val="in"/>
        <c:minorTickMark val="none"/>
        <c:tickLblPos val="nextTo"/>
        <c:spPr>
          <a:ln w="3175">
            <a:solidFill>
              <a:schemeClr val="tx1"/>
            </a:solidFill>
            <a:prstDash val="solid"/>
          </a:ln>
        </c:spPr>
        <c:txPr>
          <a:bodyPr rot="0" vert="horz"/>
          <a:lstStyle/>
          <a:p>
            <a:pPr>
              <a:defRPr lang="ja-JP" sz="900" b="0" i="0" u="none" strike="noStrike" baseline="0">
                <a:solidFill>
                  <a:srgbClr val="000000"/>
                </a:solidFill>
                <a:latin typeface="ＭＳ Ｐゴシック"/>
                <a:ea typeface="ＭＳ Ｐゴシック"/>
                <a:cs typeface="ＭＳ Ｐゴシック"/>
              </a:defRPr>
            </a:pPr>
            <a:endParaRPr lang="en-US"/>
          </a:p>
        </c:txPr>
        <c:crossAx val="920246184"/>
        <c:crosses val="autoZero"/>
        <c:crossBetween val="between"/>
        <c:majorUnit val="250000"/>
      </c:valAx>
      <c:spPr>
        <a:ln w="25400">
          <a:noFill/>
        </a:ln>
      </c:spPr>
    </c:plotArea>
    <c:legend>
      <c:legendPos val="t"/>
      <c:layout>
        <c:manualLayout>
          <c:xMode val="edge"/>
          <c:yMode val="edge"/>
          <c:x val="0.30076360311981154"/>
          <c:y val="7.5089139114675948E-2"/>
          <c:w val="0.56332148934847337"/>
          <c:h val="8.8184111048759575E-2"/>
        </c:manualLayout>
      </c:layout>
      <c:overlay val="1"/>
      <c:spPr>
        <a:solidFill>
          <a:srgbClr val="FFFFFF"/>
        </a:solidFill>
        <a:ln w="25400">
          <a:noFill/>
        </a:ln>
      </c:spPr>
      <c:txPr>
        <a:bodyPr/>
        <a:lstStyle/>
        <a:p>
          <a:pPr>
            <a:defRPr lang="ja-JP" sz="1100" b="0" i="0" u="none" strike="noStrike" baseline="0">
              <a:solidFill>
                <a:srgbClr val="000000"/>
              </a:solidFill>
              <a:latin typeface="ＭＳ Ｐゴシック"/>
              <a:ea typeface="ＭＳ Ｐゴシック"/>
              <a:cs typeface="ＭＳ Ｐゴシック"/>
            </a:defRPr>
          </a:pPr>
          <a:endParaRPr lang="en-US"/>
        </a:p>
      </c:txPr>
    </c:legend>
    <c:plotVisOnly val="1"/>
    <c:dispBlanksAs val="gap"/>
    <c:showDLblsOverMax val="0"/>
  </c:chart>
  <c:spPr>
    <a:noFill/>
    <a:ln w="9525">
      <a:noFill/>
    </a:ln>
  </c:spPr>
  <c:txPr>
    <a:bodyPr/>
    <a:lstStyle/>
    <a:p>
      <a:pPr>
        <a:defRPr sz="1800" b="0" i="0" u="none" strike="noStrike" baseline="0">
          <a:solidFill>
            <a:srgbClr val="000000"/>
          </a:solidFill>
          <a:latin typeface="ＭＳ Ｐゴシック"/>
          <a:ea typeface="ＭＳ Ｐゴシック"/>
          <a:cs typeface="ＭＳ Ｐゴシック"/>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81041253312712"/>
          <c:y val="0.11974043796161574"/>
          <c:w val="0.56779058606414168"/>
          <c:h val="0.68445527425462405"/>
        </c:manualLayout>
      </c:layout>
      <c:barChart>
        <c:barDir val="col"/>
        <c:grouping val="stacked"/>
        <c:varyColors val="0"/>
        <c:ser>
          <c:idx val="1"/>
          <c:order val="1"/>
          <c:tx>
            <c:strRef>
              <c:f>Sheet1!$C$1</c:f>
              <c:strCache>
                <c:ptCount val="1"/>
                <c:pt idx="0">
                  <c:v>Academic Consultation</c:v>
                </c:pt>
              </c:strCache>
            </c:strRef>
          </c:tx>
          <c:spPr>
            <a:solidFill>
              <a:schemeClr val="accent5"/>
            </a:solidFill>
            <a:ln>
              <a:noFill/>
            </a:ln>
            <a:effectLst/>
          </c:spPr>
          <c:invertIfNegative val="0"/>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7">
                  <c:v>6</c:v>
                </c:pt>
                <c:pt idx="8">
                  <c:v>10</c:v>
                </c:pt>
              </c:numCache>
            </c:numRef>
          </c:val>
          <c:extLst>
            <c:ext xmlns:c16="http://schemas.microsoft.com/office/drawing/2014/chart" uri="{C3380CC4-5D6E-409C-BE32-E72D297353CC}">
              <c16:uniqueId val="{00000000-E821-4B6B-9C50-7B5F594AE67B}"/>
            </c:ext>
          </c:extLst>
        </c:ser>
        <c:ser>
          <c:idx val="2"/>
          <c:order val="2"/>
          <c:tx>
            <c:strRef>
              <c:f>Sheet1!$D$1</c:f>
              <c:strCache>
                <c:ptCount val="1"/>
                <c:pt idx="0">
                  <c:v>Joint Research</c:v>
                </c:pt>
              </c:strCache>
            </c:strRef>
          </c:tx>
          <c:spPr>
            <a:solidFill>
              <a:schemeClr val="accent4"/>
            </a:solidFill>
            <a:ln>
              <a:noFill/>
            </a:ln>
            <a:effectLst/>
          </c:spPr>
          <c:invertIfNegative val="0"/>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Sheet1!$D$2:$D$10</c:f>
              <c:numCache>
                <c:formatCode>General</c:formatCode>
                <c:ptCount val="9"/>
                <c:pt idx="0">
                  <c:v>1</c:v>
                </c:pt>
                <c:pt idx="1">
                  <c:v>4</c:v>
                </c:pt>
                <c:pt idx="2">
                  <c:v>7</c:v>
                </c:pt>
                <c:pt idx="3">
                  <c:v>11</c:v>
                </c:pt>
                <c:pt idx="4">
                  <c:v>13</c:v>
                </c:pt>
                <c:pt idx="5">
                  <c:v>17</c:v>
                </c:pt>
                <c:pt idx="6">
                  <c:v>22</c:v>
                </c:pt>
                <c:pt idx="7">
                  <c:v>25</c:v>
                </c:pt>
                <c:pt idx="8">
                  <c:v>23</c:v>
                </c:pt>
              </c:numCache>
            </c:numRef>
          </c:val>
          <c:extLst>
            <c:ext xmlns:c16="http://schemas.microsoft.com/office/drawing/2014/chart" uri="{C3380CC4-5D6E-409C-BE32-E72D297353CC}">
              <c16:uniqueId val="{00000001-E821-4B6B-9C50-7B5F594AE67B}"/>
            </c:ext>
          </c:extLst>
        </c:ser>
        <c:dLbls>
          <c:showLegendKey val="0"/>
          <c:showVal val="0"/>
          <c:showCatName val="0"/>
          <c:showSerName val="0"/>
          <c:showPercent val="0"/>
          <c:showBubbleSize val="0"/>
        </c:dLbls>
        <c:gapWidth val="150"/>
        <c:overlap val="100"/>
        <c:axId val="442848720"/>
        <c:axId val="442848160"/>
      </c:barChart>
      <c:lineChart>
        <c:grouping val="standard"/>
        <c:varyColors val="0"/>
        <c:ser>
          <c:idx val="0"/>
          <c:order val="0"/>
          <c:tx>
            <c:strRef>
              <c:f>Sheet1!$B$1</c:f>
              <c:strCache>
                <c:ptCount val="1"/>
                <c:pt idx="0">
                  <c:v>Amount Fund</c:v>
                </c:pt>
              </c:strCache>
            </c:strRef>
          </c:tx>
          <c:spPr>
            <a:ln w="38100" cap="rnd">
              <a:solidFill>
                <a:schemeClr val="accent6"/>
              </a:solidFill>
              <a:round/>
            </a:ln>
            <a:effectLst/>
          </c:spPr>
          <c:marker>
            <c:symbol val="circle"/>
            <c:size val="8"/>
            <c:spPr>
              <a:solidFill>
                <a:schemeClr val="accent6"/>
              </a:solidFill>
              <a:ln>
                <a:noFill/>
              </a:ln>
              <a:effectLst/>
            </c:spPr>
          </c:marker>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#,##0</c:formatCode>
                <c:ptCount val="9"/>
                <c:pt idx="0">
                  <c:v>1100</c:v>
                </c:pt>
                <c:pt idx="1">
                  <c:v>5566</c:v>
                </c:pt>
                <c:pt idx="2">
                  <c:v>6392</c:v>
                </c:pt>
                <c:pt idx="3">
                  <c:v>26170</c:v>
                </c:pt>
                <c:pt idx="4">
                  <c:v>24599</c:v>
                </c:pt>
                <c:pt idx="5">
                  <c:v>47320</c:v>
                </c:pt>
                <c:pt idx="6">
                  <c:v>41112</c:v>
                </c:pt>
                <c:pt idx="7">
                  <c:v>42760</c:v>
                </c:pt>
                <c:pt idx="8">
                  <c:v>61993</c:v>
                </c:pt>
              </c:numCache>
            </c:numRef>
          </c:val>
          <c:smooth val="0"/>
          <c:extLst>
            <c:ext xmlns:c16="http://schemas.microsoft.com/office/drawing/2014/chart" uri="{C3380CC4-5D6E-409C-BE32-E72D297353CC}">
              <c16:uniqueId val="{00000002-E821-4B6B-9C50-7B5F594AE67B}"/>
            </c:ext>
          </c:extLst>
        </c:ser>
        <c:dLbls>
          <c:showLegendKey val="0"/>
          <c:showVal val="0"/>
          <c:showCatName val="0"/>
          <c:showSerName val="0"/>
          <c:showPercent val="0"/>
          <c:showBubbleSize val="0"/>
        </c:dLbls>
        <c:marker val="1"/>
        <c:smooth val="0"/>
        <c:axId val="1231526224"/>
        <c:axId val="1231525568"/>
      </c:lineChart>
      <c:valAx>
        <c:axId val="442848160"/>
        <c:scaling>
          <c:orientation val="minMax"/>
          <c:max val="5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442848720"/>
        <c:crosses val="autoZero"/>
        <c:crossBetween val="between"/>
        <c:majorUnit val="5"/>
      </c:valAx>
      <c:catAx>
        <c:axId val="44284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cap="none" spc="0" normalizeH="0" baseline="0">
                <a:solidFill>
                  <a:schemeClr val="tx1">
                    <a:lumMod val="65000"/>
                    <a:lumOff val="35000"/>
                  </a:schemeClr>
                </a:solidFill>
                <a:latin typeface="+mn-lt"/>
                <a:ea typeface="+mn-ea"/>
                <a:cs typeface="+mn-cs"/>
              </a:defRPr>
            </a:pPr>
            <a:endParaRPr lang="en-US"/>
          </a:p>
        </c:txPr>
        <c:crossAx val="442848160"/>
        <c:crosses val="autoZero"/>
        <c:auto val="1"/>
        <c:lblAlgn val="ctr"/>
        <c:lblOffset val="100"/>
        <c:noMultiLvlLbl val="0"/>
      </c:catAx>
      <c:valAx>
        <c:axId val="1231525568"/>
        <c:scaling>
          <c:orientation val="minMax"/>
          <c:max val="680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1231526224"/>
        <c:crosses val="max"/>
        <c:crossBetween val="between"/>
        <c:majorUnit val="5000"/>
      </c:valAx>
      <c:catAx>
        <c:axId val="1231526224"/>
        <c:scaling>
          <c:orientation val="minMax"/>
        </c:scaling>
        <c:delete val="1"/>
        <c:axPos val="b"/>
        <c:numFmt formatCode="General" sourceLinked="1"/>
        <c:majorTickMark val="out"/>
        <c:minorTickMark val="none"/>
        <c:tickLblPos val="nextTo"/>
        <c:crossAx val="1231525568"/>
        <c:crosses val="autoZero"/>
        <c:auto val="1"/>
        <c:lblAlgn val="ctr"/>
        <c:lblOffset val="100"/>
        <c:noMultiLvlLbl val="0"/>
      </c:cat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lang="ja-JP"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44039484830501E-2"/>
          <c:y val="3.8108879782968209E-2"/>
          <c:w val="0.93468959834062626"/>
          <c:h val="0.89520948142312962"/>
        </c:manualLayout>
      </c:layout>
      <c:barChart>
        <c:barDir val="col"/>
        <c:grouping val="stacked"/>
        <c:varyColors val="0"/>
        <c:ser>
          <c:idx val="5"/>
          <c:order val="0"/>
          <c:tx>
            <c:strRef>
              <c:f>Sheet1!$B$43</c:f>
              <c:strCache>
                <c:ptCount val="1"/>
                <c:pt idx="0">
                  <c:v>平成18年度以前の締結分</c:v>
                </c:pt>
              </c:strCache>
            </c:strRef>
          </c:tx>
          <c:spPr>
            <a:solidFill>
              <a:schemeClr val="bg2">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Sheet1!$D$43:$O$43</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00-53F9-4C6E-8736-0AE21D243188}"/>
            </c:ext>
          </c:extLst>
        </c:ser>
        <c:ser>
          <c:idx val="0"/>
          <c:order val="1"/>
          <c:tx>
            <c:strRef>
              <c:f>Sheet1!$B$44</c:f>
              <c:strCache>
                <c:ptCount val="1"/>
                <c:pt idx="0">
                  <c:v>アジア</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Sheet1!$D$42:$O$42</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Sheet1!$D$44:$O$44</c:f>
              <c:numCache>
                <c:formatCode>General</c:formatCode>
                <c:ptCount val="12"/>
                <c:pt idx="0">
                  <c:v>1</c:v>
                </c:pt>
                <c:pt idx="1">
                  <c:v>2</c:v>
                </c:pt>
                <c:pt idx="2">
                  <c:v>2</c:v>
                </c:pt>
                <c:pt idx="3">
                  <c:v>2</c:v>
                </c:pt>
                <c:pt idx="4">
                  <c:v>3</c:v>
                </c:pt>
                <c:pt idx="5">
                  <c:v>3</c:v>
                </c:pt>
                <c:pt idx="6">
                  <c:v>4</c:v>
                </c:pt>
                <c:pt idx="7">
                  <c:v>6</c:v>
                </c:pt>
                <c:pt idx="8">
                  <c:v>7</c:v>
                </c:pt>
                <c:pt idx="9">
                  <c:v>8</c:v>
                </c:pt>
                <c:pt idx="10">
                  <c:v>11</c:v>
                </c:pt>
                <c:pt idx="11">
                  <c:v>14</c:v>
                </c:pt>
              </c:numCache>
            </c:numRef>
          </c:val>
          <c:extLst>
            <c:ext xmlns:c16="http://schemas.microsoft.com/office/drawing/2014/chart" uri="{C3380CC4-5D6E-409C-BE32-E72D297353CC}">
              <c16:uniqueId val="{00000001-53F9-4C6E-8736-0AE21D243188}"/>
            </c:ext>
          </c:extLst>
        </c:ser>
        <c:ser>
          <c:idx val="1"/>
          <c:order val="2"/>
          <c:tx>
            <c:strRef>
              <c:f>Sheet1!$B$45</c:f>
              <c:strCache>
                <c:ptCount val="1"/>
                <c:pt idx="0">
                  <c:v>欧州</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Sheet1!$D$42:$O$42</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Sheet1!$D$45:$O$45</c:f>
              <c:numCache>
                <c:formatCode>General</c:formatCode>
                <c:ptCount val="12"/>
                <c:pt idx="3">
                  <c:v>1</c:v>
                </c:pt>
                <c:pt idx="4">
                  <c:v>3</c:v>
                </c:pt>
                <c:pt idx="5">
                  <c:v>6</c:v>
                </c:pt>
                <c:pt idx="6">
                  <c:v>6</c:v>
                </c:pt>
                <c:pt idx="7">
                  <c:v>12</c:v>
                </c:pt>
                <c:pt idx="8">
                  <c:v>12</c:v>
                </c:pt>
                <c:pt idx="9">
                  <c:v>14</c:v>
                </c:pt>
                <c:pt idx="10">
                  <c:v>16</c:v>
                </c:pt>
                <c:pt idx="11">
                  <c:v>18</c:v>
                </c:pt>
              </c:numCache>
            </c:numRef>
          </c:val>
          <c:extLst>
            <c:ext xmlns:c16="http://schemas.microsoft.com/office/drawing/2014/chart" uri="{C3380CC4-5D6E-409C-BE32-E72D297353CC}">
              <c16:uniqueId val="{00000002-53F9-4C6E-8736-0AE21D243188}"/>
            </c:ext>
          </c:extLst>
        </c:ser>
        <c:ser>
          <c:idx val="2"/>
          <c:order val="3"/>
          <c:tx>
            <c:strRef>
              <c:f>Sheet1!$B$46</c:f>
              <c:strCache>
                <c:ptCount val="1"/>
                <c:pt idx="0">
                  <c:v>中南米</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Sheet1!$D$42:$O$42</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Sheet1!$D$46:$O$46</c:f>
              <c:numCache>
                <c:formatCode>General</c:formatCode>
                <c:ptCount val="12"/>
                <c:pt idx="4">
                  <c:v>1</c:v>
                </c:pt>
                <c:pt idx="5">
                  <c:v>1</c:v>
                </c:pt>
                <c:pt idx="6">
                  <c:v>1</c:v>
                </c:pt>
                <c:pt idx="7">
                  <c:v>1</c:v>
                </c:pt>
                <c:pt idx="8">
                  <c:v>1</c:v>
                </c:pt>
                <c:pt idx="9">
                  <c:v>1</c:v>
                </c:pt>
              </c:numCache>
            </c:numRef>
          </c:val>
          <c:extLst>
            <c:ext xmlns:c16="http://schemas.microsoft.com/office/drawing/2014/chart" uri="{C3380CC4-5D6E-409C-BE32-E72D297353CC}">
              <c16:uniqueId val="{00000003-53F9-4C6E-8736-0AE21D243188}"/>
            </c:ext>
          </c:extLst>
        </c:ser>
        <c:ser>
          <c:idx val="3"/>
          <c:order val="4"/>
          <c:tx>
            <c:strRef>
              <c:f>Sheet1!$B$47</c:f>
              <c:strCache>
                <c:ptCount val="1"/>
                <c:pt idx="0">
                  <c:v>北米</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Sheet1!$D$42:$O$42</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Sheet1!$D$47:$O$47</c:f>
              <c:numCache>
                <c:formatCode>General</c:formatCode>
                <c:ptCount val="12"/>
                <c:pt idx="6">
                  <c:v>1</c:v>
                </c:pt>
                <c:pt idx="7">
                  <c:v>1</c:v>
                </c:pt>
                <c:pt idx="8">
                  <c:v>1</c:v>
                </c:pt>
                <c:pt idx="9">
                  <c:v>1</c:v>
                </c:pt>
                <c:pt idx="10">
                  <c:v>3</c:v>
                </c:pt>
                <c:pt idx="11">
                  <c:v>3</c:v>
                </c:pt>
              </c:numCache>
            </c:numRef>
          </c:val>
          <c:extLst>
            <c:ext xmlns:c16="http://schemas.microsoft.com/office/drawing/2014/chart" uri="{C3380CC4-5D6E-409C-BE32-E72D297353CC}">
              <c16:uniqueId val="{00000004-53F9-4C6E-8736-0AE21D243188}"/>
            </c:ext>
          </c:extLst>
        </c:ser>
        <c:ser>
          <c:idx val="4"/>
          <c:order val="5"/>
          <c:tx>
            <c:strRef>
              <c:f>Sheet1!$B$48</c:f>
              <c:strCache>
                <c:ptCount val="1"/>
                <c:pt idx="0">
                  <c:v>大洋州</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Sheet1!$D$42:$O$42</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Sheet1!$D$48:$O$48</c:f>
              <c:numCache>
                <c:formatCode>General</c:formatCode>
                <c:ptCount val="12"/>
                <c:pt idx="7">
                  <c:v>1</c:v>
                </c:pt>
                <c:pt idx="8">
                  <c:v>1</c:v>
                </c:pt>
                <c:pt idx="9">
                  <c:v>1</c:v>
                </c:pt>
                <c:pt idx="10">
                  <c:v>1</c:v>
                </c:pt>
                <c:pt idx="11">
                  <c:v>1</c:v>
                </c:pt>
              </c:numCache>
            </c:numRef>
          </c:val>
          <c:extLst>
            <c:ext xmlns:c16="http://schemas.microsoft.com/office/drawing/2014/chart" uri="{C3380CC4-5D6E-409C-BE32-E72D297353CC}">
              <c16:uniqueId val="{00000005-53F9-4C6E-8736-0AE21D243188}"/>
            </c:ext>
          </c:extLst>
        </c:ser>
        <c:dLbls>
          <c:dLblPos val="ctr"/>
          <c:showLegendKey val="0"/>
          <c:showVal val="1"/>
          <c:showCatName val="0"/>
          <c:showSerName val="0"/>
          <c:showPercent val="0"/>
          <c:showBubbleSize val="0"/>
        </c:dLbls>
        <c:gapWidth val="150"/>
        <c:overlap val="100"/>
        <c:axId val="327067808"/>
        <c:axId val="327068984"/>
      </c:barChart>
      <c:catAx>
        <c:axId val="32706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327068984"/>
        <c:crosses val="autoZero"/>
        <c:auto val="1"/>
        <c:lblAlgn val="ctr"/>
        <c:lblOffset val="100"/>
        <c:noMultiLvlLbl val="0"/>
      </c:catAx>
      <c:valAx>
        <c:axId val="327068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crossAx val="327067808"/>
        <c:crosses val="autoZero"/>
        <c:crossBetween val="between"/>
      </c:valAx>
      <c:spPr>
        <a:noFill/>
        <a:ln>
          <a:noFill/>
        </a:ln>
        <a:effectLst/>
      </c:spPr>
    </c:plotArea>
    <c:legend>
      <c:legendPos val="b"/>
      <c:layout>
        <c:manualLayout>
          <c:xMode val="edge"/>
          <c:yMode val="edge"/>
          <c:x val="6.1803877190482581E-2"/>
          <c:y val="6.7358188815387049E-2"/>
          <c:w val="0.89688989633064631"/>
          <c:h val="5.1516553487687182E-2"/>
        </c:manualLayout>
      </c:layout>
      <c:overlay val="0"/>
      <c:spPr>
        <a:noFill/>
        <a:ln>
          <a:noFill/>
        </a:ln>
        <a:effectLst/>
      </c:spPr>
      <c:txPr>
        <a:bodyPr rot="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13140103774483E-2"/>
          <c:y val="0.13504131121112378"/>
          <c:w val="0.83083725737513292"/>
          <c:h val="0.69395051473216696"/>
        </c:manualLayout>
      </c:layout>
      <c:barChart>
        <c:barDir val="col"/>
        <c:grouping val="stacked"/>
        <c:varyColors val="0"/>
        <c:ser>
          <c:idx val="0"/>
          <c:order val="0"/>
          <c:tx>
            <c:strRef>
              <c:f>Sheet1!$B$203</c:f>
              <c:strCache>
                <c:ptCount val="1"/>
                <c:pt idx="0">
                  <c:v>Number of Students enrollment</c:v>
                </c:pt>
              </c:strCache>
            </c:strRef>
          </c:tx>
          <c:invertIfNegative val="0"/>
          <c:cat>
            <c:numRef>
              <c:f>Sheet1!$A$219:$A$234</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Sheet1!$B$219:$B$234</c:f>
              <c:numCache>
                <c:formatCode>General</c:formatCode>
                <c:ptCount val="16"/>
                <c:pt idx="0">
                  <c:v>7</c:v>
                </c:pt>
                <c:pt idx="1">
                  <c:v>7</c:v>
                </c:pt>
                <c:pt idx="2">
                  <c:v>4</c:v>
                </c:pt>
                <c:pt idx="3">
                  <c:v>8</c:v>
                </c:pt>
                <c:pt idx="4">
                  <c:v>8</c:v>
                </c:pt>
                <c:pt idx="5">
                  <c:v>6</c:v>
                </c:pt>
                <c:pt idx="6">
                  <c:v>7</c:v>
                </c:pt>
                <c:pt idx="7">
                  <c:v>8</c:v>
                </c:pt>
                <c:pt idx="8">
                  <c:v>5</c:v>
                </c:pt>
                <c:pt idx="9">
                  <c:v>9</c:v>
                </c:pt>
                <c:pt idx="10">
                  <c:v>10</c:v>
                </c:pt>
                <c:pt idx="11">
                  <c:v>2</c:v>
                </c:pt>
                <c:pt idx="12">
                  <c:v>6</c:v>
                </c:pt>
                <c:pt idx="13">
                  <c:v>7</c:v>
                </c:pt>
                <c:pt idx="14">
                  <c:v>5</c:v>
                </c:pt>
                <c:pt idx="15">
                  <c:v>7</c:v>
                </c:pt>
              </c:numCache>
            </c:numRef>
          </c:val>
          <c:extLst>
            <c:ext xmlns:c16="http://schemas.microsoft.com/office/drawing/2014/chart" uri="{C3380CC4-5D6E-409C-BE32-E72D297353CC}">
              <c16:uniqueId val="{00000000-99FB-426E-A1F0-D76A7DDEEEB1}"/>
            </c:ext>
          </c:extLst>
        </c:ser>
        <c:dLbls>
          <c:showLegendKey val="0"/>
          <c:showVal val="0"/>
          <c:showCatName val="0"/>
          <c:showSerName val="0"/>
          <c:showPercent val="0"/>
          <c:showBubbleSize val="0"/>
        </c:dLbls>
        <c:gapWidth val="89"/>
        <c:overlap val="100"/>
        <c:axId val="564392616"/>
        <c:axId val="564393008"/>
      </c:barChart>
      <c:catAx>
        <c:axId val="564392616"/>
        <c:scaling>
          <c:orientation val="minMax"/>
        </c:scaling>
        <c:delete val="0"/>
        <c:axPos val="b"/>
        <c:numFmt formatCode="General" sourceLinked="1"/>
        <c:majorTickMark val="out"/>
        <c:minorTickMark val="none"/>
        <c:tickLblPos val="nextTo"/>
        <c:txPr>
          <a:bodyPr/>
          <a:lstStyle/>
          <a:p>
            <a:pPr>
              <a:defRPr lang="ja-JP" sz="750" baseline="0"/>
            </a:pPr>
            <a:endParaRPr lang="en-US"/>
          </a:p>
        </c:txPr>
        <c:crossAx val="564393008"/>
        <c:crosses val="autoZero"/>
        <c:auto val="1"/>
        <c:lblAlgn val="ctr"/>
        <c:lblOffset val="100"/>
        <c:noMultiLvlLbl val="0"/>
      </c:catAx>
      <c:valAx>
        <c:axId val="564393008"/>
        <c:scaling>
          <c:orientation val="minMax"/>
        </c:scaling>
        <c:delete val="0"/>
        <c:axPos val="l"/>
        <c:majorGridlines/>
        <c:numFmt formatCode="General" sourceLinked="1"/>
        <c:majorTickMark val="out"/>
        <c:minorTickMark val="none"/>
        <c:tickLblPos val="nextTo"/>
        <c:txPr>
          <a:bodyPr/>
          <a:lstStyle/>
          <a:p>
            <a:pPr>
              <a:defRPr lang="ja-JP"/>
            </a:pPr>
            <a:endParaRPr lang="en-US"/>
          </a:p>
        </c:txPr>
        <c:crossAx val="564392616"/>
        <c:crosses val="autoZero"/>
        <c:crossBetween val="between"/>
        <c:majorUnit val="1"/>
      </c:valAx>
    </c:plotArea>
    <c:legend>
      <c:legendPos val="r"/>
      <c:layout>
        <c:manualLayout>
          <c:xMode val="edge"/>
          <c:yMode val="edge"/>
          <c:x val="0.17038031524958502"/>
          <c:y val="4.3342943038707137E-2"/>
          <c:w val="0.65067206074325079"/>
          <c:h val="8.3717191601049887E-2"/>
        </c:manualLayout>
      </c:layout>
      <c:overlay val="0"/>
      <c:txPr>
        <a:bodyPr/>
        <a:lstStyle/>
        <a:p>
          <a:pPr>
            <a:defRPr lang="ja-JP"/>
          </a:pPr>
          <a:endParaRPr lang="en-US"/>
        </a:p>
      </c:txPr>
    </c:legend>
    <c:plotVisOnly val="1"/>
    <c:dispBlanksAs val="gap"/>
    <c:showDLblsOverMax val="0"/>
  </c:chart>
  <c:spPr>
    <a:solidFill>
      <a:schemeClr val="bg1"/>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7.0405074365704284E-2"/>
          <c:y val="0.15325240594925638"/>
          <c:w val="0.80669925563826261"/>
          <c:h val="0.6963732137649461"/>
        </c:manualLayout>
      </c:layout>
      <c:barChart>
        <c:barDir val="col"/>
        <c:grouping val="stacked"/>
        <c:varyColors val="0"/>
        <c:ser>
          <c:idx val="1"/>
          <c:order val="1"/>
          <c:tx>
            <c:strRef>
              <c:f>Sheet1!$C$203</c:f>
              <c:strCache>
                <c:ptCount val="1"/>
                <c:pt idx="0">
                  <c:v>Dgrees Awarded</c:v>
                </c:pt>
              </c:strCache>
            </c:strRef>
          </c:tx>
          <c:invertIfNegative val="0"/>
          <c:cat>
            <c:numRef>
              <c:f>Sheet1!$A$204:$A$233</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Sheet1!$C$204:$C$233</c:f>
              <c:numCache>
                <c:formatCode>General</c:formatCode>
                <c:ptCount val="15"/>
                <c:pt idx="0">
                  <c:v>4</c:v>
                </c:pt>
                <c:pt idx="1">
                  <c:v>4</c:v>
                </c:pt>
                <c:pt idx="2">
                  <c:v>8</c:v>
                </c:pt>
                <c:pt idx="3">
                  <c:v>7</c:v>
                </c:pt>
                <c:pt idx="4">
                  <c:v>4</c:v>
                </c:pt>
                <c:pt idx="5">
                  <c:v>5</c:v>
                </c:pt>
                <c:pt idx="6">
                  <c:v>7</c:v>
                </c:pt>
                <c:pt idx="7">
                  <c:v>4</c:v>
                </c:pt>
                <c:pt idx="8">
                  <c:v>6</c:v>
                </c:pt>
                <c:pt idx="9">
                  <c:v>6</c:v>
                </c:pt>
                <c:pt idx="10">
                  <c:v>5</c:v>
                </c:pt>
                <c:pt idx="11">
                  <c:v>5</c:v>
                </c:pt>
                <c:pt idx="12">
                  <c:v>7</c:v>
                </c:pt>
                <c:pt idx="13">
                  <c:v>5</c:v>
                </c:pt>
                <c:pt idx="14">
                  <c:v>5</c:v>
                </c:pt>
              </c:numCache>
            </c:numRef>
          </c:val>
          <c:extLst>
            <c:ext xmlns:c16="http://schemas.microsoft.com/office/drawing/2014/chart" uri="{C3380CC4-5D6E-409C-BE32-E72D297353CC}">
              <c16:uniqueId val="{00000002-783E-4F77-A26E-81C296B31E0C}"/>
            </c:ext>
          </c:extLst>
        </c:ser>
        <c:dLbls>
          <c:showLegendKey val="0"/>
          <c:showVal val="0"/>
          <c:showCatName val="0"/>
          <c:showSerName val="0"/>
          <c:showPercent val="0"/>
          <c:showBubbleSize val="0"/>
        </c:dLbls>
        <c:gapWidth val="100"/>
        <c:overlap val="100"/>
        <c:axId val="564386344"/>
        <c:axId val="564387520"/>
        <c:extLst>
          <c:ext xmlns:c15="http://schemas.microsoft.com/office/drawing/2012/chart" uri="{02D57815-91ED-43cb-92C2-25804820EDAC}">
            <c15:filteredBarSeries>
              <c15:ser>
                <c:idx val="0"/>
                <c:order val="0"/>
                <c:tx>
                  <c:strRef>
                    <c:extLst>
                      <c:ext uri="{02D57815-91ED-43cb-92C2-25804820EDAC}">
                        <c15:formulaRef>
                          <c15:sqref>Sheet1!$B$203</c15:sqref>
                        </c15:formulaRef>
                      </c:ext>
                    </c:extLst>
                    <c:strCache>
                      <c:ptCount val="1"/>
                      <c:pt idx="0">
                        <c:v>Number of Students</c:v>
                      </c:pt>
                    </c:strCache>
                  </c:strRef>
                </c:tx>
                <c:invertIfNegative val="0"/>
                <c:cat>
                  <c:numRef>
                    <c:extLst>
                      <c:ext uri="{02D57815-91ED-43cb-92C2-25804820EDAC}">
                        <c15:formulaRef>
                          <c15:sqref>Sheet1!$A$204:$A$233</c15:sqref>
                        </c15:formulaRef>
                      </c:ext>
                    </c:extLst>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extLst>
                      <c:ext uri="{02D57815-91ED-43cb-92C2-25804820EDAC}">
                        <c15:formulaRef>
                          <c15:sqref>Sheet1!$B$204:$B$233</c15:sqref>
                        </c15:formulaRef>
                      </c:ext>
                    </c:extLst>
                    <c:numCache>
                      <c:formatCode>General</c:formatCode>
                      <c:ptCount val="15"/>
                      <c:pt idx="0">
                        <c:v>7</c:v>
                      </c:pt>
                      <c:pt idx="1">
                        <c:v>7</c:v>
                      </c:pt>
                      <c:pt idx="2">
                        <c:v>4</c:v>
                      </c:pt>
                      <c:pt idx="3">
                        <c:v>8</c:v>
                      </c:pt>
                      <c:pt idx="4">
                        <c:v>8</c:v>
                      </c:pt>
                      <c:pt idx="5">
                        <c:v>6</c:v>
                      </c:pt>
                      <c:pt idx="6">
                        <c:v>7</c:v>
                      </c:pt>
                      <c:pt idx="7">
                        <c:v>8</c:v>
                      </c:pt>
                      <c:pt idx="8">
                        <c:v>5</c:v>
                      </c:pt>
                      <c:pt idx="9">
                        <c:v>5</c:v>
                      </c:pt>
                      <c:pt idx="10">
                        <c:v>10</c:v>
                      </c:pt>
                      <c:pt idx="11">
                        <c:v>1</c:v>
                      </c:pt>
                    </c:numCache>
                  </c:numRef>
                </c:val>
                <c:extLst>
                  <c:ext xmlns:c16="http://schemas.microsoft.com/office/drawing/2014/chart" uri="{C3380CC4-5D6E-409C-BE32-E72D297353CC}">
                    <c16:uniqueId val="{00000000-F95D-45D5-8CA3-8277455B7AE5}"/>
                  </c:ext>
                </c:extLst>
              </c15:ser>
            </c15:filteredBarSeries>
          </c:ext>
        </c:extLst>
      </c:barChart>
      <c:catAx>
        <c:axId val="564386344"/>
        <c:scaling>
          <c:orientation val="minMax"/>
        </c:scaling>
        <c:delete val="0"/>
        <c:axPos val="b"/>
        <c:numFmt formatCode="General" sourceLinked="1"/>
        <c:majorTickMark val="out"/>
        <c:minorTickMark val="none"/>
        <c:tickLblPos val="nextTo"/>
        <c:txPr>
          <a:bodyPr/>
          <a:lstStyle/>
          <a:p>
            <a:pPr>
              <a:defRPr lang="ja-JP" sz="750" baseline="0"/>
            </a:pPr>
            <a:endParaRPr lang="en-US"/>
          </a:p>
        </c:txPr>
        <c:crossAx val="564387520"/>
        <c:crosses val="autoZero"/>
        <c:auto val="1"/>
        <c:lblAlgn val="ctr"/>
        <c:lblOffset val="100"/>
        <c:noMultiLvlLbl val="0"/>
      </c:catAx>
      <c:valAx>
        <c:axId val="564387520"/>
        <c:scaling>
          <c:orientation val="minMax"/>
        </c:scaling>
        <c:delete val="0"/>
        <c:axPos val="l"/>
        <c:majorGridlines/>
        <c:numFmt formatCode="General" sourceLinked="1"/>
        <c:majorTickMark val="out"/>
        <c:minorTickMark val="none"/>
        <c:tickLblPos val="nextTo"/>
        <c:txPr>
          <a:bodyPr/>
          <a:lstStyle/>
          <a:p>
            <a:pPr>
              <a:defRPr lang="ja-JP"/>
            </a:pPr>
            <a:endParaRPr lang="en-US"/>
          </a:p>
        </c:txPr>
        <c:crossAx val="564386344"/>
        <c:crosses val="autoZero"/>
        <c:crossBetween val="between"/>
        <c:majorUnit val="1"/>
      </c:valAx>
    </c:plotArea>
    <c:legend>
      <c:legendPos val="r"/>
      <c:layout>
        <c:manualLayout>
          <c:xMode val="edge"/>
          <c:yMode val="edge"/>
          <c:x val="0.24567686923675144"/>
          <c:y val="4.0497557884514895E-2"/>
          <c:w val="0.26499436570539781"/>
          <c:h val="0.10524890249720555"/>
        </c:manualLayout>
      </c:layout>
      <c:overlay val="0"/>
      <c:txPr>
        <a:bodyPr/>
        <a:lstStyle/>
        <a:p>
          <a:pPr>
            <a:defRPr lang="ja-JP"/>
          </a:pPr>
          <a:endParaRPr lang="en-US"/>
        </a:p>
      </c:txPr>
    </c:legend>
    <c:plotVisOnly val="1"/>
    <c:dispBlanksAs val="gap"/>
    <c:showDLblsOverMax val="0"/>
  </c:chart>
  <c:spPr>
    <a:solidFill>
      <a:schemeClr val="bg1"/>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Courses after earning Ph.D.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3E82-41FA-AA8F-6A9F5E5F9A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82-41FA-AA8F-6A9F5E5F9A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E82-41FA-AA8F-6A9F5E5F9A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E82-41FA-AA8F-6A9F5E5F9A08}"/>
              </c:ext>
            </c:extLst>
          </c:dPt>
          <c:dLbls>
            <c:dLbl>
              <c:idx val="0"/>
              <c:tx>
                <c:rich>
                  <a:bodyPr/>
                  <a:lstStyle/>
                  <a:p>
                    <a:fld id="{AA9D70DB-9FBB-403D-BE57-A3AD08BC0CD3}" type="VALUE">
                      <a:rPr lang="en-US" altLang="ja-JP" smtClean="0"/>
                      <a:pPr/>
                      <a:t>[VALUE]</a:t>
                    </a:fld>
                    <a:r>
                      <a:rPr lang="en-US" altLang="ja-JP" baseline="0" dirty="0"/>
                      <a:t>, </a:t>
                    </a:r>
                    <a:fld id="{D1B0FF6C-FF36-4E70-8130-42F08082C9AD}" type="PERCENTAGE">
                      <a:rPr lang="en-US" altLang="ja-JP" baseline="0"/>
                      <a:pPr/>
                      <a:t>[PERCENTAGE]</a:t>
                    </a:fld>
                    <a:endParaRPr lang="en-US" altLang="ja-JP"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E82-41FA-AA8F-6A9F5E5F9A08}"/>
                </c:ext>
              </c:extLst>
            </c:dLbl>
            <c:dLbl>
              <c:idx val="1"/>
              <c:tx>
                <c:rich>
                  <a:bodyPr/>
                  <a:lstStyle/>
                  <a:p>
                    <a:fld id="{0B76FBF6-2DE3-4B3A-A718-3E6B85F21E15}" type="VALUE">
                      <a:rPr lang="en-US" altLang="ja-JP" smtClean="0"/>
                      <a:pPr/>
                      <a:t>[VALUE]</a:t>
                    </a:fld>
                    <a:r>
                      <a:rPr lang="en-US" altLang="ja-JP" baseline="0" dirty="0"/>
                      <a:t>, </a:t>
                    </a:r>
                    <a:fld id="{EE3E39C9-1191-4B3A-8F39-815012B3E5BA}" type="PERCENTAGE">
                      <a:rPr lang="en-US" altLang="ja-JP" baseline="0"/>
                      <a:pPr/>
                      <a:t>[PERCENTAGE]</a:t>
                    </a:fld>
                    <a:endParaRPr lang="en-US" altLang="ja-JP"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E82-41FA-AA8F-6A9F5E5F9A08}"/>
                </c:ext>
              </c:extLst>
            </c:dLbl>
            <c:dLbl>
              <c:idx val="2"/>
              <c:tx>
                <c:rich>
                  <a:bodyPr/>
                  <a:lstStyle/>
                  <a:p>
                    <a:fld id="{1B53AD6B-8B15-4CB1-8160-99DFF6AA9CF6}" type="VALUE">
                      <a:rPr lang="en-US" altLang="ja-JP" smtClean="0"/>
                      <a:pPr/>
                      <a:t>[VALUE]</a:t>
                    </a:fld>
                    <a:r>
                      <a:rPr lang="en-US" altLang="ja-JP" baseline="0" dirty="0"/>
                      <a:t>, </a:t>
                    </a:r>
                    <a:fld id="{275805B1-87DD-487C-8B6B-5805D2D6C7EB}" type="PERCENTAGE">
                      <a:rPr lang="en-US" altLang="ja-JP" baseline="0"/>
                      <a:pPr/>
                      <a:t>[PERCENTAGE]</a:t>
                    </a:fld>
                    <a:endParaRPr lang="en-US" altLang="ja-JP"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E82-41FA-AA8F-6A9F5E5F9A08}"/>
                </c:ext>
              </c:extLst>
            </c:dLbl>
            <c:dLbl>
              <c:idx val="3"/>
              <c:tx>
                <c:rich>
                  <a:bodyPr/>
                  <a:lstStyle/>
                  <a:p>
                    <a:fld id="{7FB68153-3270-4F28-A196-CDFEFD5DBC1E}" type="VALUE">
                      <a:rPr lang="en-US" altLang="ja-JP" smtClean="0"/>
                      <a:pPr/>
                      <a:t>[VALUE]</a:t>
                    </a:fld>
                    <a:r>
                      <a:rPr lang="en-US" altLang="ja-JP" baseline="0" dirty="0"/>
                      <a:t>, </a:t>
                    </a:r>
                    <a:fld id="{F2A5F672-23EE-4763-BA72-FDA48852C617}" type="PERCENTAGE">
                      <a:rPr lang="en-US" altLang="ja-JP" baseline="0"/>
                      <a:pPr/>
                      <a:t>[PERCENTAGE]</a:t>
                    </a:fld>
                    <a:endParaRPr lang="en-US" altLang="ja-JP"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82-41FA-AA8F-6A9F5E5F9A0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Privavate Companies</c:v>
                </c:pt>
                <c:pt idx="1">
                  <c:v>Governmental Intuitions</c:v>
                </c:pt>
                <c:pt idx="2">
                  <c:v>Acadmia</c:v>
                </c:pt>
                <c:pt idx="3">
                  <c:v>Others</c:v>
                </c:pt>
              </c:strCache>
            </c:strRef>
          </c:cat>
          <c:val>
            <c:numRef>
              <c:f>Sheet1!$B$2:$B$5</c:f>
              <c:numCache>
                <c:formatCode>General</c:formatCode>
                <c:ptCount val="4"/>
                <c:pt idx="0">
                  <c:v>28</c:v>
                </c:pt>
                <c:pt idx="1">
                  <c:v>9</c:v>
                </c:pt>
                <c:pt idx="2">
                  <c:v>81</c:v>
                </c:pt>
                <c:pt idx="3">
                  <c:v>18</c:v>
                </c:pt>
              </c:numCache>
            </c:numRef>
          </c:val>
          <c:extLst>
            <c:ext xmlns:c16="http://schemas.microsoft.com/office/drawing/2014/chart" uri="{C3380CC4-5D6E-409C-BE32-E72D297353CC}">
              <c16:uniqueId val="{00000000-3E82-41FA-AA8F-6A9F5E5F9A0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400" b="0" i="0" u="none" strike="noStrike" kern="1200" baseline="0">
              <a:solidFill>
                <a:schemeClr val="tx1">
                  <a:lumMod val="65000"/>
                  <a:lumOff val="35000"/>
                </a:schemeClr>
              </a:solidFill>
              <a:latin typeface="AR丸ゴシック体M" panose="020F0609000000000000" pitchFamily="49" charset="-128"/>
              <a:ea typeface="AR丸ゴシック体M" panose="020F0609000000000000" pitchFamily="49" charset="-128"/>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18115355785456"/>
          <c:y val="7.5533178561649636E-2"/>
          <c:w val="0.63096891350696471"/>
          <c:h val="0.80532471062089261"/>
        </c:manualLayout>
      </c:layout>
      <c:doughnutChart>
        <c:varyColors val="1"/>
        <c:ser>
          <c:idx val="0"/>
          <c:order val="0"/>
          <c:tx>
            <c:strRef>
              <c:f>Sheet1!$B$1</c:f>
              <c:strCache>
                <c:ptCount val="1"/>
                <c:pt idx="0">
                  <c:v>Library Holdings</c:v>
                </c:pt>
              </c:strCache>
            </c:strRef>
          </c:tx>
          <c:dPt>
            <c:idx val="0"/>
            <c:bubble3D val="0"/>
            <c:spPr>
              <a:solidFill>
                <a:srgbClr val="00B0F0"/>
              </a:solidFill>
              <a:ln w="9525" cap="flat" cmpd="sng" algn="ctr">
                <a:solidFill>
                  <a:schemeClr val="bg1"/>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5876-476A-8FBD-C6D8125A722B}"/>
              </c:ext>
            </c:extLst>
          </c:dPt>
          <c:dPt>
            <c:idx val="1"/>
            <c:bubble3D val="0"/>
            <c:spPr>
              <a:solidFill>
                <a:srgbClr val="D2FAFE"/>
              </a:solidFill>
              <a:ln w="9525" cap="flat" cmpd="sng" algn="ctr">
                <a:solidFill>
                  <a:schemeClr val="bg1"/>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5876-476A-8FBD-C6D8125A722B}"/>
              </c:ext>
            </c:extLst>
          </c:dPt>
          <c:dLbls>
            <c:dLbl>
              <c:idx val="0"/>
              <c:layout>
                <c:manualLayout>
                  <c:x val="9.8618398676515659E-2"/>
                  <c:y val="-0.24332421834754034"/>
                </c:manualLayout>
              </c:layout>
              <c:tx>
                <c:rich>
                  <a:bodyPr/>
                  <a:lstStyle/>
                  <a:p>
                    <a:fld id="{A4E47D12-4562-4758-A967-C1E9329EAC3E}" type="CATEGORYNAME">
                      <a:rPr lang="en-US" altLang="ja-JP" smtClean="0"/>
                      <a:pPr/>
                      <a:t>[CATEGORY NAME]</a:t>
                    </a:fld>
                    <a:r>
                      <a:rPr lang="en-US" altLang="ja-JP" baseline="0" dirty="0"/>
                      <a:t> </a:t>
                    </a:r>
                    <a:fld id="{F91D822F-9D18-4FF3-8C2F-9A3D15E4F45A}" type="VALUE">
                      <a:rPr lang="en-US" altLang="ja-JP" baseline="0"/>
                      <a:pPr/>
                      <a:t>[VALUE]</a:t>
                    </a:fld>
                    <a:endParaRPr lang="en-US" altLang="ja-JP" baseline="0" dirty="0"/>
                  </a:p>
                </c:rich>
              </c:tx>
              <c:showLegendKey val="0"/>
              <c:showVal val="1"/>
              <c:showCatName val="1"/>
              <c:showSerName val="0"/>
              <c:showPercent val="0"/>
              <c:showBubbleSize val="0"/>
              <c:extLst>
                <c:ext xmlns:c15="http://schemas.microsoft.com/office/drawing/2012/chart" uri="{CE6537A1-D6FC-4f65-9D91-7224C49458BB}">
                  <c15:layout>
                    <c:manualLayout>
                      <c:w val="0.22291463724709989"/>
                      <c:h val="0.40710431694333005"/>
                    </c:manualLayout>
                  </c15:layout>
                  <c15:dlblFieldTable/>
                  <c15:showDataLabelsRange val="0"/>
                </c:ext>
                <c:ext xmlns:c16="http://schemas.microsoft.com/office/drawing/2014/chart" uri="{C3380CC4-5D6E-409C-BE32-E72D297353CC}">
                  <c16:uniqueId val="{00000001-5876-476A-8FBD-C6D8125A722B}"/>
                </c:ext>
              </c:extLst>
            </c:dLbl>
            <c:dLbl>
              <c:idx val="1"/>
              <c:layout>
                <c:manualLayout>
                  <c:x val="2.9631947219131084E-2"/>
                  <c:y val="-7.0742499179170207E-2"/>
                </c:manualLayout>
              </c:layout>
              <c:tx>
                <c:rich>
                  <a:bodyPr rot="0" spcFirstLastPara="1" vertOverflow="ellipsis" vert="horz" wrap="square" lIns="38100" tIns="19050" rIns="38100" bIns="19050" anchor="ctr" anchorCtr="1">
                    <a:noAutofit/>
                  </a:bodyPr>
                  <a:lstStyle/>
                  <a:p>
                    <a:pPr>
                      <a:defRPr lang="ja-JP" sz="115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fld id="{0069C496-B500-48D1-9110-7557A69F985A}" type="CATEGORYNAME">
                      <a:rPr lang="en-US" altLang="ja-JP" smtClean="0"/>
                      <a:pPr>
                        <a:defRPr lang="ja-JP" sz="1150" b="1">
                          <a:solidFill>
                            <a:schemeClr val="tx1"/>
                          </a:solidFill>
                          <a:latin typeface="HG正楷書体-PRO" panose="03000600000000000000" pitchFamily="66" charset="-128"/>
                          <a:ea typeface="HG正楷書体-PRO" panose="03000600000000000000" pitchFamily="66" charset="-128"/>
                        </a:defRPr>
                      </a:pPr>
                      <a:t>[CATEGORY NAME]</a:t>
                    </a:fld>
                    <a:r>
                      <a:rPr lang="en-US" altLang="ja-JP" baseline="0" dirty="0"/>
                      <a:t> </a:t>
                    </a:r>
                    <a:fld id="{B6622745-DD76-4826-96AE-12277DD40AAE}" type="VALUE">
                      <a:rPr lang="en-US" altLang="ja-JP" baseline="0"/>
                      <a:pPr>
                        <a:defRPr lang="ja-JP" sz="1150" b="1">
                          <a:solidFill>
                            <a:schemeClr val="tx1"/>
                          </a:solidFill>
                          <a:latin typeface="HG正楷書体-PRO" panose="03000600000000000000" pitchFamily="66" charset="-128"/>
                          <a:ea typeface="HG正楷書体-PRO" panose="03000600000000000000" pitchFamily="66" charset="-128"/>
                        </a:defRPr>
                      </a:pPr>
                      <a:t>[VALUE]</a:t>
                    </a:fld>
                    <a:endParaRPr lang="en-US" altLang="ja-JP" baseline="0" dirty="0"/>
                  </a:p>
                </c:rich>
              </c:tx>
              <c:spPr>
                <a:noFill/>
                <a:ln>
                  <a:noFill/>
                </a:ln>
                <a:effectLst/>
              </c:spPr>
              <c:txPr>
                <a:bodyPr rot="0" spcFirstLastPara="1" vertOverflow="ellipsis" vert="horz" wrap="square" lIns="38100" tIns="19050" rIns="38100" bIns="19050" anchor="ctr" anchorCtr="1">
                  <a:noAutofit/>
                </a:bodyPr>
                <a:lstStyle/>
                <a:p>
                  <a:pPr>
                    <a:defRPr lang="ja-JP" sz="115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972579308340787"/>
                      <c:h val="0.406544268483303"/>
                    </c:manualLayout>
                  </c15:layout>
                  <c15:dlblFieldTable/>
                  <c15:showDataLabelsRange val="0"/>
                </c:ext>
                <c:ext xmlns:c16="http://schemas.microsoft.com/office/drawing/2014/chart" uri="{C3380CC4-5D6E-409C-BE32-E72D297353CC}">
                  <c16:uniqueId val="{00000003-5876-476A-8FBD-C6D8125A722B}"/>
                </c:ext>
              </c:extLst>
            </c:dLbl>
            <c:spPr>
              <a:noFill/>
              <a:ln>
                <a:noFill/>
              </a:ln>
              <a:effectLst/>
            </c:spPr>
            <c:txPr>
              <a:bodyPr rot="0" spcFirstLastPara="1" vertOverflow="ellipsis" vert="horz" wrap="square" lIns="38100" tIns="19050" rIns="38100" bIns="19050" anchor="ctr" anchorCtr="1">
                <a:spAutoFit/>
              </a:bodyPr>
              <a:lstStyle/>
              <a:p>
                <a:pPr>
                  <a:defRPr lang="ja-JP" sz="115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endParaRPr lang="en-US"/>
              </a:p>
            </c:txPr>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Foreign Books</c:v>
                </c:pt>
                <c:pt idx="1">
                  <c:v>Japanese Books</c:v>
                </c:pt>
              </c:strCache>
            </c:strRef>
          </c:cat>
          <c:val>
            <c:numRef>
              <c:f>Sheet1!$B$2:$B$3</c:f>
              <c:numCache>
                <c:formatCode>#,##0</c:formatCode>
                <c:ptCount val="2"/>
                <c:pt idx="0">
                  <c:v>52382</c:v>
                </c:pt>
                <c:pt idx="1">
                  <c:v>19999</c:v>
                </c:pt>
              </c:numCache>
            </c:numRef>
          </c:val>
          <c:extLst>
            <c:ext xmlns:c16="http://schemas.microsoft.com/office/drawing/2014/chart" uri="{C3380CC4-5D6E-409C-BE32-E72D297353CC}">
              <c16:uniqueId val="{00000004-5876-476A-8FBD-C6D8125A722B}"/>
            </c:ext>
          </c:extLst>
        </c:ser>
        <c:dLbls>
          <c:showLegendKey val="0"/>
          <c:showVal val="1"/>
          <c:showCatName val="1"/>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41192248480328"/>
          <c:y val="5.7140240618917627E-2"/>
          <c:w val="0.63096891350696471"/>
          <c:h val="0.80532471062089261"/>
        </c:manualLayout>
      </c:layout>
      <c:doughnutChart>
        <c:varyColors val="1"/>
        <c:ser>
          <c:idx val="0"/>
          <c:order val="0"/>
          <c:tx>
            <c:strRef>
              <c:f>Sheet1!$B$1</c:f>
              <c:strCache>
                <c:ptCount val="1"/>
                <c:pt idx="0">
                  <c:v>蔵書</c:v>
                </c:pt>
              </c:strCache>
            </c:strRef>
          </c:tx>
          <c:dPt>
            <c:idx val="0"/>
            <c:bubble3D val="0"/>
            <c:spPr>
              <a:solidFill>
                <a:schemeClr val="accent6"/>
              </a:solidFill>
              <a:ln w="9525" cap="flat" cmpd="sng" algn="ctr">
                <a:solidFill>
                  <a:schemeClr val="bg1"/>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7E0E-4590-A90A-2CCB25E3C43B}"/>
              </c:ext>
            </c:extLst>
          </c:dPt>
          <c:dPt>
            <c:idx val="1"/>
            <c:bubble3D val="0"/>
            <c:spPr>
              <a:solidFill>
                <a:schemeClr val="accent6">
                  <a:lumMod val="40000"/>
                  <a:lumOff val="60000"/>
                </a:schemeClr>
              </a:solidFill>
              <a:ln w="9525" cap="flat" cmpd="sng" algn="ctr">
                <a:solidFill>
                  <a:schemeClr val="bg1"/>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7E0E-4590-A90A-2CCB25E3C43B}"/>
              </c:ext>
            </c:extLst>
          </c:dPt>
          <c:dLbls>
            <c:dLbl>
              <c:idx val="0"/>
              <c:layout>
                <c:manualLayout>
                  <c:x val="-1.9428144385603956E-2"/>
                  <c:y val="-0.1639153815585381"/>
                </c:manualLayout>
              </c:layout>
              <c:tx>
                <c:rich>
                  <a:bodyPr rot="0" spcFirstLastPara="1" vertOverflow="ellipsis" vert="horz" wrap="square" lIns="38100" tIns="19050" rIns="38100" bIns="19050" anchor="ctr" anchorCtr="1">
                    <a:noAutofit/>
                  </a:bodyPr>
                  <a:lstStyle/>
                  <a:p>
                    <a:pPr>
                      <a:defRPr lang="ja-JP" sz="90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fld id="{A4E47D12-4562-4758-A967-C1E9329EAC3E}" type="CATEGORYNAME">
                      <a:rPr lang="en-US" altLang="ja-JP" sz="1000" smtClean="0"/>
                      <a:pPr>
                        <a:defRPr lang="ja-JP" sz="900" b="1">
                          <a:solidFill>
                            <a:schemeClr val="tx1"/>
                          </a:solidFill>
                          <a:latin typeface="HG正楷書体-PRO" panose="03000600000000000000" pitchFamily="66" charset="-128"/>
                          <a:ea typeface="HG正楷書体-PRO" panose="03000600000000000000" pitchFamily="66" charset="-128"/>
                        </a:defRPr>
                      </a:pPr>
                      <a:t>[CATEGORY NAME]</a:t>
                    </a:fld>
                    <a:r>
                      <a:rPr lang="en-US" altLang="ja-JP" baseline="0" dirty="0"/>
                      <a:t> </a:t>
                    </a:r>
                    <a:fld id="{F91D822F-9D18-4FF3-8C2F-9A3D15E4F45A}" type="VALUE">
                      <a:rPr lang="en-US" altLang="ja-JP" baseline="0"/>
                      <a:pPr>
                        <a:defRPr lang="ja-JP" sz="900" b="1">
                          <a:solidFill>
                            <a:schemeClr val="tx1"/>
                          </a:solidFill>
                          <a:latin typeface="HG正楷書体-PRO" panose="03000600000000000000" pitchFamily="66" charset="-128"/>
                          <a:ea typeface="HG正楷書体-PRO" panose="03000600000000000000" pitchFamily="66" charset="-128"/>
                        </a:defRPr>
                      </a:pPr>
                      <a:t>[VALUE]</a:t>
                    </a:fld>
                    <a:endParaRPr lang="en-US" altLang="ja-JP" baseline="0" dirty="0"/>
                  </a:p>
                </c:rich>
              </c:tx>
              <c:spPr>
                <a:noFill/>
                <a:ln>
                  <a:noFill/>
                </a:ln>
                <a:effectLst/>
              </c:spPr>
              <c:txPr>
                <a:bodyPr rot="0" spcFirstLastPara="1" vertOverflow="ellipsis" vert="horz" wrap="square" lIns="38100" tIns="19050" rIns="38100" bIns="19050" anchor="ctr" anchorCtr="1">
                  <a:noAutofit/>
                </a:bodyPr>
                <a:lstStyle/>
                <a:p>
                  <a:pPr>
                    <a:defRPr lang="ja-JP" sz="90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431807214380503"/>
                      <c:h val="0.28232287208749407"/>
                    </c:manualLayout>
                  </c15:layout>
                  <c15:dlblFieldTable/>
                  <c15:showDataLabelsRange val="0"/>
                </c:ext>
                <c:ext xmlns:c16="http://schemas.microsoft.com/office/drawing/2014/chart" uri="{C3380CC4-5D6E-409C-BE32-E72D297353CC}">
                  <c16:uniqueId val="{00000001-7E0E-4590-A90A-2CCB25E3C43B}"/>
                </c:ext>
              </c:extLst>
            </c:dLbl>
            <c:dLbl>
              <c:idx val="1"/>
              <c:layout>
                <c:manualLayout>
                  <c:x val="-8.8262274172619573E-2"/>
                  <c:y val="-4.9340460716071267E-2"/>
                </c:manualLayout>
              </c:layout>
              <c:tx>
                <c:rich>
                  <a:bodyPr rot="0" spcFirstLastPara="1" vertOverflow="ellipsis" vert="horz" wrap="square" lIns="38100" tIns="19050" rIns="38100" bIns="19050" anchor="ctr" anchorCtr="1">
                    <a:noAutofit/>
                  </a:bodyPr>
                  <a:lstStyle/>
                  <a:p>
                    <a:pPr>
                      <a:defRPr lang="ja-JP" sz="90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fld id="{0069C496-B500-48D1-9110-7557A69F985A}" type="CATEGORYNAME">
                      <a:rPr lang="en-US" altLang="ja-JP" sz="1050" smtClean="0"/>
                      <a:pPr>
                        <a:defRPr lang="ja-JP" sz="900" b="1">
                          <a:solidFill>
                            <a:schemeClr val="tx1"/>
                          </a:solidFill>
                          <a:latin typeface="HG正楷書体-PRO" panose="03000600000000000000" pitchFamily="66" charset="-128"/>
                          <a:ea typeface="HG正楷書体-PRO" panose="03000600000000000000" pitchFamily="66" charset="-128"/>
                        </a:defRPr>
                      </a:pPr>
                      <a:t>[CATEGORY NAME]</a:t>
                    </a:fld>
                    <a:r>
                      <a:rPr lang="en-US" altLang="ja-JP" sz="1050" baseline="0" dirty="0"/>
                      <a:t> </a:t>
                    </a:r>
                  </a:p>
                  <a:p>
                    <a:pPr>
                      <a:defRPr lang="ja-JP" sz="900" b="1">
                        <a:solidFill>
                          <a:schemeClr val="tx1"/>
                        </a:solidFill>
                        <a:latin typeface="HG正楷書体-PRO" panose="03000600000000000000" pitchFamily="66" charset="-128"/>
                        <a:ea typeface="HG正楷書体-PRO" panose="03000600000000000000" pitchFamily="66" charset="-128"/>
                      </a:defRPr>
                    </a:pPr>
                    <a:fld id="{B6622745-DD76-4826-96AE-12277DD40AAE}" type="VALUE">
                      <a:rPr lang="en-US" altLang="ja-JP" baseline="0" smtClean="0"/>
                      <a:pPr>
                        <a:defRPr lang="ja-JP" sz="900" b="1">
                          <a:solidFill>
                            <a:schemeClr val="tx1"/>
                          </a:solidFill>
                          <a:latin typeface="HG正楷書体-PRO" panose="03000600000000000000" pitchFamily="66" charset="-128"/>
                          <a:ea typeface="HG正楷書体-PRO" panose="03000600000000000000" pitchFamily="66" charset="-128"/>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lang="ja-JP" sz="90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0794335866811434"/>
                      <c:h val="0.30245284514186083"/>
                    </c:manualLayout>
                  </c15:layout>
                  <c15:dlblFieldTable/>
                  <c15:showDataLabelsRange val="0"/>
                </c:ext>
                <c:ext xmlns:c16="http://schemas.microsoft.com/office/drawing/2014/chart" uri="{C3380CC4-5D6E-409C-BE32-E72D297353CC}">
                  <c16:uniqueId val="{00000003-7E0E-4590-A90A-2CCB25E3C43B}"/>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solidFill>
                    <a:latin typeface="HG正楷書体-PRO" panose="03000600000000000000" pitchFamily="66" charset="-128"/>
                    <a:ea typeface="HG正楷書体-PRO" panose="03000600000000000000" pitchFamily="66" charset="-128"/>
                    <a:cs typeface="+mn-cs"/>
                  </a:defRPr>
                </a:pPr>
                <a:endParaRPr lang="en-US"/>
              </a:p>
            </c:txPr>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Foreign Periodicals</c:v>
                </c:pt>
                <c:pt idx="1">
                  <c:v>Japanese Periodicals</c:v>
                </c:pt>
              </c:strCache>
            </c:strRef>
          </c:cat>
          <c:val>
            <c:numRef>
              <c:f>Sheet1!$B$2:$B$3</c:f>
              <c:numCache>
                <c:formatCode>#,##0</c:formatCode>
                <c:ptCount val="2"/>
                <c:pt idx="0">
                  <c:v>1084</c:v>
                </c:pt>
                <c:pt idx="1">
                  <c:v>1134</c:v>
                </c:pt>
              </c:numCache>
            </c:numRef>
          </c:val>
          <c:extLst>
            <c:ext xmlns:c16="http://schemas.microsoft.com/office/drawing/2014/chart" uri="{C3380CC4-5D6E-409C-BE32-E72D297353CC}">
              <c16:uniqueId val="{00000004-7E0E-4590-A90A-2CCB25E3C43B}"/>
            </c:ext>
          </c:extLst>
        </c:ser>
        <c:dLbls>
          <c:showLegendKey val="0"/>
          <c:showVal val="1"/>
          <c:showCatName val="1"/>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03-23T13:13:16.050" idx="1">
    <p:pos x="5354" y="3736"/>
    <p:text>もとのAcademicsという用語でも間違いではありませんが、だれかを紹介する時に使用する用語としてはぎこちない雰囲気になります。</p:text>
    <p:extLst>
      <p:ext uri="{C676402C-5697-4E1C-873F-D02D1690AC5C}">
        <p15:threadingInfo xmlns:p15="http://schemas.microsoft.com/office/powerpoint/2012/main" timeZoneBias="-540"/>
      </p:ext>
    </p:extLst>
  </p:cm>
  <p:cm authorId="1" dt="2015-03-23T13:19:40.563" idx="2">
    <p:pos x="5294" y="3330"/>
    <p:text>concurrentという用語のみでは肩書としては何を指しているか分かりにくいため、書き方を変更してあります。また、プレゼンテーション内には「融合プロジェクト」に当たる fusion projectが何かに関する説明がないため、Including fusion project researchersという表現はあるとかえって混乱し外してみました。なお、どうしても該当する表現があるほうが望ましい場合、fusion projectですと核融合研究を連想させおかしいため別の言い方が必要になります。</p:text>
    <p:extLst>
      <p:ext uri="{C676402C-5697-4E1C-873F-D02D1690AC5C}">
        <p15:threadingInfo xmlns:p15="http://schemas.microsoft.com/office/powerpoint/2012/main" timeZoneBias="-540"/>
      </p:ext>
    </p:extLst>
  </p:cm>
  <p:cm authorId="1" dt="2015-03-23T13:32:51.511" idx="3">
    <p:pos x="836" y="2615"/>
    <p:text>横にある二つの矢印の内容により、Reorganizedされるということは分かるためその用語は外し、「母体」にあたるParent bodyのみを残したほうが良いです。これらは改組される前の組織であるため、既にReorganizationが行われたわけではなく英語では特に最初からReorganizedと言ってあると混乱しやすいです。</p:text>
    <p:extLst>
      <p:ext uri="{C676402C-5697-4E1C-873F-D02D1690AC5C}">
        <p15:threadingInfo xmlns:p15="http://schemas.microsoft.com/office/powerpoint/2012/main" timeZoneBias="-540"/>
      </p:ext>
    </p:extLst>
  </p:cm>
  <p:cm authorId="1" dt="2015-03-23T14:51:55.558" idx="8">
    <p:pos x="4152" y="2985"/>
    <p:text>Other related でもOther additionalでも表内部では実質的に違いはない印象でくどい感じになるため、より単純にしています。ただし、単に何等かの関係がある、という事でなく「協定」が締結されている機関、という意味合いではaffiliatedのほうがrelatedよりもふさわしいため、この表現に変えてあります。</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3-23T17:31:07.472" idx="13">
    <p:pos x="5429" y="3982"/>
    <p:text>このスライドではこれまでの融合プロジェクトに関する記述でなく海外の研究者と連携も計画、との記載が日本語版ではありますがただこれは既に左側の図表から自明にも見えるため、スペースが取れない事も考慮して省いてあります。</p:text>
    <p:extLst>
      <p:ext uri="{C676402C-5697-4E1C-873F-D02D1690AC5C}">
        <p15:threadingInfo xmlns:p15="http://schemas.microsoft.com/office/powerpoint/2012/main" timeZoneBias="-540"/>
      </p:ext>
    </p:extLst>
  </p:cm>
  <p:cm authorId="1" dt="2015-03-23T17:36:15.672" idx="14">
    <p:pos x="1222" y="1147"/>
    <p:text>researchという言葉は複数にもなるのは確かですが、ただ抽象名詞と捉えられるほうが一般的で、ここでも単数の方がどちらかというと自然だと思います。</p:text>
    <p:extLst>
      <p:ext uri="{C676402C-5697-4E1C-873F-D02D1690AC5C}">
        <p15:threadingInfo xmlns:p15="http://schemas.microsoft.com/office/powerpoint/2012/main" timeZoneBias="-540"/>
      </p:ext>
    </p:extLst>
  </p:cm>
  <p:cm authorId="1" dt="2015-03-23T17:40:12.780" idx="15">
    <p:pos x="2715" y="491"/>
    <p:text>promoteのままでも悪くはないのですが、ただ文章の後半部分にきているpromoting domesitc and overseas collaborations とダブっているのではないか、と思われにくくするためにあえて単語を変えてあります。</p:text>
    <p:extLst>
      <p:ext uri="{C676402C-5697-4E1C-873F-D02D1690AC5C}">
        <p15:threadingInfo xmlns:p15="http://schemas.microsoft.com/office/powerpoint/2012/main" timeZoneBias="-5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22" name="Rectangle 2"/>
          <p:cNvSpPr>
            <a:spLocks noGrp="1" noChangeArrowheads="1"/>
          </p:cNvSpPr>
          <p:nvPr>
            <p:ph type="hdr" sz="quarter"/>
          </p:nvPr>
        </p:nvSpPr>
        <p:spPr bwMode="auto">
          <a:xfrm>
            <a:off x="13" y="9"/>
            <a:ext cx="2950375" cy="495767"/>
          </a:xfrm>
          <a:prstGeom prst="rect">
            <a:avLst/>
          </a:prstGeom>
          <a:noFill/>
          <a:ln w="9525">
            <a:noFill/>
            <a:miter lim="800000"/>
            <a:headEnd/>
            <a:tailEnd/>
          </a:ln>
          <a:effectLst/>
        </p:spPr>
        <p:txBody>
          <a:bodyPr vert="horz" wrap="square" lIns="92153" tIns="46075" rIns="92153" bIns="46075" numCol="1" anchor="t" anchorCtr="0" compatLnSpc="1">
            <a:prstTxWarp prst="textNoShape">
              <a:avLst/>
            </a:prstTxWarp>
          </a:bodyPr>
          <a:lstStyle>
            <a:lvl1pPr algn="l" defTabSz="920684">
              <a:defRPr sz="1200">
                <a:ea typeface="ＭＳ Ｐゴシック" charset="-128"/>
              </a:defRPr>
            </a:lvl1pPr>
          </a:lstStyle>
          <a:p>
            <a:pPr>
              <a:defRPr/>
            </a:pPr>
            <a:endParaRPr lang="en-US" altLang="ja-JP" dirty="0"/>
          </a:p>
        </p:txBody>
      </p:sp>
      <p:sp>
        <p:nvSpPr>
          <p:cNvPr id="593923" name="Rectangle 3"/>
          <p:cNvSpPr>
            <a:spLocks noGrp="1" noChangeArrowheads="1"/>
          </p:cNvSpPr>
          <p:nvPr>
            <p:ph type="dt" sz="quarter" idx="1"/>
          </p:nvPr>
        </p:nvSpPr>
        <p:spPr bwMode="auto">
          <a:xfrm>
            <a:off x="3855221" y="9"/>
            <a:ext cx="2950374" cy="495767"/>
          </a:xfrm>
          <a:prstGeom prst="rect">
            <a:avLst/>
          </a:prstGeom>
          <a:noFill/>
          <a:ln w="9525">
            <a:noFill/>
            <a:miter lim="800000"/>
            <a:headEnd/>
            <a:tailEnd/>
          </a:ln>
          <a:effectLst/>
        </p:spPr>
        <p:txBody>
          <a:bodyPr vert="horz" wrap="square" lIns="92153" tIns="46075" rIns="92153" bIns="46075" numCol="1" anchor="t" anchorCtr="0" compatLnSpc="1">
            <a:prstTxWarp prst="textNoShape">
              <a:avLst/>
            </a:prstTxWarp>
          </a:bodyPr>
          <a:lstStyle>
            <a:lvl1pPr defTabSz="920684">
              <a:defRPr sz="1200">
                <a:ea typeface="ＭＳ Ｐゴシック" charset="-128"/>
              </a:defRPr>
            </a:lvl1pPr>
          </a:lstStyle>
          <a:p>
            <a:pPr>
              <a:defRPr/>
            </a:pPr>
            <a:endParaRPr lang="en-US" altLang="ja-JP" dirty="0"/>
          </a:p>
        </p:txBody>
      </p:sp>
      <p:sp>
        <p:nvSpPr>
          <p:cNvPr id="593924" name="Rectangle 4"/>
          <p:cNvSpPr>
            <a:spLocks noGrp="1" noChangeArrowheads="1"/>
          </p:cNvSpPr>
          <p:nvPr>
            <p:ph type="ftr" sz="quarter" idx="2"/>
          </p:nvPr>
        </p:nvSpPr>
        <p:spPr bwMode="auto">
          <a:xfrm>
            <a:off x="13" y="9440372"/>
            <a:ext cx="2950375" cy="497366"/>
          </a:xfrm>
          <a:prstGeom prst="rect">
            <a:avLst/>
          </a:prstGeom>
          <a:noFill/>
          <a:ln w="9525">
            <a:noFill/>
            <a:miter lim="800000"/>
            <a:headEnd/>
            <a:tailEnd/>
          </a:ln>
          <a:effectLst/>
        </p:spPr>
        <p:txBody>
          <a:bodyPr vert="horz" wrap="square" lIns="92153" tIns="46075" rIns="92153" bIns="46075" numCol="1" anchor="b" anchorCtr="0" compatLnSpc="1">
            <a:prstTxWarp prst="textNoShape">
              <a:avLst/>
            </a:prstTxWarp>
          </a:bodyPr>
          <a:lstStyle>
            <a:lvl1pPr algn="l" defTabSz="920684">
              <a:defRPr sz="1200">
                <a:ea typeface="ＭＳ Ｐゴシック" charset="-128"/>
              </a:defRPr>
            </a:lvl1pPr>
          </a:lstStyle>
          <a:p>
            <a:pPr>
              <a:defRPr/>
            </a:pPr>
            <a:endParaRPr lang="en-US" altLang="ja-JP" dirty="0"/>
          </a:p>
        </p:txBody>
      </p:sp>
      <p:sp>
        <p:nvSpPr>
          <p:cNvPr id="593925" name="Rectangle 5"/>
          <p:cNvSpPr>
            <a:spLocks noGrp="1" noChangeArrowheads="1"/>
          </p:cNvSpPr>
          <p:nvPr>
            <p:ph type="sldNum" sz="quarter" idx="3"/>
          </p:nvPr>
        </p:nvSpPr>
        <p:spPr bwMode="auto">
          <a:xfrm>
            <a:off x="3855221" y="9440372"/>
            <a:ext cx="2950374" cy="497366"/>
          </a:xfrm>
          <a:prstGeom prst="rect">
            <a:avLst/>
          </a:prstGeom>
          <a:noFill/>
          <a:ln w="9525">
            <a:noFill/>
            <a:miter lim="800000"/>
            <a:headEnd/>
            <a:tailEnd/>
          </a:ln>
          <a:effectLst/>
        </p:spPr>
        <p:txBody>
          <a:bodyPr vert="horz" wrap="square" lIns="92153" tIns="46075" rIns="92153" bIns="46075" numCol="1" anchor="b" anchorCtr="0" compatLnSpc="1">
            <a:prstTxWarp prst="textNoShape">
              <a:avLst/>
            </a:prstTxWarp>
          </a:bodyPr>
          <a:lstStyle>
            <a:lvl1pPr defTabSz="920684">
              <a:defRPr sz="1200">
                <a:ea typeface="ＭＳ Ｐゴシック" charset="-128"/>
              </a:defRPr>
            </a:lvl1pPr>
          </a:lstStyle>
          <a:p>
            <a:pPr>
              <a:defRPr/>
            </a:pPr>
            <a:fld id="{F7BD3EE2-34E9-435C-A73A-4E8BD2F7C571}" type="slidenum">
              <a:rPr lang="en-US" altLang="ja-JP"/>
              <a:pPr>
                <a:defRPr/>
              </a:pPr>
              <a:t>‹#›</a:t>
            </a:fld>
            <a:endParaRPr lang="en-US" altLang="ja-JP" dirty="0"/>
          </a:p>
        </p:txBody>
      </p:sp>
    </p:spTree>
    <p:extLst>
      <p:ext uri="{BB962C8B-B14F-4D97-AF65-F5344CB8AC3E}">
        <p14:creationId xmlns:p14="http://schemas.microsoft.com/office/powerpoint/2010/main" val="3055358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3" y="9"/>
            <a:ext cx="2950375" cy="495767"/>
          </a:xfrm>
          <a:prstGeom prst="rect">
            <a:avLst/>
          </a:prstGeom>
          <a:noFill/>
          <a:ln w="9525">
            <a:noFill/>
            <a:miter lim="800000"/>
            <a:headEnd/>
            <a:tailEnd/>
          </a:ln>
          <a:effectLst/>
        </p:spPr>
        <p:txBody>
          <a:bodyPr vert="horz" wrap="square" lIns="92153" tIns="46075" rIns="92153" bIns="46075" numCol="1" anchor="t" anchorCtr="0" compatLnSpc="1">
            <a:prstTxWarp prst="textNoShape">
              <a:avLst/>
            </a:prstTxWarp>
          </a:bodyPr>
          <a:lstStyle>
            <a:lvl1pPr algn="l" defTabSz="920684">
              <a:defRPr sz="1200">
                <a:ea typeface="ＭＳ Ｐゴシック" charset="-128"/>
              </a:defRPr>
            </a:lvl1pPr>
          </a:lstStyle>
          <a:p>
            <a:pPr>
              <a:defRPr/>
            </a:pPr>
            <a:endParaRPr lang="en-US" altLang="ja-JP" dirty="0"/>
          </a:p>
        </p:txBody>
      </p:sp>
      <p:sp>
        <p:nvSpPr>
          <p:cNvPr id="6147" name="Rectangle 3"/>
          <p:cNvSpPr>
            <a:spLocks noGrp="1" noChangeArrowheads="1"/>
          </p:cNvSpPr>
          <p:nvPr>
            <p:ph type="dt" idx="1"/>
          </p:nvPr>
        </p:nvSpPr>
        <p:spPr bwMode="auto">
          <a:xfrm>
            <a:off x="3856837" y="9"/>
            <a:ext cx="2950375" cy="495767"/>
          </a:xfrm>
          <a:prstGeom prst="rect">
            <a:avLst/>
          </a:prstGeom>
          <a:noFill/>
          <a:ln w="9525">
            <a:noFill/>
            <a:miter lim="800000"/>
            <a:headEnd/>
            <a:tailEnd/>
          </a:ln>
          <a:effectLst/>
        </p:spPr>
        <p:txBody>
          <a:bodyPr vert="horz" wrap="square" lIns="92153" tIns="46075" rIns="92153" bIns="46075" numCol="1" anchor="t" anchorCtr="0" compatLnSpc="1">
            <a:prstTxWarp prst="textNoShape">
              <a:avLst/>
            </a:prstTxWarp>
          </a:bodyPr>
          <a:lstStyle>
            <a:lvl1pPr defTabSz="920684">
              <a:defRPr sz="1200">
                <a:ea typeface="ＭＳ Ｐゴシック" charset="-128"/>
              </a:defRPr>
            </a:lvl1pPr>
          </a:lstStyle>
          <a:p>
            <a:pPr>
              <a:defRPr/>
            </a:pPr>
            <a:endParaRPr lang="en-US" altLang="ja-JP" dirty="0"/>
          </a:p>
        </p:txBody>
      </p:sp>
      <p:sp>
        <p:nvSpPr>
          <p:cNvPr id="53252" name="Rectangle 4"/>
          <p:cNvSpPr>
            <a:spLocks noGrp="1" noRot="1" noChangeAspect="1" noChangeArrowheads="1" noTextEdit="1"/>
          </p:cNvSpPr>
          <p:nvPr>
            <p:ph type="sldImg" idx="2"/>
          </p:nvPr>
        </p:nvSpPr>
        <p:spPr bwMode="auto">
          <a:xfrm>
            <a:off x="874713" y="747713"/>
            <a:ext cx="5060950" cy="3725862"/>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58" y="4720993"/>
            <a:ext cx="4994298" cy="4471503"/>
          </a:xfrm>
          <a:prstGeom prst="rect">
            <a:avLst/>
          </a:prstGeom>
          <a:noFill/>
          <a:ln w="9525">
            <a:noFill/>
            <a:miter lim="800000"/>
            <a:headEnd/>
            <a:tailEnd/>
          </a:ln>
          <a:effectLst/>
        </p:spPr>
        <p:txBody>
          <a:bodyPr vert="horz" wrap="square" lIns="92153" tIns="46075" rIns="92153" bIns="4607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150" name="Rectangle 6"/>
          <p:cNvSpPr>
            <a:spLocks noGrp="1" noChangeArrowheads="1"/>
          </p:cNvSpPr>
          <p:nvPr>
            <p:ph type="ftr" sz="quarter" idx="4"/>
          </p:nvPr>
        </p:nvSpPr>
        <p:spPr bwMode="auto">
          <a:xfrm>
            <a:off x="13" y="9443580"/>
            <a:ext cx="2950375" cy="495767"/>
          </a:xfrm>
          <a:prstGeom prst="rect">
            <a:avLst/>
          </a:prstGeom>
          <a:noFill/>
          <a:ln w="9525">
            <a:noFill/>
            <a:miter lim="800000"/>
            <a:headEnd/>
            <a:tailEnd/>
          </a:ln>
          <a:effectLst/>
        </p:spPr>
        <p:txBody>
          <a:bodyPr vert="horz" wrap="square" lIns="92153" tIns="46075" rIns="92153" bIns="46075" numCol="1" anchor="b" anchorCtr="0" compatLnSpc="1">
            <a:prstTxWarp prst="textNoShape">
              <a:avLst/>
            </a:prstTxWarp>
          </a:bodyPr>
          <a:lstStyle>
            <a:lvl1pPr algn="l" defTabSz="920684">
              <a:defRPr sz="1200">
                <a:ea typeface="ＭＳ Ｐゴシック" charset="-128"/>
              </a:defRPr>
            </a:lvl1pPr>
          </a:lstStyle>
          <a:p>
            <a:pPr>
              <a:defRPr/>
            </a:pPr>
            <a:endParaRPr lang="en-US" altLang="ja-JP" dirty="0"/>
          </a:p>
        </p:txBody>
      </p:sp>
      <p:sp>
        <p:nvSpPr>
          <p:cNvPr id="6151" name="Rectangle 7"/>
          <p:cNvSpPr>
            <a:spLocks noGrp="1" noChangeArrowheads="1"/>
          </p:cNvSpPr>
          <p:nvPr>
            <p:ph type="sldNum" sz="quarter" idx="5"/>
          </p:nvPr>
        </p:nvSpPr>
        <p:spPr bwMode="auto">
          <a:xfrm>
            <a:off x="3856837" y="9443580"/>
            <a:ext cx="2950375" cy="495767"/>
          </a:xfrm>
          <a:prstGeom prst="rect">
            <a:avLst/>
          </a:prstGeom>
          <a:noFill/>
          <a:ln w="9525">
            <a:noFill/>
            <a:miter lim="800000"/>
            <a:headEnd/>
            <a:tailEnd/>
          </a:ln>
          <a:effectLst/>
        </p:spPr>
        <p:txBody>
          <a:bodyPr vert="horz" wrap="square" lIns="92153" tIns="46075" rIns="92153" bIns="46075" numCol="1" anchor="b" anchorCtr="0" compatLnSpc="1">
            <a:prstTxWarp prst="textNoShape">
              <a:avLst/>
            </a:prstTxWarp>
          </a:bodyPr>
          <a:lstStyle>
            <a:lvl1pPr defTabSz="920684">
              <a:defRPr sz="1200">
                <a:ea typeface="ＭＳ Ｐゴシック" charset="-128"/>
              </a:defRPr>
            </a:lvl1pPr>
          </a:lstStyle>
          <a:p>
            <a:pPr>
              <a:defRPr/>
            </a:pPr>
            <a:fld id="{394A1317-7F43-4FF5-9CD7-6287C33ADC58}" type="slidenum">
              <a:rPr lang="en-US" altLang="ja-JP"/>
              <a:pPr>
                <a:defRPr/>
              </a:pPr>
              <a:t>‹#›</a:t>
            </a:fld>
            <a:endParaRPr lang="en-US" altLang="ja-JP" dirty="0"/>
          </a:p>
        </p:txBody>
      </p:sp>
    </p:spTree>
    <p:extLst>
      <p:ext uri="{BB962C8B-B14F-4D97-AF65-F5344CB8AC3E}">
        <p14:creationId xmlns:p14="http://schemas.microsoft.com/office/powerpoint/2010/main" val="3080346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1pPr>
    <a:lvl2pPr marL="456846"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2pPr>
    <a:lvl3pPr marL="913689"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3pPr>
    <a:lvl4pPr marL="1370538"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4pPr>
    <a:lvl5pPr marL="1827376"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5pPr>
    <a:lvl6pPr marL="2284221" algn="l" defTabSz="913689" rtl="0" eaLnBrk="1" latinLnBrk="0" hangingPunct="1">
      <a:defRPr kumimoji="1" sz="1200" kern="1200">
        <a:solidFill>
          <a:schemeClr val="tx1"/>
        </a:solidFill>
        <a:latin typeface="+mn-lt"/>
        <a:ea typeface="+mn-ea"/>
        <a:cs typeface="+mn-cs"/>
      </a:defRPr>
    </a:lvl6pPr>
    <a:lvl7pPr marL="2741067" algn="l" defTabSz="913689" rtl="0" eaLnBrk="1" latinLnBrk="0" hangingPunct="1">
      <a:defRPr kumimoji="1" sz="1200" kern="1200">
        <a:solidFill>
          <a:schemeClr val="tx1"/>
        </a:solidFill>
        <a:latin typeface="+mn-lt"/>
        <a:ea typeface="+mn-ea"/>
        <a:cs typeface="+mn-cs"/>
      </a:defRPr>
    </a:lvl7pPr>
    <a:lvl8pPr marL="3197909" algn="l" defTabSz="913689" rtl="0" eaLnBrk="1" latinLnBrk="0" hangingPunct="1">
      <a:defRPr kumimoji="1" sz="1200" kern="1200">
        <a:solidFill>
          <a:schemeClr val="tx1"/>
        </a:solidFill>
        <a:latin typeface="+mn-lt"/>
        <a:ea typeface="+mn-ea"/>
        <a:cs typeface="+mn-cs"/>
      </a:defRPr>
    </a:lvl8pPr>
    <a:lvl9pPr marL="3654753" algn="l" defTabSz="913689"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19762"/>
            <a:fld id="{998651E8-3569-4E57-903A-480230FE856A}" type="slidenum">
              <a:rPr lang="en-US" altLang="ja-JP" smtClean="0"/>
              <a:pPr defTabSz="919762"/>
              <a:t>1</a:t>
            </a:fld>
            <a:endParaRPr lang="en-US" altLang="ja-JP" dirty="0"/>
          </a:p>
        </p:txBody>
      </p:sp>
      <p:sp>
        <p:nvSpPr>
          <p:cNvPr id="54275" name="Rectangle 2"/>
          <p:cNvSpPr>
            <a:spLocks noGrp="1" noRot="1" noChangeAspect="1" noChangeArrowheads="1" noTextEdit="1"/>
          </p:cNvSpPr>
          <p:nvPr>
            <p:ph type="sldImg"/>
          </p:nvPr>
        </p:nvSpPr>
        <p:spPr>
          <a:xfrm>
            <a:off x="873125" y="746125"/>
            <a:ext cx="5064125" cy="3729038"/>
          </a:xfrm>
          <a:ln/>
        </p:spPr>
      </p:sp>
      <p:sp>
        <p:nvSpPr>
          <p:cNvPr id="54276" name="Rectangle 3"/>
          <p:cNvSpPr>
            <a:spLocks noGrp="1" noChangeArrowheads="1"/>
          </p:cNvSpPr>
          <p:nvPr>
            <p:ph type="body" idx="1"/>
          </p:nvPr>
        </p:nvSpPr>
        <p:spPr>
          <a:xfrm>
            <a:off x="680248" y="4722589"/>
            <a:ext cx="5446725" cy="4471503"/>
          </a:xfrm>
          <a:noFill/>
          <a:ln/>
        </p:spPr>
        <p:txBody>
          <a:bodyPr/>
          <a:lstStyle/>
          <a:p>
            <a:pPr eaLnBrk="1" hangingPunct="1"/>
            <a:endParaRPr lang="ja-JP" altLang="ja-JP" dirty="0"/>
          </a:p>
        </p:txBody>
      </p:sp>
    </p:spTree>
    <p:extLst>
      <p:ext uri="{BB962C8B-B14F-4D97-AF65-F5344CB8AC3E}">
        <p14:creationId xmlns:p14="http://schemas.microsoft.com/office/powerpoint/2010/main" val="410628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xfrm>
            <a:off x="688975" y="835025"/>
            <a:ext cx="5662613" cy="4167188"/>
          </a:xfrm>
          <a:ln/>
        </p:spPr>
      </p:sp>
      <p:sp>
        <p:nvSpPr>
          <p:cNvPr id="66563" name="ノート プレースホルダ 2"/>
          <p:cNvSpPr>
            <a:spLocks noGrp="1"/>
          </p:cNvSpPr>
          <p:nvPr>
            <p:ph type="body" idx="1"/>
          </p:nvPr>
        </p:nvSpPr>
        <p:spPr>
          <a:noFill/>
          <a:ln/>
        </p:spPr>
        <p:txBody>
          <a:bodyPr/>
          <a:lstStyle/>
          <a:p>
            <a:r>
              <a:rPr lang="en-US" altLang="ja-JP" dirty="0">
                <a:solidFill>
                  <a:prstClr val="black"/>
                </a:solidFill>
              </a:rPr>
              <a:t>2014/11/5(from outline)</a:t>
            </a:r>
          </a:p>
          <a:p>
            <a:r>
              <a:rPr lang="en-US" altLang="ja-JP" dirty="0">
                <a:solidFill>
                  <a:prstClr val="black"/>
                </a:solidFill>
              </a:rPr>
              <a:t>2018/7/3rev</a:t>
            </a:r>
          </a:p>
        </p:txBody>
      </p:sp>
      <p:sp>
        <p:nvSpPr>
          <p:cNvPr id="66564" name="スライド番号プレースホルダ 3"/>
          <p:cNvSpPr>
            <a:spLocks noGrp="1"/>
          </p:cNvSpPr>
          <p:nvPr>
            <p:ph type="sldNum" sz="quarter" idx="5"/>
          </p:nvPr>
        </p:nvSpPr>
        <p:spPr>
          <a:noFill/>
        </p:spPr>
        <p:txBody>
          <a:bodyPr/>
          <a:lstStyle/>
          <a:p>
            <a:pPr defTabSz="995257"/>
            <a:fld id="{BD4F3E38-304E-4225-9348-CF153E38DC09}" type="slidenum">
              <a:rPr lang="en-US" altLang="ja-JP" smtClean="0">
                <a:solidFill>
                  <a:prstClr val="black"/>
                </a:solidFill>
              </a:rPr>
              <a:pPr defTabSz="995257"/>
              <a:t>11</a:t>
            </a:fld>
            <a:endParaRPr lang="en-US" altLang="ja-JP" dirty="0">
              <a:solidFill>
                <a:prstClr val="black"/>
              </a:solidFill>
            </a:endParaRPr>
          </a:p>
        </p:txBody>
      </p:sp>
    </p:spTree>
    <p:extLst>
      <p:ext uri="{BB962C8B-B14F-4D97-AF65-F5344CB8AC3E}">
        <p14:creationId xmlns:p14="http://schemas.microsoft.com/office/powerpoint/2010/main" val="102238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a:xfrm>
            <a:off x="688975" y="835025"/>
            <a:ext cx="5662613" cy="4167188"/>
          </a:xfrm>
          <a:ln/>
        </p:spPr>
      </p:sp>
      <p:sp>
        <p:nvSpPr>
          <p:cNvPr id="67587" name="ノート プレースホルダ 2"/>
          <p:cNvSpPr>
            <a:spLocks noGrp="1"/>
          </p:cNvSpPr>
          <p:nvPr>
            <p:ph type="body" idx="1"/>
          </p:nvPr>
        </p:nvSpPr>
        <p:spPr>
          <a:noFill/>
          <a:ln/>
        </p:spPr>
        <p:txBody>
          <a:bodyPr/>
          <a:lstStyle/>
          <a:p>
            <a:r>
              <a:rPr lang="en-US" altLang="ja-JP" dirty="0">
                <a:solidFill>
                  <a:prstClr val="black"/>
                </a:solidFill>
              </a:rPr>
              <a:t>2014/11/5(from outline)</a:t>
            </a:r>
          </a:p>
          <a:p>
            <a:r>
              <a:rPr lang="en-US" altLang="ja-JP" dirty="0">
                <a:solidFill>
                  <a:prstClr val="black"/>
                </a:solidFill>
              </a:rPr>
              <a:t>2018/7/3rev</a:t>
            </a:r>
          </a:p>
          <a:p>
            <a:endParaRPr lang="ja-JP" altLang="en-US" dirty="0"/>
          </a:p>
        </p:txBody>
      </p:sp>
      <p:sp>
        <p:nvSpPr>
          <p:cNvPr id="67588" name="スライド番号プレースホルダ 3"/>
          <p:cNvSpPr>
            <a:spLocks noGrp="1"/>
          </p:cNvSpPr>
          <p:nvPr>
            <p:ph type="sldNum" sz="quarter" idx="5"/>
          </p:nvPr>
        </p:nvSpPr>
        <p:spPr>
          <a:noFill/>
        </p:spPr>
        <p:txBody>
          <a:bodyPr/>
          <a:lstStyle/>
          <a:p>
            <a:pPr defTabSz="995257"/>
            <a:fld id="{1CE50329-CF06-460E-B186-A0BEF1CEFF88}" type="slidenum">
              <a:rPr lang="en-US" altLang="ja-JP" smtClean="0">
                <a:solidFill>
                  <a:prstClr val="black"/>
                </a:solidFill>
              </a:rPr>
              <a:pPr defTabSz="995257"/>
              <a:t>12</a:t>
            </a:fld>
            <a:endParaRPr lang="en-US" altLang="ja-JP" dirty="0">
              <a:solidFill>
                <a:prstClr val="black"/>
              </a:solidFill>
            </a:endParaRPr>
          </a:p>
        </p:txBody>
      </p:sp>
    </p:spTree>
    <p:extLst>
      <p:ext uri="{BB962C8B-B14F-4D97-AF65-F5344CB8AC3E}">
        <p14:creationId xmlns:p14="http://schemas.microsoft.com/office/powerpoint/2010/main" val="32993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58665" rtl="0" eaLnBrk="1" fontAlgn="auto" latinLnBrk="0" hangingPunct="1">
              <a:lnSpc>
                <a:spcPct val="100000"/>
              </a:lnSpc>
              <a:spcBef>
                <a:spcPts val="0"/>
              </a:spcBef>
              <a:spcAft>
                <a:spcPts val="0"/>
              </a:spcAft>
              <a:buClrTx/>
              <a:buSzTx/>
              <a:buFontTx/>
              <a:buNone/>
              <a:tabLst/>
              <a:defRPr/>
            </a:pPr>
            <a:fld id="{E5BCB597-1538-4791-9499-18BA7D03D032}" type="slidenum">
              <a:rPr kumimoji="1" lang="en-US" altLang="ja-JP"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58665" rtl="0" eaLnBrk="1" fontAlgn="auto" latinLnBrk="0" hangingPunct="1">
                <a:lnSpc>
                  <a:spcPct val="100000"/>
                </a:lnSpc>
                <a:spcBef>
                  <a:spcPts val="0"/>
                </a:spcBef>
                <a:spcAft>
                  <a:spcPts val="0"/>
                </a:spcAft>
                <a:buClrTx/>
                <a:buSzTx/>
                <a:buFontTx/>
                <a:buNone/>
                <a:tabLst/>
                <a:defRPr/>
              </a:pPr>
              <a:t>13</a:t>
            </a:fld>
            <a:endParaRPr kumimoji="1" lang="en-US" altLang="ja-JP"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3491" name="Rectangle 2"/>
          <p:cNvSpPr>
            <a:spLocks noGrp="1" noRot="1" noChangeAspect="1" noChangeArrowheads="1" noTextEdit="1"/>
          </p:cNvSpPr>
          <p:nvPr>
            <p:ph type="sldImg"/>
          </p:nvPr>
        </p:nvSpPr>
        <p:spPr>
          <a:xfrm>
            <a:off x="869950" y="742950"/>
            <a:ext cx="5064125" cy="3729038"/>
          </a:xfrm>
          <a:ln/>
        </p:spPr>
      </p:sp>
      <p:sp>
        <p:nvSpPr>
          <p:cNvPr id="63492" name="Rectangle 3"/>
          <p:cNvSpPr>
            <a:spLocks noGrp="1" noChangeArrowheads="1"/>
          </p:cNvSpPr>
          <p:nvPr>
            <p:ph type="body" idx="1"/>
          </p:nvPr>
        </p:nvSpPr>
        <p:spPr>
          <a:xfrm>
            <a:off x="679470" y="4719495"/>
            <a:ext cx="5440367" cy="4474870"/>
          </a:xfrm>
          <a:noFill/>
          <a:ln/>
        </p:spPr>
        <p:txBody>
          <a:bodyPr/>
          <a:lstStyle/>
          <a:p>
            <a:pPr eaLnBrk="1" hangingPunct="1"/>
            <a:r>
              <a:rPr lang="en-US" altLang="ja-JP" dirty="0"/>
              <a:t>2017/7/1</a:t>
            </a:r>
            <a:r>
              <a:rPr lang="ja-JP" altLang="en-US" dirty="0"/>
              <a:t>現在</a:t>
            </a:r>
            <a:endParaRPr lang="en-US" altLang="ja-JP" dirty="0"/>
          </a:p>
          <a:p>
            <a:pPr eaLnBrk="1" hangingPunct="1"/>
            <a:r>
              <a:rPr lang="en-US" altLang="ja-JP" dirty="0"/>
              <a:t>2017/12/17</a:t>
            </a:r>
          </a:p>
          <a:p>
            <a:pPr eaLnBrk="1" hangingPunct="1"/>
            <a:r>
              <a:rPr lang="en-US" altLang="ja-JP" dirty="0"/>
              <a:t>2018/4/1</a:t>
            </a:r>
          </a:p>
          <a:p>
            <a:pPr eaLnBrk="1" hangingPunct="1"/>
            <a:r>
              <a:rPr lang="en-US" altLang="ja-JP" dirty="0"/>
              <a:t>2019/4/1</a:t>
            </a:r>
            <a:r>
              <a:rPr lang="ja-JP" altLang="en-US" dirty="0"/>
              <a:t>現在</a:t>
            </a:r>
            <a:endParaRPr lang="ja-JP" altLang="ja-JP" dirty="0"/>
          </a:p>
        </p:txBody>
      </p:sp>
    </p:spTree>
    <p:extLst>
      <p:ext uri="{BB962C8B-B14F-4D97-AF65-F5344CB8AC3E}">
        <p14:creationId xmlns:p14="http://schemas.microsoft.com/office/powerpoint/2010/main" val="424415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2019/8/13</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94A1317-7F43-4FF5-9CD7-6287C33ADC58}" type="slidenum">
              <a:rPr lang="en-US" altLang="ja-JP" smtClean="0"/>
              <a:pPr>
                <a:defRPr/>
              </a:pPr>
              <a:t>14</a:t>
            </a:fld>
            <a:endParaRPr lang="en-US" altLang="ja-JP" dirty="0"/>
          </a:p>
        </p:txBody>
      </p:sp>
    </p:spTree>
    <p:extLst>
      <p:ext uri="{BB962C8B-B14F-4D97-AF65-F5344CB8AC3E}">
        <p14:creationId xmlns:p14="http://schemas.microsoft.com/office/powerpoint/2010/main" val="176944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a:solidFill>
                  <a:prstClr val="black"/>
                </a:solidFill>
                <a:latin typeface="Times" panose="02020603050405020304" pitchFamily="18" charset="0"/>
              </a:rPr>
              <a:t>As of April 1, 2018</a:t>
            </a:r>
          </a:p>
          <a:p>
            <a:pPr eaLnBrk="1" hangingPunct="1">
              <a:spcBef>
                <a:spcPct val="0"/>
              </a:spcBef>
            </a:pPr>
            <a:r>
              <a:rPr lang="en-US" altLang="ja-JP" dirty="0"/>
              <a:t>As of April</a:t>
            </a:r>
            <a:r>
              <a:rPr lang="en-US" altLang="ja-JP" baseline="0" dirty="0"/>
              <a:t> 1, 2019</a:t>
            </a:r>
            <a:endParaRPr lang="ja-JP" altLang="en-US" dirty="0"/>
          </a:p>
        </p:txBody>
      </p:sp>
      <p:sp>
        <p:nvSpPr>
          <p:cNvPr id="174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17118" indent="-275815" eaLnBrk="0" hangingPunct="0">
              <a:defRPr kumimoji="1">
                <a:solidFill>
                  <a:schemeClr val="tx1"/>
                </a:solidFill>
                <a:latin typeface="Calibri" panose="020F0502020204030204" pitchFamily="34" charset="0"/>
                <a:ea typeface="ＭＳ Ｐゴシック" panose="020B0600070205080204" pitchFamily="50" charset="-128"/>
              </a:defRPr>
            </a:lvl2pPr>
            <a:lvl3pPr marL="1103258" indent="-220651" eaLnBrk="0" hangingPunct="0">
              <a:defRPr kumimoji="1">
                <a:solidFill>
                  <a:schemeClr val="tx1"/>
                </a:solidFill>
                <a:latin typeface="Calibri" panose="020F0502020204030204" pitchFamily="34" charset="0"/>
                <a:ea typeface="ＭＳ Ｐゴシック" panose="020B0600070205080204" pitchFamily="50" charset="-128"/>
              </a:defRPr>
            </a:lvl3pPr>
            <a:lvl4pPr marL="1544560" indent="-220651" eaLnBrk="0" hangingPunct="0">
              <a:defRPr kumimoji="1">
                <a:solidFill>
                  <a:schemeClr val="tx1"/>
                </a:solidFill>
                <a:latin typeface="Calibri" panose="020F0502020204030204" pitchFamily="34" charset="0"/>
                <a:ea typeface="ＭＳ Ｐゴシック" panose="020B0600070205080204" pitchFamily="50" charset="-128"/>
              </a:defRPr>
            </a:lvl4pPr>
            <a:lvl5pPr marL="1985862" indent="-220651" eaLnBrk="0" hangingPunct="0">
              <a:defRPr kumimoji="1">
                <a:solidFill>
                  <a:schemeClr val="tx1"/>
                </a:solidFill>
                <a:latin typeface="Calibri" panose="020F0502020204030204" pitchFamily="34" charset="0"/>
                <a:ea typeface="ＭＳ Ｐゴシック" panose="020B0600070205080204" pitchFamily="50" charset="-128"/>
              </a:defRPr>
            </a:lvl5pPr>
            <a:lvl6pPr marL="2427167"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868468"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09774"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751075"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DDB69EB6-F30B-407C-8D7E-5CEBF897E3E8}" type="slidenum">
              <a:rPr lang="en-US" altLang="ja-JP">
                <a:solidFill>
                  <a:prstClr val="black"/>
                </a:solidFill>
              </a:rPr>
              <a:pPr eaLnBrk="1" hangingPunct="1"/>
              <a:t>15</a:t>
            </a:fld>
            <a:endParaRPr lang="en-US" altLang="ja-JP">
              <a:solidFill>
                <a:prstClr val="black"/>
              </a:solidFill>
            </a:endParaRPr>
          </a:p>
        </p:txBody>
      </p:sp>
    </p:spTree>
    <p:extLst>
      <p:ext uri="{BB962C8B-B14F-4D97-AF65-F5344CB8AC3E}">
        <p14:creationId xmlns:p14="http://schemas.microsoft.com/office/powerpoint/2010/main" val="3919714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xfrm>
            <a:off x="566738" y="787400"/>
            <a:ext cx="5338762" cy="3930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z="1200" dirty="0">
                <a:solidFill>
                  <a:prstClr val="white"/>
                </a:solidFill>
                <a:latin typeface="Times" panose="02020603050405020304" pitchFamily="18" charset="0"/>
              </a:rPr>
              <a:t>As of April 1, 2018</a:t>
            </a:r>
          </a:p>
          <a:p>
            <a:pPr eaLnBrk="1" hangingPunct="1"/>
            <a:r>
              <a:rPr lang="en-US" altLang="ja-JP" sz="1200" dirty="0">
                <a:solidFill>
                  <a:prstClr val="white"/>
                </a:solidFill>
                <a:latin typeface="Times" panose="02020603050405020304" pitchFamily="18" charset="0"/>
              </a:rPr>
              <a:t> </a:t>
            </a:r>
            <a:endParaRPr lang="ja-JP" altLang="en-US" sz="1200" dirty="0">
              <a:solidFill>
                <a:prstClr val="white"/>
              </a:solidFill>
              <a:latin typeface="Times" panose="02020603050405020304" pitchFamily="18" charset="0"/>
            </a:endParaRPr>
          </a:p>
          <a:p>
            <a:pPr eaLnBrk="1" hangingPunct="1">
              <a:spcBef>
                <a:spcPct val="0"/>
              </a:spcBef>
            </a:pPr>
            <a:endParaRPr lang="ja-JP" altLang="en-US" dirty="0"/>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17118" indent="-275815" eaLnBrk="0" hangingPunct="0">
              <a:defRPr kumimoji="1">
                <a:solidFill>
                  <a:schemeClr val="tx1"/>
                </a:solidFill>
                <a:latin typeface="Calibri" panose="020F0502020204030204" pitchFamily="34" charset="0"/>
                <a:ea typeface="ＭＳ Ｐゴシック" panose="020B0600070205080204" pitchFamily="50" charset="-128"/>
              </a:defRPr>
            </a:lvl2pPr>
            <a:lvl3pPr marL="1103258" indent="-220651" eaLnBrk="0" hangingPunct="0">
              <a:defRPr kumimoji="1">
                <a:solidFill>
                  <a:schemeClr val="tx1"/>
                </a:solidFill>
                <a:latin typeface="Calibri" panose="020F0502020204030204" pitchFamily="34" charset="0"/>
                <a:ea typeface="ＭＳ Ｐゴシック" panose="020B0600070205080204" pitchFamily="50" charset="-128"/>
              </a:defRPr>
            </a:lvl3pPr>
            <a:lvl4pPr marL="1544560" indent="-220651" eaLnBrk="0" hangingPunct="0">
              <a:defRPr kumimoji="1">
                <a:solidFill>
                  <a:schemeClr val="tx1"/>
                </a:solidFill>
                <a:latin typeface="Calibri" panose="020F0502020204030204" pitchFamily="34" charset="0"/>
                <a:ea typeface="ＭＳ Ｐゴシック" panose="020B0600070205080204" pitchFamily="50" charset="-128"/>
              </a:defRPr>
            </a:lvl4pPr>
            <a:lvl5pPr marL="1985862" indent="-220651" eaLnBrk="0" hangingPunct="0">
              <a:defRPr kumimoji="1">
                <a:solidFill>
                  <a:schemeClr val="tx1"/>
                </a:solidFill>
                <a:latin typeface="Calibri" panose="020F0502020204030204" pitchFamily="34" charset="0"/>
                <a:ea typeface="ＭＳ Ｐゴシック" panose="020B0600070205080204" pitchFamily="50" charset="-128"/>
              </a:defRPr>
            </a:lvl5pPr>
            <a:lvl6pPr marL="2427167"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868468"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09774"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751075" indent="-220651"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3F1B567C-B9B7-4C0E-BC30-DBF9AB898132}" type="slidenum">
              <a:rPr lang="ja-JP" altLang="en-US">
                <a:solidFill>
                  <a:prstClr val="black"/>
                </a:solidFill>
              </a:rPr>
              <a:pPr eaLnBrk="1" hangingPunct="1"/>
              <a:t>16</a:t>
            </a:fld>
            <a:endParaRPr lang="ja-JP" altLang="en-US">
              <a:solidFill>
                <a:prstClr val="black"/>
              </a:solidFill>
            </a:endParaRPr>
          </a:p>
        </p:txBody>
      </p:sp>
    </p:spTree>
    <p:extLst>
      <p:ext uri="{BB962C8B-B14F-4D97-AF65-F5344CB8AC3E}">
        <p14:creationId xmlns:p14="http://schemas.microsoft.com/office/powerpoint/2010/main" val="386070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t>As of April</a:t>
            </a:r>
            <a:r>
              <a:rPr lang="en-US" altLang="ja-JP" baseline="0" dirty="0"/>
              <a:t> 1, 2019</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94A1317-7F43-4FF5-9CD7-6287C33ADC58}" type="slidenum">
              <a:rPr lang="en-US" altLang="ja-JP" smtClean="0"/>
              <a:pPr>
                <a:defRPr/>
              </a:pPr>
              <a:t>17</a:t>
            </a:fld>
            <a:endParaRPr lang="en-US" altLang="ja-JP" dirty="0"/>
          </a:p>
        </p:txBody>
      </p:sp>
    </p:spTree>
    <p:extLst>
      <p:ext uri="{BB962C8B-B14F-4D97-AF65-F5344CB8AC3E}">
        <p14:creationId xmlns:p14="http://schemas.microsoft.com/office/powerpoint/2010/main" val="326616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t>As of April</a:t>
            </a:r>
            <a:r>
              <a:rPr lang="en-US" altLang="ja-JP" baseline="0" dirty="0"/>
              <a:t> 1, 2019</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86260" rtl="0" eaLnBrk="1" fontAlgn="base" latinLnBrk="0" hangingPunct="1">
              <a:lnSpc>
                <a:spcPct val="100000"/>
              </a:lnSpc>
              <a:spcBef>
                <a:spcPct val="0"/>
              </a:spcBef>
              <a:spcAft>
                <a:spcPct val="0"/>
              </a:spcAft>
              <a:buClrTx/>
              <a:buSzTx/>
              <a:buFontTx/>
              <a:buNone/>
              <a:tabLst/>
              <a:defRPr/>
            </a:pPr>
            <a:fld id="{394A1317-7F43-4FF5-9CD7-6287C33ADC58}" type="slidenum">
              <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pPr marL="0" marR="0" lvl="0" indent="0" algn="r" defTabSz="986260"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41627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auto">
              <a:spcBef>
                <a:spcPts val="0"/>
              </a:spcBef>
              <a:spcAft>
                <a:spcPts val="0"/>
              </a:spcAft>
            </a:pPr>
            <a:r>
              <a:rPr lang="en-US" altLang="ja-JP" sz="800" dirty="0">
                <a:solidFill>
                  <a:prstClr val="black"/>
                </a:solidFill>
                <a:latin typeface="HG正楷書体-PRO" pitchFamily="66" charset="-128"/>
                <a:ea typeface="HG正楷書体-PRO" pitchFamily="66" charset="-128"/>
              </a:rPr>
              <a:t>2017/9/16</a:t>
            </a:r>
          </a:p>
          <a:p>
            <a:pPr algn="l" fontAlgn="auto">
              <a:spcBef>
                <a:spcPts val="0"/>
              </a:spcBef>
              <a:spcAft>
                <a:spcPts val="0"/>
              </a:spcAft>
            </a:pPr>
            <a:r>
              <a:rPr lang="ja-JP" altLang="en-US" sz="800" dirty="0">
                <a:solidFill>
                  <a:prstClr val="black"/>
                </a:solidFill>
                <a:latin typeface="HG正楷書体-PRO" pitchFamily="66" charset="-128"/>
                <a:ea typeface="HG正楷書体-PRO" pitchFamily="66" charset="-128"/>
              </a:rPr>
              <a:t>→</a:t>
            </a:r>
            <a:r>
              <a:rPr lang="en-US" altLang="ja-JP" sz="800" dirty="0">
                <a:solidFill>
                  <a:prstClr val="black"/>
                </a:solidFill>
                <a:latin typeface="HG正楷書体-PRO" pitchFamily="66" charset="-128"/>
                <a:ea typeface="HG正楷書体-PRO" pitchFamily="66" charset="-128"/>
              </a:rPr>
              <a:t>2018/5/22</a:t>
            </a:r>
          </a:p>
          <a:p>
            <a:pPr algn="l" fontAlgn="auto">
              <a:spcBef>
                <a:spcPts val="0"/>
              </a:spcBef>
              <a:spcAft>
                <a:spcPts val="0"/>
              </a:spcAft>
            </a:pPr>
            <a:r>
              <a:rPr lang="en-US" altLang="ja-JP" sz="800" dirty="0">
                <a:solidFill>
                  <a:prstClr val="black"/>
                </a:solidFill>
                <a:latin typeface="HG正楷書体-PRO" pitchFamily="66" charset="-128"/>
                <a:ea typeface="HG正楷書体-PRO" pitchFamily="66" charset="-128"/>
              </a:rPr>
              <a:t>2019/8/6</a:t>
            </a:r>
          </a:p>
          <a:p>
            <a:pPr algn="l" fontAlgn="auto">
              <a:spcBef>
                <a:spcPts val="0"/>
              </a:spcBef>
              <a:spcAft>
                <a:spcPts val="0"/>
              </a:spcAft>
            </a:pPr>
            <a:endParaRPr lang="ja-JP" altLang="en-US" sz="800" dirty="0">
              <a:solidFill>
                <a:prstClr val="black"/>
              </a:solidFill>
              <a:latin typeface="HG正楷書体-PRO" pitchFamily="66" charset="-128"/>
              <a:ea typeface="HG正楷書体-PRO" pitchFamily="66" charset="-128"/>
            </a:endParaRPr>
          </a:p>
          <a:p>
            <a:endParaRPr lang="ja-JP" altLang="en-US" dirty="0"/>
          </a:p>
        </p:txBody>
      </p:sp>
      <p:sp>
        <p:nvSpPr>
          <p:cNvPr id="163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550" indent="-285598" eaLnBrk="0" hangingPunct="0">
              <a:defRPr kumimoji="1">
                <a:solidFill>
                  <a:schemeClr val="tx1"/>
                </a:solidFill>
                <a:latin typeface="Calibri" panose="020F0502020204030204" pitchFamily="34" charset="0"/>
                <a:ea typeface="ＭＳ Ｐゴシック" panose="020B0600070205080204" pitchFamily="50" charset="-128"/>
              </a:defRPr>
            </a:lvl2pPr>
            <a:lvl3pPr marL="1142385" indent="-228479" eaLnBrk="0" hangingPunct="0">
              <a:defRPr kumimoji="1">
                <a:solidFill>
                  <a:schemeClr val="tx1"/>
                </a:solidFill>
                <a:latin typeface="Calibri" panose="020F0502020204030204" pitchFamily="34" charset="0"/>
                <a:ea typeface="ＭＳ Ｐゴシック" panose="020B0600070205080204" pitchFamily="50" charset="-128"/>
              </a:defRPr>
            </a:lvl3pPr>
            <a:lvl4pPr marL="1599341" indent="-228479" eaLnBrk="0" hangingPunct="0">
              <a:defRPr kumimoji="1">
                <a:solidFill>
                  <a:schemeClr val="tx1"/>
                </a:solidFill>
                <a:latin typeface="Calibri" panose="020F0502020204030204" pitchFamily="34" charset="0"/>
                <a:ea typeface="ＭＳ Ｐゴシック" panose="020B0600070205080204" pitchFamily="50" charset="-128"/>
              </a:defRPr>
            </a:lvl4pPr>
            <a:lvl5pPr marL="2056296" indent="-228479" eaLnBrk="0" hangingPunct="0">
              <a:defRPr kumimoji="1">
                <a:solidFill>
                  <a:schemeClr val="tx1"/>
                </a:solidFill>
                <a:latin typeface="Calibri" panose="020F0502020204030204" pitchFamily="34" charset="0"/>
                <a:ea typeface="ＭＳ Ｐゴシック" panose="020B0600070205080204" pitchFamily="50" charset="-128"/>
              </a:defRPr>
            </a:lvl5pPr>
            <a:lvl6pPr marL="2513251" indent="-22847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0206" indent="-22847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7160" indent="-22847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4114" indent="-22847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75736F96-EC92-4991-8AD7-99E45E85614F}" type="slidenum">
              <a:rPr lang="ja-JP" altLang="en-US"/>
              <a:pPr eaLnBrk="1" hangingPunct="1"/>
              <a:t>19</a:t>
            </a:fld>
            <a:endParaRPr lang="ja-JP" altLang="en-US"/>
          </a:p>
        </p:txBody>
      </p:sp>
    </p:spTree>
    <p:extLst>
      <p:ext uri="{BB962C8B-B14F-4D97-AF65-F5344CB8AC3E}">
        <p14:creationId xmlns:p14="http://schemas.microsoft.com/office/powerpoint/2010/main" val="182934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49786"/>
            <a:fld id="{8E18E999-A506-41FE-9E22-AB86532983D4}" type="slidenum">
              <a:rPr lang="en-US" altLang="ja-JP" smtClean="0">
                <a:solidFill>
                  <a:prstClr val="black"/>
                </a:solidFill>
              </a:rPr>
              <a:pPr defTabSz="949786"/>
              <a:t>20</a:t>
            </a:fld>
            <a:endParaRPr lang="en-US" altLang="ja-JP" dirty="0">
              <a:solidFill>
                <a:prstClr val="black"/>
              </a:solidFill>
            </a:endParaRPr>
          </a:p>
        </p:txBody>
      </p:sp>
      <p:sp>
        <p:nvSpPr>
          <p:cNvPr id="75779" name="Rectangle 2"/>
          <p:cNvSpPr>
            <a:spLocks noGrp="1" noRot="1" noChangeAspect="1" noChangeArrowheads="1" noTextEdit="1"/>
          </p:cNvSpPr>
          <p:nvPr>
            <p:ph type="sldImg"/>
          </p:nvPr>
        </p:nvSpPr>
        <p:spPr>
          <a:xfrm>
            <a:off x="936625" y="766763"/>
            <a:ext cx="5214938" cy="3836987"/>
          </a:xfrm>
          <a:ln/>
        </p:spPr>
      </p:sp>
      <p:sp>
        <p:nvSpPr>
          <p:cNvPr id="75780" name="Rectangle 3"/>
          <p:cNvSpPr>
            <a:spLocks noGrp="1" noChangeArrowheads="1"/>
          </p:cNvSpPr>
          <p:nvPr>
            <p:ph type="body" idx="1"/>
          </p:nvPr>
        </p:nvSpPr>
        <p:spPr>
          <a:xfrm>
            <a:off x="945266" y="4859010"/>
            <a:ext cx="5195549" cy="4600665"/>
          </a:xfrm>
          <a:noFill/>
          <a:ln/>
        </p:spPr>
        <p:txBody>
          <a:bodyPr/>
          <a:lstStyle/>
          <a:p>
            <a:pPr defTabSz="914321">
              <a:defRPr/>
            </a:pPr>
            <a:r>
              <a:rPr lang="en-US" altLang="ja-JP" dirty="0"/>
              <a:t>2017/1/11rev2018/2/9</a:t>
            </a:r>
          </a:p>
          <a:p>
            <a:pPr defTabSz="914321">
              <a:defRPr/>
            </a:pPr>
            <a:r>
              <a:rPr lang="en-US" altLang="ja-JP" dirty="0"/>
              <a:t>Rev2018/5/22</a:t>
            </a:r>
          </a:p>
          <a:p>
            <a:pPr defTabSz="914321">
              <a:defRPr/>
            </a:pPr>
            <a:r>
              <a:rPr lang="en-US" altLang="ja-JP" dirty="0"/>
              <a:t>2019/8/13</a:t>
            </a:r>
          </a:p>
          <a:p>
            <a:endParaRPr lang="ja-JP" altLang="ja-JP" dirty="0"/>
          </a:p>
        </p:txBody>
      </p:sp>
    </p:spTree>
    <p:extLst>
      <p:ext uri="{BB962C8B-B14F-4D97-AF65-F5344CB8AC3E}">
        <p14:creationId xmlns:p14="http://schemas.microsoft.com/office/powerpoint/2010/main" val="28061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xfrm>
            <a:off x="874713" y="747713"/>
            <a:ext cx="5060950" cy="3725862"/>
          </a:xfrm>
          <a:ln/>
        </p:spPr>
      </p:sp>
      <p:sp>
        <p:nvSpPr>
          <p:cNvPr id="64515" name="ノート プレースホルダ 2"/>
          <p:cNvSpPr>
            <a:spLocks noGrp="1"/>
          </p:cNvSpPr>
          <p:nvPr>
            <p:ph type="body" idx="1"/>
          </p:nvPr>
        </p:nvSpPr>
        <p:spPr>
          <a:noFill/>
          <a:ln/>
        </p:spPr>
        <p:txBody>
          <a:bodyPr/>
          <a:lstStyle/>
          <a:p>
            <a:endParaRPr lang="ja-JP" altLang="en-US" dirty="0"/>
          </a:p>
        </p:txBody>
      </p:sp>
      <p:sp>
        <p:nvSpPr>
          <p:cNvPr id="64516" name="スライド番号プレースホルダ 3"/>
          <p:cNvSpPr>
            <a:spLocks noGrp="1"/>
          </p:cNvSpPr>
          <p:nvPr>
            <p:ph type="sldNum" sz="quarter" idx="5"/>
          </p:nvPr>
        </p:nvSpPr>
        <p:spPr>
          <a:noFill/>
        </p:spPr>
        <p:txBody>
          <a:bodyPr/>
          <a:lstStyle/>
          <a:p>
            <a:pPr defTabSz="919762"/>
            <a:fld id="{07258B02-D1F5-435B-91AB-E289E84559EC}" type="slidenum">
              <a:rPr lang="en-US" altLang="ja-JP" smtClean="0"/>
              <a:pPr defTabSz="919762"/>
              <a:t>3</a:t>
            </a:fld>
            <a:endParaRPr lang="en-US" altLang="ja-JP" dirty="0"/>
          </a:p>
        </p:txBody>
      </p:sp>
    </p:spTree>
    <p:extLst>
      <p:ext uri="{BB962C8B-B14F-4D97-AF65-F5344CB8AC3E}">
        <p14:creationId xmlns:p14="http://schemas.microsoft.com/office/powerpoint/2010/main" val="1422311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20190819</a:t>
            </a:r>
            <a:endParaRPr kumimoji="1" lang="ja-JP" altLang="en-US" dirty="0"/>
          </a:p>
        </p:txBody>
      </p:sp>
      <p:sp>
        <p:nvSpPr>
          <p:cNvPr id="4" name="スライド番号プレースホルダー 3"/>
          <p:cNvSpPr>
            <a:spLocks noGrp="1"/>
          </p:cNvSpPr>
          <p:nvPr>
            <p:ph type="sldNum" sz="quarter" idx="10"/>
          </p:nvPr>
        </p:nvSpPr>
        <p:spPr/>
        <p:txBody>
          <a:bodyPr/>
          <a:lstStyle/>
          <a:p>
            <a:fld id="{233A7C8B-41C4-4653-A91A-C74152C5B5A3}" type="slidenum">
              <a:rPr kumimoji="1" lang="ja-JP" altLang="en-US" smtClean="0"/>
              <a:t>21</a:t>
            </a:fld>
            <a:endParaRPr kumimoji="1" lang="ja-JP" altLang="en-US"/>
          </a:p>
        </p:txBody>
      </p:sp>
    </p:spTree>
    <p:extLst>
      <p:ext uri="{BB962C8B-B14F-4D97-AF65-F5344CB8AC3E}">
        <p14:creationId xmlns:p14="http://schemas.microsoft.com/office/powerpoint/2010/main" val="273453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42">
              <a:defRPr/>
            </a:pPr>
            <a:r>
              <a:rPr lang="en-US" altLang="ja-JP" sz="800" dirty="0">
                <a:latin typeface="HG正楷書体-PRO" pitchFamily="66" charset="-128"/>
                <a:ea typeface="HG正楷書体-PRO" pitchFamily="66" charset="-128"/>
              </a:rPr>
              <a:t>2016/3/25</a:t>
            </a:r>
            <a:r>
              <a:rPr lang="ja-JP" altLang="en-US" sz="800" dirty="0">
                <a:latin typeface="HG正楷書体-PRO" pitchFamily="66" charset="-128"/>
                <a:ea typeface="HG正楷書体-PRO" pitchFamily="66" charset="-128"/>
              </a:rPr>
              <a:t>⇒</a:t>
            </a:r>
            <a:r>
              <a:rPr lang="en-US" altLang="ja-JP" sz="800" dirty="0">
                <a:latin typeface="HG正楷書体-PRO" pitchFamily="66" charset="-128"/>
                <a:ea typeface="HG正楷書体-PRO" pitchFamily="66" charset="-128"/>
              </a:rPr>
              <a:t>2017/8/17</a:t>
            </a:r>
          </a:p>
          <a:p>
            <a:pPr defTabSz="914242">
              <a:defRPr/>
            </a:pPr>
            <a:r>
              <a:rPr lang="ja-JP" altLang="en-US" sz="800" dirty="0">
                <a:latin typeface="HG正楷書体-PRO" pitchFamily="66" charset="-128"/>
                <a:ea typeface="HG正楷書体-PRO" pitchFamily="66" charset="-128"/>
              </a:rPr>
              <a:t>欄外１行追加・吉本先生に確認</a:t>
            </a:r>
            <a:endParaRPr lang="en-US" altLang="ja-JP" sz="800" dirty="0">
              <a:latin typeface="HG正楷書体-PRO" pitchFamily="66" charset="-128"/>
              <a:ea typeface="HG正楷書体-PRO" pitchFamily="66" charset="-128"/>
            </a:endParaRPr>
          </a:p>
          <a:p>
            <a:pPr defTabSz="914242">
              <a:defRPr/>
            </a:pPr>
            <a:r>
              <a:rPr lang="ja-JP" altLang="en-US" sz="800" dirty="0">
                <a:latin typeface="HG正楷書体-PRO" pitchFamily="66" charset="-128"/>
                <a:ea typeface="HG正楷書体-PRO" pitchFamily="66" charset="-128"/>
              </a:rPr>
              <a:t>基本的に毎年開催</a:t>
            </a:r>
            <a:endParaRPr lang="en-US" altLang="ja-JP" sz="800" dirty="0">
              <a:latin typeface="HG正楷書体-PRO" pitchFamily="66" charset="-128"/>
              <a:ea typeface="HG正楷書体-PRO" pitchFamily="66" charset="-128"/>
            </a:endParaRPr>
          </a:p>
          <a:p>
            <a:endParaRPr kumimoji="1" lang="en-US" altLang="ja-JP" dirty="0"/>
          </a:p>
          <a:p>
            <a:r>
              <a:rPr lang="en-US" altLang="ja-JP" dirty="0"/>
              <a:t>&gt; &gt; </a:t>
            </a:r>
            <a:r>
              <a:rPr lang="ja-JP" altLang="ja-JP" dirty="0"/>
              <a:t>はい、それで結構です。</a:t>
            </a:r>
          </a:p>
          <a:p>
            <a:r>
              <a:rPr lang="en-US" altLang="ja-JP" dirty="0"/>
              <a:t>&gt; &gt; </a:t>
            </a:r>
            <a:r>
              <a:rPr lang="ja-JP" altLang="ja-JP" dirty="0"/>
              <a:t>実績は下記かと。</a:t>
            </a:r>
          </a:p>
          <a:p>
            <a:r>
              <a:rPr lang="en-US" altLang="ja-JP" dirty="0"/>
              <a:t>&gt; &gt; </a:t>
            </a:r>
            <a:r>
              <a:rPr lang="ja-JP" altLang="ja-JP" dirty="0"/>
              <a:t>継続中：カンボジア：</a:t>
            </a:r>
            <a:r>
              <a:rPr lang="en-US" altLang="ja-JP" dirty="0"/>
              <a:t>2012-2017</a:t>
            </a:r>
            <a:r>
              <a:rPr lang="ja-JP" altLang="ja-JP" dirty="0" err="1"/>
              <a:t>、</a:t>
            </a:r>
            <a:r>
              <a:rPr lang="ja-JP" altLang="ja-JP" dirty="0"/>
              <a:t>年に１～２回（定期）</a:t>
            </a:r>
          </a:p>
          <a:p>
            <a:r>
              <a:rPr lang="en-US" altLang="ja-JP" dirty="0"/>
              <a:t>&gt; &gt; </a:t>
            </a:r>
            <a:r>
              <a:rPr lang="ja-JP" altLang="ja-JP" dirty="0"/>
              <a:t>継続中：ネパール：</a:t>
            </a:r>
            <a:r>
              <a:rPr lang="en-US" altLang="ja-JP" dirty="0"/>
              <a:t>2013-14</a:t>
            </a:r>
            <a:r>
              <a:rPr lang="ja-JP" altLang="ja-JP" dirty="0" err="1"/>
              <a:t>、</a:t>
            </a:r>
            <a:r>
              <a:rPr lang="ja-JP" altLang="ja-JP" dirty="0"/>
              <a:t>年に１回（不定期、今年度予定）</a:t>
            </a:r>
          </a:p>
          <a:p>
            <a:r>
              <a:rPr lang="en-US" altLang="ja-JP" dirty="0"/>
              <a:t>&gt; &gt; </a:t>
            </a:r>
            <a:r>
              <a:rPr lang="ja-JP" altLang="ja-JP" dirty="0"/>
              <a:t>継続中：ベトナム：</a:t>
            </a:r>
            <a:r>
              <a:rPr lang="en-US" altLang="ja-JP" dirty="0"/>
              <a:t>2014-2017</a:t>
            </a:r>
            <a:r>
              <a:rPr lang="ja-JP" altLang="ja-JP" dirty="0" err="1"/>
              <a:t>、</a:t>
            </a:r>
            <a:r>
              <a:rPr lang="ja-JP" altLang="ja-JP" dirty="0"/>
              <a:t>年に１回（定期）</a:t>
            </a:r>
          </a:p>
          <a:p>
            <a:r>
              <a:rPr lang="en-US" altLang="ja-JP" dirty="0"/>
              <a:t>&gt; &gt; </a:t>
            </a:r>
            <a:r>
              <a:rPr lang="ja-JP" altLang="ja-JP" dirty="0"/>
              <a:t>継続中：ラオス：</a:t>
            </a:r>
            <a:r>
              <a:rPr lang="en-US" altLang="ja-JP" dirty="0"/>
              <a:t>2015</a:t>
            </a:r>
            <a:r>
              <a:rPr lang="ja-JP" altLang="ja-JP" dirty="0" err="1"/>
              <a:t>、</a:t>
            </a:r>
            <a:r>
              <a:rPr lang="ja-JP" altLang="ja-JP" dirty="0"/>
              <a:t>年に１回（不定期、今年度予定）</a:t>
            </a:r>
          </a:p>
          <a:p>
            <a:r>
              <a:rPr lang="en-US" altLang="ja-JP" dirty="0"/>
              <a:t>&gt; &gt; </a:t>
            </a:r>
            <a:r>
              <a:rPr lang="ja-JP" altLang="ja-JP" dirty="0"/>
              <a:t>中断中：フィリピン：</a:t>
            </a:r>
            <a:r>
              <a:rPr lang="en-US" altLang="ja-JP" dirty="0"/>
              <a:t>2014</a:t>
            </a:r>
            <a:r>
              <a:rPr lang="ja-JP" altLang="ja-JP" dirty="0" err="1"/>
              <a:t>、</a:t>
            </a:r>
            <a:r>
              <a:rPr lang="ja-JP" altLang="ja-JP" dirty="0"/>
              <a:t>年に１回（現在中断中）</a:t>
            </a:r>
          </a:p>
          <a:p>
            <a:r>
              <a:rPr lang="en-US" altLang="ja-JP" dirty="0"/>
              <a:t>&gt; &gt; </a:t>
            </a:r>
            <a:r>
              <a:rPr lang="ja-JP" altLang="ja-JP" dirty="0"/>
              <a:t>新規：インドネシア：</a:t>
            </a:r>
            <a:r>
              <a:rPr lang="en-US" altLang="ja-JP" dirty="0"/>
              <a:t>2017</a:t>
            </a:r>
            <a:r>
              <a:rPr lang="ja-JP" altLang="ja-JP" dirty="0" err="1"/>
              <a:t>、</a:t>
            </a:r>
            <a:r>
              <a:rPr lang="ja-JP" altLang="ja-JP" dirty="0"/>
              <a:t>年に１回（今年度から予定）</a:t>
            </a:r>
          </a:p>
          <a:p>
            <a:r>
              <a:rPr lang="en-US" altLang="ja-JP" dirty="0"/>
              <a:t>&gt; &gt; </a:t>
            </a:r>
            <a:endParaRPr lang="ja-JP" altLang="ja-JP" dirty="0"/>
          </a:p>
          <a:p>
            <a:r>
              <a:rPr lang="en-US" altLang="ja-JP" dirty="0"/>
              <a:t>&gt; &gt; </a:t>
            </a:r>
            <a:r>
              <a:rPr lang="ja-JP" altLang="ja-JP" dirty="0"/>
              <a:t>吉本</a:t>
            </a:r>
          </a:p>
          <a:p>
            <a:endParaRPr kumimoji="1" lang="ja-JP" altLang="en-US" dirty="0"/>
          </a:p>
        </p:txBody>
      </p:sp>
      <p:sp>
        <p:nvSpPr>
          <p:cNvPr id="4" name="スライド番号プレースホルダー 3"/>
          <p:cNvSpPr>
            <a:spLocks noGrp="1"/>
          </p:cNvSpPr>
          <p:nvPr>
            <p:ph type="sldNum" sz="quarter" idx="10"/>
          </p:nvPr>
        </p:nvSpPr>
        <p:spPr/>
        <p:txBody>
          <a:bodyPr/>
          <a:lstStyle/>
          <a:p>
            <a:fld id="{233A7C8B-41C4-4653-A91A-C74152C5B5A3}" type="slidenum">
              <a:rPr kumimoji="1" lang="ja-JP" altLang="en-US" smtClean="0"/>
              <a:t>22</a:t>
            </a:fld>
            <a:endParaRPr kumimoji="1" lang="ja-JP" altLang="en-US"/>
          </a:p>
        </p:txBody>
      </p:sp>
    </p:spTree>
    <p:extLst>
      <p:ext uri="{BB962C8B-B14F-4D97-AF65-F5344CB8AC3E}">
        <p14:creationId xmlns:p14="http://schemas.microsoft.com/office/powerpoint/2010/main" val="226678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800" dirty="0">
                <a:solidFill>
                  <a:prstClr val="black"/>
                </a:solidFill>
                <a:latin typeface="HG正楷書体-PRO" pitchFamily="66" charset="-128"/>
                <a:ea typeface="HG正楷書体-PRO" pitchFamily="66" charset="-128"/>
              </a:rPr>
              <a:t>2015/6/2</a:t>
            </a:r>
            <a:endParaRPr lang="ja-JP" altLang="en-US" sz="800" dirty="0">
              <a:solidFill>
                <a:prstClr val="black"/>
              </a:solidFill>
              <a:latin typeface="HG正楷書体-PRO" pitchFamily="66" charset="-128"/>
              <a:ea typeface="HG正楷書体-PRO" pitchFamily="66"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94A1317-7F43-4FF5-9CD7-6287C33ADC58}" type="slidenum">
              <a:rPr lang="en-US" altLang="ja-JP" smtClean="0"/>
              <a:pPr>
                <a:defRPr/>
              </a:pPr>
              <a:t>23</a:t>
            </a:fld>
            <a:endParaRPr lang="en-US" altLang="ja-JP" dirty="0"/>
          </a:p>
        </p:txBody>
      </p:sp>
    </p:spTree>
    <p:extLst>
      <p:ext uri="{BB962C8B-B14F-4D97-AF65-F5344CB8AC3E}">
        <p14:creationId xmlns:p14="http://schemas.microsoft.com/office/powerpoint/2010/main" val="3750384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240">
              <a:defRPr/>
            </a:pPr>
            <a:r>
              <a:rPr lang="en-US" altLang="ja-JP" sz="800" dirty="0">
                <a:latin typeface="HG正楷書体-PRO" pitchFamily="66" charset="-128"/>
                <a:ea typeface="HG正楷書体-PRO" pitchFamily="66" charset="-128"/>
              </a:rPr>
              <a:t>2016/9/26</a:t>
            </a:r>
            <a:r>
              <a:rPr lang="ja-JP" altLang="en-US" sz="800" dirty="0">
                <a:latin typeface="HG正楷書体-PRO" pitchFamily="66" charset="-128"/>
                <a:ea typeface="HG正楷書体-PRO" pitchFamily="66" charset="-128"/>
              </a:rPr>
              <a:t>作成⇒</a:t>
            </a:r>
            <a:r>
              <a:rPr lang="en-US" altLang="ja-JP" sz="800" dirty="0">
                <a:latin typeface="HG正楷書体-PRO" pitchFamily="66" charset="-128"/>
                <a:ea typeface="HG正楷書体-PRO" pitchFamily="66" charset="-128"/>
              </a:rPr>
              <a:t>2016/8/16</a:t>
            </a:r>
            <a:r>
              <a:rPr lang="ja-JP" altLang="en-US" sz="800" dirty="0">
                <a:latin typeface="HG正楷書体-PRO" pitchFamily="66" charset="-128"/>
                <a:ea typeface="HG正楷書体-PRO" pitchFamily="66" charset="-128"/>
              </a:rPr>
              <a:t>更新</a:t>
            </a:r>
            <a:endParaRPr lang="en-US" altLang="ja-JP" sz="800" dirty="0">
              <a:latin typeface="HG正楷書体-PRO" pitchFamily="66" charset="-128"/>
              <a:ea typeface="HG正楷書体-PRO" pitchFamily="66"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A7C8B-41C4-4653-A91A-C74152C5B5A3}"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9146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2019/5/8</a:t>
            </a:r>
            <a:r>
              <a:rPr kumimoji="1" lang="ja-JP" altLang="en-US" dirty="0"/>
              <a:t>英文に変更＆レイアウトやや変更</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A7C8B-41C4-4653-A91A-C74152C5B5A3}"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36651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en-US" altLang="ja-JP" sz="800" dirty="0">
                <a:latin typeface="HG正楷書体-PRO" pitchFamily="66" charset="-128"/>
                <a:ea typeface="HG正楷書体-PRO" pitchFamily="66" charset="-128"/>
              </a:rPr>
              <a:t>2017/1/23</a:t>
            </a:r>
          </a:p>
          <a:p>
            <a:pPr defTabSz="946404">
              <a:defRPr/>
            </a:pPr>
            <a:r>
              <a:rPr lang="en-US" altLang="ja-JP" sz="800" dirty="0">
                <a:latin typeface="HG正楷書体-PRO" pitchFamily="66" charset="-128"/>
                <a:ea typeface="HG正楷書体-PRO" pitchFamily="66" charset="-128"/>
              </a:rPr>
              <a:t>2018/5/30rev</a:t>
            </a:r>
          </a:p>
          <a:p>
            <a:r>
              <a:rPr kumimoji="1" lang="en-US" altLang="ja-JP" dirty="0"/>
              <a:t>2019/5/8rev</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A7C8B-41C4-4653-A91A-C74152C5B5A3}"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5630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836613" y="741363"/>
            <a:ext cx="5019675" cy="3695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Tree>
    <p:extLst>
      <p:ext uri="{BB962C8B-B14F-4D97-AF65-F5344CB8AC3E}">
        <p14:creationId xmlns:p14="http://schemas.microsoft.com/office/powerpoint/2010/main" val="327713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720725"/>
            <a:ext cx="4870450" cy="3584575"/>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dirty="0">
                <a:solidFill>
                  <a:prstClr val="black"/>
                </a:solidFill>
              </a:rPr>
              <a:t>Apr.1</a:t>
            </a:r>
            <a:r>
              <a:rPr lang="en-US" altLang="ja-JP" sz="1200" baseline="30000" dirty="0">
                <a:solidFill>
                  <a:prstClr val="black"/>
                </a:solidFill>
              </a:rPr>
              <a:t>st</a:t>
            </a:r>
            <a:r>
              <a:rPr lang="en-US" altLang="ja-JP" sz="1200" dirty="0">
                <a:solidFill>
                  <a:prstClr val="black"/>
                </a:solidFill>
              </a:rPr>
              <a:t>, 2018</a:t>
            </a:r>
            <a:endParaRPr lang="ja-JP" altLang="en-US" sz="1200" dirty="0">
              <a:solidFill>
                <a:prstClr val="black"/>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dirty="0">
                <a:solidFill>
                  <a:prstClr val="black"/>
                </a:solidFill>
              </a:rPr>
              <a:t>Apr.1</a:t>
            </a:r>
            <a:r>
              <a:rPr lang="en-US" altLang="ja-JP" sz="1200" baseline="30000" dirty="0">
                <a:solidFill>
                  <a:prstClr val="black"/>
                </a:solidFill>
              </a:rPr>
              <a:t>st</a:t>
            </a:r>
            <a:r>
              <a:rPr lang="en-US" altLang="ja-JP" sz="1200" dirty="0">
                <a:solidFill>
                  <a:prstClr val="black"/>
                </a:solidFill>
              </a:rPr>
              <a:t>, 2019</a:t>
            </a:r>
            <a:endParaRPr lang="ja-JP" altLang="en-US" sz="1200" dirty="0">
              <a:solidFill>
                <a:prstClr val="black"/>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9C927CD-017C-473E-8ED9-E8B17949E988}" type="slidenum">
              <a:rPr lang="ja-JP" altLang="en-US" smtClean="0">
                <a:solidFill>
                  <a:prstClr val="black"/>
                </a:solidFill>
              </a:rPr>
              <a:pPr/>
              <a:t>28</a:t>
            </a:fld>
            <a:endParaRPr lang="ja-JP" altLang="en-US" dirty="0">
              <a:solidFill>
                <a:prstClr val="black"/>
              </a:solidFill>
            </a:endParaRPr>
          </a:p>
        </p:txBody>
      </p:sp>
    </p:spTree>
    <p:extLst>
      <p:ext uri="{BB962C8B-B14F-4D97-AF65-F5344CB8AC3E}">
        <p14:creationId xmlns:p14="http://schemas.microsoft.com/office/powerpoint/2010/main" val="2390361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908696"/>
            <a:fld id="{E9E99BC0-7402-446B-A709-33AA9F55DDAB}" type="slidenum">
              <a:rPr lang="en-US" altLang="ja-JP" smtClean="0">
                <a:solidFill>
                  <a:prstClr val="black"/>
                </a:solidFill>
              </a:rPr>
              <a:pPr defTabSz="908696"/>
              <a:t>31</a:t>
            </a:fld>
            <a:endParaRPr lang="en-US" altLang="ja-JP" dirty="0">
              <a:solidFill>
                <a:prstClr val="black"/>
              </a:solidFill>
            </a:endParaRPr>
          </a:p>
        </p:txBody>
      </p:sp>
      <p:sp>
        <p:nvSpPr>
          <p:cNvPr id="80899" name="Rectangle 2"/>
          <p:cNvSpPr>
            <a:spLocks noGrp="1" noRot="1" noChangeAspect="1" noChangeArrowheads="1" noTextEdit="1"/>
          </p:cNvSpPr>
          <p:nvPr>
            <p:ph type="sldImg"/>
          </p:nvPr>
        </p:nvSpPr>
        <p:spPr>
          <a:xfrm>
            <a:off x="831850" y="738188"/>
            <a:ext cx="5026025" cy="3698875"/>
          </a:xfrm>
          <a:ln/>
        </p:spPr>
      </p:sp>
      <p:sp>
        <p:nvSpPr>
          <p:cNvPr id="80900" name="Rectangle 3"/>
          <p:cNvSpPr>
            <a:spLocks noGrp="1" noChangeArrowheads="1"/>
          </p:cNvSpPr>
          <p:nvPr>
            <p:ph type="body" idx="1"/>
          </p:nvPr>
        </p:nvSpPr>
        <p:spPr>
          <a:xfrm>
            <a:off x="668121" y="4683317"/>
            <a:ext cx="5349641" cy="4438989"/>
          </a:xfrm>
          <a:noFill/>
          <a:ln/>
        </p:spPr>
        <p:txBody>
          <a:bodyPr/>
          <a:lstStyle/>
          <a:p>
            <a:r>
              <a:rPr lang="en-US" altLang="ja-JP" dirty="0"/>
              <a:t>2019/8/14rev</a:t>
            </a:r>
            <a:endParaRPr lang="ja-JP" altLang="ja-JP" dirty="0"/>
          </a:p>
        </p:txBody>
      </p:sp>
    </p:spTree>
    <p:extLst>
      <p:ext uri="{BB962C8B-B14F-4D97-AF65-F5344CB8AC3E}">
        <p14:creationId xmlns:p14="http://schemas.microsoft.com/office/powerpoint/2010/main" val="1420585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08696"/>
            <a:fld id="{58DFDC04-2897-4C9C-A77F-D2D0308EFE74}" type="slidenum">
              <a:rPr lang="en-US" altLang="ja-JP" smtClean="0">
                <a:solidFill>
                  <a:prstClr val="black"/>
                </a:solidFill>
              </a:rPr>
              <a:pPr defTabSz="908696"/>
              <a:t>32</a:t>
            </a:fld>
            <a:endParaRPr lang="en-US" altLang="ja-JP" dirty="0">
              <a:solidFill>
                <a:prstClr val="black"/>
              </a:solidFill>
            </a:endParaRPr>
          </a:p>
        </p:txBody>
      </p:sp>
      <p:sp>
        <p:nvSpPr>
          <p:cNvPr id="81923" name="Rectangle 2"/>
          <p:cNvSpPr>
            <a:spLocks noGrp="1" noRot="1" noChangeAspect="1" noChangeArrowheads="1" noTextEdit="1"/>
          </p:cNvSpPr>
          <p:nvPr>
            <p:ph type="sldImg"/>
          </p:nvPr>
        </p:nvSpPr>
        <p:spPr>
          <a:xfrm>
            <a:off x="831850" y="738188"/>
            <a:ext cx="5026025" cy="3698875"/>
          </a:xfrm>
          <a:ln/>
        </p:spPr>
      </p:sp>
      <p:sp>
        <p:nvSpPr>
          <p:cNvPr id="81924" name="Rectangle 3"/>
          <p:cNvSpPr>
            <a:spLocks noGrp="1" noChangeArrowheads="1"/>
          </p:cNvSpPr>
          <p:nvPr>
            <p:ph type="body" idx="1"/>
          </p:nvPr>
        </p:nvSpPr>
        <p:spPr>
          <a:xfrm>
            <a:off x="668121" y="4683317"/>
            <a:ext cx="5349641" cy="4438989"/>
          </a:xfrm>
          <a:noFill/>
          <a:ln/>
        </p:spPr>
        <p:txBody>
          <a:bodyPr/>
          <a:lstStyle/>
          <a:p>
            <a:r>
              <a:rPr lang="en-US" altLang="ja-JP" dirty="0"/>
              <a:t>The ISM currently has four research departments, namely department of fundamental statistical theory, statistical methodology, prediction and control, and interdisciplinary statistics. We also have two centers for statistical computing and information on statistical sciences.</a:t>
            </a:r>
          </a:p>
          <a:p>
            <a:endParaRPr lang="en-US" altLang="ja-JP" dirty="0"/>
          </a:p>
          <a:p>
            <a:r>
              <a:rPr lang="en-US" altLang="ja-JP" dirty="0"/>
              <a:t>Currently we have 66 faculties on various fields of statistical sciences.</a:t>
            </a:r>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dirty="0"/>
              <a:t>2017/5/12</a:t>
            </a:r>
          </a:p>
          <a:p>
            <a:r>
              <a:rPr lang="en-US" altLang="ja-JP" dirty="0"/>
              <a:t>2019/8/14rev</a:t>
            </a:r>
          </a:p>
          <a:p>
            <a:r>
              <a:rPr lang="ja-JP" altLang="en-US" dirty="0"/>
              <a:t>和文の内容を少し追加しレイアウト等を変更</a:t>
            </a:r>
            <a:endParaRPr lang="en-US" altLang="ja-JP" dirty="0"/>
          </a:p>
        </p:txBody>
      </p:sp>
    </p:spTree>
    <p:extLst>
      <p:ext uri="{BB962C8B-B14F-4D97-AF65-F5344CB8AC3E}">
        <p14:creationId xmlns:p14="http://schemas.microsoft.com/office/powerpoint/2010/main" val="115766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08763"/>
            <a:fld id="{0F524CDB-2AD2-4007-A80D-EB836D9E5E20}" type="slidenum">
              <a:rPr lang="en-US" altLang="ja-JP" smtClean="0">
                <a:solidFill>
                  <a:prstClr val="black"/>
                </a:solidFill>
              </a:rPr>
              <a:pPr defTabSz="908763"/>
              <a:t>4</a:t>
            </a:fld>
            <a:endParaRPr lang="en-US" altLang="ja-JP" dirty="0">
              <a:solidFill>
                <a:prstClr val="black"/>
              </a:solidFill>
            </a:endParaRPr>
          </a:p>
        </p:txBody>
      </p:sp>
      <p:sp>
        <p:nvSpPr>
          <p:cNvPr id="58371" name="Rectangle 2"/>
          <p:cNvSpPr>
            <a:spLocks noGrp="1" noRot="1" noChangeAspect="1" noChangeArrowheads="1" noTextEdit="1"/>
          </p:cNvSpPr>
          <p:nvPr>
            <p:ph type="sldImg"/>
          </p:nvPr>
        </p:nvSpPr>
        <p:spPr>
          <a:xfrm>
            <a:off x="833438" y="738188"/>
            <a:ext cx="5024437" cy="3698875"/>
          </a:xfrm>
          <a:ln/>
        </p:spPr>
      </p:sp>
      <p:sp>
        <p:nvSpPr>
          <p:cNvPr id="58372" name="Rectangle 3"/>
          <p:cNvSpPr>
            <a:spLocks noGrp="1" noChangeArrowheads="1"/>
          </p:cNvSpPr>
          <p:nvPr>
            <p:ph type="body" idx="1"/>
          </p:nvPr>
        </p:nvSpPr>
        <p:spPr>
          <a:xfrm>
            <a:off x="668120" y="4684898"/>
            <a:ext cx="5349641" cy="4437403"/>
          </a:xfrm>
          <a:noFill/>
          <a:ln/>
        </p:spPr>
        <p:txBody>
          <a:bodyPr/>
          <a:lstStyle/>
          <a:p>
            <a:pPr eaLnBrk="1" hangingPunct="1"/>
            <a:endParaRPr lang="ja-JP" altLang="ja-JP" dirty="0"/>
          </a:p>
        </p:txBody>
      </p:sp>
    </p:spTree>
    <p:extLst>
      <p:ext uri="{BB962C8B-B14F-4D97-AF65-F5344CB8AC3E}">
        <p14:creationId xmlns:p14="http://schemas.microsoft.com/office/powerpoint/2010/main" val="2906228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2019/8/14</a:t>
            </a:r>
          </a:p>
          <a:p>
            <a:r>
              <a:rPr kumimoji="1" lang="ja-JP" altLang="en-US" dirty="0"/>
              <a:t>和文概要を英訳して追加</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A7C8B-41C4-4653-A91A-C74152C5B5A3}"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65726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94A1317-7F43-4FF5-9CD7-6287C33ADC58}" type="slidenum">
              <a:rPr lang="en-US" altLang="ja-JP" smtClean="0"/>
              <a:pPr>
                <a:defRPr/>
              </a:pPr>
              <a:t>34</a:t>
            </a:fld>
            <a:endParaRPr lang="en-US" altLang="ja-JP" dirty="0"/>
          </a:p>
        </p:txBody>
      </p:sp>
    </p:spTree>
    <p:extLst>
      <p:ext uri="{BB962C8B-B14F-4D97-AF65-F5344CB8AC3E}">
        <p14:creationId xmlns:p14="http://schemas.microsoft.com/office/powerpoint/2010/main" val="170436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defTabSz="908763"/>
            <a:fld id="{C6C11A8C-7331-4FF0-A828-C9B2AEBBE54E}" type="slidenum">
              <a:rPr lang="en-US" altLang="ja-JP" smtClean="0">
                <a:solidFill>
                  <a:srgbClr val="000000"/>
                </a:solidFill>
              </a:rPr>
              <a:pPr defTabSz="908763"/>
              <a:t>35</a:t>
            </a:fld>
            <a:endParaRPr lang="en-US" altLang="ja-JP" dirty="0">
              <a:solidFill>
                <a:srgbClr val="000000"/>
              </a:solidFill>
            </a:endParaRPr>
          </a:p>
        </p:txBody>
      </p:sp>
      <p:sp>
        <p:nvSpPr>
          <p:cNvPr id="77827" name="Rectangle 2"/>
          <p:cNvSpPr>
            <a:spLocks noGrp="1" noRot="1" noChangeAspect="1" noChangeArrowheads="1" noTextEdit="1"/>
          </p:cNvSpPr>
          <p:nvPr>
            <p:ph type="sldImg"/>
          </p:nvPr>
        </p:nvSpPr>
        <p:spPr>
          <a:xfrm>
            <a:off x="831850" y="738188"/>
            <a:ext cx="5026025" cy="3698875"/>
          </a:xfrm>
          <a:ln/>
        </p:spPr>
      </p:sp>
      <p:sp>
        <p:nvSpPr>
          <p:cNvPr id="77828" name="Rectangle 3"/>
          <p:cNvSpPr>
            <a:spLocks noGrp="1" noChangeArrowheads="1"/>
          </p:cNvSpPr>
          <p:nvPr>
            <p:ph type="body" idx="1"/>
          </p:nvPr>
        </p:nvSpPr>
        <p:spPr>
          <a:xfrm>
            <a:off x="668120" y="4683317"/>
            <a:ext cx="5349641" cy="4438989"/>
          </a:xfrm>
          <a:noFill/>
          <a:ln/>
        </p:spPr>
        <p:txBody>
          <a:bodyPr/>
          <a:lstStyle/>
          <a:p>
            <a:r>
              <a:rPr lang="ja-JP" altLang="en-US" dirty="0"/>
              <a:t>統数研における共同利用に関連した試みとしては，ソフトウェアの</a:t>
            </a:r>
            <a:r>
              <a:rPr lang="en-US" altLang="ja-JP" dirty="0"/>
              <a:t>Web</a:t>
            </a:r>
            <a:r>
              <a:rPr lang="ja-JP" altLang="en-US" dirty="0"/>
              <a:t>化があり，これによって多くのユーザが最新の統計手法を簡単に利用できるようになりました．また，最近重要性を増した，シミュレーションを視野に物理乱数サーバーを開設して提供を開始しました．統数研の物理乱数は</a:t>
            </a:r>
            <a:r>
              <a:rPr lang="en-US" altLang="ja-JP" dirty="0"/>
              <a:t>2003</a:t>
            </a:r>
            <a:r>
              <a:rPr lang="ja-JP" altLang="en-US" dirty="0"/>
              <a:t>年には</a:t>
            </a:r>
            <a:r>
              <a:rPr lang="en-US" altLang="ja-JP" dirty="0"/>
              <a:t>JIS</a:t>
            </a:r>
            <a:r>
              <a:rPr lang="ja-JP" altLang="en-US" dirty="0"/>
              <a:t>規格になり，現在は</a:t>
            </a:r>
            <a:r>
              <a:rPr lang="en-US" altLang="ja-JP" dirty="0"/>
              <a:t>ISO</a:t>
            </a:r>
            <a:r>
              <a:rPr lang="ja-JP" altLang="en-US" dirty="0"/>
              <a:t>規格を目指しております．また，統計計算のための世界有数のスパコンも共同利用として提供し，広く利用されています．</a:t>
            </a:r>
          </a:p>
          <a:p>
            <a:endParaRPr lang="ja-JP" altLang="en-US" dirty="0"/>
          </a:p>
          <a:p>
            <a:r>
              <a:rPr lang="ja-JP" altLang="en-US" sz="800" dirty="0"/>
              <a:t>統計数理研究所では，大きく分けて，統計科学スーパーコンピュータシステム，計算統計学支援システム，ブートストラップシステムを所員研究用及び共同利用のために設置しています。示しているグラフは，所員，共同利用研究員，それぞれの上位</a:t>
            </a:r>
            <a:r>
              <a:rPr lang="en-US" altLang="ja-JP" sz="800" dirty="0"/>
              <a:t>5</a:t>
            </a:r>
            <a:r>
              <a:rPr lang="ja-JP" altLang="en-US" sz="800" dirty="0"/>
              <a:t>名の利用時間（</a:t>
            </a:r>
            <a:r>
              <a:rPr lang="en-US" altLang="ja-JP" sz="800" dirty="0"/>
              <a:t>CPU</a:t>
            </a:r>
            <a:r>
              <a:rPr lang="ja-JP" altLang="en-US" sz="800" dirty="0"/>
              <a:t>時間）です。</a:t>
            </a:r>
            <a:r>
              <a:rPr lang="en-US" altLang="ja-JP" sz="800" dirty="0"/>
              <a:t>1.3TFLOPS</a:t>
            </a:r>
            <a:r>
              <a:rPr lang="ja-JP" altLang="en-US" sz="800" dirty="0"/>
              <a:t>の高速計算機でありますので，非常に大規模な計算が行われていることがわかると思います。</a:t>
            </a:r>
            <a:r>
              <a:rPr lang="en-US" altLang="ja-JP" sz="800" dirty="0"/>
              <a:t>WebDECOMP</a:t>
            </a:r>
            <a:r>
              <a:rPr lang="ja-JP" altLang="en-US" sz="800" dirty="0"/>
              <a:t>は季節調整，時系列解析の計算を研究所の</a:t>
            </a:r>
            <a:r>
              <a:rPr lang="en-US" altLang="ja-JP" sz="800" dirty="0"/>
              <a:t>Web</a:t>
            </a:r>
            <a:r>
              <a:rPr lang="ja-JP" altLang="en-US" sz="800" dirty="0"/>
              <a:t>上で行うことができるようにしたシステムです。毎月約</a:t>
            </a:r>
            <a:r>
              <a:rPr lang="en-US" altLang="ja-JP" sz="800" dirty="0"/>
              <a:t>1000</a:t>
            </a:r>
            <a:r>
              <a:rPr lang="ja-JP" altLang="en-US" sz="800" dirty="0"/>
              <a:t>件を超えるような利用があります。物理乱数については研究所が</a:t>
            </a:r>
            <a:r>
              <a:rPr lang="en-US" altLang="ja-JP" sz="800" dirty="0"/>
              <a:t>40</a:t>
            </a:r>
            <a:r>
              <a:rPr lang="ja-JP" altLang="en-US" sz="800" dirty="0"/>
              <a:t>年以上前から世界に先駆けて開発してきております。日立との共同開発で昨年度には特許を取得しております。物理乱数サーバーは</a:t>
            </a:r>
            <a:r>
              <a:rPr lang="en-US" altLang="ja-JP" sz="800" dirty="0"/>
              <a:t>1998</a:t>
            </a:r>
            <a:r>
              <a:rPr lang="ja-JP" altLang="en-US" sz="800" dirty="0"/>
              <a:t>年度に研究所が協力して東芝が開発した乱数ボードの第２世代のものを搭載しており，オンデマンドでの乱数提供を可能にしています。セキュリティーのために若干，使いづらくなっているために，平成</a:t>
            </a:r>
            <a:r>
              <a:rPr lang="en-US" altLang="ja-JP" sz="800" dirty="0"/>
              <a:t>17</a:t>
            </a:r>
            <a:r>
              <a:rPr lang="ja-JP" altLang="en-US" sz="800" dirty="0"/>
              <a:t>年度中にシステムを見直し，利便性と安全性を両立させる予定です。</a:t>
            </a:r>
            <a:endParaRPr lang="en-US" altLang="ja-JP" sz="800" dirty="0"/>
          </a:p>
          <a:p>
            <a:endParaRPr lang="en-US" altLang="ja-JP" sz="800" dirty="0"/>
          </a:p>
          <a:p>
            <a:r>
              <a:rPr lang="en-US" altLang="ja-JP" sz="800" dirty="0"/>
              <a:t>2019.04.01</a:t>
            </a:r>
            <a:endParaRPr lang="ja-JP" altLang="en-US" sz="800" dirty="0"/>
          </a:p>
        </p:txBody>
      </p:sp>
    </p:spTree>
    <p:extLst>
      <p:ext uri="{BB962C8B-B14F-4D97-AF65-F5344CB8AC3E}">
        <p14:creationId xmlns:p14="http://schemas.microsoft.com/office/powerpoint/2010/main" val="1628502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dirty="0">
                <a:solidFill>
                  <a:prstClr val="black"/>
                </a:solidFill>
                <a:latin typeface="HG正楷書体-PRO" pitchFamily="66" charset="-128"/>
                <a:ea typeface="HG正楷書体-PRO" pitchFamily="66" charset="-128"/>
              </a:rPr>
              <a:t>2016/4/1</a:t>
            </a:r>
            <a:endParaRPr lang="ja-JP" altLang="en-US" sz="1200" dirty="0">
              <a:solidFill>
                <a:prstClr val="black"/>
              </a:solidFill>
              <a:latin typeface="HG正楷書体-PRO" pitchFamily="66" charset="-128"/>
              <a:ea typeface="HG正楷書体-PRO" pitchFamily="66"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94A1317-7F43-4FF5-9CD7-6287C33ADC58}" type="slidenum">
              <a:rPr lang="en-US" altLang="ja-JP" smtClean="0"/>
              <a:pPr>
                <a:defRPr/>
              </a:pPr>
              <a:t>36</a:t>
            </a:fld>
            <a:endParaRPr lang="en-US" altLang="ja-JP" dirty="0"/>
          </a:p>
        </p:txBody>
      </p:sp>
    </p:spTree>
    <p:extLst>
      <p:ext uri="{BB962C8B-B14F-4D97-AF65-F5344CB8AC3E}">
        <p14:creationId xmlns:p14="http://schemas.microsoft.com/office/powerpoint/2010/main" val="2294230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888031"/>
            <a:fld id="{8E18E999-A506-41FE-9E22-AB86532983D4}" type="slidenum">
              <a:rPr lang="en-US" altLang="ja-JP" smtClean="0">
                <a:solidFill>
                  <a:prstClr val="black"/>
                </a:solidFill>
              </a:rPr>
              <a:pPr defTabSz="888031"/>
              <a:t>37</a:t>
            </a:fld>
            <a:endParaRPr lang="en-US" altLang="ja-JP" dirty="0">
              <a:solidFill>
                <a:prstClr val="black"/>
              </a:solidFill>
            </a:endParaRPr>
          </a:p>
        </p:txBody>
      </p:sp>
      <p:sp>
        <p:nvSpPr>
          <p:cNvPr id="75779" name="Rectangle 2"/>
          <p:cNvSpPr>
            <a:spLocks noGrp="1" noRot="1" noChangeAspect="1" noChangeArrowheads="1" noTextEdit="1"/>
          </p:cNvSpPr>
          <p:nvPr>
            <p:ph type="sldImg"/>
          </p:nvPr>
        </p:nvSpPr>
        <p:spPr>
          <a:xfrm>
            <a:off x="801688" y="723900"/>
            <a:ext cx="4919662" cy="3622675"/>
          </a:xfrm>
          <a:ln/>
        </p:spPr>
      </p:sp>
      <p:sp>
        <p:nvSpPr>
          <p:cNvPr id="75780" name="Rectangle 3"/>
          <p:cNvSpPr>
            <a:spLocks noGrp="1" noChangeArrowheads="1"/>
          </p:cNvSpPr>
          <p:nvPr>
            <p:ph type="body" idx="1"/>
          </p:nvPr>
        </p:nvSpPr>
        <p:spPr>
          <a:xfrm>
            <a:off x="870091" y="4584146"/>
            <a:ext cx="4782385" cy="4340415"/>
          </a:xfrm>
          <a:noFill/>
          <a:ln/>
        </p:spPr>
        <p:txBody>
          <a:bodyPr/>
          <a:lstStyle/>
          <a:p>
            <a:endParaRPr lang="ja-JP" altLang="ja-JP" dirty="0"/>
          </a:p>
        </p:txBody>
      </p:sp>
    </p:spTree>
    <p:extLst>
      <p:ext uri="{BB962C8B-B14F-4D97-AF65-F5344CB8AC3E}">
        <p14:creationId xmlns:p14="http://schemas.microsoft.com/office/powerpoint/2010/main" val="218439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3884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1026034"/>
            <a:fld id="{43107F02-EC7E-4C89-9671-340A0030AB5B}" type="slidenum">
              <a:rPr lang="en-US" altLang="ja-JP" smtClean="0">
                <a:solidFill>
                  <a:prstClr val="black"/>
                </a:solidFill>
              </a:rPr>
              <a:pPr defTabSz="1026034"/>
              <a:t>6</a:t>
            </a:fld>
            <a:endParaRPr lang="en-US" altLang="ja-JP" dirty="0">
              <a:solidFill>
                <a:prstClr val="black"/>
              </a:solidFill>
            </a:endParaRPr>
          </a:p>
        </p:txBody>
      </p:sp>
      <p:sp>
        <p:nvSpPr>
          <p:cNvPr id="60419" name="Rectangle 2"/>
          <p:cNvSpPr>
            <a:spLocks noGrp="1" noRot="1" noChangeAspect="1" noChangeArrowheads="1" noTextEdit="1"/>
          </p:cNvSpPr>
          <p:nvPr>
            <p:ph type="sldImg"/>
          </p:nvPr>
        </p:nvSpPr>
        <p:spPr>
          <a:xfrm>
            <a:off x="1012825" y="785813"/>
            <a:ext cx="5370513" cy="3954462"/>
          </a:xfrm>
          <a:ln/>
        </p:spPr>
      </p:sp>
      <p:sp>
        <p:nvSpPr>
          <p:cNvPr id="60420" name="Rectangle 3"/>
          <p:cNvSpPr>
            <a:spLocks noGrp="1" noChangeArrowheads="1"/>
          </p:cNvSpPr>
          <p:nvPr>
            <p:ph type="body" idx="1"/>
          </p:nvPr>
        </p:nvSpPr>
        <p:spPr>
          <a:xfrm>
            <a:off x="738520" y="5000079"/>
            <a:ext cx="5913139" cy="4739212"/>
          </a:xfrm>
          <a:noFill/>
          <a:ln/>
        </p:spPr>
        <p:txBody>
          <a:bodyPr/>
          <a:lstStyle/>
          <a:p>
            <a:pPr eaLnBrk="1" hangingPunct="1"/>
            <a:r>
              <a:rPr lang="ja-JP" altLang="en-US" dirty="0"/>
              <a:t>職員数について：</a:t>
            </a:r>
            <a:r>
              <a:rPr lang="en-US" altLang="ja-JP" dirty="0"/>
              <a:t>170417</a:t>
            </a:r>
            <a:r>
              <a:rPr lang="ja-JP" altLang="en-US" dirty="0"/>
              <a:t>メモ：常勤職員は本部</a:t>
            </a:r>
            <a:r>
              <a:rPr lang="en-US" altLang="ja-JP" dirty="0"/>
              <a:t>DS</a:t>
            </a:r>
            <a:r>
              <a:rPr lang="ja-JP" altLang="en-US" dirty="0"/>
              <a:t>基盤施設兼務職員数込　非常勤職員は兼務除く数として記載（人事</a:t>
            </a:r>
            <a:r>
              <a:rPr lang="en-US" altLang="ja-JP" dirty="0"/>
              <a:t>TL</a:t>
            </a:r>
            <a:r>
              <a:rPr lang="ja-JP" altLang="en-US" dirty="0"/>
              <a:t>森田さんに確認・相談の上決定）</a:t>
            </a:r>
            <a:endParaRPr lang="en-US" altLang="ja-JP" dirty="0"/>
          </a:p>
          <a:p>
            <a:pPr eaLnBrk="1" hangingPunct="1"/>
            <a:endParaRPr lang="en-US" altLang="ja-JP" dirty="0"/>
          </a:p>
          <a:p>
            <a:pPr eaLnBrk="1" hangingPunct="1"/>
            <a:r>
              <a:rPr lang="en-US" altLang="ja-JP" dirty="0"/>
              <a:t>H29</a:t>
            </a:r>
            <a:r>
              <a:rPr lang="ja-JP" altLang="en-US" dirty="0"/>
              <a:t>決算額の方は要覧の原稿で確認したものを仮入れ</a:t>
            </a:r>
            <a:endParaRPr lang="en-US" altLang="ja-JP" dirty="0"/>
          </a:p>
          <a:p>
            <a:pPr eaLnBrk="1" hangingPunct="1"/>
            <a:r>
              <a:rPr lang="en-US" altLang="ja-JP" dirty="0"/>
              <a:t>※</a:t>
            </a:r>
            <a:r>
              <a:rPr lang="ja-JP" altLang="en-US" dirty="0"/>
              <a:t>過去（</a:t>
            </a:r>
            <a:r>
              <a:rPr lang="en-US" altLang="ja-JP" dirty="0"/>
              <a:t>H27</a:t>
            </a:r>
            <a:r>
              <a:rPr lang="ja-JP" altLang="en-US" dirty="0"/>
              <a:t>年度）</a:t>
            </a:r>
            <a:r>
              <a:rPr lang="en-US" altLang="ja-JP" dirty="0"/>
              <a:t>7/10</a:t>
            </a:r>
            <a:r>
              <a:rPr lang="ja-JP" altLang="en-US" dirty="0"/>
              <a:t>時点で新井さんに確認したところ機構本部からの財務諸表でも割り出せないため，要覧・年報掲載額も毎年見込みだそう</a:t>
            </a:r>
            <a:endParaRPr lang="en-US" altLang="ja-JP" dirty="0"/>
          </a:p>
          <a:p>
            <a:pPr eaLnBrk="1" hangingPunct="1"/>
            <a:endParaRPr lang="en-US" altLang="ja-JP" dirty="0"/>
          </a:p>
          <a:p>
            <a:pPr eaLnBrk="1" hangingPunct="1"/>
            <a:r>
              <a:rPr lang="en-US" altLang="ja-JP" dirty="0"/>
              <a:t>4/1</a:t>
            </a:r>
            <a:r>
              <a:rPr lang="ja-JP" altLang="en-US" dirty="0"/>
              <a:t>付け人事は新年度前にわかっている限りで人事担当</a:t>
            </a:r>
            <a:r>
              <a:rPr lang="en-US" altLang="ja-JP" dirty="0"/>
              <a:t>TL</a:t>
            </a:r>
            <a:r>
              <a:rPr lang="ja-JP" altLang="en-US" dirty="0"/>
              <a:t>に依頼</a:t>
            </a:r>
            <a:endParaRPr lang="en-US" altLang="ja-JP" dirty="0"/>
          </a:p>
          <a:p>
            <a:pPr eaLnBrk="1" hangingPunct="1"/>
            <a:r>
              <a:rPr lang="ja-JP" altLang="en-US" dirty="0"/>
              <a:t>決算については年報掲載と同情報を</a:t>
            </a:r>
            <a:r>
              <a:rPr lang="en-US" altLang="ja-JP" dirty="0"/>
              <a:t>5</a:t>
            </a:r>
            <a:r>
              <a:rPr lang="ja-JP" altLang="en-US" dirty="0"/>
              <a:t>月中旬以降で財務担当</a:t>
            </a:r>
            <a:r>
              <a:rPr lang="en-US" altLang="ja-JP" dirty="0"/>
              <a:t>TL</a:t>
            </a:r>
            <a:r>
              <a:rPr lang="ja-JP" altLang="en-US" dirty="0"/>
              <a:t>に依頼</a:t>
            </a:r>
            <a:endParaRPr lang="en-US" altLang="ja-JP" dirty="0"/>
          </a:p>
        </p:txBody>
      </p:sp>
    </p:spTree>
    <p:extLst>
      <p:ext uri="{BB962C8B-B14F-4D97-AF65-F5344CB8AC3E}">
        <p14:creationId xmlns:p14="http://schemas.microsoft.com/office/powerpoint/2010/main" val="62145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69950" y="746125"/>
            <a:ext cx="5062538" cy="3725863"/>
          </a:xfrm>
        </p:spPr>
      </p:sp>
      <p:sp>
        <p:nvSpPr>
          <p:cNvPr id="3" name="ノート プレースホルダー 2"/>
          <p:cNvSpPr>
            <a:spLocks noGrp="1"/>
          </p:cNvSpPr>
          <p:nvPr>
            <p:ph type="body" idx="1"/>
          </p:nvPr>
        </p:nvSpPr>
        <p:spPr/>
        <p:txBody>
          <a:bodyPr/>
          <a:lstStyle/>
          <a:p>
            <a:r>
              <a:rPr kumimoji="1" lang="en-US" altLang="ja-JP" dirty="0"/>
              <a:t>2018/11/1 URA</a:t>
            </a:r>
            <a:r>
              <a:rPr kumimoji="1" lang="ja-JP" altLang="en-US" dirty="0"/>
              <a:t>作成</a:t>
            </a:r>
            <a:endParaRPr kumimoji="1" lang="en-US" altLang="ja-JP" dirty="0"/>
          </a:p>
          <a:p>
            <a:r>
              <a:rPr kumimoji="1" lang="en-US" altLang="ja-JP" dirty="0"/>
              <a:t>2018/11/2 Rev</a:t>
            </a:r>
          </a:p>
          <a:p>
            <a:r>
              <a:rPr kumimoji="1" lang="en-US" altLang="ja-JP" dirty="0"/>
              <a:t>2018/12/25</a:t>
            </a:r>
            <a:r>
              <a:rPr kumimoji="1" lang="ja-JP" altLang="en-US" dirty="0"/>
              <a:t>　</a:t>
            </a:r>
            <a:endParaRPr kumimoji="1" lang="en-US" altLang="ja-JP" dirty="0"/>
          </a:p>
          <a:p>
            <a:r>
              <a:rPr kumimoji="1" lang="en-US" altLang="ja-JP" dirty="0"/>
              <a:t>2019/8/13rev</a:t>
            </a:r>
            <a:endParaRPr kumimoji="1" lang="ja-JP" altLang="en-US" dirty="0"/>
          </a:p>
        </p:txBody>
      </p:sp>
    </p:spTree>
    <p:extLst>
      <p:ext uri="{BB962C8B-B14F-4D97-AF65-F5344CB8AC3E}">
        <p14:creationId xmlns:p14="http://schemas.microsoft.com/office/powerpoint/2010/main" val="66405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73612"/>
            <a:fld id="{1C06F0C6-CA61-438C-9073-0D7E753377B3}" type="slidenum">
              <a:rPr lang="en-US" altLang="ja-JP" smtClean="0">
                <a:solidFill>
                  <a:prstClr val="black"/>
                </a:solidFill>
              </a:rPr>
              <a:pPr defTabSz="973612"/>
              <a:t>8</a:t>
            </a:fld>
            <a:endParaRPr lang="en-US" altLang="ja-JP" dirty="0">
              <a:solidFill>
                <a:prstClr val="black"/>
              </a:solidFill>
            </a:endParaRPr>
          </a:p>
        </p:txBody>
      </p:sp>
      <p:sp>
        <p:nvSpPr>
          <p:cNvPr id="62467" name="Rectangle 2"/>
          <p:cNvSpPr>
            <a:spLocks noGrp="1" noRot="1" noChangeAspect="1" noChangeArrowheads="1" noTextEdit="1"/>
          </p:cNvSpPr>
          <p:nvPr>
            <p:ph type="sldImg"/>
          </p:nvPr>
        </p:nvSpPr>
        <p:spPr>
          <a:xfrm>
            <a:off x="976313" y="782638"/>
            <a:ext cx="5327650" cy="3921125"/>
          </a:xfrm>
          <a:ln/>
        </p:spPr>
      </p:sp>
      <p:sp>
        <p:nvSpPr>
          <p:cNvPr id="62468" name="Rectangle 3"/>
          <p:cNvSpPr>
            <a:spLocks noGrp="1" noChangeArrowheads="1"/>
          </p:cNvSpPr>
          <p:nvPr>
            <p:ph type="body" idx="1"/>
          </p:nvPr>
        </p:nvSpPr>
        <p:spPr>
          <a:xfrm>
            <a:off x="727200" y="4966508"/>
            <a:ext cx="5822676" cy="4707403"/>
          </a:xfrm>
          <a:noFill/>
          <a:ln/>
        </p:spPr>
        <p:txBody>
          <a:bodyPr/>
          <a:lstStyle/>
          <a:p>
            <a:pPr defTabSz="914321" eaLnBrk="1" hangingPunct="1">
              <a:defRPr/>
            </a:pPr>
            <a:r>
              <a:rPr lang="en-US" altLang="ja-JP" dirty="0"/>
              <a:t>Made on 2018/2/8</a:t>
            </a:r>
          </a:p>
          <a:p>
            <a:pPr defTabSz="914321" eaLnBrk="1" hangingPunct="1">
              <a:defRPr/>
            </a:pPr>
            <a:r>
              <a:rPr lang="en-US" altLang="ja-JP" dirty="0"/>
              <a:t>Revised on</a:t>
            </a:r>
            <a:r>
              <a:rPr lang="en-US" altLang="ja-JP" baseline="0" dirty="0"/>
              <a:t> 2018/3/6</a:t>
            </a:r>
            <a:endParaRPr lang="en-US" altLang="ja-JP" dirty="0"/>
          </a:p>
          <a:p>
            <a:pPr defTabSz="914321" eaLnBrk="1" hangingPunct="1">
              <a:defRPr/>
            </a:pPr>
            <a:endParaRPr lang="ja-JP" altLang="ja-JP" dirty="0"/>
          </a:p>
        </p:txBody>
      </p:sp>
    </p:spTree>
    <p:extLst>
      <p:ext uri="{BB962C8B-B14F-4D97-AF65-F5344CB8AC3E}">
        <p14:creationId xmlns:p14="http://schemas.microsoft.com/office/powerpoint/2010/main" val="322984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58665" rtl="0" eaLnBrk="1" fontAlgn="auto" latinLnBrk="0" hangingPunct="1">
              <a:lnSpc>
                <a:spcPct val="100000"/>
              </a:lnSpc>
              <a:spcBef>
                <a:spcPts val="0"/>
              </a:spcBef>
              <a:spcAft>
                <a:spcPts val="0"/>
              </a:spcAft>
              <a:buClrTx/>
              <a:buSzTx/>
              <a:buFontTx/>
              <a:buNone/>
              <a:tabLst/>
              <a:defRPr/>
            </a:pPr>
            <a:fld id="{E5BCB597-1538-4791-9499-18BA7D03D032}" type="slidenum">
              <a:rPr kumimoji="1" lang="en-US" altLang="ja-JP"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58665" rtl="0" eaLnBrk="1" fontAlgn="auto" latinLnBrk="0" hangingPunct="1">
                <a:lnSpc>
                  <a:spcPct val="100000"/>
                </a:lnSpc>
                <a:spcBef>
                  <a:spcPts val="0"/>
                </a:spcBef>
                <a:spcAft>
                  <a:spcPts val="0"/>
                </a:spcAft>
                <a:buClrTx/>
                <a:buSzTx/>
                <a:buFontTx/>
                <a:buNone/>
                <a:tabLst/>
                <a:defRPr/>
              </a:pPr>
              <a:t>9</a:t>
            </a:fld>
            <a:endParaRPr kumimoji="1" lang="en-US" altLang="ja-JP"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3491" name="Rectangle 2"/>
          <p:cNvSpPr>
            <a:spLocks noGrp="1" noRot="1" noChangeAspect="1" noChangeArrowheads="1" noTextEdit="1"/>
          </p:cNvSpPr>
          <p:nvPr>
            <p:ph type="sldImg"/>
          </p:nvPr>
        </p:nvSpPr>
        <p:spPr>
          <a:xfrm>
            <a:off x="869950" y="742950"/>
            <a:ext cx="5064125" cy="3729038"/>
          </a:xfrm>
          <a:ln/>
        </p:spPr>
      </p:sp>
      <p:sp>
        <p:nvSpPr>
          <p:cNvPr id="63492" name="Rectangle 3"/>
          <p:cNvSpPr>
            <a:spLocks noGrp="1" noChangeArrowheads="1"/>
          </p:cNvSpPr>
          <p:nvPr>
            <p:ph type="body" idx="1"/>
          </p:nvPr>
        </p:nvSpPr>
        <p:spPr>
          <a:xfrm>
            <a:off x="679470" y="4719495"/>
            <a:ext cx="5440367" cy="4474870"/>
          </a:xfrm>
          <a:noFill/>
          <a:ln/>
        </p:spPr>
        <p:txBody>
          <a:bodyPr/>
          <a:lstStyle/>
          <a:p>
            <a:pPr eaLnBrk="1" hangingPunct="1"/>
            <a:r>
              <a:rPr lang="en-US" altLang="ja-JP" dirty="0"/>
              <a:t>2017/7/1</a:t>
            </a:r>
            <a:r>
              <a:rPr lang="ja-JP" altLang="en-US" dirty="0"/>
              <a:t>現在</a:t>
            </a:r>
            <a:endParaRPr lang="en-US" altLang="ja-JP" dirty="0"/>
          </a:p>
          <a:p>
            <a:pPr eaLnBrk="1" hangingPunct="1"/>
            <a:r>
              <a:rPr lang="en-US" altLang="ja-JP" dirty="0"/>
              <a:t>2017/12/17</a:t>
            </a:r>
          </a:p>
          <a:p>
            <a:pPr eaLnBrk="1" hangingPunct="1"/>
            <a:r>
              <a:rPr lang="en-US" altLang="ja-JP" dirty="0"/>
              <a:t>2018/4/1</a:t>
            </a:r>
          </a:p>
          <a:p>
            <a:pPr eaLnBrk="1" hangingPunct="1"/>
            <a:r>
              <a:rPr lang="en-US" altLang="ja-JP" dirty="0"/>
              <a:t>2019/4/1</a:t>
            </a:r>
            <a:r>
              <a:rPr lang="ja-JP" altLang="en-US" dirty="0"/>
              <a:t>現在</a:t>
            </a:r>
            <a:endParaRPr lang="ja-JP" altLang="ja-JP" dirty="0"/>
          </a:p>
        </p:txBody>
      </p:sp>
    </p:spTree>
    <p:extLst>
      <p:ext uri="{BB962C8B-B14F-4D97-AF65-F5344CB8AC3E}">
        <p14:creationId xmlns:p14="http://schemas.microsoft.com/office/powerpoint/2010/main" val="229753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95257"/>
            <a:fld id="{78C3690A-3F76-4224-8D39-4C43D76BCBDA}" type="slidenum">
              <a:rPr lang="en-US" altLang="ja-JP" smtClean="0">
                <a:solidFill>
                  <a:prstClr val="black"/>
                </a:solidFill>
              </a:rPr>
              <a:pPr defTabSz="995257"/>
              <a:t>10</a:t>
            </a:fld>
            <a:endParaRPr lang="en-US" altLang="ja-JP" dirty="0">
              <a:solidFill>
                <a:prstClr val="black"/>
              </a:solidFill>
            </a:endParaRPr>
          </a:p>
        </p:txBody>
      </p:sp>
      <p:sp>
        <p:nvSpPr>
          <p:cNvPr id="65539" name="Rectangle 2"/>
          <p:cNvSpPr>
            <a:spLocks noGrp="1" noRot="1" noChangeAspect="1" noChangeArrowheads="1" noTextEdit="1"/>
          </p:cNvSpPr>
          <p:nvPr>
            <p:ph type="sldImg"/>
          </p:nvPr>
        </p:nvSpPr>
        <p:spPr>
          <a:xfrm>
            <a:off x="684213" y="830263"/>
            <a:ext cx="5673725" cy="4175125"/>
          </a:xfrm>
          <a:ln/>
        </p:spPr>
      </p:sp>
      <p:sp>
        <p:nvSpPr>
          <p:cNvPr id="65540" name="Rectangle 3"/>
          <p:cNvSpPr>
            <a:spLocks noGrp="1" noChangeArrowheads="1"/>
          </p:cNvSpPr>
          <p:nvPr>
            <p:ph type="body" idx="1"/>
          </p:nvPr>
        </p:nvSpPr>
        <p:spPr>
          <a:xfrm>
            <a:off x="703697" y="5281542"/>
            <a:ext cx="5634423" cy="5006002"/>
          </a:xfrm>
          <a:noFill/>
          <a:ln/>
        </p:spPr>
        <p:txBody>
          <a:bodyPr/>
          <a:lstStyle/>
          <a:p>
            <a:r>
              <a:rPr lang="en-US" altLang="ja-JP" dirty="0">
                <a:solidFill>
                  <a:prstClr val="black"/>
                </a:solidFill>
              </a:rPr>
              <a:t>2014/11/5(from outline)</a:t>
            </a:r>
          </a:p>
          <a:p>
            <a:r>
              <a:rPr lang="en-US" altLang="ja-JP" dirty="0">
                <a:solidFill>
                  <a:prstClr val="black"/>
                </a:solidFill>
              </a:rPr>
              <a:t>2018/7/3rev</a:t>
            </a:r>
          </a:p>
          <a:p>
            <a:endParaRPr lang="ja-JP" altLang="en-US" dirty="0">
              <a:solidFill>
                <a:prstClr val="black"/>
              </a:solidFill>
            </a:endParaRPr>
          </a:p>
        </p:txBody>
      </p:sp>
    </p:spTree>
    <p:extLst>
      <p:ext uri="{BB962C8B-B14F-4D97-AF65-F5344CB8AC3E}">
        <p14:creationId xmlns:p14="http://schemas.microsoft.com/office/powerpoint/2010/main" val="2146532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972" y="2181225"/>
            <a:ext cx="8108950" cy="1504950"/>
          </a:xfrm>
          <a:prstGeom prst="rect">
            <a:avLst/>
          </a:prstGeom>
        </p:spPr>
        <p:txBody>
          <a:bodyPr lIns="91369" tIns="45684" rIns="91369" bIns="45684"/>
          <a:lstStyle/>
          <a:p>
            <a:r>
              <a:rPr lang="ja-JP" altLang="en-US"/>
              <a:t>マスタ タイトルの書式設定</a:t>
            </a:r>
          </a:p>
        </p:txBody>
      </p:sp>
      <p:sp>
        <p:nvSpPr>
          <p:cNvPr id="3" name="サブタイトル 2"/>
          <p:cNvSpPr>
            <a:spLocks noGrp="1"/>
          </p:cNvSpPr>
          <p:nvPr>
            <p:ph type="subTitle" idx="1"/>
          </p:nvPr>
        </p:nvSpPr>
        <p:spPr>
          <a:xfrm>
            <a:off x="1431925" y="3978284"/>
            <a:ext cx="6678613" cy="1795463"/>
          </a:xfrm>
        </p:spPr>
        <p:txBody>
          <a:bodyPr/>
          <a:lstStyle>
            <a:lvl1pPr marL="0" indent="0" algn="ctr">
              <a:buNone/>
              <a:defRPr/>
            </a:lvl1pPr>
            <a:lvl2pPr marL="456846" indent="0" algn="ctr">
              <a:buNone/>
              <a:defRPr/>
            </a:lvl2pPr>
            <a:lvl3pPr marL="913689" indent="0" algn="ctr">
              <a:buNone/>
              <a:defRPr/>
            </a:lvl3pPr>
            <a:lvl4pPr marL="1370538" indent="0" algn="ctr">
              <a:buNone/>
              <a:defRPr/>
            </a:lvl4pPr>
            <a:lvl5pPr marL="1827376" indent="0" algn="ctr">
              <a:buNone/>
              <a:defRPr/>
            </a:lvl5pPr>
            <a:lvl6pPr marL="2284221" indent="0" algn="ctr">
              <a:buNone/>
              <a:defRPr/>
            </a:lvl6pPr>
            <a:lvl7pPr marL="2741067" indent="0" algn="ctr">
              <a:buNone/>
              <a:defRPr/>
            </a:lvl7pPr>
            <a:lvl8pPr marL="3197909" indent="0" algn="ctr">
              <a:buNone/>
              <a:defRPr/>
            </a:lvl8pPr>
            <a:lvl9pPr marL="3654753" indent="0" algn="ctr">
              <a:buNone/>
              <a:defRPr/>
            </a:lvl9pPr>
          </a:lstStyle>
          <a:p>
            <a:r>
              <a:rPr lang="ja-JP" altLang="en-US"/>
              <a:t>マスタ サブタイトルの書式設定</a:t>
            </a:r>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8325" y="280988"/>
            <a:ext cx="2146300" cy="5757862"/>
          </a:xfrm>
          <a:prstGeom prst="rect">
            <a:avLst/>
          </a:prstGeom>
        </p:spPr>
        <p:txBody>
          <a:bodyPr vert="eaVert" lIns="91369" tIns="45684" rIns="91369" bIns="45684"/>
          <a:lstStyle/>
          <a:p>
            <a:r>
              <a:rPr lang="ja-JP" altLang="en-US"/>
              <a:t>マスタ タイトルの書式設定</a:t>
            </a:r>
          </a:p>
        </p:txBody>
      </p:sp>
      <p:sp>
        <p:nvSpPr>
          <p:cNvPr id="3" name="縦書きテキスト プレースホルダ 2"/>
          <p:cNvSpPr>
            <a:spLocks noGrp="1"/>
          </p:cNvSpPr>
          <p:nvPr>
            <p:ph type="body" orient="vert" idx="1"/>
          </p:nvPr>
        </p:nvSpPr>
        <p:spPr>
          <a:xfrm>
            <a:off x="477848" y="280988"/>
            <a:ext cx="6288087" cy="575786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表プレースホルダ 2"/>
          <p:cNvSpPr>
            <a:spLocks noGrp="1"/>
          </p:cNvSpPr>
          <p:nvPr>
            <p:ph type="tbl" idx="1"/>
          </p:nvPr>
        </p:nvSpPr>
        <p:spPr>
          <a:xfrm>
            <a:off x="638175" y="1446213"/>
            <a:ext cx="8324850" cy="4592637"/>
          </a:xfrm>
        </p:spPr>
        <p:txBody>
          <a:bodyPr/>
          <a:lstStyle/>
          <a:p>
            <a:pPr lvl="0"/>
            <a:endParaRPr lang="ja-JP" altLang="en-US" noProof="0" dirty="0"/>
          </a:p>
        </p:txBody>
      </p:sp>
    </p:spTree>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コンテンツ プレースホルダ 2"/>
          <p:cNvSpPr>
            <a:spLocks noGrp="1"/>
          </p:cNvSpPr>
          <p:nvPr>
            <p:ph sz="quarter" idx="1"/>
          </p:nvPr>
        </p:nvSpPr>
        <p:spPr>
          <a:xfrm>
            <a:off x="638184" y="1446222"/>
            <a:ext cx="4086225" cy="22193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876810" y="1446222"/>
            <a:ext cx="4086225" cy="22193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38184" y="3817947"/>
            <a:ext cx="4086225" cy="22209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876810" y="3817947"/>
            <a:ext cx="4086225" cy="22209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SmartArt プレースホルダ 2"/>
          <p:cNvSpPr>
            <a:spLocks noGrp="1"/>
          </p:cNvSpPr>
          <p:nvPr>
            <p:ph type="dgm" idx="1"/>
          </p:nvPr>
        </p:nvSpPr>
        <p:spPr>
          <a:xfrm>
            <a:off x="638175" y="1446213"/>
            <a:ext cx="8324850" cy="4592637"/>
          </a:xfrm>
        </p:spPr>
        <p:txBody>
          <a:bodyPr/>
          <a:lstStyle/>
          <a:p>
            <a:pPr lvl="0"/>
            <a:endParaRPr lang="ja-JP" altLang="en-US" noProof="0" dirty="0"/>
          </a:p>
        </p:txBody>
      </p:sp>
    </p:spTree>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コンテンツ プレースホルダ 2"/>
          <p:cNvSpPr>
            <a:spLocks noGrp="1"/>
          </p:cNvSpPr>
          <p:nvPr>
            <p:ph sz="half" idx="1"/>
          </p:nvPr>
        </p:nvSpPr>
        <p:spPr>
          <a:xfrm>
            <a:off x="638184" y="1446213"/>
            <a:ext cx="4086225" cy="45926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876810" y="1446222"/>
            <a:ext cx="4086225" cy="22193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876810" y="3817947"/>
            <a:ext cx="4086225" cy="22209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テキスト プレースホルダ 2"/>
          <p:cNvSpPr>
            <a:spLocks noGrp="1"/>
          </p:cNvSpPr>
          <p:nvPr>
            <p:ph type="body" sz="half" idx="1"/>
          </p:nvPr>
        </p:nvSpPr>
        <p:spPr>
          <a:xfrm>
            <a:off x="638184" y="1446213"/>
            <a:ext cx="4086225" cy="45926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876810" y="1446213"/>
            <a:ext cx="4086225" cy="45926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972" y="2181225"/>
            <a:ext cx="8108950" cy="1504950"/>
          </a:xfrm>
        </p:spPr>
        <p:txBody>
          <a:bodyPr/>
          <a:lstStyle/>
          <a:p>
            <a:r>
              <a:rPr lang="ja-JP" altLang="en-US"/>
              <a:t>マスタ タイトルの書式設定</a:t>
            </a:r>
          </a:p>
        </p:txBody>
      </p:sp>
      <p:sp>
        <p:nvSpPr>
          <p:cNvPr id="3" name="サブタイトル 2"/>
          <p:cNvSpPr>
            <a:spLocks noGrp="1"/>
          </p:cNvSpPr>
          <p:nvPr>
            <p:ph type="subTitle" idx="1"/>
          </p:nvPr>
        </p:nvSpPr>
        <p:spPr>
          <a:xfrm>
            <a:off x="1431925" y="3978284"/>
            <a:ext cx="6678613" cy="1795463"/>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89" indent="0" algn="ctr">
              <a:buNone/>
              <a:defRPr>
                <a:solidFill>
                  <a:schemeClr val="tx1">
                    <a:tint val="75000"/>
                  </a:schemeClr>
                </a:solidFill>
              </a:defRPr>
            </a:lvl3pPr>
            <a:lvl4pPr marL="1370538" indent="0" algn="ctr">
              <a:buNone/>
              <a:defRPr>
                <a:solidFill>
                  <a:schemeClr val="tx1">
                    <a:tint val="75000"/>
                  </a:schemeClr>
                </a:solidFill>
              </a:defRPr>
            </a:lvl4pPr>
            <a:lvl5pPr marL="1827376" indent="0" algn="ctr">
              <a:buNone/>
              <a:defRPr>
                <a:solidFill>
                  <a:schemeClr val="tx1">
                    <a:tint val="75000"/>
                  </a:schemeClr>
                </a:solidFill>
              </a:defRPr>
            </a:lvl5pPr>
            <a:lvl6pPr marL="2284221" indent="0" algn="ctr">
              <a:buNone/>
              <a:defRPr>
                <a:solidFill>
                  <a:schemeClr val="tx1">
                    <a:tint val="75000"/>
                  </a:schemeClr>
                </a:solidFill>
              </a:defRPr>
            </a:lvl6pPr>
            <a:lvl7pPr marL="2741067" indent="0" algn="ctr">
              <a:buNone/>
              <a:defRPr>
                <a:solidFill>
                  <a:schemeClr val="tx1">
                    <a:tint val="75000"/>
                  </a:schemeClr>
                </a:solidFill>
              </a:defRPr>
            </a:lvl7pPr>
            <a:lvl8pPr marL="3197909" indent="0" algn="ctr">
              <a:buNone/>
              <a:defRPr>
                <a:solidFill>
                  <a:schemeClr val="tx1">
                    <a:tint val="75000"/>
                  </a:schemeClr>
                </a:solidFill>
              </a:defRPr>
            </a:lvl8pPr>
            <a:lvl9pPr marL="3654753"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758323D5-15FA-403F-91E0-174178AFDFE7}" type="datetime1">
              <a:rPr lang="ja-JP" altLang="en-US" smtClean="0"/>
              <a:t>2019/10/7</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4DF61533-48C3-4D06-82A9-A2597CFA0379}" type="slidenum">
              <a:rPr lang="ja-JP" altLang="en-US"/>
              <a:pPr>
                <a:defRPr/>
              </a:pPr>
              <a:t>‹#›</a:t>
            </a:fld>
            <a:endParaRPr lang="ja-JP"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D14E940-BDE3-4FD9-A330-91B13C5BAF5E}" type="datetime1">
              <a:rPr lang="ja-JP" altLang="en-US" smtClean="0"/>
              <a:t>2019/10/7</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95E37DBB-DEF7-45E9-BBD6-BCC39E3A5527}" type="slidenum">
              <a:rPr lang="ja-JP" altLang="en-US"/>
              <a:pPr>
                <a:defRPr/>
              </a:pPr>
              <a:t>‹#›</a:t>
            </a:fld>
            <a:endParaRPr lang="ja-JP"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4063" y="4511684"/>
            <a:ext cx="8108950" cy="1395413"/>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54063" y="2976567"/>
            <a:ext cx="8108950" cy="1535112"/>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89" indent="0">
              <a:buNone/>
              <a:defRPr sz="1600">
                <a:solidFill>
                  <a:schemeClr val="tx1">
                    <a:tint val="75000"/>
                  </a:schemeClr>
                </a:solidFill>
              </a:defRPr>
            </a:lvl3pPr>
            <a:lvl4pPr marL="1370538" indent="0">
              <a:buNone/>
              <a:defRPr sz="1400">
                <a:solidFill>
                  <a:schemeClr val="tx1">
                    <a:tint val="75000"/>
                  </a:schemeClr>
                </a:solidFill>
              </a:defRPr>
            </a:lvl4pPr>
            <a:lvl5pPr marL="1827376" indent="0">
              <a:buNone/>
              <a:defRPr sz="1400">
                <a:solidFill>
                  <a:schemeClr val="tx1">
                    <a:tint val="75000"/>
                  </a:schemeClr>
                </a:solidFill>
              </a:defRPr>
            </a:lvl5pPr>
            <a:lvl6pPr marL="2284221" indent="0">
              <a:buNone/>
              <a:defRPr sz="1400">
                <a:solidFill>
                  <a:schemeClr val="tx1">
                    <a:tint val="75000"/>
                  </a:schemeClr>
                </a:solidFill>
              </a:defRPr>
            </a:lvl6pPr>
            <a:lvl7pPr marL="2741067" indent="0">
              <a:buNone/>
              <a:defRPr sz="1400">
                <a:solidFill>
                  <a:schemeClr val="tx1">
                    <a:tint val="75000"/>
                  </a:schemeClr>
                </a:solidFill>
              </a:defRPr>
            </a:lvl7pPr>
            <a:lvl8pPr marL="3197909" indent="0">
              <a:buNone/>
              <a:defRPr sz="1400">
                <a:solidFill>
                  <a:schemeClr val="tx1">
                    <a:tint val="75000"/>
                  </a:schemeClr>
                </a:solidFill>
              </a:defRPr>
            </a:lvl8pPr>
            <a:lvl9pPr marL="3654753"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B5485EF5-C1E7-480C-9FB8-05E5A4109A89}" type="datetime1">
              <a:rPr lang="ja-JP" altLang="en-US" smtClean="0"/>
              <a:t>2019/10/7</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715BCF8B-6DE9-43D4-B63B-574A7DF7C1E9}"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77838" y="1638309"/>
            <a:ext cx="4216400" cy="4633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846638" y="1638309"/>
            <a:ext cx="4217987" cy="4633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BD909775-E931-4A07-BE05-698443E2D2A2}" type="datetime1">
              <a:rPr lang="ja-JP" altLang="en-US" smtClean="0"/>
              <a:t>2019/10/7</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2AECB923-9782-41B6-8553-7083E757D5D3}" type="slidenum">
              <a:rPr lang="ja-JP" altLang="en-US"/>
              <a:pPr>
                <a:defRPr/>
              </a:pPr>
              <a:t>‹#›</a:t>
            </a:fld>
            <a:endParaRPr lang="ja-JP"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77838" y="1571625"/>
            <a:ext cx="4214812" cy="655638"/>
          </a:xfrm>
        </p:spPr>
        <p:txBody>
          <a:bodyPr anchor="b"/>
          <a:lstStyle>
            <a:lvl1pPr marL="0" indent="0">
              <a:buNone/>
              <a:defRPr sz="2400" b="1"/>
            </a:lvl1pPr>
            <a:lvl2pPr marL="456846" indent="0">
              <a:buNone/>
              <a:defRPr sz="2000" b="1"/>
            </a:lvl2pPr>
            <a:lvl3pPr marL="913689" indent="0">
              <a:buNone/>
              <a:defRPr sz="1800" b="1"/>
            </a:lvl3pPr>
            <a:lvl4pPr marL="1370538" indent="0">
              <a:buNone/>
              <a:defRPr sz="1600" b="1"/>
            </a:lvl4pPr>
            <a:lvl5pPr marL="1827376" indent="0">
              <a:buNone/>
              <a:defRPr sz="1600" b="1"/>
            </a:lvl5pPr>
            <a:lvl6pPr marL="2284221" indent="0">
              <a:buNone/>
              <a:defRPr sz="1600" b="1"/>
            </a:lvl6pPr>
            <a:lvl7pPr marL="2741067" indent="0">
              <a:buNone/>
              <a:defRPr sz="1600" b="1"/>
            </a:lvl7pPr>
            <a:lvl8pPr marL="3197909" indent="0">
              <a:buNone/>
              <a:defRPr sz="1600" b="1"/>
            </a:lvl8pPr>
            <a:lvl9pPr marL="3654753"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77838" y="2227263"/>
            <a:ext cx="4214812" cy="4044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846638" y="1571625"/>
            <a:ext cx="4217987" cy="655638"/>
          </a:xfrm>
        </p:spPr>
        <p:txBody>
          <a:bodyPr anchor="b"/>
          <a:lstStyle>
            <a:lvl1pPr marL="0" indent="0">
              <a:buNone/>
              <a:defRPr sz="2400" b="1"/>
            </a:lvl1pPr>
            <a:lvl2pPr marL="456846" indent="0">
              <a:buNone/>
              <a:defRPr sz="2000" b="1"/>
            </a:lvl2pPr>
            <a:lvl3pPr marL="913689" indent="0">
              <a:buNone/>
              <a:defRPr sz="1800" b="1"/>
            </a:lvl3pPr>
            <a:lvl4pPr marL="1370538" indent="0">
              <a:buNone/>
              <a:defRPr sz="1600" b="1"/>
            </a:lvl4pPr>
            <a:lvl5pPr marL="1827376" indent="0">
              <a:buNone/>
              <a:defRPr sz="1600" b="1"/>
            </a:lvl5pPr>
            <a:lvl6pPr marL="2284221" indent="0">
              <a:buNone/>
              <a:defRPr sz="1600" b="1"/>
            </a:lvl6pPr>
            <a:lvl7pPr marL="2741067" indent="0">
              <a:buNone/>
              <a:defRPr sz="1600" b="1"/>
            </a:lvl7pPr>
            <a:lvl8pPr marL="3197909" indent="0">
              <a:buNone/>
              <a:defRPr sz="1600" b="1"/>
            </a:lvl8pPr>
            <a:lvl9pPr marL="3654753"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846638" y="2227263"/>
            <a:ext cx="4217987" cy="4044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FA74C19-6E63-422C-8AF6-149A7B267DF7}" type="datetime1">
              <a:rPr lang="ja-JP" altLang="en-US" smtClean="0"/>
              <a:t>2019/10/7</a:t>
            </a:fld>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272CA009-4236-4D37-A4F9-FFB66FA034F6}" type="slidenum">
              <a:rPr lang="ja-JP" altLang="en-US"/>
              <a:pPr>
                <a:defRPr/>
              </a:pPr>
              <a:t>‹#›</a:t>
            </a:fld>
            <a:endParaRPr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EA390C0-A966-4336-846F-F5C26BC8B4FB}" type="datetime1">
              <a:rPr lang="ja-JP" altLang="en-US" smtClean="0"/>
              <a:t>2019/10/7</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A13AC633-5F34-4056-83F3-C943D86E48E6}" type="slidenum">
              <a:rPr lang="ja-JP" altLang="en-US"/>
              <a:pPr>
                <a:defRPr/>
              </a:pPr>
              <a:t>‹#›</a:t>
            </a:fld>
            <a:endParaRPr lang="ja-JP"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79A295E-4C79-41F0-8A81-B327D308AC02}" type="datetime1">
              <a:rPr lang="ja-JP" altLang="en-US" smtClean="0"/>
              <a:t>2019/10/7</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FD6672BD-1381-4A9C-A2A6-CFB6A649CDB0}" type="slidenum">
              <a:rPr lang="ja-JP" altLang="en-US"/>
              <a:pPr>
                <a:defRPr/>
              </a:pPr>
              <a:t>‹#›</a:t>
            </a:fld>
            <a:endParaRPr lang="ja-JP"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47" y="279400"/>
            <a:ext cx="3138487" cy="1190625"/>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730625" y="279409"/>
            <a:ext cx="5334000" cy="5992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77847" y="1470025"/>
            <a:ext cx="3138487" cy="4802188"/>
          </a:xfrm>
        </p:spPr>
        <p:txBody>
          <a:bodyPr/>
          <a:lstStyle>
            <a:lvl1pPr marL="0" indent="0">
              <a:buNone/>
              <a:defRPr sz="1400"/>
            </a:lvl1pPr>
            <a:lvl2pPr marL="456846" indent="0">
              <a:buNone/>
              <a:defRPr sz="1200"/>
            </a:lvl2pPr>
            <a:lvl3pPr marL="913689" indent="0">
              <a:buNone/>
              <a:defRPr sz="1000"/>
            </a:lvl3pPr>
            <a:lvl4pPr marL="1370538" indent="0">
              <a:buNone/>
              <a:defRPr sz="900"/>
            </a:lvl4pPr>
            <a:lvl5pPr marL="1827376" indent="0">
              <a:buNone/>
              <a:defRPr sz="900"/>
            </a:lvl5pPr>
            <a:lvl6pPr marL="2284221" indent="0">
              <a:buNone/>
              <a:defRPr sz="900"/>
            </a:lvl6pPr>
            <a:lvl7pPr marL="2741067" indent="0">
              <a:buNone/>
              <a:defRPr sz="900"/>
            </a:lvl7pPr>
            <a:lvl8pPr marL="3197909" indent="0">
              <a:buNone/>
              <a:defRPr sz="900"/>
            </a:lvl8pPr>
            <a:lvl9pPr marL="3654753"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DB59AF-2D82-4C03-B96A-5CC336AA6474}" type="datetime1">
              <a:rPr lang="ja-JP" altLang="en-US" smtClean="0"/>
              <a:t>2019/10/7</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A3C76BA0-FE6E-475A-8F3A-315653E88F08}" type="slidenum">
              <a:rPr lang="ja-JP" altLang="en-US"/>
              <a:pPr>
                <a:defRPr/>
              </a:pPr>
              <a:t>‹#›</a:t>
            </a:fld>
            <a:endParaRPr lang="ja-JP"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5" y="4914900"/>
            <a:ext cx="5724525" cy="581025"/>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870075" y="627072"/>
            <a:ext cx="5724525" cy="4213225"/>
          </a:xfrm>
        </p:spPr>
        <p:txBody>
          <a:bodyPr rtlCol="0">
            <a:normAutofit/>
          </a:bodyPr>
          <a:lstStyle>
            <a:lvl1pPr marL="0" indent="0">
              <a:buNone/>
              <a:defRPr sz="3200"/>
            </a:lvl1pPr>
            <a:lvl2pPr marL="456846" indent="0">
              <a:buNone/>
              <a:defRPr sz="2800"/>
            </a:lvl2pPr>
            <a:lvl3pPr marL="913689" indent="0">
              <a:buNone/>
              <a:defRPr sz="2400"/>
            </a:lvl3pPr>
            <a:lvl4pPr marL="1370538" indent="0">
              <a:buNone/>
              <a:defRPr sz="2000"/>
            </a:lvl4pPr>
            <a:lvl5pPr marL="1827376" indent="0">
              <a:buNone/>
              <a:defRPr sz="2000"/>
            </a:lvl5pPr>
            <a:lvl6pPr marL="2284221" indent="0">
              <a:buNone/>
              <a:defRPr sz="2000"/>
            </a:lvl6pPr>
            <a:lvl7pPr marL="2741067" indent="0">
              <a:buNone/>
              <a:defRPr sz="2000"/>
            </a:lvl7pPr>
            <a:lvl8pPr marL="3197909" indent="0">
              <a:buNone/>
              <a:defRPr sz="2000"/>
            </a:lvl8pPr>
            <a:lvl9pPr marL="365475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870075" y="5495930"/>
            <a:ext cx="5724525" cy="823913"/>
          </a:xfrm>
        </p:spPr>
        <p:txBody>
          <a:bodyPr/>
          <a:lstStyle>
            <a:lvl1pPr marL="0" indent="0">
              <a:buNone/>
              <a:defRPr sz="1400"/>
            </a:lvl1pPr>
            <a:lvl2pPr marL="456846" indent="0">
              <a:buNone/>
              <a:defRPr sz="1200"/>
            </a:lvl2pPr>
            <a:lvl3pPr marL="913689" indent="0">
              <a:buNone/>
              <a:defRPr sz="1000"/>
            </a:lvl3pPr>
            <a:lvl4pPr marL="1370538" indent="0">
              <a:buNone/>
              <a:defRPr sz="900"/>
            </a:lvl4pPr>
            <a:lvl5pPr marL="1827376" indent="0">
              <a:buNone/>
              <a:defRPr sz="900"/>
            </a:lvl5pPr>
            <a:lvl6pPr marL="2284221" indent="0">
              <a:buNone/>
              <a:defRPr sz="900"/>
            </a:lvl6pPr>
            <a:lvl7pPr marL="2741067" indent="0">
              <a:buNone/>
              <a:defRPr sz="900"/>
            </a:lvl7pPr>
            <a:lvl8pPr marL="3197909" indent="0">
              <a:buNone/>
              <a:defRPr sz="900"/>
            </a:lvl8pPr>
            <a:lvl9pPr marL="3654753"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1A5347B-88B1-48BB-BB9A-3A2299B95D75}" type="datetime1">
              <a:rPr lang="ja-JP" altLang="en-US" smtClean="0"/>
              <a:t>2019/10/7</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6669D7A3-639B-40C2-82FD-96D7E3C3C808}" type="slidenum">
              <a:rPr lang="ja-JP" altLang="en-US"/>
              <a:pPr>
                <a:defRPr/>
              </a:pPr>
              <a:t>‹#›</a:t>
            </a:fld>
            <a:endParaRPr lang="ja-JP"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8E3D202F-269C-4D09-9F35-D6C400026BFC}" type="datetime1">
              <a:rPr lang="ja-JP" altLang="en-US" smtClean="0"/>
              <a:t>2019/10/7</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0628E287-E748-47F0-A183-1B1AF4B5D17E}" type="slidenum">
              <a:rPr lang="ja-JP" altLang="en-US"/>
              <a:pPr>
                <a:defRPr/>
              </a:pPr>
              <a:t>‹#›</a:t>
            </a:fld>
            <a:endParaRPr lang="ja-JP"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8325" y="280997"/>
            <a:ext cx="2146300" cy="59912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77848" y="280997"/>
            <a:ext cx="6288087" cy="59912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E3D7C87-ADA9-46CF-820A-0165C68AC576}" type="datetime1">
              <a:rPr lang="ja-JP" altLang="en-US" smtClean="0"/>
              <a:t>2019/10/7</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8123CF88-4259-4345-8EE8-8C565E11173D}" type="slidenum">
              <a:rPr lang="ja-JP" altLang="en-US"/>
              <a:pPr>
                <a:defRPr/>
              </a:pPr>
              <a:t>‹#›</a:t>
            </a:fld>
            <a:endParaRPr lang="ja-JP"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566" y="2181221"/>
            <a:ext cx="8109744" cy="150507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31131" y="3978857"/>
            <a:ext cx="6678613" cy="1794387"/>
          </a:xfrm>
        </p:spPr>
        <p:txBody>
          <a:bodyPr/>
          <a:lstStyle>
            <a:lvl1pPr marL="0" indent="0" algn="ctr">
              <a:buNone/>
              <a:defRPr>
                <a:solidFill>
                  <a:schemeClr val="tx1">
                    <a:tint val="75000"/>
                  </a:schemeClr>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8A574C80-D58E-4ADA-96F5-F0C5AFAFCD33}"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512848435"/>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A922EE0-8727-4C46-9B29-F6D69AFB4E11}"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215267018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4063" y="4511684"/>
            <a:ext cx="8108950" cy="1395413"/>
          </a:xfrm>
          <a:prstGeom prst="rect">
            <a:avLst/>
          </a:prstGeom>
        </p:spPr>
        <p:txBody>
          <a:bodyPr lIns="91369" tIns="45684" rIns="91369" bIns="45684"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54063" y="2976567"/>
            <a:ext cx="8108950" cy="1535112"/>
          </a:xfrm>
        </p:spPr>
        <p:txBody>
          <a:bodyPr anchor="b"/>
          <a:lstStyle>
            <a:lvl1pPr marL="0" indent="0">
              <a:buNone/>
              <a:defRPr sz="2000"/>
            </a:lvl1pPr>
            <a:lvl2pPr marL="456846" indent="0">
              <a:buNone/>
              <a:defRPr sz="1800"/>
            </a:lvl2pPr>
            <a:lvl3pPr marL="913689" indent="0">
              <a:buNone/>
              <a:defRPr sz="1600"/>
            </a:lvl3pPr>
            <a:lvl4pPr marL="1370538" indent="0">
              <a:buNone/>
              <a:defRPr sz="1400"/>
            </a:lvl4pPr>
            <a:lvl5pPr marL="1827376" indent="0">
              <a:buNone/>
              <a:defRPr sz="1400"/>
            </a:lvl5pPr>
            <a:lvl6pPr marL="2284221" indent="0">
              <a:buNone/>
              <a:defRPr sz="1400"/>
            </a:lvl6pPr>
            <a:lvl7pPr marL="2741067" indent="0">
              <a:buNone/>
              <a:defRPr sz="1400"/>
            </a:lvl7pPr>
            <a:lvl8pPr marL="3197909" indent="0">
              <a:buNone/>
              <a:defRPr sz="1400"/>
            </a:lvl8pPr>
            <a:lvl9pPr marL="3654753" indent="0">
              <a:buNone/>
              <a:defRPr sz="1400"/>
            </a:lvl9pPr>
          </a:lstStyle>
          <a:p>
            <a:pPr lvl="0"/>
            <a:r>
              <a:rPr lang="ja-JP" altLang="en-US"/>
              <a:t>マスタ テキストの書式設定</a:t>
            </a:r>
          </a:p>
        </p:txBody>
      </p:sp>
    </p:spTree>
  </p:cSld>
  <p:clrMapOvr>
    <a:masterClrMapping/>
  </p:clrMapOvr>
  <p:transition spd="med">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3663" y="4511973"/>
            <a:ext cx="8109744" cy="1394550"/>
          </a:xfrm>
        </p:spPr>
        <p:txBody>
          <a:bodyPr anchor="t"/>
          <a:lstStyle>
            <a:lvl1pPr algn="l">
              <a:defRPr sz="4095"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753663" y="2976018"/>
            <a:ext cx="8109744" cy="1535955"/>
          </a:xfrm>
        </p:spPr>
        <p:txBody>
          <a:bodyPr anchor="b"/>
          <a:lstStyle>
            <a:lvl1pPr marL="0" indent="0">
              <a:buNone/>
              <a:defRPr sz="2048">
                <a:solidFill>
                  <a:schemeClr val="tx1">
                    <a:tint val="75000"/>
                  </a:schemeClr>
                </a:solidFill>
              </a:defRPr>
            </a:lvl1pPr>
            <a:lvl2pPr marL="468081" indent="0">
              <a:buNone/>
              <a:defRPr sz="1843">
                <a:solidFill>
                  <a:schemeClr val="tx1">
                    <a:tint val="75000"/>
                  </a:schemeClr>
                </a:solidFill>
              </a:defRPr>
            </a:lvl2pPr>
            <a:lvl3pPr marL="936163" indent="0">
              <a:buNone/>
              <a:defRPr sz="1638">
                <a:solidFill>
                  <a:schemeClr val="tx1">
                    <a:tint val="75000"/>
                  </a:schemeClr>
                </a:solidFill>
              </a:defRPr>
            </a:lvl3pPr>
            <a:lvl4pPr marL="1404244" indent="0">
              <a:buNone/>
              <a:defRPr sz="1433">
                <a:solidFill>
                  <a:schemeClr val="tx1">
                    <a:tint val="75000"/>
                  </a:schemeClr>
                </a:solidFill>
              </a:defRPr>
            </a:lvl4pPr>
            <a:lvl5pPr marL="1872325" indent="0">
              <a:buNone/>
              <a:defRPr sz="1433">
                <a:solidFill>
                  <a:schemeClr val="tx1">
                    <a:tint val="75000"/>
                  </a:schemeClr>
                </a:solidFill>
              </a:defRPr>
            </a:lvl5pPr>
            <a:lvl6pPr marL="2340407" indent="0">
              <a:buNone/>
              <a:defRPr sz="1433">
                <a:solidFill>
                  <a:schemeClr val="tx1">
                    <a:tint val="75000"/>
                  </a:schemeClr>
                </a:solidFill>
              </a:defRPr>
            </a:lvl6pPr>
            <a:lvl7pPr marL="2808488" indent="0">
              <a:buNone/>
              <a:defRPr sz="1433">
                <a:solidFill>
                  <a:schemeClr val="tx1">
                    <a:tint val="75000"/>
                  </a:schemeClr>
                </a:solidFill>
              </a:defRPr>
            </a:lvl7pPr>
            <a:lvl8pPr marL="3276570" indent="0">
              <a:buNone/>
              <a:defRPr sz="1433">
                <a:solidFill>
                  <a:schemeClr val="tx1">
                    <a:tint val="75000"/>
                  </a:schemeClr>
                </a:solidFill>
              </a:defRPr>
            </a:lvl8pPr>
            <a:lvl9pPr marL="3744651" indent="0">
              <a:buNone/>
              <a:defRPr sz="14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2F582F2F-AFC6-4EB2-9E79-B3C9D542310E}"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2178867598"/>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77044"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849945"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41D1FDEF-1F7B-4609-AB0C-4D6DE1718C35}"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410446654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477044" y="1571714"/>
            <a:ext cx="4215543"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477044" y="2226730"/>
            <a:ext cx="4215543"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846633" y="1571714"/>
            <a:ext cx="4217199"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4846633" y="2226730"/>
            <a:ext cx="4217199"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17E3A989-D679-4CFA-826E-3FAD41B3CA4D}" type="datetime1">
              <a:rPr kumimoji="1" lang="ja-JP" altLang="en-US" smtClean="0"/>
              <a:t>2019/10/7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2210703130"/>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7CBEF614-44A3-487C-BD44-96B8D97B1AF8}" type="datetime1">
              <a:rPr kumimoji="1" lang="ja-JP" altLang="en-US" smtClean="0"/>
              <a:t>2019/10/7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3373520832"/>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EC42DB4-8349-4980-86FE-10C0643D407B}" type="datetime1">
              <a:rPr kumimoji="1" lang="ja-JP" altLang="en-US" smtClean="0"/>
              <a:t>2019/10/7</a:t>
            </a:fld>
            <a:endParaRPr kumimoji="1" lang="ja-JP" altLang="en-US"/>
          </a:p>
        </p:txBody>
      </p:sp>
      <p:sp>
        <p:nvSpPr>
          <p:cNvPr id="3" name="フッター プレースホルダ 2"/>
          <p:cNvSpPr>
            <a:spLocks noGrp="1"/>
          </p:cNvSpPr>
          <p:nvPr>
            <p:ph type="ftr" sz="quarter" idx="11"/>
          </p:nvPr>
        </p:nvSpPr>
        <p:spPr>
          <a:xfrm>
            <a:off x="6066581" y="6539505"/>
            <a:ext cx="3021277" cy="373831"/>
          </a:xfrm>
        </p:spPr>
        <p:txBody>
          <a:bodyPr/>
          <a:lstStyle/>
          <a:p>
            <a:endParaRPr kumimoji="1" lang="ja-JP" altLang="en-US" dirty="0"/>
          </a:p>
        </p:txBody>
      </p:sp>
      <p:sp>
        <p:nvSpPr>
          <p:cNvPr id="5" name="スライド番号プレースホルダ 3"/>
          <p:cNvSpPr txBox="1">
            <a:spLocks/>
          </p:cNvSpPr>
          <p:nvPr userDrawn="1"/>
        </p:nvSpPr>
        <p:spPr>
          <a:xfrm>
            <a:off x="3762325" y="6647682"/>
            <a:ext cx="2226204" cy="373831"/>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800" kern="1200">
                <a:solidFill>
                  <a:schemeClr val="tx1">
                    <a:tint val="75000"/>
                  </a:schemeClr>
                </a:solidFill>
                <a:latin typeface="Times New Roman" pitchFamily="18" charset="0"/>
                <a:ea typeface="ＭＳ Ｐゴシック" charset="-128"/>
                <a:cs typeface="+mn-cs"/>
              </a:defRPr>
            </a:lvl1pPr>
            <a:lvl2pPr marL="456846"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2pPr>
            <a:lvl3pPr marL="913689"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3pPr>
            <a:lvl4pPr marL="1370538"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4pPr>
            <a:lvl5pPr marL="1827376" algn="r" rtl="0" fontAlgn="base">
              <a:spcBef>
                <a:spcPct val="0"/>
              </a:spcBef>
              <a:spcAft>
                <a:spcPct val="0"/>
              </a:spcAft>
              <a:defRPr kumimoji="1" sz="3300" kern="1200">
                <a:solidFill>
                  <a:schemeClr val="tx1"/>
                </a:solidFill>
                <a:latin typeface="Times New Roman" pitchFamily="18" charset="0"/>
                <a:ea typeface="ＭＳ Ｐゴシック" charset="-128"/>
                <a:cs typeface="+mn-cs"/>
              </a:defRPr>
            </a:lvl5pPr>
            <a:lvl6pPr marL="2284221" algn="l" defTabSz="913689" rtl="0" eaLnBrk="1" latinLnBrk="0" hangingPunct="1">
              <a:defRPr kumimoji="1" sz="3300" kern="1200">
                <a:solidFill>
                  <a:schemeClr val="tx1"/>
                </a:solidFill>
                <a:latin typeface="Times New Roman" pitchFamily="18" charset="0"/>
                <a:ea typeface="ＭＳ Ｐゴシック" charset="-128"/>
                <a:cs typeface="+mn-cs"/>
              </a:defRPr>
            </a:lvl6pPr>
            <a:lvl7pPr marL="2741067" algn="l" defTabSz="913689" rtl="0" eaLnBrk="1" latinLnBrk="0" hangingPunct="1">
              <a:defRPr kumimoji="1" sz="3300" kern="1200">
                <a:solidFill>
                  <a:schemeClr val="tx1"/>
                </a:solidFill>
                <a:latin typeface="Times New Roman" pitchFamily="18" charset="0"/>
                <a:ea typeface="ＭＳ Ｐゴシック" charset="-128"/>
                <a:cs typeface="+mn-cs"/>
              </a:defRPr>
            </a:lvl7pPr>
            <a:lvl8pPr marL="3197909" algn="l" defTabSz="913689" rtl="0" eaLnBrk="1" latinLnBrk="0" hangingPunct="1">
              <a:defRPr kumimoji="1" sz="3300" kern="1200">
                <a:solidFill>
                  <a:schemeClr val="tx1"/>
                </a:solidFill>
                <a:latin typeface="Times New Roman" pitchFamily="18" charset="0"/>
                <a:ea typeface="ＭＳ Ｐゴシック" charset="-128"/>
                <a:cs typeface="+mn-cs"/>
              </a:defRPr>
            </a:lvl8pPr>
            <a:lvl9pPr marL="3654753" algn="l" defTabSz="913689" rtl="0" eaLnBrk="1" latinLnBrk="0" hangingPunct="1">
              <a:defRPr kumimoji="1" sz="3300" kern="1200">
                <a:solidFill>
                  <a:schemeClr val="tx1"/>
                </a:solidFill>
                <a:latin typeface="Times New Roman" pitchFamily="18" charset="0"/>
                <a:ea typeface="ＭＳ Ｐゴシック" charset="-128"/>
                <a:cs typeface="+mn-cs"/>
              </a:defRPr>
            </a:lvl9pPr>
          </a:lstStyle>
          <a:p>
            <a:pPr algn="ctr"/>
            <a:fld id="{4AA6ADF0-769D-4873-8AA9-C112EFE600E3}" type="slidenum">
              <a:rPr lang="ja-JP" altLang="en-US" sz="2000" smtClean="0">
                <a:solidFill>
                  <a:prstClr val="black">
                    <a:tint val="75000"/>
                  </a:prstClr>
                </a:solidFill>
              </a:rPr>
              <a:pPr algn="ctr"/>
              <a:t>‹#›</a:t>
            </a:fld>
            <a:r>
              <a:rPr lang="en-US" altLang="ja-JP" dirty="0">
                <a:solidFill>
                  <a:prstClr val="black">
                    <a:tint val="75000"/>
                  </a:prstClr>
                </a:solidFill>
              </a:rPr>
              <a:t>/</a:t>
            </a:r>
            <a:r>
              <a:rPr lang="en-US" altLang="ja-JP" sz="1400" dirty="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724483333"/>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044" y="279560"/>
            <a:ext cx="3138882" cy="1189756"/>
          </a:xfrm>
        </p:spPr>
        <p:txBody>
          <a:bodyPr anchor="b"/>
          <a:lstStyle>
            <a:lvl1pPr algn="l">
              <a:defRPr sz="2048" b="1"/>
            </a:lvl1pPr>
          </a:lstStyle>
          <a:p>
            <a:r>
              <a:rPr kumimoji="1" lang="ja-JP" altLang="en-US"/>
              <a:t>マスター タイトルの書式設定</a:t>
            </a:r>
          </a:p>
        </p:txBody>
      </p:sp>
      <p:sp>
        <p:nvSpPr>
          <p:cNvPr id="3" name="コンテンツ プレースホルダ 2"/>
          <p:cNvSpPr>
            <a:spLocks noGrp="1"/>
          </p:cNvSpPr>
          <p:nvPr>
            <p:ph idx="1"/>
          </p:nvPr>
        </p:nvSpPr>
        <p:spPr>
          <a:xfrm>
            <a:off x="3730217" y="279561"/>
            <a:ext cx="5333614" cy="5992667"/>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77044" y="1469317"/>
            <a:ext cx="3138882" cy="4802910"/>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D41420B6-E9CB-41A9-9FB9-5E160BED3234}"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26947873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8" y="4915059"/>
            <a:ext cx="5724525" cy="580251"/>
          </a:xfrm>
        </p:spPr>
        <p:txBody>
          <a:bodyPr anchor="b"/>
          <a:lstStyle>
            <a:lvl1pPr algn="l">
              <a:defRPr sz="2048" b="1"/>
            </a:lvl1pPr>
          </a:lstStyle>
          <a:p>
            <a:r>
              <a:rPr kumimoji="1" lang="ja-JP" altLang="en-US"/>
              <a:t>マスター タイトルの書式設定</a:t>
            </a:r>
          </a:p>
        </p:txBody>
      </p:sp>
      <p:sp>
        <p:nvSpPr>
          <p:cNvPr id="3" name="図プレースホルダ 2"/>
          <p:cNvSpPr>
            <a:spLocks noGrp="1"/>
          </p:cNvSpPr>
          <p:nvPr>
            <p:ph type="pic" idx="1"/>
          </p:nvPr>
        </p:nvSpPr>
        <p:spPr>
          <a:xfrm>
            <a:off x="1870078" y="627385"/>
            <a:ext cx="5724525" cy="4212908"/>
          </a:xfrm>
        </p:spPr>
        <p:txBody>
          <a:bodyPr/>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r>
              <a:rPr kumimoji="1" lang="ja-JP" altLang="en-US"/>
              <a:t>図を追加</a:t>
            </a:r>
          </a:p>
        </p:txBody>
      </p:sp>
      <p:sp>
        <p:nvSpPr>
          <p:cNvPr id="4" name="テキスト プレースホルダ 3"/>
          <p:cNvSpPr>
            <a:spLocks noGrp="1"/>
          </p:cNvSpPr>
          <p:nvPr>
            <p:ph type="body" sz="half" idx="2"/>
          </p:nvPr>
        </p:nvSpPr>
        <p:spPr>
          <a:xfrm>
            <a:off x="1870078" y="5495310"/>
            <a:ext cx="5724525" cy="824052"/>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932120E1-8A33-46AE-8027-4E43D731A345}"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3318955071"/>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C17A532-CC50-4397-B925-CB2ABB632224}"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2534058799"/>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7134" y="281187"/>
            <a:ext cx="2146697" cy="5991041"/>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77044" y="281187"/>
            <a:ext cx="6281076" cy="599104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C412745-6861-4CFB-B921-1398D980CBDA}"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532549580"/>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566" y="2181221"/>
            <a:ext cx="8109744" cy="150507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31131" y="3978857"/>
            <a:ext cx="6678613" cy="1794387"/>
          </a:xfrm>
        </p:spPr>
        <p:txBody>
          <a:bodyPr/>
          <a:lstStyle>
            <a:lvl1pPr marL="0" indent="0" algn="ctr">
              <a:buNone/>
              <a:defRPr>
                <a:solidFill>
                  <a:schemeClr val="tx1">
                    <a:tint val="75000"/>
                  </a:schemeClr>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097AAD44-4F2F-4D2E-B64C-C2DA0F8E03E7}"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847819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
        <p:nvSpPr>
          <p:cNvPr id="3" name="コンテンツ プレースホルダ 2"/>
          <p:cNvSpPr>
            <a:spLocks noGrp="1"/>
          </p:cNvSpPr>
          <p:nvPr>
            <p:ph sz="half" idx="1"/>
          </p:nvPr>
        </p:nvSpPr>
        <p:spPr>
          <a:xfrm>
            <a:off x="638184" y="1446213"/>
            <a:ext cx="4086225" cy="4592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876810" y="1446213"/>
            <a:ext cx="4086225" cy="4592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D6268A5-95DF-4FCA-985E-04B34E73C82B}"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396232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3663" y="4511973"/>
            <a:ext cx="8109744" cy="1394550"/>
          </a:xfrm>
        </p:spPr>
        <p:txBody>
          <a:bodyPr anchor="t"/>
          <a:lstStyle>
            <a:lvl1pPr algn="l">
              <a:defRPr sz="4095"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753663" y="2976018"/>
            <a:ext cx="8109744" cy="1535955"/>
          </a:xfrm>
        </p:spPr>
        <p:txBody>
          <a:bodyPr anchor="b"/>
          <a:lstStyle>
            <a:lvl1pPr marL="0" indent="0">
              <a:buNone/>
              <a:defRPr sz="2048">
                <a:solidFill>
                  <a:schemeClr val="tx1">
                    <a:tint val="75000"/>
                  </a:schemeClr>
                </a:solidFill>
              </a:defRPr>
            </a:lvl1pPr>
            <a:lvl2pPr marL="468081" indent="0">
              <a:buNone/>
              <a:defRPr sz="1843">
                <a:solidFill>
                  <a:schemeClr val="tx1">
                    <a:tint val="75000"/>
                  </a:schemeClr>
                </a:solidFill>
              </a:defRPr>
            </a:lvl2pPr>
            <a:lvl3pPr marL="936163" indent="0">
              <a:buNone/>
              <a:defRPr sz="1638">
                <a:solidFill>
                  <a:schemeClr val="tx1">
                    <a:tint val="75000"/>
                  </a:schemeClr>
                </a:solidFill>
              </a:defRPr>
            </a:lvl3pPr>
            <a:lvl4pPr marL="1404244" indent="0">
              <a:buNone/>
              <a:defRPr sz="1433">
                <a:solidFill>
                  <a:schemeClr val="tx1">
                    <a:tint val="75000"/>
                  </a:schemeClr>
                </a:solidFill>
              </a:defRPr>
            </a:lvl4pPr>
            <a:lvl5pPr marL="1872325" indent="0">
              <a:buNone/>
              <a:defRPr sz="1433">
                <a:solidFill>
                  <a:schemeClr val="tx1">
                    <a:tint val="75000"/>
                  </a:schemeClr>
                </a:solidFill>
              </a:defRPr>
            </a:lvl5pPr>
            <a:lvl6pPr marL="2340407" indent="0">
              <a:buNone/>
              <a:defRPr sz="1433">
                <a:solidFill>
                  <a:schemeClr val="tx1">
                    <a:tint val="75000"/>
                  </a:schemeClr>
                </a:solidFill>
              </a:defRPr>
            </a:lvl6pPr>
            <a:lvl7pPr marL="2808488" indent="0">
              <a:buNone/>
              <a:defRPr sz="1433">
                <a:solidFill>
                  <a:schemeClr val="tx1">
                    <a:tint val="75000"/>
                  </a:schemeClr>
                </a:solidFill>
              </a:defRPr>
            </a:lvl7pPr>
            <a:lvl8pPr marL="3276570" indent="0">
              <a:buNone/>
              <a:defRPr sz="1433">
                <a:solidFill>
                  <a:schemeClr val="tx1">
                    <a:tint val="75000"/>
                  </a:schemeClr>
                </a:solidFill>
              </a:defRPr>
            </a:lvl8pPr>
            <a:lvl9pPr marL="3744651" indent="0">
              <a:buNone/>
              <a:defRPr sz="14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58704703-04BE-4E60-8181-1C95650970D8}"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0512702"/>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77044"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849945"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BAC651EB-DAD7-4959-9907-0B4B84891E43}"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1974944"/>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477044" y="1571714"/>
            <a:ext cx="4215543"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477044" y="2226730"/>
            <a:ext cx="4215543"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846633" y="1571714"/>
            <a:ext cx="4217199"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4846633" y="2226730"/>
            <a:ext cx="4217199"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39777BF8-75DC-44EC-8DE8-2AC65FACBB84}"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018786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1A3C1E19-13FC-41BB-85FB-E7914662991C}"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408337"/>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FEDAA27-998B-4A57-938E-3776FEE0B629}"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a:xfrm>
            <a:off x="6066581" y="6539505"/>
            <a:ext cx="3021277" cy="373831"/>
          </a:xfrm>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a:xfrm>
            <a:off x="3762325" y="6647682"/>
            <a:ext cx="2226204" cy="373831"/>
          </a:xfrm>
        </p:spPr>
        <p:txBody>
          <a:bodyPr/>
          <a:lstStyle>
            <a:lvl1pPr>
              <a:defRPr sz="1800"/>
            </a:lvl1pPr>
          </a:lstStyle>
          <a:p>
            <a:pPr algn="ctr"/>
            <a:fld id="{4AA6ADF0-769D-4873-8AA9-C112EFE600E3}" type="slidenum">
              <a:rPr lang="ja-JP" altLang="en-US" sz="2000" smtClean="0">
                <a:solidFill>
                  <a:prstClr val="black">
                    <a:tint val="75000"/>
                  </a:prstClr>
                </a:solidFill>
              </a:rPr>
              <a:pPr algn="ctr"/>
              <a:t>‹#›</a:t>
            </a:fld>
            <a:r>
              <a:rPr lang="en-US" altLang="ja-JP" dirty="0">
                <a:solidFill>
                  <a:prstClr val="black">
                    <a:tint val="75000"/>
                  </a:prstClr>
                </a:solidFill>
              </a:rPr>
              <a:t>/</a:t>
            </a:r>
            <a:r>
              <a:rPr lang="en-US" altLang="ja-JP" sz="1200" dirty="0">
                <a:solidFill>
                  <a:prstClr val="black">
                    <a:tint val="75000"/>
                  </a:prstClr>
                </a:solidFill>
              </a:rPr>
              <a:t>64</a:t>
            </a:r>
          </a:p>
        </p:txBody>
      </p:sp>
    </p:spTree>
    <p:extLst>
      <p:ext uri="{BB962C8B-B14F-4D97-AF65-F5344CB8AC3E}">
        <p14:creationId xmlns:p14="http://schemas.microsoft.com/office/powerpoint/2010/main" val="381815461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044" y="279560"/>
            <a:ext cx="3138882" cy="1189756"/>
          </a:xfrm>
        </p:spPr>
        <p:txBody>
          <a:bodyPr anchor="b"/>
          <a:lstStyle>
            <a:lvl1pPr algn="l">
              <a:defRPr sz="2048" b="1"/>
            </a:lvl1pPr>
          </a:lstStyle>
          <a:p>
            <a:r>
              <a:rPr kumimoji="1" lang="ja-JP" altLang="en-US"/>
              <a:t>マスター タイトルの書式設定</a:t>
            </a:r>
          </a:p>
        </p:txBody>
      </p:sp>
      <p:sp>
        <p:nvSpPr>
          <p:cNvPr id="3" name="コンテンツ プレースホルダ 2"/>
          <p:cNvSpPr>
            <a:spLocks noGrp="1"/>
          </p:cNvSpPr>
          <p:nvPr>
            <p:ph idx="1"/>
          </p:nvPr>
        </p:nvSpPr>
        <p:spPr>
          <a:xfrm>
            <a:off x="3730217" y="279561"/>
            <a:ext cx="5333614" cy="5992667"/>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77044" y="1469317"/>
            <a:ext cx="3138882" cy="4802910"/>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BA5B52CF-BF96-4B7F-AE44-7791EFE81B77}"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756774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8" y="4915059"/>
            <a:ext cx="5724525" cy="580251"/>
          </a:xfrm>
        </p:spPr>
        <p:txBody>
          <a:bodyPr anchor="b"/>
          <a:lstStyle>
            <a:lvl1pPr algn="l">
              <a:defRPr sz="2048" b="1"/>
            </a:lvl1pPr>
          </a:lstStyle>
          <a:p>
            <a:r>
              <a:rPr kumimoji="1" lang="ja-JP" altLang="en-US"/>
              <a:t>マスター タイトルの書式設定</a:t>
            </a:r>
          </a:p>
        </p:txBody>
      </p:sp>
      <p:sp>
        <p:nvSpPr>
          <p:cNvPr id="3" name="図プレースホルダ 2"/>
          <p:cNvSpPr>
            <a:spLocks noGrp="1"/>
          </p:cNvSpPr>
          <p:nvPr>
            <p:ph type="pic" idx="1"/>
          </p:nvPr>
        </p:nvSpPr>
        <p:spPr>
          <a:xfrm>
            <a:off x="1870078" y="627385"/>
            <a:ext cx="5724525" cy="4212908"/>
          </a:xfrm>
        </p:spPr>
        <p:txBody>
          <a:bodyPr/>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r>
              <a:rPr kumimoji="1" lang="ja-JP" altLang="en-US"/>
              <a:t>図を追加</a:t>
            </a:r>
          </a:p>
        </p:txBody>
      </p:sp>
      <p:sp>
        <p:nvSpPr>
          <p:cNvPr id="4" name="テキスト プレースホルダ 3"/>
          <p:cNvSpPr>
            <a:spLocks noGrp="1"/>
          </p:cNvSpPr>
          <p:nvPr>
            <p:ph type="body" sz="half" idx="2"/>
          </p:nvPr>
        </p:nvSpPr>
        <p:spPr>
          <a:xfrm>
            <a:off x="1870078" y="5495310"/>
            <a:ext cx="5724525" cy="824052"/>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5A98C5C3-3129-448E-8879-FEC0DFD497EF}"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0281418"/>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A6DEEB7-B66E-4386-A671-9525B54F4F26}"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9292712"/>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7134" y="281187"/>
            <a:ext cx="2146697" cy="5991041"/>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77044" y="281187"/>
            <a:ext cx="6281076" cy="599104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213232-B67E-4C13-BC70-F826A95086CF}"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05449"/>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77838" y="1571625"/>
            <a:ext cx="4214812" cy="655638"/>
          </a:xfrm>
        </p:spPr>
        <p:txBody>
          <a:bodyPr anchor="b"/>
          <a:lstStyle>
            <a:lvl1pPr marL="0" indent="0">
              <a:buNone/>
              <a:defRPr sz="2400" b="1"/>
            </a:lvl1pPr>
            <a:lvl2pPr marL="456846" indent="0">
              <a:buNone/>
              <a:defRPr sz="2000" b="1"/>
            </a:lvl2pPr>
            <a:lvl3pPr marL="913689" indent="0">
              <a:buNone/>
              <a:defRPr sz="1800" b="1"/>
            </a:lvl3pPr>
            <a:lvl4pPr marL="1370538" indent="0">
              <a:buNone/>
              <a:defRPr sz="1600" b="1"/>
            </a:lvl4pPr>
            <a:lvl5pPr marL="1827376" indent="0">
              <a:buNone/>
              <a:defRPr sz="1600" b="1"/>
            </a:lvl5pPr>
            <a:lvl6pPr marL="2284221" indent="0">
              <a:buNone/>
              <a:defRPr sz="1600" b="1"/>
            </a:lvl6pPr>
            <a:lvl7pPr marL="2741067" indent="0">
              <a:buNone/>
              <a:defRPr sz="1600" b="1"/>
            </a:lvl7pPr>
            <a:lvl8pPr marL="3197909" indent="0">
              <a:buNone/>
              <a:defRPr sz="1600" b="1"/>
            </a:lvl8pPr>
            <a:lvl9pPr marL="3654753"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77838" y="2227263"/>
            <a:ext cx="4214812" cy="4044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846638" y="1571625"/>
            <a:ext cx="4217987" cy="655638"/>
          </a:xfrm>
        </p:spPr>
        <p:txBody>
          <a:bodyPr anchor="b"/>
          <a:lstStyle>
            <a:lvl1pPr marL="0" indent="0">
              <a:buNone/>
              <a:defRPr sz="2400" b="1"/>
            </a:lvl1pPr>
            <a:lvl2pPr marL="456846" indent="0">
              <a:buNone/>
              <a:defRPr sz="2000" b="1"/>
            </a:lvl2pPr>
            <a:lvl3pPr marL="913689" indent="0">
              <a:buNone/>
              <a:defRPr sz="1800" b="1"/>
            </a:lvl3pPr>
            <a:lvl4pPr marL="1370538" indent="0">
              <a:buNone/>
              <a:defRPr sz="1600" b="1"/>
            </a:lvl4pPr>
            <a:lvl5pPr marL="1827376" indent="0">
              <a:buNone/>
              <a:defRPr sz="1600" b="1"/>
            </a:lvl5pPr>
            <a:lvl6pPr marL="2284221" indent="0">
              <a:buNone/>
              <a:defRPr sz="1600" b="1"/>
            </a:lvl6pPr>
            <a:lvl7pPr marL="2741067" indent="0">
              <a:buNone/>
              <a:defRPr sz="1600" b="1"/>
            </a:lvl7pPr>
            <a:lvl8pPr marL="3197909" indent="0">
              <a:buNone/>
              <a:defRPr sz="1600" b="1"/>
            </a:lvl8pPr>
            <a:lvl9pPr marL="3654753"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846638" y="2227263"/>
            <a:ext cx="4217987" cy="4044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transition spd="med">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15566" y="1149123"/>
            <a:ext cx="8109744" cy="2444527"/>
          </a:xfrm>
        </p:spPr>
        <p:txBody>
          <a:bodyPr anchor="b"/>
          <a:lstStyle>
            <a:lvl1pPr algn="ctr">
              <a:defRPr sz="6143"/>
            </a:lvl1pPr>
          </a:lstStyle>
          <a:p>
            <a:r>
              <a:rPr lang="ja-JP" altLang="en-US"/>
              <a:t>マスター タイトルの書式設定</a:t>
            </a:r>
            <a:endParaRPr lang="en-US" dirty="0"/>
          </a:p>
        </p:txBody>
      </p:sp>
      <p:sp>
        <p:nvSpPr>
          <p:cNvPr id="3" name="Subtitle 2"/>
          <p:cNvSpPr>
            <a:spLocks noGrp="1"/>
          </p:cNvSpPr>
          <p:nvPr>
            <p:ph type="subTitle" idx="1"/>
          </p:nvPr>
        </p:nvSpPr>
        <p:spPr>
          <a:xfrm>
            <a:off x="1192610" y="3687920"/>
            <a:ext cx="7155656" cy="1695240"/>
          </a:xfrm>
        </p:spPr>
        <p:txBody>
          <a:bodyPr/>
          <a:lstStyle>
            <a:lvl1pPr marL="0" indent="0" algn="ctr">
              <a:buNone/>
              <a:defRPr sz="2457"/>
            </a:lvl1pPr>
            <a:lvl2pPr marL="468081" indent="0" algn="ctr">
              <a:buNone/>
              <a:defRPr sz="2048"/>
            </a:lvl2pPr>
            <a:lvl3pPr marL="936163" indent="0" algn="ctr">
              <a:buNone/>
              <a:defRPr sz="1843"/>
            </a:lvl3pPr>
            <a:lvl4pPr marL="1404244" indent="0" algn="ctr">
              <a:buNone/>
              <a:defRPr sz="1638"/>
            </a:lvl4pPr>
            <a:lvl5pPr marL="1872325" indent="0" algn="ctr">
              <a:buNone/>
              <a:defRPr sz="1638"/>
            </a:lvl5pPr>
            <a:lvl6pPr marL="2340407" indent="0" algn="ctr">
              <a:buNone/>
              <a:defRPr sz="1638"/>
            </a:lvl6pPr>
            <a:lvl7pPr marL="2808488" indent="0" algn="ctr">
              <a:buNone/>
              <a:defRPr sz="1638"/>
            </a:lvl7pPr>
            <a:lvl8pPr marL="3276570" indent="0" algn="ctr">
              <a:buNone/>
              <a:defRPr sz="1638"/>
            </a:lvl8pPr>
            <a:lvl9pPr marL="3744651" indent="0" algn="ctr">
              <a:buNone/>
              <a:defRPr sz="163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C779267-2351-4FF1-8050-12A12A4002DE}" type="datetime1">
              <a:rPr kumimoji="1" lang="ja-JP" altLang="en-US" smtClean="0"/>
              <a:t>2019/10/7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3008524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D94810-CDED-439E-96FC-370E56B81F6C}" type="datetime1">
              <a:rPr kumimoji="1" lang="ja-JP" altLang="en-US" smtClean="0"/>
              <a:t>2019/10/7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2120070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50966" y="1750504"/>
            <a:ext cx="8229005" cy="2920754"/>
          </a:xfrm>
        </p:spPr>
        <p:txBody>
          <a:bodyPr anchor="b"/>
          <a:lstStyle>
            <a:lvl1pPr>
              <a:defRPr sz="614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0966" y="4698890"/>
            <a:ext cx="8229005" cy="1535955"/>
          </a:xfrm>
        </p:spPr>
        <p:txBody>
          <a:bodyPr/>
          <a:lstStyle>
            <a:lvl1pPr marL="0" indent="0">
              <a:buNone/>
              <a:defRPr sz="2457">
                <a:solidFill>
                  <a:schemeClr val="tx1"/>
                </a:solidFill>
              </a:defRPr>
            </a:lvl1pPr>
            <a:lvl2pPr marL="468081" indent="0">
              <a:buNone/>
              <a:defRPr sz="2048">
                <a:solidFill>
                  <a:schemeClr val="tx1">
                    <a:tint val="75000"/>
                  </a:schemeClr>
                </a:solidFill>
              </a:defRPr>
            </a:lvl2pPr>
            <a:lvl3pPr marL="936163" indent="0">
              <a:buNone/>
              <a:defRPr sz="1843">
                <a:solidFill>
                  <a:schemeClr val="tx1">
                    <a:tint val="75000"/>
                  </a:schemeClr>
                </a:solidFill>
              </a:defRPr>
            </a:lvl3pPr>
            <a:lvl4pPr marL="1404244" indent="0">
              <a:buNone/>
              <a:defRPr sz="1638">
                <a:solidFill>
                  <a:schemeClr val="tx1">
                    <a:tint val="75000"/>
                  </a:schemeClr>
                </a:solidFill>
              </a:defRPr>
            </a:lvl4pPr>
            <a:lvl5pPr marL="1872325" indent="0">
              <a:buNone/>
              <a:defRPr sz="1638">
                <a:solidFill>
                  <a:schemeClr val="tx1">
                    <a:tint val="75000"/>
                  </a:schemeClr>
                </a:solidFill>
              </a:defRPr>
            </a:lvl5pPr>
            <a:lvl6pPr marL="2340407" indent="0">
              <a:buNone/>
              <a:defRPr sz="1638">
                <a:solidFill>
                  <a:schemeClr val="tx1">
                    <a:tint val="75000"/>
                  </a:schemeClr>
                </a:solidFill>
              </a:defRPr>
            </a:lvl6pPr>
            <a:lvl7pPr marL="2808488" indent="0">
              <a:buNone/>
              <a:defRPr sz="1638">
                <a:solidFill>
                  <a:schemeClr val="tx1">
                    <a:tint val="75000"/>
                  </a:schemeClr>
                </a:solidFill>
              </a:defRPr>
            </a:lvl7pPr>
            <a:lvl8pPr marL="3276570" indent="0">
              <a:buNone/>
              <a:defRPr sz="1638">
                <a:solidFill>
                  <a:schemeClr val="tx1">
                    <a:tint val="75000"/>
                  </a:schemeClr>
                </a:solidFill>
              </a:defRPr>
            </a:lvl8pPr>
            <a:lvl9pPr marL="3744651" indent="0">
              <a:buNone/>
              <a:defRPr sz="16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EA4C0BD-E72D-403F-9FC8-D2F65098EF61}" type="datetime1">
              <a:rPr kumimoji="1" lang="ja-JP" altLang="en-US" smtClean="0"/>
              <a:t>2019/10/7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3205197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55935" y="1869153"/>
            <a:ext cx="4054872" cy="44550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30068" y="1869153"/>
            <a:ext cx="4054872" cy="44550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5E19B58-898D-4D31-B088-8F2A5A464FE9}" type="datetime1">
              <a:rPr kumimoji="1" lang="ja-JP" altLang="en-US" smtClean="0"/>
              <a:t>2019/10/7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1762626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57178" y="373832"/>
            <a:ext cx="8229005" cy="135716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57179" y="1721247"/>
            <a:ext cx="4036237" cy="84355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lang="ja-JP" altLang="en-US"/>
              <a:t>マスター テキストの書式設定</a:t>
            </a:r>
          </a:p>
        </p:txBody>
      </p:sp>
      <p:sp>
        <p:nvSpPr>
          <p:cNvPr id="4" name="Content Placeholder 3"/>
          <p:cNvSpPr>
            <a:spLocks noGrp="1"/>
          </p:cNvSpPr>
          <p:nvPr>
            <p:ph sz="half" idx="2"/>
          </p:nvPr>
        </p:nvSpPr>
        <p:spPr>
          <a:xfrm>
            <a:off x="657179" y="2564803"/>
            <a:ext cx="4036237" cy="3772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30068" y="1721247"/>
            <a:ext cx="4056115" cy="84355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lang="ja-JP" altLang="en-US"/>
              <a:t>マスター テキストの書式設定</a:t>
            </a:r>
          </a:p>
        </p:txBody>
      </p:sp>
      <p:sp>
        <p:nvSpPr>
          <p:cNvPr id="6" name="Content Placeholder 5"/>
          <p:cNvSpPr>
            <a:spLocks noGrp="1"/>
          </p:cNvSpPr>
          <p:nvPr>
            <p:ph sz="quarter" idx="4"/>
          </p:nvPr>
        </p:nvSpPr>
        <p:spPr>
          <a:xfrm>
            <a:off x="4830068" y="2564803"/>
            <a:ext cx="4056115" cy="3772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386931-E81D-48DE-BC0F-94C60B7CD981}" type="datetime1">
              <a:rPr kumimoji="1" lang="ja-JP" altLang="en-US" smtClean="0"/>
              <a:t>2019/10/7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2356937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5582EE-36F3-4B8E-B168-C6714ECC7580}" type="datetime1">
              <a:rPr kumimoji="1" lang="ja-JP" altLang="en-US" smtClean="0"/>
              <a:t>2019/10/7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1341176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9B833-2D55-4AD6-A0A5-1082163228F7}" type="datetime1">
              <a:rPr kumimoji="1" lang="ja-JP" altLang="en-US" smtClean="0"/>
              <a:t>2019/10/7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2018552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57178" y="468101"/>
            <a:ext cx="3077181" cy="1638353"/>
          </a:xfrm>
        </p:spPr>
        <p:txBody>
          <a:bodyPr anchor="b"/>
          <a:lstStyle>
            <a:lvl1pPr>
              <a:defRPr sz="3276"/>
            </a:lvl1pPr>
          </a:lstStyle>
          <a:p>
            <a:r>
              <a:rPr lang="ja-JP" altLang="en-US"/>
              <a:t>マスター タイトルの書式設定</a:t>
            </a:r>
            <a:endParaRPr lang="en-US" dirty="0"/>
          </a:p>
        </p:txBody>
      </p:sp>
      <p:sp>
        <p:nvSpPr>
          <p:cNvPr id="3" name="Content Placeholder 2"/>
          <p:cNvSpPr>
            <a:spLocks noGrp="1"/>
          </p:cNvSpPr>
          <p:nvPr>
            <p:ph idx="1"/>
          </p:nvPr>
        </p:nvSpPr>
        <p:spPr>
          <a:xfrm>
            <a:off x="4056115" y="1010969"/>
            <a:ext cx="4830068" cy="4989825"/>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57178" y="2106454"/>
            <a:ext cx="3077181" cy="3902466"/>
          </a:xfrm>
        </p:spPr>
        <p:txBody>
          <a:bodyPr/>
          <a:lstStyle>
            <a:lvl1pPr marL="0" indent="0">
              <a:buNone/>
              <a:defRPr sz="1638"/>
            </a:lvl1pPr>
            <a:lvl2pPr marL="468081" indent="0">
              <a:buNone/>
              <a:defRPr sz="1433"/>
            </a:lvl2pPr>
            <a:lvl3pPr marL="936163" indent="0">
              <a:buNone/>
              <a:defRPr sz="1229"/>
            </a:lvl3pPr>
            <a:lvl4pPr marL="1404244" indent="0">
              <a:buNone/>
              <a:defRPr sz="1024"/>
            </a:lvl4pPr>
            <a:lvl5pPr marL="1872325" indent="0">
              <a:buNone/>
              <a:defRPr sz="1024"/>
            </a:lvl5pPr>
            <a:lvl6pPr marL="2340407" indent="0">
              <a:buNone/>
              <a:defRPr sz="1024"/>
            </a:lvl6pPr>
            <a:lvl7pPr marL="2808488" indent="0">
              <a:buNone/>
              <a:defRPr sz="1024"/>
            </a:lvl7pPr>
            <a:lvl8pPr marL="3276570" indent="0">
              <a:buNone/>
              <a:defRPr sz="1024"/>
            </a:lvl8pPr>
            <a:lvl9pPr marL="3744651" indent="0">
              <a:buNone/>
              <a:defRPr sz="102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DDD42A-14D5-428A-B43F-BABD8A23ED41}" type="datetime1">
              <a:rPr kumimoji="1" lang="ja-JP" altLang="en-US" smtClean="0"/>
              <a:t>2019/10/7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3028818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57178" y="468101"/>
            <a:ext cx="3077181" cy="1638353"/>
          </a:xfrm>
        </p:spPr>
        <p:txBody>
          <a:bodyPr anchor="b"/>
          <a:lstStyle>
            <a:lvl1pPr>
              <a:defRPr sz="327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056115" y="1010969"/>
            <a:ext cx="4830068" cy="4989825"/>
          </a:xfrm>
        </p:spPr>
        <p:txBody>
          <a:bodyPr anchor="t"/>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r>
              <a:rPr lang="ja-JP" altLang="en-US"/>
              <a:t>図を追加</a:t>
            </a:r>
            <a:endParaRPr lang="en-US" dirty="0"/>
          </a:p>
        </p:txBody>
      </p:sp>
      <p:sp>
        <p:nvSpPr>
          <p:cNvPr id="4" name="Text Placeholder 3"/>
          <p:cNvSpPr>
            <a:spLocks noGrp="1"/>
          </p:cNvSpPr>
          <p:nvPr>
            <p:ph type="body" sz="half" idx="2"/>
          </p:nvPr>
        </p:nvSpPr>
        <p:spPr>
          <a:xfrm>
            <a:off x="657178" y="2106454"/>
            <a:ext cx="3077181" cy="3902466"/>
          </a:xfrm>
        </p:spPr>
        <p:txBody>
          <a:bodyPr/>
          <a:lstStyle>
            <a:lvl1pPr marL="0" indent="0">
              <a:buNone/>
              <a:defRPr sz="1638"/>
            </a:lvl1pPr>
            <a:lvl2pPr marL="468081" indent="0">
              <a:buNone/>
              <a:defRPr sz="1433"/>
            </a:lvl2pPr>
            <a:lvl3pPr marL="936163" indent="0">
              <a:buNone/>
              <a:defRPr sz="1229"/>
            </a:lvl3pPr>
            <a:lvl4pPr marL="1404244" indent="0">
              <a:buNone/>
              <a:defRPr sz="1024"/>
            </a:lvl4pPr>
            <a:lvl5pPr marL="1872325" indent="0">
              <a:buNone/>
              <a:defRPr sz="1024"/>
            </a:lvl5pPr>
            <a:lvl6pPr marL="2340407" indent="0">
              <a:buNone/>
              <a:defRPr sz="1024"/>
            </a:lvl6pPr>
            <a:lvl7pPr marL="2808488" indent="0">
              <a:buNone/>
              <a:defRPr sz="1024"/>
            </a:lvl7pPr>
            <a:lvl8pPr marL="3276570" indent="0">
              <a:buNone/>
              <a:defRPr sz="1024"/>
            </a:lvl8pPr>
            <a:lvl9pPr marL="3744651" indent="0">
              <a:buNone/>
              <a:defRPr sz="102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A8B702D-7A54-4A9A-8ED0-B4F4E905DDB7}" type="datetime1">
              <a:rPr kumimoji="1" lang="ja-JP" altLang="en-US" smtClean="0"/>
              <a:t>2019/10/7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3238795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7C5E8-7CCC-4736-8886-AA5237C17983}" type="datetime1">
              <a:rPr kumimoji="1" lang="ja-JP" altLang="en-US" smtClean="0"/>
              <a:t>2019/10/7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288788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7"/>
            <a:ext cx="8586788" cy="1169987"/>
          </a:xfrm>
          <a:prstGeom prst="rect">
            <a:avLst/>
          </a:prstGeom>
        </p:spPr>
        <p:txBody>
          <a:bodyPr lIns="91369" tIns="45684" rIns="91369" bIns="45684"/>
          <a:lstStyle/>
          <a:p>
            <a:r>
              <a:rPr lang="ja-JP" altLang="en-US"/>
              <a:t>マスタ タイトルの書式設定</a:t>
            </a:r>
          </a:p>
        </p:txBody>
      </p:sp>
    </p:spTree>
  </p:cSld>
  <p:clrMapOvr>
    <a:masterClrMapping/>
  </p:clrMapOvr>
  <p:transition spd="med">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7689" y="373830"/>
            <a:ext cx="2057251" cy="595040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5935" y="373830"/>
            <a:ext cx="6052493" cy="595040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F3C57E5-EFB6-4B11-B3C2-D1E8D88735A0}" type="datetime1">
              <a:rPr kumimoji="1" lang="ja-JP" altLang="en-US" smtClean="0"/>
              <a:t>2019/10/7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30121593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566" y="2181221"/>
            <a:ext cx="8109744" cy="150507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31131" y="3978857"/>
            <a:ext cx="6678613" cy="1794387"/>
          </a:xfrm>
        </p:spPr>
        <p:txBody>
          <a:bodyPr/>
          <a:lstStyle>
            <a:lvl1pPr marL="0" indent="0" algn="ctr">
              <a:buNone/>
              <a:defRPr>
                <a:solidFill>
                  <a:schemeClr val="tx1">
                    <a:tint val="75000"/>
                  </a:schemeClr>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DAC4F798-50A5-4878-922B-8DDD0703E99F}"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5105996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C96E68B-28B4-4E30-82F2-2F1726D02FA6}"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1136642"/>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3663" y="4511973"/>
            <a:ext cx="8109744" cy="1394550"/>
          </a:xfrm>
        </p:spPr>
        <p:txBody>
          <a:bodyPr anchor="t"/>
          <a:lstStyle>
            <a:lvl1pPr algn="l">
              <a:defRPr sz="4095"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753663" y="2976018"/>
            <a:ext cx="8109744" cy="1535955"/>
          </a:xfrm>
        </p:spPr>
        <p:txBody>
          <a:bodyPr anchor="b"/>
          <a:lstStyle>
            <a:lvl1pPr marL="0" indent="0">
              <a:buNone/>
              <a:defRPr sz="2048">
                <a:solidFill>
                  <a:schemeClr val="tx1">
                    <a:tint val="75000"/>
                  </a:schemeClr>
                </a:solidFill>
              </a:defRPr>
            </a:lvl1pPr>
            <a:lvl2pPr marL="468081" indent="0">
              <a:buNone/>
              <a:defRPr sz="1843">
                <a:solidFill>
                  <a:schemeClr val="tx1">
                    <a:tint val="75000"/>
                  </a:schemeClr>
                </a:solidFill>
              </a:defRPr>
            </a:lvl2pPr>
            <a:lvl3pPr marL="936163" indent="0">
              <a:buNone/>
              <a:defRPr sz="1638">
                <a:solidFill>
                  <a:schemeClr val="tx1">
                    <a:tint val="75000"/>
                  </a:schemeClr>
                </a:solidFill>
              </a:defRPr>
            </a:lvl3pPr>
            <a:lvl4pPr marL="1404244" indent="0">
              <a:buNone/>
              <a:defRPr sz="1433">
                <a:solidFill>
                  <a:schemeClr val="tx1">
                    <a:tint val="75000"/>
                  </a:schemeClr>
                </a:solidFill>
              </a:defRPr>
            </a:lvl4pPr>
            <a:lvl5pPr marL="1872325" indent="0">
              <a:buNone/>
              <a:defRPr sz="1433">
                <a:solidFill>
                  <a:schemeClr val="tx1">
                    <a:tint val="75000"/>
                  </a:schemeClr>
                </a:solidFill>
              </a:defRPr>
            </a:lvl5pPr>
            <a:lvl6pPr marL="2340407" indent="0">
              <a:buNone/>
              <a:defRPr sz="1433">
                <a:solidFill>
                  <a:schemeClr val="tx1">
                    <a:tint val="75000"/>
                  </a:schemeClr>
                </a:solidFill>
              </a:defRPr>
            </a:lvl6pPr>
            <a:lvl7pPr marL="2808488" indent="0">
              <a:buNone/>
              <a:defRPr sz="1433">
                <a:solidFill>
                  <a:schemeClr val="tx1">
                    <a:tint val="75000"/>
                  </a:schemeClr>
                </a:solidFill>
              </a:defRPr>
            </a:lvl7pPr>
            <a:lvl8pPr marL="3276570" indent="0">
              <a:buNone/>
              <a:defRPr sz="1433">
                <a:solidFill>
                  <a:schemeClr val="tx1">
                    <a:tint val="75000"/>
                  </a:schemeClr>
                </a:solidFill>
              </a:defRPr>
            </a:lvl8pPr>
            <a:lvl9pPr marL="3744651" indent="0">
              <a:buNone/>
              <a:defRPr sz="14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C8506A12-CAB8-4263-B9C7-402BC8086355}"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4852184"/>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77044"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849945"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5068448E-40FB-4602-A784-6506E6ED4DB7}"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1478199"/>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477044" y="1571714"/>
            <a:ext cx="4215543"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477044" y="2226730"/>
            <a:ext cx="4215543"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846633" y="1571714"/>
            <a:ext cx="4217199"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4846633" y="2226730"/>
            <a:ext cx="4217199"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28A0EF2-1D7F-485F-9479-BB8196F195EF}"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75495236"/>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781EF39B-7A33-4B72-96F0-F887DDAC292C}"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8132800"/>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246DA20-D295-408F-8A1B-76FCD630DE1B}"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a:xfrm>
            <a:off x="6066581" y="6539505"/>
            <a:ext cx="3021277" cy="373831"/>
          </a:xfrm>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a:xfrm>
            <a:off x="3762325" y="6647682"/>
            <a:ext cx="2226204" cy="373831"/>
          </a:xfrm>
        </p:spPr>
        <p:txBody>
          <a:bodyPr/>
          <a:lstStyle>
            <a:lvl1pPr>
              <a:defRPr sz="1800"/>
            </a:lvl1pPr>
          </a:lstStyle>
          <a:p>
            <a:pPr algn="ctr"/>
            <a:fld id="{4AA6ADF0-769D-4873-8AA9-C112EFE600E3}" type="slidenum">
              <a:rPr lang="ja-JP" altLang="en-US" sz="2000" smtClean="0">
                <a:solidFill>
                  <a:prstClr val="black">
                    <a:tint val="75000"/>
                  </a:prstClr>
                </a:solidFill>
              </a:rPr>
              <a:pPr algn="ctr"/>
              <a:t>‹#›</a:t>
            </a:fld>
            <a:r>
              <a:rPr lang="en-US" altLang="ja-JP" dirty="0">
                <a:solidFill>
                  <a:prstClr val="black">
                    <a:tint val="75000"/>
                  </a:prstClr>
                </a:solidFill>
              </a:rPr>
              <a:t>/</a:t>
            </a:r>
            <a:r>
              <a:rPr lang="en-US" altLang="ja-JP" sz="1100" dirty="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240224384"/>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044" y="279560"/>
            <a:ext cx="3138882" cy="1189756"/>
          </a:xfrm>
        </p:spPr>
        <p:txBody>
          <a:bodyPr anchor="b"/>
          <a:lstStyle>
            <a:lvl1pPr algn="l">
              <a:defRPr sz="2048" b="1"/>
            </a:lvl1pPr>
          </a:lstStyle>
          <a:p>
            <a:r>
              <a:rPr kumimoji="1" lang="ja-JP" altLang="en-US"/>
              <a:t>マスター タイトルの書式設定</a:t>
            </a:r>
          </a:p>
        </p:txBody>
      </p:sp>
      <p:sp>
        <p:nvSpPr>
          <p:cNvPr id="3" name="コンテンツ プレースホルダ 2"/>
          <p:cNvSpPr>
            <a:spLocks noGrp="1"/>
          </p:cNvSpPr>
          <p:nvPr>
            <p:ph idx="1"/>
          </p:nvPr>
        </p:nvSpPr>
        <p:spPr>
          <a:xfrm>
            <a:off x="3730217" y="279561"/>
            <a:ext cx="5333614" cy="5992667"/>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77044" y="1469317"/>
            <a:ext cx="3138882" cy="4802910"/>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4F9DC139-9053-443F-9525-A81C5A10A9CD}"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861900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8" y="4915059"/>
            <a:ext cx="5724525" cy="580251"/>
          </a:xfrm>
        </p:spPr>
        <p:txBody>
          <a:bodyPr anchor="b"/>
          <a:lstStyle>
            <a:lvl1pPr algn="l">
              <a:defRPr sz="2048" b="1"/>
            </a:lvl1pPr>
          </a:lstStyle>
          <a:p>
            <a:r>
              <a:rPr kumimoji="1" lang="ja-JP" altLang="en-US"/>
              <a:t>マスター タイトルの書式設定</a:t>
            </a:r>
          </a:p>
        </p:txBody>
      </p:sp>
      <p:sp>
        <p:nvSpPr>
          <p:cNvPr id="3" name="図プレースホルダ 2"/>
          <p:cNvSpPr>
            <a:spLocks noGrp="1"/>
          </p:cNvSpPr>
          <p:nvPr>
            <p:ph type="pic" idx="1"/>
          </p:nvPr>
        </p:nvSpPr>
        <p:spPr>
          <a:xfrm>
            <a:off x="1870078" y="627385"/>
            <a:ext cx="5724525" cy="4212908"/>
          </a:xfrm>
        </p:spPr>
        <p:txBody>
          <a:bodyPr/>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r>
              <a:rPr kumimoji="1" lang="ja-JP" altLang="en-US"/>
              <a:t>図を追加</a:t>
            </a:r>
          </a:p>
        </p:txBody>
      </p:sp>
      <p:sp>
        <p:nvSpPr>
          <p:cNvPr id="4" name="テキスト プレースホルダ 3"/>
          <p:cNvSpPr>
            <a:spLocks noGrp="1"/>
          </p:cNvSpPr>
          <p:nvPr>
            <p:ph type="body" sz="half" idx="2"/>
          </p:nvPr>
        </p:nvSpPr>
        <p:spPr>
          <a:xfrm>
            <a:off x="1870078" y="5495310"/>
            <a:ext cx="5724525" cy="824052"/>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247C007B-6199-4BD5-83E6-7F88801FEFF6}"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25957833"/>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spd="med">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BDA41AF-3773-4587-AB49-4B658C73531A}"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1681682"/>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7134" y="281187"/>
            <a:ext cx="2146697" cy="5991041"/>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77044" y="281187"/>
            <a:ext cx="6281076" cy="599104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0AC70F5-5EC3-4ED0-8FE6-C0DE94E9D22F}"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5252761"/>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5566" y="2181221"/>
            <a:ext cx="8109744" cy="150507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31131" y="3978857"/>
            <a:ext cx="6678613" cy="1794387"/>
          </a:xfrm>
        </p:spPr>
        <p:txBody>
          <a:bodyPr/>
          <a:lstStyle>
            <a:lvl1pPr marL="0" indent="0" algn="ctr">
              <a:buNone/>
              <a:defRPr>
                <a:solidFill>
                  <a:schemeClr val="tx1">
                    <a:tint val="75000"/>
                  </a:schemeClr>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F33CC2CC-D42A-4A42-A80E-540485D5216E}"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a:xfrm>
            <a:off x="6519598" y="6640749"/>
            <a:ext cx="3021277" cy="373831"/>
          </a:xfrm>
        </p:spPr>
        <p:txBody>
          <a:bodyPr/>
          <a:lstStyle/>
          <a:p>
            <a:endParaRPr kumimoji="1" lang="ja-JP" altLang="en-US" dirty="0"/>
          </a:p>
        </p:txBody>
      </p:sp>
      <p:sp>
        <p:nvSpPr>
          <p:cNvPr id="6" name="スライド番号プレースホルダ 5"/>
          <p:cNvSpPr>
            <a:spLocks noGrp="1"/>
          </p:cNvSpPr>
          <p:nvPr>
            <p:ph type="sldNum" sz="quarter" idx="12"/>
          </p:nvPr>
        </p:nvSpPr>
        <p:spPr>
          <a:xfrm>
            <a:off x="3657336" y="6675720"/>
            <a:ext cx="2226204" cy="373831"/>
          </a:xfrm>
        </p:spPr>
        <p:txBody>
          <a:bodyPr/>
          <a:lstStyle>
            <a:lvl1pPr algn="ctr">
              <a:defRPr/>
            </a:lvl1pPr>
          </a:lstStyle>
          <a:p>
            <a:fld id="{AAA47230-BC94-4699-AE80-DE69233274E4}" type="slidenum">
              <a:rPr lang="ja-JP" altLang="en-US" sz="2048" b="1" smtClean="0"/>
              <a:pPr/>
              <a:t>‹#›</a:t>
            </a:fld>
            <a:r>
              <a:rPr lang="ja-JP" altLang="en-US" dirty="0"/>
              <a:t>／</a:t>
            </a:r>
            <a:r>
              <a:rPr lang="en-US" altLang="ja-JP" dirty="0"/>
              <a:t>43</a:t>
            </a:r>
            <a:endParaRPr lang="ja-JP" altLang="en-US" dirty="0"/>
          </a:p>
        </p:txBody>
      </p:sp>
    </p:spTree>
    <p:extLst>
      <p:ext uri="{BB962C8B-B14F-4D97-AF65-F5344CB8AC3E}">
        <p14:creationId xmlns:p14="http://schemas.microsoft.com/office/powerpoint/2010/main" val="2333005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19C4D9-7ABA-454C-B012-0917535BA62C}"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7"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16906613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53663" y="4511973"/>
            <a:ext cx="8109744" cy="1394550"/>
          </a:xfrm>
        </p:spPr>
        <p:txBody>
          <a:bodyPr anchor="t"/>
          <a:lstStyle>
            <a:lvl1pPr algn="l">
              <a:defRPr sz="4095"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753663" y="2976018"/>
            <a:ext cx="8109744" cy="1535955"/>
          </a:xfrm>
        </p:spPr>
        <p:txBody>
          <a:bodyPr anchor="b"/>
          <a:lstStyle>
            <a:lvl1pPr marL="0" indent="0">
              <a:buNone/>
              <a:defRPr sz="2048">
                <a:solidFill>
                  <a:schemeClr val="tx1">
                    <a:tint val="75000"/>
                  </a:schemeClr>
                </a:solidFill>
              </a:defRPr>
            </a:lvl1pPr>
            <a:lvl2pPr marL="468081" indent="0">
              <a:buNone/>
              <a:defRPr sz="1843">
                <a:solidFill>
                  <a:schemeClr val="tx1">
                    <a:tint val="75000"/>
                  </a:schemeClr>
                </a:solidFill>
              </a:defRPr>
            </a:lvl2pPr>
            <a:lvl3pPr marL="936163" indent="0">
              <a:buNone/>
              <a:defRPr sz="1638">
                <a:solidFill>
                  <a:schemeClr val="tx1">
                    <a:tint val="75000"/>
                  </a:schemeClr>
                </a:solidFill>
              </a:defRPr>
            </a:lvl3pPr>
            <a:lvl4pPr marL="1404244" indent="0">
              <a:buNone/>
              <a:defRPr sz="1433">
                <a:solidFill>
                  <a:schemeClr val="tx1">
                    <a:tint val="75000"/>
                  </a:schemeClr>
                </a:solidFill>
              </a:defRPr>
            </a:lvl4pPr>
            <a:lvl5pPr marL="1872325" indent="0">
              <a:buNone/>
              <a:defRPr sz="1433">
                <a:solidFill>
                  <a:schemeClr val="tx1">
                    <a:tint val="75000"/>
                  </a:schemeClr>
                </a:solidFill>
              </a:defRPr>
            </a:lvl5pPr>
            <a:lvl6pPr marL="2340407" indent="0">
              <a:buNone/>
              <a:defRPr sz="1433">
                <a:solidFill>
                  <a:schemeClr val="tx1">
                    <a:tint val="75000"/>
                  </a:schemeClr>
                </a:solidFill>
              </a:defRPr>
            </a:lvl6pPr>
            <a:lvl7pPr marL="2808488" indent="0">
              <a:buNone/>
              <a:defRPr sz="1433">
                <a:solidFill>
                  <a:schemeClr val="tx1">
                    <a:tint val="75000"/>
                  </a:schemeClr>
                </a:solidFill>
              </a:defRPr>
            </a:lvl7pPr>
            <a:lvl8pPr marL="3276570" indent="0">
              <a:buNone/>
              <a:defRPr sz="1433">
                <a:solidFill>
                  <a:schemeClr val="tx1">
                    <a:tint val="75000"/>
                  </a:schemeClr>
                </a:solidFill>
              </a:defRPr>
            </a:lvl8pPr>
            <a:lvl9pPr marL="3744651" indent="0">
              <a:buNone/>
              <a:defRPr sz="14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567D706A-D5D7-41A6-81AD-3C3031CFA907}"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7"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4070456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77044"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849945" y="1638354"/>
            <a:ext cx="4213886" cy="4633874"/>
          </a:xfrm>
        </p:spPr>
        <p:txBody>
          <a:bodyPr/>
          <a:lstStyle>
            <a:lvl1pPr>
              <a:defRPr sz="2867"/>
            </a:lvl1pPr>
            <a:lvl2pPr>
              <a:defRPr sz="2457"/>
            </a:lvl2pPr>
            <a:lvl3pPr>
              <a:defRPr sz="2048"/>
            </a:lvl3pPr>
            <a:lvl4pPr>
              <a:defRPr sz="1843"/>
            </a:lvl4pPr>
            <a:lvl5pPr>
              <a:defRPr sz="1843"/>
            </a:lvl5pPr>
            <a:lvl6pPr>
              <a:defRPr sz="1843"/>
            </a:lvl6pPr>
            <a:lvl7pPr>
              <a:defRPr sz="1843"/>
            </a:lvl7pPr>
            <a:lvl8pPr>
              <a:defRPr sz="1843"/>
            </a:lvl8pPr>
            <a:lvl9pPr>
              <a:defRPr sz="184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DFA414E-DF3A-4348-AAB0-AE06F6E14666}"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8"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3083904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477044" y="1571714"/>
            <a:ext cx="4215543"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477044" y="2226730"/>
            <a:ext cx="4215543"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846633" y="1571714"/>
            <a:ext cx="4217199" cy="655016"/>
          </a:xfrm>
        </p:spPr>
        <p:txBody>
          <a:bodyPr anchor="b"/>
          <a:lstStyle>
            <a:lvl1pPr marL="0" indent="0">
              <a:buNone/>
              <a:defRPr sz="2457" b="1"/>
            </a:lvl1pPr>
            <a:lvl2pPr marL="468081" indent="0">
              <a:buNone/>
              <a:defRPr sz="2048" b="1"/>
            </a:lvl2pPr>
            <a:lvl3pPr marL="936163" indent="0">
              <a:buNone/>
              <a:defRPr sz="1843" b="1"/>
            </a:lvl3pPr>
            <a:lvl4pPr marL="1404244" indent="0">
              <a:buNone/>
              <a:defRPr sz="1638" b="1"/>
            </a:lvl4pPr>
            <a:lvl5pPr marL="1872325" indent="0">
              <a:buNone/>
              <a:defRPr sz="1638" b="1"/>
            </a:lvl5pPr>
            <a:lvl6pPr marL="2340407" indent="0">
              <a:buNone/>
              <a:defRPr sz="1638" b="1"/>
            </a:lvl6pPr>
            <a:lvl7pPr marL="2808488" indent="0">
              <a:buNone/>
              <a:defRPr sz="1638" b="1"/>
            </a:lvl7pPr>
            <a:lvl8pPr marL="3276570" indent="0">
              <a:buNone/>
              <a:defRPr sz="1638" b="1"/>
            </a:lvl8pPr>
            <a:lvl9pPr marL="3744651" indent="0">
              <a:buNone/>
              <a:defRPr sz="1638"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4846633" y="2226730"/>
            <a:ext cx="4217199" cy="4045497"/>
          </a:xfrm>
        </p:spPr>
        <p:txBody>
          <a:bodyPr/>
          <a:lstStyle>
            <a:lvl1pPr>
              <a:defRPr sz="2457"/>
            </a:lvl1pPr>
            <a:lvl2pPr>
              <a:defRPr sz="2048"/>
            </a:lvl2pPr>
            <a:lvl3pPr>
              <a:defRPr sz="1843"/>
            </a:lvl3pPr>
            <a:lvl4pPr>
              <a:defRPr sz="1638"/>
            </a:lvl4pPr>
            <a:lvl5pPr>
              <a:defRPr sz="1638"/>
            </a:lvl5pPr>
            <a:lvl6pPr>
              <a:defRPr sz="1638"/>
            </a:lvl6pPr>
            <a:lvl7pPr>
              <a:defRPr sz="1638"/>
            </a:lvl7pPr>
            <a:lvl8pPr>
              <a:defRPr sz="1638"/>
            </a:lvl8pPr>
            <a:lvl9pPr>
              <a:defRPr sz="163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85B7F4C-B9F6-4792-A5DB-0795A7EA974A}" type="datetime1">
              <a:rPr kumimoji="1" lang="ja-JP" altLang="en-US" smtClean="0"/>
              <a:t>2019/10/7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10"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3566732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FA4F3F8A-57EA-444C-AB97-3B42CE1E5591}" type="datetime1">
              <a:rPr kumimoji="1" lang="ja-JP" altLang="en-US" smtClean="0"/>
              <a:t>2019/10/7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6"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2751191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3D8852-7A14-480F-83F1-12ECC2B83508}" type="datetime1">
              <a:rPr kumimoji="1" lang="ja-JP" altLang="en-US" smtClean="0"/>
              <a:t>2019/10/7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5"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dirty="0"/>
              <a:t>／</a:t>
            </a:r>
            <a:r>
              <a:rPr lang="en-US" altLang="ja-JP" sz="1229" dirty="0"/>
              <a:t>156</a:t>
            </a:r>
          </a:p>
        </p:txBody>
      </p:sp>
    </p:spTree>
    <p:extLst>
      <p:ext uri="{BB962C8B-B14F-4D97-AF65-F5344CB8AC3E}">
        <p14:creationId xmlns:p14="http://schemas.microsoft.com/office/powerpoint/2010/main" val="1090250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044" y="279560"/>
            <a:ext cx="3138882" cy="1189756"/>
          </a:xfrm>
        </p:spPr>
        <p:txBody>
          <a:bodyPr anchor="b"/>
          <a:lstStyle>
            <a:lvl1pPr algn="l">
              <a:defRPr sz="2048" b="1"/>
            </a:lvl1pPr>
          </a:lstStyle>
          <a:p>
            <a:r>
              <a:rPr kumimoji="1" lang="ja-JP" altLang="en-US"/>
              <a:t>マスター タイトルの書式設定</a:t>
            </a:r>
          </a:p>
        </p:txBody>
      </p:sp>
      <p:sp>
        <p:nvSpPr>
          <p:cNvPr id="3" name="コンテンツ プレースホルダ 2"/>
          <p:cNvSpPr>
            <a:spLocks noGrp="1"/>
          </p:cNvSpPr>
          <p:nvPr>
            <p:ph idx="1"/>
          </p:nvPr>
        </p:nvSpPr>
        <p:spPr>
          <a:xfrm>
            <a:off x="3730217" y="279561"/>
            <a:ext cx="5333614" cy="5992667"/>
          </a:xfrm>
        </p:spPr>
        <p:txBody>
          <a:bodyPr/>
          <a:lstStyle>
            <a:lvl1pPr>
              <a:defRPr sz="3276"/>
            </a:lvl1pPr>
            <a:lvl2pPr>
              <a:defRPr sz="2867"/>
            </a:lvl2pPr>
            <a:lvl3pPr>
              <a:defRPr sz="2457"/>
            </a:lvl3pPr>
            <a:lvl4pPr>
              <a:defRPr sz="2048"/>
            </a:lvl4pPr>
            <a:lvl5pPr>
              <a:defRPr sz="2048"/>
            </a:lvl5pPr>
            <a:lvl6pPr>
              <a:defRPr sz="2048"/>
            </a:lvl6pPr>
            <a:lvl7pPr>
              <a:defRPr sz="2048"/>
            </a:lvl7pPr>
            <a:lvl8pPr>
              <a:defRPr sz="2048"/>
            </a:lvl8pPr>
            <a:lvl9pPr>
              <a:defRPr sz="204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77044" y="1469317"/>
            <a:ext cx="3138882" cy="4802910"/>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2488EE0D-24AA-4818-B1C4-77B77D9756C5}"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8"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118241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7847" y="279400"/>
            <a:ext cx="3138487" cy="1190625"/>
          </a:xfrm>
          <a:prstGeom prst="rect">
            <a:avLst/>
          </a:prstGeom>
        </p:spPr>
        <p:txBody>
          <a:bodyPr lIns="91369" tIns="45684" rIns="91369" bIns="45684"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730625" y="279409"/>
            <a:ext cx="5334000" cy="5992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77847" y="1470025"/>
            <a:ext cx="3138487" cy="4802188"/>
          </a:xfrm>
        </p:spPr>
        <p:txBody>
          <a:bodyPr/>
          <a:lstStyle>
            <a:lvl1pPr marL="0" indent="0">
              <a:buNone/>
              <a:defRPr sz="1400"/>
            </a:lvl1pPr>
            <a:lvl2pPr marL="456846" indent="0">
              <a:buNone/>
              <a:defRPr sz="1200"/>
            </a:lvl2pPr>
            <a:lvl3pPr marL="913689" indent="0">
              <a:buNone/>
              <a:defRPr sz="1000"/>
            </a:lvl3pPr>
            <a:lvl4pPr marL="1370538" indent="0">
              <a:buNone/>
              <a:defRPr sz="900"/>
            </a:lvl4pPr>
            <a:lvl5pPr marL="1827376" indent="0">
              <a:buNone/>
              <a:defRPr sz="900"/>
            </a:lvl5pPr>
            <a:lvl6pPr marL="2284221" indent="0">
              <a:buNone/>
              <a:defRPr sz="900"/>
            </a:lvl6pPr>
            <a:lvl7pPr marL="2741067" indent="0">
              <a:buNone/>
              <a:defRPr sz="900"/>
            </a:lvl7pPr>
            <a:lvl8pPr marL="3197909" indent="0">
              <a:buNone/>
              <a:defRPr sz="900"/>
            </a:lvl8pPr>
            <a:lvl9pPr marL="3654753" indent="0">
              <a:buNone/>
              <a:defRPr sz="900"/>
            </a:lvl9pPr>
          </a:lstStyle>
          <a:p>
            <a:pPr lvl="0"/>
            <a:r>
              <a:rPr lang="ja-JP" altLang="en-US"/>
              <a:t>マスタ テキストの書式設定</a:t>
            </a:r>
          </a:p>
        </p:txBody>
      </p:sp>
    </p:spTree>
  </p:cSld>
  <p:clrMapOvr>
    <a:masterClrMapping/>
  </p:clrMapOvr>
  <p:transition spd="med">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8" y="4915059"/>
            <a:ext cx="5724525" cy="580251"/>
          </a:xfrm>
        </p:spPr>
        <p:txBody>
          <a:bodyPr anchor="b"/>
          <a:lstStyle>
            <a:lvl1pPr algn="l">
              <a:defRPr sz="2048" b="1"/>
            </a:lvl1pPr>
          </a:lstStyle>
          <a:p>
            <a:r>
              <a:rPr kumimoji="1" lang="ja-JP" altLang="en-US"/>
              <a:t>マスター タイトルの書式設定</a:t>
            </a:r>
          </a:p>
        </p:txBody>
      </p:sp>
      <p:sp>
        <p:nvSpPr>
          <p:cNvPr id="3" name="図プレースホルダ 2"/>
          <p:cNvSpPr>
            <a:spLocks noGrp="1"/>
          </p:cNvSpPr>
          <p:nvPr>
            <p:ph type="pic" idx="1"/>
          </p:nvPr>
        </p:nvSpPr>
        <p:spPr>
          <a:xfrm>
            <a:off x="1870078" y="627385"/>
            <a:ext cx="5724525" cy="4212908"/>
          </a:xfrm>
        </p:spPr>
        <p:txBody>
          <a:bodyPr/>
          <a:lstStyle>
            <a:lvl1pPr marL="0" indent="0">
              <a:buNone/>
              <a:defRPr sz="3276"/>
            </a:lvl1pPr>
            <a:lvl2pPr marL="468081" indent="0">
              <a:buNone/>
              <a:defRPr sz="2867"/>
            </a:lvl2pPr>
            <a:lvl3pPr marL="936163" indent="0">
              <a:buNone/>
              <a:defRPr sz="2457"/>
            </a:lvl3pPr>
            <a:lvl4pPr marL="1404244" indent="0">
              <a:buNone/>
              <a:defRPr sz="2048"/>
            </a:lvl4pPr>
            <a:lvl5pPr marL="1872325" indent="0">
              <a:buNone/>
              <a:defRPr sz="2048"/>
            </a:lvl5pPr>
            <a:lvl6pPr marL="2340407" indent="0">
              <a:buNone/>
              <a:defRPr sz="2048"/>
            </a:lvl6pPr>
            <a:lvl7pPr marL="2808488" indent="0">
              <a:buNone/>
              <a:defRPr sz="2048"/>
            </a:lvl7pPr>
            <a:lvl8pPr marL="3276570" indent="0">
              <a:buNone/>
              <a:defRPr sz="2048"/>
            </a:lvl8pPr>
            <a:lvl9pPr marL="3744651" indent="0">
              <a:buNone/>
              <a:defRPr sz="2048"/>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870078" y="5495310"/>
            <a:ext cx="5724525" cy="824052"/>
          </a:xfrm>
        </p:spPr>
        <p:txBody>
          <a:bodyPr/>
          <a:lstStyle>
            <a:lvl1pPr marL="0" indent="0">
              <a:buNone/>
              <a:defRPr sz="1433"/>
            </a:lvl1pPr>
            <a:lvl2pPr marL="468081" indent="0">
              <a:buNone/>
              <a:defRPr sz="1229"/>
            </a:lvl2pPr>
            <a:lvl3pPr marL="936163" indent="0">
              <a:buNone/>
              <a:defRPr sz="1024"/>
            </a:lvl3pPr>
            <a:lvl4pPr marL="1404244" indent="0">
              <a:buNone/>
              <a:defRPr sz="921"/>
            </a:lvl4pPr>
            <a:lvl5pPr marL="1872325" indent="0">
              <a:buNone/>
              <a:defRPr sz="921"/>
            </a:lvl5pPr>
            <a:lvl6pPr marL="2340407" indent="0">
              <a:buNone/>
              <a:defRPr sz="921"/>
            </a:lvl6pPr>
            <a:lvl7pPr marL="2808488" indent="0">
              <a:buNone/>
              <a:defRPr sz="921"/>
            </a:lvl7pPr>
            <a:lvl8pPr marL="3276570" indent="0">
              <a:buNone/>
              <a:defRPr sz="921"/>
            </a:lvl8pPr>
            <a:lvl9pPr marL="3744651" indent="0">
              <a:buNone/>
              <a:defRPr sz="921"/>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93362AB1-2BFB-4858-9DA0-B0CDA7503F78}" type="datetime1">
              <a:rPr kumimoji="1" lang="ja-JP" altLang="en-US" smtClean="0"/>
              <a:t>2019/10/7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8"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10118442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D2E6003-8CB1-4A5B-81C7-287F70291287}"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7"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17105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7134" y="281187"/>
            <a:ext cx="2146697" cy="5991041"/>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77044" y="281187"/>
            <a:ext cx="6281076" cy="599104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74B422C-F86D-481D-9B4B-286D2390CB15}"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AA47230-BC94-4699-AE80-DE69233274E4}" type="slidenum">
              <a:rPr kumimoji="1" lang="ja-JP" altLang="en-US" smtClean="0"/>
              <a:t>‹#›</a:t>
            </a:fld>
            <a:endParaRPr kumimoji="1" lang="ja-JP" altLang="en-US"/>
          </a:p>
        </p:txBody>
      </p:sp>
      <p:sp>
        <p:nvSpPr>
          <p:cNvPr id="7"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a:t>／</a:t>
            </a:r>
            <a:r>
              <a:rPr lang="en-US" altLang="ja-JP" sz="1229"/>
              <a:t>43</a:t>
            </a:r>
            <a:endParaRPr lang="ja-JP" altLang="en-US" sz="1229" dirty="0"/>
          </a:p>
        </p:txBody>
      </p:sp>
    </p:spTree>
    <p:extLst>
      <p:ext uri="{BB962C8B-B14F-4D97-AF65-F5344CB8AC3E}">
        <p14:creationId xmlns:p14="http://schemas.microsoft.com/office/powerpoint/2010/main" val="1489044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77838" y="280996"/>
            <a:ext cx="8586788" cy="1169987"/>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38183" y="1446221"/>
            <a:ext cx="4086225" cy="22193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876809" y="1446221"/>
            <a:ext cx="4086225" cy="22193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38183" y="3817946"/>
            <a:ext cx="4086225" cy="22209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876809" y="3817946"/>
            <a:ext cx="4086225" cy="22209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536967580"/>
      </p:ext>
    </p:extLst>
  </p:cSld>
  <p:clrMapOvr>
    <a:masterClrMapping/>
  </p:clrMapOvr>
  <p:transition spd="med">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6"/>
            <a:ext cx="8586788" cy="1169987"/>
          </a:xfrm>
          <a:prstGeom prst="rect">
            <a:avLst/>
          </a:prstGeom>
        </p:spPr>
        <p:txBody>
          <a:bodyPr/>
          <a:lstStyle/>
          <a:p>
            <a:r>
              <a:rPr lang="ja-JP" altLang="en-US"/>
              <a:t>マスタ タイトルの書式設定</a:t>
            </a:r>
          </a:p>
        </p:txBody>
      </p:sp>
      <p:sp>
        <p:nvSpPr>
          <p:cNvPr id="3" name="SmartArt プレースホルダ 2"/>
          <p:cNvSpPr>
            <a:spLocks noGrp="1"/>
          </p:cNvSpPr>
          <p:nvPr>
            <p:ph type="dgm" idx="1"/>
          </p:nvPr>
        </p:nvSpPr>
        <p:spPr>
          <a:xfrm>
            <a:off x="638175" y="1446213"/>
            <a:ext cx="8324850" cy="4592637"/>
          </a:xfrm>
        </p:spPr>
        <p:txBody>
          <a:bodyPr/>
          <a:lstStyle/>
          <a:p>
            <a:pPr lvl="0"/>
            <a:endParaRPr lang="ja-JP" altLang="en-US" noProof="0"/>
          </a:p>
        </p:txBody>
      </p:sp>
    </p:spTree>
    <p:extLst>
      <p:ext uri="{BB962C8B-B14F-4D97-AF65-F5344CB8AC3E}">
        <p14:creationId xmlns:p14="http://schemas.microsoft.com/office/powerpoint/2010/main" val="2755223234"/>
      </p:ext>
    </p:extLst>
  </p:cSld>
  <p:clrMapOvr>
    <a:masterClrMapping/>
  </p:clrMapOvr>
  <p:transition spd="med">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6"/>
            <a:ext cx="8586788" cy="1169987"/>
          </a:xfrm>
          <a:prstGeom prst="rect">
            <a:avLst/>
          </a:prstGeom>
        </p:spPr>
        <p:txBody>
          <a:bodyPr/>
          <a:lstStyle/>
          <a:p>
            <a:r>
              <a:rPr lang="ja-JP" altLang="en-US"/>
              <a:t>マスタ タイトルの書式設定</a:t>
            </a:r>
          </a:p>
        </p:txBody>
      </p:sp>
    </p:spTree>
    <p:extLst>
      <p:ext uri="{BB962C8B-B14F-4D97-AF65-F5344CB8AC3E}">
        <p14:creationId xmlns:p14="http://schemas.microsoft.com/office/powerpoint/2010/main" val="3273781655"/>
      </p:ext>
    </p:extLst>
  </p:cSld>
  <p:clrMapOvr>
    <a:masterClrMapping/>
  </p:clrMapOvr>
  <p:transition spd="med">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8" y="280996"/>
            <a:ext cx="8586788" cy="1169987"/>
          </a:xfrm>
          <a:prstGeom prst="rect">
            <a:avLst/>
          </a:prstGeom>
        </p:spPr>
        <p:txBody>
          <a:bodyPr/>
          <a:lstStyle/>
          <a:p>
            <a:r>
              <a:rPr lang="ja-JP" altLang="en-US"/>
              <a:t>マスタ タイトルの書式設定</a:t>
            </a:r>
          </a:p>
        </p:txBody>
      </p:sp>
    </p:spTree>
    <p:extLst>
      <p:ext uri="{BB962C8B-B14F-4D97-AF65-F5344CB8AC3E}">
        <p14:creationId xmlns:p14="http://schemas.microsoft.com/office/powerpoint/2010/main" val="1737366927"/>
      </p:ext>
    </p:extLst>
  </p:cSld>
  <p:clrMapOvr>
    <a:masterClrMapping/>
  </p:clrMapOvr>
  <p:transition spd="med">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E9CB78F0-C82D-4A67-A956-4FFEA8A1BAA0}" type="datetime1">
              <a:rPr kumimoji="1" lang="ja-JP" altLang="en-US" smtClean="0"/>
              <a:t>2019/10/7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4AA6ADF0-769D-4873-8AA9-C112EFE600E3}" type="slidenum">
              <a:rPr kumimoji="1" lang="ja-JP" altLang="en-US" smtClean="0"/>
              <a:pPr/>
              <a:t>‹#›</a:t>
            </a:fld>
            <a:endParaRPr kumimoji="1" lang="ja-JP" altLang="en-US" dirty="0"/>
          </a:p>
        </p:txBody>
      </p:sp>
      <p:sp>
        <p:nvSpPr>
          <p:cNvPr id="8" name="正方形/長方形 7"/>
          <p:cNvSpPr/>
          <p:nvPr userDrawn="1"/>
        </p:nvSpPr>
        <p:spPr>
          <a:xfrm>
            <a:off x="938637" y="782936"/>
            <a:ext cx="3230734" cy="280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612" tIns="46806" rIns="93612" bIns="46806" rtlCol="0" anchor="ctr"/>
          <a:lstStyle/>
          <a:p>
            <a:pPr algn="ctr"/>
            <a:endParaRPr kumimoji="1" lang="ja-JP" altLang="en-US" sz="3379"/>
          </a:p>
        </p:txBody>
      </p:sp>
      <p:sp>
        <p:nvSpPr>
          <p:cNvPr id="7" name="スライド番号プレースホルダ 5"/>
          <p:cNvSpPr txBox="1">
            <a:spLocks/>
          </p:cNvSpPr>
          <p:nvPr userDrawn="1"/>
        </p:nvSpPr>
        <p:spPr>
          <a:xfrm>
            <a:off x="3657336" y="6675720"/>
            <a:ext cx="2226204" cy="373831"/>
          </a:xfrm>
          <a:prstGeom prst="rect">
            <a:avLst/>
          </a:prstGeom>
        </p:spPr>
        <p:txBody>
          <a:bodyPr vert="horz" lIns="93620" tIns="46810" rIns="93620" bIns="4681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dirty="0"/>
              <a:t>／</a:t>
            </a:r>
            <a:r>
              <a:rPr lang="en-US" altLang="ja-JP" sz="1229" dirty="0"/>
              <a:t>40</a:t>
            </a:r>
            <a:endParaRPr lang="ja-JP" altLang="en-US" sz="1229" dirty="0"/>
          </a:p>
        </p:txBody>
      </p:sp>
    </p:spTree>
    <p:extLst>
      <p:ext uri="{BB962C8B-B14F-4D97-AF65-F5344CB8AC3E}">
        <p14:creationId xmlns:p14="http://schemas.microsoft.com/office/powerpoint/2010/main" val="8394471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77839" y="280998"/>
            <a:ext cx="8586789" cy="1169987"/>
          </a:xfrm>
          <a:prstGeom prst="rect">
            <a:avLst/>
          </a:prstGeom>
        </p:spPr>
        <p:txBody>
          <a:bodyPr/>
          <a:lstStyle/>
          <a:p>
            <a:r>
              <a:rPr lang="ja-JP" altLang="en-US"/>
              <a:t>マスタ タイトルの書式設定</a:t>
            </a:r>
          </a:p>
        </p:txBody>
      </p:sp>
      <p:sp>
        <p:nvSpPr>
          <p:cNvPr id="3" name="表プレースホルダ 2"/>
          <p:cNvSpPr>
            <a:spLocks noGrp="1"/>
          </p:cNvSpPr>
          <p:nvPr>
            <p:ph type="tbl" idx="1"/>
          </p:nvPr>
        </p:nvSpPr>
        <p:spPr>
          <a:xfrm>
            <a:off x="638176" y="1446213"/>
            <a:ext cx="8324851" cy="4592637"/>
          </a:xfrm>
        </p:spPr>
        <p:txBody>
          <a:bodyPr/>
          <a:lstStyle/>
          <a:p>
            <a:pPr lvl="0"/>
            <a:endParaRPr lang="ja-JP" altLang="en-US" noProof="0"/>
          </a:p>
        </p:txBody>
      </p:sp>
      <p:sp>
        <p:nvSpPr>
          <p:cNvPr id="4" name="日付プレースホルダー 3"/>
          <p:cNvSpPr>
            <a:spLocks noGrp="1"/>
          </p:cNvSpPr>
          <p:nvPr>
            <p:ph type="dt" sz="half" idx="10"/>
          </p:nvPr>
        </p:nvSpPr>
        <p:spPr/>
        <p:txBody>
          <a:bodyPr/>
          <a:lstStyle/>
          <a:p>
            <a:fld id="{A16F22A5-ABCE-4AF4-9F98-2922FDAA51C8}" type="datetime1">
              <a:rPr kumimoji="1" lang="ja-JP" altLang="en-US" smtClean="0"/>
              <a:t>2019/10/7</a:t>
            </a:fld>
            <a:endParaRPr kumimoji="1" lang="ja-JP" altLang="en-US"/>
          </a:p>
        </p:txBody>
      </p:sp>
      <p:sp>
        <p:nvSpPr>
          <p:cNvPr id="5" name="フッター プレースホルダー 4"/>
          <p:cNvSpPr>
            <a:spLocks noGrp="1"/>
          </p:cNvSpPr>
          <p:nvPr>
            <p:ph type="ftr" sz="quarter" idx="11"/>
          </p:nvPr>
        </p:nvSpPr>
        <p:spPr>
          <a:xfrm>
            <a:off x="6377621" y="6520905"/>
            <a:ext cx="3021277" cy="373831"/>
          </a:xfrm>
        </p:spPr>
        <p:txBody>
          <a:bodyPr/>
          <a:lstStyle/>
          <a:p>
            <a:endParaRPr kumimoji="1" lang="ja-JP" altLang="en-US"/>
          </a:p>
        </p:txBody>
      </p:sp>
      <p:sp>
        <p:nvSpPr>
          <p:cNvPr id="6" name="スライド番号プレースホルダー 5"/>
          <p:cNvSpPr>
            <a:spLocks noGrp="1"/>
          </p:cNvSpPr>
          <p:nvPr>
            <p:ph type="sldNum" sz="quarter" idx="12"/>
          </p:nvPr>
        </p:nvSpPr>
        <p:spPr>
          <a:xfrm>
            <a:off x="2919054" y="6533907"/>
            <a:ext cx="2226204" cy="373831"/>
          </a:xfrm>
        </p:spPr>
        <p:txBody>
          <a:bodyPr/>
          <a:lstStyle/>
          <a:p>
            <a:fld id="{017FC79F-3BDB-4A3E-9BC7-572E071D5E54}" type="slidenum">
              <a:rPr lang="ja-JP" altLang="en-US" sz="2457" b="1" smtClean="0"/>
              <a:pPr/>
              <a:t>‹#›</a:t>
            </a:fld>
            <a:r>
              <a:rPr lang="ja-JP" altLang="en-US" dirty="0"/>
              <a:t>／</a:t>
            </a:r>
            <a:r>
              <a:rPr lang="en-US" altLang="ja-JP" dirty="0"/>
              <a:t>10</a:t>
            </a:r>
            <a:endParaRPr lang="ja-JP" altLang="en-US" dirty="0"/>
          </a:p>
        </p:txBody>
      </p:sp>
    </p:spTree>
    <p:extLst>
      <p:ext uri="{BB962C8B-B14F-4D97-AF65-F5344CB8AC3E}">
        <p14:creationId xmlns:p14="http://schemas.microsoft.com/office/powerpoint/2010/main" val="1190283130"/>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70075" y="4914900"/>
            <a:ext cx="5724525" cy="581025"/>
          </a:xfrm>
          <a:prstGeom prst="rect">
            <a:avLst/>
          </a:prstGeom>
        </p:spPr>
        <p:txBody>
          <a:bodyPr lIns="91369" tIns="45684" rIns="91369" bIns="45684"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870075" y="627072"/>
            <a:ext cx="5724525" cy="4213225"/>
          </a:xfrm>
        </p:spPr>
        <p:txBody>
          <a:bodyPr/>
          <a:lstStyle>
            <a:lvl1pPr marL="0" indent="0">
              <a:buNone/>
              <a:defRPr sz="3200"/>
            </a:lvl1pPr>
            <a:lvl2pPr marL="456846" indent="0">
              <a:buNone/>
              <a:defRPr sz="2800"/>
            </a:lvl2pPr>
            <a:lvl3pPr marL="913689" indent="0">
              <a:buNone/>
              <a:defRPr sz="2400"/>
            </a:lvl3pPr>
            <a:lvl4pPr marL="1370538" indent="0">
              <a:buNone/>
              <a:defRPr sz="2000"/>
            </a:lvl4pPr>
            <a:lvl5pPr marL="1827376" indent="0">
              <a:buNone/>
              <a:defRPr sz="2000"/>
            </a:lvl5pPr>
            <a:lvl6pPr marL="2284221" indent="0">
              <a:buNone/>
              <a:defRPr sz="2000"/>
            </a:lvl6pPr>
            <a:lvl7pPr marL="2741067" indent="0">
              <a:buNone/>
              <a:defRPr sz="2000"/>
            </a:lvl7pPr>
            <a:lvl8pPr marL="3197909" indent="0">
              <a:buNone/>
              <a:defRPr sz="2000"/>
            </a:lvl8pPr>
            <a:lvl9pPr marL="365475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870075" y="5495930"/>
            <a:ext cx="5724525" cy="823913"/>
          </a:xfrm>
        </p:spPr>
        <p:txBody>
          <a:bodyPr/>
          <a:lstStyle>
            <a:lvl1pPr marL="0" indent="0">
              <a:buNone/>
              <a:defRPr sz="1400"/>
            </a:lvl1pPr>
            <a:lvl2pPr marL="456846" indent="0">
              <a:buNone/>
              <a:defRPr sz="1200"/>
            </a:lvl2pPr>
            <a:lvl3pPr marL="913689" indent="0">
              <a:buNone/>
              <a:defRPr sz="1000"/>
            </a:lvl3pPr>
            <a:lvl4pPr marL="1370538" indent="0">
              <a:buNone/>
              <a:defRPr sz="900"/>
            </a:lvl4pPr>
            <a:lvl5pPr marL="1827376" indent="0">
              <a:buNone/>
              <a:defRPr sz="900"/>
            </a:lvl5pPr>
            <a:lvl6pPr marL="2284221" indent="0">
              <a:buNone/>
              <a:defRPr sz="900"/>
            </a:lvl6pPr>
            <a:lvl7pPr marL="2741067" indent="0">
              <a:buNone/>
              <a:defRPr sz="900"/>
            </a:lvl7pPr>
            <a:lvl8pPr marL="3197909" indent="0">
              <a:buNone/>
              <a:defRPr sz="900"/>
            </a:lvl8pPr>
            <a:lvl9pPr marL="3654753" indent="0">
              <a:buNone/>
              <a:defRPr sz="900"/>
            </a:lvl9pPr>
          </a:lstStyle>
          <a:p>
            <a:pPr lvl="0"/>
            <a:r>
              <a:rPr lang="ja-JP" altLang="en-US"/>
              <a:t>マスタ テキストの書式設定</a:t>
            </a:r>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1.jpe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body" idx="1"/>
          </p:nvPr>
        </p:nvSpPr>
        <p:spPr bwMode="auto">
          <a:xfrm>
            <a:off x="638175" y="1446213"/>
            <a:ext cx="8324850" cy="4592637"/>
          </a:xfrm>
          <a:prstGeom prst="rect">
            <a:avLst/>
          </a:prstGeom>
          <a:noFill/>
          <a:ln w="9525">
            <a:noFill/>
            <a:miter lim="800000"/>
            <a:headEnd/>
            <a:tailEnd/>
          </a:ln>
        </p:spPr>
        <p:txBody>
          <a:bodyPr vert="horz" wrap="square" lIns="94548" tIns="47274" rIns="94548" bIns="4727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06567" name="Text Box 7"/>
          <p:cNvSpPr txBox="1">
            <a:spLocks noChangeArrowheads="1"/>
          </p:cNvSpPr>
          <p:nvPr/>
        </p:nvSpPr>
        <p:spPr bwMode="auto">
          <a:xfrm>
            <a:off x="5" y="6688147"/>
            <a:ext cx="2689225" cy="333375"/>
          </a:xfrm>
          <a:prstGeom prst="rect">
            <a:avLst/>
          </a:prstGeom>
          <a:noFill/>
          <a:ln w="9525">
            <a:noFill/>
            <a:miter lim="800000"/>
            <a:headEnd/>
            <a:tailEnd/>
          </a:ln>
          <a:effectLst/>
        </p:spPr>
        <p:txBody>
          <a:bodyPr lIns="88260" tIns="44129" rIns="88260" bIns="44129">
            <a:spAutoFit/>
          </a:bodyPr>
          <a:lstStyle/>
          <a:p>
            <a:pPr algn="l" defTabSz="883549">
              <a:spcBef>
                <a:spcPct val="50000"/>
              </a:spcBef>
              <a:defRPr/>
            </a:pPr>
            <a:r>
              <a:rPr lang="en-US" altLang="ja-JP" sz="1600" b="1" dirty="0">
                <a:solidFill>
                  <a:schemeClr val="bg1"/>
                </a:solidFill>
              </a:rPr>
              <a:t>ISM</a:t>
            </a:r>
            <a:r>
              <a:rPr lang="en-US" altLang="ja-JP" sz="1100" dirty="0">
                <a:solidFill>
                  <a:schemeClr val="bg1"/>
                </a:solidFill>
              </a:rPr>
              <a:t> </a:t>
            </a:r>
          </a:p>
        </p:txBody>
      </p:sp>
      <p:sp>
        <p:nvSpPr>
          <p:cNvPr id="706568" name="Rectangle 8"/>
          <p:cNvSpPr>
            <a:spLocks noChangeArrowheads="1"/>
          </p:cNvSpPr>
          <p:nvPr/>
        </p:nvSpPr>
        <p:spPr bwMode="auto">
          <a:xfrm>
            <a:off x="8874134" y="6678617"/>
            <a:ext cx="666750" cy="339725"/>
          </a:xfrm>
          <a:prstGeom prst="rect">
            <a:avLst/>
          </a:prstGeom>
          <a:noFill/>
          <a:ln w="9525">
            <a:noFill/>
            <a:miter lim="800000"/>
            <a:headEnd/>
            <a:tailEnd/>
          </a:ln>
          <a:effectLst/>
        </p:spPr>
        <p:txBody>
          <a:bodyPr lIns="94567" tIns="47284" rIns="94567" bIns="47284">
            <a:spAutoFit/>
          </a:bodyPr>
          <a:lstStyle/>
          <a:p>
            <a:pPr defTabSz="945415">
              <a:defRPr/>
            </a:pPr>
            <a:fld id="{0F2B9598-2F13-4E49-B29E-3486551C1683}" type="slidenum">
              <a:rPr kumimoji="0" lang="en-US" altLang="ja-JP" sz="1600">
                <a:solidFill>
                  <a:schemeClr val="bg1"/>
                </a:solidFill>
              </a:rPr>
              <a:pPr defTabSz="945415">
                <a:defRPr/>
              </a:pPr>
              <a:t>‹#›</a:t>
            </a:fld>
            <a:endParaRPr kumimoji="0" lang="en-US" altLang="ja-JP" sz="16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 id="2147484565" r:id="rId15"/>
    <p:sldLayoutId id="2147484566" r:id="rId16"/>
  </p:sldLayoutIdLst>
  <p:transition spd="med">
    <p:zoom/>
  </p:transition>
  <p:hf hdr="0" ftr="0" dt="0"/>
  <p:txStyles>
    <p:titleStyle>
      <a:lvl1pPr algn="ctr" defTabSz="945415" rtl="0" eaLnBrk="0" fontAlgn="base" hangingPunct="0">
        <a:spcBef>
          <a:spcPct val="0"/>
        </a:spcBef>
        <a:spcAft>
          <a:spcPct val="0"/>
        </a:spcAft>
        <a:defRPr kumimoji="1" sz="4200" b="1">
          <a:solidFill>
            <a:schemeClr val="bg1"/>
          </a:solidFill>
          <a:latin typeface="+mj-lt"/>
          <a:ea typeface="+mj-ea"/>
          <a:cs typeface="+mj-cs"/>
        </a:defRPr>
      </a:lvl1pPr>
      <a:lvl2pPr algn="ctr" defTabSz="945415" rtl="0" eaLnBrk="0" fontAlgn="base" hangingPunct="0">
        <a:spcBef>
          <a:spcPct val="0"/>
        </a:spcBef>
        <a:spcAft>
          <a:spcPct val="0"/>
        </a:spcAft>
        <a:defRPr kumimoji="1" sz="4200" b="1">
          <a:solidFill>
            <a:schemeClr val="bg1"/>
          </a:solidFill>
          <a:latin typeface="Times New Roman" pitchFamily="18" charset="0"/>
          <a:ea typeface="ＭＳ Ｐゴシック" charset="-128"/>
        </a:defRPr>
      </a:lvl2pPr>
      <a:lvl3pPr algn="ctr" defTabSz="945415" rtl="0" eaLnBrk="0" fontAlgn="base" hangingPunct="0">
        <a:spcBef>
          <a:spcPct val="0"/>
        </a:spcBef>
        <a:spcAft>
          <a:spcPct val="0"/>
        </a:spcAft>
        <a:defRPr kumimoji="1" sz="4200" b="1">
          <a:solidFill>
            <a:schemeClr val="bg1"/>
          </a:solidFill>
          <a:latin typeface="Times New Roman" pitchFamily="18" charset="0"/>
          <a:ea typeface="ＭＳ Ｐゴシック" charset="-128"/>
        </a:defRPr>
      </a:lvl3pPr>
      <a:lvl4pPr algn="ctr" defTabSz="945415" rtl="0" eaLnBrk="0" fontAlgn="base" hangingPunct="0">
        <a:spcBef>
          <a:spcPct val="0"/>
        </a:spcBef>
        <a:spcAft>
          <a:spcPct val="0"/>
        </a:spcAft>
        <a:defRPr kumimoji="1" sz="4200" b="1">
          <a:solidFill>
            <a:schemeClr val="bg1"/>
          </a:solidFill>
          <a:latin typeface="Times New Roman" pitchFamily="18" charset="0"/>
          <a:ea typeface="ＭＳ Ｐゴシック" charset="-128"/>
        </a:defRPr>
      </a:lvl4pPr>
      <a:lvl5pPr algn="ctr" defTabSz="945415" rtl="0" eaLnBrk="0" fontAlgn="base" hangingPunct="0">
        <a:spcBef>
          <a:spcPct val="0"/>
        </a:spcBef>
        <a:spcAft>
          <a:spcPct val="0"/>
        </a:spcAft>
        <a:defRPr kumimoji="1" sz="4200" b="1">
          <a:solidFill>
            <a:schemeClr val="bg1"/>
          </a:solidFill>
          <a:latin typeface="Times New Roman" pitchFamily="18" charset="0"/>
          <a:ea typeface="ＭＳ Ｐゴシック" charset="-128"/>
        </a:defRPr>
      </a:lvl5pPr>
      <a:lvl6pPr marL="456846" algn="ctr" defTabSz="945415" rtl="0" fontAlgn="base">
        <a:spcBef>
          <a:spcPct val="0"/>
        </a:spcBef>
        <a:spcAft>
          <a:spcPct val="0"/>
        </a:spcAft>
        <a:defRPr kumimoji="1" sz="4200" b="1">
          <a:solidFill>
            <a:schemeClr val="bg1"/>
          </a:solidFill>
          <a:latin typeface="Times New Roman" pitchFamily="18" charset="0"/>
          <a:ea typeface="ＭＳ Ｐゴシック" charset="-128"/>
        </a:defRPr>
      </a:lvl6pPr>
      <a:lvl7pPr marL="913689" algn="ctr" defTabSz="945415" rtl="0" fontAlgn="base">
        <a:spcBef>
          <a:spcPct val="0"/>
        </a:spcBef>
        <a:spcAft>
          <a:spcPct val="0"/>
        </a:spcAft>
        <a:defRPr kumimoji="1" sz="4200" b="1">
          <a:solidFill>
            <a:schemeClr val="bg1"/>
          </a:solidFill>
          <a:latin typeface="Times New Roman" pitchFamily="18" charset="0"/>
          <a:ea typeface="ＭＳ Ｐゴシック" charset="-128"/>
        </a:defRPr>
      </a:lvl7pPr>
      <a:lvl8pPr marL="1370538" algn="ctr" defTabSz="945415" rtl="0" fontAlgn="base">
        <a:spcBef>
          <a:spcPct val="0"/>
        </a:spcBef>
        <a:spcAft>
          <a:spcPct val="0"/>
        </a:spcAft>
        <a:defRPr kumimoji="1" sz="4200" b="1">
          <a:solidFill>
            <a:schemeClr val="bg1"/>
          </a:solidFill>
          <a:latin typeface="Times New Roman" pitchFamily="18" charset="0"/>
          <a:ea typeface="ＭＳ Ｐゴシック" charset="-128"/>
        </a:defRPr>
      </a:lvl8pPr>
      <a:lvl9pPr marL="1827376" algn="ctr" defTabSz="945415" rtl="0" fontAlgn="base">
        <a:spcBef>
          <a:spcPct val="0"/>
        </a:spcBef>
        <a:spcAft>
          <a:spcPct val="0"/>
        </a:spcAft>
        <a:defRPr kumimoji="1" sz="4200" b="1">
          <a:solidFill>
            <a:schemeClr val="bg1"/>
          </a:solidFill>
          <a:latin typeface="Times New Roman" pitchFamily="18" charset="0"/>
          <a:ea typeface="ＭＳ Ｐゴシック" charset="-128"/>
        </a:defRPr>
      </a:lvl9pPr>
    </p:titleStyle>
    <p:bodyStyle>
      <a:lvl1pPr marL="355323" indent="-355323" algn="l" defTabSz="945415" rtl="0" eaLnBrk="0" fontAlgn="base" hangingPunct="0">
        <a:spcBef>
          <a:spcPct val="20000"/>
        </a:spcBef>
        <a:spcAft>
          <a:spcPct val="0"/>
        </a:spcAft>
        <a:buClr>
          <a:schemeClr val="bg2"/>
        </a:buClr>
        <a:buSzPct val="75000"/>
        <a:buFont typeface="Wingdings" pitchFamily="2" charset="2"/>
        <a:buChar char="n"/>
        <a:defRPr kumimoji="1" sz="3300">
          <a:solidFill>
            <a:schemeClr val="tx1"/>
          </a:solidFill>
          <a:latin typeface="+mn-lt"/>
          <a:ea typeface="+mn-ea"/>
          <a:cs typeface="+mn-cs"/>
        </a:defRPr>
      </a:lvl1pPr>
      <a:lvl2pPr marL="767752" indent="-295044" algn="l" defTabSz="945415" rtl="0" eaLnBrk="0" fontAlgn="base" hangingPunct="0">
        <a:spcBef>
          <a:spcPct val="20000"/>
        </a:spcBef>
        <a:spcAft>
          <a:spcPct val="0"/>
        </a:spcAft>
        <a:buClr>
          <a:schemeClr val="accent2"/>
        </a:buClr>
        <a:buSzPct val="80000"/>
        <a:buFont typeface="Wingdings" pitchFamily="2" charset="2"/>
        <a:buChar char="¨"/>
        <a:defRPr kumimoji="1" sz="2900">
          <a:solidFill>
            <a:schemeClr val="tx1"/>
          </a:solidFill>
          <a:latin typeface="+mn-lt"/>
          <a:ea typeface="+mn-ea"/>
        </a:defRPr>
      </a:lvl2pPr>
      <a:lvl3pPr marL="1181768" indent="-236353" algn="l" defTabSz="945415" rtl="0" eaLnBrk="0" fontAlgn="base" hangingPunct="0">
        <a:spcBef>
          <a:spcPct val="20000"/>
        </a:spcBef>
        <a:spcAft>
          <a:spcPct val="0"/>
        </a:spcAft>
        <a:buClr>
          <a:schemeClr val="bg2"/>
        </a:buClr>
        <a:buSzPct val="65000"/>
        <a:buFont typeface="Wingdings" pitchFamily="2" charset="2"/>
        <a:buChar char="n"/>
        <a:defRPr kumimoji="1" sz="2500">
          <a:solidFill>
            <a:schemeClr val="tx1"/>
          </a:solidFill>
          <a:latin typeface="+mn-lt"/>
          <a:ea typeface="+mn-ea"/>
        </a:defRPr>
      </a:lvl3pPr>
      <a:lvl4pPr marL="1654473" indent="-236353" algn="l" defTabSz="945415" rtl="0" eaLnBrk="0" fontAlgn="base" hangingPunct="0">
        <a:spcBef>
          <a:spcPct val="20000"/>
        </a:spcBef>
        <a:spcAft>
          <a:spcPct val="0"/>
        </a:spcAft>
        <a:buClr>
          <a:schemeClr val="accent2"/>
        </a:buClr>
        <a:buSzPct val="70000"/>
        <a:buFont typeface="Wingdings" pitchFamily="2" charset="2"/>
        <a:buChar char="¨"/>
        <a:defRPr kumimoji="1" sz="2100">
          <a:solidFill>
            <a:schemeClr val="tx1"/>
          </a:solidFill>
          <a:latin typeface="+mn-lt"/>
          <a:ea typeface="+mn-ea"/>
        </a:defRPr>
      </a:lvl4pPr>
      <a:lvl5pPr marL="2127181" indent="-236353" algn="l" defTabSz="945415" rtl="0" eaLnBrk="0" fontAlgn="base" hangingPunct="0">
        <a:spcBef>
          <a:spcPct val="20000"/>
        </a:spcBef>
        <a:spcAft>
          <a:spcPct val="0"/>
        </a:spcAft>
        <a:buClr>
          <a:schemeClr val="bg2"/>
        </a:buClr>
        <a:buFont typeface="Wingdings" pitchFamily="2" charset="2"/>
        <a:buChar char="§"/>
        <a:defRPr kumimoji="1" sz="2100">
          <a:solidFill>
            <a:schemeClr val="tx1"/>
          </a:solidFill>
          <a:latin typeface="+mn-lt"/>
          <a:ea typeface="+mn-ea"/>
        </a:defRPr>
      </a:lvl5pPr>
      <a:lvl6pPr marL="2584024" indent="-236353" algn="l" defTabSz="945415" rtl="0" fontAlgn="base">
        <a:spcBef>
          <a:spcPct val="20000"/>
        </a:spcBef>
        <a:spcAft>
          <a:spcPct val="0"/>
        </a:spcAft>
        <a:buClr>
          <a:schemeClr val="bg2"/>
        </a:buClr>
        <a:buFont typeface="Wingdings" pitchFamily="2" charset="2"/>
        <a:buChar char="§"/>
        <a:defRPr kumimoji="1" sz="2100">
          <a:solidFill>
            <a:schemeClr val="tx1"/>
          </a:solidFill>
          <a:latin typeface="+mn-lt"/>
          <a:ea typeface="+mn-ea"/>
        </a:defRPr>
      </a:lvl6pPr>
      <a:lvl7pPr marL="3040871" indent="-236353" algn="l" defTabSz="945415" rtl="0" fontAlgn="base">
        <a:spcBef>
          <a:spcPct val="20000"/>
        </a:spcBef>
        <a:spcAft>
          <a:spcPct val="0"/>
        </a:spcAft>
        <a:buClr>
          <a:schemeClr val="bg2"/>
        </a:buClr>
        <a:buFont typeface="Wingdings" pitchFamily="2" charset="2"/>
        <a:buChar char="§"/>
        <a:defRPr kumimoji="1" sz="2100">
          <a:solidFill>
            <a:schemeClr val="tx1"/>
          </a:solidFill>
          <a:latin typeface="+mn-lt"/>
          <a:ea typeface="+mn-ea"/>
        </a:defRPr>
      </a:lvl7pPr>
      <a:lvl8pPr marL="3497713" indent="-236353" algn="l" defTabSz="945415" rtl="0" fontAlgn="base">
        <a:spcBef>
          <a:spcPct val="20000"/>
        </a:spcBef>
        <a:spcAft>
          <a:spcPct val="0"/>
        </a:spcAft>
        <a:buClr>
          <a:schemeClr val="bg2"/>
        </a:buClr>
        <a:buFont typeface="Wingdings" pitchFamily="2" charset="2"/>
        <a:buChar char="§"/>
        <a:defRPr kumimoji="1" sz="2100">
          <a:solidFill>
            <a:schemeClr val="tx1"/>
          </a:solidFill>
          <a:latin typeface="+mn-lt"/>
          <a:ea typeface="+mn-ea"/>
        </a:defRPr>
      </a:lvl8pPr>
      <a:lvl9pPr marL="3954558" indent="-236353" algn="l" defTabSz="945415" rtl="0" fontAlgn="base">
        <a:spcBef>
          <a:spcPct val="20000"/>
        </a:spcBef>
        <a:spcAft>
          <a:spcPct val="0"/>
        </a:spcAft>
        <a:buClr>
          <a:schemeClr val="bg2"/>
        </a:buClr>
        <a:buFont typeface="Wingdings" pitchFamily="2" charset="2"/>
        <a:buChar char="§"/>
        <a:defRPr kumimoji="1" sz="2100">
          <a:solidFill>
            <a:schemeClr val="tx1"/>
          </a:solidFill>
          <a:latin typeface="+mn-lt"/>
          <a:ea typeface="+mn-ea"/>
        </a:defRPr>
      </a:lvl9pPr>
    </p:bodyStyle>
    <p:otherStyle>
      <a:defPPr>
        <a:defRPr lang="ja-JP"/>
      </a:defPPr>
      <a:lvl1pPr marL="0" algn="l" defTabSz="913689" rtl="0" eaLnBrk="1" latinLnBrk="0" hangingPunct="1">
        <a:defRPr kumimoji="1" sz="1800" kern="1200">
          <a:solidFill>
            <a:schemeClr val="tx1"/>
          </a:solidFill>
          <a:latin typeface="+mn-lt"/>
          <a:ea typeface="+mn-ea"/>
          <a:cs typeface="+mn-cs"/>
        </a:defRPr>
      </a:lvl1pPr>
      <a:lvl2pPr marL="456846" algn="l" defTabSz="913689" rtl="0" eaLnBrk="1" latinLnBrk="0" hangingPunct="1">
        <a:defRPr kumimoji="1" sz="1800" kern="1200">
          <a:solidFill>
            <a:schemeClr val="tx1"/>
          </a:solidFill>
          <a:latin typeface="+mn-lt"/>
          <a:ea typeface="+mn-ea"/>
          <a:cs typeface="+mn-cs"/>
        </a:defRPr>
      </a:lvl2pPr>
      <a:lvl3pPr marL="913689" algn="l" defTabSz="913689" rtl="0" eaLnBrk="1" latinLnBrk="0" hangingPunct="1">
        <a:defRPr kumimoji="1" sz="1800" kern="1200">
          <a:solidFill>
            <a:schemeClr val="tx1"/>
          </a:solidFill>
          <a:latin typeface="+mn-lt"/>
          <a:ea typeface="+mn-ea"/>
          <a:cs typeface="+mn-cs"/>
        </a:defRPr>
      </a:lvl3pPr>
      <a:lvl4pPr marL="1370538" algn="l" defTabSz="913689" rtl="0" eaLnBrk="1" latinLnBrk="0" hangingPunct="1">
        <a:defRPr kumimoji="1" sz="1800" kern="1200">
          <a:solidFill>
            <a:schemeClr val="tx1"/>
          </a:solidFill>
          <a:latin typeface="+mn-lt"/>
          <a:ea typeface="+mn-ea"/>
          <a:cs typeface="+mn-cs"/>
        </a:defRPr>
      </a:lvl4pPr>
      <a:lvl5pPr marL="1827376" algn="l" defTabSz="913689" rtl="0" eaLnBrk="1" latinLnBrk="0" hangingPunct="1">
        <a:defRPr kumimoji="1" sz="1800" kern="1200">
          <a:solidFill>
            <a:schemeClr val="tx1"/>
          </a:solidFill>
          <a:latin typeface="+mn-lt"/>
          <a:ea typeface="+mn-ea"/>
          <a:cs typeface="+mn-cs"/>
        </a:defRPr>
      </a:lvl5pPr>
      <a:lvl6pPr marL="2284221" algn="l" defTabSz="913689" rtl="0" eaLnBrk="1" latinLnBrk="0" hangingPunct="1">
        <a:defRPr kumimoji="1" sz="1800" kern="1200">
          <a:solidFill>
            <a:schemeClr val="tx1"/>
          </a:solidFill>
          <a:latin typeface="+mn-lt"/>
          <a:ea typeface="+mn-ea"/>
          <a:cs typeface="+mn-cs"/>
        </a:defRPr>
      </a:lvl6pPr>
      <a:lvl7pPr marL="2741067" algn="l" defTabSz="913689" rtl="0" eaLnBrk="1" latinLnBrk="0" hangingPunct="1">
        <a:defRPr kumimoji="1" sz="1800" kern="1200">
          <a:solidFill>
            <a:schemeClr val="tx1"/>
          </a:solidFill>
          <a:latin typeface="+mn-lt"/>
          <a:ea typeface="+mn-ea"/>
          <a:cs typeface="+mn-cs"/>
        </a:defRPr>
      </a:lvl7pPr>
      <a:lvl8pPr marL="3197909" algn="l" defTabSz="913689" rtl="0" eaLnBrk="1" latinLnBrk="0" hangingPunct="1">
        <a:defRPr kumimoji="1" sz="1800" kern="1200">
          <a:solidFill>
            <a:schemeClr val="tx1"/>
          </a:solidFill>
          <a:latin typeface="+mn-lt"/>
          <a:ea typeface="+mn-ea"/>
          <a:cs typeface="+mn-cs"/>
        </a:defRPr>
      </a:lvl8pPr>
      <a:lvl9pPr marL="3654753" algn="l" defTabSz="913689"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タイトル プレースホルダ 1"/>
          <p:cNvSpPr>
            <a:spLocks noGrp="1"/>
          </p:cNvSpPr>
          <p:nvPr>
            <p:ph type="title"/>
          </p:nvPr>
        </p:nvSpPr>
        <p:spPr bwMode="auto">
          <a:xfrm>
            <a:off x="477838" y="280997"/>
            <a:ext cx="8586788" cy="1169987"/>
          </a:xfrm>
          <a:prstGeom prst="rect">
            <a:avLst/>
          </a:prstGeom>
          <a:noFill/>
          <a:ln w="9525">
            <a:noFill/>
            <a:miter lim="800000"/>
            <a:headEnd/>
            <a:tailEnd/>
          </a:ln>
        </p:spPr>
        <p:txBody>
          <a:bodyPr vert="horz" wrap="square" lIns="91369" tIns="45684" rIns="91369" bIns="45684" numCol="1" anchor="ctr" anchorCtr="0" compatLnSpc="1">
            <a:prstTxWarp prst="textNoShape">
              <a:avLst/>
            </a:prstTxWarp>
          </a:bodyPr>
          <a:lstStyle/>
          <a:p>
            <a:pPr lvl="0"/>
            <a:r>
              <a:rPr lang="ja-JP" altLang="en-US"/>
              <a:t>マスタ タイトルの書式設定</a:t>
            </a:r>
          </a:p>
        </p:txBody>
      </p:sp>
      <p:sp>
        <p:nvSpPr>
          <p:cNvPr id="10243" name="テキスト プレースホルダ 2"/>
          <p:cNvSpPr>
            <a:spLocks noGrp="1"/>
          </p:cNvSpPr>
          <p:nvPr>
            <p:ph type="body" idx="1"/>
          </p:nvPr>
        </p:nvSpPr>
        <p:spPr bwMode="auto">
          <a:xfrm>
            <a:off x="477838" y="1638309"/>
            <a:ext cx="8586788" cy="4633913"/>
          </a:xfrm>
          <a:prstGeom prst="rect">
            <a:avLst/>
          </a:prstGeom>
          <a:noFill/>
          <a:ln w="9525">
            <a:noFill/>
            <a:miter lim="800000"/>
            <a:headEnd/>
            <a:tailEnd/>
          </a:ln>
        </p:spPr>
        <p:txBody>
          <a:bodyPr vert="horz" wrap="square" lIns="91369" tIns="45684" rIns="91369" bIns="4568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77848" y="6507163"/>
            <a:ext cx="2225675" cy="374650"/>
          </a:xfrm>
          <a:prstGeom prst="rect">
            <a:avLst/>
          </a:prstGeom>
        </p:spPr>
        <p:txBody>
          <a:bodyPr vert="horz" lIns="91369" tIns="45684" rIns="91369" bIns="45684" rtlCol="0" anchor="ctr"/>
          <a:lstStyle>
            <a:lvl1pPr algn="l">
              <a:defRPr sz="1200">
                <a:solidFill>
                  <a:schemeClr val="tx1">
                    <a:tint val="75000"/>
                  </a:schemeClr>
                </a:solidFill>
                <a:ea typeface="ＭＳ Ｐゴシック" charset="-128"/>
              </a:defRPr>
            </a:lvl1pPr>
          </a:lstStyle>
          <a:p>
            <a:pPr>
              <a:defRPr/>
            </a:pPr>
            <a:fld id="{67E1B46D-3C91-4AD1-9891-4C17C4F6AD6D}" type="datetime1">
              <a:rPr lang="ja-JP" altLang="en-US" smtClean="0"/>
              <a:t>2019/10/7</a:t>
            </a:fld>
            <a:endParaRPr lang="ja-JP" altLang="en-US" dirty="0"/>
          </a:p>
        </p:txBody>
      </p:sp>
      <p:sp>
        <p:nvSpPr>
          <p:cNvPr id="5" name="フッター プレースホルダ 4"/>
          <p:cNvSpPr>
            <a:spLocks noGrp="1"/>
          </p:cNvSpPr>
          <p:nvPr>
            <p:ph type="ftr" sz="quarter" idx="3"/>
          </p:nvPr>
        </p:nvSpPr>
        <p:spPr>
          <a:xfrm>
            <a:off x="3259138" y="6507163"/>
            <a:ext cx="3022600" cy="374650"/>
          </a:xfrm>
          <a:prstGeom prst="rect">
            <a:avLst/>
          </a:prstGeom>
        </p:spPr>
        <p:txBody>
          <a:bodyPr vert="horz" lIns="91369" tIns="45684" rIns="91369" bIns="45684" rtlCol="0" anchor="ctr"/>
          <a:lstStyle>
            <a:lvl1pPr algn="ctr">
              <a:defRPr sz="1200">
                <a:solidFill>
                  <a:schemeClr val="tx1">
                    <a:tint val="75000"/>
                  </a:schemeClr>
                </a:solidFill>
                <a:ea typeface="ＭＳ Ｐゴシック" charset="-128"/>
              </a:defRPr>
            </a:lvl1pPr>
          </a:lstStyle>
          <a:p>
            <a:pPr>
              <a:defRPr/>
            </a:pPr>
            <a:endParaRPr lang="ja-JP" altLang="en-US" dirty="0"/>
          </a:p>
        </p:txBody>
      </p:sp>
      <p:sp>
        <p:nvSpPr>
          <p:cNvPr id="6" name="スライド番号プレースホルダ 5"/>
          <p:cNvSpPr>
            <a:spLocks noGrp="1"/>
          </p:cNvSpPr>
          <p:nvPr>
            <p:ph type="sldNum" sz="quarter" idx="4"/>
          </p:nvPr>
        </p:nvSpPr>
        <p:spPr>
          <a:xfrm>
            <a:off x="6837363" y="6507163"/>
            <a:ext cx="2227262" cy="374650"/>
          </a:xfrm>
          <a:prstGeom prst="rect">
            <a:avLst/>
          </a:prstGeom>
        </p:spPr>
        <p:txBody>
          <a:bodyPr vert="horz" lIns="91369" tIns="45684" rIns="91369" bIns="45684" rtlCol="0" anchor="ctr"/>
          <a:lstStyle>
            <a:lvl1pPr algn="r">
              <a:defRPr sz="1200">
                <a:solidFill>
                  <a:schemeClr val="tx1">
                    <a:tint val="75000"/>
                  </a:schemeClr>
                </a:solidFill>
                <a:ea typeface="ＭＳ Ｐゴシック" charset="-128"/>
              </a:defRPr>
            </a:lvl1pPr>
          </a:lstStyle>
          <a:p>
            <a:pPr>
              <a:defRPr/>
            </a:pPr>
            <a:fld id="{D334DF74-6C8D-4D44-A2A0-2B989CCD0165}"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hf hdr="0" ftr="0" dt="0"/>
  <p:txStyles>
    <p:titleStyle>
      <a:lvl1pPr algn="ctr" rtl="0" eaLnBrk="0" fontAlgn="base" hangingPunct="0">
        <a:spcBef>
          <a:spcPct val="0"/>
        </a:spcBef>
        <a:spcAft>
          <a:spcPct val="0"/>
        </a:spcAft>
        <a:defRPr kumimoji="1" sz="4500" kern="1200">
          <a:solidFill>
            <a:schemeClr val="tx1"/>
          </a:solidFill>
          <a:latin typeface="+mj-lt"/>
          <a:ea typeface="+mj-ea"/>
          <a:cs typeface="+mj-cs"/>
        </a:defRPr>
      </a:lvl1pPr>
      <a:lvl2pPr algn="ctr" rtl="0" eaLnBrk="0" fontAlgn="base" hangingPunct="0">
        <a:spcBef>
          <a:spcPct val="0"/>
        </a:spcBef>
        <a:spcAft>
          <a:spcPct val="0"/>
        </a:spcAft>
        <a:defRPr kumimoji="1" sz="45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5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5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500">
          <a:solidFill>
            <a:schemeClr val="tx1"/>
          </a:solidFill>
          <a:latin typeface="Calibri" pitchFamily="34" charset="0"/>
          <a:ea typeface="ＭＳ Ｐゴシック" charset="-128"/>
        </a:defRPr>
      </a:lvl5pPr>
      <a:lvl6pPr marL="456846" algn="ctr" rtl="0" fontAlgn="base">
        <a:spcBef>
          <a:spcPct val="0"/>
        </a:spcBef>
        <a:spcAft>
          <a:spcPct val="0"/>
        </a:spcAft>
        <a:defRPr kumimoji="1" sz="4500">
          <a:solidFill>
            <a:schemeClr val="tx1"/>
          </a:solidFill>
          <a:latin typeface="Calibri" pitchFamily="34" charset="0"/>
          <a:ea typeface="ＭＳ Ｐゴシック" charset="-128"/>
        </a:defRPr>
      </a:lvl6pPr>
      <a:lvl7pPr marL="913689" algn="ctr" rtl="0" fontAlgn="base">
        <a:spcBef>
          <a:spcPct val="0"/>
        </a:spcBef>
        <a:spcAft>
          <a:spcPct val="0"/>
        </a:spcAft>
        <a:defRPr kumimoji="1" sz="4500">
          <a:solidFill>
            <a:schemeClr val="tx1"/>
          </a:solidFill>
          <a:latin typeface="Calibri" pitchFamily="34" charset="0"/>
          <a:ea typeface="ＭＳ Ｐゴシック" charset="-128"/>
        </a:defRPr>
      </a:lvl7pPr>
      <a:lvl8pPr marL="1370538" algn="ctr" rtl="0" fontAlgn="base">
        <a:spcBef>
          <a:spcPct val="0"/>
        </a:spcBef>
        <a:spcAft>
          <a:spcPct val="0"/>
        </a:spcAft>
        <a:defRPr kumimoji="1" sz="4500">
          <a:solidFill>
            <a:schemeClr val="tx1"/>
          </a:solidFill>
          <a:latin typeface="Calibri" pitchFamily="34" charset="0"/>
          <a:ea typeface="ＭＳ Ｐゴシック" charset="-128"/>
        </a:defRPr>
      </a:lvl8pPr>
      <a:lvl9pPr marL="1827376" algn="ctr" rtl="0" fontAlgn="base">
        <a:spcBef>
          <a:spcPct val="0"/>
        </a:spcBef>
        <a:spcAft>
          <a:spcPct val="0"/>
        </a:spcAft>
        <a:defRPr kumimoji="1" sz="4500">
          <a:solidFill>
            <a:schemeClr val="tx1"/>
          </a:solidFill>
          <a:latin typeface="Calibri" pitchFamily="34" charset="0"/>
          <a:ea typeface="ＭＳ Ｐゴシック" charset="-128"/>
        </a:defRPr>
      </a:lvl9pPr>
    </p:titleStyle>
    <p:bodyStyle>
      <a:lvl1pPr marL="342639" indent="-342639"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372" indent="-285528"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109" indent="-228421"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8955" indent="-228421"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798" indent="-228421"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2643" indent="-228421" algn="l" defTabSz="91368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488" indent="-228421" algn="l" defTabSz="91368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327" indent="-228421" algn="l" defTabSz="91368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177" indent="-228421" algn="l" defTabSz="91368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689" rtl="0" eaLnBrk="1" latinLnBrk="0" hangingPunct="1">
        <a:defRPr kumimoji="1" sz="1800" kern="1200">
          <a:solidFill>
            <a:schemeClr val="tx1"/>
          </a:solidFill>
          <a:latin typeface="+mn-lt"/>
          <a:ea typeface="+mn-ea"/>
          <a:cs typeface="+mn-cs"/>
        </a:defRPr>
      </a:lvl1pPr>
      <a:lvl2pPr marL="456846" algn="l" defTabSz="913689" rtl="0" eaLnBrk="1" latinLnBrk="0" hangingPunct="1">
        <a:defRPr kumimoji="1" sz="1800" kern="1200">
          <a:solidFill>
            <a:schemeClr val="tx1"/>
          </a:solidFill>
          <a:latin typeface="+mn-lt"/>
          <a:ea typeface="+mn-ea"/>
          <a:cs typeface="+mn-cs"/>
        </a:defRPr>
      </a:lvl2pPr>
      <a:lvl3pPr marL="913689" algn="l" defTabSz="913689" rtl="0" eaLnBrk="1" latinLnBrk="0" hangingPunct="1">
        <a:defRPr kumimoji="1" sz="1800" kern="1200">
          <a:solidFill>
            <a:schemeClr val="tx1"/>
          </a:solidFill>
          <a:latin typeface="+mn-lt"/>
          <a:ea typeface="+mn-ea"/>
          <a:cs typeface="+mn-cs"/>
        </a:defRPr>
      </a:lvl3pPr>
      <a:lvl4pPr marL="1370538" algn="l" defTabSz="913689" rtl="0" eaLnBrk="1" latinLnBrk="0" hangingPunct="1">
        <a:defRPr kumimoji="1" sz="1800" kern="1200">
          <a:solidFill>
            <a:schemeClr val="tx1"/>
          </a:solidFill>
          <a:latin typeface="+mn-lt"/>
          <a:ea typeface="+mn-ea"/>
          <a:cs typeface="+mn-cs"/>
        </a:defRPr>
      </a:lvl4pPr>
      <a:lvl5pPr marL="1827376" algn="l" defTabSz="913689" rtl="0" eaLnBrk="1" latinLnBrk="0" hangingPunct="1">
        <a:defRPr kumimoji="1" sz="1800" kern="1200">
          <a:solidFill>
            <a:schemeClr val="tx1"/>
          </a:solidFill>
          <a:latin typeface="+mn-lt"/>
          <a:ea typeface="+mn-ea"/>
          <a:cs typeface="+mn-cs"/>
        </a:defRPr>
      </a:lvl5pPr>
      <a:lvl6pPr marL="2284221" algn="l" defTabSz="913689" rtl="0" eaLnBrk="1" latinLnBrk="0" hangingPunct="1">
        <a:defRPr kumimoji="1" sz="1800" kern="1200">
          <a:solidFill>
            <a:schemeClr val="tx1"/>
          </a:solidFill>
          <a:latin typeface="+mn-lt"/>
          <a:ea typeface="+mn-ea"/>
          <a:cs typeface="+mn-cs"/>
        </a:defRPr>
      </a:lvl6pPr>
      <a:lvl7pPr marL="2741067" algn="l" defTabSz="913689" rtl="0" eaLnBrk="1" latinLnBrk="0" hangingPunct="1">
        <a:defRPr kumimoji="1" sz="1800" kern="1200">
          <a:solidFill>
            <a:schemeClr val="tx1"/>
          </a:solidFill>
          <a:latin typeface="+mn-lt"/>
          <a:ea typeface="+mn-ea"/>
          <a:cs typeface="+mn-cs"/>
        </a:defRPr>
      </a:lvl7pPr>
      <a:lvl8pPr marL="3197909" algn="l" defTabSz="913689" rtl="0" eaLnBrk="1" latinLnBrk="0" hangingPunct="1">
        <a:defRPr kumimoji="1" sz="1800" kern="1200">
          <a:solidFill>
            <a:schemeClr val="tx1"/>
          </a:solidFill>
          <a:latin typeface="+mn-lt"/>
          <a:ea typeface="+mn-ea"/>
          <a:cs typeface="+mn-cs"/>
        </a:defRPr>
      </a:lvl8pPr>
      <a:lvl9pPr marL="3654753" algn="l" defTabSz="913689"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77044" y="281186"/>
            <a:ext cx="8586788" cy="117025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77044" y="1638354"/>
            <a:ext cx="8586788" cy="4633874"/>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77044" y="6507903"/>
            <a:ext cx="2226204"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7FAA9932-804A-4958-AFAE-350BAED0E3AD}" type="datetime1">
              <a:rPr kumimoji="1" lang="ja-JP" altLang="en-US" smtClean="0"/>
              <a:t>2019/10/7</a:t>
            </a:fld>
            <a:endParaRPr kumimoji="1" lang="ja-JP" altLang="en-US"/>
          </a:p>
        </p:txBody>
      </p:sp>
      <p:sp>
        <p:nvSpPr>
          <p:cNvPr id="5" name="フッター プレースホルダ 4"/>
          <p:cNvSpPr>
            <a:spLocks noGrp="1"/>
          </p:cNvSpPr>
          <p:nvPr>
            <p:ph type="ftr" sz="quarter" idx="3"/>
          </p:nvPr>
        </p:nvSpPr>
        <p:spPr>
          <a:xfrm>
            <a:off x="3259799" y="6507903"/>
            <a:ext cx="3021277"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837627" y="6507903"/>
            <a:ext cx="2226204"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4AA6ADF0-769D-4873-8AA9-C112EFE600E3}" type="slidenum">
              <a:rPr kumimoji="1" lang="ja-JP" altLang="en-US" smtClean="0"/>
              <a:pPr/>
              <a:t>‹#›</a:t>
            </a:fld>
            <a:endParaRPr kumimoji="1" lang="ja-JP" altLang="en-US"/>
          </a:p>
        </p:txBody>
      </p:sp>
    </p:spTree>
    <p:extLst>
      <p:ext uri="{BB962C8B-B14F-4D97-AF65-F5344CB8AC3E}">
        <p14:creationId xmlns:p14="http://schemas.microsoft.com/office/powerpoint/2010/main" val="18434805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ransition spd="med">
    <p:zoom/>
  </p:transition>
  <p:hf hdr="0" ftr="0" dt="0"/>
  <p:txStyles>
    <p:titleStyle>
      <a:lvl1pPr algn="ctr" defTabSz="936163" rtl="0" eaLnBrk="1" latinLnBrk="0" hangingPunct="1">
        <a:spcBef>
          <a:spcPct val="0"/>
        </a:spcBef>
        <a:buNone/>
        <a:defRPr kumimoji="1" sz="4505" kern="1200">
          <a:solidFill>
            <a:schemeClr val="tx1"/>
          </a:solidFill>
          <a:latin typeface="+mj-lt"/>
          <a:ea typeface="+mj-ea"/>
          <a:cs typeface="+mj-cs"/>
        </a:defRPr>
      </a:lvl1pPr>
    </p:titleStyle>
    <p:bodyStyle>
      <a:lvl1pPr marL="351061" indent="-351061" algn="l" defTabSz="936163" rtl="0" eaLnBrk="1" latinLnBrk="0" hangingPunct="1">
        <a:spcBef>
          <a:spcPct val="20000"/>
        </a:spcBef>
        <a:buFont typeface="Arial" pitchFamily="34" charset="0"/>
        <a:buChar char="•"/>
        <a:defRPr kumimoji="1" sz="3276" kern="1200">
          <a:solidFill>
            <a:schemeClr val="tx1"/>
          </a:solidFill>
          <a:latin typeface="+mn-lt"/>
          <a:ea typeface="+mn-ea"/>
          <a:cs typeface="+mn-cs"/>
        </a:defRPr>
      </a:lvl1pPr>
      <a:lvl2pPr marL="760632" indent="-292551" algn="l" defTabSz="936163" rtl="0" eaLnBrk="1" latinLnBrk="0" hangingPunct="1">
        <a:spcBef>
          <a:spcPct val="20000"/>
        </a:spcBef>
        <a:buFont typeface="Arial" pitchFamily="34" charset="0"/>
        <a:buChar char="–"/>
        <a:defRPr kumimoji="1" sz="2867" kern="1200">
          <a:solidFill>
            <a:schemeClr val="tx1"/>
          </a:solidFill>
          <a:latin typeface="+mn-lt"/>
          <a:ea typeface="+mn-ea"/>
          <a:cs typeface="+mn-cs"/>
        </a:defRPr>
      </a:lvl2pPr>
      <a:lvl3pPr marL="1170203" indent="-234041" algn="l" defTabSz="936163" rtl="0" eaLnBrk="1" latinLnBrk="0" hangingPunct="1">
        <a:spcBef>
          <a:spcPct val="20000"/>
        </a:spcBef>
        <a:buFont typeface="Arial" pitchFamily="34" charset="0"/>
        <a:buChar char="•"/>
        <a:defRPr kumimoji="1" sz="2457" kern="1200">
          <a:solidFill>
            <a:schemeClr val="tx1"/>
          </a:solidFill>
          <a:latin typeface="+mn-lt"/>
          <a:ea typeface="+mn-ea"/>
          <a:cs typeface="+mn-cs"/>
        </a:defRPr>
      </a:lvl3pPr>
      <a:lvl4pPr marL="1638285"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4pPr>
      <a:lvl5pPr marL="2106366"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5pPr>
      <a:lvl6pPr marL="2574447"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6pPr>
      <a:lvl7pPr marL="3042529"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7pPr>
      <a:lvl8pPr marL="3510610"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8pPr>
      <a:lvl9pPr marL="3978692"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9pPr>
    </p:bodyStyle>
    <p:otherStyle>
      <a:defPPr>
        <a:defRPr lang="ja-JP"/>
      </a:defPPr>
      <a:lvl1pPr marL="0" algn="l" defTabSz="936163" rtl="0" eaLnBrk="1" latinLnBrk="0" hangingPunct="1">
        <a:defRPr kumimoji="1" sz="1843" kern="1200">
          <a:solidFill>
            <a:schemeClr val="tx1"/>
          </a:solidFill>
          <a:latin typeface="+mn-lt"/>
          <a:ea typeface="+mn-ea"/>
          <a:cs typeface="+mn-cs"/>
        </a:defRPr>
      </a:lvl1pPr>
      <a:lvl2pPr marL="468081" algn="l" defTabSz="936163" rtl="0" eaLnBrk="1" latinLnBrk="0" hangingPunct="1">
        <a:defRPr kumimoji="1" sz="1843" kern="1200">
          <a:solidFill>
            <a:schemeClr val="tx1"/>
          </a:solidFill>
          <a:latin typeface="+mn-lt"/>
          <a:ea typeface="+mn-ea"/>
          <a:cs typeface="+mn-cs"/>
        </a:defRPr>
      </a:lvl2pPr>
      <a:lvl3pPr marL="936163" algn="l" defTabSz="936163" rtl="0" eaLnBrk="1" latinLnBrk="0" hangingPunct="1">
        <a:defRPr kumimoji="1" sz="1843" kern="1200">
          <a:solidFill>
            <a:schemeClr val="tx1"/>
          </a:solidFill>
          <a:latin typeface="+mn-lt"/>
          <a:ea typeface="+mn-ea"/>
          <a:cs typeface="+mn-cs"/>
        </a:defRPr>
      </a:lvl3pPr>
      <a:lvl4pPr marL="1404244" algn="l" defTabSz="936163" rtl="0" eaLnBrk="1" latinLnBrk="0" hangingPunct="1">
        <a:defRPr kumimoji="1" sz="1843" kern="1200">
          <a:solidFill>
            <a:schemeClr val="tx1"/>
          </a:solidFill>
          <a:latin typeface="+mn-lt"/>
          <a:ea typeface="+mn-ea"/>
          <a:cs typeface="+mn-cs"/>
        </a:defRPr>
      </a:lvl4pPr>
      <a:lvl5pPr marL="1872325" algn="l" defTabSz="936163" rtl="0" eaLnBrk="1" latinLnBrk="0" hangingPunct="1">
        <a:defRPr kumimoji="1" sz="1843" kern="1200">
          <a:solidFill>
            <a:schemeClr val="tx1"/>
          </a:solidFill>
          <a:latin typeface="+mn-lt"/>
          <a:ea typeface="+mn-ea"/>
          <a:cs typeface="+mn-cs"/>
        </a:defRPr>
      </a:lvl5pPr>
      <a:lvl6pPr marL="2340407" algn="l" defTabSz="936163" rtl="0" eaLnBrk="1" latinLnBrk="0" hangingPunct="1">
        <a:defRPr kumimoji="1" sz="1843" kern="1200">
          <a:solidFill>
            <a:schemeClr val="tx1"/>
          </a:solidFill>
          <a:latin typeface="+mn-lt"/>
          <a:ea typeface="+mn-ea"/>
          <a:cs typeface="+mn-cs"/>
        </a:defRPr>
      </a:lvl6pPr>
      <a:lvl7pPr marL="2808488" algn="l" defTabSz="936163" rtl="0" eaLnBrk="1" latinLnBrk="0" hangingPunct="1">
        <a:defRPr kumimoji="1" sz="1843" kern="1200">
          <a:solidFill>
            <a:schemeClr val="tx1"/>
          </a:solidFill>
          <a:latin typeface="+mn-lt"/>
          <a:ea typeface="+mn-ea"/>
          <a:cs typeface="+mn-cs"/>
        </a:defRPr>
      </a:lvl7pPr>
      <a:lvl8pPr marL="3276570" algn="l" defTabSz="936163" rtl="0" eaLnBrk="1" latinLnBrk="0" hangingPunct="1">
        <a:defRPr kumimoji="1" sz="1843" kern="1200">
          <a:solidFill>
            <a:schemeClr val="tx1"/>
          </a:solidFill>
          <a:latin typeface="+mn-lt"/>
          <a:ea typeface="+mn-ea"/>
          <a:cs typeface="+mn-cs"/>
        </a:defRPr>
      </a:lvl8pPr>
      <a:lvl9pPr marL="3744651" algn="l" defTabSz="936163" rtl="0" eaLnBrk="1" latinLnBrk="0" hangingPunct="1">
        <a:defRPr kumimoji="1" sz="184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77044" y="281186"/>
            <a:ext cx="8586788" cy="117025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77044" y="1638354"/>
            <a:ext cx="8586788" cy="4633874"/>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77044" y="6507903"/>
            <a:ext cx="2226204"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01D4EA0E-D5E6-4BFB-95D2-B1DD8023416B}"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259799" y="6507903"/>
            <a:ext cx="3021277"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837627" y="6507903"/>
            <a:ext cx="2226204"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6375677"/>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ransition spd="med">
    <p:zoom/>
  </p:transition>
  <p:hf hdr="0" ftr="0" dt="0"/>
  <p:txStyles>
    <p:titleStyle>
      <a:lvl1pPr algn="ctr" defTabSz="936163" rtl="0" eaLnBrk="1" latinLnBrk="0" hangingPunct="1">
        <a:spcBef>
          <a:spcPct val="0"/>
        </a:spcBef>
        <a:buNone/>
        <a:defRPr kumimoji="1" sz="4505" kern="1200">
          <a:solidFill>
            <a:schemeClr val="tx1"/>
          </a:solidFill>
          <a:latin typeface="+mj-lt"/>
          <a:ea typeface="+mj-ea"/>
          <a:cs typeface="+mj-cs"/>
        </a:defRPr>
      </a:lvl1pPr>
    </p:titleStyle>
    <p:bodyStyle>
      <a:lvl1pPr marL="351061" indent="-351061" algn="l" defTabSz="936163" rtl="0" eaLnBrk="1" latinLnBrk="0" hangingPunct="1">
        <a:spcBef>
          <a:spcPct val="20000"/>
        </a:spcBef>
        <a:buFont typeface="Arial" pitchFamily="34" charset="0"/>
        <a:buChar char="•"/>
        <a:defRPr kumimoji="1" sz="3276" kern="1200">
          <a:solidFill>
            <a:schemeClr val="tx1"/>
          </a:solidFill>
          <a:latin typeface="+mn-lt"/>
          <a:ea typeface="+mn-ea"/>
          <a:cs typeface="+mn-cs"/>
        </a:defRPr>
      </a:lvl1pPr>
      <a:lvl2pPr marL="760632" indent="-292551" algn="l" defTabSz="936163" rtl="0" eaLnBrk="1" latinLnBrk="0" hangingPunct="1">
        <a:spcBef>
          <a:spcPct val="20000"/>
        </a:spcBef>
        <a:buFont typeface="Arial" pitchFamily="34" charset="0"/>
        <a:buChar char="–"/>
        <a:defRPr kumimoji="1" sz="2867" kern="1200">
          <a:solidFill>
            <a:schemeClr val="tx1"/>
          </a:solidFill>
          <a:latin typeface="+mn-lt"/>
          <a:ea typeface="+mn-ea"/>
          <a:cs typeface="+mn-cs"/>
        </a:defRPr>
      </a:lvl2pPr>
      <a:lvl3pPr marL="1170203" indent="-234041" algn="l" defTabSz="936163" rtl="0" eaLnBrk="1" latinLnBrk="0" hangingPunct="1">
        <a:spcBef>
          <a:spcPct val="20000"/>
        </a:spcBef>
        <a:buFont typeface="Arial" pitchFamily="34" charset="0"/>
        <a:buChar char="•"/>
        <a:defRPr kumimoji="1" sz="2457" kern="1200">
          <a:solidFill>
            <a:schemeClr val="tx1"/>
          </a:solidFill>
          <a:latin typeface="+mn-lt"/>
          <a:ea typeface="+mn-ea"/>
          <a:cs typeface="+mn-cs"/>
        </a:defRPr>
      </a:lvl3pPr>
      <a:lvl4pPr marL="1638285"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4pPr>
      <a:lvl5pPr marL="2106366"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5pPr>
      <a:lvl6pPr marL="2574447"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6pPr>
      <a:lvl7pPr marL="3042529"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7pPr>
      <a:lvl8pPr marL="3510610"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8pPr>
      <a:lvl9pPr marL="3978692"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9pPr>
    </p:bodyStyle>
    <p:otherStyle>
      <a:defPPr>
        <a:defRPr lang="ja-JP"/>
      </a:defPPr>
      <a:lvl1pPr marL="0" algn="l" defTabSz="936163" rtl="0" eaLnBrk="1" latinLnBrk="0" hangingPunct="1">
        <a:defRPr kumimoji="1" sz="1843" kern="1200">
          <a:solidFill>
            <a:schemeClr val="tx1"/>
          </a:solidFill>
          <a:latin typeface="+mn-lt"/>
          <a:ea typeface="+mn-ea"/>
          <a:cs typeface="+mn-cs"/>
        </a:defRPr>
      </a:lvl1pPr>
      <a:lvl2pPr marL="468081" algn="l" defTabSz="936163" rtl="0" eaLnBrk="1" latinLnBrk="0" hangingPunct="1">
        <a:defRPr kumimoji="1" sz="1843" kern="1200">
          <a:solidFill>
            <a:schemeClr val="tx1"/>
          </a:solidFill>
          <a:latin typeface="+mn-lt"/>
          <a:ea typeface="+mn-ea"/>
          <a:cs typeface="+mn-cs"/>
        </a:defRPr>
      </a:lvl2pPr>
      <a:lvl3pPr marL="936163" algn="l" defTabSz="936163" rtl="0" eaLnBrk="1" latinLnBrk="0" hangingPunct="1">
        <a:defRPr kumimoji="1" sz="1843" kern="1200">
          <a:solidFill>
            <a:schemeClr val="tx1"/>
          </a:solidFill>
          <a:latin typeface="+mn-lt"/>
          <a:ea typeface="+mn-ea"/>
          <a:cs typeface="+mn-cs"/>
        </a:defRPr>
      </a:lvl3pPr>
      <a:lvl4pPr marL="1404244" algn="l" defTabSz="936163" rtl="0" eaLnBrk="1" latinLnBrk="0" hangingPunct="1">
        <a:defRPr kumimoji="1" sz="1843" kern="1200">
          <a:solidFill>
            <a:schemeClr val="tx1"/>
          </a:solidFill>
          <a:latin typeface="+mn-lt"/>
          <a:ea typeface="+mn-ea"/>
          <a:cs typeface="+mn-cs"/>
        </a:defRPr>
      </a:lvl4pPr>
      <a:lvl5pPr marL="1872325" algn="l" defTabSz="936163" rtl="0" eaLnBrk="1" latinLnBrk="0" hangingPunct="1">
        <a:defRPr kumimoji="1" sz="1843" kern="1200">
          <a:solidFill>
            <a:schemeClr val="tx1"/>
          </a:solidFill>
          <a:latin typeface="+mn-lt"/>
          <a:ea typeface="+mn-ea"/>
          <a:cs typeface="+mn-cs"/>
        </a:defRPr>
      </a:lvl5pPr>
      <a:lvl6pPr marL="2340407" algn="l" defTabSz="936163" rtl="0" eaLnBrk="1" latinLnBrk="0" hangingPunct="1">
        <a:defRPr kumimoji="1" sz="1843" kern="1200">
          <a:solidFill>
            <a:schemeClr val="tx1"/>
          </a:solidFill>
          <a:latin typeface="+mn-lt"/>
          <a:ea typeface="+mn-ea"/>
          <a:cs typeface="+mn-cs"/>
        </a:defRPr>
      </a:lvl6pPr>
      <a:lvl7pPr marL="2808488" algn="l" defTabSz="936163" rtl="0" eaLnBrk="1" latinLnBrk="0" hangingPunct="1">
        <a:defRPr kumimoji="1" sz="1843" kern="1200">
          <a:solidFill>
            <a:schemeClr val="tx1"/>
          </a:solidFill>
          <a:latin typeface="+mn-lt"/>
          <a:ea typeface="+mn-ea"/>
          <a:cs typeface="+mn-cs"/>
        </a:defRPr>
      </a:lvl7pPr>
      <a:lvl8pPr marL="3276570" algn="l" defTabSz="936163" rtl="0" eaLnBrk="1" latinLnBrk="0" hangingPunct="1">
        <a:defRPr kumimoji="1" sz="1843" kern="1200">
          <a:solidFill>
            <a:schemeClr val="tx1"/>
          </a:solidFill>
          <a:latin typeface="+mn-lt"/>
          <a:ea typeface="+mn-ea"/>
          <a:cs typeface="+mn-cs"/>
        </a:defRPr>
      </a:lvl8pPr>
      <a:lvl9pPr marL="3744651" algn="l" defTabSz="936163" rtl="0" eaLnBrk="1" latinLnBrk="0" hangingPunct="1">
        <a:defRPr kumimoji="1" sz="184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35" y="373832"/>
            <a:ext cx="8229005" cy="135716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55935" y="1869153"/>
            <a:ext cx="8229005" cy="445508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55935" y="6507904"/>
            <a:ext cx="2146697"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414897E6-381A-4C5E-8080-1CC981460B8F}" type="datetime1">
              <a:rPr kumimoji="1" lang="ja-JP" altLang="en-US" smtClean="0"/>
              <a:t>2019/10/7</a:t>
            </a:fld>
            <a:endParaRPr kumimoji="1" lang="ja-JP" altLang="en-US"/>
          </a:p>
        </p:txBody>
      </p:sp>
      <p:sp>
        <p:nvSpPr>
          <p:cNvPr id="5" name="Footer Placeholder 4"/>
          <p:cNvSpPr>
            <a:spLocks noGrp="1"/>
          </p:cNvSpPr>
          <p:nvPr>
            <p:ph type="ftr" sz="quarter" idx="3"/>
          </p:nvPr>
        </p:nvSpPr>
        <p:spPr>
          <a:xfrm>
            <a:off x="3160415" y="6507904"/>
            <a:ext cx="3220045"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38243" y="6507904"/>
            <a:ext cx="2146697"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6B6136A8-17E1-4985-B04C-3D7AE4633AF5}" type="slidenum">
              <a:rPr kumimoji="1" lang="ja-JP" altLang="en-US" smtClean="0"/>
              <a:t>‹#›</a:t>
            </a:fld>
            <a:endParaRPr kumimoji="1" lang="ja-JP" altLang="en-US"/>
          </a:p>
        </p:txBody>
      </p:sp>
    </p:spTree>
    <p:extLst>
      <p:ext uri="{BB962C8B-B14F-4D97-AF65-F5344CB8AC3E}">
        <p14:creationId xmlns:p14="http://schemas.microsoft.com/office/powerpoint/2010/main" val="4084642248"/>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hf hdr="0" ftr="0" dt="0"/>
  <p:txStyles>
    <p:titleStyle>
      <a:lvl1pPr algn="l" defTabSz="936163" rtl="0" eaLnBrk="1" latinLnBrk="0" hangingPunct="1">
        <a:lnSpc>
          <a:spcPct val="90000"/>
        </a:lnSpc>
        <a:spcBef>
          <a:spcPct val="0"/>
        </a:spcBef>
        <a:buNone/>
        <a:defRPr kumimoji="1" sz="4505" kern="1200">
          <a:solidFill>
            <a:schemeClr val="tx1"/>
          </a:solidFill>
          <a:latin typeface="+mj-lt"/>
          <a:ea typeface="+mj-ea"/>
          <a:cs typeface="+mj-cs"/>
        </a:defRPr>
      </a:lvl1pPr>
    </p:titleStyle>
    <p:bodyStyle>
      <a:lvl1pPr marL="234041" indent="-234041" algn="l" defTabSz="936163" rtl="0" eaLnBrk="1" latinLnBrk="0" hangingPunct="1">
        <a:lnSpc>
          <a:spcPct val="90000"/>
        </a:lnSpc>
        <a:spcBef>
          <a:spcPts val="1024"/>
        </a:spcBef>
        <a:buFont typeface="Arial" panose="020B0604020202020204" pitchFamily="34" charset="0"/>
        <a:buChar char="•"/>
        <a:defRPr kumimoji="1" sz="2867" kern="1200">
          <a:solidFill>
            <a:schemeClr val="tx1"/>
          </a:solidFill>
          <a:latin typeface="+mn-lt"/>
          <a:ea typeface="+mn-ea"/>
          <a:cs typeface="+mn-cs"/>
        </a:defRPr>
      </a:lvl1pPr>
      <a:lvl2pPr marL="702122" indent="-234041" algn="l" defTabSz="936163" rtl="0" eaLnBrk="1" latinLnBrk="0" hangingPunct="1">
        <a:lnSpc>
          <a:spcPct val="90000"/>
        </a:lnSpc>
        <a:spcBef>
          <a:spcPts val="512"/>
        </a:spcBef>
        <a:buFont typeface="Arial" panose="020B0604020202020204" pitchFamily="34" charset="0"/>
        <a:buChar char="•"/>
        <a:defRPr kumimoji="1" sz="2457" kern="1200">
          <a:solidFill>
            <a:schemeClr val="tx1"/>
          </a:solidFill>
          <a:latin typeface="+mn-lt"/>
          <a:ea typeface="+mn-ea"/>
          <a:cs typeface="+mn-cs"/>
        </a:defRPr>
      </a:lvl2pPr>
      <a:lvl3pPr marL="1170203" indent="-234041" algn="l" defTabSz="936163" rtl="0" eaLnBrk="1" latinLnBrk="0" hangingPunct="1">
        <a:lnSpc>
          <a:spcPct val="90000"/>
        </a:lnSpc>
        <a:spcBef>
          <a:spcPts val="512"/>
        </a:spcBef>
        <a:buFont typeface="Arial" panose="020B0604020202020204" pitchFamily="34" charset="0"/>
        <a:buChar char="•"/>
        <a:defRPr kumimoji="1" sz="2048" kern="1200">
          <a:solidFill>
            <a:schemeClr val="tx1"/>
          </a:solidFill>
          <a:latin typeface="+mn-lt"/>
          <a:ea typeface="+mn-ea"/>
          <a:cs typeface="+mn-cs"/>
        </a:defRPr>
      </a:lvl3pPr>
      <a:lvl4pPr marL="1638285"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4pPr>
      <a:lvl5pPr marL="2106366"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5pPr>
      <a:lvl6pPr marL="2574447"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6pPr>
      <a:lvl7pPr marL="3042529"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7pPr>
      <a:lvl8pPr marL="3510610"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8pPr>
      <a:lvl9pPr marL="3978692" indent="-234041" algn="l" defTabSz="936163" rtl="0" eaLnBrk="1" latinLnBrk="0" hangingPunct="1">
        <a:lnSpc>
          <a:spcPct val="90000"/>
        </a:lnSpc>
        <a:spcBef>
          <a:spcPts val="512"/>
        </a:spcBef>
        <a:buFont typeface="Arial" panose="020B0604020202020204" pitchFamily="34" charset="0"/>
        <a:buChar char="•"/>
        <a:defRPr kumimoji="1" sz="1843" kern="1200">
          <a:solidFill>
            <a:schemeClr val="tx1"/>
          </a:solidFill>
          <a:latin typeface="+mn-lt"/>
          <a:ea typeface="+mn-ea"/>
          <a:cs typeface="+mn-cs"/>
        </a:defRPr>
      </a:lvl9pPr>
    </p:bodyStyle>
    <p:otherStyle>
      <a:defPPr>
        <a:defRPr lang="en-US"/>
      </a:defPPr>
      <a:lvl1pPr marL="0" algn="l" defTabSz="936163" rtl="0" eaLnBrk="1" latinLnBrk="0" hangingPunct="1">
        <a:defRPr kumimoji="1" sz="1843" kern="1200">
          <a:solidFill>
            <a:schemeClr val="tx1"/>
          </a:solidFill>
          <a:latin typeface="+mn-lt"/>
          <a:ea typeface="+mn-ea"/>
          <a:cs typeface="+mn-cs"/>
        </a:defRPr>
      </a:lvl1pPr>
      <a:lvl2pPr marL="468081" algn="l" defTabSz="936163" rtl="0" eaLnBrk="1" latinLnBrk="0" hangingPunct="1">
        <a:defRPr kumimoji="1" sz="1843" kern="1200">
          <a:solidFill>
            <a:schemeClr val="tx1"/>
          </a:solidFill>
          <a:latin typeface="+mn-lt"/>
          <a:ea typeface="+mn-ea"/>
          <a:cs typeface="+mn-cs"/>
        </a:defRPr>
      </a:lvl2pPr>
      <a:lvl3pPr marL="936163" algn="l" defTabSz="936163" rtl="0" eaLnBrk="1" latinLnBrk="0" hangingPunct="1">
        <a:defRPr kumimoji="1" sz="1843" kern="1200">
          <a:solidFill>
            <a:schemeClr val="tx1"/>
          </a:solidFill>
          <a:latin typeface="+mn-lt"/>
          <a:ea typeface="+mn-ea"/>
          <a:cs typeface="+mn-cs"/>
        </a:defRPr>
      </a:lvl3pPr>
      <a:lvl4pPr marL="1404244" algn="l" defTabSz="936163" rtl="0" eaLnBrk="1" latinLnBrk="0" hangingPunct="1">
        <a:defRPr kumimoji="1" sz="1843" kern="1200">
          <a:solidFill>
            <a:schemeClr val="tx1"/>
          </a:solidFill>
          <a:latin typeface="+mn-lt"/>
          <a:ea typeface="+mn-ea"/>
          <a:cs typeface="+mn-cs"/>
        </a:defRPr>
      </a:lvl4pPr>
      <a:lvl5pPr marL="1872325" algn="l" defTabSz="936163" rtl="0" eaLnBrk="1" latinLnBrk="0" hangingPunct="1">
        <a:defRPr kumimoji="1" sz="1843" kern="1200">
          <a:solidFill>
            <a:schemeClr val="tx1"/>
          </a:solidFill>
          <a:latin typeface="+mn-lt"/>
          <a:ea typeface="+mn-ea"/>
          <a:cs typeface="+mn-cs"/>
        </a:defRPr>
      </a:lvl5pPr>
      <a:lvl6pPr marL="2340407" algn="l" defTabSz="936163" rtl="0" eaLnBrk="1" latinLnBrk="0" hangingPunct="1">
        <a:defRPr kumimoji="1" sz="1843" kern="1200">
          <a:solidFill>
            <a:schemeClr val="tx1"/>
          </a:solidFill>
          <a:latin typeface="+mn-lt"/>
          <a:ea typeface="+mn-ea"/>
          <a:cs typeface="+mn-cs"/>
        </a:defRPr>
      </a:lvl6pPr>
      <a:lvl7pPr marL="2808488" algn="l" defTabSz="936163" rtl="0" eaLnBrk="1" latinLnBrk="0" hangingPunct="1">
        <a:defRPr kumimoji="1" sz="1843" kern="1200">
          <a:solidFill>
            <a:schemeClr val="tx1"/>
          </a:solidFill>
          <a:latin typeface="+mn-lt"/>
          <a:ea typeface="+mn-ea"/>
          <a:cs typeface="+mn-cs"/>
        </a:defRPr>
      </a:lvl7pPr>
      <a:lvl8pPr marL="3276570" algn="l" defTabSz="936163" rtl="0" eaLnBrk="1" latinLnBrk="0" hangingPunct="1">
        <a:defRPr kumimoji="1" sz="1843" kern="1200">
          <a:solidFill>
            <a:schemeClr val="tx1"/>
          </a:solidFill>
          <a:latin typeface="+mn-lt"/>
          <a:ea typeface="+mn-ea"/>
          <a:cs typeface="+mn-cs"/>
        </a:defRPr>
      </a:lvl8pPr>
      <a:lvl9pPr marL="3744651" algn="l" defTabSz="936163" rtl="0" eaLnBrk="1" latinLnBrk="0" hangingPunct="1">
        <a:defRPr kumimoji="1" sz="184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77044" y="281186"/>
            <a:ext cx="8586788" cy="117025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77044" y="1638354"/>
            <a:ext cx="8586788" cy="4633874"/>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77044" y="6507903"/>
            <a:ext cx="2226204"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F749F90D-2638-4026-BA17-FE906A68AB1C}" type="datetime1">
              <a:rPr lang="ja-JP" altLang="en-US" smtClean="0">
                <a:solidFill>
                  <a:prstClr val="black">
                    <a:tint val="75000"/>
                  </a:prstClr>
                </a:solidFill>
              </a:rPr>
              <a:t>2019/10/7</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259799" y="6507903"/>
            <a:ext cx="3021277"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837627" y="6507903"/>
            <a:ext cx="2226204"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4AA6ADF0-769D-4873-8AA9-C112EFE600E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316483"/>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ransition spd="med">
    <p:zoom/>
  </p:transition>
  <p:hf hdr="0" ftr="0" dt="0"/>
  <p:txStyles>
    <p:titleStyle>
      <a:lvl1pPr algn="ctr" defTabSz="936163" rtl="0" eaLnBrk="1" latinLnBrk="0" hangingPunct="1">
        <a:spcBef>
          <a:spcPct val="0"/>
        </a:spcBef>
        <a:buNone/>
        <a:defRPr kumimoji="1" sz="4505" kern="1200">
          <a:solidFill>
            <a:schemeClr val="tx1"/>
          </a:solidFill>
          <a:latin typeface="+mj-lt"/>
          <a:ea typeface="+mj-ea"/>
          <a:cs typeface="+mj-cs"/>
        </a:defRPr>
      </a:lvl1pPr>
    </p:titleStyle>
    <p:bodyStyle>
      <a:lvl1pPr marL="351061" indent="-351061" algn="l" defTabSz="936163" rtl="0" eaLnBrk="1" latinLnBrk="0" hangingPunct="1">
        <a:spcBef>
          <a:spcPct val="20000"/>
        </a:spcBef>
        <a:buFont typeface="Arial" pitchFamily="34" charset="0"/>
        <a:buChar char="•"/>
        <a:defRPr kumimoji="1" sz="3276" kern="1200">
          <a:solidFill>
            <a:schemeClr val="tx1"/>
          </a:solidFill>
          <a:latin typeface="+mn-lt"/>
          <a:ea typeface="+mn-ea"/>
          <a:cs typeface="+mn-cs"/>
        </a:defRPr>
      </a:lvl1pPr>
      <a:lvl2pPr marL="760632" indent="-292551" algn="l" defTabSz="936163" rtl="0" eaLnBrk="1" latinLnBrk="0" hangingPunct="1">
        <a:spcBef>
          <a:spcPct val="20000"/>
        </a:spcBef>
        <a:buFont typeface="Arial" pitchFamily="34" charset="0"/>
        <a:buChar char="–"/>
        <a:defRPr kumimoji="1" sz="2867" kern="1200">
          <a:solidFill>
            <a:schemeClr val="tx1"/>
          </a:solidFill>
          <a:latin typeface="+mn-lt"/>
          <a:ea typeface="+mn-ea"/>
          <a:cs typeface="+mn-cs"/>
        </a:defRPr>
      </a:lvl2pPr>
      <a:lvl3pPr marL="1170203" indent="-234041" algn="l" defTabSz="936163" rtl="0" eaLnBrk="1" latinLnBrk="0" hangingPunct="1">
        <a:spcBef>
          <a:spcPct val="20000"/>
        </a:spcBef>
        <a:buFont typeface="Arial" pitchFamily="34" charset="0"/>
        <a:buChar char="•"/>
        <a:defRPr kumimoji="1" sz="2457" kern="1200">
          <a:solidFill>
            <a:schemeClr val="tx1"/>
          </a:solidFill>
          <a:latin typeface="+mn-lt"/>
          <a:ea typeface="+mn-ea"/>
          <a:cs typeface="+mn-cs"/>
        </a:defRPr>
      </a:lvl3pPr>
      <a:lvl4pPr marL="1638285"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4pPr>
      <a:lvl5pPr marL="2106366"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5pPr>
      <a:lvl6pPr marL="2574447"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6pPr>
      <a:lvl7pPr marL="3042529"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7pPr>
      <a:lvl8pPr marL="3510610"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8pPr>
      <a:lvl9pPr marL="3978692"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9pPr>
    </p:bodyStyle>
    <p:otherStyle>
      <a:defPPr>
        <a:defRPr lang="ja-JP"/>
      </a:defPPr>
      <a:lvl1pPr marL="0" algn="l" defTabSz="936163" rtl="0" eaLnBrk="1" latinLnBrk="0" hangingPunct="1">
        <a:defRPr kumimoji="1" sz="1843" kern="1200">
          <a:solidFill>
            <a:schemeClr val="tx1"/>
          </a:solidFill>
          <a:latin typeface="+mn-lt"/>
          <a:ea typeface="+mn-ea"/>
          <a:cs typeface="+mn-cs"/>
        </a:defRPr>
      </a:lvl1pPr>
      <a:lvl2pPr marL="468081" algn="l" defTabSz="936163" rtl="0" eaLnBrk="1" latinLnBrk="0" hangingPunct="1">
        <a:defRPr kumimoji="1" sz="1843" kern="1200">
          <a:solidFill>
            <a:schemeClr val="tx1"/>
          </a:solidFill>
          <a:latin typeface="+mn-lt"/>
          <a:ea typeface="+mn-ea"/>
          <a:cs typeface="+mn-cs"/>
        </a:defRPr>
      </a:lvl2pPr>
      <a:lvl3pPr marL="936163" algn="l" defTabSz="936163" rtl="0" eaLnBrk="1" latinLnBrk="0" hangingPunct="1">
        <a:defRPr kumimoji="1" sz="1843" kern="1200">
          <a:solidFill>
            <a:schemeClr val="tx1"/>
          </a:solidFill>
          <a:latin typeface="+mn-lt"/>
          <a:ea typeface="+mn-ea"/>
          <a:cs typeface="+mn-cs"/>
        </a:defRPr>
      </a:lvl3pPr>
      <a:lvl4pPr marL="1404244" algn="l" defTabSz="936163" rtl="0" eaLnBrk="1" latinLnBrk="0" hangingPunct="1">
        <a:defRPr kumimoji="1" sz="1843" kern="1200">
          <a:solidFill>
            <a:schemeClr val="tx1"/>
          </a:solidFill>
          <a:latin typeface="+mn-lt"/>
          <a:ea typeface="+mn-ea"/>
          <a:cs typeface="+mn-cs"/>
        </a:defRPr>
      </a:lvl4pPr>
      <a:lvl5pPr marL="1872325" algn="l" defTabSz="936163" rtl="0" eaLnBrk="1" latinLnBrk="0" hangingPunct="1">
        <a:defRPr kumimoji="1" sz="1843" kern="1200">
          <a:solidFill>
            <a:schemeClr val="tx1"/>
          </a:solidFill>
          <a:latin typeface="+mn-lt"/>
          <a:ea typeface="+mn-ea"/>
          <a:cs typeface="+mn-cs"/>
        </a:defRPr>
      </a:lvl5pPr>
      <a:lvl6pPr marL="2340407" algn="l" defTabSz="936163" rtl="0" eaLnBrk="1" latinLnBrk="0" hangingPunct="1">
        <a:defRPr kumimoji="1" sz="1843" kern="1200">
          <a:solidFill>
            <a:schemeClr val="tx1"/>
          </a:solidFill>
          <a:latin typeface="+mn-lt"/>
          <a:ea typeface="+mn-ea"/>
          <a:cs typeface="+mn-cs"/>
        </a:defRPr>
      </a:lvl6pPr>
      <a:lvl7pPr marL="2808488" algn="l" defTabSz="936163" rtl="0" eaLnBrk="1" latinLnBrk="0" hangingPunct="1">
        <a:defRPr kumimoji="1" sz="1843" kern="1200">
          <a:solidFill>
            <a:schemeClr val="tx1"/>
          </a:solidFill>
          <a:latin typeface="+mn-lt"/>
          <a:ea typeface="+mn-ea"/>
          <a:cs typeface="+mn-cs"/>
        </a:defRPr>
      </a:lvl7pPr>
      <a:lvl8pPr marL="3276570" algn="l" defTabSz="936163" rtl="0" eaLnBrk="1" latinLnBrk="0" hangingPunct="1">
        <a:defRPr kumimoji="1" sz="1843" kern="1200">
          <a:solidFill>
            <a:schemeClr val="tx1"/>
          </a:solidFill>
          <a:latin typeface="+mn-lt"/>
          <a:ea typeface="+mn-ea"/>
          <a:cs typeface="+mn-cs"/>
        </a:defRPr>
      </a:lvl8pPr>
      <a:lvl9pPr marL="3744651" algn="l" defTabSz="936163" rtl="0" eaLnBrk="1" latinLnBrk="0" hangingPunct="1">
        <a:defRPr kumimoji="1" sz="184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77044" y="281186"/>
            <a:ext cx="8586788" cy="1170252"/>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77044" y="1638354"/>
            <a:ext cx="8586788" cy="4633874"/>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77044" y="6507903"/>
            <a:ext cx="2226204" cy="373831"/>
          </a:xfrm>
          <a:prstGeom prst="rect">
            <a:avLst/>
          </a:prstGeom>
        </p:spPr>
        <p:txBody>
          <a:bodyPr vert="horz" lIns="91440" tIns="45720" rIns="91440" bIns="45720" rtlCol="0" anchor="ctr"/>
          <a:lstStyle>
            <a:lvl1pPr algn="l">
              <a:defRPr sz="1229">
                <a:solidFill>
                  <a:schemeClr val="tx1">
                    <a:tint val="75000"/>
                  </a:schemeClr>
                </a:solidFill>
              </a:defRPr>
            </a:lvl1pPr>
          </a:lstStyle>
          <a:p>
            <a:fld id="{114CC150-D302-4991-8981-5FFE4A7D3E00}" type="datetime1">
              <a:rPr kumimoji="1" lang="ja-JP" altLang="en-US" smtClean="0"/>
              <a:t>2019/10/7</a:t>
            </a:fld>
            <a:endParaRPr kumimoji="1" lang="ja-JP" altLang="en-US"/>
          </a:p>
        </p:txBody>
      </p:sp>
      <p:sp>
        <p:nvSpPr>
          <p:cNvPr id="5" name="フッター プレースホルダ 4"/>
          <p:cNvSpPr>
            <a:spLocks noGrp="1"/>
          </p:cNvSpPr>
          <p:nvPr>
            <p:ph type="ftr" sz="quarter" idx="3"/>
          </p:nvPr>
        </p:nvSpPr>
        <p:spPr>
          <a:xfrm>
            <a:off x="3259799" y="6507903"/>
            <a:ext cx="3021277" cy="373831"/>
          </a:xfrm>
          <a:prstGeom prst="rect">
            <a:avLst/>
          </a:prstGeom>
        </p:spPr>
        <p:txBody>
          <a:bodyPr vert="horz" lIns="91440" tIns="45720" rIns="91440" bIns="45720" rtlCol="0" anchor="ctr"/>
          <a:lstStyle>
            <a:lvl1pPr algn="ctr">
              <a:defRPr sz="1229">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837627" y="6507903"/>
            <a:ext cx="2226204" cy="373831"/>
          </a:xfrm>
          <a:prstGeom prst="rect">
            <a:avLst/>
          </a:prstGeom>
        </p:spPr>
        <p:txBody>
          <a:bodyPr vert="horz" lIns="91440" tIns="45720" rIns="91440" bIns="45720" rtlCol="0" anchor="ctr"/>
          <a:lstStyle>
            <a:lvl1pPr algn="r">
              <a:defRPr sz="1229">
                <a:solidFill>
                  <a:schemeClr val="tx1">
                    <a:tint val="75000"/>
                  </a:schemeClr>
                </a:solidFill>
              </a:defRPr>
            </a:lvl1pPr>
          </a:lstStyle>
          <a:p>
            <a:fld id="{AAA47230-BC94-4699-AE80-DE69233274E4}" type="slidenum">
              <a:rPr kumimoji="1" lang="ja-JP" altLang="en-US" smtClean="0"/>
              <a:t>‹#›</a:t>
            </a:fld>
            <a:endParaRPr kumimoji="1" lang="ja-JP" altLang="en-US"/>
          </a:p>
        </p:txBody>
      </p:sp>
      <p:sp>
        <p:nvSpPr>
          <p:cNvPr id="7" name="スライド番号プレースホルダ 5"/>
          <p:cNvSpPr txBox="1">
            <a:spLocks/>
          </p:cNvSpPr>
          <p:nvPr userDrawn="1"/>
        </p:nvSpPr>
        <p:spPr>
          <a:xfrm>
            <a:off x="3657336" y="6675720"/>
            <a:ext cx="2226204" cy="373831"/>
          </a:xfrm>
          <a:prstGeom prst="rect">
            <a:avLst/>
          </a:prstGeom>
        </p:spPr>
        <p:txBody>
          <a:bodyPr/>
          <a:lstStyle>
            <a:defPPr>
              <a:defRPr lang="ja-JP"/>
            </a:defPPr>
            <a:lvl1pPr marL="0" algn="ctr"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AA47230-BC94-4699-AE80-DE69233274E4}" type="slidenum">
              <a:rPr lang="ja-JP" altLang="en-US" sz="2048" b="1" smtClean="0"/>
              <a:pPr/>
              <a:t>‹#›</a:t>
            </a:fld>
            <a:r>
              <a:rPr lang="ja-JP" altLang="en-US" sz="1229" dirty="0"/>
              <a:t>／</a:t>
            </a:r>
            <a:r>
              <a:rPr lang="en-US" altLang="ja-JP" sz="1229" dirty="0"/>
              <a:t>45</a:t>
            </a:r>
            <a:endParaRPr lang="ja-JP" altLang="en-US" sz="1229" dirty="0"/>
          </a:p>
        </p:txBody>
      </p:sp>
    </p:spTree>
    <p:extLst>
      <p:ext uri="{BB962C8B-B14F-4D97-AF65-F5344CB8AC3E}">
        <p14:creationId xmlns:p14="http://schemas.microsoft.com/office/powerpoint/2010/main" val="303614520"/>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 id="2147484695" r:id="rId12"/>
    <p:sldLayoutId id="2147484696" r:id="rId13"/>
    <p:sldLayoutId id="2147484697" r:id="rId14"/>
    <p:sldLayoutId id="2147484698" r:id="rId15"/>
    <p:sldLayoutId id="2147484699" r:id="rId16"/>
    <p:sldLayoutId id="2147484700" r:id="rId17"/>
  </p:sldLayoutIdLst>
  <p:hf hdr="0" ftr="0" dt="0"/>
  <p:txStyles>
    <p:titleStyle>
      <a:lvl1pPr algn="ctr" defTabSz="936163" rtl="0" eaLnBrk="1" latinLnBrk="0" hangingPunct="1">
        <a:spcBef>
          <a:spcPct val="0"/>
        </a:spcBef>
        <a:buNone/>
        <a:defRPr kumimoji="1" sz="4505" kern="1200">
          <a:solidFill>
            <a:schemeClr val="tx1"/>
          </a:solidFill>
          <a:latin typeface="+mj-lt"/>
          <a:ea typeface="+mj-ea"/>
          <a:cs typeface="+mj-cs"/>
        </a:defRPr>
      </a:lvl1pPr>
    </p:titleStyle>
    <p:bodyStyle>
      <a:lvl1pPr marL="351061" indent="-351061" algn="l" defTabSz="936163" rtl="0" eaLnBrk="1" latinLnBrk="0" hangingPunct="1">
        <a:spcBef>
          <a:spcPct val="20000"/>
        </a:spcBef>
        <a:buFont typeface="Arial" pitchFamily="34" charset="0"/>
        <a:buChar char="•"/>
        <a:defRPr kumimoji="1" sz="3276" kern="1200">
          <a:solidFill>
            <a:schemeClr val="tx1"/>
          </a:solidFill>
          <a:latin typeface="+mn-lt"/>
          <a:ea typeface="+mn-ea"/>
          <a:cs typeface="+mn-cs"/>
        </a:defRPr>
      </a:lvl1pPr>
      <a:lvl2pPr marL="760632" indent="-292551" algn="l" defTabSz="936163" rtl="0" eaLnBrk="1" latinLnBrk="0" hangingPunct="1">
        <a:spcBef>
          <a:spcPct val="20000"/>
        </a:spcBef>
        <a:buFont typeface="Arial" pitchFamily="34" charset="0"/>
        <a:buChar char="–"/>
        <a:defRPr kumimoji="1" sz="2867" kern="1200">
          <a:solidFill>
            <a:schemeClr val="tx1"/>
          </a:solidFill>
          <a:latin typeface="+mn-lt"/>
          <a:ea typeface="+mn-ea"/>
          <a:cs typeface="+mn-cs"/>
        </a:defRPr>
      </a:lvl2pPr>
      <a:lvl3pPr marL="1170203" indent="-234041" algn="l" defTabSz="936163" rtl="0" eaLnBrk="1" latinLnBrk="0" hangingPunct="1">
        <a:spcBef>
          <a:spcPct val="20000"/>
        </a:spcBef>
        <a:buFont typeface="Arial" pitchFamily="34" charset="0"/>
        <a:buChar char="•"/>
        <a:defRPr kumimoji="1" sz="2457" kern="1200">
          <a:solidFill>
            <a:schemeClr val="tx1"/>
          </a:solidFill>
          <a:latin typeface="+mn-lt"/>
          <a:ea typeface="+mn-ea"/>
          <a:cs typeface="+mn-cs"/>
        </a:defRPr>
      </a:lvl3pPr>
      <a:lvl4pPr marL="1638285"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4pPr>
      <a:lvl5pPr marL="2106366"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5pPr>
      <a:lvl6pPr marL="2574447"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6pPr>
      <a:lvl7pPr marL="3042529"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7pPr>
      <a:lvl8pPr marL="3510610"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8pPr>
      <a:lvl9pPr marL="3978692" indent="-234041" algn="l" defTabSz="936163" rtl="0" eaLnBrk="1" latinLnBrk="0" hangingPunct="1">
        <a:spcBef>
          <a:spcPct val="20000"/>
        </a:spcBef>
        <a:buFont typeface="Arial" pitchFamily="34" charset="0"/>
        <a:buChar char="•"/>
        <a:defRPr kumimoji="1" sz="2048" kern="1200">
          <a:solidFill>
            <a:schemeClr val="tx1"/>
          </a:solidFill>
          <a:latin typeface="+mn-lt"/>
          <a:ea typeface="+mn-ea"/>
          <a:cs typeface="+mn-cs"/>
        </a:defRPr>
      </a:lvl9pPr>
    </p:bodyStyle>
    <p:otherStyle>
      <a:defPPr>
        <a:defRPr lang="ja-JP"/>
      </a:defPPr>
      <a:lvl1pPr marL="0" algn="l" defTabSz="936163" rtl="0" eaLnBrk="1" latinLnBrk="0" hangingPunct="1">
        <a:defRPr kumimoji="1" sz="1843" kern="1200">
          <a:solidFill>
            <a:schemeClr val="tx1"/>
          </a:solidFill>
          <a:latin typeface="+mn-lt"/>
          <a:ea typeface="+mn-ea"/>
          <a:cs typeface="+mn-cs"/>
        </a:defRPr>
      </a:lvl1pPr>
      <a:lvl2pPr marL="468081" algn="l" defTabSz="936163" rtl="0" eaLnBrk="1" latinLnBrk="0" hangingPunct="1">
        <a:defRPr kumimoji="1" sz="1843" kern="1200">
          <a:solidFill>
            <a:schemeClr val="tx1"/>
          </a:solidFill>
          <a:latin typeface="+mn-lt"/>
          <a:ea typeface="+mn-ea"/>
          <a:cs typeface="+mn-cs"/>
        </a:defRPr>
      </a:lvl2pPr>
      <a:lvl3pPr marL="936163" algn="l" defTabSz="936163" rtl="0" eaLnBrk="1" latinLnBrk="0" hangingPunct="1">
        <a:defRPr kumimoji="1" sz="1843" kern="1200">
          <a:solidFill>
            <a:schemeClr val="tx1"/>
          </a:solidFill>
          <a:latin typeface="+mn-lt"/>
          <a:ea typeface="+mn-ea"/>
          <a:cs typeface="+mn-cs"/>
        </a:defRPr>
      </a:lvl3pPr>
      <a:lvl4pPr marL="1404244" algn="l" defTabSz="936163" rtl="0" eaLnBrk="1" latinLnBrk="0" hangingPunct="1">
        <a:defRPr kumimoji="1" sz="1843" kern="1200">
          <a:solidFill>
            <a:schemeClr val="tx1"/>
          </a:solidFill>
          <a:latin typeface="+mn-lt"/>
          <a:ea typeface="+mn-ea"/>
          <a:cs typeface="+mn-cs"/>
        </a:defRPr>
      </a:lvl4pPr>
      <a:lvl5pPr marL="1872325" algn="l" defTabSz="936163" rtl="0" eaLnBrk="1" latinLnBrk="0" hangingPunct="1">
        <a:defRPr kumimoji="1" sz="1843" kern="1200">
          <a:solidFill>
            <a:schemeClr val="tx1"/>
          </a:solidFill>
          <a:latin typeface="+mn-lt"/>
          <a:ea typeface="+mn-ea"/>
          <a:cs typeface="+mn-cs"/>
        </a:defRPr>
      </a:lvl5pPr>
      <a:lvl6pPr marL="2340407" algn="l" defTabSz="936163" rtl="0" eaLnBrk="1" latinLnBrk="0" hangingPunct="1">
        <a:defRPr kumimoji="1" sz="1843" kern="1200">
          <a:solidFill>
            <a:schemeClr val="tx1"/>
          </a:solidFill>
          <a:latin typeface="+mn-lt"/>
          <a:ea typeface="+mn-ea"/>
          <a:cs typeface="+mn-cs"/>
        </a:defRPr>
      </a:lvl6pPr>
      <a:lvl7pPr marL="2808488" algn="l" defTabSz="936163" rtl="0" eaLnBrk="1" latinLnBrk="0" hangingPunct="1">
        <a:defRPr kumimoji="1" sz="1843" kern="1200">
          <a:solidFill>
            <a:schemeClr val="tx1"/>
          </a:solidFill>
          <a:latin typeface="+mn-lt"/>
          <a:ea typeface="+mn-ea"/>
          <a:cs typeface="+mn-cs"/>
        </a:defRPr>
      </a:lvl7pPr>
      <a:lvl8pPr marL="3276570" algn="l" defTabSz="936163" rtl="0" eaLnBrk="1" latinLnBrk="0" hangingPunct="1">
        <a:defRPr kumimoji="1" sz="1843" kern="1200">
          <a:solidFill>
            <a:schemeClr val="tx1"/>
          </a:solidFill>
          <a:latin typeface="+mn-lt"/>
          <a:ea typeface="+mn-ea"/>
          <a:cs typeface="+mn-cs"/>
        </a:defRPr>
      </a:lvl8pPr>
      <a:lvl9pPr marL="3744651" algn="l" defTabSz="936163" rtl="0" eaLnBrk="1" latinLnBrk="0" hangingPunct="1">
        <a:defRPr kumimoji="1" sz="18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wmf"/><Relationship Id="rId2" Type="http://schemas.openxmlformats.org/officeDocument/2006/relationships/slideLayout" Target="../slideLayouts/slideLayout4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45.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comments" Target="../comments/comment1.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3.png"/><Relationship Id="rId3" Type="http://schemas.openxmlformats.org/officeDocument/2006/relationships/notesSlide" Target="../notesSlides/notesSlide15.xml"/><Relationship Id="rId7" Type="http://schemas.openxmlformats.org/officeDocument/2006/relationships/image" Target="../media/image39.wmf"/><Relationship Id="rId12" Type="http://schemas.openxmlformats.org/officeDocument/2006/relationships/image" Target="../media/image42.png"/><Relationship Id="rId2" Type="http://schemas.openxmlformats.org/officeDocument/2006/relationships/slideLayout" Target="../slideLayouts/slideLayout45.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41.wmf"/><Relationship Id="rId5" Type="http://schemas.openxmlformats.org/officeDocument/2006/relationships/image" Target="../media/image38.wmf"/><Relationship Id="rId15" Type="http://schemas.openxmlformats.org/officeDocument/2006/relationships/comments" Target="../comments/comment2.xml"/><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0.wmf"/><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47.jpe"/><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7.xml"/><Relationship Id="rId7" Type="http://schemas.openxmlformats.org/officeDocument/2006/relationships/image" Target="../media/image50.tiff"/><Relationship Id="rId2" Type="http://schemas.openxmlformats.org/officeDocument/2006/relationships/slideLayout" Target="../slideLayouts/slideLayout45.xml"/><Relationship Id="rId1" Type="http://schemas.openxmlformats.org/officeDocument/2006/relationships/themeOverride" Target="../theme/themeOverride2.xml"/><Relationship Id="rId6" Type="http://schemas.openxmlformats.org/officeDocument/2006/relationships/image" Target="../media/image49.tiff"/><Relationship Id="rId5" Type="http://schemas.openxmlformats.org/officeDocument/2006/relationships/image" Target="../media/image48.emf"/><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18" Type="http://schemas.openxmlformats.org/officeDocument/2006/relationships/image" Target="../media/image72.emf"/><Relationship Id="rId3" Type="http://schemas.openxmlformats.org/officeDocument/2006/relationships/notesSlide" Target="../notesSlides/notesSlide21.xml"/><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jpeg"/><Relationship Id="rId2" Type="http://schemas.openxmlformats.org/officeDocument/2006/relationships/slideLayout" Target="../slideLayouts/slideLayout34.xml"/><Relationship Id="rId16" Type="http://schemas.openxmlformats.org/officeDocument/2006/relationships/image" Target="../media/image70.gif"/><Relationship Id="rId20" Type="http://schemas.openxmlformats.org/officeDocument/2006/relationships/image" Target="../media/image74.emf"/><Relationship Id="rId1" Type="http://schemas.openxmlformats.org/officeDocument/2006/relationships/themeOverride" Target="../theme/themeOverride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5" Type="http://schemas.openxmlformats.org/officeDocument/2006/relationships/image" Target="../media/image69.gif"/><Relationship Id="rId10" Type="http://schemas.openxmlformats.org/officeDocument/2006/relationships/image" Target="../media/image64.png"/><Relationship Id="rId19" Type="http://schemas.openxmlformats.org/officeDocument/2006/relationships/image" Target="../media/image73.gif"/><Relationship Id="rId4" Type="http://schemas.openxmlformats.org/officeDocument/2006/relationships/image" Target="../media/image1.jpeg"/><Relationship Id="rId9" Type="http://schemas.openxmlformats.org/officeDocument/2006/relationships/image" Target="../media/image63.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2.jpeg"/><Relationship Id="rId3" Type="http://schemas.openxmlformats.org/officeDocument/2006/relationships/image" Target="../media/image75.jpg"/><Relationship Id="rId7" Type="http://schemas.openxmlformats.org/officeDocument/2006/relationships/image" Target="../media/image78.gif"/><Relationship Id="rId12" Type="http://schemas.openxmlformats.org/officeDocument/2006/relationships/image" Target="../media/image69.gif"/><Relationship Id="rId17" Type="http://schemas.openxmlformats.org/officeDocument/2006/relationships/image" Target="../media/image85.jpeg"/><Relationship Id="rId2" Type="http://schemas.openxmlformats.org/officeDocument/2006/relationships/notesSlide" Target="../notesSlides/notesSlide22.xml"/><Relationship Id="rId16" Type="http://schemas.openxmlformats.org/officeDocument/2006/relationships/image" Target="../media/image84.jpeg"/><Relationship Id="rId1" Type="http://schemas.openxmlformats.org/officeDocument/2006/relationships/slideLayout" Target="../slideLayouts/slideLayout45.xml"/><Relationship Id="rId6" Type="http://schemas.openxmlformats.org/officeDocument/2006/relationships/image" Target="../media/image60.png"/><Relationship Id="rId11" Type="http://schemas.openxmlformats.org/officeDocument/2006/relationships/image" Target="../media/image81.jpeg"/><Relationship Id="rId5" Type="http://schemas.openxmlformats.org/officeDocument/2006/relationships/image" Target="../media/image77.jpeg"/><Relationship Id="rId15" Type="http://schemas.openxmlformats.org/officeDocument/2006/relationships/image" Target="../media/image70.gif"/><Relationship Id="rId10" Type="http://schemas.openxmlformats.org/officeDocument/2006/relationships/image" Target="../media/image80.gif"/><Relationship Id="rId4" Type="http://schemas.openxmlformats.org/officeDocument/2006/relationships/image" Target="../media/image76.jpeg"/><Relationship Id="rId9" Type="http://schemas.openxmlformats.org/officeDocument/2006/relationships/image" Target="../media/image73.gif"/><Relationship Id="rId14"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image" Target="../media/image96.jpeg"/><Relationship Id="rId18" Type="http://schemas.openxmlformats.org/officeDocument/2006/relationships/image" Target="../media/image101.png"/><Relationship Id="rId3" Type="http://schemas.openxmlformats.org/officeDocument/2006/relationships/image" Target="../media/image86.jpeg"/><Relationship Id="rId7" Type="http://schemas.openxmlformats.org/officeDocument/2006/relationships/image" Target="../media/image90.emf"/><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3.xml"/><Relationship Id="rId16" Type="http://schemas.openxmlformats.org/officeDocument/2006/relationships/image" Target="../media/image99.png"/><Relationship Id="rId1" Type="http://schemas.openxmlformats.org/officeDocument/2006/relationships/slideLayout" Target="../slideLayouts/slideLayout67.xml"/><Relationship Id="rId6" Type="http://schemas.openxmlformats.org/officeDocument/2006/relationships/image" Target="../media/image89.jpeg"/><Relationship Id="rId11" Type="http://schemas.openxmlformats.org/officeDocument/2006/relationships/image" Target="../media/image94.emf"/><Relationship Id="rId5" Type="http://schemas.openxmlformats.org/officeDocument/2006/relationships/image" Target="../media/image88.jpeg"/><Relationship Id="rId15" Type="http://schemas.openxmlformats.org/officeDocument/2006/relationships/image" Target="../media/image98.png"/><Relationship Id="rId10" Type="http://schemas.openxmlformats.org/officeDocument/2006/relationships/image" Target="../media/image93.emf"/><Relationship Id="rId4" Type="http://schemas.openxmlformats.org/officeDocument/2006/relationships/image" Target="../media/image87.jpeg"/><Relationship Id="rId9" Type="http://schemas.openxmlformats.org/officeDocument/2006/relationships/image" Target="../media/image92.emf"/><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67.xml"/><Relationship Id="rId5" Type="http://schemas.openxmlformats.org/officeDocument/2006/relationships/image" Target="../media/image104.jpe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3.gif"/><Relationship Id="rId3" Type="http://schemas.openxmlformats.org/officeDocument/2006/relationships/notesSlide" Target="../notesSlides/notesSlide27.xml"/><Relationship Id="rId7" Type="http://schemas.openxmlformats.org/officeDocument/2006/relationships/image" Target="../media/image119.jpeg"/><Relationship Id="rId12" Type="http://schemas.openxmlformats.org/officeDocument/2006/relationships/image" Target="../media/image115.emf"/><Relationship Id="rId2" Type="http://schemas.openxmlformats.org/officeDocument/2006/relationships/slideLayout" Target="../slideLayouts/slideLayout45.xml"/><Relationship Id="rId16" Type="http://schemas.openxmlformats.org/officeDocument/2006/relationships/image" Target="../media/image11.jpeg"/><Relationship Id="rId1" Type="http://schemas.openxmlformats.org/officeDocument/2006/relationships/vmlDrawing" Target="../drawings/vmlDrawing5.vml"/><Relationship Id="rId6" Type="http://schemas.openxmlformats.org/officeDocument/2006/relationships/image" Target="../media/image118.jpeg"/><Relationship Id="rId11" Type="http://schemas.openxmlformats.org/officeDocument/2006/relationships/oleObject" Target="../embeddings/oleObject8.bin"/><Relationship Id="rId5" Type="http://schemas.openxmlformats.org/officeDocument/2006/relationships/image" Target="../media/image117.jpeg"/><Relationship Id="rId15" Type="http://schemas.openxmlformats.org/officeDocument/2006/relationships/image" Target="../media/image125.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 Id="rId14" Type="http://schemas.openxmlformats.org/officeDocument/2006/relationships/image" Target="../media/image124.jpeg"/></Relationships>
</file>

<file path=ppt/slides/_rels/slide2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slideLayout" Target="../slideLayouts/slideLayout45.xml"/><Relationship Id="rId5" Type="http://schemas.openxmlformats.org/officeDocument/2006/relationships/image" Target="../media/image129.png"/><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3" Type="http://schemas.openxmlformats.org/officeDocument/2006/relationships/hyperlink" Target="http://www.mext.go.jp/a_menu/koutou/shiritsu/"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sites.google.com/site/modelinfection/home/shortcourse4" TargetMode="Externa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28.xml"/><Relationship Id="rId1" Type="http://schemas.openxmlformats.org/officeDocument/2006/relationships/slideLayout" Target="../slideLayouts/slideLayout45.xml"/><Relationship Id="rId6" Type="http://schemas.openxmlformats.org/officeDocument/2006/relationships/image" Target="../media/image134.emf"/><Relationship Id="rId5" Type="http://schemas.openxmlformats.org/officeDocument/2006/relationships/image" Target="../media/image133.emf"/><Relationship Id="rId10" Type="http://schemas.openxmlformats.org/officeDocument/2006/relationships/image" Target="../media/image138.png"/><Relationship Id="rId4" Type="http://schemas.openxmlformats.org/officeDocument/2006/relationships/image" Target="../media/image132.emf"/><Relationship Id="rId9" Type="http://schemas.openxmlformats.org/officeDocument/2006/relationships/image" Target="../media/image137.jpe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138.png"/><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9.png"/><Relationship Id="rId7" Type="http://schemas.openxmlformats.org/officeDocument/2006/relationships/image" Target="../media/image141.jpeg"/><Relationship Id="rId12" Type="http://schemas.openxmlformats.org/officeDocument/2006/relationships/image" Target="../media/image146.jpeg"/><Relationship Id="rId2" Type="http://schemas.openxmlformats.org/officeDocument/2006/relationships/notesSlide" Target="../notesSlides/notesSlide31.xml"/><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145.jpeg"/><Relationship Id="rId5" Type="http://schemas.openxmlformats.org/officeDocument/2006/relationships/image" Target="../media/image140.png"/><Relationship Id="rId10" Type="http://schemas.openxmlformats.org/officeDocument/2006/relationships/image" Target="../media/image144.jpeg"/><Relationship Id="rId4" Type="http://schemas.microsoft.com/office/2007/relationships/hdphoto" Target="../media/hdphoto2.wdp"/><Relationship Id="rId9" Type="http://schemas.openxmlformats.org/officeDocument/2006/relationships/image" Target="../media/image143.jpeg"/></Relationships>
</file>

<file path=ppt/slides/_rels/slide3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8.jpeg"/><Relationship Id="rId7"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chart" Target="../charts/chart7.xml"/><Relationship Id="rId5" Type="http://schemas.openxmlformats.org/officeDocument/2006/relationships/image" Target="../media/image150.png"/><Relationship Id="rId4" Type="http://schemas.openxmlformats.org/officeDocument/2006/relationships/image" Target="../media/image149.jpeg"/><Relationship Id="rId9" Type="http://schemas.openxmlformats.org/officeDocument/2006/relationships/image" Target="../media/image152.jpeg"/></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3.xml"/><Relationship Id="rId1" Type="http://schemas.openxmlformats.org/officeDocument/2006/relationships/slideLayout" Target="../slideLayouts/slideLayout45.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4.png"/><Relationship Id="rId7"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67.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notesSlide" Target="../notesSlides/notesSlide4.xml"/><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slideLayout" Target="../slideLayouts/slideLayout45.xml"/><Relationship Id="rId16" Type="http://schemas.openxmlformats.org/officeDocument/2006/relationships/image" Target="../media/image22.jpe"/><Relationship Id="rId1" Type="http://schemas.openxmlformats.org/officeDocument/2006/relationships/themeOverride" Target="../theme/themeOverride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jpeg"/><Relationship Id="rId9" Type="http://schemas.openxmlformats.org/officeDocument/2006/relationships/image" Target="../media/image15.jpe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261939" y="930284"/>
            <a:ext cx="9278937" cy="811213"/>
          </a:xfrm>
          <a:prstGeom prst="rect">
            <a:avLst/>
          </a:prstGeom>
          <a:noFill/>
          <a:ln w="9525">
            <a:noFill/>
            <a:miter lim="800000"/>
            <a:headEnd/>
            <a:tailEnd/>
          </a:ln>
        </p:spPr>
        <p:txBody>
          <a:bodyPr wrap="none" lIns="91369" tIns="45684" rIns="91369" bIns="45684" anchor="ctr"/>
          <a:lstStyle/>
          <a:p>
            <a:endParaRPr lang="ja-JP" altLang="en-US" dirty="0"/>
          </a:p>
        </p:txBody>
      </p:sp>
      <p:pic>
        <p:nvPicPr>
          <p:cNvPr id="22533" name="図 9" descr="レリーフ「数」.jpg"/>
          <p:cNvPicPr>
            <a:picLocks noChangeAspect="1"/>
          </p:cNvPicPr>
          <p:nvPr/>
        </p:nvPicPr>
        <p:blipFill>
          <a:blip r:embed="rId3" cstate="print"/>
          <a:srcRect/>
          <a:stretch>
            <a:fillRect/>
          </a:stretch>
        </p:blipFill>
        <p:spPr bwMode="auto">
          <a:xfrm>
            <a:off x="449957" y="910350"/>
            <a:ext cx="2651328" cy="4994041"/>
          </a:xfrm>
          <a:prstGeom prst="rect">
            <a:avLst/>
          </a:prstGeom>
          <a:noFill/>
          <a:ln w="9525">
            <a:noFill/>
            <a:miter lim="800000"/>
            <a:headEnd/>
            <a:tailEnd/>
          </a:ln>
        </p:spPr>
      </p:pic>
      <p:sp>
        <p:nvSpPr>
          <p:cNvPr id="941066" name="Rectangle 10"/>
          <p:cNvSpPr>
            <a:spLocks noChangeArrowheads="1"/>
          </p:cNvSpPr>
          <p:nvPr/>
        </p:nvSpPr>
        <p:spPr bwMode="auto">
          <a:xfrm>
            <a:off x="2818019" y="1143831"/>
            <a:ext cx="6643687" cy="2263539"/>
          </a:xfrm>
          <a:prstGeom prst="rect">
            <a:avLst/>
          </a:prstGeom>
          <a:noFill/>
          <a:ln w="9525">
            <a:noFill/>
            <a:miter lim="800000"/>
            <a:headEnd/>
            <a:tailEnd/>
          </a:ln>
          <a:effectLst/>
        </p:spPr>
        <p:txBody>
          <a:bodyPr wrap="none" lIns="94567" tIns="47284" rIns="94567" bIns="47284" anchor="ctr"/>
          <a:lstStyle/>
          <a:p>
            <a:pPr algn="ctr" defTabSz="945415">
              <a:defRPr/>
            </a:pPr>
            <a:r>
              <a:rPr lang="en-US" altLang="ja-JP" sz="6000" b="1" dirty="0">
                <a:ea typeface="HG丸ｺﾞｼｯｸM-PRO" pitchFamily="50" charset="-128"/>
                <a:cs typeface="Times New Roman" pitchFamily="18" charset="0"/>
              </a:rPr>
              <a:t>Overview of</a:t>
            </a:r>
          </a:p>
          <a:p>
            <a:pPr algn="ctr" defTabSz="945415">
              <a:defRPr/>
            </a:pPr>
            <a:r>
              <a:rPr lang="en-US" altLang="ja-JP" sz="6000" b="1" dirty="0">
                <a:ea typeface="HG丸ｺﾞｼｯｸM-PRO" pitchFamily="50" charset="-128"/>
                <a:cs typeface="Times New Roman" pitchFamily="18" charset="0"/>
              </a:rPr>
              <a:t>the ISM</a:t>
            </a:r>
            <a:endParaRPr lang="en-US" altLang="ja-JP" sz="4000" b="1" dirty="0">
              <a:solidFill>
                <a:schemeClr val="bg1"/>
              </a:solidFill>
              <a:latin typeface="HG丸ｺﾞｼｯｸM-PRO" pitchFamily="50" charset="-128"/>
              <a:ea typeface="HG丸ｺﾞｼｯｸM-PRO" pitchFamily="50" charset="-128"/>
            </a:endParaRPr>
          </a:p>
        </p:txBody>
      </p:sp>
      <p:pic>
        <p:nvPicPr>
          <p:cNvPr id="22535" name="図 6" descr="研究棟Ｆｌａｓｈ.jpg"/>
          <p:cNvPicPr>
            <a:picLocks noChangeAspect="1"/>
          </p:cNvPicPr>
          <p:nvPr/>
        </p:nvPicPr>
        <p:blipFill>
          <a:blip r:embed="rId4" cstate="print"/>
          <a:srcRect/>
          <a:stretch>
            <a:fillRect/>
          </a:stretch>
        </p:blipFill>
        <p:spPr bwMode="auto">
          <a:xfrm>
            <a:off x="3258269" y="4046103"/>
            <a:ext cx="5797859" cy="18582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61925" y="4722872"/>
            <a:ext cx="9217023" cy="872689"/>
          </a:xfrm>
          <a:prstGeom prst="roundRect">
            <a:avLst/>
          </a:prstGeom>
          <a:no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1189890" name="AutoShape 2"/>
          <p:cNvSpPr>
            <a:spLocks noChangeArrowheads="1"/>
          </p:cNvSpPr>
          <p:nvPr/>
        </p:nvSpPr>
        <p:spPr bwMode="auto">
          <a:xfrm>
            <a:off x="1010469" y="990484"/>
            <a:ext cx="7692334" cy="1152127"/>
          </a:xfrm>
          <a:prstGeom prst="roundRect">
            <a:avLst>
              <a:gd name="adj" fmla="val 9944"/>
            </a:avLst>
          </a:prstGeom>
          <a:solidFill>
            <a:schemeClr val="accent2">
              <a:lumMod val="20000"/>
              <a:lumOff val="80000"/>
            </a:schemeClr>
          </a:solidFill>
          <a:ln w="19050">
            <a:noFill/>
            <a:round/>
            <a:headEnd/>
            <a:tailEnd/>
          </a:ln>
          <a:effectLst>
            <a:outerShdw blurRad="50800" dist="50800" dir="2700000" algn="ctr" rotWithShape="0">
              <a:srgbClr val="333333">
                <a:alpha val="74000"/>
              </a:srgbClr>
            </a:outerShdw>
          </a:effectLst>
        </p:spPr>
        <p:txBody>
          <a:bodyPr wrap="none" lIns="90384" tIns="45191" rIns="90384" bIns="45191" anchor="ctr"/>
          <a:lstStyle/>
          <a:p>
            <a:pPr>
              <a:defRPr/>
            </a:pPr>
            <a:endParaRPr lang="ja-JP" altLang="en-US" sz="3379">
              <a:solidFill>
                <a:prstClr val="black"/>
              </a:solidFill>
            </a:endParaRPr>
          </a:p>
        </p:txBody>
      </p:sp>
      <p:sp>
        <p:nvSpPr>
          <p:cNvPr id="31747" name="Rectangle 3"/>
          <p:cNvSpPr>
            <a:spLocks noGrp="1" noChangeArrowheads="1"/>
          </p:cNvSpPr>
          <p:nvPr>
            <p:ph type="ctrTitle" idx="4294967295"/>
          </p:nvPr>
        </p:nvSpPr>
        <p:spPr>
          <a:xfrm>
            <a:off x="177800" y="142875"/>
            <a:ext cx="9363075" cy="846138"/>
          </a:xfrm>
          <a:noFill/>
        </p:spPr>
        <p:txBody>
          <a:bodyPr vert="horz" lIns="91440" tIns="45720" rIns="91440" bIns="45720" rtlCol="0" anchor="t">
            <a:normAutofit/>
          </a:bodyPr>
          <a:lstStyle/>
          <a:p>
            <a:r>
              <a:rPr lang="en-US" altLang="ja-JP" sz="4000" b="1" dirty="0">
                <a:latin typeface="Times" panose="02020603050405020304" pitchFamily="18" charset="0"/>
                <a:ea typeface="HG丸ｺﾞｼｯｸM-PRO" panose="020F0600000000000000" pitchFamily="50" charset="-128"/>
                <a:cs typeface="Times" panose="02020603050405020304" pitchFamily="18" charset="0"/>
              </a:rPr>
              <a:t>Dept. of Statistical Modeling</a:t>
            </a:r>
            <a:r>
              <a:rPr lang="ja-JP" altLang="en-US" sz="4000" b="1" dirty="0">
                <a:latin typeface="Times" panose="02020603050405020304" pitchFamily="18" charset="0"/>
                <a:ea typeface="HG丸ｺﾞｼｯｸM-PRO" panose="020F0600000000000000" pitchFamily="50" charset="-128"/>
                <a:cs typeface="Times" panose="02020603050405020304" pitchFamily="18" charset="0"/>
              </a:rPr>
              <a:t>　　</a:t>
            </a:r>
          </a:p>
        </p:txBody>
      </p:sp>
      <p:sp>
        <p:nvSpPr>
          <p:cNvPr id="31748" name="Text Box 4"/>
          <p:cNvSpPr txBox="1">
            <a:spLocks noChangeArrowheads="1"/>
          </p:cNvSpPr>
          <p:nvPr/>
        </p:nvSpPr>
        <p:spPr bwMode="auto">
          <a:xfrm>
            <a:off x="1161579" y="999535"/>
            <a:ext cx="7692334" cy="1171680"/>
          </a:xfrm>
          <a:prstGeom prst="rect">
            <a:avLst/>
          </a:prstGeom>
          <a:noFill/>
          <a:ln w="9525">
            <a:noFill/>
            <a:miter lim="800000"/>
            <a:headEnd/>
            <a:tailEnd/>
          </a:ln>
        </p:spPr>
        <p:txBody>
          <a:bodyPr wrap="square" lIns="93547" tIns="46774" rIns="93547" bIns="46774">
            <a:spAutoFit/>
          </a:bodyPr>
          <a:lstStyle/>
          <a:p>
            <a:pPr algn="l" defTabSz="935184"/>
            <a:r>
              <a:rPr lang="en-US" altLang="ja-JP" sz="1400" dirty="0">
                <a:solidFill>
                  <a:prstClr val="black"/>
                </a:solidFill>
                <a:latin typeface="Arial" charset="0"/>
                <a:ea typeface="HG正楷書体-PRO" pitchFamily="66" charset="-128"/>
              </a:rPr>
              <a:t>  The Department of Statistical Modeling works on structural modeling of physical phenomena related to numerous factors, and also conducts research on model-based statistical inference methodologies. By means of model-based prediction and control, modeling of complex systems, and data assimilation, the department aims to contribute to the development of modeling intelligence in many fields.</a:t>
            </a:r>
            <a:endParaRPr lang="ja-JP" altLang="ja-JP" sz="1400" dirty="0">
              <a:solidFill>
                <a:prstClr val="black"/>
              </a:solidFill>
              <a:latin typeface="Arial" charset="0"/>
              <a:ea typeface="HG正楷書体-PRO" pitchFamily="66" charset="-128"/>
            </a:endParaRPr>
          </a:p>
        </p:txBody>
      </p:sp>
      <p:sp>
        <p:nvSpPr>
          <p:cNvPr id="31756" name="テキスト ボックス 16"/>
          <p:cNvSpPr txBox="1">
            <a:spLocks noChangeArrowheads="1"/>
          </p:cNvSpPr>
          <p:nvPr/>
        </p:nvSpPr>
        <p:spPr bwMode="auto">
          <a:xfrm>
            <a:off x="197928" y="2653872"/>
            <a:ext cx="9217024" cy="648467"/>
          </a:xfrm>
          <a:prstGeom prst="rect">
            <a:avLst/>
          </a:prstGeom>
          <a:noFill/>
          <a:ln w="19050">
            <a:noFill/>
            <a:bevel/>
            <a:headEnd/>
            <a:tailEnd/>
          </a:ln>
        </p:spPr>
        <p:txBody>
          <a:bodyPr wrap="square" lIns="93556" tIns="46778" rIns="93556" bIns="46778">
            <a:spAutoFit/>
          </a:bodyPr>
          <a:lstStyle/>
          <a:p>
            <a:pPr algn="l"/>
            <a:r>
              <a:rPr lang="en-US" altLang="ja-JP" sz="1200" dirty="0">
                <a:solidFill>
                  <a:prstClr val="black"/>
                </a:solidFill>
              </a:rPr>
              <a:t>The Prediction and Control Group works on the development and evaluation of statistical models, which function effectively in terms of prediction and control of phenomena, decision making, and scientific discoveries. These efforts involve data analysis and modeling related to phenomena that vary across time and space.</a:t>
            </a:r>
            <a:endParaRPr lang="ja-JP" altLang="ja-JP" sz="1200" dirty="0">
              <a:solidFill>
                <a:prstClr val="black"/>
              </a:solidFill>
            </a:endParaRPr>
          </a:p>
        </p:txBody>
      </p:sp>
      <p:sp>
        <p:nvSpPr>
          <p:cNvPr id="31757" name="テキスト ボックス 17"/>
          <p:cNvSpPr txBox="1">
            <a:spLocks noChangeArrowheads="1"/>
          </p:cNvSpPr>
          <p:nvPr/>
        </p:nvSpPr>
        <p:spPr bwMode="auto">
          <a:xfrm>
            <a:off x="161925" y="3802417"/>
            <a:ext cx="9217024" cy="648467"/>
          </a:xfrm>
          <a:prstGeom prst="rect">
            <a:avLst/>
          </a:prstGeom>
          <a:noFill/>
          <a:ln w="19050">
            <a:noFill/>
            <a:bevel/>
            <a:headEnd/>
            <a:tailEnd/>
          </a:ln>
        </p:spPr>
        <p:txBody>
          <a:bodyPr wrap="square" lIns="93556" tIns="46778" rIns="93556" bIns="46778">
            <a:spAutoFit/>
          </a:bodyPr>
          <a:lstStyle/>
          <a:p>
            <a:pPr algn="l"/>
            <a:r>
              <a:rPr lang="en-US" altLang="ja-JP" sz="1200" dirty="0">
                <a:solidFill>
                  <a:prstClr val="black"/>
                </a:solidFill>
              </a:rPr>
              <a:t>The Complex System Modeling Group conducts studies aimed at discovering the structures of complex systems, such as nonlinear systems and hierarchical networks, through statistical modeling. For these purposes, the group also considers Monte Carlo simulations, discrete mathematics, and software development.</a:t>
            </a:r>
            <a:endParaRPr lang="ja-JP" altLang="ja-JP" sz="1200" dirty="0">
              <a:solidFill>
                <a:prstClr val="black"/>
              </a:solidFill>
            </a:endParaRPr>
          </a:p>
        </p:txBody>
      </p:sp>
      <p:sp>
        <p:nvSpPr>
          <p:cNvPr id="31758" name="テキスト ボックス 18"/>
          <p:cNvSpPr txBox="1">
            <a:spLocks noChangeArrowheads="1"/>
          </p:cNvSpPr>
          <p:nvPr/>
        </p:nvSpPr>
        <p:spPr bwMode="auto">
          <a:xfrm>
            <a:off x="233933" y="4887391"/>
            <a:ext cx="9145015" cy="661933"/>
          </a:xfrm>
          <a:prstGeom prst="rect">
            <a:avLst/>
          </a:prstGeom>
          <a:noFill/>
          <a:ln w="19050">
            <a:noFill/>
            <a:bevel/>
            <a:headEnd/>
            <a:tailEnd/>
          </a:ln>
        </p:spPr>
        <p:txBody>
          <a:bodyPr wrap="square" lIns="93556" tIns="46778" rIns="93556" bIns="46778">
            <a:spAutoFit/>
          </a:bodyPr>
          <a:lstStyle/>
          <a:p>
            <a:pPr algn="l"/>
            <a:r>
              <a:rPr lang="en-US" altLang="ja-JP" sz="1229" dirty="0">
                <a:solidFill>
                  <a:prstClr val="black"/>
                </a:solidFill>
              </a:rPr>
              <a:t>The Data Assimilation group works on the development of data assimilation techniques, which are procedures aimed at combining information derived from large amounts of observations and a numerical simulation model. By developing computational algorithms and high-performance parallel computing systems, the group aims to build a next-generation simulation model that can predict the future in real time.</a:t>
            </a:r>
            <a:endParaRPr lang="ja-JP" altLang="ja-JP" sz="1229" dirty="0">
              <a:solidFill>
                <a:prstClr val="black"/>
              </a:solidFill>
            </a:endParaRPr>
          </a:p>
        </p:txBody>
      </p:sp>
      <p:sp>
        <p:nvSpPr>
          <p:cNvPr id="18" name="正方形/長方形 17"/>
          <p:cNvSpPr/>
          <p:nvPr/>
        </p:nvSpPr>
        <p:spPr>
          <a:xfrm>
            <a:off x="1378848" y="846461"/>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84" tIns="45191" rIns="90384" bIns="45191" rtlCol="0" anchor="ctr"/>
          <a:lstStyle/>
          <a:p>
            <a:pPr algn="ctr"/>
            <a:endParaRPr lang="ja-JP" altLang="en-US" sz="3379">
              <a:solidFill>
                <a:prstClr val="white"/>
              </a:solidFill>
            </a:endParaRPr>
          </a:p>
        </p:txBody>
      </p:sp>
      <p:sp>
        <p:nvSpPr>
          <p:cNvPr id="3" name="角丸四角形 2"/>
          <p:cNvSpPr/>
          <p:nvPr/>
        </p:nvSpPr>
        <p:spPr>
          <a:xfrm>
            <a:off x="161925" y="2407751"/>
            <a:ext cx="9217024" cy="966134"/>
          </a:xfrm>
          <a:prstGeom prst="roundRect">
            <a:avLst/>
          </a:prstGeom>
          <a:no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 name="角丸四角形 1"/>
          <p:cNvSpPr/>
          <p:nvPr/>
        </p:nvSpPr>
        <p:spPr>
          <a:xfrm>
            <a:off x="657579" y="2260302"/>
            <a:ext cx="3538793" cy="294899"/>
          </a:xfrm>
          <a:prstGeom prst="roundRect">
            <a:avLst/>
          </a:prstGeom>
        </p:spPr>
        <p:style>
          <a:lnRef idx="1">
            <a:schemeClr val="accent4"/>
          </a:lnRef>
          <a:fillRef idx="2">
            <a:schemeClr val="accent4"/>
          </a:fillRef>
          <a:effectRef idx="1">
            <a:schemeClr val="accent4"/>
          </a:effectRef>
          <a:fontRef idx="minor">
            <a:schemeClr val="dk1"/>
          </a:fontRef>
        </p:style>
        <p:txBody>
          <a:bodyPr lIns="93556" tIns="46778" rIns="93556" bIns="46778" rtlCol="0" anchor="ctr"/>
          <a:lstStyle/>
          <a:p>
            <a:pPr algn="ctr"/>
            <a:r>
              <a:rPr lang="en-US" altLang="ja-JP" sz="1400" dirty="0">
                <a:solidFill>
                  <a:prstClr val="black"/>
                </a:solidFill>
                <a:latin typeface="HG正楷書体-PRO" panose="03000600000000000000" pitchFamily="66" charset="-128"/>
                <a:ea typeface="HG正楷書体-PRO" panose="03000600000000000000" pitchFamily="66" charset="-128"/>
              </a:rPr>
              <a:t>Prediction and Control Group</a:t>
            </a:r>
            <a:endParaRPr lang="ja-JP" altLang="en-US" sz="1400" dirty="0">
              <a:solidFill>
                <a:prstClr val="black"/>
              </a:solidFill>
              <a:latin typeface="HG正楷書体-PRO" panose="03000600000000000000" pitchFamily="66" charset="-128"/>
              <a:ea typeface="HG正楷書体-PRO" panose="03000600000000000000" pitchFamily="66" charset="-128"/>
            </a:endParaRPr>
          </a:p>
        </p:txBody>
      </p:sp>
      <p:sp>
        <p:nvSpPr>
          <p:cNvPr id="24" name="角丸四角形 23"/>
          <p:cNvSpPr/>
          <p:nvPr/>
        </p:nvSpPr>
        <p:spPr>
          <a:xfrm>
            <a:off x="161925" y="3520404"/>
            <a:ext cx="9217024" cy="976799"/>
          </a:xfrm>
          <a:prstGeom prst="roundRect">
            <a:avLst/>
          </a:prstGeom>
          <a:no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5" name="角丸四角形 24"/>
          <p:cNvSpPr/>
          <p:nvPr/>
        </p:nvSpPr>
        <p:spPr>
          <a:xfrm>
            <a:off x="657578" y="3421733"/>
            <a:ext cx="3538793" cy="294899"/>
          </a:xfrm>
          <a:prstGeom prst="roundRect">
            <a:avLst/>
          </a:prstGeom>
        </p:spPr>
        <p:style>
          <a:lnRef idx="1">
            <a:schemeClr val="accent4"/>
          </a:lnRef>
          <a:fillRef idx="2">
            <a:schemeClr val="accent4"/>
          </a:fillRef>
          <a:effectRef idx="1">
            <a:schemeClr val="accent4"/>
          </a:effectRef>
          <a:fontRef idx="minor">
            <a:schemeClr val="dk1"/>
          </a:fontRef>
        </p:style>
        <p:txBody>
          <a:bodyPr lIns="93556" tIns="46778" rIns="93556" bIns="46778" rtlCol="0" anchor="ctr"/>
          <a:lstStyle/>
          <a:p>
            <a:pPr algn="ctr"/>
            <a:r>
              <a:rPr lang="en-US" altLang="ja-JP" sz="1600" dirty="0">
                <a:solidFill>
                  <a:prstClr val="black"/>
                </a:solidFill>
                <a:latin typeface="HG正楷書体-PRO" panose="03000600000000000000" pitchFamily="66" charset="-128"/>
                <a:ea typeface="HG正楷書体-PRO" panose="03000600000000000000" pitchFamily="66" charset="-128"/>
              </a:rPr>
              <a:t>Complex System Modeling Group</a:t>
            </a:r>
            <a:endParaRPr lang="ja-JP" altLang="en-US" sz="1600" dirty="0">
              <a:solidFill>
                <a:prstClr val="black"/>
              </a:solidFill>
              <a:latin typeface="HG正楷書体-PRO" panose="03000600000000000000" pitchFamily="66" charset="-128"/>
              <a:ea typeface="HG正楷書体-PRO" panose="03000600000000000000" pitchFamily="66" charset="-128"/>
            </a:endParaRPr>
          </a:p>
        </p:txBody>
      </p:sp>
      <p:sp>
        <p:nvSpPr>
          <p:cNvPr id="27" name="角丸四角形 26"/>
          <p:cNvSpPr/>
          <p:nvPr/>
        </p:nvSpPr>
        <p:spPr>
          <a:xfrm>
            <a:off x="657577" y="4553816"/>
            <a:ext cx="3538793" cy="294899"/>
          </a:xfrm>
          <a:prstGeom prst="roundRect">
            <a:avLst/>
          </a:prstGeom>
        </p:spPr>
        <p:style>
          <a:lnRef idx="1">
            <a:schemeClr val="accent4"/>
          </a:lnRef>
          <a:fillRef idx="2">
            <a:schemeClr val="accent4"/>
          </a:fillRef>
          <a:effectRef idx="1">
            <a:schemeClr val="accent4"/>
          </a:effectRef>
          <a:fontRef idx="minor">
            <a:schemeClr val="dk1"/>
          </a:fontRef>
        </p:style>
        <p:txBody>
          <a:bodyPr lIns="93556" tIns="46778" rIns="93556" bIns="46778" rtlCol="0" anchor="ctr"/>
          <a:lstStyle/>
          <a:p>
            <a:pPr algn="ctr"/>
            <a:r>
              <a:rPr lang="en-US" altLang="ja-JP" sz="1600" dirty="0">
                <a:solidFill>
                  <a:prstClr val="black"/>
                </a:solidFill>
                <a:latin typeface="HG正楷書体-PRO" panose="03000600000000000000" pitchFamily="66" charset="-128"/>
                <a:ea typeface="HG正楷書体-PRO" panose="03000600000000000000" pitchFamily="66" charset="-128"/>
              </a:rPr>
              <a:t>Data Assimilation Group</a:t>
            </a:r>
            <a:endParaRPr lang="ja-JP" altLang="en-US" sz="1600" dirty="0">
              <a:solidFill>
                <a:prstClr val="black"/>
              </a:solidFill>
              <a:latin typeface="HG正楷書体-PRO" panose="03000600000000000000" pitchFamily="66" charset="-128"/>
              <a:ea typeface="HG正楷書体-PRO" panose="03000600000000000000" pitchFamily="66" charset="-128"/>
            </a:endParaRPr>
          </a:p>
        </p:txBody>
      </p:sp>
      <p:pic>
        <p:nvPicPr>
          <p:cNvPr id="21" name="図 20"/>
          <p:cNvPicPr>
            <a:picLocks noChangeAspect="1"/>
          </p:cNvPicPr>
          <p:nvPr/>
        </p:nvPicPr>
        <p:blipFill>
          <a:blip r:embed="rId3"/>
          <a:stretch>
            <a:fillRect/>
          </a:stretch>
        </p:blipFill>
        <p:spPr>
          <a:xfrm>
            <a:off x="2411760" y="5693650"/>
            <a:ext cx="1206911" cy="1149082"/>
          </a:xfrm>
          <a:prstGeom prst="rect">
            <a:avLst/>
          </a:prstGeom>
        </p:spPr>
      </p:pic>
      <p:pic>
        <p:nvPicPr>
          <p:cNvPr id="22" name="図 21"/>
          <p:cNvPicPr>
            <a:picLocks noChangeAspect="1"/>
          </p:cNvPicPr>
          <p:nvPr/>
        </p:nvPicPr>
        <p:blipFill>
          <a:blip r:embed="rId4"/>
          <a:stretch>
            <a:fillRect/>
          </a:stretch>
        </p:blipFill>
        <p:spPr>
          <a:xfrm>
            <a:off x="5015433" y="5677998"/>
            <a:ext cx="1871408" cy="832096"/>
          </a:xfrm>
          <a:prstGeom prst="rect">
            <a:avLst/>
          </a:prstGeom>
        </p:spPr>
      </p:pic>
      <p:pic>
        <p:nvPicPr>
          <p:cNvPr id="28" name="図 27"/>
          <p:cNvPicPr>
            <a:picLocks noChangeAspect="1"/>
          </p:cNvPicPr>
          <p:nvPr/>
        </p:nvPicPr>
        <p:blipFill>
          <a:blip r:embed="rId5"/>
          <a:stretch>
            <a:fillRect/>
          </a:stretch>
        </p:blipFill>
        <p:spPr>
          <a:xfrm>
            <a:off x="111312" y="5578406"/>
            <a:ext cx="1147517" cy="1270009"/>
          </a:xfrm>
          <a:prstGeom prst="rect">
            <a:avLst/>
          </a:prstGeom>
        </p:spPr>
      </p:pic>
      <p:sp>
        <p:nvSpPr>
          <p:cNvPr id="31" name="正方形/長方形 30"/>
          <p:cNvSpPr/>
          <p:nvPr/>
        </p:nvSpPr>
        <p:spPr>
          <a:xfrm>
            <a:off x="1240173" y="6445931"/>
            <a:ext cx="1037524" cy="461665"/>
          </a:xfrm>
          <a:prstGeom prst="rect">
            <a:avLst/>
          </a:prstGeom>
        </p:spPr>
        <p:txBody>
          <a:bodyPr wrap="square">
            <a:spAutoFit/>
          </a:bodyPr>
          <a:lstStyle/>
          <a:p>
            <a:pPr algn="l"/>
            <a:r>
              <a:rPr lang="en-US" altLang="ja-JP" sz="800" dirty="0"/>
              <a:t>Tree Structures by the Gene expression of cell data</a:t>
            </a:r>
            <a:endParaRPr lang="ja-JP" altLang="en-US" sz="1000" dirty="0"/>
          </a:p>
        </p:txBody>
      </p:sp>
      <p:sp>
        <p:nvSpPr>
          <p:cNvPr id="32" name="正方形/長方形 31"/>
          <p:cNvSpPr/>
          <p:nvPr/>
        </p:nvSpPr>
        <p:spPr>
          <a:xfrm>
            <a:off x="3585586" y="5733149"/>
            <a:ext cx="1161377" cy="1015663"/>
          </a:xfrm>
          <a:prstGeom prst="rect">
            <a:avLst/>
          </a:prstGeom>
          <a:solidFill>
            <a:schemeClr val="bg1"/>
          </a:solidFill>
        </p:spPr>
        <p:txBody>
          <a:bodyPr wrap="square">
            <a:spAutoFit/>
          </a:bodyPr>
          <a:lstStyle/>
          <a:p>
            <a:pPr algn="l"/>
            <a:r>
              <a:rPr lang="en-US" altLang="ja-JP" sz="1000" dirty="0"/>
              <a:t>The probability that temperature could rise more than 2 degree in the latter half of this century</a:t>
            </a:r>
            <a:endParaRPr lang="ja-JP" altLang="en-US" sz="1000" dirty="0"/>
          </a:p>
        </p:txBody>
      </p:sp>
      <p:sp>
        <p:nvSpPr>
          <p:cNvPr id="33" name="正方形/長方形 32"/>
          <p:cNvSpPr/>
          <p:nvPr/>
        </p:nvSpPr>
        <p:spPr>
          <a:xfrm>
            <a:off x="6811895" y="5827287"/>
            <a:ext cx="1644799" cy="553998"/>
          </a:xfrm>
          <a:prstGeom prst="rect">
            <a:avLst/>
          </a:prstGeom>
        </p:spPr>
        <p:txBody>
          <a:bodyPr wrap="square">
            <a:spAutoFit/>
          </a:bodyPr>
          <a:lstStyle/>
          <a:p>
            <a:pPr algn="l"/>
            <a:r>
              <a:rPr lang="en-US" altLang="ja-JP" sz="1000" dirty="0" err="1"/>
              <a:t>Inspiratiory</a:t>
            </a:r>
            <a:r>
              <a:rPr lang="en-US" altLang="ja-JP" sz="1000" dirty="0"/>
              <a:t> neurons searched by Time</a:t>
            </a:r>
          </a:p>
          <a:p>
            <a:pPr algn="l"/>
            <a:r>
              <a:rPr lang="en-US" altLang="ja-JP" sz="1000" dirty="0"/>
              <a:t>-space analysis</a:t>
            </a:r>
            <a:endParaRPr lang="ja-JP" altLang="en-US" sz="1000" dirty="0"/>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10</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536491697"/>
      </p:ext>
    </p:extLst>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71823" y="2152602"/>
            <a:ext cx="9407179" cy="799077"/>
          </a:xfrm>
          <a:prstGeom prst="roundRect">
            <a:avLst/>
          </a:prstGeom>
          <a:noFill/>
          <a:ln>
            <a:solidFill>
              <a:srgbClr val="7AFCD4"/>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4" name="AutoShape 10"/>
          <p:cNvSpPr>
            <a:spLocks noChangeArrowheads="1"/>
          </p:cNvSpPr>
          <p:nvPr/>
        </p:nvSpPr>
        <p:spPr bwMode="auto">
          <a:xfrm>
            <a:off x="1081241" y="757234"/>
            <a:ext cx="7793652" cy="1125415"/>
          </a:xfrm>
          <a:prstGeom prst="roundRect">
            <a:avLst>
              <a:gd name="adj" fmla="val 9944"/>
            </a:avLst>
          </a:prstGeom>
          <a:solidFill>
            <a:srgbClr val="99FFCC"/>
          </a:solidFill>
          <a:ln w="19050">
            <a:noFill/>
            <a:round/>
            <a:headEnd/>
            <a:tailEnd/>
          </a:ln>
          <a:effectLst>
            <a:outerShdw blurRad="50800" dist="50800" dir="2700000" algn="ctr" rotWithShape="0">
              <a:srgbClr val="333333">
                <a:alpha val="71000"/>
              </a:srgbClr>
            </a:outerShdw>
          </a:effectLst>
        </p:spPr>
        <p:txBody>
          <a:bodyPr wrap="none" lIns="90384" tIns="45191" rIns="90384" bIns="45191" anchor="ctr"/>
          <a:lstStyle/>
          <a:p>
            <a:pPr>
              <a:defRPr/>
            </a:pPr>
            <a:endParaRPr lang="ja-JP" altLang="en-US" sz="3379">
              <a:solidFill>
                <a:prstClr val="black"/>
              </a:solidFill>
            </a:endParaRPr>
          </a:p>
        </p:txBody>
      </p:sp>
      <p:sp>
        <p:nvSpPr>
          <p:cNvPr id="2" name="Rectangle 3"/>
          <p:cNvSpPr txBox="1">
            <a:spLocks noChangeArrowheads="1"/>
          </p:cNvSpPr>
          <p:nvPr/>
        </p:nvSpPr>
        <p:spPr bwMode="auto">
          <a:xfrm>
            <a:off x="0" y="-69685"/>
            <a:ext cx="9540876" cy="846138"/>
          </a:xfrm>
          <a:prstGeom prst="rect">
            <a:avLst/>
          </a:prstGeom>
          <a:noFill/>
        </p:spPr>
        <p:txBody>
          <a:bodyPr vert="horz" lIns="91440" tIns="45720" rIns="91440" bIns="45720" rtlCol="0" anchor="t">
            <a:normAutofit/>
          </a:bodyPr>
          <a:lstStyle>
            <a:lvl1pPr algn="l" defTabSz="936163" eaLnBrk="1" latinLnBrk="0" hangingPunct="1">
              <a:buNone/>
              <a:defRPr sz="4000" b="1">
                <a:latin typeface="Arial" panose="020B0604020202020204" pitchFamily="34" charset="0"/>
                <a:ea typeface="HG丸ｺﾞｼｯｸM-PRO" panose="020F0600000000000000" pitchFamily="50" charset="-128"/>
                <a:cs typeface="Arial" panose="020B0604020202020204" pitchFamily="34" charset="0"/>
              </a:defRPr>
            </a:lvl1pPr>
          </a:lstStyle>
          <a:p>
            <a:pPr algn="ctr"/>
            <a:r>
              <a:rPr lang="en-US" altLang="ja-JP" dirty="0">
                <a:latin typeface="Times" panose="02020603050405020304" pitchFamily="18" charset="0"/>
                <a:cs typeface="Times" panose="02020603050405020304" pitchFamily="18" charset="0"/>
              </a:rPr>
              <a:t>Dept. of Statistical Data Science</a:t>
            </a:r>
            <a:r>
              <a:rPr lang="ja-JP" altLang="en-US" dirty="0">
                <a:latin typeface="Times" panose="02020603050405020304" pitchFamily="18" charset="0"/>
                <a:cs typeface="Times" panose="02020603050405020304" pitchFamily="18" charset="0"/>
              </a:rPr>
              <a:t>　</a:t>
            </a:r>
          </a:p>
        </p:txBody>
      </p:sp>
      <p:sp>
        <p:nvSpPr>
          <p:cNvPr id="32772" name="Text Box 11"/>
          <p:cNvSpPr txBox="1">
            <a:spLocks noChangeArrowheads="1"/>
          </p:cNvSpPr>
          <p:nvPr/>
        </p:nvSpPr>
        <p:spPr bwMode="auto">
          <a:xfrm>
            <a:off x="1081241" y="813677"/>
            <a:ext cx="7721644" cy="956236"/>
          </a:xfrm>
          <a:prstGeom prst="rect">
            <a:avLst/>
          </a:prstGeom>
          <a:noFill/>
          <a:ln w="9525">
            <a:noFill/>
            <a:miter lim="800000"/>
            <a:headEnd/>
            <a:tailEnd/>
          </a:ln>
        </p:spPr>
        <p:txBody>
          <a:bodyPr wrap="square" lIns="93547" tIns="46774" rIns="93547" bIns="46774">
            <a:spAutoFit/>
          </a:bodyPr>
          <a:lstStyle/>
          <a:p>
            <a:pPr algn="l" defTabSz="935184"/>
            <a:r>
              <a:rPr lang="en-US" altLang="ja-JP" sz="1400" dirty="0">
                <a:solidFill>
                  <a:prstClr val="black"/>
                </a:solidFill>
                <a:latin typeface="Arial" charset="0"/>
                <a:ea typeface="HG正楷書体-PRO" pitchFamily="66" charset="-128"/>
              </a:rPr>
              <a:t>  The Department of Statistical Data Science conducts research on data design methods aimed at managing uncertainty and incompleteness of information, quantitative methods for evidence-based practice, and related data analysis methods. Moreover, the department investigates methods for inferring the latent structures in target phenomena from observation data. </a:t>
            </a:r>
            <a:endParaRPr lang="ja-JP" altLang="ja-JP" sz="1400" dirty="0">
              <a:solidFill>
                <a:prstClr val="black"/>
              </a:solidFill>
              <a:latin typeface="Arial" charset="0"/>
              <a:ea typeface="HG正楷書体-PRO" pitchFamily="66" charset="-128"/>
            </a:endParaRPr>
          </a:p>
        </p:txBody>
      </p:sp>
      <p:sp>
        <p:nvSpPr>
          <p:cNvPr id="32781" name="テキスト ボックス 12"/>
          <p:cNvSpPr txBox="1">
            <a:spLocks noChangeArrowheads="1"/>
          </p:cNvSpPr>
          <p:nvPr/>
        </p:nvSpPr>
        <p:spPr bwMode="auto">
          <a:xfrm>
            <a:off x="71823" y="2290198"/>
            <a:ext cx="9361527" cy="648467"/>
          </a:xfrm>
          <a:prstGeom prst="rect">
            <a:avLst/>
          </a:prstGeom>
          <a:noFill/>
          <a:ln w="19050">
            <a:noFill/>
            <a:bevel/>
            <a:headEnd/>
            <a:tailEnd/>
          </a:ln>
        </p:spPr>
        <p:txBody>
          <a:bodyPr wrap="square" lIns="93556" tIns="46778" rIns="93556" bIns="46778">
            <a:spAutoFit/>
          </a:bodyPr>
          <a:lstStyle/>
          <a:p>
            <a:pPr algn="l"/>
            <a:r>
              <a:rPr lang="en-US" altLang="ja-JP" sz="1200" dirty="0">
                <a:solidFill>
                  <a:prstClr val="black"/>
                </a:solidFill>
              </a:rPr>
              <a:t>The Survey Science Group promotes research on the design of statistical surveys, development of statistical analysis methods on survey data, and applications. By exploring complex phenomena in various fields, the group also aims to contribute to practical applications in academia and policy-making through social surveys.</a:t>
            </a:r>
            <a:endParaRPr lang="ja-JP" altLang="ja-JP" sz="1200" dirty="0">
              <a:solidFill>
                <a:prstClr val="black"/>
              </a:solidFill>
            </a:endParaRPr>
          </a:p>
        </p:txBody>
      </p:sp>
      <p:sp>
        <p:nvSpPr>
          <p:cNvPr id="32783" name="テキスト ボックス 14"/>
          <p:cNvSpPr txBox="1">
            <a:spLocks noChangeArrowheads="1"/>
          </p:cNvSpPr>
          <p:nvPr/>
        </p:nvSpPr>
        <p:spPr bwMode="auto">
          <a:xfrm>
            <a:off x="74784" y="3339019"/>
            <a:ext cx="9283917" cy="833133"/>
          </a:xfrm>
          <a:prstGeom prst="rect">
            <a:avLst/>
          </a:prstGeom>
          <a:noFill/>
          <a:ln w="19050">
            <a:noFill/>
            <a:bevel/>
            <a:headEnd/>
            <a:tailEnd/>
          </a:ln>
        </p:spPr>
        <p:txBody>
          <a:bodyPr wrap="square" lIns="93556" tIns="46778" rIns="93556" bIns="46778">
            <a:spAutoFit/>
          </a:bodyPr>
          <a:lstStyle/>
          <a:p>
            <a:pPr algn="l"/>
            <a:r>
              <a:rPr lang="en-US" altLang="ja-JP" sz="1200" dirty="0">
                <a:solidFill>
                  <a:prstClr val="black"/>
                </a:solidFill>
              </a:rPr>
              <a:t>The Metric Science Group conducts research aimed at identifying and evaluating statistical evidence through quantification of phenomena that have not been measured thus far, as well as efficient information extraction from large databases. The group investigates related methods and develops methods for analyzing the collected data. By working on applied research in various fields of real science, the group aims to advance practical, applied, statistical mathematical research based on evidence.</a:t>
            </a:r>
            <a:endParaRPr lang="ja-JP" altLang="ja-JP" sz="1200" dirty="0">
              <a:solidFill>
                <a:prstClr val="black"/>
              </a:solidFill>
            </a:endParaRPr>
          </a:p>
        </p:txBody>
      </p:sp>
      <p:sp>
        <p:nvSpPr>
          <p:cNvPr id="18" name="正方形/長方形 17"/>
          <p:cNvSpPr/>
          <p:nvPr/>
        </p:nvSpPr>
        <p:spPr>
          <a:xfrm>
            <a:off x="1468278" y="646151"/>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84" tIns="45191" rIns="90384" bIns="45191" rtlCol="0" anchor="ctr"/>
          <a:lstStyle/>
          <a:p>
            <a:pPr algn="ctr"/>
            <a:endParaRPr lang="ja-JP" altLang="en-US" sz="3379">
              <a:solidFill>
                <a:prstClr val="white"/>
              </a:solidFill>
            </a:endParaRPr>
          </a:p>
        </p:txBody>
      </p:sp>
      <p:sp>
        <p:nvSpPr>
          <p:cNvPr id="21" name="角丸四角形 20"/>
          <p:cNvSpPr/>
          <p:nvPr/>
        </p:nvSpPr>
        <p:spPr>
          <a:xfrm>
            <a:off x="71823" y="3175283"/>
            <a:ext cx="9407178" cy="1091313"/>
          </a:xfrm>
          <a:prstGeom prst="roundRect">
            <a:avLst/>
          </a:prstGeom>
          <a:noFill/>
          <a:ln>
            <a:solidFill>
              <a:srgbClr val="7AFCD4"/>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2" name="角丸四角形 21"/>
          <p:cNvSpPr/>
          <p:nvPr/>
        </p:nvSpPr>
        <p:spPr>
          <a:xfrm>
            <a:off x="730961" y="3023159"/>
            <a:ext cx="3384324" cy="294867"/>
          </a:xfrm>
          <a:prstGeom prst="roundRect">
            <a:avLst/>
          </a:prstGeom>
        </p:spPr>
        <p:style>
          <a:lnRef idx="1">
            <a:schemeClr val="accent3"/>
          </a:lnRef>
          <a:fillRef idx="2">
            <a:schemeClr val="accent3"/>
          </a:fillRef>
          <a:effectRef idx="1">
            <a:schemeClr val="accent3"/>
          </a:effectRef>
          <a:fontRef idx="minor">
            <a:schemeClr val="dk1"/>
          </a:fontRef>
        </p:style>
        <p:txBody>
          <a:bodyPr lIns="93556" tIns="46778" rIns="93556" bIns="46778" rtlCol="0" anchor="ctr"/>
          <a:lstStyle/>
          <a:p>
            <a:pPr algn="ctr"/>
            <a:r>
              <a:rPr lang="en-US" altLang="ja-JP" sz="1740" dirty="0">
                <a:solidFill>
                  <a:prstClr val="black"/>
                </a:solidFill>
                <a:latin typeface="HG正楷書体-PRO" pitchFamily="66" charset="-128"/>
                <a:ea typeface="HG正楷書体-PRO" pitchFamily="66" charset="-128"/>
              </a:rPr>
              <a:t>Metric Science Group</a:t>
            </a:r>
            <a:endParaRPr lang="ja-JP" altLang="en-US" sz="1740" dirty="0">
              <a:solidFill>
                <a:prstClr val="black"/>
              </a:solidFill>
              <a:latin typeface="HG正楷書体-PRO" pitchFamily="66" charset="-128"/>
              <a:ea typeface="HG正楷書体-PRO" pitchFamily="66" charset="-128"/>
            </a:endParaRPr>
          </a:p>
        </p:txBody>
      </p:sp>
      <p:sp>
        <p:nvSpPr>
          <p:cNvPr id="23" name="テキスト ボックス 14"/>
          <p:cNvSpPr txBox="1">
            <a:spLocks noChangeArrowheads="1"/>
          </p:cNvSpPr>
          <p:nvPr/>
        </p:nvSpPr>
        <p:spPr bwMode="auto">
          <a:xfrm>
            <a:off x="145151" y="4630755"/>
            <a:ext cx="9377630" cy="1040241"/>
          </a:xfrm>
          <a:prstGeom prst="rect">
            <a:avLst/>
          </a:prstGeom>
          <a:noFill/>
          <a:ln w="19050">
            <a:noFill/>
            <a:bevel/>
            <a:headEnd/>
            <a:tailEnd/>
          </a:ln>
        </p:spPr>
        <p:txBody>
          <a:bodyPr wrap="square" lIns="93556" tIns="46778" rIns="93556" bIns="46778">
            <a:spAutoFit/>
          </a:bodyPr>
          <a:lstStyle/>
          <a:p>
            <a:pPr algn="l"/>
            <a:r>
              <a:rPr lang="en-US" altLang="ja-JP" sz="1229" dirty="0">
                <a:solidFill>
                  <a:prstClr val="black"/>
                </a:solidFill>
              </a:rPr>
              <a:t>The Structure Exploration Group conducts research on statistical science aimed at inferring the latent “structure” behind various target phenomena in biology, physics, and social science, based on observational data. The group focuses on machine learning, Bayesian reasoning, experimental design methods, and spatial-temporal analysis methods to investigate micro/</a:t>
            </a:r>
            <a:r>
              <a:rPr lang="en-US" altLang="ja-JP" sz="1229" dirty="0" err="1">
                <a:solidFill>
                  <a:prstClr val="black"/>
                </a:solidFill>
              </a:rPr>
              <a:t>meso</a:t>
            </a:r>
            <a:r>
              <a:rPr lang="en-US" altLang="ja-JP" sz="1229" dirty="0">
                <a:solidFill>
                  <a:prstClr val="black"/>
                </a:solidFill>
              </a:rPr>
              <a:t>/macroscopic and spatial-temporal dynamic structures in target phenomena.</a:t>
            </a:r>
          </a:p>
          <a:p>
            <a:pPr algn="l"/>
            <a:endParaRPr lang="en-US" altLang="ja-JP" sz="1229" dirty="0">
              <a:solidFill>
                <a:prstClr val="black"/>
              </a:solidFill>
            </a:endParaRPr>
          </a:p>
        </p:txBody>
      </p:sp>
      <p:sp>
        <p:nvSpPr>
          <p:cNvPr id="24" name="角丸四角形 23"/>
          <p:cNvSpPr/>
          <p:nvPr/>
        </p:nvSpPr>
        <p:spPr>
          <a:xfrm>
            <a:off x="71823" y="4506490"/>
            <a:ext cx="9407179" cy="984242"/>
          </a:xfrm>
          <a:prstGeom prst="roundRect">
            <a:avLst/>
          </a:prstGeom>
          <a:noFill/>
          <a:ln>
            <a:solidFill>
              <a:srgbClr val="7AFCD4"/>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5" name="角丸四角形 24"/>
          <p:cNvSpPr/>
          <p:nvPr/>
        </p:nvSpPr>
        <p:spPr>
          <a:xfrm>
            <a:off x="730961" y="4335888"/>
            <a:ext cx="3538400" cy="294867"/>
          </a:xfrm>
          <a:prstGeom prst="roundRect">
            <a:avLst/>
          </a:prstGeom>
        </p:spPr>
        <p:style>
          <a:lnRef idx="1">
            <a:schemeClr val="accent3"/>
          </a:lnRef>
          <a:fillRef idx="2">
            <a:schemeClr val="accent3"/>
          </a:fillRef>
          <a:effectRef idx="1">
            <a:schemeClr val="accent3"/>
          </a:effectRef>
          <a:fontRef idx="minor">
            <a:schemeClr val="dk1"/>
          </a:fontRef>
        </p:style>
        <p:txBody>
          <a:bodyPr lIns="93556" tIns="46778" rIns="93556" bIns="46778" rtlCol="0" anchor="ctr"/>
          <a:lstStyle/>
          <a:p>
            <a:pPr algn="ctr"/>
            <a:r>
              <a:rPr lang="en-US" altLang="ja-JP" sz="1740" dirty="0">
                <a:solidFill>
                  <a:prstClr val="black"/>
                </a:solidFill>
                <a:latin typeface="HG正楷書体-PRO" pitchFamily="66" charset="-128"/>
                <a:ea typeface="HG正楷書体-PRO" pitchFamily="66" charset="-128"/>
              </a:rPr>
              <a:t>Structure Exploration Group</a:t>
            </a:r>
            <a:endParaRPr lang="ja-JP" altLang="en-US" sz="1740" dirty="0">
              <a:solidFill>
                <a:prstClr val="black"/>
              </a:solidFill>
              <a:latin typeface="HG正楷書体-PRO" pitchFamily="66" charset="-128"/>
              <a:ea typeface="HG正楷書体-PRO" pitchFamily="66" charset="-128"/>
            </a:endParaRPr>
          </a:p>
        </p:txBody>
      </p:sp>
      <p:sp>
        <p:nvSpPr>
          <p:cNvPr id="3" name="角丸四角形 2"/>
          <p:cNvSpPr/>
          <p:nvPr/>
        </p:nvSpPr>
        <p:spPr>
          <a:xfrm>
            <a:off x="730961" y="1939092"/>
            <a:ext cx="3384324" cy="294867"/>
          </a:xfrm>
          <a:prstGeom prst="roundRect">
            <a:avLst/>
          </a:prstGeom>
        </p:spPr>
        <p:style>
          <a:lnRef idx="1">
            <a:schemeClr val="accent3"/>
          </a:lnRef>
          <a:fillRef idx="2">
            <a:schemeClr val="accent3"/>
          </a:fillRef>
          <a:effectRef idx="1">
            <a:schemeClr val="accent3"/>
          </a:effectRef>
          <a:fontRef idx="minor">
            <a:schemeClr val="dk1"/>
          </a:fontRef>
        </p:style>
        <p:txBody>
          <a:bodyPr lIns="93556" tIns="46778" rIns="93556" bIns="46778" rtlCol="0" anchor="ctr"/>
          <a:lstStyle/>
          <a:p>
            <a:pPr algn="ctr"/>
            <a:r>
              <a:rPr lang="en-US" altLang="ja-JP" sz="1740" dirty="0">
                <a:solidFill>
                  <a:schemeClr val="tx1"/>
                </a:solidFill>
                <a:latin typeface="HG正楷書体-PRO" pitchFamily="66" charset="-128"/>
                <a:ea typeface="HG正楷書体-PRO" pitchFamily="66" charset="-128"/>
              </a:rPr>
              <a:t>Survey</a:t>
            </a:r>
            <a:r>
              <a:rPr lang="ja-JP" altLang="en-US" sz="1740" dirty="0">
                <a:solidFill>
                  <a:schemeClr val="tx1"/>
                </a:solidFill>
                <a:latin typeface="HG正楷書体-PRO" pitchFamily="66" charset="-128"/>
                <a:ea typeface="HG正楷書体-PRO" pitchFamily="66" charset="-128"/>
              </a:rPr>
              <a:t> </a:t>
            </a:r>
            <a:r>
              <a:rPr lang="en-US" altLang="ja-JP" sz="1740" dirty="0">
                <a:solidFill>
                  <a:schemeClr val="tx1"/>
                </a:solidFill>
                <a:latin typeface="HG正楷書体-PRO" pitchFamily="66" charset="-128"/>
                <a:ea typeface="HG正楷書体-PRO" pitchFamily="66" charset="-128"/>
              </a:rPr>
              <a:t>Science</a:t>
            </a:r>
            <a:r>
              <a:rPr lang="ja-JP" altLang="en-US" sz="1740" dirty="0">
                <a:solidFill>
                  <a:schemeClr val="tx1"/>
                </a:solidFill>
                <a:latin typeface="HG正楷書体-PRO" pitchFamily="66" charset="-128"/>
                <a:ea typeface="HG正楷書体-PRO" pitchFamily="66" charset="-128"/>
              </a:rPr>
              <a:t> </a:t>
            </a:r>
            <a:r>
              <a:rPr lang="en-US" altLang="ja-JP" sz="1740" dirty="0">
                <a:solidFill>
                  <a:schemeClr val="tx1"/>
                </a:solidFill>
                <a:latin typeface="HG正楷書体-PRO" pitchFamily="66" charset="-128"/>
                <a:ea typeface="HG正楷書体-PRO" pitchFamily="66" charset="-128"/>
              </a:rPr>
              <a:t>Group</a:t>
            </a:r>
            <a:endParaRPr lang="en-US" altLang="ja-JP" sz="1100" dirty="0">
              <a:solidFill>
                <a:schemeClr val="tx1"/>
              </a:solidFill>
              <a:latin typeface="HG正楷書体-PRO" pitchFamily="66" charset="-128"/>
              <a:ea typeface="HG正楷書体-PRO" pitchFamily="66" charset="-128"/>
            </a:endParaRPr>
          </a:p>
        </p:txBody>
      </p:sp>
      <p:pic>
        <p:nvPicPr>
          <p:cNvPr id="26" name="図 25"/>
          <p:cNvPicPr>
            <a:picLocks noChangeAspect="1"/>
          </p:cNvPicPr>
          <p:nvPr/>
        </p:nvPicPr>
        <p:blipFill>
          <a:blip r:embed="rId4"/>
          <a:stretch>
            <a:fillRect/>
          </a:stretch>
        </p:blipFill>
        <p:spPr>
          <a:xfrm>
            <a:off x="115731" y="5547717"/>
            <a:ext cx="2505435" cy="1202596"/>
          </a:xfrm>
          <a:prstGeom prst="rect">
            <a:avLst/>
          </a:prstGeom>
        </p:spPr>
      </p:pic>
      <p:pic>
        <p:nvPicPr>
          <p:cNvPr id="28" name="図 27"/>
          <p:cNvPicPr>
            <a:picLocks noChangeAspect="1"/>
          </p:cNvPicPr>
          <p:nvPr/>
        </p:nvPicPr>
        <p:blipFill>
          <a:blip r:embed="rId5"/>
          <a:stretch>
            <a:fillRect/>
          </a:stretch>
        </p:blipFill>
        <p:spPr>
          <a:xfrm>
            <a:off x="5615721" y="5566815"/>
            <a:ext cx="2101373" cy="1008111"/>
          </a:xfrm>
          <a:prstGeom prst="rect">
            <a:avLst/>
          </a:prstGeom>
        </p:spPr>
      </p:pic>
      <p:sp>
        <p:nvSpPr>
          <p:cNvPr id="29" name="正方形/長方形 28"/>
          <p:cNvSpPr/>
          <p:nvPr/>
        </p:nvSpPr>
        <p:spPr>
          <a:xfrm>
            <a:off x="164215" y="6633605"/>
            <a:ext cx="2878029" cy="369332"/>
          </a:xfrm>
          <a:prstGeom prst="rect">
            <a:avLst/>
          </a:prstGeom>
        </p:spPr>
        <p:txBody>
          <a:bodyPr wrap="square">
            <a:spAutoFit/>
          </a:bodyPr>
          <a:lstStyle/>
          <a:p>
            <a:pPr algn="l"/>
            <a:r>
              <a:rPr lang="en-US" altLang="ja-JP" sz="900" dirty="0"/>
              <a:t>Material search technic by integrated method of the Bayesian inference and the first-principles calculation </a:t>
            </a:r>
            <a:endParaRPr lang="ja-JP" altLang="en-US" sz="900" dirty="0"/>
          </a:p>
        </p:txBody>
      </p:sp>
      <p:sp>
        <p:nvSpPr>
          <p:cNvPr id="30" name="正方形/長方形 29"/>
          <p:cNvSpPr/>
          <p:nvPr/>
        </p:nvSpPr>
        <p:spPr>
          <a:xfrm>
            <a:off x="7746513" y="5588754"/>
            <a:ext cx="1686837" cy="707886"/>
          </a:xfrm>
          <a:prstGeom prst="rect">
            <a:avLst/>
          </a:prstGeom>
        </p:spPr>
        <p:txBody>
          <a:bodyPr wrap="square">
            <a:spAutoFit/>
          </a:bodyPr>
          <a:lstStyle/>
          <a:p>
            <a:pPr algn="l"/>
            <a:r>
              <a:rPr lang="en-US" altLang="ja-JP" sz="1000" dirty="0"/>
              <a:t>The difference of awareness of disaster prevention in each area and inference method in  </a:t>
            </a:r>
            <a:r>
              <a:rPr lang="en-US" altLang="ja-JP" sz="1000" dirty="0" err="1"/>
              <a:t>Tachikawa</a:t>
            </a:r>
            <a:r>
              <a:rPr lang="en-US" altLang="ja-JP" sz="1000" dirty="0"/>
              <a:t> City</a:t>
            </a:r>
            <a:endParaRPr lang="ja-JP" altLang="en-US" sz="1000" dirty="0"/>
          </a:p>
        </p:txBody>
      </p:sp>
      <p:graphicFrame>
        <p:nvGraphicFramePr>
          <p:cNvPr id="31" name="オブジェクト 30"/>
          <p:cNvGraphicFramePr>
            <a:graphicFrameLocks noChangeAspect="1"/>
          </p:cNvGraphicFramePr>
          <p:nvPr>
            <p:extLst/>
          </p:nvPr>
        </p:nvGraphicFramePr>
        <p:xfrm>
          <a:off x="2760181" y="5566815"/>
          <a:ext cx="1754842" cy="1140647"/>
        </p:xfrm>
        <a:graphic>
          <a:graphicData uri="http://schemas.openxmlformats.org/presentationml/2006/ole">
            <mc:AlternateContent xmlns:mc="http://schemas.openxmlformats.org/markup-compatibility/2006">
              <mc:Choice xmlns:v="urn:schemas-microsoft-com:vml" Requires="v">
                <p:oleObj spid="_x0000_s13354" name="ビットマップ イメージ" r:id="rId6" imgW="2857680" imgH="1857240" progId="Paint.Picture">
                  <p:embed/>
                </p:oleObj>
              </mc:Choice>
              <mc:Fallback>
                <p:oleObj name="ビットマップ イメージ" r:id="rId6" imgW="2857680" imgH="1857240" progId="Paint.Picture">
                  <p:embed/>
                  <p:pic>
                    <p:nvPicPr>
                      <p:cNvPr id="31" name="オブジェクト 30"/>
                      <p:cNvPicPr/>
                      <p:nvPr/>
                    </p:nvPicPr>
                    <p:blipFill>
                      <a:blip r:embed="rId7"/>
                      <a:stretch>
                        <a:fillRect/>
                      </a:stretch>
                    </p:blipFill>
                    <p:spPr>
                      <a:xfrm>
                        <a:off x="2760181" y="5566815"/>
                        <a:ext cx="1754842" cy="1140647"/>
                      </a:xfrm>
                      <a:prstGeom prst="rect">
                        <a:avLst/>
                      </a:prstGeom>
                    </p:spPr>
                  </p:pic>
                </p:oleObj>
              </mc:Fallback>
            </mc:AlternateContent>
          </a:graphicData>
        </a:graphic>
      </p:graphicFrame>
      <p:sp>
        <p:nvSpPr>
          <p:cNvPr id="32" name="正方形/長方形 31"/>
          <p:cNvSpPr/>
          <p:nvPr/>
        </p:nvSpPr>
        <p:spPr>
          <a:xfrm>
            <a:off x="4174566" y="5742642"/>
            <a:ext cx="1369128" cy="400110"/>
          </a:xfrm>
          <a:prstGeom prst="rect">
            <a:avLst/>
          </a:prstGeom>
        </p:spPr>
        <p:txBody>
          <a:bodyPr wrap="square">
            <a:spAutoFit/>
          </a:bodyPr>
          <a:lstStyle/>
          <a:p>
            <a:pPr algn="l"/>
            <a:r>
              <a:rPr lang="en-US" altLang="ja-JP" sz="1000" dirty="0"/>
              <a:t>Data </a:t>
            </a:r>
            <a:r>
              <a:rPr lang="ja-JP" altLang="ja-JP" sz="1000" dirty="0"/>
              <a:t>clustering</a:t>
            </a:r>
            <a:r>
              <a:rPr lang="en-US" altLang="ja-JP" sz="1000" dirty="0"/>
              <a:t> of real estates in Tokyo</a:t>
            </a:r>
            <a:endParaRPr lang="ja-JP" altLang="en-US" sz="1000" dirty="0"/>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11</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639496331"/>
      </p:ext>
    </p:extLst>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326516" y="90144"/>
            <a:ext cx="9362017" cy="846138"/>
          </a:xfrm>
          <a:prstGeom prst="rect">
            <a:avLst/>
          </a:prstGeom>
          <a:noFill/>
        </p:spPr>
        <p:txBody>
          <a:bodyPr vert="horz" lIns="91440" tIns="45720" rIns="91440" bIns="45720" rtlCol="0" anchor="t">
            <a:normAutofit fontScale="70000" lnSpcReduction="20000"/>
          </a:bodyPr>
          <a:lstStyle>
            <a:defPPr>
              <a:defRPr lang="ja-JP"/>
            </a:defPPr>
            <a:lvl1pPr algn="l" defTabSz="936163" eaLnBrk="1" latinLnBrk="0" hangingPunct="1">
              <a:buNone/>
              <a:defRPr sz="4000" b="1">
                <a:latin typeface="Arial" panose="020B0604020202020204" pitchFamily="34" charset="0"/>
                <a:ea typeface="HG丸ｺﾞｼｯｸM-PRO" panose="020F0600000000000000" pitchFamily="50" charset="-128"/>
                <a:cs typeface="Arial" panose="020B0604020202020204" pitchFamily="34" charset="0"/>
              </a:defRPr>
            </a:lvl1pPr>
          </a:lstStyle>
          <a:p>
            <a:r>
              <a:rPr lang="en-US" altLang="ja-JP" dirty="0">
                <a:latin typeface="Times" panose="02020603050405020304" pitchFamily="18" charset="0"/>
                <a:cs typeface="Times" panose="02020603050405020304" pitchFamily="18" charset="0"/>
              </a:rPr>
              <a:t>Dept. of Department of </a:t>
            </a:r>
          </a:p>
          <a:p>
            <a:r>
              <a:rPr lang="en-US" altLang="ja-JP" dirty="0">
                <a:latin typeface="Times" panose="02020603050405020304" pitchFamily="18" charset="0"/>
                <a:cs typeface="Times" panose="02020603050405020304" pitchFamily="18" charset="0"/>
              </a:rPr>
              <a:t>Statistical Inference and Mathematics</a:t>
            </a:r>
          </a:p>
        </p:txBody>
      </p:sp>
      <p:sp>
        <p:nvSpPr>
          <p:cNvPr id="4" name="AutoShape 9"/>
          <p:cNvSpPr>
            <a:spLocks noChangeArrowheads="1"/>
          </p:cNvSpPr>
          <p:nvPr/>
        </p:nvSpPr>
        <p:spPr bwMode="auto">
          <a:xfrm>
            <a:off x="809997" y="998860"/>
            <a:ext cx="7867423" cy="961721"/>
          </a:xfrm>
          <a:prstGeom prst="roundRect">
            <a:avLst>
              <a:gd name="adj" fmla="val 9944"/>
            </a:avLst>
          </a:prstGeom>
          <a:solidFill>
            <a:srgbClr val="FFFF00"/>
          </a:solidFill>
          <a:ln w="19050">
            <a:noFill/>
            <a:round/>
            <a:headEnd/>
            <a:tailEnd/>
          </a:ln>
          <a:effectLst>
            <a:outerShdw dist="35921" dir="2700000" algn="ctr" rotWithShape="0">
              <a:srgbClr val="333333"/>
            </a:outerShdw>
          </a:effectLst>
        </p:spPr>
        <p:txBody>
          <a:bodyPr wrap="none" lIns="93556" tIns="46778" rIns="93556" bIns="46778" anchor="ctr"/>
          <a:lstStyle/>
          <a:p>
            <a:pPr algn="l">
              <a:defRPr/>
            </a:pPr>
            <a:endParaRPr lang="ja-JP" altLang="en-US" sz="3379" dirty="0">
              <a:solidFill>
                <a:prstClr val="black"/>
              </a:solidFill>
            </a:endParaRPr>
          </a:p>
        </p:txBody>
      </p:sp>
      <p:sp>
        <p:nvSpPr>
          <p:cNvPr id="33810" name="Text Box 12"/>
          <p:cNvSpPr txBox="1">
            <a:spLocks noChangeArrowheads="1"/>
          </p:cNvSpPr>
          <p:nvPr/>
        </p:nvSpPr>
        <p:spPr bwMode="auto">
          <a:xfrm>
            <a:off x="1146073" y="1059509"/>
            <a:ext cx="7458708" cy="901072"/>
          </a:xfrm>
          <a:prstGeom prst="rect">
            <a:avLst/>
          </a:prstGeom>
          <a:noFill/>
          <a:ln w="9525">
            <a:noFill/>
            <a:miter lim="800000"/>
            <a:headEnd/>
            <a:tailEnd/>
          </a:ln>
        </p:spPr>
        <p:txBody>
          <a:bodyPr wrap="square" lIns="96829" tIns="48415" rIns="96829" bIns="48415">
            <a:spAutoFit/>
          </a:bodyPr>
          <a:lstStyle/>
          <a:p>
            <a:pPr algn="l" defTabSz="935184"/>
            <a:r>
              <a:rPr lang="en-US" altLang="ja-JP" sz="1740" dirty="0">
                <a:solidFill>
                  <a:prstClr val="black"/>
                </a:solidFill>
                <a:latin typeface="Arial" charset="0"/>
                <a:ea typeface="HG正楷書体-PRO" pitchFamily="66" charset="-128"/>
              </a:rPr>
              <a:t>The Department of Statistical Inference and Mathematics carries out research into general statistical theory, statistical learning theory, optimization, and algorithms in statistical inference.</a:t>
            </a:r>
            <a:endParaRPr lang="ja-JP" altLang="ja-JP" sz="1433" dirty="0">
              <a:solidFill>
                <a:prstClr val="black"/>
              </a:solidFill>
              <a:latin typeface="Arial" charset="0"/>
              <a:ea typeface="HG正楷書体-PRO" pitchFamily="66" charset="-128"/>
            </a:endParaRPr>
          </a:p>
        </p:txBody>
      </p:sp>
      <p:sp>
        <p:nvSpPr>
          <p:cNvPr id="33804" name="テキスト ボックス 12"/>
          <p:cNvSpPr txBox="1">
            <a:spLocks noChangeArrowheads="1"/>
          </p:cNvSpPr>
          <p:nvPr/>
        </p:nvSpPr>
        <p:spPr bwMode="auto">
          <a:xfrm>
            <a:off x="343946" y="2429827"/>
            <a:ext cx="9107498" cy="472778"/>
          </a:xfrm>
          <a:prstGeom prst="rect">
            <a:avLst/>
          </a:prstGeom>
          <a:noFill/>
          <a:ln w="19050">
            <a:noFill/>
            <a:bevel/>
            <a:headEnd/>
            <a:tailEnd/>
          </a:ln>
        </p:spPr>
        <p:txBody>
          <a:bodyPr wrap="square" lIns="93556" tIns="46778" rIns="93556" bIns="46778">
            <a:spAutoFit/>
          </a:bodyPr>
          <a:lstStyle/>
          <a:p>
            <a:pPr algn="l"/>
            <a:r>
              <a:rPr lang="en-US" altLang="ja-JP" sz="1229" dirty="0">
                <a:solidFill>
                  <a:prstClr val="black"/>
                </a:solidFill>
              </a:rPr>
              <a:t>The Mathematical Statistics Group is concerned with aspects of statistical inference theory, modeling of uncertain phenomena, stochastic processes and their application to inference, probability and distribution theory, and the related mathematics.</a:t>
            </a:r>
            <a:endParaRPr lang="ja-JP" altLang="ja-JP" sz="1229" dirty="0">
              <a:solidFill>
                <a:prstClr val="black"/>
              </a:solidFill>
            </a:endParaRPr>
          </a:p>
        </p:txBody>
      </p:sp>
      <p:sp>
        <p:nvSpPr>
          <p:cNvPr id="33805" name="テキスト ボックス 13"/>
          <p:cNvSpPr txBox="1">
            <a:spLocks noChangeArrowheads="1"/>
          </p:cNvSpPr>
          <p:nvPr/>
        </p:nvSpPr>
        <p:spPr bwMode="auto">
          <a:xfrm>
            <a:off x="343701" y="3449739"/>
            <a:ext cx="9107499" cy="472778"/>
          </a:xfrm>
          <a:prstGeom prst="rect">
            <a:avLst/>
          </a:prstGeom>
          <a:noFill/>
          <a:ln w="19050">
            <a:noFill/>
            <a:bevel/>
            <a:headEnd/>
            <a:tailEnd/>
          </a:ln>
        </p:spPr>
        <p:txBody>
          <a:bodyPr wrap="square" lIns="93556" tIns="46778" rIns="93556" bIns="46778">
            <a:spAutoFit/>
          </a:bodyPr>
          <a:lstStyle/>
          <a:p>
            <a:pPr algn="l"/>
            <a:r>
              <a:rPr lang="en-US" altLang="ja-JP" sz="1229" dirty="0">
                <a:solidFill>
                  <a:prstClr val="black"/>
                </a:solidFill>
              </a:rPr>
              <a:t>The Learning and Inference Group develops statistical methodologies to describe the stochastic structure of data mathematically and clarify the potential and the limitations of the data theoretically.</a:t>
            </a:r>
            <a:endParaRPr lang="ja-JP" altLang="ja-JP" sz="1229" dirty="0">
              <a:solidFill>
                <a:prstClr val="black"/>
              </a:solidFill>
            </a:endParaRPr>
          </a:p>
        </p:txBody>
      </p:sp>
      <p:sp>
        <p:nvSpPr>
          <p:cNvPr id="33808" name="テキスト ボックス 16"/>
          <p:cNvSpPr txBox="1">
            <a:spLocks noChangeArrowheads="1"/>
          </p:cNvSpPr>
          <p:nvPr/>
        </p:nvSpPr>
        <p:spPr bwMode="auto">
          <a:xfrm>
            <a:off x="343701" y="4530169"/>
            <a:ext cx="8963240" cy="472778"/>
          </a:xfrm>
          <a:prstGeom prst="rect">
            <a:avLst/>
          </a:prstGeom>
          <a:noFill/>
          <a:ln w="19050">
            <a:noFill/>
            <a:bevel/>
            <a:headEnd/>
            <a:tailEnd/>
          </a:ln>
        </p:spPr>
        <p:txBody>
          <a:bodyPr wrap="square" lIns="93556" tIns="46778" rIns="93556" bIns="46778">
            <a:spAutoFit/>
          </a:bodyPr>
          <a:lstStyle/>
          <a:p>
            <a:pPr algn="l"/>
            <a:r>
              <a:rPr lang="en-US" altLang="ja-JP" sz="1229" dirty="0">
                <a:solidFill>
                  <a:prstClr val="black"/>
                </a:solidFill>
              </a:rPr>
              <a:t>The Mathematical Optimization Group focuses on mathematical theory and practical applications of optimization and computational algorithms together with underlying numerical or functional analysis and discrete mathematics.</a:t>
            </a:r>
            <a:endParaRPr lang="ja-JP" altLang="ja-JP" sz="1229" dirty="0">
              <a:solidFill>
                <a:prstClr val="black"/>
              </a:solidFill>
            </a:endParaRPr>
          </a:p>
        </p:txBody>
      </p:sp>
      <p:sp>
        <p:nvSpPr>
          <p:cNvPr id="19" name="正方形/長方形 18"/>
          <p:cNvSpPr/>
          <p:nvPr/>
        </p:nvSpPr>
        <p:spPr>
          <a:xfrm>
            <a:off x="1378848" y="846461"/>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84" tIns="45191" rIns="90384" bIns="45191" rtlCol="0" anchor="ctr"/>
          <a:lstStyle/>
          <a:p>
            <a:pPr algn="ctr"/>
            <a:endParaRPr lang="ja-JP" altLang="en-US" sz="3379">
              <a:solidFill>
                <a:prstClr val="white"/>
              </a:solidFill>
            </a:endParaRPr>
          </a:p>
        </p:txBody>
      </p:sp>
      <p:sp>
        <p:nvSpPr>
          <p:cNvPr id="24" name="角丸四角形 23"/>
          <p:cNvSpPr/>
          <p:nvPr/>
        </p:nvSpPr>
        <p:spPr>
          <a:xfrm>
            <a:off x="233688" y="3218514"/>
            <a:ext cx="9217512" cy="78156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5" name="角丸四角形 24"/>
          <p:cNvSpPr/>
          <p:nvPr/>
        </p:nvSpPr>
        <p:spPr>
          <a:xfrm>
            <a:off x="647457" y="3077313"/>
            <a:ext cx="3538400" cy="294867"/>
          </a:xfrm>
          <a:prstGeom prst="roundRect">
            <a:avLst/>
          </a:prstGeom>
        </p:spPr>
        <p:style>
          <a:lnRef idx="1">
            <a:schemeClr val="accent6"/>
          </a:lnRef>
          <a:fillRef idx="2">
            <a:schemeClr val="accent6"/>
          </a:fillRef>
          <a:effectRef idx="1">
            <a:schemeClr val="accent6"/>
          </a:effectRef>
          <a:fontRef idx="minor">
            <a:schemeClr val="dk1"/>
          </a:fontRef>
        </p:style>
        <p:txBody>
          <a:bodyPr lIns="93556" tIns="46778" rIns="93556" bIns="46778" rtlCol="0" anchor="ctr"/>
          <a:lstStyle/>
          <a:p>
            <a:pPr algn="ctr"/>
            <a:r>
              <a:rPr lang="en-US" altLang="ja-JP" sz="1740" dirty="0">
                <a:solidFill>
                  <a:prstClr val="black"/>
                </a:solidFill>
                <a:latin typeface="HG正楷書体-PRO" panose="03000600000000000000" pitchFamily="66" charset="-128"/>
                <a:ea typeface="HG正楷書体-PRO" panose="03000600000000000000" pitchFamily="66" charset="-128"/>
              </a:rPr>
              <a:t>Learning and Inference Group</a:t>
            </a:r>
            <a:endParaRPr lang="ja-JP" altLang="ja-JP" sz="1740" dirty="0">
              <a:solidFill>
                <a:prstClr val="black"/>
              </a:solidFill>
              <a:latin typeface="HG正楷書体-PRO" panose="03000600000000000000" pitchFamily="66" charset="-128"/>
              <a:ea typeface="HG正楷書体-PRO" panose="03000600000000000000" pitchFamily="66" charset="-128"/>
            </a:endParaRPr>
          </a:p>
        </p:txBody>
      </p:sp>
      <p:sp>
        <p:nvSpPr>
          <p:cNvPr id="26" name="角丸四角形 25"/>
          <p:cNvSpPr/>
          <p:nvPr/>
        </p:nvSpPr>
        <p:spPr>
          <a:xfrm>
            <a:off x="233688" y="4232627"/>
            <a:ext cx="9217512" cy="93945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7" name="角丸四角形 26"/>
          <p:cNvSpPr/>
          <p:nvPr/>
        </p:nvSpPr>
        <p:spPr>
          <a:xfrm>
            <a:off x="647457" y="4116261"/>
            <a:ext cx="4194987" cy="297723"/>
          </a:xfrm>
          <a:prstGeom prst="roundRect">
            <a:avLst/>
          </a:prstGeom>
        </p:spPr>
        <p:style>
          <a:lnRef idx="1">
            <a:schemeClr val="accent6"/>
          </a:lnRef>
          <a:fillRef idx="2">
            <a:schemeClr val="accent6"/>
          </a:fillRef>
          <a:effectRef idx="1">
            <a:schemeClr val="accent6"/>
          </a:effectRef>
          <a:fontRef idx="minor">
            <a:schemeClr val="dk1"/>
          </a:fontRef>
        </p:style>
        <p:txBody>
          <a:bodyPr lIns="93556" tIns="46778" rIns="93556" bIns="46778" rtlCol="0" anchor="ctr"/>
          <a:lstStyle/>
          <a:p>
            <a:pPr algn="l"/>
            <a:r>
              <a:rPr lang="en-US" altLang="ja-JP" sz="1740" dirty="0">
                <a:solidFill>
                  <a:prstClr val="black"/>
                </a:solidFill>
                <a:latin typeface="HG正楷書体-PRO" panose="03000600000000000000" pitchFamily="66" charset="-128"/>
                <a:ea typeface="HG正楷書体-PRO" panose="03000600000000000000" pitchFamily="66" charset="-128"/>
              </a:rPr>
              <a:t>  Mathematical Optimization Group</a:t>
            </a:r>
            <a:endParaRPr lang="ja-JP" altLang="ja-JP" sz="1740" dirty="0">
              <a:solidFill>
                <a:prstClr val="black"/>
              </a:solidFill>
              <a:latin typeface="HG正楷書体-PRO" panose="03000600000000000000" pitchFamily="66" charset="-128"/>
              <a:ea typeface="HG正楷書体-PRO" panose="03000600000000000000" pitchFamily="66" charset="-128"/>
            </a:endParaRPr>
          </a:p>
        </p:txBody>
      </p:sp>
      <p:sp>
        <p:nvSpPr>
          <p:cNvPr id="20" name="角丸四角形 19"/>
          <p:cNvSpPr/>
          <p:nvPr/>
        </p:nvSpPr>
        <p:spPr>
          <a:xfrm>
            <a:off x="233933" y="2193858"/>
            <a:ext cx="9217512" cy="81368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algn="ctr"/>
            <a:endParaRPr lang="ja-JP" altLang="en-US" sz="3379">
              <a:solidFill>
                <a:prstClr val="white"/>
              </a:solidFill>
            </a:endParaRPr>
          </a:p>
        </p:txBody>
      </p:sp>
      <p:sp>
        <p:nvSpPr>
          <p:cNvPr id="21" name="角丸四角形 20"/>
          <p:cNvSpPr/>
          <p:nvPr/>
        </p:nvSpPr>
        <p:spPr>
          <a:xfrm>
            <a:off x="647458" y="2056852"/>
            <a:ext cx="3538400" cy="294867"/>
          </a:xfrm>
          <a:prstGeom prst="roundRect">
            <a:avLst/>
          </a:prstGeom>
        </p:spPr>
        <p:style>
          <a:lnRef idx="1">
            <a:schemeClr val="accent6"/>
          </a:lnRef>
          <a:fillRef idx="2">
            <a:schemeClr val="accent6"/>
          </a:fillRef>
          <a:effectRef idx="1">
            <a:schemeClr val="accent6"/>
          </a:effectRef>
          <a:fontRef idx="minor">
            <a:schemeClr val="dk1"/>
          </a:fontRef>
        </p:style>
        <p:txBody>
          <a:bodyPr lIns="93556" tIns="46778" rIns="93556" bIns="46778" rtlCol="0" anchor="ctr"/>
          <a:lstStyle/>
          <a:p>
            <a:pPr algn="ctr"/>
            <a:r>
              <a:rPr lang="en-US" altLang="ja-JP" sz="1740" dirty="0">
                <a:solidFill>
                  <a:prstClr val="black"/>
                </a:solidFill>
                <a:latin typeface="HG正楷書体-PRO" panose="03000600000000000000" pitchFamily="66" charset="-128"/>
                <a:ea typeface="HG正楷書体-PRO" panose="03000600000000000000" pitchFamily="66" charset="-128"/>
              </a:rPr>
              <a:t>Mathematical Statistics Group</a:t>
            </a:r>
            <a:endParaRPr lang="ja-JP" altLang="en-US" sz="1740" dirty="0">
              <a:solidFill>
                <a:prstClr val="black"/>
              </a:solidFill>
              <a:latin typeface="HG正楷書体-PRO" pitchFamily="66" charset="-128"/>
              <a:ea typeface="HG正楷書体-PRO" pitchFamily="66" charset="-128"/>
            </a:endParaRPr>
          </a:p>
        </p:txBody>
      </p:sp>
      <p:graphicFrame>
        <p:nvGraphicFramePr>
          <p:cNvPr id="22" name="オブジェクト 21"/>
          <p:cNvGraphicFramePr>
            <a:graphicFrameLocks noChangeAspect="1"/>
          </p:cNvGraphicFramePr>
          <p:nvPr>
            <p:extLst/>
          </p:nvPr>
        </p:nvGraphicFramePr>
        <p:xfrm>
          <a:off x="6557597" y="5172086"/>
          <a:ext cx="1885501" cy="1379277"/>
        </p:xfrm>
        <a:graphic>
          <a:graphicData uri="http://schemas.openxmlformats.org/presentationml/2006/ole">
            <mc:AlternateContent xmlns:mc="http://schemas.openxmlformats.org/markup-compatibility/2006">
              <mc:Choice xmlns:v="urn:schemas-microsoft-com:vml" Requires="v">
                <p:oleObj spid="_x0000_s14378" name="ビットマップ イメージ" r:id="rId4" imgW="2448000" imgH="1790640" progId="Paint.Picture">
                  <p:embed/>
                </p:oleObj>
              </mc:Choice>
              <mc:Fallback>
                <p:oleObj name="ビットマップ イメージ" r:id="rId4" imgW="2448000" imgH="1790640" progId="Paint.Picture">
                  <p:embed/>
                  <p:pic>
                    <p:nvPicPr>
                      <p:cNvPr id="22" name="オブジェクト 21"/>
                      <p:cNvPicPr/>
                      <p:nvPr/>
                    </p:nvPicPr>
                    <p:blipFill>
                      <a:blip r:embed="rId5"/>
                      <a:stretch>
                        <a:fillRect/>
                      </a:stretch>
                    </p:blipFill>
                    <p:spPr>
                      <a:xfrm>
                        <a:off x="6557597" y="5172086"/>
                        <a:ext cx="1885501" cy="1379277"/>
                      </a:xfrm>
                      <a:prstGeom prst="rect">
                        <a:avLst/>
                      </a:prstGeom>
                    </p:spPr>
                  </p:pic>
                </p:oleObj>
              </mc:Fallback>
            </mc:AlternateContent>
          </a:graphicData>
        </a:graphic>
      </p:graphicFrame>
      <p:pic>
        <p:nvPicPr>
          <p:cNvPr id="28" name="図 27"/>
          <p:cNvPicPr>
            <a:picLocks noChangeAspect="1"/>
          </p:cNvPicPr>
          <p:nvPr/>
        </p:nvPicPr>
        <p:blipFill>
          <a:blip r:embed="rId6"/>
          <a:stretch>
            <a:fillRect/>
          </a:stretch>
        </p:blipFill>
        <p:spPr>
          <a:xfrm>
            <a:off x="59979" y="5269833"/>
            <a:ext cx="3174174" cy="1093752"/>
          </a:xfrm>
          <a:prstGeom prst="rect">
            <a:avLst/>
          </a:prstGeom>
        </p:spPr>
      </p:pic>
      <p:grpSp>
        <p:nvGrpSpPr>
          <p:cNvPr id="29" name="グループ化 28"/>
          <p:cNvGrpSpPr/>
          <p:nvPr/>
        </p:nvGrpSpPr>
        <p:grpSpPr>
          <a:xfrm>
            <a:off x="4722587" y="5461842"/>
            <a:ext cx="1495711" cy="1228040"/>
            <a:chOff x="5004048" y="5607772"/>
            <a:chExt cx="1495711" cy="1228040"/>
          </a:xfrm>
        </p:grpSpPr>
        <p:pic>
          <p:nvPicPr>
            <p:cNvPr id="30" name="図 29"/>
            <p:cNvPicPr>
              <a:picLocks noChangeAspect="1"/>
            </p:cNvPicPr>
            <p:nvPr/>
          </p:nvPicPr>
          <p:blipFill rotWithShape="1">
            <a:blip r:embed="rId7"/>
            <a:srcRect t="7819"/>
            <a:stretch/>
          </p:blipFill>
          <p:spPr>
            <a:xfrm>
              <a:off x="5004048" y="5607772"/>
              <a:ext cx="1495711" cy="1228039"/>
            </a:xfrm>
            <a:prstGeom prst="rect">
              <a:avLst/>
            </a:prstGeom>
          </p:spPr>
        </p:pic>
        <p:sp>
          <p:nvSpPr>
            <p:cNvPr id="31" name="正方形/長方形 30"/>
            <p:cNvSpPr/>
            <p:nvPr/>
          </p:nvSpPr>
          <p:spPr>
            <a:xfrm>
              <a:off x="5004048" y="6597352"/>
              <a:ext cx="360040" cy="238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p:cNvSpPr/>
          <p:nvPr/>
        </p:nvSpPr>
        <p:spPr>
          <a:xfrm>
            <a:off x="343701" y="6467596"/>
            <a:ext cx="2852217" cy="246221"/>
          </a:xfrm>
          <a:prstGeom prst="rect">
            <a:avLst/>
          </a:prstGeom>
        </p:spPr>
        <p:txBody>
          <a:bodyPr wrap="square">
            <a:spAutoFit/>
          </a:bodyPr>
          <a:lstStyle/>
          <a:p>
            <a:pPr algn="ctr"/>
            <a:r>
              <a:rPr lang="en-US" altLang="ja-JP" sz="1000" dirty="0"/>
              <a:t>Statistical analysis to high-frequently financial data</a:t>
            </a:r>
            <a:endParaRPr lang="ja-JP" altLang="en-US" sz="1000" dirty="0"/>
          </a:p>
        </p:txBody>
      </p:sp>
      <p:sp>
        <p:nvSpPr>
          <p:cNvPr id="34" name="正方形/長方形 33"/>
          <p:cNvSpPr/>
          <p:nvPr/>
        </p:nvSpPr>
        <p:spPr>
          <a:xfrm>
            <a:off x="8344092" y="5489571"/>
            <a:ext cx="1107108" cy="707886"/>
          </a:xfrm>
          <a:prstGeom prst="rect">
            <a:avLst/>
          </a:prstGeom>
          <a:solidFill>
            <a:schemeClr val="bg1"/>
          </a:solidFill>
        </p:spPr>
        <p:txBody>
          <a:bodyPr wrap="square">
            <a:spAutoFit/>
          </a:bodyPr>
          <a:lstStyle/>
          <a:p>
            <a:pPr algn="l"/>
            <a:r>
              <a:rPr lang="en-US" altLang="ja-JP" sz="1000" dirty="0"/>
              <a:t>Regularization term which is applied  to sparse optimization</a:t>
            </a:r>
            <a:endParaRPr lang="ja-JP" altLang="en-US" sz="1000" dirty="0"/>
          </a:p>
        </p:txBody>
      </p:sp>
      <p:sp>
        <p:nvSpPr>
          <p:cNvPr id="35" name="正方形/長方形 34"/>
          <p:cNvSpPr/>
          <p:nvPr/>
        </p:nvSpPr>
        <p:spPr>
          <a:xfrm>
            <a:off x="3714485" y="5953182"/>
            <a:ext cx="1290322" cy="400110"/>
          </a:xfrm>
          <a:prstGeom prst="rect">
            <a:avLst/>
          </a:prstGeom>
        </p:spPr>
        <p:txBody>
          <a:bodyPr wrap="square">
            <a:spAutoFit/>
          </a:bodyPr>
          <a:lstStyle/>
          <a:p>
            <a:pPr algn="l"/>
            <a:r>
              <a:rPr lang="en-US" altLang="ja-JP" sz="1000" dirty="0"/>
              <a:t>Kernel PCA for Protein time series</a:t>
            </a:r>
            <a:endParaRPr lang="ja-JP" altLang="en-US" sz="1000" dirty="0"/>
          </a:p>
        </p:txBody>
      </p:sp>
      <p:sp>
        <p:nvSpPr>
          <p:cNvPr id="5" name="スライド番号プレースホルダー 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12</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903737591"/>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0788" y="966819"/>
            <a:ext cx="9015275" cy="5915996"/>
            <a:chOff x="578" y="676"/>
            <a:chExt cx="4898" cy="3356"/>
          </a:xfrm>
        </p:grpSpPr>
        <p:sp>
          <p:nvSpPr>
            <p:cNvPr id="29711" name="AutoShape 3"/>
            <p:cNvSpPr>
              <a:spLocks noChangeArrowheads="1"/>
            </p:cNvSpPr>
            <p:nvPr/>
          </p:nvSpPr>
          <p:spPr bwMode="auto">
            <a:xfrm>
              <a:off x="578" y="676"/>
              <a:ext cx="4898" cy="3356"/>
            </a:xfrm>
            <a:prstGeom prst="roundRect">
              <a:avLst>
                <a:gd name="adj" fmla="val 6792"/>
              </a:avLst>
            </a:prstGeom>
            <a:noFill/>
            <a:ln w="19050">
              <a:solidFill>
                <a:srgbClr val="808080"/>
              </a:solidFill>
              <a:round/>
              <a:headEnd/>
              <a:tailEnd/>
            </a:ln>
          </p:spPr>
          <p:txBody>
            <a:bodyPr wrap="none" anchor="ctr"/>
            <a:lstStyle/>
            <a:p>
              <a:pPr algn="l" defTabSz="936163" fontAlgn="auto">
                <a:spcBef>
                  <a:spcPts val="0"/>
                </a:spcBef>
                <a:spcAft>
                  <a:spcPts val="0"/>
                </a:spcAft>
                <a:defRPr/>
              </a:pPr>
              <a:endParaRPr lang="ja-JP" altLang="en-US" sz="1843">
                <a:solidFill>
                  <a:prstClr val="black"/>
                </a:solidFill>
                <a:latin typeface="Calibri"/>
                <a:ea typeface="ＭＳ Ｐゴシック" panose="020B0600070205080204" pitchFamily="50" charset="-128"/>
              </a:endParaRPr>
            </a:p>
          </p:txBody>
        </p:sp>
        <p:sp>
          <p:nvSpPr>
            <p:cNvPr id="29712" name="Text Box 4"/>
            <p:cNvSpPr txBox="1">
              <a:spLocks noChangeArrowheads="1"/>
            </p:cNvSpPr>
            <p:nvPr/>
          </p:nvSpPr>
          <p:spPr bwMode="auto">
            <a:xfrm>
              <a:off x="956" y="834"/>
              <a:ext cx="1397" cy="575"/>
            </a:xfrm>
            <a:prstGeom prst="rect">
              <a:avLst/>
            </a:prstGeom>
            <a:noFill/>
            <a:ln w="9525">
              <a:solidFill>
                <a:srgbClr val="808080"/>
              </a:solidFill>
              <a:miter lim="800000"/>
              <a:headEnd/>
              <a:tailEnd/>
            </a:ln>
          </p:spPr>
          <p:txBody>
            <a:bodyPr wrap="square">
              <a:spAutoFit/>
            </a:bodyPr>
            <a:lstStyle/>
            <a:p>
              <a:pPr algn="ctr" defTabSz="967999" fontAlgn="auto">
                <a:spcBef>
                  <a:spcPct val="50000"/>
                </a:spcBef>
                <a:spcAft>
                  <a:spcPts val="0"/>
                </a:spcAft>
              </a:pPr>
              <a:r>
                <a:rPr kumimoji="0" lang="en-US" altLang="ja-JP" sz="2048" dirty="0">
                  <a:solidFill>
                    <a:prstClr val="black"/>
                  </a:solidFill>
                  <a:latin typeface="Calibri" panose="020F0502020204030204"/>
                  <a:ea typeface="游ゴシック" panose="020B0400000000000000" pitchFamily="50" charset="-128"/>
                  <a:cs typeface="Times New Roman" pitchFamily="18" charset="0"/>
                </a:rPr>
                <a:t>Center for Eng. and Tec. Support</a:t>
              </a:r>
              <a:endParaRPr kumimoji="0" lang="ja-JP" altLang="en-US" sz="2048" dirty="0">
                <a:solidFill>
                  <a:prstClr val="black"/>
                </a:solidFill>
                <a:latin typeface="Calibri" panose="020F0502020204030204"/>
                <a:ea typeface="HG正楷書体-PRO" pitchFamily="66" charset="-128"/>
                <a:cs typeface="Times New Roman" pitchFamily="18" charset="0"/>
              </a:endParaRPr>
            </a:p>
            <a:p>
              <a:pPr algn="ctr" defTabSz="935265" fontAlgn="auto">
                <a:spcBef>
                  <a:spcPts val="0"/>
                </a:spcBef>
                <a:spcAft>
                  <a:spcPts val="0"/>
                </a:spcAft>
                <a:defRPr/>
              </a:pPr>
              <a:r>
                <a:rPr lang="ja-JP" altLang="en-US" sz="1740" dirty="0">
                  <a:solidFill>
                    <a:prstClr val="black"/>
                  </a:solidFill>
                  <a:latin typeface="Calibri"/>
                  <a:ea typeface="HG正楷書体-PRO" pitchFamily="66" charset="-128"/>
                </a:rPr>
                <a:t>（</a:t>
              </a:r>
              <a:r>
                <a:rPr lang="en-US" altLang="ja-JP" sz="1740" dirty="0">
                  <a:solidFill>
                    <a:prstClr val="black"/>
                  </a:solidFill>
                  <a:latin typeface="Calibri" panose="020F0502020204030204"/>
                  <a:ea typeface="HG正楷書体-PRO" pitchFamily="66" charset="-128"/>
                </a:rPr>
                <a:t>Research Support</a:t>
              </a:r>
              <a:r>
                <a:rPr lang="ja-JP" altLang="en-US" sz="1740" dirty="0">
                  <a:solidFill>
                    <a:prstClr val="black"/>
                  </a:solidFill>
                  <a:latin typeface="Calibri"/>
                  <a:ea typeface="HG正楷書体-PRO" pitchFamily="66" charset="-128"/>
                </a:rPr>
                <a:t>）</a:t>
              </a:r>
            </a:p>
          </p:txBody>
        </p:sp>
      </p:grpSp>
      <p:sp>
        <p:nvSpPr>
          <p:cNvPr id="1198087" name="AutoShape 7"/>
          <p:cNvSpPr>
            <a:spLocks noChangeArrowheads="1"/>
          </p:cNvSpPr>
          <p:nvPr/>
        </p:nvSpPr>
        <p:spPr bwMode="auto">
          <a:xfrm>
            <a:off x="271469" y="2316847"/>
            <a:ext cx="8807229" cy="4128919"/>
          </a:xfrm>
          <a:prstGeom prst="roundRect">
            <a:avLst>
              <a:gd name="adj" fmla="val 11815"/>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lstStyle/>
          <a:p>
            <a:pPr algn="l" defTabSz="935265" fontAlgn="auto">
              <a:lnSpc>
                <a:spcPct val="130000"/>
              </a:lnSpc>
              <a:spcBef>
                <a:spcPts val="0"/>
              </a:spcBef>
              <a:spcAft>
                <a:spcPts val="0"/>
              </a:spcAft>
            </a:pPr>
            <a:endParaRPr lang="ja-JP" altLang="en-US" sz="1843">
              <a:solidFill>
                <a:prstClr val="black"/>
              </a:solidFill>
              <a:latin typeface="HG正楷書体-PRO" pitchFamily="66" charset="-128"/>
              <a:ea typeface="HG正楷書体-PRO" pitchFamily="66" charset="-128"/>
            </a:endParaRPr>
          </a:p>
        </p:txBody>
      </p:sp>
      <p:sp>
        <p:nvSpPr>
          <p:cNvPr id="1198088" name="AutoShape 8"/>
          <p:cNvSpPr>
            <a:spLocks noChangeArrowheads="1"/>
          </p:cNvSpPr>
          <p:nvPr/>
        </p:nvSpPr>
        <p:spPr bwMode="auto">
          <a:xfrm>
            <a:off x="979801" y="2383570"/>
            <a:ext cx="7431420" cy="1164050"/>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843" b="1" dirty="0">
                <a:solidFill>
                  <a:prstClr val="black"/>
                </a:solidFill>
                <a:latin typeface="HG正楷書体-PRO" pitchFamily="66" charset="-128"/>
                <a:ea typeface="HG正楷書体-PRO" pitchFamily="66" charset="-128"/>
              </a:rPr>
              <a:t>Dept. of Statistical Modeling</a:t>
            </a:r>
            <a:endParaRPr lang="ja-JP" altLang="en-US" sz="1843" b="1" dirty="0">
              <a:solidFill>
                <a:prstClr val="black"/>
              </a:solidFill>
              <a:latin typeface="HG正楷書体-PRO" pitchFamily="66" charset="-128"/>
              <a:ea typeface="HG正楷書体-PRO" pitchFamily="66" charset="-128"/>
            </a:endParaRPr>
          </a:p>
        </p:txBody>
      </p:sp>
      <p:sp>
        <p:nvSpPr>
          <p:cNvPr id="1198089" name="AutoShape 9"/>
          <p:cNvSpPr>
            <a:spLocks noChangeArrowheads="1"/>
          </p:cNvSpPr>
          <p:nvPr/>
        </p:nvSpPr>
        <p:spPr bwMode="auto">
          <a:xfrm>
            <a:off x="979800" y="3602035"/>
            <a:ext cx="7431420" cy="1101995"/>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843" b="1" dirty="0">
                <a:solidFill>
                  <a:prstClr val="black"/>
                </a:solidFill>
                <a:latin typeface="HG正楷書体-PRO" pitchFamily="66" charset="-128"/>
                <a:ea typeface="HG正楷書体-PRO" pitchFamily="66" charset="-128"/>
              </a:rPr>
              <a:t>Dept. of Statistical Data Science</a:t>
            </a:r>
            <a:endParaRPr lang="ja-JP" altLang="en-US" sz="1843" b="1" dirty="0">
              <a:solidFill>
                <a:prstClr val="black"/>
              </a:solidFill>
              <a:latin typeface="HG正楷書体-PRO" pitchFamily="66" charset="-128"/>
              <a:ea typeface="HG正楷書体-PRO" pitchFamily="66" charset="-128"/>
            </a:endParaRPr>
          </a:p>
        </p:txBody>
      </p:sp>
      <p:sp>
        <p:nvSpPr>
          <p:cNvPr id="29705" name="Rectangle 11"/>
          <p:cNvSpPr>
            <a:spLocks noChangeArrowheads="1"/>
          </p:cNvSpPr>
          <p:nvPr/>
        </p:nvSpPr>
        <p:spPr bwMode="auto">
          <a:xfrm rot="5400000">
            <a:off x="-715154" y="4040177"/>
            <a:ext cx="2681577" cy="561803"/>
          </a:xfrm>
          <a:prstGeom prst="rect">
            <a:avLst/>
          </a:prstGeom>
          <a:noFill/>
          <a:ln w="9525">
            <a:noFill/>
            <a:miter lim="800000"/>
            <a:headEnd/>
            <a:tailEnd/>
          </a:ln>
        </p:spPr>
        <p:txBody>
          <a:bodyPr wrap="none" lIns="93556" tIns="46778" rIns="93556" bIns="46778" anchor="ctr"/>
          <a:lstStyle/>
          <a:p>
            <a:pPr algn="ctr" defTabSz="935265" fontAlgn="auto">
              <a:spcBef>
                <a:spcPts val="0"/>
              </a:spcBef>
              <a:spcAft>
                <a:spcPts val="0"/>
              </a:spcAft>
              <a:defRPr/>
            </a:pPr>
            <a:r>
              <a:rPr lang="en-US" altLang="ja-JP" sz="2048" b="1" dirty="0">
                <a:solidFill>
                  <a:srgbClr val="002060"/>
                </a:solidFill>
                <a:latin typeface="Verdana" pitchFamily="34" charset="0"/>
                <a:ea typeface="HG正楷書体-PRO" pitchFamily="66" charset="-128"/>
              </a:rPr>
              <a:t>Basic Research</a:t>
            </a:r>
          </a:p>
          <a:p>
            <a:pPr algn="ctr" defTabSz="935265" fontAlgn="auto">
              <a:spcBef>
                <a:spcPts val="0"/>
              </a:spcBef>
              <a:spcAft>
                <a:spcPts val="0"/>
              </a:spcAft>
              <a:defRPr/>
            </a:pPr>
            <a:r>
              <a:rPr lang="en-US" altLang="ja-JP" sz="2048" b="1" dirty="0">
                <a:solidFill>
                  <a:srgbClr val="002060"/>
                </a:solidFill>
                <a:latin typeface="Verdana" pitchFamily="34" charset="0"/>
                <a:ea typeface="HG正楷書体-PRO" pitchFamily="66" charset="-128"/>
              </a:rPr>
              <a:t>Departments</a:t>
            </a:r>
            <a:endParaRPr lang="ja-JP" altLang="en-US" sz="2048" b="1" dirty="0">
              <a:solidFill>
                <a:srgbClr val="002060"/>
              </a:solidFill>
              <a:latin typeface="Verdana" pitchFamily="34" charset="0"/>
              <a:ea typeface="HG正楷書体-PRO" pitchFamily="66" charset="-128"/>
            </a:endParaRPr>
          </a:p>
        </p:txBody>
      </p:sp>
      <p:sp>
        <p:nvSpPr>
          <p:cNvPr id="17" name="正方形/長方形 16"/>
          <p:cNvSpPr/>
          <p:nvPr/>
        </p:nvSpPr>
        <p:spPr>
          <a:xfrm>
            <a:off x="1378848" y="846460"/>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defTabSz="936163" fontAlgn="auto">
              <a:spcBef>
                <a:spcPts val="0"/>
              </a:spcBef>
              <a:spcAft>
                <a:spcPts val="0"/>
              </a:spcAft>
              <a:defRPr/>
            </a:pPr>
            <a:endParaRPr lang="ja-JP" altLang="en-US" sz="1843">
              <a:solidFill>
                <a:prstClr val="white"/>
              </a:solidFill>
              <a:latin typeface="Calibri"/>
              <a:ea typeface="ＭＳ Ｐゴシック" panose="020B0600070205080204" pitchFamily="50" charset="-128"/>
            </a:endParaRPr>
          </a:p>
        </p:txBody>
      </p:sp>
      <p:sp>
        <p:nvSpPr>
          <p:cNvPr id="25" name="Rectangle 13"/>
          <p:cNvSpPr>
            <a:spLocks noChangeArrowheads="1"/>
          </p:cNvSpPr>
          <p:nvPr/>
        </p:nvSpPr>
        <p:spPr bwMode="auto">
          <a:xfrm>
            <a:off x="8049522" y="1535486"/>
            <a:ext cx="1194797" cy="517012"/>
          </a:xfrm>
          <a:prstGeom prst="rect">
            <a:avLst/>
          </a:prstGeom>
          <a:noFill/>
          <a:ln w="9525">
            <a:noFill/>
            <a:miter lim="800000"/>
            <a:headEnd/>
            <a:tailEnd/>
          </a:ln>
        </p:spPr>
        <p:txBody>
          <a:bodyPr lIns="76013" tIns="9094" rIns="76013" bIns="9094"/>
          <a:lstStyle/>
          <a:p>
            <a:pPr algn="ctr" defTabSz="935265" fontAlgn="auto">
              <a:spcBef>
                <a:spcPts val="0"/>
              </a:spcBef>
              <a:spcAft>
                <a:spcPts val="0"/>
              </a:spcAft>
              <a:defRPr/>
            </a:pPr>
            <a:r>
              <a:rPr lang="en-US" altLang="ja-JP" sz="1229" b="1" dirty="0">
                <a:solidFill>
                  <a:srgbClr val="C00000"/>
                </a:solidFill>
                <a:latin typeface="HG正楷書体-PRO" pitchFamily="66" charset="-128"/>
                <a:ea typeface="HG正楷書体-PRO" pitchFamily="66" charset="-128"/>
              </a:rPr>
              <a:t>Professional Development</a:t>
            </a:r>
            <a:endParaRPr lang="ja-JP" altLang="en-US" sz="1229" b="1" dirty="0">
              <a:solidFill>
                <a:srgbClr val="C00000"/>
              </a:solidFill>
              <a:latin typeface="HG正楷書体-PRO" pitchFamily="66" charset="-128"/>
              <a:ea typeface="HG正楷書体-PRO" pitchFamily="66" charset="-128"/>
            </a:endParaRPr>
          </a:p>
        </p:txBody>
      </p:sp>
      <p:sp>
        <p:nvSpPr>
          <p:cNvPr id="28" name="テキスト ボックス 27"/>
          <p:cNvSpPr txBox="1"/>
          <p:nvPr/>
        </p:nvSpPr>
        <p:spPr>
          <a:xfrm>
            <a:off x="667997" y="212401"/>
            <a:ext cx="8576322" cy="584775"/>
          </a:xfrm>
          <a:prstGeom prst="rect">
            <a:avLst/>
          </a:prstGeom>
          <a:noFill/>
        </p:spPr>
        <p:txBody>
          <a:bodyPr wrap="none" rtlCol="0">
            <a:spAutoFit/>
          </a:bodyPr>
          <a:lstStyle/>
          <a:p>
            <a:pPr algn="l" defTabSz="468081" fontAlgn="auto">
              <a:spcBef>
                <a:spcPts val="0"/>
              </a:spcBef>
              <a:spcAft>
                <a:spcPts val="0"/>
              </a:spcAft>
            </a:pPr>
            <a:r>
              <a:rPr lang="en-US" altLang="ja-JP" sz="3200" b="1" dirty="0">
                <a:solidFill>
                  <a:prstClr val="black"/>
                </a:solidFill>
                <a:latin typeface="Times" panose="02020603050405020304" pitchFamily="18" charset="0"/>
                <a:ea typeface="游ゴシック" panose="020B0400000000000000" pitchFamily="50" charset="-128"/>
                <a:cs typeface="Times" panose="02020603050405020304" pitchFamily="18" charset="0"/>
              </a:rPr>
              <a:t>Biaxial Structure for Research Activities in ISM</a:t>
            </a:r>
            <a:endParaRPr lang="ja-JP" altLang="en-US" sz="3200" b="1" dirty="0">
              <a:solidFill>
                <a:prstClr val="black"/>
              </a:solidFill>
              <a:latin typeface="Times" panose="02020603050405020304" pitchFamily="18" charset="0"/>
              <a:ea typeface="游ゴシック" panose="020B0400000000000000" pitchFamily="50" charset="-128"/>
              <a:cs typeface="Times" panose="02020603050405020304" pitchFamily="18" charset="0"/>
            </a:endParaRPr>
          </a:p>
        </p:txBody>
      </p:sp>
      <p:sp>
        <p:nvSpPr>
          <p:cNvPr id="29" name="AutoShape 9"/>
          <p:cNvSpPr>
            <a:spLocks noChangeArrowheads="1"/>
          </p:cNvSpPr>
          <p:nvPr/>
        </p:nvSpPr>
        <p:spPr bwMode="auto">
          <a:xfrm>
            <a:off x="979801" y="4801134"/>
            <a:ext cx="7526949" cy="1545571"/>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638" b="1" dirty="0">
                <a:solidFill>
                  <a:prstClr val="black"/>
                </a:solidFill>
                <a:latin typeface="HG正楷書体-PRO" pitchFamily="66" charset="-128"/>
                <a:ea typeface="HG正楷書体-PRO" pitchFamily="66" charset="-128"/>
              </a:rPr>
              <a:t>Dept. of Statistical Analysis </a:t>
            </a:r>
          </a:p>
          <a:p>
            <a:pPr algn="l" defTabSz="935265" fontAlgn="auto">
              <a:lnSpc>
                <a:spcPct val="130000"/>
              </a:lnSpc>
              <a:spcBef>
                <a:spcPts val="0"/>
              </a:spcBef>
              <a:spcAft>
                <a:spcPts val="0"/>
              </a:spcAft>
              <a:defRPr/>
            </a:pPr>
            <a:r>
              <a:rPr lang="en-US" altLang="ja-JP" sz="1638" b="1" dirty="0">
                <a:solidFill>
                  <a:prstClr val="black"/>
                </a:solidFill>
                <a:latin typeface="HG正楷書体-PRO" pitchFamily="66" charset="-128"/>
                <a:ea typeface="HG正楷書体-PRO" pitchFamily="66" charset="-128"/>
              </a:rPr>
              <a:t>and Mathematics</a:t>
            </a:r>
            <a:endParaRPr lang="ja-JP" altLang="en-US" sz="1638" b="1" dirty="0">
              <a:solidFill>
                <a:prstClr val="black"/>
              </a:solidFill>
              <a:latin typeface="HG正楷書体-PRO" pitchFamily="66" charset="-128"/>
              <a:ea typeface="HG正楷書体-PRO" pitchFamily="66" charset="-128"/>
            </a:endParaRPr>
          </a:p>
        </p:txBody>
      </p:sp>
      <p:sp>
        <p:nvSpPr>
          <p:cNvPr id="29706" name="AutoShape 12"/>
          <p:cNvSpPr>
            <a:spLocks noChangeArrowheads="1"/>
          </p:cNvSpPr>
          <p:nvPr/>
        </p:nvSpPr>
        <p:spPr bwMode="auto">
          <a:xfrm>
            <a:off x="4677040" y="1240091"/>
            <a:ext cx="3404292" cy="5252773"/>
          </a:xfrm>
          <a:prstGeom prst="roundRect">
            <a:avLst>
              <a:gd name="adj" fmla="val 6792"/>
            </a:avLst>
          </a:prstGeom>
          <a:solidFill>
            <a:srgbClr val="D6FEE0">
              <a:alpha val="50000"/>
            </a:srgbClr>
          </a:solidFill>
          <a:ln w="19050">
            <a:solidFill>
              <a:srgbClr val="92D050"/>
            </a:solidFill>
            <a:round/>
            <a:headEnd/>
            <a:tailEnd/>
          </a:ln>
          <a:effectLst>
            <a:outerShdw blurRad="50800" dist="50800" dir="3000000" algn="ctr" rotWithShape="0">
              <a:schemeClr val="bg1">
                <a:alpha val="53000"/>
              </a:schemeClr>
            </a:outerShdw>
          </a:effectLst>
        </p:spPr>
        <p:txBody>
          <a:bodyPr wrap="none" lIns="90392" tIns="45195" rIns="90392" bIns="45195" anchor="ctr"/>
          <a:lstStyle/>
          <a:p>
            <a:pPr algn="l" defTabSz="936163" fontAlgn="auto">
              <a:spcBef>
                <a:spcPts val="0"/>
              </a:spcBef>
              <a:spcAft>
                <a:spcPts val="0"/>
              </a:spcAft>
              <a:defRPr/>
            </a:pPr>
            <a:endParaRPr lang="ja-JP" altLang="en-US" sz="1843">
              <a:solidFill>
                <a:prstClr val="black"/>
              </a:solidFill>
              <a:latin typeface="Calibri"/>
              <a:ea typeface="ＭＳ Ｐゴシック" panose="020B0600070205080204" pitchFamily="50" charset="-128"/>
            </a:endParaRPr>
          </a:p>
        </p:txBody>
      </p:sp>
      <p:sp>
        <p:nvSpPr>
          <p:cNvPr id="1198096" name="AutoShape 16"/>
          <p:cNvSpPr>
            <a:spLocks noChangeArrowheads="1"/>
          </p:cNvSpPr>
          <p:nvPr/>
        </p:nvSpPr>
        <p:spPr bwMode="auto">
          <a:xfrm>
            <a:off x="4905243" y="2080278"/>
            <a:ext cx="436323" cy="4074611"/>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2048" dirty="0">
                <a:solidFill>
                  <a:prstClr val="black"/>
                </a:solidFill>
                <a:latin typeface="ＭＳ ゴシック" pitchFamily="49" charset="-128"/>
                <a:ea typeface="HG正楷書体-PRO" pitchFamily="66" charset="-128"/>
              </a:rPr>
              <a:t>　</a:t>
            </a:r>
            <a:r>
              <a:rPr lang="en-US" altLang="ja-JP" sz="2048" dirty="0">
                <a:solidFill>
                  <a:prstClr val="black"/>
                </a:solidFill>
                <a:latin typeface="ＭＳ ゴシック" pitchFamily="49" charset="-128"/>
                <a:ea typeface="HG正楷書体-PRO" pitchFamily="66" charset="-128"/>
              </a:rPr>
              <a:t>Risk Analysis </a:t>
            </a:r>
            <a:endParaRPr lang="ja-JP" altLang="en-US" sz="2048" dirty="0">
              <a:solidFill>
                <a:prstClr val="black"/>
              </a:solidFill>
              <a:latin typeface="ＭＳ ゴシック" pitchFamily="49" charset="-128"/>
              <a:ea typeface="HG正楷書体-PRO" pitchFamily="66" charset="-128"/>
            </a:endParaRPr>
          </a:p>
        </p:txBody>
      </p:sp>
      <p:sp>
        <p:nvSpPr>
          <p:cNvPr id="22" name="AutoShape 16"/>
          <p:cNvSpPr>
            <a:spLocks noChangeArrowheads="1"/>
          </p:cNvSpPr>
          <p:nvPr/>
        </p:nvSpPr>
        <p:spPr bwMode="auto">
          <a:xfrm>
            <a:off x="5674716" y="2073853"/>
            <a:ext cx="398070" cy="4074876"/>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2048" dirty="0">
                <a:solidFill>
                  <a:prstClr val="black"/>
                </a:solidFill>
                <a:latin typeface="ＭＳ ゴシック" pitchFamily="49" charset="-128"/>
                <a:ea typeface="HG正楷書体-PRO" pitchFamily="66" charset="-128"/>
              </a:rPr>
              <a:t>　</a:t>
            </a:r>
            <a:r>
              <a:rPr lang="en-US" altLang="ja-JP" sz="2048" dirty="0">
                <a:solidFill>
                  <a:prstClr val="black"/>
                </a:solidFill>
                <a:latin typeface="ＭＳ ゴシック" pitchFamily="49" charset="-128"/>
                <a:ea typeface="HG正楷書体-PRO" pitchFamily="66" charset="-128"/>
              </a:rPr>
              <a:t>Statistical Machine Learning</a:t>
            </a:r>
            <a:endParaRPr lang="ja-JP" altLang="en-US" sz="2048" dirty="0">
              <a:solidFill>
                <a:prstClr val="black"/>
              </a:solidFill>
              <a:latin typeface="ＭＳ ゴシック" pitchFamily="49" charset="-128"/>
              <a:ea typeface="HG正楷書体-PRO" pitchFamily="66" charset="-128"/>
            </a:endParaRPr>
          </a:p>
        </p:txBody>
      </p:sp>
      <p:sp>
        <p:nvSpPr>
          <p:cNvPr id="27" name="AutoShape 16"/>
          <p:cNvSpPr>
            <a:spLocks noChangeArrowheads="1"/>
          </p:cNvSpPr>
          <p:nvPr/>
        </p:nvSpPr>
        <p:spPr bwMode="auto">
          <a:xfrm>
            <a:off x="6526448" y="2067736"/>
            <a:ext cx="509339" cy="4089465"/>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1740" dirty="0">
                <a:solidFill>
                  <a:prstClr val="black"/>
                </a:solidFill>
                <a:latin typeface="Arial" charset="0"/>
                <a:ea typeface="HG正楷書体-PRO" pitchFamily="66" charset="-128"/>
              </a:rPr>
              <a:t>　</a:t>
            </a:r>
            <a:r>
              <a:rPr lang="en-US" altLang="ja-JP" sz="1536" dirty="0">
                <a:solidFill>
                  <a:prstClr val="black"/>
                </a:solidFill>
                <a:latin typeface="Arial" charset="0"/>
                <a:ea typeface="HG正楷書体-PRO" pitchFamily="66" charset="-128"/>
              </a:rPr>
              <a:t>Data Science for Creative Design and </a:t>
            </a:r>
          </a:p>
          <a:p>
            <a:pPr algn="l" defTabSz="935265" fontAlgn="auto">
              <a:spcBef>
                <a:spcPts val="0"/>
              </a:spcBef>
              <a:spcAft>
                <a:spcPts val="0"/>
              </a:spcAft>
              <a:defRPr/>
            </a:pPr>
            <a:r>
              <a:rPr lang="en-US" altLang="ja-JP" sz="1536" dirty="0">
                <a:solidFill>
                  <a:prstClr val="black"/>
                </a:solidFill>
                <a:latin typeface="Arial" charset="0"/>
                <a:ea typeface="HG正楷書体-PRO" pitchFamily="66" charset="-128"/>
              </a:rPr>
              <a:t>    Manufacturing</a:t>
            </a:r>
          </a:p>
        </p:txBody>
      </p:sp>
      <p:sp>
        <p:nvSpPr>
          <p:cNvPr id="32" name="AutoShape 16"/>
          <p:cNvSpPr>
            <a:spLocks noChangeArrowheads="1"/>
          </p:cNvSpPr>
          <p:nvPr/>
        </p:nvSpPr>
        <p:spPr bwMode="auto">
          <a:xfrm>
            <a:off x="7447242" y="2067736"/>
            <a:ext cx="398070" cy="4089465"/>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1740" dirty="0">
                <a:solidFill>
                  <a:prstClr val="black"/>
                </a:solidFill>
                <a:latin typeface="Arial" charset="0"/>
                <a:ea typeface="HG正楷書体-PRO" pitchFamily="66" charset="-128"/>
              </a:rPr>
              <a:t>　</a:t>
            </a:r>
            <a:r>
              <a:rPr lang="en-US" altLang="ja-JP" sz="1740" dirty="0">
                <a:solidFill>
                  <a:prstClr val="black"/>
                </a:solidFill>
                <a:latin typeface="Arial" charset="0"/>
                <a:ea typeface="HG正楷書体-PRO" pitchFamily="66" charset="-128"/>
              </a:rPr>
              <a:t>Medical Health Data Science</a:t>
            </a:r>
          </a:p>
        </p:txBody>
      </p:sp>
      <p:sp>
        <p:nvSpPr>
          <p:cNvPr id="24" name="AutoShape 16"/>
          <p:cNvSpPr>
            <a:spLocks noChangeArrowheads="1"/>
          </p:cNvSpPr>
          <p:nvPr/>
        </p:nvSpPr>
        <p:spPr bwMode="auto">
          <a:xfrm>
            <a:off x="8266205" y="2073608"/>
            <a:ext cx="514499" cy="410590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vert="eaVert" lIns="76013" tIns="9094" rIns="76013" bIns="9094"/>
          <a:lstStyle/>
          <a:p>
            <a:pPr algn="ctr" defTabSz="935265" fontAlgn="auto">
              <a:spcBef>
                <a:spcPts val="0"/>
              </a:spcBef>
              <a:spcAft>
                <a:spcPts val="0"/>
              </a:spcAft>
              <a:defRPr/>
            </a:pPr>
            <a:r>
              <a:rPr lang="en-US" altLang="ja-JP" sz="1843" dirty="0">
                <a:solidFill>
                  <a:prstClr val="black"/>
                </a:solidFill>
                <a:latin typeface="Arial" charset="0"/>
                <a:ea typeface="HG正楷書体-PRO" pitchFamily="66" charset="-128"/>
              </a:rPr>
              <a:t>School of Statistical Thinking</a:t>
            </a:r>
            <a:endParaRPr lang="ja-JP" altLang="en-US" sz="1843" dirty="0">
              <a:solidFill>
                <a:prstClr val="black"/>
              </a:solidFill>
              <a:latin typeface="Arial" charset="0"/>
              <a:ea typeface="HG正楷書体-PRO" pitchFamily="66" charset="-128"/>
            </a:endParaRPr>
          </a:p>
        </p:txBody>
      </p:sp>
      <p:sp>
        <p:nvSpPr>
          <p:cNvPr id="29707" name="Rectangle 13"/>
          <p:cNvSpPr>
            <a:spLocks noChangeArrowheads="1"/>
          </p:cNvSpPr>
          <p:nvPr/>
        </p:nvSpPr>
        <p:spPr bwMode="auto">
          <a:xfrm>
            <a:off x="4918214" y="1319132"/>
            <a:ext cx="2942447" cy="708777"/>
          </a:xfrm>
          <a:prstGeom prst="rect">
            <a:avLst/>
          </a:prstGeom>
          <a:noFill/>
          <a:ln w="9525">
            <a:noFill/>
            <a:miter lim="800000"/>
            <a:headEnd/>
            <a:tailEnd/>
          </a:ln>
        </p:spPr>
        <p:txBody>
          <a:bodyPr lIns="76013" tIns="9094" rIns="76013" bIns="9094"/>
          <a:lstStyle/>
          <a:p>
            <a:pPr algn="dist" defTabSz="935265" fontAlgn="auto">
              <a:spcBef>
                <a:spcPts val="0"/>
              </a:spcBef>
              <a:spcAft>
                <a:spcPts val="0"/>
              </a:spcAft>
              <a:defRPr/>
            </a:pPr>
            <a:r>
              <a:rPr lang="en-US" altLang="ja-JP" sz="2048" b="1" dirty="0">
                <a:solidFill>
                  <a:srgbClr val="9BBB59">
                    <a:lumMod val="50000"/>
                  </a:srgbClr>
                </a:solidFill>
                <a:latin typeface="HG正楷書体-PRO" pitchFamily="66" charset="-128"/>
                <a:ea typeface="HG正楷書体-PRO" pitchFamily="66" charset="-128"/>
              </a:rPr>
              <a:t>NOE-Type </a:t>
            </a:r>
          </a:p>
          <a:p>
            <a:pPr algn="dist" defTabSz="935265" fontAlgn="auto">
              <a:spcBef>
                <a:spcPts val="0"/>
              </a:spcBef>
              <a:spcAft>
                <a:spcPts val="0"/>
              </a:spcAft>
              <a:defRPr/>
            </a:pPr>
            <a:r>
              <a:rPr lang="en-US" altLang="ja-JP" sz="2048" b="1" dirty="0">
                <a:solidFill>
                  <a:srgbClr val="9BBB59">
                    <a:lumMod val="50000"/>
                  </a:srgbClr>
                </a:solidFill>
                <a:latin typeface="HG正楷書体-PRO" pitchFamily="66" charset="-128"/>
                <a:ea typeface="HG正楷書体-PRO" pitchFamily="66" charset="-128"/>
              </a:rPr>
              <a:t>Research Centers</a:t>
            </a:r>
          </a:p>
          <a:p>
            <a:pPr algn="dist" defTabSz="935265" fontAlgn="auto">
              <a:spcBef>
                <a:spcPts val="0"/>
              </a:spcBef>
              <a:spcAft>
                <a:spcPts val="0"/>
              </a:spcAft>
              <a:defRPr/>
            </a:pPr>
            <a:endParaRPr lang="en-US" altLang="ja-JP" sz="2048" b="1" dirty="0">
              <a:solidFill>
                <a:srgbClr val="9BBB59">
                  <a:lumMod val="50000"/>
                </a:srgbClr>
              </a:solidFill>
              <a:latin typeface="HG正楷書体-PRO" pitchFamily="66" charset="-128"/>
              <a:ea typeface="HG正楷書体-PRO" pitchFamily="66" charset="-128"/>
            </a:endParaRPr>
          </a:p>
          <a:p>
            <a:pPr algn="dist" defTabSz="935265" fontAlgn="auto">
              <a:spcBef>
                <a:spcPts val="0"/>
              </a:spcBef>
              <a:spcAft>
                <a:spcPts val="0"/>
              </a:spcAft>
              <a:defRPr/>
            </a:pPr>
            <a:endParaRPr lang="ja-JP" altLang="en-US" sz="2048" b="1" dirty="0">
              <a:solidFill>
                <a:srgbClr val="9BBB59">
                  <a:lumMod val="50000"/>
                </a:srgbClr>
              </a:solidFill>
              <a:latin typeface="HG正楷書体-PRO" pitchFamily="66" charset="-128"/>
              <a:ea typeface="HG正楷書体-PRO" pitchFamily="66" charset="-128"/>
            </a:endParaRPr>
          </a:p>
        </p:txBody>
      </p:sp>
      <p:sp>
        <p:nvSpPr>
          <p:cNvPr id="3" name="テキスト ボックス 2"/>
          <p:cNvSpPr txBox="1"/>
          <p:nvPr/>
        </p:nvSpPr>
        <p:spPr>
          <a:xfrm>
            <a:off x="1775427" y="2759671"/>
            <a:ext cx="272548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Prediction and Control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Complex System Modeling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Data Assimilation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30" name="テキスト ボックス 29"/>
          <p:cNvSpPr txBox="1"/>
          <p:nvPr/>
        </p:nvSpPr>
        <p:spPr>
          <a:xfrm>
            <a:off x="1758418" y="3913036"/>
            <a:ext cx="232627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Survey Science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Metric Science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Structure Exploration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31" name="テキスト ボックス 30"/>
          <p:cNvSpPr txBox="1"/>
          <p:nvPr/>
        </p:nvSpPr>
        <p:spPr>
          <a:xfrm>
            <a:off x="1758420" y="5533804"/>
            <a:ext cx="279126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Mathematical Statistics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Learning and Inference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Mathematical Optimization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5" name="スライド番号プレースホルダー 4"/>
          <p:cNvSpPr>
            <a:spLocks noGrp="1"/>
          </p:cNvSpPr>
          <p:nvPr>
            <p:ph type="sldNum" sz="quarter" idx="12"/>
          </p:nvPr>
        </p:nvSpPr>
        <p:spPr/>
        <p:txBody>
          <a:bodyPr/>
          <a:lstStyle/>
          <a:p>
            <a:fld id="{6B6136A8-17E1-4985-B04C-3D7AE4633AF5}" type="slidenum">
              <a:rPr kumimoji="1" lang="ja-JP" altLang="en-US" smtClean="0"/>
              <a:t>13</a:t>
            </a:fld>
            <a:endParaRPr kumimoji="1" lang="ja-JP" altLang="en-US"/>
          </a:p>
        </p:txBody>
      </p:sp>
    </p:spTree>
    <p:extLst>
      <p:ext uri="{BB962C8B-B14F-4D97-AF65-F5344CB8AC3E}">
        <p14:creationId xmlns:p14="http://schemas.microsoft.com/office/powerpoint/2010/main" val="3753088367"/>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3773" y="456490"/>
            <a:ext cx="9387672" cy="46809"/>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754" tIns="33876" rIns="67754" bIns="33876" rtlCol="0" anchor="ctr"/>
          <a:lstStyle/>
          <a:p>
            <a:pPr algn="ctr" defTabSz="936163" fontAlgn="auto">
              <a:spcBef>
                <a:spcPts val="0"/>
              </a:spcBef>
              <a:spcAft>
                <a:spcPts val="0"/>
              </a:spcAft>
              <a:defRPr/>
            </a:pPr>
            <a:endParaRPr lang="ja-JP" altLang="en-US" sz="1382">
              <a:solidFill>
                <a:prstClr val="white"/>
              </a:solidFill>
              <a:latin typeface="Calibri"/>
              <a:ea typeface="ＭＳ Ｐゴシック" panose="020B0600070205080204" pitchFamily="50" charset="-128"/>
            </a:endParaRPr>
          </a:p>
        </p:txBody>
      </p:sp>
      <p:cxnSp>
        <p:nvCxnSpPr>
          <p:cNvPr id="6" name="直線コネクタ 5"/>
          <p:cNvCxnSpPr/>
          <p:nvPr/>
        </p:nvCxnSpPr>
        <p:spPr>
          <a:xfrm>
            <a:off x="2357542" y="594026"/>
            <a:ext cx="0" cy="6434259"/>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p:cNvCxnSpPr/>
          <p:nvPr/>
        </p:nvCxnSpPr>
        <p:spPr>
          <a:xfrm>
            <a:off x="5802227" y="594026"/>
            <a:ext cx="0" cy="6434259"/>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109383" y="1319167"/>
            <a:ext cx="9342063" cy="0"/>
          </a:xfrm>
          <a:prstGeom prst="line">
            <a:avLst/>
          </a:prstGeom>
          <a:ln/>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542022" y="459355"/>
            <a:ext cx="1603803" cy="675527"/>
          </a:xfrm>
          <a:prstGeom prst="rect">
            <a:avLst/>
          </a:prstGeom>
          <a:noFill/>
        </p:spPr>
        <p:txBody>
          <a:bodyPr wrap="none" rtlCol="0">
            <a:spAutoFit/>
          </a:bodyPr>
          <a:lstStyle/>
          <a:p>
            <a:pPr algn="ctr" defTabSz="936163" fontAlgn="auto">
              <a:spcBef>
                <a:spcPts val="0"/>
              </a:spcBef>
              <a:spcAft>
                <a:spcPts val="0"/>
              </a:spcAft>
              <a:defRPr/>
            </a:pPr>
            <a:r>
              <a:rPr lang="en-US" altLang="ja-JP" sz="1229" b="1" dirty="0">
                <a:solidFill>
                  <a:prstClr val="black"/>
                </a:solidFill>
                <a:latin typeface="游ゴシック" panose="020F0502020204030204"/>
                <a:ea typeface="游ゴシック" panose="020B0400000000000000" pitchFamily="50" charset="-128"/>
              </a:rPr>
              <a:t>First Period of </a:t>
            </a:r>
          </a:p>
          <a:p>
            <a:pPr algn="ctr" defTabSz="936163" fontAlgn="auto">
              <a:spcBef>
                <a:spcPts val="0"/>
              </a:spcBef>
              <a:spcAft>
                <a:spcPts val="0"/>
              </a:spcAft>
              <a:defRPr/>
            </a:pPr>
            <a:r>
              <a:rPr lang="en-US" altLang="ja-JP" sz="1229" b="1" dirty="0">
                <a:solidFill>
                  <a:prstClr val="black"/>
                </a:solidFill>
                <a:latin typeface="游ゴシック" panose="020F0502020204030204"/>
                <a:ea typeface="游ゴシック" panose="020B0400000000000000" pitchFamily="50" charset="-128"/>
              </a:rPr>
              <a:t>the mid-term plan</a:t>
            </a:r>
          </a:p>
          <a:p>
            <a:pPr algn="ctr" defTabSz="936163" fontAlgn="auto">
              <a:spcBef>
                <a:spcPts val="0"/>
              </a:spcBef>
              <a:spcAft>
                <a:spcPts val="0"/>
              </a:spcAft>
              <a:defRPr/>
            </a:pPr>
            <a:r>
              <a:rPr lang="ja-JP" altLang="en-US" sz="1229" b="1" dirty="0">
                <a:solidFill>
                  <a:prstClr val="black"/>
                </a:solidFill>
                <a:latin typeface="游ゴシック" panose="020F0502020204030204"/>
                <a:ea typeface="游ゴシック" panose="020B0400000000000000" pitchFamily="50" charset="-128"/>
              </a:rPr>
              <a:t>（</a:t>
            </a:r>
            <a:r>
              <a:rPr lang="en-US" altLang="ja-JP" sz="1229" b="1" dirty="0">
                <a:solidFill>
                  <a:prstClr val="black"/>
                </a:solidFill>
                <a:latin typeface="游ゴシック" panose="020F0502020204030204"/>
                <a:ea typeface="游ゴシック" panose="020B0400000000000000" pitchFamily="50" charset="-128"/>
              </a:rPr>
              <a:t>2006-2012</a:t>
            </a:r>
            <a:r>
              <a:rPr lang="ja-JP" altLang="en-US" sz="1229" b="1" dirty="0">
                <a:solidFill>
                  <a:prstClr val="black"/>
                </a:solidFill>
                <a:latin typeface="游ゴシック" panose="020F0502020204030204"/>
                <a:ea typeface="游ゴシック" panose="020B0400000000000000" pitchFamily="50" charset="-128"/>
              </a:rPr>
              <a:t>）</a:t>
            </a:r>
          </a:p>
        </p:txBody>
      </p:sp>
      <p:sp>
        <p:nvSpPr>
          <p:cNvPr id="11" name="テキスト ボックス 10"/>
          <p:cNvSpPr txBox="1"/>
          <p:nvPr/>
        </p:nvSpPr>
        <p:spPr>
          <a:xfrm>
            <a:off x="2101115" y="603902"/>
            <a:ext cx="3696579" cy="481863"/>
          </a:xfrm>
          <a:prstGeom prst="rect">
            <a:avLst/>
          </a:prstGeom>
          <a:noFill/>
        </p:spPr>
        <p:txBody>
          <a:bodyPr wrap="square" rtlCol="0">
            <a:spAutoFit/>
          </a:bodyPr>
          <a:lstStyle/>
          <a:p>
            <a:pPr algn="ctr" defTabSz="936163" fontAlgn="auto">
              <a:spcBef>
                <a:spcPts val="0"/>
              </a:spcBef>
              <a:spcAft>
                <a:spcPts val="0"/>
              </a:spcAft>
              <a:defRPr/>
            </a:pPr>
            <a:r>
              <a:rPr lang="en-US" altLang="ja-JP" sz="1229" b="1" dirty="0">
                <a:solidFill>
                  <a:prstClr val="black"/>
                </a:solidFill>
                <a:latin typeface="游ゴシック" panose="020F0502020204030204"/>
                <a:ea typeface="游ゴシック" panose="020B0400000000000000" pitchFamily="50" charset="-128"/>
              </a:rPr>
              <a:t>Second Period of the mid-team plan</a:t>
            </a:r>
          </a:p>
          <a:p>
            <a:pPr algn="ctr" defTabSz="936163" fontAlgn="auto">
              <a:spcBef>
                <a:spcPts val="0"/>
              </a:spcBef>
              <a:spcAft>
                <a:spcPts val="0"/>
              </a:spcAft>
              <a:defRPr/>
            </a:pPr>
            <a:r>
              <a:rPr lang="ja-JP" altLang="en-US" sz="1229" b="1" dirty="0">
                <a:solidFill>
                  <a:prstClr val="black"/>
                </a:solidFill>
                <a:latin typeface="游ゴシック" panose="020F0502020204030204"/>
                <a:ea typeface="游ゴシック" panose="020B0400000000000000" pitchFamily="50" charset="-128"/>
              </a:rPr>
              <a:t>（</a:t>
            </a:r>
            <a:r>
              <a:rPr lang="en-US" altLang="ja-JP" sz="1229" b="1" dirty="0">
                <a:solidFill>
                  <a:prstClr val="black"/>
                </a:solidFill>
                <a:latin typeface="游ゴシック" panose="020F0502020204030204"/>
                <a:ea typeface="游ゴシック" panose="020B0400000000000000" pitchFamily="50" charset="-128"/>
              </a:rPr>
              <a:t>2010-2015</a:t>
            </a:r>
            <a:r>
              <a:rPr lang="ja-JP" altLang="en-US" sz="1229" b="1" dirty="0">
                <a:solidFill>
                  <a:prstClr val="black"/>
                </a:solidFill>
                <a:latin typeface="游ゴシック" panose="020F0502020204030204"/>
                <a:ea typeface="游ゴシック" panose="020B0400000000000000" pitchFamily="50" charset="-128"/>
              </a:rPr>
              <a:t>）</a:t>
            </a:r>
            <a:endParaRPr lang="en-US" altLang="ja-JP" sz="1229" b="1" dirty="0">
              <a:solidFill>
                <a:prstClr val="black"/>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6296731" y="632204"/>
            <a:ext cx="3182401" cy="481863"/>
          </a:xfrm>
          <a:prstGeom prst="rect">
            <a:avLst/>
          </a:prstGeom>
          <a:noFill/>
        </p:spPr>
        <p:txBody>
          <a:bodyPr wrap="square" rtlCol="0">
            <a:spAutoFit/>
          </a:bodyPr>
          <a:lstStyle/>
          <a:p>
            <a:pPr algn="ctr" defTabSz="936163" fontAlgn="auto">
              <a:spcBef>
                <a:spcPts val="0"/>
              </a:spcBef>
              <a:spcAft>
                <a:spcPts val="0"/>
              </a:spcAft>
              <a:defRPr/>
            </a:pPr>
            <a:r>
              <a:rPr lang="en-US" altLang="ja-JP" sz="1229" b="1" dirty="0">
                <a:solidFill>
                  <a:prstClr val="black"/>
                </a:solidFill>
                <a:latin typeface="游ゴシック" panose="020F0502020204030204"/>
                <a:ea typeface="游ゴシック" panose="020B0400000000000000" pitchFamily="50" charset="-128"/>
              </a:rPr>
              <a:t>Third Period of the mid-term Plan</a:t>
            </a:r>
          </a:p>
          <a:p>
            <a:pPr algn="ctr" defTabSz="936163" fontAlgn="auto">
              <a:spcBef>
                <a:spcPts val="0"/>
              </a:spcBef>
              <a:spcAft>
                <a:spcPts val="0"/>
              </a:spcAft>
              <a:defRPr/>
            </a:pPr>
            <a:r>
              <a:rPr lang="ja-JP" altLang="en-US" sz="1229" b="1" dirty="0">
                <a:solidFill>
                  <a:prstClr val="black"/>
                </a:solidFill>
                <a:latin typeface="游ゴシック" panose="020F0502020204030204"/>
                <a:ea typeface="游ゴシック" panose="020B0400000000000000" pitchFamily="50" charset="-128"/>
              </a:rPr>
              <a:t>（</a:t>
            </a:r>
            <a:r>
              <a:rPr lang="en-US" altLang="ja-JP" sz="1229" b="1" dirty="0">
                <a:solidFill>
                  <a:prstClr val="black"/>
                </a:solidFill>
                <a:latin typeface="游ゴシック" panose="020F0502020204030204"/>
                <a:ea typeface="游ゴシック" panose="020B0400000000000000" pitchFamily="50" charset="-128"/>
              </a:rPr>
              <a:t>2016-2021</a:t>
            </a:r>
            <a:r>
              <a:rPr lang="ja-JP" altLang="en-US" sz="1229" b="1" dirty="0">
                <a:solidFill>
                  <a:prstClr val="black"/>
                </a:solidFill>
                <a:latin typeface="游ゴシック" panose="020F0502020204030204"/>
                <a:ea typeface="游ゴシック" panose="020B0400000000000000" pitchFamily="50" charset="-128"/>
              </a:rPr>
              <a:t>）</a:t>
            </a:r>
            <a:endParaRPr lang="en-US" altLang="ja-JP" sz="1229" b="1" dirty="0">
              <a:solidFill>
                <a:prstClr val="black"/>
              </a:solidFill>
              <a:latin typeface="游ゴシック" panose="020F0502020204030204"/>
              <a:ea typeface="游ゴシック" panose="020B0400000000000000" pitchFamily="50" charset="-128"/>
            </a:endParaRPr>
          </a:p>
        </p:txBody>
      </p:sp>
      <p:sp>
        <p:nvSpPr>
          <p:cNvPr id="13" name="テキスト ボックス 12"/>
          <p:cNvSpPr txBox="1"/>
          <p:nvPr/>
        </p:nvSpPr>
        <p:spPr>
          <a:xfrm>
            <a:off x="398840" y="1029285"/>
            <a:ext cx="1880914" cy="384900"/>
          </a:xfrm>
          <a:prstGeom prst="rect">
            <a:avLst/>
          </a:prstGeom>
          <a:noFill/>
        </p:spPr>
        <p:txBody>
          <a:bodyPr wrap="square" rtlCol="0">
            <a:spAutoFit/>
          </a:bodyPr>
          <a:lstStyle/>
          <a:p>
            <a:pPr algn="ctr" defTabSz="936163" fontAlgn="auto">
              <a:spcBef>
                <a:spcPts val="0"/>
              </a:spcBef>
              <a:spcAft>
                <a:spcPts val="0"/>
              </a:spcAft>
              <a:defRPr/>
            </a:pPr>
            <a:r>
              <a:rPr lang="en-US" altLang="ja-JP" sz="1843" b="1" dirty="0">
                <a:solidFill>
                  <a:srgbClr val="0000FF"/>
                </a:solidFill>
                <a:latin typeface="游ゴシック" panose="020F0502020204030204"/>
                <a:ea typeface="游ゴシック" panose="020B0400000000000000" pitchFamily="50" charset="-128"/>
              </a:rPr>
              <a:t>Start</a:t>
            </a:r>
            <a:endParaRPr lang="ja-JP" altLang="en-US" sz="1843" b="1" dirty="0">
              <a:solidFill>
                <a:srgbClr val="0000FF"/>
              </a:solidFill>
              <a:latin typeface="游ゴシック" panose="020F0502020204030204"/>
              <a:ea typeface="游ゴシック" panose="020B0400000000000000" pitchFamily="50" charset="-128"/>
            </a:endParaRPr>
          </a:p>
        </p:txBody>
      </p:sp>
      <p:sp>
        <p:nvSpPr>
          <p:cNvPr id="14" name="テキスト ボックス 13"/>
          <p:cNvSpPr txBox="1"/>
          <p:nvPr/>
        </p:nvSpPr>
        <p:spPr>
          <a:xfrm>
            <a:off x="2343064" y="985375"/>
            <a:ext cx="3413564" cy="384900"/>
          </a:xfrm>
          <a:prstGeom prst="rect">
            <a:avLst/>
          </a:prstGeom>
          <a:noFill/>
        </p:spPr>
        <p:txBody>
          <a:bodyPr wrap="square" rtlCol="0">
            <a:spAutoFit/>
          </a:bodyPr>
          <a:lstStyle/>
          <a:p>
            <a:pPr algn="ctr" defTabSz="936163" fontAlgn="auto">
              <a:spcBef>
                <a:spcPts val="0"/>
              </a:spcBef>
              <a:spcAft>
                <a:spcPts val="0"/>
              </a:spcAft>
              <a:defRPr/>
            </a:pPr>
            <a:r>
              <a:rPr lang="en-US" altLang="ja-JP" sz="1843" b="1" dirty="0">
                <a:solidFill>
                  <a:srgbClr val="0000FF"/>
                </a:solidFill>
                <a:latin typeface="游ゴシック" panose="020F0502020204030204"/>
                <a:ea typeface="游ゴシック" panose="020B0400000000000000" pitchFamily="50" charset="-128"/>
              </a:rPr>
              <a:t>Promotion</a:t>
            </a:r>
            <a:endParaRPr lang="ja-JP" altLang="en-US" sz="1843" b="1" dirty="0">
              <a:solidFill>
                <a:srgbClr val="0000FF"/>
              </a:solidFill>
              <a:latin typeface="游ゴシック" panose="020F0502020204030204"/>
              <a:ea typeface="游ゴシック" panose="020B0400000000000000" pitchFamily="50" charset="-128"/>
            </a:endParaRPr>
          </a:p>
        </p:txBody>
      </p:sp>
      <p:sp>
        <p:nvSpPr>
          <p:cNvPr id="15" name="テキスト ボックス 14"/>
          <p:cNvSpPr txBox="1"/>
          <p:nvPr/>
        </p:nvSpPr>
        <p:spPr>
          <a:xfrm>
            <a:off x="6389661" y="1004963"/>
            <a:ext cx="3038057" cy="384900"/>
          </a:xfrm>
          <a:prstGeom prst="rect">
            <a:avLst/>
          </a:prstGeom>
          <a:noFill/>
        </p:spPr>
        <p:txBody>
          <a:bodyPr wrap="square" rtlCol="0">
            <a:spAutoFit/>
          </a:bodyPr>
          <a:lstStyle/>
          <a:p>
            <a:pPr algn="ctr" defTabSz="936163" fontAlgn="auto">
              <a:spcBef>
                <a:spcPts val="0"/>
              </a:spcBef>
              <a:spcAft>
                <a:spcPts val="0"/>
              </a:spcAft>
              <a:defRPr/>
            </a:pPr>
            <a:r>
              <a:rPr lang="en-US" altLang="ja-JP" sz="1843" b="1" dirty="0">
                <a:solidFill>
                  <a:srgbClr val="0000FF"/>
                </a:solidFill>
                <a:latin typeface="游ゴシック" panose="020F0502020204030204"/>
                <a:ea typeface="游ゴシック" panose="020B0400000000000000" pitchFamily="50" charset="-128"/>
              </a:rPr>
              <a:t>Development</a:t>
            </a:r>
            <a:endParaRPr lang="ja-JP" altLang="en-US" sz="1843" b="1" dirty="0">
              <a:solidFill>
                <a:srgbClr val="0000FF"/>
              </a:solidFill>
              <a:latin typeface="游ゴシック" panose="020F0502020204030204"/>
              <a:ea typeface="游ゴシック" panose="020B0400000000000000" pitchFamily="50" charset="-128"/>
            </a:endParaRPr>
          </a:p>
        </p:txBody>
      </p:sp>
      <p:grpSp>
        <p:nvGrpSpPr>
          <p:cNvPr id="20" name="グループ化 19"/>
          <p:cNvGrpSpPr/>
          <p:nvPr/>
        </p:nvGrpSpPr>
        <p:grpSpPr>
          <a:xfrm>
            <a:off x="481576" y="2223481"/>
            <a:ext cx="2002386" cy="1648779"/>
            <a:chOff x="361974" y="2940868"/>
            <a:chExt cx="2106263" cy="1711889"/>
          </a:xfrm>
        </p:grpSpPr>
        <p:sp>
          <p:nvSpPr>
            <p:cNvPr id="18" name="楕円 17"/>
            <p:cNvSpPr/>
            <p:nvPr/>
          </p:nvSpPr>
          <p:spPr>
            <a:xfrm>
              <a:off x="361974" y="2940868"/>
              <a:ext cx="1858214" cy="171188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36163" fontAlgn="auto">
                <a:spcBef>
                  <a:spcPts val="0"/>
                </a:spcBef>
                <a:spcAft>
                  <a:spcPts val="0"/>
                </a:spcAft>
                <a:defRPr/>
              </a:pPr>
              <a:endParaRPr lang="ja-JP" altLang="en-US" sz="1843">
                <a:solidFill>
                  <a:prstClr val="black"/>
                </a:solidFill>
                <a:latin typeface="游ゴシック" panose="020F0502020204030204"/>
                <a:ea typeface="游ゴシック" panose="020B0400000000000000" pitchFamily="50" charset="-128"/>
              </a:endParaRPr>
            </a:p>
          </p:txBody>
        </p:sp>
        <p:sp>
          <p:nvSpPr>
            <p:cNvPr id="16" name="角丸四角形 15"/>
            <p:cNvSpPr/>
            <p:nvPr/>
          </p:nvSpPr>
          <p:spPr>
            <a:xfrm>
              <a:off x="539141" y="3860824"/>
              <a:ext cx="1567860" cy="448900"/>
            </a:xfrm>
            <a:prstGeom prst="roundRect">
              <a:avLst/>
            </a:prstGeom>
            <a:solidFill>
              <a:srgbClr val="000099"/>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36163" fontAlgn="auto">
                <a:spcBef>
                  <a:spcPts val="0"/>
                </a:spcBef>
                <a:spcAft>
                  <a:spcPts val="0"/>
                </a:spcAft>
                <a:defRPr/>
              </a:pPr>
              <a:r>
                <a:rPr lang="en-US" altLang="ja-JP" sz="921" b="1" dirty="0">
                  <a:solidFill>
                    <a:prstClr val="white"/>
                  </a:solidFill>
                  <a:latin typeface="游ゴシック" panose="020F0502020204030204"/>
                  <a:ea typeface="游ゴシック" panose="020B0400000000000000" pitchFamily="50" charset="-128"/>
                </a:rPr>
                <a:t>Set up : Risk Analysis Research Center</a:t>
              </a:r>
            </a:p>
            <a:p>
              <a:pPr algn="ctr" defTabSz="936163" fontAlgn="auto">
                <a:spcBef>
                  <a:spcPts val="0"/>
                </a:spcBef>
                <a:spcAft>
                  <a:spcPts val="0"/>
                </a:spcAft>
                <a:defRPr/>
              </a:pPr>
              <a:r>
                <a:rPr lang="en-US" altLang="ja-JP" sz="921" b="1" dirty="0">
                  <a:solidFill>
                    <a:prstClr val="white"/>
                  </a:solidFill>
                  <a:latin typeface="游ゴシック" panose="020F0502020204030204"/>
                  <a:ea typeface="游ゴシック" panose="020B0400000000000000" pitchFamily="50" charset="-128"/>
                </a:rPr>
                <a:t>2007</a:t>
              </a:r>
              <a:endParaRPr lang="ja-JP" altLang="en-US" sz="819" b="1" dirty="0">
                <a:solidFill>
                  <a:prstClr val="white"/>
                </a:solidFill>
                <a:latin typeface="游ゴシック" panose="020F0502020204030204"/>
                <a:ea typeface="游ゴシック" panose="020B0400000000000000" pitchFamily="50" charset="-128"/>
              </a:endParaRPr>
            </a:p>
          </p:txBody>
        </p:sp>
        <p:sp>
          <p:nvSpPr>
            <p:cNvPr id="19" name="テキスト ボックス 18"/>
            <p:cNvSpPr txBox="1"/>
            <p:nvPr/>
          </p:nvSpPr>
          <p:spPr>
            <a:xfrm>
              <a:off x="429399" y="3276507"/>
              <a:ext cx="2038838" cy="500308"/>
            </a:xfrm>
            <a:prstGeom prst="rect">
              <a:avLst/>
            </a:prstGeom>
            <a:noFill/>
          </p:spPr>
          <p:txBody>
            <a:bodyPr wrap="square" rtlCol="0">
              <a:spAutoFit/>
            </a:bodyPr>
            <a:lstStyle/>
            <a:p>
              <a:pPr algn="ctr" defTabSz="936163" fontAlgn="auto">
                <a:spcBef>
                  <a:spcPts val="0"/>
                </a:spcBef>
                <a:spcAft>
                  <a:spcPts val="0"/>
                </a:spcAft>
                <a:defRPr/>
              </a:pPr>
              <a:r>
                <a:rPr lang="en-US" altLang="ja-JP" sz="1229" b="1" dirty="0">
                  <a:solidFill>
                    <a:prstClr val="black"/>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rPr>
                <a:t>Forming Risk </a:t>
              </a:r>
            </a:p>
            <a:p>
              <a:pPr algn="ctr" defTabSz="936163" fontAlgn="auto">
                <a:spcBef>
                  <a:spcPts val="0"/>
                </a:spcBef>
                <a:spcAft>
                  <a:spcPts val="0"/>
                </a:spcAft>
                <a:defRPr/>
              </a:pPr>
              <a:r>
                <a:rPr lang="en-US" altLang="ja-JP" sz="1229" b="1" dirty="0">
                  <a:solidFill>
                    <a:prstClr val="black"/>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rPr>
                <a:t>Research Network</a:t>
              </a:r>
              <a:endParaRPr lang="ja-JP" altLang="en-US" sz="1229" b="1" dirty="0">
                <a:solidFill>
                  <a:prstClr val="black"/>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endParaRPr>
            </a:p>
          </p:txBody>
        </p:sp>
      </p:grpSp>
      <p:grpSp>
        <p:nvGrpSpPr>
          <p:cNvPr id="146" name="グループ化 145"/>
          <p:cNvGrpSpPr/>
          <p:nvPr/>
        </p:nvGrpSpPr>
        <p:grpSpPr>
          <a:xfrm>
            <a:off x="2239318" y="1378479"/>
            <a:ext cx="2145395" cy="1514814"/>
            <a:chOff x="2255618" y="1428547"/>
            <a:chExt cx="2128014" cy="1454400"/>
          </a:xfrm>
        </p:grpSpPr>
        <p:sp>
          <p:nvSpPr>
            <p:cNvPr id="27" name="楕円 26"/>
            <p:cNvSpPr/>
            <p:nvPr/>
          </p:nvSpPr>
          <p:spPr>
            <a:xfrm>
              <a:off x="2457511" y="1428547"/>
              <a:ext cx="1670400" cy="1454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36163" fontAlgn="auto">
                <a:spcBef>
                  <a:spcPts val="0"/>
                </a:spcBef>
                <a:spcAft>
                  <a:spcPts val="0"/>
                </a:spcAft>
                <a:defRPr/>
              </a:pPr>
              <a:endParaRPr lang="ja-JP" altLang="en-US" sz="1843" dirty="0">
                <a:solidFill>
                  <a:prstClr val="black"/>
                </a:solidFill>
                <a:latin typeface="游ゴシック" panose="020F0502020204030204"/>
                <a:ea typeface="游ゴシック" panose="020B0400000000000000" pitchFamily="50" charset="-128"/>
              </a:endParaRPr>
            </a:p>
          </p:txBody>
        </p:sp>
        <p:sp>
          <p:nvSpPr>
            <p:cNvPr id="21" name="角丸四角形 20"/>
            <p:cNvSpPr/>
            <p:nvPr/>
          </p:nvSpPr>
          <p:spPr>
            <a:xfrm>
              <a:off x="2671604" y="2164242"/>
              <a:ext cx="1261766" cy="592714"/>
            </a:xfrm>
            <a:prstGeom prst="roundRect">
              <a:avLst/>
            </a:prstGeom>
            <a:solidFill>
              <a:srgbClr val="4BACC6"/>
            </a:solidFill>
            <a:ln>
              <a:solidFill>
                <a:schemeClr val="accent1">
                  <a:lumMod val="20000"/>
                  <a:lumOff val="8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936163" fontAlgn="auto">
                <a:spcBef>
                  <a:spcPts val="0"/>
                </a:spcBef>
                <a:spcAft>
                  <a:spcPts val="0"/>
                </a:spcAft>
                <a:defRPr/>
              </a:pPr>
              <a:r>
                <a:rPr lang="en-US" altLang="ja-JP" sz="921" b="1" dirty="0">
                  <a:solidFill>
                    <a:prstClr val="white"/>
                  </a:solidFill>
                  <a:latin typeface="游ゴシック" panose="020F0502020204030204"/>
                  <a:ea typeface="游ゴシック" panose="020B0400000000000000" pitchFamily="50" charset="-128"/>
                </a:rPr>
                <a:t>Risk Analysis Research Center</a:t>
              </a:r>
            </a:p>
            <a:p>
              <a:pPr algn="ctr" defTabSz="936163" fontAlgn="auto">
                <a:spcBef>
                  <a:spcPts val="0"/>
                </a:spcBef>
                <a:spcAft>
                  <a:spcPts val="0"/>
                </a:spcAft>
                <a:defRPr/>
              </a:pPr>
              <a:r>
                <a:rPr lang="en-US" altLang="ja-JP" sz="819" b="1" dirty="0">
                  <a:solidFill>
                    <a:prstClr val="black"/>
                  </a:solidFill>
                  <a:latin typeface="游ゴシック" panose="020F0502020204030204"/>
                </a:rPr>
                <a:t>Reorganized: </a:t>
              </a:r>
              <a:r>
                <a:rPr lang="en-US" altLang="ja-JP" sz="819" b="1" dirty="0">
                  <a:solidFill>
                    <a:prstClr val="black"/>
                  </a:solidFill>
                  <a:latin typeface="游ゴシック" panose="020F0502020204030204"/>
                  <a:ea typeface="游ゴシック" panose="020B0400000000000000" pitchFamily="50" charset="-128"/>
                </a:rPr>
                <a:t>2010</a:t>
              </a:r>
              <a:endParaRPr lang="ja-JP" altLang="en-US" sz="819" b="1" dirty="0">
                <a:solidFill>
                  <a:prstClr val="black"/>
                </a:solidFill>
                <a:latin typeface="游ゴシック" panose="020F0502020204030204"/>
                <a:ea typeface="游ゴシック" panose="020B0400000000000000" pitchFamily="50" charset="-128"/>
              </a:endParaRPr>
            </a:p>
          </p:txBody>
        </p:sp>
        <p:sp>
          <p:nvSpPr>
            <p:cNvPr id="28" name="テキスト ボックス 27"/>
            <p:cNvSpPr txBox="1"/>
            <p:nvPr/>
          </p:nvSpPr>
          <p:spPr>
            <a:xfrm>
              <a:off x="2435683" y="1534234"/>
              <a:ext cx="1617665" cy="462646"/>
            </a:xfrm>
            <a:prstGeom prst="rect">
              <a:avLst/>
            </a:prstGeom>
            <a:noFill/>
          </p:spPr>
          <p:txBody>
            <a:bodyPr wrap="square" rtlCol="0">
              <a:spAutoFit/>
            </a:bodyPr>
            <a:lstStyle/>
            <a:p>
              <a:pPr algn="ctr" defTabSz="936163" fontAlgn="auto">
                <a:spcBef>
                  <a:spcPts val="0"/>
                </a:spcBef>
                <a:spcAft>
                  <a:spcPts val="0"/>
                </a:spcAft>
                <a:defRPr/>
              </a:pPr>
              <a:r>
                <a:rPr lang="en-US" altLang="ja-JP" sz="1229" b="1" dirty="0">
                  <a:solidFill>
                    <a:prstClr val="black"/>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rPr>
                <a:t>Risk Research NOE</a:t>
              </a:r>
              <a:endParaRPr lang="ja-JP" altLang="en-US" sz="1229" b="1" dirty="0">
                <a:solidFill>
                  <a:prstClr val="black"/>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endParaRPr>
            </a:p>
          </p:txBody>
        </p:sp>
        <p:sp>
          <p:nvSpPr>
            <p:cNvPr id="29" name="テキスト ボックス 28"/>
            <p:cNvSpPr txBox="1"/>
            <p:nvPr/>
          </p:nvSpPr>
          <p:spPr>
            <a:xfrm>
              <a:off x="2255618" y="1833076"/>
              <a:ext cx="2128014" cy="400623"/>
            </a:xfrm>
            <a:prstGeom prst="rect">
              <a:avLst/>
            </a:prstGeom>
            <a:noFill/>
          </p:spPr>
          <p:txBody>
            <a:bodyPr wrap="square" rtlCol="0">
              <a:spAutoFit/>
            </a:bodyPr>
            <a:lstStyle/>
            <a:p>
              <a:pPr algn="ctr" defTabSz="936163" fontAlgn="auto">
                <a:spcBef>
                  <a:spcPts val="0"/>
                </a:spcBef>
                <a:spcAft>
                  <a:spcPts val="0"/>
                </a:spcAft>
                <a:defRPr/>
              </a:pPr>
              <a:r>
                <a:rPr lang="ja-JP" altLang="en-US" sz="1024" dirty="0">
                  <a:solidFill>
                    <a:prstClr val="black"/>
                  </a:solidFill>
                  <a:latin typeface="游ゴシック" panose="020F0502020204030204"/>
                  <a:ea typeface="游ゴシック" panose="020B0400000000000000" pitchFamily="50" charset="-128"/>
                </a:rPr>
                <a:t>（</a:t>
              </a:r>
              <a:r>
                <a:rPr lang="en-US" altLang="ja-JP" sz="1024" dirty="0">
                  <a:solidFill>
                    <a:prstClr val="black"/>
                  </a:solidFill>
                  <a:latin typeface="游ゴシック" panose="020F0502020204030204"/>
                  <a:ea typeface="游ゴシック" panose="020B0400000000000000" pitchFamily="50" charset="-128"/>
                </a:rPr>
                <a:t>including Risk </a:t>
              </a:r>
            </a:p>
            <a:p>
              <a:pPr algn="ctr" defTabSz="936163" fontAlgn="auto">
                <a:spcBef>
                  <a:spcPts val="0"/>
                </a:spcBef>
                <a:spcAft>
                  <a:spcPts val="0"/>
                </a:spcAft>
                <a:defRPr/>
              </a:pPr>
              <a:r>
                <a:rPr lang="en-US" altLang="ja-JP" sz="1024" dirty="0">
                  <a:solidFill>
                    <a:prstClr val="black"/>
                  </a:solidFill>
                  <a:latin typeface="游ゴシック" panose="020F0502020204030204"/>
                  <a:ea typeface="游ゴシック" panose="020B0400000000000000" pitchFamily="50" charset="-128"/>
                </a:rPr>
                <a:t>Research Network</a:t>
              </a:r>
              <a:r>
                <a:rPr lang="ja-JP" altLang="en-US" sz="1024" dirty="0">
                  <a:solidFill>
                    <a:prstClr val="black"/>
                  </a:solidFill>
                  <a:latin typeface="游ゴシック" panose="020F0502020204030204"/>
                  <a:ea typeface="游ゴシック" panose="020B0400000000000000" pitchFamily="50" charset="-128"/>
                </a:rPr>
                <a:t>）</a:t>
              </a:r>
            </a:p>
          </p:txBody>
        </p:sp>
      </p:grpSp>
      <p:cxnSp>
        <p:nvCxnSpPr>
          <p:cNvPr id="33" name="直線矢印コネクタ 32"/>
          <p:cNvCxnSpPr/>
          <p:nvPr/>
        </p:nvCxnSpPr>
        <p:spPr>
          <a:xfrm flipV="1">
            <a:off x="1667259" y="1984909"/>
            <a:ext cx="796579" cy="526900"/>
          </a:xfrm>
          <a:prstGeom prst="straightConnector1">
            <a:avLst/>
          </a:prstGeom>
          <a:ln w="57150">
            <a:tailEnd type="triangle"/>
          </a:ln>
        </p:spPr>
        <p:style>
          <a:lnRef idx="2">
            <a:schemeClr val="accent5"/>
          </a:lnRef>
          <a:fillRef idx="0">
            <a:schemeClr val="accent5"/>
          </a:fillRef>
          <a:effectRef idx="1">
            <a:schemeClr val="accent5"/>
          </a:effectRef>
          <a:fontRef idx="minor">
            <a:schemeClr val="tx1"/>
          </a:fontRef>
        </p:style>
      </p:cxnSp>
      <p:grpSp>
        <p:nvGrpSpPr>
          <p:cNvPr id="147" name="グループ化 146"/>
          <p:cNvGrpSpPr/>
          <p:nvPr/>
        </p:nvGrpSpPr>
        <p:grpSpPr>
          <a:xfrm>
            <a:off x="2407304" y="3006700"/>
            <a:ext cx="1715551" cy="1496448"/>
            <a:chOff x="2363654" y="3064876"/>
            <a:chExt cx="1675601" cy="1461600"/>
          </a:xfrm>
        </p:grpSpPr>
        <p:grpSp>
          <p:nvGrpSpPr>
            <p:cNvPr id="91" name="グループ化 90"/>
            <p:cNvGrpSpPr/>
            <p:nvPr/>
          </p:nvGrpSpPr>
          <p:grpSpPr>
            <a:xfrm>
              <a:off x="2363654" y="3064876"/>
              <a:ext cx="1675601" cy="1461600"/>
              <a:chOff x="4978691" y="1874272"/>
              <a:chExt cx="1675601" cy="1461600"/>
            </a:xfrm>
          </p:grpSpPr>
          <p:sp>
            <p:nvSpPr>
              <p:cNvPr id="92" name="楕円 91"/>
              <p:cNvSpPr/>
              <p:nvPr/>
            </p:nvSpPr>
            <p:spPr>
              <a:xfrm>
                <a:off x="4978691" y="1874272"/>
                <a:ext cx="1663200" cy="14616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6163" fontAlgn="auto">
                  <a:spcBef>
                    <a:spcPts val="0"/>
                  </a:spcBef>
                  <a:spcAft>
                    <a:spcPts val="0"/>
                  </a:spcAft>
                  <a:defRPr/>
                </a:pPr>
                <a:endParaRPr lang="ja-JP" altLang="en-US" sz="1843">
                  <a:solidFill>
                    <a:prstClr val="black"/>
                  </a:solidFill>
                  <a:latin typeface="游ゴシック" panose="020F0502020204030204"/>
                  <a:ea typeface="游ゴシック" panose="020B0400000000000000" pitchFamily="50" charset="-128"/>
                </a:endParaRPr>
              </a:p>
            </p:txBody>
          </p:sp>
          <p:sp>
            <p:nvSpPr>
              <p:cNvPr id="93" name="テキスト ボックス 92"/>
              <p:cNvSpPr txBox="1"/>
              <p:nvPr/>
            </p:nvSpPr>
            <p:spPr>
              <a:xfrm>
                <a:off x="5036627" y="1937451"/>
                <a:ext cx="1617665" cy="511036"/>
              </a:xfrm>
              <a:prstGeom prst="rect">
                <a:avLst/>
              </a:prstGeom>
              <a:noFill/>
            </p:spPr>
            <p:txBody>
              <a:bodyPr wrap="square" rtlCol="0">
                <a:spAutoFit/>
              </a:bodyPr>
              <a:lstStyle/>
              <a:p>
                <a:pPr algn="l" defTabSz="936163" fontAlgn="auto">
                  <a:spcBef>
                    <a:spcPts val="0"/>
                  </a:spcBef>
                  <a:spcAft>
                    <a:spcPts val="0"/>
                  </a:spcAft>
                  <a:defRPr/>
                </a:pPr>
                <a:r>
                  <a:rPr lang="en-US" altLang="ja-JP" sz="1400"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Next-Generation</a:t>
                </a:r>
                <a:r>
                  <a:rPr lang="ja-JP" altLang="en-US" sz="1400"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 </a:t>
                </a:r>
                <a:r>
                  <a:rPr lang="en-US" altLang="ja-JP" sz="1400"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Simulation NOE</a:t>
                </a:r>
              </a:p>
            </p:txBody>
          </p:sp>
        </p:grpSp>
        <p:sp>
          <p:nvSpPr>
            <p:cNvPr id="22" name="角丸四角形 21"/>
            <p:cNvSpPr/>
            <p:nvPr/>
          </p:nvSpPr>
          <p:spPr>
            <a:xfrm>
              <a:off x="2484147" y="3579569"/>
              <a:ext cx="1389216" cy="652679"/>
            </a:xfrm>
            <a:prstGeom prst="roundRect">
              <a:avLst/>
            </a:prstGeom>
            <a:solidFill>
              <a:srgbClr val="4BACC6"/>
            </a:solidFill>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1024" b="1" dirty="0">
                  <a:solidFill>
                    <a:prstClr val="white"/>
                  </a:solidFill>
                  <a:latin typeface="游ゴシック" panose="020F0502020204030204"/>
                  <a:ea typeface="游ゴシック" panose="020B0400000000000000" pitchFamily="50" charset="-128"/>
                </a:rPr>
                <a:t>R&amp;D Center for Data Assimilation</a:t>
              </a:r>
            </a:p>
            <a:p>
              <a:pPr algn="ctr" defTabSz="936163" fontAlgn="auto">
                <a:spcBef>
                  <a:spcPts val="0"/>
                </a:spcBef>
                <a:spcAft>
                  <a:spcPts val="0"/>
                </a:spcAft>
                <a:defRPr/>
              </a:pPr>
              <a:r>
                <a:rPr lang="en-US" altLang="ja-JP" sz="819" b="1" dirty="0">
                  <a:solidFill>
                    <a:prstClr val="black"/>
                  </a:solidFill>
                  <a:latin typeface="游ゴシック" panose="020F0502020204030204"/>
                  <a:ea typeface="游ゴシック" panose="020B0400000000000000" pitchFamily="50" charset="-128"/>
                </a:rPr>
                <a:t>Set up :Jan., 2011</a:t>
              </a:r>
            </a:p>
            <a:p>
              <a:pPr algn="ctr" defTabSz="936163" fontAlgn="auto">
                <a:spcBef>
                  <a:spcPts val="0"/>
                </a:spcBef>
                <a:spcAft>
                  <a:spcPts val="0"/>
                </a:spcAft>
                <a:defRPr/>
              </a:pPr>
              <a:r>
                <a:rPr lang="en-US" altLang="ja-JP" sz="819" b="1" dirty="0">
                  <a:solidFill>
                    <a:prstClr val="black"/>
                  </a:solidFill>
                  <a:latin typeface="游ゴシック" panose="020F0502020204030204"/>
                  <a:ea typeface="游ゴシック" panose="020B0400000000000000" pitchFamily="50" charset="-128"/>
                </a:rPr>
                <a:t>Closed: Mar., 2019</a:t>
              </a:r>
              <a:endParaRPr lang="ja-JP" altLang="en-US" sz="819" b="1" dirty="0">
                <a:solidFill>
                  <a:prstClr val="black"/>
                </a:solidFill>
                <a:latin typeface="游ゴシック" panose="020F0502020204030204"/>
                <a:ea typeface="游ゴシック" panose="020B0400000000000000" pitchFamily="50" charset="-128"/>
              </a:endParaRPr>
            </a:p>
          </p:txBody>
        </p:sp>
      </p:grpSp>
      <p:grpSp>
        <p:nvGrpSpPr>
          <p:cNvPr id="41" name="グループ化 40"/>
          <p:cNvGrpSpPr/>
          <p:nvPr/>
        </p:nvGrpSpPr>
        <p:grpSpPr>
          <a:xfrm>
            <a:off x="2375725" y="4541959"/>
            <a:ext cx="1664978" cy="1489077"/>
            <a:chOff x="6195640" y="2391552"/>
            <a:chExt cx="1626205" cy="1454400"/>
          </a:xfrm>
        </p:grpSpPr>
        <p:grpSp>
          <p:nvGrpSpPr>
            <p:cNvPr id="38" name="グループ化 37"/>
            <p:cNvGrpSpPr/>
            <p:nvPr/>
          </p:nvGrpSpPr>
          <p:grpSpPr>
            <a:xfrm>
              <a:off x="6195640" y="2391552"/>
              <a:ext cx="1626205" cy="1454400"/>
              <a:chOff x="4978691" y="1874272"/>
              <a:chExt cx="1626205" cy="1454400"/>
            </a:xfrm>
          </p:grpSpPr>
          <p:sp>
            <p:nvSpPr>
              <p:cNvPr id="39" name="楕円 38"/>
              <p:cNvSpPr/>
              <p:nvPr/>
            </p:nvSpPr>
            <p:spPr>
              <a:xfrm>
                <a:off x="4978691" y="1874272"/>
                <a:ext cx="1605600" cy="1454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36163" fontAlgn="auto">
                  <a:spcBef>
                    <a:spcPts val="0"/>
                  </a:spcBef>
                  <a:spcAft>
                    <a:spcPts val="0"/>
                  </a:spcAft>
                  <a:defRPr/>
                </a:pPr>
                <a:endParaRPr lang="ja-JP" altLang="en-US" sz="1843">
                  <a:solidFill>
                    <a:prstClr val="black"/>
                  </a:solidFill>
                  <a:latin typeface="游ゴシック" panose="020F0502020204030204"/>
                  <a:ea typeface="游ゴシック" panose="020B0400000000000000" pitchFamily="50" charset="-128"/>
                </a:endParaRPr>
              </a:p>
            </p:txBody>
          </p:sp>
          <p:sp>
            <p:nvSpPr>
              <p:cNvPr id="40" name="テキスト ボックス 39"/>
              <p:cNvSpPr txBox="1"/>
              <p:nvPr/>
            </p:nvSpPr>
            <p:spPr>
              <a:xfrm>
                <a:off x="4987231" y="2022330"/>
                <a:ext cx="1617665" cy="533351"/>
              </a:xfrm>
              <a:prstGeom prst="rect">
                <a:avLst/>
              </a:prstGeom>
              <a:noFill/>
            </p:spPr>
            <p:txBody>
              <a:bodyPr wrap="square" rtlCol="0">
                <a:spAutoFit/>
              </a:bodyPr>
              <a:lstStyle/>
              <a:p>
                <a:pPr algn="ctr" defTabSz="936163" fontAlgn="auto">
                  <a:spcBef>
                    <a:spcPts val="0"/>
                  </a:spcBef>
                  <a:spcAft>
                    <a:spcPts val="0"/>
                  </a:spcAft>
                  <a:defRPr/>
                </a:pPr>
                <a:r>
                  <a:rPr lang="en-US" altLang="ja-JP" sz="1433"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Survey Science</a:t>
                </a:r>
              </a:p>
              <a:p>
                <a:pPr algn="ctr" defTabSz="936163" fontAlgn="auto">
                  <a:spcBef>
                    <a:spcPts val="0"/>
                  </a:spcBef>
                  <a:spcAft>
                    <a:spcPts val="0"/>
                  </a:spcAft>
                  <a:defRPr/>
                </a:pPr>
                <a:r>
                  <a:rPr lang="en-US" altLang="ja-JP" sz="1433"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NOE</a:t>
                </a:r>
                <a:endParaRPr lang="ja-JP" altLang="en-US" sz="1433"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endParaRPr>
              </a:p>
            </p:txBody>
          </p:sp>
        </p:grpSp>
        <p:sp>
          <p:nvSpPr>
            <p:cNvPr id="23" name="角丸四角形 22"/>
            <p:cNvSpPr/>
            <p:nvPr/>
          </p:nvSpPr>
          <p:spPr>
            <a:xfrm>
              <a:off x="6376312" y="3058869"/>
              <a:ext cx="1273400" cy="445520"/>
            </a:xfrm>
            <a:prstGeom prst="roundRect">
              <a:avLst/>
            </a:prstGeom>
            <a:solidFill>
              <a:srgbClr val="4BACC6"/>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921" b="1" dirty="0">
                  <a:solidFill>
                    <a:prstClr val="white"/>
                  </a:solidFill>
                  <a:latin typeface="游ゴシック" panose="020F0502020204030204"/>
                  <a:ea typeface="游ゴシック" panose="020B0400000000000000" pitchFamily="50" charset="-128"/>
                </a:rPr>
                <a:t>Survey Science Center</a:t>
              </a:r>
            </a:p>
            <a:p>
              <a:pPr algn="ctr" defTabSz="936163" fontAlgn="auto">
                <a:spcBef>
                  <a:spcPts val="0"/>
                </a:spcBef>
                <a:spcAft>
                  <a:spcPts val="0"/>
                </a:spcAft>
                <a:defRPr/>
              </a:pPr>
              <a:r>
                <a:rPr lang="en-US" altLang="ja-JP" sz="819" b="1" dirty="0">
                  <a:solidFill>
                    <a:prstClr val="black"/>
                  </a:solidFill>
                  <a:latin typeface="游ゴシック" panose="020F0502020204030204"/>
                  <a:ea typeface="游ゴシック" panose="020B0400000000000000" pitchFamily="50" charset="-128"/>
                </a:rPr>
                <a:t>Set up : Jan., 2011</a:t>
              </a:r>
            </a:p>
            <a:p>
              <a:pPr algn="ctr" defTabSz="936163" fontAlgn="auto">
                <a:spcBef>
                  <a:spcPts val="0"/>
                </a:spcBef>
                <a:spcAft>
                  <a:spcPts val="0"/>
                </a:spcAft>
                <a:defRPr/>
              </a:pPr>
              <a:r>
                <a:rPr lang="en-US" altLang="ja-JP" sz="819" b="1" dirty="0">
                  <a:solidFill>
                    <a:prstClr val="black"/>
                  </a:solidFill>
                  <a:latin typeface="游ゴシック" panose="020F0502020204030204"/>
                  <a:ea typeface="游ゴシック" panose="020B0400000000000000" pitchFamily="50" charset="-128"/>
                </a:rPr>
                <a:t>Closed: Feb., 2017</a:t>
              </a:r>
            </a:p>
            <a:p>
              <a:pPr algn="ctr" defTabSz="936163" fontAlgn="auto">
                <a:spcBef>
                  <a:spcPts val="0"/>
                </a:spcBef>
                <a:spcAft>
                  <a:spcPts val="0"/>
                </a:spcAft>
                <a:defRPr/>
              </a:pPr>
              <a:endParaRPr lang="en-US" altLang="ja-JP" sz="819" b="1" dirty="0">
                <a:solidFill>
                  <a:prstClr val="black"/>
                </a:solidFill>
                <a:latin typeface="游ゴシック" panose="020F0502020204030204"/>
                <a:ea typeface="游ゴシック" panose="020B0400000000000000" pitchFamily="50" charset="-128"/>
              </a:endParaRPr>
            </a:p>
          </p:txBody>
        </p:sp>
      </p:grpSp>
      <p:grpSp>
        <p:nvGrpSpPr>
          <p:cNvPr id="45" name="グループ化 44"/>
          <p:cNvGrpSpPr/>
          <p:nvPr/>
        </p:nvGrpSpPr>
        <p:grpSpPr>
          <a:xfrm>
            <a:off x="3960559" y="2237424"/>
            <a:ext cx="1701330" cy="1488402"/>
            <a:chOff x="4127312" y="2435262"/>
            <a:chExt cx="1862427" cy="1628878"/>
          </a:xfrm>
        </p:grpSpPr>
        <p:sp>
          <p:nvSpPr>
            <p:cNvPr id="42" name="楕円 41"/>
            <p:cNvSpPr/>
            <p:nvPr/>
          </p:nvSpPr>
          <p:spPr>
            <a:xfrm>
              <a:off x="4127312" y="2435262"/>
              <a:ext cx="1862427" cy="162887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36163" fontAlgn="auto">
                <a:spcBef>
                  <a:spcPts val="0"/>
                </a:spcBef>
                <a:spcAft>
                  <a:spcPts val="0"/>
                </a:spcAft>
                <a:defRPr/>
              </a:pPr>
              <a:endParaRPr lang="ja-JP" altLang="en-US" sz="1843">
                <a:solidFill>
                  <a:prstClr val="black"/>
                </a:solidFill>
                <a:latin typeface="游ゴシック" panose="020F0502020204030204"/>
                <a:ea typeface="游ゴシック" panose="020B0400000000000000" pitchFamily="50" charset="-128"/>
              </a:endParaRPr>
            </a:p>
          </p:txBody>
        </p:sp>
        <p:sp>
          <p:nvSpPr>
            <p:cNvPr id="44" name="テキスト ボックス 43"/>
            <p:cNvSpPr txBox="1"/>
            <p:nvPr/>
          </p:nvSpPr>
          <p:spPr>
            <a:xfrm>
              <a:off x="4189872" y="2510613"/>
              <a:ext cx="1782971" cy="739284"/>
            </a:xfrm>
            <a:prstGeom prst="rect">
              <a:avLst/>
            </a:prstGeom>
            <a:noFill/>
          </p:spPr>
          <p:txBody>
            <a:bodyPr wrap="square" rtlCol="0">
              <a:spAutoFit/>
            </a:bodyPr>
            <a:lstStyle/>
            <a:p>
              <a:pPr algn="ctr" defTabSz="936163" fontAlgn="auto">
                <a:spcBef>
                  <a:spcPts val="0"/>
                </a:spcBef>
                <a:spcAft>
                  <a:spcPts val="0"/>
                </a:spcAft>
                <a:defRPr/>
              </a:pPr>
              <a:r>
                <a:rPr lang="en-US" altLang="ja-JP" sz="1229"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Statistical Machine Leaning NOE</a:t>
              </a:r>
              <a:endParaRPr lang="ja-JP" altLang="en-US" sz="1229"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endParaRPr>
            </a:p>
          </p:txBody>
        </p:sp>
        <p:sp>
          <p:nvSpPr>
            <p:cNvPr id="26" name="角丸四角形 25"/>
            <p:cNvSpPr/>
            <p:nvPr/>
          </p:nvSpPr>
          <p:spPr>
            <a:xfrm>
              <a:off x="4401234" y="3181696"/>
              <a:ext cx="1370297" cy="740209"/>
            </a:xfrm>
            <a:prstGeom prst="roundRect">
              <a:avLst/>
            </a:prstGeom>
            <a:solidFill>
              <a:srgbClr val="4BACC6"/>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819" b="1" dirty="0">
                  <a:solidFill>
                    <a:prstClr val="white"/>
                  </a:solidFill>
                  <a:latin typeface="游ゴシック" panose="020F0502020204030204"/>
                  <a:ea typeface="游ゴシック" panose="020B0400000000000000" pitchFamily="50" charset="-128"/>
                </a:rPr>
                <a:t>Research Center for Statistical Machine Learning</a:t>
              </a:r>
            </a:p>
            <a:p>
              <a:pPr algn="ctr" defTabSz="936163" fontAlgn="auto">
                <a:spcBef>
                  <a:spcPts val="0"/>
                </a:spcBef>
                <a:spcAft>
                  <a:spcPts val="0"/>
                </a:spcAft>
                <a:defRPr/>
              </a:pPr>
              <a:r>
                <a:rPr lang="en-US" altLang="ja-JP" sz="717" b="1" dirty="0">
                  <a:solidFill>
                    <a:prstClr val="black"/>
                  </a:solidFill>
                  <a:latin typeface="游ゴシック" panose="020F0502020204030204"/>
                  <a:ea typeface="游ゴシック" panose="020B0400000000000000" pitchFamily="50" charset="-128"/>
                </a:rPr>
                <a:t>Set up : Jan., 2012</a:t>
              </a:r>
            </a:p>
          </p:txBody>
        </p:sp>
      </p:grpSp>
      <p:cxnSp>
        <p:nvCxnSpPr>
          <p:cNvPr id="62" name="直線矢印コネクタ 61"/>
          <p:cNvCxnSpPr/>
          <p:nvPr/>
        </p:nvCxnSpPr>
        <p:spPr>
          <a:xfrm>
            <a:off x="3363350" y="1414185"/>
            <a:ext cx="6064368" cy="0"/>
          </a:xfrm>
          <a:prstGeom prst="straightConnector1">
            <a:avLst/>
          </a:prstGeom>
          <a:ln w="69850">
            <a:tailEnd type="triangle"/>
          </a:ln>
        </p:spPr>
        <p:style>
          <a:lnRef idx="2">
            <a:schemeClr val="accent5"/>
          </a:lnRef>
          <a:fillRef idx="0">
            <a:schemeClr val="accent5"/>
          </a:fillRef>
          <a:effectRef idx="1">
            <a:schemeClr val="accent5"/>
          </a:effectRef>
          <a:fontRef idx="minor">
            <a:schemeClr val="tx1"/>
          </a:fontRef>
        </p:style>
      </p:cxnSp>
      <p:grpSp>
        <p:nvGrpSpPr>
          <p:cNvPr id="80" name="グループ化 79"/>
          <p:cNvGrpSpPr/>
          <p:nvPr/>
        </p:nvGrpSpPr>
        <p:grpSpPr>
          <a:xfrm>
            <a:off x="4075441" y="4397943"/>
            <a:ext cx="1643882" cy="1489077"/>
            <a:chOff x="4127617" y="4405539"/>
            <a:chExt cx="1605600" cy="1454400"/>
          </a:xfrm>
        </p:grpSpPr>
        <p:grpSp>
          <p:nvGrpSpPr>
            <p:cNvPr id="46" name="グループ化 45"/>
            <p:cNvGrpSpPr/>
            <p:nvPr/>
          </p:nvGrpSpPr>
          <p:grpSpPr>
            <a:xfrm>
              <a:off x="4127617" y="4405539"/>
              <a:ext cx="1605600" cy="1454400"/>
              <a:chOff x="4127312" y="2435262"/>
              <a:chExt cx="1749571" cy="1586175"/>
            </a:xfrm>
          </p:grpSpPr>
          <p:sp>
            <p:nvSpPr>
              <p:cNvPr id="47" name="楕円 46"/>
              <p:cNvSpPr/>
              <p:nvPr/>
            </p:nvSpPr>
            <p:spPr>
              <a:xfrm>
                <a:off x="4127312" y="2435262"/>
                <a:ext cx="1749571" cy="1586175"/>
              </a:xfrm>
              <a:prstGeom prst="ellipse">
                <a:avLst/>
              </a:prstGeom>
              <a:solidFill>
                <a:srgbClr val="C1C1FF"/>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36163" fontAlgn="auto">
                  <a:spcBef>
                    <a:spcPts val="0"/>
                  </a:spcBef>
                  <a:spcAft>
                    <a:spcPts val="0"/>
                  </a:spcAft>
                  <a:defRPr/>
                </a:pPr>
                <a:endParaRPr lang="ja-JP" altLang="en-US" sz="1843">
                  <a:solidFill>
                    <a:prstClr val="black"/>
                  </a:solidFill>
                  <a:latin typeface="游ゴシック" panose="020F0502020204030204"/>
                  <a:ea typeface="游ゴシック" panose="020B0400000000000000" pitchFamily="50" charset="-128"/>
                </a:endParaRPr>
              </a:p>
            </p:txBody>
          </p:sp>
          <p:sp>
            <p:nvSpPr>
              <p:cNvPr id="48" name="テキスト ボックス 47"/>
              <p:cNvSpPr txBox="1"/>
              <p:nvPr/>
            </p:nvSpPr>
            <p:spPr>
              <a:xfrm>
                <a:off x="4174283" y="2643140"/>
                <a:ext cx="1617665" cy="581675"/>
              </a:xfrm>
              <a:prstGeom prst="rect">
                <a:avLst/>
              </a:prstGeom>
              <a:noFill/>
            </p:spPr>
            <p:txBody>
              <a:bodyPr wrap="square" rtlCol="0">
                <a:spAutoFit/>
              </a:bodyPr>
              <a:lstStyle/>
              <a:p>
                <a:pPr algn="ctr" defTabSz="936163" fontAlgn="auto">
                  <a:spcBef>
                    <a:spcPts val="0"/>
                  </a:spcBef>
                  <a:spcAft>
                    <a:spcPts val="0"/>
                  </a:spcAft>
                  <a:defRPr/>
                </a:pPr>
                <a:r>
                  <a:rPr lang="en-US" altLang="ja-JP" sz="1433"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Service Science NOE</a:t>
                </a:r>
                <a:endParaRPr lang="ja-JP" altLang="en-US" sz="1433"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endParaRPr>
              </a:p>
            </p:txBody>
          </p:sp>
        </p:grpSp>
        <p:sp>
          <p:nvSpPr>
            <p:cNvPr id="24" name="角丸四角形 23"/>
            <p:cNvSpPr/>
            <p:nvPr/>
          </p:nvSpPr>
          <p:spPr>
            <a:xfrm>
              <a:off x="4404599" y="5098078"/>
              <a:ext cx="1184019" cy="728188"/>
            </a:xfrm>
            <a:prstGeom prst="roundRect">
              <a:avLst/>
            </a:prstGeom>
            <a:solidFill>
              <a:srgbClr val="4BACC6"/>
            </a:solidFill>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921" b="1" dirty="0">
                  <a:solidFill>
                    <a:prstClr val="white"/>
                  </a:solidFill>
                  <a:latin typeface="游ゴシック" panose="020F0502020204030204"/>
                  <a:ea typeface="游ゴシック" panose="020B0400000000000000" pitchFamily="50" charset="-128"/>
                </a:rPr>
                <a:t>Service Science Research Center</a:t>
              </a:r>
            </a:p>
            <a:p>
              <a:pPr algn="ctr" defTabSz="936163" fontAlgn="auto">
                <a:spcBef>
                  <a:spcPts val="0"/>
                </a:spcBef>
                <a:spcAft>
                  <a:spcPts val="0"/>
                </a:spcAft>
                <a:defRPr/>
              </a:pPr>
              <a:r>
                <a:rPr lang="en-US" altLang="ja-JP" sz="717" b="1" dirty="0">
                  <a:solidFill>
                    <a:prstClr val="black"/>
                  </a:solidFill>
                  <a:latin typeface="游ゴシック" panose="020F0502020204030204"/>
                  <a:ea typeface="游ゴシック" panose="020B0400000000000000" pitchFamily="50" charset="-128"/>
                </a:rPr>
                <a:t>Jan., 2012</a:t>
              </a:r>
            </a:p>
            <a:p>
              <a:pPr algn="ctr" defTabSz="936163" fontAlgn="auto">
                <a:spcBef>
                  <a:spcPts val="0"/>
                </a:spcBef>
                <a:spcAft>
                  <a:spcPts val="0"/>
                </a:spcAft>
                <a:defRPr/>
              </a:pPr>
              <a:r>
                <a:rPr lang="en-US" altLang="ja-JP" sz="800" b="1" dirty="0">
                  <a:solidFill>
                    <a:prstClr val="black"/>
                  </a:solidFill>
                  <a:latin typeface="游ゴシック" panose="020F0502020204030204"/>
                </a:rPr>
                <a:t>Closed: Feb., 2017</a:t>
              </a:r>
            </a:p>
            <a:p>
              <a:pPr algn="ctr" defTabSz="936163" fontAlgn="auto">
                <a:spcBef>
                  <a:spcPts val="0"/>
                </a:spcBef>
                <a:spcAft>
                  <a:spcPts val="0"/>
                </a:spcAft>
                <a:defRPr/>
              </a:pPr>
              <a:endParaRPr lang="en-US" altLang="ja-JP" sz="717" b="1" dirty="0">
                <a:solidFill>
                  <a:prstClr val="black"/>
                </a:solidFill>
                <a:latin typeface="游ゴシック" panose="020F0502020204030204"/>
                <a:ea typeface="游ゴシック" panose="020B0400000000000000" pitchFamily="50" charset="-128"/>
              </a:endParaRPr>
            </a:p>
          </p:txBody>
        </p:sp>
      </p:grpSp>
      <p:sp>
        <p:nvSpPr>
          <p:cNvPr id="110" name="角丸四角形 109"/>
          <p:cNvSpPr/>
          <p:nvPr/>
        </p:nvSpPr>
        <p:spPr>
          <a:xfrm>
            <a:off x="6437012" y="6235417"/>
            <a:ext cx="2444202" cy="7278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36163" fontAlgn="auto">
              <a:spcBef>
                <a:spcPts val="0"/>
              </a:spcBef>
              <a:spcAft>
                <a:spcPts val="0"/>
              </a:spcAft>
              <a:defRPr/>
            </a:pPr>
            <a:r>
              <a:rPr lang="ja-JP" altLang="en-US" sz="1075"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 </a:t>
            </a:r>
            <a:r>
              <a:rPr lang="en-US" altLang="ja-JP" sz="1075"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Joint-support Center for </a:t>
            </a:r>
          </a:p>
          <a:p>
            <a:pPr algn="ctr" defTabSz="936163" fontAlgn="auto">
              <a:spcBef>
                <a:spcPts val="0"/>
              </a:spcBef>
              <a:spcAft>
                <a:spcPts val="0"/>
              </a:spcAft>
              <a:defRPr/>
            </a:pPr>
            <a:r>
              <a:rPr lang="en-US" altLang="ja-JP" sz="1075" b="1" dirty="0">
                <a:ln w="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Data Science Research</a:t>
            </a:r>
          </a:p>
        </p:txBody>
      </p:sp>
      <p:grpSp>
        <p:nvGrpSpPr>
          <p:cNvPr id="128" name="グループ化 127"/>
          <p:cNvGrpSpPr/>
          <p:nvPr/>
        </p:nvGrpSpPr>
        <p:grpSpPr>
          <a:xfrm>
            <a:off x="6786946" y="1455846"/>
            <a:ext cx="1595804" cy="1420391"/>
            <a:chOff x="7297396" y="1727672"/>
            <a:chExt cx="1566441" cy="1390608"/>
          </a:xfrm>
        </p:grpSpPr>
        <p:grpSp>
          <p:nvGrpSpPr>
            <p:cNvPr id="94" name="グループ化 93"/>
            <p:cNvGrpSpPr/>
            <p:nvPr/>
          </p:nvGrpSpPr>
          <p:grpSpPr>
            <a:xfrm>
              <a:off x="7297396" y="1727672"/>
              <a:ext cx="1566441" cy="1390608"/>
              <a:chOff x="4994536" y="2004305"/>
              <a:chExt cx="1617665" cy="1593496"/>
            </a:xfrm>
          </p:grpSpPr>
          <p:sp>
            <p:nvSpPr>
              <p:cNvPr id="95" name="楕円 94"/>
              <p:cNvSpPr/>
              <p:nvPr/>
            </p:nvSpPr>
            <p:spPr>
              <a:xfrm>
                <a:off x="5049474" y="2004305"/>
                <a:ext cx="1521936" cy="1593496"/>
              </a:xfrm>
              <a:prstGeom prst="ellipse">
                <a:avLst/>
              </a:prstGeom>
              <a:gradFill>
                <a:gsLst>
                  <a:gs pos="0">
                    <a:srgbClr val="FFFF00"/>
                  </a:gs>
                  <a:gs pos="46050">
                    <a:srgbClr val="FFFF99"/>
                  </a:gs>
                  <a:gs pos="100000">
                    <a:schemeClr val="bg1"/>
                  </a:gs>
                </a:gsLst>
              </a:gradFill>
              <a:ln>
                <a:solidFill>
                  <a:srgbClr val="CCCC00"/>
                </a:solidFill>
              </a:ln>
            </p:spPr>
            <p:style>
              <a:lnRef idx="0">
                <a:schemeClr val="accent4"/>
              </a:lnRef>
              <a:fillRef idx="3">
                <a:schemeClr val="accent4"/>
              </a:fillRef>
              <a:effectRef idx="3">
                <a:schemeClr val="accent4"/>
              </a:effectRef>
              <a:fontRef idx="minor">
                <a:schemeClr val="lt1"/>
              </a:fontRef>
            </p:style>
            <p:txBody>
              <a:bodyPr wrap="none" anchor="t"/>
              <a:lstStyle/>
              <a:p>
                <a:pPr algn="ctr" defTabSz="936163" eaLnBrk="0" fontAlgn="auto" hangingPunct="0">
                  <a:spcBef>
                    <a:spcPts val="0"/>
                  </a:spcBef>
                  <a:spcAft>
                    <a:spcPts val="0"/>
                  </a:spcAft>
                  <a:defRPr/>
                </a:pPr>
                <a:endParaRPr lang="ja-JP" altLang="en-US" sz="1075" b="1">
                  <a:solidFill>
                    <a:prstClr val="black"/>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96" name="テキスト ボックス 95"/>
              <p:cNvSpPr txBox="1"/>
              <p:nvPr/>
            </p:nvSpPr>
            <p:spPr>
              <a:xfrm>
                <a:off x="4994536" y="2099775"/>
                <a:ext cx="1617665" cy="528000"/>
              </a:xfrm>
              <a:prstGeom prst="rect">
                <a:avLst/>
              </a:prstGeom>
              <a:noFill/>
            </p:spPr>
            <p:txBody>
              <a:bodyPr wrap="square" rtlCol="0">
                <a:spAutoFit/>
              </a:bodyPr>
              <a:lstStyle>
                <a:defPPr>
                  <a:defRPr lang="ja-JP"/>
                </a:defPPr>
                <a:lvl1pPr algn="ctr">
                  <a:defRPr sz="1400" b="1">
                    <a:ln w="0"/>
                    <a:solidFill>
                      <a:schemeClr val="tx1"/>
                    </a:solidFill>
                    <a:effectLst>
                      <a:outerShdw blurRad="38100" dist="19050" dir="2700000" algn="tl" rotWithShape="0">
                        <a:schemeClr val="dk1">
                          <a:alpha val="4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36163" fontAlgn="auto">
                  <a:spcBef>
                    <a:spcPts val="0"/>
                  </a:spcBef>
                  <a:spcAft>
                    <a:spcPts val="0"/>
                  </a:spcAft>
                  <a:defRPr/>
                </a:pPr>
                <a:r>
                  <a:rPr lang="en-US" altLang="ja-JP" sz="1229" dirty="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Medical Health Data Science NOE</a:t>
                </a:r>
                <a:endParaRPr lang="ja-JP" altLang="en-US" sz="1229" dirty="0">
                  <a:solidFill>
                    <a:prstClr val="black"/>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endParaRPr>
              </a:p>
            </p:txBody>
          </p:sp>
        </p:grpSp>
        <p:sp>
          <p:nvSpPr>
            <p:cNvPr id="111" name="角丸四角形 110"/>
            <p:cNvSpPr/>
            <p:nvPr/>
          </p:nvSpPr>
          <p:spPr>
            <a:xfrm>
              <a:off x="7518994" y="2247992"/>
              <a:ext cx="1195811" cy="625219"/>
            </a:xfrm>
            <a:prstGeom prst="roundRect">
              <a:avLst/>
            </a:prstGeom>
            <a:solidFill>
              <a:srgbClr val="4BACC6"/>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819" b="1" dirty="0">
                  <a:solidFill>
                    <a:prstClr val="white"/>
                  </a:solidFill>
                  <a:latin typeface="游ゴシック" panose="020F0502020204030204"/>
                  <a:ea typeface="游ゴシック" panose="020B0400000000000000" pitchFamily="50" charset="-128"/>
                </a:rPr>
                <a:t>Research Center for Medical Health Data Science</a:t>
              </a:r>
            </a:p>
            <a:p>
              <a:pPr algn="ctr" defTabSz="936163" fontAlgn="auto">
                <a:spcBef>
                  <a:spcPts val="0"/>
                </a:spcBef>
                <a:spcAft>
                  <a:spcPts val="0"/>
                </a:spcAft>
                <a:defRPr/>
              </a:pPr>
              <a:r>
                <a:rPr lang="en-US" altLang="ja-JP" sz="717" b="1" dirty="0">
                  <a:solidFill>
                    <a:prstClr val="black"/>
                  </a:solidFill>
                  <a:latin typeface="游ゴシック" panose="020F0502020204030204"/>
                </a:rPr>
                <a:t>Set  up:  Apr</a:t>
              </a:r>
              <a:r>
                <a:rPr lang="en-US" altLang="ja-JP" sz="717" b="1" dirty="0">
                  <a:solidFill>
                    <a:prstClr val="black"/>
                  </a:solidFill>
                  <a:latin typeface="游ゴシック" panose="020F0502020204030204"/>
                  <a:ea typeface="游ゴシック" panose="020B0400000000000000" pitchFamily="50" charset="-128"/>
                </a:rPr>
                <a:t>., 2018</a:t>
              </a:r>
              <a:endParaRPr lang="ja-JP" altLang="en-US" sz="717" b="1" dirty="0">
                <a:solidFill>
                  <a:prstClr val="black"/>
                </a:solidFill>
                <a:latin typeface="游ゴシック" panose="020F0502020204030204"/>
                <a:ea typeface="游ゴシック" panose="020B0400000000000000" pitchFamily="50" charset="-128"/>
              </a:endParaRPr>
            </a:p>
          </p:txBody>
        </p:sp>
      </p:grpSp>
      <p:grpSp>
        <p:nvGrpSpPr>
          <p:cNvPr id="116" name="グループ化 115"/>
          <p:cNvGrpSpPr/>
          <p:nvPr/>
        </p:nvGrpSpPr>
        <p:grpSpPr>
          <a:xfrm>
            <a:off x="6272044" y="4406258"/>
            <a:ext cx="1740676" cy="1552770"/>
            <a:chOff x="6676331" y="4364253"/>
            <a:chExt cx="1841018" cy="1512518"/>
          </a:xfrm>
          <a:solidFill>
            <a:srgbClr val="CCCCFF"/>
          </a:solidFill>
        </p:grpSpPr>
        <p:grpSp>
          <p:nvGrpSpPr>
            <p:cNvPr id="37" name="グループ化 36"/>
            <p:cNvGrpSpPr/>
            <p:nvPr/>
          </p:nvGrpSpPr>
          <p:grpSpPr>
            <a:xfrm>
              <a:off x="6676331" y="4364253"/>
              <a:ext cx="1841018" cy="1512518"/>
              <a:chOff x="4949025" y="1823354"/>
              <a:chExt cx="1841018" cy="1512518"/>
            </a:xfrm>
            <a:grpFill/>
          </p:grpSpPr>
          <p:sp>
            <p:nvSpPr>
              <p:cNvPr id="30" name="楕円 29"/>
              <p:cNvSpPr/>
              <p:nvPr/>
            </p:nvSpPr>
            <p:spPr>
              <a:xfrm>
                <a:off x="4960195" y="1823354"/>
                <a:ext cx="1721547" cy="1512518"/>
              </a:xfrm>
              <a:prstGeom prst="ellipse">
                <a:avLst/>
              </a:prstGeom>
              <a:grpFill/>
              <a:ln>
                <a:solidFill>
                  <a:srgbClr val="A86ED4"/>
                </a:solidFill>
              </a:ln>
            </p:spPr>
            <p:style>
              <a:lnRef idx="1">
                <a:schemeClr val="accent6"/>
              </a:lnRef>
              <a:fillRef idx="2">
                <a:schemeClr val="accent6"/>
              </a:fillRef>
              <a:effectRef idx="1">
                <a:schemeClr val="accent6"/>
              </a:effectRef>
              <a:fontRef idx="minor">
                <a:schemeClr val="dk1"/>
              </a:fontRef>
            </p:style>
            <p:txBody>
              <a:bodyPr wrap="none" anchor="t"/>
              <a:lstStyle/>
              <a:p>
                <a:pPr algn="ctr" defTabSz="936163" eaLnBrk="0" fontAlgn="auto" hangingPunct="0">
                  <a:spcBef>
                    <a:spcPts val="0"/>
                  </a:spcBef>
                  <a:spcAft>
                    <a:spcPts val="0"/>
                  </a:spcAft>
                  <a:defRPr/>
                </a:pPr>
                <a:endParaRPr lang="ja-JP" altLang="en-US" sz="1075" b="1">
                  <a:solidFill>
                    <a:prstClr val="black"/>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36" name="テキスト ボックス 35"/>
              <p:cNvSpPr txBox="1"/>
              <p:nvPr/>
            </p:nvSpPr>
            <p:spPr>
              <a:xfrm>
                <a:off x="4949025" y="1841168"/>
                <a:ext cx="1841018" cy="64269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1" sz="1200" b="1" i="0" u="none" strike="noStrike" cap="none" spc="0" normalizeH="0" baseline="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36163"/>
                <a:r>
                  <a:rPr lang="en-US" altLang="ja-JP" sz="1229" dirty="0"/>
                  <a:t>Data Science for Creative Design and Manufacturing NOE</a:t>
                </a:r>
                <a:endParaRPr lang="ja-JP" altLang="en-US" sz="1229" dirty="0"/>
              </a:p>
            </p:txBody>
          </p:sp>
        </p:grpSp>
        <p:sp>
          <p:nvSpPr>
            <p:cNvPr id="115" name="角丸四角形 114"/>
            <p:cNvSpPr/>
            <p:nvPr/>
          </p:nvSpPr>
          <p:spPr>
            <a:xfrm>
              <a:off x="7080755" y="4997195"/>
              <a:ext cx="1119984" cy="728848"/>
            </a:xfrm>
            <a:prstGeom prst="roundRect">
              <a:avLst>
                <a:gd name="adj" fmla="val 10640"/>
              </a:avLst>
            </a:prstGeom>
            <a:solidFill>
              <a:srgbClr val="4BACC6"/>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819" b="1" dirty="0">
                  <a:solidFill>
                    <a:prstClr val="white"/>
                  </a:solidFill>
                  <a:latin typeface="游ゴシック" panose="020F0502020204030204"/>
                  <a:ea typeface="游ゴシック" panose="020B0400000000000000" pitchFamily="50" charset="-128"/>
                </a:rPr>
                <a:t>Data Science Center for Creative Design and Manufacturing</a:t>
              </a:r>
            </a:p>
            <a:p>
              <a:pPr algn="ctr" defTabSz="936163" fontAlgn="auto">
                <a:spcBef>
                  <a:spcPts val="0"/>
                </a:spcBef>
                <a:spcAft>
                  <a:spcPts val="0"/>
                </a:spcAft>
                <a:defRPr/>
              </a:pPr>
              <a:r>
                <a:rPr lang="en-US" altLang="ja-JP" sz="717" b="1" dirty="0">
                  <a:solidFill>
                    <a:prstClr val="black"/>
                  </a:solidFill>
                  <a:latin typeface="游ゴシック" panose="020F0502020204030204"/>
                </a:rPr>
                <a:t>Set up: Jul</a:t>
              </a:r>
              <a:r>
                <a:rPr lang="en-US" altLang="ja-JP" sz="717" b="1" dirty="0">
                  <a:solidFill>
                    <a:prstClr val="black"/>
                  </a:solidFill>
                  <a:latin typeface="游ゴシック" panose="020F0502020204030204"/>
                  <a:ea typeface="游ゴシック" panose="020B0400000000000000" pitchFamily="50" charset="-128"/>
                </a:rPr>
                <a:t>., 2017</a:t>
              </a:r>
            </a:p>
          </p:txBody>
        </p:sp>
      </p:grpSp>
      <p:grpSp>
        <p:nvGrpSpPr>
          <p:cNvPr id="141" name="グループ化 140"/>
          <p:cNvGrpSpPr/>
          <p:nvPr/>
        </p:nvGrpSpPr>
        <p:grpSpPr>
          <a:xfrm>
            <a:off x="6102824" y="3066238"/>
            <a:ext cx="534830" cy="2201799"/>
            <a:chOff x="6327720" y="3376406"/>
            <a:chExt cx="621208" cy="2123201"/>
          </a:xfrm>
        </p:grpSpPr>
        <p:cxnSp>
          <p:nvCxnSpPr>
            <p:cNvPr id="117" name="直線矢印コネクタ 116"/>
            <p:cNvCxnSpPr/>
            <p:nvPr/>
          </p:nvCxnSpPr>
          <p:spPr>
            <a:xfrm>
              <a:off x="6367348" y="3376406"/>
              <a:ext cx="0" cy="2109304"/>
            </a:xfrm>
            <a:prstGeom prst="straightConnector1">
              <a:avLst/>
            </a:prstGeom>
            <a:ln w="38100">
              <a:solidFill>
                <a:srgbClr val="FFC000"/>
              </a:solidFill>
              <a:prstDash val="sysDot"/>
              <a:tailEnd type="none"/>
            </a:ln>
          </p:spPr>
          <p:style>
            <a:lnRef idx="2">
              <a:schemeClr val="accent5"/>
            </a:lnRef>
            <a:fillRef idx="0">
              <a:schemeClr val="accent5"/>
            </a:fillRef>
            <a:effectRef idx="1">
              <a:schemeClr val="accent5"/>
            </a:effectRef>
            <a:fontRef idx="minor">
              <a:schemeClr val="tx1"/>
            </a:fontRef>
          </p:style>
        </p:cxnSp>
        <p:cxnSp>
          <p:nvCxnSpPr>
            <p:cNvPr id="121" name="直線矢印コネクタ 120"/>
            <p:cNvCxnSpPr/>
            <p:nvPr/>
          </p:nvCxnSpPr>
          <p:spPr>
            <a:xfrm>
              <a:off x="6327720" y="5493918"/>
              <a:ext cx="621208" cy="5689"/>
            </a:xfrm>
            <a:prstGeom prst="straightConnector1">
              <a:avLst/>
            </a:prstGeom>
            <a:ln w="38100">
              <a:solidFill>
                <a:srgbClr val="FFC000"/>
              </a:solidFill>
              <a:prstDash val="sysDot"/>
              <a:tailEnd type="triangle"/>
            </a:ln>
          </p:spPr>
          <p:style>
            <a:lnRef idx="2">
              <a:schemeClr val="accent5"/>
            </a:lnRef>
            <a:fillRef idx="0">
              <a:schemeClr val="accent5"/>
            </a:fillRef>
            <a:effectRef idx="1">
              <a:schemeClr val="accent5"/>
            </a:effectRef>
            <a:fontRef idx="minor">
              <a:schemeClr val="tx1"/>
            </a:fontRef>
          </p:style>
        </p:cxnSp>
      </p:grpSp>
      <p:grpSp>
        <p:nvGrpSpPr>
          <p:cNvPr id="135" name="グループ化 134"/>
          <p:cNvGrpSpPr/>
          <p:nvPr/>
        </p:nvGrpSpPr>
        <p:grpSpPr>
          <a:xfrm>
            <a:off x="6239147" y="4381737"/>
            <a:ext cx="401313" cy="704323"/>
            <a:chOff x="6641869" y="4305091"/>
            <a:chExt cx="746912" cy="832235"/>
          </a:xfrm>
        </p:grpSpPr>
        <p:cxnSp>
          <p:nvCxnSpPr>
            <p:cNvPr id="124" name="直線矢印コネクタ 123"/>
            <p:cNvCxnSpPr/>
            <p:nvPr/>
          </p:nvCxnSpPr>
          <p:spPr>
            <a:xfrm>
              <a:off x="6641869" y="4305091"/>
              <a:ext cx="0" cy="832235"/>
            </a:xfrm>
            <a:prstGeom prst="straightConnector1">
              <a:avLst/>
            </a:prstGeom>
            <a:ln w="41275">
              <a:solidFill>
                <a:schemeClr val="accent6">
                  <a:lumMod val="75000"/>
                </a:schemeClr>
              </a:solidFill>
              <a:prstDash val="sysDot"/>
              <a:tailEnd type="none"/>
            </a:ln>
          </p:spPr>
          <p:style>
            <a:lnRef idx="2">
              <a:schemeClr val="accent5"/>
            </a:lnRef>
            <a:fillRef idx="0">
              <a:schemeClr val="accent5"/>
            </a:fillRef>
            <a:effectRef idx="1">
              <a:schemeClr val="accent5"/>
            </a:effectRef>
            <a:fontRef idx="minor">
              <a:schemeClr val="tx1"/>
            </a:fontRef>
          </p:style>
        </p:cxnSp>
        <p:cxnSp>
          <p:nvCxnSpPr>
            <p:cNvPr id="127" name="直線矢印コネクタ 126"/>
            <p:cNvCxnSpPr/>
            <p:nvPr/>
          </p:nvCxnSpPr>
          <p:spPr>
            <a:xfrm>
              <a:off x="6641869" y="5122015"/>
              <a:ext cx="746912" cy="0"/>
            </a:xfrm>
            <a:prstGeom prst="straightConnector1">
              <a:avLst/>
            </a:prstGeom>
            <a:ln w="41275">
              <a:solidFill>
                <a:schemeClr val="accent6">
                  <a:lumMod val="75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grpSp>
      <p:cxnSp>
        <p:nvCxnSpPr>
          <p:cNvPr id="130" name="直線矢印コネクタ 129"/>
          <p:cNvCxnSpPr/>
          <p:nvPr/>
        </p:nvCxnSpPr>
        <p:spPr>
          <a:xfrm flipH="1">
            <a:off x="8245281" y="2280365"/>
            <a:ext cx="1182437" cy="0"/>
          </a:xfrm>
          <a:prstGeom prst="straightConnector1">
            <a:avLst/>
          </a:prstGeom>
          <a:ln w="73025">
            <a:solidFill>
              <a:srgbClr val="CCCC00"/>
            </a:solidFill>
            <a:headEnd type="triangle"/>
            <a:tailEnd type="none"/>
          </a:ln>
        </p:spPr>
        <p:style>
          <a:lnRef idx="2">
            <a:schemeClr val="accent5"/>
          </a:lnRef>
          <a:fillRef idx="0">
            <a:schemeClr val="accent5"/>
          </a:fillRef>
          <a:effectRef idx="1">
            <a:schemeClr val="accent5"/>
          </a:effectRef>
          <a:fontRef idx="minor">
            <a:schemeClr val="tx1"/>
          </a:fontRef>
        </p:style>
      </p:cxnSp>
      <p:cxnSp>
        <p:nvCxnSpPr>
          <p:cNvPr id="136" name="直線矢印コネクタ 135"/>
          <p:cNvCxnSpPr/>
          <p:nvPr/>
        </p:nvCxnSpPr>
        <p:spPr>
          <a:xfrm>
            <a:off x="7764465" y="5311082"/>
            <a:ext cx="1686980" cy="0"/>
          </a:xfrm>
          <a:prstGeom prst="straightConnector1">
            <a:avLst/>
          </a:prstGeom>
          <a:ln w="69850">
            <a:solidFill>
              <a:srgbClr val="7030A0"/>
            </a:solidFill>
            <a:tailEnd type="triangle"/>
          </a:ln>
        </p:spPr>
        <p:style>
          <a:lnRef idx="2">
            <a:schemeClr val="accent5"/>
          </a:lnRef>
          <a:fillRef idx="0">
            <a:schemeClr val="accent5"/>
          </a:fillRef>
          <a:effectRef idx="1">
            <a:schemeClr val="accent5"/>
          </a:effectRef>
          <a:fontRef idx="minor">
            <a:schemeClr val="tx1"/>
          </a:fontRef>
        </p:style>
      </p:cxnSp>
      <p:grpSp>
        <p:nvGrpSpPr>
          <p:cNvPr id="81" name="グループ化 80"/>
          <p:cNvGrpSpPr/>
          <p:nvPr/>
        </p:nvGrpSpPr>
        <p:grpSpPr>
          <a:xfrm>
            <a:off x="3186261" y="6011894"/>
            <a:ext cx="6292871" cy="883238"/>
            <a:chOff x="3779934" y="6071052"/>
            <a:chExt cx="5612806" cy="862670"/>
          </a:xfrm>
        </p:grpSpPr>
        <p:cxnSp>
          <p:nvCxnSpPr>
            <p:cNvPr id="60" name="直線矢印コネクタ 59"/>
            <p:cNvCxnSpPr/>
            <p:nvPr/>
          </p:nvCxnSpPr>
          <p:spPr>
            <a:xfrm>
              <a:off x="3779934" y="6071052"/>
              <a:ext cx="5612806" cy="18696"/>
            </a:xfrm>
            <a:prstGeom prst="straightConnector1">
              <a:avLst/>
            </a:prstGeom>
            <a:ln w="69850">
              <a:solidFill>
                <a:schemeClr val="bg2">
                  <a:lumMod val="50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74" name="直線矢印コネクタ 73"/>
            <p:cNvCxnSpPr/>
            <p:nvPr/>
          </p:nvCxnSpPr>
          <p:spPr>
            <a:xfrm flipV="1">
              <a:off x="6246819" y="6071052"/>
              <a:ext cx="0" cy="862670"/>
            </a:xfrm>
            <a:prstGeom prst="straightConnector1">
              <a:avLst/>
            </a:prstGeom>
            <a:ln w="47625">
              <a:solidFill>
                <a:schemeClr val="bg2">
                  <a:lumMod val="50000"/>
                </a:schemeClr>
              </a:solidFill>
              <a:prstDash val="sysDot"/>
              <a:tailEnd type="none"/>
            </a:ln>
          </p:spPr>
          <p:style>
            <a:lnRef idx="2">
              <a:schemeClr val="accent5"/>
            </a:lnRef>
            <a:fillRef idx="0">
              <a:schemeClr val="accent5"/>
            </a:fillRef>
            <a:effectRef idx="1">
              <a:schemeClr val="accent5"/>
            </a:effectRef>
            <a:fontRef idx="minor">
              <a:schemeClr val="tx1"/>
            </a:fontRef>
          </p:style>
        </p:cxnSp>
        <p:cxnSp>
          <p:nvCxnSpPr>
            <p:cNvPr id="77" name="直線矢印コネクタ 76"/>
            <p:cNvCxnSpPr/>
            <p:nvPr/>
          </p:nvCxnSpPr>
          <p:spPr>
            <a:xfrm flipH="1">
              <a:off x="6250978" y="6899349"/>
              <a:ext cx="607360" cy="0"/>
            </a:xfrm>
            <a:prstGeom prst="straightConnector1">
              <a:avLst/>
            </a:prstGeom>
            <a:ln w="50800">
              <a:solidFill>
                <a:schemeClr val="bg2">
                  <a:lumMod val="50000"/>
                </a:schemeClr>
              </a:solidFill>
              <a:prstDash val="sysDot"/>
              <a:headEnd type="triangle"/>
              <a:tailEnd type="none"/>
            </a:ln>
          </p:spPr>
          <p:style>
            <a:lnRef idx="2">
              <a:schemeClr val="accent5"/>
            </a:lnRef>
            <a:fillRef idx="0">
              <a:schemeClr val="accent5"/>
            </a:fillRef>
            <a:effectRef idx="1">
              <a:schemeClr val="accent5"/>
            </a:effectRef>
            <a:fontRef idx="minor">
              <a:schemeClr val="tx1"/>
            </a:fontRef>
          </p:style>
        </p:cxnSp>
      </p:grpSp>
      <p:cxnSp>
        <p:nvCxnSpPr>
          <p:cNvPr id="56" name="直線矢印コネクタ 55"/>
          <p:cNvCxnSpPr/>
          <p:nvPr/>
        </p:nvCxnSpPr>
        <p:spPr>
          <a:xfrm flipV="1">
            <a:off x="5673929" y="2919894"/>
            <a:ext cx="3753214" cy="19801"/>
          </a:xfrm>
          <a:prstGeom prst="straightConnector1">
            <a:avLst/>
          </a:prstGeom>
          <a:ln w="69850">
            <a:solidFill>
              <a:srgbClr val="FFC000"/>
            </a:solidFill>
            <a:tailEnd type="triangle"/>
          </a:ln>
        </p:spPr>
        <p:style>
          <a:lnRef idx="2">
            <a:schemeClr val="accent5"/>
          </a:lnRef>
          <a:fillRef idx="0">
            <a:schemeClr val="accent5"/>
          </a:fillRef>
          <a:effectRef idx="1">
            <a:schemeClr val="accent5"/>
          </a:effectRef>
          <a:fontRef idx="minor">
            <a:schemeClr val="tx1"/>
          </a:fontRef>
        </p:style>
      </p:cxnSp>
      <p:grpSp>
        <p:nvGrpSpPr>
          <p:cNvPr id="155" name="グループ化 154"/>
          <p:cNvGrpSpPr/>
          <p:nvPr/>
        </p:nvGrpSpPr>
        <p:grpSpPr>
          <a:xfrm>
            <a:off x="3544689" y="4354524"/>
            <a:ext cx="5721759" cy="2010548"/>
            <a:chOff x="3965645" y="4302769"/>
            <a:chExt cx="5784287" cy="2245720"/>
          </a:xfrm>
        </p:grpSpPr>
        <p:cxnSp>
          <p:nvCxnSpPr>
            <p:cNvPr id="52" name="直線矢印コネクタ 51"/>
            <p:cNvCxnSpPr/>
            <p:nvPr/>
          </p:nvCxnSpPr>
          <p:spPr>
            <a:xfrm>
              <a:off x="3965645" y="4351122"/>
              <a:ext cx="5784287" cy="0"/>
            </a:xfrm>
            <a:prstGeom prst="straightConnector1">
              <a:avLst/>
            </a:prstGeom>
            <a:ln w="69850">
              <a:solidFill>
                <a:schemeClr val="accent6">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152" name="直線矢印コネクタ 151"/>
            <p:cNvCxnSpPr/>
            <p:nvPr/>
          </p:nvCxnSpPr>
          <p:spPr>
            <a:xfrm flipV="1">
              <a:off x="8695064" y="4302769"/>
              <a:ext cx="15978" cy="2245720"/>
            </a:xfrm>
            <a:prstGeom prst="straightConnector1">
              <a:avLst/>
            </a:prstGeom>
            <a:ln w="41275">
              <a:solidFill>
                <a:schemeClr val="accent6">
                  <a:lumMod val="75000"/>
                </a:schemeClr>
              </a:solidFill>
              <a:prstDash val="sysDot"/>
              <a:headEnd type="triangle"/>
              <a:tailEnd type="none"/>
            </a:ln>
          </p:spPr>
          <p:style>
            <a:lnRef idx="2">
              <a:schemeClr val="accent5"/>
            </a:lnRef>
            <a:fillRef idx="0">
              <a:schemeClr val="accent5"/>
            </a:fillRef>
            <a:effectRef idx="1">
              <a:schemeClr val="accent5"/>
            </a:effectRef>
            <a:fontRef idx="minor">
              <a:schemeClr val="tx1"/>
            </a:fontRef>
          </p:style>
        </p:cxnSp>
      </p:grpSp>
      <p:cxnSp>
        <p:nvCxnSpPr>
          <p:cNvPr id="158" name="直線コネクタ 157"/>
          <p:cNvCxnSpPr/>
          <p:nvPr/>
        </p:nvCxnSpPr>
        <p:spPr>
          <a:xfrm>
            <a:off x="33735" y="6103044"/>
            <a:ext cx="9342063" cy="0"/>
          </a:xfrm>
          <a:prstGeom prst="line">
            <a:avLst/>
          </a:prstGeom>
          <a:ln/>
        </p:spPr>
        <p:style>
          <a:lnRef idx="1">
            <a:schemeClr val="dk1"/>
          </a:lnRef>
          <a:fillRef idx="0">
            <a:schemeClr val="dk1"/>
          </a:fillRef>
          <a:effectRef idx="0">
            <a:schemeClr val="dk1"/>
          </a:effectRef>
          <a:fontRef idx="minor">
            <a:schemeClr val="tx1"/>
          </a:fontRef>
        </p:style>
      </p:cxnSp>
      <p:sp>
        <p:nvSpPr>
          <p:cNvPr id="168" name="テキスト ボックス 167"/>
          <p:cNvSpPr txBox="1"/>
          <p:nvPr/>
        </p:nvSpPr>
        <p:spPr>
          <a:xfrm>
            <a:off x="-10224" y="1730943"/>
            <a:ext cx="625877" cy="3240836"/>
          </a:xfrm>
          <a:prstGeom prst="rect">
            <a:avLst/>
          </a:prstGeom>
          <a:noFill/>
        </p:spPr>
        <p:txBody>
          <a:bodyPr vert="eaVert" wrap="square" rtlCol="0">
            <a:spAutoFit/>
          </a:bodyPr>
          <a:lstStyle/>
          <a:p>
            <a:pPr algn="dist" defTabSz="936163" fontAlgn="auto">
              <a:spcBef>
                <a:spcPts val="0"/>
              </a:spcBef>
              <a:spcAft>
                <a:spcPts val="0"/>
              </a:spcAft>
              <a:defRPr/>
            </a:pPr>
            <a:r>
              <a:rPr lang="en-US" altLang="ja-JP" sz="2867" b="1" dirty="0">
                <a:solidFill>
                  <a:prstClr val="black"/>
                </a:solidFill>
                <a:latin typeface="游ゴシック" panose="020F0502020204030204"/>
                <a:ea typeface="游ゴシック" panose="020B0400000000000000" pitchFamily="50" charset="-128"/>
              </a:rPr>
              <a:t>ISM</a:t>
            </a:r>
          </a:p>
        </p:txBody>
      </p:sp>
      <p:sp>
        <p:nvSpPr>
          <p:cNvPr id="169" name="テキスト ボックス 168"/>
          <p:cNvSpPr txBox="1"/>
          <p:nvPr/>
        </p:nvSpPr>
        <p:spPr>
          <a:xfrm>
            <a:off x="33735" y="6177374"/>
            <a:ext cx="562783" cy="861774"/>
          </a:xfrm>
          <a:prstGeom prst="rect">
            <a:avLst/>
          </a:prstGeom>
          <a:noFill/>
        </p:spPr>
        <p:txBody>
          <a:bodyPr vert="eaVert" wrap="none" rtlCol="0">
            <a:spAutoFit/>
          </a:bodyPr>
          <a:lstStyle/>
          <a:p>
            <a:pPr algn="l" defTabSz="936163" fontAlgn="auto">
              <a:spcBef>
                <a:spcPts val="0"/>
              </a:spcBef>
              <a:spcAft>
                <a:spcPts val="0"/>
              </a:spcAft>
              <a:defRPr/>
            </a:pPr>
            <a:r>
              <a:rPr lang="en-US" altLang="ja-JP" sz="2457" b="1" dirty="0">
                <a:solidFill>
                  <a:prstClr val="black"/>
                </a:solidFill>
                <a:latin typeface="游ゴシック" panose="020F0502020204030204"/>
                <a:ea typeface="游ゴシック" panose="020B0400000000000000" pitchFamily="50" charset="-128"/>
              </a:rPr>
              <a:t>ROIS</a:t>
            </a:r>
          </a:p>
        </p:txBody>
      </p:sp>
      <p:cxnSp>
        <p:nvCxnSpPr>
          <p:cNvPr id="174" name="直線矢印コネクタ 173"/>
          <p:cNvCxnSpPr/>
          <p:nvPr/>
        </p:nvCxnSpPr>
        <p:spPr>
          <a:xfrm>
            <a:off x="8811658" y="6625791"/>
            <a:ext cx="729217" cy="0"/>
          </a:xfrm>
          <a:prstGeom prst="straightConnector1">
            <a:avLst/>
          </a:prstGeom>
          <a:ln w="69850">
            <a:solidFill>
              <a:schemeClr val="bg2">
                <a:lumMod val="50000"/>
              </a:schemeClr>
            </a:solidFill>
            <a:tailEnd type="triangle"/>
          </a:ln>
        </p:spPr>
        <p:style>
          <a:lnRef idx="2">
            <a:schemeClr val="accent5"/>
          </a:lnRef>
          <a:fillRef idx="0">
            <a:schemeClr val="accent5"/>
          </a:fillRef>
          <a:effectRef idx="1">
            <a:schemeClr val="accent5"/>
          </a:effectRef>
          <a:fontRef idx="minor">
            <a:schemeClr val="tx1"/>
          </a:fontRef>
        </p:style>
      </p:cxnSp>
      <p:grpSp>
        <p:nvGrpSpPr>
          <p:cNvPr id="201" name="グループ化 200"/>
          <p:cNvGrpSpPr/>
          <p:nvPr/>
        </p:nvGrpSpPr>
        <p:grpSpPr>
          <a:xfrm>
            <a:off x="8154813" y="3037736"/>
            <a:ext cx="1260290" cy="1164851"/>
            <a:chOff x="7262331" y="1659948"/>
            <a:chExt cx="1578396" cy="1489261"/>
          </a:xfrm>
        </p:grpSpPr>
        <p:grpSp>
          <p:nvGrpSpPr>
            <p:cNvPr id="202" name="グループ化 201"/>
            <p:cNvGrpSpPr/>
            <p:nvPr/>
          </p:nvGrpSpPr>
          <p:grpSpPr>
            <a:xfrm>
              <a:off x="7262331" y="1659948"/>
              <a:ext cx="1578396" cy="1489261"/>
              <a:chOff x="4958324" y="1926701"/>
              <a:chExt cx="1630011" cy="1706543"/>
            </a:xfrm>
          </p:grpSpPr>
          <p:sp>
            <p:nvSpPr>
              <p:cNvPr id="204" name="楕円 203"/>
              <p:cNvSpPr/>
              <p:nvPr/>
            </p:nvSpPr>
            <p:spPr>
              <a:xfrm>
                <a:off x="4958324" y="1926701"/>
                <a:ext cx="1613085" cy="1706543"/>
              </a:xfrm>
              <a:prstGeom prst="ellipse">
                <a:avLst/>
              </a:prstGeom>
              <a:gradFill>
                <a:gsLst>
                  <a:gs pos="0">
                    <a:srgbClr val="D9F5FF"/>
                  </a:gs>
                  <a:gs pos="46050">
                    <a:srgbClr val="D9F5FF"/>
                  </a:gs>
                  <a:gs pos="100000">
                    <a:schemeClr val="bg1"/>
                  </a:gs>
                </a:gsLst>
              </a:gradFill>
              <a:ln w="15875">
                <a:solidFill>
                  <a:srgbClr val="00B0F0"/>
                </a:solidFill>
              </a:ln>
            </p:spPr>
            <p:style>
              <a:lnRef idx="0">
                <a:schemeClr val="accent4"/>
              </a:lnRef>
              <a:fillRef idx="3">
                <a:schemeClr val="accent4"/>
              </a:fillRef>
              <a:effectRef idx="3">
                <a:schemeClr val="accent4"/>
              </a:effectRef>
              <a:fontRef idx="minor">
                <a:schemeClr val="lt1"/>
              </a:fontRef>
            </p:style>
            <p:txBody>
              <a:bodyPr wrap="none" anchor="t"/>
              <a:lstStyle/>
              <a:p>
                <a:pPr algn="ctr" defTabSz="936163" eaLnBrk="0" fontAlgn="auto" hangingPunct="0">
                  <a:spcBef>
                    <a:spcPts val="0"/>
                  </a:spcBef>
                  <a:spcAft>
                    <a:spcPts val="0"/>
                  </a:spcAft>
                  <a:defRPr/>
                </a:pPr>
                <a:endParaRPr lang="ja-JP" altLang="en-US" sz="1075" b="1">
                  <a:solidFill>
                    <a:prstClr val="black"/>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205" name="テキスト ボックス 204"/>
              <p:cNvSpPr txBox="1"/>
              <p:nvPr/>
            </p:nvSpPr>
            <p:spPr>
              <a:xfrm>
                <a:off x="4970670" y="2114697"/>
                <a:ext cx="1617665" cy="734987"/>
              </a:xfrm>
              <a:prstGeom prst="rect">
                <a:avLst/>
              </a:prstGeom>
              <a:noFill/>
            </p:spPr>
            <p:txBody>
              <a:bodyPr wrap="square" rtlCol="0">
                <a:spAutoFit/>
              </a:bodyPr>
              <a:lstStyle>
                <a:defPPr>
                  <a:defRPr lang="ja-JP"/>
                </a:defPPr>
                <a:lvl1pPr algn="ctr">
                  <a:defRPr sz="1400" b="1">
                    <a:ln w="0"/>
                    <a:solidFill>
                      <a:schemeClr val="tx1"/>
                    </a:solidFill>
                    <a:effectLst>
                      <a:outerShdw blurRad="38100" dist="19050" dir="2700000" algn="tl" rotWithShape="0">
                        <a:schemeClr val="dk1">
                          <a:alpha val="4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36163" fontAlgn="auto">
                  <a:spcBef>
                    <a:spcPts val="0"/>
                  </a:spcBef>
                  <a:spcAft>
                    <a:spcPts val="0"/>
                  </a:spcAft>
                  <a:defRPr/>
                </a:pPr>
                <a:r>
                  <a:rPr lang="en-US" altLang="ja-JP" sz="1433" dirty="0">
                    <a:solidFill>
                      <a:srgbClr val="0000FF"/>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New </a:t>
                </a:r>
              </a:p>
              <a:p>
                <a:pPr defTabSz="936163" fontAlgn="auto">
                  <a:spcBef>
                    <a:spcPts val="0"/>
                  </a:spcBef>
                  <a:spcAft>
                    <a:spcPts val="0"/>
                  </a:spcAft>
                  <a:defRPr/>
                </a:pPr>
                <a:r>
                  <a:rPr lang="en-US" altLang="ja-JP" sz="1433" dirty="0">
                    <a:solidFill>
                      <a:srgbClr val="0000FF"/>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rPr>
                  <a:t>NOE</a:t>
                </a:r>
                <a:endParaRPr lang="ja-JP" altLang="en-US" sz="1433" dirty="0">
                  <a:solidFill>
                    <a:srgbClr val="0000FF"/>
                  </a:solidFill>
                  <a:effectLst>
                    <a:outerShdw blurRad="38100" dist="19050" dir="2700000" algn="tl" rotWithShape="0">
                      <a:prstClr val="black">
                        <a:alpha val="40000"/>
                      </a:prstClr>
                    </a:outerShdw>
                  </a:effectLst>
                  <a:latin typeface="游ゴシック" panose="020F0502020204030204"/>
                  <a:ea typeface="游ゴシック" panose="020B0400000000000000" pitchFamily="50" charset="-128"/>
                </a:endParaRPr>
              </a:p>
            </p:txBody>
          </p:sp>
        </p:grpSp>
        <p:sp>
          <p:nvSpPr>
            <p:cNvPr id="203" name="角丸四角形 202"/>
            <p:cNvSpPr/>
            <p:nvPr/>
          </p:nvSpPr>
          <p:spPr>
            <a:xfrm>
              <a:off x="7455996" y="2432946"/>
              <a:ext cx="1203022" cy="524457"/>
            </a:xfrm>
            <a:prstGeom prst="roundRect">
              <a:avLst/>
            </a:prstGeom>
            <a:solidFill>
              <a:schemeClr val="bg1"/>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936163" fontAlgn="auto">
                <a:spcBef>
                  <a:spcPts val="0"/>
                </a:spcBef>
                <a:spcAft>
                  <a:spcPts val="0"/>
                </a:spcAft>
                <a:defRPr/>
              </a:pPr>
              <a:r>
                <a:rPr lang="en-US" altLang="ja-JP" sz="921" b="1" dirty="0">
                  <a:solidFill>
                    <a:srgbClr val="0000FF"/>
                  </a:solidFill>
                  <a:latin typeface="游ゴシック" panose="020F0502020204030204"/>
                  <a:ea typeface="游ゴシック" panose="020B0400000000000000" pitchFamily="50" charset="-128"/>
                </a:rPr>
                <a:t>New Special Unit for new NOE</a:t>
              </a:r>
              <a:endParaRPr lang="ja-JP" altLang="en-US" sz="819" b="1" dirty="0">
                <a:solidFill>
                  <a:srgbClr val="0000FF"/>
                </a:solidFill>
                <a:latin typeface="游ゴシック" panose="020F0502020204030204"/>
                <a:ea typeface="游ゴシック" panose="020B0400000000000000" pitchFamily="50" charset="-128"/>
              </a:endParaRPr>
            </a:p>
          </p:txBody>
        </p:sp>
      </p:grpSp>
      <p:grpSp>
        <p:nvGrpSpPr>
          <p:cNvPr id="217" name="グループ化 216"/>
          <p:cNvGrpSpPr/>
          <p:nvPr/>
        </p:nvGrpSpPr>
        <p:grpSpPr>
          <a:xfrm>
            <a:off x="4026629" y="2150953"/>
            <a:ext cx="4462012" cy="1048298"/>
            <a:chOff x="3849572" y="2213056"/>
            <a:chExt cx="4331411" cy="1099147"/>
          </a:xfrm>
        </p:grpSpPr>
        <p:cxnSp>
          <p:nvCxnSpPr>
            <p:cNvPr id="198" name="直線矢印コネクタ 197"/>
            <p:cNvCxnSpPr/>
            <p:nvPr/>
          </p:nvCxnSpPr>
          <p:spPr>
            <a:xfrm>
              <a:off x="3849572" y="2213056"/>
              <a:ext cx="2256751" cy="0"/>
            </a:xfrm>
            <a:prstGeom prst="straightConnector1">
              <a:avLst/>
            </a:prstGeom>
            <a:ln w="41275">
              <a:prstDash val="sysDot"/>
              <a:tailEnd type="none"/>
            </a:ln>
          </p:spPr>
          <p:style>
            <a:lnRef idx="2">
              <a:schemeClr val="accent5"/>
            </a:lnRef>
            <a:fillRef idx="0">
              <a:schemeClr val="accent5"/>
            </a:fillRef>
            <a:effectRef idx="1">
              <a:schemeClr val="accent5"/>
            </a:effectRef>
            <a:fontRef idx="minor">
              <a:schemeClr val="tx1"/>
            </a:fontRef>
          </p:style>
        </p:cxnSp>
        <p:cxnSp>
          <p:nvCxnSpPr>
            <p:cNvPr id="207" name="直線矢印コネクタ 206"/>
            <p:cNvCxnSpPr/>
            <p:nvPr/>
          </p:nvCxnSpPr>
          <p:spPr>
            <a:xfrm flipV="1">
              <a:off x="6066040" y="2223482"/>
              <a:ext cx="0" cy="1088721"/>
            </a:xfrm>
            <a:prstGeom prst="straightConnector1">
              <a:avLst/>
            </a:prstGeom>
            <a:ln w="41275">
              <a:prstDash val="sysDot"/>
              <a:tailEnd type="none"/>
            </a:ln>
          </p:spPr>
          <p:style>
            <a:lnRef idx="2">
              <a:schemeClr val="accent5"/>
            </a:lnRef>
            <a:fillRef idx="0">
              <a:schemeClr val="accent5"/>
            </a:fillRef>
            <a:effectRef idx="1">
              <a:schemeClr val="accent5"/>
            </a:effectRef>
            <a:fontRef idx="minor">
              <a:schemeClr val="tx1"/>
            </a:fontRef>
          </p:style>
        </p:cxnSp>
        <p:cxnSp>
          <p:nvCxnSpPr>
            <p:cNvPr id="209" name="直線矢印コネクタ 208"/>
            <p:cNvCxnSpPr/>
            <p:nvPr/>
          </p:nvCxnSpPr>
          <p:spPr>
            <a:xfrm>
              <a:off x="6034534" y="3280538"/>
              <a:ext cx="2146449" cy="0"/>
            </a:xfrm>
            <a:prstGeom prst="straightConnector1">
              <a:avLst/>
            </a:prstGeom>
            <a:ln w="41275">
              <a:prstDash val="sysDot"/>
              <a:tailEnd type="triangle"/>
            </a:ln>
          </p:spPr>
          <p:style>
            <a:lnRef idx="2">
              <a:schemeClr val="accent5"/>
            </a:lnRef>
            <a:fillRef idx="0">
              <a:schemeClr val="accent5"/>
            </a:fillRef>
            <a:effectRef idx="1">
              <a:schemeClr val="accent5"/>
            </a:effectRef>
            <a:fontRef idx="minor">
              <a:schemeClr val="tx1"/>
            </a:fontRef>
          </p:style>
        </p:cxnSp>
      </p:grpSp>
      <p:grpSp>
        <p:nvGrpSpPr>
          <p:cNvPr id="220" name="グループ化 219"/>
          <p:cNvGrpSpPr/>
          <p:nvPr/>
        </p:nvGrpSpPr>
        <p:grpSpPr>
          <a:xfrm>
            <a:off x="6416186" y="3360629"/>
            <a:ext cx="2019195" cy="1087812"/>
            <a:chOff x="7240081" y="3464528"/>
            <a:chExt cx="725842" cy="336643"/>
          </a:xfrm>
        </p:grpSpPr>
        <p:cxnSp>
          <p:nvCxnSpPr>
            <p:cNvPr id="188" name="直線矢印コネクタ 187"/>
            <p:cNvCxnSpPr/>
            <p:nvPr/>
          </p:nvCxnSpPr>
          <p:spPr>
            <a:xfrm flipV="1">
              <a:off x="7241393" y="3464528"/>
              <a:ext cx="0" cy="336643"/>
            </a:xfrm>
            <a:prstGeom prst="straightConnector1">
              <a:avLst/>
            </a:prstGeom>
            <a:ln w="28575">
              <a:solidFill>
                <a:schemeClr val="accent6">
                  <a:lumMod val="75000"/>
                </a:schemeClr>
              </a:solidFill>
              <a:prstDash val="sysDot"/>
              <a:tailEnd type="none"/>
            </a:ln>
          </p:spPr>
          <p:style>
            <a:lnRef idx="2">
              <a:schemeClr val="accent5"/>
            </a:lnRef>
            <a:fillRef idx="0">
              <a:schemeClr val="accent5"/>
            </a:fillRef>
            <a:effectRef idx="1">
              <a:schemeClr val="accent5"/>
            </a:effectRef>
            <a:fontRef idx="minor">
              <a:schemeClr val="tx1"/>
            </a:fontRef>
          </p:style>
        </p:cxnSp>
        <p:cxnSp>
          <p:nvCxnSpPr>
            <p:cNvPr id="213" name="直線矢印コネクタ 212"/>
            <p:cNvCxnSpPr/>
            <p:nvPr/>
          </p:nvCxnSpPr>
          <p:spPr>
            <a:xfrm>
              <a:off x="7240081" y="3482588"/>
              <a:ext cx="725842" cy="0"/>
            </a:xfrm>
            <a:prstGeom prst="straightConnector1">
              <a:avLst/>
            </a:prstGeom>
            <a:ln w="28575">
              <a:solidFill>
                <a:schemeClr val="accent6">
                  <a:lumMod val="75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grpSp>
      <p:grpSp>
        <p:nvGrpSpPr>
          <p:cNvPr id="221" name="グループ化 220"/>
          <p:cNvGrpSpPr/>
          <p:nvPr/>
        </p:nvGrpSpPr>
        <p:grpSpPr>
          <a:xfrm>
            <a:off x="7545725" y="3020322"/>
            <a:ext cx="928252" cy="620702"/>
            <a:chOff x="6355630" y="3321418"/>
            <a:chExt cx="581580" cy="2216788"/>
          </a:xfrm>
        </p:grpSpPr>
        <p:cxnSp>
          <p:nvCxnSpPr>
            <p:cNvPr id="222" name="直線矢印コネクタ 221"/>
            <p:cNvCxnSpPr/>
            <p:nvPr/>
          </p:nvCxnSpPr>
          <p:spPr>
            <a:xfrm>
              <a:off x="6373586" y="3321418"/>
              <a:ext cx="0" cy="2109303"/>
            </a:xfrm>
            <a:prstGeom prst="straightConnector1">
              <a:avLst/>
            </a:prstGeom>
            <a:ln w="34925">
              <a:solidFill>
                <a:srgbClr val="FFC000"/>
              </a:solidFill>
              <a:prstDash val="sysDot"/>
              <a:tailEnd type="none"/>
            </a:ln>
          </p:spPr>
          <p:style>
            <a:lnRef idx="2">
              <a:schemeClr val="accent5"/>
            </a:lnRef>
            <a:fillRef idx="0">
              <a:schemeClr val="accent5"/>
            </a:fillRef>
            <a:effectRef idx="1">
              <a:schemeClr val="accent5"/>
            </a:effectRef>
            <a:fontRef idx="minor">
              <a:schemeClr val="tx1"/>
            </a:fontRef>
          </p:style>
        </p:cxnSp>
        <p:cxnSp>
          <p:nvCxnSpPr>
            <p:cNvPr id="223" name="直線矢印コネクタ 222"/>
            <p:cNvCxnSpPr/>
            <p:nvPr/>
          </p:nvCxnSpPr>
          <p:spPr>
            <a:xfrm>
              <a:off x="6355630" y="5538206"/>
              <a:ext cx="581580" cy="0"/>
            </a:xfrm>
            <a:prstGeom prst="straightConnector1">
              <a:avLst/>
            </a:prstGeom>
            <a:ln w="34925">
              <a:solidFill>
                <a:srgbClr val="FFC000"/>
              </a:solidFill>
              <a:prstDash val="sysDot"/>
              <a:tailEnd type="triangle"/>
            </a:ln>
          </p:spPr>
          <p:style>
            <a:lnRef idx="2">
              <a:schemeClr val="accent5"/>
            </a:lnRef>
            <a:fillRef idx="0">
              <a:schemeClr val="accent5"/>
            </a:fillRef>
            <a:effectRef idx="1">
              <a:schemeClr val="accent5"/>
            </a:effectRef>
            <a:fontRef idx="minor">
              <a:schemeClr val="tx1"/>
            </a:fontRef>
          </p:style>
        </p:cxnSp>
      </p:grpSp>
      <p:grpSp>
        <p:nvGrpSpPr>
          <p:cNvPr id="138" name="グループ化 137"/>
          <p:cNvGrpSpPr/>
          <p:nvPr/>
        </p:nvGrpSpPr>
        <p:grpSpPr>
          <a:xfrm>
            <a:off x="5653484" y="4036534"/>
            <a:ext cx="238824" cy="935244"/>
            <a:chOff x="5577712" y="3585792"/>
            <a:chExt cx="690084" cy="1653552"/>
          </a:xfrm>
        </p:grpSpPr>
        <p:cxnSp>
          <p:nvCxnSpPr>
            <p:cNvPr id="139" name="直線矢印コネクタ 138"/>
            <p:cNvCxnSpPr/>
            <p:nvPr/>
          </p:nvCxnSpPr>
          <p:spPr>
            <a:xfrm flipV="1">
              <a:off x="6267796" y="3585792"/>
              <a:ext cx="0" cy="1653552"/>
            </a:xfrm>
            <a:prstGeom prst="straightConnector1">
              <a:avLst/>
            </a:prstGeom>
            <a:ln w="28575">
              <a:solidFill>
                <a:srgbClr val="7030A0"/>
              </a:solidFill>
              <a:prstDash val="sysDot"/>
              <a:headEnd type="none"/>
              <a:tailEnd type="triangle"/>
            </a:ln>
          </p:spPr>
          <p:style>
            <a:lnRef idx="2">
              <a:schemeClr val="accent5"/>
            </a:lnRef>
            <a:fillRef idx="0">
              <a:schemeClr val="accent5"/>
            </a:fillRef>
            <a:effectRef idx="1">
              <a:schemeClr val="accent5"/>
            </a:effectRef>
            <a:fontRef idx="minor">
              <a:schemeClr val="tx1"/>
            </a:fontRef>
          </p:style>
        </p:cxnSp>
        <p:cxnSp>
          <p:nvCxnSpPr>
            <p:cNvPr id="140" name="直線矢印コネクタ 139"/>
            <p:cNvCxnSpPr/>
            <p:nvPr/>
          </p:nvCxnSpPr>
          <p:spPr>
            <a:xfrm flipV="1">
              <a:off x="5577712" y="5212364"/>
              <a:ext cx="690084" cy="1"/>
            </a:xfrm>
            <a:prstGeom prst="straightConnector1">
              <a:avLst/>
            </a:prstGeom>
            <a:ln w="28575">
              <a:solidFill>
                <a:srgbClr val="7030A0"/>
              </a:solidFill>
              <a:prstDash val="sysDot"/>
              <a:tailEnd type="none"/>
            </a:ln>
          </p:spPr>
          <p:style>
            <a:lnRef idx="2">
              <a:schemeClr val="accent5"/>
            </a:lnRef>
            <a:fillRef idx="0">
              <a:schemeClr val="accent5"/>
            </a:fillRef>
            <a:effectRef idx="1">
              <a:schemeClr val="accent5"/>
            </a:effectRef>
            <a:fontRef idx="minor">
              <a:schemeClr val="tx1"/>
            </a:fontRef>
          </p:style>
        </p:cxnSp>
      </p:grpSp>
      <p:grpSp>
        <p:nvGrpSpPr>
          <p:cNvPr id="103" name="グループ化 102"/>
          <p:cNvGrpSpPr/>
          <p:nvPr/>
        </p:nvGrpSpPr>
        <p:grpSpPr>
          <a:xfrm>
            <a:off x="5603083" y="3037737"/>
            <a:ext cx="391489" cy="2037601"/>
            <a:chOff x="5599439" y="3566996"/>
            <a:chExt cx="690084" cy="1653553"/>
          </a:xfrm>
        </p:grpSpPr>
        <p:cxnSp>
          <p:nvCxnSpPr>
            <p:cNvPr id="104" name="直線矢印コネクタ 103"/>
            <p:cNvCxnSpPr/>
            <p:nvPr/>
          </p:nvCxnSpPr>
          <p:spPr>
            <a:xfrm flipV="1">
              <a:off x="6289523" y="3566996"/>
              <a:ext cx="0" cy="1653552"/>
            </a:xfrm>
            <a:prstGeom prst="straightConnector1">
              <a:avLst/>
            </a:prstGeom>
            <a:ln w="28575">
              <a:solidFill>
                <a:srgbClr val="7030A0"/>
              </a:solidFill>
              <a:prstDash val="sysDot"/>
              <a:headEnd type="none"/>
              <a:tailEnd type="triangle"/>
            </a:ln>
          </p:spPr>
          <p:style>
            <a:lnRef idx="2">
              <a:schemeClr val="accent5"/>
            </a:lnRef>
            <a:fillRef idx="0">
              <a:schemeClr val="accent5"/>
            </a:fillRef>
            <a:effectRef idx="1">
              <a:schemeClr val="accent5"/>
            </a:effectRef>
            <a:fontRef idx="minor">
              <a:schemeClr val="tx1"/>
            </a:fontRef>
          </p:style>
        </p:cxnSp>
        <p:cxnSp>
          <p:nvCxnSpPr>
            <p:cNvPr id="105" name="直線矢印コネクタ 104"/>
            <p:cNvCxnSpPr/>
            <p:nvPr/>
          </p:nvCxnSpPr>
          <p:spPr>
            <a:xfrm flipV="1">
              <a:off x="5599439" y="5220548"/>
              <a:ext cx="690084" cy="1"/>
            </a:xfrm>
            <a:prstGeom prst="straightConnector1">
              <a:avLst/>
            </a:prstGeom>
            <a:ln w="28575">
              <a:solidFill>
                <a:srgbClr val="7030A0"/>
              </a:solidFill>
              <a:prstDash val="sysDot"/>
              <a:tailEnd type="none"/>
            </a:ln>
          </p:spPr>
          <p:style>
            <a:lnRef idx="2">
              <a:schemeClr val="accent5"/>
            </a:lnRef>
            <a:fillRef idx="0">
              <a:schemeClr val="accent5"/>
            </a:fillRef>
            <a:effectRef idx="1">
              <a:schemeClr val="accent5"/>
            </a:effectRef>
            <a:fontRef idx="minor">
              <a:schemeClr val="tx1"/>
            </a:fontRef>
          </p:style>
        </p:cxnSp>
      </p:grpSp>
      <p:grpSp>
        <p:nvGrpSpPr>
          <p:cNvPr id="90" name="グループ化 89"/>
          <p:cNvGrpSpPr/>
          <p:nvPr/>
        </p:nvGrpSpPr>
        <p:grpSpPr>
          <a:xfrm>
            <a:off x="6437014" y="1484242"/>
            <a:ext cx="614450" cy="872104"/>
            <a:chOff x="6234533" y="1610140"/>
            <a:chExt cx="1181456" cy="635516"/>
          </a:xfrm>
        </p:grpSpPr>
        <p:cxnSp>
          <p:nvCxnSpPr>
            <p:cNvPr id="82" name="直線矢印コネクタ 81"/>
            <p:cNvCxnSpPr/>
            <p:nvPr/>
          </p:nvCxnSpPr>
          <p:spPr>
            <a:xfrm>
              <a:off x="6267796" y="1610140"/>
              <a:ext cx="0" cy="607495"/>
            </a:xfrm>
            <a:prstGeom prst="straightConnector1">
              <a:avLst/>
            </a:prstGeom>
            <a:ln w="69850">
              <a:prstDash val="sysDot"/>
              <a:tailEnd type="none"/>
            </a:ln>
          </p:spPr>
          <p:style>
            <a:lnRef idx="2">
              <a:schemeClr val="accent5"/>
            </a:lnRef>
            <a:fillRef idx="0">
              <a:schemeClr val="accent5"/>
            </a:fillRef>
            <a:effectRef idx="1">
              <a:schemeClr val="accent5"/>
            </a:effectRef>
            <a:fontRef idx="minor">
              <a:schemeClr val="tx1"/>
            </a:fontRef>
          </p:style>
        </p:cxnSp>
        <p:cxnSp>
          <p:nvCxnSpPr>
            <p:cNvPr id="88" name="直線矢印コネクタ 87"/>
            <p:cNvCxnSpPr/>
            <p:nvPr/>
          </p:nvCxnSpPr>
          <p:spPr>
            <a:xfrm>
              <a:off x="6234533" y="2245656"/>
              <a:ext cx="1181456" cy="0"/>
            </a:xfrm>
            <a:prstGeom prst="straightConnector1">
              <a:avLst/>
            </a:prstGeom>
            <a:ln w="69850">
              <a:prstDash val="sysDot"/>
              <a:tailEnd type="triangle"/>
            </a:ln>
          </p:spPr>
          <p:style>
            <a:lnRef idx="2">
              <a:schemeClr val="accent5"/>
            </a:lnRef>
            <a:fillRef idx="0">
              <a:schemeClr val="accent5"/>
            </a:fillRef>
            <a:effectRef idx="1">
              <a:schemeClr val="accent5"/>
            </a:effectRef>
            <a:fontRef idx="minor">
              <a:schemeClr val="tx1"/>
            </a:fontRef>
          </p:style>
        </p:cxnSp>
      </p:grpSp>
      <p:sp>
        <p:nvSpPr>
          <p:cNvPr id="4" name="正方形/長方形 3"/>
          <p:cNvSpPr/>
          <p:nvPr/>
        </p:nvSpPr>
        <p:spPr>
          <a:xfrm>
            <a:off x="2015965" y="-33005"/>
            <a:ext cx="6331862" cy="533544"/>
          </a:xfrm>
          <a:prstGeom prst="rect">
            <a:avLst/>
          </a:prstGeom>
          <a:noFill/>
        </p:spPr>
        <p:txBody>
          <a:bodyPr wrap="none" rtlCol="0">
            <a:spAutoFit/>
          </a:bodyPr>
          <a:lstStyle/>
          <a:p>
            <a:pPr algn="l" defTabSz="468081" fontAlgn="auto">
              <a:spcBef>
                <a:spcPts val="0"/>
              </a:spcBef>
              <a:spcAft>
                <a:spcPts val="0"/>
              </a:spcAft>
            </a:pPr>
            <a:r>
              <a:rPr lang="en-US" altLang="ja-JP" sz="2867" b="1" dirty="0">
                <a:solidFill>
                  <a:prstClr val="black"/>
                </a:solidFill>
                <a:latin typeface="Times" panose="02020603050405020304" pitchFamily="18" charset="0"/>
                <a:ea typeface="游ゴシック" panose="020B0400000000000000" pitchFamily="50" charset="-128"/>
                <a:cs typeface="Times" panose="02020603050405020304" pitchFamily="18" charset="0"/>
              </a:rPr>
              <a:t>Transition diagram of the NOE Project</a:t>
            </a:r>
            <a:endParaRPr lang="ja-JP" altLang="en-US" sz="2867" b="1" dirty="0">
              <a:solidFill>
                <a:prstClr val="black"/>
              </a:solidFill>
              <a:latin typeface="Times" panose="02020603050405020304" pitchFamily="18" charset="0"/>
              <a:ea typeface="游ゴシック" panose="020B0400000000000000" pitchFamily="50" charset="-128"/>
              <a:cs typeface="Times" panose="02020603050405020304" pitchFamily="18" charset="0"/>
            </a:endParaRPr>
          </a:p>
        </p:txBody>
      </p:sp>
      <p:sp>
        <p:nvSpPr>
          <p:cNvPr id="5" name="スライド番号プレースホルダー 4"/>
          <p:cNvSpPr>
            <a:spLocks noGrp="1"/>
          </p:cNvSpPr>
          <p:nvPr>
            <p:ph type="sldNum" sz="quarter" idx="12"/>
          </p:nvPr>
        </p:nvSpPr>
        <p:spPr/>
        <p:txBody>
          <a:bodyPr/>
          <a:lstStyle/>
          <a:p>
            <a:fld id="{6B6136A8-17E1-4985-B04C-3D7AE4633AF5}" type="slidenum">
              <a:rPr kumimoji="1" lang="ja-JP" altLang="en-US" smtClean="0"/>
              <a:t>14</a:t>
            </a:fld>
            <a:endParaRPr kumimoji="1" lang="ja-JP" altLang="en-US"/>
          </a:p>
        </p:txBody>
      </p:sp>
    </p:spTree>
    <p:extLst>
      <p:ext uri="{BB962C8B-B14F-4D97-AF65-F5344CB8AC3E}">
        <p14:creationId xmlns:p14="http://schemas.microsoft.com/office/powerpoint/2010/main" val="212272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212270" y="3783482"/>
            <a:ext cx="9239176" cy="3119586"/>
          </a:xfrm>
          <a:prstGeom prst="roundRect">
            <a:avLst>
              <a:gd name="adj" fmla="val 4858"/>
            </a:avLst>
          </a:prstGeom>
          <a:solidFill>
            <a:schemeClr val="bg1"/>
          </a:solidFill>
          <a:ln>
            <a:solidFill>
              <a:srgbClr val="CEE834"/>
            </a:solidFill>
          </a:ln>
        </p:spPr>
        <p:style>
          <a:lnRef idx="2">
            <a:schemeClr val="accent1">
              <a:shade val="50000"/>
            </a:schemeClr>
          </a:lnRef>
          <a:fillRef idx="1">
            <a:schemeClr val="accent1"/>
          </a:fillRef>
          <a:effectRef idx="0">
            <a:schemeClr val="accent1"/>
          </a:effectRef>
          <a:fontRef idx="minor">
            <a:schemeClr val="lt1"/>
          </a:fontRef>
        </p:style>
        <p:txBody>
          <a:bodyPr lIns="95014" tIns="47507" rIns="95014" bIns="47507" anchor="ctr"/>
          <a:lstStyle/>
          <a:p>
            <a:pPr algn="ctr" defTabSz="950064">
              <a:defRPr/>
            </a:pPr>
            <a:endParaRPr lang="ja-JP" altLang="en-US" sz="1908">
              <a:solidFill>
                <a:prstClr val="black"/>
              </a:solidFill>
              <a:latin typeface="Times"/>
              <a:cs typeface="Times"/>
            </a:endParaRPr>
          </a:p>
        </p:txBody>
      </p:sp>
      <p:sp>
        <p:nvSpPr>
          <p:cNvPr id="4" name="正方形/長方形 3"/>
          <p:cNvSpPr/>
          <p:nvPr/>
        </p:nvSpPr>
        <p:spPr>
          <a:xfrm>
            <a:off x="0" y="-27800"/>
            <a:ext cx="9540875" cy="873752"/>
          </a:xfrm>
          <a:prstGeom prst="rect">
            <a:avLst/>
          </a:prstGeom>
          <a:solidFill>
            <a:srgbClr val="CEE834"/>
          </a:solidFill>
          <a:ln>
            <a:no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6978">
              <a:defRPr/>
            </a:pPr>
            <a:r>
              <a:rPr lang="en-US" altLang="ja-JP" sz="4018" b="1" dirty="0">
                <a:solidFill>
                  <a:prstClr val="white"/>
                </a:solidFill>
                <a:effectLst>
                  <a:outerShdw blurRad="38100" dist="38100" dir="2700000" algn="tl">
                    <a:srgbClr val="000000"/>
                  </a:outerShdw>
                </a:effectLst>
                <a:latin typeface="Times" charset="0"/>
                <a:ea typeface="HG丸ｺﾞｼｯｸM-PRO" pitchFamily="50" charset="-128"/>
              </a:rPr>
              <a:t>Risk Analysis Research Center</a:t>
            </a:r>
          </a:p>
        </p:txBody>
      </p:sp>
      <p:sp>
        <p:nvSpPr>
          <p:cNvPr id="6148" name="テキスト ボックス 4"/>
          <p:cNvSpPr txBox="1">
            <a:spLocks noChangeArrowheads="1"/>
          </p:cNvSpPr>
          <p:nvPr/>
        </p:nvSpPr>
        <p:spPr bwMode="auto">
          <a:xfrm>
            <a:off x="0" y="766040"/>
            <a:ext cx="9234358" cy="52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94" tIns="45897" rIns="91794" bIns="45897">
            <a:spAutoFit/>
          </a:bodyPr>
          <a:lstStyle>
            <a:lvl1pPr defTabSz="944563"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944563"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r>
              <a:rPr lang="en-US" altLang="ja-JP" sz="1406" dirty="0">
                <a:solidFill>
                  <a:prstClr val="black"/>
                </a:solidFill>
                <a:latin typeface="Times" panose="02020603050405020304" pitchFamily="18" charset="0"/>
              </a:rPr>
              <a:t>  -Aims</a:t>
            </a:r>
            <a:r>
              <a:rPr lang="ja-JP" altLang="en-US" sz="1406" dirty="0">
                <a:solidFill>
                  <a:prstClr val="black"/>
                </a:solidFill>
                <a:latin typeface="Times" panose="02020603050405020304" pitchFamily="18" charset="0"/>
              </a:rPr>
              <a:t> </a:t>
            </a:r>
            <a:r>
              <a:rPr lang="en-US" altLang="ja-JP" sz="1406" dirty="0">
                <a:solidFill>
                  <a:prstClr val="black"/>
                </a:solidFill>
                <a:latin typeface="Times" panose="02020603050405020304" pitchFamily="18" charset="0"/>
              </a:rPr>
              <a:t>of risk analysis research are to develop a system and method for the scientific management of risks </a:t>
            </a:r>
          </a:p>
          <a:p>
            <a:pPr algn="l" eaLnBrk="1" hangingPunct="1"/>
            <a:r>
              <a:rPr lang="en-US" altLang="ja-JP" sz="1406" dirty="0">
                <a:solidFill>
                  <a:prstClr val="black"/>
                </a:solidFill>
                <a:latin typeface="Times" panose="02020603050405020304" pitchFamily="18" charset="0"/>
              </a:rPr>
              <a:t>in various social and natural fields by establishing quantitative risk evaluation methods.</a:t>
            </a:r>
            <a:endParaRPr lang="ja-JP" altLang="en-US" sz="1406" dirty="0">
              <a:solidFill>
                <a:prstClr val="black"/>
              </a:solidFill>
              <a:latin typeface="Times" panose="02020603050405020304" pitchFamily="18" charset="0"/>
            </a:endParaRPr>
          </a:p>
        </p:txBody>
      </p:sp>
      <p:sp>
        <p:nvSpPr>
          <p:cNvPr id="6" name="角丸四角形 5"/>
          <p:cNvSpPr/>
          <p:nvPr/>
        </p:nvSpPr>
        <p:spPr>
          <a:xfrm>
            <a:off x="305109" y="1351359"/>
            <a:ext cx="4066945" cy="2223263"/>
          </a:xfrm>
          <a:prstGeom prst="roundRect">
            <a:avLst>
              <a:gd name="adj" fmla="val 7460"/>
            </a:avLst>
          </a:prstGeom>
          <a:solidFill>
            <a:srgbClr val="CEE834"/>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endParaRPr lang="ja-JP" altLang="en-US" sz="1808">
              <a:solidFill>
                <a:prstClr val="black"/>
              </a:solidFill>
              <a:latin typeface="Times"/>
              <a:cs typeface="Times"/>
            </a:endParaRPr>
          </a:p>
        </p:txBody>
      </p:sp>
      <p:sp>
        <p:nvSpPr>
          <p:cNvPr id="7" name="テキスト ボックス 6"/>
          <p:cNvSpPr txBox="1"/>
          <p:nvPr/>
        </p:nvSpPr>
        <p:spPr>
          <a:xfrm>
            <a:off x="1842184" y="1253843"/>
            <a:ext cx="684312" cy="361785"/>
          </a:xfrm>
          <a:prstGeom prst="rect">
            <a:avLst/>
          </a:prstGeom>
          <a:solidFill>
            <a:schemeClr val="bg1"/>
          </a:solidFill>
          <a:ln>
            <a:solidFill>
              <a:schemeClr val="tx1"/>
            </a:solidFill>
          </a:ln>
        </p:spPr>
        <p:txBody>
          <a:bodyPr wrap="none" lIns="91794" tIns="45897" rIns="91794" bIns="45897">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en-US" altLang="ja-JP" sz="1708" b="1" dirty="0">
                <a:solidFill>
                  <a:prstClr val="black"/>
                </a:solidFill>
                <a:effectLst>
                  <a:outerShdw blurRad="38100" dist="38100" dir="2700000" algn="tl">
                    <a:srgbClr val="C0C0C0"/>
                  </a:outerShdw>
                </a:effectLst>
                <a:latin typeface="Times" charset="0"/>
              </a:rPr>
              <a:t>Aims</a:t>
            </a:r>
            <a:endParaRPr lang="ja-JP" altLang="en-US" sz="1708" b="1" dirty="0">
              <a:solidFill>
                <a:prstClr val="black"/>
              </a:solidFill>
              <a:effectLst>
                <a:outerShdw blurRad="38100" dist="38100" dir="2700000" algn="tl">
                  <a:srgbClr val="C0C0C0"/>
                </a:outerShdw>
              </a:effectLst>
              <a:latin typeface="Times" charset="0"/>
            </a:endParaRPr>
          </a:p>
        </p:txBody>
      </p:sp>
      <p:sp>
        <p:nvSpPr>
          <p:cNvPr id="8" name="角丸四角形 7"/>
          <p:cNvSpPr/>
          <p:nvPr/>
        </p:nvSpPr>
        <p:spPr>
          <a:xfrm>
            <a:off x="4438911" y="1370672"/>
            <a:ext cx="4500753" cy="2232833"/>
          </a:xfrm>
          <a:prstGeom prst="roundRect">
            <a:avLst>
              <a:gd name="adj" fmla="val 6437"/>
            </a:avLst>
          </a:prstGeom>
          <a:solidFill>
            <a:srgbClr val="CEE834"/>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endParaRPr lang="ja-JP" altLang="en-US" sz="1808" dirty="0">
              <a:solidFill>
                <a:prstClr val="black"/>
              </a:solidFill>
              <a:latin typeface="Times"/>
              <a:cs typeface="Times"/>
            </a:endParaRPr>
          </a:p>
        </p:txBody>
      </p:sp>
      <p:sp>
        <p:nvSpPr>
          <p:cNvPr id="9" name="テキスト ボックス 8"/>
          <p:cNvSpPr txBox="1"/>
          <p:nvPr/>
        </p:nvSpPr>
        <p:spPr>
          <a:xfrm>
            <a:off x="6046975" y="1204985"/>
            <a:ext cx="1012749" cy="361813"/>
          </a:xfrm>
          <a:prstGeom prst="rect">
            <a:avLst/>
          </a:prstGeom>
          <a:solidFill>
            <a:schemeClr val="bg1"/>
          </a:solidFill>
          <a:ln>
            <a:solidFill>
              <a:schemeClr val="tx1"/>
            </a:solidFill>
          </a:ln>
        </p:spPr>
        <p:txBody>
          <a:bodyPr lIns="91818" tIns="45910" rIns="91818" bIns="45910">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ctr">
              <a:defRPr/>
            </a:pPr>
            <a:r>
              <a:rPr lang="en-US" altLang="ja-JP" sz="1708" b="1" dirty="0">
                <a:solidFill>
                  <a:prstClr val="black"/>
                </a:solidFill>
                <a:effectLst>
                  <a:outerShdw blurRad="38100" dist="38100" dir="2700000" algn="tl">
                    <a:srgbClr val="C0C0C0"/>
                  </a:outerShdw>
                </a:effectLst>
                <a:latin typeface="Times" charset="0"/>
              </a:rPr>
              <a:t>Projects</a:t>
            </a:r>
            <a:endParaRPr lang="ja-JP" altLang="en-US" sz="1708" b="1" dirty="0">
              <a:solidFill>
                <a:prstClr val="black"/>
              </a:solidFill>
              <a:effectLst>
                <a:outerShdw blurRad="38100" dist="38100" dir="2700000" algn="tl">
                  <a:srgbClr val="C0C0C0"/>
                </a:outerShdw>
              </a:effectLst>
              <a:latin typeface="Times" charset="0"/>
            </a:endParaRPr>
          </a:p>
        </p:txBody>
      </p:sp>
      <p:sp>
        <p:nvSpPr>
          <p:cNvPr id="19464" name="テキスト ボックス 10"/>
          <p:cNvSpPr txBox="1">
            <a:spLocks noChangeArrowheads="1"/>
          </p:cNvSpPr>
          <p:nvPr/>
        </p:nvSpPr>
        <p:spPr bwMode="auto">
          <a:xfrm flipH="1">
            <a:off x="346681" y="1603163"/>
            <a:ext cx="3995176" cy="175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43" tIns="44371" rIns="88743" bIns="44371">
            <a:spAutoFit/>
          </a:bodyPr>
          <a:lstStyle>
            <a:lvl1pPr marL="220663" indent="-220663">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buFont typeface="Calibri" pitchFamily="34" charset="0"/>
              <a:buAutoNum type="arabicPeriod"/>
              <a:defRPr/>
            </a:pPr>
            <a:r>
              <a:rPr lang="en-US" altLang="ja-JP" sz="1055" b="1" dirty="0">
                <a:solidFill>
                  <a:prstClr val="black"/>
                </a:solidFill>
                <a:latin typeface="Times" charset="0"/>
              </a:rPr>
              <a:t>Creating trans-disciplinary methodology for risk evaluation and management in various fields.</a:t>
            </a:r>
          </a:p>
          <a:p>
            <a:pPr algn="l">
              <a:buFont typeface="Calibri" pitchFamily="34" charset="0"/>
              <a:buAutoNum type="arabicPeriod"/>
              <a:defRPr/>
            </a:pPr>
            <a:r>
              <a:rPr lang="en-US" altLang="ja-JP" sz="1055" b="1" dirty="0">
                <a:solidFill>
                  <a:prstClr val="black"/>
                </a:solidFill>
                <a:latin typeface="Times" charset="0"/>
              </a:rPr>
              <a:t>Implementing “risk research network” activity as an NOE (</a:t>
            </a:r>
            <a:r>
              <a:rPr lang="en-US" altLang="ja-JP" sz="1055" b="1" u="sng" dirty="0">
                <a:solidFill>
                  <a:prstClr val="black"/>
                </a:solidFill>
                <a:latin typeface="Times" charset="0"/>
              </a:rPr>
              <a:t>N</a:t>
            </a:r>
            <a:r>
              <a:rPr lang="en-US" altLang="ja-JP" sz="1055" b="1" dirty="0">
                <a:solidFill>
                  <a:prstClr val="black"/>
                </a:solidFill>
                <a:latin typeface="Times" charset="0"/>
              </a:rPr>
              <a:t>etwork </a:t>
            </a:r>
            <a:r>
              <a:rPr lang="en-US" altLang="ja-JP" sz="1055" b="1" u="sng" dirty="0">
                <a:solidFill>
                  <a:prstClr val="black"/>
                </a:solidFill>
                <a:latin typeface="Times" charset="0"/>
              </a:rPr>
              <a:t>O</a:t>
            </a:r>
            <a:r>
              <a:rPr lang="en-US" altLang="ja-JP" sz="1055" b="1" dirty="0">
                <a:solidFill>
                  <a:prstClr val="black"/>
                </a:solidFill>
                <a:latin typeface="Times" charset="0"/>
              </a:rPr>
              <a:t>f </a:t>
            </a:r>
            <a:r>
              <a:rPr lang="en-US" altLang="ja-JP" sz="1055" b="1" u="sng" dirty="0">
                <a:solidFill>
                  <a:prstClr val="black"/>
                </a:solidFill>
                <a:latin typeface="Times" charset="0"/>
              </a:rPr>
              <a:t>E</a:t>
            </a:r>
            <a:r>
              <a:rPr lang="en-US" altLang="ja-JP" sz="1055" b="1" dirty="0">
                <a:solidFill>
                  <a:prstClr val="black"/>
                </a:solidFill>
                <a:latin typeface="Times" charset="0"/>
              </a:rPr>
              <a:t>xcellence) consisting of researchers who support the creation of a new information science to be called “quantitative risk science.”</a:t>
            </a:r>
          </a:p>
          <a:p>
            <a:pPr algn="l">
              <a:buFont typeface="Calibri" pitchFamily="34" charset="0"/>
              <a:buAutoNum type="arabicPeriod"/>
              <a:defRPr/>
            </a:pPr>
            <a:r>
              <a:rPr lang="en-US" altLang="ja-JP" sz="1055" b="1" dirty="0">
                <a:solidFill>
                  <a:prstClr val="black"/>
                </a:solidFill>
                <a:latin typeface="Times" charset="0"/>
              </a:rPr>
              <a:t>Integrating knowledge on risks in various fields as a research center that plays a key role in the information, statistics, and mathematics aspects of risk management in a social environment of increasing uncertainty and complexity.</a:t>
            </a:r>
          </a:p>
        </p:txBody>
      </p:sp>
      <p:sp>
        <p:nvSpPr>
          <p:cNvPr id="12" name="テキスト ボックス 11"/>
          <p:cNvSpPr txBox="1"/>
          <p:nvPr/>
        </p:nvSpPr>
        <p:spPr>
          <a:xfrm>
            <a:off x="3511713" y="1541036"/>
            <a:ext cx="5405050" cy="1713130"/>
          </a:xfrm>
          <a:prstGeom prst="rect">
            <a:avLst/>
          </a:prstGeom>
          <a:noFill/>
        </p:spPr>
        <p:txBody>
          <a:bodyPr lIns="88743" tIns="44371" rIns="88743" bIns="44371">
            <a:spAutoFit/>
          </a:bodyPr>
          <a:lstStyle>
            <a:lvl1pPr marL="342900" indent="-342900"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244600" indent="-3302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lvl="2" algn="l">
              <a:buFont typeface="Calibri" pitchFamily="34" charset="0"/>
              <a:buAutoNum type="arabicPeriod"/>
              <a:defRPr/>
            </a:pPr>
            <a:r>
              <a:rPr lang="en-US" altLang="ja-JP" sz="1055" b="1" dirty="0">
                <a:solidFill>
                  <a:prstClr val="black"/>
                </a:solidFill>
                <a:latin typeface="Times" charset="0"/>
              </a:rPr>
              <a:t>Data-centric risk science foundation development project</a:t>
            </a:r>
          </a:p>
          <a:p>
            <a:pPr lvl="2" algn="l">
              <a:buFont typeface="Calibri" pitchFamily="34" charset="0"/>
              <a:buAutoNum type="arabicPeriod"/>
              <a:defRPr/>
            </a:pPr>
            <a:r>
              <a:rPr lang="en-US" altLang="ja-JP" sz="1055" b="1" dirty="0">
                <a:solidFill>
                  <a:prstClr val="black"/>
                </a:solidFill>
                <a:latin typeface="Times" charset="0"/>
              </a:rPr>
              <a:t>Risk foundation mathematics project</a:t>
            </a:r>
            <a:br>
              <a:rPr lang="en-US" altLang="ja-JP" sz="1055" b="1" dirty="0">
                <a:solidFill>
                  <a:prstClr val="black"/>
                </a:solidFill>
                <a:latin typeface="Times" charset="0"/>
              </a:rPr>
            </a:br>
            <a:r>
              <a:rPr lang="en-US" altLang="ja-JP" sz="1055" b="1" dirty="0">
                <a:solidFill>
                  <a:srgbClr val="0000FF"/>
                </a:solidFill>
                <a:latin typeface="Times" charset="0"/>
              </a:rPr>
              <a:t>Risk evaluation project in medical and health science field</a:t>
            </a:r>
            <a:br>
              <a:rPr lang="en-US" altLang="ja-JP" sz="1055" b="1" dirty="0">
                <a:solidFill>
                  <a:srgbClr val="0000FF"/>
                </a:solidFill>
                <a:latin typeface="Times" charset="0"/>
              </a:rPr>
            </a:br>
            <a:r>
              <a:rPr lang="en-US" altLang="ja-JP" sz="1055" b="1" dirty="0">
                <a:solidFill>
                  <a:srgbClr val="0000FF"/>
                </a:solidFill>
                <a:latin typeface="Times" charset="0"/>
              </a:rPr>
              <a:t>     </a:t>
            </a:r>
            <a:r>
              <a:rPr lang="en-US" altLang="ja-JP" sz="900" b="1" dirty="0">
                <a:solidFill>
                  <a:srgbClr val="0000FF"/>
                </a:solidFill>
                <a:latin typeface="Times" charset="0"/>
              </a:rPr>
              <a:t>*This project developed and ISM launch the RCMHDS.</a:t>
            </a:r>
            <a:endParaRPr lang="ja-JP" altLang="en-US" sz="900" b="1" dirty="0">
              <a:solidFill>
                <a:srgbClr val="0000FF"/>
              </a:solidFill>
              <a:latin typeface="Times" charset="0"/>
            </a:endParaRPr>
          </a:p>
          <a:p>
            <a:pPr lvl="2" algn="l">
              <a:buFont typeface="Calibri" pitchFamily="34" charset="0"/>
              <a:buAutoNum type="arabicPeriod"/>
              <a:defRPr/>
            </a:pPr>
            <a:r>
              <a:rPr lang="en-US" altLang="ja-JP" sz="1055" b="1" dirty="0">
                <a:solidFill>
                  <a:prstClr val="black"/>
                </a:solidFill>
                <a:latin typeface="Times" charset="0"/>
              </a:rPr>
              <a:t>Statistical analysis method development project for environmental information</a:t>
            </a:r>
          </a:p>
          <a:p>
            <a:pPr lvl="2" algn="l">
              <a:buFont typeface="Calibri" pitchFamily="34" charset="0"/>
              <a:buAutoNum type="arabicPeriod"/>
              <a:defRPr/>
            </a:pPr>
            <a:r>
              <a:rPr lang="en-US" altLang="ja-JP" sz="1055" b="1" dirty="0">
                <a:solidFill>
                  <a:prstClr val="black"/>
                </a:solidFill>
                <a:latin typeface="Times" charset="0"/>
              </a:rPr>
              <a:t>Risk analysis project of resource management</a:t>
            </a:r>
            <a:br>
              <a:rPr lang="en-US" altLang="ja-JP" sz="1055" b="1" dirty="0">
                <a:solidFill>
                  <a:prstClr val="black"/>
                </a:solidFill>
                <a:latin typeface="Times" charset="0"/>
              </a:rPr>
            </a:br>
            <a:r>
              <a:rPr lang="ja-JP" altLang="en-US" sz="1055" b="1" dirty="0">
                <a:solidFill>
                  <a:prstClr val="black"/>
                </a:solidFill>
                <a:latin typeface="Times" charset="0"/>
              </a:rPr>
              <a:t>　　　</a:t>
            </a:r>
            <a:r>
              <a:rPr lang="ja-JP" altLang="en-US" sz="1055" b="1" dirty="0">
                <a:solidFill>
                  <a:srgbClr val="0000FF"/>
                </a:solidFill>
                <a:latin typeface="Times" charset="0"/>
              </a:rPr>
              <a:t>*</a:t>
            </a:r>
            <a:r>
              <a:rPr lang="en-US" altLang="ja-JP" sz="1055" b="1" dirty="0">
                <a:solidFill>
                  <a:srgbClr val="0000FF"/>
                </a:solidFill>
                <a:latin typeface="Times" charset="0"/>
              </a:rPr>
              <a:t>This</a:t>
            </a:r>
            <a:r>
              <a:rPr lang="ja-JP" altLang="en-US" sz="1055" b="1" dirty="0">
                <a:solidFill>
                  <a:srgbClr val="0000FF"/>
                </a:solidFill>
                <a:latin typeface="Times" charset="0"/>
              </a:rPr>
              <a:t> </a:t>
            </a:r>
            <a:r>
              <a:rPr lang="en-US" altLang="ja-JP" sz="1055" b="1" dirty="0">
                <a:solidFill>
                  <a:srgbClr val="0000FF"/>
                </a:solidFill>
                <a:latin typeface="Times" charset="0"/>
              </a:rPr>
              <a:t>project</a:t>
            </a:r>
            <a:r>
              <a:rPr lang="ja-JP" altLang="en-US" sz="1055" b="1" dirty="0">
                <a:solidFill>
                  <a:srgbClr val="0000FF"/>
                </a:solidFill>
                <a:latin typeface="Times" charset="0"/>
              </a:rPr>
              <a:t> </a:t>
            </a:r>
            <a:r>
              <a:rPr lang="en-US" altLang="ja-JP" sz="1055" b="1" dirty="0">
                <a:solidFill>
                  <a:srgbClr val="0000FF"/>
                </a:solidFill>
                <a:latin typeface="Times" charset="0"/>
              </a:rPr>
              <a:t>will</a:t>
            </a:r>
            <a:r>
              <a:rPr lang="ja-JP" altLang="en-US" sz="1055" b="1" dirty="0">
                <a:solidFill>
                  <a:srgbClr val="0000FF"/>
                </a:solidFill>
                <a:latin typeface="Times" charset="0"/>
              </a:rPr>
              <a:t> </a:t>
            </a:r>
            <a:r>
              <a:rPr lang="en-US" altLang="ja-JP" sz="1055" b="1" dirty="0">
                <a:solidFill>
                  <a:srgbClr val="0000FF"/>
                </a:solidFill>
                <a:latin typeface="Times" charset="0"/>
              </a:rPr>
              <a:t>be</a:t>
            </a:r>
            <a:r>
              <a:rPr lang="ja-JP" altLang="en-US" sz="1055" b="1" dirty="0">
                <a:solidFill>
                  <a:srgbClr val="0000FF"/>
                </a:solidFill>
                <a:latin typeface="Times" charset="0"/>
              </a:rPr>
              <a:t> </a:t>
            </a:r>
            <a:r>
              <a:rPr lang="en-US" altLang="ja-JP" sz="1055" b="1" dirty="0">
                <a:solidFill>
                  <a:srgbClr val="0000FF"/>
                </a:solidFill>
                <a:latin typeface="Times" charset="0"/>
              </a:rPr>
              <a:t>developed</a:t>
            </a:r>
            <a:r>
              <a:rPr lang="ja-JP" altLang="en-US" sz="1055" b="1" dirty="0">
                <a:solidFill>
                  <a:srgbClr val="0000FF"/>
                </a:solidFill>
                <a:latin typeface="Times" charset="0"/>
              </a:rPr>
              <a:t> </a:t>
            </a:r>
            <a:r>
              <a:rPr lang="en-US" altLang="ja-JP" sz="1055" b="1" dirty="0">
                <a:solidFill>
                  <a:srgbClr val="0000FF"/>
                </a:solidFill>
                <a:latin typeface="Times" charset="0"/>
              </a:rPr>
              <a:t>a</a:t>
            </a:r>
            <a:r>
              <a:rPr lang="ja-JP" altLang="en-US" sz="1055" b="1" dirty="0">
                <a:solidFill>
                  <a:srgbClr val="0000FF"/>
                </a:solidFill>
                <a:latin typeface="Times" charset="0"/>
              </a:rPr>
              <a:t> </a:t>
            </a:r>
            <a:r>
              <a:rPr lang="en-US" altLang="ja-JP" sz="1055" b="1" dirty="0">
                <a:solidFill>
                  <a:srgbClr val="0000FF"/>
                </a:solidFill>
                <a:latin typeface="Times" charset="0"/>
              </a:rPr>
              <a:t>special unit in 2020</a:t>
            </a:r>
            <a:r>
              <a:rPr lang="ja-JP" altLang="en-US" sz="1055" b="1" dirty="0">
                <a:solidFill>
                  <a:srgbClr val="0000FF"/>
                </a:solidFill>
                <a:latin typeface="Times" charset="0"/>
              </a:rPr>
              <a:t> </a:t>
            </a:r>
            <a:r>
              <a:rPr lang="en-US" altLang="ja-JP" sz="1055" b="1" dirty="0">
                <a:solidFill>
                  <a:prstClr val="black"/>
                </a:solidFill>
                <a:latin typeface="Times" charset="0"/>
              </a:rPr>
              <a:t> </a:t>
            </a:r>
          </a:p>
          <a:p>
            <a:pPr lvl="2" algn="l">
              <a:buFont typeface="Calibri" pitchFamily="34" charset="0"/>
              <a:buAutoNum type="arabicPeriod"/>
              <a:defRPr/>
            </a:pPr>
            <a:r>
              <a:rPr lang="en-US" altLang="ja-JP" sz="1055" b="1" dirty="0">
                <a:solidFill>
                  <a:prstClr val="black"/>
                </a:solidFill>
                <a:latin typeface="Times" charset="0"/>
              </a:rPr>
              <a:t>Quantification and strategic control of financial risks</a:t>
            </a:r>
          </a:p>
          <a:p>
            <a:pPr lvl="2" algn="l">
              <a:buFont typeface="Calibri" pitchFamily="34" charset="0"/>
              <a:buAutoNum type="arabicPeriod"/>
              <a:defRPr/>
            </a:pPr>
            <a:r>
              <a:rPr lang="en-US" altLang="ja-JP" sz="1055" b="1" dirty="0">
                <a:solidFill>
                  <a:prstClr val="black"/>
                </a:solidFill>
                <a:latin typeface="Times" charset="0"/>
              </a:rPr>
              <a:t>Earthquake prediction analysis project</a:t>
            </a:r>
          </a:p>
        </p:txBody>
      </p:sp>
      <p:sp>
        <p:nvSpPr>
          <p:cNvPr id="21" name="角丸四角形 20"/>
          <p:cNvSpPr/>
          <p:nvPr/>
        </p:nvSpPr>
        <p:spPr>
          <a:xfrm>
            <a:off x="6920335" y="3994007"/>
            <a:ext cx="2428911" cy="2771902"/>
          </a:xfrm>
          <a:prstGeom prst="roundRect">
            <a:avLst>
              <a:gd name="adj" fmla="val 4841"/>
            </a:avLst>
          </a:prstGeom>
          <a:solidFill>
            <a:srgbClr val="CEE834"/>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endParaRPr lang="ja-JP" altLang="en-US" sz="1808">
              <a:solidFill>
                <a:prstClr val="black"/>
              </a:solidFill>
              <a:latin typeface="Times"/>
              <a:cs typeface="Times"/>
            </a:endParaRPr>
          </a:p>
        </p:txBody>
      </p:sp>
      <p:sp>
        <p:nvSpPr>
          <p:cNvPr id="44" name="テキスト ボックス 43"/>
          <p:cNvSpPr txBox="1"/>
          <p:nvPr/>
        </p:nvSpPr>
        <p:spPr>
          <a:xfrm>
            <a:off x="6928838" y="4597968"/>
            <a:ext cx="2838887" cy="1881844"/>
          </a:xfrm>
          <a:prstGeom prst="rect">
            <a:avLst/>
          </a:prstGeom>
          <a:noFill/>
        </p:spPr>
        <p:txBody>
          <a:bodyPr lIns="95040" tIns="47521" rIns="95040" bIns="47521">
            <a:spAutoFit/>
          </a:bodyPr>
          <a:lstStyle>
            <a:lvl1pPr defTabSz="944563">
              <a:defRPr kumimoji="1" sz="2400">
                <a:solidFill>
                  <a:schemeClr val="tx1"/>
                </a:solidFill>
                <a:latin typeface="Calibri" pitchFamily="34" charset="0"/>
                <a:ea typeface="ＭＳ Ｐゴシック" pitchFamily="50" charset="-128"/>
              </a:defRPr>
            </a:lvl1pPr>
            <a:lvl2pPr marL="742950" indent="-285750" defTabSz="944563">
              <a:defRPr kumimoji="1" sz="2400">
                <a:solidFill>
                  <a:schemeClr val="tx1"/>
                </a:solidFill>
                <a:latin typeface="Calibri" pitchFamily="34" charset="0"/>
                <a:ea typeface="ＭＳ Ｐゴシック" pitchFamily="50" charset="-128"/>
              </a:defRPr>
            </a:lvl2pPr>
            <a:lvl3pPr marL="1143000" indent="-228600" defTabSz="944563">
              <a:defRPr kumimoji="1" sz="2400">
                <a:solidFill>
                  <a:schemeClr val="tx1"/>
                </a:solidFill>
                <a:latin typeface="Calibri" pitchFamily="34" charset="0"/>
                <a:ea typeface="ＭＳ Ｐゴシック" pitchFamily="50" charset="-128"/>
              </a:defRPr>
            </a:lvl3pPr>
            <a:lvl4pPr marL="1600200" indent="-228600" defTabSz="944563">
              <a:defRPr kumimoji="1" sz="2400">
                <a:solidFill>
                  <a:schemeClr val="tx1"/>
                </a:solidFill>
                <a:latin typeface="Calibri" pitchFamily="34" charset="0"/>
                <a:ea typeface="ＭＳ Ｐゴシック" pitchFamily="50" charset="-128"/>
              </a:defRPr>
            </a:lvl4pPr>
            <a:lvl5pPr marL="2057400" indent="-228600" defTabSz="944563">
              <a:defRPr kumimoji="1" sz="2400">
                <a:solidFill>
                  <a:schemeClr val="tx1"/>
                </a:solidFill>
                <a:latin typeface="Calibri" pitchFamily="34" charset="0"/>
                <a:ea typeface="ＭＳ Ｐゴシック" pitchFamily="50" charset="-128"/>
              </a:defRPr>
            </a:lvl5pPr>
            <a:lvl6pPr marL="25146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Director 1 *</a:t>
            </a: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Vice Director 1 * </a:t>
            </a: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Center</a:t>
            </a: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Professor 6 * </a:t>
            </a: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Assoc. prof. 3 * </a:t>
            </a: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Assist. prof. 3 *</a:t>
            </a:r>
          </a:p>
          <a:p>
            <a:pPr algn="l">
              <a:defRPr/>
            </a:pP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           * Holds joint appointment with</a:t>
            </a:r>
          </a:p>
          <a:p>
            <a:pPr algn="l">
              <a:defRPr/>
            </a:pP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               other department or center</a:t>
            </a:r>
          </a:p>
          <a:p>
            <a:pPr algn="l">
              <a:defRPr/>
            </a:pP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       Project Assist.</a:t>
            </a: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prof. 4</a:t>
            </a:r>
          </a:p>
          <a:p>
            <a:pPr algn="l">
              <a:defRPr/>
            </a:pP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      </a:t>
            </a: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endParaRPr lang="en-US" altLang="ja-JP" sz="1055" b="1" dirty="0">
              <a:solidFill>
                <a:prstClr val="black"/>
              </a:solidFill>
              <a:effectLst>
                <a:outerShdw blurRad="38100" dist="38100" dir="2700000" algn="tl">
                  <a:srgbClr val="C0C0C0"/>
                </a:outerShdw>
              </a:effectLst>
              <a:latin typeface="Times" charset="0"/>
              <a:ea typeface="ＭＳ ゴシック" pitchFamily="49" charset="-128"/>
            </a:endParaRP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Visiting Researchers</a:t>
            </a:r>
          </a:p>
          <a:p>
            <a:pPr algn="l">
              <a:defRPr/>
            </a:pPr>
            <a:r>
              <a:rPr lang="ja-JP" altLang="en-US" sz="1055" b="1" dirty="0">
                <a:solidFill>
                  <a:prstClr val="black"/>
                </a:solidFill>
                <a:effectLst>
                  <a:outerShdw blurRad="38100" dist="38100" dir="2700000" algn="tl">
                    <a:srgbClr val="C0C0C0"/>
                  </a:outerShdw>
                </a:effectLst>
                <a:latin typeface="Times" charset="0"/>
                <a:ea typeface="ＭＳ ゴシック" pitchFamily="49" charset="-128"/>
              </a:rPr>
              <a:t>・　</a:t>
            </a:r>
            <a:r>
              <a:rPr lang="en-US" altLang="ja-JP" sz="1055" b="1" dirty="0">
                <a:solidFill>
                  <a:prstClr val="black"/>
                </a:solidFill>
                <a:effectLst>
                  <a:outerShdw blurRad="38100" dist="38100" dir="2700000" algn="tl">
                    <a:srgbClr val="C0C0C0"/>
                  </a:outerShdw>
                </a:effectLst>
                <a:latin typeface="Times" charset="0"/>
                <a:ea typeface="ＭＳ ゴシック" pitchFamily="49" charset="-128"/>
              </a:rPr>
              <a:t>Research Assistants, etc.</a:t>
            </a:r>
          </a:p>
        </p:txBody>
      </p:sp>
      <p:sp>
        <p:nvSpPr>
          <p:cNvPr id="45" name="角丸四角形 44"/>
          <p:cNvSpPr/>
          <p:nvPr/>
        </p:nvSpPr>
        <p:spPr>
          <a:xfrm>
            <a:off x="328697" y="4053017"/>
            <a:ext cx="2113215" cy="2401890"/>
          </a:xfrm>
          <a:prstGeom prst="roundRect">
            <a:avLst>
              <a:gd name="adj" fmla="val 9437"/>
            </a:avLst>
          </a:prstGeom>
          <a:solidFill>
            <a:srgbClr val="DFF07C"/>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endParaRPr lang="ja-JP" altLang="en-US" sz="1808" dirty="0">
              <a:solidFill>
                <a:prstClr val="black"/>
              </a:solidFill>
              <a:latin typeface="Times"/>
              <a:cs typeface="Times"/>
            </a:endParaRPr>
          </a:p>
        </p:txBody>
      </p:sp>
      <p:sp>
        <p:nvSpPr>
          <p:cNvPr id="46" name="テキスト ボックス 45"/>
          <p:cNvSpPr txBox="1"/>
          <p:nvPr/>
        </p:nvSpPr>
        <p:spPr>
          <a:xfrm>
            <a:off x="502538" y="4113621"/>
            <a:ext cx="1735230" cy="266017"/>
          </a:xfrm>
          <a:prstGeom prst="rect">
            <a:avLst/>
          </a:prstGeom>
          <a:solidFill>
            <a:schemeClr val="bg1"/>
          </a:solidFill>
        </p:spPr>
        <p:txBody>
          <a:bodyPr lIns="95040" tIns="47521" rIns="95040" bIns="47521">
            <a:spAutoFit/>
          </a:bodyPr>
          <a:lstStyle>
            <a:lvl1pPr defTabSz="944563">
              <a:defRPr kumimoji="1" sz="2400">
                <a:solidFill>
                  <a:schemeClr val="tx1"/>
                </a:solidFill>
                <a:latin typeface="Calibri" pitchFamily="34" charset="0"/>
                <a:ea typeface="ＭＳ Ｐゴシック" pitchFamily="50" charset="-128"/>
              </a:defRPr>
            </a:lvl1pPr>
            <a:lvl2pPr marL="742950" indent="-285750" defTabSz="944563">
              <a:defRPr kumimoji="1" sz="2400">
                <a:solidFill>
                  <a:schemeClr val="tx1"/>
                </a:solidFill>
                <a:latin typeface="Calibri" pitchFamily="34" charset="0"/>
                <a:ea typeface="ＭＳ Ｐゴシック" pitchFamily="50" charset="-128"/>
              </a:defRPr>
            </a:lvl2pPr>
            <a:lvl3pPr marL="1143000" indent="-228600" defTabSz="944563">
              <a:defRPr kumimoji="1" sz="2400">
                <a:solidFill>
                  <a:schemeClr val="tx1"/>
                </a:solidFill>
                <a:latin typeface="Calibri" pitchFamily="34" charset="0"/>
                <a:ea typeface="ＭＳ Ｐゴシック" pitchFamily="50" charset="-128"/>
              </a:defRPr>
            </a:lvl3pPr>
            <a:lvl4pPr marL="1600200" indent="-228600" defTabSz="944563">
              <a:defRPr kumimoji="1" sz="2400">
                <a:solidFill>
                  <a:schemeClr val="tx1"/>
                </a:solidFill>
                <a:latin typeface="Calibri" pitchFamily="34" charset="0"/>
                <a:ea typeface="ＭＳ Ｐゴシック" pitchFamily="50" charset="-128"/>
              </a:defRPr>
            </a:lvl4pPr>
            <a:lvl5pPr marL="2057400" indent="-228600" defTabSz="944563">
              <a:defRPr kumimoji="1" sz="2400">
                <a:solidFill>
                  <a:schemeClr val="tx1"/>
                </a:solidFill>
                <a:latin typeface="Calibri" pitchFamily="34" charset="0"/>
                <a:ea typeface="ＭＳ Ｐゴシック" pitchFamily="50" charset="-128"/>
              </a:defRPr>
            </a:lvl5pPr>
            <a:lvl6pPr marL="25146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en-US" altLang="ja-JP" sz="1105" b="1" dirty="0">
                <a:solidFill>
                  <a:prstClr val="black"/>
                </a:solidFill>
                <a:effectLst>
                  <a:outerShdw blurRad="38100" dist="38100" dir="2700000" algn="tl">
                    <a:srgbClr val="C0C0C0"/>
                  </a:outerShdw>
                </a:effectLst>
                <a:latin typeface="Times" charset="0"/>
              </a:rPr>
              <a:t>Parent body</a:t>
            </a:r>
          </a:p>
        </p:txBody>
      </p:sp>
      <p:sp>
        <p:nvSpPr>
          <p:cNvPr id="51" name="円/楕円 50"/>
          <p:cNvSpPr/>
          <p:nvPr/>
        </p:nvSpPr>
        <p:spPr>
          <a:xfrm>
            <a:off x="2917187" y="3842492"/>
            <a:ext cx="3867586" cy="2894708"/>
          </a:xfrm>
          <a:prstGeom prst="ellipse">
            <a:avLst/>
          </a:prstGeom>
          <a:solidFill>
            <a:srgbClr val="E5F391">
              <a:alpha val="54000"/>
            </a:srgbClr>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endParaRPr lang="ja-JP" altLang="en-US" sz="1808">
              <a:solidFill>
                <a:prstClr val="black"/>
              </a:solidFill>
              <a:latin typeface="Times"/>
              <a:cs typeface="Times"/>
            </a:endParaRPr>
          </a:p>
        </p:txBody>
      </p:sp>
      <p:sp>
        <p:nvSpPr>
          <p:cNvPr id="53" name="円/楕円 52"/>
          <p:cNvSpPr/>
          <p:nvPr/>
        </p:nvSpPr>
        <p:spPr>
          <a:xfrm>
            <a:off x="3808735" y="4820822"/>
            <a:ext cx="1446556" cy="550233"/>
          </a:xfrm>
          <a:prstGeom prst="ellipse">
            <a:avLst/>
          </a:prstGeom>
          <a:solidFill>
            <a:srgbClr val="CEE834"/>
          </a:solidFill>
          <a:ln>
            <a:solidFill>
              <a:srgbClr val="A8C016"/>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defTabSz="917857">
              <a:defRPr/>
            </a:pPr>
            <a:r>
              <a:rPr lang="en-US" altLang="ja-JP" sz="1055" b="1" dirty="0">
                <a:solidFill>
                  <a:prstClr val="black"/>
                </a:solidFill>
                <a:latin typeface="Times"/>
                <a:cs typeface="Times"/>
              </a:rPr>
              <a:t>Risk Analysis Research Center</a:t>
            </a:r>
          </a:p>
        </p:txBody>
      </p:sp>
      <p:sp>
        <p:nvSpPr>
          <p:cNvPr id="6163" name="テキスト ボックス 53"/>
          <p:cNvSpPr txBox="1">
            <a:spLocks noChangeArrowheads="1"/>
          </p:cNvSpPr>
          <p:nvPr/>
        </p:nvSpPr>
        <p:spPr bwMode="auto">
          <a:xfrm>
            <a:off x="2516872" y="4552214"/>
            <a:ext cx="1573846" cy="27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40" tIns="47521" rIns="95040" bIns="47521">
            <a:spAutoFit/>
          </a:bodyPr>
          <a:lstStyle>
            <a:lvl1pPr defTabSz="944563"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944563"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r>
              <a:rPr lang="en-US" altLang="ja-JP" sz="1105" b="1">
                <a:solidFill>
                  <a:prstClr val="black"/>
                </a:solidFill>
                <a:latin typeface="Times" panose="02020603050405020304" pitchFamily="18" charset="0"/>
              </a:rPr>
              <a:t>Shift to project system</a:t>
            </a:r>
            <a:endParaRPr lang="ja-JP" altLang="en-US" sz="1105" b="1">
              <a:solidFill>
                <a:prstClr val="black"/>
              </a:solidFill>
              <a:latin typeface="Times" panose="02020603050405020304" pitchFamily="18" charset="0"/>
            </a:endParaRPr>
          </a:p>
        </p:txBody>
      </p:sp>
      <p:sp>
        <p:nvSpPr>
          <p:cNvPr id="6164" name="テキスト ボックス 54"/>
          <p:cNvSpPr txBox="1">
            <a:spLocks noChangeArrowheads="1"/>
          </p:cNvSpPr>
          <p:nvPr/>
        </p:nvSpPr>
        <p:spPr bwMode="auto">
          <a:xfrm>
            <a:off x="2311131" y="5804196"/>
            <a:ext cx="889457" cy="27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40" tIns="47521" rIns="95040" bIns="47521">
            <a:spAutoFit/>
          </a:bodyPr>
          <a:lstStyle>
            <a:lvl1pPr defTabSz="944563"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944563"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944563"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44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r>
              <a:rPr lang="en-US" altLang="ja-JP" sz="1105" b="1">
                <a:solidFill>
                  <a:prstClr val="black"/>
                </a:solidFill>
                <a:latin typeface="Times" panose="02020603050405020304" pitchFamily="18" charset="0"/>
              </a:rPr>
              <a:t>Integration</a:t>
            </a:r>
            <a:endParaRPr lang="ja-JP" altLang="en-US" sz="1105" b="1">
              <a:solidFill>
                <a:prstClr val="black"/>
              </a:solidFill>
              <a:latin typeface="Times" panose="02020603050405020304" pitchFamily="18" charset="0"/>
            </a:endParaRPr>
          </a:p>
        </p:txBody>
      </p:sp>
      <p:sp>
        <p:nvSpPr>
          <p:cNvPr id="57" name="テキスト ボックス 56"/>
          <p:cNvSpPr txBox="1"/>
          <p:nvPr/>
        </p:nvSpPr>
        <p:spPr>
          <a:xfrm>
            <a:off x="3870399" y="4149663"/>
            <a:ext cx="1938198" cy="365064"/>
          </a:xfrm>
          <a:prstGeom prst="rect">
            <a:avLst/>
          </a:prstGeom>
          <a:gradFill>
            <a:gsLst>
              <a:gs pos="0">
                <a:srgbClr val="CEE834"/>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wrap="none" lIns="95040" tIns="47521" rIns="95040" bIns="47521">
            <a:spAutoFit/>
          </a:bodyPr>
          <a:lstStyle>
            <a:lvl1pPr defTabSz="944563">
              <a:defRPr kumimoji="1" sz="2400">
                <a:solidFill>
                  <a:schemeClr val="tx1"/>
                </a:solidFill>
                <a:latin typeface="Calibri" pitchFamily="34" charset="0"/>
                <a:ea typeface="ＭＳ Ｐゴシック" pitchFamily="50" charset="-128"/>
              </a:defRPr>
            </a:lvl1pPr>
            <a:lvl2pPr marL="742950" indent="-285750" defTabSz="944563">
              <a:defRPr kumimoji="1" sz="2400">
                <a:solidFill>
                  <a:schemeClr val="tx1"/>
                </a:solidFill>
                <a:latin typeface="Calibri" pitchFamily="34" charset="0"/>
                <a:ea typeface="ＭＳ Ｐゴシック" pitchFamily="50" charset="-128"/>
              </a:defRPr>
            </a:lvl2pPr>
            <a:lvl3pPr marL="1143000" indent="-228600" defTabSz="944563">
              <a:defRPr kumimoji="1" sz="2400">
                <a:solidFill>
                  <a:schemeClr val="tx1"/>
                </a:solidFill>
                <a:latin typeface="Calibri" pitchFamily="34" charset="0"/>
                <a:ea typeface="ＭＳ Ｐゴシック" pitchFamily="50" charset="-128"/>
              </a:defRPr>
            </a:lvl3pPr>
            <a:lvl4pPr marL="1600200" indent="-228600" defTabSz="944563">
              <a:defRPr kumimoji="1" sz="2400">
                <a:solidFill>
                  <a:schemeClr val="tx1"/>
                </a:solidFill>
                <a:latin typeface="Calibri" pitchFamily="34" charset="0"/>
                <a:ea typeface="ＭＳ Ｐゴシック" pitchFamily="50" charset="-128"/>
              </a:defRPr>
            </a:lvl4pPr>
            <a:lvl5pPr marL="2057400" indent="-228600" defTabSz="944563">
              <a:defRPr kumimoji="1" sz="2400">
                <a:solidFill>
                  <a:schemeClr val="tx1"/>
                </a:solidFill>
                <a:latin typeface="Calibri" pitchFamily="34" charset="0"/>
                <a:ea typeface="ＭＳ Ｐゴシック" pitchFamily="50" charset="-128"/>
              </a:defRPr>
            </a:lvl5pPr>
            <a:lvl6pPr marL="25146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4456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en-US" altLang="ja-JP" sz="1708" b="1" dirty="0">
                <a:solidFill>
                  <a:prstClr val="black"/>
                </a:solidFill>
                <a:effectLst>
                  <a:outerShdw blurRad="38100" dist="38100" dir="2700000" algn="tl">
                    <a:srgbClr val="C0C0C0"/>
                  </a:outerShdw>
                </a:effectLst>
                <a:latin typeface="Times" charset="0"/>
              </a:rPr>
              <a:t>Risk Science NOE</a:t>
            </a:r>
            <a:endParaRPr lang="ja-JP" altLang="en-US" sz="1708" b="1" dirty="0">
              <a:solidFill>
                <a:prstClr val="black"/>
              </a:solidFill>
              <a:effectLst>
                <a:outerShdw blurRad="38100" dist="38100" dir="2700000" algn="tl">
                  <a:srgbClr val="C0C0C0"/>
                </a:outerShdw>
              </a:effectLst>
              <a:latin typeface="Times" charset="0"/>
            </a:endParaRPr>
          </a:p>
        </p:txBody>
      </p:sp>
      <p:sp>
        <p:nvSpPr>
          <p:cNvPr id="50" name="右矢印 49"/>
          <p:cNvSpPr/>
          <p:nvPr/>
        </p:nvSpPr>
        <p:spPr>
          <a:xfrm rot="595377">
            <a:off x="2237767" y="4796230"/>
            <a:ext cx="1811785" cy="192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52" name="右矢印 51"/>
          <p:cNvSpPr/>
          <p:nvPr/>
        </p:nvSpPr>
        <p:spPr>
          <a:xfrm rot="20411536">
            <a:off x="2153239" y="5472460"/>
            <a:ext cx="1894718" cy="1706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58" name="角丸四角形 57"/>
          <p:cNvSpPr/>
          <p:nvPr/>
        </p:nvSpPr>
        <p:spPr bwMode="auto">
          <a:xfrm rot="16200000">
            <a:off x="6128698" y="4091959"/>
            <a:ext cx="502386" cy="960740"/>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5048" tIns="47524" rIns="95048" bIns="47524" anchor="ctr"/>
          <a:lstStyle/>
          <a:p>
            <a:pPr algn="ctr" defTabSz="950311">
              <a:defRPr/>
            </a:pPr>
            <a:r>
              <a:rPr lang="ja-JP" altLang="en-US" sz="904" dirty="0">
                <a:solidFill>
                  <a:prstClr val="black"/>
                </a:solidFill>
                <a:effectLst>
                  <a:outerShdw blurRad="38100" dist="38100" dir="2700000" algn="tl">
                    <a:srgbClr val="000000">
                      <a:alpha val="43137"/>
                    </a:srgbClr>
                  </a:outerShdw>
                </a:effectLst>
                <a:latin typeface="Times"/>
                <a:cs typeface="Times"/>
              </a:rPr>
              <a:t>今後の</a:t>
            </a:r>
            <a:endParaRPr lang="en-US" altLang="ja-JP" sz="904" dirty="0">
              <a:solidFill>
                <a:prstClr val="black"/>
              </a:solidFill>
              <a:effectLst>
                <a:outerShdw blurRad="38100" dist="38100" dir="2700000" algn="tl">
                  <a:srgbClr val="000000">
                    <a:alpha val="43137"/>
                  </a:srgbClr>
                </a:outerShdw>
              </a:effectLst>
              <a:latin typeface="Times"/>
              <a:cs typeface="Times"/>
            </a:endParaRPr>
          </a:p>
          <a:p>
            <a:pPr algn="ctr" defTabSz="950311">
              <a:defRPr/>
            </a:pPr>
            <a:r>
              <a:rPr lang="ja-JP" altLang="en-US" sz="904" dirty="0">
                <a:solidFill>
                  <a:prstClr val="black"/>
                </a:solidFill>
                <a:effectLst>
                  <a:outerShdw blurRad="38100" dist="38100" dir="2700000" algn="tl">
                    <a:srgbClr val="000000">
                      <a:alpha val="43137"/>
                    </a:srgbClr>
                  </a:outerShdw>
                </a:effectLst>
                <a:latin typeface="Times"/>
                <a:cs typeface="Times"/>
              </a:rPr>
              <a:t>協定機関</a:t>
            </a:r>
          </a:p>
        </p:txBody>
      </p:sp>
      <p:sp>
        <p:nvSpPr>
          <p:cNvPr id="59" name="角丸四角形 58"/>
          <p:cNvSpPr/>
          <p:nvPr/>
        </p:nvSpPr>
        <p:spPr bwMode="auto">
          <a:xfrm rot="16200000">
            <a:off x="6029915" y="4171752"/>
            <a:ext cx="568696" cy="963353"/>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5048" tIns="47524" rIns="95048" bIns="47524" anchor="ctr"/>
          <a:lstStyle/>
          <a:p>
            <a:pPr algn="ctr" defTabSz="950311">
              <a:defRPr/>
            </a:pPr>
            <a:r>
              <a:rPr lang="ja-JP" altLang="en-US" sz="904" dirty="0">
                <a:solidFill>
                  <a:prstClr val="black"/>
                </a:solidFill>
                <a:effectLst>
                  <a:outerShdw blurRad="38100" dist="38100" dir="2700000" algn="tl">
                    <a:srgbClr val="000000">
                      <a:alpha val="43137"/>
                    </a:srgbClr>
                  </a:outerShdw>
                </a:effectLst>
                <a:latin typeface="Times"/>
                <a:cs typeface="Times"/>
              </a:rPr>
              <a:t>今後の</a:t>
            </a:r>
            <a:endParaRPr lang="en-US" altLang="ja-JP" sz="904" dirty="0">
              <a:solidFill>
                <a:prstClr val="black"/>
              </a:solidFill>
              <a:effectLst>
                <a:outerShdw blurRad="38100" dist="38100" dir="2700000" algn="tl">
                  <a:srgbClr val="000000">
                    <a:alpha val="43137"/>
                  </a:srgbClr>
                </a:outerShdw>
              </a:effectLst>
              <a:latin typeface="Times"/>
              <a:cs typeface="Times"/>
            </a:endParaRPr>
          </a:p>
          <a:p>
            <a:pPr algn="ctr" defTabSz="950311">
              <a:defRPr/>
            </a:pPr>
            <a:r>
              <a:rPr lang="ja-JP" altLang="en-US" sz="904" dirty="0">
                <a:solidFill>
                  <a:prstClr val="black"/>
                </a:solidFill>
                <a:effectLst>
                  <a:outerShdw blurRad="38100" dist="38100" dir="2700000" algn="tl">
                    <a:srgbClr val="000000">
                      <a:alpha val="43137"/>
                    </a:srgbClr>
                  </a:outerShdw>
                </a:effectLst>
                <a:latin typeface="Times"/>
                <a:cs typeface="Times"/>
              </a:rPr>
              <a:t>協定機関</a:t>
            </a:r>
          </a:p>
        </p:txBody>
      </p:sp>
      <p:sp>
        <p:nvSpPr>
          <p:cNvPr id="60" name="角丸四角形 59"/>
          <p:cNvSpPr/>
          <p:nvPr/>
        </p:nvSpPr>
        <p:spPr bwMode="auto">
          <a:xfrm rot="16200000">
            <a:off x="5967009" y="4244813"/>
            <a:ext cx="647058" cy="988469"/>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5048" tIns="47524" rIns="95048" bIns="47524" anchor="ctr"/>
          <a:lstStyle/>
          <a:p>
            <a:pPr algn="ctr" defTabSz="948873">
              <a:defRPr/>
            </a:pPr>
            <a:r>
              <a:rPr lang="en-US" altLang="ja-JP" sz="904" dirty="0">
                <a:solidFill>
                  <a:srgbClr val="1F497D"/>
                </a:solidFill>
                <a:effectLst>
                  <a:outerShdw blurRad="38100" dist="38100" dir="2700000" algn="tl">
                    <a:srgbClr val="FFFFFF"/>
                  </a:outerShdw>
                </a:effectLst>
                <a:latin typeface="Times" charset="0"/>
              </a:rPr>
              <a:t>Other affiliated organizations</a:t>
            </a:r>
          </a:p>
        </p:txBody>
      </p:sp>
      <p:sp>
        <p:nvSpPr>
          <p:cNvPr id="68" name="上下矢印 67"/>
          <p:cNvSpPr/>
          <p:nvPr/>
        </p:nvSpPr>
        <p:spPr>
          <a:xfrm rot="4378311">
            <a:off x="5297562" y="4204384"/>
            <a:ext cx="147574" cy="1025402"/>
          </a:xfrm>
          <a:prstGeom prst="upDownArrow">
            <a:avLst/>
          </a:prstGeom>
        </p:spPr>
        <p:style>
          <a:lnRef idx="0">
            <a:schemeClr val="accent3"/>
          </a:lnRef>
          <a:fillRef idx="3">
            <a:schemeClr val="accent3"/>
          </a:fillRef>
          <a:effectRef idx="3">
            <a:schemeClr val="accent3"/>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48" name="角丸四角形 47"/>
          <p:cNvSpPr/>
          <p:nvPr/>
        </p:nvSpPr>
        <p:spPr>
          <a:xfrm>
            <a:off x="177182" y="4410270"/>
            <a:ext cx="2279085" cy="1007964"/>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0" tIns="47521" rIns="95040" bIns="47521" anchor="ctr"/>
          <a:lstStyle/>
          <a:p>
            <a:pPr algn="l" defTabSz="948873">
              <a:defRPr/>
            </a:pPr>
            <a:r>
              <a:rPr lang="en-US" altLang="ja-JP" sz="1105" b="1" dirty="0">
                <a:solidFill>
                  <a:prstClr val="black"/>
                </a:solidFill>
                <a:effectLst>
                  <a:outerShdw blurRad="38100" dist="38100" dir="2700000" algn="tl">
                    <a:srgbClr val="C0C0C0"/>
                  </a:outerShdw>
                </a:effectLst>
                <a:latin typeface="Times" charset="0"/>
              </a:rPr>
              <a:t>Established in April 2005</a:t>
            </a:r>
          </a:p>
          <a:p>
            <a:pPr algn="l" defTabSz="948873">
              <a:defRPr/>
            </a:pPr>
            <a:r>
              <a:rPr lang="en-US" altLang="ja-JP" sz="1105" b="1" dirty="0">
                <a:solidFill>
                  <a:prstClr val="black"/>
                </a:solidFill>
                <a:effectLst>
                  <a:outerShdw blurRad="38100" dist="38100" dir="2700000" algn="tl">
                    <a:srgbClr val="C0C0C0"/>
                  </a:outerShdw>
                </a:effectLst>
                <a:latin typeface="Times" charset="0"/>
              </a:rPr>
              <a:t>Risk Analysis Research Center</a:t>
            </a:r>
          </a:p>
          <a:p>
            <a:pPr algn="l" defTabSz="948873">
              <a:defRPr/>
            </a:pPr>
            <a:r>
              <a:rPr lang="en-US" altLang="ja-JP" sz="904" b="1" dirty="0">
                <a:solidFill>
                  <a:prstClr val="black"/>
                </a:solidFill>
                <a:effectLst>
                  <a:outerShdw blurRad="38100" dist="38100" dir="2700000" algn="tl">
                    <a:srgbClr val="C0C0C0"/>
                  </a:outerShdw>
                </a:effectLst>
                <a:latin typeface="Times" charset="0"/>
              </a:rPr>
              <a:t>- Food and Drug Safety Research Group</a:t>
            </a:r>
          </a:p>
          <a:p>
            <a:pPr algn="l" defTabSz="948873">
              <a:defRPr/>
            </a:pPr>
            <a:r>
              <a:rPr lang="en-US" altLang="ja-JP" sz="904" b="1" dirty="0">
                <a:solidFill>
                  <a:prstClr val="black"/>
                </a:solidFill>
                <a:effectLst>
                  <a:outerShdw blurRad="38100" dist="38100" dir="2700000" algn="tl">
                    <a:srgbClr val="C0C0C0"/>
                  </a:outerShdw>
                </a:effectLst>
                <a:latin typeface="Times" charset="0"/>
              </a:rPr>
              <a:t>- Environmental Risk Research Group</a:t>
            </a:r>
          </a:p>
          <a:p>
            <a:pPr algn="l" defTabSz="948873">
              <a:defRPr/>
            </a:pPr>
            <a:r>
              <a:rPr lang="en-US" altLang="ja-JP" sz="904" b="1" dirty="0">
                <a:solidFill>
                  <a:prstClr val="black"/>
                </a:solidFill>
                <a:effectLst>
                  <a:outerShdw blurRad="38100" dist="38100" dir="2700000" algn="tl">
                    <a:srgbClr val="C0C0C0"/>
                  </a:outerShdw>
                </a:effectLst>
                <a:latin typeface="Times" charset="0"/>
              </a:rPr>
              <a:t>- Financial Risk and Insurance Research Group</a:t>
            </a:r>
          </a:p>
        </p:txBody>
      </p:sp>
      <p:sp>
        <p:nvSpPr>
          <p:cNvPr id="47" name="角丸四角形 46"/>
          <p:cNvSpPr/>
          <p:nvPr/>
        </p:nvSpPr>
        <p:spPr>
          <a:xfrm>
            <a:off x="285635" y="5502762"/>
            <a:ext cx="2030283" cy="982447"/>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0" tIns="47521" rIns="95040" bIns="47521" anchor="ctr"/>
          <a:lstStyle/>
          <a:p>
            <a:pPr algn="l" defTabSz="948873">
              <a:defRPr/>
            </a:pPr>
            <a:r>
              <a:rPr lang="ja-JP" altLang="en-US" sz="1055" b="1" dirty="0">
                <a:solidFill>
                  <a:prstClr val="black"/>
                </a:solidFill>
                <a:effectLst>
                  <a:outerShdw blurRad="38100" dist="38100" dir="2700000" algn="tl">
                    <a:srgbClr val="C0C0C0"/>
                  </a:outerShdw>
                </a:effectLst>
                <a:latin typeface="Times" charset="0"/>
              </a:rPr>
              <a:t>　　</a:t>
            </a:r>
            <a:r>
              <a:rPr lang="en-US" altLang="ja-JP" sz="1055" b="1" dirty="0">
                <a:solidFill>
                  <a:prstClr val="black"/>
                </a:solidFill>
                <a:effectLst>
                  <a:outerShdw blurRad="38100" dist="38100" dir="2700000" algn="tl">
                    <a:srgbClr val="C0C0C0"/>
                  </a:outerShdw>
                </a:effectLst>
                <a:latin typeface="Times" charset="0"/>
              </a:rPr>
              <a:t>Prediction and Knowledge Discovery Research Center</a:t>
            </a:r>
          </a:p>
          <a:p>
            <a:pPr algn="l" defTabSz="948873">
              <a:defRPr/>
            </a:pPr>
            <a:r>
              <a:rPr lang="en-US" altLang="ja-JP" sz="904" b="1" dirty="0">
                <a:solidFill>
                  <a:prstClr val="black"/>
                </a:solidFill>
                <a:effectLst>
                  <a:outerShdw blurRad="38100" dist="38100" dir="2700000" algn="tl">
                    <a:srgbClr val="C0C0C0"/>
                  </a:outerShdw>
                </a:effectLst>
                <a:latin typeface="Times" charset="0"/>
              </a:rPr>
              <a:t>- Earthquake prediction analysis group</a:t>
            </a:r>
          </a:p>
          <a:p>
            <a:pPr algn="l" defTabSz="948873">
              <a:defRPr/>
            </a:pPr>
            <a:r>
              <a:rPr lang="en-US" altLang="ja-JP" sz="904" b="1" dirty="0">
                <a:solidFill>
                  <a:prstClr val="black"/>
                </a:solidFill>
                <a:effectLst>
                  <a:outerShdw blurRad="38100" dist="38100" dir="2700000" algn="tl">
                    <a:srgbClr val="C0C0C0"/>
                  </a:outerShdw>
                </a:effectLst>
                <a:latin typeface="Times" charset="0"/>
              </a:rPr>
              <a:t>- Genome analysis group</a:t>
            </a:r>
          </a:p>
        </p:txBody>
      </p:sp>
      <p:sp>
        <p:nvSpPr>
          <p:cNvPr id="67" name="角丸四角形 66"/>
          <p:cNvSpPr/>
          <p:nvPr/>
        </p:nvSpPr>
        <p:spPr>
          <a:xfrm>
            <a:off x="5566285" y="5150294"/>
            <a:ext cx="1808594" cy="537475"/>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0" tIns="47521" rIns="95040" bIns="47521" anchor="ctr"/>
          <a:lstStyle/>
          <a:p>
            <a:pPr algn="ctr" defTabSz="948873">
              <a:defRPr/>
            </a:pPr>
            <a:r>
              <a:rPr lang="en-US" altLang="ja-JP" sz="904" dirty="0">
                <a:solidFill>
                  <a:prstClr val="black"/>
                </a:solidFill>
                <a:effectLst>
                  <a:outerShdw blurRad="38100" dist="38100" dir="2700000" algn="tl">
                    <a:srgbClr val="FFFFFF"/>
                  </a:outerShdw>
                </a:effectLst>
                <a:latin typeface="Times" charset="0"/>
              </a:rPr>
              <a:t>Department of Risk Engineering,</a:t>
            </a:r>
          </a:p>
          <a:p>
            <a:pPr algn="ctr" defTabSz="948873">
              <a:defRPr/>
            </a:pPr>
            <a:r>
              <a:rPr lang="en-US" altLang="ja-JP" sz="904" dirty="0">
                <a:solidFill>
                  <a:prstClr val="black"/>
                </a:solidFill>
                <a:effectLst>
                  <a:outerShdw blurRad="38100" dist="38100" dir="2700000" algn="tl">
                    <a:srgbClr val="FFFFFF"/>
                  </a:outerShdw>
                </a:effectLst>
                <a:latin typeface="Times" charset="0"/>
              </a:rPr>
              <a:t>Faculty of Systems and Information Engineering, </a:t>
            </a:r>
          </a:p>
          <a:p>
            <a:pPr algn="ctr" defTabSz="948873">
              <a:defRPr/>
            </a:pPr>
            <a:r>
              <a:rPr lang="en-US" altLang="ja-JP" sz="904" dirty="0">
                <a:solidFill>
                  <a:prstClr val="black"/>
                </a:solidFill>
                <a:effectLst>
                  <a:outerShdw blurRad="38100" dist="38100" dir="2700000" algn="tl">
                    <a:srgbClr val="FFFFFF"/>
                  </a:outerShdw>
                </a:effectLst>
                <a:latin typeface="Times" charset="0"/>
              </a:rPr>
              <a:t>Uni. of Tsukuba </a:t>
            </a:r>
            <a:endParaRPr lang="ja-JP" altLang="en-US" sz="904" dirty="0">
              <a:solidFill>
                <a:prstClr val="black"/>
              </a:solidFill>
              <a:effectLst>
                <a:outerShdw blurRad="38100" dist="38100" dir="2700000" algn="tl">
                  <a:srgbClr val="FFFFFF"/>
                </a:outerShdw>
              </a:effectLst>
              <a:latin typeface="Times" charset="0"/>
            </a:endParaRPr>
          </a:p>
        </p:txBody>
      </p:sp>
      <p:sp>
        <p:nvSpPr>
          <p:cNvPr id="64" name="上下矢印 63"/>
          <p:cNvSpPr/>
          <p:nvPr/>
        </p:nvSpPr>
        <p:spPr>
          <a:xfrm rot="6394487">
            <a:off x="5303337" y="4950123"/>
            <a:ext cx="170358" cy="760468"/>
          </a:xfrm>
          <a:prstGeom prst="upDownArrow">
            <a:avLst/>
          </a:prstGeom>
        </p:spPr>
        <p:style>
          <a:lnRef idx="0">
            <a:schemeClr val="accent3"/>
          </a:lnRef>
          <a:fillRef idx="3">
            <a:schemeClr val="accent3"/>
          </a:fillRef>
          <a:effectRef idx="3">
            <a:schemeClr val="accent3"/>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66" name="角丸四角形 65"/>
          <p:cNvSpPr/>
          <p:nvPr/>
        </p:nvSpPr>
        <p:spPr>
          <a:xfrm>
            <a:off x="5059112" y="6115197"/>
            <a:ext cx="1374787" cy="650711"/>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0" tIns="47521" rIns="95040" bIns="47521" anchor="ctr"/>
          <a:lstStyle/>
          <a:p>
            <a:pPr algn="ctr" defTabSz="948873">
              <a:lnSpc>
                <a:spcPct val="80000"/>
              </a:lnSpc>
              <a:defRPr/>
            </a:pPr>
            <a:r>
              <a:rPr lang="ja-JP" altLang="ja-JP" sz="904" dirty="0">
                <a:solidFill>
                  <a:prstClr val="black"/>
                </a:solidFill>
                <a:effectLst>
                  <a:outerShdw blurRad="38100" dist="38100" dir="2700000" algn="tl">
                    <a:srgbClr val="FFFFFF"/>
                  </a:outerShdw>
                </a:effectLst>
                <a:latin typeface="Times" pitchFamily="18" charset="0"/>
                <a:cs typeface="Times" pitchFamily="18" charset="0"/>
              </a:rPr>
              <a:t>Department of Probability and Mathematical Statistics, Charles University (Czech Republic)</a:t>
            </a:r>
            <a:endParaRPr lang="ja-JP" altLang="en-US" sz="904" dirty="0">
              <a:solidFill>
                <a:prstClr val="black"/>
              </a:solidFill>
              <a:effectLst>
                <a:outerShdw blurRad="38100" dist="38100" dir="2700000" algn="tl">
                  <a:srgbClr val="FFFFFF"/>
                </a:outerShdw>
              </a:effectLst>
              <a:latin typeface="Times" pitchFamily="18" charset="0"/>
              <a:cs typeface="Times" pitchFamily="18" charset="0"/>
            </a:endParaRPr>
          </a:p>
        </p:txBody>
      </p:sp>
      <p:sp>
        <p:nvSpPr>
          <p:cNvPr id="65" name="上下矢印 64"/>
          <p:cNvSpPr/>
          <p:nvPr/>
        </p:nvSpPr>
        <p:spPr>
          <a:xfrm rot="19081848">
            <a:off x="4941382" y="5217183"/>
            <a:ext cx="141047" cy="1029678"/>
          </a:xfrm>
          <a:prstGeom prst="upDownArrow">
            <a:avLst/>
          </a:prstGeom>
        </p:spPr>
        <p:style>
          <a:lnRef idx="0">
            <a:schemeClr val="accent3"/>
          </a:lnRef>
          <a:fillRef idx="3">
            <a:schemeClr val="accent3"/>
          </a:fillRef>
          <a:effectRef idx="3">
            <a:schemeClr val="accent3"/>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72" name="上下矢印 71"/>
          <p:cNvSpPr/>
          <p:nvPr/>
        </p:nvSpPr>
        <p:spPr>
          <a:xfrm rot="21161681">
            <a:off x="4520005" y="5309007"/>
            <a:ext cx="165389" cy="948059"/>
          </a:xfrm>
          <a:prstGeom prst="upDownArrow">
            <a:avLst/>
          </a:prstGeom>
        </p:spPr>
        <p:style>
          <a:lnRef idx="0">
            <a:schemeClr val="accent3"/>
          </a:lnRef>
          <a:fillRef idx="3">
            <a:schemeClr val="accent3"/>
          </a:fillRef>
          <a:effectRef idx="3">
            <a:schemeClr val="accent3"/>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73" name="角丸四角形 72"/>
          <p:cNvSpPr/>
          <p:nvPr/>
        </p:nvSpPr>
        <p:spPr>
          <a:xfrm>
            <a:off x="3469015" y="6166233"/>
            <a:ext cx="1547034" cy="736835"/>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0" tIns="47521" rIns="95040" bIns="47521" anchor="ctr"/>
          <a:lstStyle/>
          <a:p>
            <a:pPr algn="ctr" defTabSz="948873">
              <a:lnSpc>
                <a:spcPct val="80000"/>
              </a:lnSpc>
              <a:defRPr/>
            </a:pPr>
            <a:r>
              <a:rPr lang="ja-JP" altLang="ja-JP" sz="904" dirty="0">
                <a:solidFill>
                  <a:prstClr val="black"/>
                </a:solidFill>
                <a:effectLst>
                  <a:outerShdw blurRad="38100" dist="38100" dir="2700000" algn="tl">
                    <a:srgbClr val="FFFFFF"/>
                  </a:outerShdw>
                </a:effectLst>
                <a:latin typeface="Times" pitchFamily="18" charset="0"/>
                <a:cs typeface="Times" pitchFamily="18" charset="0"/>
              </a:rPr>
              <a:t>The Department of Ecoinformatics, Biometrics and Forest Growth of the Georg-August University of Goettingen (Germany)</a:t>
            </a:r>
            <a:endParaRPr lang="ja-JP" altLang="en-US" sz="904" dirty="0">
              <a:solidFill>
                <a:prstClr val="black"/>
              </a:solidFill>
              <a:effectLst>
                <a:outerShdw blurRad="38100" dist="38100" dir="2700000" algn="tl">
                  <a:srgbClr val="FFFFFF"/>
                </a:outerShdw>
              </a:effectLst>
              <a:latin typeface="Times" pitchFamily="18" charset="0"/>
              <a:cs typeface="Times" pitchFamily="18" charset="0"/>
            </a:endParaRPr>
          </a:p>
        </p:txBody>
      </p:sp>
      <p:grpSp>
        <p:nvGrpSpPr>
          <p:cNvPr id="6194" name="グループ化 64"/>
          <p:cNvGrpSpPr>
            <a:grpSpLocks/>
          </p:cNvGrpSpPr>
          <p:nvPr/>
        </p:nvGrpSpPr>
        <p:grpSpPr bwMode="auto">
          <a:xfrm>
            <a:off x="3106977" y="5614406"/>
            <a:ext cx="1084519" cy="516741"/>
            <a:chOff x="3569180" y="5825294"/>
            <a:chExt cx="1079810" cy="513560"/>
          </a:xfrm>
        </p:grpSpPr>
        <p:sp>
          <p:nvSpPr>
            <p:cNvPr id="61" name="角丸四角形 60"/>
            <p:cNvSpPr/>
            <p:nvPr/>
          </p:nvSpPr>
          <p:spPr>
            <a:xfrm>
              <a:off x="3581884" y="5825294"/>
              <a:ext cx="1008351" cy="453328"/>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8" tIns="47524" rIns="95048" bIns="47524" anchor="ctr"/>
            <a:lstStyle/>
            <a:p>
              <a:pPr algn="ctr" defTabSz="950311">
                <a:defRPr/>
              </a:pPr>
              <a:r>
                <a:rPr lang="ja-JP" altLang="en-US" sz="1105" dirty="0">
                  <a:solidFill>
                    <a:prstClr val="black"/>
                  </a:solidFill>
                  <a:effectLst>
                    <a:outerShdw blurRad="38100" dist="38100" dir="2700000" algn="tl">
                      <a:srgbClr val="000000">
                        <a:alpha val="43137"/>
                      </a:srgbClr>
                    </a:outerShdw>
                  </a:effectLst>
                  <a:latin typeface="Times"/>
                  <a:cs typeface="Times"/>
                </a:rPr>
                <a:t>リスク研究ﾈｯﾄﾜｰｸ</a:t>
              </a:r>
              <a:r>
                <a:rPr lang="en-US" altLang="ja-JP" sz="1105" dirty="0">
                  <a:solidFill>
                    <a:prstClr val="black"/>
                  </a:solidFill>
                  <a:effectLst>
                    <a:outerShdw blurRad="38100" dist="38100" dir="2700000" algn="tl">
                      <a:srgbClr val="000000">
                        <a:alpha val="43137"/>
                      </a:srgbClr>
                    </a:outerShdw>
                  </a:effectLst>
                  <a:latin typeface="Times"/>
                  <a:cs typeface="Times"/>
                </a:rPr>
                <a:t>40</a:t>
              </a:r>
              <a:r>
                <a:rPr lang="ja-JP" altLang="en-US" sz="1105" dirty="0">
                  <a:solidFill>
                    <a:prstClr val="black"/>
                  </a:solidFill>
                  <a:effectLst>
                    <a:outerShdw blurRad="38100" dist="38100" dir="2700000" algn="tl">
                      <a:srgbClr val="000000">
                        <a:alpha val="43137"/>
                      </a:srgbClr>
                    </a:outerShdw>
                  </a:effectLst>
                  <a:latin typeface="Times"/>
                  <a:cs typeface="Times"/>
                </a:rPr>
                <a:t>機関</a:t>
              </a:r>
            </a:p>
          </p:txBody>
        </p:sp>
        <p:sp>
          <p:nvSpPr>
            <p:cNvPr id="62" name="角丸四角形 61"/>
            <p:cNvSpPr/>
            <p:nvPr/>
          </p:nvSpPr>
          <p:spPr>
            <a:xfrm>
              <a:off x="3575532" y="5856995"/>
              <a:ext cx="998824" cy="453328"/>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8" tIns="47524" rIns="95048" bIns="47524" anchor="ctr"/>
            <a:lstStyle/>
            <a:p>
              <a:pPr algn="ctr" defTabSz="950311">
                <a:defRPr/>
              </a:pPr>
              <a:r>
                <a:rPr lang="ja-JP" altLang="en-US" sz="1105" dirty="0">
                  <a:solidFill>
                    <a:prstClr val="black"/>
                  </a:solidFill>
                  <a:effectLst>
                    <a:outerShdw blurRad="38100" dist="38100" dir="2700000" algn="tl">
                      <a:srgbClr val="000000">
                        <a:alpha val="43137"/>
                      </a:srgbClr>
                    </a:outerShdw>
                  </a:effectLst>
                  <a:latin typeface="Times"/>
                  <a:cs typeface="Times"/>
                </a:rPr>
                <a:t>リスク研究ﾈｯﾄﾜｰｸ</a:t>
              </a:r>
              <a:r>
                <a:rPr lang="en-US" altLang="ja-JP" sz="1105" dirty="0">
                  <a:solidFill>
                    <a:prstClr val="black"/>
                  </a:solidFill>
                  <a:effectLst>
                    <a:outerShdw blurRad="38100" dist="38100" dir="2700000" algn="tl">
                      <a:srgbClr val="000000">
                        <a:alpha val="43137"/>
                      </a:srgbClr>
                    </a:outerShdw>
                  </a:effectLst>
                  <a:latin typeface="Times"/>
                  <a:cs typeface="Times"/>
                </a:rPr>
                <a:t>40</a:t>
              </a:r>
              <a:r>
                <a:rPr lang="ja-JP" altLang="en-US" sz="1105" dirty="0">
                  <a:solidFill>
                    <a:prstClr val="black"/>
                  </a:solidFill>
                  <a:effectLst>
                    <a:outerShdw blurRad="38100" dist="38100" dir="2700000" algn="tl">
                      <a:srgbClr val="000000">
                        <a:alpha val="43137"/>
                      </a:srgbClr>
                    </a:outerShdw>
                  </a:effectLst>
                  <a:latin typeface="Times"/>
                  <a:cs typeface="Times"/>
                </a:rPr>
                <a:t>機関</a:t>
              </a:r>
            </a:p>
          </p:txBody>
        </p:sp>
        <p:sp>
          <p:nvSpPr>
            <p:cNvPr id="63" name="角丸四角形 62"/>
            <p:cNvSpPr/>
            <p:nvPr/>
          </p:nvSpPr>
          <p:spPr>
            <a:xfrm>
              <a:off x="3569180" y="5885526"/>
              <a:ext cx="1079810" cy="453328"/>
            </a:xfrm>
            <a:prstGeom prst="roundRect">
              <a:avLst>
                <a:gd name="adj" fmla="val 16667"/>
              </a:avLst>
            </a:prstGeom>
            <a:solidFill>
              <a:srgbClr val="E3F286"/>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5048" tIns="47524" rIns="95048" bIns="47524" anchor="ctr"/>
            <a:lstStyle/>
            <a:p>
              <a:pPr algn="ctr" defTabSz="948873">
                <a:lnSpc>
                  <a:spcPct val="80000"/>
                </a:lnSpc>
                <a:defRPr/>
              </a:pPr>
              <a:r>
                <a:rPr lang="en-US" altLang="ja-JP" sz="904" dirty="0">
                  <a:solidFill>
                    <a:prstClr val="black"/>
                  </a:solidFill>
                  <a:effectLst>
                    <a:outerShdw blurRad="38100" dist="38100" dir="2700000" algn="tl">
                      <a:srgbClr val="FFFFFF"/>
                    </a:outerShdw>
                  </a:effectLst>
                  <a:latin typeface="Times" pitchFamily="18" charset="0"/>
                  <a:cs typeface="Times" pitchFamily="18" charset="0"/>
                </a:rPr>
                <a:t>40 organizations in the risk research network</a:t>
              </a:r>
              <a:endParaRPr lang="ja-JP" altLang="en-US" sz="904" dirty="0">
                <a:solidFill>
                  <a:prstClr val="black"/>
                </a:solidFill>
                <a:effectLst>
                  <a:outerShdw blurRad="38100" dist="38100" dir="2700000" algn="tl">
                    <a:srgbClr val="FFFFFF"/>
                  </a:outerShdw>
                </a:effectLst>
                <a:latin typeface="Times" pitchFamily="18" charset="0"/>
                <a:cs typeface="Times" pitchFamily="18" charset="0"/>
              </a:endParaRPr>
            </a:p>
          </p:txBody>
        </p:sp>
      </p:grpSp>
      <p:sp>
        <p:nvSpPr>
          <p:cNvPr id="71" name="正方形/長方形 70"/>
          <p:cNvSpPr/>
          <p:nvPr/>
        </p:nvSpPr>
        <p:spPr>
          <a:xfrm>
            <a:off x="3148445" y="5639922"/>
            <a:ext cx="1009559" cy="4912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56" name="上下矢印 55"/>
          <p:cNvSpPr/>
          <p:nvPr/>
        </p:nvSpPr>
        <p:spPr>
          <a:xfrm rot="2391702">
            <a:off x="3986063" y="5161351"/>
            <a:ext cx="158664" cy="668110"/>
          </a:xfrm>
          <a:prstGeom prst="upDownArrow">
            <a:avLst/>
          </a:prstGeom>
        </p:spPr>
        <p:style>
          <a:lnRef idx="0">
            <a:schemeClr val="accent3"/>
          </a:lnRef>
          <a:fillRef idx="3">
            <a:schemeClr val="accent3"/>
          </a:fillRef>
          <a:effectRef idx="3">
            <a:schemeClr val="accent3"/>
          </a:effectRef>
          <a:fontRef idx="minor">
            <a:schemeClr val="lt1"/>
          </a:fontRef>
        </p:style>
        <p:txBody>
          <a:bodyPr lIns="91857" tIns="45929" rIns="91857" bIns="45929" anchor="ctr"/>
          <a:lstStyle/>
          <a:p>
            <a:pPr algn="ctr">
              <a:defRPr/>
            </a:pPr>
            <a:endParaRPr lang="ja-JP" altLang="en-US" sz="1808">
              <a:solidFill>
                <a:prstClr val="black"/>
              </a:solidFill>
              <a:latin typeface="Times"/>
              <a:cs typeface="Times"/>
            </a:endParaRPr>
          </a:p>
        </p:txBody>
      </p:sp>
      <p:sp>
        <p:nvSpPr>
          <p:cNvPr id="54" name="テキスト ボックス 53"/>
          <p:cNvSpPr txBox="1"/>
          <p:nvPr/>
        </p:nvSpPr>
        <p:spPr>
          <a:xfrm>
            <a:off x="647673" y="3646322"/>
            <a:ext cx="2209682" cy="377549"/>
          </a:xfrm>
          <a:prstGeom prst="rect">
            <a:avLst/>
          </a:prstGeom>
          <a:solidFill>
            <a:schemeClr val="bg1"/>
          </a:solidFill>
          <a:ln>
            <a:solidFill>
              <a:schemeClr val="tx1"/>
            </a:solidFill>
          </a:ln>
        </p:spPr>
        <p:txBody>
          <a:bodyPr wrap="none" lIns="91802" tIns="45901" rIns="91802" bIns="45901">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en-US" altLang="ja-JP" sz="1808" b="1">
                <a:solidFill>
                  <a:prstClr val="black"/>
                </a:solidFill>
                <a:effectLst>
                  <a:outerShdw blurRad="38100" dist="38100" dir="2700000" algn="tl">
                    <a:srgbClr val="C0C0C0"/>
                  </a:outerShdw>
                </a:effectLst>
                <a:latin typeface="Times" charset="0"/>
              </a:rPr>
              <a:t>Center organization</a:t>
            </a:r>
            <a:endParaRPr lang="ja-JP" altLang="en-US" sz="1808" b="1">
              <a:solidFill>
                <a:prstClr val="black"/>
              </a:solidFill>
              <a:effectLst>
                <a:outerShdw blurRad="38100" dist="38100" dir="2700000" algn="tl">
                  <a:srgbClr val="C0C0C0"/>
                </a:outerShdw>
              </a:effectLst>
              <a:latin typeface="Times" charset="0"/>
            </a:endParaRPr>
          </a:p>
        </p:txBody>
      </p:sp>
      <p:sp>
        <p:nvSpPr>
          <p:cNvPr id="55" name="テキスト ボックス 54"/>
          <p:cNvSpPr txBox="1"/>
          <p:nvPr/>
        </p:nvSpPr>
        <p:spPr>
          <a:xfrm>
            <a:off x="2311133" y="5062577"/>
            <a:ext cx="1352354" cy="409151"/>
          </a:xfrm>
          <a:prstGeom prst="rect">
            <a:avLst/>
          </a:prstGeom>
          <a:solidFill>
            <a:srgbClr val="FFFF00"/>
          </a:solidFill>
        </p:spPr>
        <p:txBody>
          <a:bodyPr wrap="none" lIns="91825" tIns="45913" rIns="91825" bIns="45913">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defRPr/>
            </a:pPr>
            <a:r>
              <a:rPr lang="en-US" altLang="ja-JP" sz="1004" b="1" dirty="0">
                <a:solidFill>
                  <a:srgbClr val="FF0000"/>
                </a:solidFill>
                <a:effectLst>
                  <a:outerShdw blurRad="38100" dist="38100" dir="2700000" algn="tl">
                    <a:srgbClr val="000000"/>
                  </a:outerShdw>
                </a:effectLst>
                <a:latin typeface="Times" charset="0"/>
              </a:rPr>
              <a:t>Reorganization for</a:t>
            </a:r>
          </a:p>
          <a:p>
            <a:pPr algn="l">
              <a:defRPr/>
            </a:pPr>
            <a:r>
              <a:rPr lang="en-US" altLang="ja-JP" sz="1004" b="1" dirty="0">
                <a:solidFill>
                  <a:srgbClr val="FF0000"/>
                </a:solidFill>
                <a:effectLst>
                  <a:outerShdw blurRad="38100" dist="38100" dir="2700000" algn="tl">
                    <a:srgbClr val="000000"/>
                  </a:outerShdw>
                </a:effectLst>
                <a:latin typeface="Times" charset="0"/>
              </a:rPr>
              <a:t>further development</a:t>
            </a:r>
            <a:endParaRPr lang="ja-JP" altLang="en-US" sz="1004" b="1" dirty="0">
              <a:solidFill>
                <a:srgbClr val="FF0000"/>
              </a:solidFill>
              <a:effectLst>
                <a:outerShdw blurRad="38100" dist="38100" dir="2700000" algn="tl">
                  <a:srgbClr val="000000"/>
                </a:outerShdw>
              </a:effectLst>
              <a:latin typeface="Times" charset="0"/>
            </a:endParaRPr>
          </a:p>
        </p:txBody>
      </p:sp>
      <p:grpSp>
        <p:nvGrpSpPr>
          <p:cNvPr id="75" name="グループ化 74"/>
          <p:cNvGrpSpPr/>
          <p:nvPr/>
        </p:nvGrpSpPr>
        <p:grpSpPr>
          <a:xfrm>
            <a:off x="8226126" y="722325"/>
            <a:ext cx="1201087" cy="1377881"/>
            <a:chOff x="7620983" y="522116"/>
            <a:chExt cx="1224034" cy="1404205"/>
          </a:xfrm>
        </p:grpSpPr>
        <p:pic>
          <p:nvPicPr>
            <p:cNvPr id="76" name="Picture 4" descr="リスク情報の設計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983" y="522116"/>
              <a:ext cx="1224034" cy="1082047"/>
            </a:xfrm>
            <a:prstGeom prst="rect">
              <a:avLst/>
            </a:prstGeom>
            <a:noFill/>
            <a:extLst>
              <a:ext uri="{909E8E84-426E-40DD-AFC4-6F175D3DCCD1}">
                <a14:hiddenFill xmlns:a14="http://schemas.microsoft.com/office/drawing/2010/main">
                  <a:solidFill>
                    <a:srgbClr val="FFFFFF"/>
                  </a:solidFill>
                </a14:hiddenFill>
              </a:ext>
            </a:extLst>
          </p:spPr>
        </p:pic>
        <p:sp>
          <p:nvSpPr>
            <p:cNvPr id="77" name="正方形/長方形 76"/>
            <p:cNvSpPr/>
            <p:nvPr/>
          </p:nvSpPr>
          <p:spPr>
            <a:xfrm>
              <a:off x="7648597" y="1577889"/>
              <a:ext cx="1156087" cy="348432"/>
            </a:xfrm>
            <a:prstGeom prst="rect">
              <a:avLst/>
            </a:prstGeom>
          </p:spPr>
          <p:txBody>
            <a:bodyPr wrap="none">
              <a:spAutoFit/>
            </a:bodyPr>
            <a:lstStyle/>
            <a:p>
              <a:pPr algn="ctr"/>
              <a:r>
                <a:rPr lang="en-US" altLang="ja-JP" sz="785" dirty="0">
                  <a:solidFill>
                    <a:prstClr val="black"/>
                  </a:solidFill>
                </a:rPr>
                <a:t>Designing Planning of </a:t>
              </a:r>
            </a:p>
            <a:p>
              <a:pPr algn="ctr"/>
              <a:r>
                <a:rPr lang="en-US" altLang="ja-JP" sz="785" dirty="0">
                  <a:solidFill>
                    <a:prstClr val="black"/>
                  </a:solidFill>
                </a:rPr>
                <a:t>Risk Information</a:t>
              </a:r>
            </a:p>
          </p:txBody>
        </p:sp>
      </p:grpSp>
      <p:grpSp>
        <p:nvGrpSpPr>
          <p:cNvPr id="78" name="グループ化 77"/>
          <p:cNvGrpSpPr/>
          <p:nvPr/>
        </p:nvGrpSpPr>
        <p:grpSpPr>
          <a:xfrm>
            <a:off x="8019421" y="2622049"/>
            <a:ext cx="1650381" cy="1019752"/>
            <a:chOff x="6138393" y="2676184"/>
            <a:chExt cx="1761994" cy="1086470"/>
          </a:xfrm>
        </p:grpSpPr>
        <p:pic>
          <p:nvPicPr>
            <p:cNvPr id="79" name="図 78"/>
            <p:cNvPicPr>
              <a:picLocks noChangeAspect="1"/>
            </p:cNvPicPr>
            <p:nvPr/>
          </p:nvPicPr>
          <p:blipFill>
            <a:blip r:embed="rId4"/>
            <a:stretch>
              <a:fillRect/>
            </a:stretch>
          </p:blipFill>
          <p:spPr>
            <a:xfrm>
              <a:off x="6270228" y="2676184"/>
              <a:ext cx="1371234" cy="954379"/>
            </a:xfrm>
            <a:prstGeom prst="rect">
              <a:avLst/>
            </a:prstGeom>
          </p:spPr>
        </p:pic>
        <p:sp>
          <p:nvSpPr>
            <p:cNvPr id="80" name="テキスト ボックス 79"/>
            <p:cNvSpPr txBox="1"/>
            <p:nvPr/>
          </p:nvSpPr>
          <p:spPr>
            <a:xfrm>
              <a:off x="6138393" y="3548163"/>
              <a:ext cx="1761994" cy="214491"/>
            </a:xfrm>
            <a:prstGeom prst="rect">
              <a:avLst/>
            </a:prstGeom>
            <a:noFill/>
          </p:spPr>
          <p:txBody>
            <a:bodyPr wrap="square" rtlCol="0">
              <a:spAutoFit/>
            </a:bodyPr>
            <a:lstStyle/>
            <a:p>
              <a:pPr algn="l"/>
              <a:r>
                <a:rPr lang="ja-JP" altLang="en-US" sz="736" dirty="0">
                  <a:solidFill>
                    <a:prstClr val="black"/>
                  </a:solidFill>
                </a:rPr>
                <a:t>　</a:t>
              </a:r>
              <a:r>
                <a:rPr lang="en-US" altLang="ja-JP" sz="736" dirty="0">
                  <a:solidFill>
                    <a:prstClr val="black"/>
                  </a:solidFill>
                </a:rPr>
                <a:t>Earthquakes prediction more than M4</a:t>
              </a:r>
              <a:endParaRPr lang="ja-JP" altLang="en-US" sz="736" dirty="0">
                <a:solidFill>
                  <a:prstClr val="black"/>
                </a:solidFill>
              </a:endParaRPr>
            </a:p>
          </p:txBody>
        </p:sp>
      </p:grpSp>
      <p:pic>
        <p:nvPicPr>
          <p:cNvPr id="3074" name="Picture 2" descr="山下センター長"/>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8917" y="3249245"/>
            <a:ext cx="941922" cy="1112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4" name="テキスト ボックス 83"/>
          <p:cNvSpPr txBox="1"/>
          <p:nvPr/>
        </p:nvSpPr>
        <p:spPr>
          <a:xfrm>
            <a:off x="6860259" y="4314539"/>
            <a:ext cx="1492199" cy="223600"/>
          </a:xfrm>
          <a:prstGeom prst="rect">
            <a:avLst/>
          </a:prstGeom>
          <a:noFill/>
        </p:spPr>
        <p:txBody>
          <a:bodyPr wrap="none" rtlCol="0">
            <a:spAutoFit/>
          </a:bodyPr>
          <a:lstStyle/>
          <a:p>
            <a:r>
              <a:rPr lang="en-US" altLang="ja-JP" sz="819" b="1" dirty="0">
                <a:solidFill>
                  <a:prstClr val="black"/>
                </a:solidFill>
              </a:rPr>
              <a:t>Director,</a:t>
            </a:r>
            <a:r>
              <a:rPr lang="ja-JP" altLang="en-US" sz="819" b="1" dirty="0">
                <a:solidFill>
                  <a:prstClr val="black"/>
                </a:solidFill>
              </a:rPr>
              <a:t> </a:t>
            </a:r>
            <a:r>
              <a:rPr lang="en-US" altLang="ja-JP" sz="819" b="1" dirty="0">
                <a:solidFill>
                  <a:prstClr val="black"/>
                </a:solidFill>
              </a:rPr>
              <a:t>Prof. S.</a:t>
            </a:r>
            <a:r>
              <a:rPr lang="ja-JP" altLang="en-US" sz="819" b="1" dirty="0">
                <a:solidFill>
                  <a:prstClr val="black"/>
                </a:solidFill>
              </a:rPr>
              <a:t> </a:t>
            </a:r>
            <a:r>
              <a:rPr lang="en-US" altLang="ja-JP" sz="819" b="1" dirty="0">
                <a:solidFill>
                  <a:prstClr val="black"/>
                </a:solidFill>
              </a:rPr>
              <a:t>Yamashita</a:t>
            </a:r>
            <a:endParaRPr lang="ja-JP" altLang="en-US" sz="819" b="1" dirty="0">
              <a:solidFill>
                <a:prstClr val="black"/>
              </a:solidFill>
            </a:endParaRPr>
          </a:p>
        </p:txBody>
      </p:sp>
      <p:sp>
        <p:nvSpPr>
          <p:cNvPr id="69" name="テキスト ボックス 82"/>
          <p:cNvSpPr txBox="1"/>
          <p:nvPr/>
        </p:nvSpPr>
        <p:spPr>
          <a:xfrm>
            <a:off x="8352400" y="4398093"/>
            <a:ext cx="927564" cy="318295"/>
          </a:xfrm>
          <a:prstGeom prst="rect">
            <a:avLst/>
          </a:prstGeom>
          <a:solidFill>
            <a:schemeClr val="bg1"/>
          </a:solidFill>
          <a:ln>
            <a:solidFill>
              <a:schemeClr val="tx1"/>
            </a:solidFill>
          </a:ln>
        </p:spPr>
        <p:txBody>
          <a:bodyPr wrap="none" lIns="96838" tIns="48420" rIns="96838" bIns="4842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pPr>
            <a:r>
              <a:rPr lang="en-US" altLang="ja-JP" sz="1433" b="1">
                <a:solidFill>
                  <a:prstClr val="black"/>
                </a:solidFill>
              </a:rPr>
              <a:t>Members</a:t>
            </a:r>
            <a:endParaRPr lang="ja-JP" altLang="en-US" sz="1433" b="1" dirty="0">
              <a:solidFill>
                <a:prstClr val="black"/>
              </a:solidFill>
            </a:endParaRPr>
          </a:p>
        </p:txBody>
      </p:sp>
      <p:sp>
        <p:nvSpPr>
          <p:cNvPr id="5" name="スライド番号プレースホルダー 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15</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78537820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583906" y="4036299"/>
            <a:ext cx="2680993" cy="2852669"/>
          </a:xfrm>
          <a:prstGeom prst="roundRect">
            <a:avLst>
              <a:gd name="adj" fmla="val 4841"/>
            </a:avLst>
          </a:prstGeom>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dirty="0">
              <a:solidFill>
                <a:prstClr val="black"/>
              </a:solidFill>
              <a:latin typeface="Times"/>
              <a:cs typeface="Times"/>
            </a:endParaRPr>
          </a:p>
        </p:txBody>
      </p:sp>
      <p:sp>
        <p:nvSpPr>
          <p:cNvPr id="28" name="円/楕円 27"/>
          <p:cNvSpPr/>
          <p:nvPr/>
        </p:nvSpPr>
        <p:spPr>
          <a:xfrm>
            <a:off x="2913997" y="3909478"/>
            <a:ext cx="3397095" cy="2858025"/>
          </a:xfrm>
          <a:prstGeom prst="ellipse">
            <a:avLst/>
          </a:prstGeom>
          <a:solidFill>
            <a:srgbClr val="82BFF6"/>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a:solidFill>
                <a:prstClr val="black"/>
              </a:solidFill>
              <a:latin typeface="Times"/>
              <a:cs typeface="Times"/>
            </a:endParaRPr>
          </a:p>
        </p:txBody>
      </p:sp>
      <p:sp>
        <p:nvSpPr>
          <p:cNvPr id="4" name="正方形/長方形 3"/>
          <p:cNvSpPr/>
          <p:nvPr/>
        </p:nvSpPr>
        <p:spPr>
          <a:xfrm>
            <a:off x="1" y="-9518"/>
            <a:ext cx="9540874" cy="768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802" tIns="45901" rIns="91802" bIns="45901" anchor="ctr"/>
          <a:lstStyle/>
          <a:p>
            <a:pPr algn="ctr">
              <a:defRPr/>
            </a:pPr>
            <a:r>
              <a:rPr lang="en-US" altLang="ja-JP" sz="3215" b="1" dirty="0">
                <a:solidFill>
                  <a:prstClr val="white"/>
                </a:solidFill>
                <a:latin typeface="Times" charset="0"/>
                <a:ea typeface="HG丸ｺﾞｼｯｸM-PRO" pitchFamily="50" charset="-128"/>
              </a:rPr>
              <a:t>Research Center for Statistical Machine Learning</a:t>
            </a:r>
            <a:endParaRPr lang="ja-JP" altLang="en-US" sz="3215" b="1" dirty="0">
              <a:solidFill>
                <a:prstClr val="white"/>
              </a:solidFill>
              <a:latin typeface="Times" charset="0"/>
              <a:ea typeface="HG丸ｺﾞｼｯｸM-PRO" pitchFamily="50" charset="-128"/>
            </a:endParaRPr>
          </a:p>
        </p:txBody>
      </p:sp>
      <p:sp>
        <p:nvSpPr>
          <p:cNvPr id="8" name="角丸四角形 7"/>
          <p:cNvSpPr/>
          <p:nvPr/>
        </p:nvSpPr>
        <p:spPr>
          <a:xfrm>
            <a:off x="269685" y="1470904"/>
            <a:ext cx="4133930" cy="2242402"/>
          </a:xfrm>
          <a:prstGeom prst="roundRect">
            <a:avLst>
              <a:gd name="adj" fmla="val 746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a:solidFill>
                <a:prstClr val="black"/>
              </a:solidFill>
              <a:latin typeface="Times"/>
              <a:cs typeface="Times"/>
            </a:endParaRPr>
          </a:p>
        </p:txBody>
      </p:sp>
      <p:sp>
        <p:nvSpPr>
          <p:cNvPr id="11270" name="テキスト ボックス 11"/>
          <p:cNvSpPr txBox="1">
            <a:spLocks noChangeArrowheads="1"/>
          </p:cNvSpPr>
          <p:nvPr/>
        </p:nvSpPr>
        <p:spPr bwMode="auto">
          <a:xfrm>
            <a:off x="277662" y="1781907"/>
            <a:ext cx="4003150" cy="187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94" tIns="45897" rIns="91794" bIns="45897">
            <a:spAutoFit/>
          </a:bodyPr>
          <a:lstStyle>
            <a:lvl1pPr marL="341313" indent="-341313"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lnSpc>
                <a:spcPct val="80000"/>
              </a:lnSpc>
              <a:buFont typeface="Calibri" panose="020F0502020204030204" pitchFamily="34" charset="0"/>
              <a:buAutoNum type="arabicPeriod"/>
            </a:pPr>
            <a:r>
              <a:rPr lang="en-US" altLang="ja-JP" sz="1206" dirty="0">
                <a:solidFill>
                  <a:prstClr val="black"/>
                </a:solidFill>
                <a:latin typeface="Times" panose="02020603050405020304" pitchFamily="18" charset="0"/>
              </a:rPr>
              <a:t>Promoting research on theory and methodology of machine learning from a statistical mathematics perspective, as well as applied research on machine learning in audio, video, natural languages, etc.</a:t>
            </a:r>
          </a:p>
          <a:p>
            <a:pPr algn="l" eaLnBrk="1" hangingPunct="1">
              <a:lnSpc>
                <a:spcPct val="80000"/>
              </a:lnSpc>
              <a:buFont typeface="Calibri" panose="020F0502020204030204" pitchFamily="34" charset="0"/>
              <a:buAutoNum type="arabicPeriod"/>
            </a:pPr>
            <a:r>
              <a:rPr lang="en-US" altLang="ja-JP" sz="1206" dirty="0">
                <a:solidFill>
                  <a:prstClr val="black"/>
                </a:solidFill>
                <a:latin typeface="Times" panose="02020603050405020304" pitchFamily="18" charset="0"/>
              </a:rPr>
              <a:t>Promoting basic research on new data science by integrating optimization and statistical inference.</a:t>
            </a:r>
          </a:p>
          <a:p>
            <a:pPr algn="l" eaLnBrk="1" hangingPunct="1">
              <a:lnSpc>
                <a:spcPct val="80000"/>
              </a:lnSpc>
              <a:buFont typeface="Calibri" panose="020F0502020204030204" pitchFamily="34" charset="0"/>
              <a:buAutoNum type="arabicPeriod"/>
            </a:pPr>
            <a:r>
              <a:rPr lang="en-US" altLang="ja-JP" sz="1206" dirty="0">
                <a:solidFill>
                  <a:prstClr val="black"/>
                </a:solidFill>
                <a:latin typeface="Times" panose="02020603050405020304" pitchFamily="18" charset="0"/>
              </a:rPr>
              <a:t>Developing research of high originality, such as information geometry and kernel methods.</a:t>
            </a:r>
          </a:p>
          <a:p>
            <a:pPr algn="l" eaLnBrk="1" hangingPunct="1">
              <a:lnSpc>
                <a:spcPct val="80000"/>
              </a:lnSpc>
              <a:buFont typeface="Calibri" panose="020F0502020204030204" pitchFamily="34" charset="0"/>
              <a:buAutoNum type="arabicPeriod"/>
            </a:pPr>
            <a:r>
              <a:rPr lang="en-US" altLang="ja-JP" sz="1206" dirty="0">
                <a:solidFill>
                  <a:prstClr val="black"/>
                </a:solidFill>
                <a:latin typeface="Times" panose="02020603050405020304" pitchFamily="18" charset="0"/>
              </a:rPr>
              <a:t>Promoting the activities of the  machine learning community in Japan.</a:t>
            </a:r>
          </a:p>
          <a:p>
            <a:pPr algn="l" eaLnBrk="1" hangingPunct="1">
              <a:lnSpc>
                <a:spcPct val="80000"/>
              </a:lnSpc>
              <a:buFont typeface="Calibri" panose="020F0502020204030204" pitchFamily="34" charset="0"/>
              <a:buAutoNum type="arabicPeriod"/>
            </a:pPr>
            <a:r>
              <a:rPr lang="en-US" altLang="ja-JP" sz="1206" dirty="0">
                <a:solidFill>
                  <a:prstClr val="black"/>
                </a:solidFill>
                <a:latin typeface="Times" panose="02020603050405020304" pitchFamily="18" charset="0"/>
              </a:rPr>
              <a:t>Promoting international collaborations and establishing our positions in the international research community.</a:t>
            </a:r>
          </a:p>
        </p:txBody>
      </p:sp>
      <p:sp>
        <p:nvSpPr>
          <p:cNvPr id="13" name="テキスト ボックス 12"/>
          <p:cNvSpPr txBox="1"/>
          <p:nvPr/>
        </p:nvSpPr>
        <p:spPr>
          <a:xfrm>
            <a:off x="1736557" y="1368276"/>
            <a:ext cx="684313" cy="361785"/>
          </a:xfrm>
          <a:prstGeom prst="rect">
            <a:avLst/>
          </a:prstGeom>
          <a:solidFill>
            <a:schemeClr val="bg1"/>
          </a:solidFill>
          <a:ln>
            <a:solidFill>
              <a:schemeClr val="tx1"/>
            </a:solidFill>
          </a:ln>
        </p:spPr>
        <p:txBody>
          <a:bodyPr wrap="none" lIns="91794" tIns="45897" rIns="91794" bIns="45897">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defRPr/>
            </a:pPr>
            <a:r>
              <a:rPr lang="en-US" altLang="ja-JP" sz="1708" b="1" dirty="0">
                <a:solidFill>
                  <a:prstClr val="black"/>
                </a:solidFill>
                <a:effectLst>
                  <a:outerShdw blurRad="38100" dist="38100" dir="2700000" algn="tl">
                    <a:srgbClr val="C0C0C0"/>
                  </a:outerShdw>
                </a:effectLst>
                <a:latin typeface="Times" charset="0"/>
              </a:rPr>
              <a:t>Aims</a:t>
            </a:r>
            <a:endParaRPr lang="ja-JP" altLang="en-US" sz="1708" b="1" dirty="0">
              <a:solidFill>
                <a:prstClr val="black"/>
              </a:solidFill>
              <a:effectLst>
                <a:outerShdw blurRad="38100" dist="38100" dir="2700000" algn="tl">
                  <a:srgbClr val="C0C0C0"/>
                </a:outerShdw>
              </a:effectLst>
              <a:latin typeface="Times" charset="0"/>
            </a:endParaRPr>
          </a:p>
        </p:txBody>
      </p:sp>
      <p:sp>
        <p:nvSpPr>
          <p:cNvPr id="14" name="角丸四角形 13"/>
          <p:cNvSpPr/>
          <p:nvPr/>
        </p:nvSpPr>
        <p:spPr>
          <a:xfrm>
            <a:off x="4583339" y="1412264"/>
            <a:ext cx="4703301" cy="2299818"/>
          </a:xfrm>
          <a:prstGeom prst="roundRect">
            <a:avLst>
              <a:gd name="adj" fmla="val 643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dirty="0">
              <a:solidFill>
                <a:prstClr val="black"/>
              </a:solidFill>
              <a:latin typeface="Times"/>
              <a:cs typeface="Times"/>
            </a:endParaRPr>
          </a:p>
        </p:txBody>
      </p:sp>
      <p:sp>
        <p:nvSpPr>
          <p:cNvPr id="11273" name="テキスト ボックス 16"/>
          <p:cNvSpPr txBox="1">
            <a:spLocks noChangeArrowheads="1"/>
          </p:cNvSpPr>
          <p:nvPr/>
        </p:nvSpPr>
        <p:spPr bwMode="auto">
          <a:xfrm>
            <a:off x="7168889" y="4809007"/>
            <a:ext cx="2314173" cy="231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94" tIns="45897" rIns="91794" bIns="45897">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lnSpc>
                <a:spcPct val="120000"/>
              </a:lnSpc>
            </a:pPr>
            <a:r>
              <a:rPr lang="en-US" altLang="ja-JP" sz="1004" b="1" dirty="0">
                <a:solidFill>
                  <a:prstClr val="white"/>
                </a:solidFill>
                <a:latin typeface="Times" panose="02020603050405020304" pitchFamily="18" charset="0"/>
                <a:ea typeface="ＭＳ ゴシック" panose="020B0609070205080204" pitchFamily="49" charset="-128"/>
              </a:rPr>
              <a:t>-  </a:t>
            </a:r>
            <a:r>
              <a:rPr lang="en-US" altLang="ja-JP" sz="1004" b="1" dirty="0">
                <a:solidFill>
                  <a:prstClr val="white"/>
                </a:solidFill>
                <a:latin typeface="Times" panose="02020603050405020304" pitchFamily="18" charset="0"/>
              </a:rPr>
              <a:t>Director 1 *</a:t>
            </a:r>
          </a:p>
          <a:p>
            <a:pPr algn="l" eaLnBrk="1" hangingPunct="1">
              <a:lnSpc>
                <a:spcPct val="120000"/>
              </a:lnSpc>
            </a:pPr>
            <a:r>
              <a:rPr lang="en-US" altLang="ja-JP" sz="1004" b="1" dirty="0">
                <a:solidFill>
                  <a:prstClr val="white"/>
                </a:solidFill>
                <a:latin typeface="Times" panose="02020603050405020304" pitchFamily="18" charset="0"/>
                <a:ea typeface="ＭＳ ゴシック" panose="020B0609070205080204" pitchFamily="49" charset="-128"/>
              </a:rPr>
              <a:t>-  </a:t>
            </a:r>
            <a:r>
              <a:rPr lang="en-US" altLang="ja-JP" sz="1004" b="1" dirty="0">
                <a:solidFill>
                  <a:prstClr val="white"/>
                </a:solidFill>
                <a:latin typeface="Times" panose="02020603050405020304" pitchFamily="18" charset="0"/>
              </a:rPr>
              <a:t>Vice Director 1 *</a:t>
            </a:r>
          </a:p>
          <a:p>
            <a:pPr algn="l" eaLnBrk="1" hangingPunct="1">
              <a:lnSpc>
                <a:spcPct val="120000"/>
              </a:lnSpc>
            </a:pPr>
            <a:r>
              <a:rPr lang="en-US" altLang="ja-JP" sz="1004" b="1" dirty="0">
                <a:solidFill>
                  <a:prstClr val="white"/>
                </a:solidFill>
                <a:latin typeface="Times" panose="02020603050405020304" pitchFamily="18" charset="0"/>
                <a:ea typeface="ＭＳ ゴシック" panose="020B0609070205080204" pitchFamily="49" charset="-128"/>
              </a:rPr>
              <a:t>-   </a:t>
            </a:r>
            <a:r>
              <a:rPr lang="en-US" altLang="ja-JP" sz="1004" b="1" dirty="0">
                <a:solidFill>
                  <a:prstClr val="white"/>
                </a:solidFill>
                <a:latin typeface="Times" panose="02020603050405020304" pitchFamily="18" charset="0"/>
              </a:rPr>
              <a:t>Center Professor 6*</a:t>
            </a:r>
          </a:p>
          <a:p>
            <a:pPr marL="171450" indent="-171450" algn="l" eaLnBrk="1" hangingPunct="1">
              <a:lnSpc>
                <a:spcPct val="120000"/>
              </a:lnSpc>
              <a:buFontTx/>
              <a:buChar char="-"/>
            </a:pPr>
            <a:r>
              <a:rPr lang="en-US" altLang="ja-JP" sz="1004" b="1" dirty="0">
                <a:solidFill>
                  <a:prstClr val="white"/>
                </a:solidFill>
                <a:latin typeface="Times" panose="02020603050405020304" pitchFamily="18" charset="0"/>
              </a:rPr>
              <a:t>Assoc. Prof. 4 *</a:t>
            </a:r>
          </a:p>
          <a:p>
            <a:pPr marL="171450" indent="-171450" algn="l" eaLnBrk="1" hangingPunct="1">
              <a:lnSpc>
                <a:spcPct val="120000"/>
              </a:lnSpc>
              <a:buFontTx/>
              <a:buChar char="-"/>
            </a:pPr>
            <a:r>
              <a:rPr lang="en-US" altLang="ja-JP" sz="1004" b="1" dirty="0">
                <a:solidFill>
                  <a:prstClr val="white"/>
                </a:solidFill>
                <a:latin typeface="Times" panose="02020603050405020304" pitchFamily="18" charset="0"/>
              </a:rPr>
              <a:t>Assist. Prof. 4*</a:t>
            </a:r>
          </a:p>
          <a:p>
            <a:pPr algn="l" eaLnBrk="1" hangingPunct="1">
              <a:lnSpc>
                <a:spcPct val="120000"/>
              </a:lnSpc>
            </a:pPr>
            <a:r>
              <a:rPr lang="en-US" altLang="ja-JP" sz="1004" b="1" dirty="0">
                <a:solidFill>
                  <a:prstClr val="white"/>
                </a:solidFill>
                <a:latin typeface="Times" panose="02020603050405020304" pitchFamily="18" charset="0"/>
                <a:ea typeface="ＭＳ ゴシック" panose="020B0609070205080204" pitchFamily="49" charset="-128"/>
              </a:rPr>
              <a:t>-</a:t>
            </a:r>
            <a:r>
              <a:rPr lang="ja-JP" altLang="en-US" sz="1004" b="1" dirty="0">
                <a:solidFill>
                  <a:prstClr val="white"/>
                </a:solidFill>
                <a:latin typeface="Times" panose="02020603050405020304" pitchFamily="18" charset="0"/>
                <a:ea typeface="ＭＳ ゴシック" panose="020B0609070205080204" pitchFamily="49" charset="-128"/>
              </a:rPr>
              <a:t>  </a:t>
            </a:r>
            <a:r>
              <a:rPr lang="en-US" altLang="ja-JP" sz="1004" b="1" dirty="0">
                <a:solidFill>
                  <a:prstClr val="white"/>
                </a:solidFill>
                <a:latin typeface="Times" panose="02020603050405020304" pitchFamily="18" charset="0"/>
              </a:rPr>
              <a:t>Project Assist. prof. 1</a:t>
            </a:r>
          </a:p>
          <a:p>
            <a:pPr marL="171450" indent="-171450" algn="l" eaLnBrk="1" hangingPunct="1">
              <a:lnSpc>
                <a:spcPct val="120000"/>
              </a:lnSpc>
              <a:buFontTx/>
              <a:buChar char="-"/>
            </a:pPr>
            <a:r>
              <a:rPr lang="en-US" altLang="ja-JP" sz="1004" b="1" dirty="0">
                <a:solidFill>
                  <a:prstClr val="white"/>
                </a:solidFill>
                <a:latin typeface="Times" panose="02020603050405020304" pitchFamily="18" charset="0"/>
              </a:rPr>
              <a:t>Project</a:t>
            </a:r>
            <a:r>
              <a:rPr lang="ja-JP" altLang="en-US" sz="1004" b="1" dirty="0">
                <a:solidFill>
                  <a:prstClr val="white"/>
                </a:solidFill>
                <a:latin typeface="Times" panose="02020603050405020304" pitchFamily="18" charset="0"/>
              </a:rPr>
              <a:t> </a:t>
            </a:r>
            <a:r>
              <a:rPr lang="en-US" altLang="ja-JP" sz="1004" b="1" dirty="0">
                <a:solidFill>
                  <a:prstClr val="white"/>
                </a:solidFill>
                <a:latin typeface="Times" panose="02020603050405020304" pitchFamily="18" charset="0"/>
              </a:rPr>
              <a:t>Researcher  4</a:t>
            </a:r>
          </a:p>
          <a:p>
            <a:pPr algn="l" eaLnBrk="1" hangingPunct="1">
              <a:lnSpc>
                <a:spcPct val="120000"/>
              </a:lnSpc>
            </a:pPr>
            <a:r>
              <a:rPr lang="en-US" altLang="ja-JP" sz="1004" b="1" dirty="0">
                <a:solidFill>
                  <a:prstClr val="white"/>
                </a:solidFill>
                <a:latin typeface="Times" panose="02020603050405020304" pitchFamily="18" charset="0"/>
              </a:rPr>
              <a:t>   * </a:t>
            </a:r>
            <a:r>
              <a:rPr lang="en-US" altLang="ja-JP" sz="1004" dirty="0">
                <a:solidFill>
                  <a:prstClr val="white"/>
                </a:solidFill>
                <a:latin typeface="Times" panose="02020603050405020304" pitchFamily="18" charset="0"/>
              </a:rPr>
              <a:t>Holds joint appointment with</a:t>
            </a:r>
          </a:p>
          <a:p>
            <a:pPr algn="l" eaLnBrk="1" hangingPunct="1">
              <a:lnSpc>
                <a:spcPct val="120000"/>
              </a:lnSpc>
            </a:pPr>
            <a:r>
              <a:rPr lang="en-US" altLang="ja-JP" sz="1004" dirty="0">
                <a:solidFill>
                  <a:prstClr val="white"/>
                </a:solidFill>
                <a:latin typeface="Times" panose="02020603050405020304" pitchFamily="18" charset="0"/>
              </a:rPr>
              <a:t>     other department or center</a:t>
            </a:r>
          </a:p>
          <a:p>
            <a:pPr marL="171450" indent="-171450" algn="l" eaLnBrk="1" hangingPunct="1">
              <a:lnSpc>
                <a:spcPct val="120000"/>
              </a:lnSpc>
              <a:buFontTx/>
              <a:buChar char="-"/>
            </a:pPr>
            <a:r>
              <a:rPr lang="en-US" altLang="ja-JP" sz="1004" b="1" dirty="0">
                <a:solidFill>
                  <a:prstClr val="white"/>
                </a:solidFill>
                <a:latin typeface="Times" panose="02020603050405020304" pitchFamily="18" charset="0"/>
              </a:rPr>
              <a:t>Visiting Researchers 14</a:t>
            </a:r>
          </a:p>
          <a:p>
            <a:pPr algn="l" eaLnBrk="1" hangingPunct="1">
              <a:lnSpc>
                <a:spcPct val="120000"/>
              </a:lnSpc>
            </a:pPr>
            <a:r>
              <a:rPr lang="en-US" altLang="ja-JP" sz="1004" b="1" dirty="0">
                <a:solidFill>
                  <a:prstClr val="white"/>
                </a:solidFill>
                <a:latin typeface="Times" panose="02020603050405020304" pitchFamily="18" charset="0"/>
                <a:ea typeface="ＭＳ ゴシック" panose="020B0609070205080204" pitchFamily="49" charset="-128"/>
              </a:rPr>
              <a:t>-  </a:t>
            </a:r>
            <a:r>
              <a:rPr lang="en-US" altLang="ja-JP" sz="1004" b="1" dirty="0">
                <a:solidFill>
                  <a:prstClr val="white"/>
                </a:solidFill>
                <a:latin typeface="Times" panose="02020603050405020304" pitchFamily="18" charset="0"/>
              </a:rPr>
              <a:t>Research Assistants, etc.</a:t>
            </a:r>
          </a:p>
          <a:p>
            <a:pPr algn="l" eaLnBrk="1" hangingPunct="1">
              <a:lnSpc>
                <a:spcPct val="120000"/>
              </a:lnSpc>
            </a:pPr>
            <a:r>
              <a:rPr lang="ja-JP" altLang="en-US" sz="1004" b="1" dirty="0">
                <a:solidFill>
                  <a:prstClr val="white"/>
                </a:solidFill>
                <a:latin typeface="Times" panose="02020603050405020304" pitchFamily="18" charset="0"/>
                <a:ea typeface="ＭＳ ゴシック" panose="020B0609070205080204" pitchFamily="49" charset="-128"/>
              </a:rPr>
              <a:t>　　    </a:t>
            </a:r>
          </a:p>
        </p:txBody>
      </p:sp>
      <p:sp>
        <p:nvSpPr>
          <p:cNvPr id="19" name="角丸四角形 18"/>
          <p:cNvSpPr/>
          <p:nvPr/>
        </p:nvSpPr>
        <p:spPr>
          <a:xfrm>
            <a:off x="139837" y="3871200"/>
            <a:ext cx="9222261" cy="3035059"/>
          </a:xfrm>
          <a:prstGeom prst="roundRect">
            <a:avLst>
              <a:gd name="adj" fmla="val 4858"/>
            </a:avLst>
          </a:prstGeom>
          <a:no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a:solidFill>
                <a:prstClr val="black"/>
              </a:solidFill>
              <a:latin typeface="Times"/>
              <a:cs typeface="Times"/>
            </a:endParaRPr>
          </a:p>
        </p:txBody>
      </p:sp>
      <p:grpSp>
        <p:nvGrpSpPr>
          <p:cNvPr id="11275" name="グループ化 29"/>
          <p:cNvGrpSpPr>
            <a:grpSpLocks/>
          </p:cNvGrpSpPr>
          <p:nvPr/>
        </p:nvGrpSpPr>
        <p:grpSpPr bwMode="auto">
          <a:xfrm>
            <a:off x="3647642" y="4840887"/>
            <a:ext cx="1846871" cy="888349"/>
            <a:chOff x="1310307" y="5072012"/>
            <a:chExt cx="1727409" cy="788281"/>
          </a:xfrm>
        </p:grpSpPr>
        <p:sp>
          <p:nvSpPr>
            <p:cNvPr id="20" name="円/楕円 19"/>
            <p:cNvSpPr/>
            <p:nvPr/>
          </p:nvSpPr>
          <p:spPr>
            <a:xfrm>
              <a:off x="1422186" y="5072012"/>
              <a:ext cx="1561828" cy="788281"/>
            </a:xfrm>
            <a:prstGeom prst="ellipse">
              <a:avLst/>
            </a:prstGeom>
            <a:solidFill>
              <a:srgbClr val="00467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11">
                <a:solidFill>
                  <a:prstClr val="black"/>
                </a:solidFill>
                <a:latin typeface="Times"/>
                <a:cs typeface="Times"/>
              </a:endParaRPr>
            </a:p>
          </p:txBody>
        </p:sp>
        <p:sp>
          <p:nvSpPr>
            <p:cNvPr id="21" name="テキスト ボックス 20"/>
            <p:cNvSpPr txBox="1"/>
            <p:nvPr/>
          </p:nvSpPr>
          <p:spPr>
            <a:xfrm>
              <a:off x="1310307" y="5220611"/>
              <a:ext cx="1727409" cy="547354"/>
            </a:xfrm>
            <a:prstGeom prst="rect">
              <a:avLst/>
            </a:prstGeom>
            <a:noFill/>
          </p:spPr>
          <p:txBody>
            <a:bodyPr>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ctr">
                <a:defRPr/>
              </a:pPr>
              <a:r>
                <a:rPr lang="ja-JP" altLang="ja-JP" sz="1105" b="1" dirty="0">
                  <a:solidFill>
                    <a:prstClr val="white"/>
                  </a:solidFill>
                  <a:effectLst>
                    <a:outerShdw blurRad="38100" dist="38100" dir="2700000" algn="tl">
                      <a:srgbClr val="C0C0C0"/>
                    </a:outerShdw>
                  </a:effectLst>
                  <a:latin typeface="Times" charset="0"/>
                </a:rPr>
                <a:t>Research Center for Statistical Machine Learning</a:t>
              </a:r>
              <a:endParaRPr lang="ja-JP" altLang="en-US" sz="1105" b="1" dirty="0">
                <a:solidFill>
                  <a:prstClr val="white"/>
                </a:solidFill>
                <a:effectLst>
                  <a:outerShdw blurRad="38100" dist="38100" dir="2700000" algn="tl">
                    <a:srgbClr val="C0C0C0"/>
                  </a:outerShdw>
                </a:effectLst>
                <a:latin typeface="Times" charset="0"/>
              </a:endParaRPr>
            </a:p>
          </p:txBody>
        </p:sp>
      </p:grpSp>
      <p:sp>
        <p:nvSpPr>
          <p:cNvPr id="38" name="角丸四角形 37"/>
          <p:cNvSpPr/>
          <p:nvPr/>
        </p:nvSpPr>
        <p:spPr>
          <a:xfrm flipH="1">
            <a:off x="4146840" y="6180586"/>
            <a:ext cx="1122795" cy="658686"/>
          </a:xfrm>
          <a:prstGeom prst="roundRect">
            <a:avLst/>
          </a:prstGeom>
          <a:solidFill>
            <a:srgbClr val="F6F9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lnSpc>
                <a:spcPct val="80000"/>
              </a:lnSpc>
              <a:defRPr/>
            </a:pPr>
            <a:r>
              <a:rPr lang="en-US" altLang="ja-JP" sz="804" b="1" dirty="0">
                <a:solidFill>
                  <a:prstClr val="black"/>
                </a:solidFill>
                <a:effectLst>
                  <a:outerShdw blurRad="38100" dist="38100" dir="2700000" algn="tl">
                    <a:srgbClr val="C0C0C0"/>
                  </a:outerShdw>
                </a:effectLst>
                <a:latin typeface="Times" charset="0"/>
              </a:rPr>
              <a:t>Department of Empirical Inference, Max Planck Institute for Biological Cybernetics</a:t>
            </a:r>
            <a:endParaRPr lang="ja-JP" altLang="en-US" sz="804" b="1" dirty="0">
              <a:solidFill>
                <a:prstClr val="black"/>
              </a:solidFill>
              <a:effectLst>
                <a:outerShdw blurRad="38100" dist="38100" dir="2700000" algn="tl">
                  <a:srgbClr val="C0C0C0"/>
                </a:outerShdw>
              </a:effectLst>
              <a:latin typeface="Times" charset="0"/>
            </a:endParaRPr>
          </a:p>
        </p:txBody>
      </p:sp>
      <p:sp>
        <p:nvSpPr>
          <p:cNvPr id="48" name="角丸四角形 47"/>
          <p:cNvSpPr/>
          <p:nvPr/>
        </p:nvSpPr>
        <p:spPr>
          <a:xfrm>
            <a:off x="193417" y="4036299"/>
            <a:ext cx="2192150" cy="2779877"/>
          </a:xfrm>
          <a:prstGeom prst="roundRect">
            <a:avLst>
              <a:gd name="adj" fmla="val 893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defRPr/>
            </a:pPr>
            <a:endParaRPr lang="ja-JP" altLang="en-US" sz="1206" b="1" dirty="0">
              <a:solidFill>
                <a:prstClr val="black"/>
              </a:solidFill>
              <a:effectLst>
                <a:outerShdw blurRad="38100" dist="38100" dir="2700000" algn="tl">
                  <a:srgbClr val="000000">
                    <a:alpha val="43137"/>
                  </a:srgbClr>
                </a:outerShdw>
              </a:effectLst>
              <a:latin typeface="Times"/>
              <a:cs typeface="Times"/>
            </a:endParaRPr>
          </a:p>
        </p:txBody>
      </p:sp>
      <p:sp>
        <p:nvSpPr>
          <p:cNvPr id="51" name="テキスト ボックス 50"/>
          <p:cNvSpPr txBox="1"/>
          <p:nvPr/>
        </p:nvSpPr>
        <p:spPr>
          <a:xfrm>
            <a:off x="435345" y="4163064"/>
            <a:ext cx="1059210" cy="293643"/>
          </a:xfrm>
          <a:prstGeom prst="rect">
            <a:avLst/>
          </a:prstGeom>
          <a:solidFill>
            <a:schemeClr val="bg1"/>
          </a:solidFill>
        </p:spPr>
        <p:txBody>
          <a:bodyPr wrap="none" lIns="91794" tIns="45897" rIns="91794" bIns="45897">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defRPr/>
            </a:pPr>
            <a:r>
              <a:rPr lang="en-US" altLang="ja-JP" sz="1306" b="1" dirty="0">
                <a:solidFill>
                  <a:srgbClr val="3366FF"/>
                </a:solidFill>
                <a:effectLst>
                  <a:outerShdw blurRad="38100" dist="38100" dir="2700000" algn="tl">
                    <a:srgbClr val="C0C0C0"/>
                  </a:outerShdw>
                </a:effectLst>
                <a:latin typeface="Times" charset="0"/>
              </a:rPr>
              <a:t>Parent body</a:t>
            </a:r>
          </a:p>
        </p:txBody>
      </p:sp>
      <p:sp>
        <p:nvSpPr>
          <p:cNvPr id="11282" name="テキスト ボックス 10"/>
          <p:cNvSpPr txBox="1">
            <a:spLocks noChangeArrowheads="1"/>
          </p:cNvSpPr>
          <p:nvPr/>
        </p:nvSpPr>
        <p:spPr bwMode="auto">
          <a:xfrm>
            <a:off x="139837" y="741737"/>
            <a:ext cx="9247117" cy="66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94" tIns="45897" rIns="91794" bIns="45897">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r>
              <a:rPr lang="en-US" altLang="ja-JP" sz="1206" dirty="0">
                <a:solidFill>
                  <a:prstClr val="black"/>
                </a:solidFill>
                <a:latin typeface="Times" panose="02020603050405020304" pitchFamily="18" charset="0"/>
              </a:rPr>
              <a:t>The aim of this center as a cooperative research institute is to enhance activities of Japan’s machine learning community, and to establish an international reputation through promoting domestic and overseas collaborations. The center conducts research on machine learning, from the viewpoints of both statistical science for inference, and of computer science for algorithms.  </a:t>
            </a:r>
            <a:endParaRPr lang="ja-JP" altLang="en-US" sz="1206" dirty="0">
              <a:solidFill>
                <a:prstClr val="black"/>
              </a:solidFill>
              <a:latin typeface="Times" panose="02020603050405020304" pitchFamily="18" charset="0"/>
            </a:endParaRPr>
          </a:p>
        </p:txBody>
      </p:sp>
      <p:sp>
        <p:nvSpPr>
          <p:cNvPr id="29" name="テキスト ボックス 28"/>
          <p:cNvSpPr txBox="1"/>
          <p:nvPr/>
        </p:nvSpPr>
        <p:spPr>
          <a:xfrm>
            <a:off x="2978409" y="3986603"/>
            <a:ext cx="2914733" cy="314190"/>
          </a:xfrm>
          <a:prstGeom prst="rect">
            <a:avLst/>
          </a:prstGeom>
          <a:gradFill>
            <a:gsLst>
              <a:gs pos="0">
                <a:srgbClr val="00B0F0"/>
              </a:gs>
              <a:gs pos="94000">
                <a:srgbClr val="8DD2FD"/>
              </a:gs>
              <a:gs pos="100000">
                <a:srgbClr val="CFEDF5"/>
              </a:gs>
            </a:gsLst>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none" lIns="91794" tIns="45897" rIns="91794" bIns="45897">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defRPr/>
            </a:pPr>
            <a:r>
              <a:rPr lang="en-US" altLang="ja-JP" sz="1406" b="1" dirty="0">
                <a:solidFill>
                  <a:srgbClr val="FFFF00"/>
                </a:solidFill>
                <a:effectLst>
                  <a:outerShdw blurRad="38100" dist="38100" dir="2700000" algn="tl">
                    <a:srgbClr val="C0C0C0"/>
                  </a:outerShdw>
                </a:effectLst>
                <a:latin typeface="Times" charset="0"/>
              </a:rPr>
              <a:t>Statistical Machine Learning NOE</a:t>
            </a:r>
            <a:endParaRPr lang="ja-JP" altLang="en-US" sz="1406" b="1" dirty="0">
              <a:solidFill>
                <a:srgbClr val="FFFF00"/>
              </a:solidFill>
              <a:effectLst>
                <a:outerShdw blurRad="38100" dist="38100" dir="2700000" algn="tl">
                  <a:srgbClr val="C0C0C0"/>
                </a:outerShdw>
              </a:effectLst>
              <a:latin typeface="Times" charset="0"/>
            </a:endParaRPr>
          </a:p>
        </p:txBody>
      </p:sp>
      <p:sp>
        <p:nvSpPr>
          <p:cNvPr id="10" name="右矢印 9"/>
          <p:cNvSpPr/>
          <p:nvPr/>
        </p:nvSpPr>
        <p:spPr>
          <a:xfrm rot="393183">
            <a:off x="2105393" y="5038652"/>
            <a:ext cx="1677814" cy="204145"/>
          </a:xfrm>
          <a:prstGeom prst="rightArrow">
            <a:avLst>
              <a:gd name="adj1" fmla="val 50000"/>
              <a:gd name="adj2" fmla="val 810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a:solidFill>
                <a:prstClr val="black"/>
              </a:solidFill>
              <a:latin typeface="Times"/>
              <a:cs typeface="Times"/>
            </a:endParaRPr>
          </a:p>
        </p:txBody>
      </p:sp>
      <p:sp>
        <p:nvSpPr>
          <p:cNvPr id="42" name="右矢印 41"/>
          <p:cNvSpPr/>
          <p:nvPr/>
        </p:nvSpPr>
        <p:spPr>
          <a:xfrm rot="19956131">
            <a:off x="1906033" y="5738804"/>
            <a:ext cx="2051016" cy="170652"/>
          </a:xfrm>
          <a:prstGeom prst="rightArrow">
            <a:avLst>
              <a:gd name="adj1" fmla="val 50000"/>
              <a:gd name="adj2" fmla="val 858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ctr">
              <a:defRPr/>
            </a:pPr>
            <a:endParaRPr lang="ja-JP" altLang="en-US" sz="1808">
              <a:solidFill>
                <a:prstClr val="black"/>
              </a:solidFill>
              <a:latin typeface="Times"/>
              <a:cs typeface="Times"/>
            </a:endParaRPr>
          </a:p>
        </p:txBody>
      </p:sp>
      <p:sp>
        <p:nvSpPr>
          <p:cNvPr id="37" name="角丸四角形 36"/>
          <p:cNvSpPr/>
          <p:nvPr/>
        </p:nvSpPr>
        <p:spPr>
          <a:xfrm>
            <a:off x="177183" y="5700528"/>
            <a:ext cx="2102052" cy="706532"/>
          </a:xfrm>
          <a:prstGeom prst="roundRect">
            <a:avLst>
              <a:gd name="adj" fmla="val 107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defRPr/>
            </a:pPr>
            <a:r>
              <a:rPr lang="en-US" altLang="ja-JP" sz="904" b="1" dirty="0">
                <a:solidFill>
                  <a:prstClr val="black"/>
                </a:solidFill>
                <a:effectLst>
                  <a:outerShdw blurRad="38100" dist="38100" dir="2700000" algn="tl">
                    <a:srgbClr val="C0C0C0"/>
                  </a:outerShdw>
                </a:effectLst>
                <a:latin typeface="Times" charset="0"/>
              </a:rPr>
              <a:t>Prediction and Knowledge Discovery Research Center</a:t>
            </a:r>
          </a:p>
          <a:p>
            <a:pPr algn="l">
              <a:defRPr/>
            </a:pPr>
            <a:r>
              <a:rPr lang="en-US" altLang="ja-JP" sz="904" b="1" dirty="0">
                <a:solidFill>
                  <a:prstClr val="black"/>
                </a:solidFill>
                <a:effectLst>
                  <a:outerShdw blurRad="38100" dist="38100" dir="2700000" algn="tl">
                    <a:srgbClr val="C0C0C0"/>
                  </a:outerShdw>
                </a:effectLst>
                <a:latin typeface="Times" charset="0"/>
              </a:rPr>
              <a:t>-</a:t>
            </a:r>
            <a:r>
              <a:rPr lang="ja-JP" altLang="en-US" sz="904" b="1" dirty="0">
                <a:solidFill>
                  <a:prstClr val="black"/>
                </a:solidFill>
                <a:effectLst>
                  <a:outerShdw blurRad="38100" dist="38100" dir="2700000" algn="tl">
                    <a:srgbClr val="C0C0C0"/>
                  </a:outerShdw>
                </a:effectLst>
                <a:latin typeface="Times" charset="0"/>
              </a:rPr>
              <a:t> </a:t>
            </a:r>
            <a:r>
              <a:rPr lang="en-US" altLang="ja-JP" sz="904" b="1" u="sng" dirty="0">
                <a:solidFill>
                  <a:prstClr val="black"/>
                </a:solidFill>
                <a:effectLst>
                  <a:outerShdw blurRad="38100" dist="38100" dir="2700000" algn="tl">
                    <a:srgbClr val="C0C0C0"/>
                  </a:outerShdw>
                </a:effectLst>
                <a:latin typeface="Times" charset="0"/>
              </a:rPr>
              <a:t>Gene diversity analysis group</a:t>
            </a:r>
            <a:r>
              <a:rPr lang="en-US" altLang="ja-JP" sz="904" b="1" dirty="0">
                <a:solidFill>
                  <a:prstClr val="black"/>
                </a:solidFill>
                <a:effectLst>
                  <a:outerShdw blurRad="38100" dist="38100" dir="2700000" algn="tl">
                    <a:srgbClr val="C0C0C0"/>
                  </a:outerShdw>
                </a:effectLst>
                <a:latin typeface="Times" charset="0"/>
              </a:rPr>
              <a:t> </a:t>
            </a:r>
            <a:r>
              <a:rPr lang="en-US" altLang="ja-JP" sz="904" b="1" dirty="0">
                <a:solidFill>
                  <a:srgbClr val="0000FF"/>
                </a:solidFill>
                <a:effectLst>
                  <a:outerShdw blurRad="38100" dist="38100" dir="2700000" algn="tl">
                    <a:srgbClr val="C0C0C0"/>
                  </a:outerShdw>
                </a:effectLst>
                <a:latin typeface="Times" charset="0"/>
              </a:rPr>
              <a:t>[Please confirm the English name.]</a:t>
            </a:r>
            <a:endParaRPr lang="ja-JP" altLang="en-US" sz="904" b="1" dirty="0">
              <a:solidFill>
                <a:srgbClr val="0000FF"/>
              </a:solidFill>
              <a:effectLst>
                <a:outerShdw blurRad="38100" dist="38100" dir="2700000" algn="tl">
                  <a:srgbClr val="C0C0C0"/>
                </a:outerShdw>
              </a:effectLst>
              <a:latin typeface="Times" charset="0"/>
            </a:endParaRPr>
          </a:p>
        </p:txBody>
      </p:sp>
      <p:sp>
        <p:nvSpPr>
          <p:cNvPr id="7" name="テキスト ボックス 6"/>
          <p:cNvSpPr txBox="1"/>
          <p:nvPr/>
        </p:nvSpPr>
        <p:spPr>
          <a:xfrm>
            <a:off x="4684314" y="1499613"/>
            <a:ext cx="4677784" cy="649918"/>
          </a:xfrm>
          <a:prstGeom prst="rect">
            <a:avLst/>
          </a:prstGeom>
          <a:noFill/>
        </p:spPr>
        <p:txBody>
          <a:bodyPr lIns="91794" tIns="45897" rIns="91794" bIns="45897">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pPr algn="l">
              <a:lnSpc>
                <a:spcPct val="80000"/>
              </a:lnSpc>
              <a:defRPr/>
            </a:pPr>
            <a:r>
              <a:rPr lang="en-US" altLang="ja-JP" sz="1105" b="1" dirty="0">
                <a:solidFill>
                  <a:prstClr val="black"/>
                </a:solidFill>
                <a:effectLst>
                  <a:outerShdw blurRad="38100" dist="38100" dir="2700000" algn="tl">
                    <a:srgbClr val="C0C0C0"/>
                  </a:outerShdw>
                </a:effectLst>
                <a:latin typeface="Times" charset="0"/>
              </a:rPr>
              <a:t>Machine learning is </a:t>
            </a:r>
            <a:r>
              <a:rPr lang="en-US" altLang="ja-JP" sz="1105" dirty="0">
                <a:solidFill>
                  <a:prstClr val="black"/>
                </a:solidFill>
                <a:latin typeface="Times" charset="0"/>
              </a:rPr>
              <a:t>a field of research on systems that can automatically execute learning based on data or experience. It has a wide range of applications, including internet services, audio and video information processing, brain science, and robotics.</a:t>
            </a:r>
            <a:endParaRPr lang="en-US" altLang="ja-JP" sz="1105" u="sng" dirty="0">
              <a:solidFill>
                <a:prstClr val="black"/>
              </a:solidFill>
              <a:latin typeface="Times" charset="0"/>
            </a:endParaRPr>
          </a:p>
        </p:txBody>
      </p:sp>
      <p:sp>
        <p:nvSpPr>
          <p:cNvPr id="47" name="角丸四角形 46"/>
          <p:cNvSpPr/>
          <p:nvPr/>
        </p:nvSpPr>
        <p:spPr>
          <a:xfrm>
            <a:off x="472237" y="6497967"/>
            <a:ext cx="1806999" cy="3444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defRPr/>
            </a:pPr>
            <a:r>
              <a:rPr lang="en-US" altLang="ja-JP" sz="1105" b="1" dirty="0">
                <a:solidFill>
                  <a:prstClr val="black"/>
                </a:solidFill>
                <a:effectLst>
                  <a:outerShdw blurRad="38100" dist="38100" dir="2700000" algn="tl">
                    <a:srgbClr val="C0C0C0"/>
                  </a:outerShdw>
                </a:effectLst>
                <a:latin typeface="Times" charset="0"/>
              </a:rPr>
              <a:t>Other academic staff in related fields</a:t>
            </a:r>
            <a:endParaRPr lang="ja-JP" altLang="en-US" sz="1105" b="1" dirty="0">
              <a:solidFill>
                <a:prstClr val="black"/>
              </a:solidFill>
              <a:effectLst>
                <a:outerShdw blurRad="38100" dist="38100" dir="2700000" algn="tl">
                  <a:srgbClr val="C0C0C0"/>
                </a:outerShdw>
              </a:effectLst>
              <a:latin typeface="Times" charset="0"/>
            </a:endParaRPr>
          </a:p>
        </p:txBody>
      </p:sp>
      <p:grpSp>
        <p:nvGrpSpPr>
          <p:cNvPr id="11296" name="グループ化 1"/>
          <p:cNvGrpSpPr>
            <a:grpSpLocks/>
          </p:cNvGrpSpPr>
          <p:nvPr/>
        </p:nvGrpSpPr>
        <p:grpSpPr bwMode="auto">
          <a:xfrm>
            <a:off x="2971414" y="4317767"/>
            <a:ext cx="1063786" cy="708251"/>
            <a:chOff x="5022562" y="4516593"/>
            <a:chExt cx="1060034" cy="705496"/>
          </a:xfrm>
        </p:grpSpPr>
        <p:sp>
          <p:nvSpPr>
            <p:cNvPr id="41" name="角丸四角形 40"/>
            <p:cNvSpPr/>
            <p:nvPr/>
          </p:nvSpPr>
          <p:spPr>
            <a:xfrm rot="10800000" flipH="1" flipV="1">
              <a:off x="5022562" y="4516593"/>
              <a:ext cx="951965" cy="470248"/>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802" tIns="45901" rIns="91802" bIns="45901" anchor="ctr"/>
            <a:lstStyle/>
            <a:p>
              <a:pPr algn="ctr">
                <a:defRPr/>
              </a:pPr>
              <a:r>
                <a:rPr lang="ja-JP" altLang="en-US" sz="1105" b="1" dirty="0">
                  <a:solidFill>
                    <a:prstClr val="black"/>
                  </a:solidFill>
                  <a:effectLst>
                    <a:outerShdw blurRad="38100" dist="38100" dir="2700000" algn="tl">
                      <a:srgbClr val="000000">
                        <a:alpha val="43137"/>
                      </a:srgbClr>
                    </a:outerShdw>
                  </a:effectLst>
                  <a:latin typeface="Times"/>
                  <a:cs typeface="Times"/>
                </a:rPr>
                <a:t>今後の</a:t>
              </a:r>
              <a:endParaRPr lang="en-US" altLang="ja-JP" sz="1105" b="1" dirty="0">
                <a:solidFill>
                  <a:prstClr val="black"/>
                </a:solidFill>
                <a:effectLst>
                  <a:outerShdw blurRad="38100" dist="38100" dir="2700000" algn="tl">
                    <a:srgbClr val="000000">
                      <a:alpha val="43137"/>
                    </a:srgbClr>
                  </a:outerShdw>
                </a:effectLst>
                <a:latin typeface="Times"/>
                <a:cs typeface="Times"/>
              </a:endParaRPr>
            </a:p>
            <a:p>
              <a:pPr algn="ctr">
                <a:defRPr/>
              </a:pPr>
              <a:r>
                <a:rPr lang="ja-JP" altLang="en-US" sz="1105" b="1" dirty="0">
                  <a:solidFill>
                    <a:prstClr val="black"/>
                  </a:solidFill>
                  <a:effectLst>
                    <a:outerShdw blurRad="38100" dist="38100" dir="2700000" algn="tl">
                      <a:srgbClr val="000000">
                        <a:alpha val="43137"/>
                      </a:srgbClr>
                    </a:outerShdw>
                  </a:effectLst>
                  <a:latin typeface="Times"/>
                  <a:cs typeface="Times"/>
                </a:rPr>
                <a:t>協定機関</a:t>
              </a:r>
              <a:endParaRPr lang="en-US" altLang="ja-JP" sz="1105" b="1" dirty="0">
                <a:solidFill>
                  <a:prstClr val="black"/>
                </a:solidFill>
                <a:effectLst>
                  <a:outerShdw blurRad="38100" dist="38100" dir="2700000" algn="tl">
                    <a:srgbClr val="000000">
                      <a:alpha val="43137"/>
                    </a:srgbClr>
                  </a:outerShdw>
                </a:effectLst>
                <a:latin typeface="Times"/>
                <a:cs typeface="Times"/>
              </a:endParaRPr>
            </a:p>
          </p:txBody>
        </p:sp>
        <p:sp>
          <p:nvSpPr>
            <p:cNvPr id="50" name="角丸四角形 49"/>
            <p:cNvSpPr/>
            <p:nvPr/>
          </p:nvSpPr>
          <p:spPr>
            <a:xfrm rot="10800000" flipH="1" flipV="1">
              <a:off x="5078186" y="4576963"/>
              <a:ext cx="951964" cy="470248"/>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802" tIns="45901" rIns="91802" bIns="45901" anchor="ctr"/>
            <a:lstStyle/>
            <a:p>
              <a:pPr algn="ctr">
                <a:defRPr/>
              </a:pPr>
              <a:r>
                <a:rPr lang="ja-JP" altLang="en-US" sz="1105" b="1" dirty="0">
                  <a:solidFill>
                    <a:prstClr val="black"/>
                  </a:solidFill>
                  <a:effectLst>
                    <a:outerShdw blurRad="38100" dist="38100" dir="2700000" algn="tl">
                      <a:srgbClr val="000000">
                        <a:alpha val="43137"/>
                      </a:srgbClr>
                    </a:outerShdw>
                  </a:effectLst>
                  <a:latin typeface="Times"/>
                  <a:cs typeface="Times"/>
                </a:rPr>
                <a:t>今後の</a:t>
              </a:r>
              <a:endParaRPr lang="en-US" altLang="ja-JP" sz="1105" b="1" dirty="0">
                <a:solidFill>
                  <a:prstClr val="black"/>
                </a:solidFill>
                <a:effectLst>
                  <a:outerShdw blurRad="38100" dist="38100" dir="2700000" algn="tl">
                    <a:srgbClr val="000000">
                      <a:alpha val="43137"/>
                    </a:srgbClr>
                  </a:outerShdw>
                </a:effectLst>
                <a:latin typeface="Times"/>
                <a:cs typeface="Times"/>
              </a:endParaRPr>
            </a:p>
            <a:p>
              <a:pPr algn="ctr">
                <a:defRPr/>
              </a:pPr>
              <a:r>
                <a:rPr lang="ja-JP" altLang="en-US" sz="1105" b="1" dirty="0">
                  <a:solidFill>
                    <a:prstClr val="black"/>
                  </a:solidFill>
                  <a:effectLst>
                    <a:outerShdw blurRad="38100" dist="38100" dir="2700000" algn="tl">
                      <a:srgbClr val="000000">
                        <a:alpha val="43137"/>
                      </a:srgbClr>
                    </a:outerShdw>
                  </a:effectLst>
                  <a:latin typeface="Times"/>
                  <a:cs typeface="Times"/>
                </a:rPr>
                <a:t>協定機関</a:t>
              </a:r>
              <a:endParaRPr lang="en-US" altLang="ja-JP" sz="1105" b="1" dirty="0">
                <a:solidFill>
                  <a:prstClr val="black"/>
                </a:solidFill>
                <a:effectLst>
                  <a:outerShdw blurRad="38100" dist="38100" dir="2700000" algn="tl">
                    <a:srgbClr val="000000">
                      <a:alpha val="43137"/>
                    </a:srgbClr>
                  </a:outerShdw>
                </a:effectLst>
                <a:latin typeface="Times"/>
                <a:cs typeface="Times"/>
              </a:endParaRPr>
            </a:p>
          </p:txBody>
        </p:sp>
        <p:sp>
          <p:nvSpPr>
            <p:cNvPr id="52" name="角丸四角形 51"/>
            <p:cNvSpPr/>
            <p:nvPr/>
          </p:nvSpPr>
          <p:spPr>
            <a:xfrm rot="10800000" flipH="1" flipV="1">
              <a:off x="5130631" y="4615091"/>
              <a:ext cx="951965" cy="606998"/>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802" tIns="45901" rIns="91802" bIns="45901" anchor="ctr"/>
            <a:lstStyle/>
            <a:p>
              <a:pPr algn="ctr">
                <a:defRPr/>
              </a:pPr>
              <a:endParaRPr lang="en-US" altLang="ja-JP" sz="1105" b="1" dirty="0">
                <a:solidFill>
                  <a:prstClr val="black"/>
                </a:solidFill>
                <a:effectLst>
                  <a:outerShdw blurRad="38100" dist="38100" dir="2700000" algn="tl">
                    <a:srgbClr val="FFFFFF"/>
                  </a:outerShdw>
                </a:effectLst>
                <a:latin typeface="Times" charset="0"/>
              </a:endParaRPr>
            </a:p>
          </p:txBody>
        </p:sp>
      </p:grpSp>
      <p:sp>
        <p:nvSpPr>
          <p:cNvPr id="53" name="角丸四角形 52"/>
          <p:cNvSpPr/>
          <p:nvPr/>
        </p:nvSpPr>
        <p:spPr>
          <a:xfrm flipH="1">
            <a:off x="5262871" y="5575933"/>
            <a:ext cx="1092492" cy="736835"/>
          </a:xfrm>
          <a:prstGeom prst="roundRect">
            <a:avLst/>
          </a:prstGeom>
          <a:solidFill>
            <a:srgbClr val="F6F9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lnSpc>
                <a:spcPct val="80000"/>
              </a:lnSpc>
              <a:defRPr/>
            </a:pPr>
            <a:r>
              <a:rPr lang="ja-JP" altLang="ja-JP" sz="804" b="1" dirty="0">
                <a:solidFill>
                  <a:prstClr val="black"/>
                </a:solidFill>
                <a:effectLst>
                  <a:outerShdw blurRad="38100" dist="38100" dir="2700000" algn="tl">
                    <a:srgbClr val="C0C0C0"/>
                  </a:outerShdw>
                </a:effectLst>
                <a:latin typeface="Times" charset="0"/>
              </a:rPr>
              <a:t>Department of Communication Systems, SINTEF Information and Communication Technology</a:t>
            </a:r>
            <a:endParaRPr lang="ja-JP" altLang="en-US" sz="804" b="1" dirty="0">
              <a:solidFill>
                <a:prstClr val="black"/>
              </a:solidFill>
              <a:effectLst>
                <a:outerShdw blurRad="38100" dist="38100" dir="2700000" algn="tl">
                  <a:srgbClr val="C0C0C0"/>
                </a:outerShdw>
              </a:effectLst>
              <a:latin typeface="Times" charset="0"/>
            </a:endParaRPr>
          </a:p>
        </p:txBody>
      </p:sp>
      <p:sp>
        <p:nvSpPr>
          <p:cNvPr id="40" name="上下矢印 39"/>
          <p:cNvSpPr/>
          <p:nvPr/>
        </p:nvSpPr>
        <p:spPr>
          <a:xfrm rot="18069490" flipH="1">
            <a:off x="3996565" y="4612073"/>
            <a:ext cx="158401" cy="422839"/>
          </a:xfrm>
          <a:prstGeom prst="upDownArrow">
            <a:avLst/>
          </a:prstGeom>
          <a:gradFill>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lIns="91794" tIns="45897" rIns="91794" bIns="45897">
            <a:spAutoFit/>
          </a:bodyPr>
          <a:lstStyle/>
          <a:p>
            <a:pPr>
              <a:defRPr/>
            </a:pPr>
            <a:endParaRPr lang="ja-JP" altLang="en-US" sz="1607" b="1">
              <a:solidFill>
                <a:prstClr val="black"/>
              </a:solidFill>
              <a:effectLst>
                <a:outerShdw blurRad="38100" dist="38100" dir="2700000" algn="tl">
                  <a:srgbClr val="000000">
                    <a:alpha val="43137"/>
                  </a:srgbClr>
                </a:outerShdw>
              </a:effectLst>
              <a:latin typeface="Times"/>
              <a:cs typeface="Times"/>
            </a:endParaRPr>
          </a:p>
        </p:txBody>
      </p:sp>
      <p:sp>
        <p:nvSpPr>
          <p:cNvPr id="36" name="上下矢印 35"/>
          <p:cNvSpPr/>
          <p:nvPr/>
        </p:nvSpPr>
        <p:spPr>
          <a:xfrm flipH="1">
            <a:off x="4472499" y="5693355"/>
            <a:ext cx="165695" cy="426185"/>
          </a:xfrm>
          <a:prstGeom prst="upDownArrow">
            <a:avLst/>
          </a:prstGeom>
          <a:gradFill>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lIns="91794" tIns="45897" rIns="91794" bIns="45897">
            <a:spAutoFit/>
          </a:bodyPr>
          <a:lstStyle/>
          <a:p>
            <a:pPr>
              <a:defRPr/>
            </a:pPr>
            <a:endParaRPr lang="ja-JP" altLang="en-US" sz="1607" b="1">
              <a:solidFill>
                <a:prstClr val="black"/>
              </a:solidFill>
              <a:effectLst>
                <a:outerShdw blurRad="38100" dist="38100" dir="2700000" algn="tl">
                  <a:srgbClr val="000000">
                    <a:alpha val="43137"/>
                  </a:srgbClr>
                </a:outerShdw>
              </a:effectLst>
              <a:latin typeface="Times"/>
              <a:cs typeface="Times"/>
            </a:endParaRPr>
          </a:p>
        </p:txBody>
      </p:sp>
      <p:sp>
        <p:nvSpPr>
          <p:cNvPr id="54" name="上下矢印 53"/>
          <p:cNvSpPr/>
          <p:nvPr/>
        </p:nvSpPr>
        <p:spPr>
          <a:xfrm rot="19017238" flipH="1">
            <a:off x="5036190" y="5609064"/>
            <a:ext cx="136004" cy="412803"/>
          </a:xfrm>
          <a:prstGeom prst="upDownArrow">
            <a:avLst/>
          </a:prstGeom>
          <a:gradFill>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lIns="91794" tIns="45897" rIns="91794" bIns="45897">
            <a:spAutoFit/>
          </a:bodyPr>
          <a:lstStyle/>
          <a:p>
            <a:pPr>
              <a:defRPr/>
            </a:pPr>
            <a:endParaRPr lang="ja-JP" altLang="en-US" sz="1607" b="1">
              <a:solidFill>
                <a:prstClr val="black"/>
              </a:solidFill>
              <a:effectLst>
                <a:outerShdw blurRad="38100" dist="38100" dir="2700000" algn="tl">
                  <a:srgbClr val="000000">
                    <a:alpha val="43137"/>
                  </a:srgbClr>
                </a:outerShdw>
              </a:effectLst>
              <a:latin typeface="Times"/>
              <a:cs typeface="Times"/>
            </a:endParaRPr>
          </a:p>
        </p:txBody>
      </p:sp>
      <p:sp>
        <p:nvSpPr>
          <p:cNvPr id="56" name="角丸四角形 55"/>
          <p:cNvSpPr/>
          <p:nvPr/>
        </p:nvSpPr>
        <p:spPr>
          <a:xfrm flipH="1">
            <a:off x="5459426" y="4371992"/>
            <a:ext cx="1119607" cy="736835"/>
          </a:xfrm>
          <a:prstGeom prst="roundRect">
            <a:avLst/>
          </a:prstGeom>
          <a:solidFill>
            <a:srgbClr val="F6F9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lnSpc>
                <a:spcPct val="80000"/>
              </a:lnSpc>
              <a:defRPr/>
            </a:pPr>
            <a:r>
              <a:rPr lang="en-US" altLang="ja-JP" sz="804" b="1" dirty="0">
                <a:solidFill>
                  <a:prstClr val="black"/>
                </a:solidFill>
                <a:effectLst>
                  <a:outerShdw blurRad="38100" dist="38100" dir="2700000" algn="tl">
                    <a:srgbClr val="C0C0C0"/>
                  </a:outerShdw>
                </a:effectLst>
                <a:latin typeface="Times" charset="0"/>
              </a:rPr>
              <a:t>Center for Computational Statistics and Machine Learning, University College London</a:t>
            </a:r>
            <a:endParaRPr lang="ja-JP" altLang="en-US" sz="804" b="1" dirty="0">
              <a:solidFill>
                <a:prstClr val="black"/>
              </a:solidFill>
              <a:effectLst>
                <a:outerShdw blurRad="38100" dist="38100" dir="2700000" algn="tl">
                  <a:srgbClr val="C0C0C0"/>
                </a:outerShdw>
              </a:effectLst>
              <a:latin typeface="Times" charset="0"/>
            </a:endParaRPr>
          </a:p>
        </p:txBody>
      </p:sp>
      <p:sp>
        <p:nvSpPr>
          <p:cNvPr id="57" name="上下矢印 56"/>
          <p:cNvSpPr/>
          <p:nvPr/>
        </p:nvSpPr>
        <p:spPr>
          <a:xfrm rot="14190523" flipH="1">
            <a:off x="5184169" y="4690026"/>
            <a:ext cx="137041" cy="412803"/>
          </a:xfrm>
          <a:prstGeom prst="upDownArrow">
            <a:avLst/>
          </a:prstGeom>
          <a:gradFill>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lIns="91794" tIns="45897" rIns="91794" bIns="45897">
            <a:spAutoFit/>
          </a:bodyPr>
          <a:lstStyle/>
          <a:p>
            <a:pPr>
              <a:defRPr/>
            </a:pPr>
            <a:endParaRPr lang="ja-JP" altLang="en-US" sz="1607" b="1">
              <a:solidFill>
                <a:prstClr val="black"/>
              </a:solidFill>
              <a:effectLst>
                <a:outerShdw blurRad="38100" dist="38100" dir="2700000" algn="tl">
                  <a:srgbClr val="000000">
                    <a:alpha val="43137"/>
                  </a:srgbClr>
                </a:outerShdw>
              </a:effectLst>
              <a:latin typeface="Times"/>
              <a:cs typeface="Times"/>
            </a:endParaRPr>
          </a:p>
        </p:txBody>
      </p:sp>
      <p:sp>
        <p:nvSpPr>
          <p:cNvPr id="63" name="上下矢印 62"/>
          <p:cNvSpPr/>
          <p:nvPr/>
        </p:nvSpPr>
        <p:spPr>
          <a:xfrm flipH="1">
            <a:off x="3848497" y="5418525"/>
            <a:ext cx="165695" cy="426185"/>
          </a:xfrm>
          <a:prstGeom prst="upDownArrow">
            <a:avLst/>
          </a:prstGeom>
          <a:gradFill>
            <a:lin ang="0" scaled="0"/>
          </a:gra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lIns="91794" tIns="45897" rIns="91794" bIns="45897">
            <a:spAutoFit/>
          </a:bodyPr>
          <a:lstStyle/>
          <a:p>
            <a:pPr>
              <a:defRPr/>
            </a:pPr>
            <a:endParaRPr lang="ja-JP" altLang="en-US" sz="1607" b="1">
              <a:solidFill>
                <a:prstClr val="black"/>
              </a:solidFill>
              <a:effectLst>
                <a:outerShdw blurRad="38100" dist="38100" dir="2700000" algn="tl">
                  <a:srgbClr val="000000">
                    <a:alpha val="43137"/>
                  </a:srgbClr>
                </a:outerShdw>
              </a:effectLst>
              <a:latin typeface="Times"/>
              <a:cs typeface="Times"/>
            </a:endParaRPr>
          </a:p>
        </p:txBody>
      </p:sp>
      <p:sp>
        <p:nvSpPr>
          <p:cNvPr id="65" name="角丸四角形 64"/>
          <p:cNvSpPr/>
          <p:nvPr/>
        </p:nvSpPr>
        <p:spPr>
          <a:xfrm flipH="1">
            <a:off x="2744939" y="5899888"/>
            <a:ext cx="1427419" cy="657091"/>
          </a:xfrm>
          <a:prstGeom prst="roundRect">
            <a:avLst/>
          </a:prstGeom>
          <a:solidFill>
            <a:srgbClr val="F6F9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lnSpc>
                <a:spcPct val="80000"/>
              </a:lnSpc>
              <a:defRPr/>
            </a:pPr>
            <a:r>
              <a:rPr lang="ja-JP" altLang="ja-JP" sz="804" b="1" dirty="0">
                <a:solidFill>
                  <a:prstClr val="black"/>
                </a:solidFill>
                <a:effectLst>
                  <a:outerShdw blurRad="38100" dist="38100" dir="2700000" algn="tl">
                    <a:srgbClr val="C0C0C0"/>
                  </a:outerShdw>
                </a:effectLst>
                <a:latin typeface="Times" charset="0"/>
              </a:rPr>
              <a:t>Department of Electronics and Telecommunications, Norwegian University of Science and Technology (NTNU)</a:t>
            </a:r>
            <a:endParaRPr lang="ja-JP" altLang="en-US" sz="804" b="1" dirty="0">
              <a:solidFill>
                <a:prstClr val="black"/>
              </a:solidFill>
              <a:effectLst>
                <a:outerShdw blurRad="38100" dist="38100" dir="2700000" algn="tl">
                  <a:srgbClr val="C0C0C0"/>
                </a:outerShdw>
              </a:effectLst>
              <a:latin typeface="Times" charset="0"/>
            </a:endParaRPr>
          </a:p>
        </p:txBody>
      </p:sp>
      <p:sp>
        <p:nvSpPr>
          <p:cNvPr id="22" name="角丸四角形 21"/>
          <p:cNvSpPr/>
          <p:nvPr/>
        </p:nvSpPr>
        <p:spPr>
          <a:xfrm>
            <a:off x="177182" y="4536266"/>
            <a:ext cx="2071750" cy="1145124"/>
          </a:xfrm>
          <a:prstGeom prst="roundRect">
            <a:avLst>
              <a:gd name="adj" fmla="val 9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794" tIns="45897" rIns="91794" bIns="45897" anchor="ctr"/>
          <a:lstStyle/>
          <a:p>
            <a:pPr algn="l">
              <a:lnSpc>
                <a:spcPct val="80000"/>
              </a:lnSpc>
              <a:defRPr/>
            </a:pPr>
            <a:r>
              <a:rPr lang="en-US" altLang="ja-JP" sz="1004" b="1" dirty="0">
                <a:solidFill>
                  <a:prstClr val="black"/>
                </a:solidFill>
                <a:effectLst>
                  <a:outerShdw blurRad="38100" dist="38100" dir="2700000" algn="tl">
                    <a:srgbClr val="C0C0C0"/>
                  </a:outerShdw>
                </a:effectLst>
                <a:latin typeface="Times" charset="0"/>
              </a:rPr>
              <a:t>Research Innovation Center</a:t>
            </a:r>
          </a:p>
          <a:p>
            <a:pPr algn="l">
              <a:lnSpc>
                <a:spcPct val="80000"/>
              </a:lnSpc>
              <a:defRPr/>
            </a:pPr>
            <a:r>
              <a:rPr lang="en-US" altLang="ja-JP" sz="1004" b="1" dirty="0">
                <a:solidFill>
                  <a:prstClr val="black"/>
                </a:solidFill>
                <a:effectLst>
                  <a:outerShdw blurRad="38100" dist="38100" dir="2700000" algn="tl">
                    <a:srgbClr val="C0C0C0"/>
                  </a:outerShdw>
                </a:effectLst>
                <a:latin typeface="Times" charset="0"/>
              </a:rPr>
              <a:t>-</a:t>
            </a: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Functional Analytic Inference </a:t>
            </a:r>
            <a:r>
              <a:rPr lang="ja-JP" altLang="en-US" sz="1004" b="1" dirty="0">
                <a:solidFill>
                  <a:prstClr val="black"/>
                </a:solidFill>
                <a:effectLst>
                  <a:outerShdw blurRad="38100" dist="38100" dir="2700000" algn="tl">
                    <a:srgbClr val="C0C0C0"/>
                  </a:outerShdw>
                </a:effectLst>
                <a:latin typeface="Times" charset="0"/>
              </a:rPr>
              <a:t>　　　</a:t>
            </a:r>
            <a:br>
              <a:rPr lang="en-US" altLang="ja-JP" sz="1004" b="1" dirty="0">
                <a:solidFill>
                  <a:prstClr val="black"/>
                </a:solidFill>
                <a:effectLst>
                  <a:outerShdw blurRad="38100" dist="38100" dir="2700000" algn="tl">
                    <a:srgbClr val="C0C0C0"/>
                  </a:outerShdw>
                </a:effectLst>
                <a:latin typeface="Times" charset="0"/>
              </a:rPr>
            </a:b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Research Group</a:t>
            </a:r>
          </a:p>
          <a:p>
            <a:pPr algn="l">
              <a:lnSpc>
                <a:spcPct val="80000"/>
              </a:lnSpc>
              <a:defRPr/>
            </a:pPr>
            <a:r>
              <a:rPr lang="en-US" altLang="ja-JP" sz="1004" b="1" dirty="0">
                <a:solidFill>
                  <a:prstClr val="black"/>
                </a:solidFill>
                <a:effectLst>
                  <a:outerShdw blurRad="38100" dist="38100" dir="2700000" algn="tl">
                    <a:srgbClr val="C0C0C0"/>
                  </a:outerShdw>
                </a:effectLst>
                <a:latin typeface="Times" charset="0"/>
              </a:rPr>
              <a:t>-</a:t>
            </a: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Optimization-based Inference </a:t>
            </a:r>
            <a:br>
              <a:rPr lang="en-US" altLang="ja-JP" sz="1004" b="1" dirty="0">
                <a:solidFill>
                  <a:prstClr val="black"/>
                </a:solidFill>
                <a:effectLst>
                  <a:outerShdw blurRad="38100" dist="38100" dir="2700000" algn="tl">
                    <a:srgbClr val="C0C0C0"/>
                  </a:outerShdw>
                </a:effectLst>
                <a:latin typeface="Times" charset="0"/>
              </a:rPr>
            </a:b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Research Group</a:t>
            </a:r>
          </a:p>
          <a:p>
            <a:pPr algn="l">
              <a:lnSpc>
                <a:spcPct val="80000"/>
              </a:lnSpc>
              <a:defRPr/>
            </a:pPr>
            <a:r>
              <a:rPr lang="en-US" altLang="ja-JP" sz="1004" b="1" dirty="0">
                <a:solidFill>
                  <a:prstClr val="black"/>
                </a:solidFill>
                <a:effectLst>
                  <a:outerShdw blurRad="38100" dist="38100" dir="2700000" algn="tl">
                    <a:srgbClr val="C0C0C0"/>
                  </a:outerShdw>
                </a:effectLst>
                <a:latin typeface="Times" charset="0"/>
              </a:rPr>
              <a:t>-</a:t>
            </a: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Speech and Music Information </a:t>
            </a:r>
            <a:br>
              <a:rPr lang="en-US" altLang="ja-JP" sz="1004" b="1" dirty="0">
                <a:solidFill>
                  <a:prstClr val="black"/>
                </a:solidFill>
                <a:effectLst>
                  <a:outerShdw blurRad="38100" dist="38100" dir="2700000" algn="tl">
                    <a:srgbClr val="C0C0C0"/>
                  </a:outerShdw>
                </a:effectLst>
                <a:latin typeface="Times" charset="0"/>
              </a:rPr>
            </a:br>
            <a:r>
              <a:rPr lang="ja-JP" altLang="en-US" sz="1004" b="1" dirty="0">
                <a:solidFill>
                  <a:prstClr val="black"/>
                </a:solidFill>
                <a:effectLst>
                  <a:outerShdw blurRad="38100" dist="38100" dir="2700000" algn="tl">
                    <a:srgbClr val="C0C0C0"/>
                  </a:outerShdw>
                </a:effectLst>
                <a:latin typeface="Times" charset="0"/>
              </a:rPr>
              <a:t>　</a:t>
            </a:r>
            <a:r>
              <a:rPr lang="en-US" altLang="ja-JP" sz="1004" b="1" dirty="0">
                <a:solidFill>
                  <a:prstClr val="black"/>
                </a:solidFill>
                <a:effectLst>
                  <a:outerShdw blurRad="38100" dist="38100" dir="2700000" algn="tl">
                    <a:srgbClr val="C0C0C0"/>
                  </a:outerShdw>
                </a:effectLst>
                <a:latin typeface="Times" charset="0"/>
              </a:rPr>
              <a:t>Research Group</a:t>
            </a:r>
          </a:p>
        </p:txBody>
      </p:sp>
      <p:sp>
        <p:nvSpPr>
          <p:cNvPr id="60" name="テキスト ボックス 59"/>
          <p:cNvSpPr txBox="1"/>
          <p:nvPr/>
        </p:nvSpPr>
        <p:spPr>
          <a:xfrm>
            <a:off x="602687" y="3754281"/>
            <a:ext cx="1764187" cy="314198"/>
          </a:xfrm>
          <a:prstGeom prst="rect">
            <a:avLst/>
          </a:prstGeom>
          <a:solidFill>
            <a:schemeClr val="bg1"/>
          </a:solidFill>
          <a:ln>
            <a:solidFill>
              <a:schemeClr val="tx1"/>
            </a:solidFill>
          </a:ln>
        </p:spPr>
        <p:txBody>
          <a:bodyPr wrap="none" lIns="91802" tIns="45901" rIns="91802" bIns="45901">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defRPr/>
            </a:pPr>
            <a:r>
              <a:rPr lang="en-US" altLang="ja-JP" sz="1406" b="1" dirty="0">
                <a:solidFill>
                  <a:prstClr val="black"/>
                </a:solidFill>
                <a:effectLst>
                  <a:outerShdw blurRad="38100" dist="38100" dir="2700000" algn="tl">
                    <a:srgbClr val="C0C0C0"/>
                  </a:outerShdw>
                </a:effectLst>
                <a:latin typeface="Times" charset="0"/>
              </a:rPr>
              <a:t>Center organization</a:t>
            </a:r>
            <a:endParaRPr lang="ja-JP" altLang="en-US" sz="1406" b="1" dirty="0">
              <a:solidFill>
                <a:prstClr val="black"/>
              </a:solidFill>
              <a:effectLst>
                <a:outerShdw blurRad="38100" dist="38100" dir="2700000" algn="tl">
                  <a:srgbClr val="C0C0C0"/>
                </a:outerShdw>
              </a:effectLst>
              <a:latin typeface="Times" charset="0"/>
            </a:endParaRPr>
          </a:p>
        </p:txBody>
      </p:sp>
      <p:sp>
        <p:nvSpPr>
          <p:cNvPr id="11337" name="テキスト ボックス 26"/>
          <p:cNvSpPr txBox="1">
            <a:spLocks noChangeArrowheads="1"/>
          </p:cNvSpPr>
          <p:nvPr/>
        </p:nvSpPr>
        <p:spPr bwMode="auto">
          <a:xfrm>
            <a:off x="2296359" y="5127966"/>
            <a:ext cx="820550" cy="26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802" tIns="45901" rIns="91802" bIns="45901">
            <a:spAutoFit/>
          </a:bodyPr>
          <a:lstStyle>
            <a:lvl1pPr defTabSz="912813"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defTabSz="912813"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2813"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2813"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2813"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1105">
                <a:solidFill>
                  <a:prstClr val="black"/>
                </a:solidFill>
                <a:latin typeface="Times" panose="02020603050405020304" pitchFamily="18" charset="0"/>
              </a:rPr>
              <a:t>Integration</a:t>
            </a:r>
            <a:endParaRPr lang="ja-JP" altLang="en-US" sz="1105">
              <a:solidFill>
                <a:prstClr val="black"/>
              </a:solidFill>
              <a:latin typeface="Times" panose="02020603050405020304" pitchFamily="18" charset="0"/>
            </a:endParaRPr>
          </a:p>
        </p:txBody>
      </p:sp>
      <p:sp>
        <p:nvSpPr>
          <p:cNvPr id="68" name="テキスト ボックス 67"/>
          <p:cNvSpPr txBox="1"/>
          <p:nvPr/>
        </p:nvSpPr>
        <p:spPr>
          <a:xfrm>
            <a:off x="2076501" y="5357015"/>
            <a:ext cx="1457392" cy="440925"/>
          </a:xfrm>
          <a:prstGeom prst="rect">
            <a:avLst/>
          </a:prstGeom>
          <a:solidFill>
            <a:srgbClr val="FFFF00"/>
          </a:solidFill>
        </p:spPr>
        <p:txBody>
          <a:bodyPr wrap="none" lIns="91825" tIns="45913" rIns="91825" bIns="45913">
            <a:spAutoFit/>
          </a:bodyPr>
          <a:lstStyle>
            <a:lvl1pPr defTabSz="912813">
              <a:defRPr kumimoji="1" sz="2400">
                <a:solidFill>
                  <a:schemeClr val="tx1"/>
                </a:solidFill>
                <a:latin typeface="Calibri" pitchFamily="34" charset="0"/>
                <a:ea typeface="ＭＳ Ｐゴシック" pitchFamily="50" charset="-128"/>
              </a:defRPr>
            </a:lvl1pPr>
            <a:lvl2pPr marL="742950" indent="-285750" defTabSz="912813">
              <a:defRPr kumimoji="1" sz="2400">
                <a:solidFill>
                  <a:schemeClr val="tx1"/>
                </a:solidFill>
                <a:latin typeface="Calibri" pitchFamily="34" charset="0"/>
                <a:ea typeface="ＭＳ Ｐゴシック" pitchFamily="50" charset="-128"/>
              </a:defRPr>
            </a:lvl2pPr>
            <a:lvl3pPr marL="1143000" indent="-228600" defTabSz="912813">
              <a:defRPr kumimoji="1" sz="2400">
                <a:solidFill>
                  <a:schemeClr val="tx1"/>
                </a:solidFill>
                <a:latin typeface="Calibri" pitchFamily="34" charset="0"/>
                <a:ea typeface="ＭＳ Ｐゴシック" pitchFamily="50" charset="-128"/>
              </a:defRPr>
            </a:lvl3pPr>
            <a:lvl4pPr marL="1600200" indent="-228600" defTabSz="912813">
              <a:defRPr kumimoji="1" sz="2400">
                <a:solidFill>
                  <a:schemeClr val="tx1"/>
                </a:solidFill>
                <a:latin typeface="Calibri" pitchFamily="34" charset="0"/>
                <a:ea typeface="ＭＳ Ｐゴシック" pitchFamily="50" charset="-128"/>
              </a:defRPr>
            </a:lvl4pPr>
            <a:lvl5pPr marL="2057400" indent="-228600" defTabSz="912813">
              <a:defRPr kumimoji="1" sz="2400">
                <a:solidFill>
                  <a:schemeClr val="tx1"/>
                </a:solidFill>
                <a:latin typeface="Calibri" pitchFamily="34" charset="0"/>
                <a:ea typeface="ＭＳ Ｐゴシック" pitchFamily="50" charset="-128"/>
              </a:defRPr>
            </a:lvl5pPr>
            <a:lvl6pPr marL="25146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912813" fontAlgn="base">
              <a:spcBef>
                <a:spcPct val="0"/>
              </a:spcBef>
              <a:spcAft>
                <a:spcPct val="0"/>
              </a:spcAft>
              <a:defRPr kumimoji="1" sz="2400">
                <a:solidFill>
                  <a:schemeClr val="tx1"/>
                </a:solidFill>
                <a:latin typeface="Calibri" pitchFamily="34" charset="0"/>
                <a:ea typeface="ＭＳ Ｐゴシック" pitchFamily="50" charset="-128"/>
              </a:defRPr>
            </a:lvl9pPr>
          </a:lstStyle>
          <a:p>
            <a:pPr>
              <a:defRPr/>
            </a:pPr>
            <a:r>
              <a:rPr lang="en-US" altLang="ja-JP" sz="1105" b="1" dirty="0">
                <a:solidFill>
                  <a:srgbClr val="FF0000"/>
                </a:solidFill>
                <a:effectLst>
                  <a:outerShdw blurRad="38100" dist="38100" dir="2700000" algn="tl">
                    <a:srgbClr val="000000"/>
                  </a:outerShdw>
                </a:effectLst>
                <a:latin typeface="Times" charset="0"/>
              </a:rPr>
              <a:t>Reorganization for</a:t>
            </a:r>
          </a:p>
          <a:p>
            <a:pPr>
              <a:defRPr/>
            </a:pPr>
            <a:r>
              <a:rPr lang="en-US" altLang="ja-JP" sz="1105" b="1" dirty="0">
                <a:solidFill>
                  <a:srgbClr val="FF0000"/>
                </a:solidFill>
                <a:effectLst>
                  <a:outerShdw blurRad="38100" dist="38100" dir="2700000" algn="tl">
                    <a:srgbClr val="000000"/>
                  </a:outerShdw>
                </a:effectLst>
                <a:latin typeface="Times" charset="0"/>
              </a:rPr>
              <a:t>further development</a:t>
            </a:r>
            <a:endParaRPr lang="ja-JP" altLang="en-US" sz="1105" b="1" dirty="0">
              <a:solidFill>
                <a:srgbClr val="FF0000"/>
              </a:solidFill>
              <a:effectLst>
                <a:outerShdw blurRad="38100" dist="38100" dir="2700000" algn="tl">
                  <a:srgbClr val="000000"/>
                </a:outerShdw>
              </a:effectLst>
              <a:latin typeface="Times" charset="0"/>
            </a:endParaRPr>
          </a:p>
        </p:txBody>
      </p:sp>
      <p:sp>
        <p:nvSpPr>
          <p:cNvPr id="66" name="テキスト ボックス 65"/>
          <p:cNvSpPr txBox="1"/>
          <p:nvPr/>
        </p:nvSpPr>
        <p:spPr>
          <a:xfrm>
            <a:off x="4919149" y="3097009"/>
            <a:ext cx="1170043" cy="337899"/>
          </a:xfrm>
          <a:prstGeom prst="rect">
            <a:avLst/>
          </a:prstGeom>
          <a:noFill/>
        </p:spPr>
        <p:txBody>
          <a:bodyPr wrap="square" lIns="89656" tIns="44829" rIns="89656" bIns="44829" rtlCol="0">
            <a:spAutoFit/>
          </a:bodyPr>
          <a:lstStyle/>
          <a:p>
            <a:r>
              <a:rPr lang="en-US" altLang="ja-JP" sz="785" dirty="0">
                <a:solidFill>
                  <a:prstClr val="black"/>
                </a:solidFill>
              </a:rPr>
              <a:t>Information geometry</a:t>
            </a:r>
            <a:r>
              <a:rPr lang="ja-JP" altLang="en-US" sz="785" dirty="0">
                <a:solidFill>
                  <a:prstClr val="black"/>
                </a:solidFill>
              </a:rPr>
              <a:t>　</a:t>
            </a:r>
            <a:r>
              <a:rPr lang="en-US" altLang="ja-JP" sz="785" dirty="0">
                <a:solidFill>
                  <a:prstClr val="black"/>
                </a:solidFill>
              </a:rPr>
              <a:t>and Machine learning</a:t>
            </a:r>
          </a:p>
        </p:txBody>
      </p:sp>
      <p:grpSp>
        <p:nvGrpSpPr>
          <p:cNvPr id="67" name="グループ化 66"/>
          <p:cNvGrpSpPr/>
          <p:nvPr/>
        </p:nvGrpSpPr>
        <p:grpSpPr>
          <a:xfrm>
            <a:off x="4874388" y="2152801"/>
            <a:ext cx="1329610" cy="935411"/>
            <a:chOff x="1538900" y="2070100"/>
            <a:chExt cx="7619460" cy="3997395"/>
          </a:xfrm>
        </p:grpSpPr>
        <p:sp>
          <p:nvSpPr>
            <p:cNvPr id="69" name="Oval 2"/>
            <p:cNvSpPr>
              <a:spLocks noChangeArrowheads="1"/>
            </p:cNvSpPr>
            <p:nvPr/>
          </p:nvSpPr>
          <p:spPr bwMode="auto">
            <a:xfrm rot="280559">
              <a:off x="1665288" y="2070100"/>
              <a:ext cx="6192837" cy="3960813"/>
            </a:xfrm>
            <a:prstGeom prst="ellipse">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a:ln>
              <a:noFill/>
            </a:ln>
            <a:effectLst/>
            <a:extLst/>
          </p:spPr>
          <p:txBody>
            <a:bodyPr wrap="none" anchor="ctr"/>
            <a:lstStyle/>
            <a:p>
              <a:pPr>
                <a:defRPr/>
              </a:pPr>
              <a:endParaRPr lang="ja-JP" altLang="en-US" sz="295">
                <a:solidFill>
                  <a:prstClr val="black"/>
                </a:solidFill>
              </a:endParaRPr>
            </a:p>
          </p:txBody>
        </p:sp>
        <p:sp>
          <p:nvSpPr>
            <p:cNvPr id="70" name="Oval 6"/>
            <p:cNvSpPr>
              <a:spLocks noChangeArrowheads="1"/>
            </p:cNvSpPr>
            <p:nvPr/>
          </p:nvSpPr>
          <p:spPr bwMode="auto">
            <a:xfrm rot="2698579">
              <a:off x="3311525" y="4449763"/>
              <a:ext cx="3024188" cy="287337"/>
            </a:xfrm>
            <a:prstGeom prst="ellipse">
              <a:avLst/>
            </a:prstGeom>
            <a:gradFill rotWithShape="1">
              <a:gsLst>
                <a:gs pos="0">
                  <a:schemeClr val="bg1"/>
                </a:gs>
                <a:gs pos="100000">
                  <a:srgbClr val="0000FF"/>
                </a:gs>
              </a:gsLst>
              <a:path path="shape">
                <a:fillToRect l="50000" t="50000" r="50000" b="50000"/>
              </a:path>
            </a:gradFill>
            <a:ln w="9525">
              <a:solidFill>
                <a:srgbClr val="0000FF"/>
              </a:solidFill>
              <a:round/>
              <a:headEnd/>
              <a:tailEnd/>
            </a:ln>
          </p:spPr>
          <p:txBody>
            <a:bodyPr wrap="none" anchor="ctr"/>
            <a:lstStyle/>
            <a:p>
              <a:endParaRPr lang="ja-JP" altLang="ja-JP" sz="295">
                <a:solidFill>
                  <a:prstClr val="black"/>
                </a:solidFill>
              </a:endParaRPr>
            </a:p>
          </p:txBody>
        </p:sp>
        <p:sp>
          <p:nvSpPr>
            <p:cNvPr id="71" name="Oval 7"/>
            <p:cNvSpPr>
              <a:spLocks noChangeArrowheads="1"/>
            </p:cNvSpPr>
            <p:nvPr/>
          </p:nvSpPr>
          <p:spPr bwMode="auto">
            <a:xfrm rot="2423291">
              <a:off x="3598863" y="3944938"/>
              <a:ext cx="3024187" cy="287337"/>
            </a:xfrm>
            <a:prstGeom prst="ellipse">
              <a:avLst/>
            </a:prstGeom>
            <a:gradFill rotWithShape="1">
              <a:gsLst>
                <a:gs pos="0">
                  <a:schemeClr val="bg1"/>
                </a:gs>
                <a:gs pos="100000">
                  <a:srgbClr val="0000FF"/>
                </a:gs>
              </a:gsLst>
              <a:path path="shape">
                <a:fillToRect l="50000" t="50000" r="50000" b="50000"/>
              </a:path>
            </a:gradFill>
            <a:ln w="9525">
              <a:solidFill>
                <a:srgbClr val="0000FF"/>
              </a:solidFill>
              <a:round/>
              <a:headEnd/>
              <a:tailEnd/>
            </a:ln>
          </p:spPr>
          <p:txBody>
            <a:bodyPr wrap="none" anchor="ctr"/>
            <a:lstStyle/>
            <a:p>
              <a:endParaRPr lang="ja-JP" altLang="ja-JP" sz="295">
                <a:solidFill>
                  <a:prstClr val="black"/>
                </a:solidFill>
              </a:endParaRPr>
            </a:p>
          </p:txBody>
        </p:sp>
        <p:sp>
          <p:nvSpPr>
            <p:cNvPr id="72" name="Oval 8"/>
            <p:cNvSpPr>
              <a:spLocks noChangeArrowheads="1"/>
            </p:cNvSpPr>
            <p:nvPr/>
          </p:nvSpPr>
          <p:spPr bwMode="auto">
            <a:xfrm rot="2388687">
              <a:off x="3752850" y="3459163"/>
              <a:ext cx="3024188" cy="287337"/>
            </a:xfrm>
            <a:prstGeom prst="ellipse">
              <a:avLst/>
            </a:prstGeom>
            <a:gradFill rotWithShape="1">
              <a:gsLst>
                <a:gs pos="0">
                  <a:schemeClr val="bg1"/>
                </a:gs>
                <a:gs pos="100000">
                  <a:srgbClr val="0000FF"/>
                </a:gs>
              </a:gsLst>
              <a:path path="shape">
                <a:fillToRect l="50000" t="50000" r="50000" b="50000"/>
              </a:path>
            </a:gradFill>
            <a:ln w="9525">
              <a:solidFill>
                <a:srgbClr val="0000FF"/>
              </a:solidFill>
              <a:round/>
              <a:headEnd/>
              <a:tailEnd/>
            </a:ln>
          </p:spPr>
          <p:txBody>
            <a:bodyPr wrap="none" anchor="ctr"/>
            <a:lstStyle/>
            <a:p>
              <a:endParaRPr lang="ja-JP" altLang="ja-JP" sz="295">
                <a:solidFill>
                  <a:prstClr val="black"/>
                </a:solidFill>
              </a:endParaRPr>
            </a:p>
          </p:txBody>
        </p:sp>
        <p:sp>
          <p:nvSpPr>
            <p:cNvPr id="73" name="Freeform 9"/>
            <p:cNvSpPr>
              <a:spLocks/>
            </p:cNvSpPr>
            <p:nvPr/>
          </p:nvSpPr>
          <p:spPr bwMode="auto">
            <a:xfrm rot="2213879" flipH="1" flipV="1">
              <a:off x="4535488" y="2479675"/>
              <a:ext cx="466725" cy="2884488"/>
            </a:xfrm>
            <a:custGeom>
              <a:avLst/>
              <a:gdLst>
                <a:gd name="T0" fmla="*/ 465453474 w 468"/>
                <a:gd name="T1" fmla="*/ 0 h 1225"/>
                <a:gd name="T2" fmla="*/ 285438239 w 468"/>
                <a:gd name="T3" fmla="*/ 754056966 h 1225"/>
                <a:gd name="T4" fmla="*/ 150178742 w 468"/>
                <a:gd name="T5" fmla="*/ 1763161539 h 1225"/>
                <a:gd name="T6" fmla="*/ 59673983 w 468"/>
                <a:gd name="T7" fmla="*/ 2147483647 h 1225"/>
                <a:gd name="T8" fmla="*/ 14918246 w 468"/>
                <a:gd name="T9" fmla="*/ 2147483647 h 1225"/>
                <a:gd name="T10" fmla="*/ 14918246 w 468"/>
                <a:gd name="T11" fmla="*/ 2147483647 h 1225"/>
                <a:gd name="T12" fmla="*/ 105423005 w 468"/>
                <a:gd name="T13" fmla="*/ 2147483647 h 1225"/>
                <a:gd name="T14" fmla="*/ 0 60000 65536"/>
                <a:gd name="T15" fmla="*/ 0 60000 65536"/>
                <a:gd name="T16" fmla="*/ 0 60000 65536"/>
                <a:gd name="T17" fmla="*/ 0 60000 65536"/>
                <a:gd name="T18" fmla="*/ 0 60000 65536"/>
                <a:gd name="T19" fmla="*/ 0 60000 65536"/>
                <a:gd name="T20" fmla="*/ 0 60000 65536"/>
                <a:gd name="T21" fmla="*/ 0 w 468"/>
                <a:gd name="T22" fmla="*/ 0 h 1225"/>
                <a:gd name="T23" fmla="*/ 468 w 468"/>
                <a:gd name="T24" fmla="*/ 1225 h 1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1225">
                  <a:moveTo>
                    <a:pt x="468" y="0"/>
                  </a:moveTo>
                  <a:cubicBezTo>
                    <a:pt x="404" y="41"/>
                    <a:pt x="340" y="83"/>
                    <a:pt x="287" y="136"/>
                  </a:cubicBezTo>
                  <a:cubicBezTo>
                    <a:pt x="234" y="189"/>
                    <a:pt x="189" y="258"/>
                    <a:pt x="151" y="318"/>
                  </a:cubicBezTo>
                  <a:cubicBezTo>
                    <a:pt x="113" y="378"/>
                    <a:pt x="83" y="439"/>
                    <a:pt x="60" y="499"/>
                  </a:cubicBezTo>
                  <a:cubicBezTo>
                    <a:pt x="37" y="559"/>
                    <a:pt x="22" y="598"/>
                    <a:pt x="15" y="681"/>
                  </a:cubicBezTo>
                  <a:cubicBezTo>
                    <a:pt x="8" y="764"/>
                    <a:pt x="0" y="907"/>
                    <a:pt x="15" y="998"/>
                  </a:cubicBezTo>
                  <a:cubicBezTo>
                    <a:pt x="30" y="1089"/>
                    <a:pt x="68" y="1157"/>
                    <a:pt x="106" y="1225"/>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295">
                <a:solidFill>
                  <a:prstClr val="black"/>
                </a:solidFill>
              </a:endParaRPr>
            </a:p>
          </p:txBody>
        </p:sp>
        <p:sp>
          <p:nvSpPr>
            <p:cNvPr id="74" name="Rectangle 10"/>
            <p:cNvSpPr>
              <a:spLocks noChangeArrowheads="1"/>
            </p:cNvSpPr>
            <p:nvPr/>
          </p:nvSpPr>
          <p:spPr bwMode="auto">
            <a:xfrm rot="2590134">
              <a:off x="4402138" y="4344988"/>
              <a:ext cx="287337" cy="142875"/>
            </a:xfrm>
            <a:prstGeom prst="rect">
              <a:avLst/>
            </a:prstGeom>
            <a:gradFill rotWithShape="1">
              <a:gsLst>
                <a:gs pos="0">
                  <a:schemeClr val="bg1"/>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z="295">
                <a:solidFill>
                  <a:prstClr val="black"/>
                </a:solidFill>
              </a:endParaRPr>
            </a:p>
          </p:txBody>
        </p:sp>
        <p:sp>
          <p:nvSpPr>
            <p:cNvPr id="75" name="Rectangle 11"/>
            <p:cNvSpPr>
              <a:spLocks noChangeArrowheads="1"/>
            </p:cNvSpPr>
            <p:nvPr/>
          </p:nvSpPr>
          <p:spPr bwMode="auto">
            <a:xfrm rot="2590134">
              <a:off x="5121275" y="3622675"/>
              <a:ext cx="287338" cy="142875"/>
            </a:xfrm>
            <a:prstGeom prst="rect">
              <a:avLst/>
            </a:prstGeom>
            <a:gradFill rotWithShape="1">
              <a:gsLst>
                <a:gs pos="0">
                  <a:schemeClr val="bg1"/>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z="295">
                <a:solidFill>
                  <a:prstClr val="black"/>
                </a:solidFill>
              </a:endParaRPr>
            </a:p>
          </p:txBody>
        </p:sp>
        <p:sp>
          <p:nvSpPr>
            <p:cNvPr id="76" name="Rectangle 12"/>
            <p:cNvSpPr>
              <a:spLocks noChangeArrowheads="1"/>
            </p:cNvSpPr>
            <p:nvPr/>
          </p:nvSpPr>
          <p:spPr bwMode="auto">
            <a:xfrm rot="2590134">
              <a:off x="4833938" y="4005263"/>
              <a:ext cx="287337" cy="142875"/>
            </a:xfrm>
            <a:prstGeom prst="rect">
              <a:avLst/>
            </a:prstGeom>
            <a:gradFill rotWithShape="1">
              <a:gsLst>
                <a:gs pos="0">
                  <a:schemeClr val="bg1"/>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z="295">
                <a:solidFill>
                  <a:prstClr val="black"/>
                </a:solidFill>
              </a:endParaRPr>
            </a:p>
          </p:txBody>
        </p:sp>
        <p:sp>
          <p:nvSpPr>
            <p:cNvPr id="77" name="Oval 13"/>
            <p:cNvSpPr>
              <a:spLocks noChangeArrowheads="1"/>
            </p:cNvSpPr>
            <p:nvPr/>
          </p:nvSpPr>
          <p:spPr bwMode="auto">
            <a:xfrm rot="2676944">
              <a:off x="4594225" y="4311650"/>
              <a:ext cx="69850" cy="90488"/>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295">
                <a:solidFill>
                  <a:prstClr val="black"/>
                </a:solidFill>
              </a:endParaRPr>
            </a:p>
          </p:txBody>
        </p:sp>
        <p:sp>
          <p:nvSpPr>
            <p:cNvPr id="78" name="Oval 14"/>
            <p:cNvSpPr>
              <a:spLocks noChangeArrowheads="1"/>
            </p:cNvSpPr>
            <p:nvPr/>
          </p:nvSpPr>
          <p:spPr bwMode="auto">
            <a:xfrm rot="2676944">
              <a:off x="4953000" y="3946525"/>
              <a:ext cx="69850" cy="90488"/>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295">
                <a:solidFill>
                  <a:prstClr val="black"/>
                </a:solidFill>
              </a:endParaRPr>
            </a:p>
          </p:txBody>
        </p:sp>
        <p:sp>
          <p:nvSpPr>
            <p:cNvPr id="79" name="Oval 15"/>
            <p:cNvSpPr>
              <a:spLocks noChangeArrowheads="1"/>
            </p:cNvSpPr>
            <p:nvPr/>
          </p:nvSpPr>
          <p:spPr bwMode="auto">
            <a:xfrm rot="2676944">
              <a:off x="5245100" y="3571875"/>
              <a:ext cx="82550" cy="100013"/>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295">
                <a:solidFill>
                  <a:prstClr val="black"/>
                </a:solidFill>
              </a:endParaRPr>
            </a:p>
          </p:txBody>
        </p:sp>
        <p:sp>
          <p:nvSpPr>
            <p:cNvPr id="80" name="Text Box 16"/>
            <p:cNvSpPr txBox="1">
              <a:spLocks noChangeArrowheads="1"/>
            </p:cNvSpPr>
            <p:nvPr/>
          </p:nvSpPr>
          <p:spPr bwMode="auto">
            <a:xfrm>
              <a:off x="6523023" y="2268533"/>
              <a:ext cx="2635337" cy="602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95" b="1" dirty="0">
                  <a:solidFill>
                    <a:srgbClr val="C0504D"/>
                  </a:solidFill>
                  <a:latin typeface="Times New Roman" pitchFamily="18" charset="0"/>
                  <a:cs typeface="Times New Roman" pitchFamily="18" charset="0"/>
                </a:rPr>
                <a:t>statistical model</a:t>
              </a:r>
            </a:p>
          </p:txBody>
        </p:sp>
        <p:sp>
          <p:nvSpPr>
            <p:cNvPr id="81" name="Text Box 16"/>
            <p:cNvSpPr txBox="1">
              <a:spLocks noChangeArrowheads="1"/>
            </p:cNvSpPr>
            <p:nvPr/>
          </p:nvSpPr>
          <p:spPr bwMode="auto">
            <a:xfrm>
              <a:off x="1538900" y="2176420"/>
              <a:ext cx="3824847" cy="5978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95" b="1" dirty="0">
                  <a:solidFill>
                    <a:srgbClr val="C0504D"/>
                  </a:solidFill>
                  <a:latin typeface="Times New Roman" pitchFamily="18" charset="0"/>
                  <a:cs typeface="Times New Roman" pitchFamily="18" charset="0"/>
                </a:rPr>
                <a:t>Space of all distributions</a:t>
              </a:r>
            </a:p>
          </p:txBody>
        </p:sp>
        <p:graphicFrame>
          <p:nvGraphicFramePr>
            <p:cNvPr id="82" name="Object 26"/>
            <p:cNvGraphicFramePr>
              <a:graphicFrameLocks noChangeAspect="1"/>
            </p:cNvGraphicFramePr>
            <p:nvPr>
              <p:extLst/>
            </p:nvPr>
          </p:nvGraphicFramePr>
          <p:xfrm>
            <a:off x="5897746" y="3081718"/>
            <a:ext cx="2405061" cy="341313"/>
          </p:xfrm>
          <a:graphic>
            <a:graphicData uri="http://schemas.openxmlformats.org/presentationml/2006/ole">
              <mc:AlternateContent xmlns:mc="http://schemas.openxmlformats.org/markup-compatibility/2006">
                <mc:Choice xmlns:v="urn:schemas-microsoft-com:vml" Requires="v">
                  <p:oleObj spid="_x0000_s10822" name="数式" r:id="rId4" imgW="1396394" imgH="203112" progId="Equation.3">
                    <p:embed/>
                  </p:oleObj>
                </mc:Choice>
                <mc:Fallback>
                  <p:oleObj name="数式" r:id="rId4" imgW="1396394" imgH="203112" progId="Equation.3">
                    <p:embed/>
                    <p:pic>
                      <p:nvPicPr>
                        <p:cNvPr id="0" name=""/>
                        <p:cNvPicPr>
                          <a:picLocks noChangeAspect="1" noChangeArrowheads="1"/>
                        </p:cNvPicPr>
                        <p:nvPr/>
                      </p:nvPicPr>
                      <p:blipFill>
                        <a:blip r:embed="rId5">
                          <a:lum bright="-100000" contrast="-100000"/>
                          <a:extLst>
                            <a:ext uri="{28A0092B-C50C-407E-A947-70E740481C1C}">
                              <a14:useLocalDpi xmlns:a14="http://schemas.microsoft.com/office/drawing/2010/main" val="0"/>
                            </a:ext>
                          </a:extLst>
                        </a:blip>
                        <a:srcRect/>
                        <a:stretch>
                          <a:fillRect/>
                        </a:stretch>
                      </p:blipFill>
                      <p:spPr bwMode="auto">
                        <a:xfrm>
                          <a:off x="5897746" y="3081718"/>
                          <a:ext cx="2405061" cy="341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3" name="Object 21"/>
            <p:cNvGraphicFramePr>
              <a:graphicFrameLocks noChangeAspect="1"/>
            </p:cNvGraphicFramePr>
            <p:nvPr>
              <p:extLst/>
            </p:nvPr>
          </p:nvGraphicFramePr>
          <p:xfrm>
            <a:off x="6167438" y="5621405"/>
            <a:ext cx="2254251" cy="446090"/>
          </p:xfrm>
          <a:graphic>
            <a:graphicData uri="http://schemas.openxmlformats.org/presentationml/2006/ole">
              <mc:AlternateContent xmlns:mc="http://schemas.openxmlformats.org/markup-compatibility/2006">
                <mc:Choice xmlns:v="urn:schemas-microsoft-com:vml" Requires="v">
                  <p:oleObj spid="_x0000_s10823" name="数式" r:id="rId6" imgW="1307532" imgH="266584" progId="Equation.3">
                    <p:embed/>
                  </p:oleObj>
                </mc:Choice>
                <mc:Fallback>
                  <p:oleObj name="数式" r:id="rId6" imgW="1307532" imgH="266584" progId="Equation.3">
                    <p:embed/>
                    <p:pic>
                      <p:nvPicPr>
                        <p:cNvPr id="0" name=""/>
                        <p:cNvPicPr>
                          <a:picLocks noChangeAspect="1" noChangeArrowheads="1"/>
                        </p:cNvPicPr>
                        <p:nvPr/>
                      </p:nvPicPr>
                      <p:blipFill>
                        <a:blip r:embed="rId7">
                          <a:lum bright="-100000" contrast="-100000"/>
                          <a:extLst>
                            <a:ext uri="{28A0092B-C50C-407E-A947-70E740481C1C}">
                              <a14:useLocalDpi xmlns:a14="http://schemas.microsoft.com/office/drawing/2010/main" val="0"/>
                            </a:ext>
                          </a:extLst>
                        </a:blip>
                        <a:srcRect/>
                        <a:stretch>
                          <a:fillRect/>
                        </a:stretch>
                      </p:blipFill>
                      <p:spPr bwMode="auto">
                        <a:xfrm>
                          <a:off x="6167438" y="5621405"/>
                          <a:ext cx="2254251" cy="4460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4" name="Object 22"/>
            <p:cNvGraphicFramePr>
              <a:graphicFrameLocks noChangeAspect="1"/>
            </p:cNvGraphicFramePr>
            <p:nvPr>
              <p:extLst/>
            </p:nvPr>
          </p:nvGraphicFramePr>
          <p:xfrm>
            <a:off x="2185310" y="3862051"/>
            <a:ext cx="1280891" cy="724207"/>
          </p:xfrm>
          <a:graphic>
            <a:graphicData uri="http://schemas.openxmlformats.org/presentationml/2006/ole">
              <mc:AlternateContent xmlns:mc="http://schemas.openxmlformats.org/markup-compatibility/2006">
                <mc:Choice xmlns:v="urn:schemas-microsoft-com:vml" Requires="v">
                  <p:oleObj spid="_x0000_s10824" name="数式" r:id="rId8" imgW="634680" imgH="368280" progId="Equation.3">
                    <p:embed/>
                  </p:oleObj>
                </mc:Choice>
                <mc:Fallback>
                  <p:oleObj name="数式" r:id="rId8" imgW="634680" imgH="368280" progId="Equation.3">
                    <p:embed/>
                    <p:pic>
                      <p:nvPicPr>
                        <p:cNvPr id="0" name=""/>
                        <p:cNvPicPr>
                          <a:picLocks noChangeAspect="1" noChangeArrowheads="1"/>
                        </p:cNvPicPr>
                        <p:nvPr/>
                      </p:nvPicPr>
                      <p:blipFill>
                        <a:blip r:embed="rId9">
                          <a:lum bright="-100000" contrast="-100000"/>
                        </a:blip>
                        <a:srcRect/>
                        <a:stretch>
                          <a:fillRect/>
                        </a:stretch>
                      </p:blipFill>
                      <p:spPr bwMode="auto">
                        <a:xfrm>
                          <a:off x="2185310" y="3862051"/>
                          <a:ext cx="1280891" cy="724207"/>
                        </a:xfrm>
                        <a:prstGeom prst="rect">
                          <a:avLst/>
                        </a:prstGeom>
                        <a:solidFill>
                          <a:schemeClr val="bg1"/>
                        </a:solidFill>
                        <a:ln>
                          <a:noFill/>
                        </a:ln>
                      </p:spPr>
                    </p:pic>
                  </p:oleObj>
                </mc:Fallback>
              </mc:AlternateContent>
            </a:graphicData>
          </a:graphic>
        </p:graphicFrame>
        <p:graphicFrame>
          <p:nvGraphicFramePr>
            <p:cNvPr id="85" name="Object 27"/>
            <p:cNvGraphicFramePr>
              <a:graphicFrameLocks noChangeAspect="1"/>
            </p:cNvGraphicFramePr>
            <p:nvPr>
              <p:extLst/>
            </p:nvPr>
          </p:nvGraphicFramePr>
          <p:xfrm>
            <a:off x="4797425" y="4043363"/>
            <a:ext cx="261938" cy="341312"/>
          </p:xfrm>
          <a:graphic>
            <a:graphicData uri="http://schemas.openxmlformats.org/presentationml/2006/ole">
              <mc:AlternateContent xmlns:mc="http://schemas.openxmlformats.org/markup-compatibility/2006">
                <mc:Choice xmlns:v="urn:schemas-microsoft-com:vml" Requires="v">
                  <p:oleObj spid="_x0000_s10825" name="数式" r:id="rId10" imgW="152268" imgH="203024" progId="Equation.3">
                    <p:embed/>
                  </p:oleObj>
                </mc:Choice>
                <mc:Fallback>
                  <p:oleObj name="数式" r:id="rId10" imgW="152268" imgH="203024" progId="Equation.3">
                    <p:embed/>
                    <p:pic>
                      <p:nvPicPr>
                        <p:cNvPr id="0" name=""/>
                        <p:cNvPicPr>
                          <a:picLocks noChangeAspect="1" noChangeArrowheads="1"/>
                        </p:cNvPicPr>
                        <p:nvPr/>
                      </p:nvPicPr>
                      <p:blipFill>
                        <a:blip r:embed="rId11">
                          <a:lum bright="-100000" contrast="-100000"/>
                          <a:extLst>
                            <a:ext uri="{28A0092B-C50C-407E-A947-70E740481C1C}">
                              <a14:useLocalDpi xmlns:a14="http://schemas.microsoft.com/office/drawing/2010/main" val="0"/>
                            </a:ext>
                          </a:extLst>
                        </a:blip>
                        <a:srcRect/>
                        <a:stretch>
                          <a:fillRect/>
                        </a:stretch>
                      </p:blipFill>
                      <p:spPr bwMode="auto">
                        <a:xfrm>
                          <a:off x="4797425" y="4043363"/>
                          <a:ext cx="261938" cy="341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86" name="図 85" descr="スライド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1532" y="2109678"/>
            <a:ext cx="1246354" cy="1016999"/>
          </a:xfrm>
          <a:prstGeom prst="rect">
            <a:avLst/>
          </a:prstGeom>
        </p:spPr>
      </p:pic>
      <p:sp>
        <p:nvSpPr>
          <p:cNvPr id="87" name="テキスト ボックス 86"/>
          <p:cNvSpPr txBox="1"/>
          <p:nvPr/>
        </p:nvSpPr>
        <p:spPr>
          <a:xfrm>
            <a:off x="6079788" y="3115130"/>
            <a:ext cx="1739595" cy="214216"/>
          </a:xfrm>
          <a:prstGeom prst="rect">
            <a:avLst/>
          </a:prstGeom>
          <a:noFill/>
        </p:spPr>
        <p:txBody>
          <a:bodyPr wrap="square" lIns="89656" tIns="44829" rIns="89656" bIns="44829" rtlCol="0">
            <a:spAutoFit/>
          </a:bodyPr>
          <a:lstStyle/>
          <a:p>
            <a:pPr algn="ctr"/>
            <a:r>
              <a:rPr lang="en-US" altLang="ja-JP" sz="785" dirty="0">
                <a:solidFill>
                  <a:prstClr val="black"/>
                </a:solidFill>
              </a:rPr>
              <a:t>Statistical analysis of media data </a:t>
            </a:r>
          </a:p>
        </p:txBody>
      </p:sp>
      <p:pic>
        <p:nvPicPr>
          <p:cNvPr id="88"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8786" y="2123614"/>
            <a:ext cx="1228949" cy="96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テキスト ボックス 88"/>
          <p:cNvSpPr txBox="1"/>
          <p:nvPr/>
        </p:nvSpPr>
        <p:spPr>
          <a:xfrm>
            <a:off x="7756728" y="3077475"/>
            <a:ext cx="1488377" cy="214216"/>
          </a:xfrm>
          <a:prstGeom prst="rect">
            <a:avLst/>
          </a:prstGeom>
          <a:noFill/>
        </p:spPr>
        <p:txBody>
          <a:bodyPr wrap="square" lIns="89656" tIns="44829" rIns="89656" bIns="44829" rtlCol="0">
            <a:spAutoFit/>
          </a:bodyPr>
          <a:lstStyle/>
          <a:p>
            <a:r>
              <a:rPr lang="en-US" altLang="ja-JP" sz="785" dirty="0">
                <a:solidFill>
                  <a:prstClr val="black"/>
                </a:solidFill>
              </a:rPr>
              <a:t>Approach by sparse modeling </a:t>
            </a:r>
          </a:p>
        </p:txBody>
      </p:sp>
      <p:pic>
        <p:nvPicPr>
          <p:cNvPr id="1026" name="Picture 2" descr="Self_portrai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07603" y="3653609"/>
            <a:ext cx="1111780" cy="100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テキスト ボックス 1"/>
          <p:cNvSpPr txBox="1"/>
          <p:nvPr/>
        </p:nvSpPr>
        <p:spPr>
          <a:xfrm>
            <a:off x="6487132" y="4622739"/>
            <a:ext cx="1490559" cy="223600"/>
          </a:xfrm>
          <a:prstGeom prst="rect">
            <a:avLst/>
          </a:prstGeom>
          <a:noFill/>
        </p:spPr>
        <p:txBody>
          <a:bodyPr wrap="none" rtlCol="0">
            <a:spAutoFit/>
          </a:bodyPr>
          <a:lstStyle/>
          <a:p>
            <a:r>
              <a:rPr lang="en-US" altLang="ja-JP" sz="819" b="1" dirty="0">
                <a:solidFill>
                  <a:prstClr val="white"/>
                </a:solidFill>
              </a:rPr>
              <a:t>Director,</a:t>
            </a:r>
            <a:r>
              <a:rPr lang="ja-JP" altLang="en-US" sz="819" b="1" dirty="0">
                <a:solidFill>
                  <a:prstClr val="white"/>
                </a:solidFill>
              </a:rPr>
              <a:t> </a:t>
            </a:r>
            <a:r>
              <a:rPr lang="en-US" altLang="ja-JP" sz="819" b="1" dirty="0">
                <a:solidFill>
                  <a:prstClr val="white"/>
                </a:solidFill>
              </a:rPr>
              <a:t>Prof.</a:t>
            </a:r>
            <a:r>
              <a:rPr lang="ja-JP" altLang="en-US" sz="819" b="1" dirty="0">
                <a:solidFill>
                  <a:prstClr val="white"/>
                </a:solidFill>
              </a:rPr>
              <a:t> </a:t>
            </a:r>
            <a:r>
              <a:rPr lang="en-US" altLang="ja-JP" sz="819" b="1" dirty="0">
                <a:solidFill>
                  <a:prstClr val="white"/>
                </a:solidFill>
              </a:rPr>
              <a:t>K.</a:t>
            </a:r>
            <a:r>
              <a:rPr lang="ja-JP" altLang="en-US" sz="819" b="1" dirty="0">
                <a:solidFill>
                  <a:prstClr val="white"/>
                </a:solidFill>
              </a:rPr>
              <a:t> </a:t>
            </a:r>
            <a:r>
              <a:rPr lang="en-US" altLang="ja-JP" sz="819" b="1" dirty="0" err="1">
                <a:solidFill>
                  <a:prstClr val="white"/>
                </a:solidFill>
              </a:rPr>
              <a:t>Fukumizu</a:t>
            </a:r>
            <a:endParaRPr lang="ja-JP" altLang="en-US" sz="819" b="1" dirty="0">
              <a:solidFill>
                <a:prstClr val="white"/>
              </a:solidFill>
            </a:endParaRPr>
          </a:p>
        </p:txBody>
      </p:sp>
      <p:sp>
        <p:nvSpPr>
          <p:cNvPr id="90" name="正方形/長方形 89"/>
          <p:cNvSpPr/>
          <p:nvPr/>
        </p:nvSpPr>
        <p:spPr>
          <a:xfrm>
            <a:off x="3014780" y="4399279"/>
            <a:ext cx="1016272" cy="369332"/>
          </a:xfrm>
          <a:prstGeom prst="rect">
            <a:avLst/>
          </a:prstGeom>
        </p:spPr>
        <p:txBody>
          <a:bodyPr wrap="square">
            <a:spAutoFit/>
          </a:bodyPr>
          <a:lstStyle/>
          <a:p>
            <a:pPr algn="l"/>
            <a:r>
              <a:rPr lang="en-US" altLang="ja-JP" sz="900" dirty="0">
                <a:solidFill>
                  <a:srgbClr val="1F497D"/>
                </a:solidFill>
              </a:rPr>
              <a:t>Other affiliated organizations</a:t>
            </a:r>
          </a:p>
        </p:txBody>
      </p:sp>
      <p:sp>
        <p:nvSpPr>
          <p:cNvPr id="91" name="テキスト ボックス 82"/>
          <p:cNvSpPr txBox="1"/>
          <p:nvPr/>
        </p:nvSpPr>
        <p:spPr>
          <a:xfrm>
            <a:off x="8309720" y="4389866"/>
            <a:ext cx="927564" cy="318295"/>
          </a:xfrm>
          <a:prstGeom prst="rect">
            <a:avLst/>
          </a:prstGeom>
          <a:solidFill>
            <a:schemeClr val="bg1"/>
          </a:solidFill>
          <a:ln>
            <a:solidFill>
              <a:schemeClr val="tx1"/>
            </a:solidFill>
          </a:ln>
        </p:spPr>
        <p:txBody>
          <a:bodyPr wrap="none" lIns="96838" tIns="48420" rIns="96838" bIns="4842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pPr>
            <a:r>
              <a:rPr lang="en-US" altLang="ja-JP" sz="1433" b="1">
                <a:solidFill>
                  <a:prstClr val="black"/>
                </a:solidFill>
              </a:rPr>
              <a:t>Members</a:t>
            </a:r>
            <a:endParaRPr lang="ja-JP" altLang="en-US" sz="1433" b="1" dirty="0">
              <a:solidFill>
                <a:prstClr val="black"/>
              </a:solidFill>
            </a:endParaRPr>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16</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420124620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13"/>
          <p:cNvSpPr/>
          <p:nvPr/>
        </p:nvSpPr>
        <p:spPr>
          <a:xfrm>
            <a:off x="4545025" y="1575145"/>
            <a:ext cx="4792116" cy="2254748"/>
          </a:xfrm>
          <a:prstGeom prst="roundRect">
            <a:avLst>
              <a:gd name="adj" fmla="val 6437"/>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endParaRPr lang="ja-JP" altLang="en-US" sz="1843" dirty="0">
              <a:solidFill>
                <a:prstClr val="white"/>
              </a:solidFill>
            </a:endParaRPr>
          </a:p>
        </p:txBody>
      </p:sp>
      <p:sp>
        <p:nvSpPr>
          <p:cNvPr id="4" name="正方形/長方形 3"/>
          <p:cNvSpPr/>
          <p:nvPr/>
        </p:nvSpPr>
        <p:spPr>
          <a:xfrm>
            <a:off x="1" y="6197"/>
            <a:ext cx="9540874" cy="67912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2800" b="1" dirty="0">
                <a:solidFill>
                  <a:prstClr val="white"/>
                </a:solidFill>
                <a:latin typeface="Times" panose="02020603050405020304" pitchFamily="18" charset="0"/>
                <a:ea typeface="HG丸ｺﾞｼｯｸM-PRO" pitchFamily="50" charset="-128"/>
                <a:cs typeface="Times" panose="02020603050405020304" pitchFamily="18" charset="0"/>
              </a:rPr>
              <a:t>Data Science Center for Creative Design and Manufacturing</a:t>
            </a:r>
            <a:endParaRPr lang="ja-JP" altLang="en-US" sz="2800" b="1" dirty="0">
              <a:solidFill>
                <a:prstClr val="white"/>
              </a:solidFill>
              <a:latin typeface="Times" panose="02020603050405020304" pitchFamily="18" charset="0"/>
              <a:ea typeface="HG丸ｺﾞｼｯｸM-PRO" pitchFamily="50" charset="-128"/>
              <a:cs typeface="Times" panose="02020603050405020304" pitchFamily="18" charset="0"/>
            </a:endParaRPr>
          </a:p>
        </p:txBody>
      </p:sp>
      <p:sp>
        <p:nvSpPr>
          <p:cNvPr id="5" name="テキスト ボックス 10"/>
          <p:cNvSpPr txBox="1"/>
          <p:nvPr/>
        </p:nvSpPr>
        <p:spPr>
          <a:xfrm>
            <a:off x="32500" y="924584"/>
            <a:ext cx="9475875" cy="525357"/>
          </a:xfrm>
          <a:prstGeom prst="rect">
            <a:avLst/>
          </a:prstGeom>
          <a:noFill/>
        </p:spPr>
        <p:txBody>
          <a:bodyPr wrap="squar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400" dirty="0"/>
              <a:t>With advanced technologies in data science, we aim to create scientific methodologies for innovative design and manufacturing. We promote the development and widespread use of “data science driven smart design and manufacturing technologies”</a:t>
            </a:r>
            <a:endParaRPr lang="ja-JP" altLang="en-US" sz="1400" dirty="0"/>
          </a:p>
        </p:txBody>
      </p:sp>
      <p:sp>
        <p:nvSpPr>
          <p:cNvPr id="6" name="角丸四角形 7"/>
          <p:cNvSpPr/>
          <p:nvPr/>
        </p:nvSpPr>
        <p:spPr>
          <a:xfrm>
            <a:off x="232024" y="1575145"/>
            <a:ext cx="4212489" cy="2246432"/>
          </a:xfrm>
          <a:prstGeom prst="roundRect">
            <a:avLst>
              <a:gd name="adj" fmla="val 7460"/>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endParaRPr lang="ja-JP" altLang="en-US" sz="1843">
              <a:solidFill>
                <a:prstClr val="white"/>
              </a:solidFill>
            </a:endParaRPr>
          </a:p>
        </p:txBody>
      </p:sp>
      <p:sp>
        <p:nvSpPr>
          <p:cNvPr id="7" name="テキスト ボックス 11"/>
          <p:cNvSpPr txBox="1"/>
          <p:nvPr/>
        </p:nvSpPr>
        <p:spPr>
          <a:xfrm>
            <a:off x="233933" y="1741350"/>
            <a:ext cx="4022588" cy="2134772"/>
          </a:xfrm>
          <a:prstGeom prst="rect">
            <a:avLst/>
          </a:prstGeom>
          <a:noFill/>
        </p:spPr>
        <p:txBody>
          <a:bodyPr wrap="squar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50816" indent="-206816" algn="just" fontAlgn="auto">
              <a:spcBef>
                <a:spcPts val="614"/>
              </a:spcBef>
              <a:spcAft>
                <a:spcPts val="0"/>
              </a:spcAft>
              <a:buFont typeface="+mj-lt"/>
              <a:buAutoNum type="arabicPeriod"/>
            </a:pPr>
            <a:r>
              <a:rPr lang="en-US" altLang="ja-JP" sz="1100" b="1" dirty="0">
                <a:solidFill>
                  <a:prstClr val="black"/>
                </a:solidFill>
              </a:rPr>
              <a:t>Creation of innovative algorithms for creative design and smart manufacturing</a:t>
            </a:r>
          </a:p>
          <a:p>
            <a:pPr marL="350816" indent="-206816" algn="just" fontAlgn="auto">
              <a:spcBef>
                <a:spcPts val="614"/>
              </a:spcBef>
              <a:spcAft>
                <a:spcPts val="0"/>
              </a:spcAft>
              <a:buFont typeface="+mj-lt"/>
              <a:buAutoNum type="arabicPeriod"/>
            </a:pPr>
            <a:r>
              <a:rPr lang="en-US" altLang="ja-JP" sz="1100" b="1" dirty="0">
                <a:solidFill>
                  <a:prstClr val="black"/>
                </a:solidFill>
              </a:rPr>
              <a:t>Promotion of projects for the grand challenge studies and open innovation</a:t>
            </a:r>
          </a:p>
          <a:p>
            <a:pPr marL="350816" indent="-206816" algn="just" fontAlgn="auto">
              <a:spcBef>
                <a:spcPts val="614"/>
              </a:spcBef>
              <a:spcAft>
                <a:spcPts val="0"/>
              </a:spcAft>
              <a:buFont typeface="+mj-lt"/>
              <a:buAutoNum type="arabicPeriod"/>
            </a:pPr>
            <a:r>
              <a:rPr lang="en-US" altLang="ja-JP" sz="1100" b="1" dirty="0">
                <a:solidFill>
                  <a:prstClr val="black"/>
                </a:solidFill>
              </a:rPr>
              <a:t>New definition of “the next generation design and manufacturing” from a unique perspective of data science</a:t>
            </a:r>
          </a:p>
          <a:p>
            <a:pPr marL="350816" indent="-206816" algn="just" fontAlgn="auto">
              <a:spcBef>
                <a:spcPts val="614"/>
              </a:spcBef>
              <a:spcAft>
                <a:spcPts val="0"/>
              </a:spcAft>
              <a:buFont typeface="+mj-lt"/>
              <a:buAutoNum type="arabicPeriod"/>
            </a:pPr>
            <a:r>
              <a:rPr lang="en-US" altLang="ja-JP" sz="1100" b="1" dirty="0">
                <a:solidFill>
                  <a:prstClr val="black"/>
                </a:solidFill>
              </a:rPr>
              <a:t>Promotion of advanced data science technologies to various industrial applications</a:t>
            </a:r>
          </a:p>
          <a:p>
            <a:pPr marL="350816" indent="-206816" algn="just" fontAlgn="auto">
              <a:spcBef>
                <a:spcPts val="614"/>
              </a:spcBef>
              <a:spcAft>
                <a:spcPts val="0"/>
              </a:spcAft>
              <a:buFont typeface="+mj-lt"/>
              <a:buAutoNum type="arabicPeriod"/>
            </a:pPr>
            <a:r>
              <a:rPr lang="en-US" altLang="ja-JP" sz="1100" b="1" dirty="0">
                <a:solidFill>
                  <a:prstClr val="black"/>
                </a:solidFill>
              </a:rPr>
              <a:t>Establishment of co-created values through industry-academia collaboration</a:t>
            </a:r>
          </a:p>
        </p:txBody>
      </p:sp>
      <p:sp>
        <p:nvSpPr>
          <p:cNvPr id="8" name="テキスト ボックス 12"/>
          <p:cNvSpPr txBox="1"/>
          <p:nvPr/>
        </p:nvSpPr>
        <p:spPr>
          <a:xfrm>
            <a:off x="1991013" y="1404509"/>
            <a:ext cx="684268" cy="362235"/>
          </a:xfrm>
          <a:prstGeom prst="rect">
            <a:avLst/>
          </a:prstGeom>
          <a:solidFill>
            <a:schemeClr val="bg1"/>
          </a:solidFill>
          <a:ln>
            <a:solidFill>
              <a:schemeClr val="tx1"/>
            </a:solidFill>
          </a:ln>
        </p:spPr>
        <p:txBody>
          <a:bodyPr wrap="non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pPr>
            <a:r>
              <a:rPr lang="en-US" altLang="ja-JP" sz="1740" b="1" dirty="0">
                <a:solidFill>
                  <a:prstClr val="black"/>
                </a:solidFill>
              </a:rPr>
              <a:t>AIMS</a:t>
            </a:r>
            <a:endParaRPr lang="ja-JP" altLang="en-US" sz="1740" b="1" dirty="0">
              <a:solidFill>
                <a:prstClr val="black"/>
              </a:solidFill>
            </a:endParaRPr>
          </a:p>
        </p:txBody>
      </p:sp>
      <p:sp>
        <p:nvSpPr>
          <p:cNvPr id="10" name="テキスト ボックス 6"/>
          <p:cNvSpPr txBox="1"/>
          <p:nvPr/>
        </p:nvSpPr>
        <p:spPr>
          <a:xfrm>
            <a:off x="4625289" y="1654736"/>
            <a:ext cx="4560396" cy="98648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433" b="1" dirty="0">
                <a:solidFill>
                  <a:prstClr val="black"/>
                </a:solidFill>
                <a:uFill>
                  <a:solidFill>
                    <a:srgbClr val="FF0000"/>
                  </a:solidFill>
                </a:uFill>
              </a:rPr>
              <a:t>Data Science Driven Smart Design and Manufacturing</a:t>
            </a:r>
            <a:endParaRPr lang="en-US" altLang="ja-JP" sz="1229" b="1" dirty="0">
              <a:solidFill>
                <a:prstClr val="black"/>
              </a:solidFill>
            </a:endParaRPr>
          </a:p>
          <a:p>
            <a:pPr fontAlgn="auto">
              <a:spcBef>
                <a:spcPts val="614"/>
              </a:spcBef>
              <a:spcAft>
                <a:spcPts val="0"/>
              </a:spcAft>
            </a:pPr>
            <a:r>
              <a:rPr lang="en-US" altLang="ja-JP" sz="1126" b="1" dirty="0">
                <a:solidFill>
                  <a:prstClr val="black"/>
                </a:solidFill>
              </a:rPr>
              <a:t>Strategic fields</a:t>
            </a:r>
            <a:r>
              <a:rPr lang="en-US" altLang="ja-JP" sz="1126" dirty="0">
                <a:solidFill>
                  <a:prstClr val="black"/>
                </a:solidFill>
              </a:rPr>
              <a:t>: manufacturing, biotechnology, material, chemistry, etc.</a:t>
            </a:r>
          </a:p>
          <a:p>
            <a:pPr marL="91016" indent="-91016" fontAlgn="auto">
              <a:spcBef>
                <a:spcPts val="614"/>
              </a:spcBef>
              <a:spcAft>
                <a:spcPts val="0"/>
              </a:spcAft>
            </a:pPr>
            <a:r>
              <a:rPr lang="en-US" altLang="ja-JP" sz="1126" b="1" dirty="0">
                <a:solidFill>
                  <a:prstClr val="black"/>
                </a:solidFill>
              </a:rPr>
              <a:t>Core technologies</a:t>
            </a:r>
            <a:r>
              <a:rPr lang="en-US" altLang="ja-JP" sz="1126" dirty="0">
                <a:solidFill>
                  <a:prstClr val="black"/>
                </a:solidFill>
              </a:rPr>
              <a:t>: machine learning, data assimilation, simulation, optimization, system control, high-performance computing, etc. </a:t>
            </a:r>
            <a:endParaRPr lang="en-US" altLang="ja-JP" sz="1229" dirty="0">
              <a:solidFill>
                <a:prstClr val="black"/>
              </a:solidFill>
            </a:endParaRPr>
          </a:p>
        </p:txBody>
      </p:sp>
      <p:sp>
        <p:nvSpPr>
          <p:cNvPr id="11" name="角丸四角形 48"/>
          <p:cNvSpPr/>
          <p:nvPr/>
        </p:nvSpPr>
        <p:spPr>
          <a:xfrm>
            <a:off x="6714724" y="4223960"/>
            <a:ext cx="2529536" cy="2574998"/>
          </a:xfrm>
          <a:prstGeom prst="roundRect">
            <a:avLst>
              <a:gd name="adj" fmla="val 4841"/>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endParaRPr lang="ja-JP" altLang="en-US" sz="1843">
              <a:solidFill>
                <a:prstClr val="white"/>
              </a:solidFill>
            </a:endParaRPr>
          </a:p>
        </p:txBody>
      </p:sp>
      <p:sp>
        <p:nvSpPr>
          <p:cNvPr id="12" name="テキスト ボックス 16"/>
          <p:cNvSpPr txBox="1"/>
          <p:nvPr/>
        </p:nvSpPr>
        <p:spPr>
          <a:xfrm>
            <a:off x="6802922" y="4619600"/>
            <a:ext cx="2626720" cy="2123658"/>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endParaRPr lang="en-US" altLang="ja-JP" sz="1200" b="1" dirty="0">
              <a:solidFill>
                <a:prstClr val="black"/>
              </a:solidFill>
              <a:effectLst>
                <a:outerShdw blurRad="38100" dist="38100" dir="2700000" algn="tl">
                  <a:srgbClr val="000000">
                    <a:alpha val="43137"/>
                  </a:srgbClr>
                </a:outerShdw>
              </a:effectLst>
              <a:ea typeface="ＭＳ ゴシック" pitchFamily="49" charset="-128"/>
            </a:endParaRPr>
          </a:p>
          <a:p>
            <a:pPr fontAlgn="auto">
              <a:spcBef>
                <a:spcPts val="0"/>
              </a:spcBef>
              <a:spcAft>
                <a:spcPts val="0"/>
              </a:spcAft>
            </a:pPr>
            <a:endParaRPr lang="en-US" altLang="ja-JP" sz="1200" b="1" dirty="0">
              <a:solidFill>
                <a:prstClr val="white"/>
              </a:solidFill>
              <a:ea typeface="ＭＳ ゴシック" pitchFamily="49" charset="-128"/>
            </a:endParaRPr>
          </a:p>
          <a:p>
            <a:pPr defTabSz="338400" fontAlgn="auto">
              <a:spcBef>
                <a:spcPts val="0"/>
              </a:spcBef>
              <a:spcAft>
                <a:spcPts val="0"/>
              </a:spcAft>
            </a:pPr>
            <a:r>
              <a:rPr lang="ja-JP" altLang="en-US" sz="1200" b="1" dirty="0">
                <a:solidFill>
                  <a:prstClr val="white"/>
                </a:solidFill>
                <a:ea typeface="ＭＳ ゴシック" pitchFamily="49" charset="-128"/>
              </a:rPr>
              <a:t>・</a:t>
            </a:r>
            <a:r>
              <a:rPr lang="en-US" altLang="ja-JP" sz="1200" b="1" dirty="0">
                <a:solidFill>
                  <a:prstClr val="white"/>
                </a:solidFill>
                <a:ea typeface="ＭＳ ゴシック" pitchFamily="49" charset="-128"/>
              </a:rPr>
              <a:t>Director			1 (Affiliated) </a:t>
            </a:r>
          </a:p>
          <a:p>
            <a:pPr defTabSz="338400" fontAlgn="auto">
              <a:spcBef>
                <a:spcPts val="0"/>
              </a:spcBef>
              <a:spcAft>
                <a:spcPts val="0"/>
              </a:spcAft>
            </a:pPr>
            <a:r>
              <a:rPr lang="ja-JP" altLang="en-US" sz="1200" b="1" dirty="0">
                <a:solidFill>
                  <a:prstClr val="white"/>
                </a:solidFill>
                <a:ea typeface="ＭＳ ゴシック" pitchFamily="49" charset="-128"/>
              </a:rPr>
              <a:t>・</a:t>
            </a:r>
            <a:r>
              <a:rPr lang="en-US" altLang="ja-JP" sz="1200" b="1" dirty="0">
                <a:solidFill>
                  <a:prstClr val="white"/>
                </a:solidFill>
                <a:ea typeface="ＭＳ ゴシック" pitchFamily="49" charset="-128"/>
              </a:rPr>
              <a:t>Vice Director		1 (Affiliated)</a:t>
            </a:r>
          </a:p>
          <a:p>
            <a:pPr fontAlgn="auto">
              <a:spcBef>
                <a:spcPts val="0"/>
              </a:spcBef>
              <a:spcAft>
                <a:spcPts val="0"/>
              </a:spcAft>
            </a:pPr>
            <a:r>
              <a:rPr lang="ja-JP" altLang="en-US" sz="1200" b="1" dirty="0">
                <a:solidFill>
                  <a:prstClr val="white"/>
                </a:solidFill>
                <a:ea typeface="ＭＳ ゴシック" pitchFamily="49" charset="-128"/>
              </a:rPr>
              <a:t>・</a:t>
            </a:r>
            <a:r>
              <a:rPr lang="en-US" altLang="ja-JP" sz="1200" b="1" dirty="0">
                <a:solidFill>
                  <a:prstClr val="white"/>
                </a:solidFill>
                <a:ea typeface="ＭＳ ゴシック" pitchFamily="49" charset="-128"/>
              </a:rPr>
              <a:t>Professor		  1</a:t>
            </a:r>
          </a:p>
          <a:p>
            <a:pPr marL="360000" fontAlgn="auto">
              <a:spcBef>
                <a:spcPts val="0"/>
              </a:spcBef>
              <a:spcAft>
                <a:spcPts val="0"/>
              </a:spcAft>
            </a:pPr>
            <a:r>
              <a:rPr lang="en-US" altLang="ja-JP" sz="1200" b="1" dirty="0">
                <a:solidFill>
                  <a:prstClr val="white"/>
                </a:solidFill>
                <a:ea typeface="ＭＳ ゴシック" pitchFamily="49" charset="-128"/>
              </a:rPr>
              <a:t>Assoc. Prof.	  2</a:t>
            </a:r>
          </a:p>
          <a:p>
            <a:pPr marL="360000" fontAlgn="auto">
              <a:spcBef>
                <a:spcPts val="0"/>
              </a:spcBef>
              <a:spcAft>
                <a:spcPts val="0"/>
              </a:spcAft>
            </a:pPr>
            <a:r>
              <a:rPr lang="en-US" altLang="ja-JP" sz="1200" b="1" dirty="0">
                <a:solidFill>
                  <a:prstClr val="white"/>
                </a:solidFill>
                <a:ea typeface="ＭＳ ゴシック" pitchFamily="49" charset="-128"/>
              </a:rPr>
              <a:t>Assist. Prof.	  1</a:t>
            </a:r>
          </a:p>
          <a:p>
            <a:pPr marL="360000" fontAlgn="auto">
              <a:spcBef>
                <a:spcPts val="0"/>
              </a:spcBef>
              <a:spcAft>
                <a:spcPts val="0"/>
              </a:spcAft>
            </a:pPr>
            <a:r>
              <a:rPr lang="en-US" altLang="ja-JP" sz="1200" b="1" dirty="0">
                <a:solidFill>
                  <a:prstClr val="white"/>
                </a:solidFill>
                <a:ea typeface="ＭＳ ゴシック" pitchFamily="49" charset="-128"/>
              </a:rPr>
              <a:t>Project Assist. Prof.         1</a:t>
            </a:r>
          </a:p>
          <a:p>
            <a:pPr marL="360000" defTabSz="338400" fontAlgn="auto">
              <a:spcBef>
                <a:spcPts val="0"/>
              </a:spcBef>
              <a:spcAft>
                <a:spcPts val="0"/>
              </a:spcAft>
            </a:pPr>
            <a:r>
              <a:rPr lang="en-US" altLang="ja-JP" sz="1200" b="1" dirty="0">
                <a:solidFill>
                  <a:prstClr val="white"/>
                </a:solidFill>
                <a:ea typeface="ＭＳ ゴシック" pitchFamily="49" charset="-128"/>
              </a:rPr>
              <a:t>		       </a:t>
            </a:r>
          </a:p>
          <a:p>
            <a:pPr defTabSz="338400" fontAlgn="auto">
              <a:spcBef>
                <a:spcPts val="0"/>
              </a:spcBef>
              <a:spcAft>
                <a:spcPts val="0"/>
              </a:spcAft>
            </a:pPr>
            <a:r>
              <a:rPr lang="ja-JP" altLang="en-US" sz="1200" b="1" dirty="0">
                <a:solidFill>
                  <a:prstClr val="white"/>
                </a:solidFill>
                <a:ea typeface="ＭＳ ゴシック" pitchFamily="49" charset="-128"/>
              </a:rPr>
              <a:t>・</a:t>
            </a:r>
            <a:r>
              <a:rPr lang="en-US" altLang="ja-JP" sz="1200" b="1" dirty="0">
                <a:solidFill>
                  <a:prstClr val="white"/>
                </a:solidFill>
                <a:ea typeface="ＭＳ ゴシック" pitchFamily="49" charset="-128"/>
              </a:rPr>
              <a:t>Visiting Researcher                1     </a:t>
            </a:r>
          </a:p>
          <a:p>
            <a:pPr fontAlgn="auto">
              <a:spcBef>
                <a:spcPts val="0"/>
              </a:spcBef>
              <a:spcAft>
                <a:spcPts val="0"/>
              </a:spcAft>
            </a:pPr>
            <a:r>
              <a:rPr lang="ja-JP" altLang="en-US" sz="1200" b="1" dirty="0">
                <a:solidFill>
                  <a:prstClr val="white"/>
                </a:solidFill>
                <a:ea typeface="ＭＳ ゴシック" pitchFamily="49" charset="-128"/>
              </a:rPr>
              <a:t>・</a:t>
            </a:r>
            <a:r>
              <a:rPr lang="en-US" altLang="ja-JP" sz="1200" b="1" dirty="0">
                <a:solidFill>
                  <a:prstClr val="white"/>
                </a:solidFill>
                <a:ea typeface="ＭＳ ゴシック" pitchFamily="49" charset="-128"/>
              </a:rPr>
              <a:t>Research technicians</a:t>
            </a:r>
            <a:r>
              <a:rPr lang="ja-JP" altLang="en-US" sz="1200" b="1" dirty="0">
                <a:solidFill>
                  <a:prstClr val="white"/>
                </a:solidFill>
                <a:ea typeface="ＭＳ ゴシック" pitchFamily="49" charset="-128"/>
              </a:rPr>
              <a:t>　　    </a:t>
            </a:r>
          </a:p>
        </p:txBody>
      </p:sp>
      <p:sp>
        <p:nvSpPr>
          <p:cNvPr id="13" name="角丸四角形 18"/>
          <p:cNvSpPr/>
          <p:nvPr/>
        </p:nvSpPr>
        <p:spPr>
          <a:xfrm>
            <a:off x="209653" y="4115380"/>
            <a:ext cx="9127488" cy="2800084"/>
          </a:xfrm>
          <a:prstGeom prst="roundRect">
            <a:avLst>
              <a:gd name="adj" fmla="val 4858"/>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endParaRPr lang="ja-JP" altLang="en-US" sz="1843">
              <a:solidFill>
                <a:prstClr val="white"/>
              </a:solidFill>
            </a:endParaRPr>
          </a:p>
        </p:txBody>
      </p:sp>
      <p:sp>
        <p:nvSpPr>
          <p:cNvPr id="14" name="テキスト ボックス 15"/>
          <p:cNvSpPr txBox="1"/>
          <p:nvPr/>
        </p:nvSpPr>
        <p:spPr>
          <a:xfrm>
            <a:off x="422351" y="3951689"/>
            <a:ext cx="1636123" cy="368685"/>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pPr>
            <a:r>
              <a:rPr lang="en-US" altLang="ja-JP" sz="1740" b="1" dirty="0">
                <a:solidFill>
                  <a:prstClr val="black"/>
                </a:solidFill>
              </a:rPr>
              <a:t>ORGANIZATION</a:t>
            </a:r>
            <a:endParaRPr lang="ja-JP" altLang="en-US" sz="1740" b="1" dirty="0">
              <a:solidFill>
                <a:prstClr val="black"/>
              </a:solidFill>
            </a:endParaRPr>
          </a:p>
        </p:txBody>
      </p:sp>
      <p:sp>
        <p:nvSpPr>
          <p:cNvPr id="15" name="円/楕円 53"/>
          <p:cNvSpPr/>
          <p:nvPr/>
        </p:nvSpPr>
        <p:spPr>
          <a:xfrm>
            <a:off x="2254803" y="4223960"/>
            <a:ext cx="4375991" cy="2567016"/>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68342" fontAlgn="auto">
              <a:spcBef>
                <a:spcPts val="0"/>
              </a:spcBef>
              <a:spcAft>
                <a:spcPts val="0"/>
              </a:spcAft>
            </a:pPr>
            <a:endParaRPr lang="ja-JP" altLang="en-US" sz="1945" dirty="0">
              <a:solidFill>
                <a:prstClr val="white"/>
              </a:solidFill>
            </a:endParaRPr>
          </a:p>
        </p:txBody>
      </p:sp>
      <p:sp>
        <p:nvSpPr>
          <p:cNvPr id="24" name="角丸四角形 65"/>
          <p:cNvSpPr/>
          <p:nvPr/>
        </p:nvSpPr>
        <p:spPr>
          <a:xfrm>
            <a:off x="298605" y="4455637"/>
            <a:ext cx="1879544" cy="2350234"/>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defTabSz="968342" fontAlgn="auto">
              <a:spcBef>
                <a:spcPts val="0"/>
              </a:spcBef>
              <a:spcAft>
                <a:spcPts val="0"/>
              </a:spcAft>
            </a:pPr>
            <a:endParaRPr lang="ja-JP" altLang="en-US" sz="1229" b="1" dirty="0">
              <a:solidFill>
                <a:prstClr val="black"/>
              </a:solidFill>
              <a:effectLst>
                <a:outerShdw blurRad="38100" dist="38100" dir="2700000" algn="tl">
                  <a:srgbClr val="000000">
                    <a:alpha val="43137"/>
                  </a:srgbClr>
                </a:outerShdw>
              </a:effectLst>
            </a:endParaRPr>
          </a:p>
        </p:txBody>
      </p:sp>
      <p:sp>
        <p:nvSpPr>
          <p:cNvPr id="34" name="テキスト ボックス 78"/>
          <p:cNvSpPr txBox="1"/>
          <p:nvPr/>
        </p:nvSpPr>
        <p:spPr>
          <a:xfrm>
            <a:off x="3216272" y="4230836"/>
            <a:ext cx="2490269" cy="538804"/>
          </a:xfrm>
          <a:prstGeom prst="rect">
            <a:avLst/>
          </a:pr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wrap="square" lIns="96838" tIns="48420" rIns="96838" bIns="48420"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68342" fontAlgn="auto">
              <a:spcBef>
                <a:spcPts val="0"/>
              </a:spcBef>
              <a:spcAft>
                <a:spcPts val="0"/>
              </a:spcAft>
            </a:pPr>
            <a:r>
              <a:rPr lang="en-US" altLang="ja-JP" sz="1433" b="1" dirty="0">
                <a:solidFill>
                  <a:prstClr val="white"/>
                </a:solidFill>
              </a:rPr>
              <a:t>NOE for Creative Design and Manufacturing</a:t>
            </a:r>
          </a:p>
        </p:txBody>
      </p:sp>
      <p:sp>
        <p:nvSpPr>
          <p:cNvPr id="36" name="角丸四角形 80"/>
          <p:cNvSpPr/>
          <p:nvPr/>
        </p:nvSpPr>
        <p:spPr>
          <a:xfrm>
            <a:off x="324099" y="4566328"/>
            <a:ext cx="1829502" cy="214470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05750" indent="-105750" defTabSz="968342" fontAlgn="auto">
              <a:spcBef>
                <a:spcPts val="0"/>
              </a:spcBef>
              <a:spcAft>
                <a:spcPts val="0"/>
              </a:spcAft>
              <a:buFont typeface="Arial" charset="0"/>
              <a:buChar char="•"/>
            </a:pPr>
            <a:r>
              <a:rPr lang="en-US" altLang="ja-JP" sz="1229" b="1" dirty="0">
                <a:solidFill>
                  <a:prstClr val="black"/>
                </a:solidFill>
              </a:rPr>
              <a:t>Research and Development Center for Data Assimilation </a:t>
            </a:r>
          </a:p>
          <a:p>
            <a:pPr marL="105750" indent="-105750" defTabSz="968342" fontAlgn="auto">
              <a:spcBef>
                <a:spcPts val="0"/>
              </a:spcBef>
              <a:spcAft>
                <a:spcPts val="0"/>
              </a:spcAft>
              <a:buFont typeface="Arial" charset="0"/>
              <a:buChar char="•"/>
            </a:pPr>
            <a:r>
              <a:rPr lang="en-US" altLang="ja-JP" sz="1229" b="1" dirty="0">
                <a:solidFill>
                  <a:prstClr val="black"/>
                </a:solidFill>
              </a:rPr>
              <a:t>Research Center for Statistical Machine Learning</a:t>
            </a:r>
          </a:p>
          <a:p>
            <a:pPr marL="105750" indent="-105750" defTabSz="968342" fontAlgn="auto">
              <a:spcBef>
                <a:spcPts val="0"/>
              </a:spcBef>
              <a:spcAft>
                <a:spcPts val="0"/>
              </a:spcAft>
              <a:buFont typeface="Arial" charset="0"/>
              <a:buChar char="•"/>
            </a:pPr>
            <a:r>
              <a:rPr lang="en-US" altLang="ja-JP" sz="1229" b="1" dirty="0">
                <a:solidFill>
                  <a:prstClr val="black"/>
                </a:solidFill>
              </a:rPr>
              <a:t>Service Science Research Center, etc.</a:t>
            </a:r>
            <a:endParaRPr lang="ja-JP" altLang="en-US" sz="1229" b="1" dirty="0">
              <a:solidFill>
                <a:prstClr val="black"/>
              </a:solidFill>
            </a:endParaRPr>
          </a:p>
        </p:txBody>
      </p:sp>
      <p:sp>
        <p:nvSpPr>
          <p:cNvPr id="39" name="テキスト ボックス 82"/>
          <p:cNvSpPr txBox="1"/>
          <p:nvPr/>
        </p:nvSpPr>
        <p:spPr>
          <a:xfrm>
            <a:off x="8146265" y="4351523"/>
            <a:ext cx="927564" cy="318295"/>
          </a:xfrm>
          <a:prstGeom prst="rect">
            <a:avLst/>
          </a:prstGeom>
          <a:solidFill>
            <a:schemeClr val="bg1"/>
          </a:solidFill>
          <a:ln>
            <a:solidFill>
              <a:schemeClr val="tx1"/>
            </a:solidFill>
          </a:ln>
        </p:spPr>
        <p:txBody>
          <a:bodyPr wrap="none" lIns="96838" tIns="48420" rIns="96838" bIns="4842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auto">
              <a:spcBef>
                <a:spcPts val="0"/>
              </a:spcBef>
              <a:spcAft>
                <a:spcPts val="0"/>
              </a:spcAft>
            </a:pPr>
            <a:r>
              <a:rPr lang="en-US" altLang="ja-JP" sz="1433" b="1">
                <a:solidFill>
                  <a:prstClr val="black"/>
                </a:solidFill>
              </a:rPr>
              <a:t>Members</a:t>
            </a:r>
            <a:endParaRPr lang="ja-JP" altLang="en-US" sz="1433" b="1" dirty="0">
              <a:solidFill>
                <a:prstClr val="black"/>
              </a:solidFill>
            </a:endParaRPr>
          </a:p>
        </p:txBody>
      </p:sp>
      <p:sp>
        <p:nvSpPr>
          <p:cNvPr id="55" name="円/楕円 19"/>
          <p:cNvSpPr/>
          <p:nvPr/>
        </p:nvSpPr>
        <p:spPr>
          <a:xfrm>
            <a:off x="3200034" y="5137262"/>
            <a:ext cx="2467891" cy="905254"/>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9004" rIns="129004"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1229" b="1" dirty="0">
                <a:solidFill>
                  <a:prstClr val="white"/>
                </a:solidFill>
              </a:rPr>
              <a:t>Data Science Center for Creative Design and Manufacturing</a:t>
            </a:r>
            <a:endParaRPr lang="ja-JP" altLang="en-US" sz="1229" b="1" dirty="0">
              <a:solidFill>
                <a:prstClr val="white"/>
              </a:solidFill>
            </a:endParaRPr>
          </a:p>
        </p:txBody>
      </p:sp>
      <p:sp>
        <p:nvSpPr>
          <p:cNvPr id="46" name="角丸四角形 37"/>
          <p:cNvSpPr/>
          <p:nvPr/>
        </p:nvSpPr>
        <p:spPr>
          <a:xfrm flipH="1">
            <a:off x="5501665" y="4669021"/>
            <a:ext cx="1111490" cy="5297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1126" b="1" dirty="0">
                <a:solidFill>
                  <a:prstClr val="black"/>
                </a:solidFill>
              </a:rPr>
              <a:t>National University, </a:t>
            </a:r>
            <a:r>
              <a:rPr lang="en-US" altLang="ja-JP" sz="1126" b="1" dirty="0" err="1">
                <a:solidFill>
                  <a:prstClr val="black"/>
                </a:solidFill>
              </a:rPr>
              <a:t>etc</a:t>
            </a:r>
            <a:r>
              <a:rPr lang="en-US" altLang="ja-JP" sz="1126" b="1" dirty="0">
                <a:solidFill>
                  <a:prstClr val="black"/>
                </a:solidFill>
              </a:rPr>
              <a:t> </a:t>
            </a:r>
            <a:endParaRPr lang="ja-JP" altLang="en-US" sz="1126" b="1" dirty="0">
              <a:solidFill>
                <a:prstClr val="black"/>
              </a:solidFill>
            </a:endParaRPr>
          </a:p>
        </p:txBody>
      </p:sp>
      <p:sp>
        <p:nvSpPr>
          <p:cNvPr id="47" name="角丸四角形 40"/>
          <p:cNvSpPr/>
          <p:nvPr/>
        </p:nvSpPr>
        <p:spPr>
          <a:xfrm rot="10800000" flipH="1" flipV="1">
            <a:off x="5160188" y="6166873"/>
            <a:ext cx="1118971" cy="36821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1126" b="1">
                <a:solidFill>
                  <a:prstClr val="black"/>
                </a:solidFill>
              </a:rPr>
              <a:t>Academic Association</a:t>
            </a:r>
            <a:endParaRPr lang="en-US" altLang="ja-JP" sz="1126" b="1" dirty="0">
              <a:solidFill>
                <a:prstClr val="black"/>
              </a:solidFill>
            </a:endParaRPr>
          </a:p>
        </p:txBody>
      </p:sp>
      <p:sp>
        <p:nvSpPr>
          <p:cNvPr id="50" name="角丸四角形 51"/>
          <p:cNvSpPr/>
          <p:nvPr/>
        </p:nvSpPr>
        <p:spPr>
          <a:xfrm rot="10800000" flipH="1" flipV="1">
            <a:off x="2598953" y="6175052"/>
            <a:ext cx="1091364" cy="36912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1126" b="1">
                <a:solidFill>
                  <a:prstClr val="black"/>
                </a:solidFill>
              </a:rPr>
              <a:t>International Institute</a:t>
            </a:r>
            <a:endParaRPr lang="en-US" altLang="ja-JP" sz="1126" b="1" dirty="0">
              <a:solidFill>
                <a:prstClr val="black"/>
              </a:solidFill>
            </a:endParaRPr>
          </a:p>
        </p:txBody>
      </p:sp>
      <p:grpSp>
        <p:nvGrpSpPr>
          <p:cNvPr id="92" name="グループ化 91"/>
          <p:cNvGrpSpPr/>
          <p:nvPr/>
        </p:nvGrpSpPr>
        <p:grpSpPr>
          <a:xfrm>
            <a:off x="4617196" y="2669246"/>
            <a:ext cx="4717251" cy="1085456"/>
            <a:chOff x="4451822" y="2512698"/>
            <a:chExt cx="4607399" cy="1060179"/>
          </a:xfrm>
        </p:grpSpPr>
        <p:sp>
          <p:nvSpPr>
            <p:cNvPr id="91" name="正方形/長方形 90"/>
            <p:cNvSpPr/>
            <p:nvPr/>
          </p:nvSpPr>
          <p:spPr>
            <a:xfrm>
              <a:off x="4451822" y="2512698"/>
              <a:ext cx="4539420" cy="106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8081" fontAlgn="auto">
                <a:spcBef>
                  <a:spcPts val="0"/>
                </a:spcBef>
                <a:spcAft>
                  <a:spcPts val="0"/>
                </a:spcAft>
              </a:pPr>
              <a:endParaRPr lang="ja-JP" altLang="en-US" sz="1843">
                <a:solidFill>
                  <a:prstClr val="white"/>
                </a:solidFill>
              </a:endParaRPr>
            </a:p>
          </p:txBody>
        </p:sp>
        <p:pic>
          <p:nvPicPr>
            <p:cNvPr id="70" name="図 69"/>
            <p:cNvPicPr>
              <a:picLocks noChangeAspect="1"/>
            </p:cNvPicPr>
            <p:nvPr/>
          </p:nvPicPr>
          <p:blipFill>
            <a:blip r:embed="rId3"/>
            <a:stretch>
              <a:fillRect/>
            </a:stretch>
          </p:blipFill>
          <p:spPr>
            <a:xfrm>
              <a:off x="6611843" y="2670624"/>
              <a:ext cx="2330093" cy="890825"/>
            </a:xfrm>
            <a:prstGeom prst="rect">
              <a:avLst/>
            </a:prstGeom>
          </p:spPr>
        </p:pic>
        <p:pic>
          <p:nvPicPr>
            <p:cNvPr id="89" name="図 88"/>
            <p:cNvPicPr>
              <a:picLocks noChangeAspect="1"/>
            </p:cNvPicPr>
            <p:nvPr/>
          </p:nvPicPr>
          <p:blipFill rotWithShape="1">
            <a:blip r:embed="rId4"/>
            <a:srcRect b="49298"/>
            <a:stretch/>
          </p:blipFill>
          <p:spPr>
            <a:xfrm>
              <a:off x="4548525" y="2766994"/>
              <a:ext cx="2032339" cy="747048"/>
            </a:xfrm>
            <a:prstGeom prst="rect">
              <a:avLst/>
            </a:prstGeom>
          </p:spPr>
        </p:pic>
        <p:sp>
          <p:nvSpPr>
            <p:cNvPr id="90" name="テキスト ボックス 6"/>
            <p:cNvSpPr txBox="1"/>
            <p:nvPr/>
          </p:nvSpPr>
          <p:spPr>
            <a:xfrm>
              <a:off x="4531163" y="2541887"/>
              <a:ext cx="4528058" cy="23403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921" b="1">
                  <a:solidFill>
                    <a:prstClr val="black"/>
                  </a:solidFill>
                </a:rPr>
                <a:t>Material Design using Machine </a:t>
              </a:r>
              <a:r>
                <a:rPr lang="en-US" altLang="ja-JP" sz="921" b="1" dirty="0">
                  <a:solidFill>
                    <a:prstClr val="black"/>
                  </a:solidFill>
                </a:rPr>
                <a:t>Learning</a:t>
              </a:r>
            </a:p>
          </p:txBody>
        </p:sp>
      </p:grpSp>
      <p:sp>
        <p:nvSpPr>
          <p:cNvPr id="93" name="角丸四角形 37"/>
          <p:cNvSpPr/>
          <p:nvPr/>
        </p:nvSpPr>
        <p:spPr>
          <a:xfrm flipH="1">
            <a:off x="2538189" y="4835663"/>
            <a:ext cx="863659" cy="28618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pPr>
            <a:r>
              <a:rPr lang="en-US" altLang="ja-JP" sz="1126" b="1" dirty="0">
                <a:solidFill>
                  <a:prstClr val="black"/>
                </a:solidFill>
              </a:rPr>
              <a:t>Enterprise</a:t>
            </a:r>
            <a:endParaRPr lang="ja-JP" altLang="en-US" sz="1126" b="1" dirty="0">
              <a:solidFill>
                <a:prstClr val="black"/>
              </a:solidFill>
            </a:endParaRPr>
          </a:p>
        </p:txBody>
      </p:sp>
      <p:sp>
        <p:nvSpPr>
          <p:cNvPr id="48" name="上下矢印 39"/>
          <p:cNvSpPr/>
          <p:nvPr/>
        </p:nvSpPr>
        <p:spPr>
          <a:xfrm rot="18356069" flipH="1">
            <a:off x="3374805" y="4934148"/>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fontAlgn="auto">
              <a:spcBef>
                <a:spcPts val="0"/>
              </a:spcBef>
              <a:spcAft>
                <a:spcPts val="0"/>
              </a:spcAft>
            </a:pPr>
            <a:endParaRPr lang="ja-JP" altLang="en-US" sz="1638" b="1">
              <a:solidFill>
                <a:srgbClr val="FFFF00"/>
              </a:solidFill>
              <a:effectLst>
                <a:outerShdw blurRad="38100" dist="38100" dir="2700000" algn="tl">
                  <a:srgbClr val="000000">
                    <a:alpha val="43137"/>
                  </a:srgbClr>
                </a:outerShdw>
              </a:effectLst>
            </a:endParaRPr>
          </a:p>
        </p:txBody>
      </p:sp>
      <p:sp>
        <p:nvSpPr>
          <p:cNvPr id="94" name="上下矢印 39"/>
          <p:cNvSpPr/>
          <p:nvPr/>
        </p:nvSpPr>
        <p:spPr>
          <a:xfrm rot="2731205" flipH="1">
            <a:off x="5346102" y="4953059"/>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fontAlgn="auto">
              <a:spcBef>
                <a:spcPts val="0"/>
              </a:spcBef>
              <a:spcAft>
                <a:spcPts val="0"/>
              </a:spcAft>
            </a:pPr>
            <a:endParaRPr lang="ja-JP" altLang="en-US" sz="1638" b="1">
              <a:solidFill>
                <a:srgbClr val="FFFF00"/>
              </a:solidFill>
              <a:effectLst>
                <a:outerShdw blurRad="38100" dist="38100" dir="2700000" algn="tl">
                  <a:srgbClr val="000000">
                    <a:alpha val="43137"/>
                  </a:srgbClr>
                </a:outerShdw>
              </a:effectLst>
            </a:endParaRPr>
          </a:p>
        </p:txBody>
      </p:sp>
      <p:sp>
        <p:nvSpPr>
          <p:cNvPr id="95" name="上下矢印 39"/>
          <p:cNvSpPr/>
          <p:nvPr/>
        </p:nvSpPr>
        <p:spPr>
          <a:xfrm rot="18356069" flipH="1">
            <a:off x="5233094" y="5794064"/>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fontAlgn="auto">
              <a:spcBef>
                <a:spcPts val="0"/>
              </a:spcBef>
              <a:spcAft>
                <a:spcPts val="0"/>
              </a:spcAft>
            </a:pPr>
            <a:endParaRPr lang="ja-JP" altLang="en-US" sz="1638" b="1">
              <a:solidFill>
                <a:srgbClr val="FFFF00"/>
              </a:solidFill>
              <a:effectLst>
                <a:outerShdw blurRad="38100" dist="38100" dir="2700000" algn="tl">
                  <a:srgbClr val="000000">
                    <a:alpha val="43137"/>
                  </a:srgbClr>
                </a:outerShdw>
              </a:effectLst>
            </a:endParaRPr>
          </a:p>
        </p:txBody>
      </p:sp>
      <p:sp>
        <p:nvSpPr>
          <p:cNvPr id="97" name="上下矢印 39"/>
          <p:cNvSpPr/>
          <p:nvPr/>
        </p:nvSpPr>
        <p:spPr>
          <a:xfrm rot="2731205" flipH="1">
            <a:off x="3495728" y="5819071"/>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fontAlgn="auto">
              <a:spcBef>
                <a:spcPts val="0"/>
              </a:spcBef>
              <a:spcAft>
                <a:spcPts val="0"/>
              </a:spcAft>
            </a:pPr>
            <a:endParaRPr lang="ja-JP" altLang="en-US" sz="1638" b="1">
              <a:solidFill>
                <a:srgbClr val="FFFF00"/>
              </a:solidFill>
              <a:effectLst>
                <a:outerShdw blurRad="38100" dist="38100" dir="2700000" algn="tl">
                  <a:srgbClr val="000000">
                    <a:alpha val="43137"/>
                  </a:srgbClr>
                </a:outerShdw>
              </a:effectLst>
            </a:endParaRPr>
          </a:p>
        </p:txBody>
      </p:sp>
      <p:sp>
        <p:nvSpPr>
          <p:cNvPr id="31" name="左矢印 72"/>
          <p:cNvSpPr/>
          <p:nvPr/>
        </p:nvSpPr>
        <p:spPr>
          <a:xfrm rot="10800000">
            <a:off x="2185677" y="5417024"/>
            <a:ext cx="928824" cy="361654"/>
          </a:xfrm>
          <a:prstGeom prst="leftArrow">
            <a:avLst>
              <a:gd name="adj1" fmla="val 50000"/>
              <a:gd name="adj2" fmla="val 667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68342" fontAlgn="auto">
              <a:spcBef>
                <a:spcPts val="0"/>
              </a:spcBef>
              <a:spcAft>
                <a:spcPts val="0"/>
              </a:spcAft>
            </a:pPr>
            <a:endParaRPr lang="ja-JP" altLang="en-US" sz="1945">
              <a:solidFill>
                <a:prstClr val="white"/>
              </a:solidFill>
            </a:endParaRPr>
          </a:p>
        </p:txBody>
      </p:sp>
      <p:sp>
        <p:nvSpPr>
          <p:cNvPr id="37" name="テキスト ボックス 36"/>
          <p:cNvSpPr txBox="1"/>
          <p:nvPr/>
        </p:nvSpPr>
        <p:spPr>
          <a:xfrm>
            <a:off x="3051601" y="3781619"/>
            <a:ext cx="5094664" cy="369332"/>
          </a:xfrm>
          <a:prstGeom prst="rect">
            <a:avLst/>
          </a:prstGeom>
          <a:noFill/>
        </p:spPr>
        <p:txBody>
          <a:bodyPr wrap="none" rtlCol="0">
            <a:spAutoFit/>
          </a:bodyPr>
          <a:lstStyle/>
          <a:p>
            <a:r>
              <a:rPr lang="en-US" altLang="ja-JP" sz="1800" dirty="0">
                <a:solidFill>
                  <a:srgbClr val="FF0000"/>
                </a:solidFill>
                <a:effectLst>
                  <a:outerShdw blurRad="38100" dist="38100" dir="2700000" algn="tl">
                    <a:srgbClr val="000000">
                      <a:alpha val="43137"/>
                    </a:srgbClr>
                  </a:outerShdw>
                </a:effectLst>
              </a:rPr>
              <a:t>The opening symposium was </a:t>
            </a:r>
            <a:r>
              <a:rPr kumimoji="1" lang="en-US" altLang="ja-JP" sz="1800" dirty="0">
                <a:solidFill>
                  <a:srgbClr val="FF0000"/>
                </a:solidFill>
                <a:effectLst>
                  <a:outerShdw blurRad="38100" dist="38100" dir="2700000" algn="tl">
                    <a:srgbClr val="000000">
                      <a:alpha val="43137"/>
                    </a:srgbClr>
                  </a:outerShdw>
                </a:effectLst>
              </a:rPr>
              <a:t>held on June 15</a:t>
            </a:r>
            <a:r>
              <a:rPr kumimoji="1" lang="en-US" altLang="ja-JP" sz="1800" baseline="30000" dirty="0">
                <a:solidFill>
                  <a:srgbClr val="FF0000"/>
                </a:solidFill>
                <a:effectLst>
                  <a:outerShdw blurRad="38100" dist="38100" dir="2700000" algn="tl">
                    <a:srgbClr val="000000">
                      <a:alpha val="43137"/>
                    </a:srgbClr>
                  </a:outerShdw>
                </a:effectLst>
              </a:rPr>
              <a:t>th</a:t>
            </a:r>
            <a:r>
              <a:rPr kumimoji="1" lang="en-US" altLang="ja-JP" sz="1800" dirty="0">
                <a:solidFill>
                  <a:srgbClr val="FF0000"/>
                </a:solidFill>
                <a:effectLst>
                  <a:outerShdw blurRad="38100" dist="38100" dir="2700000" algn="tl">
                    <a:srgbClr val="000000">
                      <a:alpha val="43137"/>
                    </a:srgbClr>
                  </a:outerShdw>
                </a:effectLst>
              </a:rPr>
              <a:t>, 2017</a:t>
            </a:r>
            <a:endParaRPr kumimoji="1" lang="ja-JP" altLang="en-US" sz="1800" dirty="0">
              <a:solidFill>
                <a:srgbClr val="FF0000"/>
              </a:solidFill>
              <a:effectLst>
                <a:outerShdw blurRad="38100" dist="38100" dir="2700000" algn="tl">
                  <a:srgbClr val="000000">
                    <a:alpha val="43137"/>
                  </a:srgbClr>
                </a:outerShdw>
              </a:effectLst>
            </a:endParaRPr>
          </a:p>
        </p:txBody>
      </p:sp>
      <p:pic>
        <p:nvPicPr>
          <p:cNvPr id="38" name="図 37"/>
          <p:cNvPicPr>
            <a:picLocks noChangeAspect="1"/>
          </p:cNvPicPr>
          <p:nvPr/>
        </p:nvPicPr>
        <p:blipFill rotWithShape="1">
          <a:blip r:embed="rId5">
            <a:extLst>
              <a:ext uri="{28A0092B-C50C-407E-A947-70E740481C1C}">
                <a14:useLocalDpi xmlns:a14="http://schemas.microsoft.com/office/drawing/2010/main" val="0"/>
              </a:ext>
            </a:extLst>
          </a:blip>
          <a:srcRect r="16586" b="22604"/>
          <a:stretch/>
        </p:blipFill>
        <p:spPr>
          <a:xfrm>
            <a:off x="6938232" y="4113763"/>
            <a:ext cx="703558" cy="802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テキスト ボックス 39"/>
          <p:cNvSpPr txBox="1"/>
          <p:nvPr/>
        </p:nvSpPr>
        <p:spPr>
          <a:xfrm>
            <a:off x="6630794" y="4828069"/>
            <a:ext cx="1418978" cy="234038"/>
          </a:xfrm>
          <a:prstGeom prst="rect">
            <a:avLst/>
          </a:prstGeom>
          <a:noFill/>
        </p:spPr>
        <p:txBody>
          <a:bodyPr wrap="none" rtlCol="0">
            <a:spAutoFit/>
          </a:bodyPr>
          <a:lstStyle/>
          <a:p>
            <a:pPr algn="l" fontAlgn="auto">
              <a:spcBef>
                <a:spcPts val="0"/>
              </a:spcBef>
              <a:spcAft>
                <a:spcPts val="0"/>
              </a:spcAft>
            </a:pPr>
            <a:r>
              <a:rPr lang="en-US" altLang="ja-JP" sz="921" b="1" dirty="0">
                <a:solidFill>
                  <a:schemeClr val="bg1"/>
                </a:solidFill>
                <a:latin typeface="Calibri"/>
                <a:ea typeface="ＭＳ Ｐゴシック" panose="020B0600070205080204" pitchFamily="50" charset="-128"/>
              </a:rPr>
              <a:t>Director, Prof. R. Yoshida</a:t>
            </a:r>
            <a:endParaRPr lang="ja-JP" altLang="en-US" sz="921" b="1" dirty="0">
              <a:solidFill>
                <a:schemeClr val="bg1"/>
              </a:solidFill>
              <a:latin typeface="Calibri"/>
              <a:ea typeface="ＭＳ Ｐゴシック" panose="020B0600070205080204" pitchFamily="50" charset="-128"/>
            </a:endParaRPr>
          </a:p>
        </p:txBody>
      </p:sp>
      <p:sp>
        <p:nvSpPr>
          <p:cNvPr id="16" name="スライド番号プレースホルダー 1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17</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80651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9" name="角丸四角形 13"/>
          <p:cNvSpPr/>
          <p:nvPr/>
        </p:nvSpPr>
        <p:spPr>
          <a:xfrm>
            <a:off x="4545025" y="1575145"/>
            <a:ext cx="4792116" cy="2254748"/>
          </a:xfrm>
          <a:prstGeom prst="roundRect">
            <a:avLst>
              <a:gd name="adj" fmla="val 6437"/>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3"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 name="正方形/長方形 3"/>
          <p:cNvSpPr/>
          <p:nvPr/>
        </p:nvSpPr>
        <p:spPr>
          <a:xfrm>
            <a:off x="1" y="6197"/>
            <a:ext cx="9540874" cy="782937"/>
          </a:xfrm>
          <a:prstGeom prst="rect">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entury" panose="02040604050505020304" pitchFamily="18" charset="0"/>
                <a:ea typeface="HG丸ｺﾞｼｯｸM-PRO" pitchFamily="50" charset="-128"/>
                <a:cs typeface="+mn-cs"/>
              </a:rPr>
              <a:t>Research Center for Medical and Health Data Science</a:t>
            </a:r>
          </a:p>
        </p:txBody>
      </p:sp>
      <p:sp>
        <p:nvSpPr>
          <p:cNvPr id="5" name="テキスト ボックス 10"/>
          <p:cNvSpPr txBox="1"/>
          <p:nvPr/>
        </p:nvSpPr>
        <p:spPr>
          <a:xfrm>
            <a:off x="249594" y="1003611"/>
            <a:ext cx="9218042" cy="535488"/>
          </a:xfrm>
          <a:prstGeom prst="rect">
            <a:avLst/>
          </a:prstGeom>
          <a:noFill/>
        </p:spPr>
        <p:txBody>
          <a:bodyPr wrap="squar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33" b="1" i="0" u="none" strike="noStrike" kern="1200" cap="none" spc="0" normalizeH="0" baseline="0" noProof="0" dirty="0">
                <a:ln>
                  <a:noFill/>
                </a:ln>
                <a:solidFill>
                  <a:srgbClr val="6600FF"/>
                </a:solidFill>
                <a:effectLst/>
                <a:uLnTx/>
                <a:uFillTx/>
                <a:latin typeface="Calibri"/>
                <a:ea typeface="ＭＳ Ｐゴシック" panose="020B0600070205080204" pitchFamily="50" charset="-128"/>
                <a:cs typeface="+mn-cs"/>
              </a:rPr>
              <a:t>　</a:t>
            </a:r>
            <a:r>
              <a:rPr kumimoji="1" lang="en-US" altLang="ja-JP" sz="1433" b="1" i="0" u="none" strike="noStrike" kern="1200" cap="none" spc="0" normalizeH="0" baseline="0" noProof="0" dirty="0">
                <a:ln>
                  <a:noFill/>
                </a:ln>
                <a:solidFill>
                  <a:srgbClr val="6600FF"/>
                </a:solidFill>
                <a:effectLst/>
                <a:uLnTx/>
                <a:uFillTx/>
                <a:latin typeface="Calibri"/>
                <a:ea typeface="ＭＳ Ｐゴシック" panose="020B0600070205080204" pitchFamily="50" charset="-128"/>
                <a:cs typeface="+mn-cs"/>
              </a:rPr>
              <a:t>Gathering intelligence of Data Science in Japan and supporting cutting-edge research for Data Science Research and high-level specific statistical education in the field of Medical and Health Data Science.</a:t>
            </a:r>
            <a:endParaRPr kumimoji="1" lang="ja-JP" altLang="en-US" sz="1433" b="1" i="0" u="none" strike="noStrike" kern="1200" cap="none" spc="0" normalizeH="0" baseline="0" noProof="0" dirty="0">
              <a:ln>
                <a:noFill/>
              </a:ln>
              <a:solidFill>
                <a:srgbClr val="6600FF"/>
              </a:solidFill>
              <a:effectLst/>
              <a:uLnTx/>
              <a:uFillTx/>
              <a:latin typeface="Calibri"/>
              <a:ea typeface="ＭＳ Ｐゴシック" panose="020B0600070205080204" pitchFamily="50" charset="-128"/>
              <a:cs typeface="+mn-cs"/>
            </a:endParaRPr>
          </a:p>
        </p:txBody>
      </p:sp>
      <p:sp>
        <p:nvSpPr>
          <p:cNvPr id="6" name="角丸四角形 7"/>
          <p:cNvSpPr/>
          <p:nvPr/>
        </p:nvSpPr>
        <p:spPr>
          <a:xfrm>
            <a:off x="232024" y="1575145"/>
            <a:ext cx="4212489" cy="2246432"/>
          </a:xfrm>
          <a:prstGeom prst="roundRect">
            <a:avLst>
              <a:gd name="adj" fmla="val 7460"/>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11"/>
          <p:cNvSpPr txBox="1"/>
          <p:nvPr/>
        </p:nvSpPr>
        <p:spPr>
          <a:xfrm>
            <a:off x="384652" y="1695312"/>
            <a:ext cx="3992966" cy="2187350"/>
          </a:xfrm>
          <a:prstGeom prst="rect">
            <a:avLst/>
          </a:prstGeom>
          <a:noFill/>
        </p:spPr>
        <p:txBody>
          <a:bodyPr wrap="squar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50816" marR="0" lvl="0" indent="-350816" algn="just" defTabSz="914400" rtl="0" eaLnBrk="1" fontAlgn="base" latinLnBrk="0" hangingPunct="1">
              <a:lnSpc>
                <a:spcPct val="100000"/>
              </a:lnSpc>
              <a:spcBef>
                <a:spcPts val="614"/>
              </a:spcBef>
              <a:spcAft>
                <a:spcPct val="0"/>
              </a:spcAft>
              <a:buClrTx/>
              <a:buSzTx/>
              <a:buFont typeface="+mj-lt"/>
              <a:buAutoNum type="arabicPeriod"/>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Supporting and promoting the development cutting-edge research and high-level specific education in the field of Medical and Health Data Science</a:t>
            </a:r>
          </a:p>
          <a:p>
            <a:pPr marL="350816" marR="0" lvl="0" indent="-350816" algn="just" defTabSz="914400" rtl="0" eaLnBrk="1" fontAlgn="base" latinLnBrk="0" hangingPunct="1">
              <a:lnSpc>
                <a:spcPct val="100000"/>
              </a:lnSpc>
              <a:spcBef>
                <a:spcPts val="614"/>
              </a:spcBef>
              <a:spcAft>
                <a:spcPct val="0"/>
              </a:spcAft>
              <a:buClrTx/>
              <a:buSzTx/>
              <a:buFont typeface="+mj-lt"/>
              <a:buAutoNum type="arabicPeriod"/>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Establishment “Health Science Research Network” as the educational research consortium for the industry-academia-government throughout all Japan</a:t>
            </a:r>
          </a:p>
          <a:p>
            <a:pPr marL="350816" marR="0" lvl="0" indent="-350816" algn="just" defTabSz="914400" rtl="0" eaLnBrk="1" fontAlgn="base" latinLnBrk="0" hangingPunct="1">
              <a:lnSpc>
                <a:spcPct val="100000"/>
              </a:lnSpc>
              <a:spcBef>
                <a:spcPts val="614"/>
              </a:spcBef>
              <a:spcAft>
                <a:spcPct val="0"/>
              </a:spcAft>
              <a:buClrTx/>
              <a:buSzTx/>
              <a:buFont typeface="+mj-lt"/>
              <a:buAutoNum type="arabicPeriod"/>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Forming the core sole academic base in the field of Medical and Health Data Science in Japan</a:t>
            </a:r>
          </a:p>
          <a:p>
            <a:pPr marL="350816" marR="0" lvl="0" indent="-350816" algn="just" defTabSz="914400" rtl="0" eaLnBrk="1" fontAlgn="base" latinLnBrk="0" hangingPunct="1">
              <a:lnSpc>
                <a:spcPct val="100000"/>
              </a:lnSpc>
              <a:spcBef>
                <a:spcPts val="614"/>
              </a:spcBef>
              <a:spcAft>
                <a:spcPct val="0"/>
              </a:spcAft>
              <a:buClrTx/>
              <a:buSzTx/>
              <a:buFont typeface="+mj-lt"/>
              <a:buAutoNum type="arabicPeriod"/>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As the </a:t>
            </a:r>
            <a:r>
              <a:rPr kumimoji="1" lang="en-US" altLang="ja-JP" sz="11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gole</a:t>
            </a:r>
            <a:r>
              <a:rPr kumimoji="1"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for the development of the specific education in much higher level, applying and  improvement of research literacy  in various research areas</a:t>
            </a:r>
          </a:p>
        </p:txBody>
      </p:sp>
      <p:sp>
        <p:nvSpPr>
          <p:cNvPr id="8" name="テキスト ボックス 12"/>
          <p:cNvSpPr txBox="1"/>
          <p:nvPr/>
        </p:nvSpPr>
        <p:spPr>
          <a:xfrm>
            <a:off x="1986562" y="1504883"/>
            <a:ext cx="649002" cy="362235"/>
          </a:xfrm>
          <a:prstGeom prst="rect">
            <a:avLst/>
          </a:prstGeom>
          <a:solidFill>
            <a:schemeClr val="bg1"/>
          </a:solidFill>
          <a:ln>
            <a:solidFill>
              <a:schemeClr val="tx1"/>
            </a:solidFill>
          </a:ln>
        </p:spPr>
        <p:txBody>
          <a:bodyPr wrap="none" lIns="93556" tIns="46778" rIns="93556" bIns="46778"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74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Aims</a:t>
            </a:r>
            <a:endParaRPr kumimoji="1" lang="ja-JP" altLang="en-US" sz="174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6"/>
          <p:cNvSpPr txBox="1"/>
          <p:nvPr/>
        </p:nvSpPr>
        <p:spPr>
          <a:xfrm>
            <a:off x="4530246" y="1561553"/>
            <a:ext cx="4792116" cy="144071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33" b="1" i="0" u="none" strike="noStrike" kern="1200" cap="none" spc="0" normalizeH="0" baseline="0" noProof="0" dirty="0">
                <a:ln>
                  <a:noFill/>
                </a:ln>
                <a:solidFill>
                  <a:prstClr val="black"/>
                </a:solidFill>
                <a:effectLst/>
                <a:uLnTx/>
                <a:uFill>
                  <a:solidFill>
                    <a:srgbClr val="FF0000"/>
                  </a:solidFill>
                </a:uFill>
                <a:latin typeface="Calibri"/>
                <a:ea typeface="ＭＳ Ｐゴシック" panose="020B0600070205080204" pitchFamily="50" charset="-128"/>
                <a:cs typeface="+mn-cs"/>
              </a:rPr>
              <a:t>Education for Specific Data Analyzing in much higher level </a:t>
            </a: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Development educational materials </a:t>
            </a: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Joint-use materials in cloud system,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Systematic Educational Course,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OJT(On-the-Job)</a:t>
            </a:r>
            <a:r>
              <a:rPr kumimoji="1" lang="ja-JP" altLang="en-US"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Program</a:t>
            </a:r>
            <a:endParaRPr kumimoji="1" lang="ja-JP" altLang="en-US"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1016" marR="0" lvl="0" indent="-91016" algn="l" defTabSz="914400" rtl="0" eaLnBrk="1" fontAlgn="base" latinLnBrk="0" hangingPunct="1">
              <a:lnSpc>
                <a:spcPct val="100000"/>
              </a:lnSpc>
              <a:spcBef>
                <a:spcPts val="614"/>
              </a:spcBef>
              <a:spcAft>
                <a:spcPct val="0"/>
              </a:spcAft>
              <a:buClrTx/>
              <a:buSzTx/>
              <a:buFontTx/>
              <a:buNone/>
              <a:tabLst/>
              <a:defRPr/>
            </a:pP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Educational Courses</a:t>
            </a: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Health Science Mathematics, Public health/Epidemiology, Clinical Study</a:t>
            </a:r>
            <a:r>
              <a:rPr kumimoji="1" lang="ja-JP" altLang="en-US" sz="1126"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t>
            </a:r>
            <a:r>
              <a:rPr kumimoji="1" lang="en-US" altLang="ja-JP" sz="112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Cutting-edge Medical Data Analysis, Sports Science, and so on.</a:t>
            </a:r>
          </a:p>
        </p:txBody>
      </p:sp>
      <p:sp>
        <p:nvSpPr>
          <p:cNvPr id="11" name="角丸四角形 48"/>
          <p:cNvSpPr/>
          <p:nvPr/>
        </p:nvSpPr>
        <p:spPr>
          <a:xfrm>
            <a:off x="6714724" y="4223960"/>
            <a:ext cx="2529536" cy="2574998"/>
          </a:xfrm>
          <a:prstGeom prst="roundRect">
            <a:avLst>
              <a:gd name="adj" fmla="val 4841"/>
            </a:avLst>
          </a:prstGeom>
          <a:solidFill>
            <a:schemeClr val="accent5">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6"/>
          <p:cNvSpPr txBox="1"/>
          <p:nvPr/>
        </p:nvSpPr>
        <p:spPr>
          <a:xfrm>
            <a:off x="6655253" y="4660196"/>
            <a:ext cx="2626720" cy="2188484"/>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Director 1</a:t>
            </a:r>
            <a:r>
              <a:rPr kumimoji="1" lang="ja-JP" alt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t>
            </a:r>
            <a:r>
              <a:rPr kumimoji="1" lang="en-US" altLang="ja-JP"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Affiliated</a:t>
            </a:r>
            <a:r>
              <a:rPr kumimoji="1" lang="ja-JP" alt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t>
            </a:r>
            <a:endParaRPr kumimoji="1" lang="en-US" altLang="ja-JP"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Vice director 1 </a:t>
            </a:r>
            <a:r>
              <a:rPr kumimoji="1" lang="ja-JP" alt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t>
            </a:r>
            <a:r>
              <a:rPr kumimoji="1" lang="en-US" altLang="ja-JP"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Affiliated</a:t>
            </a:r>
            <a:r>
              <a:rPr kumimoji="1" lang="ja-JP" alt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t>
            </a:r>
            <a:endParaRPr kumimoji="1" lang="en-US" altLang="ja-JP"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Professor   </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Assoc. Prof.</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Project Assoc. Prof. 1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29"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    Project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Assis. Prof.</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Project Researcher</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Visiting Prof.</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en-US" altLang="ja-JP"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Assistant staff</a:t>
            </a:r>
            <a:r>
              <a:rPr kumimoji="1" lang="ja-JP" altLang="en-US" sz="12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r>
              <a:rPr kumimoji="1" lang="ja-JP" altLang="en-US" sz="14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　    </a:t>
            </a:r>
          </a:p>
        </p:txBody>
      </p:sp>
      <p:sp>
        <p:nvSpPr>
          <p:cNvPr id="13" name="角丸四角形 18"/>
          <p:cNvSpPr/>
          <p:nvPr/>
        </p:nvSpPr>
        <p:spPr>
          <a:xfrm>
            <a:off x="209653" y="4115380"/>
            <a:ext cx="9127488" cy="2800084"/>
          </a:xfrm>
          <a:prstGeom prst="roundRect">
            <a:avLst>
              <a:gd name="adj" fmla="val 485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43"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43"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3"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5" name="円/楕円 53"/>
          <p:cNvSpPr/>
          <p:nvPr/>
        </p:nvSpPr>
        <p:spPr>
          <a:xfrm>
            <a:off x="2260543" y="4243618"/>
            <a:ext cx="4375991" cy="2567016"/>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68342" rtl="0" eaLnBrk="1" fontAlgn="auto" latinLnBrk="0" hangingPunct="1">
              <a:lnSpc>
                <a:spcPct val="100000"/>
              </a:lnSpc>
              <a:spcBef>
                <a:spcPts val="0"/>
              </a:spcBef>
              <a:spcAft>
                <a:spcPts val="0"/>
              </a:spcAft>
              <a:buClrTx/>
              <a:buSzTx/>
              <a:buFontTx/>
              <a:buNone/>
              <a:tabLst/>
              <a:defRPr/>
            </a:pPr>
            <a:endParaRPr kumimoji="1" lang="ja-JP" altLang="en-US" sz="1945"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4" name="角丸四角形 65"/>
          <p:cNvSpPr/>
          <p:nvPr/>
        </p:nvSpPr>
        <p:spPr>
          <a:xfrm>
            <a:off x="310099" y="4455637"/>
            <a:ext cx="1826054" cy="2350234"/>
          </a:xfrm>
          <a:prstGeom prst="roundRect">
            <a:avLst/>
          </a:prstGeom>
          <a:solidFill>
            <a:schemeClr val="accent6">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68342" rtl="0" eaLnBrk="1" fontAlgn="auto" latinLnBrk="0" hangingPunct="1">
              <a:lnSpc>
                <a:spcPct val="100000"/>
              </a:lnSpc>
              <a:spcBef>
                <a:spcPts val="0"/>
              </a:spcBef>
              <a:spcAft>
                <a:spcPts val="0"/>
              </a:spcAft>
              <a:buClrTx/>
              <a:buSzTx/>
              <a:buFontTx/>
              <a:buNone/>
              <a:tabLst/>
              <a:defRPr/>
            </a:pPr>
            <a:endParaRPr kumimoji="1" lang="ja-JP" altLang="en-US" sz="122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30" name="テキスト ボックス 71"/>
          <p:cNvSpPr txBox="1"/>
          <p:nvPr/>
        </p:nvSpPr>
        <p:spPr>
          <a:xfrm>
            <a:off x="759215" y="4565728"/>
            <a:ext cx="924933" cy="271038"/>
          </a:xfrm>
          <a:prstGeom prst="rect">
            <a:avLst/>
          </a:prstGeom>
          <a:solidFill>
            <a:schemeClr val="accent6">
              <a:lumMod val="20000"/>
              <a:lumOff val="80000"/>
            </a:schemeClr>
          </a:solidFill>
          <a:ln w="28575">
            <a:solidFill>
              <a:schemeClr val="accent6">
                <a:lumMod val="75000"/>
              </a:schemeClr>
            </a:solidFill>
          </a:ln>
        </p:spPr>
        <p:txBody>
          <a:bodyPr wrap="none" lIns="96838" tIns="48420" rIns="96838" bIns="4842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68342" rtl="0" eaLnBrk="1" fontAlgn="auto" latinLnBrk="0" hangingPunct="1">
              <a:lnSpc>
                <a:spcPct val="100000"/>
              </a:lnSpc>
              <a:spcBef>
                <a:spcPts val="0"/>
              </a:spcBef>
              <a:spcAft>
                <a:spcPts val="0"/>
              </a:spcAft>
              <a:buClrTx/>
              <a:buSzTx/>
              <a:buFontTx/>
              <a:buNone/>
              <a:tabLst/>
              <a:defRPr/>
            </a:pPr>
            <a:r>
              <a:rPr kumimoji="1" lang="en-US" altLang="ja-JP" sz="1126" b="1" i="0" u="none" strike="noStrike" kern="1200" cap="none" spc="0" normalizeH="0" baseline="0" noProof="0" dirty="0">
                <a:ln>
                  <a:noFill/>
                </a:ln>
                <a:solidFill>
                  <a:prstClr val="black"/>
                </a:solidFill>
                <a:effectLst/>
                <a:uLnTx/>
                <a:uFillTx/>
                <a:latin typeface="Calibri"/>
                <a:ea typeface="ＭＳ Ｐゴシック"/>
                <a:cs typeface="+mn-cs"/>
              </a:rPr>
              <a:t>Parent body</a:t>
            </a:r>
          </a:p>
        </p:txBody>
      </p:sp>
      <p:sp>
        <p:nvSpPr>
          <p:cNvPr id="31" name="左矢印 72"/>
          <p:cNvSpPr/>
          <p:nvPr/>
        </p:nvSpPr>
        <p:spPr>
          <a:xfrm rot="10800000">
            <a:off x="2136153" y="5691643"/>
            <a:ext cx="1061414" cy="361654"/>
          </a:xfrm>
          <a:prstGeom prst="leftArrow">
            <a:avLst>
              <a:gd name="adj1" fmla="val 50000"/>
              <a:gd name="adj2" fmla="val 667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68342" rtl="0" eaLnBrk="1" fontAlgn="auto" latinLnBrk="0" hangingPunct="1">
              <a:lnSpc>
                <a:spcPct val="100000"/>
              </a:lnSpc>
              <a:spcBef>
                <a:spcPts val="0"/>
              </a:spcBef>
              <a:spcAft>
                <a:spcPts val="0"/>
              </a:spcAft>
              <a:buClrTx/>
              <a:buSzTx/>
              <a:buFontTx/>
              <a:buNone/>
              <a:tabLst/>
              <a:defRPr/>
            </a:pPr>
            <a:endParaRPr kumimoji="1" lang="ja-JP" altLang="en-US" sz="1945"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 name="テキスト ボックス 78"/>
          <p:cNvSpPr txBox="1"/>
          <p:nvPr/>
        </p:nvSpPr>
        <p:spPr>
          <a:xfrm>
            <a:off x="2814540" y="4163898"/>
            <a:ext cx="3200918" cy="323552"/>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wrap="square" lIns="96838" tIns="48420" rIns="96838" bIns="48420"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68342" rtl="0" eaLnBrk="1" fontAlgn="auto" latinLnBrk="0" hangingPunct="1">
              <a:lnSpc>
                <a:spcPct val="100000"/>
              </a:lnSpc>
              <a:spcBef>
                <a:spcPts val="0"/>
              </a:spcBef>
              <a:spcAft>
                <a:spcPts val="0"/>
              </a:spcAft>
              <a:buClrTx/>
              <a:buSzTx/>
              <a:buFontTx/>
              <a:buNone/>
              <a:tabLst/>
              <a:defRPr/>
            </a:pPr>
            <a:r>
              <a:rPr kumimoji="1" lang="en-US" altLang="ja-JP" sz="1433"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Medical and Health Data Science NOE</a:t>
            </a:r>
          </a:p>
        </p:txBody>
      </p:sp>
      <p:sp>
        <p:nvSpPr>
          <p:cNvPr id="36" name="角丸四角形 80"/>
          <p:cNvSpPr/>
          <p:nvPr/>
        </p:nvSpPr>
        <p:spPr>
          <a:xfrm>
            <a:off x="456802" y="4947160"/>
            <a:ext cx="1529760" cy="1706082"/>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838" tIns="48420" rIns="96838" bIns="484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68342" rtl="0" eaLnBrk="1" fontAlgn="auto" latinLnBrk="0" hangingPunct="1">
              <a:lnSpc>
                <a:spcPct val="100000"/>
              </a:lnSpc>
              <a:spcBef>
                <a:spcPts val="0"/>
              </a:spcBef>
              <a:spcAft>
                <a:spcPts val="0"/>
              </a:spcAft>
              <a:buClrTx/>
              <a:buSzTx/>
              <a:buFontTx/>
              <a:buNone/>
              <a:tabLst/>
              <a:defRPr/>
            </a:pPr>
            <a:r>
              <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Medical and</a:t>
            </a:r>
            <a:r>
              <a:rPr kumimoji="1" lang="ja-JP" altLang="en-US"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Health Project in the Risk Analysis Research Center</a:t>
            </a:r>
          </a:p>
          <a:p>
            <a:pPr marL="0" marR="0" lvl="0" indent="0" algn="just" defTabSz="968342" rtl="0" eaLnBrk="1" fontAlgn="auto" latinLnBrk="0" hangingPunct="1">
              <a:lnSpc>
                <a:spcPct val="100000"/>
              </a:lnSpc>
              <a:spcBef>
                <a:spcPts val="0"/>
              </a:spcBef>
              <a:spcAft>
                <a:spcPts val="0"/>
              </a:spcAft>
              <a:buClrTx/>
              <a:buSzTx/>
              <a:buFontTx/>
              <a:buNone/>
              <a:tabLst/>
              <a:defRPr/>
            </a:pPr>
            <a:endPar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68342" rtl="0" eaLnBrk="1" fontAlgn="auto" latinLnBrk="0" hangingPunct="1">
              <a:lnSpc>
                <a:spcPct val="100000"/>
              </a:lnSpc>
              <a:spcBef>
                <a:spcPts val="0"/>
              </a:spcBef>
              <a:spcAft>
                <a:spcPts val="0"/>
              </a:spcAft>
              <a:buClrTx/>
              <a:buSzTx/>
              <a:buFontTx/>
              <a:buNone/>
              <a:tabLst/>
              <a:defRPr/>
            </a:pPr>
            <a:r>
              <a:rPr kumimoji="1" lang="en-US" altLang="ja-JP"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Risk Research Network</a:t>
            </a:r>
            <a:endParaRPr kumimoji="1" lang="ja-JP" altLang="en-US" sz="1126"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82"/>
          <p:cNvSpPr txBox="1"/>
          <p:nvPr/>
        </p:nvSpPr>
        <p:spPr>
          <a:xfrm>
            <a:off x="6910216" y="4406580"/>
            <a:ext cx="927499" cy="318295"/>
          </a:xfrm>
          <a:prstGeom prst="rect">
            <a:avLst/>
          </a:prstGeom>
          <a:solidFill>
            <a:schemeClr val="bg1"/>
          </a:solidFill>
          <a:ln>
            <a:solidFill>
              <a:schemeClr val="tx1"/>
            </a:solidFill>
          </a:ln>
        </p:spPr>
        <p:txBody>
          <a:bodyPr wrap="none" lIns="96838" tIns="48420" rIns="96838" bIns="4842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3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Members</a:t>
            </a:r>
            <a:endParaRPr kumimoji="1" lang="ja-JP" altLang="en-US" sz="143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角丸四角形 37"/>
          <p:cNvSpPr/>
          <p:nvPr/>
        </p:nvSpPr>
        <p:spPr>
          <a:xfrm flipH="1">
            <a:off x="5674963" y="4441243"/>
            <a:ext cx="958818" cy="437906"/>
          </a:xfrm>
          <a:prstGeom prst="round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marL="0" marR="0" lvl="0" indent="0" algn="ctr" defTabSz="936163" rtl="0" eaLnBrk="1" fontAlgn="base" latinLnBrk="0" hangingPunct="1">
              <a:lnSpc>
                <a:spcPct val="100000"/>
              </a:lnSpc>
              <a:spcBef>
                <a:spcPct val="0"/>
              </a:spcBef>
              <a:spcAft>
                <a:spcPct val="0"/>
              </a:spcAft>
              <a:buClrTx/>
              <a:buSzTx/>
              <a:buFontTx/>
              <a:buNone/>
              <a:tabLst/>
              <a:defRPr/>
            </a:pPr>
            <a:r>
              <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Universities in Japan</a:t>
            </a:r>
          </a:p>
        </p:txBody>
      </p:sp>
      <p:sp>
        <p:nvSpPr>
          <p:cNvPr id="47" name="角丸四角形 40"/>
          <p:cNvSpPr/>
          <p:nvPr/>
        </p:nvSpPr>
        <p:spPr>
          <a:xfrm rot="10800000" flipH="1" flipV="1">
            <a:off x="2178318" y="4484484"/>
            <a:ext cx="1118971" cy="322885"/>
          </a:xfrm>
          <a:prstGeom prst="round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Academic associations</a:t>
            </a:r>
          </a:p>
        </p:txBody>
      </p:sp>
      <p:sp>
        <p:nvSpPr>
          <p:cNvPr id="50" name="角丸四角形 51"/>
          <p:cNvSpPr/>
          <p:nvPr/>
        </p:nvSpPr>
        <p:spPr>
          <a:xfrm rot="10800000" flipH="1" flipV="1">
            <a:off x="2282855" y="6397679"/>
            <a:ext cx="1119429" cy="486490"/>
          </a:xfrm>
          <a:prstGeom prst="round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marL="0" marR="0" lvl="0" indent="0" algn="ctr" defTabSz="936163" rtl="0" eaLnBrk="1" fontAlgn="base" latinLnBrk="0" hangingPunct="1">
              <a:lnSpc>
                <a:spcPct val="100000"/>
              </a:lnSpc>
              <a:spcBef>
                <a:spcPct val="0"/>
              </a:spcBef>
              <a:spcAft>
                <a:spcPct val="0"/>
              </a:spcAft>
              <a:buClrTx/>
              <a:buSzTx/>
              <a:buFontTx/>
              <a:buNone/>
              <a:tabLst/>
              <a:defRPr/>
            </a:pPr>
            <a:r>
              <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Foreign research organizations</a:t>
            </a:r>
          </a:p>
        </p:txBody>
      </p:sp>
      <p:sp>
        <p:nvSpPr>
          <p:cNvPr id="93" name="角丸四角形 37"/>
          <p:cNvSpPr/>
          <p:nvPr/>
        </p:nvSpPr>
        <p:spPr>
          <a:xfrm flipH="1">
            <a:off x="5583628" y="6454827"/>
            <a:ext cx="1038214" cy="286187"/>
          </a:xfrm>
          <a:prstGeom prst="round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marL="0" marR="0" lvl="0" indent="0" algn="ctr" defTabSz="936163" rtl="0" eaLnBrk="1" fontAlgn="base" latinLnBrk="0" hangingPunct="1">
              <a:lnSpc>
                <a:spcPct val="100000"/>
              </a:lnSpc>
              <a:spcBef>
                <a:spcPct val="0"/>
              </a:spcBef>
              <a:spcAft>
                <a:spcPct val="0"/>
              </a:spcAft>
              <a:buClrTx/>
              <a:buSzTx/>
              <a:buFontTx/>
              <a:buNone/>
              <a:tabLst/>
              <a:defRPr/>
            </a:pPr>
            <a:r>
              <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Enterprises</a:t>
            </a:r>
            <a:endParaRPr kumimoji="1" lang="ja-JP" altLang="en-US"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95" name="上下矢印 39"/>
          <p:cNvSpPr/>
          <p:nvPr/>
        </p:nvSpPr>
        <p:spPr>
          <a:xfrm rot="18356069" flipH="1">
            <a:off x="5379849" y="6168564"/>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38"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97" name="上下矢印 39"/>
          <p:cNvSpPr/>
          <p:nvPr/>
        </p:nvSpPr>
        <p:spPr>
          <a:xfrm rot="2731205" flipH="1">
            <a:off x="3205128" y="6063784"/>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38"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5"/>
          <a:stretch>
            <a:fillRect/>
          </a:stretch>
        </p:blipFill>
        <p:spPr>
          <a:xfrm>
            <a:off x="8264293" y="2753727"/>
            <a:ext cx="729407" cy="1088641"/>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305" y="2890018"/>
            <a:ext cx="1283756" cy="907063"/>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0121" y="2886202"/>
            <a:ext cx="1316765" cy="895759"/>
          </a:xfrm>
          <a:prstGeom prst="rect">
            <a:avLst/>
          </a:prstGeom>
        </p:spPr>
      </p:pic>
      <p:sp>
        <p:nvSpPr>
          <p:cNvPr id="32" name="円/楕円 19"/>
          <p:cNvSpPr/>
          <p:nvPr/>
        </p:nvSpPr>
        <p:spPr>
          <a:xfrm>
            <a:off x="3375479" y="4526063"/>
            <a:ext cx="2176548" cy="622748"/>
          </a:xfrm>
          <a:prstGeom prst="ellipse">
            <a:avLst/>
          </a:prstGeom>
          <a:solidFill>
            <a:srgbClr val="C39BE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9004" rIns="129004"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29" b="1" i="0" u="none" strike="noStrike" kern="1200" cap="none" spc="0" normalizeH="0" baseline="0" noProof="0" dirty="0">
                <a:ln>
                  <a:noFill/>
                </a:ln>
                <a:solidFill>
                  <a:srgbClr val="391E66"/>
                </a:solidFill>
                <a:effectLst/>
                <a:uLnTx/>
                <a:uFillTx/>
                <a:latin typeface="Calibri"/>
                <a:ea typeface="ＭＳ Ｐゴシック" panose="020B0600070205080204" pitchFamily="50" charset="-128"/>
                <a:cs typeface="+mn-cs"/>
              </a:rPr>
              <a:t>Health Science Research Network</a:t>
            </a:r>
          </a:p>
        </p:txBody>
      </p:sp>
      <p:sp>
        <p:nvSpPr>
          <p:cNvPr id="17" name="下矢印 16"/>
          <p:cNvSpPr/>
          <p:nvPr/>
        </p:nvSpPr>
        <p:spPr>
          <a:xfrm rot="10800000">
            <a:off x="4029942" y="5200044"/>
            <a:ext cx="907307" cy="47052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379"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 name="円/楕円 19"/>
          <p:cNvSpPr/>
          <p:nvPr/>
        </p:nvSpPr>
        <p:spPr>
          <a:xfrm>
            <a:off x="3163551" y="5522714"/>
            <a:ext cx="2640089" cy="905254"/>
          </a:xfrm>
          <a:prstGeom prst="ellipse">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9004" rIns="129004"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Century" panose="02040604050505020304" pitchFamily="18" charset="0"/>
                <a:ea typeface="HG丸ｺﾞｼｯｸM-PRO" pitchFamily="50" charset="-128"/>
                <a:cs typeface="+mn-cs"/>
              </a:rPr>
              <a:t>Research Center for Medical and Health Data Science</a:t>
            </a:r>
            <a:endParaRPr kumimoji="1" lang="ja-JP" altLang="en-US" sz="11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4788805" y="5116884"/>
            <a:ext cx="1016504" cy="461665"/>
          </a:xfrm>
          <a:prstGeom prst="rect">
            <a:avLst/>
          </a:prstGeom>
          <a:noFill/>
          <a:effectLst>
            <a:outerShdw blurRad="50800" dist="38100" dir="13500000" algn="br" rotWithShape="0">
              <a:schemeClr val="bg1">
                <a:alpha val="40000"/>
              </a:schemeClr>
            </a:outerShdw>
          </a:effectLst>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Planning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&amp;Managing</a:t>
            </a:r>
            <a:endParaRPr kumimoji="1" lang="ja-JP" altLang="en-US" sz="1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itchFamily="18" charset="0"/>
              <a:ea typeface="ＭＳ Ｐゴシック" charset="-128"/>
              <a:cs typeface="+mn-cs"/>
            </a:endParaRPr>
          </a:p>
        </p:txBody>
      </p:sp>
      <p:sp>
        <p:nvSpPr>
          <p:cNvPr id="35" name="角丸四角形 37"/>
          <p:cNvSpPr/>
          <p:nvPr/>
        </p:nvSpPr>
        <p:spPr>
          <a:xfrm flipH="1">
            <a:off x="5795948" y="5003713"/>
            <a:ext cx="859305" cy="499891"/>
          </a:xfrm>
          <a:prstGeom prst="roundRect">
            <a:avLst/>
          </a:prstGeom>
          <a:solidFill>
            <a:schemeClr val="accent4">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556" tIns="46778" rIns="93556" bIns="46778" rtlCol="0" anchor="ctr"/>
          <a:lstStyle/>
          <a:p>
            <a:pPr marL="0" marR="0" lvl="0" indent="0" algn="ctr" defTabSz="936163" rtl="0" eaLnBrk="1" fontAlgn="base" latinLnBrk="0" hangingPunct="1">
              <a:lnSpc>
                <a:spcPct val="100000"/>
              </a:lnSpc>
              <a:spcBef>
                <a:spcPct val="0"/>
              </a:spcBef>
              <a:spcAft>
                <a:spcPct val="0"/>
              </a:spcAft>
              <a:buClrTx/>
              <a:buSzTx/>
              <a:buFontTx/>
              <a:buNone/>
              <a:tabLst/>
              <a:defRPr/>
            </a:pPr>
            <a:r>
              <a:rPr kumimoji="1" lang="en-US" altLang="ja-JP" sz="1126"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Base Hospitals in Japan </a:t>
            </a:r>
          </a:p>
        </p:txBody>
      </p:sp>
      <p:cxnSp>
        <p:nvCxnSpPr>
          <p:cNvPr id="20" name="直線矢印コネクタ 19"/>
          <p:cNvCxnSpPr>
            <a:stCxn id="47" idx="2"/>
          </p:cNvCxnSpPr>
          <p:nvPr/>
        </p:nvCxnSpPr>
        <p:spPr>
          <a:xfrm>
            <a:off x="2814541" y="4759805"/>
            <a:ext cx="751317" cy="87094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5583629" y="5459189"/>
            <a:ext cx="220011" cy="23245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5308002" y="4802769"/>
            <a:ext cx="453631" cy="82798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上下矢印 39"/>
          <p:cNvSpPr/>
          <p:nvPr/>
        </p:nvSpPr>
        <p:spPr>
          <a:xfrm rot="7468744" flipH="1">
            <a:off x="5477360" y="4842036"/>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38"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19" name="角丸四角形 18"/>
          <p:cNvSpPr/>
          <p:nvPr/>
        </p:nvSpPr>
        <p:spPr>
          <a:xfrm>
            <a:off x="557934" y="5071151"/>
            <a:ext cx="1327496" cy="801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379"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角丸四角形 40"/>
          <p:cNvSpPr/>
          <p:nvPr/>
        </p:nvSpPr>
        <p:spPr>
          <a:xfrm>
            <a:off x="550186" y="5975340"/>
            <a:ext cx="1327496" cy="576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379"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テキスト ボックス 41"/>
          <p:cNvSpPr txBox="1"/>
          <p:nvPr/>
        </p:nvSpPr>
        <p:spPr>
          <a:xfrm>
            <a:off x="7066226" y="756368"/>
            <a:ext cx="2441759" cy="369332"/>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Set up on April 1</a:t>
            </a:r>
            <a:r>
              <a:rPr kumimoji="1" lang="en-US" altLang="ja-JP" sz="1800" b="0"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st</a:t>
            </a:r>
            <a:r>
              <a:rPr kumimoji="1" lang="en-US" altLang="ja-JP"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,2018</a:t>
            </a:r>
            <a:endParaRPr kumimoji="1" lang="ja-JP"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endParaRPr>
          </a:p>
        </p:txBody>
      </p:sp>
      <p:sp>
        <p:nvSpPr>
          <p:cNvPr id="43" name="テキスト ボックス 15"/>
          <p:cNvSpPr txBox="1"/>
          <p:nvPr/>
        </p:nvSpPr>
        <p:spPr>
          <a:xfrm>
            <a:off x="422351" y="3951689"/>
            <a:ext cx="1636123" cy="368685"/>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74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ORGANIZATION</a:t>
            </a:r>
            <a:endParaRPr kumimoji="1" lang="ja-JP" altLang="en-US" sz="174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8" name="上下矢印 39"/>
          <p:cNvSpPr/>
          <p:nvPr/>
        </p:nvSpPr>
        <p:spPr>
          <a:xfrm rot="18356069" flipH="1">
            <a:off x="3206785" y="4616894"/>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38"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94" name="上下矢印 39"/>
          <p:cNvSpPr/>
          <p:nvPr/>
        </p:nvSpPr>
        <p:spPr>
          <a:xfrm rot="2731205" flipH="1">
            <a:off x="5520914" y="4530689"/>
            <a:ext cx="212538" cy="458230"/>
          </a:xfrm>
          <a:prstGeom prst="upDownArrow">
            <a:avLst/>
          </a:prstGeom>
          <a:solidFill>
            <a:schemeClr val="accent6">
              <a:lumMod val="50000"/>
            </a:schemeClr>
          </a:solidFill>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square" lIns="93556" tIns="46778" rIns="93556" bIns="46778"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38"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44" name="テキスト ボックス 43"/>
          <p:cNvSpPr txBox="1"/>
          <p:nvPr/>
        </p:nvSpPr>
        <p:spPr>
          <a:xfrm>
            <a:off x="585721" y="708119"/>
            <a:ext cx="4974440" cy="369332"/>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rPr>
              <a:t>The opening symposium was held on May 28, 2018</a:t>
            </a:r>
            <a:endParaRPr kumimoji="1" lang="ja-JP"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ＭＳ Ｐゴシック" charset="-128"/>
              <a:cs typeface="+mn-cs"/>
            </a:endParaRPr>
          </a:p>
        </p:txBody>
      </p:sp>
      <p:pic>
        <p:nvPicPr>
          <p:cNvPr id="45" name="図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7766" y="4037185"/>
            <a:ext cx="625382" cy="796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テキスト ボックス 48"/>
          <p:cNvSpPr txBox="1"/>
          <p:nvPr/>
        </p:nvSpPr>
        <p:spPr>
          <a:xfrm>
            <a:off x="8130746" y="4807788"/>
            <a:ext cx="960171" cy="3757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21"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21"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Prof. Y. Ito</a:t>
            </a:r>
            <a:endParaRPr kumimoji="1" lang="ja-JP" altLang="en-US" sz="921"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8251681" y="5417405"/>
            <a:ext cx="992579" cy="230832"/>
          </a:xfrm>
          <a:prstGeom prst="rect">
            <a:avLst/>
          </a:prstGeom>
        </p:spPr>
        <p:txBody>
          <a:bodyPr wrap="none">
            <a:spAutoFit/>
          </a:bodyPr>
          <a:lstStyle/>
          <a:p>
            <a:pPr lvl="0" algn="l">
              <a:defRPr/>
            </a:pPr>
            <a:r>
              <a:rPr lang="ja-JP" altLang="en-US"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t>
            </a:r>
            <a:r>
              <a:rPr lang="en-US" altLang="ja-JP"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Affiliated</a:t>
            </a:r>
            <a:r>
              <a:rPr lang="ja-JP" altLang="en-US"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t>
            </a:r>
            <a:endParaRPr lang="en-US" altLang="ja-JP"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51" name="正方形/長方形 50"/>
          <p:cNvSpPr/>
          <p:nvPr/>
        </p:nvSpPr>
        <p:spPr>
          <a:xfrm>
            <a:off x="8266464" y="5625225"/>
            <a:ext cx="992579" cy="230832"/>
          </a:xfrm>
          <a:prstGeom prst="rect">
            <a:avLst/>
          </a:prstGeom>
        </p:spPr>
        <p:txBody>
          <a:bodyPr wrap="none">
            <a:spAutoFit/>
          </a:bodyPr>
          <a:lstStyle/>
          <a:p>
            <a:pPr lvl="0" algn="l">
              <a:defRPr/>
            </a:pPr>
            <a:r>
              <a:rPr lang="ja-JP" altLang="en-US"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t>
            </a:r>
            <a:r>
              <a:rPr lang="en-US" altLang="ja-JP"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Affiliated</a:t>
            </a:r>
            <a:r>
              <a:rPr lang="ja-JP" altLang="en-US"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rPr>
              <a:t>）</a:t>
            </a:r>
            <a:endParaRPr lang="en-US" altLang="ja-JP" sz="900" b="1" dirty="0">
              <a:solidFill>
                <a:prstClr val="white"/>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25" name="スライド番号プレースホルダー 2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18</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032608493"/>
      </p:ext>
    </p:extLst>
  </p:cSld>
  <p:clrMapOvr>
    <a:overrideClrMapping bg1="lt1" tx1="dk1" bg2="lt2" tx2="dk2" accent1="accent1" accent2="accent2" accent3="accent3" accent4="accent4" accent5="accent5" accent6="accent6" hlink="hlink" folHlink="folHlink"/>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0" name="グループ化 28"/>
          <p:cNvGrpSpPr>
            <a:grpSpLocks/>
          </p:cNvGrpSpPr>
          <p:nvPr/>
        </p:nvGrpSpPr>
        <p:grpSpPr bwMode="auto">
          <a:xfrm>
            <a:off x="341809" y="783745"/>
            <a:ext cx="8523335" cy="574185"/>
            <a:chOff x="-41185" y="480489"/>
            <a:chExt cx="8323145" cy="561175"/>
          </a:xfrm>
        </p:grpSpPr>
        <p:sp>
          <p:nvSpPr>
            <p:cNvPr id="5134" name="テキスト ボックス 3"/>
            <p:cNvSpPr txBox="1">
              <a:spLocks noChangeArrowheads="1"/>
            </p:cNvSpPr>
            <p:nvPr/>
          </p:nvSpPr>
          <p:spPr bwMode="auto">
            <a:xfrm>
              <a:off x="-41185" y="480489"/>
              <a:ext cx="8323145" cy="23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pPr>
              <a:r>
                <a:rPr lang="en-US" altLang="ja-JP" sz="1126" dirty="0">
                  <a:latin typeface="Times" panose="02020603050405020304" pitchFamily="18" charset="0"/>
                </a:rPr>
                <a:t>- To solve the complex problems of modern society, it is essential to make use of large-scale data and to merge research from multiple fields.</a:t>
              </a:r>
            </a:p>
          </p:txBody>
        </p:sp>
        <p:sp>
          <p:nvSpPr>
            <p:cNvPr id="5135" name="テキスト ボックス 4"/>
            <p:cNvSpPr txBox="1">
              <a:spLocks noChangeArrowheads="1"/>
            </p:cNvSpPr>
            <p:nvPr/>
          </p:nvSpPr>
          <p:spPr bwMode="auto">
            <a:xfrm>
              <a:off x="-7856" y="646819"/>
              <a:ext cx="7942573" cy="23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pPr>
              <a:r>
                <a:rPr lang="en-US" altLang="ja-JP" sz="1126" dirty="0">
                  <a:latin typeface="Times" panose="02020603050405020304" pitchFamily="18" charset="0"/>
                </a:rPr>
                <a:t>- It is necessary to construct trans-disciplinary NOEs focused on statistical mathematics, a fast emerging tool for using large-scale data.</a:t>
              </a:r>
            </a:p>
          </p:txBody>
        </p:sp>
        <p:sp>
          <p:nvSpPr>
            <p:cNvPr id="5136" name="テキスト ボックス 43"/>
            <p:cNvSpPr txBox="1">
              <a:spLocks noChangeArrowheads="1"/>
            </p:cNvSpPr>
            <p:nvPr/>
          </p:nvSpPr>
          <p:spPr bwMode="auto">
            <a:xfrm>
              <a:off x="128691" y="815936"/>
              <a:ext cx="5339733" cy="22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pPr>
              <a:r>
                <a:rPr lang="en-US" altLang="ja-JP" sz="1126" dirty="0">
                  <a:latin typeface="Times" panose="02020603050405020304" pitchFamily="18" charset="0"/>
                </a:rPr>
                <a:t>- Synergy effect is expected through comprehensively promoting these formation of NOEs.</a:t>
              </a:r>
            </a:p>
          </p:txBody>
        </p:sp>
      </p:grpSp>
      <p:sp>
        <p:nvSpPr>
          <p:cNvPr id="38" name="正方形/長方形 37"/>
          <p:cNvSpPr/>
          <p:nvPr/>
        </p:nvSpPr>
        <p:spPr>
          <a:xfrm>
            <a:off x="1378332" y="708653"/>
            <a:ext cx="8073114" cy="71515"/>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46" tIns="45172" rIns="90346" bIns="45172" anchor="ctr"/>
          <a:lstStyle/>
          <a:p>
            <a:pPr algn="ctr" fontAlgn="auto">
              <a:lnSpc>
                <a:spcPct val="80000"/>
              </a:lnSpc>
              <a:spcBef>
                <a:spcPts val="0"/>
              </a:spcBef>
              <a:spcAft>
                <a:spcPts val="0"/>
              </a:spcAft>
              <a:defRPr/>
            </a:pPr>
            <a:endParaRPr lang="ja-JP" altLang="en-US" sz="3379">
              <a:solidFill>
                <a:schemeClr val="tx1"/>
              </a:solidFill>
              <a:latin typeface="Times"/>
              <a:cs typeface="Times"/>
            </a:endParaRPr>
          </a:p>
        </p:txBody>
      </p:sp>
      <p:sp>
        <p:nvSpPr>
          <p:cNvPr id="39" name="正方形/長方形 38"/>
          <p:cNvSpPr/>
          <p:nvPr/>
        </p:nvSpPr>
        <p:spPr>
          <a:xfrm>
            <a:off x="145790" y="20000"/>
            <a:ext cx="9362017" cy="552619"/>
          </a:xfrm>
          <a:prstGeom prst="rect">
            <a:avLst/>
          </a:prstGeom>
          <a:ln>
            <a:noFill/>
          </a:ln>
        </p:spPr>
        <p:style>
          <a:lnRef idx="2">
            <a:schemeClr val="accent1"/>
          </a:lnRef>
          <a:fillRef idx="1">
            <a:schemeClr val="lt1"/>
          </a:fillRef>
          <a:effectRef idx="0">
            <a:schemeClr val="accent1"/>
          </a:effectRef>
          <a:fontRef idx="minor">
            <a:schemeClr val="dk1"/>
          </a:fontRef>
        </p:style>
        <p:txBody>
          <a:bodyPr lIns="93507" tIns="46754" rIns="93507" bIns="46754" anchor="ctr"/>
          <a:lstStyle/>
          <a:p>
            <a:pPr algn="ctr" defTabSz="934538">
              <a:lnSpc>
                <a:spcPct val="80000"/>
              </a:lnSpc>
              <a:defRPr/>
            </a:pPr>
            <a:r>
              <a:rPr lang="en-US" altLang="ja-JP" sz="3174" b="1" dirty="0">
                <a:solidFill>
                  <a:schemeClr val="tx1"/>
                </a:solidFill>
                <a:latin typeface="Times" panose="02020603050405020304" pitchFamily="18" charset="0"/>
                <a:ea typeface="HG丸ｺﾞｼｯｸM-PRO" panose="020F0600000000000000" pitchFamily="50" charset="-128"/>
                <a:cs typeface="Times" panose="02020603050405020304" pitchFamily="18" charset="0"/>
              </a:rPr>
              <a:t>NOE (Network Of Excellence) Project</a:t>
            </a:r>
            <a:endParaRPr lang="ja-JP" altLang="en-US" sz="3174" b="1" dirty="0">
              <a:solidFill>
                <a:schemeClr val="tx1"/>
              </a:solidFill>
              <a:latin typeface="Times" panose="02020603050405020304" pitchFamily="18" charset="0"/>
              <a:ea typeface="HG丸ｺﾞｼｯｸM-PRO" panose="020F0600000000000000" pitchFamily="50" charset="-128"/>
              <a:cs typeface="Times" panose="02020603050405020304" pitchFamily="18" charset="0"/>
            </a:endParaRPr>
          </a:p>
        </p:txBody>
      </p:sp>
      <p:sp>
        <p:nvSpPr>
          <p:cNvPr id="5133" name="タイトル 1"/>
          <p:cNvSpPr txBox="1">
            <a:spLocks/>
          </p:cNvSpPr>
          <p:nvPr/>
        </p:nvSpPr>
        <p:spPr bwMode="auto">
          <a:xfrm>
            <a:off x="919983" y="373766"/>
            <a:ext cx="8989812" cy="4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5" tIns="46758" rIns="93515" bIns="46758"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l" eaLnBrk="1" hangingPunct="1">
              <a:lnSpc>
                <a:spcPct val="80000"/>
              </a:lnSpc>
            </a:pPr>
            <a:r>
              <a:rPr lang="en-US" altLang="ja-JP" sz="1536" dirty="0">
                <a:latin typeface="Times" panose="02020603050405020304" pitchFamily="18" charset="0"/>
              </a:rPr>
              <a:t>Supported by the community, reflecting the needs of universities as cooperative research institute..</a:t>
            </a:r>
            <a:endParaRPr lang="ja-JP" altLang="en-US" sz="1536" dirty="0">
              <a:latin typeface="Times" panose="02020603050405020304" pitchFamily="18" charset="0"/>
            </a:endParaRPr>
          </a:p>
        </p:txBody>
      </p:sp>
      <p:grpSp>
        <p:nvGrpSpPr>
          <p:cNvPr id="14" name="グループ化 13"/>
          <p:cNvGrpSpPr/>
          <p:nvPr/>
        </p:nvGrpSpPr>
        <p:grpSpPr>
          <a:xfrm>
            <a:off x="341809" y="1319142"/>
            <a:ext cx="9069004" cy="5158354"/>
            <a:chOff x="341809" y="1319142"/>
            <a:chExt cx="9069004" cy="5158354"/>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09" y="1319142"/>
              <a:ext cx="9069004" cy="5158354"/>
            </a:xfrm>
            <a:prstGeom prst="rect">
              <a:avLst/>
            </a:prstGeom>
          </p:spPr>
        </p:pic>
        <p:grpSp>
          <p:nvGrpSpPr>
            <p:cNvPr id="11" name="グループ化 10"/>
            <p:cNvGrpSpPr/>
            <p:nvPr/>
          </p:nvGrpSpPr>
          <p:grpSpPr>
            <a:xfrm>
              <a:off x="665981" y="1590301"/>
              <a:ext cx="7128792" cy="3792663"/>
              <a:chOff x="665981" y="1590301"/>
              <a:chExt cx="7128792" cy="3792663"/>
            </a:xfrm>
          </p:grpSpPr>
          <p:sp>
            <p:nvSpPr>
              <p:cNvPr id="12" name="楕円 11"/>
              <p:cNvSpPr/>
              <p:nvPr/>
            </p:nvSpPr>
            <p:spPr>
              <a:xfrm>
                <a:off x="665981" y="3143348"/>
                <a:ext cx="371673" cy="2927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818109" y="1742753"/>
                <a:ext cx="371673" cy="2927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590181" y="2082486"/>
                <a:ext cx="1208489" cy="432492"/>
              </a:xfrm>
              <a:prstGeom prst="rect">
                <a:avLst/>
              </a:prstGeom>
              <a:gradFill>
                <a:gsLst>
                  <a:gs pos="0">
                    <a:schemeClr val="bg1"/>
                  </a:gs>
                  <a:gs pos="29000">
                    <a:srgbClr val="A8187F"/>
                  </a:gs>
                  <a:gs pos="74000">
                    <a:srgbClr val="A8187F"/>
                  </a:gs>
                  <a:gs pos="100000">
                    <a:schemeClr val="bg1"/>
                  </a:gs>
                </a:gsLs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ja-JP" sz="800" b="1" dirty="0">
                    <a:effectLst>
                      <a:outerShdw blurRad="38100" dist="38100" dir="2700000" algn="tl">
                        <a:srgbClr val="000000">
                          <a:alpha val="43137"/>
                        </a:srgbClr>
                      </a:outerShdw>
                    </a:effectLst>
                  </a:rPr>
                  <a:t>Medical Health Data Science Research Network</a:t>
                </a:r>
                <a:endParaRPr kumimoji="1" lang="ja-JP" altLang="en-US" sz="800" b="1" dirty="0">
                  <a:effectLst>
                    <a:outerShdw blurRad="38100" dist="38100" dir="2700000" algn="tl">
                      <a:srgbClr val="000000">
                        <a:alpha val="43137"/>
                      </a:srgbClr>
                    </a:outerShdw>
                  </a:effectLst>
                </a:endParaRPr>
              </a:p>
            </p:txBody>
          </p:sp>
          <p:cxnSp>
            <p:nvCxnSpPr>
              <p:cNvPr id="7" name="直線矢印コネクタ 6"/>
              <p:cNvCxnSpPr>
                <a:stCxn id="5" idx="1"/>
              </p:cNvCxnSpPr>
              <p:nvPr/>
            </p:nvCxnSpPr>
            <p:spPr>
              <a:xfrm flipH="1">
                <a:off x="3366281" y="2298732"/>
                <a:ext cx="223900" cy="33969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128317" y="1590301"/>
                <a:ext cx="475928" cy="216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138589" y="3726780"/>
                <a:ext cx="1656184" cy="675595"/>
              </a:xfrm>
              <a:prstGeom prst="rect">
                <a:avLst/>
              </a:prstGeom>
              <a:gradFill>
                <a:gsLst>
                  <a:gs pos="0">
                    <a:schemeClr val="bg1"/>
                  </a:gs>
                  <a:gs pos="29000">
                    <a:srgbClr val="158C8F"/>
                  </a:gs>
                  <a:gs pos="74000">
                    <a:srgbClr val="158C8F"/>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effectLst>
                      <a:outerShdw blurRad="38100" dist="38100" dir="2700000" algn="tl">
                        <a:srgbClr val="000000">
                          <a:alpha val="43137"/>
                        </a:srgbClr>
                      </a:outerShdw>
                    </a:effectLst>
                  </a:rPr>
                  <a:t>Data Assimilation Group, Department of Statistical Modeling</a:t>
                </a:r>
                <a:endParaRPr kumimoji="1" lang="ja-JP" altLang="en-US" sz="1100" b="1" dirty="0">
                  <a:effectLst>
                    <a:outerShdw blurRad="38100" dist="38100" dir="2700000" algn="tl">
                      <a:srgbClr val="000000">
                        <a:alpha val="43137"/>
                      </a:srgbClr>
                    </a:outerShdw>
                  </a:effectLst>
                </a:endParaRPr>
              </a:p>
            </p:txBody>
          </p:sp>
          <p:sp>
            <p:nvSpPr>
              <p:cNvPr id="21" name="正方形/長方形 20"/>
              <p:cNvSpPr/>
              <p:nvPr/>
            </p:nvSpPr>
            <p:spPr>
              <a:xfrm>
                <a:off x="5706541" y="4873149"/>
                <a:ext cx="1728192" cy="509815"/>
              </a:xfrm>
              <a:prstGeom prst="rect">
                <a:avLst/>
              </a:prstGeom>
              <a:gradFill>
                <a:gsLst>
                  <a:gs pos="0">
                    <a:schemeClr val="bg1"/>
                  </a:gs>
                  <a:gs pos="29000">
                    <a:srgbClr val="158C8F"/>
                  </a:gs>
                  <a:gs pos="74000">
                    <a:srgbClr val="158C8F"/>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effectLst>
                      <a:outerShdw blurRad="38100" dist="38100" dir="2700000" algn="tl">
                        <a:srgbClr val="000000">
                          <a:alpha val="43137"/>
                        </a:srgbClr>
                      </a:outerShdw>
                    </a:effectLst>
                  </a:rPr>
                  <a:t>Survey Science Group, Department of Statistical Data Science</a:t>
                </a:r>
                <a:endParaRPr kumimoji="1" lang="ja-JP" altLang="en-US" sz="1100" b="1" dirty="0">
                  <a:effectLst>
                    <a:outerShdw blurRad="38100" dist="38100" dir="2700000" algn="tl">
                      <a:srgbClr val="000000">
                        <a:alpha val="43137"/>
                      </a:srgbClr>
                    </a:outerShdw>
                  </a:effectLst>
                </a:endParaRPr>
              </a:p>
            </p:txBody>
          </p:sp>
        </p:grpSp>
      </p:gr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19</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273343779"/>
      </p:ext>
    </p:extLst>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89429" y="371948"/>
            <a:ext cx="9338359" cy="6225572"/>
          </a:xfrm>
          <a:prstGeom prst="rect">
            <a:avLst/>
          </a:prstGeom>
        </p:spPr>
      </p:pic>
      <p:sp>
        <p:nvSpPr>
          <p:cNvPr id="4" name="正方形/長方形 3"/>
          <p:cNvSpPr/>
          <p:nvPr/>
        </p:nvSpPr>
        <p:spPr>
          <a:xfrm>
            <a:off x="1314053" y="846460"/>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0" rIns="91362" bIns="45680" rtlCol="0" anchor="ctr"/>
          <a:lstStyle/>
          <a:p>
            <a:pPr algn="ctr"/>
            <a:endParaRPr lang="ja-JP" altLang="en-US" dirty="0">
              <a:solidFill>
                <a:prstClr val="white"/>
              </a:solidFill>
            </a:endParaRPr>
          </a:p>
        </p:txBody>
      </p:sp>
      <p:sp>
        <p:nvSpPr>
          <p:cNvPr id="5" name="正方形/長方形 4"/>
          <p:cNvSpPr/>
          <p:nvPr/>
        </p:nvSpPr>
        <p:spPr>
          <a:xfrm>
            <a:off x="157627" y="174677"/>
            <a:ext cx="9649072" cy="600164"/>
          </a:xfrm>
          <a:prstGeom prst="rect">
            <a:avLst/>
          </a:prstGeom>
        </p:spPr>
        <p:txBody>
          <a:bodyPr wrap="square">
            <a:spAutoFit/>
          </a:bodyPr>
          <a:lstStyle/>
          <a:p>
            <a:pPr algn="ctr"/>
            <a:r>
              <a:rPr lang="en-US" altLang="ja-JP" b="1" dirty="0">
                <a:latin typeface="Times" panose="02020603050405020304" pitchFamily="18" charset="0"/>
                <a:cs typeface="Times" panose="02020603050405020304" pitchFamily="18" charset="0"/>
              </a:rPr>
              <a:t>75th anniversary of ISM - 5 June 2019</a:t>
            </a:r>
            <a:endParaRPr lang="ja-JP" altLang="en-US" b="1" dirty="0">
              <a:latin typeface="Times" panose="02020603050405020304" pitchFamily="18" charset="0"/>
              <a:cs typeface="Times" panose="02020603050405020304" pitchFamily="18" charset="0"/>
            </a:endParaRPr>
          </a:p>
        </p:txBody>
      </p:sp>
      <p:pic>
        <p:nvPicPr>
          <p:cNvPr id="7" name="図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37" t="27432" r="25766" b="33432"/>
          <a:stretch/>
        </p:blipFill>
        <p:spPr>
          <a:xfrm>
            <a:off x="15445" y="1011417"/>
            <a:ext cx="7332673" cy="3441084"/>
          </a:xfrm>
          <a:prstGeom prst="rect">
            <a:avLst/>
          </a:prstGeom>
          <a:ln>
            <a:noFill/>
          </a:ln>
          <a:effectLst>
            <a:softEdge rad="112500"/>
          </a:effectLst>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7089" y="3134106"/>
            <a:ext cx="2542851" cy="169523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9" name="図 8"/>
          <p:cNvPicPr>
            <a:picLocks noChangeAspect="1"/>
          </p:cNvPicPr>
          <p:nvPr/>
        </p:nvPicPr>
        <p:blipFill>
          <a:blip r:embed="rId6"/>
          <a:stretch>
            <a:fillRect/>
          </a:stretch>
        </p:blipFill>
        <p:spPr>
          <a:xfrm>
            <a:off x="6814885" y="1234183"/>
            <a:ext cx="2612903" cy="1743823"/>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2513" y="4910424"/>
            <a:ext cx="2959210" cy="197280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l="11001" r="12545"/>
          <a:stretch/>
        </p:blipFill>
        <p:spPr>
          <a:xfrm>
            <a:off x="260548" y="4914683"/>
            <a:ext cx="2303365" cy="2008482"/>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6711" y="4910424"/>
            <a:ext cx="3025502" cy="201700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13" name="スライド番号プレースホルダー 12"/>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786528526"/>
      </p:ext>
    </p:extLst>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グラフ 26"/>
          <p:cNvGraphicFramePr>
            <a:graphicFrameLocks/>
          </p:cNvGraphicFramePr>
          <p:nvPr>
            <p:extLst>
              <p:ext uri="{D42A27DB-BD31-4B8C-83A1-F6EECF244321}">
                <p14:modId xmlns:p14="http://schemas.microsoft.com/office/powerpoint/2010/main" val="4273966565"/>
              </p:ext>
            </p:extLst>
          </p:nvPr>
        </p:nvGraphicFramePr>
        <p:xfrm>
          <a:off x="338106" y="820559"/>
          <a:ext cx="8674116" cy="5650048"/>
        </p:xfrm>
        <a:graphic>
          <a:graphicData uri="http://schemas.openxmlformats.org/drawingml/2006/chart">
            <c:chart xmlns:c="http://schemas.openxmlformats.org/drawingml/2006/chart" xmlns:r="http://schemas.openxmlformats.org/officeDocument/2006/relationships" r:id="rId3"/>
          </a:graphicData>
        </a:graphic>
      </p:graphicFrame>
      <p:sp>
        <p:nvSpPr>
          <p:cNvPr id="3076" name="Rectangle 2"/>
          <p:cNvSpPr>
            <a:spLocks noGrp="1" noChangeArrowheads="1"/>
          </p:cNvSpPr>
          <p:nvPr>
            <p:ph type="title" idx="4294967295"/>
          </p:nvPr>
        </p:nvSpPr>
        <p:spPr>
          <a:xfrm>
            <a:off x="809625" y="130175"/>
            <a:ext cx="8731250" cy="788988"/>
          </a:xfrm>
        </p:spPr>
        <p:txBody>
          <a:bodyPr anchor="t">
            <a:noAutofit/>
          </a:bodyPr>
          <a:lstStyle/>
          <a:p>
            <a:r>
              <a:rPr lang="en-US" altLang="ja-JP" sz="3686" b="1" dirty="0">
                <a:latin typeface="Arial" panose="020B0604020202020204" pitchFamily="34" charset="0"/>
                <a:ea typeface="HG丸ｺﾞｼｯｸM-PRO" pitchFamily="50" charset="-128"/>
                <a:cs typeface="Arial" panose="020B0604020202020204" pitchFamily="34" charset="0"/>
              </a:rPr>
              <a:t>Changes in the Number of MOUs</a:t>
            </a:r>
            <a:endParaRPr lang="ja-JP" altLang="en-US" sz="3686" b="1" dirty="0">
              <a:latin typeface="Arial" panose="020B0604020202020204" pitchFamily="34" charset="0"/>
              <a:ea typeface="HG丸ｺﾞｼｯｸM-PRO" pitchFamily="50" charset="-128"/>
              <a:cs typeface="Arial" panose="020B0604020202020204" pitchFamily="34" charset="0"/>
            </a:endParaRPr>
          </a:p>
        </p:txBody>
      </p:sp>
      <p:sp>
        <p:nvSpPr>
          <p:cNvPr id="7" name="テキスト ボックス 6"/>
          <p:cNvSpPr txBox="1"/>
          <p:nvPr/>
        </p:nvSpPr>
        <p:spPr>
          <a:xfrm>
            <a:off x="542551" y="820559"/>
            <a:ext cx="836297" cy="281487"/>
          </a:xfrm>
          <a:prstGeom prst="rect">
            <a:avLst/>
          </a:prstGeom>
          <a:noFill/>
          <a:ln>
            <a:noFill/>
          </a:ln>
        </p:spPr>
        <p:txBody>
          <a:bodyPr wrap="square" rtlCol="0">
            <a:spAutoFit/>
          </a:bodyPr>
          <a:lstStyle/>
          <a:p>
            <a:pPr algn="ctr"/>
            <a:r>
              <a:rPr lang="en-US" altLang="ja-JP" sz="1229" dirty="0"/>
              <a:t>numbers</a:t>
            </a:r>
            <a:endParaRPr lang="ja-JP" altLang="en-US" sz="1229" dirty="0"/>
          </a:p>
        </p:txBody>
      </p:sp>
      <p:sp>
        <p:nvSpPr>
          <p:cNvPr id="9" name="正方形/長方形 8"/>
          <p:cNvSpPr/>
          <p:nvPr/>
        </p:nvSpPr>
        <p:spPr>
          <a:xfrm>
            <a:off x="1470394" y="770377"/>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sp>
        <p:nvSpPr>
          <p:cNvPr id="12" name="正方形/長方形 11"/>
          <p:cNvSpPr/>
          <p:nvPr/>
        </p:nvSpPr>
        <p:spPr>
          <a:xfrm>
            <a:off x="4842445" y="1206501"/>
            <a:ext cx="681669" cy="36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Europe</a:t>
            </a: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15" name="正方形/長方形 14"/>
          <p:cNvSpPr/>
          <p:nvPr/>
        </p:nvSpPr>
        <p:spPr>
          <a:xfrm>
            <a:off x="3906341" y="1206850"/>
            <a:ext cx="550442" cy="292388"/>
          </a:xfrm>
          <a:prstGeom prst="rect">
            <a:avLst/>
          </a:prstGeom>
          <a:solidFill>
            <a:schemeClr val="bg1"/>
          </a:solidFill>
        </p:spPr>
        <p:txBody>
          <a:bodyPr wrap="square">
            <a:spAutoFit/>
          </a:bodyPr>
          <a:lstStyle/>
          <a:p>
            <a:pPr algn="l"/>
            <a:r>
              <a:rPr lang="en-US" altLang="ja-JP" sz="1300" dirty="0">
                <a:latin typeface="+mn-lt"/>
              </a:rPr>
              <a:t>Asia</a:t>
            </a:r>
          </a:p>
        </p:txBody>
      </p:sp>
      <p:sp>
        <p:nvSpPr>
          <p:cNvPr id="2" name="正方形/長方形 1"/>
          <p:cNvSpPr/>
          <p:nvPr/>
        </p:nvSpPr>
        <p:spPr>
          <a:xfrm>
            <a:off x="5778549" y="1096238"/>
            <a:ext cx="770480" cy="492443"/>
          </a:xfrm>
          <a:prstGeom prst="rect">
            <a:avLst/>
          </a:prstGeom>
          <a:solidFill>
            <a:schemeClr val="bg1"/>
          </a:solidFill>
        </p:spPr>
        <p:txBody>
          <a:bodyPr wrap="square">
            <a:spAutoFit/>
          </a:bodyPr>
          <a:lstStyle/>
          <a:p>
            <a:pPr algn="l"/>
            <a:r>
              <a:rPr lang="en-US" altLang="ja-JP" sz="1300" dirty="0">
                <a:latin typeface="+mn-lt"/>
              </a:rPr>
              <a:t>South </a:t>
            </a:r>
          </a:p>
          <a:p>
            <a:pPr algn="l"/>
            <a:r>
              <a:rPr lang="en-US" altLang="ja-JP" sz="1300" dirty="0">
                <a:latin typeface="+mn-lt"/>
              </a:rPr>
              <a:t>America</a:t>
            </a:r>
            <a:endParaRPr lang="ja-JP" altLang="en-US" sz="1300" dirty="0">
              <a:latin typeface="+mn-lt"/>
            </a:endParaRPr>
          </a:p>
        </p:txBody>
      </p:sp>
      <p:sp>
        <p:nvSpPr>
          <p:cNvPr id="13" name="正方形/長方形 12"/>
          <p:cNvSpPr/>
          <p:nvPr/>
        </p:nvSpPr>
        <p:spPr>
          <a:xfrm>
            <a:off x="6871567" y="1096773"/>
            <a:ext cx="779190" cy="492443"/>
          </a:xfrm>
          <a:prstGeom prst="rect">
            <a:avLst/>
          </a:prstGeom>
          <a:solidFill>
            <a:schemeClr val="bg1"/>
          </a:solidFill>
        </p:spPr>
        <p:txBody>
          <a:bodyPr wrap="square">
            <a:spAutoFit/>
          </a:bodyPr>
          <a:lstStyle/>
          <a:p>
            <a:pPr algn="l"/>
            <a:r>
              <a:rPr lang="en-US" altLang="ja-JP" sz="1300" dirty="0">
                <a:latin typeface="+mn-lt"/>
              </a:rPr>
              <a:t>North</a:t>
            </a:r>
          </a:p>
          <a:p>
            <a:pPr algn="l"/>
            <a:r>
              <a:rPr lang="en-US" altLang="ja-JP" sz="1300" dirty="0">
                <a:latin typeface="+mn-lt"/>
              </a:rPr>
              <a:t>America</a:t>
            </a:r>
            <a:endParaRPr lang="ja-JP" altLang="en-US" sz="1300" dirty="0">
              <a:latin typeface="+mn-lt"/>
            </a:endParaRPr>
          </a:p>
        </p:txBody>
      </p:sp>
      <p:sp>
        <p:nvSpPr>
          <p:cNvPr id="3" name="正方形/長方形 2"/>
          <p:cNvSpPr/>
          <p:nvPr/>
        </p:nvSpPr>
        <p:spPr>
          <a:xfrm>
            <a:off x="7785291" y="1186755"/>
            <a:ext cx="1447953" cy="307777"/>
          </a:xfrm>
          <a:prstGeom prst="rect">
            <a:avLst/>
          </a:prstGeom>
          <a:solidFill>
            <a:schemeClr val="bg1"/>
          </a:solidFill>
        </p:spPr>
        <p:txBody>
          <a:bodyPr wrap="square">
            <a:spAutoFit/>
          </a:bodyPr>
          <a:lstStyle/>
          <a:p>
            <a:pPr algn="l"/>
            <a:r>
              <a:rPr lang="en-US" altLang="ja-JP" sz="1400" dirty="0">
                <a:latin typeface="+mn-lt"/>
              </a:rPr>
              <a:t>Pacific</a:t>
            </a:r>
            <a:endParaRPr lang="ja-JP" altLang="en-US" sz="1400" dirty="0">
              <a:latin typeface="+mn-lt"/>
            </a:endParaRPr>
          </a:p>
        </p:txBody>
      </p:sp>
      <p:sp>
        <p:nvSpPr>
          <p:cNvPr id="16" name="正方形/長方形 15"/>
          <p:cNvSpPr/>
          <p:nvPr/>
        </p:nvSpPr>
        <p:spPr>
          <a:xfrm>
            <a:off x="2010054" y="6135433"/>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2009</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17" name="正方形/長方形 16"/>
          <p:cNvSpPr/>
          <p:nvPr/>
        </p:nvSpPr>
        <p:spPr>
          <a:xfrm>
            <a:off x="2688234" y="6139172"/>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2010</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18" name="正方形/長方形 17"/>
          <p:cNvSpPr/>
          <p:nvPr/>
        </p:nvSpPr>
        <p:spPr>
          <a:xfrm>
            <a:off x="3277807" y="6138205"/>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2011</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19" name="正方形/長方形 18"/>
          <p:cNvSpPr/>
          <p:nvPr/>
        </p:nvSpPr>
        <p:spPr>
          <a:xfrm>
            <a:off x="3957170" y="6134657"/>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2012</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0" name="正方形/長方形 19"/>
          <p:cNvSpPr/>
          <p:nvPr/>
        </p:nvSpPr>
        <p:spPr>
          <a:xfrm>
            <a:off x="4675164" y="6149620"/>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2013</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1" name="正方形/長方形 20"/>
          <p:cNvSpPr/>
          <p:nvPr/>
        </p:nvSpPr>
        <p:spPr>
          <a:xfrm>
            <a:off x="5381697" y="6143683"/>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2014</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2" name="正方形/長方形 21"/>
          <p:cNvSpPr/>
          <p:nvPr/>
        </p:nvSpPr>
        <p:spPr>
          <a:xfrm>
            <a:off x="6007485" y="6134657"/>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2015</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3" name="正方形/長方形 22"/>
          <p:cNvSpPr/>
          <p:nvPr/>
        </p:nvSpPr>
        <p:spPr>
          <a:xfrm>
            <a:off x="6667302" y="6106772"/>
            <a:ext cx="864082" cy="250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2016</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4" name="正方形/長方形 23"/>
          <p:cNvSpPr/>
          <p:nvPr/>
        </p:nvSpPr>
        <p:spPr>
          <a:xfrm>
            <a:off x="7336763" y="6105258"/>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2017</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5" name="正方形/長方形 24"/>
          <p:cNvSpPr/>
          <p:nvPr/>
        </p:nvSpPr>
        <p:spPr>
          <a:xfrm>
            <a:off x="642616" y="6135434"/>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2007</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6" name="正方形/長方形 25"/>
          <p:cNvSpPr/>
          <p:nvPr/>
        </p:nvSpPr>
        <p:spPr>
          <a:xfrm>
            <a:off x="1410468" y="6135435"/>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2008</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28" name="正方形/長方形 27"/>
          <p:cNvSpPr/>
          <p:nvPr/>
        </p:nvSpPr>
        <p:spPr>
          <a:xfrm>
            <a:off x="8025576" y="6103044"/>
            <a:ext cx="864082" cy="25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300" dirty="0">
                <a:solidFill>
                  <a:schemeClr val="tx1"/>
                </a:solidFill>
              </a:rPr>
              <a:t>2018</a:t>
            </a:r>
          </a:p>
          <a:p>
            <a:pPr algn="ctr"/>
            <a:endParaRPr lang="en-US" altLang="ja-JP" sz="1300" dirty="0">
              <a:solidFill>
                <a:schemeClr val="tx1"/>
              </a:solidFill>
            </a:endParaRPr>
          </a:p>
          <a:p>
            <a:pPr algn="ctr"/>
            <a:endParaRPr lang="en-US" altLang="ja-JP" sz="1300" dirty="0">
              <a:solidFill>
                <a:schemeClr val="tx1"/>
              </a:solidFill>
            </a:endParaRPr>
          </a:p>
          <a:p>
            <a:pPr algn="ctr"/>
            <a:r>
              <a:rPr lang="en-US" altLang="ja-JP" sz="1300" dirty="0">
                <a:solidFill>
                  <a:schemeClr val="tx1"/>
                </a:solidFill>
              </a:rPr>
              <a:t>      </a:t>
            </a:r>
            <a:endParaRPr lang="ja-JP" sz="1300" dirty="0">
              <a:solidFill>
                <a:schemeClr val="tx1"/>
              </a:solidFill>
            </a:endParaRPr>
          </a:p>
        </p:txBody>
      </p:sp>
      <p:sp>
        <p:nvSpPr>
          <p:cNvPr id="5" name="テキスト ボックス 4"/>
          <p:cNvSpPr txBox="1"/>
          <p:nvPr/>
        </p:nvSpPr>
        <p:spPr>
          <a:xfrm>
            <a:off x="1430827" y="1187778"/>
            <a:ext cx="1997690" cy="276999"/>
          </a:xfrm>
          <a:prstGeom prst="rect">
            <a:avLst/>
          </a:prstGeom>
          <a:solidFill>
            <a:schemeClr val="bg1"/>
          </a:solidFill>
        </p:spPr>
        <p:txBody>
          <a:bodyPr wrap="square" rtlCol="0">
            <a:spAutoFit/>
          </a:bodyPr>
          <a:lstStyle/>
          <a:p>
            <a:pPr algn="l"/>
            <a:r>
              <a:rPr lang="en-US" altLang="ja-JP" sz="1200" dirty="0"/>
              <a:t>MOUs signed before 2006</a:t>
            </a:r>
            <a:endParaRPr kumimoji="1" lang="ja-JP" altLang="en-US" sz="1200" dirty="0"/>
          </a:p>
        </p:txBody>
      </p:sp>
      <p:sp>
        <p:nvSpPr>
          <p:cNvPr id="8" name="スライド番号プレースホルダー 7"/>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20</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949718907"/>
      </p:ext>
    </p:extLst>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p:cNvPicPr>
            <a:picLocks noChangeAspect="1"/>
          </p:cNvPicPr>
          <p:nvPr/>
        </p:nvPicPr>
        <p:blipFill rotWithShape="1">
          <a:blip r:embed="rId3" cstate="print">
            <a:extLst>
              <a:ext uri="{28A0092B-C50C-407E-A947-70E740481C1C}">
                <a14:useLocalDpi xmlns:a14="http://schemas.microsoft.com/office/drawing/2010/main" val="0"/>
              </a:ext>
            </a:extLst>
          </a:blip>
          <a:srcRect b="22705"/>
          <a:stretch/>
        </p:blipFill>
        <p:spPr>
          <a:xfrm>
            <a:off x="226825" y="932207"/>
            <a:ext cx="9119233" cy="5305810"/>
          </a:xfrm>
          <a:prstGeom prst="rect">
            <a:avLst/>
          </a:prstGeom>
        </p:spPr>
      </p:pic>
      <p:sp>
        <p:nvSpPr>
          <p:cNvPr id="2" name="正方形/長方形 1"/>
          <p:cNvSpPr/>
          <p:nvPr/>
        </p:nvSpPr>
        <p:spPr>
          <a:xfrm>
            <a:off x="14837" y="-28035"/>
            <a:ext cx="9526038" cy="414312"/>
          </a:xfrm>
          <a:prstGeom prst="rect">
            <a:avLst/>
          </a:prstGeom>
        </p:spPr>
        <p:style>
          <a:lnRef idx="1">
            <a:schemeClr val="accent5"/>
          </a:lnRef>
          <a:fillRef idx="3">
            <a:schemeClr val="accent5"/>
          </a:fillRef>
          <a:effectRef idx="2">
            <a:schemeClr val="accent5"/>
          </a:effectRef>
          <a:fontRef idx="minor">
            <a:schemeClr val="lt1"/>
          </a:fontRef>
        </p:style>
        <p:txBody>
          <a:bodyPr lIns="93604" tIns="46802" rIns="93604" bIns="46802" rtlCol="0" anchor="ctr"/>
          <a:lstStyle/>
          <a:p>
            <a:pPr algn="ctr"/>
            <a:r>
              <a:rPr lang="en-US" altLang="ja-JP" sz="2800" b="1" dirty="0">
                <a:latin typeface="Arial" panose="020B0604020202020204" pitchFamily="34" charset="0"/>
                <a:ea typeface="HG丸ｺﾞｼｯｸM-PRO" pitchFamily="50" charset="-128"/>
                <a:cs typeface="Arial" panose="020B0604020202020204" pitchFamily="34" charset="0"/>
              </a:rPr>
              <a:t>Foreign Organizations with Concluded MOUs</a:t>
            </a:r>
            <a:endParaRPr lang="ja-JP" altLang="en-US" sz="2800" b="1" dirty="0">
              <a:latin typeface="Arial" panose="020B0604020202020204" pitchFamily="34" charset="0"/>
              <a:ea typeface="HG丸ｺﾞｼｯｸM-PRO" pitchFamily="50" charset="-128"/>
              <a:cs typeface="Arial" panose="020B0604020202020204" pitchFamily="34" charset="0"/>
            </a:endParaRPr>
          </a:p>
        </p:txBody>
      </p:sp>
      <p:sp>
        <p:nvSpPr>
          <p:cNvPr id="3" name="正方形/長方形 2"/>
          <p:cNvSpPr/>
          <p:nvPr/>
        </p:nvSpPr>
        <p:spPr>
          <a:xfrm>
            <a:off x="6979382" y="2891494"/>
            <a:ext cx="1463463" cy="357802"/>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USA</a:t>
            </a:r>
            <a:r>
              <a:rPr lang="ja-JP" altLang="en-US" sz="819" b="1" dirty="0"/>
              <a:t>：</a:t>
            </a:r>
            <a:r>
              <a:rPr lang="en-US" altLang="ja-JP" sz="819" b="1" dirty="0"/>
              <a:t>The Statistical Research Division of the U.S. Bureau of the Census</a:t>
            </a:r>
            <a:endParaRPr lang="ja-JP" altLang="en-US" sz="819" b="1" dirty="0"/>
          </a:p>
        </p:txBody>
      </p:sp>
      <p:sp>
        <p:nvSpPr>
          <p:cNvPr id="4" name="正方形/長方形 3"/>
          <p:cNvSpPr/>
          <p:nvPr/>
        </p:nvSpPr>
        <p:spPr>
          <a:xfrm>
            <a:off x="3611453" y="2440819"/>
            <a:ext cx="1210567" cy="434089"/>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NETHERLAND</a:t>
            </a:r>
            <a:r>
              <a:rPr lang="ja-JP" altLang="en-US" sz="819" b="1" dirty="0"/>
              <a:t>；</a:t>
            </a:r>
            <a:endParaRPr lang="en-US" altLang="ja-JP" sz="819" b="1" dirty="0"/>
          </a:p>
          <a:p>
            <a:pPr algn="ctr"/>
            <a:r>
              <a:rPr lang="en-US" altLang="ja-JP" sz="819" b="1" dirty="0" err="1"/>
              <a:t>Stichting</a:t>
            </a:r>
            <a:r>
              <a:rPr lang="en-US" altLang="ja-JP" sz="819" b="1" dirty="0"/>
              <a:t> </a:t>
            </a:r>
            <a:r>
              <a:rPr lang="en-US" altLang="ja-JP" sz="819" b="1" dirty="0" err="1"/>
              <a:t>Mathematisch</a:t>
            </a:r>
            <a:r>
              <a:rPr lang="en-US" altLang="ja-JP" sz="819" b="1" dirty="0"/>
              <a:t> Centrum</a:t>
            </a:r>
            <a:endParaRPr lang="ja-JP" altLang="en-US" sz="819" b="1" dirty="0"/>
          </a:p>
        </p:txBody>
      </p:sp>
      <p:sp>
        <p:nvSpPr>
          <p:cNvPr id="6" name="正方形/長方形 5"/>
          <p:cNvSpPr/>
          <p:nvPr/>
        </p:nvSpPr>
        <p:spPr>
          <a:xfrm>
            <a:off x="4488716" y="3866835"/>
            <a:ext cx="1248666" cy="544457"/>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latin typeface="ＭＳ ゴシック" panose="020B0609070205080204" pitchFamily="49" charset="-128"/>
                <a:ea typeface="ＭＳ ゴシック" panose="020B0609070205080204" pitchFamily="49" charset="-128"/>
              </a:rPr>
              <a:t>TAIWANG</a:t>
            </a:r>
            <a:r>
              <a:rPr lang="ja-JP" altLang="en-US" sz="819" b="1" dirty="0">
                <a:latin typeface="ＭＳ ゴシック" panose="020B0609070205080204" pitchFamily="49" charset="-128"/>
                <a:ea typeface="ＭＳ ゴシック" panose="020B0609070205080204" pitchFamily="49" charset="-128"/>
              </a:rPr>
              <a:t>；</a:t>
            </a:r>
            <a:r>
              <a:rPr lang="en-US" altLang="zh-TW" sz="819" b="1" dirty="0">
                <a:latin typeface="ＭＳ ゴシック" panose="020B0609070205080204" pitchFamily="49" charset="-128"/>
                <a:ea typeface="ＭＳ ゴシック" panose="020B0609070205080204" pitchFamily="49" charset="-128"/>
              </a:rPr>
              <a:t>Institute of Statistical Science, Academia </a:t>
            </a:r>
            <a:r>
              <a:rPr lang="en-US" altLang="zh-TW" sz="819" b="1" dirty="0" err="1">
                <a:latin typeface="ＭＳ ゴシック" panose="020B0609070205080204" pitchFamily="49" charset="-128"/>
                <a:ea typeface="ＭＳ ゴシック" panose="020B0609070205080204" pitchFamily="49" charset="-128"/>
              </a:rPr>
              <a:t>Sinica</a:t>
            </a:r>
            <a:endParaRPr lang="ja-JP" altLang="en-US" sz="819" b="1" dirty="0">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3253138" y="3403594"/>
            <a:ext cx="860810" cy="351671"/>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CHINA</a:t>
            </a:r>
            <a:r>
              <a:rPr lang="ja-JP" altLang="en-US" sz="819" b="1" dirty="0"/>
              <a:t>；</a:t>
            </a:r>
            <a:endParaRPr lang="en-US" altLang="ja-JP" sz="819" b="1" dirty="0"/>
          </a:p>
          <a:p>
            <a:pPr algn="ctr"/>
            <a:r>
              <a:rPr lang="en-US" altLang="ja-JP" sz="819" b="1" dirty="0"/>
              <a:t>Central South University</a:t>
            </a:r>
            <a:r>
              <a:rPr lang="ja-JP" altLang="en-US" sz="819" b="1" dirty="0"/>
              <a:t>ｖ</a:t>
            </a:r>
          </a:p>
        </p:txBody>
      </p:sp>
      <p:sp>
        <p:nvSpPr>
          <p:cNvPr id="8" name="正方形/長方形 7"/>
          <p:cNvSpPr/>
          <p:nvPr/>
        </p:nvSpPr>
        <p:spPr>
          <a:xfrm>
            <a:off x="3467743" y="2125282"/>
            <a:ext cx="1320265" cy="273482"/>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RUSSIA</a:t>
            </a:r>
            <a:r>
              <a:rPr lang="ja-JP" altLang="en-US" sz="819" b="1" dirty="0"/>
              <a:t>；</a:t>
            </a:r>
            <a:r>
              <a:rPr lang="en-US" altLang="ja-JP" sz="819" b="1" dirty="0"/>
              <a:t>The </a:t>
            </a:r>
            <a:r>
              <a:rPr lang="en-US" altLang="ja-JP" sz="819" b="1" dirty="0" err="1"/>
              <a:t>Steklov</a:t>
            </a:r>
            <a:r>
              <a:rPr lang="en-US" altLang="ja-JP" sz="819" b="1" dirty="0"/>
              <a:t> Mathematical Institute</a:t>
            </a:r>
            <a:endParaRPr lang="ja-JP" altLang="en-US" sz="819" b="1" dirty="0"/>
          </a:p>
        </p:txBody>
      </p:sp>
      <p:cxnSp>
        <p:nvCxnSpPr>
          <p:cNvPr id="9" name="直線矢印コネクタ 8"/>
          <p:cNvCxnSpPr/>
          <p:nvPr/>
        </p:nvCxnSpPr>
        <p:spPr>
          <a:xfrm flipH="1">
            <a:off x="1105294" y="2546291"/>
            <a:ext cx="2548837" cy="2026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6" idx="1"/>
          </p:cNvCxnSpPr>
          <p:nvPr/>
        </p:nvCxnSpPr>
        <p:spPr>
          <a:xfrm flipH="1">
            <a:off x="1225407" y="860351"/>
            <a:ext cx="3192408" cy="18885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875649" y="2557651"/>
            <a:ext cx="1031501" cy="294899"/>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Korea;</a:t>
            </a:r>
            <a:r>
              <a:rPr lang="ja-JP" altLang="en-US" sz="819" b="1" dirty="0"/>
              <a:t>　</a:t>
            </a:r>
            <a:r>
              <a:rPr lang="en-US" altLang="ja-JP" sz="819" b="1" dirty="0" err="1"/>
              <a:t>Soongsil</a:t>
            </a:r>
            <a:r>
              <a:rPr lang="en-US" altLang="ja-JP" sz="819" b="1" dirty="0"/>
              <a:t> University</a:t>
            </a:r>
            <a:endParaRPr lang="ja-JP" altLang="en-US" sz="819" b="1" dirty="0"/>
          </a:p>
        </p:txBody>
      </p:sp>
      <p:cxnSp>
        <p:nvCxnSpPr>
          <p:cNvPr id="13" name="直線矢印コネクタ 12"/>
          <p:cNvCxnSpPr>
            <a:stCxn id="11" idx="1"/>
          </p:cNvCxnSpPr>
          <p:nvPr/>
        </p:nvCxnSpPr>
        <p:spPr>
          <a:xfrm flipH="1">
            <a:off x="4200373" y="2705101"/>
            <a:ext cx="675276" cy="6483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6" idx="1"/>
          </p:cNvCxnSpPr>
          <p:nvPr/>
        </p:nvCxnSpPr>
        <p:spPr>
          <a:xfrm flipH="1" flipV="1">
            <a:off x="4044772" y="3677016"/>
            <a:ext cx="443944" cy="4620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287006" y="712900"/>
            <a:ext cx="1183759" cy="663523"/>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900" b="1" dirty="0"/>
              <a:t>NORWAY;</a:t>
            </a:r>
          </a:p>
          <a:p>
            <a:pPr algn="ctr"/>
            <a:r>
              <a:rPr lang="en-US" altLang="ja-JP" sz="900" b="1" dirty="0"/>
              <a:t>SINTEF Information and Communication Technology</a:t>
            </a:r>
            <a:endParaRPr lang="ja-JP" altLang="en-US" sz="900" b="1" dirty="0"/>
          </a:p>
        </p:txBody>
      </p:sp>
      <p:sp>
        <p:nvSpPr>
          <p:cNvPr id="18" name="正方形/長方形 17"/>
          <p:cNvSpPr/>
          <p:nvPr/>
        </p:nvSpPr>
        <p:spPr>
          <a:xfrm>
            <a:off x="2332593" y="4129472"/>
            <a:ext cx="949839" cy="369997"/>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INDIA</a:t>
            </a:r>
            <a:r>
              <a:rPr lang="ja-JP" altLang="en-US" sz="819" b="1" dirty="0"/>
              <a:t>；</a:t>
            </a:r>
            <a:r>
              <a:rPr lang="en-US" altLang="ja-JP" sz="819" b="1" dirty="0"/>
              <a:t>Indian Statistical Institute</a:t>
            </a:r>
            <a:endParaRPr lang="ja-JP" altLang="en-US" sz="819" b="1" dirty="0"/>
          </a:p>
        </p:txBody>
      </p:sp>
      <p:sp>
        <p:nvSpPr>
          <p:cNvPr id="19" name="正方形/長方形 18"/>
          <p:cNvSpPr/>
          <p:nvPr/>
        </p:nvSpPr>
        <p:spPr>
          <a:xfrm>
            <a:off x="24813" y="1251871"/>
            <a:ext cx="924033" cy="294899"/>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UK</a:t>
            </a:r>
            <a:r>
              <a:rPr lang="ja-JP" altLang="en-US" sz="819" b="1" dirty="0"/>
              <a:t>；</a:t>
            </a:r>
            <a:r>
              <a:rPr lang="en-US" altLang="ja-JP" sz="819" b="1" dirty="0"/>
              <a:t>University of Warwick</a:t>
            </a:r>
            <a:endParaRPr lang="ja-JP" altLang="en-US" sz="819" b="1" dirty="0"/>
          </a:p>
        </p:txBody>
      </p:sp>
      <p:cxnSp>
        <p:nvCxnSpPr>
          <p:cNvPr id="20" name="直線矢印コネクタ 19"/>
          <p:cNvCxnSpPr>
            <a:stCxn id="17" idx="1"/>
          </p:cNvCxnSpPr>
          <p:nvPr/>
        </p:nvCxnSpPr>
        <p:spPr>
          <a:xfrm flipH="1">
            <a:off x="1230095" y="1452082"/>
            <a:ext cx="2522670" cy="13722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0"/>
          </p:cNvCxnSpPr>
          <p:nvPr/>
        </p:nvCxnSpPr>
        <p:spPr>
          <a:xfrm flipV="1">
            <a:off x="2807513" y="3594154"/>
            <a:ext cx="137602" cy="53531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497842" y="636633"/>
            <a:ext cx="1890463" cy="611276"/>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50" b="1" dirty="0"/>
              <a:t>NORWAY</a:t>
            </a:r>
            <a:r>
              <a:rPr lang="ja-JP" altLang="en-US" sz="850" b="1" dirty="0"/>
              <a:t>；</a:t>
            </a:r>
            <a:r>
              <a:rPr lang="en-US" altLang="ja-JP" sz="850" b="1" dirty="0"/>
              <a:t>Department of Electronics and Telecommunications, Norwegian University of Science and Technology</a:t>
            </a:r>
            <a:r>
              <a:rPr lang="en-US" altLang="ja-JP" sz="1050" b="1" dirty="0"/>
              <a:t>(NTNU)</a:t>
            </a:r>
            <a:endParaRPr lang="ja-JP" altLang="en-US" sz="1050" b="1" dirty="0"/>
          </a:p>
        </p:txBody>
      </p:sp>
      <p:cxnSp>
        <p:nvCxnSpPr>
          <p:cNvPr id="24" name="直線矢印コネクタ 23"/>
          <p:cNvCxnSpPr/>
          <p:nvPr/>
        </p:nvCxnSpPr>
        <p:spPr>
          <a:xfrm flipH="1">
            <a:off x="1314813" y="1081523"/>
            <a:ext cx="644641" cy="117959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1225403" y="1081525"/>
            <a:ext cx="1782076" cy="132704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417815" y="639176"/>
            <a:ext cx="2152822" cy="442349"/>
          </a:xfrm>
          <a:prstGeom prst="rect">
            <a:avLst/>
          </a:prstGeom>
          <a:ln w="50800">
            <a:solidFill>
              <a:schemeClr val="tx1"/>
            </a:solidFill>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GERMANY</a:t>
            </a:r>
            <a:r>
              <a:rPr lang="ja-JP" altLang="en-US" sz="819" b="1" dirty="0"/>
              <a:t>；</a:t>
            </a:r>
            <a:r>
              <a:rPr lang="en-US" altLang="ja-JP" sz="819" b="1" dirty="0"/>
              <a:t>Institute for Statistics and Econometrics, Humboldt University of Berlin</a:t>
            </a:r>
            <a:endParaRPr lang="ja-JP" altLang="en-US" sz="819" b="1" dirty="0"/>
          </a:p>
        </p:txBody>
      </p:sp>
      <p:cxnSp>
        <p:nvCxnSpPr>
          <p:cNvPr id="28" name="直線矢印コネクタ 27"/>
          <p:cNvCxnSpPr/>
          <p:nvPr/>
        </p:nvCxnSpPr>
        <p:spPr>
          <a:xfrm flipV="1">
            <a:off x="3366235" y="4257056"/>
            <a:ext cx="185575" cy="16192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6169" y="3726669"/>
            <a:ext cx="1593173" cy="402803"/>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UK</a:t>
            </a:r>
            <a:r>
              <a:rPr lang="ja-JP" altLang="en-US" sz="819" b="1" dirty="0"/>
              <a:t>；</a:t>
            </a:r>
            <a:r>
              <a:rPr lang="en-US" altLang="ja-JP" sz="819" b="1" dirty="0"/>
              <a:t>Centre for Computational Statistics and Machine Learning, University College London</a:t>
            </a:r>
            <a:endParaRPr lang="ja-JP" altLang="en-US" sz="819" b="1" dirty="0"/>
          </a:p>
        </p:txBody>
      </p:sp>
      <p:cxnSp>
        <p:nvCxnSpPr>
          <p:cNvPr id="30" name="直線矢印コネクタ 29"/>
          <p:cNvCxnSpPr>
            <a:stCxn id="19" idx="3"/>
          </p:cNvCxnSpPr>
          <p:nvPr/>
        </p:nvCxnSpPr>
        <p:spPr>
          <a:xfrm>
            <a:off x="948846" y="1399321"/>
            <a:ext cx="13086" cy="13789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9" idx="0"/>
          </p:cNvCxnSpPr>
          <p:nvPr/>
        </p:nvCxnSpPr>
        <p:spPr>
          <a:xfrm flipV="1">
            <a:off x="770418" y="2712052"/>
            <a:ext cx="166326" cy="101461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88607" y="4257056"/>
            <a:ext cx="1670847" cy="543629"/>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900" b="1" dirty="0"/>
              <a:t> CZECH </a:t>
            </a:r>
            <a:r>
              <a:rPr lang="ja-JP" altLang="en-US" sz="819" b="1" dirty="0"/>
              <a:t>；</a:t>
            </a:r>
            <a:endParaRPr lang="en-US" altLang="ja-JP" sz="819" b="1" dirty="0"/>
          </a:p>
          <a:p>
            <a:pPr algn="ctr"/>
            <a:r>
              <a:rPr lang="en-US" altLang="ja-JP" sz="819" b="1" dirty="0"/>
              <a:t>Department of Probability and Mathematical Statistics, Charles University in Prague</a:t>
            </a:r>
            <a:endParaRPr lang="ja-JP" altLang="en-US" sz="819" b="1" dirty="0"/>
          </a:p>
        </p:txBody>
      </p:sp>
      <p:cxnSp>
        <p:nvCxnSpPr>
          <p:cNvPr id="34" name="直線矢印コネクタ 33"/>
          <p:cNvCxnSpPr>
            <a:stCxn id="72" idx="2"/>
          </p:cNvCxnSpPr>
          <p:nvPr/>
        </p:nvCxnSpPr>
        <p:spPr>
          <a:xfrm>
            <a:off x="464294" y="2183737"/>
            <a:ext cx="454941" cy="57074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33" idx="1"/>
          </p:cNvCxnSpPr>
          <p:nvPr/>
        </p:nvCxnSpPr>
        <p:spPr>
          <a:xfrm flipH="1">
            <a:off x="1275644" y="1822342"/>
            <a:ext cx="3804419" cy="10721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692" y="4420884"/>
            <a:ext cx="1260690" cy="8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直線コネクタ 45"/>
          <p:cNvCxnSpPr>
            <a:stCxn id="44" idx="2"/>
            <a:endCxn id="18" idx="3"/>
          </p:cNvCxnSpPr>
          <p:nvPr/>
        </p:nvCxnSpPr>
        <p:spPr>
          <a:xfrm flipH="1">
            <a:off x="3282432" y="3420652"/>
            <a:ext cx="1249060" cy="893819"/>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18" idx="3"/>
            <a:endCxn id="6" idx="1"/>
          </p:cNvCxnSpPr>
          <p:nvPr/>
        </p:nvCxnSpPr>
        <p:spPr>
          <a:xfrm flipV="1">
            <a:off x="3282432" y="4139064"/>
            <a:ext cx="1206284" cy="175407"/>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44" idx="2"/>
            <a:endCxn id="6" idx="1"/>
          </p:cNvCxnSpPr>
          <p:nvPr/>
        </p:nvCxnSpPr>
        <p:spPr>
          <a:xfrm flipH="1">
            <a:off x="4488716" y="3420652"/>
            <a:ext cx="42776" cy="71841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2593" y="4477664"/>
            <a:ext cx="949839" cy="86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3" name="直線コネクタ 82"/>
          <p:cNvCxnSpPr/>
          <p:nvPr/>
        </p:nvCxnSpPr>
        <p:spPr>
          <a:xfrm flipH="1">
            <a:off x="4533938" y="3548726"/>
            <a:ext cx="947192" cy="248557"/>
          </a:xfrm>
          <a:prstGeom prst="line">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57" name="グループ化 56"/>
          <p:cNvGrpSpPr/>
          <p:nvPr/>
        </p:nvGrpSpPr>
        <p:grpSpPr>
          <a:xfrm>
            <a:off x="119531" y="382564"/>
            <a:ext cx="2287302" cy="234038"/>
            <a:chOff x="82017" y="5933055"/>
            <a:chExt cx="2234038" cy="228586"/>
          </a:xfrm>
        </p:grpSpPr>
        <p:sp>
          <p:nvSpPr>
            <p:cNvPr id="59" name="正方形/長方形 58"/>
            <p:cNvSpPr/>
            <p:nvPr/>
          </p:nvSpPr>
          <p:spPr>
            <a:xfrm>
              <a:off x="82017" y="5949280"/>
              <a:ext cx="1044000" cy="201600"/>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819" b="1"/>
            </a:p>
          </p:txBody>
        </p:sp>
        <p:sp>
          <p:nvSpPr>
            <p:cNvPr id="60" name="テキスト ボックス 59"/>
            <p:cNvSpPr txBox="1"/>
            <p:nvPr/>
          </p:nvSpPr>
          <p:spPr>
            <a:xfrm>
              <a:off x="1092950" y="5933055"/>
              <a:ext cx="1223105" cy="228586"/>
            </a:xfrm>
            <a:prstGeom prst="rect">
              <a:avLst/>
            </a:prstGeom>
            <a:noFill/>
          </p:spPr>
          <p:txBody>
            <a:bodyPr wrap="none" rtlCol="0">
              <a:spAutoFit/>
            </a:bodyPr>
            <a:lstStyle/>
            <a:p>
              <a:r>
                <a:rPr lang="en-US" altLang="ja-JP" sz="921" b="1" dirty="0"/>
                <a:t>NOE-type MOU:</a:t>
              </a:r>
              <a:r>
                <a:rPr lang="ja-JP" altLang="en-US" sz="921" b="1" dirty="0"/>
                <a:t>　</a:t>
              </a:r>
              <a:r>
                <a:rPr lang="en-US" altLang="ja-JP" sz="921" b="1" dirty="0"/>
                <a:t>26</a:t>
              </a:r>
            </a:p>
          </p:txBody>
        </p:sp>
      </p:grpSp>
      <p:grpSp>
        <p:nvGrpSpPr>
          <p:cNvPr id="61" name="グループ化 60"/>
          <p:cNvGrpSpPr/>
          <p:nvPr/>
        </p:nvGrpSpPr>
        <p:grpSpPr>
          <a:xfrm>
            <a:off x="3051308" y="374706"/>
            <a:ext cx="3946076" cy="375744"/>
            <a:chOff x="82017" y="5927632"/>
            <a:chExt cx="3854181" cy="366991"/>
          </a:xfrm>
        </p:grpSpPr>
        <p:sp>
          <p:nvSpPr>
            <p:cNvPr id="62" name="正方形/長方形 61"/>
            <p:cNvSpPr/>
            <p:nvPr/>
          </p:nvSpPr>
          <p:spPr>
            <a:xfrm>
              <a:off x="82017" y="5949280"/>
              <a:ext cx="1044000" cy="201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819" b="1"/>
            </a:p>
          </p:txBody>
        </p:sp>
        <p:sp>
          <p:nvSpPr>
            <p:cNvPr id="63" name="テキスト ボックス 62"/>
            <p:cNvSpPr txBox="1"/>
            <p:nvPr/>
          </p:nvSpPr>
          <p:spPr>
            <a:xfrm>
              <a:off x="1111111" y="5927632"/>
              <a:ext cx="2825087" cy="366991"/>
            </a:xfrm>
            <a:prstGeom prst="rect">
              <a:avLst/>
            </a:prstGeom>
            <a:noFill/>
          </p:spPr>
          <p:txBody>
            <a:bodyPr wrap="square" rtlCol="0">
              <a:spAutoFit/>
            </a:bodyPr>
            <a:lstStyle/>
            <a:p>
              <a:pPr algn="l"/>
              <a:r>
                <a:rPr lang="en-US" altLang="ja-JP" sz="921" b="1" dirty="0"/>
                <a:t>General-type MOU: 18 (including LOI)</a:t>
              </a:r>
            </a:p>
            <a:p>
              <a:endParaRPr lang="en-US" altLang="ja-JP" sz="921" b="1" dirty="0"/>
            </a:p>
          </p:txBody>
        </p:sp>
      </p:grpSp>
      <p:sp>
        <p:nvSpPr>
          <p:cNvPr id="65" name="正方形/長方形 64"/>
          <p:cNvSpPr/>
          <p:nvPr/>
        </p:nvSpPr>
        <p:spPr>
          <a:xfrm>
            <a:off x="6892565" y="3257086"/>
            <a:ext cx="1550280" cy="313301"/>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20" b="1" dirty="0"/>
              <a:t>USA: Toyota </a:t>
            </a:r>
            <a:r>
              <a:rPr lang="en-US" altLang="ja-JP" sz="820" dirty="0"/>
              <a:t>Technological</a:t>
            </a:r>
            <a:r>
              <a:rPr lang="en-US" altLang="ja-JP" sz="820" b="1" dirty="0"/>
              <a:t> Institute at Chicago</a:t>
            </a:r>
            <a:r>
              <a:rPr lang="ja-JP" altLang="en-US" sz="820" b="1" dirty="0"/>
              <a:t>（</a:t>
            </a:r>
            <a:r>
              <a:rPr lang="en-US" altLang="ja-JP" sz="820" b="1" dirty="0"/>
              <a:t>TTIC</a:t>
            </a:r>
            <a:r>
              <a:rPr lang="ja-JP" altLang="en-US" sz="820" b="1" dirty="0"/>
              <a:t>）</a:t>
            </a:r>
          </a:p>
        </p:txBody>
      </p:sp>
      <p:sp>
        <p:nvSpPr>
          <p:cNvPr id="53" name="テキスト ボックス 52"/>
          <p:cNvSpPr txBox="1"/>
          <p:nvPr/>
        </p:nvSpPr>
        <p:spPr>
          <a:xfrm>
            <a:off x="5785999" y="3847306"/>
            <a:ext cx="1864758" cy="374841"/>
          </a:xfrm>
          <a:prstGeom prst="rect">
            <a:avLst/>
          </a:prstGeom>
          <a:noFill/>
          <a:ln>
            <a:noFill/>
          </a:ln>
        </p:spPr>
        <p:txBody>
          <a:bodyPr wrap="square" lIns="96896" tIns="48448" rIns="96896" bIns="48448" rtlCol="0">
            <a:spAutoFit/>
          </a:bodyPr>
          <a:lstStyle/>
          <a:p>
            <a:pPr algn="l"/>
            <a:r>
              <a:rPr lang="en-US" altLang="ja-JP" sz="900" b="1" i="1" dirty="0">
                <a:solidFill>
                  <a:srgbClr val="0070C0"/>
                </a:solidFill>
                <a:effectLst>
                  <a:outerShdw blurRad="38100" dist="38100" dir="2700000" algn="tl">
                    <a:srgbClr val="000000">
                      <a:alpha val="43137"/>
                    </a:srgbClr>
                  </a:outerShdw>
                </a:effectLst>
              </a:rPr>
              <a:t>ISM - ISI – ISSAS  Joint Conference</a:t>
            </a:r>
            <a:r>
              <a:rPr lang="ja-JP" altLang="en-US" sz="900" b="1" i="1" dirty="0">
                <a:solidFill>
                  <a:srgbClr val="0070C0"/>
                </a:solidFill>
                <a:effectLst>
                  <a:outerShdw blurRad="38100" dist="38100" dir="2700000" algn="tl">
                    <a:srgbClr val="000000">
                      <a:alpha val="43137"/>
                    </a:srgbClr>
                  </a:outerShdw>
                </a:effectLst>
              </a:rPr>
              <a:t> </a:t>
            </a:r>
            <a:r>
              <a:rPr lang="en-US" altLang="ja-JP" sz="900" b="1" i="1" dirty="0">
                <a:solidFill>
                  <a:srgbClr val="0070C0"/>
                </a:solidFill>
                <a:effectLst>
                  <a:outerShdw blurRad="38100" dist="38100" dir="2700000" algn="tl">
                    <a:srgbClr val="000000">
                      <a:alpha val="43137"/>
                    </a:srgbClr>
                  </a:outerShdw>
                </a:effectLst>
              </a:rPr>
              <a:t>is held every year</a:t>
            </a:r>
            <a:endParaRPr lang="ja-JP" altLang="en-US" sz="900" b="1" i="1" dirty="0">
              <a:solidFill>
                <a:srgbClr val="0070C0"/>
              </a:solidFill>
              <a:effectLst>
                <a:outerShdw blurRad="38100" dist="38100" dir="2700000" algn="tl">
                  <a:srgbClr val="000000">
                    <a:alpha val="43137"/>
                  </a:srgbClr>
                </a:outerShdw>
              </a:effectLst>
            </a:endParaRPr>
          </a:p>
        </p:txBody>
      </p:sp>
      <p:sp>
        <p:nvSpPr>
          <p:cNvPr id="55" name="正方形/長方形 54"/>
          <p:cNvSpPr/>
          <p:nvPr/>
        </p:nvSpPr>
        <p:spPr>
          <a:xfrm>
            <a:off x="4849582" y="2130146"/>
            <a:ext cx="921560" cy="389405"/>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Korea; Korean Statistical Society</a:t>
            </a:r>
            <a:endParaRPr lang="ja-JP" altLang="en-US" sz="819" b="1" dirty="0"/>
          </a:p>
        </p:txBody>
      </p:sp>
      <p:cxnSp>
        <p:nvCxnSpPr>
          <p:cNvPr id="56" name="直線矢印コネクタ 55"/>
          <p:cNvCxnSpPr>
            <a:stCxn id="55" idx="1"/>
          </p:cNvCxnSpPr>
          <p:nvPr/>
        </p:nvCxnSpPr>
        <p:spPr>
          <a:xfrm flipH="1">
            <a:off x="4159452" y="2324849"/>
            <a:ext cx="690130" cy="1020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4417816" y="5887020"/>
            <a:ext cx="1266500" cy="642991"/>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Australia;</a:t>
            </a:r>
            <a:r>
              <a:rPr lang="de-DE" altLang="ja-JP" sz="800" b="1" dirty="0"/>
              <a:t> Schweizerische</a:t>
            </a:r>
            <a:endParaRPr lang="en-US" altLang="ja-JP" sz="819" b="1" dirty="0"/>
          </a:p>
          <a:p>
            <a:pPr algn="ctr"/>
            <a:r>
              <a:rPr lang="en-US" altLang="ja-JP" sz="819" b="1" dirty="0"/>
              <a:t>Mathematical</a:t>
            </a:r>
            <a:r>
              <a:rPr lang="ja-JP" altLang="en-US" sz="819" b="1" dirty="0"/>
              <a:t> </a:t>
            </a:r>
            <a:r>
              <a:rPr lang="en-US" altLang="ja-JP" sz="819" b="1" dirty="0"/>
              <a:t>Science</a:t>
            </a:r>
            <a:r>
              <a:rPr lang="ja-JP" altLang="en-US" sz="819" b="1" dirty="0"/>
              <a:t> </a:t>
            </a:r>
            <a:r>
              <a:rPr lang="en-US" altLang="ja-JP" sz="819" b="1" dirty="0"/>
              <a:t>Institute,</a:t>
            </a:r>
            <a:r>
              <a:rPr lang="ja-JP" altLang="en-US" sz="819" b="1" dirty="0"/>
              <a:t> </a:t>
            </a:r>
            <a:r>
              <a:rPr lang="en-US" altLang="ja-JP" sz="819" b="1" dirty="0"/>
              <a:t>Australian</a:t>
            </a:r>
            <a:r>
              <a:rPr lang="ja-JP" altLang="en-US" sz="819" b="1" dirty="0"/>
              <a:t> </a:t>
            </a:r>
            <a:r>
              <a:rPr lang="en-US" altLang="ja-JP" sz="819" b="1" dirty="0"/>
              <a:t>National</a:t>
            </a:r>
            <a:r>
              <a:rPr lang="ja-JP" altLang="en-US" sz="819" b="1" dirty="0"/>
              <a:t> </a:t>
            </a:r>
            <a:r>
              <a:rPr lang="en-US" altLang="ja-JP" sz="819" b="1" dirty="0"/>
              <a:t>University</a:t>
            </a:r>
            <a:endParaRPr lang="ja-JP" altLang="en-US" sz="819" b="1" dirty="0"/>
          </a:p>
        </p:txBody>
      </p:sp>
      <p:cxnSp>
        <p:nvCxnSpPr>
          <p:cNvPr id="67" name="直線矢印コネクタ 66"/>
          <p:cNvCxnSpPr/>
          <p:nvPr/>
        </p:nvCxnSpPr>
        <p:spPr>
          <a:xfrm flipH="1" flipV="1">
            <a:off x="4669180" y="5359442"/>
            <a:ext cx="264624" cy="54413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90338" y="4934384"/>
            <a:ext cx="1202044" cy="203760"/>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France; IRCICA</a:t>
            </a:r>
            <a:endParaRPr lang="ja-JP" altLang="en-US" sz="819" b="1" dirty="0"/>
          </a:p>
        </p:txBody>
      </p:sp>
      <p:sp>
        <p:nvSpPr>
          <p:cNvPr id="68" name="正方形/長方形 67"/>
          <p:cNvSpPr/>
          <p:nvPr/>
        </p:nvSpPr>
        <p:spPr>
          <a:xfrm>
            <a:off x="223653" y="5320517"/>
            <a:ext cx="1202044" cy="267164"/>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 France; BLAISE PASCAL UNIVERSITY</a:t>
            </a:r>
            <a:endParaRPr lang="ja-JP" altLang="en-US" sz="819" b="1" dirty="0"/>
          </a:p>
        </p:txBody>
      </p:sp>
      <p:sp>
        <p:nvSpPr>
          <p:cNvPr id="69" name="正方形/長方形 68"/>
          <p:cNvSpPr/>
          <p:nvPr/>
        </p:nvSpPr>
        <p:spPr>
          <a:xfrm>
            <a:off x="1609471" y="5932885"/>
            <a:ext cx="1484319" cy="339576"/>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 </a:t>
            </a:r>
            <a:r>
              <a:rPr lang="de-DE" altLang="ja-JP" sz="900" b="1" dirty="0"/>
              <a:t>Schweizerische</a:t>
            </a:r>
            <a:r>
              <a:rPr lang="en-US" altLang="ja-JP" sz="900" b="1" dirty="0"/>
              <a:t>;</a:t>
            </a:r>
          </a:p>
          <a:p>
            <a:pPr algn="ctr"/>
            <a:r>
              <a:rPr lang="en-US" altLang="ja-JP" sz="819" b="1" dirty="0" err="1"/>
              <a:t>RiskLab</a:t>
            </a:r>
            <a:r>
              <a:rPr lang="en-US" altLang="ja-JP" sz="819" b="1" dirty="0"/>
              <a:t> ETH Zurich</a:t>
            </a:r>
            <a:endParaRPr lang="ja-JP" altLang="en-US" sz="819" b="1" dirty="0"/>
          </a:p>
        </p:txBody>
      </p:sp>
      <p:sp>
        <p:nvSpPr>
          <p:cNvPr id="71" name="正方形/長方形 70"/>
          <p:cNvSpPr/>
          <p:nvPr/>
        </p:nvSpPr>
        <p:spPr>
          <a:xfrm>
            <a:off x="1605996" y="5587681"/>
            <a:ext cx="1004201" cy="217620"/>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 France; </a:t>
            </a:r>
            <a:r>
              <a:rPr lang="en-US" altLang="ja-JP" sz="819" b="1" dirty="0" err="1"/>
              <a:t>CRIStAL</a:t>
            </a:r>
            <a:endParaRPr lang="ja-JP" altLang="en-US" sz="819" b="1" dirty="0"/>
          </a:p>
        </p:txBody>
      </p:sp>
      <p:sp>
        <p:nvSpPr>
          <p:cNvPr id="72" name="正方形/長方形 71"/>
          <p:cNvSpPr/>
          <p:nvPr/>
        </p:nvSpPr>
        <p:spPr>
          <a:xfrm>
            <a:off x="17909" y="1622785"/>
            <a:ext cx="892770" cy="560952"/>
          </a:xfrm>
          <a:prstGeom prst="rect">
            <a:avLst/>
          </a:prstGeom>
          <a:gradFill>
            <a:gsLst>
              <a:gs pos="0">
                <a:srgbClr val="7030A0"/>
              </a:gs>
              <a:gs pos="80000">
                <a:schemeClr val="accent4">
                  <a:lumMod val="75000"/>
                </a:schemeClr>
              </a:gs>
              <a:gs pos="100000">
                <a:schemeClr val="accent4">
                  <a:lumMod val="60000"/>
                  <a:lumOff val="40000"/>
                </a:schemeClr>
              </a:gs>
            </a:gsLst>
          </a:gradFill>
          <a:ln w="12700" cmpd="sng">
            <a:noFill/>
            <a:prstDash val="sys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err="1"/>
              <a:t>UK;Big</a:t>
            </a:r>
            <a:r>
              <a:rPr lang="ja-JP" altLang="en-US" sz="819" b="1" dirty="0"/>
              <a:t> </a:t>
            </a:r>
            <a:r>
              <a:rPr lang="en-US" altLang="ja-JP" sz="819" b="1" dirty="0"/>
              <a:t>Data</a:t>
            </a:r>
            <a:r>
              <a:rPr lang="ja-JP" altLang="en-US" sz="819" b="1" dirty="0"/>
              <a:t> </a:t>
            </a:r>
            <a:r>
              <a:rPr lang="en-US" altLang="ja-JP" sz="819" b="1" dirty="0" err="1"/>
              <a:t>Institue</a:t>
            </a:r>
            <a:r>
              <a:rPr lang="en-US" altLang="ja-JP" sz="819" b="1" dirty="0"/>
              <a:t>,</a:t>
            </a:r>
            <a:r>
              <a:rPr lang="ja-JP" altLang="en-US" sz="819" b="1" dirty="0"/>
              <a:t>　</a:t>
            </a:r>
            <a:r>
              <a:rPr lang="en-US" altLang="ja-JP" sz="819" b="1" dirty="0"/>
              <a:t>University</a:t>
            </a:r>
            <a:r>
              <a:rPr lang="ja-JP" altLang="en-US" sz="819" b="1" dirty="0"/>
              <a:t> </a:t>
            </a:r>
            <a:r>
              <a:rPr lang="en-US" altLang="ja-JP" sz="819" b="1" dirty="0"/>
              <a:t>College</a:t>
            </a:r>
            <a:r>
              <a:rPr lang="ja-JP" altLang="en-US" sz="819" b="1" dirty="0"/>
              <a:t> </a:t>
            </a:r>
            <a:r>
              <a:rPr lang="en-US" altLang="ja-JP" sz="819" b="1" dirty="0"/>
              <a:t>London</a:t>
            </a:r>
            <a:endParaRPr lang="ja-JP" altLang="en-US" sz="819" b="1" dirty="0"/>
          </a:p>
        </p:txBody>
      </p:sp>
      <p:cxnSp>
        <p:nvCxnSpPr>
          <p:cNvPr id="73" name="直線矢印コネクタ 72"/>
          <p:cNvCxnSpPr/>
          <p:nvPr/>
        </p:nvCxnSpPr>
        <p:spPr>
          <a:xfrm flipH="1" flipV="1">
            <a:off x="1503918" y="3008119"/>
            <a:ext cx="174133" cy="124893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V="1">
            <a:off x="178208" y="2964058"/>
            <a:ext cx="855468" cy="19814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68" idx="3"/>
          </p:cNvCxnSpPr>
          <p:nvPr/>
        </p:nvCxnSpPr>
        <p:spPr>
          <a:xfrm flipH="1" flipV="1">
            <a:off x="1095459" y="2973794"/>
            <a:ext cx="330238" cy="24803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a:stCxn id="71" idx="0"/>
          </p:cNvCxnSpPr>
          <p:nvPr/>
        </p:nvCxnSpPr>
        <p:spPr>
          <a:xfrm flipH="1" flipV="1">
            <a:off x="1109151" y="2891495"/>
            <a:ext cx="998946" cy="269618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flipV="1">
            <a:off x="1194176" y="3008120"/>
            <a:ext cx="1789011" cy="292476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3507577" y="5231526"/>
            <a:ext cx="1190852" cy="547556"/>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20" b="1" dirty="0"/>
              <a:t>Cambodia</a:t>
            </a:r>
            <a:r>
              <a:rPr lang="en-US" altLang="ja-JP" sz="819" b="1" dirty="0"/>
              <a:t>: The </a:t>
            </a:r>
            <a:r>
              <a:rPr lang="en-US" altLang="ja-JP" sz="820" b="1" dirty="0"/>
              <a:t>Institute of Forest and Wildlife Research and Development of F.A.</a:t>
            </a:r>
            <a:endParaRPr lang="ja-JP" altLang="en-US" sz="820" b="1" dirty="0"/>
          </a:p>
        </p:txBody>
      </p:sp>
      <p:cxnSp>
        <p:nvCxnSpPr>
          <p:cNvPr id="76" name="直線矢印コネクタ 75"/>
          <p:cNvCxnSpPr>
            <a:stCxn id="74" idx="0"/>
          </p:cNvCxnSpPr>
          <p:nvPr/>
        </p:nvCxnSpPr>
        <p:spPr>
          <a:xfrm flipH="1" flipV="1">
            <a:off x="3615537" y="4050665"/>
            <a:ext cx="487466" cy="118086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3089939" y="3229610"/>
            <a:ext cx="67164" cy="39550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1883832" y="2770965"/>
            <a:ext cx="1261903" cy="413244"/>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20" b="1" dirty="0"/>
              <a:t>Nepal;</a:t>
            </a:r>
            <a:r>
              <a:rPr lang="ja-JP" altLang="en-US" sz="820" b="1" dirty="0"/>
              <a:t>　</a:t>
            </a:r>
            <a:r>
              <a:rPr lang="en-US" altLang="ja-JP" sz="820" dirty="0"/>
              <a:t>Institute of Forestry, </a:t>
            </a:r>
            <a:r>
              <a:rPr lang="en-US" altLang="ja-JP" sz="820" dirty="0" err="1"/>
              <a:t>Pokhara</a:t>
            </a:r>
            <a:r>
              <a:rPr lang="en-US" altLang="ja-JP" sz="820" dirty="0"/>
              <a:t> of </a:t>
            </a:r>
            <a:r>
              <a:rPr lang="en-US" altLang="ja-JP" sz="820" dirty="0" err="1"/>
              <a:t>Tribhuvan</a:t>
            </a:r>
            <a:r>
              <a:rPr lang="en-US" altLang="ja-JP" sz="820" dirty="0"/>
              <a:t> University</a:t>
            </a:r>
            <a:endParaRPr lang="ja-JP" altLang="en-US" sz="820" b="1" dirty="0"/>
          </a:p>
        </p:txBody>
      </p:sp>
      <p:sp>
        <p:nvSpPr>
          <p:cNvPr id="79" name="正方形/長方形 78"/>
          <p:cNvSpPr/>
          <p:nvPr/>
        </p:nvSpPr>
        <p:spPr>
          <a:xfrm>
            <a:off x="448546" y="5902203"/>
            <a:ext cx="892770" cy="292217"/>
          </a:xfrm>
          <a:prstGeom prst="rect">
            <a:avLst/>
          </a:prstGeom>
          <a:gradFill>
            <a:gsLst>
              <a:gs pos="0">
                <a:srgbClr val="7030A0"/>
              </a:gs>
              <a:gs pos="80000">
                <a:schemeClr val="accent4">
                  <a:lumMod val="75000"/>
                </a:schemeClr>
              </a:gs>
              <a:gs pos="100000">
                <a:schemeClr val="accent4">
                  <a:lumMod val="60000"/>
                  <a:lumOff val="40000"/>
                </a:schemeClr>
              </a:gs>
            </a:gsLst>
          </a:gradFill>
          <a:ln w="12700" cmpd="sng">
            <a:noFill/>
            <a:prstDash val="sys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UK;</a:t>
            </a:r>
            <a:r>
              <a:rPr lang="ja-JP" altLang="en-US" sz="819" b="1" dirty="0"/>
              <a:t> </a:t>
            </a:r>
            <a:r>
              <a:rPr lang="en-US" altLang="ja-JP" sz="819" b="1" dirty="0"/>
              <a:t>Oxford</a:t>
            </a:r>
            <a:r>
              <a:rPr lang="ja-JP" altLang="en-US" sz="819" b="1" dirty="0"/>
              <a:t> </a:t>
            </a:r>
            <a:r>
              <a:rPr lang="en-US" altLang="ja-JP" sz="819" b="1" dirty="0"/>
              <a:t>University</a:t>
            </a:r>
            <a:endParaRPr lang="ja-JP" altLang="en-US" sz="819" b="1" dirty="0"/>
          </a:p>
        </p:txBody>
      </p:sp>
      <p:cxnSp>
        <p:nvCxnSpPr>
          <p:cNvPr id="80" name="直線矢印コネクタ 79"/>
          <p:cNvCxnSpPr/>
          <p:nvPr/>
        </p:nvCxnSpPr>
        <p:spPr>
          <a:xfrm flipV="1">
            <a:off x="912697" y="2725249"/>
            <a:ext cx="42533" cy="31581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a:off x="6152396" y="4869135"/>
            <a:ext cx="1066313" cy="490307"/>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Vietnam:</a:t>
            </a:r>
          </a:p>
          <a:p>
            <a:pPr algn="ctr"/>
            <a:r>
              <a:rPr lang="en-US" altLang="ja-JP" sz="819" b="1" dirty="0"/>
              <a:t>Forest Inventory and Planning Institute.</a:t>
            </a:r>
            <a:endParaRPr lang="ja-JP" altLang="en-US" sz="819" b="1" dirty="0"/>
          </a:p>
        </p:txBody>
      </p:sp>
      <p:cxnSp>
        <p:nvCxnSpPr>
          <p:cNvPr id="84" name="直線矢印コネクタ 83"/>
          <p:cNvCxnSpPr>
            <a:stCxn id="82" idx="1"/>
          </p:cNvCxnSpPr>
          <p:nvPr/>
        </p:nvCxnSpPr>
        <p:spPr>
          <a:xfrm flipH="1" flipV="1">
            <a:off x="3707456" y="3987103"/>
            <a:ext cx="2444940" cy="112718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86" name="図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5410" y="3256530"/>
            <a:ext cx="915231" cy="610154"/>
          </a:xfrm>
          <a:prstGeom prst="roundRect">
            <a:avLst>
              <a:gd name="adj" fmla="val 8594"/>
            </a:avLst>
          </a:prstGeom>
          <a:solidFill>
            <a:srgbClr val="FFFFFF">
              <a:shade val="85000"/>
            </a:srgbClr>
          </a:solidFill>
          <a:ln w="15875">
            <a:solidFill>
              <a:srgbClr val="00B0F0"/>
            </a:solidFill>
          </a:ln>
          <a:effectLst>
            <a:reflection blurRad="12700" stA="38000" endPos="28000" dist="5000" dir="5400000" sy="-100000" algn="bl" rotWithShape="0"/>
          </a:effectLst>
        </p:spPr>
      </p:pic>
      <p:sp>
        <p:nvSpPr>
          <p:cNvPr id="87" name="正方形/長方形 86"/>
          <p:cNvSpPr/>
          <p:nvPr/>
        </p:nvSpPr>
        <p:spPr>
          <a:xfrm>
            <a:off x="6741279" y="679308"/>
            <a:ext cx="981486" cy="356555"/>
          </a:xfrm>
          <a:prstGeom prst="rect">
            <a:avLst/>
          </a:prstGeom>
          <a:ln w="50800">
            <a:solidFill>
              <a:schemeClr val="tx1"/>
            </a:solidFill>
            <a:prstDash val="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900" b="1" dirty="0"/>
              <a:t>GERMANY</a:t>
            </a:r>
            <a:r>
              <a:rPr lang="ja-JP" altLang="en-US" sz="900" b="1" dirty="0"/>
              <a:t>；ＺＩＢ</a:t>
            </a:r>
          </a:p>
        </p:txBody>
      </p:sp>
      <p:cxnSp>
        <p:nvCxnSpPr>
          <p:cNvPr id="88" name="直線矢印コネクタ 87"/>
          <p:cNvCxnSpPr>
            <a:stCxn id="87" idx="1"/>
          </p:cNvCxnSpPr>
          <p:nvPr/>
        </p:nvCxnSpPr>
        <p:spPr>
          <a:xfrm flipH="1">
            <a:off x="1304117" y="857586"/>
            <a:ext cx="5437162" cy="189132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752765" y="1258716"/>
            <a:ext cx="1912669" cy="386732"/>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GERMANY</a:t>
            </a:r>
            <a:r>
              <a:rPr lang="ja-JP" altLang="en-US" sz="819" b="1" dirty="0"/>
              <a:t> ；</a:t>
            </a:r>
            <a:r>
              <a:rPr lang="en-US" altLang="ja-JP" sz="819" b="1" dirty="0"/>
              <a:t> Department of Empirical Inference, Max Planck Institute for Biological Cybernetics</a:t>
            </a:r>
            <a:endParaRPr lang="ja-JP" altLang="en-US" sz="819" b="1" dirty="0"/>
          </a:p>
        </p:txBody>
      </p:sp>
      <p:sp>
        <p:nvSpPr>
          <p:cNvPr id="21" name="正方形/長方形 20"/>
          <p:cNvSpPr/>
          <p:nvPr/>
        </p:nvSpPr>
        <p:spPr>
          <a:xfrm>
            <a:off x="352589" y="6272461"/>
            <a:ext cx="1073107" cy="348866"/>
          </a:xfrm>
          <a:prstGeom prst="rect">
            <a:avLst/>
          </a:prstGeom>
          <a:gradFill>
            <a:gsLst>
              <a:gs pos="0">
                <a:srgbClr val="7030A0"/>
              </a:gs>
              <a:gs pos="80000">
                <a:schemeClr val="accent4">
                  <a:lumMod val="75000"/>
                </a:schemeClr>
              </a:gs>
              <a:gs pos="100000">
                <a:schemeClr val="accent4">
                  <a:lumMod val="60000"/>
                  <a:lumOff val="40000"/>
                </a:schemeClr>
              </a:gs>
            </a:gsLst>
          </a:gradFill>
          <a:ln w="12700" cmpd="sng">
            <a:noFill/>
            <a:prstDash val="sys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solidFill>
                  <a:schemeClr val="lt1"/>
                </a:solidFill>
                <a:latin typeface="+mn-lt"/>
                <a:ea typeface="+mn-ea"/>
              </a:rPr>
              <a:t>Portugal;</a:t>
            </a:r>
          </a:p>
          <a:p>
            <a:pPr algn="ctr"/>
            <a:r>
              <a:rPr lang="en-US" altLang="ja-JP" sz="819" b="1" dirty="0">
                <a:solidFill>
                  <a:schemeClr val="lt1"/>
                </a:solidFill>
                <a:latin typeface="+mn-lt"/>
                <a:ea typeface="+mn-ea"/>
              </a:rPr>
              <a:t>University</a:t>
            </a:r>
            <a:r>
              <a:rPr lang="ja-JP" altLang="en-US" sz="819" b="1" dirty="0">
                <a:solidFill>
                  <a:schemeClr val="lt1"/>
                </a:solidFill>
                <a:latin typeface="+mn-lt"/>
                <a:ea typeface="+mn-ea"/>
              </a:rPr>
              <a:t> </a:t>
            </a:r>
            <a:r>
              <a:rPr lang="en-US" altLang="ja-JP" sz="819" b="1" dirty="0">
                <a:solidFill>
                  <a:schemeClr val="lt1"/>
                </a:solidFill>
                <a:latin typeface="+mn-lt"/>
                <a:ea typeface="+mn-ea"/>
              </a:rPr>
              <a:t>of</a:t>
            </a:r>
            <a:r>
              <a:rPr lang="ja-JP" altLang="en-US" sz="819" b="1" dirty="0">
                <a:solidFill>
                  <a:schemeClr val="lt1"/>
                </a:solidFill>
                <a:latin typeface="+mn-lt"/>
                <a:ea typeface="+mn-ea"/>
              </a:rPr>
              <a:t> </a:t>
            </a:r>
            <a:r>
              <a:rPr lang="en-US" altLang="ja-JP" sz="819" b="1" dirty="0">
                <a:solidFill>
                  <a:schemeClr val="lt1"/>
                </a:solidFill>
                <a:latin typeface="+mn-lt"/>
                <a:ea typeface="+mn-ea"/>
              </a:rPr>
              <a:t>Port</a:t>
            </a:r>
            <a:endParaRPr lang="ja-JP" altLang="en-US" sz="819" b="1" dirty="0">
              <a:solidFill>
                <a:schemeClr val="lt1"/>
              </a:solidFill>
              <a:latin typeface="+mn-lt"/>
              <a:ea typeface="+mn-ea"/>
            </a:endParaRPr>
          </a:p>
        </p:txBody>
      </p:sp>
      <p:cxnSp>
        <p:nvCxnSpPr>
          <p:cNvPr id="89" name="直線矢印コネクタ 88"/>
          <p:cNvCxnSpPr/>
          <p:nvPr/>
        </p:nvCxnSpPr>
        <p:spPr>
          <a:xfrm flipV="1">
            <a:off x="755610" y="3176162"/>
            <a:ext cx="41700" cy="309629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6152396" y="4219973"/>
            <a:ext cx="850289" cy="370644"/>
          </a:xfrm>
          <a:prstGeom prst="rect">
            <a:avLst/>
          </a:prstGeom>
          <a:ln>
            <a:noFill/>
            <a:prstDash val="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20" b="1" dirty="0"/>
              <a:t>Laos:</a:t>
            </a:r>
          </a:p>
          <a:p>
            <a:pPr algn="ctr"/>
            <a:r>
              <a:rPr lang="en-US" altLang="ja-JP" sz="820" b="1" dirty="0"/>
              <a:t>National Univ.</a:t>
            </a:r>
            <a:r>
              <a:rPr lang="ja-JP" altLang="en-US" sz="820" b="1" dirty="0"/>
              <a:t> </a:t>
            </a:r>
            <a:r>
              <a:rPr lang="en-US" altLang="ja-JP" sz="820" b="1" dirty="0"/>
              <a:t>of Laos</a:t>
            </a:r>
            <a:endParaRPr lang="ja-JP" altLang="en-US" sz="820" b="1" dirty="0"/>
          </a:p>
        </p:txBody>
      </p:sp>
      <p:cxnSp>
        <p:nvCxnSpPr>
          <p:cNvPr id="91" name="直線矢印コネクタ 90"/>
          <p:cNvCxnSpPr/>
          <p:nvPr/>
        </p:nvCxnSpPr>
        <p:spPr>
          <a:xfrm flipH="1" flipV="1">
            <a:off x="3498788" y="3779859"/>
            <a:ext cx="2653608" cy="5244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6961577" y="2569804"/>
            <a:ext cx="1499072" cy="279795"/>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solidFill>
                  <a:schemeClr val="lt1"/>
                </a:solidFill>
                <a:latin typeface="+mn-lt"/>
                <a:ea typeface="+mn-ea"/>
              </a:rPr>
              <a:t>USA</a:t>
            </a:r>
            <a:r>
              <a:rPr lang="ja-JP" altLang="en-US" sz="819" b="1" dirty="0">
                <a:solidFill>
                  <a:schemeClr val="lt1"/>
                </a:solidFill>
                <a:latin typeface="+mn-lt"/>
                <a:ea typeface="+mn-ea"/>
              </a:rPr>
              <a:t>：</a:t>
            </a:r>
            <a:r>
              <a:rPr lang="en-US" altLang="ja-JP" sz="819" b="1" dirty="0">
                <a:solidFill>
                  <a:schemeClr val="lt1"/>
                </a:solidFill>
                <a:latin typeface="+mn-lt"/>
                <a:ea typeface="+mn-ea"/>
              </a:rPr>
              <a:t>San</a:t>
            </a:r>
            <a:r>
              <a:rPr lang="ja-JP" altLang="en-US" sz="819" b="1" dirty="0">
                <a:solidFill>
                  <a:schemeClr val="lt1"/>
                </a:solidFill>
                <a:latin typeface="+mn-lt"/>
                <a:ea typeface="+mn-ea"/>
              </a:rPr>
              <a:t> </a:t>
            </a:r>
            <a:r>
              <a:rPr lang="en-US" altLang="ja-JP" sz="819" b="1" dirty="0">
                <a:solidFill>
                  <a:schemeClr val="lt1"/>
                </a:solidFill>
                <a:latin typeface="+mn-lt"/>
                <a:ea typeface="+mn-ea"/>
              </a:rPr>
              <a:t>Jose</a:t>
            </a:r>
            <a:r>
              <a:rPr lang="ja-JP" altLang="en-US" sz="819" b="1" dirty="0">
                <a:solidFill>
                  <a:schemeClr val="lt1"/>
                </a:solidFill>
                <a:latin typeface="+mn-lt"/>
                <a:ea typeface="+mn-ea"/>
              </a:rPr>
              <a:t> </a:t>
            </a:r>
            <a:r>
              <a:rPr lang="en-US" altLang="ja-JP" sz="819" b="1" dirty="0">
                <a:solidFill>
                  <a:schemeClr val="lt1"/>
                </a:solidFill>
                <a:latin typeface="+mn-lt"/>
                <a:ea typeface="+mn-ea"/>
              </a:rPr>
              <a:t>State</a:t>
            </a:r>
            <a:r>
              <a:rPr lang="ja-JP" altLang="en-US" sz="819" b="1" dirty="0">
                <a:solidFill>
                  <a:schemeClr val="lt1"/>
                </a:solidFill>
                <a:latin typeface="+mn-lt"/>
                <a:ea typeface="+mn-ea"/>
              </a:rPr>
              <a:t> </a:t>
            </a:r>
            <a:r>
              <a:rPr lang="en-US" altLang="ja-JP" sz="819" b="1" dirty="0">
                <a:solidFill>
                  <a:schemeClr val="lt1"/>
                </a:solidFill>
                <a:latin typeface="+mn-lt"/>
                <a:ea typeface="+mn-ea"/>
              </a:rPr>
              <a:t>University</a:t>
            </a:r>
            <a:endParaRPr lang="ja-JP" altLang="en-US" sz="819" b="1" dirty="0">
              <a:solidFill>
                <a:schemeClr val="lt1"/>
              </a:solidFill>
              <a:latin typeface="+mn-lt"/>
              <a:ea typeface="+mn-ea"/>
            </a:endParaRPr>
          </a:p>
        </p:txBody>
      </p:sp>
      <p:sp>
        <p:nvSpPr>
          <p:cNvPr id="92" name="正方形/長方形 91"/>
          <p:cNvSpPr/>
          <p:nvPr/>
        </p:nvSpPr>
        <p:spPr>
          <a:xfrm>
            <a:off x="3164945" y="2899502"/>
            <a:ext cx="1202599" cy="486529"/>
          </a:xfrm>
          <a:prstGeom prst="rect">
            <a:avLst/>
          </a:prstGeom>
        </p:spPr>
        <p:style>
          <a:lnRef idx="0">
            <a:schemeClr val="accent4"/>
          </a:lnRef>
          <a:fillRef idx="3">
            <a:schemeClr val="accent4"/>
          </a:fillRef>
          <a:effectRef idx="3">
            <a:schemeClr val="accent4"/>
          </a:effectRef>
          <a:fontRef idx="minor">
            <a:schemeClr val="lt1"/>
          </a:fontRef>
        </p:style>
        <p:txBody>
          <a:bodyPr lIns="93604" tIns="46802" rIns="93604" bIns="46802" rtlCol="0" anchor="ctr"/>
          <a:lstStyle/>
          <a:p>
            <a:pPr algn="ctr"/>
            <a:r>
              <a:rPr lang="en-US" altLang="ja-JP" sz="819" b="1" dirty="0"/>
              <a:t>CHINA</a:t>
            </a:r>
            <a:r>
              <a:rPr lang="ja-JP" altLang="en-US" sz="819" b="1" dirty="0"/>
              <a:t>；</a:t>
            </a:r>
            <a:r>
              <a:rPr lang="en-US" altLang="ja-JP" sz="819" b="1" dirty="0"/>
              <a:t>Inst.</a:t>
            </a:r>
            <a:r>
              <a:rPr lang="ja-JP" altLang="en-US" sz="819" b="1" dirty="0"/>
              <a:t>　</a:t>
            </a:r>
            <a:r>
              <a:rPr lang="en-US" altLang="ja-JP" sz="819" b="1" dirty="0"/>
              <a:t>of Geophysics,</a:t>
            </a:r>
            <a:r>
              <a:rPr lang="ja-JP" altLang="en-US" sz="819" b="1" dirty="0"/>
              <a:t>　</a:t>
            </a:r>
            <a:r>
              <a:rPr lang="en-US" altLang="ja-JP" sz="819" b="1" dirty="0"/>
              <a:t>China Earthquake</a:t>
            </a:r>
            <a:r>
              <a:rPr lang="ja-JP" altLang="en-US" sz="819" b="1" dirty="0"/>
              <a:t>　</a:t>
            </a:r>
            <a:r>
              <a:rPr lang="en-US" altLang="ja-JP" sz="819" b="1" dirty="0"/>
              <a:t>Admin.</a:t>
            </a:r>
          </a:p>
        </p:txBody>
      </p:sp>
      <p:sp>
        <p:nvSpPr>
          <p:cNvPr id="44" name="テキスト ボックス 43"/>
          <p:cNvSpPr txBox="1"/>
          <p:nvPr/>
        </p:nvSpPr>
        <p:spPr>
          <a:xfrm>
            <a:off x="4292546" y="3148751"/>
            <a:ext cx="477892" cy="271901"/>
          </a:xfrm>
          <a:prstGeom prst="rect">
            <a:avLst/>
          </a:prstGeom>
        </p:spPr>
        <p:style>
          <a:lnRef idx="0">
            <a:schemeClr val="accent5"/>
          </a:lnRef>
          <a:fillRef idx="3">
            <a:schemeClr val="accent5"/>
          </a:fillRef>
          <a:effectRef idx="3">
            <a:schemeClr val="accent5"/>
          </a:effectRef>
          <a:fontRef idx="minor">
            <a:schemeClr val="lt1"/>
          </a:fontRef>
        </p:style>
        <p:txBody>
          <a:bodyPr wrap="none" lIns="93604" tIns="46802" rIns="93604" bIns="46802" rtlCol="0">
            <a:spAutoFit/>
          </a:bodyPr>
          <a:lstStyle/>
          <a:p>
            <a:r>
              <a:rPr lang="ja-JP" altLang="en-US" sz="1126" b="1" dirty="0">
                <a:effectLst>
                  <a:outerShdw blurRad="38100" dist="38100" dir="2700000" algn="tl">
                    <a:srgbClr val="000000">
                      <a:alpha val="43137"/>
                    </a:srgbClr>
                  </a:outerShdw>
                </a:effectLst>
              </a:rPr>
              <a:t>ＩＳＭ</a:t>
            </a:r>
          </a:p>
        </p:txBody>
      </p:sp>
      <p:sp>
        <p:nvSpPr>
          <p:cNvPr id="94" name="正方形/長方形 93"/>
          <p:cNvSpPr/>
          <p:nvPr/>
        </p:nvSpPr>
        <p:spPr>
          <a:xfrm>
            <a:off x="3322360" y="5855508"/>
            <a:ext cx="860810" cy="520229"/>
          </a:xfrm>
          <a:prstGeom prst="rect">
            <a:avLst/>
          </a:prstGeom>
          <a:ln w="57150">
            <a:noFill/>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1000" b="1" dirty="0"/>
              <a:t>Malaysia</a:t>
            </a:r>
            <a:r>
              <a:rPr lang="ja-JP" altLang="en-US" sz="1000" b="1" dirty="0"/>
              <a:t>；</a:t>
            </a:r>
            <a:endParaRPr lang="en-US" altLang="ja-JP" sz="1000" b="1" dirty="0"/>
          </a:p>
          <a:p>
            <a:pPr algn="ctr"/>
            <a:r>
              <a:rPr lang="en-US" altLang="ja-JP" sz="1000" b="1" dirty="0"/>
              <a:t>University of Malaya</a:t>
            </a:r>
            <a:endParaRPr lang="ja-JP" altLang="en-US" sz="1000" b="1" dirty="0"/>
          </a:p>
        </p:txBody>
      </p:sp>
      <p:pic>
        <p:nvPicPr>
          <p:cNvPr id="95" name="図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4262" y="6396270"/>
            <a:ext cx="791973" cy="593980"/>
          </a:xfrm>
          <a:prstGeom prst="rect">
            <a:avLst/>
          </a:prstGeom>
          <a:ln>
            <a:noFill/>
          </a:ln>
          <a:effectLst>
            <a:outerShdw blurRad="292100" dist="139700" dir="2700000" algn="tl" rotWithShape="0">
              <a:srgbClr val="333333">
                <a:alpha val="65000"/>
              </a:srgbClr>
            </a:outerShdw>
          </a:effectLst>
        </p:spPr>
      </p:pic>
      <p:pic>
        <p:nvPicPr>
          <p:cNvPr id="97" name="図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6842" y="6401199"/>
            <a:ext cx="777925" cy="584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 name="正方形/長方形 95"/>
          <p:cNvSpPr/>
          <p:nvPr/>
        </p:nvSpPr>
        <p:spPr>
          <a:xfrm>
            <a:off x="5806156" y="2141899"/>
            <a:ext cx="890677" cy="475178"/>
          </a:xfrm>
          <a:prstGeom prst="rect">
            <a:avLst/>
          </a:prstGeom>
          <a:gradFill>
            <a:gsLst>
              <a:gs pos="0">
                <a:srgbClr val="7030A0"/>
              </a:gs>
              <a:gs pos="80000">
                <a:schemeClr val="accent4">
                  <a:lumMod val="75000"/>
                </a:schemeClr>
              </a:gs>
              <a:gs pos="100000">
                <a:schemeClr val="accent4">
                  <a:lumMod val="60000"/>
                  <a:lumOff val="40000"/>
                </a:schemeClr>
              </a:gs>
            </a:gsLst>
          </a:gradFill>
          <a:ln w="38100">
            <a:noFill/>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00" b="1" dirty="0"/>
              <a:t>The Korean Association for Survey</a:t>
            </a:r>
            <a:r>
              <a:rPr lang="ja-JP" altLang="en-US" sz="800" b="1" dirty="0"/>
              <a:t> </a:t>
            </a:r>
            <a:r>
              <a:rPr lang="en-US" altLang="ja-JP" sz="800" b="1" dirty="0"/>
              <a:t>Research</a:t>
            </a:r>
            <a:endParaRPr lang="ja-JP" altLang="en-US" sz="800" b="1" dirty="0"/>
          </a:p>
        </p:txBody>
      </p:sp>
      <p:sp>
        <p:nvSpPr>
          <p:cNvPr id="98" name="正方形/長方形 97"/>
          <p:cNvSpPr/>
          <p:nvPr/>
        </p:nvSpPr>
        <p:spPr>
          <a:xfrm>
            <a:off x="7217270" y="2304067"/>
            <a:ext cx="1314608" cy="256137"/>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solidFill>
                  <a:schemeClr val="lt1"/>
                </a:solidFill>
                <a:latin typeface="+mn-lt"/>
                <a:ea typeface="+mn-ea"/>
              </a:rPr>
              <a:t>USA</a:t>
            </a:r>
            <a:r>
              <a:rPr lang="ja-JP" altLang="en-US" sz="819" b="1" dirty="0">
                <a:solidFill>
                  <a:schemeClr val="lt1"/>
                </a:solidFill>
                <a:latin typeface="+mn-lt"/>
                <a:ea typeface="+mn-ea"/>
              </a:rPr>
              <a:t>： </a:t>
            </a:r>
            <a:r>
              <a:rPr lang="en-US" altLang="ja-JP" sz="819" b="1" dirty="0" err="1"/>
              <a:t>Geaogie</a:t>
            </a:r>
            <a:r>
              <a:rPr lang="en-US" altLang="ja-JP" sz="819" b="1" dirty="0"/>
              <a:t> State University</a:t>
            </a:r>
            <a:endParaRPr lang="ja-JP" altLang="en-US" sz="819" b="1" dirty="0">
              <a:solidFill>
                <a:schemeClr val="lt1"/>
              </a:solidFill>
              <a:latin typeface="+mn-lt"/>
              <a:ea typeface="+mn-ea"/>
            </a:endParaRPr>
          </a:p>
        </p:txBody>
      </p:sp>
      <p:sp>
        <p:nvSpPr>
          <p:cNvPr id="99" name="正方形/長方形 98"/>
          <p:cNvSpPr/>
          <p:nvPr/>
        </p:nvSpPr>
        <p:spPr>
          <a:xfrm>
            <a:off x="2396310" y="3388332"/>
            <a:ext cx="871842" cy="395037"/>
          </a:xfrm>
          <a:prstGeom prst="rect">
            <a:avLst/>
          </a:prstGeom>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CHINA</a:t>
            </a:r>
            <a:r>
              <a:rPr lang="ja-JP" altLang="en-US" sz="819" b="1" dirty="0"/>
              <a:t>；</a:t>
            </a:r>
            <a:endParaRPr lang="en-US" altLang="ja-JP" sz="819" b="1" dirty="0"/>
          </a:p>
          <a:p>
            <a:pPr algn="ctr"/>
            <a:r>
              <a:rPr lang="en-US" altLang="ja-JP" sz="819" b="1" dirty="0"/>
              <a:t>Faculty</a:t>
            </a:r>
            <a:r>
              <a:rPr lang="ja-JP" altLang="en-US" sz="819" b="1" dirty="0"/>
              <a:t> </a:t>
            </a:r>
            <a:r>
              <a:rPr lang="en-US" altLang="ja-JP" sz="819" b="1" dirty="0"/>
              <a:t>of Science HKBU</a:t>
            </a:r>
            <a:endParaRPr lang="ja-JP" altLang="en-US" sz="819" b="1" dirty="0"/>
          </a:p>
        </p:txBody>
      </p:sp>
      <p:sp>
        <p:nvSpPr>
          <p:cNvPr id="100" name="正方形/長方形 99"/>
          <p:cNvSpPr/>
          <p:nvPr/>
        </p:nvSpPr>
        <p:spPr>
          <a:xfrm>
            <a:off x="7805743" y="679308"/>
            <a:ext cx="1141158" cy="344039"/>
          </a:xfrm>
          <a:prstGeom prst="rect">
            <a:avLst/>
          </a:prstGeom>
          <a:ln w="50800">
            <a:solidFill>
              <a:schemeClr val="tx1"/>
            </a:solidFill>
            <a:prstDash val="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900" b="1" dirty="0"/>
              <a:t>GERMANY; </a:t>
            </a:r>
          </a:p>
          <a:p>
            <a:pPr algn="ctr"/>
            <a:r>
              <a:rPr lang="en-US" altLang="ja-JP" sz="900" b="1" dirty="0"/>
              <a:t>ULM University</a:t>
            </a:r>
            <a:endParaRPr lang="ja-JP" altLang="en-US" sz="900" b="1" dirty="0"/>
          </a:p>
        </p:txBody>
      </p:sp>
      <p:sp>
        <p:nvSpPr>
          <p:cNvPr id="33" name="正方形/長方形 32"/>
          <p:cNvSpPr/>
          <p:nvPr/>
        </p:nvSpPr>
        <p:spPr>
          <a:xfrm>
            <a:off x="5080063" y="1558814"/>
            <a:ext cx="1617605" cy="527055"/>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GERMANY</a:t>
            </a:r>
            <a:r>
              <a:rPr lang="ja-JP" altLang="en-US" sz="819" b="1" dirty="0"/>
              <a:t>；</a:t>
            </a:r>
            <a:r>
              <a:rPr lang="en-US" altLang="ja-JP" sz="819" b="1" dirty="0"/>
              <a:t>The Department of </a:t>
            </a:r>
            <a:r>
              <a:rPr lang="en-US" altLang="ja-JP" sz="819" b="1" dirty="0" err="1"/>
              <a:t>Ecoinformatics</a:t>
            </a:r>
            <a:r>
              <a:rPr lang="en-US" altLang="ja-JP" sz="819" b="1" dirty="0"/>
              <a:t>, Biometrics and Forest Growth of the Georg-August University of </a:t>
            </a:r>
            <a:r>
              <a:rPr lang="en-US" altLang="ja-JP" sz="819" b="1" dirty="0" err="1"/>
              <a:t>Goettingen</a:t>
            </a:r>
            <a:endParaRPr lang="ja-JP" altLang="en-US" sz="819" b="1" dirty="0"/>
          </a:p>
        </p:txBody>
      </p:sp>
      <p:sp>
        <p:nvSpPr>
          <p:cNvPr id="93" name="正方形/長方形 92"/>
          <p:cNvSpPr/>
          <p:nvPr/>
        </p:nvSpPr>
        <p:spPr>
          <a:xfrm>
            <a:off x="4129506" y="1739359"/>
            <a:ext cx="921560" cy="389405"/>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Korea; Korean Association for Survey Research</a:t>
            </a:r>
            <a:endParaRPr lang="ja-JP" altLang="en-US" sz="819" b="1" dirty="0"/>
          </a:p>
        </p:txBody>
      </p:sp>
      <p:sp>
        <p:nvSpPr>
          <p:cNvPr id="103" name="正方形/長方形 102"/>
          <p:cNvSpPr/>
          <p:nvPr/>
        </p:nvSpPr>
        <p:spPr>
          <a:xfrm>
            <a:off x="-13136" y="2615191"/>
            <a:ext cx="849719" cy="918832"/>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UK</a:t>
            </a:r>
            <a:r>
              <a:rPr kumimoji="1" lang="ja-JP" altLang="en-US" sz="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endParaRPr kumimoji="1" lang="en-US" altLang="ja-JP" sz="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lvl="0" algn="ctr" fontAlgn="auto">
              <a:spcBef>
                <a:spcPts val="0"/>
              </a:spcBef>
              <a:spcAft>
                <a:spcPts val="0"/>
              </a:spcAft>
              <a:defRPr/>
            </a:pPr>
            <a:r>
              <a:rPr lang="en-US" altLang="ja-JP" sz="800" b="1" dirty="0">
                <a:solidFill>
                  <a:prstClr val="white"/>
                </a:solidFill>
              </a:rPr>
              <a:t>Jean Golding Institute for data-intensive research, the University of Bristol.</a:t>
            </a:r>
            <a:endParaRPr kumimoji="1" lang="en-US" altLang="ja-JP" sz="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6" name="正方形/長方形 105"/>
          <p:cNvSpPr/>
          <p:nvPr/>
        </p:nvSpPr>
        <p:spPr>
          <a:xfrm>
            <a:off x="2501559" y="2333509"/>
            <a:ext cx="1050391" cy="423003"/>
          </a:xfrm>
          <a:prstGeom prst="rect">
            <a:avLst/>
          </a:prstGeom>
        </p:spPr>
        <p:style>
          <a:lnRef idx="0">
            <a:schemeClr val="accent4"/>
          </a:lnRef>
          <a:fillRef idx="3">
            <a:schemeClr val="accent4"/>
          </a:fillRef>
          <a:effectRef idx="3">
            <a:schemeClr val="accent4"/>
          </a:effectRef>
          <a:fontRef idx="minor">
            <a:schemeClr val="lt1"/>
          </a:fontRef>
        </p:style>
        <p:txBody>
          <a:bodyPr lIns="91424" tIns="45712" rIns="91424" bIns="45712" rtlCol="0" anchor="ctr"/>
          <a:lstStyle/>
          <a:p>
            <a:pPr lvl="0" algn="ctr" fontAlgn="auto">
              <a:spcBef>
                <a:spcPts val="0"/>
              </a:spcBef>
              <a:spcAft>
                <a:spcPts val="0"/>
              </a:spcAft>
              <a:defRPr/>
            </a:pPr>
            <a:r>
              <a:rPr lang="en-US" altLang="ja-JP" sz="600" b="1" dirty="0">
                <a:solidFill>
                  <a:prstClr val="white"/>
                </a:solidFill>
              </a:rPr>
              <a:t>China; Dept. of Earth and Space Sciences, Southern University of Science and Technology</a:t>
            </a:r>
            <a:endParaRPr kumimoji="1" lang="ja-JP" altLang="en-US" sz="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endParaRPr>
          </a:p>
        </p:txBody>
      </p:sp>
      <p:sp>
        <p:nvSpPr>
          <p:cNvPr id="27" name="正方形/長方形 26"/>
          <p:cNvSpPr/>
          <p:nvPr/>
        </p:nvSpPr>
        <p:spPr>
          <a:xfrm>
            <a:off x="6152396" y="4604966"/>
            <a:ext cx="1189749" cy="218521"/>
          </a:xfrm>
          <a:prstGeom prst="rect">
            <a:avLst/>
          </a:prstGeom>
          <a:ln>
            <a:noFill/>
            <a:prstDash val="dash"/>
          </a:ln>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20" b="1" dirty="0">
                <a:solidFill>
                  <a:schemeClr val="lt1"/>
                </a:solidFill>
                <a:latin typeface="+mn-lt"/>
                <a:ea typeface="+mn-ea"/>
              </a:rPr>
              <a:t>Indonesia;</a:t>
            </a:r>
          </a:p>
          <a:p>
            <a:pPr algn="ctr"/>
            <a:r>
              <a:rPr lang="en-US" altLang="ja-JP" sz="820" b="1" dirty="0">
                <a:solidFill>
                  <a:schemeClr val="lt1"/>
                </a:solidFill>
                <a:latin typeface="+mn-lt"/>
                <a:ea typeface="+mn-ea"/>
              </a:rPr>
              <a:t>University of Lampung </a:t>
            </a:r>
            <a:endParaRPr lang="ja-JP" altLang="en-US" sz="820" b="1" dirty="0">
              <a:solidFill>
                <a:schemeClr val="lt1"/>
              </a:solidFill>
              <a:latin typeface="+mn-lt"/>
              <a:ea typeface="+mn-ea"/>
            </a:endParaRPr>
          </a:p>
        </p:txBody>
      </p:sp>
      <p:sp>
        <p:nvSpPr>
          <p:cNvPr id="107" name="正方形/長方形 106"/>
          <p:cNvSpPr/>
          <p:nvPr/>
        </p:nvSpPr>
        <p:spPr>
          <a:xfrm>
            <a:off x="4890383" y="2846926"/>
            <a:ext cx="1580894" cy="294899"/>
          </a:xfrm>
          <a:prstGeom prst="rect">
            <a:avLst/>
          </a:prstGeom>
        </p:spPr>
        <p:style>
          <a:lnRef idx="0">
            <a:schemeClr val="accent4"/>
          </a:lnRef>
          <a:fillRef idx="3">
            <a:schemeClr val="accent4"/>
          </a:fillRef>
          <a:effectRef idx="3">
            <a:schemeClr val="accent4"/>
          </a:effectRef>
          <a:fontRef idx="minor">
            <a:schemeClr val="lt1"/>
          </a:fontRef>
        </p:style>
        <p:txBody>
          <a:bodyPr lIns="93604" tIns="46802" rIns="93604" bIns="46802" rtlCol="0" anchor="ctr"/>
          <a:lstStyle/>
          <a:p>
            <a:pPr algn="ctr"/>
            <a:r>
              <a:rPr lang="en-US" altLang="ja-JP" sz="819" b="1" dirty="0"/>
              <a:t>Korea;</a:t>
            </a:r>
            <a:r>
              <a:rPr lang="ja-JP" altLang="en-US" sz="819" b="1" dirty="0"/>
              <a:t>　</a:t>
            </a:r>
            <a:r>
              <a:rPr lang="en-US" altLang="ja-JP" sz="819" b="1" dirty="0"/>
              <a:t>Survey Research Center, </a:t>
            </a:r>
            <a:r>
              <a:rPr lang="en-US" altLang="ja-JP" sz="819" b="1" dirty="0" err="1"/>
              <a:t>Sungkyunkwan</a:t>
            </a:r>
            <a:r>
              <a:rPr lang="en-US" altLang="ja-JP" sz="819" b="1" dirty="0"/>
              <a:t> University</a:t>
            </a:r>
            <a:endParaRPr lang="ja-JP" altLang="en-US" sz="819" b="1" dirty="0"/>
          </a:p>
        </p:txBody>
      </p:sp>
      <p:sp>
        <p:nvSpPr>
          <p:cNvPr id="102" name="正方形/長方形 101"/>
          <p:cNvSpPr/>
          <p:nvPr/>
        </p:nvSpPr>
        <p:spPr>
          <a:xfrm>
            <a:off x="5931072" y="5393121"/>
            <a:ext cx="1066313" cy="490307"/>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Indonesia;</a:t>
            </a:r>
          </a:p>
          <a:p>
            <a:pPr algn="ctr"/>
            <a:r>
              <a:rPr lang="en-US" altLang="ja-JP" sz="900" dirty="0"/>
              <a:t>University of </a:t>
            </a:r>
            <a:r>
              <a:rPr lang="en-US" altLang="ja-JP" sz="900" dirty="0" err="1"/>
              <a:t>Lampun</a:t>
            </a:r>
            <a:endParaRPr lang="en-US" altLang="ja-JP" sz="819" b="1" dirty="0"/>
          </a:p>
        </p:txBody>
      </p:sp>
      <p:cxnSp>
        <p:nvCxnSpPr>
          <p:cNvPr id="104" name="直線矢印コネクタ 103"/>
          <p:cNvCxnSpPr>
            <a:stCxn id="102" idx="1"/>
          </p:cNvCxnSpPr>
          <p:nvPr/>
        </p:nvCxnSpPr>
        <p:spPr>
          <a:xfrm flipH="1" flipV="1">
            <a:off x="3828789" y="4388059"/>
            <a:ext cx="2102283" cy="125021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a:off x="212428" y="5588344"/>
            <a:ext cx="1202044" cy="267164"/>
          </a:xfrm>
          <a:prstGeom prst="rect">
            <a:avLst/>
          </a:prstGeom>
          <a:gradFill>
            <a:gsLst>
              <a:gs pos="0">
                <a:srgbClr val="7030A0"/>
              </a:gs>
              <a:gs pos="80000">
                <a:schemeClr val="accent4">
                  <a:lumMod val="75000"/>
                </a:schemeClr>
              </a:gs>
              <a:gs pos="100000">
                <a:schemeClr val="accent4">
                  <a:lumMod val="60000"/>
                  <a:lumOff val="40000"/>
                </a:schemeClr>
              </a:gs>
            </a:gsLst>
          </a:gradFill>
        </p:spPr>
        <p:style>
          <a:lnRef idx="0">
            <a:schemeClr val="accent2"/>
          </a:lnRef>
          <a:fillRef idx="3">
            <a:schemeClr val="accent2"/>
          </a:fillRef>
          <a:effectRef idx="3">
            <a:schemeClr val="accent2"/>
          </a:effectRef>
          <a:fontRef idx="minor">
            <a:schemeClr val="lt1"/>
          </a:fontRef>
        </p:style>
        <p:txBody>
          <a:bodyPr lIns="93604" tIns="46802" rIns="93604" bIns="46802" rtlCol="0" anchor="ctr"/>
          <a:lstStyle/>
          <a:p>
            <a:pPr algn="ctr"/>
            <a:r>
              <a:rPr lang="en-US" altLang="ja-JP" sz="819" b="1" dirty="0"/>
              <a:t> France; University of South Brittany </a:t>
            </a:r>
            <a:endParaRPr lang="ja-JP" altLang="en-US" sz="819" b="1" dirty="0"/>
          </a:p>
        </p:txBody>
      </p:sp>
      <p:sp>
        <p:nvSpPr>
          <p:cNvPr id="39" name="スライド番号プレースホルダー 38"/>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21</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4109848133"/>
      </p:ext>
    </p:extLst>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3076" name="Picture 4" descr="http://www.pakutaso.com/assets_c/2012/02/MKJ_zoukibahashitosiruetto500-thumb-500x750-1208.jp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18668" y="46682"/>
            <a:ext cx="9362016" cy="64062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441923" y="896749"/>
            <a:ext cx="7921771" cy="70174"/>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698" tIns="44348" rIns="88698" bIns="44348" anchor="ctr"/>
          <a:lstStyle/>
          <a:p>
            <a:pPr algn="ctr">
              <a:defRPr/>
            </a:pPr>
            <a:endParaRPr lang="ja-JP" altLang="en-US" sz="1808">
              <a:solidFill>
                <a:prstClr val="black"/>
              </a:solidFill>
              <a:latin typeface="Times"/>
              <a:cs typeface="Times"/>
            </a:endParaRPr>
          </a:p>
        </p:txBody>
      </p:sp>
      <p:sp>
        <p:nvSpPr>
          <p:cNvPr id="7" name="正方形/長方形 6"/>
          <p:cNvSpPr/>
          <p:nvPr/>
        </p:nvSpPr>
        <p:spPr>
          <a:xfrm>
            <a:off x="226335" y="940341"/>
            <a:ext cx="5864623" cy="836236"/>
          </a:xfrm>
          <a:prstGeom prst="rect">
            <a:avLst/>
          </a:prstGeom>
        </p:spPr>
        <p:txBody>
          <a:bodyPr wrap="square">
            <a:spAutoFit/>
          </a:bodyPr>
          <a:lstStyle/>
          <a:p>
            <a:pPr algn="l"/>
            <a:r>
              <a:rPr lang="en-US" altLang="ja-JP" sz="1569" dirty="0"/>
              <a:t> “Training on Introduction to Statistical Analysis in </a:t>
            </a:r>
            <a:r>
              <a:rPr lang="en-US" altLang="ja-JP" sz="1569" b="1" dirty="0"/>
              <a:t>“R”</a:t>
            </a:r>
            <a:r>
              <a:rPr lang="en-US" altLang="ja-JP" sz="1569" dirty="0"/>
              <a:t> for Forest Resource Management”</a:t>
            </a:r>
          </a:p>
          <a:p>
            <a:r>
              <a:rPr lang="ja-JP" altLang="en-US" sz="1569" dirty="0"/>
              <a:t>　　　　　</a:t>
            </a:r>
            <a:r>
              <a:rPr lang="en-US" altLang="ja-JP" sz="1569" dirty="0"/>
              <a:t> </a:t>
            </a:r>
            <a:r>
              <a:rPr lang="en-US" altLang="ja-JP" sz="1177" dirty="0"/>
              <a:t>(from Sep.25</a:t>
            </a:r>
            <a:r>
              <a:rPr lang="en-US" altLang="ja-JP" sz="1177" baseline="30000" dirty="0"/>
              <a:t>th</a:t>
            </a:r>
            <a:r>
              <a:rPr lang="ja-JP" altLang="en-US" sz="1177" dirty="0"/>
              <a:t> </a:t>
            </a:r>
            <a:r>
              <a:rPr lang="en-US" altLang="ja-JP" sz="1177" dirty="0"/>
              <a:t>to Sep.27</a:t>
            </a:r>
            <a:r>
              <a:rPr lang="en-US" altLang="ja-JP" sz="1177" baseline="30000" dirty="0"/>
              <a:t>th</a:t>
            </a:r>
            <a:r>
              <a:rPr lang="en-US" altLang="ja-JP" sz="1177" dirty="0"/>
              <a:t>, 2013</a:t>
            </a:r>
            <a:r>
              <a:rPr lang="ja-JP" altLang="en-US" sz="1177" dirty="0"/>
              <a:t>／</a:t>
            </a:r>
            <a:r>
              <a:rPr lang="en-US" altLang="ja-JP" sz="1177" dirty="0"/>
              <a:t> From Aug.27</a:t>
            </a:r>
            <a:r>
              <a:rPr lang="en-US" altLang="ja-JP" sz="1177" baseline="30000" dirty="0"/>
              <a:t>th</a:t>
            </a:r>
            <a:r>
              <a:rPr lang="ja-JP" altLang="en-US" sz="1177" dirty="0"/>
              <a:t> </a:t>
            </a:r>
            <a:r>
              <a:rPr lang="en-US" altLang="ja-JP" sz="1177" dirty="0"/>
              <a:t>to 29</a:t>
            </a:r>
            <a:r>
              <a:rPr lang="en-US" altLang="ja-JP" sz="1177" baseline="30000" dirty="0"/>
              <a:t>th</a:t>
            </a:r>
            <a:r>
              <a:rPr lang="en-US" altLang="ja-JP" sz="1177" dirty="0"/>
              <a:t>, 2014</a:t>
            </a:r>
            <a:r>
              <a:rPr lang="ja-JP" altLang="en-US" sz="1177" dirty="0"/>
              <a:t>　</a:t>
            </a:r>
            <a:r>
              <a:rPr lang="en-US" altLang="ja-JP" sz="1177" dirty="0"/>
              <a:t>in Cambodia)</a:t>
            </a:r>
            <a:endParaRPr lang="en-US" altLang="ja-JP" sz="1177" baseline="30000" dirty="0"/>
          </a:p>
        </p:txBody>
      </p:sp>
      <p:pic>
        <p:nvPicPr>
          <p:cNvPr id="3074" name="Picture 2" descr="東南アジア諸国連合（ASEAN）の旗"/>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68" y="48563"/>
            <a:ext cx="1323255" cy="88327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40040" y="3226235"/>
            <a:ext cx="2600169" cy="1639778"/>
          </a:xfrm>
          <a:prstGeom prst="rect">
            <a:avLst/>
          </a:prstGeom>
        </p:spPr>
        <p:txBody>
          <a:bodyPr wrap="square">
            <a:spAutoFit/>
          </a:bodyPr>
          <a:lstStyle/>
          <a:p>
            <a:pPr algn="l"/>
            <a:r>
              <a:rPr lang="en-US" altLang="ja-JP" sz="1569" dirty="0"/>
              <a:t> “Training Seminar on Applied Statistical Analysis with R for Forestry Studies-Series II 2014” in </a:t>
            </a:r>
            <a:r>
              <a:rPr lang="en-US" altLang="ja-JP" sz="1569" dirty="0" err="1"/>
              <a:t>Pokhara</a:t>
            </a:r>
            <a:r>
              <a:rPr lang="en-US" altLang="ja-JP" sz="1569" dirty="0"/>
              <a:t>, Nepal</a:t>
            </a:r>
          </a:p>
          <a:p>
            <a:pPr algn="l"/>
            <a:r>
              <a:rPr lang="en-US" altLang="ja-JP" sz="1177" dirty="0"/>
              <a:t>(From Sep.19</a:t>
            </a:r>
            <a:r>
              <a:rPr lang="en-US" altLang="ja-JP" sz="1177" baseline="30000" dirty="0"/>
              <a:t>th</a:t>
            </a:r>
            <a:r>
              <a:rPr lang="en-US" altLang="ja-JP" sz="1177" dirty="0"/>
              <a:t> to 21</a:t>
            </a:r>
            <a:r>
              <a:rPr lang="en-US" altLang="ja-JP" sz="1177" baseline="30000" dirty="0"/>
              <a:t>st</a:t>
            </a:r>
            <a:r>
              <a:rPr lang="en-US" altLang="ja-JP" sz="1177" dirty="0"/>
              <a:t>,2014)</a:t>
            </a:r>
            <a:endParaRPr lang="ja-JP" altLang="ja-JP" sz="1177" dirty="0"/>
          </a:p>
          <a:p>
            <a:pPr algn="l"/>
            <a:endParaRPr lang="en-US" altLang="ja-JP" sz="1177" baseline="30000" dirty="0"/>
          </a:p>
        </p:txBody>
      </p:sp>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1657" y="1718903"/>
            <a:ext cx="2152479" cy="1614120"/>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638" y="4655292"/>
            <a:ext cx="2316182" cy="1737136"/>
          </a:xfrm>
          <a:prstGeom prst="rect">
            <a:avLst/>
          </a:prstGeom>
        </p:spPr>
      </p:pic>
      <p:sp>
        <p:nvSpPr>
          <p:cNvPr id="17" name="テキスト ボックス 16"/>
          <p:cNvSpPr txBox="1"/>
          <p:nvPr/>
        </p:nvSpPr>
        <p:spPr>
          <a:xfrm>
            <a:off x="799444" y="-58609"/>
            <a:ext cx="8380567" cy="698635"/>
          </a:xfrm>
          <a:prstGeom prst="rect">
            <a:avLst/>
          </a:prstGeom>
        </p:spPr>
        <p:txBody>
          <a:bodyPr vert="horz" lIns="93620" tIns="46810" rIns="93620" bIns="46810" rtlCol="0" anchor="t">
            <a:noAutofit/>
          </a:bodyPr>
          <a:lstStyle>
            <a:lvl1pPr algn="ctr">
              <a:spcBef>
                <a:spcPct val="0"/>
              </a:spcBef>
              <a:buNone/>
              <a:defRPr sz="3834">
                <a:latin typeface="HG丸ｺﾞｼｯｸM-PRO" pitchFamily="50" charset="-128"/>
                <a:ea typeface="HG丸ｺﾞｼｯｸM-PRO" pitchFamily="50" charset="-128"/>
                <a:cs typeface="+mj-cs"/>
              </a:defRPr>
            </a:lvl1pPr>
          </a:lstStyle>
          <a:p>
            <a:r>
              <a:rPr lang="en-US" altLang="ja-JP" sz="2867" b="1" dirty="0"/>
              <a:t>Research and Educational Activities</a:t>
            </a:r>
          </a:p>
          <a:p>
            <a:r>
              <a:rPr lang="en-US" altLang="ja-JP" sz="2867" b="1" dirty="0"/>
              <a:t> in ASEAN</a:t>
            </a:r>
            <a:endParaRPr lang="ja-JP" altLang="en-US" sz="2867" b="1" dirty="0"/>
          </a:p>
        </p:txBody>
      </p:sp>
      <p:sp>
        <p:nvSpPr>
          <p:cNvPr id="11" name="角丸四角形 10"/>
          <p:cNvSpPr/>
          <p:nvPr/>
        </p:nvSpPr>
        <p:spPr>
          <a:xfrm>
            <a:off x="6054130" y="1077837"/>
            <a:ext cx="3309564" cy="5160740"/>
          </a:xfrm>
          <a:prstGeom prst="roundRect">
            <a:avLst>
              <a:gd name="adj" fmla="val 878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3379"/>
          </a:p>
        </p:txBody>
      </p:sp>
      <p:grpSp>
        <p:nvGrpSpPr>
          <p:cNvPr id="18" name="グループ化 17"/>
          <p:cNvGrpSpPr>
            <a:grpSpLocks noChangeAspect="1"/>
          </p:cNvGrpSpPr>
          <p:nvPr/>
        </p:nvGrpSpPr>
        <p:grpSpPr>
          <a:xfrm>
            <a:off x="6152711" y="2552333"/>
            <a:ext cx="3087504" cy="3352124"/>
            <a:chOff x="961304" y="468489"/>
            <a:chExt cx="3971771" cy="3992759"/>
          </a:xfrm>
        </p:grpSpPr>
        <p:pic>
          <p:nvPicPr>
            <p:cNvPr id="19" name="図 18"/>
            <p:cNvPicPr>
              <a:picLocks noChangeAspect="1"/>
            </p:cNvPicPr>
            <p:nvPr/>
          </p:nvPicPr>
          <p:blipFill rotWithShape="1">
            <a:blip r:embed="rId9"/>
            <a:srcRect l="14375" t="4074" r="14166" b="8488"/>
            <a:stretch/>
          </p:blipFill>
          <p:spPr>
            <a:xfrm>
              <a:off x="985526" y="468489"/>
              <a:ext cx="1927673" cy="1284760"/>
            </a:xfrm>
            <a:prstGeom prst="rect">
              <a:avLst/>
            </a:prstGeom>
          </p:spPr>
        </p:pic>
        <p:pic>
          <p:nvPicPr>
            <p:cNvPr id="20" name="図 19"/>
            <p:cNvPicPr>
              <a:picLocks noChangeAspect="1"/>
            </p:cNvPicPr>
            <p:nvPr/>
          </p:nvPicPr>
          <p:blipFill rotWithShape="1">
            <a:blip r:embed="rId10"/>
            <a:srcRect l="13125" t="3333" r="12500" b="9259"/>
            <a:stretch/>
          </p:blipFill>
          <p:spPr>
            <a:xfrm>
              <a:off x="2919102" y="481984"/>
              <a:ext cx="2006354" cy="1273964"/>
            </a:xfrm>
            <a:prstGeom prst="rect">
              <a:avLst/>
            </a:prstGeom>
          </p:spPr>
        </p:pic>
        <p:pic>
          <p:nvPicPr>
            <p:cNvPr id="21" name="図 20"/>
            <p:cNvPicPr>
              <a:picLocks noChangeAspect="1"/>
            </p:cNvPicPr>
            <p:nvPr/>
          </p:nvPicPr>
          <p:blipFill rotWithShape="1">
            <a:blip r:embed="rId11"/>
            <a:srcRect l="12917" r="12917" b="12778"/>
            <a:stretch/>
          </p:blipFill>
          <p:spPr>
            <a:xfrm>
              <a:off x="961304" y="1814834"/>
              <a:ext cx="2000735" cy="1271265"/>
            </a:xfrm>
            <a:prstGeom prst="rect">
              <a:avLst/>
            </a:prstGeom>
          </p:spPr>
        </p:pic>
        <p:pic>
          <p:nvPicPr>
            <p:cNvPr id="22" name="図 21"/>
            <p:cNvPicPr>
              <a:picLocks noChangeAspect="1"/>
            </p:cNvPicPr>
            <p:nvPr/>
          </p:nvPicPr>
          <p:blipFill rotWithShape="1">
            <a:blip r:embed="rId12"/>
            <a:srcRect l="12918" t="2963" r="14790" b="6666"/>
            <a:stretch/>
          </p:blipFill>
          <p:spPr>
            <a:xfrm>
              <a:off x="974732" y="3130492"/>
              <a:ext cx="1950151" cy="1317148"/>
            </a:xfrm>
            <a:prstGeom prst="rect">
              <a:avLst/>
            </a:prstGeom>
          </p:spPr>
        </p:pic>
        <p:pic>
          <p:nvPicPr>
            <p:cNvPr id="23" name="図 22"/>
            <p:cNvPicPr>
              <a:picLocks noChangeAspect="1"/>
            </p:cNvPicPr>
            <p:nvPr/>
          </p:nvPicPr>
          <p:blipFill rotWithShape="1">
            <a:blip r:embed="rId13"/>
            <a:srcRect l="13541" t="5185" r="12084" b="5185"/>
            <a:stretch/>
          </p:blipFill>
          <p:spPr>
            <a:xfrm>
              <a:off x="2926722" y="3154895"/>
              <a:ext cx="2006353" cy="1306353"/>
            </a:xfrm>
            <a:prstGeom prst="rect">
              <a:avLst/>
            </a:prstGeom>
          </p:spPr>
        </p:pic>
        <p:pic>
          <p:nvPicPr>
            <p:cNvPr id="24" name="図 23"/>
            <p:cNvPicPr>
              <a:picLocks noChangeAspect="1"/>
            </p:cNvPicPr>
            <p:nvPr/>
          </p:nvPicPr>
          <p:blipFill rotWithShape="1">
            <a:blip r:embed="rId14"/>
            <a:srcRect l="17292" t="6272" r="17291" b="14181"/>
            <a:stretch/>
          </p:blipFill>
          <p:spPr>
            <a:xfrm>
              <a:off x="2924500" y="1793242"/>
              <a:ext cx="2000733" cy="1314450"/>
            </a:xfrm>
            <a:prstGeom prst="rect">
              <a:avLst/>
            </a:prstGeom>
          </p:spPr>
        </p:pic>
      </p:grpSp>
      <p:sp>
        <p:nvSpPr>
          <p:cNvPr id="5" name="テキスト ボックス 4"/>
          <p:cNvSpPr txBox="1"/>
          <p:nvPr/>
        </p:nvSpPr>
        <p:spPr>
          <a:xfrm>
            <a:off x="6167135" y="1149431"/>
            <a:ext cx="3073081" cy="766385"/>
          </a:xfrm>
          <a:prstGeom prst="rect">
            <a:avLst/>
          </a:prstGeom>
        </p:spPr>
        <p:txBody>
          <a:bodyPr wrap="square">
            <a:spAutoFit/>
          </a:bodyPr>
          <a:lstStyle>
            <a:defPPr>
              <a:defRPr lang="ja-JP"/>
            </a:defPPr>
            <a:lvl1pPr>
              <a:defRPr sz="1533"/>
            </a:lvl1pPr>
          </a:lstStyle>
          <a:p>
            <a:pPr algn="l"/>
            <a:r>
              <a:rPr lang="en-US" altLang="ja-JP" sz="1569" dirty="0"/>
              <a:t>Statistical</a:t>
            </a:r>
            <a:r>
              <a:rPr lang="ja-JP" altLang="en-US" sz="1569" dirty="0"/>
              <a:t> </a:t>
            </a:r>
            <a:r>
              <a:rPr lang="en-US" altLang="ja-JP" sz="1569" dirty="0"/>
              <a:t>Software</a:t>
            </a:r>
            <a:r>
              <a:rPr lang="ja-JP" altLang="en-US" sz="1569" dirty="0"/>
              <a:t> </a:t>
            </a:r>
            <a:r>
              <a:rPr lang="en-US" altLang="ja-JP" sz="1569" dirty="0"/>
              <a:t>“R” for Sustainable Forest Management</a:t>
            </a:r>
          </a:p>
          <a:p>
            <a:pPr algn="l"/>
            <a:r>
              <a:rPr lang="en-US" altLang="ja-JP" sz="1126" dirty="0"/>
              <a:t>(from Aug.7</a:t>
            </a:r>
            <a:r>
              <a:rPr lang="en-US" altLang="ja-JP" sz="1126" baseline="30000" dirty="0"/>
              <a:t>th</a:t>
            </a:r>
            <a:r>
              <a:rPr lang="en-US" altLang="ja-JP" sz="1126" dirty="0"/>
              <a:t> to 9</a:t>
            </a:r>
            <a:r>
              <a:rPr lang="en-US" altLang="ja-JP" sz="1126" baseline="30000" dirty="0"/>
              <a:t>th</a:t>
            </a:r>
            <a:r>
              <a:rPr lang="en-US" altLang="ja-JP" sz="1126" dirty="0"/>
              <a:t>,2012)</a:t>
            </a:r>
            <a:endParaRPr lang="en-US" altLang="ja-JP" sz="1229" dirty="0"/>
          </a:p>
        </p:txBody>
      </p:sp>
      <p:sp>
        <p:nvSpPr>
          <p:cNvPr id="12" name="正方形/長方形 11"/>
          <p:cNvSpPr/>
          <p:nvPr/>
        </p:nvSpPr>
        <p:spPr>
          <a:xfrm>
            <a:off x="6095712" y="2163777"/>
            <a:ext cx="2949607" cy="320302"/>
          </a:xfrm>
          <a:prstGeom prst="rect">
            <a:avLst/>
          </a:prstGeom>
        </p:spPr>
        <p:txBody>
          <a:bodyPr wrap="none">
            <a:spAutoFit/>
          </a:bodyPr>
          <a:lstStyle/>
          <a:p>
            <a:r>
              <a:rPr lang="en-US" altLang="ja-JP" sz="1433" dirty="0">
                <a:solidFill>
                  <a:srgbClr val="FF0000"/>
                </a:solidFill>
                <a:latin typeface="HG丸ｺﾞｼｯｸM-PRO" panose="020F0600000000000000" pitchFamily="50" charset="-128"/>
                <a:ea typeface="HG丸ｺﾞｼｯｸM-PRO" panose="020F0600000000000000" pitchFamily="50" charset="-128"/>
              </a:rPr>
              <a:t>TV news on air in Cambodia.</a:t>
            </a:r>
            <a:endParaRPr lang="ja-JP" altLang="en-US" sz="1433"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26" name="Picture 6" descr="カンボジア王国国旗"/>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71570" y="1748475"/>
            <a:ext cx="680795" cy="455889"/>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ネパール連邦民主共和国国旗"/>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196" y="3493646"/>
            <a:ext cx="358250" cy="46325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1747" y="1702663"/>
            <a:ext cx="2121975" cy="1591481"/>
          </a:xfrm>
          <a:prstGeom prst="rect">
            <a:avLst/>
          </a:prstGeom>
        </p:spPr>
      </p:pic>
      <p:pic>
        <p:nvPicPr>
          <p:cNvPr id="3" name="図 2"/>
          <p:cNvPicPr>
            <a:picLocks noChangeAspect="1"/>
          </p:cNvPicPr>
          <p:nvPr/>
        </p:nvPicPr>
        <p:blipFill>
          <a:blip r:embed="rId18"/>
          <a:stretch>
            <a:fillRect/>
          </a:stretch>
        </p:blipFill>
        <p:spPr>
          <a:xfrm>
            <a:off x="4126122" y="1864135"/>
            <a:ext cx="1838716" cy="1376396"/>
          </a:xfrm>
          <a:prstGeom prst="rect">
            <a:avLst/>
          </a:prstGeom>
        </p:spPr>
      </p:pic>
      <p:sp>
        <p:nvSpPr>
          <p:cNvPr id="14" name="正方形/長方形 13"/>
          <p:cNvSpPr/>
          <p:nvPr/>
        </p:nvSpPr>
        <p:spPr>
          <a:xfrm>
            <a:off x="4104496" y="3163100"/>
            <a:ext cx="2009186" cy="279993"/>
          </a:xfrm>
          <a:prstGeom prst="rect">
            <a:avLst/>
          </a:prstGeom>
        </p:spPr>
        <p:txBody>
          <a:bodyPr wrap="none">
            <a:spAutoFit/>
          </a:bodyPr>
          <a:lstStyle/>
          <a:p>
            <a:r>
              <a:rPr lang="en-US" altLang="ja-JP" sz="1177" dirty="0">
                <a:solidFill>
                  <a:prstClr val="black"/>
                </a:solidFill>
              </a:rPr>
              <a:t>(Nov.8-9, 2015</a:t>
            </a:r>
            <a:r>
              <a:rPr lang="ja-JP" altLang="en-US" sz="1177" dirty="0">
                <a:solidFill>
                  <a:prstClr val="black"/>
                </a:solidFill>
              </a:rPr>
              <a:t>　</a:t>
            </a:r>
            <a:r>
              <a:rPr lang="en-US" altLang="ja-JP" sz="1177" dirty="0">
                <a:solidFill>
                  <a:prstClr val="black"/>
                </a:solidFill>
              </a:rPr>
              <a:t>in Vietnam</a:t>
            </a:r>
            <a:r>
              <a:rPr lang="ja-JP" altLang="en-US" sz="1177" dirty="0">
                <a:solidFill>
                  <a:prstClr val="black"/>
                </a:solidFill>
              </a:rPr>
              <a:t>）</a:t>
            </a:r>
            <a:endParaRPr lang="ja-JP" altLang="en-US" sz="3379" dirty="0"/>
          </a:p>
        </p:txBody>
      </p:sp>
      <p:pic>
        <p:nvPicPr>
          <p:cNvPr id="27" name="Picture 6" descr="カンボジア王国国旗"/>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6240" y="1469219"/>
            <a:ext cx="680795" cy="4558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ベトナム社会主義共和国国旗"/>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83321" y="1803703"/>
            <a:ext cx="614307" cy="41136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85001" y="6461445"/>
            <a:ext cx="6635791" cy="433283"/>
          </a:xfrm>
          <a:prstGeom prst="rect">
            <a:avLst/>
          </a:prstGeom>
          <a:noFill/>
        </p:spPr>
        <p:txBody>
          <a:bodyPr wrap="none" rtlCol="0">
            <a:spAutoFit/>
          </a:bodyPr>
          <a:lstStyle/>
          <a:p>
            <a:pPr algn="l"/>
            <a:r>
              <a:rPr lang="en-US" altLang="ja-JP" sz="1075" dirty="0">
                <a:solidFill>
                  <a:srgbClr val="0000FF"/>
                </a:solidFill>
              </a:rPr>
              <a:t>Training seminars like “Training on Introduction to Statistical Analysis in </a:t>
            </a:r>
            <a:r>
              <a:rPr lang="en-US" altLang="ja-JP" sz="1075" b="1" dirty="0">
                <a:solidFill>
                  <a:srgbClr val="0000FF"/>
                </a:solidFill>
              </a:rPr>
              <a:t>“R”</a:t>
            </a:r>
            <a:r>
              <a:rPr lang="en-US" altLang="ja-JP" sz="1075" dirty="0">
                <a:solidFill>
                  <a:srgbClr val="0000FF"/>
                </a:solidFill>
              </a:rPr>
              <a:t> for Forest Resource Management”</a:t>
            </a:r>
            <a:br>
              <a:rPr lang="en-US" altLang="ja-JP" sz="1075" dirty="0">
                <a:solidFill>
                  <a:srgbClr val="0000FF"/>
                </a:solidFill>
              </a:rPr>
            </a:br>
            <a:r>
              <a:rPr lang="en-US" altLang="ja-JP" sz="1075" dirty="0">
                <a:solidFill>
                  <a:srgbClr val="0000FF"/>
                </a:solidFill>
              </a:rPr>
              <a:t>are held every year since 2012.  </a:t>
            </a:r>
            <a:endParaRPr lang="ja-JP" altLang="en-US" sz="1075" dirty="0">
              <a:solidFill>
                <a:srgbClr val="0000FF"/>
              </a:solidFill>
            </a:endParaRPr>
          </a:p>
        </p:txBody>
      </p:sp>
      <p:sp>
        <p:nvSpPr>
          <p:cNvPr id="25" name="正方形/長方形 24"/>
          <p:cNvSpPr/>
          <p:nvPr/>
        </p:nvSpPr>
        <p:spPr>
          <a:xfrm>
            <a:off x="3832542" y="3350513"/>
            <a:ext cx="2321966" cy="1639845"/>
          </a:xfrm>
          <a:prstGeom prst="rect">
            <a:avLst/>
          </a:prstGeom>
        </p:spPr>
        <p:txBody>
          <a:bodyPr wrap="square">
            <a:spAutoFit/>
          </a:bodyPr>
          <a:lstStyle/>
          <a:p>
            <a:pPr algn="l"/>
            <a:r>
              <a:rPr lang="en-US" altLang="ja-JP" sz="1569" dirty="0"/>
              <a:t> “Training on Advanced Statistical Analysis in "R" for Forest Resource</a:t>
            </a:r>
          </a:p>
          <a:p>
            <a:pPr algn="l"/>
            <a:r>
              <a:rPr lang="en-US" altLang="ja-JP" sz="1569" dirty="0"/>
              <a:t>Management 2016”</a:t>
            </a:r>
          </a:p>
          <a:p>
            <a:pPr algn="l"/>
            <a:r>
              <a:rPr lang="en-US" altLang="ja-JP" sz="1177" dirty="0"/>
              <a:t>(From Dec., 13</a:t>
            </a:r>
            <a:r>
              <a:rPr lang="en-US" altLang="ja-JP" sz="1177" baseline="30000" dirty="0"/>
              <a:t>th</a:t>
            </a:r>
            <a:r>
              <a:rPr lang="en-US" altLang="ja-JP" sz="1177" dirty="0"/>
              <a:t> to 14</a:t>
            </a:r>
            <a:r>
              <a:rPr lang="en-US" altLang="ja-JP" sz="1177" baseline="30000" dirty="0"/>
              <a:t>st</a:t>
            </a:r>
            <a:r>
              <a:rPr lang="en-US" altLang="ja-JP" sz="1177" dirty="0"/>
              <a:t>,2016)</a:t>
            </a:r>
            <a:endParaRPr lang="ja-JP" altLang="ja-JP" sz="1177" dirty="0"/>
          </a:p>
          <a:p>
            <a:pPr algn="l"/>
            <a:endParaRPr lang="en-US" altLang="ja-JP" sz="1177" dirty="0"/>
          </a:p>
          <a:p>
            <a:pPr algn="l"/>
            <a:r>
              <a:rPr lang="en-US" altLang="ja-JP" sz="1177" dirty="0"/>
              <a:t> </a:t>
            </a:r>
          </a:p>
        </p:txBody>
      </p:sp>
      <p:pic>
        <p:nvPicPr>
          <p:cNvPr id="28" name="図 27"/>
          <p:cNvPicPr>
            <a:picLocks noChangeAspect="1"/>
          </p:cNvPicPr>
          <p:nvPr/>
        </p:nvPicPr>
        <p:blipFill>
          <a:blip r:embed="rId20"/>
          <a:stretch>
            <a:fillRect/>
          </a:stretch>
        </p:blipFill>
        <p:spPr>
          <a:xfrm>
            <a:off x="3398493" y="4739962"/>
            <a:ext cx="2291981" cy="1610758"/>
          </a:xfrm>
          <a:prstGeom prst="rect">
            <a:avLst/>
          </a:prstGeom>
        </p:spPr>
      </p:pic>
      <p:pic>
        <p:nvPicPr>
          <p:cNvPr id="34" name="Picture 6" descr="ベトナム社会主義共和国国旗"/>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57199" y="3548902"/>
            <a:ext cx="614307" cy="41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83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7101" y="1049570"/>
            <a:ext cx="6878857" cy="5245129"/>
          </a:xfrm>
          <a:prstGeom prst="rect">
            <a:avLst/>
          </a:prstGeom>
        </p:spPr>
      </p:pic>
      <p:sp>
        <p:nvSpPr>
          <p:cNvPr id="2" name="正方形/長方形 1"/>
          <p:cNvSpPr/>
          <p:nvPr/>
        </p:nvSpPr>
        <p:spPr>
          <a:xfrm>
            <a:off x="892201" y="932702"/>
            <a:ext cx="2798481" cy="1021695"/>
          </a:xfrm>
          <a:prstGeom prst="rect">
            <a:avLst/>
          </a:prstGeom>
        </p:spPr>
        <p:txBody>
          <a:bodyPr wrap="none">
            <a:spAutoFit/>
          </a:bodyPr>
          <a:lstStyle/>
          <a:p>
            <a:pPr algn="l" fontAlgn="auto">
              <a:spcBef>
                <a:spcPts val="0"/>
              </a:spcBef>
              <a:spcAft>
                <a:spcPts val="0"/>
              </a:spcAft>
            </a:pPr>
            <a:r>
              <a:rPr lang="en-US" altLang="ja-JP" sz="1569" dirty="0">
                <a:solidFill>
                  <a:prstClr val="black"/>
                </a:solidFill>
                <a:latin typeface="Calibri"/>
                <a:ea typeface="ＭＳ Ｐゴシック" panose="020B0600070205080204" pitchFamily="50" charset="-128"/>
              </a:rPr>
              <a:t>Dr. </a:t>
            </a:r>
            <a:r>
              <a:rPr lang="en-US" altLang="ja-JP" sz="1569" dirty="0" err="1">
                <a:solidFill>
                  <a:prstClr val="black"/>
                </a:solidFill>
                <a:latin typeface="Calibri"/>
                <a:ea typeface="ＭＳ Ｐゴシック" panose="020B0600070205080204" pitchFamily="50" charset="-128"/>
              </a:rPr>
              <a:t>Fam</a:t>
            </a:r>
            <a:r>
              <a:rPr lang="en-US" altLang="ja-JP" sz="1569" dirty="0">
                <a:solidFill>
                  <a:prstClr val="black"/>
                </a:solidFill>
                <a:latin typeface="Calibri"/>
                <a:ea typeface="ＭＳ Ｐゴシック" panose="020B0600070205080204" pitchFamily="50" charset="-128"/>
              </a:rPr>
              <a:t> Pei Shan,</a:t>
            </a:r>
          </a:p>
          <a:p>
            <a:pPr algn="l" fontAlgn="auto">
              <a:spcBef>
                <a:spcPts val="0"/>
              </a:spcBef>
              <a:spcAft>
                <a:spcPts val="0"/>
              </a:spcAft>
            </a:pPr>
            <a:r>
              <a:rPr lang="en-US" altLang="ja-JP" sz="1569" dirty="0">
                <a:solidFill>
                  <a:prstClr val="black"/>
                </a:solidFill>
                <a:latin typeface="Calibri"/>
                <a:ea typeface="ＭＳ Ｐゴシック" panose="020B0600070205080204" pitchFamily="50" charset="-128"/>
              </a:rPr>
              <a:t>Visiting Researcher in ISM from</a:t>
            </a:r>
          </a:p>
          <a:p>
            <a:pPr algn="l" fontAlgn="auto">
              <a:spcBef>
                <a:spcPts val="0"/>
              </a:spcBef>
              <a:spcAft>
                <a:spcPts val="0"/>
              </a:spcAft>
            </a:pPr>
            <a:r>
              <a:rPr lang="en-US" altLang="ja-JP" sz="1569" dirty="0" err="1">
                <a:solidFill>
                  <a:prstClr val="black"/>
                </a:solidFill>
                <a:latin typeface="Calibri"/>
                <a:ea typeface="ＭＳ Ｐゴシック" panose="020B0600070205080204" pitchFamily="50" charset="-128"/>
              </a:rPr>
              <a:t>Universitit</a:t>
            </a:r>
            <a:r>
              <a:rPr lang="en-US" altLang="ja-JP" sz="1569" dirty="0">
                <a:solidFill>
                  <a:prstClr val="black"/>
                </a:solidFill>
                <a:latin typeface="Calibri"/>
                <a:ea typeface="ＭＳ Ｐゴシック" panose="020B0600070205080204" pitchFamily="50" charset="-128"/>
              </a:rPr>
              <a:t> </a:t>
            </a:r>
            <a:r>
              <a:rPr lang="en-US" altLang="ja-JP" sz="1569" dirty="0" err="1">
                <a:solidFill>
                  <a:prstClr val="black"/>
                </a:solidFill>
                <a:latin typeface="Calibri"/>
                <a:ea typeface="ＭＳ Ｐゴシック" panose="020B0600070205080204" pitchFamily="50" charset="-128"/>
              </a:rPr>
              <a:t>Sains</a:t>
            </a:r>
            <a:r>
              <a:rPr lang="en-US" altLang="ja-JP" sz="1569" dirty="0">
                <a:solidFill>
                  <a:prstClr val="black"/>
                </a:solidFill>
                <a:latin typeface="Calibri"/>
                <a:ea typeface="ＭＳ Ｐゴシック" panose="020B0600070205080204" pitchFamily="50" charset="-128"/>
              </a:rPr>
              <a:t> Malaysia</a:t>
            </a:r>
          </a:p>
          <a:p>
            <a:pPr algn="l" fontAlgn="auto">
              <a:spcBef>
                <a:spcPts val="0"/>
              </a:spcBef>
              <a:spcAft>
                <a:spcPts val="0"/>
              </a:spcAft>
            </a:pPr>
            <a:r>
              <a:rPr lang="en-US" altLang="ja-JP" sz="1177" dirty="0">
                <a:solidFill>
                  <a:prstClr val="black"/>
                </a:solidFill>
                <a:latin typeface="Calibri"/>
                <a:ea typeface="ＭＳ Ｐゴシック" panose="020B0600070205080204" pitchFamily="50" charset="-128"/>
              </a:rPr>
              <a:t>(Aug.18</a:t>
            </a:r>
            <a:r>
              <a:rPr lang="en-US" altLang="ja-JP" sz="1177" baseline="30000" dirty="0">
                <a:solidFill>
                  <a:prstClr val="black"/>
                </a:solidFill>
                <a:latin typeface="Calibri"/>
                <a:ea typeface="ＭＳ Ｐゴシック" panose="020B0600070205080204" pitchFamily="50" charset="-128"/>
              </a:rPr>
              <a:t>th</a:t>
            </a:r>
            <a:r>
              <a:rPr lang="en-US" altLang="ja-JP" sz="1177" dirty="0">
                <a:solidFill>
                  <a:prstClr val="black"/>
                </a:solidFill>
                <a:latin typeface="Calibri"/>
                <a:ea typeface="ＭＳ Ｐゴシック" panose="020B0600070205080204" pitchFamily="50" charset="-128"/>
              </a:rPr>
              <a:t>, 2014)</a:t>
            </a:r>
            <a:endParaRPr lang="en-US" altLang="ja-JP" sz="1569" dirty="0">
              <a:solidFill>
                <a:prstClr val="black"/>
              </a:solidFill>
              <a:latin typeface="Calibri"/>
              <a:ea typeface="ＭＳ Ｐゴシック" panose="020B0600070205080204"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16791" t="17169" r="23585"/>
          <a:stretch/>
        </p:blipFill>
        <p:spPr>
          <a:xfrm>
            <a:off x="1029887" y="1932995"/>
            <a:ext cx="1821797" cy="1687256"/>
          </a:xfrm>
          <a:prstGeom prst="rect">
            <a:avLst/>
          </a:prstGeom>
          <a:ln>
            <a:noFill/>
          </a:ln>
          <a:effectLst>
            <a:softEdge rad="112500"/>
          </a:effectLst>
        </p:spPr>
      </p:pic>
      <p:sp>
        <p:nvSpPr>
          <p:cNvPr id="4" name="テキスト ボックス 3"/>
          <p:cNvSpPr txBox="1"/>
          <p:nvPr/>
        </p:nvSpPr>
        <p:spPr>
          <a:xfrm>
            <a:off x="485385" y="3620251"/>
            <a:ext cx="3519110" cy="581387"/>
          </a:xfrm>
          <a:prstGeom prst="rect">
            <a:avLst/>
          </a:prstGeom>
          <a:noFill/>
        </p:spPr>
        <p:txBody>
          <a:bodyPr wrap="non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Front (left to right); Prof. T. Higuchi(Director-General of ISM)</a:t>
            </a:r>
          </a:p>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                                Dr. </a:t>
            </a:r>
            <a:r>
              <a:rPr lang="en-US" altLang="ja-JP" sz="1030" dirty="0" err="1">
                <a:solidFill>
                  <a:prstClr val="black"/>
                </a:solidFill>
                <a:latin typeface="Calibri"/>
                <a:ea typeface="ＭＳ Ｐゴシック" panose="020B0600070205080204" pitchFamily="50" charset="-128"/>
              </a:rPr>
              <a:t>Fam</a:t>
            </a:r>
            <a:r>
              <a:rPr lang="en-US" altLang="ja-JP" sz="1030" dirty="0">
                <a:solidFill>
                  <a:prstClr val="black"/>
                </a:solidFill>
                <a:latin typeface="Calibri"/>
                <a:ea typeface="ＭＳ Ｐゴシック" panose="020B0600070205080204" pitchFamily="50" charset="-128"/>
              </a:rPr>
              <a:t> Pei Shan Visiting Researcher</a:t>
            </a:r>
          </a:p>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Back (left to right); Adjunct Prof. K. Shimizu, Prof. </a:t>
            </a:r>
            <a:r>
              <a:rPr lang="en-US" altLang="ja-JP" sz="1030" dirty="0" err="1">
                <a:solidFill>
                  <a:prstClr val="black"/>
                </a:solidFill>
                <a:latin typeface="Calibri"/>
                <a:ea typeface="ＭＳ Ｐゴシック" panose="020B0600070205080204" pitchFamily="50" charset="-128"/>
              </a:rPr>
              <a:t>K.Kanefuji</a:t>
            </a:r>
            <a:r>
              <a:rPr lang="en-US" altLang="ja-JP" sz="1030" dirty="0">
                <a:solidFill>
                  <a:prstClr val="black"/>
                </a:solidFill>
                <a:latin typeface="Calibri"/>
                <a:ea typeface="ＭＳ Ｐゴシック" panose="020B0600070205080204" pitchFamily="50" charset="-128"/>
              </a:rPr>
              <a:t> </a:t>
            </a:r>
            <a:endParaRPr lang="ja-JP" altLang="en-US" sz="1030" dirty="0">
              <a:solidFill>
                <a:prstClr val="black"/>
              </a:solidFill>
              <a:latin typeface="Calibri"/>
              <a:ea typeface="ＭＳ Ｐゴシック" panose="020B0600070205080204" pitchFamily="50" charset="-128"/>
            </a:endParaRPr>
          </a:p>
        </p:txBody>
      </p:sp>
      <p:sp>
        <p:nvSpPr>
          <p:cNvPr id="5" name="正方形/長方形 4"/>
          <p:cNvSpPr/>
          <p:nvPr/>
        </p:nvSpPr>
        <p:spPr>
          <a:xfrm>
            <a:off x="1441923" y="896749"/>
            <a:ext cx="7921771" cy="70174"/>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698" tIns="44348" rIns="88698" bIns="44348" anchor="ctr"/>
          <a:lstStyle/>
          <a:p>
            <a:pPr algn="ctr" fontAlgn="auto">
              <a:spcBef>
                <a:spcPts val="0"/>
              </a:spcBef>
              <a:spcAft>
                <a:spcPts val="0"/>
              </a:spcAft>
              <a:defRPr/>
            </a:pPr>
            <a:endParaRPr lang="ja-JP" altLang="en-US" sz="1808">
              <a:solidFill>
                <a:prstClr val="black"/>
              </a:solidFill>
              <a:latin typeface="Times"/>
              <a:cs typeface="Times"/>
            </a:endParaRPr>
          </a:p>
        </p:txBody>
      </p:sp>
      <p:pic>
        <p:nvPicPr>
          <p:cNvPr id="22530" name="Picture 2"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959" y="1949409"/>
            <a:ext cx="3328671" cy="2221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340972" y="1142618"/>
            <a:ext cx="4939565" cy="1046116"/>
          </a:xfrm>
          <a:prstGeom prst="rect">
            <a:avLst/>
          </a:prstGeom>
        </p:spPr>
        <p:txBody>
          <a:bodyPr wrap="square">
            <a:spAutoFit/>
          </a:bodyPr>
          <a:lstStyle/>
          <a:p>
            <a:pPr algn="l" fontAlgn="auto">
              <a:spcBef>
                <a:spcPts val="0"/>
              </a:spcBef>
              <a:spcAft>
                <a:spcPts val="0"/>
              </a:spcAft>
            </a:pPr>
            <a:r>
              <a:rPr lang="en-US" altLang="ja-JP" sz="1638" dirty="0">
                <a:solidFill>
                  <a:prstClr val="black"/>
                </a:solidFill>
                <a:latin typeface="Calibri"/>
                <a:ea typeface="ＭＳ Ｐゴシック" panose="020B0600070205080204" pitchFamily="50" charset="-128"/>
              </a:rPr>
              <a:t>Six statisticians from Indonesia, Sri Lanka and Vietnam</a:t>
            </a:r>
            <a:r>
              <a:rPr lang="en-US" altLang="ja-JP" sz="1126" dirty="0">
                <a:solidFill>
                  <a:prstClr val="black"/>
                </a:solidFill>
                <a:latin typeface="Calibri"/>
                <a:ea typeface="ＭＳ Ｐゴシック" panose="020B0600070205080204" pitchFamily="50" charset="-128"/>
              </a:rPr>
              <a:t>, who visited to Japan for the 6th International Workshop on Analysis of Micro Data of Official Statistics (from Dec. 17th to 22nd at ISM) </a:t>
            </a:r>
            <a:r>
              <a:rPr lang="en-US" altLang="ja-JP" sz="1638" dirty="0">
                <a:solidFill>
                  <a:prstClr val="black"/>
                </a:solidFill>
                <a:latin typeface="Calibri"/>
                <a:ea typeface="ＭＳ Ｐゴシック" panose="020B0600070205080204" pitchFamily="50" charset="-128"/>
              </a:rPr>
              <a:t>paid a visit to Prof. Higuchi, Director-General of ISM </a:t>
            </a:r>
            <a:r>
              <a:rPr lang="en-US" altLang="ja-JP" sz="1075" dirty="0">
                <a:solidFill>
                  <a:prstClr val="black"/>
                </a:solidFill>
                <a:latin typeface="Calibri"/>
                <a:ea typeface="ＭＳ Ｐゴシック" panose="020B0600070205080204" pitchFamily="50" charset="-128"/>
              </a:rPr>
              <a:t>(on Dec. 22nd, 2014.)</a:t>
            </a:r>
            <a:endParaRPr lang="ja-JP" altLang="en-US" sz="1075" dirty="0">
              <a:solidFill>
                <a:prstClr val="black"/>
              </a:solidFill>
              <a:latin typeface="Calibri"/>
              <a:ea typeface="ＭＳ Ｐゴシック" panose="020B0600070205080204" pitchFamily="50" charset="-128"/>
            </a:endParaRPr>
          </a:p>
        </p:txBody>
      </p:sp>
      <p:sp>
        <p:nvSpPr>
          <p:cNvPr id="10" name="テキスト ボックス 9"/>
          <p:cNvSpPr txBox="1"/>
          <p:nvPr/>
        </p:nvSpPr>
        <p:spPr>
          <a:xfrm>
            <a:off x="4892740" y="4089509"/>
            <a:ext cx="3826018" cy="419103"/>
          </a:xfrm>
          <a:prstGeom prst="rect">
            <a:avLst/>
          </a:prstGeom>
          <a:noFill/>
        </p:spPr>
        <p:txBody>
          <a:bodyPr wrap="non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Front ; 6 statisticians and Prof. T. Higuchi(Director-General of ISM)</a:t>
            </a:r>
          </a:p>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Back; Staff of ISM and </a:t>
            </a:r>
            <a:r>
              <a:rPr lang="en-US" altLang="ja-JP" sz="1030" dirty="0" err="1">
                <a:solidFill>
                  <a:prstClr val="black"/>
                </a:solidFill>
                <a:latin typeface="Calibri"/>
                <a:ea typeface="ＭＳ Ｐゴシック" panose="020B0600070205080204" pitchFamily="50" charset="-128"/>
              </a:rPr>
              <a:t>Sinfonica</a:t>
            </a:r>
            <a:r>
              <a:rPr lang="en-US" altLang="ja-JP" sz="1030" dirty="0">
                <a:solidFill>
                  <a:prstClr val="black"/>
                </a:solidFill>
                <a:latin typeface="Calibri"/>
                <a:ea typeface="ＭＳ Ｐゴシック" panose="020B0600070205080204" pitchFamily="50" charset="-128"/>
              </a:rPr>
              <a:t> </a:t>
            </a:r>
            <a:endParaRPr lang="ja-JP" altLang="en-US" sz="1030" dirty="0">
              <a:solidFill>
                <a:prstClr val="black"/>
              </a:solidFill>
              <a:latin typeface="Calibri"/>
              <a:ea typeface="ＭＳ Ｐゴシック" panose="020B0600070205080204" pitchFamily="50" charset="-128"/>
            </a:endParaRPr>
          </a:p>
        </p:txBody>
      </p:sp>
      <p:pic>
        <p:nvPicPr>
          <p:cNvPr id="13" name="Picture 2" descr="東南アジア諸国連合（ASEAN）の旗"/>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68" y="48563"/>
            <a:ext cx="1323255" cy="88327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マレーシア国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859" y="1640523"/>
            <a:ext cx="640574" cy="42895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インドネシア共和国国旗"/>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406" y="2166741"/>
            <a:ext cx="577539" cy="386745"/>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ベトナム社会主義共和国国旗"/>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2639" y="3138346"/>
            <a:ext cx="614307" cy="411366"/>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スリランカ民主社会主義共和国国旗"/>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0822" y="2649813"/>
            <a:ext cx="606124" cy="40588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065" y="5044373"/>
            <a:ext cx="1972340" cy="1290956"/>
          </a:xfrm>
          <a:prstGeom prst="rect">
            <a:avLst/>
          </a:prstGeom>
          <a:ln>
            <a:noFill/>
          </a:ln>
          <a:effectLst>
            <a:softEdge rad="112500"/>
          </a:effectLst>
        </p:spPr>
      </p:pic>
      <p:pic>
        <p:nvPicPr>
          <p:cNvPr id="19" name="Picture 6" descr="カンボジア王国国旗"/>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9524" y="6475370"/>
            <a:ext cx="485908" cy="325384"/>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ttps://encrypted-tbn0.gstatic.com/images?q=tbn:ANd9GcRh-Zg_ptXHXaXmSKcmlK9haWV7m4r2j8mIibXnAie7X7QZd6yJvDuhS9_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64451" y="6452440"/>
            <a:ext cx="553778" cy="348313"/>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descr="H:\ローカルディスクドライブ（D)\NOE関係\協定\2015.03.06-協定調印＋会議費\当日の写真＠ISM\ISM_March6th2015(関係者へ送付したもの)\IMG_4722.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56079" y="5028241"/>
            <a:ext cx="1805795" cy="1275715"/>
          </a:xfrm>
          <a:prstGeom prst="rect">
            <a:avLst/>
          </a:prstGeom>
          <a:ln>
            <a:noFill/>
          </a:ln>
          <a:effectLst>
            <a:softEdge rad="112500"/>
          </a:effectLst>
        </p:spPr>
      </p:pic>
      <p:sp>
        <p:nvSpPr>
          <p:cNvPr id="25" name="正方形/長方形 24"/>
          <p:cNvSpPr/>
          <p:nvPr/>
        </p:nvSpPr>
        <p:spPr>
          <a:xfrm>
            <a:off x="137527" y="4288920"/>
            <a:ext cx="5137227" cy="352601"/>
          </a:xfrm>
          <a:prstGeom prst="rect">
            <a:avLst/>
          </a:prstGeom>
        </p:spPr>
        <p:txBody>
          <a:bodyPr wrap="square">
            <a:spAutoFit/>
          </a:bodyPr>
          <a:lstStyle/>
          <a:p>
            <a:pPr algn="l" fontAlgn="auto">
              <a:spcBef>
                <a:spcPts val="0"/>
              </a:spcBef>
              <a:spcAft>
                <a:spcPts val="0"/>
              </a:spcAft>
            </a:pPr>
            <a:r>
              <a:rPr lang="en-US" altLang="ja-JP" sz="1638" dirty="0">
                <a:solidFill>
                  <a:prstClr val="black"/>
                </a:solidFill>
                <a:latin typeface="Calibri"/>
                <a:ea typeface="ＭＳ Ｐゴシック" panose="020B0600070205080204" pitchFamily="50" charset="-128"/>
              </a:rPr>
              <a:t>MOU Signing</a:t>
            </a:r>
            <a:r>
              <a:rPr lang="ja-JP" altLang="en-US" sz="1638" dirty="0">
                <a:solidFill>
                  <a:prstClr val="black"/>
                </a:solidFill>
                <a:latin typeface="Calibri"/>
                <a:ea typeface="ＭＳ Ｐゴシック" panose="020B0600070205080204" pitchFamily="50" charset="-128"/>
              </a:rPr>
              <a:t> </a:t>
            </a:r>
            <a:r>
              <a:rPr lang="en-US" altLang="ja-JP" sz="1638" dirty="0">
                <a:solidFill>
                  <a:prstClr val="black"/>
                </a:solidFill>
                <a:latin typeface="Calibri"/>
                <a:ea typeface="ＭＳ Ｐゴシック" panose="020B0600070205080204" pitchFamily="50" charset="-128"/>
              </a:rPr>
              <a:t>Ceremony</a:t>
            </a:r>
            <a:r>
              <a:rPr lang="ja-JP" altLang="en-US" sz="1638" dirty="0">
                <a:solidFill>
                  <a:prstClr val="black"/>
                </a:solidFill>
                <a:latin typeface="Calibri"/>
                <a:ea typeface="ＭＳ Ｐゴシック" panose="020B0600070205080204" pitchFamily="50" charset="-128"/>
              </a:rPr>
              <a:t> </a:t>
            </a:r>
            <a:r>
              <a:rPr lang="en-US" altLang="ja-JP" sz="1638" dirty="0">
                <a:solidFill>
                  <a:prstClr val="black"/>
                </a:solidFill>
                <a:latin typeface="Calibri"/>
                <a:ea typeface="ＭＳ Ｐゴシック" panose="020B0600070205080204" pitchFamily="50" charset="-128"/>
              </a:rPr>
              <a:t>on March 6</a:t>
            </a:r>
            <a:r>
              <a:rPr lang="en-US" altLang="ja-JP" sz="1638" baseline="30000" dirty="0">
                <a:solidFill>
                  <a:prstClr val="black"/>
                </a:solidFill>
                <a:latin typeface="Calibri"/>
                <a:ea typeface="ＭＳ Ｐゴシック" panose="020B0600070205080204" pitchFamily="50" charset="-128"/>
              </a:rPr>
              <a:t>th</a:t>
            </a:r>
            <a:r>
              <a:rPr lang="en-US" altLang="ja-JP" sz="1638" dirty="0">
                <a:solidFill>
                  <a:prstClr val="black"/>
                </a:solidFill>
                <a:latin typeface="Calibri"/>
                <a:ea typeface="ＭＳ Ｐゴシック" panose="020B0600070205080204" pitchFamily="50" charset="-128"/>
              </a:rPr>
              <a:t> , 2015 at ISM</a:t>
            </a:r>
            <a:endParaRPr lang="ja-JP" altLang="en-US" sz="1075" dirty="0">
              <a:solidFill>
                <a:prstClr val="black"/>
              </a:solidFill>
              <a:latin typeface="Calibri"/>
              <a:ea typeface="ＭＳ Ｐゴシック" panose="020B0600070205080204" pitchFamily="50" charset="-128"/>
            </a:endParaRPr>
          </a:p>
        </p:txBody>
      </p:sp>
      <p:pic>
        <p:nvPicPr>
          <p:cNvPr id="27" name="Picture 2" descr="ネパール連邦民主共和国国旗"/>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382" y="6387569"/>
            <a:ext cx="358250" cy="463254"/>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727610" y="6203494"/>
            <a:ext cx="1505329" cy="256819"/>
          </a:xfrm>
          <a:prstGeom prst="rect">
            <a:avLst/>
          </a:prstGeom>
          <a:noFill/>
        </p:spPr>
        <p:txBody>
          <a:bodyPr wrap="non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Commemorative Photo.</a:t>
            </a:r>
            <a:endParaRPr lang="ja-JP" altLang="en-US" sz="1030" dirty="0">
              <a:solidFill>
                <a:prstClr val="black"/>
              </a:solidFill>
              <a:latin typeface="Calibri"/>
              <a:ea typeface="ＭＳ Ｐゴシック" panose="020B0600070205080204" pitchFamily="50" charset="-128"/>
            </a:endParaRPr>
          </a:p>
        </p:txBody>
      </p:sp>
      <p:sp>
        <p:nvSpPr>
          <p:cNvPr id="18" name="正方形/長方形 17"/>
          <p:cNvSpPr/>
          <p:nvPr/>
        </p:nvSpPr>
        <p:spPr>
          <a:xfrm>
            <a:off x="2395668" y="6215109"/>
            <a:ext cx="1950136" cy="409343"/>
          </a:xfrm>
          <a:prstGeom prst="rect">
            <a:avLst/>
          </a:prstGeom>
          <a:noFill/>
        </p:spPr>
        <p:txBody>
          <a:bodyPr wrap="squar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Facility Tour (in front of one of the supercomputing systems [C])</a:t>
            </a:r>
            <a:endParaRPr lang="ja-JP" altLang="en-US" sz="1030" dirty="0">
              <a:solidFill>
                <a:prstClr val="black"/>
              </a:solidFill>
              <a:latin typeface="Calibri"/>
              <a:ea typeface="ＭＳ Ｐゴシック" panose="020B0600070205080204" pitchFamily="50" charset="-128"/>
            </a:endParaRPr>
          </a:p>
        </p:txBody>
      </p:sp>
      <p:sp>
        <p:nvSpPr>
          <p:cNvPr id="26" name="正方形/長方形 25"/>
          <p:cNvSpPr/>
          <p:nvPr/>
        </p:nvSpPr>
        <p:spPr>
          <a:xfrm>
            <a:off x="4677779" y="4611661"/>
            <a:ext cx="4447119" cy="352601"/>
          </a:xfrm>
          <a:prstGeom prst="rect">
            <a:avLst/>
          </a:prstGeom>
        </p:spPr>
        <p:txBody>
          <a:bodyPr wrap="square">
            <a:spAutoFit/>
          </a:bodyPr>
          <a:lstStyle/>
          <a:p>
            <a:pPr algn="l" fontAlgn="auto">
              <a:spcBef>
                <a:spcPts val="0"/>
              </a:spcBef>
              <a:spcAft>
                <a:spcPts val="0"/>
              </a:spcAft>
            </a:pPr>
            <a:r>
              <a:rPr lang="en-US" altLang="ja-JP" sz="1638" dirty="0">
                <a:solidFill>
                  <a:prstClr val="black"/>
                </a:solidFill>
                <a:latin typeface="Calibri"/>
                <a:ea typeface="ＭＳ Ｐゴシック" panose="020B0600070205080204" pitchFamily="50" charset="-128"/>
              </a:rPr>
              <a:t>MOU Signing</a:t>
            </a:r>
            <a:r>
              <a:rPr lang="ja-JP" altLang="en-US" sz="1638" dirty="0">
                <a:solidFill>
                  <a:prstClr val="black"/>
                </a:solidFill>
                <a:latin typeface="Calibri"/>
                <a:ea typeface="ＭＳ Ｐゴシック" panose="020B0600070205080204" pitchFamily="50" charset="-128"/>
              </a:rPr>
              <a:t> </a:t>
            </a:r>
            <a:r>
              <a:rPr lang="en-US" altLang="ja-JP" sz="1638" dirty="0">
                <a:solidFill>
                  <a:prstClr val="black"/>
                </a:solidFill>
                <a:latin typeface="Calibri"/>
                <a:ea typeface="ＭＳ Ｐゴシック" panose="020B0600070205080204" pitchFamily="50" charset="-128"/>
              </a:rPr>
              <a:t>Ceremony</a:t>
            </a:r>
            <a:r>
              <a:rPr lang="ja-JP" altLang="en-US" sz="1638" dirty="0">
                <a:solidFill>
                  <a:prstClr val="black"/>
                </a:solidFill>
                <a:latin typeface="Calibri"/>
                <a:ea typeface="ＭＳ Ｐゴシック" panose="020B0600070205080204" pitchFamily="50" charset="-128"/>
              </a:rPr>
              <a:t> </a:t>
            </a:r>
            <a:r>
              <a:rPr lang="en-US" altLang="ja-JP" sz="1638" dirty="0">
                <a:solidFill>
                  <a:prstClr val="black"/>
                </a:solidFill>
                <a:latin typeface="Calibri"/>
                <a:ea typeface="ＭＳ Ｐゴシック" panose="020B0600070205080204" pitchFamily="50" charset="-128"/>
              </a:rPr>
              <a:t>on June</a:t>
            </a:r>
            <a:r>
              <a:rPr lang="ja-JP" altLang="en-US" sz="1638" dirty="0">
                <a:solidFill>
                  <a:prstClr val="black"/>
                </a:solidFill>
                <a:latin typeface="Calibri"/>
                <a:ea typeface="ＭＳ Ｐゴシック" panose="020B0600070205080204" pitchFamily="50" charset="-128"/>
              </a:rPr>
              <a:t> </a:t>
            </a:r>
            <a:r>
              <a:rPr lang="en-US" altLang="ja-JP" sz="1638" dirty="0">
                <a:solidFill>
                  <a:prstClr val="black"/>
                </a:solidFill>
                <a:latin typeface="Calibri"/>
                <a:ea typeface="ＭＳ Ｐゴシック" panose="020B0600070205080204" pitchFamily="50" charset="-128"/>
              </a:rPr>
              <a:t>2</a:t>
            </a:r>
            <a:r>
              <a:rPr lang="en-US" altLang="ja-JP" sz="1638" baseline="30000" dirty="0">
                <a:solidFill>
                  <a:prstClr val="black"/>
                </a:solidFill>
                <a:latin typeface="Calibri"/>
                <a:ea typeface="ＭＳ Ｐゴシック" panose="020B0600070205080204" pitchFamily="50" charset="-128"/>
              </a:rPr>
              <a:t>nd</a:t>
            </a:r>
            <a:r>
              <a:rPr lang="en-US" altLang="ja-JP" sz="1638" dirty="0">
                <a:solidFill>
                  <a:prstClr val="black"/>
                </a:solidFill>
                <a:latin typeface="Calibri"/>
                <a:ea typeface="ＭＳ Ｐゴシック" panose="020B0600070205080204" pitchFamily="50" charset="-128"/>
              </a:rPr>
              <a:t>, 2015 at ISM</a:t>
            </a:r>
            <a:endParaRPr lang="ja-JP" altLang="en-US" sz="1075" dirty="0">
              <a:solidFill>
                <a:prstClr val="black"/>
              </a:solidFill>
              <a:latin typeface="Calibri"/>
              <a:ea typeface="ＭＳ Ｐゴシック" panose="020B0600070205080204" pitchFamily="50" charset="-128"/>
            </a:endParaRPr>
          </a:p>
        </p:txBody>
      </p:sp>
      <p:sp>
        <p:nvSpPr>
          <p:cNvPr id="12" name="正方形/長方形 11"/>
          <p:cNvSpPr/>
          <p:nvPr/>
        </p:nvSpPr>
        <p:spPr>
          <a:xfrm>
            <a:off x="118668" y="4520949"/>
            <a:ext cx="4283145" cy="743671"/>
          </a:xfrm>
          <a:prstGeom prst="rect">
            <a:avLst/>
          </a:prstGeom>
          <a:noFill/>
        </p:spPr>
        <p:txBody>
          <a:bodyPr wrap="square" rtlCol="0">
            <a:spAutoFit/>
          </a:bodyPr>
          <a:lstStyle/>
          <a:p>
            <a:pPr marL="234041" indent="-234041" algn="l" fontAlgn="auto">
              <a:spcBef>
                <a:spcPts val="0"/>
              </a:spcBef>
              <a:spcAft>
                <a:spcPts val="0"/>
              </a:spcAft>
              <a:buFont typeface="Arial" panose="020B0604020202020204" pitchFamily="34" charset="0"/>
              <a:buChar char="•"/>
            </a:pPr>
            <a:r>
              <a:rPr lang="en-US" altLang="ja-JP" sz="1030" dirty="0">
                <a:solidFill>
                  <a:prstClr val="black"/>
                </a:solidFill>
                <a:latin typeface="Calibri"/>
                <a:ea typeface="ＭＳ Ｐゴシック" panose="020B0600070205080204" pitchFamily="50" charset="-128"/>
              </a:rPr>
              <a:t>The Institute of Forest and Wildlife Research and Development of the Forestry Administration of Cambodia</a:t>
            </a:r>
          </a:p>
          <a:p>
            <a:pPr marL="234041" indent="-234041" algn="l" fontAlgn="auto">
              <a:spcBef>
                <a:spcPts val="0"/>
              </a:spcBef>
              <a:spcAft>
                <a:spcPts val="0"/>
              </a:spcAft>
              <a:buFont typeface="Arial" panose="020B0604020202020204" pitchFamily="34" charset="0"/>
              <a:buChar char="•"/>
            </a:pPr>
            <a:r>
              <a:rPr lang="en-US" altLang="ja-JP" sz="1030" dirty="0">
                <a:solidFill>
                  <a:prstClr val="black"/>
                </a:solidFill>
                <a:latin typeface="Calibri"/>
                <a:ea typeface="ＭＳ Ｐゴシック" panose="020B0600070205080204" pitchFamily="50" charset="-128"/>
              </a:rPr>
              <a:t>The Institute of Forestry, </a:t>
            </a:r>
            <a:r>
              <a:rPr lang="en-US" altLang="ja-JP" sz="1030" dirty="0" err="1">
                <a:solidFill>
                  <a:prstClr val="black"/>
                </a:solidFill>
                <a:latin typeface="Calibri"/>
                <a:ea typeface="ＭＳ Ｐゴシック" panose="020B0600070205080204" pitchFamily="50" charset="-128"/>
              </a:rPr>
              <a:t>Pokhara</a:t>
            </a:r>
            <a:r>
              <a:rPr lang="en-US" altLang="ja-JP" sz="1030" dirty="0">
                <a:solidFill>
                  <a:prstClr val="black"/>
                </a:solidFill>
                <a:latin typeface="Calibri"/>
                <a:ea typeface="ＭＳ Ｐゴシック" panose="020B0600070205080204" pitchFamily="50" charset="-128"/>
              </a:rPr>
              <a:t> of </a:t>
            </a:r>
            <a:r>
              <a:rPr lang="en-US" altLang="ja-JP" sz="1030" dirty="0" err="1">
                <a:solidFill>
                  <a:prstClr val="black"/>
                </a:solidFill>
                <a:latin typeface="Calibri"/>
                <a:ea typeface="ＭＳ Ｐゴシック" panose="020B0600070205080204" pitchFamily="50" charset="-128"/>
              </a:rPr>
              <a:t>Tribhuvan</a:t>
            </a:r>
            <a:r>
              <a:rPr lang="en-US" altLang="ja-JP" sz="1030" dirty="0">
                <a:solidFill>
                  <a:prstClr val="black"/>
                </a:solidFill>
                <a:latin typeface="Calibri"/>
                <a:ea typeface="ＭＳ Ｐゴシック" panose="020B0600070205080204" pitchFamily="50" charset="-128"/>
              </a:rPr>
              <a:t> University, Nepal</a:t>
            </a:r>
          </a:p>
          <a:p>
            <a:pPr algn="l" fontAlgn="auto">
              <a:spcBef>
                <a:spcPts val="0"/>
              </a:spcBef>
              <a:spcAft>
                <a:spcPts val="0"/>
              </a:spcAft>
            </a:pPr>
            <a:endParaRPr lang="en-US" altLang="ja-JP" sz="1030" dirty="0">
              <a:solidFill>
                <a:prstClr val="black"/>
              </a:solidFill>
              <a:latin typeface="Calibri"/>
              <a:ea typeface="ＭＳ Ｐゴシック" panose="020B0600070205080204" pitchFamily="50" charset="-128"/>
            </a:endParaRPr>
          </a:p>
        </p:txBody>
      </p:sp>
      <p:sp>
        <p:nvSpPr>
          <p:cNvPr id="14" name="正方形/長方形 13"/>
          <p:cNvSpPr/>
          <p:nvPr/>
        </p:nvSpPr>
        <p:spPr>
          <a:xfrm>
            <a:off x="5085201" y="4915057"/>
            <a:ext cx="3592654" cy="256819"/>
          </a:xfrm>
          <a:prstGeom prst="rect">
            <a:avLst/>
          </a:prstGeom>
          <a:noFill/>
        </p:spPr>
        <p:txBody>
          <a:bodyPr wrap="square" rtlCol="0">
            <a:spAutoFit/>
          </a:bodyPr>
          <a:lstStyle/>
          <a:p>
            <a:pPr marL="234041" indent="-234041" algn="l" fontAlgn="auto">
              <a:spcBef>
                <a:spcPts val="0"/>
              </a:spcBef>
              <a:spcAft>
                <a:spcPts val="0"/>
              </a:spcAft>
              <a:buFont typeface="Arial" panose="020B0604020202020204" pitchFamily="34" charset="0"/>
              <a:buChar char="•"/>
            </a:pPr>
            <a:r>
              <a:rPr lang="en-US" altLang="ja-JP" sz="1030" dirty="0">
                <a:solidFill>
                  <a:prstClr val="black"/>
                </a:solidFill>
                <a:latin typeface="Calibri"/>
                <a:ea typeface="ＭＳ Ｐゴシック" panose="020B0600070205080204" pitchFamily="50" charset="-128"/>
              </a:rPr>
              <a:t>The Forest Inventory and Planning Institute</a:t>
            </a:r>
            <a:r>
              <a:rPr lang="ja-JP" altLang="en-US" sz="1030" dirty="0">
                <a:solidFill>
                  <a:prstClr val="black"/>
                </a:solidFill>
                <a:latin typeface="Calibri"/>
                <a:ea typeface="ＭＳ Ｐゴシック" panose="020B0600070205080204" pitchFamily="50" charset="-128"/>
              </a:rPr>
              <a:t>　</a:t>
            </a:r>
            <a:r>
              <a:rPr lang="en-US" altLang="ja-JP" sz="1030" dirty="0">
                <a:solidFill>
                  <a:prstClr val="black"/>
                </a:solidFill>
                <a:latin typeface="Calibri"/>
                <a:ea typeface="ＭＳ Ｐゴシック" panose="020B0600070205080204" pitchFamily="50" charset="-128"/>
              </a:rPr>
              <a:t>of Vietnam</a:t>
            </a:r>
          </a:p>
        </p:txBody>
      </p:sp>
      <p:pic>
        <p:nvPicPr>
          <p:cNvPr id="30722" name="Picture 2" descr="mediu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98959" y="5001518"/>
            <a:ext cx="1950420" cy="12970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7629879" y="6222673"/>
            <a:ext cx="761856" cy="256819"/>
          </a:xfrm>
          <a:prstGeom prst="rect">
            <a:avLst/>
          </a:prstGeom>
          <a:noFill/>
        </p:spPr>
        <p:txBody>
          <a:bodyPr wrap="non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Discussion</a:t>
            </a:r>
            <a:endParaRPr lang="ja-JP" altLang="en-US" sz="1030" dirty="0">
              <a:solidFill>
                <a:prstClr val="black"/>
              </a:solidFill>
              <a:latin typeface="Calibri"/>
              <a:ea typeface="ＭＳ Ｐゴシック" panose="020B0600070205080204" pitchFamily="50" charset="-128"/>
            </a:endParaRPr>
          </a:p>
        </p:txBody>
      </p:sp>
      <p:pic>
        <p:nvPicPr>
          <p:cNvPr id="30726" name="Picture 6" descr="mediu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9379" y="5015108"/>
            <a:ext cx="1950420" cy="12970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5186884" y="6200466"/>
            <a:ext cx="1612210" cy="409343"/>
          </a:xfrm>
          <a:prstGeom prst="rect">
            <a:avLst/>
          </a:prstGeom>
          <a:noFill/>
        </p:spPr>
        <p:txBody>
          <a:bodyPr wrap="square" rtlCol="0">
            <a:spAutoFit/>
          </a:bodyPr>
          <a:lstStyle/>
          <a:p>
            <a:pPr algn="l" fontAlgn="auto">
              <a:spcBef>
                <a:spcPts val="0"/>
              </a:spcBef>
              <a:spcAft>
                <a:spcPts val="0"/>
              </a:spcAft>
            </a:pPr>
            <a:r>
              <a:rPr lang="en-US" altLang="ja-JP" sz="1030" dirty="0">
                <a:solidFill>
                  <a:prstClr val="black"/>
                </a:solidFill>
                <a:latin typeface="Calibri"/>
                <a:ea typeface="ＭＳ Ｐゴシック" panose="020B0600070205080204" pitchFamily="50" charset="-128"/>
              </a:rPr>
              <a:t>Director-Generals of Both organizations shake hands.</a:t>
            </a:r>
            <a:endParaRPr lang="ja-JP" altLang="en-US" sz="1030" dirty="0">
              <a:solidFill>
                <a:prstClr val="black"/>
              </a:solidFill>
              <a:latin typeface="Calibri"/>
              <a:ea typeface="ＭＳ Ｐゴシック" panose="020B0600070205080204" pitchFamily="50" charset="-128"/>
            </a:endParaRPr>
          </a:p>
        </p:txBody>
      </p:sp>
      <p:sp>
        <p:nvSpPr>
          <p:cNvPr id="32" name="テキスト ボックス 31"/>
          <p:cNvSpPr txBox="1"/>
          <p:nvPr/>
        </p:nvSpPr>
        <p:spPr>
          <a:xfrm>
            <a:off x="1090632" y="43742"/>
            <a:ext cx="8046693" cy="926957"/>
          </a:xfrm>
          <a:prstGeom prst="rect">
            <a:avLst/>
          </a:prstGeom>
        </p:spPr>
        <p:txBody>
          <a:bodyPr vert="horz" lIns="93620" tIns="46810" rIns="93620" bIns="46810" rtlCol="0" anchor="t">
            <a:normAutofit fontScale="85000" lnSpcReduction="20000"/>
          </a:bodyPr>
          <a:lstStyle>
            <a:lvl1pPr algn="ctr">
              <a:spcBef>
                <a:spcPct val="0"/>
              </a:spcBef>
              <a:buNone/>
              <a:defRPr sz="3834">
                <a:latin typeface="HG丸ｺﾞｼｯｸM-PRO" pitchFamily="50" charset="-128"/>
                <a:ea typeface="HG丸ｺﾞｼｯｸM-PRO" pitchFamily="50" charset="-128"/>
                <a:cs typeface="+mj-cs"/>
              </a:defRPr>
            </a:lvl1pPr>
          </a:lstStyle>
          <a:p>
            <a:r>
              <a:rPr lang="en-US" altLang="ja-JP" sz="3925" b="1" dirty="0">
                <a:latin typeface="Arial" panose="020B0604020202020204" pitchFamily="34" charset="0"/>
                <a:cs typeface="Arial" panose="020B0604020202020204" pitchFamily="34" charset="0"/>
              </a:rPr>
              <a:t>Academic</a:t>
            </a:r>
            <a:r>
              <a:rPr lang="ja-JP" altLang="en-US" sz="3925" b="1" dirty="0">
                <a:latin typeface="Arial" panose="020B0604020202020204" pitchFamily="34" charset="0"/>
                <a:cs typeface="Arial" panose="020B0604020202020204" pitchFamily="34" charset="0"/>
              </a:rPr>
              <a:t> </a:t>
            </a:r>
            <a:r>
              <a:rPr lang="en-US" altLang="ja-JP" sz="3925" b="1" dirty="0">
                <a:latin typeface="Arial" panose="020B0604020202020204" pitchFamily="34" charset="0"/>
                <a:cs typeface="Arial" panose="020B0604020202020204" pitchFamily="34" charset="0"/>
              </a:rPr>
              <a:t>Exchange</a:t>
            </a:r>
          </a:p>
          <a:p>
            <a:r>
              <a:rPr lang="ja-JP" altLang="en-US" sz="3925" b="1" dirty="0">
                <a:latin typeface="Arial" panose="020B0604020202020204" pitchFamily="34" charset="0"/>
                <a:cs typeface="Arial" panose="020B0604020202020204" pitchFamily="34" charset="0"/>
              </a:rPr>
              <a:t> </a:t>
            </a:r>
            <a:r>
              <a:rPr lang="en-US" altLang="ja-JP" sz="3925" b="1" dirty="0">
                <a:latin typeface="Arial" panose="020B0604020202020204" pitchFamily="34" charset="0"/>
                <a:cs typeface="Arial" panose="020B0604020202020204" pitchFamily="34" charset="0"/>
              </a:rPr>
              <a:t>with</a:t>
            </a:r>
            <a:r>
              <a:rPr lang="ja-JP" altLang="en-US" sz="3925" b="1" dirty="0">
                <a:latin typeface="Arial" panose="020B0604020202020204" pitchFamily="34" charset="0"/>
                <a:cs typeface="Arial" panose="020B0604020202020204" pitchFamily="34" charset="0"/>
              </a:rPr>
              <a:t> </a:t>
            </a:r>
            <a:r>
              <a:rPr lang="en-US" altLang="ja-JP" sz="3925" b="1" dirty="0">
                <a:latin typeface="Arial" panose="020B0604020202020204" pitchFamily="34" charset="0"/>
                <a:cs typeface="Arial" panose="020B0604020202020204" pitchFamily="34" charset="0"/>
              </a:rPr>
              <a:t>ASEAN</a:t>
            </a:r>
            <a:r>
              <a:rPr lang="ja-JP" altLang="en-US" sz="3925" b="1" dirty="0">
                <a:latin typeface="Arial" panose="020B0604020202020204" pitchFamily="34" charset="0"/>
                <a:cs typeface="Arial" panose="020B0604020202020204" pitchFamily="34" charset="0"/>
              </a:rPr>
              <a:t> </a:t>
            </a:r>
            <a:r>
              <a:rPr lang="en-US" altLang="ja-JP" sz="3925" b="1" dirty="0">
                <a:latin typeface="Arial" panose="020B0604020202020204" pitchFamily="34" charset="0"/>
                <a:cs typeface="Arial" panose="020B0604020202020204" pitchFamily="34" charset="0"/>
              </a:rPr>
              <a:t>Countries</a:t>
            </a:r>
            <a:endParaRPr lang="ja-JP" altLang="en-US" sz="3925" b="1" dirty="0">
              <a:latin typeface="Arial" panose="020B0604020202020204" pitchFamily="34" charset="0"/>
              <a:cs typeface="Arial" panose="020B0604020202020204" pitchFamily="34" charset="0"/>
            </a:endParaRPr>
          </a:p>
        </p:txBody>
      </p:sp>
      <p:sp>
        <p:nvSpPr>
          <p:cNvPr id="15" name="スライド番号プレースホルダー 1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23</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69638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78180" y="816174"/>
            <a:ext cx="7773265" cy="68859"/>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7035" tIns="43516" rIns="87035" bIns="43516" anchor="ctr"/>
          <a:lstStyle/>
          <a:p>
            <a:pPr algn="ctr" defTabSz="936163" fontAlgn="auto">
              <a:spcBef>
                <a:spcPts val="0"/>
              </a:spcBef>
              <a:spcAft>
                <a:spcPts val="0"/>
              </a:spcAft>
              <a:defRPr/>
            </a:pPr>
            <a:endParaRPr lang="ja-JP" altLang="en-US" sz="1774">
              <a:solidFill>
                <a:prstClr val="black"/>
              </a:solidFill>
              <a:latin typeface="Times"/>
              <a:ea typeface="ＭＳ Ｐゴシック" panose="020B0600070205080204" pitchFamily="50" charset="-128"/>
              <a:cs typeface="Times"/>
            </a:endParaRPr>
          </a:p>
        </p:txBody>
      </p:sp>
      <p:sp>
        <p:nvSpPr>
          <p:cNvPr id="5" name="テキスト ボックス 4"/>
          <p:cNvSpPr txBox="1"/>
          <p:nvPr/>
        </p:nvSpPr>
        <p:spPr>
          <a:xfrm>
            <a:off x="752858" y="73789"/>
            <a:ext cx="8705190" cy="685538"/>
          </a:xfrm>
          <a:prstGeom prst="rect">
            <a:avLst/>
          </a:prstGeom>
        </p:spPr>
        <p:txBody>
          <a:bodyPr vert="horz" lIns="91865" tIns="45933" rIns="91865" bIns="45933" rtlCol="0" anchor="t">
            <a:normAutofit/>
          </a:bodyPr>
          <a:lstStyle>
            <a:lvl1pPr algn="ctr">
              <a:spcBef>
                <a:spcPct val="0"/>
              </a:spcBef>
              <a:buNone/>
              <a:defRPr sz="3834">
                <a:latin typeface="HG丸ｺﾞｼｯｸM-PRO" pitchFamily="50" charset="-128"/>
                <a:ea typeface="HG丸ｺﾞｼｯｸM-PRO" pitchFamily="50" charset="-128"/>
                <a:cs typeface="+mj-cs"/>
              </a:defRPr>
            </a:lvl1pPr>
          </a:lstStyle>
          <a:p>
            <a:pPr defTabSz="936163" fontAlgn="auto">
              <a:spcAft>
                <a:spcPts val="0"/>
              </a:spcAft>
            </a:pPr>
            <a:r>
              <a:rPr lang="en-US" altLang="ja-JP" sz="3852" dirty="0">
                <a:solidFill>
                  <a:prstClr val="black"/>
                </a:solidFill>
              </a:rPr>
              <a:t>ISI-ISM-ISSAS</a:t>
            </a:r>
            <a:r>
              <a:rPr lang="ja-JP" altLang="en-US" sz="3852" dirty="0">
                <a:solidFill>
                  <a:prstClr val="black"/>
                </a:solidFill>
              </a:rPr>
              <a:t> </a:t>
            </a:r>
            <a:r>
              <a:rPr lang="en-US" altLang="ja-JP" sz="3852" dirty="0">
                <a:solidFill>
                  <a:prstClr val="black"/>
                </a:solidFill>
              </a:rPr>
              <a:t>Joint Conference</a:t>
            </a:r>
            <a:endParaRPr lang="ja-JP" altLang="en-US" sz="3852" dirty="0">
              <a:solidFill>
                <a:prstClr val="black"/>
              </a:solidFill>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24013" t="12201" r="12988" b="2750"/>
          <a:stretch/>
        </p:blipFill>
        <p:spPr>
          <a:xfrm>
            <a:off x="252865" y="1292285"/>
            <a:ext cx="2047914" cy="18431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8263" t="19188" r="1175" b="27484"/>
          <a:stretch/>
        </p:blipFill>
        <p:spPr>
          <a:xfrm>
            <a:off x="2498614" y="1320108"/>
            <a:ext cx="4710199" cy="18431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テキスト ボックス 8"/>
          <p:cNvSpPr txBox="1"/>
          <p:nvPr/>
        </p:nvSpPr>
        <p:spPr>
          <a:xfrm>
            <a:off x="1929830" y="950304"/>
            <a:ext cx="5930526" cy="384900"/>
          </a:xfrm>
          <a:prstGeom prst="rect">
            <a:avLst/>
          </a:prstGeom>
          <a:noFill/>
        </p:spPr>
        <p:txBody>
          <a:bodyPr wrap="none" rtlCol="0">
            <a:spAutoFit/>
          </a:bodyPr>
          <a:lstStyle/>
          <a:p>
            <a:pPr algn="l" defTabSz="936163" fontAlgn="auto">
              <a:spcBef>
                <a:spcPts val="0"/>
              </a:spcBef>
              <a:spcAft>
                <a:spcPts val="0"/>
              </a:spcAft>
            </a:pPr>
            <a:r>
              <a:rPr lang="en-US" altLang="ja-JP" sz="1843" dirty="0">
                <a:solidFill>
                  <a:srgbClr val="3333FF"/>
                </a:solidFill>
                <a:latin typeface="Calibri"/>
                <a:ea typeface="ＭＳ Ｐゴシック" panose="020B0600070205080204" pitchFamily="50" charset="-128"/>
              </a:rPr>
              <a:t>The 7</a:t>
            </a:r>
            <a:r>
              <a:rPr lang="en-US" altLang="ja-JP" sz="1843" baseline="30000" dirty="0">
                <a:solidFill>
                  <a:srgbClr val="3333FF"/>
                </a:solidFill>
                <a:latin typeface="Calibri"/>
                <a:ea typeface="ＭＳ Ｐゴシック" panose="020B0600070205080204" pitchFamily="50" charset="-128"/>
              </a:rPr>
              <a:t>th</a:t>
            </a:r>
            <a:r>
              <a:rPr lang="en-US" altLang="ja-JP" sz="1843" dirty="0">
                <a:solidFill>
                  <a:srgbClr val="3333FF"/>
                </a:solidFill>
                <a:latin typeface="Calibri"/>
                <a:ea typeface="ＭＳ Ｐゴシック" panose="020B0600070205080204" pitchFamily="50" charset="-128"/>
              </a:rPr>
              <a:t>  Joint Conference was held at ISM Apr.2</a:t>
            </a:r>
            <a:r>
              <a:rPr lang="en-US" altLang="ja-JP" sz="1843" baseline="30000" dirty="0">
                <a:solidFill>
                  <a:srgbClr val="3333FF"/>
                </a:solidFill>
                <a:latin typeface="Calibri"/>
                <a:ea typeface="ＭＳ Ｐゴシック" panose="020B0600070205080204" pitchFamily="50" charset="-128"/>
              </a:rPr>
              <a:t>nd</a:t>
            </a:r>
            <a:r>
              <a:rPr lang="en-US" altLang="ja-JP" sz="1843" dirty="0">
                <a:solidFill>
                  <a:srgbClr val="3333FF"/>
                </a:solidFill>
                <a:latin typeface="Calibri"/>
                <a:ea typeface="ＭＳ Ｐゴシック" panose="020B0600070205080204" pitchFamily="50" charset="-128"/>
              </a:rPr>
              <a:t> -4</a:t>
            </a:r>
            <a:r>
              <a:rPr lang="en-US" altLang="ja-JP" sz="1843" baseline="30000" dirty="0">
                <a:solidFill>
                  <a:srgbClr val="3333FF"/>
                </a:solidFill>
                <a:latin typeface="Calibri"/>
                <a:ea typeface="ＭＳ Ｐゴシック" panose="020B0600070205080204" pitchFamily="50" charset="-128"/>
              </a:rPr>
              <a:t>th </a:t>
            </a:r>
            <a:r>
              <a:rPr lang="en-US" altLang="ja-JP" sz="1843" dirty="0">
                <a:solidFill>
                  <a:srgbClr val="3333FF"/>
                </a:solidFill>
                <a:latin typeface="Calibri"/>
                <a:ea typeface="ＭＳ Ｐゴシック" panose="020B0600070205080204" pitchFamily="50" charset="-128"/>
              </a:rPr>
              <a:t>,2015</a:t>
            </a:r>
            <a:endParaRPr lang="ja-JP" altLang="en-US" sz="1843" dirty="0">
              <a:solidFill>
                <a:srgbClr val="3333FF"/>
              </a:solidFill>
              <a:latin typeface="Calibri"/>
              <a:ea typeface="ＭＳ Ｐゴシック" panose="020B0600070205080204" pitchFamily="50" charset="-128"/>
            </a:endParaRPr>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r="28133"/>
          <a:stretch/>
        </p:blipFill>
        <p:spPr>
          <a:xfrm>
            <a:off x="7406648" y="1351800"/>
            <a:ext cx="1928497" cy="17831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正方形/長方形 10"/>
          <p:cNvSpPr/>
          <p:nvPr/>
        </p:nvSpPr>
        <p:spPr>
          <a:xfrm>
            <a:off x="2666929" y="3608824"/>
            <a:ext cx="3336094" cy="626685"/>
          </a:xfrm>
          <a:prstGeom prst="rect">
            <a:avLst/>
          </a:prstGeom>
        </p:spPr>
        <p:txBody>
          <a:bodyPr wrap="square">
            <a:spAutoFit/>
          </a:bodyPr>
          <a:lstStyle/>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3</a:t>
            </a:r>
            <a:r>
              <a:rPr lang="en-US" altLang="ja-JP" sz="1126" baseline="30000" dirty="0">
                <a:solidFill>
                  <a:srgbClr val="C00000"/>
                </a:solidFill>
                <a:latin typeface="Calibri"/>
                <a:ea typeface="ＭＳ Ｐゴシック" panose="020B0600070205080204" pitchFamily="50" charset="-128"/>
              </a:rPr>
              <a:t>rd</a:t>
            </a:r>
            <a:r>
              <a:rPr lang="en-US" altLang="ja-JP" sz="1126" dirty="0">
                <a:solidFill>
                  <a:srgbClr val="C00000"/>
                </a:solidFill>
                <a:latin typeface="Calibri"/>
                <a:ea typeface="ＭＳ Ｐゴシック" panose="020B0600070205080204" pitchFamily="50" charset="-128"/>
              </a:rPr>
              <a:t>  Conference was held at ISI in Jan., 2010</a:t>
            </a:r>
            <a:endParaRPr lang="ja-JP" altLang="en-US" sz="1126" dirty="0">
              <a:solidFill>
                <a:srgbClr val="C00000"/>
              </a:solidFill>
              <a:latin typeface="Calibri"/>
              <a:ea typeface="ＭＳ Ｐゴシック" panose="020B0600070205080204" pitchFamily="50" charset="-128"/>
            </a:endParaRP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2</a:t>
            </a:r>
            <a:r>
              <a:rPr lang="en-US" altLang="ja-JP" sz="1126" baseline="30000" dirty="0">
                <a:solidFill>
                  <a:srgbClr val="C00000"/>
                </a:solidFill>
                <a:latin typeface="Calibri"/>
                <a:ea typeface="ＭＳ Ｐゴシック" panose="020B0600070205080204" pitchFamily="50" charset="-128"/>
              </a:rPr>
              <a:t>nd</a:t>
            </a:r>
            <a:r>
              <a:rPr lang="en-US" altLang="ja-JP" sz="1126" dirty="0">
                <a:solidFill>
                  <a:srgbClr val="C00000"/>
                </a:solidFill>
                <a:latin typeface="Calibri"/>
                <a:ea typeface="ＭＳ Ｐゴシック" panose="020B0600070205080204" pitchFamily="50" charset="-128"/>
              </a:rPr>
              <a:t>  Conference was held at ISSAS in Jun., 2008</a:t>
            </a:r>
            <a:endParaRPr lang="ja-JP" altLang="en-US" sz="1126" dirty="0">
              <a:solidFill>
                <a:srgbClr val="C00000"/>
              </a:solidFill>
              <a:latin typeface="Calibri"/>
              <a:ea typeface="ＭＳ Ｐゴシック" panose="020B0600070205080204" pitchFamily="50" charset="-128"/>
            </a:endParaRP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1</a:t>
            </a:r>
            <a:r>
              <a:rPr lang="en-US" altLang="ja-JP" sz="1126" baseline="30000" dirty="0">
                <a:solidFill>
                  <a:srgbClr val="C00000"/>
                </a:solidFill>
                <a:latin typeface="Calibri"/>
                <a:ea typeface="ＭＳ Ｐゴシック" panose="020B0600070205080204" pitchFamily="50" charset="-128"/>
              </a:rPr>
              <a:t>st</a:t>
            </a:r>
            <a:r>
              <a:rPr lang="en-US" altLang="ja-JP" sz="1126" dirty="0">
                <a:solidFill>
                  <a:srgbClr val="C00000"/>
                </a:solidFill>
                <a:latin typeface="Calibri"/>
                <a:ea typeface="ＭＳ Ｐゴシック" panose="020B0600070205080204" pitchFamily="50" charset="-128"/>
              </a:rPr>
              <a:t>  Conference was held at ISM in Nov., 2007</a:t>
            </a:r>
            <a:endParaRPr lang="ja-JP" altLang="en-US" sz="1126" dirty="0">
              <a:solidFill>
                <a:srgbClr val="C00000"/>
              </a:solidFill>
              <a:latin typeface="Calibri"/>
              <a:ea typeface="ＭＳ Ｐゴシック" panose="020B0600070205080204" pitchFamily="50" charset="-128"/>
            </a:endParaRPr>
          </a:p>
        </p:txBody>
      </p:sp>
      <p:sp>
        <p:nvSpPr>
          <p:cNvPr id="12" name="テキスト ボックス 11"/>
          <p:cNvSpPr txBox="1"/>
          <p:nvPr/>
        </p:nvSpPr>
        <p:spPr>
          <a:xfrm>
            <a:off x="580013" y="3175150"/>
            <a:ext cx="8396735" cy="533351"/>
          </a:xfrm>
          <a:prstGeom prst="rect">
            <a:avLst/>
          </a:prstGeom>
          <a:noFill/>
        </p:spPr>
        <p:txBody>
          <a:bodyPr wrap="square" rtlCol="0">
            <a:spAutoFit/>
          </a:bodyPr>
          <a:lstStyle/>
          <a:p>
            <a:pPr algn="l" defTabSz="936163" fontAlgn="auto">
              <a:spcBef>
                <a:spcPts val="0"/>
              </a:spcBef>
              <a:spcAft>
                <a:spcPts val="0"/>
              </a:spcAft>
            </a:pPr>
            <a:r>
              <a:rPr lang="en-US" altLang="ja-JP" sz="1433" dirty="0">
                <a:solidFill>
                  <a:prstClr val="black"/>
                </a:solidFill>
                <a:latin typeface="Calibri"/>
                <a:ea typeface="ＭＳ Ｐゴシック" panose="020B0600070205080204" pitchFamily="50" charset="-128"/>
              </a:rPr>
              <a:t>Since 2007, ISI(Indian Statistical Institute) of India , ISM(The Institute of Statistical Mathematics a) of Japan and ISSAS(Institute of Statistical Science Academia </a:t>
            </a:r>
            <a:r>
              <a:rPr lang="en-US" altLang="ja-JP" sz="1433" dirty="0" err="1">
                <a:solidFill>
                  <a:prstClr val="black"/>
                </a:solidFill>
                <a:latin typeface="Calibri"/>
                <a:ea typeface="ＭＳ Ｐゴシック" panose="020B0600070205080204" pitchFamily="50" charset="-128"/>
              </a:rPr>
              <a:t>Sinica</a:t>
            </a:r>
            <a:r>
              <a:rPr lang="en-US" altLang="ja-JP" sz="1433" dirty="0">
                <a:solidFill>
                  <a:prstClr val="black"/>
                </a:solidFill>
                <a:latin typeface="Calibri"/>
                <a:ea typeface="ＭＳ Ｐゴシック" panose="020B0600070205080204" pitchFamily="50" charset="-128"/>
              </a:rPr>
              <a:t>) of Taiwan have held the joint conference once a year.</a:t>
            </a:r>
            <a:endParaRPr lang="ja-JP" altLang="en-US" sz="1433" dirty="0">
              <a:solidFill>
                <a:prstClr val="black"/>
              </a:solidFill>
              <a:latin typeface="Calibri"/>
              <a:ea typeface="ＭＳ Ｐゴシック" panose="020B0600070205080204" pitchFamily="50" charset="-128"/>
            </a:endParaRPr>
          </a:p>
        </p:txBody>
      </p:sp>
      <p:pic>
        <p:nvPicPr>
          <p:cNvPr id="34818" name="Picture 2" descr="http://www.ism.ac.jp/ism_info_j/labo/column/124img/ph_04.jpg"/>
          <p:cNvPicPr>
            <a:picLocks noChangeAspect="1" noChangeArrowheads="1"/>
          </p:cNvPicPr>
          <p:nvPr/>
        </p:nvPicPr>
        <p:blipFill rotWithShape="1">
          <a:blip r:embed="rId6">
            <a:extLst>
              <a:ext uri="{28A0092B-C50C-407E-A947-70E740481C1C}">
                <a14:useLocalDpi xmlns:a14="http://schemas.microsoft.com/office/drawing/2010/main" val="0"/>
              </a:ext>
            </a:extLst>
          </a:blip>
          <a:srcRect r="2534"/>
          <a:stretch/>
        </p:blipFill>
        <p:spPr bwMode="auto">
          <a:xfrm>
            <a:off x="845246" y="5254074"/>
            <a:ext cx="1540806" cy="1082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 name="図 14"/>
          <p:cNvPicPr>
            <a:picLocks noChangeAspect="1"/>
          </p:cNvPicPr>
          <p:nvPr/>
        </p:nvPicPr>
        <p:blipFill>
          <a:blip r:embed="rId7"/>
          <a:stretch>
            <a:fillRect/>
          </a:stretch>
        </p:blipFill>
        <p:spPr>
          <a:xfrm>
            <a:off x="4444703" y="5430033"/>
            <a:ext cx="1279753" cy="98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図 17"/>
          <p:cNvPicPr>
            <a:picLocks noChangeAspect="1"/>
          </p:cNvPicPr>
          <p:nvPr/>
        </p:nvPicPr>
        <p:blipFill>
          <a:blip r:embed="rId8"/>
          <a:stretch>
            <a:fillRect/>
          </a:stretch>
        </p:blipFill>
        <p:spPr>
          <a:xfrm>
            <a:off x="5660740" y="5422890"/>
            <a:ext cx="1555397" cy="963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2" name="グループ化 21"/>
          <p:cNvGrpSpPr/>
          <p:nvPr/>
        </p:nvGrpSpPr>
        <p:grpSpPr>
          <a:xfrm>
            <a:off x="7449450" y="5358119"/>
            <a:ext cx="1773717" cy="1055320"/>
            <a:chOff x="7136065" y="5218500"/>
            <a:chExt cx="1735989" cy="1051078"/>
          </a:xfrm>
        </p:grpSpPr>
        <p:pic>
          <p:nvPicPr>
            <p:cNvPr id="19" name="図 18"/>
            <p:cNvPicPr>
              <a:picLocks noChangeAspect="1"/>
            </p:cNvPicPr>
            <p:nvPr/>
          </p:nvPicPr>
          <p:blipFill>
            <a:blip r:embed="rId9"/>
            <a:stretch>
              <a:fillRect/>
            </a:stretch>
          </p:blipFill>
          <p:spPr>
            <a:xfrm>
              <a:off x="7956376" y="5218500"/>
              <a:ext cx="915678" cy="1051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図 20"/>
            <p:cNvPicPr>
              <a:picLocks noChangeAspect="1"/>
            </p:cNvPicPr>
            <p:nvPr/>
          </p:nvPicPr>
          <p:blipFill>
            <a:blip r:embed="rId10"/>
            <a:stretch>
              <a:fillRect/>
            </a:stretch>
          </p:blipFill>
          <p:spPr>
            <a:xfrm>
              <a:off x="7136065" y="5245309"/>
              <a:ext cx="820311" cy="1024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1" name="図 30"/>
          <p:cNvPicPr>
            <a:picLocks noChangeAspect="1"/>
          </p:cNvPicPr>
          <p:nvPr/>
        </p:nvPicPr>
        <p:blipFill rotWithShape="1">
          <a:blip r:embed="rId11"/>
          <a:srcRect l="4084" t="22504" r="7860"/>
          <a:stretch/>
        </p:blipFill>
        <p:spPr>
          <a:xfrm>
            <a:off x="2409785" y="5350317"/>
            <a:ext cx="2012794" cy="961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テキスト ボックス 23"/>
          <p:cNvSpPr txBox="1"/>
          <p:nvPr/>
        </p:nvSpPr>
        <p:spPr>
          <a:xfrm>
            <a:off x="852937" y="5231565"/>
            <a:ext cx="1091742" cy="384900"/>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black"/>
                </a:solidFill>
                <a:latin typeface="Calibri"/>
                <a:ea typeface="ＭＳ Ｐゴシック" panose="020B0600070205080204" pitchFamily="50" charset="-128"/>
              </a:rPr>
              <a:t>2014(6</a:t>
            </a:r>
            <a:r>
              <a:rPr lang="en-US" altLang="ja-JP" sz="1843" baseline="30000" dirty="0">
                <a:solidFill>
                  <a:prstClr val="black"/>
                </a:solidFill>
                <a:latin typeface="Calibri"/>
                <a:ea typeface="ＭＳ Ｐゴシック" panose="020B0600070205080204" pitchFamily="50" charset="-128"/>
              </a:rPr>
              <a:t>th</a:t>
            </a:r>
            <a:r>
              <a:rPr lang="en-US" altLang="ja-JP" sz="1843" dirty="0">
                <a:solidFill>
                  <a:prstClr val="black"/>
                </a:solidFill>
                <a:latin typeface="Calibri"/>
                <a:ea typeface="ＭＳ Ｐゴシック" panose="020B0600070205080204" pitchFamily="50" charset="-128"/>
              </a:rPr>
              <a:t>)</a:t>
            </a:r>
            <a:endParaRPr lang="ja-JP" altLang="en-US" sz="1843" dirty="0">
              <a:solidFill>
                <a:prstClr val="black"/>
              </a:solidFill>
              <a:latin typeface="Calibri"/>
              <a:ea typeface="ＭＳ Ｐゴシック" panose="020B0600070205080204" pitchFamily="50" charset="-128"/>
            </a:endParaRPr>
          </a:p>
        </p:txBody>
      </p:sp>
      <p:grpSp>
        <p:nvGrpSpPr>
          <p:cNvPr id="17" name="グループ化 16"/>
          <p:cNvGrpSpPr/>
          <p:nvPr/>
        </p:nvGrpSpPr>
        <p:grpSpPr>
          <a:xfrm>
            <a:off x="3051034" y="4130450"/>
            <a:ext cx="2910961" cy="1121916"/>
            <a:chOff x="2892638" y="4034263"/>
            <a:chExt cx="2843172" cy="1095790"/>
          </a:xfrm>
        </p:grpSpPr>
        <p:pic>
          <p:nvPicPr>
            <p:cNvPr id="29" name="Picture 4" descr="http://www3.stat.sinica.edu.tw/2013issas/album/20130131_Poster%20session_output/DSC_0051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6855" y="4100674"/>
              <a:ext cx="1415486" cy="102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2" name="グループ化 1"/>
            <p:cNvGrpSpPr/>
            <p:nvPr/>
          </p:nvGrpSpPr>
          <p:grpSpPr>
            <a:xfrm>
              <a:off x="2892638" y="4034263"/>
              <a:ext cx="2843172" cy="1071794"/>
              <a:chOff x="-98072" y="3877759"/>
              <a:chExt cx="2843172" cy="1071794"/>
            </a:xfrm>
          </p:grpSpPr>
          <p:pic>
            <p:nvPicPr>
              <p:cNvPr id="30" name="Picture 8" descr="http://www3.stat.sinica.edu.tw/2013issas/album/20130131_Session%201_output/DSC_0026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072" y="3976615"/>
                <a:ext cx="1455343" cy="972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9" name="テキスト ボックス 38"/>
              <p:cNvSpPr txBox="1"/>
              <p:nvPr/>
            </p:nvSpPr>
            <p:spPr>
              <a:xfrm>
                <a:off x="1678782" y="3877759"/>
                <a:ext cx="1066318" cy="375937"/>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black"/>
                    </a:solidFill>
                    <a:latin typeface="Calibri"/>
                    <a:ea typeface="ＭＳ Ｐゴシック" panose="020B0600070205080204" pitchFamily="50" charset="-128"/>
                  </a:rPr>
                  <a:t>2013(5</a:t>
                </a:r>
                <a:r>
                  <a:rPr lang="en-US" altLang="ja-JP" sz="1843" baseline="30000" dirty="0">
                    <a:solidFill>
                      <a:prstClr val="black"/>
                    </a:solidFill>
                    <a:latin typeface="Calibri"/>
                    <a:ea typeface="ＭＳ Ｐゴシック" panose="020B0600070205080204" pitchFamily="50" charset="-128"/>
                  </a:rPr>
                  <a:t>th</a:t>
                </a:r>
                <a:r>
                  <a:rPr lang="en-US" altLang="ja-JP" sz="1843" dirty="0">
                    <a:solidFill>
                      <a:prstClr val="black"/>
                    </a:solidFill>
                    <a:latin typeface="Calibri"/>
                    <a:ea typeface="ＭＳ Ｐゴシック" panose="020B0600070205080204" pitchFamily="50" charset="-128"/>
                  </a:rPr>
                  <a:t>)</a:t>
                </a:r>
              </a:p>
            </p:txBody>
          </p:sp>
        </p:grpSp>
      </p:grpSp>
      <p:sp>
        <p:nvSpPr>
          <p:cNvPr id="40" name="テキスト ボックス 39"/>
          <p:cNvSpPr txBox="1"/>
          <p:nvPr/>
        </p:nvSpPr>
        <p:spPr>
          <a:xfrm>
            <a:off x="2461324" y="5283982"/>
            <a:ext cx="1091742" cy="384900"/>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black"/>
                </a:solidFill>
                <a:latin typeface="Calibri"/>
                <a:ea typeface="ＭＳ Ｐゴシック" panose="020B0600070205080204" pitchFamily="50" charset="-128"/>
              </a:rPr>
              <a:t>2012(4</a:t>
            </a:r>
            <a:r>
              <a:rPr lang="en-US" altLang="ja-JP" sz="1843" baseline="30000" dirty="0">
                <a:solidFill>
                  <a:prstClr val="black"/>
                </a:solidFill>
                <a:latin typeface="Calibri"/>
                <a:ea typeface="ＭＳ Ｐゴシック" panose="020B0600070205080204" pitchFamily="50" charset="-128"/>
              </a:rPr>
              <a:t>th</a:t>
            </a:r>
            <a:r>
              <a:rPr lang="en-US" altLang="ja-JP" sz="1843" dirty="0">
                <a:solidFill>
                  <a:prstClr val="black"/>
                </a:solidFill>
                <a:latin typeface="Calibri"/>
                <a:ea typeface="ＭＳ Ｐゴシック" panose="020B0600070205080204" pitchFamily="50" charset="-128"/>
              </a:rPr>
              <a:t>)</a:t>
            </a:r>
            <a:endParaRPr lang="ja-JP" altLang="en-US" sz="1843" dirty="0">
              <a:solidFill>
                <a:prstClr val="black"/>
              </a:solidFill>
              <a:latin typeface="Calibri"/>
              <a:ea typeface="ＭＳ Ｐゴシック" panose="020B0600070205080204" pitchFamily="50" charset="-128"/>
            </a:endParaRPr>
          </a:p>
        </p:txBody>
      </p:sp>
      <p:sp>
        <p:nvSpPr>
          <p:cNvPr id="41" name="テキスト ボックス 40"/>
          <p:cNvSpPr txBox="1"/>
          <p:nvPr/>
        </p:nvSpPr>
        <p:spPr>
          <a:xfrm>
            <a:off x="6103114" y="5360740"/>
            <a:ext cx="1145311" cy="384900"/>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white"/>
                </a:solidFill>
                <a:latin typeface="Calibri"/>
                <a:ea typeface="ＭＳ Ｐゴシック" panose="020B0600070205080204" pitchFamily="50" charset="-128"/>
              </a:rPr>
              <a:t>2010(3</a:t>
            </a:r>
            <a:r>
              <a:rPr lang="en-US" altLang="ja-JP" sz="1843" baseline="30000" dirty="0">
                <a:solidFill>
                  <a:prstClr val="white"/>
                </a:solidFill>
                <a:latin typeface="Calibri"/>
                <a:ea typeface="ＭＳ Ｐゴシック" panose="020B0600070205080204" pitchFamily="50" charset="-128"/>
              </a:rPr>
              <a:t>rd</a:t>
            </a:r>
            <a:r>
              <a:rPr lang="en-US" altLang="ja-JP" sz="1843" dirty="0">
                <a:solidFill>
                  <a:prstClr val="white"/>
                </a:solidFill>
                <a:latin typeface="Calibri"/>
                <a:ea typeface="ＭＳ Ｐゴシック" panose="020B0600070205080204" pitchFamily="50" charset="-128"/>
              </a:rPr>
              <a:t> )</a:t>
            </a:r>
            <a:endParaRPr lang="ja-JP" altLang="en-US" sz="1843" dirty="0">
              <a:solidFill>
                <a:prstClr val="white"/>
              </a:solidFill>
              <a:latin typeface="Calibri"/>
              <a:ea typeface="ＭＳ Ｐゴシック" panose="020B0600070205080204" pitchFamily="50" charset="-128"/>
            </a:endParaRPr>
          </a:p>
        </p:txBody>
      </p:sp>
      <p:sp>
        <p:nvSpPr>
          <p:cNvPr id="42" name="テキスト ボックス 41"/>
          <p:cNvSpPr txBox="1"/>
          <p:nvPr/>
        </p:nvSpPr>
        <p:spPr>
          <a:xfrm>
            <a:off x="8203321" y="5342498"/>
            <a:ext cx="1066926" cy="384900"/>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white"/>
                </a:solidFill>
                <a:latin typeface="Calibri"/>
                <a:ea typeface="ＭＳ Ｐゴシック" panose="020B0600070205080204" pitchFamily="50" charset="-128"/>
              </a:rPr>
              <a:t>2007(1</a:t>
            </a:r>
            <a:r>
              <a:rPr lang="en-US" altLang="ja-JP" sz="1843" baseline="30000" dirty="0">
                <a:solidFill>
                  <a:prstClr val="white"/>
                </a:solidFill>
                <a:latin typeface="Calibri"/>
                <a:ea typeface="ＭＳ Ｐゴシック" panose="020B0600070205080204" pitchFamily="50" charset="-128"/>
              </a:rPr>
              <a:t>st</a:t>
            </a:r>
            <a:r>
              <a:rPr lang="en-US" altLang="ja-JP" sz="1843" dirty="0">
                <a:solidFill>
                  <a:prstClr val="white"/>
                </a:solidFill>
                <a:latin typeface="Calibri"/>
                <a:ea typeface="ＭＳ Ｐゴシック" panose="020B0600070205080204" pitchFamily="50" charset="-128"/>
              </a:rPr>
              <a:t>)</a:t>
            </a:r>
            <a:endParaRPr lang="ja-JP" altLang="en-US" sz="1843" dirty="0">
              <a:solidFill>
                <a:prstClr val="white"/>
              </a:solidFill>
              <a:latin typeface="Calibri"/>
              <a:ea typeface="ＭＳ Ｐゴシック" panose="020B0600070205080204" pitchFamily="50" charset="-128"/>
            </a:endParaRPr>
          </a:p>
        </p:txBody>
      </p:sp>
      <p:pic>
        <p:nvPicPr>
          <p:cNvPr id="34826" name="Picture 10" descr="インドの国旗"/>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18714" y="1423344"/>
            <a:ext cx="612216" cy="408654"/>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日本の旗"/>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40542" y="1431042"/>
            <a:ext cx="661621" cy="440233"/>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台湾の旗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21459" y="1437410"/>
            <a:ext cx="613224" cy="40932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p:cNvGrpSpPr/>
          <p:nvPr/>
        </p:nvGrpSpPr>
        <p:grpSpPr>
          <a:xfrm>
            <a:off x="446395" y="4071410"/>
            <a:ext cx="2338506" cy="1054319"/>
            <a:chOff x="742341" y="3998079"/>
            <a:chExt cx="2284048" cy="1029767"/>
          </a:xfrm>
        </p:grpSpPr>
        <p:grpSp>
          <p:nvGrpSpPr>
            <p:cNvPr id="14" name="グループ化 13"/>
            <p:cNvGrpSpPr/>
            <p:nvPr/>
          </p:nvGrpSpPr>
          <p:grpSpPr>
            <a:xfrm>
              <a:off x="742341" y="4098554"/>
              <a:ext cx="2284048" cy="929292"/>
              <a:chOff x="742341" y="4098554"/>
              <a:chExt cx="2284048" cy="929292"/>
            </a:xfrm>
          </p:grpSpPr>
          <p:pic>
            <p:nvPicPr>
              <p:cNvPr id="13" name="図 12"/>
              <p:cNvPicPr>
                <a:picLocks noChangeAspect="1"/>
              </p:cNvPicPr>
              <p:nvPr/>
            </p:nvPicPr>
            <p:blipFill rotWithShape="1">
              <a:blip r:embed="rId17"/>
              <a:srcRect l="10486" t="17186" r="25304" b="10624"/>
              <a:stretch/>
            </p:blipFill>
            <p:spPr>
              <a:xfrm>
                <a:off x="742341" y="4142811"/>
                <a:ext cx="1033661" cy="874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5"/>
              <p:cNvPicPr>
                <a:picLocks noChangeAspect="1"/>
              </p:cNvPicPr>
              <p:nvPr/>
            </p:nvPicPr>
            <p:blipFill rotWithShape="1">
              <a:blip r:embed="rId18"/>
              <a:srcRect l="7842" t="4866" r="3251" b="10439"/>
              <a:stretch/>
            </p:blipFill>
            <p:spPr>
              <a:xfrm>
                <a:off x="1730244" y="4098554"/>
                <a:ext cx="1296145" cy="929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3" name="テキスト ボックス 32"/>
            <p:cNvSpPr txBox="1"/>
            <p:nvPr/>
          </p:nvSpPr>
          <p:spPr>
            <a:xfrm>
              <a:off x="1675851" y="3998079"/>
              <a:ext cx="1066318" cy="375937"/>
            </a:xfrm>
            <a:prstGeom prst="rect">
              <a:avLst/>
            </a:prstGeom>
            <a:noFill/>
          </p:spPr>
          <p:txBody>
            <a:bodyPr wrap="none" rtlCol="0">
              <a:spAutoFit/>
            </a:bodyPr>
            <a:lstStyle/>
            <a:p>
              <a:pPr algn="l" defTabSz="936163" fontAlgn="auto">
                <a:spcBef>
                  <a:spcPts val="0"/>
                </a:spcBef>
                <a:spcAft>
                  <a:spcPts val="0"/>
                </a:spcAft>
              </a:pPr>
              <a:r>
                <a:rPr lang="en-US" altLang="ja-JP" sz="1843" dirty="0">
                  <a:solidFill>
                    <a:prstClr val="white"/>
                  </a:solidFill>
                  <a:latin typeface="Calibri"/>
                  <a:ea typeface="ＭＳ Ｐゴシック" panose="020B0600070205080204" pitchFamily="50" charset="-128"/>
                </a:rPr>
                <a:t>2016(8</a:t>
              </a:r>
              <a:r>
                <a:rPr lang="en-US" altLang="ja-JP" sz="1843" baseline="30000" dirty="0">
                  <a:solidFill>
                    <a:prstClr val="white"/>
                  </a:solidFill>
                  <a:latin typeface="Calibri"/>
                  <a:ea typeface="ＭＳ Ｐゴシック" panose="020B0600070205080204" pitchFamily="50" charset="-128"/>
                </a:rPr>
                <a:t>th</a:t>
              </a:r>
              <a:r>
                <a:rPr lang="en-US" altLang="ja-JP" sz="1843" dirty="0">
                  <a:solidFill>
                    <a:prstClr val="white"/>
                  </a:solidFill>
                  <a:latin typeface="Calibri"/>
                  <a:ea typeface="ＭＳ Ｐゴシック" panose="020B0600070205080204" pitchFamily="50" charset="-128"/>
                </a:rPr>
                <a:t>)</a:t>
              </a:r>
            </a:p>
          </p:txBody>
        </p:sp>
      </p:grpSp>
      <p:sp>
        <p:nvSpPr>
          <p:cNvPr id="36" name="正方形/長方形 35"/>
          <p:cNvSpPr/>
          <p:nvPr/>
        </p:nvSpPr>
        <p:spPr>
          <a:xfrm>
            <a:off x="5999051" y="3656560"/>
            <a:ext cx="3336094" cy="1513601"/>
          </a:xfrm>
          <a:prstGeom prst="rect">
            <a:avLst/>
          </a:prstGeom>
        </p:spPr>
        <p:txBody>
          <a:bodyPr wrap="square">
            <a:spAutoFit/>
          </a:bodyPr>
          <a:lstStyle/>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11th Conference was held in ISSAS in Jan., 2019.</a:t>
            </a:r>
          </a:p>
          <a:p>
            <a:pPr algn="l" defTabSz="936163" fontAlgn="auto">
              <a:spcBef>
                <a:spcPts val="0"/>
              </a:spcBef>
              <a:spcAft>
                <a:spcPts val="0"/>
              </a:spcAft>
            </a:pPr>
            <a:r>
              <a:rPr lang="en-US" altLang="ja-JP" sz="1126" b="1" u="sng" dirty="0">
                <a:solidFill>
                  <a:srgbClr val="0000FF"/>
                </a:solidFill>
                <a:latin typeface="Calibri"/>
                <a:ea typeface="ＭＳ Ｐゴシック" panose="020B0600070205080204" pitchFamily="50" charset="-128"/>
              </a:rPr>
              <a:t>The</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10</a:t>
            </a:r>
            <a:r>
              <a:rPr lang="en-US" altLang="ja-JP" sz="1126" b="1" u="sng" baseline="30000" dirty="0">
                <a:solidFill>
                  <a:srgbClr val="0000FF"/>
                </a:solidFill>
                <a:latin typeface="Calibri"/>
                <a:ea typeface="ＭＳ Ｐゴシック" panose="020B0600070205080204" pitchFamily="50" charset="-128"/>
              </a:rPr>
              <a:t>th</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Conference</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was held</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in</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ISM</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in</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Nov.,</a:t>
            </a:r>
            <a:r>
              <a:rPr lang="ja-JP" altLang="en-US" sz="1126" b="1" u="sng" dirty="0">
                <a:solidFill>
                  <a:srgbClr val="0000FF"/>
                </a:solidFill>
                <a:latin typeface="Calibri"/>
                <a:ea typeface="ＭＳ Ｐゴシック" panose="020B0600070205080204" pitchFamily="50" charset="-128"/>
              </a:rPr>
              <a:t> </a:t>
            </a:r>
            <a:r>
              <a:rPr lang="en-US" altLang="ja-JP" sz="1126" b="1" u="sng" dirty="0">
                <a:solidFill>
                  <a:srgbClr val="0000FF"/>
                </a:solidFill>
                <a:latin typeface="Calibri"/>
                <a:ea typeface="ＭＳ Ｐゴシック" panose="020B0600070205080204" pitchFamily="50" charset="-128"/>
              </a:rPr>
              <a:t>2017.</a:t>
            </a: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9</a:t>
            </a:r>
            <a:r>
              <a:rPr lang="en-US" altLang="ja-JP" sz="1126" baseline="30000" dirty="0">
                <a:solidFill>
                  <a:srgbClr val="C00000"/>
                </a:solidFill>
                <a:latin typeface="Calibri"/>
                <a:ea typeface="ＭＳ Ｐゴシック" panose="020B0600070205080204" pitchFamily="50" charset="-128"/>
              </a:rPr>
              <a:t>th</a:t>
            </a:r>
            <a:r>
              <a:rPr lang="en-US" altLang="ja-JP" sz="1126" dirty="0">
                <a:solidFill>
                  <a:srgbClr val="C00000"/>
                </a:solidFill>
                <a:latin typeface="Calibri"/>
                <a:ea typeface="ＭＳ Ｐゴシック" panose="020B0600070205080204" pitchFamily="50" charset="-128"/>
              </a:rPr>
              <a:t> Conference</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was held</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at</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ISI</a:t>
            </a:r>
            <a:r>
              <a:rPr lang="ja-JP" altLang="en-US" sz="1126" dirty="0">
                <a:solidFill>
                  <a:srgbClr val="C00000"/>
                </a:solidFill>
                <a:latin typeface="Calibri"/>
                <a:ea typeface="ＭＳ Ｐゴシック" panose="020B0600070205080204" pitchFamily="50" charset="-128"/>
              </a:rPr>
              <a:t> </a:t>
            </a:r>
            <a:r>
              <a:rPr lang="en-US" altLang="ja-JP" sz="1126" dirty="0">
                <a:solidFill>
                  <a:srgbClr val="C00000"/>
                </a:solidFill>
                <a:latin typeface="Calibri"/>
                <a:ea typeface="ＭＳ Ｐゴシック" panose="020B0600070205080204" pitchFamily="50" charset="-128"/>
              </a:rPr>
              <a:t>in Feb., 2017</a:t>
            </a: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8</a:t>
            </a:r>
            <a:r>
              <a:rPr lang="en-US" altLang="ja-JP" sz="1126" baseline="30000" dirty="0">
                <a:solidFill>
                  <a:srgbClr val="C00000"/>
                </a:solidFill>
                <a:latin typeface="Calibri"/>
                <a:ea typeface="ＭＳ Ｐゴシック" panose="020B0600070205080204" pitchFamily="50" charset="-128"/>
              </a:rPr>
              <a:t>th</a:t>
            </a:r>
            <a:r>
              <a:rPr lang="en-US" altLang="ja-JP" sz="1126" dirty="0">
                <a:solidFill>
                  <a:srgbClr val="C00000"/>
                </a:solidFill>
                <a:latin typeface="Calibri"/>
                <a:ea typeface="ＭＳ Ｐゴシック" panose="020B0600070205080204" pitchFamily="50" charset="-128"/>
              </a:rPr>
              <a:t> Conference was held at ISSAS in Jan., 2016</a:t>
            </a:r>
          </a:p>
          <a:p>
            <a:pPr algn="l" defTabSz="936163" fontAlgn="auto">
              <a:spcBef>
                <a:spcPts val="0"/>
              </a:spcBef>
              <a:spcAft>
                <a:spcPts val="0"/>
              </a:spcAft>
            </a:pPr>
            <a:r>
              <a:rPr lang="en-US" altLang="ja-JP" sz="1126" b="1" dirty="0">
                <a:solidFill>
                  <a:srgbClr val="3333FF"/>
                </a:solidFill>
                <a:latin typeface="Calibri"/>
                <a:ea typeface="ＭＳ Ｐゴシック" panose="020B0600070205080204" pitchFamily="50" charset="-128"/>
              </a:rPr>
              <a:t>The 7</a:t>
            </a:r>
            <a:r>
              <a:rPr lang="en-US" altLang="ja-JP" sz="1126" b="1" baseline="30000" dirty="0">
                <a:solidFill>
                  <a:srgbClr val="3333FF"/>
                </a:solidFill>
                <a:latin typeface="Calibri"/>
                <a:ea typeface="ＭＳ Ｐゴシック" panose="020B0600070205080204" pitchFamily="50" charset="-128"/>
              </a:rPr>
              <a:t>th</a:t>
            </a:r>
            <a:r>
              <a:rPr lang="en-US" altLang="ja-JP" sz="1126" b="1" dirty="0">
                <a:solidFill>
                  <a:srgbClr val="3333FF"/>
                </a:solidFill>
                <a:latin typeface="Calibri"/>
                <a:ea typeface="ＭＳ Ｐゴシック" panose="020B0600070205080204" pitchFamily="50" charset="-128"/>
              </a:rPr>
              <a:t>  Conference was held at ISM in Apr.,2015</a:t>
            </a:r>
            <a:endParaRPr lang="ja-JP" altLang="en-US" sz="1126" b="1" dirty="0">
              <a:solidFill>
                <a:srgbClr val="3333FF"/>
              </a:solidFill>
              <a:latin typeface="Calibri"/>
              <a:ea typeface="ＭＳ Ｐゴシック" panose="020B0600070205080204" pitchFamily="50" charset="-128"/>
            </a:endParaRP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6</a:t>
            </a:r>
            <a:r>
              <a:rPr lang="en-US" altLang="ja-JP" sz="1126" baseline="30000" dirty="0">
                <a:solidFill>
                  <a:srgbClr val="C00000"/>
                </a:solidFill>
                <a:latin typeface="Calibri"/>
                <a:ea typeface="ＭＳ Ｐゴシック" panose="020B0600070205080204" pitchFamily="50" charset="-128"/>
              </a:rPr>
              <a:t>th</a:t>
            </a:r>
            <a:r>
              <a:rPr lang="en-US" altLang="ja-JP" sz="1126" dirty="0">
                <a:solidFill>
                  <a:srgbClr val="C00000"/>
                </a:solidFill>
                <a:latin typeface="Calibri"/>
                <a:ea typeface="ＭＳ Ｐゴシック" panose="020B0600070205080204" pitchFamily="50" charset="-128"/>
              </a:rPr>
              <a:t>  Conference was held at ISI in Feb., 2014 </a:t>
            </a: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5</a:t>
            </a:r>
            <a:r>
              <a:rPr lang="en-US" altLang="ja-JP" sz="1126" baseline="30000" dirty="0">
                <a:solidFill>
                  <a:srgbClr val="C00000"/>
                </a:solidFill>
                <a:latin typeface="Calibri"/>
                <a:ea typeface="ＭＳ Ｐゴシック" panose="020B0600070205080204" pitchFamily="50" charset="-128"/>
              </a:rPr>
              <a:t>th</a:t>
            </a:r>
            <a:r>
              <a:rPr lang="en-US" altLang="ja-JP" sz="1126" dirty="0">
                <a:solidFill>
                  <a:srgbClr val="C00000"/>
                </a:solidFill>
                <a:latin typeface="Calibri"/>
                <a:ea typeface="ＭＳ Ｐゴシック" panose="020B0600070205080204" pitchFamily="50" charset="-128"/>
              </a:rPr>
              <a:t>  Conference was held at ISSAS in Jan., 2013 </a:t>
            </a:r>
          </a:p>
          <a:p>
            <a:pPr algn="l" defTabSz="936163" fontAlgn="auto">
              <a:spcBef>
                <a:spcPts val="0"/>
              </a:spcBef>
              <a:spcAft>
                <a:spcPts val="0"/>
              </a:spcAft>
            </a:pPr>
            <a:r>
              <a:rPr lang="en-US" altLang="ja-JP" sz="1126" dirty="0">
                <a:solidFill>
                  <a:srgbClr val="C00000"/>
                </a:solidFill>
                <a:latin typeface="Calibri"/>
                <a:ea typeface="ＭＳ Ｐゴシック" panose="020B0600070205080204" pitchFamily="50" charset="-128"/>
              </a:rPr>
              <a:t>The 4</a:t>
            </a:r>
            <a:r>
              <a:rPr lang="en-US" altLang="ja-JP" sz="1126" baseline="30000" dirty="0">
                <a:solidFill>
                  <a:srgbClr val="C00000"/>
                </a:solidFill>
                <a:latin typeface="Calibri"/>
                <a:ea typeface="ＭＳ Ｐゴシック" panose="020B0600070205080204" pitchFamily="50" charset="-128"/>
              </a:rPr>
              <a:t>th</a:t>
            </a:r>
            <a:r>
              <a:rPr lang="en-US" altLang="ja-JP" sz="1126" dirty="0">
                <a:solidFill>
                  <a:srgbClr val="C00000"/>
                </a:solidFill>
                <a:latin typeface="Calibri"/>
                <a:ea typeface="ＭＳ Ｐゴシック" panose="020B0600070205080204" pitchFamily="50" charset="-128"/>
              </a:rPr>
              <a:t> Conference was held at ISM  in Feb., 2012</a:t>
            </a:r>
          </a:p>
        </p:txBody>
      </p:sp>
      <p:sp>
        <p:nvSpPr>
          <p:cNvPr id="20" name="スライド番号プレースホルダー 19"/>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24</a:t>
            </a:fld>
            <a:r>
              <a:rPr lang="en-US" altLang="ja-JP">
                <a:solidFill>
                  <a:prstClr val="black">
                    <a:tint val="75000"/>
                  </a:prstClr>
                </a:solidFill>
              </a:rPr>
              <a:t>/</a:t>
            </a:r>
            <a:r>
              <a:rPr lang="en-US" altLang="ja-JP" sz="11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866157688"/>
      </p:ext>
    </p:extLst>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217130" y="55632"/>
            <a:ext cx="7003861" cy="682473"/>
          </a:xfrm>
          <a:prstGeom prst="rect">
            <a:avLst/>
          </a:prstGeom>
          <a:noFill/>
          <a:ln>
            <a:miter lim="800000"/>
            <a:headEnd/>
            <a:tailEnd/>
          </a:ln>
        </p:spPr>
        <p:txBody>
          <a:bodyPr vert="horz" wrap="square" lIns="94529" tIns="47264" rIns="94529" bIns="47264" numCol="1" rtlCol="0" anchor="t" anchorCtr="0" compatLnSpc="1">
            <a:prstTxWarp prst="textNoShape">
              <a:avLst/>
            </a:prstTxWarp>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936163" fontAlgn="auto">
              <a:spcAft>
                <a:spcPts val="0"/>
              </a:spcAft>
            </a:pPr>
            <a:r>
              <a:rPr lang="en-US" altLang="ja-JP" sz="2457" b="1" dirty="0">
                <a:solidFill>
                  <a:prstClr val="black"/>
                </a:solidFill>
                <a:latin typeface="Arial" panose="020B0604020202020204" pitchFamily="34" charset="0"/>
                <a:ea typeface="HG丸ｺﾞｼｯｸM-PRO" pitchFamily="50" charset="-128"/>
                <a:cs typeface="Arial" panose="020B0604020202020204" pitchFamily="34" charset="0"/>
              </a:rPr>
              <a:t>MOA</a:t>
            </a:r>
            <a:r>
              <a:rPr lang="ja-JP" altLang="en-US" sz="2457" b="1" dirty="0">
                <a:solidFill>
                  <a:prstClr val="black"/>
                </a:solidFill>
                <a:latin typeface="Arial" panose="020B0604020202020204" pitchFamily="34" charset="0"/>
                <a:ea typeface="HG丸ｺﾞｼｯｸM-PRO" pitchFamily="50" charset="-128"/>
                <a:cs typeface="Arial" panose="020B0604020202020204" pitchFamily="34" charset="0"/>
              </a:rPr>
              <a:t> </a:t>
            </a:r>
            <a:r>
              <a:rPr lang="en-US" altLang="ja-JP" sz="2457" b="1" dirty="0">
                <a:solidFill>
                  <a:prstClr val="black"/>
                </a:solidFill>
                <a:latin typeface="Arial" panose="020B0604020202020204" pitchFamily="34" charset="0"/>
                <a:ea typeface="HG丸ｺﾞｼｯｸM-PRO" pitchFamily="50" charset="-128"/>
                <a:cs typeface="Arial" panose="020B0604020202020204" pitchFamily="34" charset="0"/>
              </a:rPr>
              <a:t>Signing Ceremony with </a:t>
            </a:r>
          </a:p>
          <a:p>
            <a:pPr defTabSz="936163" fontAlgn="auto">
              <a:spcAft>
                <a:spcPts val="0"/>
              </a:spcAft>
            </a:pPr>
            <a:r>
              <a:rPr lang="en-US" altLang="ja-JP" sz="2457" b="1" dirty="0" err="1">
                <a:solidFill>
                  <a:prstClr val="black"/>
                </a:solidFill>
                <a:latin typeface="Arial" panose="020B0604020202020204" pitchFamily="34" charset="0"/>
                <a:ea typeface="HG丸ｺﾞｼｯｸM-PRO" pitchFamily="50" charset="-128"/>
                <a:cs typeface="Arial" panose="020B0604020202020204" pitchFamily="34" charset="0"/>
              </a:rPr>
              <a:t>Zuse</a:t>
            </a:r>
            <a:r>
              <a:rPr lang="en-US" altLang="ja-JP" sz="2457" b="1" dirty="0">
                <a:solidFill>
                  <a:prstClr val="black"/>
                </a:solidFill>
                <a:latin typeface="Arial" panose="020B0604020202020204" pitchFamily="34" charset="0"/>
                <a:ea typeface="HG丸ｺﾞｼｯｸM-PRO" pitchFamily="50" charset="-128"/>
                <a:cs typeface="Arial" panose="020B0604020202020204" pitchFamily="34" charset="0"/>
              </a:rPr>
              <a:t> Institute Berlin(ZIB)</a:t>
            </a:r>
            <a:endParaRPr lang="ja-JP" altLang="en-US" sz="2457" b="1" dirty="0">
              <a:solidFill>
                <a:prstClr val="black"/>
              </a:solidFill>
              <a:latin typeface="Arial" panose="020B0604020202020204" pitchFamily="34" charset="0"/>
              <a:ea typeface="HG丸ｺﾞｼｯｸM-PRO" pitchFamily="50" charset="-128"/>
              <a:cs typeface="Arial" panose="020B0604020202020204" pitchFamily="34" charset="0"/>
            </a:endParaRPr>
          </a:p>
        </p:txBody>
      </p:sp>
      <p:sp>
        <p:nvSpPr>
          <p:cNvPr id="3" name="正方形/長方形 2"/>
          <p:cNvSpPr/>
          <p:nvPr/>
        </p:nvSpPr>
        <p:spPr>
          <a:xfrm>
            <a:off x="1217130" y="930386"/>
            <a:ext cx="8226357" cy="72004"/>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3" tIns="45666" rIns="91333" bIns="45666" rtlCol="0" anchor="ctr"/>
          <a:lstStyle/>
          <a:p>
            <a:pPr algn="ctr" defTabSz="936163" fontAlgn="auto">
              <a:spcBef>
                <a:spcPts val="0"/>
              </a:spcBef>
              <a:spcAft>
                <a:spcPts val="0"/>
              </a:spcAft>
            </a:pPr>
            <a:endParaRPr lang="ja-JP" altLang="en-US" sz="1800">
              <a:solidFill>
                <a:prstClr val="white"/>
              </a:solidFill>
              <a:latin typeface="Calibri"/>
              <a:ea typeface="ＭＳ Ｐゴシック" panose="020B0600070205080204" pitchFamily="50" charset="-128"/>
            </a:endParaRPr>
          </a:p>
        </p:txBody>
      </p:sp>
      <p:pic>
        <p:nvPicPr>
          <p:cNvPr id="4" name="図 3"/>
          <p:cNvPicPr>
            <a:picLocks noChangeAspect="1"/>
          </p:cNvPicPr>
          <p:nvPr/>
        </p:nvPicPr>
        <p:blipFill>
          <a:blip r:embed="rId3"/>
          <a:stretch>
            <a:fillRect/>
          </a:stretch>
        </p:blipFill>
        <p:spPr>
          <a:xfrm>
            <a:off x="1029238" y="1000841"/>
            <a:ext cx="3192500" cy="2123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図 4"/>
          <p:cNvPicPr>
            <a:picLocks noChangeAspect="1"/>
          </p:cNvPicPr>
          <p:nvPr/>
        </p:nvPicPr>
        <p:blipFill>
          <a:blip r:embed="rId4"/>
          <a:stretch>
            <a:fillRect/>
          </a:stretch>
        </p:blipFill>
        <p:spPr>
          <a:xfrm>
            <a:off x="5152369" y="3262368"/>
            <a:ext cx="3192500" cy="2123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テキスト ボックス 5"/>
          <p:cNvSpPr txBox="1"/>
          <p:nvPr/>
        </p:nvSpPr>
        <p:spPr>
          <a:xfrm>
            <a:off x="1217130" y="3140084"/>
            <a:ext cx="3255141" cy="771835"/>
          </a:xfrm>
          <a:prstGeom prst="rect">
            <a:avLst/>
          </a:prstGeom>
          <a:solidFill>
            <a:schemeClr val="bg1"/>
          </a:solidFill>
        </p:spPr>
        <p:txBody>
          <a:bodyPr wrap="square" rtlCol="0">
            <a:spAutoFit/>
          </a:bodyPr>
          <a:lstStyle/>
          <a:p>
            <a:pPr algn="l" defTabSz="936163" fontAlgn="auto">
              <a:spcBef>
                <a:spcPts val="0"/>
              </a:spcBef>
              <a:spcAft>
                <a:spcPts val="0"/>
              </a:spcAft>
            </a:pPr>
            <a:r>
              <a:rPr lang="en-US" altLang="ja-JP" sz="1433" dirty="0">
                <a:solidFill>
                  <a:prstClr val="black"/>
                </a:solidFill>
                <a:latin typeface="Calibri"/>
                <a:ea typeface="ＭＳ Ｐゴシック" panose="020B0600070205080204" pitchFamily="50" charset="-128"/>
              </a:rPr>
              <a:t>Professor Dr. Thorsten Koch (left) visited ISM</a:t>
            </a:r>
            <a:r>
              <a:rPr lang="ja-JP" altLang="en-US" sz="1433" dirty="0">
                <a:solidFill>
                  <a:prstClr val="black"/>
                </a:solidFill>
                <a:latin typeface="Calibri"/>
                <a:ea typeface="ＭＳ Ｐゴシック" panose="020B0600070205080204" pitchFamily="50" charset="-128"/>
              </a:rPr>
              <a:t> </a:t>
            </a:r>
            <a:r>
              <a:rPr lang="en-US" altLang="ja-JP" sz="1433" dirty="0">
                <a:solidFill>
                  <a:prstClr val="black"/>
                </a:solidFill>
                <a:latin typeface="Calibri"/>
                <a:ea typeface="ＭＳ Ｐゴシック" panose="020B0600070205080204" pitchFamily="50" charset="-128"/>
              </a:rPr>
              <a:t>on behalf of Professor Dr. </a:t>
            </a:r>
            <a:r>
              <a:rPr lang="en-US" altLang="ja-JP" sz="1433" dirty="0" err="1">
                <a:solidFill>
                  <a:prstClr val="black"/>
                </a:solidFill>
                <a:latin typeface="Calibri"/>
                <a:ea typeface="ＭＳ Ｐゴシック" panose="020B0600070205080204" pitchFamily="50" charset="-128"/>
              </a:rPr>
              <a:t>Christof</a:t>
            </a:r>
            <a:r>
              <a:rPr lang="en-US" altLang="ja-JP" sz="1433" dirty="0">
                <a:solidFill>
                  <a:prstClr val="black"/>
                </a:solidFill>
                <a:latin typeface="Calibri"/>
                <a:ea typeface="ＭＳ Ｐゴシック" panose="020B0600070205080204" pitchFamily="50" charset="-128"/>
              </a:rPr>
              <a:t> </a:t>
            </a:r>
            <a:r>
              <a:rPr lang="en-US" altLang="ja-JP" sz="1433" dirty="0" err="1">
                <a:solidFill>
                  <a:prstClr val="black"/>
                </a:solidFill>
                <a:latin typeface="Calibri"/>
                <a:ea typeface="ＭＳ Ｐゴシック" panose="020B0600070205080204" pitchFamily="50" charset="-128"/>
              </a:rPr>
              <a:t>Schütte</a:t>
            </a:r>
            <a:r>
              <a:rPr lang="en-US" altLang="ja-JP" sz="1433" dirty="0">
                <a:solidFill>
                  <a:prstClr val="black"/>
                </a:solidFill>
                <a:latin typeface="Calibri"/>
                <a:ea typeface="ＭＳ Ｐゴシック" panose="020B0600070205080204" pitchFamily="50" charset="-128"/>
              </a:rPr>
              <a:t>, President of ZIB. </a:t>
            </a:r>
            <a:endParaRPr lang="ja-JP" altLang="en-US" sz="1433"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4578157" y="1231510"/>
            <a:ext cx="4689496" cy="1900996"/>
          </a:xfrm>
          <a:prstGeom prst="rect">
            <a:avLst/>
          </a:prstGeom>
          <a:noFill/>
        </p:spPr>
        <p:txBody>
          <a:bodyPr wrap="square" rtlCol="0">
            <a:spAutoFit/>
          </a:bodyPr>
          <a:lstStyle/>
          <a:p>
            <a:pPr algn="l" defTabSz="936163" fontAlgn="auto">
              <a:spcBef>
                <a:spcPts val="0"/>
              </a:spcBef>
              <a:spcAft>
                <a:spcPts val="0"/>
              </a:spcAft>
            </a:pPr>
            <a:r>
              <a:rPr lang="en-US" altLang="ja-JP" sz="1638" dirty="0">
                <a:solidFill>
                  <a:prstClr val="black"/>
                </a:solidFill>
                <a:latin typeface="AR丸ゴシック体M" panose="020F0609000000000000" pitchFamily="49" charset="-128"/>
                <a:ea typeface="AR丸ゴシック体M" panose="020F0609000000000000" pitchFamily="49" charset="-128"/>
              </a:rPr>
              <a:t>By this MOA, ISM and ZIB agreed to promote joint research projects, to accept research staff from each other, and to maintain continuous and collaborative contact etc. in the field of applied or statistical mathematics and data-intensive high-performance computing.</a:t>
            </a:r>
            <a:endParaRPr lang="ja-JP" altLang="en-US" sz="1638" dirty="0">
              <a:solidFill>
                <a:prstClr val="black"/>
              </a:solidFill>
              <a:latin typeface="AR丸ゴシック体M" panose="020F0609000000000000" pitchFamily="49" charset="-128"/>
              <a:ea typeface="AR丸ゴシック体M" panose="020F0609000000000000" pitchFamily="49" charset="-128"/>
            </a:endParaRPr>
          </a:p>
        </p:txBody>
      </p:sp>
      <p:sp>
        <p:nvSpPr>
          <p:cNvPr id="8" name="テキスト ボックス 7"/>
          <p:cNvSpPr txBox="1"/>
          <p:nvPr/>
        </p:nvSpPr>
        <p:spPr>
          <a:xfrm>
            <a:off x="3847307" y="5385381"/>
            <a:ext cx="5430860" cy="997600"/>
          </a:xfrm>
          <a:prstGeom prst="rect">
            <a:avLst/>
          </a:prstGeom>
          <a:solidFill>
            <a:schemeClr val="bg1"/>
          </a:solidFill>
        </p:spPr>
        <p:txBody>
          <a:bodyPr wrap="square" rtlCol="0">
            <a:spAutoFit/>
          </a:bodyPr>
          <a:lstStyle/>
          <a:p>
            <a:pPr algn="l" defTabSz="936163" fontAlgn="auto">
              <a:spcBef>
                <a:spcPts val="0"/>
              </a:spcBef>
              <a:spcAft>
                <a:spcPts val="0"/>
              </a:spcAft>
            </a:pPr>
            <a:r>
              <a:rPr lang="en-US" altLang="ja-JP" sz="1433" dirty="0">
                <a:solidFill>
                  <a:prstClr val="black"/>
                </a:solidFill>
                <a:latin typeface="Calibri"/>
                <a:ea typeface="ＭＳ Ｐゴシック" panose="020B0600070205080204" pitchFamily="50" charset="-128"/>
              </a:rPr>
              <a:t>(left to right in front) Prof. Higuchi, Director-General, ISM and Prof. Dr. Thorsten Koch, ZIB</a:t>
            </a:r>
          </a:p>
          <a:p>
            <a:pPr algn="l" defTabSz="936163" fontAlgn="auto">
              <a:spcBef>
                <a:spcPts val="0"/>
              </a:spcBef>
              <a:spcAft>
                <a:spcPts val="0"/>
              </a:spcAft>
            </a:pPr>
            <a:r>
              <a:rPr lang="en-US" altLang="ja-JP" sz="1433" dirty="0">
                <a:solidFill>
                  <a:prstClr val="black"/>
                </a:solidFill>
                <a:latin typeface="Calibri"/>
                <a:ea typeface="ＭＳ Ｐゴシック" panose="020B0600070205080204" pitchFamily="50" charset="-128"/>
              </a:rPr>
              <a:t>(left to right in back) Prof. Ito, Vice Director-General, ISM and Prof. Shinano, Visiting Professor of ISM who belongs to ZIB</a:t>
            </a:r>
            <a:endParaRPr lang="ja-JP" altLang="en-US" sz="1433" dirty="0">
              <a:solidFill>
                <a:prstClr val="black"/>
              </a:solidFill>
              <a:latin typeface="Calibri"/>
              <a:ea typeface="ＭＳ Ｐゴシック" panose="020B0600070205080204" pitchFamily="50" charset="-128"/>
            </a:endParaRPr>
          </a:p>
        </p:txBody>
      </p:sp>
      <p:sp>
        <p:nvSpPr>
          <p:cNvPr id="10" name="正方形/長方形 9"/>
          <p:cNvSpPr/>
          <p:nvPr/>
        </p:nvSpPr>
        <p:spPr>
          <a:xfrm>
            <a:off x="7333339" y="549037"/>
            <a:ext cx="2130711" cy="375937"/>
          </a:xfrm>
          <a:prstGeom prst="rect">
            <a:avLst/>
          </a:prstGeom>
        </p:spPr>
        <p:txBody>
          <a:bodyPr wrap="none">
            <a:spAutoFit/>
          </a:bodyPr>
          <a:lstStyle/>
          <a:p>
            <a:pPr defTabSz="936163" fontAlgn="auto">
              <a:spcBef>
                <a:spcPts val="0"/>
              </a:spcBef>
              <a:spcAft>
                <a:spcPts val="0"/>
              </a:spcAft>
            </a:pPr>
            <a:r>
              <a:rPr lang="en-US" altLang="ja-JP" sz="1843" b="1" dirty="0">
                <a:solidFill>
                  <a:prstClr val="black"/>
                </a:solidFill>
                <a:latin typeface="Arial" panose="020B0604020202020204" pitchFamily="34" charset="0"/>
                <a:ea typeface="HG丸ｺﾞｼｯｸM-PRO" pitchFamily="50" charset="-128"/>
                <a:cs typeface="Arial" panose="020B0604020202020204" pitchFamily="34" charset="0"/>
              </a:rPr>
              <a:t>【Jun. 20, 2016】</a:t>
            </a:r>
            <a:endParaRPr lang="ja-JP" altLang="en-US" sz="1843" b="1" dirty="0">
              <a:solidFill>
                <a:prstClr val="black"/>
              </a:solidFill>
              <a:latin typeface="Arial" panose="020B0604020202020204" pitchFamily="34" charset="0"/>
              <a:ea typeface="HG丸ｺﾞｼｯｸM-PRO" pitchFamily="50" charset="-128"/>
              <a:cs typeface="Arial" panose="020B0604020202020204" pitchFamily="34" charset="0"/>
            </a:endParaRPr>
          </a:p>
        </p:txBody>
      </p:sp>
      <p:pic>
        <p:nvPicPr>
          <p:cNvPr id="12" name="図 11" descr="MOU_ISM-ZIB_Jun.20.20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2368" y="3941938"/>
            <a:ext cx="2239884" cy="2886884"/>
          </a:xfrm>
          <a:prstGeom prst="rect">
            <a:avLst/>
          </a:prstGeom>
          <a:noFill/>
          <a:ln>
            <a:solidFill>
              <a:schemeClr val="tx1"/>
            </a:solidFill>
          </a:ln>
        </p:spPr>
      </p:pic>
      <p:sp>
        <p:nvSpPr>
          <p:cNvPr id="11" name="スライド番号プレースホルダー 10"/>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25</a:t>
            </a:fld>
            <a:r>
              <a:rPr lang="en-US" altLang="ja-JP">
                <a:solidFill>
                  <a:prstClr val="black">
                    <a:tint val="75000"/>
                  </a:prstClr>
                </a:solidFill>
              </a:rPr>
              <a:t>/</a:t>
            </a:r>
            <a:r>
              <a:rPr lang="en-US" altLang="ja-JP" sz="11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36344555"/>
      </p:ext>
    </p:extLst>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78180" y="1658747"/>
            <a:ext cx="7773265" cy="68859"/>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7035" tIns="43516" rIns="87035" bIns="43516" anchor="ctr"/>
          <a:lstStyle/>
          <a:p>
            <a:pPr algn="ctr" defTabSz="936163" fontAlgn="auto">
              <a:spcBef>
                <a:spcPts val="0"/>
              </a:spcBef>
              <a:spcAft>
                <a:spcPts val="0"/>
              </a:spcAft>
              <a:defRPr/>
            </a:pPr>
            <a:endParaRPr lang="ja-JP" altLang="en-US" sz="1774">
              <a:solidFill>
                <a:prstClr val="black"/>
              </a:solidFill>
              <a:latin typeface="Times"/>
              <a:ea typeface="ＭＳ Ｐゴシック" panose="020B0600070205080204" pitchFamily="50" charset="-128"/>
              <a:cs typeface="Times"/>
            </a:endParaRPr>
          </a:p>
        </p:txBody>
      </p:sp>
      <p:sp>
        <p:nvSpPr>
          <p:cNvPr id="3" name="テキスト ボックス 2"/>
          <p:cNvSpPr txBox="1"/>
          <p:nvPr/>
        </p:nvSpPr>
        <p:spPr>
          <a:xfrm>
            <a:off x="369400" y="20987"/>
            <a:ext cx="9391299" cy="802558"/>
          </a:xfrm>
          <a:prstGeom prst="rect">
            <a:avLst/>
          </a:prstGeom>
        </p:spPr>
        <p:txBody>
          <a:bodyPr vert="horz" lIns="91865" tIns="45933" rIns="91865" bIns="45933" rtlCol="0" anchor="t">
            <a:spAutoFit/>
          </a:bodyPr>
          <a:lstStyle>
            <a:lvl1pPr algn="ctr">
              <a:spcBef>
                <a:spcPct val="0"/>
              </a:spcBef>
              <a:buNone/>
              <a:defRPr sz="3834">
                <a:latin typeface="HG丸ｺﾞｼｯｸM-PRO" pitchFamily="50" charset="-128"/>
                <a:ea typeface="HG丸ｺﾞｼｯｸM-PRO" pitchFamily="50" charset="-128"/>
                <a:cs typeface="+mj-cs"/>
              </a:defRPr>
            </a:lvl1pPr>
          </a:lstStyle>
          <a:p>
            <a:pPr defTabSz="936163" fontAlgn="auto">
              <a:spcAft>
                <a:spcPts val="0"/>
              </a:spcAft>
            </a:pPr>
            <a:r>
              <a:rPr lang="en-US" altLang="ja-JP" sz="4505" dirty="0">
                <a:solidFill>
                  <a:prstClr val="black"/>
                </a:solidFill>
                <a:latin typeface="Arial" panose="020B0604020202020204" pitchFamily="34" charset="0"/>
                <a:cs typeface="Arial" panose="020B0604020202020204" pitchFamily="34" charset="0"/>
              </a:rPr>
              <a:t>ISM-ZIB-IMI</a:t>
            </a:r>
            <a:r>
              <a:rPr lang="ja-JP" altLang="en-US" sz="4505" dirty="0">
                <a:solidFill>
                  <a:prstClr val="black"/>
                </a:solidFill>
                <a:latin typeface="Arial" panose="020B0604020202020204" pitchFamily="34" charset="0"/>
                <a:cs typeface="Arial" panose="020B0604020202020204" pitchFamily="34" charset="0"/>
              </a:rPr>
              <a:t> </a:t>
            </a:r>
            <a:r>
              <a:rPr lang="en-US" altLang="ja-JP" sz="4505" dirty="0">
                <a:solidFill>
                  <a:prstClr val="black"/>
                </a:solidFill>
                <a:latin typeface="Arial" panose="020B0604020202020204" pitchFamily="34" charset="0"/>
                <a:cs typeface="Arial" panose="020B0604020202020204" pitchFamily="34" charset="0"/>
              </a:rPr>
              <a:t>Joint Workshop</a:t>
            </a:r>
            <a:endParaRPr lang="ja-JP" altLang="en-US" sz="4505" dirty="0">
              <a:solidFill>
                <a:prstClr val="black"/>
              </a:solidFill>
              <a:latin typeface="Arial" panose="020B0604020202020204" pitchFamily="34" charset="0"/>
              <a:cs typeface="Arial" panose="020B0604020202020204" pitchFamily="34" charset="0"/>
            </a:endParaRPr>
          </a:p>
        </p:txBody>
      </p:sp>
      <p:sp>
        <p:nvSpPr>
          <p:cNvPr id="4" name="正方形/長方形 3"/>
          <p:cNvSpPr/>
          <p:nvPr/>
        </p:nvSpPr>
        <p:spPr>
          <a:xfrm>
            <a:off x="0" y="681380"/>
            <a:ext cx="9540875" cy="470450"/>
          </a:xfrm>
          <a:prstGeom prst="rect">
            <a:avLst/>
          </a:prstGeom>
        </p:spPr>
        <p:txBody>
          <a:bodyPr wrap="square">
            <a:spAutoFit/>
          </a:bodyPr>
          <a:lstStyle/>
          <a:p>
            <a:pPr algn="l" defTabSz="936163" fontAlgn="auto">
              <a:spcBef>
                <a:spcPts val="0"/>
              </a:spcBef>
              <a:spcAft>
                <a:spcPts val="0"/>
              </a:spcAft>
            </a:pPr>
            <a:r>
              <a:rPr lang="en-US" altLang="ja-JP" sz="2457"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on Optimization and</a:t>
            </a:r>
            <a:r>
              <a:rPr lang="ja-JP" altLang="en-US" sz="2457"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57"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Data-intensive High Performance Computing</a:t>
            </a:r>
            <a:endParaRPr lang="ja-JP" altLang="en-US" sz="2457"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 name="図 6"/>
          <p:cNvPicPr>
            <a:picLocks noChangeAspect="1"/>
          </p:cNvPicPr>
          <p:nvPr/>
        </p:nvPicPr>
        <p:blipFill rotWithShape="1">
          <a:blip r:embed="rId3"/>
          <a:srcRect t="47375" r="4495"/>
          <a:stretch/>
        </p:blipFill>
        <p:spPr>
          <a:xfrm>
            <a:off x="417871" y="1720126"/>
            <a:ext cx="4321344" cy="1587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正方形/長方形 7"/>
          <p:cNvSpPr/>
          <p:nvPr/>
        </p:nvSpPr>
        <p:spPr>
          <a:xfrm>
            <a:off x="367090" y="3252049"/>
            <a:ext cx="2787368" cy="281487"/>
          </a:xfrm>
          <a:prstGeom prst="rect">
            <a:avLst/>
          </a:prstGeom>
        </p:spPr>
        <p:txBody>
          <a:bodyPr wrap="square">
            <a:spAutoFit/>
          </a:body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Commemorative Photo on 19, Jan.,2017</a:t>
            </a:r>
            <a:endParaRPr lang="ja-JP" altLang="en-US" sz="1229" dirty="0">
              <a:solidFill>
                <a:prstClr val="black"/>
              </a:solidFill>
              <a:latin typeface="Calibri"/>
              <a:ea typeface="ＭＳ Ｐゴシック" panose="020B0600070205080204" pitchFamily="50" charset="-128"/>
            </a:endParaRPr>
          </a:p>
        </p:txBody>
      </p:sp>
      <p:pic>
        <p:nvPicPr>
          <p:cNvPr id="9" name="図 8"/>
          <p:cNvPicPr>
            <a:picLocks noChangeAspect="1"/>
          </p:cNvPicPr>
          <p:nvPr/>
        </p:nvPicPr>
        <p:blipFill rotWithShape="1">
          <a:blip r:embed="rId4"/>
          <a:srcRect b="50648"/>
          <a:stretch/>
        </p:blipFill>
        <p:spPr>
          <a:xfrm>
            <a:off x="5003925" y="1804361"/>
            <a:ext cx="1824108" cy="1270766"/>
          </a:xfrm>
          <a:prstGeom prst="rect">
            <a:avLst/>
          </a:prstGeom>
        </p:spPr>
      </p:pic>
      <p:pic>
        <p:nvPicPr>
          <p:cNvPr id="10" name="図 9"/>
          <p:cNvPicPr>
            <a:picLocks noChangeAspect="1"/>
          </p:cNvPicPr>
          <p:nvPr/>
        </p:nvPicPr>
        <p:blipFill rotWithShape="1">
          <a:blip r:embed="rId5"/>
          <a:srcRect l="20247" t="30311" r="20246"/>
          <a:stretch/>
        </p:blipFill>
        <p:spPr>
          <a:xfrm>
            <a:off x="4087420" y="3225095"/>
            <a:ext cx="1753698" cy="136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正方形/長方形 10"/>
          <p:cNvSpPr/>
          <p:nvPr/>
        </p:nvSpPr>
        <p:spPr>
          <a:xfrm>
            <a:off x="4087419" y="4574259"/>
            <a:ext cx="1857238" cy="288198"/>
          </a:xfrm>
          <a:prstGeom prst="rect">
            <a:avLst/>
          </a:prstGeom>
        </p:spPr>
        <p:txBody>
          <a:bodyPr wrap="square">
            <a:spAutoFit/>
          </a:body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Organizer, Prof. Ito of ISM</a:t>
            </a:r>
            <a:endParaRPr lang="ja-JP" altLang="en-US" sz="1229" dirty="0">
              <a:solidFill>
                <a:prstClr val="black"/>
              </a:solidFill>
              <a:latin typeface="Calibri"/>
              <a:ea typeface="ＭＳ Ｐゴシック" panose="020B0600070205080204" pitchFamily="50" charset="-128"/>
            </a:endParaRPr>
          </a:p>
        </p:txBody>
      </p:sp>
      <p:pic>
        <p:nvPicPr>
          <p:cNvPr id="12" name="図 11"/>
          <p:cNvPicPr>
            <a:picLocks noChangeAspect="1"/>
          </p:cNvPicPr>
          <p:nvPr/>
        </p:nvPicPr>
        <p:blipFill>
          <a:blip r:embed="rId6"/>
          <a:stretch>
            <a:fillRect/>
          </a:stretch>
        </p:blipFill>
        <p:spPr>
          <a:xfrm>
            <a:off x="276350" y="3603199"/>
            <a:ext cx="1942825" cy="1295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正方形/長方形 12"/>
          <p:cNvSpPr/>
          <p:nvPr/>
        </p:nvSpPr>
        <p:spPr>
          <a:xfrm>
            <a:off x="361937" y="4898416"/>
            <a:ext cx="1857238" cy="675527"/>
          </a:xfrm>
          <a:prstGeom prst="rect">
            <a:avLst/>
          </a:prstGeom>
        </p:spPr>
        <p:txBody>
          <a:bodyPr wrap="square">
            <a:spAutoFit/>
          </a:body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Presentation by the Prof. Higuchi, Director-General of ISM</a:t>
            </a:r>
            <a:endParaRPr lang="ja-JP" altLang="en-US" sz="1229" dirty="0">
              <a:solidFill>
                <a:prstClr val="black"/>
              </a:solidFill>
              <a:latin typeface="Calibri"/>
              <a:ea typeface="ＭＳ Ｐゴシック" panose="020B0600070205080204" pitchFamily="50" charset="-128"/>
            </a:endParaRPr>
          </a:p>
        </p:txBody>
      </p:sp>
      <p:pic>
        <p:nvPicPr>
          <p:cNvPr id="15" name="図 14"/>
          <p:cNvPicPr>
            <a:picLocks noChangeAspect="1"/>
          </p:cNvPicPr>
          <p:nvPr/>
        </p:nvPicPr>
        <p:blipFill>
          <a:blip r:embed="rId7"/>
          <a:stretch>
            <a:fillRect/>
          </a:stretch>
        </p:blipFill>
        <p:spPr>
          <a:xfrm>
            <a:off x="2175000" y="3616693"/>
            <a:ext cx="1956657" cy="1301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正方形/長方形 15"/>
          <p:cNvSpPr/>
          <p:nvPr/>
        </p:nvSpPr>
        <p:spPr>
          <a:xfrm>
            <a:off x="2277644" y="4883067"/>
            <a:ext cx="1857238" cy="481863"/>
          </a:xfrm>
          <a:prstGeom prst="rect">
            <a:avLst/>
          </a:prstGeom>
        </p:spPr>
        <p:txBody>
          <a:bodyPr wrap="square">
            <a:spAutoFit/>
          </a:body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Demonstration by 4K3D Monitor of ISM</a:t>
            </a:r>
          </a:p>
        </p:txBody>
      </p:sp>
      <p:pic>
        <p:nvPicPr>
          <p:cNvPr id="17" name="図 16"/>
          <p:cNvPicPr>
            <a:picLocks noChangeAspect="1"/>
          </p:cNvPicPr>
          <p:nvPr/>
        </p:nvPicPr>
        <p:blipFill>
          <a:blip r:embed="rId8"/>
          <a:stretch>
            <a:fillRect/>
          </a:stretch>
        </p:blipFill>
        <p:spPr>
          <a:xfrm>
            <a:off x="4057914" y="4878069"/>
            <a:ext cx="1897497" cy="1263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テキスト ボックス 17"/>
          <p:cNvSpPr txBox="1"/>
          <p:nvPr/>
        </p:nvSpPr>
        <p:spPr>
          <a:xfrm>
            <a:off x="3959464" y="6133189"/>
            <a:ext cx="2611123" cy="481863"/>
          </a:xfrm>
          <a:prstGeom prst="rect">
            <a:avLst/>
          </a:prstGeom>
        </p:spPr>
        <p:txBody>
          <a:bodyPr wrap="square">
            <a:spAutoFit/>
          </a:bodyPr>
          <a:lstStyle>
            <a:defPPr>
              <a:defRPr lang="ja-JP"/>
            </a:defPPr>
            <a:lvl1pPr>
              <a:defRPr sz="1200">
                <a:solidFill>
                  <a:schemeClr val="dk1"/>
                </a:solidFill>
              </a:defRPr>
            </a:lvl1p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Mr. </a:t>
            </a:r>
            <a:r>
              <a:rPr lang="en-US" altLang="ja-JP" sz="1229" dirty="0" err="1">
                <a:solidFill>
                  <a:prstClr val="black"/>
                </a:solidFill>
                <a:latin typeface="Calibri"/>
                <a:ea typeface="ＭＳ Ｐゴシック" panose="020B0600070205080204" pitchFamily="50" charset="-128"/>
              </a:rPr>
              <a:t>Awatsuji</a:t>
            </a:r>
            <a:r>
              <a:rPr lang="en-US" altLang="ja-JP" sz="1229" dirty="0">
                <a:solidFill>
                  <a:prstClr val="black"/>
                </a:solidFill>
                <a:latin typeface="Calibri"/>
                <a:ea typeface="ＭＳ Ｐゴシック" panose="020B0600070205080204" pitchFamily="50" charset="-128"/>
              </a:rPr>
              <a:t> of MEXT gets the question by Prof. </a:t>
            </a:r>
            <a:r>
              <a:rPr lang="en-US" altLang="ja-JP" sz="1229" dirty="0" err="1">
                <a:solidFill>
                  <a:prstClr val="black"/>
                </a:solidFill>
                <a:latin typeface="Calibri"/>
                <a:ea typeface="ＭＳ Ｐゴシック" panose="020B0600070205080204" pitchFamily="50" charset="-128"/>
              </a:rPr>
              <a:t>Coch</a:t>
            </a:r>
            <a:r>
              <a:rPr lang="en-US" altLang="ja-JP" sz="1229" dirty="0">
                <a:solidFill>
                  <a:prstClr val="black"/>
                </a:solidFill>
                <a:latin typeface="Calibri"/>
                <a:ea typeface="ＭＳ Ｐゴシック" panose="020B0600070205080204" pitchFamily="50" charset="-128"/>
              </a:rPr>
              <a:t> of ZIB</a:t>
            </a:r>
            <a:endParaRPr lang="ja-JP" altLang="en-US" sz="1229" dirty="0">
              <a:solidFill>
                <a:prstClr val="black"/>
              </a:solidFill>
              <a:latin typeface="Calibri"/>
              <a:ea typeface="ＭＳ Ｐゴシック" panose="020B0600070205080204" pitchFamily="50" charset="-128"/>
            </a:endParaRPr>
          </a:p>
        </p:txBody>
      </p:sp>
      <p:pic>
        <p:nvPicPr>
          <p:cNvPr id="19" name="図 18"/>
          <p:cNvPicPr>
            <a:picLocks noChangeAspect="1"/>
          </p:cNvPicPr>
          <p:nvPr/>
        </p:nvPicPr>
        <p:blipFill>
          <a:blip r:embed="rId9"/>
          <a:stretch>
            <a:fillRect/>
          </a:stretch>
        </p:blipFill>
        <p:spPr>
          <a:xfrm>
            <a:off x="1193856" y="5354282"/>
            <a:ext cx="2203552" cy="1466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テキスト ボックス 19"/>
          <p:cNvSpPr txBox="1"/>
          <p:nvPr/>
        </p:nvSpPr>
        <p:spPr>
          <a:xfrm>
            <a:off x="1160218" y="6737910"/>
            <a:ext cx="2588619" cy="288198"/>
          </a:xfrm>
          <a:prstGeom prst="rect">
            <a:avLst/>
          </a:prstGeom>
        </p:spPr>
        <p:txBody>
          <a:bodyPr wrap="square">
            <a:spAutoFit/>
          </a:bodyPr>
          <a:lstStyle>
            <a:defPPr>
              <a:defRPr lang="ja-JP"/>
            </a:defPPr>
            <a:lvl1pPr>
              <a:defRPr sz="1200">
                <a:solidFill>
                  <a:schemeClr val="dk1"/>
                </a:solidFill>
              </a:defRPr>
            </a:lvl1pPr>
          </a:lstStyle>
          <a:p>
            <a:pPr algn="l" defTabSz="936163" fontAlgn="auto">
              <a:spcBef>
                <a:spcPts val="0"/>
              </a:spcBef>
              <a:spcAft>
                <a:spcPts val="0"/>
              </a:spcAft>
            </a:pPr>
            <a:r>
              <a:rPr lang="en-US" altLang="ja-JP" sz="1229" dirty="0">
                <a:solidFill>
                  <a:prstClr val="black"/>
                </a:solidFill>
                <a:latin typeface="Calibri"/>
                <a:ea typeface="ＭＳ Ｐゴシック" panose="020B0600070205080204" pitchFamily="50" charset="-128"/>
              </a:rPr>
              <a:t>Enjoying Japanese style Lunchbox</a:t>
            </a:r>
            <a:endParaRPr lang="ja-JP" altLang="en-US" sz="1229" dirty="0">
              <a:solidFill>
                <a:prstClr val="black"/>
              </a:solidFill>
              <a:latin typeface="Calibri"/>
              <a:ea typeface="ＭＳ Ｐゴシック" panose="020B0600070205080204" pitchFamily="50" charset="-128"/>
            </a:endParaRPr>
          </a:p>
        </p:txBody>
      </p:sp>
      <p:sp>
        <p:nvSpPr>
          <p:cNvPr id="6" name="正方形/長方形 5"/>
          <p:cNvSpPr/>
          <p:nvPr/>
        </p:nvSpPr>
        <p:spPr>
          <a:xfrm>
            <a:off x="0" y="1107319"/>
            <a:ext cx="9912907" cy="848502"/>
          </a:xfrm>
          <a:prstGeom prst="rect">
            <a:avLst/>
          </a:prstGeom>
        </p:spPr>
        <p:txBody>
          <a:bodyPr wrap="none">
            <a:spAutoFit/>
          </a:bodyPr>
          <a:lstStyle/>
          <a:p>
            <a:pPr algn="l" defTabSz="936163" fontAlgn="auto">
              <a:spcBef>
                <a:spcPts val="0"/>
              </a:spcBef>
              <a:spcAft>
                <a:spcPts val="0"/>
              </a:spcAft>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r>
              <a:rPr lang="en-US" altLang="ja-JP" sz="16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st</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WS was held during Jan.,</a:t>
            </a:r>
            <a:r>
              <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19-21,2017@ISM】</a:t>
            </a:r>
            <a:r>
              <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16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nd</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WS was held during Sep., 22-26, 2017@ZIB】</a:t>
            </a:r>
          </a:p>
          <a:p>
            <a:pPr algn="l" defTabSz="936163" fontAlgn="auto">
              <a:spcBef>
                <a:spcPts val="0"/>
              </a:spcBef>
              <a:spcAft>
                <a:spcPts val="0"/>
              </a:spcAft>
            </a:pP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a:t>
            </a:r>
            <a:r>
              <a:rPr lang="en-US" altLang="ja-JP" sz="16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rd</a:t>
            </a:r>
            <a:r>
              <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WS was held during Sep.26-Oct.1, 2018@GRIPS】 【4</a:t>
            </a:r>
            <a:r>
              <a:rPr lang="en-US" altLang="ja-JP" sz="16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th</a:t>
            </a:r>
            <a:r>
              <a:rPr lang="en-US" altLang="ja-JP"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WS was held during Mar.25-30,2019 @ISM】</a:t>
            </a: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a:p>
            <a:pPr algn="l" defTabSz="936163" fontAlgn="auto">
              <a:spcBef>
                <a:spcPts val="0"/>
              </a:spcBef>
              <a:spcAft>
                <a:spcPts val="0"/>
              </a:spcAft>
            </a:pPr>
            <a:endParaRPr lang="ja-JP" altLang="en-US" sz="1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図 13"/>
          <p:cNvPicPr>
            <a:picLocks noChangeAspect="1"/>
          </p:cNvPicPr>
          <p:nvPr/>
        </p:nvPicPr>
        <p:blipFill>
          <a:blip r:embed="rId10"/>
          <a:stretch>
            <a:fillRect/>
          </a:stretch>
        </p:blipFill>
        <p:spPr>
          <a:xfrm>
            <a:off x="6933778" y="2055919"/>
            <a:ext cx="2109615" cy="1054808"/>
          </a:xfrm>
          <a:prstGeom prst="rect">
            <a:avLst/>
          </a:prstGeom>
        </p:spPr>
      </p:pic>
      <p:pic>
        <p:nvPicPr>
          <p:cNvPr id="5" name="図 4"/>
          <p:cNvPicPr>
            <a:picLocks noChangeAspect="1"/>
          </p:cNvPicPr>
          <p:nvPr/>
        </p:nvPicPr>
        <p:blipFill rotWithShape="1">
          <a:blip r:embed="rId11"/>
          <a:srcRect t="4027"/>
          <a:stretch/>
        </p:blipFill>
        <p:spPr>
          <a:xfrm>
            <a:off x="6180896" y="3192421"/>
            <a:ext cx="2135438" cy="1537710"/>
          </a:xfrm>
          <a:prstGeom prst="rect">
            <a:avLst/>
          </a:prstGeom>
        </p:spPr>
      </p:pic>
      <p:pic>
        <p:nvPicPr>
          <p:cNvPr id="21" name="図 20"/>
          <p:cNvPicPr>
            <a:picLocks noChangeAspect="1"/>
          </p:cNvPicPr>
          <p:nvPr/>
        </p:nvPicPr>
        <p:blipFill rotWithShape="1">
          <a:blip r:embed="rId12"/>
          <a:srcRect t="15368" b="7684"/>
          <a:stretch/>
        </p:blipFill>
        <p:spPr>
          <a:xfrm>
            <a:off x="6284436" y="4325292"/>
            <a:ext cx="2866892" cy="1933242"/>
          </a:xfrm>
          <a:prstGeom prst="rect">
            <a:avLst/>
          </a:prstGeom>
        </p:spPr>
      </p:pic>
      <p:sp>
        <p:nvSpPr>
          <p:cNvPr id="23" name="スライド番号プレースホルダー 22"/>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26</a:t>
            </a:fld>
            <a:r>
              <a:rPr lang="en-US" altLang="ja-JP">
                <a:solidFill>
                  <a:prstClr val="black">
                    <a:tint val="75000"/>
                  </a:prstClr>
                </a:solidFill>
              </a:rPr>
              <a:t>/</a:t>
            </a:r>
            <a:r>
              <a:rPr lang="en-US" altLang="ja-JP" sz="11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617701469"/>
      </p:ext>
    </p:extLst>
  </p:cSld>
  <p:clrMapOvr>
    <a:masterClrMapping/>
  </p:clrMapOvr>
  <p:transition spd="med">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角丸四角形 64"/>
          <p:cNvSpPr/>
          <p:nvPr/>
        </p:nvSpPr>
        <p:spPr>
          <a:xfrm>
            <a:off x="9035489" y="4016048"/>
            <a:ext cx="301523" cy="140809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eaVert" wrap="square" lIns="91432" tIns="45716" rIns="91432" bIns="45716" numCol="1" spcCol="0" rtlCol="0" fromWordArt="0" anchor="ctr" anchorCtr="0" forceAA="0" compatLnSpc="1">
            <a:prstTxWarp prst="textNoShape">
              <a:avLst/>
            </a:prstTxWarp>
            <a:noAutofit/>
          </a:bodyPr>
          <a:lstStyle/>
          <a:p>
            <a:pPr algn="ctr"/>
            <a:endParaRPr lang="ja-JP" altLang="en-US" sz="1300" b="1" dirty="0">
              <a:solidFill>
                <a:prstClr val="white"/>
              </a:solidFill>
              <a:latin typeface="HG正楷書体-PRO" pitchFamily="66" charset="-128"/>
              <a:ea typeface="HG正楷書体-PRO" pitchFamily="66" charset="-128"/>
            </a:endParaRPr>
          </a:p>
        </p:txBody>
      </p:sp>
      <p:sp>
        <p:nvSpPr>
          <p:cNvPr id="59" name="角丸四角形 58"/>
          <p:cNvSpPr/>
          <p:nvPr/>
        </p:nvSpPr>
        <p:spPr>
          <a:xfrm>
            <a:off x="8032653" y="4024175"/>
            <a:ext cx="301523" cy="140809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eaVert" wrap="square" lIns="91432" tIns="45716" rIns="91432" bIns="45716" numCol="1" spcCol="0" rtlCol="0" fromWordArt="0" anchor="ctr" anchorCtr="0" forceAA="0" compatLnSpc="1">
            <a:prstTxWarp prst="textNoShape">
              <a:avLst/>
            </a:prstTxWarp>
            <a:noAutofit/>
          </a:bodyPr>
          <a:lstStyle/>
          <a:p>
            <a:pPr algn="ctr"/>
            <a:endParaRPr lang="ja-JP" altLang="en-US" sz="1300" b="1" dirty="0">
              <a:solidFill>
                <a:prstClr val="white"/>
              </a:solidFill>
              <a:latin typeface="HG正楷書体-PRO" pitchFamily="66" charset="-128"/>
              <a:ea typeface="HG正楷書体-PRO" pitchFamily="66" charset="-128"/>
            </a:endParaRPr>
          </a:p>
        </p:txBody>
      </p:sp>
      <p:sp>
        <p:nvSpPr>
          <p:cNvPr id="67" name="正方形/長方形 66"/>
          <p:cNvSpPr/>
          <p:nvPr/>
        </p:nvSpPr>
        <p:spPr>
          <a:xfrm>
            <a:off x="738002" y="5588298"/>
            <a:ext cx="7081118" cy="438845"/>
          </a:xfrm>
          <a:prstGeom prst="rect">
            <a:avLst/>
          </a:prstGeom>
          <a:solidFill>
            <a:srgbClr val="FFFF66">
              <a:alpha val="52941"/>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36" name="角丸四角形 35"/>
          <p:cNvSpPr/>
          <p:nvPr/>
        </p:nvSpPr>
        <p:spPr>
          <a:xfrm>
            <a:off x="2079689" y="1565555"/>
            <a:ext cx="447229" cy="4242164"/>
          </a:xfrm>
          <a:prstGeom prst="roundRect">
            <a:avLst/>
          </a:prstGeom>
          <a:solidFill>
            <a:schemeClr val="accent1">
              <a:lumMod val="40000"/>
              <a:lumOff val="60000"/>
              <a:alpha val="29020"/>
            </a:scheme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20" name="タイトル 1"/>
          <p:cNvSpPr>
            <a:spLocks noGrp="1"/>
          </p:cNvSpPr>
          <p:nvPr>
            <p:ph type="ctrTitle" idx="4294967295"/>
          </p:nvPr>
        </p:nvSpPr>
        <p:spPr>
          <a:xfrm>
            <a:off x="0" y="0"/>
            <a:ext cx="9540875" cy="882650"/>
          </a:xfrm>
          <a:prstGeom prst="rect">
            <a:avLst/>
          </a:prstGeom>
        </p:spPr>
        <p:txBody>
          <a:bodyPr>
            <a:normAutofit fontScale="90000"/>
          </a:bodyPr>
          <a:lstStyle/>
          <a:p>
            <a:pPr eaLnBrk="1" hangingPunct="1"/>
            <a:r>
              <a:rPr lang="en-US" altLang="ja-JP" sz="2800" dirty="0">
                <a:latin typeface="Times" panose="02020603050405020304" pitchFamily="18" charset="0"/>
                <a:ea typeface="Arial Unicode MS" pitchFamily="50" charset="-128"/>
                <a:cs typeface="Times" panose="02020603050405020304" pitchFamily="18" charset="0"/>
              </a:rPr>
              <a:t>Development of Professionals capable of </a:t>
            </a:r>
            <a:r>
              <a:rPr lang="en-US" altLang="ja-JP" sz="2800" i="1" dirty="0">
                <a:latin typeface="Times" panose="02020603050405020304" pitchFamily="18" charset="0"/>
                <a:ea typeface="Arial Unicode MS" pitchFamily="50" charset="-128"/>
                <a:cs typeface="Times" panose="02020603050405020304" pitchFamily="18" charset="0"/>
              </a:rPr>
              <a:t>Statistical Thinking </a:t>
            </a:r>
            <a:r>
              <a:rPr lang="en-US" altLang="ja-JP" sz="2800" dirty="0">
                <a:latin typeface="Times" panose="02020603050405020304" pitchFamily="18" charset="0"/>
                <a:ea typeface="Arial Unicode MS" pitchFamily="50" charset="-128"/>
                <a:cs typeface="Times" panose="02020603050405020304" pitchFamily="18" charset="0"/>
              </a:rPr>
              <a:t>and </a:t>
            </a:r>
            <a:r>
              <a:rPr lang="en-US" altLang="ja-JP" sz="2800" i="1" dirty="0">
                <a:latin typeface="Times" panose="02020603050405020304" pitchFamily="18" charset="0"/>
                <a:ea typeface="Arial Unicode MS" pitchFamily="50" charset="-128"/>
                <a:cs typeface="Times" panose="02020603050405020304" pitchFamily="18" charset="0"/>
              </a:rPr>
              <a:t>Qualitative Reasoning</a:t>
            </a:r>
            <a:r>
              <a:rPr lang="en-US" altLang="ja-JP" sz="2800" dirty="0">
                <a:latin typeface="Times" panose="02020603050405020304" pitchFamily="18" charset="0"/>
                <a:ea typeface="Arial Unicode MS" pitchFamily="50" charset="-128"/>
                <a:cs typeface="Times" panose="02020603050405020304" pitchFamily="18" charset="0"/>
              </a:rPr>
              <a:t>: </a:t>
            </a:r>
            <a:r>
              <a:rPr lang="en-US" altLang="ja-JP" sz="2000" dirty="0">
                <a:latin typeface="Times" panose="02020603050405020304" pitchFamily="18" charset="0"/>
                <a:ea typeface="Arial Unicode MS" pitchFamily="50" charset="-128"/>
                <a:cs typeface="Times" panose="02020603050405020304" pitchFamily="18" charset="0"/>
              </a:rPr>
              <a:t>Major driver of trans-disciplinary research</a:t>
            </a:r>
            <a:endParaRPr lang="ja-JP" altLang="en-US" sz="2000" dirty="0">
              <a:latin typeface="Times" panose="02020603050405020304" pitchFamily="18" charset="0"/>
              <a:ea typeface="Arial Unicode MS" pitchFamily="50" charset="-128"/>
              <a:cs typeface="Times" panose="02020603050405020304" pitchFamily="18" charset="0"/>
            </a:endParaRPr>
          </a:p>
        </p:txBody>
      </p:sp>
      <p:sp>
        <p:nvSpPr>
          <p:cNvPr id="4" name="正方形/長方形 3"/>
          <p:cNvSpPr/>
          <p:nvPr/>
        </p:nvSpPr>
        <p:spPr>
          <a:xfrm>
            <a:off x="738002" y="2516386"/>
            <a:ext cx="7081118" cy="438845"/>
          </a:xfrm>
          <a:prstGeom prst="rect">
            <a:avLst/>
          </a:prstGeom>
          <a:solidFill>
            <a:srgbClr val="FF66CC">
              <a:alpha val="2902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23" name="テキスト ボックス 9"/>
          <p:cNvSpPr txBox="1">
            <a:spLocks noChangeArrowheads="1"/>
          </p:cNvSpPr>
          <p:nvPr/>
        </p:nvSpPr>
        <p:spPr bwMode="auto">
          <a:xfrm>
            <a:off x="665122" y="2417239"/>
            <a:ext cx="2385219" cy="41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2100" dirty="0">
                <a:solidFill>
                  <a:prstClr val="black"/>
                </a:solidFill>
                <a:latin typeface="Calibri" pitchFamily="34" charset="0"/>
              </a:rPr>
              <a:t>SM</a:t>
            </a:r>
            <a:r>
              <a:rPr lang="ja-JP" altLang="en-US" sz="1400" dirty="0">
                <a:solidFill>
                  <a:prstClr val="black"/>
                </a:solidFill>
                <a:latin typeface="Calibri" pitchFamily="34" charset="0"/>
              </a:rPr>
              <a:t>：</a:t>
            </a:r>
            <a:r>
              <a:rPr lang="en-US" altLang="ja-JP" sz="1400" dirty="0">
                <a:solidFill>
                  <a:prstClr val="black"/>
                </a:solidFill>
                <a:latin typeface="Calibri" pitchFamily="34" charset="0"/>
              </a:rPr>
              <a:t>Case</a:t>
            </a:r>
            <a:r>
              <a:rPr lang="ja-JP" altLang="en-US" sz="1400" dirty="0">
                <a:solidFill>
                  <a:prstClr val="black"/>
                </a:solidFill>
                <a:latin typeface="Calibri" pitchFamily="34" charset="0"/>
              </a:rPr>
              <a:t>１</a:t>
            </a:r>
          </a:p>
        </p:txBody>
      </p:sp>
      <p:sp>
        <p:nvSpPr>
          <p:cNvPr id="9224" name="テキスト ボックス 12"/>
          <p:cNvSpPr txBox="1">
            <a:spLocks noChangeArrowheads="1"/>
          </p:cNvSpPr>
          <p:nvPr/>
        </p:nvSpPr>
        <p:spPr bwMode="auto">
          <a:xfrm>
            <a:off x="74649" y="1565556"/>
            <a:ext cx="514278" cy="45347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2100" dirty="0">
                <a:solidFill>
                  <a:prstClr val="black"/>
                </a:solidFill>
                <a:latin typeface="Arial Unicode MS" pitchFamily="50" charset="-128"/>
                <a:ea typeface="Arial Unicode MS" pitchFamily="50" charset="-128"/>
                <a:cs typeface="Arial Unicode MS" pitchFamily="50" charset="-128"/>
              </a:rPr>
              <a:t>Trans-disciplinary Field</a:t>
            </a:r>
          </a:p>
        </p:txBody>
      </p:sp>
      <p:sp>
        <p:nvSpPr>
          <p:cNvPr id="17" name="角丸四角形 16"/>
          <p:cNvSpPr/>
          <p:nvPr/>
        </p:nvSpPr>
        <p:spPr>
          <a:xfrm>
            <a:off x="4353928" y="1570433"/>
            <a:ext cx="447229" cy="4242164"/>
          </a:xfrm>
          <a:prstGeom prst="roundRect">
            <a:avLst/>
          </a:prstGeom>
          <a:solidFill>
            <a:schemeClr val="accent1">
              <a:lumMod val="40000"/>
              <a:lumOff val="60000"/>
              <a:alpha val="29020"/>
            </a:scheme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26" name="テキスト ボックス 19"/>
          <p:cNvSpPr txBox="1">
            <a:spLocks noChangeArrowheads="1"/>
          </p:cNvSpPr>
          <p:nvPr/>
        </p:nvSpPr>
        <p:spPr bwMode="auto">
          <a:xfrm>
            <a:off x="663464" y="1081200"/>
            <a:ext cx="7155656" cy="3879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900" dirty="0">
                <a:solidFill>
                  <a:prstClr val="black"/>
                </a:solidFill>
                <a:latin typeface="Arial Unicode MS" pitchFamily="50" charset="-128"/>
                <a:ea typeface="Arial Unicode MS" pitchFamily="50" charset="-128"/>
                <a:cs typeface="Arial Unicode MS" pitchFamily="50" charset="-128"/>
              </a:rPr>
              <a:t>Each Research Field</a:t>
            </a:r>
          </a:p>
        </p:txBody>
      </p:sp>
      <p:sp>
        <p:nvSpPr>
          <p:cNvPr id="9227" name="テキスト ボックス 18"/>
          <p:cNvSpPr txBox="1">
            <a:spLocks noChangeArrowheads="1"/>
          </p:cNvSpPr>
          <p:nvPr/>
        </p:nvSpPr>
        <p:spPr bwMode="auto">
          <a:xfrm>
            <a:off x="2076546" y="3078758"/>
            <a:ext cx="483500" cy="21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Speech recognition</a:t>
            </a:r>
            <a:endParaRPr lang="ja-JP" altLang="en-US" sz="1900" dirty="0">
              <a:solidFill>
                <a:prstClr val="black"/>
              </a:solidFill>
              <a:latin typeface="Calibri" pitchFamily="34" charset="0"/>
            </a:endParaRPr>
          </a:p>
        </p:txBody>
      </p:sp>
      <p:sp>
        <p:nvSpPr>
          <p:cNvPr id="37" name="角丸四角形 36"/>
          <p:cNvSpPr/>
          <p:nvPr/>
        </p:nvSpPr>
        <p:spPr>
          <a:xfrm>
            <a:off x="3196104" y="1567181"/>
            <a:ext cx="447229" cy="4242164"/>
          </a:xfrm>
          <a:prstGeom prst="roundRect">
            <a:avLst/>
          </a:prstGeom>
          <a:solidFill>
            <a:schemeClr val="accent1">
              <a:lumMod val="40000"/>
              <a:lumOff val="60000"/>
              <a:alpha val="29020"/>
            </a:scheme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39" name="角丸四角形 38"/>
          <p:cNvSpPr/>
          <p:nvPr/>
        </p:nvSpPr>
        <p:spPr>
          <a:xfrm>
            <a:off x="6701051" y="1602940"/>
            <a:ext cx="447229" cy="4242164"/>
          </a:xfrm>
          <a:prstGeom prst="roundRect">
            <a:avLst/>
          </a:prstGeom>
          <a:solidFill>
            <a:schemeClr val="accent1">
              <a:lumMod val="40000"/>
              <a:lumOff val="60000"/>
              <a:alpha val="29020"/>
            </a:scheme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31" name="テキスト ボックス 18"/>
          <p:cNvSpPr txBox="1">
            <a:spLocks noChangeArrowheads="1"/>
          </p:cNvSpPr>
          <p:nvPr/>
        </p:nvSpPr>
        <p:spPr bwMode="auto">
          <a:xfrm>
            <a:off x="3242653" y="3091761"/>
            <a:ext cx="483500" cy="219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Life Science</a:t>
            </a:r>
            <a:endParaRPr lang="ja-JP" altLang="en-US" sz="1900" dirty="0">
              <a:solidFill>
                <a:prstClr val="black"/>
              </a:solidFill>
              <a:latin typeface="Calibri" pitchFamily="34" charset="0"/>
            </a:endParaRPr>
          </a:p>
        </p:txBody>
      </p:sp>
      <p:sp>
        <p:nvSpPr>
          <p:cNvPr id="9232" name="テキスト ボックス 18"/>
          <p:cNvSpPr txBox="1">
            <a:spLocks noChangeArrowheads="1"/>
          </p:cNvSpPr>
          <p:nvPr/>
        </p:nvSpPr>
        <p:spPr bwMode="auto">
          <a:xfrm>
            <a:off x="4387225" y="3028371"/>
            <a:ext cx="483500" cy="219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Natural Language</a:t>
            </a:r>
            <a:endParaRPr lang="ja-JP" altLang="en-US" sz="1900" dirty="0">
              <a:solidFill>
                <a:prstClr val="black"/>
              </a:solidFill>
              <a:latin typeface="Calibri" pitchFamily="34" charset="0"/>
            </a:endParaRPr>
          </a:p>
        </p:txBody>
      </p:sp>
      <p:sp>
        <p:nvSpPr>
          <p:cNvPr id="44" name="角丸四角形 43"/>
          <p:cNvSpPr/>
          <p:nvPr/>
        </p:nvSpPr>
        <p:spPr>
          <a:xfrm>
            <a:off x="4912136" y="2077541"/>
            <a:ext cx="447229" cy="4242164"/>
          </a:xfrm>
          <a:prstGeom prst="roundRect">
            <a:avLst/>
          </a:prstGeom>
          <a:solidFill>
            <a:srgbClr val="99FF99">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45" name="角丸四角形 44"/>
          <p:cNvSpPr/>
          <p:nvPr/>
        </p:nvSpPr>
        <p:spPr>
          <a:xfrm>
            <a:off x="2637896" y="2072666"/>
            <a:ext cx="447229" cy="4242164"/>
          </a:xfrm>
          <a:prstGeom prst="roundRect">
            <a:avLst/>
          </a:prstGeom>
          <a:solidFill>
            <a:srgbClr val="99FF99">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46" name="角丸四角形 45"/>
          <p:cNvSpPr/>
          <p:nvPr/>
        </p:nvSpPr>
        <p:spPr>
          <a:xfrm>
            <a:off x="3754311" y="2075915"/>
            <a:ext cx="447229" cy="4242164"/>
          </a:xfrm>
          <a:prstGeom prst="roundRect">
            <a:avLst/>
          </a:prstGeom>
          <a:solidFill>
            <a:srgbClr val="99FF99">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36" name="テキスト ボックス 18"/>
          <p:cNvSpPr txBox="1">
            <a:spLocks noChangeArrowheads="1"/>
          </p:cNvSpPr>
          <p:nvPr/>
        </p:nvSpPr>
        <p:spPr bwMode="auto">
          <a:xfrm>
            <a:off x="2643036" y="3309557"/>
            <a:ext cx="483500" cy="184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Engineering</a:t>
            </a:r>
            <a:endParaRPr lang="ja-JP" altLang="en-US" sz="1900" dirty="0">
              <a:solidFill>
                <a:prstClr val="black"/>
              </a:solidFill>
              <a:latin typeface="Calibri" pitchFamily="34" charset="0"/>
            </a:endParaRPr>
          </a:p>
        </p:txBody>
      </p:sp>
      <p:sp>
        <p:nvSpPr>
          <p:cNvPr id="9237" name="テキスト ボックス 18"/>
          <p:cNvSpPr txBox="1">
            <a:spLocks noChangeArrowheads="1"/>
          </p:cNvSpPr>
          <p:nvPr/>
        </p:nvSpPr>
        <p:spPr bwMode="auto">
          <a:xfrm>
            <a:off x="3790922" y="3249419"/>
            <a:ext cx="483500" cy="219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Earth Science</a:t>
            </a:r>
            <a:endParaRPr lang="ja-JP" altLang="en-US" sz="1900" dirty="0">
              <a:solidFill>
                <a:prstClr val="black"/>
              </a:solidFill>
              <a:latin typeface="Calibri" pitchFamily="34" charset="0"/>
            </a:endParaRPr>
          </a:p>
        </p:txBody>
      </p:sp>
      <p:sp>
        <p:nvSpPr>
          <p:cNvPr id="9238" name="テキスト ボックス 18"/>
          <p:cNvSpPr txBox="1">
            <a:spLocks noChangeArrowheads="1"/>
          </p:cNvSpPr>
          <p:nvPr/>
        </p:nvSpPr>
        <p:spPr bwMode="auto">
          <a:xfrm>
            <a:off x="4937151" y="3587492"/>
            <a:ext cx="483500" cy="219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Economics</a:t>
            </a:r>
            <a:endParaRPr lang="ja-JP" altLang="en-US" sz="1900" dirty="0">
              <a:solidFill>
                <a:prstClr val="black"/>
              </a:solidFill>
              <a:latin typeface="Calibri" pitchFamily="34" charset="0"/>
            </a:endParaRPr>
          </a:p>
        </p:txBody>
      </p:sp>
      <p:sp>
        <p:nvSpPr>
          <p:cNvPr id="53" name="正方形/長方形 52"/>
          <p:cNvSpPr/>
          <p:nvPr/>
        </p:nvSpPr>
        <p:spPr>
          <a:xfrm>
            <a:off x="752911" y="4985293"/>
            <a:ext cx="7081119" cy="438845"/>
          </a:xfrm>
          <a:prstGeom prst="rect">
            <a:avLst/>
          </a:prstGeom>
          <a:solidFill>
            <a:srgbClr val="FF66CC">
              <a:alpha val="2902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40" name="テキスト ボックス 9"/>
          <p:cNvSpPr txBox="1">
            <a:spLocks noChangeArrowheads="1"/>
          </p:cNvSpPr>
          <p:nvPr/>
        </p:nvSpPr>
        <p:spPr bwMode="auto">
          <a:xfrm>
            <a:off x="752909" y="4956036"/>
            <a:ext cx="2385219" cy="41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2100" dirty="0">
                <a:solidFill>
                  <a:prstClr val="black"/>
                </a:solidFill>
                <a:latin typeface="Calibri" pitchFamily="34" charset="0"/>
              </a:rPr>
              <a:t>SM</a:t>
            </a:r>
            <a:r>
              <a:rPr lang="ja-JP" altLang="en-US" sz="1400" dirty="0">
                <a:solidFill>
                  <a:prstClr val="black"/>
                </a:solidFill>
                <a:latin typeface="Calibri" pitchFamily="34" charset="0"/>
              </a:rPr>
              <a:t>：</a:t>
            </a:r>
            <a:r>
              <a:rPr lang="en-US" altLang="ja-JP" sz="1400" dirty="0">
                <a:solidFill>
                  <a:prstClr val="black"/>
                </a:solidFill>
                <a:latin typeface="Calibri" pitchFamily="34" charset="0"/>
              </a:rPr>
              <a:t>Case</a:t>
            </a:r>
            <a:r>
              <a:rPr lang="ja-JP" altLang="en-US" sz="1400" dirty="0">
                <a:solidFill>
                  <a:prstClr val="black"/>
                </a:solidFill>
                <a:latin typeface="Calibri" pitchFamily="34" charset="0"/>
              </a:rPr>
              <a:t>２</a:t>
            </a:r>
          </a:p>
        </p:txBody>
      </p:sp>
      <p:sp>
        <p:nvSpPr>
          <p:cNvPr id="55" name="U ターン矢印 54"/>
          <p:cNvSpPr/>
          <p:nvPr/>
        </p:nvSpPr>
        <p:spPr>
          <a:xfrm>
            <a:off x="2303302" y="2717930"/>
            <a:ext cx="1118072" cy="292563"/>
          </a:xfrm>
          <a:prstGeom prst="uturnArrow">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black"/>
              </a:solidFill>
            </a:endParaRPr>
          </a:p>
        </p:txBody>
      </p:sp>
      <p:sp>
        <p:nvSpPr>
          <p:cNvPr id="56" name="U ターン矢印 55"/>
          <p:cNvSpPr/>
          <p:nvPr/>
        </p:nvSpPr>
        <p:spPr>
          <a:xfrm>
            <a:off x="2303303" y="2719553"/>
            <a:ext cx="2310681" cy="292563"/>
          </a:xfrm>
          <a:prstGeom prst="uturnArrow">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black"/>
              </a:solidFill>
            </a:endParaRPr>
          </a:p>
        </p:txBody>
      </p:sp>
      <p:sp>
        <p:nvSpPr>
          <p:cNvPr id="60" name="ストライプ矢印 59"/>
          <p:cNvSpPr/>
          <p:nvPr/>
        </p:nvSpPr>
        <p:spPr>
          <a:xfrm>
            <a:off x="4729931" y="2342474"/>
            <a:ext cx="1863452" cy="804549"/>
          </a:xfrm>
          <a:prstGeom prst="stripedRightArrow">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61" name="U ターン矢印 60"/>
          <p:cNvSpPr/>
          <p:nvPr/>
        </p:nvSpPr>
        <p:spPr>
          <a:xfrm rot="10800000">
            <a:off x="4014365" y="5019426"/>
            <a:ext cx="1118071" cy="292563"/>
          </a:xfrm>
          <a:prstGeom prst="uturnArrow">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black"/>
              </a:solidFill>
            </a:endParaRPr>
          </a:p>
        </p:txBody>
      </p:sp>
      <p:sp>
        <p:nvSpPr>
          <p:cNvPr id="63" name="U ターン矢印 62"/>
          <p:cNvSpPr/>
          <p:nvPr/>
        </p:nvSpPr>
        <p:spPr>
          <a:xfrm rot="10800000">
            <a:off x="2810162" y="5045430"/>
            <a:ext cx="2310681" cy="292563"/>
          </a:xfrm>
          <a:prstGeom prst="uturnArrow">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black"/>
              </a:solidFill>
            </a:endParaRPr>
          </a:p>
        </p:txBody>
      </p:sp>
      <p:sp>
        <p:nvSpPr>
          <p:cNvPr id="9246" name="テキスト ボックス 18"/>
          <p:cNvSpPr txBox="1">
            <a:spLocks noChangeArrowheads="1"/>
          </p:cNvSpPr>
          <p:nvPr/>
        </p:nvSpPr>
        <p:spPr bwMode="auto">
          <a:xfrm>
            <a:off x="6564532" y="3000741"/>
            <a:ext cx="775888" cy="30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900" dirty="0">
                <a:solidFill>
                  <a:prstClr val="black"/>
                </a:solidFill>
                <a:latin typeface="Calibri" pitchFamily="34" charset="0"/>
              </a:rPr>
              <a:t>Fields where SM has not been used before</a:t>
            </a:r>
            <a:endParaRPr lang="ja-JP" altLang="en-US" sz="1900" dirty="0">
              <a:solidFill>
                <a:prstClr val="black"/>
              </a:solidFill>
              <a:latin typeface="Calibri" pitchFamily="34" charset="0"/>
            </a:endParaRPr>
          </a:p>
        </p:txBody>
      </p:sp>
      <p:sp>
        <p:nvSpPr>
          <p:cNvPr id="9247" name="テキスト ボックス 64"/>
          <p:cNvSpPr txBox="1">
            <a:spLocks noChangeArrowheads="1"/>
          </p:cNvSpPr>
          <p:nvPr/>
        </p:nvSpPr>
        <p:spPr bwMode="auto">
          <a:xfrm>
            <a:off x="2526917" y="1760597"/>
            <a:ext cx="1937990" cy="88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700" dirty="0">
                <a:solidFill>
                  <a:prstClr val="black"/>
                </a:solidFill>
                <a:latin typeface="Calibri" pitchFamily="34" charset="0"/>
              </a:rPr>
              <a:t>Key role for trans-disciplinary research</a:t>
            </a:r>
            <a:endParaRPr lang="ja-JP" altLang="en-US" sz="1700" dirty="0">
              <a:solidFill>
                <a:prstClr val="black"/>
              </a:solidFill>
              <a:latin typeface="Calibri" pitchFamily="34" charset="0"/>
            </a:endParaRPr>
          </a:p>
        </p:txBody>
      </p:sp>
      <p:sp>
        <p:nvSpPr>
          <p:cNvPr id="9248" name="テキスト ボックス 65"/>
          <p:cNvSpPr txBox="1">
            <a:spLocks noChangeArrowheads="1"/>
          </p:cNvSpPr>
          <p:nvPr/>
        </p:nvSpPr>
        <p:spPr bwMode="auto">
          <a:xfrm>
            <a:off x="4806125" y="2518011"/>
            <a:ext cx="1788914" cy="8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200" dirty="0">
                <a:solidFill>
                  <a:prstClr val="black"/>
                </a:solidFill>
                <a:latin typeface="Calibri" pitchFamily="34" charset="0"/>
              </a:rPr>
              <a:t>Aggressively cultivate user’s expectations, and voluntarily study the applicability of SM</a:t>
            </a:r>
            <a:endParaRPr lang="ja-JP" altLang="en-US" sz="1200" dirty="0">
              <a:solidFill>
                <a:prstClr val="black"/>
              </a:solidFill>
              <a:latin typeface="Calibri" pitchFamily="34" charset="0"/>
            </a:endParaRPr>
          </a:p>
        </p:txBody>
      </p:sp>
      <p:sp>
        <p:nvSpPr>
          <p:cNvPr id="9249" name="テキスト ボックス 9"/>
          <p:cNvSpPr txBox="1">
            <a:spLocks noChangeArrowheads="1"/>
          </p:cNvSpPr>
          <p:nvPr/>
        </p:nvSpPr>
        <p:spPr bwMode="auto">
          <a:xfrm>
            <a:off x="769475" y="5546038"/>
            <a:ext cx="5484347" cy="31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400" dirty="0">
                <a:solidFill>
                  <a:prstClr val="black"/>
                </a:solidFill>
                <a:latin typeface="Calibri" pitchFamily="34" charset="0"/>
              </a:rPr>
              <a:t>Many different research fields in trans-disciplinary science</a:t>
            </a:r>
            <a:endParaRPr lang="ja-JP" altLang="en-US" sz="1400" dirty="0">
              <a:solidFill>
                <a:prstClr val="black"/>
              </a:solidFill>
              <a:latin typeface="Calibri" pitchFamily="34" charset="0"/>
            </a:endParaRPr>
          </a:p>
        </p:txBody>
      </p:sp>
      <p:sp>
        <p:nvSpPr>
          <p:cNvPr id="9251" name="テキスト ボックス 69"/>
          <p:cNvSpPr txBox="1">
            <a:spLocks noChangeArrowheads="1"/>
          </p:cNvSpPr>
          <p:nvPr/>
        </p:nvSpPr>
        <p:spPr bwMode="auto">
          <a:xfrm>
            <a:off x="5440528" y="5996261"/>
            <a:ext cx="3652367" cy="53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400" dirty="0">
                <a:solidFill>
                  <a:prstClr val="black"/>
                </a:solidFill>
                <a:latin typeface="Calibri" pitchFamily="34" charset="0"/>
              </a:rPr>
              <a:t>Transversely connect and integrate fragmented areas of science</a:t>
            </a:r>
            <a:endParaRPr lang="ja-JP" altLang="en-US" sz="1400" dirty="0">
              <a:solidFill>
                <a:prstClr val="black"/>
              </a:solidFill>
              <a:latin typeface="Calibri" pitchFamily="34" charset="0"/>
            </a:endParaRPr>
          </a:p>
        </p:txBody>
      </p:sp>
      <p:sp>
        <p:nvSpPr>
          <p:cNvPr id="72" name="テキスト ボックス 71"/>
          <p:cNvSpPr txBox="1"/>
          <p:nvPr/>
        </p:nvSpPr>
        <p:spPr>
          <a:xfrm>
            <a:off x="5167221" y="1565555"/>
            <a:ext cx="1416223" cy="614465"/>
          </a:xfrm>
          <a:prstGeom prst="rect">
            <a:avLst/>
          </a:prstGeom>
          <a:noFill/>
        </p:spPr>
        <p:txBody>
          <a:bodyPr lIns="94632" tIns="47316" rIns="94632" bIns="47316">
            <a:spAutoFit/>
          </a:bodyPr>
          <a:lstStyle/>
          <a:p>
            <a:pPr algn="l" fontAlgn="auto">
              <a:spcBef>
                <a:spcPts val="0"/>
              </a:spcBef>
              <a:spcAft>
                <a:spcPts val="0"/>
              </a:spcAft>
              <a:defRPr/>
            </a:pPr>
            <a:r>
              <a:rPr lang="en-US" altLang="ja-JP" sz="1100" dirty="0">
                <a:solidFill>
                  <a:prstClr val="black"/>
                </a:solidFill>
                <a:latin typeface="Calibri"/>
                <a:ea typeface="ＭＳ Ｐゴシック"/>
              </a:rPr>
              <a:t>Dramatic changes in the data environment</a:t>
            </a:r>
            <a:endParaRPr lang="ja-JP" altLang="en-US" sz="1100" dirty="0">
              <a:solidFill>
                <a:prstClr val="black"/>
              </a:solidFill>
              <a:latin typeface="Calibri"/>
              <a:ea typeface="ＭＳ Ｐゴシック"/>
            </a:endParaRPr>
          </a:p>
        </p:txBody>
      </p:sp>
      <p:cxnSp>
        <p:nvCxnSpPr>
          <p:cNvPr id="74" name="直線矢印コネクタ 73"/>
          <p:cNvCxnSpPr/>
          <p:nvPr/>
        </p:nvCxnSpPr>
        <p:spPr>
          <a:xfrm rot="16200000" flipH="1">
            <a:off x="5418925" y="2357851"/>
            <a:ext cx="599754" cy="6626"/>
          </a:xfrm>
          <a:prstGeom prst="straightConnector1">
            <a:avLst/>
          </a:prstGeom>
          <a:ln>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9254" name="テキスト ボックス 9"/>
          <p:cNvSpPr txBox="1">
            <a:spLocks noChangeArrowheads="1"/>
          </p:cNvSpPr>
          <p:nvPr/>
        </p:nvSpPr>
        <p:spPr bwMode="auto">
          <a:xfrm>
            <a:off x="738002" y="5807719"/>
            <a:ext cx="7081118" cy="2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000" dirty="0">
                <a:solidFill>
                  <a:prstClr val="black"/>
                </a:solidFill>
                <a:latin typeface="Calibri" pitchFamily="34" charset="0"/>
              </a:rPr>
              <a:t>Communication, Information processing, Control, AI, Simulation, OR, Applied math, Quality Control</a:t>
            </a:r>
            <a:endParaRPr lang="ja-JP" altLang="en-US" sz="1000" dirty="0">
              <a:solidFill>
                <a:prstClr val="black"/>
              </a:solidFill>
              <a:latin typeface="Calibri" pitchFamily="34" charset="0"/>
            </a:endParaRPr>
          </a:p>
        </p:txBody>
      </p:sp>
      <p:cxnSp>
        <p:nvCxnSpPr>
          <p:cNvPr id="77" name="直線矢印コネクタ 76"/>
          <p:cNvCxnSpPr/>
          <p:nvPr/>
        </p:nvCxnSpPr>
        <p:spPr>
          <a:xfrm rot="16200000" flipV="1">
            <a:off x="5896836" y="5743297"/>
            <a:ext cx="516861" cy="197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爆発 2 77"/>
          <p:cNvSpPr/>
          <p:nvPr/>
        </p:nvSpPr>
        <p:spPr>
          <a:xfrm>
            <a:off x="6452590" y="2004401"/>
            <a:ext cx="1118071" cy="1023971"/>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32" tIns="47316" rIns="94632" bIns="47316" anchor="ctr"/>
          <a:lstStyle/>
          <a:p>
            <a:pPr algn="ctr" fontAlgn="auto">
              <a:spcBef>
                <a:spcPts val="0"/>
              </a:spcBef>
              <a:spcAft>
                <a:spcPts val="0"/>
              </a:spcAft>
              <a:defRPr/>
            </a:pPr>
            <a:endParaRPr lang="ja-JP" altLang="en-US" sz="1900" dirty="0">
              <a:solidFill>
                <a:prstClr val="white"/>
              </a:solidFill>
            </a:endParaRPr>
          </a:p>
        </p:txBody>
      </p:sp>
      <p:sp>
        <p:nvSpPr>
          <p:cNvPr id="9257" name="テキスト ボックス 78"/>
          <p:cNvSpPr txBox="1">
            <a:spLocks noChangeArrowheads="1"/>
          </p:cNvSpPr>
          <p:nvPr/>
        </p:nvSpPr>
        <p:spPr bwMode="auto">
          <a:xfrm>
            <a:off x="6624856" y="2300213"/>
            <a:ext cx="968995" cy="56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2" tIns="47316" rIns="94632" bIns="47316">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sz="1000" dirty="0">
                <a:solidFill>
                  <a:prstClr val="black"/>
                </a:solidFill>
                <a:latin typeface="Calibri" pitchFamily="34" charset="0"/>
              </a:rPr>
              <a:t>Solving near-future problems</a:t>
            </a:r>
            <a:endParaRPr lang="ja-JP" altLang="en-US" sz="1000" dirty="0">
              <a:solidFill>
                <a:prstClr val="black"/>
              </a:solidFill>
              <a:latin typeface="Calibri" pitchFamily="34" charset="0"/>
            </a:endParaRPr>
          </a:p>
        </p:txBody>
      </p:sp>
      <p:sp>
        <p:nvSpPr>
          <p:cNvPr id="43" name="フリーフォーム 42"/>
          <p:cNvSpPr/>
          <p:nvPr/>
        </p:nvSpPr>
        <p:spPr>
          <a:xfrm>
            <a:off x="1658963" y="5432265"/>
            <a:ext cx="5956421" cy="505483"/>
          </a:xfrm>
          <a:custGeom>
            <a:avLst/>
            <a:gdLst>
              <a:gd name="connsiteX0" fmla="*/ 0 w 5708073"/>
              <a:gd name="connsiteY0" fmla="*/ 249381 h 493515"/>
              <a:gd name="connsiteX1" fmla="*/ 249382 w 5708073"/>
              <a:gd name="connsiteY1" fmla="*/ 235527 h 493515"/>
              <a:gd name="connsiteX2" fmla="*/ 401782 w 5708073"/>
              <a:gd name="connsiteY2" fmla="*/ 249381 h 493515"/>
              <a:gd name="connsiteX3" fmla="*/ 692727 w 5708073"/>
              <a:gd name="connsiteY3" fmla="*/ 277090 h 493515"/>
              <a:gd name="connsiteX4" fmla="*/ 789709 w 5708073"/>
              <a:gd name="connsiteY4" fmla="*/ 263236 h 493515"/>
              <a:gd name="connsiteX5" fmla="*/ 845127 w 5708073"/>
              <a:gd name="connsiteY5" fmla="*/ 180109 h 493515"/>
              <a:gd name="connsiteX6" fmla="*/ 872836 w 5708073"/>
              <a:gd name="connsiteY6" fmla="*/ 138545 h 493515"/>
              <a:gd name="connsiteX7" fmla="*/ 858982 w 5708073"/>
              <a:gd name="connsiteY7" fmla="*/ 83127 h 493515"/>
              <a:gd name="connsiteX8" fmla="*/ 803563 w 5708073"/>
              <a:gd name="connsiteY8" fmla="*/ 69272 h 493515"/>
              <a:gd name="connsiteX9" fmla="*/ 762000 w 5708073"/>
              <a:gd name="connsiteY9" fmla="*/ 55418 h 493515"/>
              <a:gd name="connsiteX10" fmla="*/ 429491 w 5708073"/>
              <a:gd name="connsiteY10" fmla="*/ 69272 h 493515"/>
              <a:gd name="connsiteX11" fmla="*/ 429491 w 5708073"/>
              <a:gd name="connsiteY11" fmla="*/ 152400 h 493515"/>
              <a:gd name="connsiteX12" fmla="*/ 498763 w 5708073"/>
              <a:gd name="connsiteY12" fmla="*/ 166254 h 493515"/>
              <a:gd name="connsiteX13" fmla="*/ 581891 w 5708073"/>
              <a:gd name="connsiteY13" fmla="*/ 193963 h 493515"/>
              <a:gd name="connsiteX14" fmla="*/ 623454 w 5708073"/>
              <a:gd name="connsiteY14" fmla="*/ 207818 h 493515"/>
              <a:gd name="connsiteX15" fmla="*/ 1122218 w 5708073"/>
              <a:gd name="connsiteY15" fmla="*/ 221672 h 493515"/>
              <a:gd name="connsiteX16" fmla="*/ 1163782 w 5708073"/>
              <a:gd name="connsiteY16" fmla="*/ 235527 h 493515"/>
              <a:gd name="connsiteX17" fmla="*/ 1330036 w 5708073"/>
              <a:gd name="connsiteY17" fmla="*/ 193963 h 493515"/>
              <a:gd name="connsiteX18" fmla="*/ 1371600 w 5708073"/>
              <a:gd name="connsiteY18" fmla="*/ 166254 h 493515"/>
              <a:gd name="connsiteX19" fmla="*/ 1357745 w 5708073"/>
              <a:gd name="connsiteY19" fmla="*/ 96981 h 493515"/>
              <a:gd name="connsiteX20" fmla="*/ 1316182 w 5708073"/>
              <a:gd name="connsiteY20" fmla="*/ 83127 h 493515"/>
              <a:gd name="connsiteX21" fmla="*/ 1039091 w 5708073"/>
              <a:gd name="connsiteY21" fmla="*/ 96981 h 493515"/>
              <a:gd name="connsiteX22" fmla="*/ 955963 w 5708073"/>
              <a:gd name="connsiteY22" fmla="*/ 152400 h 493515"/>
              <a:gd name="connsiteX23" fmla="*/ 928254 w 5708073"/>
              <a:gd name="connsiteY23" fmla="*/ 235527 h 493515"/>
              <a:gd name="connsiteX24" fmla="*/ 969818 w 5708073"/>
              <a:gd name="connsiteY24" fmla="*/ 304800 h 493515"/>
              <a:gd name="connsiteX25" fmla="*/ 1011382 w 5708073"/>
              <a:gd name="connsiteY25" fmla="*/ 318654 h 493515"/>
              <a:gd name="connsiteX26" fmla="*/ 1094509 w 5708073"/>
              <a:gd name="connsiteY26" fmla="*/ 304800 h 493515"/>
              <a:gd name="connsiteX27" fmla="*/ 1136073 w 5708073"/>
              <a:gd name="connsiteY27" fmla="*/ 290945 h 493515"/>
              <a:gd name="connsiteX28" fmla="*/ 1427018 w 5708073"/>
              <a:gd name="connsiteY28" fmla="*/ 304800 h 493515"/>
              <a:gd name="connsiteX29" fmla="*/ 1510145 w 5708073"/>
              <a:gd name="connsiteY29" fmla="*/ 318654 h 493515"/>
              <a:gd name="connsiteX30" fmla="*/ 1579418 w 5708073"/>
              <a:gd name="connsiteY30" fmla="*/ 332509 h 493515"/>
              <a:gd name="connsiteX31" fmla="*/ 1704109 w 5708073"/>
              <a:gd name="connsiteY31" fmla="*/ 346363 h 493515"/>
              <a:gd name="connsiteX32" fmla="*/ 1814945 w 5708073"/>
              <a:gd name="connsiteY32" fmla="*/ 318654 h 493515"/>
              <a:gd name="connsiteX33" fmla="*/ 1856509 w 5708073"/>
              <a:gd name="connsiteY33" fmla="*/ 290945 h 493515"/>
              <a:gd name="connsiteX34" fmla="*/ 1898073 w 5708073"/>
              <a:gd name="connsiteY34" fmla="*/ 249381 h 493515"/>
              <a:gd name="connsiteX35" fmla="*/ 1856509 w 5708073"/>
              <a:gd name="connsiteY35" fmla="*/ 166254 h 493515"/>
              <a:gd name="connsiteX36" fmla="*/ 1773382 w 5708073"/>
              <a:gd name="connsiteY36" fmla="*/ 152400 h 493515"/>
              <a:gd name="connsiteX37" fmla="*/ 1565563 w 5708073"/>
              <a:gd name="connsiteY37" fmla="*/ 166254 h 493515"/>
              <a:gd name="connsiteX38" fmla="*/ 1524000 w 5708073"/>
              <a:gd name="connsiteY38" fmla="*/ 180109 h 493515"/>
              <a:gd name="connsiteX39" fmla="*/ 1482436 w 5708073"/>
              <a:gd name="connsiteY39" fmla="*/ 263236 h 493515"/>
              <a:gd name="connsiteX40" fmla="*/ 1496291 w 5708073"/>
              <a:gd name="connsiteY40" fmla="*/ 318654 h 493515"/>
              <a:gd name="connsiteX41" fmla="*/ 1551709 w 5708073"/>
              <a:gd name="connsiteY41" fmla="*/ 332509 h 493515"/>
              <a:gd name="connsiteX42" fmla="*/ 1634836 w 5708073"/>
              <a:gd name="connsiteY42" fmla="*/ 346363 h 493515"/>
              <a:gd name="connsiteX43" fmla="*/ 1690254 w 5708073"/>
              <a:gd name="connsiteY43" fmla="*/ 360218 h 493515"/>
              <a:gd name="connsiteX44" fmla="*/ 1856509 w 5708073"/>
              <a:gd name="connsiteY44" fmla="*/ 374072 h 493515"/>
              <a:gd name="connsiteX45" fmla="*/ 1939636 w 5708073"/>
              <a:gd name="connsiteY45" fmla="*/ 387927 h 493515"/>
              <a:gd name="connsiteX46" fmla="*/ 1981200 w 5708073"/>
              <a:gd name="connsiteY46" fmla="*/ 401781 h 493515"/>
              <a:gd name="connsiteX47" fmla="*/ 2105891 w 5708073"/>
              <a:gd name="connsiteY47" fmla="*/ 415636 h 493515"/>
              <a:gd name="connsiteX48" fmla="*/ 2410691 w 5708073"/>
              <a:gd name="connsiteY48" fmla="*/ 360218 h 493515"/>
              <a:gd name="connsiteX49" fmla="*/ 2424545 w 5708073"/>
              <a:gd name="connsiteY49" fmla="*/ 318654 h 493515"/>
              <a:gd name="connsiteX50" fmla="*/ 2341418 w 5708073"/>
              <a:gd name="connsiteY50" fmla="*/ 263236 h 493515"/>
              <a:gd name="connsiteX51" fmla="*/ 2258291 w 5708073"/>
              <a:gd name="connsiteY51" fmla="*/ 235527 h 493515"/>
              <a:gd name="connsiteX52" fmla="*/ 2105891 w 5708073"/>
              <a:gd name="connsiteY52" fmla="*/ 263236 h 493515"/>
              <a:gd name="connsiteX53" fmla="*/ 2064327 w 5708073"/>
              <a:gd name="connsiteY53" fmla="*/ 290945 h 493515"/>
              <a:gd name="connsiteX54" fmla="*/ 2022763 w 5708073"/>
              <a:gd name="connsiteY54" fmla="*/ 374072 h 493515"/>
              <a:gd name="connsiteX55" fmla="*/ 2036618 w 5708073"/>
              <a:gd name="connsiteY55" fmla="*/ 415636 h 493515"/>
              <a:gd name="connsiteX56" fmla="*/ 2078182 w 5708073"/>
              <a:gd name="connsiteY56" fmla="*/ 429490 h 493515"/>
              <a:gd name="connsiteX57" fmla="*/ 2272145 w 5708073"/>
              <a:gd name="connsiteY57" fmla="*/ 443345 h 493515"/>
              <a:gd name="connsiteX58" fmla="*/ 2355273 w 5708073"/>
              <a:gd name="connsiteY58" fmla="*/ 415636 h 493515"/>
              <a:gd name="connsiteX59" fmla="*/ 2452254 w 5708073"/>
              <a:gd name="connsiteY59" fmla="*/ 387927 h 493515"/>
              <a:gd name="connsiteX60" fmla="*/ 2507673 w 5708073"/>
              <a:gd name="connsiteY60" fmla="*/ 360218 h 493515"/>
              <a:gd name="connsiteX61" fmla="*/ 2549236 w 5708073"/>
              <a:gd name="connsiteY61" fmla="*/ 346363 h 493515"/>
              <a:gd name="connsiteX62" fmla="*/ 2701636 w 5708073"/>
              <a:gd name="connsiteY62" fmla="*/ 318654 h 493515"/>
              <a:gd name="connsiteX63" fmla="*/ 2743200 w 5708073"/>
              <a:gd name="connsiteY63" fmla="*/ 304800 h 493515"/>
              <a:gd name="connsiteX64" fmla="*/ 2812473 w 5708073"/>
              <a:gd name="connsiteY64" fmla="*/ 249381 h 493515"/>
              <a:gd name="connsiteX65" fmla="*/ 2895600 w 5708073"/>
              <a:gd name="connsiteY65" fmla="*/ 221672 h 493515"/>
              <a:gd name="connsiteX66" fmla="*/ 2923309 w 5708073"/>
              <a:gd name="connsiteY66" fmla="*/ 180109 h 493515"/>
              <a:gd name="connsiteX67" fmla="*/ 2964873 w 5708073"/>
              <a:gd name="connsiteY67" fmla="*/ 138545 h 493515"/>
              <a:gd name="connsiteX68" fmla="*/ 2978727 w 5708073"/>
              <a:gd name="connsiteY68" fmla="*/ 96981 h 493515"/>
              <a:gd name="connsiteX69" fmla="*/ 2964873 w 5708073"/>
              <a:gd name="connsiteY69" fmla="*/ 55418 h 493515"/>
              <a:gd name="connsiteX70" fmla="*/ 2909454 w 5708073"/>
              <a:gd name="connsiteY70" fmla="*/ 41563 h 493515"/>
              <a:gd name="connsiteX71" fmla="*/ 2826327 w 5708073"/>
              <a:gd name="connsiteY71" fmla="*/ 13854 h 493515"/>
              <a:gd name="connsiteX72" fmla="*/ 2784763 w 5708073"/>
              <a:gd name="connsiteY72" fmla="*/ 0 h 493515"/>
              <a:gd name="connsiteX73" fmla="*/ 2646218 w 5708073"/>
              <a:gd name="connsiteY73" fmla="*/ 13854 h 493515"/>
              <a:gd name="connsiteX74" fmla="*/ 2604654 w 5708073"/>
              <a:gd name="connsiteY74" fmla="*/ 41563 h 493515"/>
              <a:gd name="connsiteX75" fmla="*/ 2618509 w 5708073"/>
              <a:gd name="connsiteY75" fmla="*/ 166254 h 493515"/>
              <a:gd name="connsiteX76" fmla="*/ 2646218 w 5708073"/>
              <a:gd name="connsiteY76" fmla="*/ 207818 h 493515"/>
              <a:gd name="connsiteX77" fmla="*/ 2701636 w 5708073"/>
              <a:gd name="connsiteY77" fmla="*/ 221672 h 493515"/>
              <a:gd name="connsiteX78" fmla="*/ 2826327 w 5708073"/>
              <a:gd name="connsiteY78" fmla="*/ 263236 h 493515"/>
              <a:gd name="connsiteX79" fmla="*/ 2867891 w 5708073"/>
              <a:gd name="connsiteY79" fmla="*/ 277090 h 493515"/>
              <a:gd name="connsiteX80" fmla="*/ 3061854 w 5708073"/>
              <a:gd name="connsiteY80" fmla="*/ 304800 h 493515"/>
              <a:gd name="connsiteX81" fmla="*/ 3352800 w 5708073"/>
              <a:gd name="connsiteY81" fmla="*/ 290945 h 493515"/>
              <a:gd name="connsiteX82" fmla="*/ 3435927 w 5708073"/>
              <a:gd name="connsiteY82" fmla="*/ 263236 h 493515"/>
              <a:gd name="connsiteX83" fmla="*/ 3463636 w 5708073"/>
              <a:gd name="connsiteY83" fmla="*/ 221672 h 493515"/>
              <a:gd name="connsiteX84" fmla="*/ 3519054 w 5708073"/>
              <a:gd name="connsiteY84" fmla="*/ 166254 h 493515"/>
              <a:gd name="connsiteX85" fmla="*/ 3505200 w 5708073"/>
              <a:gd name="connsiteY85" fmla="*/ 124690 h 493515"/>
              <a:gd name="connsiteX86" fmla="*/ 3463636 w 5708073"/>
              <a:gd name="connsiteY86" fmla="*/ 110836 h 493515"/>
              <a:gd name="connsiteX87" fmla="*/ 3241963 w 5708073"/>
              <a:gd name="connsiteY87" fmla="*/ 124690 h 493515"/>
              <a:gd name="connsiteX88" fmla="*/ 3186545 w 5708073"/>
              <a:gd name="connsiteY88" fmla="*/ 138545 h 493515"/>
              <a:gd name="connsiteX89" fmla="*/ 3144982 w 5708073"/>
              <a:gd name="connsiteY89" fmla="*/ 152400 h 493515"/>
              <a:gd name="connsiteX90" fmla="*/ 3117273 w 5708073"/>
              <a:gd name="connsiteY90" fmla="*/ 235527 h 493515"/>
              <a:gd name="connsiteX91" fmla="*/ 3131127 w 5708073"/>
              <a:gd name="connsiteY91" fmla="*/ 304800 h 493515"/>
              <a:gd name="connsiteX92" fmla="*/ 3283527 w 5708073"/>
              <a:gd name="connsiteY92" fmla="*/ 346363 h 493515"/>
              <a:gd name="connsiteX93" fmla="*/ 3546763 w 5708073"/>
              <a:gd name="connsiteY93" fmla="*/ 304800 h 493515"/>
              <a:gd name="connsiteX94" fmla="*/ 3616036 w 5708073"/>
              <a:gd name="connsiteY94" fmla="*/ 290945 h 493515"/>
              <a:gd name="connsiteX95" fmla="*/ 3699163 w 5708073"/>
              <a:gd name="connsiteY95" fmla="*/ 263236 h 493515"/>
              <a:gd name="connsiteX96" fmla="*/ 3740727 w 5708073"/>
              <a:gd name="connsiteY96" fmla="*/ 249381 h 493515"/>
              <a:gd name="connsiteX97" fmla="*/ 4170218 w 5708073"/>
              <a:gd name="connsiteY97" fmla="*/ 249381 h 493515"/>
              <a:gd name="connsiteX98" fmla="*/ 4253345 w 5708073"/>
              <a:gd name="connsiteY98" fmla="*/ 221672 h 493515"/>
              <a:gd name="connsiteX99" fmla="*/ 4710545 w 5708073"/>
              <a:gd name="connsiteY99" fmla="*/ 207818 h 493515"/>
              <a:gd name="connsiteX100" fmla="*/ 5070763 w 5708073"/>
              <a:gd name="connsiteY100" fmla="*/ 180109 h 493515"/>
              <a:gd name="connsiteX101" fmla="*/ 5250873 w 5708073"/>
              <a:gd name="connsiteY101" fmla="*/ 166254 h 493515"/>
              <a:gd name="connsiteX102" fmla="*/ 5278582 w 5708073"/>
              <a:gd name="connsiteY102" fmla="*/ 124690 h 493515"/>
              <a:gd name="connsiteX103" fmla="*/ 5112327 w 5708073"/>
              <a:gd name="connsiteY103" fmla="*/ 69272 h 493515"/>
              <a:gd name="connsiteX104" fmla="*/ 5070763 w 5708073"/>
              <a:gd name="connsiteY104" fmla="*/ 83127 h 493515"/>
              <a:gd name="connsiteX105" fmla="*/ 4959927 w 5708073"/>
              <a:gd name="connsiteY105" fmla="*/ 96981 h 493515"/>
              <a:gd name="connsiteX106" fmla="*/ 4904509 w 5708073"/>
              <a:gd name="connsiteY106" fmla="*/ 124690 h 493515"/>
              <a:gd name="connsiteX107" fmla="*/ 4876800 w 5708073"/>
              <a:gd name="connsiteY107" fmla="*/ 152400 h 493515"/>
              <a:gd name="connsiteX108" fmla="*/ 4890654 w 5708073"/>
              <a:gd name="connsiteY108" fmla="*/ 193963 h 493515"/>
              <a:gd name="connsiteX109" fmla="*/ 5001491 w 5708073"/>
              <a:gd name="connsiteY109" fmla="*/ 235527 h 493515"/>
              <a:gd name="connsiteX110" fmla="*/ 5361709 w 5708073"/>
              <a:gd name="connsiteY110" fmla="*/ 235527 h 493515"/>
              <a:gd name="connsiteX111" fmla="*/ 5444836 w 5708073"/>
              <a:gd name="connsiteY111" fmla="*/ 263236 h 493515"/>
              <a:gd name="connsiteX112" fmla="*/ 5486400 w 5708073"/>
              <a:gd name="connsiteY112" fmla="*/ 277090 h 493515"/>
              <a:gd name="connsiteX113" fmla="*/ 5624945 w 5708073"/>
              <a:gd name="connsiteY113" fmla="*/ 263236 h 493515"/>
              <a:gd name="connsiteX114" fmla="*/ 5708073 w 5708073"/>
              <a:gd name="connsiteY114" fmla="*/ 235527 h 493515"/>
              <a:gd name="connsiteX115" fmla="*/ 5708073 w 5708073"/>
              <a:gd name="connsiteY115" fmla="*/ 221672 h 49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708073" h="493515">
                <a:moveTo>
                  <a:pt x="0" y="249381"/>
                </a:moveTo>
                <a:cubicBezTo>
                  <a:pt x="83127" y="244763"/>
                  <a:pt x="166126" y="235527"/>
                  <a:pt x="249382" y="235527"/>
                </a:cubicBezTo>
                <a:cubicBezTo>
                  <a:pt x="300391" y="235527"/>
                  <a:pt x="351026" y="244305"/>
                  <a:pt x="401782" y="249381"/>
                </a:cubicBezTo>
                <a:cubicBezTo>
                  <a:pt x="701740" y="279377"/>
                  <a:pt x="325230" y="246466"/>
                  <a:pt x="692727" y="277090"/>
                </a:cubicBezTo>
                <a:cubicBezTo>
                  <a:pt x="725054" y="272472"/>
                  <a:pt x="762159" y="280768"/>
                  <a:pt x="789709" y="263236"/>
                </a:cubicBezTo>
                <a:cubicBezTo>
                  <a:pt x="817805" y="245357"/>
                  <a:pt x="826654" y="207818"/>
                  <a:pt x="845127" y="180109"/>
                </a:cubicBezTo>
                <a:lnTo>
                  <a:pt x="872836" y="138545"/>
                </a:lnTo>
                <a:cubicBezTo>
                  <a:pt x="868218" y="120072"/>
                  <a:pt x="872446" y="96591"/>
                  <a:pt x="858982" y="83127"/>
                </a:cubicBezTo>
                <a:cubicBezTo>
                  <a:pt x="845518" y="69663"/>
                  <a:pt x="821872" y="74503"/>
                  <a:pt x="803563" y="69272"/>
                </a:cubicBezTo>
                <a:cubicBezTo>
                  <a:pt x="789521" y="65260"/>
                  <a:pt x="775854" y="60036"/>
                  <a:pt x="762000" y="55418"/>
                </a:cubicBezTo>
                <a:cubicBezTo>
                  <a:pt x="651164" y="60036"/>
                  <a:pt x="539030" y="51746"/>
                  <a:pt x="429491" y="69272"/>
                </a:cubicBezTo>
                <a:cubicBezTo>
                  <a:pt x="399695" y="74039"/>
                  <a:pt x="422340" y="147633"/>
                  <a:pt x="429491" y="152400"/>
                </a:cubicBezTo>
                <a:cubicBezTo>
                  <a:pt x="449084" y="165462"/>
                  <a:pt x="476045" y="160058"/>
                  <a:pt x="498763" y="166254"/>
                </a:cubicBezTo>
                <a:cubicBezTo>
                  <a:pt x="526942" y="173939"/>
                  <a:pt x="554182" y="184726"/>
                  <a:pt x="581891" y="193963"/>
                </a:cubicBezTo>
                <a:cubicBezTo>
                  <a:pt x="595745" y="198581"/>
                  <a:pt x="608856" y="207413"/>
                  <a:pt x="623454" y="207818"/>
                </a:cubicBezTo>
                <a:lnTo>
                  <a:pt x="1122218" y="221672"/>
                </a:lnTo>
                <a:cubicBezTo>
                  <a:pt x="1136073" y="226290"/>
                  <a:pt x="1149178" y="235527"/>
                  <a:pt x="1163782" y="235527"/>
                </a:cubicBezTo>
                <a:cubicBezTo>
                  <a:pt x="1194944" y="235527"/>
                  <a:pt x="1304245" y="211157"/>
                  <a:pt x="1330036" y="193963"/>
                </a:cubicBezTo>
                <a:lnTo>
                  <a:pt x="1371600" y="166254"/>
                </a:lnTo>
                <a:cubicBezTo>
                  <a:pt x="1366982" y="143163"/>
                  <a:pt x="1370807" y="116574"/>
                  <a:pt x="1357745" y="96981"/>
                </a:cubicBezTo>
                <a:cubicBezTo>
                  <a:pt x="1349644" y="84830"/>
                  <a:pt x="1330786" y="83127"/>
                  <a:pt x="1316182" y="83127"/>
                </a:cubicBezTo>
                <a:cubicBezTo>
                  <a:pt x="1223703" y="83127"/>
                  <a:pt x="1131455" y="92363"/>
                  <a:pt x="1039091" y="96981"/>
                </a:cubicBezTo>
                <a:cubicBezTo>
                  <a:pt x="1000036" y="110000"/>
                  <a:pt x="979550" y="109944"/>
                  <a:pt x="955963" y="152400"/>
                </a:cubicBezTo>
                <a:cubicBezTo>
                  <a:pt x="941778" y="177932"/>
                  <a:pt x="928254" y="235527"/>
                  <a:pt x="928254" y="235527"/>
                </a:cubicBezTo>
                <a:cubicBezTo>
                  <a:pt x="939152" y="268218"/>
                  <a:pt x="938123" y="285783"/>
                  <a:pt x="969818" y="304800"/>
                </a:cubicBezTo>
                <a:cubicBezTo>
                  <a:pt x="982341" y="312314"/>
                  <a:pt x="997527" y="314036"/>
                  <a:pt x="1011382" y="318654"/>
                </a:cubicBezTo>
                <a:cubicBezTo>
                  <a:pt x="1039091" y="314036"/>
                  <a:pt x="1067087" y="310894"/>
                  <a:pt x="1094509" y="304800"/>
                </a:cubicBezTo>
                <a:cubicBezTo>
                  <a:pt x="1108765" y="301632"/>
                  <a:pt x="1121469" y="290945"/>
                  <a:pt x="1136073" y="290945"/>
                </a:cubicBezTo>
                <a:cubicBezTo>
                  <a:pt x="1233165" y="290945"/>
                  <a:pt x="1330036" y="300182"/>
                  <a:pt x="1427018" y="304800"/>
                </a:cubicBezTo>
                <a:lnTo>
                  <a:pt x="1510145" y="318654"/>
                </a:lnTo>
                <a:cubicBezTo>
                  <a:pt x="1533313" y="322866"/>
                  <a:pt x="1556106" y="329179"/>
                  <a:pt x="1579418" y="332509"/>
                </a:cubicBezTo>
                <a:cubicBezTo>
                  <a:pt x="1620817" y="338423"/>
                  <a:pt x="1662545" y="341745"/>
                  <a:pt x="1704109" y="346363"/>
                </a:cubicBezTo>
                <a:cubicBezTo>
                  <a:pt x="1730463" y="341092"/>
                  <a:pt x="1786540" y="332857"/>
                  <a:pt x="1814945" y="318654"/>
                </a:cubicBezTo>
                <a:cubicBezTo>
                  <a:pt x="1829838" y="311207"/>
                  <a:pt x="1843717" y="301605"/>
                  <a:pt x="1856509" y="290945"/>
                </a:cubicBezTo>
                <a:cubicBezTo>
                  <a:pt x="1871561" y="278402"/>
                  <a:pt x="1884218" y="263236"/>
                  <a:pt x="1898073" y="249381"/>
                </a:cubicBezTo>
                <a:cubicBezTo>
                  <a:pt x="1891516" y="229710"/>
                  <a:pt x="1877994" y="176996"/>
                  <a:pt x="1856509" y="166254"/>
                </a:cubicBezTo>
                <a:cubicBezTo>
                  <a:pt x="1831383" y="153691"/>
                  <a:pt x="1801091" y="157018"/>
                  <a:pt x="1773382" y="152400"/>
                </a:cubicBezTo>
                <a:cubicBezTo>
                  <a:pt x="1704109" y="157018"/>
                  <a:pt x="1634565" y="158587"/>
                  <a:pt x="1565563" y="166254"/>
                </a:cubicBezTo>
                <a:cubicBezTo>
                  <a:pt x="1551049" y="167867"/>
                  <a:pt x="1535404" y="170986"/>
                  <a:pt x="1524000" y="180109"/>
                </a:cubicBezTo>
                <a:cubicBezTo>
                  <a:pt x="1499584" y="199642"/>
                  <a:pt x="1491563" y="235855"/>
                  <a:pt x="1482436" y="263236"/>
                </a:cubicBezTo>
                <a:cubicBezTo>
                  <a:pt x="1487054" y="281709"/>
                  <a:pt x="1482827" y="305190"/>
                  <a:pt x="1496291" y="318654"/>
                </a:cubicBezTo>
                <a:cubicBezTo>
                  <a:pt x="1509755" y="332118"/>
                  <a:pt x="1533038" y="328775"/>
                  <a:pt x="1551709" y="332509"/>
                </a:cubicBezTo>
                <a:cubicBezTo>
                  <a:pt x="1579255" y="338018"/>
                  <a:pt x="1607290" y="340854"/>
                  <a:pt x="1634836" y="346363"/>
                </a:cubicBezTo>
                <a:cubicBezTo>
                  <a:pt x="1653507" y="350097"/>
                  <a:pt x="1671360" y="357856"/>
                  <a:pt x="1690254" y="360218"/>
                </a:cubicBezTo>
                <a:cubicBezTo>
                  <a:pt x="1745435" y="367116"/>
                  <a:pt x="1801091" y="369454"/>
                  <a:pt x="1856509" y="374072"/>
                </a:cubicBezTo>
                <a:cubicBezTo>
                  <a:pt x="1884218" y="378690"/>
                  <a:pt x="1912214" y="381833"/>
                  <a:pt x="1939636" y="387927"/>
                </a:cubicBezTo>
                <a:cubicBezTo>
                  <a:pt x="1953892" y="391095"/>
                  <a:pt x="1966795" y="399380"/>
                  <a:pt x="1981200" y="401781"/>
                </a:cubicBezTo>
                <a:cubicBezTo>
                  <a:pt x="2022450" y="408656"/>
                  <a:pt x="2064327" y="411018"/>
                  <a:pt x="2105891" y="415636"/>
                </a:cubicBezTo>
                <a:cubicBezTo>
                  <a:pt x="2228039" y="409207"/>
                  <a:pt x="2342819" y="462026"/>
                  <a:pt x="2410691" y="360218"/>
                </a:cubicBezTo>
                <a:cubicBezTo>
                  <a:pt x="2418792" y="348067"/>
                  <a:pt x="2419927" y="332509"/>
                  <a:pt x="2424545" y="318654"/>
                </a:cubicBezTo>
                <a:cubicBezTo>
                  <a:pt x="2396836" y="300181"/>
                  <a:pt x="2373011" y="273767"/>
                  <a:pt x="2341418" y="263236"/>
                </a:cubicBezTo>
                <a:lnTo>
                  <a:pt x="2258291" y="235527"/>
                </a:lnTo>
                <a:cubicBezTo>
                  <a:pt x="2220076" y="240304"/>
                  <a:pt x="2148608" y="241877"/>
                  <a:pt x="2105891" y="263236"/>
                </a:cubicBezTo>
                <a:cubicBezTo>
                  <a:pt x="2090998" y="270683"/>
                  <a:pt x="2078182" y="281709"/>
                  <a:pt x="2064327" y="290945"/>
                </a:cubicBezTo>
                <a:cubicBezTo>
                  <a:pt x="2050319" y="311958"/>
                  <a:pt x="2022763" y="345394"/>
                  <a:pt x="2022763" y="374072"/>
                </a:cubicBezTo>
                <a:cubicBezTo>
                  <a:pt x="2022763" y="388676"/>
                  <a:pt x="2026291" y="405309"/>
                  <a:pt x="2036618" y="415636"/>
                </a:cubicBezTo>
                <a:cubicBezTo>
                  <a:pt x="2046945" y="425963"/>
                  <a:pt x="2064327" y="424872"/>
                  <a:pt x="2078182" y="429490"/>
                </a:cubicBezTo>
                <a:cubicBezTo>
                  <a:pt x="2142205" y="493515"/>
                  <a:pt x="2105678" y="471090"/>
                  <a:pt x="2272145" y="443345"/>
                </a:cubicBezTo>
                <a:cubicBezTo>
                  <a:pt x="2300956" y="438543"/>
                  <a:pt x="2326937" y="422720"/>
                  <a:pt x="2355273" y="415636"/>
                </a:cubicBezTo>
                <a:cubicBezTo>
                  <a:pt x="2383390" y="408606"/>
                  <a:pt x="2424431" y="399851"/>
                  <a:pt x="2452254" y="387927"/>
                </a:cubicBezTo>
                <a:cubicBezTo>
                  <a:pt x="2471237" y="379791"/>
                  <a:pt x="2488690" y="368354"/>
                  <a:pt x="2507673" y="360218"/>
                </a:cubicBezTo>
                <a:cubicBezTo>
                  <a:pt x="2521096" y="354465"/>
                  <a:pt x="2535194" y="350375"/>
                  <a:pt x="2549236" y="346363"/>
                </a:cubicBezTo>
                <a:cubicBezTo>
                  <a:pt x="2614553" y="327701"/>
                  <a:pt x="2623159" y="329865"/>
                  <a:pt x="2701636" y="318654"/>
                </a:cubicBezTo>
                <a:cubicBezTo>
                  <a:pt x="2715491" y="314036"/>
                  <a:pt x="2730677" y="312314"/>
                  <a:pt x="2743200" y="304800"/>
                </a:cubicBezTo>
                <a:cubicBezTo>
                  <a:pt x="2825459" y="255444"/>
                  <a:pt x="2705511" y="296919"/>
                  <a:pt x="2812473" y="249381"/>
                </a:cubicBezTo>
                <a:cubicBezTo>
                  <a:pt x="2839163" y="237519"/>
                  <a:pt x="2895600" y="221672"/>
                  <a:pt x="2895600" y="221672"/>
                </a:cubicBezTo>
                <a:cubicBezTo>
                  <a:pt x="2904836" y="207818"/>
                  <a:pt x="2912649" y="192901"/>
                  <a:pt x="2923309" y="180109"/>
                </a:cubicBezTo>
                <a:cubicBezTo>
                  <a:pt x="2935852" y="165057"/>
                  <a:pt x="2954005" y="154848"/>
                  <a:pt x="2964873" y="138545"/>
                </a:cubicBezTo>
                <a:cubicBezTo>
                  <a:pt x="2972974" y="126394"/>
                  <a:pt x="2974109" y="110836"/>
                  <a:pt x="2978727" y="96981"/>
                </a:cubicBezTo>
                <a:cubicBezTo>
                  <a:pt x="2974109" y="83127"/>
                  <a:pt x="2976277" y="64541"/>
                  <a:pt x="2964873" y="55418"/>
                </a:cubicBezTo>
                <a:cubicBezTo>
                  <a:pt x="2950004" y="43523"/>
                  <a:pt x="2927692" y="47035"/>
                  <a:pt x="2909454" y="41563"/>
                </a:cubicBezTo>
                <a:cubicBezTo>
                  <a:pt x="2881478" y="33170"/>
                  <a:pt x="2854036" y="23090"/>
                  <a:pt x="2826327" y="13854"/>
                </a:cubicBezTo>
                <a:lnTo>
                  <a:pt x="2784763" y="0"/>
                </a:lnTo>
                <a:cubicBezTo>
                  <a:pt x="2738581" y="4618"/>
                  <a:pt x="2691441" y="3418"/>
                  <a:pt x="2646218" y="13854"/>
                </a:cubicBezTo>
                <a:cubicBezTo>
                  <a:pt x="2629993" y="17598"/>
                  <a:pt x="2607633" y="25180"/>
                  <a:pt x="2604654" y="41563"/>
                </a:cubicBezTo>
                <a:cubicBezTo>
                  <a:pt x="2597173" y="82708"/>
                  <a:pt x="2608366" y="125683"/>
                  <a:pt x="2618509" y="166254"/>
                </a:cubicBezTo>
                <a:cubicBezTo>
                  <a:pt x="2622548" y="182408"/>
                  <a:pt x="2632363" y="198582"/>
                  <a:pt x="2646218" y="207818"/>
                </a:cubicBezTo>
                <a:cubicBezTo>
                  <a:pt x="2662061" y="218380"/>
                  <a:pt x="2683398" y="216201"/>
                  <a:pt x="2701636" y="221672"/>
                </a:cubicBezTo>
                <a:cubicBezTo>
                  <a:pt x="2701674" y="221683"/>
                  <a:pt x="2805526" y="256303"/>
                  <a:pt x="2826327" y="263236"/>
                </a:cubicBezTo>
                <a:cubicBezTo>
                  <a:pt x="2840182" y="267854"/>
                  <a:pt x="2853571" y="274226"/>
                  <a:pt x="2867891" y="277090"/>
                </a:cubicBezTo>
                <a:cubicBezTo>
                  <a:pt x="2978170" y="299147"/>
                  <a:pt x="2913759" y="288344"/>
                  <a:pt x="3061854" y="304800"/>
                </a:cubicBezTo>
                <a:cubicBezTo>
                  <a:pt x="3158836" y="300182"/>
                  <a:pt x="3256302" y="301667"/>
                  <a:pt x="3352800" y="290945"/>
                </a:cubicBezTo>
                <a:cubicBezTo>
                  <a:pt x="3381829" y="287720"/>
                  <a:pt x="3435927" y="263236"/>
                  <a:pt x="3435927" y="263236"/>
                </a:cubicBezTo>
                <a:cubicBezTo>
                  <a:pt x="3445163" y="249381"/>
                  <a:pt x="3450634" y="232074"/>
                  <a:pt x="3463636" y="221672"/>
                </a:cubicBezTo>
                <a:cubicBezTo>
                  <a:pt x="3530810" y="167934"/>
                  <a:pt x="3488827" y="256939"/>
                  <a:pt x="3519054" y="166254"/>
                </a:cubicBezTo>
                <a:cubicBezTo>
                  <a:pt x="3514436" y="152399"/>
                  <a:pt x="3515527" y="135017"/>
                  <a:pt x="3505200" y="124690"/>
                </a:cubicBezTo>
                <a:cubicBezTo>
                  <a:pt x="3494873" y="114363"/>
                  <a:pt x="3478240" y="110836"/>
                  <a:pt x="3463636" y="110836"/>
                </a:cubicBezTo>
                <a:cubicBezTo>
                  <a:pt x="3389601" y="110836"/>
                  <a:pt x="3315854" y="120072"/>
                  <a:pt x="3241963" y="124690"/>
                </a:cubicBezTo>
                <a:cubicBezTo>
                  <a:pt x="3223490" y="129308"/>
                  <a:pt x="3204854" y="133314"/>
                  <a:pt x="3186545" y="138545"/>
                </a:cubicBezTo>
                <a:cubicBezTo>
                  <a:pt x="3172503" y="142557"/>
                  <a:pt x="3153470" y="140516"/>
                  <a:pt x="3144982" y="152400"/>
                </a:cubicBezTo>
                <a:cubicBezTo>
                  <a:pt x="3128005" y="176168"/>
                  <a:pt x="3117273" y="235527"/>
                  <a:pt x="3117273" y="235527"/>
                </a:cubicBezTo>
                <a:cubicBezTo>
                  <a:pt x="3121891" y="258618"/>
                  <a:pt x="3114476" y="288149"/>
                  <a:pt x="3131127" y="304800"/>
                </a:cubicBezTo>
                <a:cubicBezTo>
                  <a:pt x="3148706" y="322379"/>
                  <a:pt x="3256472" y="340952"/>
                  <a:pt x="3283527" y="346363"/>
                </a:cubicBezTo>
                <a:cubicBezTo>
                  <a:pt x="3455023" y="327309"/>
                  <a:pt x="3367215" y="340710"/>
                  <a:pt x="3546763" y="304800"/>
                </a:cubicBezTo>
                <a:cubicBezTo>
                  <a:pt x="3569854" y="300182"/>
                  <a:pt x="3593696" y="298392"/>
                  <a:pt x="3616036" y="290945"/>
                </a:cubicBezTo>
                <a:lnTo>
                  <a:pt x="3699163" y="263236"/>
                </a:lnTo>
                <a:lnTo>
                  <a:pt x="3740727" y="249381"/>
                </a:lnTo>
                <a:cubicBezTo>
                  <a:pt x="3920246" y="260601"/>
                  <a:pt x="3993037" y="274693"/>
                  <a:pt x="4170218" y="249381"/>
                </a:cubicBezTo>
                <a:cubicBezTo>
                  <a:pt x="4199132" y="245250"/>
                  <a:pt x="4224151" y="222557"/>
                  <a:pt x="4253345" y="221672"/>
                </a:cubicBezTo>
                <a:lnTo>
                  <a:pt x="4710545" y="207818"/>
                </a:lnTo>
                <a:cubicBezTo>
                  <a:pt x="4854962" y="159678"/>
                  <a:pt x="4723028" y="199428"/>
                  <a:pt x="5070763" y="180109"/>
                </a:cubicBezTo>
                <a:cubicBezTo>
                  <a:pt x="5130884" y="176769"/>
                  <a:pt x="5190836" y="170872"/>
                  <a:pt x="5250873" y="166254"/>
                </a:cubicBezTo>
                <a:cubicBezTo>
                  <a:pt x="5260109" y="152399"/>
                  <a:pt x="5276517" y="141213"/>
                  <a:pt x="5278582" y="124690"/>
                </a:cubicBezTo>
                <a:cubicBezTo>
                  <a:pt x="5293938" y="1834"/>
                  <a:pt x="5203230" y="61008"/>
                  <a:pt x="5112327" y="69272"/>
                </a:cubicBezTo>
                <a:cubicBezTo>
                  <a:pt x="5098472" y="73890"/>
                  <a:pt x="5085132" y="80515"/>
                  <a:pt x="5070763" y="83127"/>
                </a:cubicBezTo>
                <a:cubicBezTo>
                  <a:pt x="5034131" y="89787"/>
                  <a:pt x="4996048" y="87951"/>
                  <a:pt x="4959927" y="96981"/>
                </a:cubicBezTo>
                <a:cubicBezTo>
                  <a:pt x="4939891" y="101990"/>
                  <a:pt x="4922982" y="115454"/>
                  <a:pt x="4904509" y="124690"/>
                </a:cubicBezTo>
                <a:cubicBezTo>
                  <a:pt x="4895273" y="133927"/>
                  <a:pt x="4879362" y="139591"/>
                  <a:pt x="4876800" y="152400"/>
                </a:cubicBezTo>
                <a:cubicBezTo>
                  <a:pt x="4873936" y="166720"/>
                  <a:pt x="4881531" y="182559"/>
                  <a:pt x="4890654" y="193963"/>
                </a:cubicBezTo>
                <a:cubicBezTo>
                  <a:pt x="4917835" y="227939"/>
                  <a:pt x="4963941" y="228017"/>
                  <a:pt x="5001491" y="235527"/>
                </a:cubicBezTo>
                <a:cubicBezTo>
                  <a:pt x="5156749" y="224437"/>
                  <a:pt x="5211654" y="210518"/>
                  <a:pt x="5361709" y="235527"/>
                </a:cubicBezTo>
                <a:cubicBezTo>
                  <a:pt x="5390519" y="240329"/>
                  <a:pt x="5417127" y="254000"/>
                  <a:pt x="5444836" y="263236"/>
                </a:cubicBezTo>
                <a:lnTo>
                  <a:pt x="5486400" y="277090"/>
                </a:lnTo>
                <a:cubicBezTo>
                  <a:pt x="5532582" y="272472"/>
                  <a:pt x="5579328" y="271789"/>
                  <a:pt x="5624945" y="263236"/>
                </a:cubicBezTo>
                <a:cubicBezTo>
                  <a:pt x="5653653" y="257853"/>
                  <a:pt x="5708073" y="264735"/>
                  <a:pt x="5708073" y="235527"/>
                </a:cubicBezTo>
                <a:lnTo>
                  <a:pt x="5708073" y="22167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lIns="94632" tIns="47316" rIns="94632" bIns="47316" anchor="ctr"/>
          <a:lstStyle/>
          <a:p>
            <a:pPr algn="ctr" fontAlgn="auto">
              <a:spcBef>
                <a:spcPts val="0"/>
              </a:spcBef>
              <a:spcAft>
                <a:spcPts val="0"/>
              </a:spcAft>
              <a:defRPr/>
            </a:pPr>
            <a:endParaRPr lang="ja-JP" altLang="en-US" sz="1900" dirty="0">
              <a:solidFill>
                <a:prstClr val="black"/>
              </a:solidFill>
            </a:endParaRPr>
          </a:p>
        </p:txBody>
      </p:sp>
      <p:sp>
        <p:nvSpPr>
          <p:cNvPr id="50" name="角丸四角形 49"/>
          <p:cNvSpPr/>
          <p:nvPr/>
        </p:nvSpPr>
        <p:spPr>
          <a:xfrm>
            <a:off x="8399873" y="1910631"/>
            <a:ext cx="301523" cy="140809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eaVert" wrap="square" lIns="91432" tIns="45716" rIns="91432" bIns="45716" numCol="1" spcCol="0" rtlCol="0" fromWordArt="0" anchor="ctr" anchorCtr="0" forceAA="0" compatLnSpc="1">
            <a:prstTxWarp prst="textNoShape">
              <a:avLst/>
            </a:prstTxWarp>
            <a:noAutofit/>
          </a:bodyPr>
          <a:lstStyle/>
          <a:p>
            <a:pPr algn="ctr"/>
            <a:endParaRPr lang="ja-JP" altLang="en-US" sz="1300" b="1" dirty="0">
              <a:solidFill>
                <a:prstClr val="white"/>
              </a:solidFill>
              <a:latin typeface="HG正楷書体-PRO" pitchFamily="66" charset="-128"/>
              <a:ea typeface="HG正楷書体-PRO" pitchFamily="66" charset="-128"/>
            </a:endParaRPr>
          </a:p>
        </p:txBody>
      </p:sp>
      <p:sp>
        <p:nvSpPr>
          <p:cNvPr id="51" name="角丸四角形 50"/>
          <p:cNvSpPr/>
          <p:nvPr/>
        </p:nvSpPr>
        <p:spPr>
          <a:xfrm>
            <a:off x="7958381" y="3994930"/>
            <a:ext cx="1421467" cy="281852"/>
          </a:xfrm>
          <a:prstGeom prst="roundRect">
            <a:avLst/>
          </a:prstGeom>
          <a:solidFill>
            <a:srgbClr val="FF99FF"/>
          </a:solidFill>
          <a:ln>
            <a:headEnd/>
            <a:tailEnd/>
          </a:ln>
        </p:spPr>
        <p:style>
          <a:lnRef idx="0">
            <a:schemeClr val="accent6"/>
          </a:lnRef>
          <a:fillRef idx="3">
            <a:schemeClr val="accent6"/>
          </a:fillRef>
          <a:effectRef idx="3">
            <a:schemeClr val="accent6"/>
          </a:effectRef>
          <a:fontRef idx="minor">
            <a:schemeClr val="lt1"/>
          </a:fontRef>
        </p:style>
        <p:txBody>
          <a:bodyPr wrap="none" lIns="91432" tIns="45716" rIns="91432" bIns="45716" anchor="ctr"/>
          <a:lstStyle/>
          <a:p>
            <a:pPr algn="ctr"/>
            <a:endParaRPr lang="ja-JP" altLang="en-US" sz="1600" b="1" i="1" dirty="0">
              <a:solidFill>
                <a:prstClr val="white"/>
              </a:solidFill>
              <a:effectLst>
                <a:outerShdw blurRad="38100" dist="38100" dir="2700000" algn="tl">
                  <a:srgbClr val="000000">
                    <a:alpha val="43137"/>
                  </a:srgbClr>
                </a:outerShdw>
              </a:effectLst>
              <a:latin typeface="HG正楷書体-PRO" pitchFamily="66" charset="-128"/>
              <a:ea typeface="HG正楷書体-PRO" pitchFamily="66" charset="-128"/>
            </a:endParaRPr>
          </a:p>
        </p:txBody>
      </p:sp>
      <p:sp>
        <p:nvSpPr>
          <p:cNvPr id="52" name="角丸四角形 51"/>
          <p:cNvSpPr/>
          <p:nvPr/>
        </p:nvSpPr>
        <p:spPr>
          <a:xfrm>
            <a:off x="7871298" y="1882401"/>
            <a:ext cx="1421467" cy="281852"/>
          </a:xfrm>
          <a:prstGeom prst="roundRect">
            <a:avLst/>
          </a:prstGeom>
          <a:solidFill>
            <a:srgbClr val="FF99FF"/>
          </a:solidFill>
          <a:ln>
            <a:headEnd/>
            <a:tailEnd/>
          </a:ln>
        </p:spPr>
        <p:style>
          <a:lnRef idx="0">
            <a:schemeClr val="accent6"/>
          </a:lnRef>
          <a:fillRef idx="3">
            <a:schemeClr val="accent6"/>
          </a:fillRef>
          <a:effectRef idx="3">
            <a:schemeClr val="accent6"/>
          </a:effectRef>
          <a:fontRef idx="minor">
            <a:schemeClr val="lt1"/>
          </a:fontRef>
        </p:style>
        <p:txBody>
          <a:bodyPr wrap="none" lIns="91432" tIns="45716" rIns="91432" bIns="45716" anchor="ctr"/>
          <a:lstStyle/>
          <a:p>
            <a:pPr algn="ctr"/>
            <a:endParaRPr lang="ja-JP" altLang="en-US" sz="1600" b="1" i="1" dirty="0">
              <a:solidFill>
                <a:prstClr val="white"/>
              </a:solidFill>
              <a:effectLst>
                <a:outerShdw blurRad="38100" dist="38100" dir="2700000" algn="tl">
                  <a:srgbClr val="000000">
                    <a:alpha val="43137"/>
                  </a:srgbClr>
                </a:outerShdw>
              </a:effectLst>
              <a:latin typeface="HG正楷書体-PRO" pitchFamily="66" charset="-128"/>
              <a:ea typeface="HG正楷書体-PRO" pitchFamily="66" charset="-128"/>
            </a:endParaRPr>
          </a:p>
        </p:txBody>
      </p:sp>
      <p:cxnSp>
        <p:nvCxnSpPr>
          <p:cNvPr id="3" name="直線矢印コネクタ 2"/>
          <p:cNvCxnSpPr/>
          <p:nvPr/>
        </p:nvCxnSpPr>
        <p:spPr>
          <a:xfrm flipV="1">
            <a:off x="7615384" y="2004401"/>
            <a:ext cx="935250" cy="7403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6924665" y="2835969"/>
            <a:ext cx="1657366" cy="532101"/>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2897470" y="4428103"/>
            <a:ext cx="5502403" cy="302623"/>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5135750" y="4802748"/>
            <a:ext cx="3811151" cy="1"/>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7366405" y="4125482"/>
            <a:ext cx="1473238" cy="11518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7717330" y="1394204"/>
            <a:ext cx="1931965" cy="523220"/>
          </a:xfrm>
          <a:prstGeom prst="rect">
            <a:avLst/>
          </a:prstGeom>
          <a:noFill/>
        </p:spPr>
        <p:txBody>
          <a:bodyPr wrap="square" rtlCol="0">
            <a:spAutoFit/>
          </a:bodyPr>
          <a:lstStyle/>
          <a:p>
            <a:pPr algn="ctr"/>
            <a:r>
              <a:rPr lang="en-US" altLang="ja-JP" sz="2800" dirty="0">
                <a:solidFill>
                  <a:prstClr val="black"/>
                </a:solidFill>
              </a:rPr>
              <a:t>T-type</a:t>
            </a:r>
            <a:endParaRPr lang="ja-JP" altLang="en-US" sz="2800" dirty="0">
              <a:solidFill>
                <a:prstClr val="black"/>
              </a:solidFill>
            </a:endParaRPr>
          </a:p>
        </p:txBody>
      </p:sp>
      <p:sp>
        <p:nvSpPr>
          <p:cNvPr id="62" name="テキスト ボックス 61"/>
          <p:cNvSpPr txBox="1"/>
          <p:nvPr/>
        </p:nvSpPr>
        <p:spPr>
          <a:xfrm>
            <a:off x="7753348" y="3362248"/>
            <a:ext cx="1931965" cy="707886"/>
          </a:xfrm>
          <a:prstGeom prst="rect">
            <a:avLst/>
          </a:prstGeom>
          <a:noFill/>
        </p:spPr>
        <p:txBody>
          <a:bodyPr wrap="square" rtlCol="0">
            <a:spAutoFit/>
          </a:bodyPr>
          <a:lstStyle/>
          <a:p>
            <a:pPr algn="ctr"/>
            <a:r>
              <a:rPr lang="en-US" altLang="ja-JP" sz="4000" dirty="0">
                <a:solidFill>
                  <a:prstClr val="black"/>
                </a:solidFill>
              </a:rPr>
              <a:t>π</a:t>
            </a:r>
            <a:r>
              <a:rPr lang="en-US" altLang="ja-JP" sz="2800" dirty="0">
                <a:solidFill>
                  <a:prstClr val="black"/>
                </a:solidFill>
              </a:rPr>
              <a:t>-type</a:t>
            </a:r>
            <a:endParaRPr lang="ja-JP" altLang="en-US" sz="2800" dirty="0">
              <a:solidFill>
                <a:prstClr val="black"/>
              </a:solidFill>
            </a:endParaRPr>
          </a:p>
        </p:txBody>
      </p:sp>
      <p:sp>
        <p:nvSpPr>
          <p:cNvPr id="64" name="正方形/長方形 63"/>
          <p:cNvSpPr/>
          <p:nvPr/>
        </p:nvSpPr>
        <p:spPr>
          <a:xfrm>
            <a:off x="1314053" y="933544"/>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a:endParaRPr lang="ja-JP" altLang="en-US" dirty="0">
              <a:solidFill>
                <a:prstClr val="white"/>
              </a:solidFill>
            </a:endParaRPr>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27</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4030664290"/>
      </p:ext>
    </p:extLst>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260157" y="1350153"/>
            <a:ext cx="3147684" cy="2016587"/>
          </a:xfrm>
          <a:prstGeom prst="roundRect">
            <a:avLst>
              <a:gd name="adj" fmla="val 7460"/>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2842" tIns="46421" rIns="92842" bIns="46421" rtlCol="0" anchor="ctr"/>
          <a:lstStyle/>
          <a:p>
            <a:pPr algn="ctr" defTabSz="928380"/>
            <a:endParaRPr lang="ja-JP" altLang="en-US" sz="1374" dirty="0">
              <a:solidFill>
                <a:prstClr val="white"/>
              </a:solidFill>
            </a:endParaRPr>
          </a:p>
        </p:txBody>
      </p:sp>
      <p:sp>
        <p:nvSpPr>
          <p:cNvPr id="19" name="角丸四角形 18"/>
          <p:cNvSpPr/>
          <p:nvPr/>
        </p:nvSpPr>
        <p:spPr>
          <a:xfrm>
            <a:off x="74713" y="3478588"/>
            <a:ext cx="1976980" cy="2360476"/>
          </a:xfrm>
          <a:prstGeom prst="roundRect">
            <a:avLst>
              <a:gd name="adj" fmla="val 485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2842" tIns="46421" rIns="92842" bIns="46421" rtlCol="0" anchor="ctr"/>
          <a:lstStyle/>
          <a:p>
            <a:pPr algn="ctr" defTabSz="928380"/>
            <a:endParaRPr lang="ja-JP" altLang="en-US" sz="1864" dirty="0">
              <a:solidFill>
                <a:prstClr val="white"/>
              </a:solidFill>
            </a:endParaRPr>
          </a:p>
        </p:txBody>
      </p:sp>
      <p:sp>
        <p:nvSpPr>
          <p:cNvPr id="11" name="テキスト ボックス 10"/>
          <p:cNvSpPr txBox="1"/>
          <p:nvPr/>
        </p:nvSpPr>
        <p:spPr>
          <a:xfrm>
            <a:off x="37327" y="568256"/>
            <a:ext cx="9414119" cy="696800"/>
          </a:xfrm>
          <a:prstGeom prst="rect">
            <a:avLst/>
          </a:prstGeom>
          <a:noFill/>
        </p:spPr>
        <p:txBody>
          <a:bodyPr wrap="square" lIns="92842" tIns="46421" rIns="92842" bIns="46421" rtlCol="0">
            <a:spAutoFit/>
          </a:bodyPr>
          <a:lstStyle/>
          <a:p>
            <a:pPr defTabSz="928380"/>
            <a:r>
              <a:rPr lang="ja-JP" altLang="en-US" sz="1276" dirty="0">
                <a:solidFill>
                  <a:prstClr val="black"/>
                </a:solidFill>
                <a:latin typeface="Calibri"/>
                <a:ea typeface="ＭＳ Ｐゴシック"/>
                <a:cs typeface="Times New Roman" pitchFamily="18" charset="0"/>
              </a:rPr>
              <a:t>●　</a:t>
            </a:r>
            <a:r>
              <a:rPr lang="en-US" altLang="ja-JP" sz="1276" dirty="0">
                <a:solidFill>
                  <a:prstClr val="black"/>
                </a:solidFill>
                <a:latin typeface="Calibri"/>
                <a:ea typeface="ＭＳ Ｐゴシック"/>
                <a:cs typeface="Times New Roman" pitchFamily="18" charset="0"/>
              </a:rPr>
              <a:t>The second mid-term period plan of The Institute of Statistical Mathematics includes the project to promote developing professionals capable of statistical thinking. With that in mind, we set up the School of Statistical Thinking. We hope the school will be a training ground for researchers or students of new statistical study field, and also for other people who need statistics in their own fields.</a:t>
            </a:r>
            <a:endParaRPr lang="ja-JP" altLang="en-US" sz="1276" dirty="0">
              <a:solidFill>
                <a:prstClr val="black"/>
              </a:solidFill>
              <a:latin typeface="Calibri"/>
              <a:ea typeface="ＭＳ Ｐゴシック"/>
              <a:cs typeface="Times New Roman" pitchFamily="18" charset="0"/>
            </a:endParaRPr>
          </a:p>
        </p:txBody>
      </p:sp>
      <p:sp>
        <p:nvSpPr>
          <p:cNvPr id="26" name="正方形/長方形 25"/>
          <p:cNvSpPr/>
          <p:nvPr/>
        </p:nvSpPr>
        <p:spPr>
          <a:xfrm>
            <a:off x="104620" y="3745940"/>
            <a:ext cx="2055150" cy="2086602"/>
          </a:xfrm>
          <a:prstGeom prst="rect">
            <a:avLst/>
          </a:prstGeom>
        </p:spPr>
        <p:txBody>
          <a:bodyPr wrap="square" lIns="92842" tIns="46421" rIns="92842" bIns="46421">
            <a:spAutoFit/>
          </a:bodyPr>
          <a:lstStyle/>
          <a:p>
            <a:pPr algn="l" defTabSz="928380"/>
            <a:r>
              <a:rPr lang="en-US" altLang="ja-JP" sz="1079" dirty="0">
                <a:solidFill>
                  <a:prstClr val="black"/>
                </a:solidFill>
                <a:latin typeface="Calibri"/>
                <a:ea typeface="ＭＳ Ｐゴシック"/>
                <a:cs typeface="Times New Roman" pitchFamily="18" charset="0"/>
              </a:rPr>
              <a:t>Director*</a:t>
            </a:r>
            <a:r>
              <a:rPr lang="ja-JP" altLang="en-US" sz="1079" dirty="0">
                <a:solidFill>
                  <a:prstClr val="black"/>
                </a:solidFill>
                <a:latin typeface="Calibri"/>
                <a:ea typeface="ＭＳ Ｐゴシック"/>
                <a:cs typeface="Times New Roman" pitchFamily="18" charset="0"/>
              </a:rPr>
              <a:t>　　　 </a:t>
            </a:r>
            <a:endParaRPr lang="en-US" altLang="ja-JP" sz="1079" dirty="0">
              <a:solidFill>
                <a:prstClr val="black"/>
              </a:solidFill>
              <a:latin typeface="Calibri"/>
              <a:ea typeface="ＭＳ Ｐゴシック"/>
              <a:cs typeface="Times New Roman" pitchFamily="18" charset="0"/>
            </a:endParaRPr>
          </a:p>
          <a:p>
            <a:pPr algn="l" defTabSz="928380"/>
            <a:r>
              <a:rPr lang="en-US" altLang="ja-JP" sz="1079" dirty="0">
                <a:solidFill>
                  <a:prstClr val="black"/>
                </a:solidFill>
                <a:latin typeface="Calibri"/>
                <a:ea typeface="ＭＳ Ｐゴシック"/>
                <a:cs typeface="Times New Roman" pitchFamily="18" charset="0"/>
              </a:rPr>
              <a:t>1 Vice-Director*</a:t>
            </a:r>
          </a:p>
          <a:p>
            <a:pPr algn="l" defTabSz="928380"/>
            <a:r>
              <a:rPr lang="en-US" altLang="ja-JP" sz="1079" dirty="0">
                <a:solidFill>
                  <a:prstClr val="black"/>
                </a:solidFill>
                <a:latin typeface="Calibri"/>
                <a:ea typeface="ＭＳ Ｐゴシック"/>
                <a:cs typeface="Times New Roman" pitchFamily="18" charset="0"/>
              </a:rPr>
              <a:t>3 Professors</a:t>
            </a:r>
            <a:r>
              <a:rPr lang="ja-JP" altLang="en-US" sz="1079" dirty="0">
                <a:solidFill>
                  <a:prstClr val="black"/>
                </a:solidFill>
                <a:latin typeface="Calibri"/>
                <a:ea typeface="ＭＳ Ｐゴシック"/>
                <a:cs typeface="Times New Roman" pitchFamily="18" charset="0"/>
              </a:rPr>
              <a:t>*　　　　  </a:t>
            </a:r>
            <a:endParaRPr lang="en-US" altLang="ja-JP" sz="1079" dirty="0">
              <a:solidFill>
                <a:prstClr val="black"/>
              </a:solidFill>
              <a:latin typeface="Calibri"/>
              <a:ea typeface="ＭＳ Ｐゴシック"/>
              <a:cs typeface="Times New Roman" pitchFamily="18" charset="0"/>
            </a:endParaRPr>
          </a:p>
          <a:p>
            <a:pPr algn="l" defTabSz="928380"/>
            <a:r>
              <a:rPr lang="en-US" altLang="ja-JP" sz="1079" dirty="0">
                <a:solidFill>
                  <a:prstClr val="black"/>
                </a:solidFill>
                <a:latin typeface="Calibri"/>
                <a:ea typeface="ＭＳ Ｐゴシック"/>
                <a:cs typeface="Times New Roman" pitchFamily="18" charset="0"/>
              </a:rPr>
              <a:t>3 Assoc. Professors*</a:t>
            </a:r>
          </a:p>
          <a:p>
            <a:pPr algn="l" defTabSz="928380"/>
            <a:r>
              <a:rPr lang="en-US" altLang="ja-JP" sz="1079" dirty="0">
                <a:solidFill>
                  <a:prstClr val="black"/>
                </a:solidFill>
                <a:latin typeface="Calibri"/>
                <a:ea typeface="ＭＳ Ｐゴシック"/>
                <a:cs typeface="Times New Roman" pitchFamily="18" charset="0"/>
              </a:rPr>
              <a:t>2 Assist. Professors*</a:t>
            </a:r>
          </a:p>
          <a:p>
            <a:pPr algn="l" defTabSz="928380"/>
            <a:r>
              <a:rPr lang="en-US" altLang="ja-JP" sz="1079" dirty="0">
                <a:solidFill>
                  <a:prstClr val="black"/>
                </a:solidFill>
                <a:latin typeface="Calibri"/>
                <a:ea typeface="ＭＳ Ｐゴシック"/>
                <a:cs typeface="Times New Roman" pitchFamily="18" charset="0"/>
              </a:rPr>
              <a:t>2 Adjunct Professors</a:t>
            </a:r>
          </a:p>
          <a:p>
            <a:pPr algn="l" defTabSz="928380"/>
            <a:r>
              <a:rPr lang="en-US" altLang="ja-JP" sz="1079" dirty="0">
                <a:solidFill>
                  <a:prstClr val="black"/>
                </a:solidFill>
                <a:latin typeface="Calibri"/>
                <a:ea typeface="ＭＳ Ｐゴシック"/>
                <a:cs typeface="Times New Roman" pitchFamily="18" charset="0"/>
              </a:rPr>
              <a:t>1 Project Professor </a:t>
            </a:r>
          </a:p>
          <a:p>
            <a:pPr algn="l" defTabSz="928380"/>
            <a:r>
              <a:rPr lang="en-US" altLang="ja-JP" sz="1079" dirty="0">
                <a:solidFill>
                  <a:prstClr val="black"/>
                </a:solidFill>
                <a:latin typeface="Calibri"/>
                <a:ea typeface="ＭＳ Ｐゴシック"/>
                <a:cs typeface="Times New Roman" pitchFamily="18" charset="0"/>
              </a:rPr>
              <a:t>1 Project Associate Professor</a:t>
            </a:r>
          </a:p>
          <a:p>
            <a:pPr algn="l" defTabSz="928380"/>
            <a:r>
              <a:rPr lang="en-US" altLang="ja-JP" sz="1079" dirty="0">
                <a:solidFill>
                  <a:prstClr val="black"/>
                </a:solidFill>
                <a:latin typeface="Calibri"/>
                <a:ea typeface="ＭＳ Ｐゴシック"/>
                <a:cs typeface="Times New Roman" pitchFamily="18" charset="0"/>
              </a:rPr>
              <a:t>2 Project Assistant Professors</a:t>
            </a:r>
          </a:p>
          <a:p>
            <a:pPr algn="l" defTabSz="928380"/>
            <a:r>
              <a:rPr lang="en-US" altLang="ja-JP" sz="1079" dirty="0">
                <a:solidFill>
                  <a:prstClr val="black"/>
                </a:solidFill>
                <a:latin typeface="Calibri"/>
                <a:ea typeface="ＭＳ Ｐゴシック"/>
                <a:cs typeface="Times New Roman" pitchFamily="18" charset="0"/>
              </a:rPr>
              <a:t>Visiting Professor </a:t>
            </a:r>
          </a:p>
          <a:p>
            <a:pPr algn="l" defTabSz="928380"/>
            <a:r>
              <a:rPr lang="en-US" altLang="ja-JP" sz="1079" dirty="0">
                <a:solidFill>
                  <a:prstClr val="black"/>
                </a:solidFill>
                <a:latin typeface="Calibri"/>
                <a:ea typeface="ＭＳ Ｐゴシック"/>
                <a:cs typeface="Times New Roman" pitchFamily="18" charset="0"/>
              </a:rPr>
              <a:t>Project Visiting</a:t>
            </a:r>
            <a:r>
              <a:rPr lang="ja-JP" altLang="en-US" sz="1079" dirty="0">
                <a:solidFill>
                  <a:prstClr val="black"/>
                </a:solidFill>
                <a:latin typeface="Calibri"/>
                <a:ea typeface="ＭＳ Ｐゴシック"/>
                <a:cs typeface="Times New Roman" pitchFamily="18" charset="0"/>
              </a:rPr>
              <a:t> </a:t>
            </a:r>
            <a:r>
              <a:rPr lang="en-US" altLang="ja-JP" sz="1079" dirty="0">
                <a:solidFill>
                  <a:prstClr val="black"/>
                </a:solidFill>
                <a:latin typeface="Calibri"/>
                <a:ea typeface="ＭＳ Ｐゴシック"/>
                <a:cs typeface="Times New Roman" pitchFamily="18" charset="0"/>
              </a:rPr>
              <a:t>Research</a:t>
            </a:r>
            <a:r>
              <a:rPr lang="ja-JP" altLang="en-US" sz="1079" dirty="0">
                <a:solidFill>
                  <a:prstClr val="black"/>
                </a:solidFill>
                <a:latin typeface="Calibri"/>
                <a:ea typeface="ＭＳ Ｐゴシック"/>
                <a:cs typeface="Times New Roman" pitchFamily="18" charset="0"/>
              </a:rPr>
              <a:t> </a:t>
            </a:r>
            <a:r>
              <a:rPr lang="en-US" altLang="ja-JP" sz="1079" dirty="0">
                <a:solidFill>
                  <a:prstClr val="black"/>
                </a:solidFill>
                <a:latin typeface="Calibri"/>
                <a:ea typeface="ＭＳ Ｐゴシック"/>
                <a:cs typeface="Times New Roman" pitchFamily="18" charset="0"/>
              </a:rPr>
              <a:t>fellows</a:t>
            </a:r>
            <a:br>
              <a:rPr lang="en-US" altLang="ja-JP" sz="1079" dirty="0">
                <a:solidFill>
                  <a:prstClr val="black"/>
                </a:solidFill>
                <a:latin typeface="Calibri"/>
                <a:ea typeface="ＭＳ Ｐゴシック"/>
                <a:cs typeface="Times New Roman" pitchFamily="18" charset="0"/>
              </a:rPr>
            </a:br>
            <a:r>
              <a:rPr lang="en-US" altLang="ja-JP" sz="1079" dirty="0">
                <a:solidFill>
                  <a:prstClr val="black"/>
                </a:solidFill>
                <a:latin typeface="Calibri"/>
                <a:ea typeface="ＭＳ Ｐゴシック"/>
                <a:cs typeface="Times New Roman" pitchFamily="18" charset="0"/>
              </a:rPr>
              <a:t>* Affiliated</a:t>
            </a:r>
          </a:p>
        </p:txBody>
      </p:sp>
      <p:sp>
        <p:nvSpPr>
          <p:cNvPr id="61" name="テキスト ボックス 60"/>
          <p:cNvSpPr txBox="1"/>
          <p:nvPr/>
        </p:nvSpPr>
        <p:spPr>
          <a:xfrm>
            <a:off x="616201" y="1212677"/>
            <a:ext cx="2348991" cy="279207"/>
          </a:xfrm>
          <a:prstGeom prst="rect">
            <a:avLst/>
          </a:prstGeom>
          <a:solidFill>
            <a:schemeClr val="bg1"/>
          </a:solidFill>
          <a:ln>
            <a:solidFill>
              <a:schemeClr val="tx1"/>
            </a:solidFill>
          </a:ln>
        </p:spPr>
        <p:txBody>
          <a:bodyPr wrap="square" lIns="92842" tIns="46421" rIns="92842" bIns="46421" rtlCol="0">
            <a:spAutoFit/>
          </a:bodyPr>
          <a:lstStyle>
            <a:defPPr>
              <a:defRPr lang="ja-JP"/>
            </a:defPPr>
            <a:lvl1pPr>
              <a:defRPr b="1">
                <a:effectLst>
                  <a:outerShdw blurRad="38100" dist="38100" dir="2700000" algn="tl">
                    <a:srgbClr val="000000">
                      <a:alpha val="43137"/>
                    </a:srgbClr>
                  </a:outerShdw>
                </a:effectLst>
              </a:defRPr>
            </a:lvl1pPr>
          </a:lstStyle>
          <a:p>
            <a:pPr algn="ctr" defTabSz="928380"/>
            <a:r>
              <a:rPr lang="en-US" altLang="ja-JP" sz="1177" dirty="0">
                <a:solidFill>
                  <a:prstClr val="black"/>
                </a:solidFill>
                <a:latin typeface="Calibri"/>
                <a:ea typeface="ＭＳ Ｐゴシック"/>
              </a:rPr>
              <a:t>Our Goal and Expected Benefits</a:t>
            </a:r>
            <a:endParaRPr lang="ja-JP" altLang="en-US" sz="1177" dirty="0">
              <a:solidFill>
                <a:prstClr val="black"/>
              </a:solidFill>
              <a:latin typeface="Calibri"/>
              <a:ea typeface="ＭＳ Ｐゴシック"/>
            </a:endParaRPr>
          </a:p>
        </p:txBody>
      </p:sp>
      <p:sp>
        <p:nvSpPr>
          <p:cNvPr id="32" name="正方形/長方形 31"/>
          <p:cNvSpPr/>
          <p:nvPr/>
        </p:nvSpPr>
        <p:spPr>
          <a:xfrm>
            <a:off x="246183" y="1462001"/>
            <a:ext cx="3204873" cy="1904739"/>
          </a:xfrm>
          <a:prstGeom prst="rect">
            <a:avLst/>
          </a:prstGeom>
        </p:spPr>
        <p:txBody>
          <a:bodyPr wrap="square" lIns="92842" tIns="46421" rIns="92842" bIns="46421">
            <a:spAutoFit/>
          </a:bodyPr>
          <a:lstStyle/>
          <a:p>
            <a:pPr marL="348142" indent="-348142" algn="l" defTabSz="928380">
              <a:buFont typeface="+mj-lt"/>
              <a:buAutoNum type="arabicPeriod"/>
            </a:pPr>
            <a:r>
              <a:rPr lang="en-US" altLang="ja-JP" sz="884" dirty="0">
                <a:solidFill>
                  <a:prstClr val="black"/>
                </a:solidFill>
                <a:latin typeface="Calibri"/>
                <a:ea typeface="ＭＳ Ｐゴシック"/>
                <a:cs typeface="Times New Roman" pitchFamily="18" charset="0"/>
              </a:rPr>
              <a:t>Our goal is </a:t>
            </a:r>
            <a:r>
              <a:rPr lang="en-US" altLang="ja-JP" sz="884" b="1" u="sng" dirty="0">
                <a:solidFill>
                  <a:srgbClr val="3333CC"/>
                </a:solidFill>
                <a:latin typeface="Calibri"/>
                <a:ea typeface="ＭＳ Ｐゴシック"/>
                <a:cs typeface="Times New Roman" pitchFamily="18" charset="0"/>
              </a:rPr>
              <a:t>to develop Professional, Type-T human  </a:t>
            </a:r>
            <a:r>
              <a:rPr lang="en-US" altLang="ja-JP" sz="884" dirty="0">
                <a:solidFill>
                  <a:prstClr val="black"/>
                </a:solidFill>
                <a:latin typeface="Calibri"/>
                <a:ea typeface="ＭＳ Ｐゴシック"/>
                <a:cs typeface="Times New Roman" pitchFamily="18" charset="0"/>
              </a:rPr>
              <a:t>who are able: to do statistical thinking; to create modeling with  large-scale data; to coordinate research in various fields, and so on. We expect to develop young researchers like above through the activities of various collaboration research. </a:t>
            </a:r>
          </a:p>
          <a:p>
            <a:pPr marL="348142" indent="-348142" algn="l" defTabSz="928380">
              <a:buFont typeface="+mj-lt"/>
              <a:buAutoNum type="arabicPeriod"/>
            </a:pPr>
            <a:r>
              <a:rPr lang="ja-JP" altLang="en-US" sz="884" dirty="0">
                <a:solidFill>
                  <a:prstClr val="black"/>
                </a:solidFill>
                <a:latin typeface="Calibri"/>
                <a:ea typeface="ＭＳ Ｐゴシック"/>
                <a:cs typeface="Times New Roman" pitchFamily="18" charset="0"/>
              </a:rPr>
              <a:t> </a:t>
            </a:r>
            <a:r>
              <a:rPr lang="en-US" altLang="ja-JP" sz="884" dirty="0">
                <a:solidFill>
                  <a:prstClr val="black"/>
                </a:solidFill>
                <a:latin typeface="Calibri"/>
                <a:ea typeface="ＭＳ Ｐゴシック"/>
                <a:cs typeface="Times New Roman" pitchFamily="18" charset="0"/>
              </a:rPr>
              <a:t>We support young researchers who belong to other departments in The Institute of Statistical Mathematics. And We try to </a:t>
            </a:r>
            <a:r>
              <a:rPr lang="en-US" altLang="ja-JP" sz="884" b="1" u="sng" dirty="0">
                <a:solidFill>
                  <a:srgbClr val="3333CC"/>
                </a:solidFill>
                <a:latin typeface="Calibri"/>
                <a:ea typeface="ＭＳ Ｐゴシック"/>
                <a:cs typeface="Times New Roman" pitchFamily="18" charset="0"/>
              </a:rPr>
              <a:t>expand our outreach activities </a:t>
            </a:r>
            <a:r>
              <a:rPr lang="en-US" altLang="ja-JP" sz="884" dirty="0">
                <a:solidFill>
                  <a:prstClr val="black"/>
                </a:solidFill>
                <a:latin typeface="Calibri"/>
                <a:ea typeface="ＭＳ Ｐゴシック"/>
                <a:cs typeface="Times New Roman" pitchFamily="18" charset="0"/>
              </a:rPr>
              <a:t>concerned with  Statistical Mathematics.</a:t>
            </a:r>
          </a:p>
          <a:p>
            <a:pPr marL="348142" indent="-348142" algn="l" defTabSz="928380">
              <a:buFont typeface="+mj-lt"/>
              <a:buAutoNum type="arabicPeriod"/>
            </a:pPr>
            <a:r>
              <a:rPr lang="en-US" altLang="ja-JP" sz="884" dirty="0">
                <a:solidFill>
                  <a:prstClr val="black"/>
                </a:solidFill>
                <a:latin typeface="Calibri"/>
                <a:ea typeface="ＭＳ Ｐゴシック"/>
                <a:cs typeface="Times New Roman" pitchFamily="18" charset="0"/>
              </a:rPr>
              <a:t>Ultimately, our goal is </a:t>
            </a:r>
            <a:r>
              <a:rPr lang="en-US" altLang="ja-JP" sz="884" b="1" u="sng" dirty="0">
                <a:solidFill>
                  <a:srgbClr val="3333CC"/>
                </a:solidFill>
                <a:latin typeface="Calibri"/>
                <a:ea typeface="ＭＳ Ｐゴシック"/>
                <a:cs typeface="Times New Roman" pitchFamily="18" charset="0"/>
              </a:rPr>
              <a:t>to create new research field, </a:t>
            </a:r>
            <a:r>
              <a:rPr lang="en-US" altLang="ja-JP" sz="884" dirty="0">
                <a:solidFill>
                  <a:prstClr val="black"/>
                </a:solidFill>
                <a:latin typeface="Calibri"/>
                <a:ea typeface="ＭＳ Ｐゴシック"/>
                <a:cs typeface="Times New Roman" pitchFamily="18" charset="0"/>
              </a:rPr>
              <a:t>which might be able to solve problems and phenomena that are so complicated and uncertain.</a:t>
            </a:r>
          </a:p>
        </p:txBody>
      </p:sp>
      <p:sp>
        <p:nvSpPr>
          <p:cNvPr id="65" name="テキスト ボックス 64"/>
          <p:cNvSpPr txBox="1"/>
          <p:nvPr/>
        </p:nvSpPr>
        <p:spPr>
          <a:xfrm>
            <a:off x="250165" y="3508587"/>
            <a:ext cx="825314" cy="279207"/>
          </a:xfrm>
          <a:prstGeom prst="rect">
            <a:avLst/>
          </a:prstGeom>
          <a:solidFill>
            <a:schemeClr val="bg1"/>
          </a:solidFill>
          <a:ln>
            <a:solidFill>
              <a:schemeClr val="tx1"/>
            </a:solidFill>
          </a:ln>
        </p:spPr>
        <p:txBody>
          <a:bodyPr wrap="square" lIns="92842" tIns="46421" rIns="92842" bIns="46421" rtlCol="0">
            <a:spAutoFit/>
          </a:bodyPr>
          <a:lstStyle>
            <a:defPPr>
              <a:defRPr lang="ja-JP"/>
            </a:defPPr>
            <a:lvl1pPr>
              <a:defRPr b="1">
                <a:effectLst>
                  <a:outerShdw blurRad="38100" dist="38100" dir="2700000" algn="tl">
                    <a:srgbClr val="000000">
                      <a:alpha val="43137"/>
                    </a:srgbClr>
                  </a:outerShdw>
                </a:effectLst>
              </a:defRPr>
            </a:lvl1pPr>
          </a:lstStyle>
          <a:p>
            <a:pPr algn="ctr" defTabSz="928380"/>
            <a:r>
              <a:rPr lang="en-US" altLang="ja-JP" sz="1177" dirty="0">
                <a:solidFill>
                  <a:prstClr val="black"/>
                </a:solidFill>
                <a:latin typeface="Calibri"/>
                <a:ea typeface="ＭＳ Ｐゴシック"/>
              </a:rPr>
              <a:t>Members</a:t>
            </a:r>
            <a:endParaRPr lang="ja-JP" altLang="en-US" sz="1177" dirty="0">
              <a:solidFill>
                <a:prstClr val="black"/>
              </a:solidFill>
              <a:latin typeface="Calibri"/>
              <a:ea typeface="ＭＳ Ｐゴシック"/>
            </a:endParaRPr>
          </a:p>
        </p:txBody>
      </p:sp>
      <p:graphicFrame>
        <p:nvGraphicFramePr>
          <p:cNvPr id="77" name="表 76"/>
          <p:cNvGraphicFramePr>
            <a:graphicFrameLocks noGrp="1"/>
          </p:cNvGraphicFramePr>
          <p:nvPr>
            <p:extLst>
              <p:ext uri="{D42A27DB-BD31-4B8C-83A1-F6EECF244321}">
                <p14:modId xmlns:p14="http://schemas.microsoft.com/office/powerpoint/2010/main" val="1821089071"/>
              </p:ext>
            </p:extLst>
          </p:nvPr>
        </p:nvGraphicFramePr>
        <p:xfrm>
          <a:off x="3702553" y="1205742"/>
          <a:ext cx="5715156" cy="5682696"/>
        </p:xfrm>
        <a:graphic>
          <a:graphicData uri="http://schemas.openxmlformats.org/drawingml/2006/table">
            <a:tbl>
              <a:tblPr>
                <a:tableStyleId>{8A107856-5554-42FB-B03E-39F5DBC370BA}</a:tableStyleId>
              </a:tblPr>
              <a:tblGrid>
                <a:gridCol w="1253437">
                  <a:extLst>
                    <a:ext uri="{9D8B030D-6E8A-4147-A177-3AD203B41FA5}">
                      <a16:colId xmlns:a16="http://schemas.microsoft.com/office/drawing/2014/main" val="20000"/>
                    </a:ext>
                  </a:extLst>
                </a:gridCol>
                <a:gridCol w="4461719">
                  <a:extLst>
                    <a:ext uri="{9D8B030D-6E8A-4147-A177-3AD203B41FA5}">
                      <a16:colId xmlns:a16="http://schemas.microsoft.com/office/drawing/2014/main" val="20001"/>
                    </a:ext>
                  </a:extLst>
                </a:gridCol>
              </a:tblGrid>
              <a:tr h="418721">
                <a:tc>
                  <a:txBody>
                    <a:bodyPr/>
                    <a:lstStyle/>
                    <a:p>
                      <a:pPr marL="0" algn="ctr" defTabSz="946404" rtl="0" eaLnBrk="1" latinLnBrk="0" hangingPunct="1"/>
                      <a:r>
                        <a:rPr kumimoji="1" lang="en-US" altLang="ja-JP" sz="1300" b="1" kern="1200" baseline="0" dirty="0">
                          <a:solidFill>
                            <a:schemeClr val="dk1"/>
                          </a:solidFill>
                          <a:effectLst/>
                          <a:latin typeface="+mn-lt"/>
                          <a:ea typeface="+mn-ea"/>
                          <a:cs typeface="+mn-cs"/>
                        </a:rPr>
                        <a:t>Target</a:t>
                      </a:r>
                      <a:endParaRPr kumimoji="1" lang="ja-JP" altLang="en-US" sz="1300" b="1" kern="1200" baseline="0" dirty="0">
                        <a:solidFill>
                          <a:schemeClr val="dk1"/>
                        </a:solidFill>
                        <a:effectLst/>
                        <a:latin typeface="+mn-lt"/>
                        <a:ea typeface="+mn-ea"/>
                        <a:cs typeface="+mn-cs"/>
                      </a:endParaRPr>
                    </a:p>
                  </a:txBody>
                  <a:tcPr marL="0" marR="0" marT="0" marB="0" anchor="ctr">
                    <a:solidFill>
                      <a:schemeClr val="accent2">
                        <a:lumMod val="40000"/>
                        <a:lumOff val="60000"/>
                      </a:schemeClr>
                    </a:solidFill>
                  </a:tcPr>
                </a:tc>
                <a:tc>
                  <a:txBody>
                    <a:bodyPr/>
                    <a:lstStyle/>
                    <a:p>
                      <a:pPr algn="ctr"/>
                      <a:r>
                        <a:rPr lang="en-US" altLang="ja-JP" sz="1300" b="1" baseline="0" dirty="0">
                          <a:effectLst/>
                          <a:latin typeface="+mn-lt"/>
                          <a:ea typeface="+mn-ea"/>
                        </a:rPr>
                        <a:t>Programs</a:t>
                      </a:r>
                    </a:p>
                    <a:p>
                      <a:pPr algn="ctr"/>
                      <a:r>
                        <a:rPr lang="en-US" altLang="ja-JP" sz="1200" b="1" dirty="0">
                          <a:solidFill>
                            <a:srgbClr val="FF0000"/>
                          </a:solidFill>
                          <a:effectLst>
                            <a:outerShdw blurRad="38100" dist="38100" dir="2700000" algn="tl">
                              <a:srgbClr val="000000">
                                <a:alpha val="43137"/>
                              </a:srgbClr>
                            </a:outerShdw>
                          </a:effectLst>
                        </a:rPr>
                        <a:t>-Projects for Fostering and Promoting Statistical Thinking-</a:t>
                      </a:r>
                      <a:endParaRPr lang="ja-JP" altLang="en-US" sz="1200" b="1" dirty="0">
                        <a:solidFill>
                          <a:srgbClr val="FF0000"/>
                        </a:solidFill>
                        <a:effectLst>
                          <a:outerShdw blurRad="38100" dist="38100" dir="2700000" algn="tl">
                            <a:srgbClr val="000000">
                              <a:alpha val="43137"/>
                            </a:srgbClr>
                          </a:outerShdw>
                        </a:effectLst>
                        <a:latin typeface="HG正楷書体-PRO" pitchFamily="66" charset="-128"/>
                        <a:ea typeface="HG正楷書体-PRO" pitchFamily="66" charset="-128"/>
                      </a:endParaRPr>
                    </a:p>
                  </a:txBody>
                  <a:tcPr marL="0" marR="0" marT="0" marB="0" anchor="ctr">
                    <a:solidFill>
                      <a:schemeClr val="accent2">
                        <a:lumMod val="40000"/>
                        <a:lumOff val="60000"/>
                      </a:schemeClr>
                    </a:solidFill>
                  </a:tcPr>
                </a:tc>
                <a:extLst>
                  <a:ext uri="{0D108BD9-81ED-4DB2-BD59-A6C34878D82A}">
                    <a16:rowId xmlns:a16="http://schemas.microsoft.com/office/drawing/2014/main" val="10000"/>
                  </a:ext>
                </a:extLst>
              </a:tr>
              <a:tr h="421291">
                <a:tc>
                  <a:txBody>
                    <a:bodyPr/>
                    <a:lstStyle/>
                    <a:p>
                      <a:pPr algn="ctr"/>
                      <a:r>
                        <a:rPr lang="en-US" altLang="ja-JP" sz="900" b="1" dirty="0">
                          <a:effectLst/>
                          <a:latin typeface="Times New Roman" pitchFamily="18" charset="0"/>
                          <a:ea typeface="HG正楷書体-PRO" pitchFamily="66" charset="-128"/>
                          <a:cs typeface="Times New Roman" pitchFamily="18" charset="0"/>
                        </a:rPr>
                        <a:t>General</a:t>
                      </a:r>
                      <a:r>
                        <a:rPr lang="en-US" altLang="ja-JP" sz="900" b="1" baseline="0" dirty="0">
                          <a:effectLst/>
                          <a:latin typeface="Times New Roman" pitchFamily="18" charset="0"/>
                          <a:ea typeface="HG正楷書体-PRO" pitchFamily="66" charset="-128"/>
                          <a:cs typeface="Times New Roman" pitchFamily="18" charset="0"/>
                        </a:rPr>
                        <a:t> Public</a:t>
                      </a:r>
                    </a:p>
                    <a:p>
                      <a:pPr algn="ctr"/>
                      <a:r>
                        <a:rPr lang="en-US" altLang="ja-JP" sz="900" b="1" baseline="0" dirty="0">
                          <a:effectLst/>
                          <a:latin typeface="Times New Roman" pitchFamily="18" charset="0"/>
                          <a:ea typeface="HG正楷書体-PRO" pitchFamily="66" charset="-128"/>
                          <a:cs typeface="Times New Roman" pitchFamily="18" charset="0"/>
                        </a:rPr>
                        <a:t> (those with</a:t>
                      </a:r>
                      <a:r>
                        <a:rPr lang="en-US" altLang="ja-JP" sz="900" b="1" dirty="0">
                          <a:effectLst/>
                          <a:latin typeface="Times New Roman" pitchFamily="18" charset="0"/>
                          <a:ea typeface="HG正楷書体-PRO" pitchFamily="66" charset="-128"/>
                          <a:cs typeface="Times New Roman" pitchFamily="18" charset="0"/>
                        </a:rPr>
                        <a:t> interest in statistical</a:t>
                      </a:r>
                      <a:r>
                        <a:rPr lang="en-US" altLang="ja-JP" sz="900" b="1" baseline="0" dirty="0">
                          <a:effectLst/>
                          <a:latin typeface="Times New Roman" pitchFamily="18" charset="0"/>
                          <a:ea typeface="HG正楷書体-PRO" pitchFamily="66" charset="-128"/>
                          <a:cs typeface="Times New Roman" pitchFamily="18" charset="0"/>
                        </a:rPr>
                        <a:t> mathematics)</a:t>
                      </a:r>
                      <a:endParaRPr lang="ja-JP" altLang="en-US" sz="900" b="1" dirty="0">
                        <a:effectLst/>
                        <a:latin typeface="Times New Roman" pitchFamily="18" charset="0"/>
                        <a:ea typeface="HG正楷書体-PRO" pitchFamily="66" charset="-128"/>
                        <a:cs typeface="Times New Roman" pitchFamily="18" charset="0"/>
                      </a:endParaRPr>
                    </a:p>
                  </a:txBody>
                  <a:tcPr marL="0" marR="0" marT="0" marB="0" anchor="ctr">
                    <a:noFill/>
                  </a:tcPr>
                </a:tc>
                <a:tc>
                  <a:txBody>
                    <a:bodyPr/>
                    <a:lstStyle/>
                    <a:p>
                      <a:pPr marL="0" algn="l" defTabSz="914400" rtl="0" eaLnBrk="1" latinLnBrk="0" hangingPunct="1"/>
                      <a:r>
                        <a:rPr kumimoji="1" lang="en-US" altLang="zh-TW" sz="900" b="1" u="sng" kern="1200" dirty="0">
                          <a:solidFill>
                            <a:srgbClr val="0F41DF"/>
                          </a:solidFill>
                          <a:effectLst/>
                          <a:latin typeface="Times New Roman" pitchFamily="18" charset="0"/>
                          <a:ea typeface="ＭＳ Ｐゴシック" pitchFamily="50" charset="-128"/>
                          <a:cs typeface="Times New Roman" pitchFamily="18" charset="0"/>
                        </a:rPr>
                        <a:t>Open Lecture </a:t>
                      </a:r>
                    </a:p>
                    <a:p>
                      <a:pPr marL="0" algn="l" defTabSz="914400" rtl="0" eaLnBrk="1" latinLnBrk="0" hangingPunct="1"/>
                      <a:r>
                        <a:rPr lang="en-US" altLang="zh-TW" sz="900" dirty="0">
                          <a:effectLst/>
                          <a:latin typeface="Times New Roman" pitchFamily="18" charset="0"/>
                          <a:ea typeface="ＭＳ Ｐゴシック" pitchFamily="50" charset="-128"/>
                          <a:cs typeface="Times New Roman" pitchFamily="18" charset="0"/>
                        </a:rPr>
                        <a:t>Once</a:t>
                      </a:r>
                      <a:r>
                        <a:rPr lang="en-US" altLang="zh-TW" sz="900" baseline="0" dirty="0">
                          <a:effectLst/>
                          <a:latin typeface="Times New Roman" pitchFamily="18" charset="0"/>
                          <a:ea typeface="ＭＳ Ｐゴシック" pitchFamily="50" charset="-128"/>
                          <a:cs typeface="Times New Roman" pitchFamily="18" charset="0"/>
                        </a:rPr>
                        <a:t> a year (November)</a:t>
                      </a:r>
                      <a:endParaRPr lang="zh-TW" altLang="en-US" sz="900" dirty="0">
                        <a:effectLst/>
                        <a:latin typeface="Times New Roman" pitchFamily="18" charset="0"/>
                        <a:ea typeface="ＭＳ Ｐゴシック" pitchFamily="50" charset="-128"/>
                        <a:cs typeface="Times New Roman" pitchFamily="18" charset="0"/>
                      </a:endParaRPr>
                    </a:p>
                  </a:txBody>
                  <a:tcPr marL="0" marR="0" marT="0" marB="0" anchor="ctr">
                    <a:noFill/>
                  </a:tcPr>
                </a:tc>
                <a:extLst>
                  <a:ext uri="{0D108BD9-81ED-4DB2-BD59-A6C34878D82A}">
                    <a16:rowId xmlns:a16="http://schemas.microsoft.com/office/drawing/2014/main" val="10001"/>
                  </a:ext>
                </a:extLst>
              </a:tr>
              <a:tr h="421291">
                <a:tc>
                  <a:txBody>
                    <a:bodyPr/>
                    <a:lstStyle/>
                    <a:p>
                      <a:pPr marL="0" algn="ctr" defTabSz="946404" rtl="0" eaLnBrk="1" latinLnBrk="0" hangingPunct="1"/>
                      <a:r>
                        <a:rPr kumimoji="1" lang="en-US" altLang="ja-JP" sz="900" b="1" kern="1200" dirty="0">
                          <a:solidFill>
                            <a:schemeClr val="dk1"/>
                          </a:solidFill>
                          <a:effectLst/>
                          <a:latin typeface="Times New Roman" pitchFamily="18" charset="0"/>
                          <a:ea typeface="HG正楷書体-PRO" pitchFamily="66" charset="-128"/>
                          <a:cs typeface="Times New Roman" pitchFamily="18" charset="0"/>
                        </a:rPr>
                        <a:t>For people who want to study statistical mathematics</a:t>
                      </a:r>
                      <a:endParaRPr kumimoji="1" lang="ja-JP" altLang="en-US" sz="900" b="1" kern="1200" dirty="0">
                        <a:solidFill>
                          <a:schemeClr val="dk1"/>
                        </a:solidFill>
                        <a:effectLst/>
                        <a:latin typeface="Times New Roman" pitchFamily="18" charset="0"/>
                        <a:ea typeface="HG正楷書体-PRO" pitchFamily="66" charset="-128"/>
                        <a:cs typeface="Times New Roman" pitchFamily="18" charset="0"/>
                      </a:endParaRPr>
                    </a:p>
                  </a:txBody>
                  <a:tcPr marL="0" marR="0" marT="0" marB="0" anchor="ctr"/>
                </a:tc>
                <a:tc>
                  <a:txBody>
                    <a:bodyPr/>
                    <a:lstStyle/>
                    <a:p>
                      <a:pPr marL="0" algn="l" defTabSz="914400" rtl="0" eaLnBrk="1" latinLnBrk="0" hangingPunct="1"/>
                      <a:r>
                        <a:rPr kumimoji="1" lang="en-US" altLang="zh-TW" sz="900" b="1" u="sng" kern="1200" dirty="0">
                          <a:solidFill>
                            <a:srgbClr val="0F41DF"/>
                          </a:solidFill>
                          <a:effectLst/>
                          <a:latin typeface="Times New Roman" pitchFamily="18" charset="0"/>
                          <a:ea typeface="ＭＳ Ｐゴシック" pitchFamily="50" charset="-128"/>
                          <a:cs typeface="Times New Roman" pitchFamily="18" charset="0"/>
                        </a:rPr>
                        <a:t>Tutorial Courses</a:t>
                      </a:r>
                      <a:endParaRPr kumimoji="1" lang="zh-TW" altLang="en-US" sz="900" b="1" u="sng" kern="1200" dirty="0">
                        <a:solidFill>
                          <a:srgbClr val="0F41DF"/>
                        </a:solidFill>
                        <a:effectLst/>
                        <a:latin typeface="Times New Roman" pitchFamily="18" charset="0"/>
                        <a:ea typeface="ＭＳ Ｐゴシック" pitchFamily="50" charset="-128"/>
                        <a:cs typeface="Times New Roman" pitchFamily="18" charset="0"/>
                      </a:endParaRPr>
                    </a:p>
                    <a:p>
                      <a:pPr algn="l"/>
                      <a:r>
                        <a:rPr lang="en-US" altLang="ja-JP" sz="900" dirty="0">
                          <a:effectLst/>
                          <a:latin typeface="Times New Roman" pitchFamily="18" charset="0"/>
                          <a:ea typeface="ＭＳ Ｐゴシック" pitchFamily="50" charset="-128"/>
                          <a:cs typeface="Times New Roman" pitchFamily="18" charset="0"/>
                        </a:rPr>
                        <a:t>About 13 courses</a:t>
                      </a:r>
                      <a:r>
                        <a:rPr lang="en-US" altLang="ja-JP" sz="900" baseline="0" dirty="0">
                          <a:effectLst/>
                          <a:latin typeface="Times New Roman" pitchFamily="18" charset="0"/>
                          <a:ea typeface="ＭＳ Ｐゴシック" pitchFamily="50" charset="-128"/>
                          <a:cs typeface="Times New Roman" pitchFamily="18" charset="0"/>
                        </a:rPr>
                        <a:t> per year</a:t>
                      </a:r>
                      <a:endParaRPr lang="zh-TW" altLang="en-US" sz="900" dirty="0">
                        <a:effectLst/>
                        <a:latin typeface="Times New Roman" pitchFamily="18" charset="0"/>
                        <a:ea typeface="ＭＳ Ｐゴシック" pitchFamily="50" charset="-128"/>
                        <a:cs typeface="Times New Roman" pitchFamily="18" charset="0"/>
                      </a:endParaRPr>
                    </a:p>
                  </a:txBody>
                  <a:tcPr marL="0" marR="0" marT="0" marB="0" anchor="ctr"/>
                </a:tc>
                <a:extLst>
                  <a:ext uri="{0D108BD9-81ED-4DB2-BD59-A6C34878D82A}">
                    <a16:rowId xmlns:a16="http://schemas.microsoft.com/office/drawing/2014/main" val="10002"/>
                  </a:ext>
                </a:extLst>
              </a:tr>
              <a:tr h="280861">
                <a:tc rowSpan="4">
                  <a:txBody>
                    <a:bodyPr/>
                    <a:lstStyle/>
                    <a:p>
                      <a:pPr marL="0" algn="ctr" defTabSz="946404" rtl="0" eaLnBrk="1" latinLnBrk="0" hangingPunct="1"/>
                      <a:r>
                        <a:rPr kumimoji="1" lang="en-US" altLang="ja-JP" sz="900" b="1" kern="1200" dirty="0">
                          <a:solidFill>
                            <a:schemeClr val="dk1"/>
                          </a:solidFill>
                          <a:effectLst/>
                          <a:latin typeface="Times New Roman" pitchFamily="18" charset="0"/>
                          <a:ea typeface="HG正楷書体-PRO" pitchFamily="66" charset="-128"/>
                          <a:cs typeface="Times New Roman" pitchFamily="18" charset="0"/>
                        </a:rPr>
                        <a:t>For University and Graduate school students</a:t>
                      </a:r>
                      <a:endParaRPr kumimoji="1" lang="ja-JP" altLang="en-US" sz="900" b="1" kern="1200" dirty="0">
                        <a:solidFill>
                          <a:schemeClr val="dk1"/>
                        </a:solidFill>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Graduate School Linkage Program </a:t>
                      </a:r>
                    </a:p>
                    <a:p>
                      <a:pPr marL="0" algn="l" defTabSz="914400" rtl="0" eaLnBrk="1" latinLnBrk="0" hangingPunct="1"/>
                      <a:r>
                        <a:rPr lang="en-US" altLang="ja-JP" sz="900" dirty="0">
                          <a:effectLst/>
                          <a:latin typeface="Times New Roman" pitchFamily="18" charset="0"/>
                          <a:ea typeface="HG正楷書体-PRO" pitchFamily="66" charset="-128"/>
                          <a:cs typeface="Times New Roman" pitchFamily="18" charset="0"/>
                        </a:rPr>
                        <a:t>Lecture</a:t>
                      </a:r>
                      <a:r>
                        <a:rPr lang="en-US" altLang="ja-JP" sz="900" baseline="0" dirty="0">
                          <a:effectLst/>
                          <a:latin typeface="Times New Roman" pitchFamily="18" charset="0"/>
                          <a:ea typeface="HG正楷書体-PRO" pitchFamily="66" charset="-128"/>
                          <a:cs typeface="Times New Roman" pitchFamily="18" charset="0"/>
                        </a:rPr>
                        <a:t>s or seminars are held in collaboration at Graduate schools. </a:t>
                      </a:r>
                      <a:endParaRPr lang="ja-JP" altLang="en-US" sz="900" dirty="0">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03"/>
                  </a:ext>
                </a:extLst>
              </a:tr>
              <a:tr h="314663">
                <a:tc vMerge="1">
                  <a:txBody>
                    <a:bodyPr/>
                    <a:lstStyle/>
                    <a:p>
                      <a:endParaRPr kumimoji="1" lang="ja-JP" altLang="en-US"/>
                    </a:p>
                  </a:txBody>
                  <a:tcP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Special Collaboration with Graduate Students </a:t>
                      </a:r>
                    </a:p>
                    <a:p>
                      <a:pPr marL="0" algn="l" defTabSz="914400" rtl="0" eaLnBrk="1" latinLnBrk="0" hangingPunct="1"/>
                      <a:r>
                        <a:rPr lang="en-US" altLang="ja-JP" sz="900" dirty="0">
                          <a:effectLst/>
                          <a:latin typeface="Times New Roman" pitchFamily="18" charset="0"/>
                          <a:cs typeface="Times New Roman" pitchFamily="18" charset="0"/>
                        </a:rPr>
                        <a:t>Professors</a:t>
                      </a:r>
                      <a:r>
                        <a:rPr lang="en-US" altLang="ja-JP" sz="900" baseline="0" dirty="0">
                          <a:effectLst/>
                          <a:latin typeface="Times New Roman" pitchFamily="18" charset="0"/>
                          <a:cs typeface="Times New Roman" pitchFamily="18" charset="0"/>
                        </a:rPr>
                        <a:t> in ISM guide students of other graduate schools.</a:t>
                      </a:r>
                      <a:endParaRPr lang="ja-JP" altLang="en-US" sz="900" dirty="0">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04"/>
                  </a:ext>
                </a:extLst>
              </a:tr>
              <a:tr h="314663">
                <a:tc vMerge="1">
                  <a:txBody>
                    <a:bodyPr/>
                    <a:lstStyle/>
                    <a:p>
                      <a:endParaRPr kumimoji="1" lang="ja-JP" altLang="en-US"/>
                    </a:p>
                  </a:txBody>
                  <a:tcP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Summer Short Course</a:t>
                      </a:r>
                    </a:p>
                    <a:p>
                      <a:pPr marL="0" algn="l" defTabSz="914400" rtl="0" eaLnBrk="1" latinLnBrk="0" hangingPunct="1"/>
                      <a:r>
                        <a:rPr kumimoji="1" lang="en-US" altLang="ja-JP" sz="900" kern="1200" baseline="0" dirty="0">
                          <a:solidFill>
                            <a:schemeClr val="dk1"/>
                          </a:solidFill>
                          <a:effectLst/>
                          <a:latin typeface="Times New Roman" pitchFamily="18" charset="0"/>
                          <a:ea typeface="ＭＳ Ｐゴシック" pitchFamily="50" charset="-128"/>
                          <a:cs typeface="Times New Roman" pitchFamily="18" charset="0"/>
                        </a:rPr>
                        <a:t>Special Lectures are held once a year.</a:t>
                      </a:r>
                      <a:endParaRPr kumimoji="1" lang="ja-JP" altLang="en-US" sz="900" kern="1200" baseline="0" dirty="0">
                        <a:solidFill>
                          <a:schemeClr val="dk1"/>
                        </a:solidFill>
                        <a:effectLst/>
                        <a:latin typeface="Times New Roman" pitchFamily="18" charset="0"/>
                        <a:ea typeface="ＭＳ Ｐゴシック" pitchFamily="50" charset="-128"/>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05"/>
                  </a:ext>
                </a:extLst>
              </a:tr>
              <a:tr h="426874">
                <a:tc vMerge="1">
                  <a:txBody>
                    <a:bodyPr/>
                    <a:lstStyle/>
                    <a:p>
                      <a:pPr algn="ctr"/>
                      <a:endParaRPr lang="ja-JP" altLang="en-US" sz="1400" dirty="0">
                        <a:effectLst/>
                        <a:latin typeface="HG正楷書体-PRO" pitchFamily="66" charset="-128"/>
                        <a:ea typeface="HG正楷書体-PRO" pitchFamily="66" charset="-128"/>
                      </a:endParaRPr>
                    </a:p>
                  </a:txBody>
                  <a:tcPr marL="0" marR="0" marT="0" marB="0" anchor="ct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Open-type Professional </a:t>
                      </a:r>
                      <a:r>
                        <a:rPr kumimoji="1" lang="en-US" altLang="ja-JP" sz="900" b="1" u="sng" kern="1200" baseline="0" dirty="0">
                          <a:solidFill>
                            <a:srgbClr val="0F41DF"/>
                          </a:solidFill>
                          <a:effectLst/>
                          <a:latin typeface="Times New Roman" pitchFamily="18" charset="0"/>
                          <a:ea typeface="+mn-ea"/>
                          <a:cs typeface="Times New Roman" pitchFamily="18" charset="0"/>
                        </a:rPr>
                        <a:t>Development Program</a:t>
                      </a:r>
                      <a:endParaRPr kumimoji="1" lang="en-US" altLang="ja-JP" sz="900" b="1" u="sng" kern="1200" dirty="0">
                        <a:solidFill>
                          <a:srgbClr val="0F41DF"/>
                        </a:solidFill>
                        <a:effectLst/>
                        <a:latin typeface="Times New Roman" pitchFamily="18" charset="0"/>
                        <a:ea typeface="+mn-ea"/>
                        <a:cs typeface="Times New Roman" pitchFamily="18" charset="0"/>
                      </a:endParaRPr>
                    </a:p>
                    <a:p>
                      <a:pPr algn="l"/>
                      <a:r>
                        <a:rPr kumimoji="1" lang="en-US" altLang="ja-JP" sz="900" kern="1200" dirty="0">
                          <a:effectLst/>
                          <a:latin typeface="Times New Roman" pitchFamily="18" charset="0"/>
                          <a:cs typeface="Times New Roman" pitchFamily="18" charset="0"/>
                        </a:rPr>
                        <a:t>In order</a:t>
                      </a:r>
                      <a:r>
                        <a:rPr kumimoji="1" lang="en-US" altLang="ja-JP" sz="900" kern="1200" baseline="0" dirty="0">
                          <a:effectLst/>
                          <a:latin typeface="Times New Roman" pitchFamily="18" charset="0"/>
                          <a:cs typeface="Times New Roman" pitchFamily="18" charset="0"/>
                        </a:rPr>
                        <a:t> to foster and promote “statistical thinking”, the Institute of Statistical Mathematics invites proposals for research projects and workshops to develop young researchers. </a:t>
                      </a:r>
                      <a:endParaRPr kumimoji="1" lang="ja-JP" altLang="en-US" sz="900" kern="120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06"/>
                  </a:ext>
                </a:extLst>
              </a:tr>
              <a:tr h="471992">
                <a:tc>
                  <a:txBody>
                    <a:bodyPr/>
                    <a:lstStyle/>
                    <a:p>
                      <a:pPr marL="0" algn="ctr" defTabSz="946404" rtl="0" eaLnBrk="1" latinLnBrk="0" hangingPunct="1"/>
                      <a:r>
                        <a:rPr kumimoji="1" lang="en-US" altLang="ja-JP" sz="900" b="1" kern="1200" dirty="0">
                          <a:solidFill>
                            <a:schemeClr val="tx1"/>
                          </a:solidFill>
                          <a:effectLst/>
                          <a:latin typeface="Times New Roman" pitchFamily="18" charset="0"/>
                          <a:ea typeface="HG正楷書体-PRO" pitchFamily="66" charset="-128"/>
                          <a:cs typeface="Times New Roman" pitchFamily="18" charset="0"/>
                        </a:rPr>
                        <a:t>For researchers who need</a:t>
                      </a: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 statistical mathematics</a:t>
                      </a:r>
                      <a:endParaRPr kumimoji="1" lang="ja-JP" altLang="en-US" sz="900" b="1" kern="120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Statistical</a:t>
                      </a:r>
                      <a:r>
                        <a:rPr kumimoji="1" lang="en-US" altLang="ja-JP" sz="900" b="1" u="sng" kern="1200" baseline="0" dirty="0">
                          <a:solidFill>
                            <a:srgbClr val="0F41DF"/>
                          </a:solidFill>
                          <a:effectLst/>
                          <a:latin typeface="Times New Roman" pitchFamily="18" charset="0"/>
                          <a:ea typeface="+mn-ea"/>
                          <a:cs typeface="Times New Roman" pitchFamily="18" charset="0"/>
                        </a:rPr>
                        <a:t> Mathematics Seminar Series</a:t>
                      </a:r>
                      <a:endParaRPr kumimoji="1" lang="ja-JP" altLang="en-US" sz="900" b="1" u="sng" kern="1200" dirty="0">
                        <a:solidFill>
                          <a:srgbClr val="0F41DF"/>
                        </a:solidFill>
                        <a:effectLst/>
                        <a:latin typeface="Times New Roman" pitchFamily="18" charset="0"/>
                        <a:ea typeface="+mn-ea"/>
                        <a:cs typeface="Times New Roman" pitchFamily="18" charset="0"/>
                      </a:endParaRPr>
                    </a:p>
                    <a:p>
                      <a:pPr marL="0" algn="l" defTabSz="946404" rtl="0" eaLnBrk="1" latinLnBrk="0" hangingPunct="1"/>
                      <a:r>
                        <a:rPr kumimoji="1" lang="en-US" altLang="ja-JP" sz="900" kern="1200" dirty="0">
                          <a:effectLst/>
                          <a:latin typeface="Times New Roman" pitchFamily="18" charset="0"/>
                          <a:cs typeface="Times New Roman" pitchFamily="18" charset="0"/>
                        </a:rPr>
                        <a:t>Seminars</a:t>
                      </a:r>
                      <a:r>
                        <a:rPr kumimoji="1" lang="en-US" altLang="ja-JP" sz="900" kern="1200" baseline="0" dirty="0">
                          <a:effectLst/>
                          <a:latin typeface="Times New Roman" pitchFamily="18" charset="0"/>
                          <a:cs typeface="Times New Roman" pitchFamily="18" charset="0"/>
                        </a:rPr>
                        <a:t> are held by researchers of  ISM every Wednesday</a:t>
                      </a:r>
                    </a:p>
                    <a:p>
                      <a:pPr marL="0" algn="l" defTabSz="946404" rtl="0" eaLnBrk="1" latinLnBrk="0" hangingPunct="1"/>
                      <a:r>
                        <a:rPr kumimoji="1" lang="en-US" altLang="ja-JP" sz="900" kern="1200" baseline="0" dirty="0">
                          <a:solidFill>
                            <a:schemeClr val="tx1"/>
                          </a:solidFill>
                          <a:effectLst/>
                          <a:latin typeface="Times New Roman" pitchFamily="18" charset="0"/>
                          <a:ea typeface="HG正楷書体-PRO" pitchFamily="66" charset="-128"/>
                          <a:cs typeface="Times New Roman" pitchFamily="18" charset="0"/>
                        </a:rPr>
                        <a:t>with no charge</a:t>
                      </a:r>
                      <a:endParaRPr kumimoji="1" lang="ja-JP" altLang="en-US" sz="900" kern="120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tc>
                <a:extLst>
                  <a:ext uri="{0D108BD9-81ED-4DB2-BD59-A6C34878D82A}">
                    <a16:rowId xmlns:a16="http://schemas.microsoft.com/office/drawing/2014/main" val="10007"/>
                  </a:ext>
                </a:extLst>
              </a:tr>
              <a:tr h="561721">
                <a:tc>
                  <a:txBody>
                    <a:bodyPr/>
                    <a:lstStyle/>
                    <a:p>
                      <a:pPr marL="0" marR="0" indent="0" algn="ctr" defTabSz="946404" rtl="0" eaLnBrk="1" fontAlgn="auto" latinLnBrk="0" hangingPunct="1">
                        <a:lnSpc>
                          <a:spcPct val="100000"/>
                        </a:lnSpc>
                        <a:spcBef>
                          <a:spcPts val="0"/>
                        </a:spcBef>
                        <a:spcAft>
                          <a:spcPts val="0"/>
                        </a:spcAft>
                        <a:buClrTx/>
                        <a:buSzTx/>
                        <a:buFontTx/>
                        <a:buNone/>
                        <a:tabLst/>
                        <a:defRPr/>
                      </a:pP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For researchers in need of a solution for specific issues in statistical research</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noFill/>
                  </a:tcP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Research Collaboration Start-u</a:t>
                      </a:r>
                      <a:r>
                        <a:rPr kumimoji="1" lang="en-US" altLang="ja-JP" sz="900" b="1" u="sng" kern="1200" baseline="0" dirty="0">
                          <a:solidFill>
                            <a:srgbClr val="0F41DF"/>
                          </a:solidFill>
                          <a:effectLst/>
                          <a:latin typeface="Times New Roman" pitchFamily="18" charset="0"/>
                          <a:ea typeface="+mn-ea"/>
                          <a:cs typeface="Times New Roman" pitchFamily="18" charset="0"/>
                        </a:rPr>
                        <a:t>p</a:t>
                      </a:r>
                    </a:p>
                    <a:p>
                      <a:pPr marL="0" algn="l" defTabSz="914400" rtl="0" eaLnBrk="1" latinLnBrk="0" hangingPunct="1"/>
                      <a:r>
                        <a:rPr lang="en-US" altLang="ja-JP" sz="900" dirty="0">
                          <a:effectLst/>
                          <a:latin typeface="Times New Roman" pitchFamily="18" charset="0"/>
                          <a:cs typeface="Times New Roman" pitchFamily="18" charset="0"/>
                        </a:rPr>
                        <a:t>Expert statistician</a:t>
                      </a:r>
                      <a:r>
                        <a:rPr lang="en-US" altLang="ja-JP" sz="900" baseline="0" dirty="0">
                          <a:effectLst/>
                          <a:latin typeface="Times New Roman" pitchFamily="18" charset="0"/>
                          <a:cs typeface="Times New Roman" pitchFamily="18" charset="0"/>
                        </a:rPr>
                        <a:t>s affiliated with the Institute give scientists and others advice </a:t>
                      </a:r>
                    </a:p>
                    <a:p>
                      <a:pPr marL="0" algn="l" defTabSz="914400" rtl="0" eaLnBrk="1" latinLnBrk="0" hangingPunct="1"/>
                      <a:r>
                        <a:rPr lang="en-US" altLang="ja-JP" sz="900" baseline="0" dirty="0">
                          <a:effectLst/>
                          <a:latin typeface="Times New Roman" pitchFamily="18" charset="0"/>
                          <a:cs typeface="Times New Roman" pitchFamily="18" charset="0"/>
                        </a:rPr>
                        <a:t>on statistical modeling, data analysis, and research.</a:t>
                      </a:r>
                      <a:endParaRPr lang="ja-JP" altLang="en-US" sz="900" dirty="0">
                        <a:effectLst/>
                        <a:latin typeface="Times New Roman" pitchFamily="18" charset="0"/>
                        <a:ea typeface="HG正楷書体-PRO" pitchFamily="66" charset="-128"/>
                        <a:cs typeface="Times New Roman" pitchFamily="18" charset="0"/>
                      </a:endParaRPr>
                    </a:p>
                  </a:txBody>
                  <a:tcPr marL="0" marR="0" marT="0" marB="0" anchor="ctr">
                    <a:noFill/>
                  </a:tcPr>
                </a:tc>
                <a:extLst>
                  <a:ext uri="{0D108BD9-81ED-4DB2-BD59-A6C34878D82A}">
                    <a16:rowId xmlns:a16="http://schemas.microsoft.com/office/drawing/2014/main" val="10008"/>
                  </a:ext>
                </a:extLst>
              </a:tr>
              <a:tr h="578532">
                <a:tc>
                  <a:txBody>
                    <a:bodyPr/>
                    <a:lstStyle/>
                    <a:p>
                      <a:pPr algn="ct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For young researchers who belong to other organizations</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tc>
                <a:tc>
                  <a:txBody>
                    <a:bodyPr/>
                    <a:lstStyle/>
                    <a:p>
                      <a:pPr marL="0" algn="l" defTabSz="914400" rtl="0" eaLnBrk="1" latinLnBrk="0" hangingPunct="1"/>
                      <a:r>
                        <a:rPr kumimoji="1" lang="en-US" altLang="ja-JP" sz="900" b="1" u="sng" kern="1200" dirty="0">
                          <a:solidFill>
                            <a:srgbClr val="0F41DF"/>
                          </a:solidFill>
                          <a:effectLst/>
                          <a:latin typeface="Times New Roman" pitchFamily="18" charset="0"/>
                          <a:ea typeface="+mn-ea"/>
                          <a:cs typeface="Times New Roman" pitchFamily="18" charset="0"/>
                        </a:rPr>
                        <a:t>Researcher Exchange Promotion Program </a:t>
                      </a:r>
                    </a:p>
                    <a:p>
                      <a:pPr marL="0" algn="l" defTabSz="914400" rtl="0" eaLnBrk="1" latinLnBrk="0" hangingPunct="1"/>
                      <a:r>
                        <a:rPr lang="en-US" altLang="ja-JP" sz="900" dirty="0">
                          <a:effectLst/>
                          <a:latin typeface="Times New Roman" pitchFamily="18" charset="0"/>
                          <a:cs typeface="Times New Roman" pitchFamily="18" charset="0"/>
                        </a:rPr>
                        <a:t>We support young researchers</a:t>
                      </a:r>
                      <a:r>
                        <a:rPr lang="en-US" altLang="ja-JP" sz="900" baseline="0" dirty="0">
                          <a:effectLst/>
                          <a:latin typeface="Times New Roman" pitchFamily="18" charset="0"/>
                          <a:cs typeface="Times New Roman" pitchFamily="18" charset="0"/>
                        </a:rPr>
                        <a:t> who belong to other organizations, and have </a:t>
                      </a:r>
                      <a:r>
                        <a:rPr lang="en-US" altLang="ja-JP" sz="900" dirty="0">
                          <a:latin typeface="Times New Roman" pitchFamily="18" charset="0"/>
                          <a:cs typeface="Times New Roman" pitchFamily="18" charset="0"/>
                        </a:rPr>
                        <a:t>sabbatical for research at The Institute of Statistical Mathematics.</a:t>
                      </a:r>
                    </a:p>
                    <a:p>
                      <a:pPr algn="l"/>
                      <a:r>
                        <a:rPr lang="en-US" altLang="ja-JP" sz="900" dirty="0">
                          <a:latin typeface="Times New Roman" pitchFamily="18" charset="0"/>
                          <a:cs typeface="Times New Roman" pitchFamily="18" charset="0"/>
                        </a:rPr>
                        <a:t> </a:t>
                      </a:r>
                      <a:r>
                        <a:rPr lang="ja-JP" altLang="en-US" sz="900" dirty="0">
                          <a:effectLst/>
                          <a:latin typeface="Times New Roman" pitchFamily="18" charset="0"/>
                          <a:cs typeface="Times New Roman" pitchFamily="18" charset="0"/>
                        </a:rPr>
                        <a:t>＊</a:t>
                      </a:r>
                      <a:r>
                        <a:rPr lang="en-US" altLang="ja-JP" sz="900" dirty="0">
                          <a:effectLst/>
                          <a:latin typeface="Times New Roman" pitchFamily="18" charset="0"/>
                          <a:cs typeface="Times New Roman" pitchFamily="18" charset="0"/>
                        </a:rPr>
                        <a:t>This Program</a:t>
                      </a:r>
                      <a:r>
                        <a:rPr lang="en-US" altLang="ja-JP" sz="900" baseline="0" dirty="0">
                          <a:effectLst/>
                          <a:latin typeface="Times New Roman" pitchFamily="18" charset="0"/>
                          <a:cs typeface="Times New Roman" pitchFamily="18" charset="0"/>
                        </a:rPr>
                        <a:t> is held by The Research Organization of Information and System</a:t>
                      </a:r>
                      <a:endParaRPr lang="ja-JP" altLang="en-US" sz="900" dirty="0">
                        <a:effectLst/>
                        <a:latin typeface="Times New Roman" pitchFamily="18" charset="0"/>
                        <a:ea typeface="HG正楷書体-PRO" pitchFamily="66" charset="-128"/>
                        <a:cs typeface="Times New Roman" pitchFamily="18" charset="0"/>
                      </a:endParaRPr>
                    </a:p>
                  </a:txBody>
                  <a:tcPr marL="0" marR="0" marT="0" marB="0" anchor="ctr"/>
                </a:tc>
                <a:extLst>
                  <a:ext uri="{0D108BD9-81ED-4DB2-BD59-A6C34878D82A}">
                    <a16:rowId xmlns:a16="http://schemas.microsoft.com/office/drawing/2014/main" val="10009"/>
                  </a:ext>
                </a:extLst>
              </a:tr>
              <a:tr h="280861">
                <a:tc>
                  <a:txBody>
                    <a:bodyPr/>
                    <a:lstStyle/>
                    <a:p>
                      <a:pPr algn="ct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Educators concerned with statistics</a:t>
                      </a:r>
                    </a:p>
                  </a:txBody>
                  <a:tcPr marL="0" marR="0" marT="0" marB="0" anchor="ctr">
                    <a:solidFill>
                      <a:schemeClr val="bg1"/>
                    </a:solidFill>
                  </a:tcPr>
                </a:tc>
                <a:tc>
                  <a:txBody>
                    <a:bodyPr/>
                    <a:lstStyle/>
                    <a:p>
                      <a:pPr marL="0" algn="l" defTabSz="914400" rtl="0" eaLnBrk="1" latinLnBrk="0" hangingPunct="1"/>
                      <a:r>
                        <a:rPr kumimoji="1" lang="en-US" altLang="zh-TW" sz="900" b="1" u="sng" kern="1200" dirty="0">
                          <a:solidFill>
                            <a:srgbClr val="0F41DF"/>
                          </a:solidFill>
                          <a:effectLst/>
                          <a:latin typeface="Times New Roman" pitchFamily="18" charset="0"/>
                          <a:ea typeface="ＭＳ Ｐゴシック" pitchFamily="50" charset="-128"/>
                          <a:cs typeface="Times New Roman" pitchFamily="18" charset="0"/>
                        </a:rPr>
                        <a:t>Statistical Training for Teachers </a:t>
                      </a:r>
                    </a:p>
                    <a:p>
                      <a:pPr marL="0" algn="l" defTabSz="914400" rtl="0" eaLnBrk="1" latinLnBrk="0" hangingPunct="1"/>
                      <a:r>
                        <a:rPr kumimoji="1" lang="en-US" altLang="ja-JP" sz="900" kern="1200" dirty="0">
                          <a:effectLst/>
                          <a:latin typeface="Times New Roman" pitchFamily="18" charset="0"/>
                          <a:cs typeface="Times New Roman" pitchFamily="18" charset="0"/>
                        </a:rPr>
                        <a:t>Training seminars for math</a:t>
                      </a:r>
                      <a:r>
                        <a:rPr kumimoji="1" lang="en-US" altLang="ja-JP" sz="900" kern="1200" baseline="0" dirty="0">
                          <a:effectLst/>
                          <a:latin typeface="Times New Roman" pitchFamily="18" charset="0"/>
                          <a:cs typeface="Times New Roman" pitchFamily="18" charset="0"/>
                        </a:rPr>
                        <a:t> and science school </a:t>
                      </a:r>
                      <a:r>
                        <a:rPr kumimoji="1" lang="en-US" altLang="ja-JP" sz="900" kern="1200" dirty="0">
                          <a:effectLst/>
                          <a:latin typeface="Times New Roman" pitchFamily="18" charset="0"/>
                          <a:cs typeface="Times New Roman" pitchFamily="18" charset="0"/>
                        </a:rPr>
                        <a:t>teachers  are held. </a:t>
                      </a:r>
                      <a:endParaRPr kumimoji="1" lang="zh-TW" altLang="en-US" sz="900" kern="120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10"/>
                  </a:ext>
                </a:extLst>
              </a:tr>
              <a:tr h="42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Cooperation with other organizations’ events</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u="none" kern="1200" dirty="0">
                          <a:solidFill>
                            <a:schemeClr val="tx1"/>
                          </a:solidFill>
                          <a:effectLst/>
                          <a:latin typeface="Times New Roman" pitchFamily="18" charset="0"/>
                          <a:ea typeface="+mn-ea"/>
                          <a:cs typeface="Times New Roman" pitchFamily="18" charset="0"/>
                        </a:rPr>
                        <a:t>We</a:t>
                      </a:r>
                      <a:r>
                        <a:rPr kumimoji="1" lang="en-US" altLang="ja-JP" sz="900" b="0" u="none" kern="1200" baseline="0" dirty="0">
                          <a:solidFill>
                            <a:schemeClr val="tx1"/>
                          </a:solidFill>
                          <a:effectLst/>
                          <a:latin typeface="Times New Roman" pitchFamily="18" charset="0"/>
                          <a:ea typeface="+mn-ea"/>
                          <a:cs typeface="Times New Roman" pitchFamily="18" charset="0"/>
                        </a:rPr>
                        <a:t> cooperate with the examination system, the</a:t>
                      </a:r>
                      <a:r>
                        <a:rPr kumimoji="1" lang="en-US" altLang="ja-JP" sz="900" b="0" u="sng" kern="1200" baseline="0" dirty="0">
                          <a:solidFill>
                            <a:srgbClr val="FF0000"/>
                          </a:solidFill>
                          <a:effectLst/>
                          <a:latin typeface="Times New Roman" pitchFamily="18" charset="0"/>
                          <a:ea typeface="+mn-ea"/>
                          <a:cs typeface="Times New Roman" pitchFamily="18" charset="0"/>
                        </a:rPr>
                        <a:t> </a:t>
                      </a:r>
                      <a:r>
                        <a:rPr kumimoji="1" lang="en-US" altLang="ja-JP" sz="900" b="0" u="sng" kern="1200" dirty="0">
                          <a:solidFill>
                            <a:srgbClr val="FF0000"/>
                          </a:solidFill>
                          <a:effectLst/>
                          <a:latin typeface="Times New Roman" pitchFamily="18" charset="0"/>
                          <a:ea typeface="+mn-ea"/>
                          <a:cs typeface="Times New Roman" pitchFamily="18" charset="0"/>
                        </a:rPr>
                        <a:t>Japan</a:t>
                      </a:r>
                      <a:r>
                        <a:rPr kumimoji="1" lang="en-US" altLang="ja-JP" sz="900" b="0" u="sng" kern="1200" baseline="0" dirty="0">
                          <a:solidFill>
                            <a:srgbClr val="FF0000"/>
                          </a:solidFill>
                          <a:effectLst/>
                          <a:latin typeface="Times New Roman" pitchFamily="18" charset="0"/>
                          <a:ea typeface="+mn-ea"/>
                          <a:cs typeface="Times New Roman" pitchFamily="18" charset="0"/>
                        </a:rPr>
                        <a:t> Statistical Society Certificate</a:t>
                      </a:r>
                      <a:r>
                        <a:rPr kumimoji="1" lang="en-US" altLang="ja-JP" sz="900" b="0" u="none" kern="1200" dirty="0">
                          <a:solidFill>
                            <a:schemeClr val="tx1"/>
                          </a:solidFill>
                          <a:effectLst/>
                          <a:latin typeface="Times New Roman" pitchFamily="18" charset="0"/>
                          <a:ea typeface="+mn-ea"/>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u="none" kern="1200" dirty="0">
                          <a:solidFill>
                            <a:schemeClr val="tx1"/>
                          </a:solidFill>
                          <a:effectLst/>
                          <a:latin typeface="Times New Roman" pitchFamily="18" charset="0"/>
                          <a:ea typeface="+mn-ea"/>
                          <a:cs typeface="Times New Roman" pitchFamily="18" charset="0"/>
                        </a:rPr>
                        <a:t>We co-hosted  </a:t>
                      </a:r>
                      <a:r>
                        <a:rPr kumimoji="1" lang="en-US" altLang="ja-JP" sz="900" b="0" u="none" kern="1200" dirty="0">
                          <a:solidFill>
                            <a:srgbClr val="FF0000"/>
                          </a:solidFill>
                          <a:effectLst/>
                          <a:latin typeface="Times New Roman" pitchFamily="18" charset="0"/>
                          <a:ea typeface="+mn-ea"/>
                          <a:cs typeface="Times New Roman" pitchFamily="18" charset="0"/>
                        </a:rPr>
                        <a:t>“</a:t>
                      </a:r>
                      <a:r>
                        <a:rPr kumimoji="1" lang="en-US" altLang="ja-JP" sz="900" b="0" u="sng" kern="1200" dirty="0">
                          <a:solidFill>
                            <a:srgbClr val="FF0000"/>
                          </a:solidFill>
                          <a:effectLst/>
                          <a:latin typeface="Times New Roman" pitchFamily="18" charset="0"/>
                          <a:ea typeface="+mn-ea"/>
                          <a:cs typeface="Times New Roman" pitchFamily="18" charset="0"/>
                        </a:rPr>
                        <a:t>Forum</a:t>
                      </a:r>
                      <a:r>
                        <a:rPr kumimoji="1" lang="en-US" altLang="ja-JP" sz="900" b="0" u="sng" kern="1200" baseline="0" dirty="0">
                          <a:solidFill>
                            <a:srgbClr val="FF0000"/>
                          </a:solidFill>
                          <a:effectLst/>
                          <a:latin typeface="Times New Roman" pitchFamily="18" charset="0"/>
                          <a:ea typeface="+mn-ea"/>
                          <a:cs typeface="Times New Roman" pitchFamily="18" charset="0"/>
                        </a:rPr>
                        <a:t> for </a:t>
                      </a:r>
                      <a:r>
                        <a:rPr kumimoji="1" lang="en-US" altLang="ja-JP" sz="900" b="0" u="sng" kern="1200" dirty="0">
                          <a:solidFill>
                            <a:srgbClr val="FF0000"/>
                          </a:solidFill>
                          <a:effectLst/>
                          <a:latin typeface="Times New Roman" pitchFamily="18" charset="0"/>
                          <a:ea typeface="+mn-ea"/>
                          <a:cs typeface="Times New Roman" pitchFamily="18" charset="0"/>
                        </a:rPr>
                        <a:t>the Science Technology Education</a:t>
                      </a:r>
                      <a:r>
                        <a:rPr kumimoji="1" lang="en-US" altLang="ja-JP" sz="900" b="0" u="none" kern="1200" dirty="0">
                          <a:solidFill>
                            <a:srgbClr val="FF0000"/>
                          </a:solidFill>
                          <a:effectLst/>
                          <a:latin typeface="Times New Roman" pitchFamily="18" charset="0"/>
                          <a:ea typeface="+mn-ea"/>
                          <a:cs typeface="Times New Roman" pitchFamily="18" charset="0"/>
                        </a:rPr>
                        <a:t>” </a:t>
                      </a:r>
                      <a:r>
                        <a:rPr kumimoji="1" lang="en-US" altLang="ja-JP" sz="900" b="0" u="none" kern="1200" dirty="0">
                          <a:solidFill>
                            <a:schemeClr val="tx1"/>
                          </a:solidFill>
                          <a:effectLst/>
                          <a:latin typeface="Times New Roman" pitchFamily="18" charset="0"/>
                          <a:ea typeface="+mn-ea"/>
                          <a:cs typeface="Times New Roman" pitchFamily="18" charset="0"/>
                        </a:rPr>
                        <a:t>of  </a:t>
                      </a:r>
                      <a:r>
                        <a:rPr lang="en-US" altLang="ja-JP" sz="900" dirty="0">
                          <a:latin typeface="Times New Roman" pitchFamily="18" charset="0"/>
                          <a:cs typeface="Times New Roman" pitchFamily="18" charset="0"/>
                        </a:rPr>
                        <a:t>The Japanese Society for Quality Control.</a:t>
                      </a:r>
                      <a:endParaRPr kumimoji="1" lang="en-US" altLang="ja-JP" sz="900" b="0" u="none" kern="1200" dirty="0">
                        <a:solidFill>
                          <a:schemeClr val="tx1"/>
                        </a:solidFill>
                        <a:effectLst/>
                        <a:latin typeface="Times New Roman" pitchFamily="18" charset="0"/>
                        <a:ea typeface="+mn-ea"/>
                        <a:cs typeface="Times New Roman"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10011"/>
                  </a:ext>
                </a:extLst>
              </a:tr>
              <a:tr h="3551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Private Companies</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u="sng" kern="1200" dirty="0">
                          <a:solidFill>
                            <a:srgbClr val="0000FF"/>
                          </a:solidFill>
                          <a:effectLst/>
                          <a:latin typeface="Times New Roman" pitchFamily="18" charset="0"/>
                          <a:ea typeface="+mn-ea"/>
                          <a:cs typeface="Times New Roman" pitchFamily="18" charset="0"/>
                        </a:rPr>
                        <a:t>Data</a:t>
                      </a:r>
                      <a:r>
                        <a:rPr kumimoji="1" lang="en-US" altLang="ja-JP" sz="900" b="1" u="sng" kern="1200" baseline="0" dirty="0">
                          <a:solidFill>
                            <a:srgbClr val="0000FF"/>
                          </a:solidFill>
                          <a:effectLst/>
                          <a:latin typeface="Times New Roman" pitchFamily="18" charset="0"/>
                          <a:ea typeface="+mn-ea"/>
                          <a:cs typeface="Times New Roman" pitchFamily="18" charset="0"/>
                        </a:rPr>
                        <a:t> Science Research  Plaza </a:t>
                      </a:r>
                      <a:r>
                        <a:rPr kumimoji="1" lang="en-US" altLang="ja-JP" sz="900" b="0" u="none" kern="1200" baseline="0" dirty="0">
                          <a:solidFill>
                            <a:schemeClr val="tx1"/>
                          </a:solidFill>
                          <a:effectLst/>
                          <a:latin typeface="Times New Roman" pitchFamily="18" charset="0"/>
                          <a:ea typeface="+mn-ea"/>
                          <a:cs typeface="Times New Roman" pitchFamily="18" charset="0"/>
                        </a:rPr>
                        <a:t>We accept people who need the research facilities from pri</a:t>
                      </a:r>
                      <a:r>
                        <a:rPr lang="en-US" altLang="ja-JP" sz="900" dirty="0"/>
                        <a:t>9</a:t>
                      </a:r>
                      <a:r>
                        <a:rPr kumimoji="1" lang="en-US" altLang="ja-JP" sz="900" b="0" u="none" kern="1200" baseline="0" dirty="0">
                          <a:solidFill>
                            <a:schemeClr val="tx1"/>
                          </a:solidFill>
                          <a:effectLst/>
                          <a:latin typeface="Times New Roman" pitchFamily="18" charset="0"/>
                          <a:ea typeface="+mn-ea"/>
                          <a:cs typeface="Times New Roman" pitchFamily="18" charset="0"/>
                        </a:rPr>
                        <a:t>ate companies, governmental organizations and academic organization.</a:t>
                      </a:r>
                      <a:endParaRPr kumimoji="1" lang="en-US" altLang="ja-JP" sz="900" b="0" u="none" kern="1200" dirty="0">
                        <a:solidFill>
                          <a:schemeClr val="tx1"/>
                        </a:solidFill>
                        <a:effectLst/>
                        <a:latin typeface="Times New Roman" pitchFamily="18" charset="0"/>
                        <a:ea typeface="+mn-ea"/>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12"/>
                  </a:ext>
                </a:extLst>
              </a:tr>
              <a:tr h="1404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For all</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u="sng" kern="1200" dirty="0">
                          <a:solidFill>
                            <a:srgbClr val="0000FF"/>
                          </a:solidFill>
                          <a:effectLst/>
                          <a:latin typeface="Times New Roman" pitchFamily="18" charset="0"/>
                          <a:ea typeface="+mn-ea"/>
                          <a:cs typeface="Times New Roman" pitchFamily="18" charset="0"/>
                        </a:rPr>
                        <a:t>On</a:t>
                      </a:r>
                      <a:r>
                        <a:rPr kumimoji="1" lang="en-US" altLang="ja-JP" sz="900" b="1" u="sng" kern="1200" baseline="0" dirty="0">
                          <a:solidFill>
                            <a:srgbClr val="0000FF"/>
                          </a:solidFill>
                          <a:effectLst/>
                          <a:latin typeface="Times New Roman" pitchFamily="18" charset="0"/>
                          <a:ea typeface="+mn-ea"/>
                          <a:cs typeface="Times New Roman" pitchFamily="18" charset="0"/>
                        </a:rPr>
                        <a:t> line lectures </a:t>
                      </a:r>
                      <a:r>
                        <a:rPr kumimoji="1" lang="en-US" altLang="ja-JP" sz="900" b="0" u="none" kern="1200" baseline="0" dirty="0">
                          <a:solidFill>
                            <a:schemeClr val="tx1"/>
                          </a:solidFill>
                          <a:effectLst/>
                          <a:latin typeface="Times New Roman" pitchFamily="18" charset="0"/>
                          <a:ea typeface="+mn-ea"/>
                          <a:cs typeface="Times New Roman" pitchFamily="18" charset="0"/>
                        </a:rPr>
                        <a:t>by </a:t>
                      </a:r>
                      <a:r>
                        <a:rPr kumimoji="1" lang="en-US" altLang="ja-JP" sz="900" b="0" u="none" kern="1200" baseline="0" dirty="0" err="1">
                          <a:solidFill>
                            <a:schemeClr val="tx1"/>
                          </a:solidFill>
                          <a:effectLst/>
                          <a:latin typeface="Times New Roman" pitchFamily="18" charset="0"/>
                          <a:ea typeface="+mn-ea"/>
                          <a:cs typeface="Times New Roman" pitchFamily="18" charset="0"/>
                        </a:rPr>
                        <a:t>youtube</a:t>
                      </a:r>
                      <a:r>
                        <a:rPr kumimoji="1" lang="en-US" altLang="ja-JP" sz="900" b="0" u="none" kern="1200" baseline="0" dirty="0">
                          <a:solidFill>
                            <a:schemeClr val="tx1"/>
                          </a:solidFill>
                          <a:effectLst/>
                          <a:latin typeface="Times New Roman" pitchFamily="18" charset="0"/>
                          <a:ea typeface="+mn-ea"/>
                          <a:cs typeface="Times New Roman" pitchFamily="18" charset="0"/>
                        </a:rPr>
                        <a:t>, </a:t>
                      </a:r>
                      <a:r>
                        <a:rPr kumimoji="1" lang="en-US" altLang="ja-JP" sz="900" b="0" u="none" kern="1200" baseline="0" dirty="0" err="1">
                          <a:solidFill>
                            <a:schemeClr val="tx1"/>
                          </a:solidFill>
                          <a:effectLst/>
                          <a:latin typeface="Times New Roman" pitchFamily="18" charset="0"/>
                          <a:ea typeface="+mn-ea"/>
                          <a:cs typeface="Times New Roman" pitchFamily="18" charset="0"/>
                        </a:rPr>
                        <a:t>niconicomovie</a:t>
                      </a:r>
                      <a:r>
                        <a:rPr kumimoji="1" lang="en-US" altLang="ja-JP" sz="900" b="0" u="none" kern="1200" baseline="0" dirty="0">
                          <a:solidFill>
                            <a:schemeClr val="tx1"/>
                          </a:solidFill>
                          <a:effectLst/>
                          <a:latin typeface="Times New Roman" pitchFamily="18" charset="0"/>
                          <a:ea typeface="+mn-ea"/>
                          <a:cs typeface="Times New Roman" pitchFamily="18" charset="0"/>
                        </a:rPr>
                        <a:t>, and </a:t>
                      </a:r>
                      <a:r>
                        <a:rPr kumimoji="1" lang="en-US" altLang="ja-JP" sz="900" b="0" u="none" kern="1200" baseline="0" dirty="0" err="1">
                          <a:solidFill>
                            <a:schemeClr val="tx1"/>
                          </a:solidFill>
                          <a:effectLst/>
                          <a:latin typeface="Times New Roman" pitchFamily="18" charset="0"/>
                          <a:ea typeface="+mn-ea"/>
                          <a:cs typeface="Times New Roman" pitchFamily="18" charset="0"/>
                        </a:rPr>
                        <a:t>Ustream</a:t>
                      </a:r>
                      <a:r>
                        <a:rPr kumimoji="1" lang="en-US" altLang="ja-JP" sz="900" b="0" u="none" kern="1200" baseline="0" dirty="0">
                          <a:solidFill>
                            <a:schemeClr val="tx1"/>
                          </a:solidFill>
                          <a:effectLst/>
                          <a:latin typeface="Times New Roman" pitchFamily="18" charset="0"/>
                          <a:ea typeface="+mn-ea"/>
                          <a:cs typeface="Times New Roman" pitchFamily="18" charset="0"/>
                        </a:rPr>
                        <a:t>.</a:t>
                      </a:r>
                      <a:endParaRPr kumimoji="1" lang="en-US" altLang="ja-JP" sz="900" b="0" u="none" kern="1200" dirty="0">
                        <a:solidFill>
                          <a:schemeClr val="tx1"/>
                        </a:solidFill>
                        <a:effectLst/>
                        <a:latin typeface="Times New Roman" pitchFamily="18" charset="0"/>
                        <a:ea typeface="+mn-ea"/>
                        <a:cs typeface="Times New Roman"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10013"/>
                  </a:ext>
                </a:extLst>
              </a:tr>
              <a:tr h="265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kern="1200" baseline="0" dirty="0">
                          <a:solidFill>
                            <a:schemeClr val="tx1"/>
                          </a:solidFill>
                          <a:effectLst/>
                          <a:latin typeface="Times New Roman" pitchFamily="18" charset="0"/>
                          <a:ea typeface="HG正楷書体-PRO" pitchFamily="66" charset="-128"/>
                          <a:cs typeface="Times New Roman" pitchFamily="18" charset="0"/>
                        </a:rPr>
                        <a:t>New Special System</a:t>
                      </a:r>
                      <a:endParaRPr kumimoji="1" lang="ja-JP" altLang="en-US" sz="900" b="1" kern="1200" baseline="0" dirty="0">
                        <a:solidFill>
                          <a:schemeClr val="tx1"/>
                        </a:solidFill>
                        <a:effectLst/>
                        <a:latin typeface="Times New Roman" pitchFamily="18" charset="0"/>
                        <a:ea typeface="HG正楷書体-PRO" pitchFamily="66" charset="-128"/>
                        <a:cs typeface="Times New Roman" pitchFamily="18" charset="0"/>
                      </a:endParaRPr>
                    </a:p>
                  </a:txBody>
                  <a:tcPr marL="0" marR="0" marT="0" marB="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1" dirty="0">
                          <a:solidFill>
                            <a:srgbClr val="0000FF"/>
                          </a:solidFill>
                        </a:rPr>
                        <a:t>Data-based lecture plan based on organizational collaboration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u="none" kern="1200" dirty="0">
                          <a:solidFill>
                            <a:schemeClr val="tx1"/>
                          </a:solidFill>
                          <a:effectLst/>
                          <a:latin typeface="Times New Roman" pitchFamily="18" charset="0"/>
                          <a:ea typeface="+mn-ea"/>
                          <a:cs typeface="Times New Roman" pitchFamily="18" charset="0"/>
                        </a:rPr>
                        <a:t>Planning various</a:t>
                      </a:r>
                      <a:r>
                        <a:rPr kumimoji="1" lang="en-US" altLang="ja-JP" sz="900" b="0" u="none" kern="1200" baseline="0" dirty="0">
                          <a:solidFill>
                            <a:schemeClr val="tx1"/>
                          </a:solidFill>
                          <a:effectLst/>
                          <a:latin typeface="Times New Roman" pitchFamily="18" charset="0"/>
                          <a:ea typeface="+mn-ea"/>
                          <a:cs typeface="Times New Roman" pitchFamily="18" charset="0"/>
                        </a:rPr>
                        <a:t> lectures or Training Courses based MoU, Graduate School Linkage and so on .</a:t>
                      </a:r>
                      <a:endParaRPr kumimoji="1" lang="en-US" altLang="ja-JP" sz="900" b="1" u="none" kern="1200" dirty="0">
                        <a:solidFill>
                          <a:srgbClr val="0000FF"/>
                        </a:solidFill>
                        <a:effectLst/>
                        <a:latin typeface="Times New Roman" pitchFamily="18" charset="0"/>
                        <a:ea typeface="+mn-ea"/>
                        <a:cs typeface="Times New Roman" pitchFamily="18" charset="0"/>
                      </a:endParaRPr>
                    </a:p>
                  </a:txBody>
                  <a:tcPr marL="0" marR="0" marT="0" marB="0" anchor="ctr">
                    <a:solidFill>
                      <a:schemeClr val="bg1"/>
                    </a:solidFill>
                  </a:tcPr>
                </a:tc>
                <a:extLst>
                  <a:ext uri="{0D108BD9-81ED-4DB2-BD59-A6C34878D82A}">
                    <a16:rowId xmlns:a16="http://schemas.microsoft.com/office/drawing/2014/main" val="10014"/>
                  </a:ext>
                </a:extLst>
              </a:tr>
            </a:tbl>
          </a:graphicData>
        </a:graphic>
      </p:graphicFrame>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610" y="2790210"/>
            <a:ext cx="1309031" cy="874221"/>
          </a:xfrm>
          <a:prstGeom prst="rect">
            <a:avLst/>
          </a:prstGeom>
          <a:ln>
            <a:noFill/>
          </a:ln>
          <a:effectLst>
            <a:softEdge rad="112500"/>
          </a:effectLst>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5284" y="3779593"/>
            <a:ext cx="548756" cy="766047"/>
          </a:xfrm>
          <a:prstGeom prst="rect">
            <a:avLst/>
          </a:prstGeom>
        </p:spPr>
      </p:pic>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78" y="5887110"/>
            <a:ext cx="1479172" cy="96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 name="直線矢印コネクタ 2"/>
          <p:cNvCxnSpPr>
            <a:endCxn id="28" idx="2"/>
          </p:cNvCxnSpPr>
          <p:nvPr/>
        </p:nvCxnSpPr>
        <p:spPr>
          <a:xfrm flipV="1">
            <a:off x="7302966" y="4545640"/>
            <a:ext cx="1146697" cy="11995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www.ism.ac.jp/shikoin/member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2194" y="3495646"/>
            <a:ext cx="1436635" cy="1053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www.ism.ac.jp/shikoin/img171.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49" r="20755"/>
          <a:stretch/>
        </p:blipFill>
        <p:spPr bwMode="auto">
          <a:xfrm>
            <a:off x="2026345" y="5830629"/>
            <a:ext cx="1593121" cy="1020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www.ism.ac.jp/shikoin/img131.jpg"/>
          <p:cNvPicPr>
            <a:picLocks noChangeAspect="1" noChangeArrowheads="1"/>
          </p:cNvPicPr>
          <p:nvPr/>
        </p:nvPicPr>
        <p:blipFill rotWithShape="1">
          <a:blip r:embed="rId9">
            <a:extLst>
              <a:ext uri="{28A0092B-C50C-407E-A947-70E740481C1C}">
                <a14:useLocalDpi xmlns:a14="http://schemas.microsoft.com/office/drawing/2010/main" val="0"/>
              </a:ext>
            </a:extLst>
          </a:blip>
          <a:srcRect l="19413" t="27812" r="24842"/>
          <a:stretch/>
        </p:blipFill>
        <p:spPr bwMode="auto">
          <a:xfrm>
            <a:off x="1533427" y="5839064"/>
            <a:ext cx="1183130" cy="1019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5" name="Picture 7" descr="G:\ローカルディスクドライブ（D)\統計思考院(6階プロジェクト室A606)\パンフ作成\パンフ更新2013\思考院写真.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710" t="27082" r="25212" b="9792"/>
          <a:stretch/>
        </p:blipFill>
        <p:spPr bwMode="auto">
          <a:xfrm>
            <a:off x="2089869" y="4841703"/>
            <a:ext cx="1546466" cy="1090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27" name="オブジェクト 26"/>
          <p:cNvGraphicFramePr>
            <a:graphicFrameLocks noChangeAspect="1"/>
          </p:cNvGraphicFramePr>
          <p:nvPr>
            <p:extLst/>
          </p:nvPr>
        </p:nvGraphicFramePr>
        <p:xfrm>
          <a:off x="8795048" y="4006827"/>
          <a:ext cx="606197" cy="803842"/>
        </p:xfrm>
        <a:graphic>
          <a:graphicData uri="http://schemas.openxmlformats.org/presentationml/2006/ole">
            <mc:AlternateContent xmlns:mc="http://schemas.openxmlformats.org/markup-compatibility/2006">
              <mc:Choice xmlns:v="urn:schemas-microsoft-com:vml" Requires="v">
                <p:oleObj spid="_x0000_s12353" name="Acrobat Document" r:id="rId11" imgW="5143331" imgH="7429500" progId="AcroExch.Document.7">
                  <p:embed/>
                </p:oleObj>
              </mc:Choice>
              <mc:Fallback>
                <p:oleObj name="Acrobat Document" r:id="rId11" imgW="5143331" imgH="7429500" progId="AcroExch.Document.7">
                  <p:embed/>
                  <p:pic>
                    <p:nvPicPr>
                      <p:cNvPr id="0" name=""/>
                      <p:cNvPicPr/>
                      <p:nvPr/>
                    </p:nvPicPr>
                    <p:blipFill>
                      <a:blip r:embed="rId12"/>
                      <a:stretch>
                        <a:fillRect/>
                      </a:stretch>
                    </p:blipFill>
                    <p:spPr>
                      <a:xfrm>
                        <a:off x="8795048" y="4006827"/>
                        <a:ext cx="606197" cy="803842"/>
                      </a:xfrm>
                      <a:prstGeom prst="rect">
                        <a:avLst/>
                      </a:prstGeom>
                    </p:spPr>
                  </p:pic>
                </p:oleObj>
              </mc:Fallback>
            </mc:AlternateContent>
          </a:graphicData>
        </a:graphic>
      </p:graphicFrame>
      <p:cxnSp>
        <p:nvCxnSpPr>
          <p:cNvPr id="29" name="直線矢印コネクタ 28"/>
          <p:cNvCxnSpPr>
            <a:endCxn id="27" idx="2"/>
          </p:cNvCxnSpPr>
          <p:nvPr/>
        </p:nvCxnSpPr>
        <p:spPr>
          <a:xfrm flipV="1">
            <a:off x="7851610" y="4810669"/>
            <a:ext cx="1246538" cy="11523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92" name="Picture 28" descr="ポスター"/>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6251" y="1732194"/>
            <a:ext cx="2892220" cy="818287"/>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http://www.ism.ac.jp/lectures/jpg/poster2016-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15184" y="2528258"/>
            <a:ext cx="425752" cy="603150"/>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1378848" y="556166"/>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sp>
        <p:nvSpPr>
          <p:cNvPr id="4" name="正方形/長方形 3"/>
          <p:cNvSpPr/>
          <p:nvPr/>
        </p:nvSpPr>
        <p:spPr>
          <a:xfrm>
            <a:off x="74713" y="-60702"/>
            <a:ext cx="9414119" cy="768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842" tIns="46421" rIns="92842" bIns="46421" rtlCol="0" anchor="ctr"/>
          <a:lstStyle/>
          <a:p>
            <a:pPr algn="ctr" defTabSz="928380"/>
            <a:r>
              <a:rPr lang="en-US" altLang="ja-JP" sz="3140" b="1" i="1" dirty="0">
                <a:solidFill>
                  <a:schemeClr val="tx1"/>
                </a:solidFill>
                <a:latin typeface=" Times New Roman"/>
                <a:ea typeface="HG丸ｺﾞｼｯｸM-PRO" pitchFamily="50" charset="-128"/>
                <a:cs typeface="Times" panose="02020603050405020304" pitchFamily="18" charset="0"/>
              </a:rPr>
              <a:t>            School of Statistical Thinking</a:t>
            </a:r>
            <a:endParaRPr lang="ja-JP" altLang="en-US" sz="3140" b="1" i="1" dirty="0">
              <a:solidFill>
                <a:schemeClr val="tx1"/>
              </a:solidFill>
              <a:latin typeface=" Times New Roman"/>
              <a:ea typeface="HG丸ｺﾞｼｯｸM-PRO" pitchFamily="50" charset="-128"/>
              <a:cs typeface="Times" panose="02020603050405020304" pitchFamily="18" charset="0"/>
            </a:endParaRPr>
          </a:p>
        </p:txBody>
      </p:sp>
      <p:pic>
        <p:nvPicPr>
          <p:cNvPr id="1026" name="Picture 2" descr="F:\ローカルディスクドライブ（D)\統計思考院(6階プロジェクト室A606)\思考院看板（北川先生お手跡）\看板画像.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297" y="-1332"/>
            <a:ext cx="2104130" cy="6178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顔写真"/>
          <p:cNvPicPr>
            <a:picLocks noChangeAspect="1" noChangeArrowheads="1"/>
          </p:cNvPicPr>
          <p:nvPr/>
        </p:nvPicPr>
        <p:blipFill rotWithShape="1">
          <a:blip r:embed="rId16">
            <a:extLst>
              <a:ext uri="{28A0092B-C50C-407E-A947-70E740481C1C}">
                <a14:useLocalDpi xmlns:a14="http://schemas.microsoft.com/office/drawing/2010/main" val="0"/>
              </a:ext>
            </a:extLst>
          </a:blip>
          <a:srcRect l="31495" t="25084" r="19366" b="31893"/>
          <a:stretch/>
        </p:blipFill>
        <p:spPr bwMode="auto">
          <a:xfrm>
            <a:off x="1307786" y="3357982"/>
            <a:ext cx="650808" cy="700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4" name="テキスト ボックス 33"/>
          <p:cNvSpPr txBox="1"/>
          <p:nvPr/>
        </p:nvSpPr>
        <p:spPr>
          <a:xfrm>
            <a:off x="1053540" y="3985052"/>
            <a:ext cx="1015021" cy="370614"/>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Director,</a:t>
            </a:r>
            <a:r>
              <a:rPr kumimoji="1" lang="en-US" altLang="ja-JP" sz="904" b="1" i="0" u="none" strike="noStrike" kern="1200" cap="none" spc="0" normalizeH="0" noProof="0" dirty="0">
                <a:ln>
                  <a:noFill/>
                </a:ln>
                <a:solidFill>
                  <a:prstClr val="black"/>
                </a:solidFill>
                <a:effectLst/>
                <a:uLnTx/>
                <a:uFillTx/>
                <a:latin typeface="Calibri"/>
                <a:ea typeface="ＭＳ Ｐゴシック" panose="020B0600070205080204" pitchFamily="50" charset="-128"/>
                <a:cs typeface="+mn-cs"/>
              </a:rPr>
              <a:t> </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Prof. Y. Kawasaki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28</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66829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52433" y="-23750"/>
            <a:ext cx="8036009" cy="88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p>
        </p:txBody>
      </p:sp>
      <p:sp>
        <p:nvSpPr>
          <p:cNvPr id="2" name="タイトル 1"/>
          <p:cNvSpPr>
            <a:spLocks noGrp="1"/>
          </p:cNvSpPr>
          <p:nvPr>
            <p:ph type="title" idx="4294967295"/>
          </p:nvPr>
        </p:nvSpPr>
        <p:spPr>
          <a:xfrm>
            <a:off x="1202239" y="-28885"/>
            <a:ext cx="8425815" cy="798047"/>
          </a:xfrm>
        </p:spPr>
        <p:txBody>
          <a:bodyPr/>
          <a:lstStyle/>
          <a:p>
            <a:r>
              <a:rPr lang="en-US" altLang="ja-JP" sz="3686" b="1" i="1" dirty="0">
                <a:latin typeface="Times" panose="02020603050405020304" pitchFamily="18" charset="0"/>
                <a:cs typeface="Times" panose="02020603050405020304" pitchFamily="18" charset="0"/>
              </a:rPr>
              <a:t>Research Collaboration Start-Up</a:t>
            </a:r>
            <a:endParaRPr lang="ja-JP" altLang="en-US" sz="3686" b="1" i="1" dirty="0">
              <a:latin typeface="Times" panose="02020603050405020304" pitchFamily="18" charset="0"/>
              <a:cs typeface="Times" panose="02020603050405020304" pitchFamily="18" charset="0"/>
            </a:endParaRPr>
          </a:p>
        </p:txBody>
      </p:sp>
      <p:sp>
        <p:nvSpPr>
          <p:cNvPr id="3" name="コンテンツ プレースホルダー 2"/>
          <p:cNvSpPr>
            <a:spLocks noGrp="1"/>
          </p:cNvSpPr>
          <p:nvPr>
            <p:ph idx="4294967295"/>
          </p:nvPr>
        </p:nvSpPr>
        <p:spPr>
          <a:xfrm>
            <a:off x="812434" y="704493"/>
            <a:ext cx="8425815" cy="4643625"/>
          </a:xfrm>
        </p:spPr>
        <p:txBody>
          <a:bodyPr>
            <a:normAutofit/>
          </a:bodyPr>
          <a:lstStyle/>
          <a:p>
            <a:r>
              <a:rPr lang="en-US" altLang="ja-JP" sz="2457" b="1" dirty="0"/>
              <a:t>One-time free consultation service</a:t>
            </a:r>
          </a:p>
          <a:p>
            <a:r>
              <a:rPr lang="en-US" altLang="ja-JP" sz="2457" b="1" dirty="0"/>
              <a:t>Young project assistant professors handle particular problems together with experienced emeritus professors. </a:t>
            </a:r>
          </a:p>
          <a:p>
            <a:pPr lvl="1"/>
            <a:r>
              <a:rPr lang="en-US" altLang="ja-JP" sz="2048" dirty="0"/>
              <a:t>Consultation for a client. </a:t>
            </a:r>
            <a:r>
              <a:rPr lang="en-US" altLang="ja-JP" sz="2048" dirty="0">
                <a:solidFill>
                  <a:srgbClr val="FF0000"/>
                </a:solidFill>
              </a:rPr>
              <a:t>OJT</a:t>
            </a:r>
            <a:r>
              <a:rPr lang="en-US" altLang="ja-JP" sz="2048" dirty="0"/>
              <a:t> for young researchers.</a:t>
            </a:r>
          </a:p>
          <a:p>
            <a:pPr lvl="1">
              <a:spcBef>
                <a:spcPts val="0"/>
              </a:spcBef>
            </a:pPr>
            <a:r>
              <a:rPr lang="en-US" altLang="ja-JP" sz="2048" dirty="0"/>
              <a:t>We accept about </a:t>
            </a:r>
            <a:r>
              <a:rPr lang="en-US" altLang="ja-JP" sz="2048" dirty="0">
                <a:solidFill>
                  <a:srgbClr val="FF0000"/>
                </a:solidFill>
              </a:rPr>
              <a:t>40 cases per year</a:t>
            </a:r>
            <a:r>
              <a:rPr lang="en-US" altLang="ja-JP" sz="2048" dirty="0"/>
              <a:t>.</a:t>
            </a:r>
          </a:p>
          <a:p>
            <a:pPr lvl="1"/>
            <a:r>
              <a:rPr lang="en-US" altLang="ja-JP" sz="2048" dirty="0"/>
              <a:t>34% academic, 40% companies, 16% government/hospital</a:t>
            </a:r>
          </a:p>
          <a:p>
            <a:r>
              <a:rPr lang="en-US" altLang="ja-JP" sz="2457" b="1" dirty="0"/>
              <a:t>If it is from academia, this can be </a:t>
            </a:r>
            <a:r>
              <a:rPr lang="en-US" altLang="ja-JP" sz="2457" b="1" dirty="0">
                <a:solidFill>
                  <a:srgbClr val="FF0000"/>
                </a:solidFill>
              </a:rPr>
              <a:t>a good start-up</a:t>
            </a:r>
            <a:r>
              <a:rPr lang="en-US" altLang="ja-JP" sz="2457" b="1" dirty="0"/>
              <a:t> </a:t>
            </a:r>
            <a:r>
              <a:rPr lang="en-US" altLang="ja-JP" sz="2457" b="1" dirty="0">
                <a:solidFill>
                  <a:srgbClr val="FF0000"/>
                </a:solidFill>
              </a:rPr>
              <a:t>of research</a:t>
            </a:r>
            <a:r>
              <a:rPr lang="en-US" altLang="ja-JP" sz="2457" b="1" dirty="0"/>
              <a:t> </a:t>
            </a:r>
            <a:r>
              <a:rPr lang="en-US" altLang="ja-JP" sz="2457" b="1" dirty="0">
                <a:solidFill>
                  <a:srgbClr val="FF0000"/>
                </a:solidFill>
              </a:rPr>
              <a:t>collaboration</a:t>
            </a:r>
            <a:r>
              <a:rPr lang="en-US" altLang="ja-JP" sz="2457" b="1" dirty="0"/>
              <a:t>. </a:t>
            </a:r>
          </a:p>
          <a:p>
            <a:r>
              <a:rPr lang="en-US" altLang="ja-JP" sz="2457" b="1" dirty="0"/>
              <a:t>If it is from industries, we expect they can proceed to </a:t>
            </a:r>
            <a:r>
              <a:rPr lang="en-US" altLang="ja-JP" sz="2457" b="1" dirty="0">
                <a:solidFill>
                  <a:schemeClr val="tx2"/>
                </a:solidFill>
              </a:rPr>
              <a:t>paid consultation</a:t>
            </a:r>
            <a:r>
              <a:rPr lang="en-US" altLang="ja-JP" sz="2457" b="1" dirty="0"/>
              <a:t> or </a:t>
            </a:r>
            <a:r>
              <a:rPr lang="en-US" altLang="ja-JP" sz="2457" b="1" dirty="0">
                <a:solidFill>
                  <a:schemeClr val="tx2"/>
                </a:solidFill>
              </a:rPr>
              <a:t>funded research collaboration</a:t>
            </a:r>
            <a:r>
              <a:rPr lang="en-US" altLang="ja-JP" sz="2457" b="1" dirty="0"/>
              <a:t>.</a:t>
            </a:r>
            <a:endParaRPr lang="ja-JP" altLang="en-US" sz="2457" b="1"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546" y="5108722"/>
            <a:ext cx="2101698" cy="140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図 7"/>
          <p:cNvPicPr>
            <a:picLocks noChangeAspect="1"/>
          </p:cNvPicPr>
          <p:nvPr/>
        </p:nvPicPr>
        <p:blipFill>
          <a:blip r:embed="rId3"/>
          <a:stretch>
            <a:fillRect/>
          </a:stretch>
        </p:blipFill>
        <p:spPr>
          <a:xfrm>
            <a:off x="7642086" y="5148130"/>
            <a:ext cx="936052" cy="1246709"/>
          </a:xfrm>
          <a:prstGeom prst="rect">
            <a:avLst/>
          </a:prstGeom>
          <a:solidFill>
            <a:schemeClr val="bg1"/>
          </a:solidFill>
        </p:spPr>
      </p:pic>
      <p:sp>
        <p:nvSpPr>
          <p:cNvPr id="9" name="テキスト ボックス 8"/>
          <p:cNvSpPr txBox="1"/>
          <p:nvPr/>
        </p:nvSpPr>
        <p:spPr>
          <a:xfrm>
            <a:off x="5643696" y="6407039"/>
            <a:ext cx="3784120" cy="626685"/>
          </a:xfrm>
          <a:prstGeom prst="rect">
            <a:avLst/>
          </a:prstGeom>
          <a:solidFill>
            <a:schemeClr val="bg1"/>
          </a:solidFill>
        </p:spPr>
        <p:txBody>
          <a:bodyPr wrap="square" lIns="0" rtlCol="0">
            <a:spAutoFit/>
          </a:bodyPr>
          <a:lstStyle/>
          <a:p>
            <a:pPr marL="563354"/>
            <a:r>
              <a:rPr lang="ja-JP" altLang="en-US" sz="1126"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26"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Examples as the accomplishment of OJT. *Young Project Assistant Professors took part in editing the Newton Magazines.  </a:t>
            </a:r>
            <a:endParaRPr lang="ja-JP" altLang="en-US" sz="1126"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図 9"/>
          <p:cNvPicPr>
            <a:picLocks noChangeAspect="1"/>
          </p:cNvPicPr>
          <p:nvPr/>
        </p:nvPicPr>
        <p:blipFill rotWithShape="1">
          <a:blip r:embed="rId4"/>
          <a:srcRect l="11835" r="12715"/>
          <a:stretch/>
        </p:blipFill>
        <p:spPr>
          <a:xfrm>
            <a:off x="6593175" y="5134707"/>
            <a:ext cx="959969" cy="1272332"/>
          </a:xfrm>
          <a:prstGeom prst="rect">
            <a:avLst/>
          </a:prstGeom>
          <a:solidFill>
            <a:schemeClr val="bg1"/>
          </a:solidFill>
        </p:spPr>
      </p:pic>
      <p:sp>
        <p:nvSpPr>
          <p:cNvPr id="11" name="正方形/長方形 10"/>
          <p:cNvSpPr/>
          <p:nvPr/>
        </p:nvSpPr>
        <p:spPr>
          <a:xfrm>
            <a:off x="1378848" y="668490"/>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pic>
        <p:nvPicPr>
          <p:cNvPr id="12" name="図 11"/>
          <p:cNvPicPr>
            <a:picLocks noChangeAspect="1"/>
          </p:cNvPicPr>
          <p:nvPr/>
        </p:nvPicPr>
        <p:blipFill>
          <a:blip r:embed="rId5"/>
          <a:stretch>
            <a:fillRect/>
          </a:stretch>
        </p:blipFill>
        <p:spPr>
          <a:xfrm>
            <a:off x="4165441" y="5108721"/>
            <a:ext cx="1637052" cy="1400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スライド番号プレースホルダー 12"/>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29</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73376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33841" y="168596"/>
            <a:ext cx="9540875" cy="584703"/>
          </a:xfrm>
          <a:prstGeom prst="rect">
            <a:avLst/>
          </a:prstGeom>
        </p:spPr>
        <p:txBody>
          <a:bodyPr vert="horz" lIns="91440" tIns="45720" rIns="91440" bIns="45720" rtlCol="0" anchor="ctr">
            <a:normAutofit/>
          </a:bodyPr>
          <a:lstStyle>
            <a:lvl1pPr algn="ctr" defTabSz="936163" eaLnBrk="1" latinLnBrk="0" hangingPunct="1">
              <a:buNone/>
              <a:defRPr sz="3200" b="1">
                <a:latin typeface="Arial" panose="020B0604020202020204" pitchFamily="34" charset="0"/>
                <a:ea typeface="+mj-ea"/>
                <a:cs typeface="Arial" panose="020B0604020202020204" pitchFamily="34" charset="0"/>
              </a:defRPr>
            </a:lvl1pPr>
          </a:lstStyle>
          <a:p>
            <a:r>
              <a:rPr lang="en-US" altLang="ja-JP" dirty="0">
                <a:latin typeface="Times" panose="02020603050405020304" pitchFamily="18" charset="0"/>
                <a:cs typeface="Times" panose="02020603050405020304" pitchFamily="18" charset="0"/>
              </a:rPr>
              <a:t>Inter-University Research Institutes</a:t>
            </a:r>
            <a:endParaRPr lang="ja-JP" altLang="en-US" dirty="0">
              <a:latin typeface="Times" panose="02020603050405020304" pitchFamily="18" charset="0"/>
              <a:cs typeface="Times" panose="02020603050405020304" pitchFamily="18" charset="0"/>
            </a:endParaRPr>
          </a:p>
        </p:txBody>
      </p:sp>
      <p:sp>
        <p:nvSpPr>
          <p:cNvPr id="15" name="正方形/長方形 14"/>
          <p:cNvSpPr/>
          <p:nvPr/>
        </p:nvSpPr>
        <p:spPr>
          <a:xfrm>
            <a:off x="1314053" y="774452"/>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4" rIns="91369" bIns="45684" rtlCol="0" anchor="ctr"/>
          <a:lstStyle/>
          <a:p>
            <a:pPr algn="ctr"/>
            <a:endParaRPr kumimoji="1" lang="ja-JP" altLang="en-US" dirty="0"/>
          </a:p>
        </p:txBody>
      </p:sp>
      <p:sp>
        <p:nvSpPr>
          <p:cNvPr id="2" name="角丸四角形 1"/>
          <p:cNvSpPr/>
          <p:nvPr/>
        </p:nvSpPr>
        <p:spPr>
          <a:xfrm>
            <a:off x="737991" y="1206502"/>
            <a:ext cx="2088232" cy="4824536"/>
          </a:xfrm>
          <a:prstGeom prst="roundRect">
            <a:avLst/>
          </a:prstGeom>
          <a:solidFill>
            <a:schemeClr val="bg1">
              <a:lumMod val="8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5" name="テキスト ボックス 4"/>
          <p:cNvSpPr txBox="1"/>
          <p:nvPr/>
        </p:nvSpPr>
        <p:spPr>
          <a:xfrm>
            <a:off x="918009" y="1710556"/>
            <a:ext cx="1728192" cy="311910"/>
          </a:xfrm>
          <a:prstGeom prst="rect">
            <a:avLst/>
          </a:prstGeom>
          <a:noFill/>
        </p:spPr>
        <p:txBody>
          <a:bodyPr wrap="square" lIns="91424" tIns="45712" rIns="91424" bIns="45712" rtlCol="0">
            <a:spAutoFit/>
          </a:bodyPr>
          <a:lstStyle/>
          <a:p>
            <a:pPr algn="l"/>
            <a:r>
              <a:rPr lang="en-US" altLang="ja-JP" sz="1400" dirty="0">
                <a:ea typeface="HG教科書体" pitchFamily="17" charset="-128"/>
                <a:cs typeface="Times New Roman" pitchFamily="18" charset="0"/>
              </a:rPr>
              <a:t>Universities/College</a:t>
            </a:r>
            <a:endParaRPr lang="ja-JP" altLang="en-US" sz="1400" dirty="0">
              <a:ea typeface="HG教科書体" pitchFamily="17" charset="-128"/>
              <a:cs typeface="Times New Roman" pitchFamily="18" charset="0"/>
            </a:endParaRPr>
          </a:p>
        </p:txBody>
      </p:sp>
      <p:sp>
        <p:nvSpPr>
          <p:cNvPr id="35" name="角丸四角形 34"/>
          <p:cNvSpPr/>
          <p:nvPr/>
        </p:nvSpPr>
        <p:spPr>
          <a:xfrm>
            <a:off x="1026021" y="2142604"/>
            <a:ext cx="1375804" cy="1368152"/>
          </a:xfrm>
          <a:prstGeom prst="roundRect">
            <a:avLst/>
          </a:prstGeom>
          <a:solidFill>
            <a:srgbClr val="CDACE6"/>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36" name="角丸四角形 35"/>
          <p:cNvSpPr/>
          <p:nvPr/>
        </p:nvSpPr>
        <p:spPr>
          <a:xfrm>
            <a:off x="1031329" y="3762784"/>
            <a:ext cx="1375804" cy="1980220"/>
          </a:xfrm>
          <a:prstGeom prst="roundRect">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6" name="テキスト ボックス 5"/>
          <p:cNvSpPr txBox="1"/>
          <p:nvPr/>
        </p:nvSpPr>
        <p:spPr>
          <a:xfrm>
            <a:off x="1170037" y="2430638"/>
            <a:ext cx="1152128" cy="738648"/>
          </a:xfrm>
          <a:prstGeom prst="rect">
            <a:avLst/>
          </a:prstGeom>
          <a:noFill/>
        </p:spPr>
        <p:txBody>
          <a:bodyPr wrap="square" lIns="91424" tIns="45712" rIns="91424" bIns="45712" rtlCol="0">
            <a:spAutoFit/>
          </a:bodyPr>
          <a:lstStyle/>
          <a:p>
            <a:pPr algn="ctr"/>
            <a:r>
              <a:rPr lang="en-US" altLang="ja-JP" sz="1400" dirty="0"/>
              <a:t>National</a:t>
            </a:r>
          </a:p>
          <a:p>
            <a:pPr algn="ctr"/>
            <a:r>
              <a:rPr lang="en-US" altLang="ja-JP" sz="1400" dirty="0"/>
              <a:t>Universities</a:t>
            </a:r>
          </a:p>
          <a:p>
            <a:pPr algn="ctr"/>
            <a:r>
              <a:rPr lang="en-US" altLang="ja-JP" sz="1400" dirty="0"/>
              <a:t>86</a:t>
            </a:r>
            <a:endParaRPr lang="ja-JP" altLang="en-US" sz="1400" dirty="0"/>
          </a:p>
        </p:txBody>
      </p:sp>
      <p:sp>
        <p:nvSpPr>
          <p:cNvPr id="37" name="テキスト ボックス 36"/>
          <p:cNvSpPr txBox="1"/>
          <p:nvPr/>
        </p:nvSpPr>
        <p:spPr>
          <a:xfrm>
            <a:off x="1170037" y="4014812"/>
            <a:ext cx="1152128" cy="1815866"/>
          </a:xfrm>
          <a:prstGeom prst="rect">
            <a:avLst/>
          </a:prstGeom>
          <a:noFill/>
        </p:spPr>
        <p:txBody>
          <a:bodyPr wrap="square" lIns="91424" tIns="45712" rIns="91424" bIns="45712" rtlCol="0">
            <a:spAutoFit/>
          </a:bodyPr>
          <a:lstStyle/>
          <a:p>
            <a:pPr algn="ctr"/>
            <a:r>
              <a:rPr lang="en-US" altLang="ja-JP" sz="1400" dirty="0"/>
              <a:t>Private</a:t>
            </a:r>
          </a:p>
          <a:p>
            <a:pPr algn="ctr"/>
            <a:r>
              <a:rPr lang="en-US" altLang="ja-JP" sz="1400" dirty="0"/>
              <a:t>Universities</a:t>
            </a:r>
          </a:p>
          <a:p>
            <a:pPr algn="ctr"/>
            <a:r>
              <a:rPr lang="en-US" altLang="ja-JP" sz="1400" dirty="0"/>
              <a:t>597</a:t>
            </a:r>
          </a:p>
          <a:p>
            <a:pPr algn="ctr"/>
            <a:endParaRPr lang="en-US" altLang="ja-JP" sz="1400" dirty="0"/>
          </a:p>
          <a:p>
            <a:pPr algn="ctr"/>
            <a:r>
              <a:rPr lang="en-US" altLang="ja-JP" sz="1400" dirty="0"/>
              <a:t>Junior College</a:t>
            </a:r>
          </a:p>
          <a:p>
            <a:pPr algn="ctr"/>
            <a:r>
              <a:rPr lang="en-US" altLang="ja-JP" sz="1400"/>
              <a:t>453</a:t>
            </a:r>
            <a:endParaRPr lang="en-US" altLang="ja-JP" sz="1400" dirty="0"/>
          </a:p>
          <a:p>
            <a:pPr algn="ctr"/>
            <a:endParaRPr lang="ja-JP" altLang="en-US" sz="1400" dirty="0"/>
          </a:p>
        </p:txBody>
      </p:sp>
      <p:sp>
        <p:nvSpPr>
          <p:cNvPr id="7" name="左右矢印 6"/>
          <p:cNvSpPr/>
          <p:nvPr/>
        </p:nvSpPr>
        <p:spPr>
          <a:xfrm>
            <a:off x="3042245" y="3096713"/>
            <a:ext cx="864096" cy="576064"/>
          </a:xfrm>
          <a:prstGeom prst="leftRightArrow">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38" name="角丸四角形 37"/>
          <p:cNvSpPr/>
          <p:nvPr/>
        </p:nvSpPr>
        <p:spPr>
          <a:xfrm>
            <a:off x="4122365" y="1206502"/>
            <a:ext cx="4896544" cy="4797697"/>
          </a:xfrm>
          <a:prstGeom prst="roundRect">
            <a:avLst/>
          </a:prstGeom>
          <a:solidFill>
            <a:schemeClr val="bg1">
              <a:lumMod val="8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39" name="テキスト ボックス 38"/>
          <p:cNvSpPr txBox="1"/>
          <p:nvPr/>
        </p:nvSpPr>
        <p:spPr>
          <a:xfrm>
            <a:off x="4554414" y="1474787"/>
            <a:ext cx="4118848" cy="311910"/>
          </a:xfrm>
          <a:prstGeom prst="rect">
            <a:avLst/>
          </a:prstGeom>
          <a:noFill/>
        </p:spPr>
        <p:txBody>
          <a:bodyPr wrap="square" lIns="91424" tIns="45712" rIns="91424" bIns="45712" rtlCol="0">
            <a:spAutoFit/>
          </a:bodyPr>
          <a:lstStyle/>
          <a:p>
            <a:pPr algn="ctr"/>
            <a:r>
              <a:rPr lang="en-US" altLang="ja-JP" sz="1400" dirty="0">
                <a:ea typeface="HG教科書体" pitchFamily="17" charset="-128"/>
                <a:cs typeface="Times New Roman" pitchFamily="18" charset="0"/>
              </a:rPr>
              <a:t>Inter-University Research Institutes</a:t>
            </a:r>
            <a:endParaRPr lang="ja-JP" altLang="en-US" sz="1400" dirty="0">
              <a:ea typeface="HG教科書体" pitchFamily="17" charset="-128"/>
              <a:cs typeface="Times New Roman" pitchFamily="18" charset="0"/>
            </a:endParaRPr>
          </a:p>
        </p:txBody>
      </p:sp>
      <p:grpSp>
        <p:nvGrpSpPr>
          <p:cNvPr id="10" name="グループ化 9"/>
          <p:cNvGrpSpPr/>
          <p:nvPr/>
        </p:nvGrpSpPr>
        <p:grpSpPr>
          <a:xfrm>
            <a:off x="4387910" y="2464145"/>
            <a:ext cx="4262865" cy="361702"/>
            <a:chOff x="4410397" y="2142604"/>
            <a:chExt cx="4262865" cy="361702"/>
          </a:xfrm>
        </p:grpSpPr>
        <p:sp>
          <p:nvSpPr>
            <p:cNvPr id="41" name="角丸四角形 40"/>
            <p:cNvSpPr/>
            <p:nvPr/>
          </p:nvSpPr>
          <p:spPr>
            <a:xfrm>
              <a:off x="4410397" y="2142604"/>
              <a:ext cx="4262865" cy="361702"/>
            </a:xfrm>
            <a:prstGeom prst="roundRect">
              <a:avLst/>
            </a:prstGeom>
            <a:solidFill>
              <a:srgbClr val="C3C6F9"/>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482406" y="2142604"/>
              <a:ext cx="3816424" cy="315115"/>
            </a:xfrm>
            <a:prstGeom prst="rect">
              <a:avLst/>
            </a:prstGeom>
            <a:noFill/>
          </p:spPr>
          <p:txBody>
            <a:bodyPr wrap="square" rtlCol="0">
              <a:spAutoFit/>
            </a:bodyPr>
            <a:lstStyle/>
            <a:p>
              <a:pPr algn="l"/>
              <a:r>
                <a:rPr lang="en-US" altLang="ja-JP" sz="1400" dirty="0">
                  <a:cs typeface="Times New Roman" pitchFamily="18" charset="0"/>
                </a:rPr>
                <a:t>National Institutes of Natural Sciences</a:t>
              </a:r>
              <a:endParaRPr lang="ja-JP" altLang="en-US" sz="1400" dirty="0">
                <a:cs typeface="Times New Roman" pitchFamily="18" charset="0"/>
              </a:endParaRPr>
            </a:p>
          </p:txBody>
        </p:sp>
      </p:grpSp>
      <p:grpSp>
        <p:nvGrpSpPr>
          <p:cNvPr id="46" name="グループ化 45"/>
          <p:cNvGrpSpPr/>
          <p:nvPr/>
        </p:nvGrpSpPr>
        <p:grpSpPr>
          <a:xfrm>
            <a:off x="4388780" y="2977904"/>
            <a:ext cx="4262865" cy="361702"/>
            <a:chOff x="4410397" y="2142604"/>
            <a:chExt cx="4262865" cy="361702"/>
          </a:xfrm>
        </p:grpSpPr>
        <p:sp>
          <p:nvSpPr>
            <p:cNvPr id="47" name="角丸四角形 46"/>
            <p:cNvSpPr/>
            <p:nvPr/>
          </p:nvSpPr>
          <p:spPr>
            <a:xfrm>
              <a:off x="4410397" y="2142604"/>
              <a:ext cx="4262865" cy="361702"/>
            </a:xfrm>
            <a:prstGeom prst="roundRect">
              <a:avLst/>
            </a:prstGeom>
            <a:solidFill>
              <a:srgbClr val="C3C6F9"/>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p:cNvSpPr txBox="1"/>
            <p:nvPr/>
          </p:nvSpPr>
          <p:spPr>
            <a:xfrm>
              <a:off x="4482406" y="2142604"/>
              <a:ext cx="3816424" cy="315115"/>
            </a:xfrm>
            <a:prstGeom prst="rect">
              <a:avLst/>
            </a:prstGeom>
            <a:noFill/>
          </p:spPr>
          <p:txBody>
            <a:bodyPr wrap="square" rtlCol="0">
              <a:spAutoFit/>
            </a:bodyPr>
            <a:lstStyle/>
            <a:p>
              <a:pPr algn="l"/>
              <a:r>
                <a:rPr lang="en-US" altLang="ja-JP" sz="1400" dirty="0">
                  <a:cs typeface="Times New Roman" pitchFamily="18" charset="0"/>
                </a:rPr>
                <a:t>High-Energy Accelerator Research Organization</a:t>
              </a:r>
              <a:endParaRPr lang="ja-JP" altLang="en-US" sz="1400" dirty="0">
                <a:cs typeface="Times New Roman" pitchFamily="18" charset="0"/>
              </a:endParaRPr>
            </a:p>
          </p:txBody>
        </p:sp>
      </p:grpSp>
      <p:grpSp>
        <p:nvGrpSpPr>
          <p:cNvPr id="49" name="グループ化 48"/>
          <p:cNvGrpSpPr/>
          <p:nvPr/>
        </p:nvGrpSpPr>
        <p:grpSpPr>
          <a:xfrm>
            <a:off x="4387909" y="1968729"/>
            <a:ext cx="4262865" cy="361702"/>
            <a:chOff x="4410397" y="2142604"/>
            <a:chExt cx="4262865" cy="361702"/>
          </a:xfrm>
        </p:grpSpPr>
        <p:sp>
          <p:nvSpPr>
            <p:cNvPr id="50" name="角丸四角形 49"/>
            <p:cNvSpPr/>
            <p:nvPr/>
          </p:nvSpPr>
          <p:spPr>
            <a:xfrm>
              <a:off x="4410397" y="2142604"/>
              <a:ext cx="4262865" cy="361702"/>
            </a:xfrm>
            <a:prstGeom prst="roundRect">
              <a:avLst/>
            </a:prstGeom>
            <a:solidFill>
              <a:srgbClr val="C3C6F9"/>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50"/>
            <p:cNvSpPr txBox="1"/>
            <p:nvPr/>
          </p:nvSpPr>
          <p:spPr>
            <a:xfrm>
              <a:off x="4482406" y="2142604"/>
              <a:ext cx="3816424" cy="315115"/>
            </a:xfrm>
            <a:prstGeom prst="rect">
              <a:avLst/>
            </a:prstGeom>
            <a:noFill/>
          </p:spPr>
          <p:txBody>
            <a:bodyPr wrap="square" rtlCol="0">
              <a:spAutoFit/>
            </a:bodyPr>
            <a:lstStyle/>
            <a:p>
              <a:pPr algn="l"/>
              <a:r>
                <a:rPr lang="en-US" altLang="ja-JP" sz="1400" dirty="0">
                  <a:cs typeface="Times New Roman" pitchFamily="18" charset="0"/>
                </a:rPr>
                <a:t>National Institutes for Humanities</a:t>
              </a:r>
              <a:endParaRPr lang="ja-JP" altLang="en-US" sz="1400" dirty="0">
                <a:cs typeface="Times New Roman" pitchFamily="18" charset="0"/>
              </a:endParaRPr>
            </a:p>
          </p:txBody>
        </p:sp>
      </p:grpSp>
      <p:grpSp>
        <p:nvGrpSpPr>
          <p:cNvPr id="12" name="グループ化 11"/>
          <p:cNvGrpSpPr/>
          <p:nvPr/>
        </p:nvGrpSpPr>
        <p:grpSpPr>
          <a:xfrm>
            <a:off x="4410398" y="3510756"/>
            <a:ext cx="4392489" cy="361702"/>
            <a:chOff x="4410396" y="3731232"/>
            <a:chExt cx="4392489" cy="361702"/>
          </a:xfrm>
        </p:grpSpPr>
        <p:sp>
          <p:nvSpPr>
            <p:cNvPr id="56" name="角丸四角形 55"/>
            <p:cNvSpPr/>
            <p:nvPr/>
          </p:nvSpPr>
          <p:spPr>
            <a:xfrm>
              <a:off x="4410396" y="3731232"/>
              <a:ext cx="4262865" cy="361702"/>
            </a:xfrm>
            <a:prstGeom prst="roundRect">
              <a:avLst/>
            </a:prstGeom>
            <a:solidFill>
              <a:srgbClr val="999DF5"/>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56"/>
            <p:cNvSpPr txBox="1"/>
            <p:nvPr/>
          </p:nvSpPr>
          <p:spPr>
            <a:xfrm>
              <a:off x="4482405" y="3731232"/>
              <a:ext cx="4320480" cy="315115"/>
            </a:xfrm>
            <a:prstGeom prst="rect">
              <a:avLst/>
            </a:prstGeom>
            <a:noFill/>
          </p:spPr>
          <p:txBody>
            <a:bodyPr wrap="square" rtlCol="0">
              <a:spAutoFit/>
            </a:bodyPr>
            <a:lstStyle/>
            <a:p>
              <a:pPr algn="l"/>
              <a:r>
                <a:rPr lang="en-US" altLang="ja-JP" sz="1400" b="1" dirty="0">
                  <a:cs typeface="Times New Roman" pitchFamily="18" charset="0"/>
                </a:rPr>
                <a:t>Research Organization of Information and Systems</a:t>
              </a:r>
              <a:endParaRPr lang="ja-JP" altLang="en-US" sz="1400" b="1" dirty="0">
                <a:cs typeface="Times New Roman" pitchFamily="18" charset="0"/>
              </a:endParaRPr>
            </a:p>
          </p:txBody>
        </p:sp>
      </p:grpSp>
      <p:grpSp>
        <p:nvGrpSpPr>
          <p:cNvPr id="11" name="グループ化 10"/>
          <p:cNvGrpSpPr/>
          <p:nvPr/>
        </p:nvGrpSpPr>
        <p:grpSpPr>
          <a:xfrm>
            <a:off x="5274116" y="4879470"/>
            <a:ext cx="3528770" cy="369139"/>
            <a:chOff x="5274116" y="4302844"/>
            <a:chExt cx="3528770" cy="369139"/>
          </a:xfrm>
        </p:grpSpPr>
        <p:sp>
          <p:nvSpPr>
            <p:cNvPr id="59" name="角丸四角形 58"/>
            <p:cNvSpPr/>
            <p:nvPr/>
          </p:nvSpPr>
          <p:spPr>
            <a:xfrm>
              <a:off x="5274116" y="4302844"/>
              <a:ext cx="3528770" cy="361702"/>
            </a:xfrm>
            <a:prstGeom prst="roundRect">
              <a:avLst/>
            </a:prstGeom>
            <a:solidFill>
              <a:srgbClr val="29D791"/>
            </a:solidFill>
            <a:ln w="28575">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p:cNvSpPr txBox="1"/>
            <p:nvPr/>
          </p:nvSpPr>
          <p:spPr>
            <a:xfrm>
              <a:off x="5408171" y="4356868"/>
              <a:ext cx="3159209" cy="315115"/>
            </a:xfrm>
            <a:prstGeom prst="rect">
              <a:avLst/>
            </a:prstGeom>
            <a:noFill/>
          </p:spPr>
          <p:txBody>
            <a:bodyPr wrap="square" rtlCol="0">
              <a:spAutoFit/>
            </a:bodyPr>
            <a:lstStyle/>
            <a:p>
              <a:pPr algn="l"/>
              <a:r>
                <a:rPr lang="en-US" altLang="ja-JP" sz="1400" b="1" dirty="0">
                  <a:cs typeface="Times New Roman" pitchFamily="18" charset="0"/>
                </a:rPr>
                <a:t>Institute of Statistical Mathematics</a:t>
              </a:r>
              <a:endParaRPr lang="ja-JP" altLang="en-US" sz="1400" b="1" dirty="0">
                <a:cs typeface="Times New Roman" pitchFamily="18" charset="0"/>
              </a:endParaRPr>
            </a:p>
          </p:txBody>
        </p:sp>
      </p:grpSp>
      <p:sp>
        <p:nvSpPr>
          <p:cNvPr id="63" name="角丸四角形 62"/>
          <p:cNvSpPr/>
          <p:nvPr/>
        </p:nvSpPr>
        <p:spPr>
          <a:xfrm>
            <a:off x="5274495" y="4446862"/>
            <a:ext cx="3528770" cy="361702"/>
          </a:xfrm>
          <a:prstGeom prst="roundRect">
            <a:avLst/>
          </a:prstGeom>
          <a:solidFill>
            <a:srgbClr val="8BE9C3"/>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dirty="0"/>
          </a:p>
        </p:txBody>
      </p:sp>
      <p:sp>
        <p:nvSpPr>
          <p:cNvPr id="64" name="テキスト ボックス 63"/>
          <p:cNvSpPr txBox="1"/>
          <p:nvPr/>
        </p:nvSpPr>
        <p:spPr>
          <a:xfrm>
            <a:off x="5414320" y="4463300"/>
            <a:ext cx="3159209" cy="311910"/>
          </a:xfrm>
          <a:prstGeom prst="rect">
            <a:avLst/>
          </a:prstGeom>
          <a:noFill/>
        </p:spPr>
        <p:txBody>
          <a:bodyPr wrap="square" lIns="91424" tIns="45712" rIns="91424" bIns="45712" rtlCol="0">
            <a:spAutoFit/>
          </a:bodyPr>
          <a:lstStyle/>
          <a:p>
            <a:pPr algn="l"/>
            <a:r>
              <a:rPr lang="en-US" altLang="ja-JP" sz="1400" dirty="0">
                <a:cs typeface="Times New Roman" pitchFamily="18" charset="0"/>
              </a:rPr>
              <a:t>National Institute of  </a:t>
            </a:r>
            <a:r>
              <a:rPr lang="en-US" altLang="ja-JP" sz="1400" b="1" dirty="0">
                <a:cs typeface="Times New Roman" pitchFamily="18" charset="0"/>
              </a:rPr>
              <a:t>Informatics</a:t>
            </a:r>
            <a:endParaRPr lang="ja-JP" altLang="en-US" sz="1400" b="1" dirty="0">
              <a:cs typeface="Times New Roman" pitchFamily="18" charset="0"/>
            </a:endParaRPr>
          </a:p>
        </p:txBody>
      </p:sp>
      <p:grpSp>
        <p:nvGrpSpPr>
          <p:cNvPr id="65" name="グループ化 64"/>
          <p:cNvGrpSpPr/>
          <p:nvPr/>
        </p:nvGrpSpPr>
        <p:grpSpPr>
          <a:xfrm>
            <a:off x="5276116" y="5298403"/>
            <a:ext cx="3528770" cy="361702"/>
            <a:chOff x="5274116" y="4302844"/>
            <a:chExt cx="3528770" cy="361702"/>
          </a:xfrm>
          <a:solidFill>
            <a:srgbClr val="8BE9C3"/>
          </a:solidFill>
        </p:grpSpPr>
        <p:sp>
          <p:nvSpPr>
            <p:cNvPr id="66" name="角丸四角形 65"/>
            <p:cNvSpPr/>
            <p:nvPr/>
          </p:nvSpPr>
          <p:spPr>
            <a:xfrm>
              <a:off x="5274116" y="4302844"/>
              <a:ext cx="3528770" cy="361702"/>
            </a:xfrm>
            <a:prstGeom prst="roundRect">
              <a:avLst/>
            </a:prstGeom>
            <a:gr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テキスト ボックス 66"/>
            <p:cNvSpPr txBox="1"/>
            <p:nvPr/>
          </p:nvSpPr>
          <p:spPr>
            <a:xfrm>
              <a:off x="5425464" y="4316519"/>
              <a:ext cx="3159209" cy="315115"/>
            </a:xfrm>
            <a:prstGeom prst="rect">
              <a:avLst/>
            </a:prstGeom>
            <a:grpFill/>
          </p:spPr>
          <p:txBody>
            <a:bodyPr wrap="square" rtlCol="0">
              <a:spAutoFit/>
            </a:bodyPr>
            <a:lstStyle/>
            <a:p>
              <a:pPr algn="l"/>
              <a:r>
                <a:rPr lang="en-US" altLang="ja-JP" sz="1400" dirty="0">
                  <a:cs typeface="Times New Roman" pitchFamily="18" charset="0"/>
                </a:rPr>
                <a:t>National Institute of  </a:t>
              </a:r>
              <a:r>
                <a:rPr lang="en-US" altLang="ja-JP" sz="1400" b="1" dirty="0">
                  <a:cs typeface="Times New Roman" pitchFamily="18" charset="0"/>
                </a:rPr>
                <a:t>Genetics</a:t>
              </a:r>
              <a:endParaRPr lang="ja-JP" altLang="en-US" sz="1400" b="1" dirty="0">
                <a:cs typeface="Times New Roman" pitchFamily="18" charset="0"/>
              </a:endParaRPr>
            </a:p>
          </p:txBody>
        </p:sp>
      </p:grpSp>
      <p:grpSp>
        <p:nvGrpSpPr>
          <p:cNvPr id="69" name="グループ化 68"/>
          <p:cNvGrpSpPr/>
          <p:nvPr/>
        </p:nvGrpSpPr>
        <p:grpSpPr>
          <a:xfrm>
            <a:off x="5274116" y="3954981"/>
            <a:ext cx="3528770" cy="361702"/>
            <a:chOff x="5274116" y="4302844"/>
            <a:chExt cx="3528770" cy="361702"/>
          </a:xfrm>
          <a:solidFill>
            <a:srgbClr val="8BE9C3"/>
          </a:solidFill>
        </p:grpSpPr>
        <p:sp>
          <p:nvSpPr>
            <p:cNvPr id="70" name="角丸四角形 69"/>
            <p:cNvSpPr/>
            <p:nvPr/>
          </p:nvSpPr>
          <p:spPr>
            <a:xfrm>
              <a:off x="5274116" y="4302844"/>
              <a:ext cx="3528770" cy="361702"/>
            </a:xfrm>
            <a:prstGeom prst="roundRect">
              <a:avLst/>
            </a:prstGeom>
            <a:gr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テキスト ボックス 70"/>
            <p:cNvSpPr txBox="1"/>
            <p:nvPr/>
          </p:nvSpPr>
          <p:spPr>
            <a:xfrm>
              <a:off x="5406139" y="4338012"/>
              <a:ext cx="3159209" cy="315115"/>
            </a:xfrm>
            <a:prstGeom prst="rect">
              <a:avLst/>
            </a:prstGeom>
            <a:grpFill/>
          </p:spPr>
          <p:txBody>
            <a:bodyPr wrap="square" rtlCol="0">
              <a:spAutoFit/>
            </a:bodyPr>
            <a:lstStyle/>
            <a:p>
              <a:pPr algn="l"/>
              <a:r>
                <a:rPr lang="en-US" altLang="ja-JP" sz="1400" dirty="0">
                  <a:cs typeface="Times New Roman" pitchFamily="18" charset="0"/>
                </a:rPr>
                <a:t>National Institute of  </a:t>
              </a:r>
              <a:r>
                <a:rPr lang="en-US" altLang="ja-JP" sz="1400" b="1" dirty="0">
                  <a:cs typeface="Times New Roman" pitchFamily="18" charset="0"/>
                </a:rPr>
                <a:t>Polar Research</a:t>
              </a:r>
              <a:endParaRPr lang="ja-JP" altLang="en-US" sz="1400" b="1" dirty="0">
                <a:cs typeface="Times New Roman" pitchFamily="18" charset="0"/>
              </a:endParaRPr>
            </a:p>
          </p:txBody>
        </p:sp>
      </p:grpSp>
      <p:cxnSp>
        <p:nvCxnSpPr>
          <p:cNvPr id="30720" name="直線コネクタ 30719"/>
          <p:cNvCxnSpPr/>
          <p:nvPr/>
        </p:nvCxnSpPr>
        <p:spPr>
          <a:xfrm>
            <a:off x="4842445" y="3872460"/>
            <a:ext cx="0" cy="161934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723" name="直線コネクタ 30722"/>
          <p:cNvCxnSpPr/>
          <p:nvPr/>
        </p:nvCxnSpPr>
        <p:spPr>
          <a:xfrm>
            <a:off x="4842445" y="4126820"/>
            <a:ext cx="4316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4842447" y="4618012"/>
            <a:ext cx="4316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4842447" y="5053483"/>
            <a:ext cx="4316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842824" y="5486374"/>
            <a:ext cx="43167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1326" y="6578405"/>
            <a:ext cx="5232790" cy="369332"/>
          </a:xfrm>
          <a:prstGeom prst="rect">
            <a:avLst/>
          </a:prstGeom>
          <a:noFill/>
        </p:spPr>
        <p:txBody>
          <a:bodyPr wrap="square" rtlCol="0">
            <a:spAutoFit/>
          </a:bodyPr>
          <a:lstStyle/>
          <a:p>
            <a:pPr algn="l"/>
            <a:r>
              <a:rPr kumimoji="1" lang="en-US" altLang="ja-JP" sz="900" dirty="0"/>
              <a:t>Refer</a:t>
            </a:r>
            <a:r>
              <a:rPr kumimoji="1" lang="ja-JP" altLang="en-US" sz="900" dirty="0"/>
              <a:t> </a:t>
            </a:r>
            <a:r>
              <a:rPr kumimoji="1" lang="en-US" altLang="ja-JP" sz="900" dirty="0"/>
              <a:t>form</a:t>
            </a:r>
            <a:r>
              <a:rPr kumimoji="1" lang="ja-JP" altLang="en-US" sz="900" dirty="0"/>
              <a:t> </a:t>
            </a:r>
            <a:r>
              <a:rPr kumimoji="1" lang="en-US" altLang="ja-JP" sz="900" dirty="0"/>
              <a:t>HP</a:t>
            </a:r>
            <a:r>
              <a:rPr kumimoji="1" lang="ja-JP" altLang="en-US" sz="900" dirty="0"/>
              <a:t> </a:t>
            </a:r>
            <a:r>
              <a:rPr kumimoji="1" lang="en-US" altLang="ja-JP" sz="900" dirty="0"/>
              <a:t>of</a:t>
            </a:r>
            <a:r>
              <a:rPr kumimoji="1" lang="ja-JP" altLang="en-US" sz="900" dirty="0"/>
              <a:t> </a:t>
            </a:r>
            <a:r>
              <a:rPr kumimoji="1" lang="en-US" altLang="ja-JP" sz="900" dirty="0"/>
              <a:t>MEXT of </a:t>
            </a:r>
            <a:r>
              <a:rPr lang="en-US" altLang="ja-JP" sz="900" dirty="0"/>
              <a:t>Japan.(</a:t>
            </a:r>
            <a:r>
              <a:rPr lang="en-US" altLang="ja-JP" sz="900" dirty="0">
                <a:hlinkClick r:id="rId3"/>
              </a:rPr>
              <a:t>http://www.mext.go.jp/a_menu/koutou/shiritsu/</a:t>
            </a:r>
            <a:r>
              <a:rPr lang="en-US" altLang="ja-JP" sz="900" dirty="0"/>
              <a:t>   )</a:t>
            </a:r>
          </a:p>
          <a:p>
            <a:pPr algn="l"/>
            <a:r>
              <a:rPr lang="en-US" altLang="ja-JP" sz="900" dirty="0"/>
              <a:t>May 1</a:t>
            </a:r>
            <a:r>
              <a:rPr lang="en-US" altLang="ja-JP" sz="900" baseline="30000" dirty="0"/>
              <a:t>st</a:t>
            </a:r>
            <a:r>
              <a:rPr lang="en-US" altLang="ja-JP" sz="900" dirty="0"/>
              <a:t>, 2014</a:t>
            </a:r>
            <a:endParaRPr kumimoji="1" lang="ja-JP" altLang="en-US" sz="900" dirty="0"/>
          </a:p>
        </p:txBody>
      </p:sp>
      <p:sp>
        <p:nvSpPr>
          <p:cNvPr id="13" name="スライド番号プレースホルダー 12"/>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592382448"/>
      </p:ext>
    </p:extLst>
  </p:cSld>
  <p:clrMapOvr>
    <a:masterClrMapping/>
  </p:clrMapOvr>
  <p:transition spd="med">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025630" y="50539"/>
            <a:ext cx="8425815" cy="723281"/>
          </a:xfrm>
        </p:spPr>
        <p:txBody>
          <a:bodyPr>
            <a:normAutofit fontScale="90000"/>
          </a:bodyPr>
          <a:lstStyle/>
          <a:p>
            <a:r>
              <a:rPr kumimoji="1" lang="en-US" altLang="ja-JP" b="1" i="1" dirty="0">
                <a:latin typeface="Times" panose="02020603050405020304" pitchFamily="18" charset="0"/>
                <a:cs typeface="Times" panose="02020603050405020304" pitchFamily="18" charset="0"/>
              </a:rPr>
              <a:t>Summer Short Course</a:t>
            </a:r>
            <a:endParaRPr kumimoji="1" lang="ja-JP" altLang="en-US" b="1" i="1" dirty="0">
              <a:latin typeface="Times" panose="02020603050405020304" pitchFamily="18" charset="0"/>
              <a:cs typeface="Times" panose="02020603050405020304" pitchFamily="18" charset="0"/>
            </a:endParaRPr>
          </a:p>
        </p:txBody>
      </p:sp>
      <p:sp>
        <p:nvSpPr>
          <p:cNvPr id="4" name="コンテンツ プレースホルダー 3"/>
          <p:cNvSpPr>
            <a:spLocks noGrp="1"/>
          </p:cNvSpPr>
          <p:nvPr>
            <p:ph sz="half" idx="4294967295"/>
          </p:nvPr>
        </p:nvSpPr>
        <p:spPr>
          <a:xfrm>
            <a:off x="4364100" y="1152374"/>
            <a:ext cx="5087346" cy="5119853"/>
          </a:xfrm>
        </p:spPr>
        <p:txBody>
          <a:bodyPr>
            <a:normAutofit fontScale="92500" lnSpcReduction="10000"/>
          </a:bodyPr>
          <a:lstStyle/>
          <a:p>
            <a:r>
              <a:rPr kumimoji="1" lang="en-US" altLang="ja-JP" dirty="0"/>
              <a:t>Started in 2006.</a:t>
            </a:r>
          </a:p>
          <a:p>
            <a:r>
              <a:rPr kumimoji="1" lang="en-US" altLang="ja-JP" dirty="0"/>
              <a:t>From 2014, we have had consecutive 10 days boot camp on infectious disease modeling every summer.</a:t>
            </a:r>
            <a:endParaRPr lang="en-US" altLang="ja-JP" dirty="0"/>
          </a:p>
          <a:p>
            <a:r>
              <a:rPr lang="en-US" altLang="ja-JP" dirty="0"/>
              <a:t>Currently, all the lectures are given in English. </a:t>
            </a:r>
          </a:p>
          <a:p>
            <a:r>
              <a:rPr lang="en-US" altLang="ja-JP" dirty="0"/>
              <a:t>80 to 90 participants</a:t>
            </a:r>
          </a:p>
          <a:p>
            <a:r>
              <a:rPr lang="en-US" altLang="ja-JP" dirty="0"/>
              <a:t>25 lecturers and tutors including top researchers from overseas.</a:t>
            </a:r>
          </a:p>
        </p:txBody>
      </p:sp>
      <p:pic>
        <p:nvPicPr>
          <p:cNvPr id="5122" name="Picture 2">
            <a:hlinkClick r:id="rId2"/>
          </p:cNvPr>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26323" y="1152373"/>
            <a:ext cx="3618029" cy="512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378848" y="737817"/>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sp>
        <p:nvSpPr>
          <p:cNvPr id="3" name="正方形/長方形 2"/>
          <p:cNvSpPr/>
          <p:nvPr/>
        </p:nvSpPr>
        <p:spPr>
          <a:xfrm>
            <a:off x="471711" y="6367177"/>
            <a:ext cx="6686040" cy="481863"/>
          </a:xfrm>
          <a:prstGeom prst="rect">
            <a:avLst/>
          </a:prstGeom>
        </p:spPr>
        <p:txBody>
          <a:bodyPr wrap="square">
            <a:spAutoFit/>
          </a:bodyPr>
          <a:lstStyle/>
          <a:p>
            <a:r>
              <a:rPr lang="en-US" altLang="ja-JP" sz="1229" dirty="0">
                <a:hlinkClick r:id="rId2"/>
              </a:rPr>
              <a:t>https://sites.google.com/site/modelinfection/home/shortcourse4</a:t>
            </a:r>
            <a:endParaRPr lang="en-US" altLang="ja-JP" sz="1229" dirty="0"/>
          </a:p>
          <a:p>
            <a:r>
              <a:rPr lang="en-US" altLang="ja-JP" sz="1229" dirty="0"/>
              <a:t>※Click the Picture or URL and you can see more detail</a:t>
            </a:r>
            <a:endParaRPr lang="ja-JP" altLang="en-US" sz="1229" dirty="0"/>
          </a:p>
        </p:txBody>
      </p:sp>
      <p:sp>
        <p:nvSpPr>
          <p:cNvPr id="8" name="スライド番号プレースホルダー 7"/>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30</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833850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307195" y="992307"/>
            <a:ext cx="3083137" cy="5309629"/>
          </a:xfrm>
          <a:prstGeom prst="roundRect">
            <a:avLst>
              <a:gd name="adj" fmla="val 710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6148" name="Rectangle 3"/>
          <p:cNvSpPr>
            <a:spLocks noChangeArrowheads="1"/>
          </p:cNvSpPr>
          <p:nvPr/>
        </p:nvSpPr>
        <p:spPr bwMode="auto">
          <a:xfrm>
            <a:off x="738188" y="4806950"/>
            <a:ext cx="1439862" cy="287338"/>
          </a:xfrm>
          <a:prstGeom prst="rect">
            <a:avLst/>
          </a:prstGeom>
          <a:solidFill>
            <a:schemeClr val="bg1"/>
          </a:solidFill>
          <a:ln w="9525">
            <a:noFill/>
            <a:miter lim="800000"/>
            <a:headEnd/>
            <a:tailEnd/>
          </a:ln>
        </p:spPr>
        <p:txBody>
          <a:bodyPr wrap="none" lIns="91377" tIns="45688" rIns="91377" bIns="45688" anchor="ctr"/>
          <a:lstStyle/>
          <a:p>
            <a:endParaRPr lang="ja-JP" altLang="en-US" dirty="0">
              <a:solidFill>
                <a:prstClr val="black"/>
              </a:solidFill>
            </a:endParaRPr>
          </a:p>
        </p:txBody>
      </p:sp>
      <p:sp>
        <p:nvSpPr>
          <p:cNvPr id="1185796" name="AutoShape 4"/>
          <p:cNvSpPr>
            <a:spLocks noChangeArrowheads="1"/>
          </p:cNvSpPr>
          <p:nvPr/>
        </p:nvSpPr>
        <p:spPr bwMode="auto">
          <a:xfrm>
            <a:off x="167301" y="946130"/>
            <a:ext cx="6032267" cy="3808376"/>
          </a:xfrm>
          <a:prstGeom prst="roundRect">
            <a:avLst>
              <a:gd name="adj" fmla="val 4838"/>
            </a:avLst>
          </a:prstGeom>
          <a:solidFill>
            <a:srgbClr val="CED0FA"/>
          </a:solidFill>
          <a:ln w="12700" algn="ctr">
            <a:solidFill>
              <a:schemeClr val="tx1">
                <a:lumMod val="65000"/>
                <a:lumOff val="35000"/>
              </a:schemeClr>
            </a:solidFill>
            <a:round/>
            <a:headEnd/>
            <a:tailEnd/>
          </a:ln>
          <a:effectLst>
            <a:outerShdw blurRad="152400" dist="63500" dir="2700000" algn="ctr" rotWithShape="0">
              <a:srgbClr val="333333"/>
            </a:outerShdw>
          </a:effectLst>
        </p:spPr>
        <p:txBody>
          <a:bodyPr wrap="none" lIns="91377" tIns="45688" rIns="91377" bIns="45688" anchor="ctr"/>
          <a:lstStyle/>
          <a:p>
            <a:pPr>
              <a:defRPr/>
            </a:pPr>
            <a:endParaRPr lang="ja-JP" altLang="en-US" dirty="0">
              <a:solidFill>
                <a:prstClr val="black"/>
              </a:solidFill>
            </a:endParaRPr>
          </a:p>
        </p:txBody>
      </p:sp>
      <p:sp>
        <p:nvSpPr>
          <p:cNvPr id="6151" name="Rectangle 6"/>
          <p:cNvSpPr>
            <a:spLocks noGrp="1" noChangeArrowheads="1"/>
          </p:cNvSpPr>
          <p:nvPr>
            <p:ph type="title" idx="4294967295"/>
          </p:nvPr>
        </p:nvSpPr>
        <p:spPr>
          <a:xfrm>
            <a:off x="1347798" y="147114"/>
            <a:ext cx="8214712" cy="615950"/>
          </a:xfrm>
          <a:prstGeom prst="rect">
            <a:avLst/>
          </a:prstGeom>
          <a:noFill/>
        </p:spPr>
        <p:txBody>
          <a:bodyPr anchor="t">
            <a:noAutofit/>
          </a:bodyPr>
          <a:lstStyle/>
          <a:p>
            <a:pPr algn="l"/>
            <a:r>
              <a:rPr lang="en-US" altLang="ja-JP" sz="3200" b="1" i="1" dirty="0">
                <a:latin typeface="Times" panose="02020603050405020304" pitchFamily="18" charset="0"/>
                <a:ea typeface="HG丸ｺﾞｼｯｸM-PRO" panose="020F0600000000000000" pitchFamily="50" charset="-128"/>
                <a:cs typeface="Times" panose="02020603050405020304" pitchFamily="18" charset="0"/>
              </a:rPr>
              <a:t>Education</a:t>
            </a:r>
            <a:r>
              <a:rPr lang="en-US" altLang="ja-JP" sz="3600" b="1" i="1" dirty="0">
                <a:latin typeface="Times" panose="02020603050405020304" pitchFamily="18" charset="0"/>
                <a:ea typeface="HG丸ｺﾞｼｯｸM-PRO" panose="020F0600000000000000" pitchFamily="50" charset="-128"/>
                <a:cs typeface="Times" panose="02020603050405020304" pitchFamily="18" charset="0"/>
              </a:rPr>
              <a:t> </a:t>
            </a:r>
            <a:r>
              <a:rPr lang="en-US" altLang="ja-JP" sz="2400" b="1" i="1" dirty="0">
                <a:latin typeface="Times" panose="02020603050405020304" pitchFamily="18" charset="0"/>
                <a:ea typeface="HG丸ｺﾞｼｯｸM-PRO" panose="020F0600000000000000" pitchFamily="50" charset="-128"/>
                <a:cs typeface="Times" panose="02020603050405020304" pitchFamily="18" charset="0"/>
              </a:rPr>
              <a:t>(on the cooperation with)</a:t>
            </a:r>
            <a:r>
              <a:rPr lang="en-US" altLang="ja-JP" sz="3600" b="1" i="1" dirty="0">
                <a:latin typeface="Times" panose="02020603050405020304" pitchFamily="18" charset="0"/>
                <a:ea typeface="HG丸ｺﾞｼｯｸM-PRO" panose="020F0600000000000000" pitchFamily="50" charset="-128"/>
                <a:cs typeface="Times" panose="02020603050405020304" pitchFamily="18" charset="0"/>
              </a:rPr>
              <a:t> </a:t>
            </a:r>
            <a:r>
              <a:rPr lang="en-US" altLang="ja-JP" sz="3200" b="1" i="1" dirty="0">
                <a:latin typeface="Times" panose="02020603050405020304" pitchFamily="18" charset="0"/>
                <a:ea typeface="HG丸ｺﾞｼｯｸM-PRO" panose="020F0600000000000000" pitchFamily="50" charset="-128"/>
                <a:cs typeface="Times" panose="02020603050405020304" pitchFamily="18" charset="0"/>
              </a:rPr>
              <a:t>SOKENDAI</a:t>
            </a:r>
            <a:endParaRPr lang="ja-JP" altLang="en-US" sz="3200" b="1" i="1" dirty="0">
              <a:latin typeface="Times" panose="02020603050405020304" pitchFamily="18" charset="0"/>
              <a:ea typeface="HG丸ｺﾞｼｯｸM-PRO" panose="020F0600000000000000" pitchFamily="50" charset="-128"/>
              <a:cs typeface="Times" panose="02020603050405020304" pitchFamily="18" charset="0"/>
            </a:endParaRPr>
          </a:p>
        </p:txBody>
      </p:sp>
      <p:sp>
        <p:nvSpPr>
          <p:cNvPr id="6152" name="Rectangle 9"/>
          <p:cNvSpPr>
            <a:spLocks noChangeArrowheads="1"/>
          </p:cNvSpPr>
          <p:nvPr/>
        </p:nvSpPr>
        <p:spPr bwMode="auto">
          <a:xfrm>
            <a:off x="9354659" y="1818390"/>
            <a:ext cx="186216" cy="595513"/>
          </a:xfrm>
          <a:prstGeom prst="rect">
            <a:avLst/>
          </a:prstGeom>
          <a:noFill/>
          <a:ln w="9525">
            <a:noFill/>
            <a:miter lim="800000"/>
            <a:headEnd/>
            <a:tailEnd/>
          </a:ln>
        </p:spPr>
        <p:txBody>
          <a:bodyPr wrap="none" lIns="91377" tIns="45688" rIns="91377" bIns="45688" anchor="ctr">
            <a:spAutoFit/>
          </a:bodyPr>
          <a:lstStyle/>
          <a:p>
            <a:endParaRPr lang="ja-JP" altLang="en-US" dirty="0">
              <a:solidFill>
                <a:prstClr val="black"/>
              </a:solidFill>
            </a:endParaRPr>
          </a:p>
        </p:txBody>
      </p:sp>
      <p:sp>
        <p:nvSpPr>
          <p:cNvPr id="6153" name="Rectangle 10"/>
          <p:cNvSpPr>
            <a:spLocks noChangeArrowheads="1"/>
          </p:cNvSpPr>
          <p:nvPr/>
        </p:nvSpPr>
        <p:spPr bwMode="auto">
          <a:xfrm>
            <a:off x="9541984" y="1959676"/>
            <a:ext cx="186216" cy="595513"/>
          </a:xfrm>
          <a:prstGeom prst="rect">
            <a:avLst/>
          </a:prstGeom>
          <a:noFill/>
          <a:ln w="9525">
            <a:noFill/>
            <a:miter lim="800000"/>
            <a:headEnd/>
            <a:tailEnd/>
          </a:ln>
        </p:spPr>
        <p:txBody>
          <a:bodyPr wrap="none" lIns="91377" tIns="45688" rIns="91377" bIns="45688" anchor="ctr">
            <a:spAutoFit/>
          </a:bodyPr>
          <a:lstStyle/>
          <a:p>
            <a:endParaRPr lang="ja-JP" altLang="en-US" dirty="0">
              <a:solidFill>
                <a:prstClr val="black"/>
              </a:solidFill>
            </a:endParaRPr>
          </a:p>
        </p:txBody>
      </p:sp>
      <p:sp>
        <p:nvSpPr>
          <p:cNvPr id="6156" name="Text Box 13"/>
          <p:cNvSpPr txBox="1">
            <a:spLocks noChangeArrowheads="1"/>
          </p:cNvSpPr>
          <p:nvPr/>
        </p:nvSpPr>
        <p:spPr bwMode="auto">
          <a:xfrm>
            <a:off x="261135" y="918468"/>
            <a:ext cx="5166329" cy="4065817"/>
          </a:xfrm>
          <a:prstGeom prst="rect">
            <a:avLst/>
          </a:prstGeom>
          <a:noFill/>
          <a:ln w="9525">
            <a:noFill/>
            <a:miter lim="800000"/>
            <a:headEnd/>
            <a:tailEnd/>
          </a:ln>
        </p:spPr>
        <p:txBody>
          <a:bodyPr wrap="square" lIns="94575" tIns="47288" rIns="94575" bIns="47288">
            <a:spAutoFit/>
          </a:bodyPr>
          <a:lstStyle/>
          <a:p>
            <a:pPr marL="271274" indent="-271274" algn="l" defTabSz="945496"/>
            <a:r>
              <a:rPr lang="en-US" altLang="ja-JP" sz="2000" dirty="0">
                <a:solidFill>
                  <a:prstClr val="black"/>
                </a:solidFill>
                <a:ea typeface="HG丸ｺﾞｼｯｸM-PRO" pitchFamily="50" charset="-128"/>
                <a:cs typeface="Times New Roman" pitchFamily="18" charset="0"/>
              </a:rPr>
              <a:t>Graduate University for Advanced Study</a:t>
            </a:r>
          </a:p>
          <a:p>
            <a:pPr marL="271274" indent="-271274" algn="l" defTabSz="945496"/>
            <a:r>
              <a:rPr lang="ja-JP" altLang="en-US" sz="2000" dirty="0">
                <a:solidFill>
                  <a:prstClr val="black"/>
                </a:solidFill>
                <a:ea typeface="HG丸ｺﾞｼｯｸM-PRO" pitchFamily="50" charset="-128"/>
                <a:cs typeface="Times New Roman" pitchFamily="18" charset="0"/>
              </a:rPr>
              <a:t>（</a:t>
            </a:r>
            <a:r>
              <a:rPr lang="en-US" altLang="ja-JP" sz="2000" dirty="0">
                <a:solidFill>
                  <a:prstClr val="black"/>
                </a:solidFill>
                <a:ea typeface="HG丸ｺﾞｼｯｸM-PRO" pitchFamily="50" charset="-128"/>
                <a:cs typeface="Times New Roman" pitchFamily="18" charset="0"/>
              </a:rPr>
              <a:t>SOSENDAI)</a:t>
            </a:r>
          </a:p>
          <a:p>
            <a:pPr marL="271274" indent="-271274" algn="l" defTabSz="945496"/>
            <a:r>
              <a:rPr lang="en-US" altLang="ja-JP" sz="1400" dirty="0">
                <a:solidFill>
                  <a:prstClr val="black"/>
                </a:solidFill>
                <a:ea typeface="HG丸ｺﾞｼｯｸM-PRO" pitchFamily="50" charset="-128"/>
                <a:cs typeface="Times New Roman" pitchFamily="18" charset="0"/>
              </a:rPr>
              <a:t>   </a:t>
            </a:r>
            <a:r>
              <a:rPr lang="ja-JP" altLang="en-US" sz="1400" dirty="0">
                <a:solidFill>
                  <a:prstClr val="black"/>
                </a:solidFill>
                <a:ea typeface="HG丸ｺﾞｼｯｸM-PRO" pitchFamily="50" charset="-128"/>
                <a:cs typeface="Times New Roman" pitchFamily="18" charset="0"/>
              </a:rPr>
              <a:t>・</a:t>
            </a:r>
            <a:r>
              <a:rPr lang="en-US" altLang="ja-JP" sz="1400" dirty="0">
                <a:solidFill>
                  <a:prstClr val="black"/>
                </a:solidFill>
                <a:ea typeface="HG丸ｺﾞｼｯｸM-PRO" pitchFamily="50" charset="-128"/>
                <a:cs typeface="Times New Roman" pitchFamily="18" charset="0"/>
              </a:rPr>
              <a:t>Founded in 1988</a:t>
            </a:r>
            <a:endParaRPr lang="en-US" altLang="ja-JP" sz="1400" dirty="0">
              <a:solidFill>
                <a:prstClr val="black"/>
              </a:solidFill>
              <a:ea typeface="HG正楷書体-PRO" pitchFamily="66" charset="-128"/>
              <a:cs typeface="Times New Roman" pitchFamily="18" charset="0"/>
            </a:endParaRPr>
          </a:p>
          <a:p>
            <a:pPr marL="271274" indent="-271274" algn="l" defTabSz="945496"/>
            <a:r>
              <a:rPr lang="en-US" altLang="ja-JP" sz="1400" dirty="0">
                <a:solidFill>
                  <a:prstClr val="black"/>
                </a:solidFill>
                <a:ea typeface="HG丸ｺﾞｼｯｸM-PRO" pitchFamily="50" charset="-128"/>
                <a:cs typeface="Times New Roman" pitchFamily="18" charset="0"/>
              </a:rPr>
              <a:t>   </a:t>
            </a:r>
            <a:r>
              <a:rPr lang="ja-JP" altLang="en-US" sz="1400" dirty="0">
                <a:solidFill>
                  <a:prstClr val="black"/>
                </a:solidFill>
                <a:ea typeface="HG丸ｺﾞｼｯｸM-PRO" pitchFamily="50" charset="-128"/>
                <a:cs typeface="Times New Roman" pitchFamily="18" charset="0"/>
              </a:rPr>
              <a:t>・</a:t>
            </a:r>
            <a:r>
              <a:rPr lang="en-US" altLang="ja-JP" sz="1400" dirty="0">
                <a:solidFill>
                  <a:prstClr val="black"/>
                </a:solidFill>
                <a:ea typeface="HG丸ｺﾞｼｯｸM-PRO" pitchFamily="50" charset="-128"/>
                <a:cs typeface="Times New Roman" pitchFamily="18" charset="0"/>
              </a:rPr>
              <a:t>First graduate University in Japan</a:t>
            </a:r>
          </a:p>
          <a:p>
            <a:pPr marL="271274" indent="-271274" algn="l" defTabSz="945496"/>
            <a:r>
              <a:rPr lang="en-US" altLang="ja-JP" sz="1400" dirty="0">
                <a:solidFill>
                  <a:prstClr val="black"/>
                </a:solidFill>
                <a:ea typeface="HG丸ｺﾞｼｯｸM-PRO" pitchFamily="50" charset="-128"/>
                <a:cs typeface="Times New Roman" pitchFamily="18" charset="0"/>
              </a:rPr>
              <a:t>   </a:t>
            </a:r>
            <a:r>
              <a:rPr lang="ja-JP" altLang="en-US" sz="1400" dirty="0">
                <a:solidFill>
                  <a:prstClr val="black"/>
                </a:solidFill>
                <a:ea typeface="HG丸ｺﾞｼｯｸM-PRO" pitchFamily="50" charset="-128"/>
                <a:cs typeface="Times New Roman" pitchFamily="18" charset="0"/>
              </a:rPr>
              <a:t>・</a:t>
            </a:r>
            <a:r>
              <a:rPr lang="en-US" altLang="ja-JP" sz="1400" dirty="0">
                <a:solidFill>
                  <a:prstClr val="black"/>
                </a:solidFill>
                <a:ea typeface="HG丸ｺﾞｼｯｸM-PRO" pitchFamily="50" charset="-128"/>
                <a:cs typeface="Times New Roman" pitchFamily="18" charset="0"/>
              </a:rPr>
              <a:t>6 schools 20 departments</a:t>
            </a:r>
            <a:endParaRPr lang="en-US" altLang="ja-JP" sz="1400" dirty="0">
              <a:solidFill>
                <a:prstClr val="black"/>
              </a:solidFill>
              <a:ea typeface="HG正楷書体-PRO" pitchFamily="66" charset="-128"/>
              <a:cs typeface="Times New Roman" pitchFamily="18" charset="0"/>
            </a:endParaRPr>
          </a:p>
          <a:p>
            <a:pPr marL="271274" indent="-271274" algn="l" defTabSz="945496"/>
            <a:r>
              <a:rPr lang="en-US" altLang="ja-JP" sz="1400" dirty="0">
                <a:solidFill>
                  <a:prstClr val="black"/>
                </a:solidFill>
                <a:ea typeface="HG丸ｺﾞｼｯｸM-PRO" pitchFamily="50" charset="-128"/>
                <a:cs typeface="Times New Roman" pitchFamily="18" charset="0"/>
              </a:rPr>
              <a:t>   </a:t>
            </a:r>
            <a:r>
              <a:rPr lang="ja-JP" altLang="en-US" sz="1400" dirty="0">
                <a:solidFill>
                  <a:prstClr val="black"/>
                </a:solidFill>
                <a:ea typeface="HG丸ｺﾞｼｯｸM-PRO" pitchFamily="50" charset="-128"/>
                <a:cs typeface="Times New Roman" pitchFamily="18" charset="0"/>
              </a:rPr>
              <a:t>・</a:t>
            </a:r>
            <a:r>
              <a:rPr lang="en-US" altLang="ja-JP" sz="1400" dirty="0">
                <a:solidFill>
                  <a:prstClr val="black"/>
                </a:solidFill>
                <a:ea typeface="HG丸ｺﾞｼｯｸM-PRO" pitchFamily="50" charset="-128"/>
                <a:cs typeface="Times New Roman" pitchFamily="18" charset="0"/>
              </a:rPr>
              <a:t>17 supporting national research institutes*</a:t>
            </a:r>
          </a:p>
          <a:p>
            <a:pPr marL="271274" indent="-271274" algn="l" defTabSz="945496"/>
            <a:r>
              <a:rPr lang="en-US" altLang="ja-JP" sz="1400" dirty="0">
                <a:solidFill>
                  <a:prstClr val="black"/>
                </a:solidFill>
                <a:ea typeface="HG丸ｺﾞｼｯｸM-PRO" pitchFamily="50" charset="-128"/>
                <a:cs typeface="Times New Roman" pitchFamily="18" charset="0"/>
              </a:rPr>
              <a:t>       </a:t>
            </a:r>
            <a:r>
              <a:rPr lang="en-US" altLang="ja-JP" sz="1200" dirty="0">
                <a:solidFill>
                  <a:prstClr val="black"/>
                </a:solidFill>
                <a:ea typeface="HG丸ｺﾞｼｯｸM-PRO" pitchFamily="50" charset="-128"/>
                <a:cs typeface="Times New Roman" pitchFamily="18" charset="0"/>
              </a:rPr>
              <a:t>*Inter-University Research Institutes</a:t>
            </a:r>
          </a:p>
          <a:p>
            <a:pPr marL="271274" indent="-271274" algn="l" defTabSz="945496"/>
            <a:endParaRPr lang="en-US" altLang="ja-JP" sz="200" dirty="0">
              <a:solidFill>
                <a:prstClr val="black"/>
              </a:solidFill>
              <a:ea typeface="HG丸ｺﾞｼｯｸM-PRO" pitchFamily="50" charset="-128"/>
              <a:cs typeface="Times New Roman" pitchFamily="18" charset="0"/>
            </a:endParaRPr>
          </a:p>
          <a:p>
            <a:pPr marL="271274" indent="-271274" algn="l" defTabSz="945496"/>
            <a:r>
              <a:rPr lang="en-US" altLang="ja-JP" sz="2000" dirty="0">
                <a:solidFill>
                  <a:prstClr val="black"/>
                </a:solidFill>
                <a:ea typeface="HG丸ｺﾞｼｯｸM-PRO" pitchFamily="50" charset="-128"/>
                <a:cs typeface="Times New Roman" pitchFamily="18" charset="0"/>
              </a:rPr>
              <a:t>Department of Statistical Science</a:t>
            </a:r>
          </a:p>
          <a:p>
            <a:pPr marL="271274" indent="-271274" algn="l" defTabSz="945496"/>
            <a:r>
              <a:rPr lang="en-US" altLang="ja-JP" sz="2000" b="1" dirty="0">
                <a:solidFill>
                  <a:prstClr val="black"/>
                </a:solidFill>
                <a:ea typeface="HG丸ｺﾞｼｯｸM-PRO" pitchFamily="50" charset="-128"/>
                <a:cs typeface="Times New Roman" pitchFamily="18" charset="0"/>
              </a:rPr>
              <a:t>  </a:t>
            </a:r>
            <a:r>
              <a:rPr lang="en-US" altLang="ja-JP" sz="1600" b="1" dirty="0">
                <a:solidFill>
                  <a:prstClr val="black"/>
                </a:solidFill>
                <a:ea typeface="HG丸ｺﾞｼｯｸM-PRO" pitchFamily="50" charset="-128"/>
                <a:cs typeface="Times New Roman" pitchFamily="18" charset="0"/>
              </a:rPr>
              <a:t>Sole statistical department in Japan since 1988</a:t>
            </a:r>
          </a:p>
          <a:p>
            <a:pPr marL="271274" indent="-271274" algn="l" defTabSz="945496"/>
            <a:r>
              <a:rPr lang="en-US" altLang="ja-JP" sz="1400" dirty="0">
                <a:solidFill>
                  <a:prstClr val="black"/>
                </a:solidFill>
                <a:ea typeface="HG丸ｺﾞｼｯｸM-PRO" pitchFamily="50" charset="-128"/>
                <a:cs typeface="Times New Roman" pitchFamily="18" charset="0"/>
              </a:rPr>
              <a:t>      Annual capacity	   </a:t>
            </a:r>
            <a:r>
              <a:rPr lang="en-US" altLang="ja-JP" sz="1400" b="1" dirty="0">
                <a:solidFill>
                  <a:prstClr val="black"/>
                </a:solidFill>
                <a:ea typeface="HG丸ｺﾞｼｯｸM-PRO" pitchFamily="50" charset="-128"/>
                <a:cs typeface="Times New Roman" pitchFamily="18" charset="0"/>
              </a:rPr>
              <a:t>  5</a:t>
            </a:r>
            <a:r>
              <a:rPr lang="en-US" altLang="ja-JP" sz="1400" dirty="0">
                <a:solidFill>
                  <a:prstClr val="black"/>
                </a:solidFill>
                <a:ea typeface="HG丸ｺﾞｼｯｸM-PRO" pitchFamily="50" charset="-128"/>
                <a:cs typeface="Times New Roman" pitchFamily="18" charset="0"/>
              </a:rPr>
              <a:t> </a:t>
            </a:r>
            <a:r>
              <a:rPr lang="en-US" altLang="ja-JP" sz="1400" dirty="0">
                <a:solidFill>
                  <a:srgbClr val="FF0000"/>
                </a:solidFill>
                <a:ea typeface="HG丸ｺﾞｼｯｸM-PRO" pitchFamily="50" charset="-128"/>
                <a:cs typeface="Times New Roman" pitchFamily="18" charset="0"/>
              </a:rPr>
              <a:t>*</a:t>
            </a:r>
          </a:p>
          <a:p>
            <a:pPr lvl="5" defTabSz="945496"/>
            <a:r>
              <a:rPr lang="en-US" altLang="ja-JP" sz="1100" dirty="0">
                <a:solidFill>
                  <a:srgbClr val="FF0000"/>
                </a:solidFill>
                <a:ea typeface="HG丸ｺﾞｼｯｸM-PRO" pitchFamily="50" charset="-128"/>
                <a:cs typeface="Times New Roman" pitchFamily="18" charset="0"/>
              </a:rPr>
              <a:t>2 for a five-year Ph. D. course</a:t>
            </a:r>
          </a:p>
          <a:p>
            <a:pPr lvl="5" defTabSz="945496"/>
            <a:r>
              <a:rPr lang="en-US" altLang="ja-JP" sz="1100" dirty="0">
                <a:solidFill>
                  <a:srgbClr val="FF0000"/>
                </a:solidFill>
                <a:ea typeface="HG丸ｺﾞｼｯｸM-PRO" pitchFamily="50" charset="-128"/>
                <a:cs typeface="Times New Roman" pitchFamily="18" charset="0"/>
              </a:rPr>
              <a:t>3 for a three-year Ph.D. course </a:t>
            </a:r>
          </a:p>
          <a:p>
            <a:pPr marL="271274" indent="-271274" algn="l" defTabSz="945496"/>
            <a:r>
              <a:rPr lang="en-US" altLang="ja-JP" sz="1400" dirty="0">
                <a:solidFill>
                  <a:prstClr val="black"/>
                </a:solidFill>
                <a:ea typeface="HG丸ｺﾞｼｯｸM-PRO" pitchFamily="50" charset="-128"/>
                <a:cs typeface="Times New Roman" pitchFamily="18" charset="0"/>
              </a:rPr>
              <a:t>      Enrollment </a:t>
            </a:r>
            <a:r>
              <a:rPr lang="ja-JP" altLang="en-US" sz="1400" dirty="0">
                <a:solidFill>
                  <a:prstClr val="black"/>
                </a:solidFill>
                <a:ea typeface="HG丸ｺﾞｼｯｸM-PRO" pitchFamily="50" charset="-128"/>
                <a:cs typeface="Times New Roman" pitchFamily="18" charset="0"/>
              </a:rPr>
              <a:t>　　　　</a:t>
            </a:r>
            <a:r>
              <a:rPr lang="ja-JP" altLang="en-US" sz="1400" b="1" dirty="0">
                <a:solidFill>
                  <a:prstClr val="black"/>
                </a:solidFill>
                <a:ea typeface="HG丸ｺﾞｼｯｸM-PRO" pitchFamily="50" charset="-128"/>
                <a:cs typeface="Times New Roman" pitchFamily="18" charset="0"/>
              </a:rPr>
              <a:t>     </a:t>
            </a:r>
            <a:r>
              <a:rPr lang="en-US" altLang="ja-JP" sz="1400" b="1" dirty="0">
                <a:solidFill>
                  <a:prstClr val="black"/>
                </a:solidFill>
                <a:ea typeface="HG丸ｺﾞｼｯｸM-PRO" pitchFamily="50" charset="-128"/>
                <a:cs typeface="Times New Roman" pitchFamily="18" charset="0"/>
              </a:rPr>
              <a:t>35</a:t>
            </a:r>
            <a:r>
              <a:rPr lang="en-US" altLang="ja-JP" sz="1400" dirty="0">
                <a:solidFill>
                  <a:srgbClr val="0000FF"/>
                </a:solidFill>
                <a:ea typeface="HG丸ｺﾞｼｯｸM-PRO" pitchFamily="50" charset="-128"/>
                <a:cs typeface="Times New Roman" pitchFamily="18" charset="0"/>
              </a:rPr>
              <a:t>* </a:t>
            </a:r>
            <a:r>
              <a:rPr lang="en-US" altLang="ja-JP" sz="1100" dirty="0">
                <a:solidFill>
                  <a:srgbClr val="0000FF"/>
                </a:solidFill>
                <a:ea typeface="HG丸ｺﾞｼｯｸM-PRO" pitchFamily="50" charset="-128"/>
                <a:cs typeface="Times New Roman" pitchFamily="18" charset="0"/>
              </a:rPr>
              <a:t>as of April 1, 2019</a:t>
            </a:r>
            <a:endParaRPr lang="en-US" altLang="ja-JP" sz="1100" dirty="0">
              <a:solidFill>
                <a:prstClr val="black"/>
              </a:solidFill>
              <a:ea typeface="HG丸ｺﾞｼｯｸM-PRO" pitchFamily="50" charset="-128"/>
              <a:cs typeface="Times New Roman" pitchFamily="18" charset="0"/>
            </a:endParaRPr>
          </a:p>
          <a:p>
            <a:pPr marL="1641812" lvl="3" indent="-271274" algn="l" defTabSz="945496"/>
            <a:r>
              <a:rPr lang="en-US" altLang="ja-JP" sz="1100" dirty="0">
                <a:solidFill>
                  <a:srgbClr val="0000FF"/>
                </a:solidFill>
                <a:ea typeface="HG丸ｺﾞｼｯｸM-PRO" pitchFamily="50" charset="-128"/>
                <a:cs typeface="Times New Roman" pitchFamily="18" charset="0"/>
              </a:rPr>
              <a:t>                          9 in the five-year Ph. D. course</a:t>
            </a:r>
          </a:p>
          <a:p>
            <a:pPr marL="1641812" lvl="3" indent="-271274" algn="l" defTabSz="945496"/>
            <a:r>
              <a:rPr lang="en-US" altLang="ja-JP" sz="1100" dirty="0">
                <a:solidFill>
                  <a:srgbClr val="0000FF"/>
                </a:solidFill>
                <a:ea typeface="HG丸ｺﾞｼｯｸM-PRO" pitchFamily="50" charset="-128"/>
                <a:cs typeface="Times New Roman" pitchFamily="18" charset="0"/>
              </a:rPr>
              <a:t>                         26 in the three-year Ph. D. course</a:t>
            </a:r>
          </a:p>
          <a:p>
            <a:pPr marL="271274" indent="-271274" algn="l" defTabSz="945496"/>
            <a:r>
              <a:rPr lang="en-US" altLang="ja-JP" sz="1400" dirty="0">
                <a:solidFill>
                  <a:prstClr val="black"/>
                </a:solidFill>
                <a:ea typeface="HG丸ｺﾞｼｯｸM-PRO" pitchFamily="50" charset="-128"/>
                <a:cs typeface="Times New Roman" pitchFamily="18" charset="0"/>
              </a:rPr>
              <a:t>      Ph.D. degree  Awardees  </a:t>
            </a:r>
            <a:r>
              <a:rPr lang="en-US" altLang="ja-JP" sz="1400" b="1" dirty="0">
                <a:solidFill>
                  <a:prstClr val="black"/>
                </a:solidFill>
                <a:ea typeface="HG丸ｺﾞｼｯｸM-PRO" pitchFamily="50" charset="-128"/>
                <a:cs typeface="Times New Roman" pitchFamily="18" charset="0"/>
              </a:rPr>
              <a:t>136  </a:t>
            </a:r>
            <a:r>
              <a:rPr lang="en-US" altLang="ja-JP" sz="1100" dirty="0">
                <a:solidFill>
                  <a:prstClr val="black"/>
                </a:solidFill>
                <a:ea typeface="HG丸ｺﾞｼｯｸM-PRO" pitchFamily="50" charset="-128"/>
                <a:cs typeface="Times New Roman" pitchFamily="18" charset="0"/>
              </a:rPr>
              <a:t>(by end of Mar. 2019)  </a:t>
            </a:r>
          </a:p>
          <a:p>
            <a:pPr marL="271274" indent="-271274" algn="l" defTabSz="945496"/>
            <a:endParaRPr lang="en-US" altLang="ja-JP" sz="1400" dirty="0">
              <a:solidFill>
                <a:prstClr val="black"/>
              </a:solidFill>
              <a:ea typeface="HG丸ｺﾞｼｯｸM-PRO" pitchFamily="50" charset="-128"/>
              <a:cs typeface="Times New Roman" pitchFamily="18" charset="0"/>
            </a:endParaRPr>
          </a:p>
        </p:txBody>
      </p:sp>
      <p:sp>
        <p:nvSpPr>
          <p:cNvPr id="16" name="正方形/長方形 15"/>
          <p:cNvSpPr/>
          <p:nvPr/>
        </p:nvSpPr>
        <p:spPr>
          <a:xfrm>
            <a:off x="1314053" y="846460"/>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a:endParaRPr lang="ja-JP" altLang="en-US" dirty="0">
              <a:solidFill>
                <a:prstClr val="white"/>
              </a:solidFill>
            </a:endParaRPr>
          </a:p>
        </p:txBody>
      </p:sp>
      <p:pic>
        <p:nvPicPr>
          <p:cNvPr id="11" name="Picture 48" descr="G:\ローカルディスクドライブ（D)\運営企画本部\オープンハウス\H25年度オープンハウス\H25オープンハウス写真\IMG_2464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701" y="2736255"/>
            <a:ext cx="2077123" cy="1411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図 1"/>
          <p:cNvPicPr>
            <a:picLocks noChangeAspect="1"/>
          </p:cNvPicPr>
          <p:nvPr/>
        </p:nvPicPr>
        <p:blipFill>
          <a:blip r:embed="rId4"/>
          <a:stretch>
            <a:fillRect/>
          </a:stretch>
        </p:blipFill>
        <p:spPr>
          <a:xfrm>
            <a:off x="377999" y="4849671"/>
            <a:ext cx="2160240" cy="143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p:cNvPicPr>
            <a:picLocks noChangeAspect="1"/>
          </p:cNvPicPr>
          <p:nvPr/>
        </p:nvPicPr>
        <p:blipFill>
          <a:blip r:embed="rId5"/>
          <a:stretch>
            <a:fillRect/>
          </a:stretch>
        </p:blipFill>
        <p:spPr>
          <a:xfrm>
            <a:off x="2677493" y="4810818"/>
            <a:ext cx="2019904" cy="151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図 3"/>
          <p:cNvPicPr>
            <a:picLocks noChangeAspect="1"/>
          </p:cNvPicPr>
          <p:nvPr/>
        </p:nvPicPr>
        <p:blipFill rotWithShape="1">
          <a:blip r:embed="rId6"/>
          <a:srcRect l="5430" t="27597" r="13150" b="8011"/>
          <a:stretch/>
        </p:blipFill>
        <p:spPr>
          <a:xfrm>
            <a:off x="4805363" y="4818100"/>
            <a:ext cx="144016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テキスト ボックス 18"/>
          <p:cNvSpPr txBox="1"/>
          <p:nvPr/>
        </p:nvSpPr>
        <p:spPr>
          <a:xfrm>
            <a:off x="6350314" y="5780900"/>
            <a:ext cx="3003235" cy="400110"/>
          </a:xfrm>
          <a:prstGeom prst="rect">
            <a:avLst/>
          </a:prstGeom>
          <a:noFill/>
        </p:spPr>
        <p:txBody>
          <a:bodyPr wrap="square" rtlCol="0">
            <a:spAutoFit/>
          </a:bodyPr>
          <a:lstStyle/>
          <a:p>
            <a:pPr algn="l"/>
            <a:r>
              <a:rPr lang="en-US" altLang="ja-JP" sz="1000" dirty="0">
                <a:solidFill>
                  <a:schemeClr val="bg1"/>
                </a:solidFill>
              </a:rPr>
              <a:t>A commemorative Special lecture for 100 doctors in Statistical Science of  SOKENDAI on Jun.14,2013</a:t>
            </a:r>
            <a:endParaRPr kumimoji="1" lang="ja-JP" altLang="en-US" sz="1000" dirty="0">
              <a:solidFill>
                <a:schemeClr val="bg1"/>
              </a:solidFill>
            </a:endParaRPr>
          </a:p>
        </p:txBody>
      </p:sp>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6336" y="1144555"/>
            <a:ext cx="2178150" cy="145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467" y="4268384"/>
            <a:ext cx="2199213" cy="1466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図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8349" y="2576325"/>
            <a:ext cx="1034770" cy="1112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図 20"/>
          <p:cNvPicPr>
            <a:picLocks noChangeAspect="1"/>
          </p:cNvPicPr>
          <p:nvPr/>
        </p:nvPicPr>
        <p:blipFill>
          <a:blip r:embed="rId10"/>
          <a:stretch>
            <a:fillRect/>
          </a:stretch>
        </p:blipFill>
        <p:spPr>
          <a:xfrm>
            <a:off x="104459" y="128143"/>
            <a:ext cx="1243339" cy="417121"/>
          </a:xfrm>
          <a:prstGeom prst="rect">
            <a:avLst/>
          </a:prstGeom>
        </p:spPr>
      </p:pic>
      <p:sp>
        <p:nvSpPr>
          <p:cNvPr id="8" name="テキスト ボックス 7"/>
          <p:cNvSpPr txBox="1"/>
          <p:nvPr/>
        </p:nvSpPr>
        <p:spPr>
          <a:xfrm>
            <a:off x="4707355" y="3672732"/>
            <a:ext cx="1627885" cy="738664"/>
          </a:xfrm>
          <a:prstGeom prst="rect">
            <a:avLst/>
          </a:prstGeom>
          <a:noFill/>
        </p:spPr>
        <p:txBody>
          <a:bodyPr wrap="square" rtlCol="0">
            <a:spAutoFit/>
          </a:bodyPr>
          <a:lstStyle/>
          <a:p>
            <a:pPr algn="l"/>
            <a:r>
              <a:rPr kumimoji="1" lang="en-US" altLang="ja-JP" sz="1050" dirty="0"/>
              <a:t>Prof. Hironori Fujisawa,</a:t>
            </a:r>
          </a:p>
          <a:p>
            <a:pPr algn="l"/>
            <a:r>
              <a:rPr lang="en-US" altLang="ja-JP" sz="1050" dirty="0"/>
              <a:t>Chair of the Dept. of  Statistical Science</a:t>
            </a:r>
          </a:p>
          <a:p>
            <a:pPr algn="ctr"/>
            <a:r>
              <a:rPr kumimoji="1" lang="en-US" altLang="ja-JP" sz="1050" dirty="0"/>
              <a:t>FY2019-2020</a:t>
            </a:r>
            <a:endParaRPr kumimoji="1" lang="ja-JP" altLang="en-US" sz="1050" dirty="0"/>
          </a:p>
        </p:txBody>
      </p:sp>
      <p:sp>
        <p:nvSpPr>
          <p:cNvPr id="12" name="スライド番号プレースホルダー 11"/>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31</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829274701"/>
      </p:ext>
    </p:extLst>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bwMode="auto">
          <a:xfrm>
            <a:off x="449957" y="930421"/>
            <a:ext cx="8712968" cy="2037391"/>
          </a:xfrm>
          <a:prstGeom prst="roundRect">
            <a:avLst/>
          </a:prstGeom>
          <a:solidFill>
            <a:srgbClr val="E4E5F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ja-JP" altLang="en-US" dirty="0">
              <a:solidFill>
                <a:prstClr val="white"/>
              </a:solidFill>
            </a:endParaRPr>
          </a:p>
        </p:txBody>
      </p:sp>
      <p:sp>
        <p:nvSpPr>
          <p:cNvPr id="27" name="角丸四角形 26"/>
          <p:cNvSpPr/>
          <p:nvPr/>
        </p:nvSpPr>
        <p:spPr bwMode="auto">
          <a:xfrm>
            <a:off x="550151" y="3055387"/>
            <a:ext cx="8712968" cy="3276731"/>
          </a:xfrm>
          <a:prstGeom prst="roundRect">
            <a:avLst/>
          </a:prstGeom>
          <a:solidFill>
            <a:srgbClr val="C2FED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ja-JP" alt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7175" name="Rectangle 6"/>
          <p:cNvSpPr>
            <a:spLocks noGrp="1" noChangeArrowheads="1"/>
          </p:cNvSpPr>
          <p:nvPr>
            <p:ph type="title" idx="4294967295"/>
          </p:nvPr>
        </p:nvSpPr>
        <p:spPr>
          <a:xfrm>
            <a:off x="1109719" y="27388"/>
            <a:ext cx="8153400" cy="774700"/>
          </a:xfrm>
          <a:prstGeom prst="rect">
            <a:avLst/>
          </a:prstGeom>
        </p:spPr>
        <p:txBody>
          <a:bodyPr anchor="t">
            <a:normAutofit/>
          </a:bodyPr>
          <a:lstStyle/>
          <a:p>
            <a:r>
              <a:rPr lang="en-US" altLang="ja-JP" sz="4000" b="1" i="1" dirty="0">
                <a:latin typeface="Times" panose="02020603050405020304" pitchFamily="18" charset="0"/>
                <a:ea typeface="HG丸ｺﾞｼｯｸM-PRO" panose="020F0600000000000000" pitchFamily="50" charset="-128"/>
                <a:cs typeface="Times" panose="02020603050405020304" pitchFamily="18" charset="0"/>
              </a:rPr>
              <a:t>Department of Statistical Science</a:t>
            </a:r>
            <a:endParaRPr lang="ja-JP" altLang="en-US" sz="4000" b="1" i="1" dirty="0">
              <a:latin typeface="Times" panose="02020603050405020304" pitchFamily="18" charset="0"/>
              <a:ea typeface="HG丸ｺﾞｼｯｸM-PRO" panose="020F0600000000000000" pitchFamily="50" charset="-128"/>
              <a:cs typeface="Times" panose="02020603050405020304" pitchFamily="18" charset="0"/>
            </a:endParaRPr>
          </a:p>
        </p:txBody>
      </p:sp>
      <p:sp>
        <p:nvSpPr>
          <p:cNvPr id="7176" name="Rectangle 9"/>
          <p:cNvSpPr>
            <a:spLocks noChangeArrowheads="1"/>
          </p:cNvSpPr>
          <p:nvPr/>
        </p:nvSpPr>
        <p:spPr bwMode="auto">
          <a:xfrm>
            <a:off x="9354659" y="1616362"/>
            <a:ext cx="186216" cy="595513"/>
          </a:xfrm>
          <a:prstGeom prst="rect">
            <a:avLst/>
          </a:prstGeom>
          <a:noFill/>
          <a:ln w="9525">
            <a:noFill/>
            <a:miter lim="800000"/>
            <a:headEnd/>
            <a:tailEnd/>
          </a:ln>
        </p:spPr>
        <p:txBody>
          <a:bodyPr wrap="none" lIns="91377" tIns="45688" rIns="91377" bIns="45688" anchor="ctr">
            <a:spAutoFit/>
          </a:bodyPr>
          <a:lstStyle/>
          <a:p>
            <a:endParaRPr lang="ja-JP" altLang="en-US" dirty="0">
              <a:solidFill>
                <a:prstClr val="black"/>
              </a:solidFill>
            </a:endParaRPr>
          </a:p>
        </p:txBody>
      </p:sp>
      <p:sp>
        <p:nvSpPr>
          <p:cNvPr id="7177" name="Rectangle 10"/>
          <p:cNvSpPr>
            <a:spLocks noChangeArrowheads="1"/>
          </p:cNvSpPr>
          <p:nvPr/>
        </p:nvSpPr>
        <p:spPr bwMode="auto">
          <a:xfrm>
            <a:off x="9541984" y="1757650"/>
            <a:ext cx="186216" cy="595513"/>
          </a:xfrm>
          <a:prstGeom prst="rect">
            <a:avLst/>
          </a:prstGeom>
          <a:noFill/>
          <a:ln w="9525">
            <a:noFill/>
            <a:miter lim="800000"/>
            <a:headEnd/>
            <a:tailEnd/>
          </a:ln>
        </p:spPr>
        <p:txBody>
          <a:bodyPr wrap="none" lIns="91377" tIns="45688" rIns="91377" bIns="45688" anchor="ctr">
            <a:spAutoFit/>
          </a:bodyPr>
          <a:lstStyle/>
          <a:p>
            <a:endParaRPr lang="ja-JP" altLang="en-US" dirty="0">
              <a:solidFill>
                <a:prstClr val="black"/>
              </a:solidFill>
            </a:endParaRPr>
          </a:p>
        </p:txBody>
      </p:sp>
      <p:sp>
        <p:nvSpPr>
          <p:cNvPr id="21" name="テキスト ボックス 20"/>
          <p:cNvSpPr txBox="1"/>
          <p:nvPr/>
        </p:nvSpPr>
        <p:spPr>
          <a:xfrm>
            <a:off x="802179" y="936551"/>
            <a:ext cx="8208911" cy="2031261"/>
          </a:xfrm>
          <a:prstGeom prst="rect">
            <a:avLst/>
          </a:prstGeom>
          <a:noFill/>
        </p:spPr>
        <p:txBody>
          <a:bodyPr wrap="square" lIns="91377" tIns="45688" rIns="91377" bIns="45688">
            <a:spAutoFit/>
          </a:bodyPr>
          <a:lstStyle/>
          <a:p>
            <a:pPr algn="l">
              <a:defRPr/>
            </a:pPr>
            <a:r>
              <a:rPr lang="en-US" altLang="ja-JP" sz="1200" dirty="0">
                <a:solidFill>
                  <a:prstClr val="black"/>
                </a:solidFill>
                <a:cs typeface="Times New Roman" pitchFamily="18" charset="0"/>
              </a:rPr>
              <a:t>The Department of Statistical Science of Sokendai is only one department in Japan that provides graduate-level courses in statistical science. The Department provides two courses</a:t>
            </a:r>
            <a:r>
              <a:rPr lang="en-US" altLang="ja-JP" sz="1400" b="1" dirty="0">
                <a:cs typeface="Times New Roman" pitchFamily="18" charset="0"/>
              </a:rPr>
              <a:t>: </a:t>
            </a:r>
          </a:p>
          <a:p>
            <a:pPr algn="l">
              <a:defRPr/>
            </a:pPr>
            <a:r>
              <a:rPr lang="en-US" altLang="ja-JP" sz="1400" b="1" u="sng" dirty="0">
                <a:solidFill>
                  <a:srgbClr val="FF0000"/>
                </a:solidFill>
                <a:cs typeface="Times New Roman" pitchFamily="18" charset="0"/>
              </a:rPr>
              <a:t>a three-year Ph. D. course </a:t>
            </a:r>
            <a:r>
              <a:rPr lang="en-US" altLang="ja-JP" sz="1400" b="1" u="sng" dirty="0">
                <a:cs typeface="Times New Roman" pitchFamily="18" charset="0"/>
              </a:rPr>
              <a:t>for students and working people who have master's degrees </a:t>
            </a:r>
          </a:p>
          <a:p>
            <a:pPr algn="l">
              <a:defRPr/>
            </a:pPr>
            <a:r>
              <a:rPr lang="en-US" altLang="ja-JP" sz="1200" dirty="0">
                <a:solidFill>
                  <a:prstClr val="black"/>
                </a:solidFill>
                <a:cs typeface="Times New Roman" pitchFamily="18" charset="0"/>
              </a:rPr>
              <a:t>And</a:t>
            </a:r>
          </a:p>
          <a:p>
            <a:pPr algn="l">
              <a:defRPr/>
            </a:pPr>
            <a:r>
              <a:rPr lang="en-US" altLang="ja-JP" sz="1200" dirty="0">
                <a:solidFill>
                  <a:prstClr val="black"/>
                </a:solidFill>
                <a:cs typeface="Times New Roman" pitchFamily="18" charset="0"/>
              </a:rPr>
              <a:t> </a:t>
            </a:r>
            <a:r>
              <a:rPr lang="en-US" altLang="ja-JP" sz="1400" b="1" u="sng" dirty="0">
                <a:solidFill>
                  <a:srgbClr val="FF0000"/>
                </a:solidFill>
                <a:cs typeface="Times New Roman" pitchFamily="18" charset="0"/>
              </a:rPr>
              <a:t>a five-year Ph. D. course </a:t>
            </a:r>
            <a:r>
              <a:rPr lang="en-US" altLang="ja-JP" sz="1400" b="1" u="sng" dirty="0">
                <a:cs typeface="Times New Roman" pitchFamily="18" charset="0"/>
              </a:rPr>
              <a:t>for students and working people who have bachelor's degrees</a:t>
            </a:r>
            <a:r>
              <a:rPr lang="en-US" altLang="ja-JP" sz="1200" dirty="0">
                <a:solidFill>
                  <a:prstClr val="black"/>
                </a:solidFill>
                <a:cs typeface="Times New Roman" pitchFamily="18" charset="0"/>
              </a:rPr>
              <a:t>. </a:t>
            </a:r>
          </a:p>
          <a:p>
            <a:pPr algn="l">
              <a:defRPr/>
            </a:pPr>
            <a:r>
              <a:rPr lang="en-US" altLang="ja-JP" sz="1200" dirty="0">
                <a:solidFill>
                  <a:prstClr val="black"/>
                </a:solidFill>
                <a:cs typeface="Times New Roman" pitchFamily="18" charset="0"/>
              </a:rPr>
              <a:t>Reflecting the diversity of statistical science, students from a wide variety of academic backgrounds from statistics, life science, information science, physics, engineering, to the social sciences have enrolled in the Department. </a:t>
            </a:r>
          </a:p>
          <a:p>
            <a:pPr algn="l">
              <a:defRPr/>
            </a:pPr>
            <a:endParaRPr lang="en-US" altLang="ja-JP" sz="1200" dirty="0">
              <a:solidFill>
                <a:prstClr val="black"/>
              </a:solidFill>
              <a:cs typeface="Times New Roman" pitchFamily="18" charset="0"/>
            </a:endParaRPr>
          </a:p>
          <a:p>
            <a:pPr algn="l">
              <a:defRPr/>
            </a:pPr>
            <a:r>
              <a:rPr lang="en-US" altLang="ja-JP" sz="1200" dirty="0">
                <a:solidFill>
                  <a:prstClr val="black"/>
                </a:solidFill>
                <a:cs typeface="Times New Roman" pitchFamily="18" charset="0"/>
              </a:rPr>
              <a:t>After earning their degrees have gone to work in various academic and professional fields.</a:t>
            </a:r>
            <a:endParaRPr lang="en-US" altLang="ja-JP" sz="1200" dirty="0">
              <a:solidFill>
                <a:srgbClr val="0000FF"/>
              </a:solidFill>
              <a:ea typeface="HG正楷書体-PRO" pitchFamily="66" charset="-128"/>
              <a:cs typeface="Times New Roman" pitchFamily="18" charset="0"/>
            </a:endParaRPr>
          </a:p>
          <a:p>
            <a:pPr algn="l">
              <a:tabLst>
                <a:tab pos="2600100" algn="l"/>
              </a:tabLst>
              <a:defRPr/>
            </a:pPr>
            <a:r>
              <a:rPr lang="en-US" altLang="ja-JP" sz="1200" dirty="0">
                <a:solidFill>
                  <a:prstClr val="black"/>
                </a:solidFill>
                <a:ea typeface="HG正楷書体-PRO" pitchFamily="66" charset="-128"/>
                <a:cs typeface="Times New Roman" pitchFamily="18" charset="0"/>
              </a:rPr>
              <a:t>  </a:t>
            </a:r>
          </a:p>
        </p:txBody>
      </p:sp>
      <p:sp>
        <p:nvSpPr>
          <p:cNvPr id="22" name="正方形/長方形 21"/>
          <p:cNvSpPr/>
          <p:nvPr/>
        </p:nvSpPr>
        <p:spPr>
          <a:xfrm>
            <a:off x="1314053" y="795726"/>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a:endParaRPr lang="ja-JP" altLang="en-US" dirty="0">
              <a:solidFill>
                <a:prstClr val="white"/>
              </a:solidFill>
            </a:endParaRPr>
          </a:p>
        </p:txBody>
      </p:sp>
      <p:sp>
        <p:nvSpPr>
          <p:cNvPr id="28" name="テキスト ボックス 27"/>
          <p:cNvSpPr txBox="1">
            <a:spLocks noChangeArrowheads="1"/>
          </p:cNvSpPr>
          <p:nvPr/>
        </p:nvSpPr>
        <p:spPr bwMode="auto">
          <a:xfrm>
            <a:off x="2584141" y="3151538"/>
            <a:ext cx="4444599" cy="400101"/>
          </a:xfrm>
          <a:prstGeom prst="rect">
            <a:avLst/>
          </a:prstGeom>
          <a:noFill/>
          <a:ln w="9525">
            <a:noFill/>
            <a:miter lim="800000"/>
            <a:headEnd/>
            <a:tailEnd/>
          </a:ln>
        </p:spPr>
        <p:txBody>
          <a:bodyPr wrap="none" lIns="91432" tIns="45716" rIns="91432" bIns="45716">
            <a:spAutoFit/>
          </a:bodyPr>
          <a:lstStyle/>
          <a:p>
            <a:r>
              <a:rPr lang="en-US" altLang="ja-JP" sz="2000" dirty="0">
                <a:solidFill>
                  <a:prstClr val="black"/>
                </a:solidFill>
                <a:ea typeface="HG正楷書体-PRO" pitchFamily="66" charset="-128"/>
                <a:cs typeface="Times New Roman" pitchFamily="18" charset="0"/>
              </a:rPr>
              <a:t>Student enrollment and Degrees Awarded</a:t>
            </a:r>
            <a:endParaRPr lang="ja-JP" altLang="en-US" sz="2000" dirty="0">
              <a:solidFill>
                <a:prstClr val="black"/>
              </a:solidFill>
              <a:ea typeface="HG正楷書体-PRO" pitchFamily="66" charset="-128"/>
              <a:cs typeface="Times New Roman" pitchFamily="18" charset="0"/>
            </a:endParaRPr>
          </a:p>
        </p:txBody>
      </p:sp>
      <p:graphicFrame>
        <p:nvGraphicFramePr>
          <p:cNvPr id="26" name="グラフ 25"/>
          <p:cNvGraphicFramePr>
            <a:graphicFrameLocks/>
          </p:cNvGraphicFramePr>
          <p:nvPr>
            <p:extLst>
              <p:ext uri="{D42A27DB-BD31-4B8C-83A1-F6EECF244321}">
                <p14:modId xmlns:p14="http://schemas.microsoft.com/office/powerpoint/2010/main" val="1726544532"/>
              </p:ext>
            </p:extLst>
          </p:nvPr>
        </p:nvGraphicFramePr>
        <p:xfrm>
          <a:off x="986995" y="3792999"/>
          <a:ext cx="3888432" cy="2233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ext uri="{D42A27DB-BD31-4B8C-83A1-F6EECF244321}">
                <p14:modId xmlns:p14="http://schemas.microsoft.com/office/powerpoint/2010/main" val="2987466498"/>
              </p:ext>
            </p:extLst>
          </p:nvPr>
        </p:nvGraphicFramePr>
        <p:xfrm>
          <a:off x="5098370" y="3818524"/>
          <a:ext cx="4032448" cy="2181999"/>
        </p:xfrm>
        <a:graphic>
          <a:graphicData uri="http://schemas.openxmlformats.org/drawingml/2006/chart">
            <c:chart xmlns:c="http://schemas.openxmlformats.org/drawingml/2006/chart" xmlns:r="http://schemas.openxmlformats.org/officeDocument/2006/relationships" r:id="rId4"/>
          </a:graphicData>
        </a:graphic>
      </p:graphicFrame>
      <p:pic>
        <p:nvPicPr>
          <p:cNvPr id="19" name="図 18"/>
          <p:cNvPicPr>
            <a:picLocks noChangeAspect="1"/>
          </p:cNvPicPr>
          <p:nvPr/>
        </p:nvPicPr>
        <p:blipFill>
          <a:blip r:embed="rId5"/>
          <a:stretch>
            <a:fillRect/>
          </a:stretch>
        </p:blipFill>
        <p:spPr>
          <a:xfrm>
            <a:off x="104459" y="128143"/>
            <a:ext cx="1415130" cy="474754"/>
          </a:xfrm>
          <a:prstGeom prst="rect">
            <a:avLst/>
          </a:prstGeom>
        </p:spPr>
      </p:pic>
      <p:sp>
        <p:nvSpPr>
          <p:cNvPr id="3" name="スライド番号プレースホルダー 2"/>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32</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430966212"/>
      </p:ext>
    </p:extLst>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46945" y="1771084"/>
            <a:ext cx="4349767" cy="455924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36163" fontAlgn="auto">
              <a:spcBef>
                <a:spcPts val="0"/>
              </a:spcBef>
              <a:spcAft>
                <a:spcPts val="0"/>
              </a:spcAft>
            </a:pPr>
            <a:endParaRPr lang="ja-JP" altLang="en-US" sz="1843">
              <a:solidFill>
                <a:prstClr val="black"/>
              </a:solidFill>
              <a:latin typeface="Calibri"/>
              <a:ea typeface="ＭＳ Ｐゴシック" panose="020B0600070205080204" pitchFamily="50" charset="-128"/>
            </a:endParaRPr>
          </a:p>
        </p:txBody>
      </p:sp>
      <p:sp>
        <p:nvSpPr>
          <p:cNvPr id="2" name="正方形/長方形 1"/>
          <p:cNvSpPr/>
          <p:nvPr/>
        </p:nvSpPr>
        <p:spPr>
          <a:xfrm>
            <a:off x="236877" y="1071226"/>
            <a:ext cx="4550025" cy="375937"/>
          </a:xfrm>
          <a:prstGeom prst="rect">
            <a:avLst/>
          </a:prstGeom>
        </p:spPr>
        <p:txBody>
          <a:bodyPr wrap="square">
            <a:spAutoFit/>
          </a:bodyPr>
          <a:lstStyle/>
          <a:p>
            <a:pPr algn="l" defTabSz="935265" fontAlgn="auto">
              <a:spcBef>
                <a:spcPct val="20000"/>
              </a:spcBef>
              <a:spcAft>
                <a:spcPts val="0"/>
              </a:spcAft>
            </a:pPr>
            <a:r>
              <a:rPr lang="en-US" altLang="ja-JP" sz="1843" dirty="0">
                <a:solidFill>
                  <a:prstClr val="black"/>
                </a:solidFill>
                <a:latin typeface="Arial" charset="0"/>
                <a:ea typeface="HG正楷書体-PRO" pitchFamily="66" charset="-128"/>
              </a:rPr>
              <a:t>Degrees Awarded</a:t>
            </a:r>
            <a:r>
              <a:rPr lang="ja-JP" altLang="en-US" sz="1843">
                <a:solidFill>
                  <a:prstClr val="black"/>
                </a:solidFill>
                <a:latin typeface="Arial" charset="0"/>
                <a:ea typeface="HG正楷書体-PRO" pitchFamily="66" charset="-128"/>
              </a:rPr>
              <a:t>：</a:t>
            </a:r>
            <a:r>
              <a:rPr lang="ja-JP" altLang="en-US" sz="1843" b="1" u="sng">
                <a:solidFill>
                  <a:prstClr val="black"/>
                </a:solidFill>
                <a:effectLst>
                  <a:outerShdw blurRad="38100" dist="38100" dir="2700000" algn="tl">
                    <a:srgbClr val="000000">
                      <a:alpha val="43137"/>
                    </a:srgbClr>
                  </a:outerShdw>
                </a:effectLst>
                <a:latin typeface="Arial" charset="0"/>
                <a:ea typeface="HG正楷書体-PRO" pitchFamily="66" charset="-128"/>
              </a:rPr>
              <a:t>１３６</a:t>
            </a:r>
            <a:r>
              <a:rPr lang="en-US" altLang="ja-JP" sz="1843" b="1" dirty="0">
                <a:solidFill>
                  <a:prstClr val="black"/>
                </a:solidFill>
                <a:effectLst>
                  <a:outerShdw blurRad="38100" dist="38100" dir="2700000" algn="tl">
                    <a:srgbClr val="000000">
                      <a:alpha val="43137"/>
                    </a:srgbClr>
                  </a:outerShdw>
                </a:effectLst>
                <a:latin typeface="Arial" charset="0"/>
                <a:ea typeface="HG正楷書体-PRO" pitchFamily="66" charset="-128"/>
              </a:rPr>
              <a:t>  </a:t>
            </a:r>
            <a:r>
              <a:rPr lang="en-US" altLang="ja-JP" sz="1800" dirty="0">
                <a:solidFill>
                  <a:prstClr val="black"/>
                </a:solidFill>
                <a:effectLst>
                  <a:outerShdw blurRad="38100" dist="38100" dir="2700000" algn="tl">
                    <a:srgbClr val="000000">
                      <a:alpha val="43137"/>
                    </a:srgbClr>
                  </a:outerShdw>
                </a:effectLst>
                <a:latin typeface="Arial" charset="0"/>
                <a:ea typeface="HG正楷書体-PRO" pitchFamily="66" charset="-128"/>
              </a:rPr>
              <a:t>(in 30 years)</a:t>
            </a:r>
            <a:endParaRPr lang="ja-JP" altLang="en-US" sz="1800" dirty="0">
              <a:solidFill>
                <a:prstClr val="black"/>
              </a:solidFill>
              <a:effectLst>
                <a:outerShdw blurRad="38100" dist="38100" dir="2700000" algn="tl">
                  <a:srgbClr val="000000">
                    <a:alpha val="43137"/>
                  </a:srgbClr>
                </a:outerShdw>
              </a:effectLst>
              <a:latin typeface="Arial" charset="0"/>
              <a:ea typeface="HG正楷書体-PRO" pitchFamily="66" charset="-128"/>
            </a:endParaRPr>
          </a:p>
        </p:txBody>
      </p:sp>
      <p:sp>
        <p:nvSpPr>
          <p:cNvPr id="3" name="Rectangle 6"/>
          <p:cNvSpPr txBox="1">
            <a:spLocks noChangeArrowheads="1"/>
          </p:cNvSpPr>
          <p:nvPr/>
        </p:nvSpPr>
        <p:spPr>
          <a:xfrm>
            <a:off x="1153012" y="87750"/>
            <a:ext cx="8524267" cy="1170252"/>
          </a:xfrm>
          <a:prstGeom prst="rect">
            <a:avLst/>
          </a:prstGeom>
        </p:spPr>
        <p:txBody>
          <a:bodyPr vert="horz" lIns="93620" tIns="46810" rIns="93620" bIns="4681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936163" fontAlgn="auto">
              <a:spcAft>
                <a:spcPts val="0"/>
              </a:spcAft>
            </a:pPr>
            <a:r>
              <a:rPr lang="en-US" altLang="ja-JP" sz="3000" b="1" i="1" dirty="0">
                <a:latin typeface="Times" panose="02020603050405020304" pitchFamily="18" charset="0"/>
                <a:cs typeface="Times" panose="02020603050405020304" pitchFamily="18" charset="0"/>
              </a:rPr>
              <a:t>After earning Ph.D. of Statistical Science</a:t>
            </a:r>
            <a:endParaRPr lang="ja-JP" altLang="en-US" sz="3000" b="1" i="1" dirty="0">
              <a:solidFill>
                <a:prstClr val="black"/>
              </a:solidFill>
              <a:latin typeface="Times" panose="02020603050405020304" pitchFamily="18" charset="0"/>
              <a:ea typeface="HG丸ｺﾞｼｯｸM-PRO" pitchFamily="50" charset="-128"/>
              <a:cs typeface="Times" panose="02020603050405020304" pitchFamily="18" charset="0"/>
            </a:endParaRPr>
          </a:p>
        </p:txBody>
      </p:sp>
      <p:sp>
        <p:nvSpPr>
          <p:cNvPr id="4" name="正方形/長方形 3"/>
          <p:cNvSpPr/>
          <p:nvPr/>
        </p:nvSpPr>
        <p:spPr>
          <a:xfrm>
            <a:off x="1378848" y="749330"/>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defTabSz="936163" fontAlgn="auto">
              <a:spcBef>
                <a:spcPts val="0"/>
              </a:spcBef>
              <a:spcAft>
                <a:spcPts val="0"/>
              </a:spcAft>
            </a:pPr>
            <a:endParaRPr lang="ja-JP" altLang="en-US" sz="1843">
              <a:solidFill>
                <a:prstClr val="white"/>
              </a:solidFill>
              <a:latin typeface="Calibri"/>
              <a:ea typeface="ＭＳ Ｐゴシック" panose="020B0600070205080204" pitchFamily="50" charset="-128"/>
            </a:endParaRPr>
          </a:p>
        </p:txBody>
      </p:sp>
      <p:pic>
        <p:nvPicPr>
          <p:cNvPr id="5" name="図 4"/>
          <p:cNvPicPr>
            <a:picLocks noChangeAspect="1"/>
          </p:cNvPicPr>
          <p:nvPr/>
        </p:nvPicPr>
        <p:blipFill>
          <a:blip r:embed="rId3"/>
          <a:stretch>
            <a:fillRect/>
          </a:stretch>
        </p:blipFill>
        <p:spPr>
          <a:xfrm>
            <a:off x="104459" y="128143"/>
            <a:ext cx="1415130" cy="474754"/>
          </a:xfrm>
          <a:prstGeom prst="rect">
            <a:avLst/>
          </a:prstGeom>
        </p:spPr>
      </p:pic>
      <p:graphicFrame>
        <p:nvGraphicFramePr>
          <p:cNvPr id="8" name="グラフ 7"/>
          <p:cNvGraphicFramePr/>
          <p:nvPr>
            <p:extLst>
              <p:ext uri="{D42A27DB-BD31-4B8C-83A1-F6EECF244321}">
                <p14:modId xmlns:p14="http://schemas.microsoft.com/office/powerpoint/2010/main" val="2614084646"/>
              </p:ext>
            </p:extLst>
          </p:nvPr>
        </p:nvGraphicFramePr>
        <p:xfrm>
          <a:off x="236877" y="1771085"/>
          <a:ext cx="4447192" cy="4160896"/>
        </p:xfrm>
        <a:graphic>
          <a:graphicData uri="http://schemas.openxmlformats.org/drawingml/2006/chart">
            <c:chart xmlns:c="http://schemas.openxmlformats.org/drawingml/2006/chart" xmlns:r="http://schemas.openxmlformats.org/officeDocument/2006/relationships" r:id="rId4"/>
          </a:graphicData>
        </a:graphic>
      </p:graphicFrame>
      <p:sp>
        <p:nvSpPr>
          <p:cNvPr id="9" name="AutoShape 2"/>
          <p:cNvSpPr>
            <a:spLocks noChangeArrowheads="1"/>
          </p:cNvSpPr>
          <p:nvPr/>
        </p:nvSpPr>
        <p:spPr bwMode="auto">
          <a:xfrm>
            <a:off x="4917887" y="894804"/>
            <a:ext cx="4423490" cy="5435527"/>
          </a:xfrm>
          <a:prstGeom prst="roundRect">
            <a:avLst>
              <a:gd name="adj" fmla="val 4963"/>
            </a:avLst>
          </a:prstGeom>
          <a:solidFill>
            <a:srgbClr val="FDFEC6"/>
          </a:solidFill>
          <a:ln w="28575" algn="ctr">
            <a:noFill/>
            <a:round/>
            <a:headEnd/>
            <a:tailEnd/>
          </a:ln>
          <a:effectLst>
            <a:outerShdw blurRad="152400" dist="63500" dir="2700000" algn="ctr" rotWithShape="0">
              <a:srgbClr val="333333"/>
            </a:outerShdw>
          </a:effectLst>
        </p:spPr>
        <p:txBody>
          <a:bodyPr wrap="none" lIns="93556" tIns="46778" rIns="93556" bIns="46778" anchor="ctr"/>
          <a:lstStyle/>
          <a:p>
            <a:pPr algn="ctr" defTabSz="935265" fontAlgn="auto">
              <a:spcBef>
                <a:spcPts val="0"/>
              </a:spcBef>
              <a:spcAft>
                <a:spcPts val="0"/>
              </a:spcAft>
              <a:defRPr/>
            </a:pPr>
            <a:endParaRPr lang="ja-JP" altLang="ja-JP" sz="2867">
              <a:solidFill>
                <a:prstClr val="black"/>
              </a:solidFill>
              <a:latin typeface="Arial" charset="0"/>
              <a:ea typeface="ＭＳ Ｐゴシック" panose="020B0600070205080204" pitchFamily="50" charset="-128"/>
            </a:endParaRPr>
          </a:p>
        </p:txBody>
      </p:sp>
      <p:graphicFrame>
        <p:nvGraphicFramePr>
          <p:cNvPr id="11" name="Group 14"/>
          <p:cNvGraphicFramePr>
            <a:graphicFrameLocks/>
          </p:cNvGraphicFramePr>
          <p:nvPr>
            <p:extLst>
              <p:ext uri="{D42A27DB-BD31-4B8C-83A1-F6EECF244321}">
                <p14:modId xmlns:p14="http://schemas.microsoft.com/office/powerpoint/2010/main" val="2445397605"/>
              </p:ext>
            </p:extLst>
          </p:nvPr>
        </p:nvGraphicFramePr>
        <p:xfrm>
          <a:off x="5100149" y="963449"/>
          <a:ext cx="4054867" cy="5391547"/>
        </p:xfrm>
        <a:graphic>
          <a:graphicData uri="http://schemas.openxmlformats.org/drawingml/2006/table">
            <a:tbl>
              <a:tblPr/>
              <a:tblGrid>
                <a:gridCol w="966432">
                  <a:extLst>
                    <a:ext uri="{9D8B030D-6E8A-4147-A177-3AD203B41FA5}">
                      <a16:colId xmlns:a16="http://schemas.microsoft.com/office/drawing/2014/main" val="20000"/>
                    </a:ext>
                  </a:extLst>
                </a:gridCol>
                <a:gridCol w="3088435">
                  <a:extLst>
                    <a:ext uri="{9D8B030D-6E8A-4147-A177-3AD203B41FA5}">
                      <a16:colId xmlns:a16="http://schemas.microsoft.com/office/drawing/2014/main" val="20001"/>
                    </a:ext>
                  </a:extLst>
                </a:gridCol>
              </a:tblGrid>
              <a:tr h="125761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National and Public</a:t>
                      </a:r>
                      <a:r>
                        <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rPr>
                        <a:t> </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Universities</a:t>
                      </a:r>
                      <a:endPar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Univ. of Tsukuba,</a:t>
                      </a:r>
                      <a:r>
                        <a:rPr kumimoji="1" lang="ja-JP" altLang="en-US" sz="1050" b="0" i="0" u="none" strike="noStrike" cap="none" normalizeH="0" baseline="0" dirty="0">
                          <a:ln>
                            <a:noFill/>
                          </a:ln>
                          <a:solidFill>
                            <a:srgbClr val="FF0000"/>
                          </a:solidFill>
                          <a:effectLst/>
                          <a:latin typeface="HG正楷書体-PRO" pitchFamily="66" charset="-128"/>
                          <a:ea typeface="HG正楷書体-PRO" pitchFamily="66" charset="-128"/>
                        </a:rPr>
                        <a:t> ，</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Univ. of Tokyo,</a:t>
                      </a:r>
                      <a:r>
                        <a:rPr kumimoji="1" lang="ja-JP" altLang="en-US" sz="700" b="0" i="0" u="none" strike="noStrike" cap="none" normalizeH="0" baseline="0" dirty="0">
                          <a:ln>
                            <a:noFill/>
                          </a:ln>
                          <a:solidFill>
                            <a:srgbClr val="FF0000"/>
                          </a:solidFill>
                          <a:effectLst/>
                          <a:latin typeface="HG正楷書体-PRO" pitchFamily="66" charset="-128"/>
                          <a:ea typeface="HG正楷書体-PRO" pitchFamily="66" charset="-128"/>
                        </a:rPr>
                        <a:t>＊</a:t>
                      </a:r>
                      <a:r>
                        <a:rPr kumimoji="1" lang="en-US" altLang="ja-JP" sz="700" b="0" i="0" u="none" strike="noStrike" cap="none" normalizeH="0" baseline="0" dirty="0">
                          <a:ln>
                            <a:noFill/>
                          </a:ln>
                          <a:solidFill>
                            <a:srgbClr val="FF0000"/>
                          </a:solidFill>
                          <a:effectLst/>
                          <a:latin typeface="HG正楷書体-PRO" pitchFamily="66" charset="-128"/>
                          <a:ea typeface="HG正楷書体-PRO" pitchFamily="66" charset="-128"/>
                        </a:rPr>
                        <a:t>Prof. Director, </a:t>
                      </a:r>
                      <a:r>
                        <a:rPr kumimoji="1" lang="en-US" altLang="ja-JP" sz="1050" b="0" i="0" u="none" strike="noStrike" cap="none" normalizeH="0" baseline="0" dirty="0" err="1">
                          <a:ln>
                            <a:noFill/>
                          </a:ln>
                          <a:solidFill>
                            <a:srgbClr val="FF0000"/>
                          </a:solidFill>
                          <a:effectLst/>
                          <a:latin typeface="HG正楷書体-PRO" pitchFamily="66" charset="-128"/>
                          <a:ea typeface="HG正楷書体-PRO" pitchFamily="66" charset="-128"/>
                        </a:rPr>
                        <a:t>Obihiro</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 Univ. of Agriculture and Veterinary Medicine,</a:t>
                      </a:r>
                      <a:r>
                        <a:rPr kumimoji="1" lang="ja-JP" altLang="en-US" sz="1050" b="0" i="0" u="none" strike="noStrike" cap="none" normalizeH="0" baseline="0" dirty="0">
                          <a:ln>
                            <a:noFill/>
                          </a:ln>
                          <a:solidFill>
                            <a:srgbClr val="FF0000"/>
                          </a:solidFill>
                          <a:effectLst/>
                          <a:latin typeface="HG正楷書体-PRO" pitchFamily="66" charset="-128"/>
                          <a:ea typeface="HG正楷書体-PRO" pitchFamily="66" charset="-128"/>
                        </a:rPr>
                        <a:t> </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Univ. of Electro-Communications , Univ. of Hyogo, </a:t>
                      </a:r>
                      <a:r>
                        <a:rPr kumimoji="1" lang="en-US" altLang="ja-JP" sz="1050" b="0" i="0" u="none" strike="noStrike" cap="none" normalizeH="0" baseline="0" dirty="0">
                          <a:ln>
                            <a:noFill/>
                          </a:ln>
                          <a:solidFill>
                            <a:srgbClr val="3333FF"/>
                          </a:solidFill>
                          <a:effectLst/>
                          <a:latin typeface="HG正楷書体-PRO" pitchFamily="66" charset="-128"/>
                          <a:ea typeface="HG正楷書体-PRO" pitchFamily="66" charset="-128"/>
                        </a:rPr>
                        <a:t>Future Univ. Hakodate, Tohoku Univ., Saitama Univ., Yokohama National Univ.</a:t>
                      </a:r>
                      <a:r>
                        <a:rPr kumimoji="1" lang="ja-JP" altLang="en-US" sz="1050" b="0" i="0" u="none" strike="noStrike" cap="none" normalizeH="0" baseline="0" dirty="0" err="1">
                          <a:ln>
                            <a:noFill/>
                          </a:ln>
                          <a:solidFill>
                            <a:srgbClr val="3333FF"/>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rgbClr val="3333FF"/>
                          </a:solidFill>
                          <a:effectLst/>
                          <a:latin typeface="HG正楷書体-PRO" pitchFamily="66" charset="-128"/>
                          <a:ea typeface="HG正楷書体-PRO" pitchFamily="66" charset="-128"/>
                        </a:rPr>
                        <a:t>Kyushu </a:t>
                      </a:r>
                      <a:r>
                        <a:rPr kumimoji="1" lang="en-US" altLang="ja-JP" sz="1050" b="0" i="0" u="none" strike="noStrike" cap="none" normalizeH="0" baseline="0" dirty="0" err="1">
                          <a:ln>
                            <a:noFill/>
                          </a:ln>
                          <a:solidFill>
                            <a:srgbClr val="3333FF"/>
                          </a:solidFill>
                          <a:effectLst/>
                          <a:latin typeface="HG正楷書体-PRO" pitchFamily="66" charset="-128"/>
                          <a:ea typeface="HG正楷書体-PRO" pitchFamily="66" charset="-128"/>
                        </a:rPr>
                        <a:t>Univ</a:t>
                      </a:r>
                      <a:r>
                        <a:rPr kumimoji="1" lang="en-US" altLang="ja-JP" sz="1050" b="0" i="0" u="none" strike="noStrike" cap="none" normalizeH="0" baseline="0" dirty="0">
                          <a:ln>
                            <a:noFill/>
                          </a:ln>
                          <a:solidFill>
                            <a:srgbClr val="3333FF"/>
                          </a:solidFill>
                          <a:effectLst/>
                          <a:latin typeface="HG正楷書体-PRO" pitchFamily="66" charset="-128"/>
                          <a:ea typeface="HG正楷書体-PRO" pitchFamily="66" charset="-128"/>
                        </a:rPr>
                        <a:t>.,Nagoya Univ.,, Univ. of the Ryukyu, National Defense Medical College, </a:t>
                      </a:r>
                      <a:r>
                        <a:rPr kumimoji="1" lang="en-US" altLang="ja-JP" sz="1050" b="0" i="0" u="none" strike="noStrike" cap="none" normalizeH="0" baseline="0" dirty="0">
                          <a:ln>
                            <a:noFill/>
                          </a:ln>
                          <a:solidFill>
                            <a:schemeClr val="accent6">
                              <a:lumMod val="50000"/>
                            </a:schemeClr>
                          </a:solidFill>
                          <a:effectLst/>
                          <a:latin typeface="HG正楷書体-PRO" pitchFamily="66" charset="-128"/>
                          <a:ea typeface="HG正楷書体-PRO" pitchFamily="66" charset="-128"/>
                        </a:rPr>
                        <a:t>Osaka Pref. Univ., Hiroshima Univ.</a:t>
                      </a:r>
                      <a:r>
                        <a:rPr kumimoji="1" lang="ja-JP" altLang="en-US" sz="1050" b="0" i="0" u="none" strike="noStrike" cap="none" normalizeH="0" baseline="0" dirty="0" err="1">
                          <a:ln>
                            <a:noFill/>
                          </a:ln>
                          <a:solidFill>
                            <a:schemeClr val="accent6">
                              <a:lumMod val="50000"/>
                            </a:schemeClr>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chemeClr val="accent6">
                              <a:lumMod val="50000"/>
                            </a:schemeClr>
                          </a:solidFill>
                          <a:effectLst/>
                          <a:latin typeface="HG正楷書体-PRO" pitchFamily="66" charset="-128"/>
                          <a:ea typeface="HG正楷書体-PRO" pitchFamily="66" charset="-128"/>
                        </a:rPr>
                        <a:t>Kyushu Univ., </a:t>
                      </a:r>
                      <a:r>
                        <a:rPr kumimoji="1" lang="en-US" altLang="ja-JP" sz="1050" b="0" i="0" u="none" strike="noStrike" cap="none" normalizeH="0" baseline="0" dirty="0" err="1">
                          <a:ln>
                            <a:noFill/>
                          </a:ln>
                          <a:solidFill>
                            <a:schemeClr val="accent6">
                              <a:lumMod val="50000"/>
                            </a:schemeClr>
                          </a:solidFill>
                          <a:effectLst/>
                          <a:latin typeface="HG正楷書体-PRO" pitchFamily="66" charset="-128"/>
                          <a:ea typeface="HG正楷書体-PRO" pitchFamily="66" charset="-128"/>
                        </a:rPr>
                        <a:t>Univ</a:t>
                      </a:r>
                      <a:r>
                        <a:rPr kumimoji="1" lang="en-US" altLang="ja-JP" sz="1050" b="0" i="0" u="none" strike="noStrike" cap="none" normalizeH="0" baseline="0" dirty="0">
                          <a:ln>
                            <a:noFill/>
                          </a:ln>
                          <a:solidFill>
                            <a:schemeClr val="accent6">
                              <a:lumMod val="50000"/>
                            </a:schemeClr>
                          </a:solidFill>
                          <a:effectLst/>
                          <a:latin typeface="HG正楷書体-PRO" pitchFamily="66" charset="-128"/>
                          <a:ea typeface="HG正楷書体-PRO" pitchFamily="66" charset="-128"/>
                        </a:rPr>
                        <a:t>.,of Tsukuba, Oita </a:t>
                      </a:r>
                      <a:r>
                        <a:rPr kumimoji="1" lang="en-US" altLang="ja-JP" sz="1050" b="0" i="0" u="none" strike="noStrike" cap="none" normalizeH="0" baseline="0" dirty="0" err="1">
                          <a:ln>
                            <a:noFill/>
                          </a:ln>
                          <a:solidFill>
                            <a:schemeClr val="accent6">
                              <a:lumMod val="50000"/>
                            </a:schemeClr>
                          </a:solidFill>
                          <a:effectLst/>
                          <a:latin typeface="HG正楷書体-PRO" pitchFamily="66" charset="-128"/>
                          <a:ea typeface="HG正楷書体-PRO" pitchFamily="66" charset="-128"/>
                        </a:rPr>
                        <a:t>Unive</a:t>
                      </a:r>
                      <a:r>
                        <a:rPr kumimoji="1" lang="ja-JP" altLang="en-US" sz="1050" b="0" i="0" u="none" strike="noStrike" cap="none" normalizeH="0" baseline="0" dirty="0" err="1">
                          <a:ln>
                            <a:noFill/>
                          </a:ln>
                          <a:solidFill>
                            <a:schemeClr val="accent6">
                              <a:lumMod val="50000"/>
                            </a:schemeClr>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rgbClr val="00B050"/>
                          </a:solidFill>
                          <a:effectLst/>
                          <a:latin typeface="HG正楷書体-PRO" pitchFamily="66" charset="-128"/>
                          <a:ea typeface="HG正楷書体-PRO" pitchFamily="66" charset="-128"/>
                        </a:rPr>
                        <a:t>Tokyo Tech., </a:t>
                      </a:r>
                      <a:r>
                        <a:rPr kumimoji="1" lang="en-US" altLang="ja-JP" sz="1050" b="0" i="0" u="none" strike="noStrike" cap="none" normalizeH="0" baseline="0" dirty="0" err="1">
                          <a:ln>
                            <a:noFill/>
                          </a:ln>
                          <a:solidFill>
                            <a:srgbClr val="00B050"/>
                          </a:solidFill>
                          <a:effectLst/>
                          <a:latin typeface="HG正楷書体-PRO" pitchFamily="66" charset="-128"/>
                          <a:ea typeface="HG正楷書体-PRO" pitchFamily="66" charset="-128"/>
                        </a:rPr>
                        <a:t>Inst</a:t>
                      </a:r>
                      <a:r>
                        <a:rPr kumimoji="1" lang="ja-JP" altLang="en-US" sz="1050" b="0" i="0" u="none" strike="noStrike" cap="none" normalizeH="0" baseline="0" dirty="0" err="1">
                          <a:ln>
                            <a:noFill/>
                          </a:ln>
                          <a:solidFill>
                            <a:srgbClr val="00B050"/>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rgbClr val="00B050"/>
                          </a:solidFill>
                          <a:effectLst/>
                          <a:latin typeface="HG正楷書体-PRO" pitchFamily="66" charset="-128"/>
                          <a:ea typeface="HG正楷書体-PRO" pitchFamily="66" charset="-128"/>
                        </a:rPr>
                        <a:t>Kyoto Univ., Kyushu Univ.</a:t>
                      </a:r>
                      <a:endPar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endParaRPr>
                    </a:p>
                  </a:txBody>
                  <a:tcPr marL="92866" marR="92866" marT="47320" marB="473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8627">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National</a:t>
                      </a:r>
                      <a:r>
                        <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rPr>
                        <a:t> </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and</a:t>
                      </a:r>
                      <a:r>
                        <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rPr>
                        <a:t> </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Public</a:t>
                      </a:r>
                      <a:r>
                        <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rPr>
                        <a:t> </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Intuitions</a:t>
                      </a:r>
                      <a:r>
                        <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rPr>
                        <a:t>　</a:t>
                      </a:r>
                    </a:p>
                  </a:txBody>
                  <a:tcPr marL="92866" marR="92866" marT="47320" marB="473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bg2"/>
                        </a:buClr>
                        <a:buSzPct val="75000"/>
                        <a:buFont typeface="Wingdings" pitchFamily="2" charset="2"/>
                        <a:buNone/>
                        <a:tabLst/>
                        <a:defRPr/>
                      </a:pP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ISM, </a:t>
                      </a:r>
                      <a:r>
                        <a:rPr kumimoji="1" lang="en-US" altLang="ja-JP" sz="1050" b="0" i="0" u="none" strike="noStrike" cap="none" normalizeH="0" baseline="0" dirty="0">
                          <a:ln>
                            <a:noFill/>
                          </a:ln>
                          <a:solidFill>
                            <a:srgbClr val="00B050"/>
                          </a:solidFill>
                          <a:effectLst/>
                          <a:latin typeface="HG正楷書体-PRO" pitchFamily="66" charset="-128"/>
                          <a:ea typeface="HG正楷書体-PRO" pitchFamily="66" charset="-128"/>
                        </a:rPr>
                        <a:t>ISM, ROIS, </a:t>
                      </a:r>
                      <a:r>
                        <a:rPr kumimoji="1" lang="en-US" altLang="ja-JP" sz="1050" b="0" i="0" u="none" strike="noStrike" cap="none" normalizeH="0" baseline="0" dirty="0">
                          <a:ln>
                            <a:noFill/>
                          </a:ln>
                          <a:solidFill>
                            <a:schemeClr val="accent6">
                              <a:lumMod val="50000"/>
                            </a:schemeClr>
                          </a:solidFill>
                          <a:effectLst/>
                          <a:latin typeface="HG正楷書体-PRO" pitchFamily="66" charset="-128"/>
                          <a:ea typeface="HG正楷書体-PRO" pitchFamily="66" charset="-128"/>
                        </a:rPr>
                        <a:t>Government Pension Investment Fund, Bank of Japan, JSPS, </a:t>
                      </a:r>
                      <a:r>
                        <a:rPr kumimoji="1" lang="en-US" altLang="ja-JP" sz="1050" b="0" i="0" u="none" strike="noStrike" cap="none" normalizeH="0" baseline="0" dirty="0">
                          <a:ln>
                            <a:noFill/>
                          </a:ln>
                          <a:solidFill>
                            <a:srgbClr val="7030A0"/>
                          </a:solidFill>
                          <a:effectLst/>
                          <a:latin typeface="HG正楷書体-PRO" pitchFamily="66" charset="-128"/>
                          <a:ea typeface="HG正楷書体-PRO" pitchFamily="66" charset="-128"/>
                        </a:rPr>
                        <a:t>ISM</a:t>
                      </a:r>
                      <a:endParaRPr kumimoji="1" lang="ja-JP" altLang="en-US" sz="1050" b="0" i="0" u="none" strike="noStrike" cap="none" normalizeH="0" baseline="0" dirty="0">
                        <a:ln>
                          <a:noFill/>
                        </a:ln>
                        <a:solidFill>
                          <a:srgbClr val="7030A0"/>
                        </a:solidFill>
                        <a:effectLst/>
                        <a:latin typeface="HG正楷書体-PRO" pitchFamily="66" charset="-128"/>
                        <a:ea typeface="HG正楷書体-PRO" pitchFamily="66" charset="-128"/>
                      </a:endParaRPr>
                    </a:p>
                  </a:txBody>
                  <a:tcPr marL="92866" marR="92866" marT="47320" marB="473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270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Private Universities</a:t>
                      </a:r>
                      <a:endPar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1" lang="en-US" altLang="ja-JP" sz="1050" b="0" i="0" u="none" strike="noStrike" cap="none" normalizeH="0" baseline="0" dirty="0" err="1">
                          <a:ln>
                            <a:noFill/>
                          </a:ln>
                          <a:solidFill>
                            <a:srgbClr val="FF0000"/>
                          </a:solidFill>
                          <a:effectLst/>
                          <a:latin typeface="HG正楷書体-PRO" pitchFamily="66" charset="-128"/>
                          <a:ea typeface="HG正楷書体-PRO" pitchFamily="66" charset="-128"/>
                        </a:rPr>
                        <a:t>Doshisha</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 Univ., Meiji Univ. </a:t>
                      </a:r>
                      <a:r>
                        <a:rPr kumimoji="1" lang="ja-JP" altLang="en-US" sz="800" b="0" i="0" u="none" strike="noStrike" cap="none" normalizeH="0" baseline="0" dirty="0">
                          <a:ln>
                            <a:noFill/>
                          </a:ln>
                          <a:solidFill>
                            <a:srgbClr val="FF0000"/>
                          </a:solidFill>
                          <a:effectLst/>
                          <a:latin typeface="HG正楷書体-PRO" pitchFamily="66" charset="-128"/>
                          <a:ea typeface="HG正楷書体-PRO" pitchFamily="66" charset="-128"/>
                        </a:rPr>
                        <a:t>＊</a:t>
                      </a:r>
                      <a:r>
                        <a:rPr kumimoji="1" lang="en-US" altLang="ja-JP" sz="800" b="0" i="0" u="none" strike="noStrike" cap="none" normalizeH="0" baseline="0" dirty="0">
                          <a:ln>
                            <a:noFill/>
                          </a:ln>
                          <a:solidFill>
                            <a:srgbClr val="FF0000"/>
                          </a:solidFill>
                          <a:effectLst/>
                          <a:latin typeface="HG正楷書体-PRO" pitchFamily="66" charset="-128"/>
                          <a:ea typeface="HG正楷書体-PRO" pitchFamily="66" charset="-128"/>
                        </a:rPr>
                        <a:t>Chair</a:t>
                      </a:r>
                      <a:r>
                        <a:rPr kumimoji="1" lang="ja-JP" altLang="en-US" sz="1050" b="0" i="0" u="none" strike="noStrike" cap="none" normalizeH="0" baseline="0" dirty="0" err="1">
                          <a:ln>
                            <a:noFill/>
                          </a:ln>
                          <a:solidFill>
                            <a:srgbClr val="FF0000"/>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Sapporo </a:t>
                      </a:r>
                      <a:r>
                        <a:rPr kumimoji="1" lang="en-US" altLang="ja-JP" sz="1050" b="0" i="0" u="none" strike="noStrike" cap="none" normalizeH="0" baseline="0" dirty="0" err="1">
                          <a:ln>
                            <a:noFill/>
                          </a:ln>
                          <a:solidFill>
                            <a:srgbClr val="FF0000"/>
                          </a:solidFill>
                          <a:effectLst/>
                          <a:latin typeface="HG正楷書体-PRO" pitchFamily="66" charset="-128"/>
                          <a:ea typeface="HG正楷書体-PRO" pitchFamily="66" charset="-128"/>
                        </a:rPr>
                        <a:t>Gakuin</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 Univ., Tokyo Healthcare Univ., </a:t>
                      </a:r>
                      <a:r>
                        <a:rPr kumimoji="1" lang="en-US" altLang="ja-JP" sz="1050" b="0" i="0" u="none" strike="noStrike" kern="1200" cap="none" normalizeH="0" baseline="0" dirty="0">
                          <a:ln>
                            <a:noFill/>
                          </a:ln>
                          <a:solidFill>
                            <a:srgbClr val="FF0000"/>
                          </a:solidFill>
                          <a:effectLst/>
                          <a:latin typeface="HG正楷書体-PRO" pitchFamily="66" charset="-128"/>
                          <a:ea typeface="HG正楷書体-PRO" pitchFamily="66" charset="-128"/>
                          <a:cs typeface="+mn-cs"/>
                        </a:rPr>
                        <a:t>Nippon Institute of Tech.</a:t>
                      </a:r>
                      <a:r>
                        <a:rPr kumimoji="1" lang="ja-JP" altLang="en-US" sz="1050" b="0" i="0" u="none" strike="noStrike" kern="1200" cap="none" normalizeH="0" baseline="0" dirty="0" err="1">
                          <a:ln>
                            <a:noFill/>
                          </a:ln>
                          <a:solidFill>
                            <a:srgbClr val="FF0000"/>
                          </a:solidFill>
                          <a:effectLst/>
                          <a:latin typeface="HG正楷書体-PRO" pitchFamily="66" charset="-128"/>
                          <a:ea typeface="HG正楷書体-PRO" pitchFamily="66" charset="-128"/>
                          <a:cs typeface="+mn-cs"/>
                        </a:rPr>
                        <a:t>，</a:t>
                      </a:r>
                      <a:r>
                        <a:rPr kumimoji="1" lang="en-US" altLang="ja-JP" sz="1050" b="0" i="0" u="none" strike="noStrike" cap="none" normalizeH="0" baseline="0" dirty="0" err="1">
                          <a:ln>
                            <a:noFill/>
                          </a:ln>
                          <a:solidFill>
                            <a:srgbClr val="FF0000"/>
                          </a:solidFill>
                          <a:effectLst/>
                          <a:latin typeface="HG正楷書体-PRO" pitchFamily="66" charset="-128"/>
                          <a:ea typeface="HG正楷書体-PRO" pitchFamily="66" charset="-128"/>
                        </a:rPr>
                        <a:t>Aich</a:t>
                      </a:r>
                      <a:r>
                        <a:rPr kumimoji="1" lang="en-US" altLang="ja-JP" sz="1050" b="0" i="0" u="none" strike="noStrike" cap="none" normalizeH="0" baseline="0" dirty="0">
                          <a:ln>
                            <a:noFill/>
                          </a:ln>
                          <a:solidFill>
                            <a:srgbClr val="FF0000"/>
                          </a:solidFill>
                          <a:effectLst/>
                          <a:latin typeface="HG正楷書体-PRO" pitchFamily="66" charset="-128"/>
                          <a:ea typeface="HG正楷書体-PRO" pitchFamily="66" charset="-128"/>
                        </a:rPr>
                        <a:t> Univ., of Tech., </a:t>
                      </a:r>
                      <a:r>
                        <a:rPr kumimoji="1" lang="en-US" altLang="ja-JP" sz="1050" b="0" i="0" u="none" strike="noStrike" cap="none" normalizeH="0" baseline="0" dirty="0" err="1">
                          <a:ln>
                            <a:noFill/>
                          </a:ln>
                          <a:solidFill>
                            <a:srgbClr val="0000CC"/>
                          </a:solidFill>
                          <a:effectLst/>
                          <a:latin typeface="HG正楷書体-PRO" pitchFamily="66" charset="-128"/>
                          <a:ea typeface="HG正楷書体-PRO" pitchFamily="66" charset="-128"/>
                        </a:rPr>
                        <a:t>Josai</a:t>
                      </a: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 Univ.</a:t>
                      </a:r>
                      <a:r>
                        <a:rPr kumimoji="1" lang="en-US" altLang="ja-JP" sz="1050" b="0" i="0" u="none" strike="noStrike" cap="none" normalizeH="0" baseline="0" dirty="0">
                          <a:ln>
                            <a:noFill/>
                          </a:ln>
                          <a:solidFill>
                            <a:srgbClr val="0000CC"/>
                          </a:solidFill>
                          <a:effectLst/>
                          <a:latin typeface="+mj-ea"/>
                          <a:ea typeface="+mj-ea"/>
                        </a:rPr>
                        <a:t>, </a:t>
                      </a: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Sapporo </a:t>
                      </a:r>
                      <a:r>
                        <a:rPr kumimoji="1" lang="en-US" altLang="ja-JP" sz="1050" b="0" i="0" u="none" strike="noStrike" cap="none" normalizeH="0" baseline="0" dirty="0" err="1">
                          <a:ln>
                            <a:noFill/>
                          </a:ln>
                          <a:solidFill>
                            <a:srgbClr val="0000CC"/>
                          </a:solidFill>
                          <a:effectLst/>
                          <a:latin typeface="HG正楷書体-PRO" pitchFamily="66" charset="-128"/>
                          <a:ea typeface="HG正楷書体-PRO" pitchFamily="66" charset="-128"/>
                        </a:rPr>
                        <a:t>Gakuin</a:t>
                      </a: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 Univ.,  </a:t>
                      </a:r>
                      <a:r>
                        <a:rPr kumimoji="1" lang="en-US" altLang="ja-JP" sz="1050" b="0" i="0" u="none" strike="noStrike" cap="none" normalizeH="0" baseline="0" dirty="0" err="1">
                          <a:ln>
                            <a:noFill/>
                          </a:ln>
                          <a:solidFill>
                            <a:srgbClr val="0000CC"/>
                          </a:solidFill>
                          <a:effectLst/>
                          <a:latin typeface="HG正楷書体-PRO" pitchFamily="66" charset="-128"/>
                          <a:ea typeface="HG正楷書体-PRO" pitchFamily="66" charset="-128"/>
                        </a:rPr>
                        <a:t>Komazawa</a:t>
                      </a: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 Univ., Meiji Univ.</a:t>
                      </a:r>
                      <a:r>
                        <a:rPr kumimoji="1" lang="ja-JP" altLang="en-US" sz="1050" b="0" i="0" u="none" strike="noStrike" cap="none" normalizeH="0" baseline="0" dirty="0" err="1">
                          <a:ln>
                            <a:noFill/>
                          </a:ln>
                          <a:solidFill>
                            <a:srgbClr val="0000CC"/>
                          </a:solidFill>
                          <a:effectLst/>
                          <a:latin typeface="HG正楷書体-PRO" pitchFamily="66" charset="-128"/>
                          <a:ea typeface="HG正楷書体-PRO" pitchFamily="66" charset="-128"/>
                        </a:rPr>
                        <a:t>，</a:t>
                      </a:r>
                      <a:r>
                        <a:rPr kumimoji="1" lang="en-US" altLang="ja-JP" sz="1050" b="0" i="0" u="none" strike="noStrike" cap="none" normalizeH="0" baseline="0" dirty="0">
                          <a:ln>
                            <a:noFill/>
                          </a:ln>
                          <a:solidFill>
                            <a:srgbClr val="0000CC"/>
                          </a:solidFill>
                          <a:effectLst/>
                          <a:latin typeface="HG正楷書体-PRO" pitchFamily="66" charset="-128"/>
                          <a:ea typeface="HG正楷書体-PRO" pitchFamily="66" charset="-128"/>
                        </a:rPr>
                        <a:t>Tokyo Univ. of Information Science</a:t>
                      </a:r>
                      <a:r>
                        <a:rPr kumimoji="1" lang="en-US" altLang="ja-JP" sz="1050" b="0" i="0" u="none" strike="noStrike" cap="none" normalizeH="0" baseline="0" dirty="0">
                          <a:ln>
                            <a:noFill/>
                          </a:ln>
                          <a:solidFill>
                            <a:schemeClr val="tx1"/>
                          </a:solidFill>
                          <a:effectLst/>
                          <a:latin typeface="HG正楷書体-PRO" pitchFamily="66" charset="-128"/>
                          <a:ea typeface="HG正楷書体-PRO" pitchFamily="66" charset="-128"/>
                        </a:rPr>
                        <a:t>, </a:t>
                      </a:r>
                      <a:r>
                        <a:rPr kumimoji="1" lang="en-US" altLang="ja-JP" sz="1050" kern="1200" dirty="0" err="1">
                          <a:solidFill>
                            <a:srgbClr val="00B050"/>
                          </a:solidFill>
                          <a:latin typeface="HG正楷書体-PRO" pitchFamily="66" charset="-128"/>
                          <a:ea typeface="HG正楷書体-PRO" pitchFamily="66" charset="-128"/>
                          <a:cs typeface="+mn-cs"/>
                        </a:rPr>
                        <a:t>Waseda</a:t>
                      </a:r>
                      <a:r>
                        <a:rPr kumimoji="1" lang="en-US" altLang="ja-JP" sz="1050" kern="1200" dirty="0">
                          <a:solidFill>
                            <a:srgbClr val="00B050"/>
                          </a:solidFill>
                          <a:latin typeface="HG正楷書体-PRO" pitchFamily="66" charset="-128"/>
                          <a:ea typeface="HG正楷書体-PRO" pitchFamily="66" charset="-128"/>
                          <a:cs typeface="+mn-cs"/>
                        </a:rPr>
                        <a:t> Univ., </a:t>
                      </a:r>
                      <a:r>
                        <a:rPr kumimoji="1" lang="en-US" altLang="ja-JP" sz="1050" kern="1200" dirty="0">
                          <a:solidFill>
                            <a:schemeClr val="accent6">
                              <a:lumMod val="50000"/>
                            </a:schemeClr>
                          </a:solidFill>
                          <a:latin typeface="HG正楷書体-PRO" pitchFamily="66" charset="-128"/>
                          <a:ea typeface="HG正楷書体-PRO" pitchFamily="66" charset="-128"/>
                          <a:cs typeface="+mn-cs"/>
                        </a:rPr>
                        <a:t>Kurume Univ., </a:t>
                      </a:r>
                      <a:endParaRPr kumimoji="1" lang="en-US" altLang="ja-JP" sz="1050" b="0" i="0" u="none" strike="noStrike" cap="none" normalizeH="0" baseline="0" dirty="0">
                        <a:ln>
                          <a:noFill/>
                        </a:ln>
                        <a:solidFill>
                          <a:schemeClr val="accent6">
                            <a:lumMod val="50000"/>
                          </a:schemeClr>
                        </a:solidFill>
                        <a:effectLst/>
                        <a:latin typeface="HG正楷書体-PRO" pitchFamily="66" charset="-128"/>
                        <a:ea typeface="HG正楷書体-PRO" pitchFamily="66" charset="-128"/>
                      </a:endParaRPr>
                    </a:p>
                  </a:txBody>
                  <a:tcPr marL="92866" marR="92866" marT="47320" marB="473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277">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Foreign Universities</a:t>
                      </a:r>
                      <a:endPar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050" b="0" i="0" u="none" strike="noStrike" cap="none" normalizeH="0" baseline="0" dirty="0">
                          <a:ln>
                            <a:noFill/>
                          </a:ln>
                          <a:solidFill>
                            <a:srgbClr val="0000CC"/>
                          </a:solidFill>
                          <a:effectLst/>
                          <a:latin typeface="Times New Roman" pitchFamily="18" charset="0"/>
                          <a:ea typeface="HG正楷書体-PRO" pitchFamily="66" charset="-128"/>
                        </a:rPr>
                        <a:t>UCLA, USC, Victoria U.</a:t>
                      </a:r>
                    </a:p>
                  </a:txBody>
                  <a:tcPr marL="92866" marR="92866" marT="47320" marB="473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6773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Private Companies</a:t>
                      </a:r>
                      <a:endParaRPr kumimoji="1" lang="ja-JP" altLang="en-US" sz="11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Hitachi, Mizuho </a:t>
                      </a:r>
                      <a:r>
                        <a:rPr kumimoji="1" lang="en-US" altLang="ja-JP" sz="1100" b="0" i="0" u="none" strike="noStrike" cap="none" normalizeH="0" baseline="0" dirty="0" err="1">
                          <a:ln>
                            <a:noFill/>
                          </a:ln>
                          <a:solidFill>
                            <a:schemeClr val="tx1"/>
                          </a:solidFill>
                          <a:effectLst/>
                          <a:latin typeface="HG正楷書体-PRO" pitchFamily="66" charset="-128"/>
                          <a:ea typeface="HG正楷書体-PRO" pitchFamily="66" charset="-128"/>
                        </a:rPr>
                        <a:t>Trust&amp;Banking</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 QIAGEN, Mitsubishi-Tanabe Pharma, Railway Technical Research Institute, Daiichi Sankyo</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ATR, Mitsubishi Tokyo Bank</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Pfizer, Goldman Sachs, Sony, NHK, Bridgestone</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err="1">
                          <a:ln>
                            <a:noFill/>
                          </a:ln>
                          <a:solidFill>
                            <a:schemeClr val="tx1"/>
                          </a:solidFill>
                          <a:effectLst/>
                          <a:latin typeface="HG正楷書体-PRO" pitchFamily="66" charset="-128"/>
                          <a:ea typeface="HG正楷書体-PRO" pitchFamily="66" charset="-128"/>
                        </a:rPr>
                        <a:t>Qualicaps</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Doctoral Institute for Evidence Based Policy, </a:t>
                      </a:r>
                      <a:r>
                        <a:rPr kumimoji="1" lang="en-US" altLang="ja-JP" sz="1100" b="0" i="0" u="none" strike="noStrike" cap="none" normalizeH="0" baseline="0" dirty="0" err="1">
                          <a:ln>
                            <a:noFill/>
                          </a:ln>
                          <a:solidFill>
                            <a:schemeClr val="tx1"/>
                          </a:solidFill>
                          <a:effectLst/>
                          <a:latin typeface="HG正楷書体-PRO" pitchFamily="66" charset="-128"/>
                          <a:ea typeface="HG正楷書体-PRO" pitchFamily="66" charset="-128"/>
                        </a:rPr>
                        <a:t>Brainpad</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 PricewaterhouseCoopers </a:t>
                      </a:r>
                      <a:r>
                        <a:rPr kumimoji="1" lang="en-US" altLang="ja-JP" sz="1100" b="0" i="0" u="none" strike="noStrike" cap="none" normalizeH="0" baseline="0" dirty="0" err="1">
                          <a:ln>
                            <a:noFill/>
                          </a:ln>
                          <a:solidFill>
                            <a:schemeClr val="tx1"/>
                          </a:solidFill>
                          <a:effectLst/>
                          <a:latin typeface="HG正楷書体-PRO" pitchFamily="66" charset="-128"/>
                          <a:ea typeface="HG正楷書体-PRO" pitchFamily="66" charset="-128"/>
                        </a:rPr>
                        <a:t>Aarata</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 LLC</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Credit Risk Database</a:t>
                      </a:r>
                      <a:r>
                        <a:rPr kumimoji="1" lang="ja-JP" altLang="en-US" sz="1100" b="0" i="0" u="none" strike="noStrike" cap="none" normalizeH="0" baseline="0" dirty="0" err="1">
                          <a:ln>
                            <a:noFill/>
                          </a:ln>
                          <a:solidFill>
                            <a:schemeClr val="tx1"/>
                          </a:solidFill>
                          <a:effectLst/>
                          <a:latin typeface="HG正楷書体-PRO" pitchFamily="66" charset="-128"/>
                          <a:ea typeface="HG正楷書体-PRO" pitchFamily="66" charset="-128"/>
                        </a:rPr>
                        <a:t>，</a:t>
                      </a:r>
                      <a:r>
                        <a:rPr kumimoji="1" lang="en-US" altLang="ja-JP" sz="1100" b="0" i="0" u="none" strike="noStrike" cap="none" normalizeH="0" baseline="0" dirty="0">
                          <a:ln>
                            <a:noFill/>
                          </a:ln>
                          <a:solidFill>
                            <a:schemeClr val="tx1"/>
                          </a:solidFill>
                          <a:effectLst/>
                          <a:latin typeface="HG正楷書体-PRO" pitchFamily="66" charset="-128"/>
                          <a:ea typeface="HG正楷書体-PRO" pitchFamily="66" charset="-128"/>
                        </a:rPr>
                        <a:t>CPC Clinic</a:t>
                      </a:r>
                    </a:p>
                  </a:txBody>
                  <a:tcPr marL="92866" marR="92866" marT="47320" marB="473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 name="テキスト ボックス 11"/>
          <p:cNvSpPr txBox="1"/>
          <p:nvPr/>
        </p:nvSpPr>
        <p:spPr>
          <a:xfrm>
            <a:off x="5135376" y="6447997"/>
            <a:ext cx="4222627" cy="280427"/>
          </a:xfrm>
          <a:prstGeom prst="rect">
            <a:avLst/>
          </a:prstGeom>
          <a:solidFill>
            <a:schemeClr val="bg1"/>
          </a:solidFill>
        </p:spPr>
        <p:txBody>
          <a:bodyPr wrap="square" lIns="90392" tIns="45195" rIns="90392" bIns="45195">
            <a:spAutoFit/>
          </a:bodyPr>
          <a:lstStyle/>
          <a:p>
            <a:pPr algn="ctr" defTabSz="936163" fontAlgn="auto">
              <a:spcBef>
                <a:spcPts val="0"/>
              </a:spcBef>
              <a:spcAft>
                <a:spcPts val="0"/>
              </a:spcAft>
              <a:defRPr/>
            </a:pPr>
            <a:r>
              <a:rPr lang="en-US" altLang="ja-JP" sz="1229" dirty="0">
                <a:solidFill>
                  <a:srgbClr val="FF0000"/>
                </a:solidFill>
                <a:latin typeface="HG正楷書体-PRO" pitchFamily="66" charset="-128"/>
                <a:ea typeface="HG正楷書体-PRO" pitchFamily="66" charset="-128"/>
              </a:rPr>
              <a:t>Prof.</a:t>
            </a:r>
            <a:r>
              <a:rPr lang="ja-JP" altLang="en-US" sz="1229" dirty="0">
                <a:solidFill>
                  <a:prstClr val="black"/>
                </a:solidFill>
                <a:latin typeface="HG正楷書体-PRO" pitchFamily="66" charset="-128"/>
                <a:ea typeface="HG正楷書体-PRO" pitchFamily="66" charset="-128"/>
              </a:rPr>
              <a:t>　</a:t>
            </a:r>
            <a:r>
              <a:rPr lang="en-US" altLang="ja-JP" sz="1229" dirty="0">
                <a:solidFill>
                  <a:srgbClr val="0000FF"/>
                </a:solidFill>
                <a:latin typeface="HG正楷書体-PRO" pitchFamily="66" charset="-128"/>
                <a:ea typeface="HG正楷書体-PRO" pitchFamily="66" charset="-128"/>
              </a:rPr>
              <a:t>Assoc. Prof.</a:t>
            </a:r>
            <a:r>
              <a:rPr lang="ja-JP" altLang="en-US" sz="1229" dirty="0">
                <a:solidFill>
                  <a:prstClr val="black"/>
                </a:solidFill>
                <a:latin typeface="HG正楷書体-PRO" pitchFamily="66" charset="-128"/>
                <a:ea typeface="HG正楷書体-PRO" pitchFamily="66" charset="-128"/>
              </a:rPr>
              <a:t>　</a:t>
            </a:r>
            <a:r>
              <a:rPr lang="en-US" altLang="ja-JP" sz="1229" dirty="0">
                <a:solidFill>
                  <a:schemeClr val="accent6">
                    <a:lumMod val="50000"/>
                  </a:schemeClr>
                </a:solidFill>
                <a:latin typeface="HG正楷書体-PRO" pitchFamily="66" charset="-128"/>
                <a:ea typeface="HG正楷書体-PRO" pitchFamily="66" charset="-128"/>
              </a:rPr>
              <a:t>Assist. Prof/Lecturer</a:t>
            </a:r>
            <a:r>
              <a:rPr lang="ja-JP" altLang="en-US" sz="1229" dirty="0">
                <a:solidFill>
                  <a:prstClr val="black"/>
                </a:solidFill>
                <a:latin typeface="HG正楷書体-PRO" pitchFamily="66" charset="-128"/>
                <a:ea typeface="HG正楷書体-PRO" pitchFamily="66" charset="-128"/>
              </a:rPr>
              <a:t>　</a:t>
            </a:r>
            <a:r>
              <a:rPr lang="en-US" altLang="ja-JP" sz="1229" dirty="0">
                <a:solidFill>
                  <a:srgbClr val="00B050"/>
                </a:solidFill>
                <a:latin typeface="HG正楷書体-PRO" pitchFamily="66" charset="-128"/>
                <a:ea typeface="HG正楷書体-PRO" pitchFamily="66" charset="-128"/>
              </a:rPr>
              <a:t>PD</a:t>
            </a:r>
            <a:r>
              <a:rPr lang="ja-JP" altLang="en-US" sz="1229" dirty="0">
                <a:solidFill>
                  <a:srgbClr val="00B050"/>
                </a:solidFill>
                <a:latin typeface="HG正楷書体-PRO" pitchFamily="66" charset="-128"/>
                <a:ea typeface="HG正楷書体-PRO" pitchFamily="66" charset="-128"/>
              </a:rPr>
              <a:t>　</a:t>
            </a:r>
            <a:r>
              <a:rPr lang="en-US" altLang="ja-JP" sz="1229" dirty="0">
                <a:solidFill>
                  <a:srgbClr val="7030A0"/>
                </a:solidFill>
                <a:latin typeface="HG正楷書体-PRO" pitchFamily="66" charset="-128"/>
                <a:ea typeface="HG正楷書体-PRO" pitchFamily="66" charset="-128"/>
              </a:rPr>
              <a:t>URA</a:t>
            </a:r>
            <a:endParaRPr lang="ja-JP" altLang="en-US" sz="1229" dirty="0">
              <a:solidFill>
                <a:srgbClr val="7030A0"/>
              </a:solidFill>
              <a:latin typeface="HG正楷書体-PRO" pitchFamily="66" charset="-128"/>
              <a:ea typeface="HG正楷書体-PRO" pitchFamily="66" charset="-128"/>
            </a:endParaRPr>
          </a:p>
        </p:txBody>
      </p:sp>
      <p:sp>
        <p:nvSpPr>
          <p:cNvPr id="14" name="テキスト ボックス 13"/>
          <p:cNvSpPr txBox="1"/>
          <p:nvPr/>
        </p:nvSpPr>
        <p:spPr>
          <a:xfrm>
            <a:off x="3465953" y="6046549"/>
            <a:ext cx="1083951" cy="218393"/>
          </a:xfrm>
          <a:prstGeom prst="rect">
            <a:avLst/>
          </a:prstGeom>
          <a:noFill/>
        </p:spPr>
        <p:txBody>
          <a:bodyPr wrap="none" rtlCol="0">
            <a:spAutoFit/>
          </a:bodyPr>
          <a:lstStyle/>
          <a:p>
            <a:pPr algn="l" defTabSz="936163" fontAlgn="auto">
              <a:spcBef>
                <a:spcPts val="0"/>
              </a:spcBef>
              <a:spcAft>
                <a:spcPts val="0"/>
              </a:spcAft>
            </a:pPr>
            <a:r>
              <a:rPr lang="en-US" altLang="ja-JP" sz="819" dirty="0">
                <a:solidFill>
                  <a:prstClr val="black"/>
                </a:solidFill>
                <a:latin typeface="AR丸ゴシック体M" panose="020F0609000000000000" pitchFamily="49" charset="-128"/>
                <a:ea typeface="AR丸ゴシック体M" panose="020F0609000000000000" pitchFamily="49" charset="-128"/>
              </a:rPr>
              <a:t>As of May,28,2019</a:t>
            </a:r>
            <a:endParaRPr lang="ja-JP" altLang="en-US" sz="819" dirty="0">
              <a:solidFill>
                <a:prstClr val="black"/>
              </a:solidFill>
              <a:latin typeface="AR丸ゴシック体M" panose="020F0609000000000000" pitchFamily="49" charset="-128"/>
              <a:ea typeface="AR丸ゴシック体M" panose="020F0609000000000000" pitchFamily="49" charset="-128"/>
            </a:endParaRPr>
          </a:p>
        </p:txBody>
      </p:sp>
    </p:spTree>
    <p:extLst>
      <p:ext uri="{BB962C8B-B14F-4D97-AF65-F5344CB8AC3E}">
        <p14:creationId xmlns:p14="http://schemas.microsoft.com/office/powerpoint/2010/main" val="3677756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77769" y="1208782"/>
            <a:ext cx="4340677" cy="5307953"/>
          </a:xfrm>
          <a:prstGeom prst="roundRect">
            <a:avLst>
              <a:gd name="adj" fmla="val 8312"/>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3379" dirty="0"/>
          </a:p>
        </p:txBody>
      </p:sp>
      <p:sp>
        <p:nvSpPr>
          <p:cNvPr id="40" name="角丸四角形 39"/>
          <p:cNvSpPr/>
          <p:nvPr/>
        </p:nvSpPr>
        <p:spPr>
          <a:xfrm>
            <a:off x="4549263" y="1166245"/>
            <a:ext cx="4838294" cy="5219544"/>
          </a:xfrm>
          <a:prstGeom prst="roundRect">
            <a:avLst>
              <a:gd name="adj" fmla="val 3387"/>
            </a:avLst>
          </a:prstGeom>
        </p:spPr>
        <p:style>
          <a:lnRef idx="1">
            <a:schemeClr val="accent1"/>
          </a:lnRef>
          <a:fillRef idx="2">
            <a:schemeClr val="accent1"/>
          </a:fillRef>
          <a:effectRef idx="1">
            <a:schemeClr val="accent1"/>
          </a:effectRef>
          <a:fontRef idx="minor">
            <a:schemeClr val="dk1"/>
          </a:fontRef>
        </p:style>
        <p:txBody>
          <a:bodyPr rtlCol="0" anchor="ctr"/>
          <a:lstStyle/>
          <a:p>
            <a:pPr algn="l"/>
            <a:endParaRPr lang="ja-JP" altLang="en-US" sz="3379" dirty="0"/>
          </a:p>
        </p:txBody>
      </p:sp>
      <p:sp>
        <p:nvSpPr>
          <p:cNvPr id="2" name="AutoShape 14"/>
          <p:cNvSpPr>
            <a:spLocks/>
          </p:cNvSpPr>
          <p:nvPr/>
        </p:nvSpPr>
        <p:spPr bwMode="auto">
          <a:xfrm>
            <a:off x="825548" y="119792"/>
            <a:ext cx="7989485" cy="692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46" tIns="45223" rIns="90446" bIns="45223">
            <a:normAutofit fontScale="97500"/>
          </a:bodyPr>
          <a:lstStyle/>
          <a:p>
            <a:pPr algn="ctr" fontAlgn="base">
              <a:spcBef>
                <a:spcPct val="0"/>
              </a:spcBef>
              <a:spcAft>
                <a:spcPct val="0"/>
              </a:spcAft>
            </a:pPr>
            <a:r>
              <a:rPr lang="en-US" altLang="ja-JP" sz="3993" b="1" dirty="0">
                <a:latin typeface="Arial" panose="020B0604020202020204" pitchFamily="34" charset="0"/>
                <a:ea typeface="HG丸ｺﾞｼｯｸM-PRO" pitchFamily="50" charset="-128"/>
                <a:cs typeface="Arial" panose="020B0604020202020204" pitchFamily="34" charset="0"/>
                <a:sym typeface="ヒラギノ角ゴ ProN W3" charset="0"/>
              </a:rPr>
              <a:t>Computers of ISM</a:t>
            </a:r>
            <a:endParaRPr lang="ja-JP" altLang="en-US" sz="3993" b="1" dirty="0">
              <a:latin typeface="Arial" panose="020B0604020202020204" pitchFamily="34" charset="0"/>
              <a:ea typeface="HG丸ｺﾞｼｯｸM-PRO" pitchFamily="50" charset="-128"/>
              <a:cs typeface="Arial" panose="020B0604020202020204" pitchFamily="34" charset="0"/>
              <a:sym typeface="ヒラギノ角ゴ ProN W3" charset="0"/>
            </a:endParaRPr>
          </a:p>
        </p:txBody>
      </p:sp>
      <p:sp>
        <p:nvSpPr>
          <p:cNvPr id="3" name="正方形/長方形 2"/>
          <p:cNvSpPr/>
          <p:nvPr/>
        </p:nvSpPr>
        <p:spPr>
          <a:xfrm>
            <a:off x="1378848" y="846460"/>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sp>
        <p:nvSpPr>
          <p:cNvPr id="32" name="正方形/長方形 31"/>
          <p:cNvSpPr/>
          <p:nvPr/>
        </p:nvSpPr>
        <p:spPr>
          <a:xfrm>
            <a:off x="5415146" y="6622416"/>
            <a:ext cx="1867378" cy="271918"/>
          </a:xfrm>
          <a:prstGeom prst="rect">
            <a:avLst/>
          </a:prstGeom>
          <a:noFill/>
        </p:spPr>
        <p:txBody>
          <a:bodyPr wrap="square" rtlCol="0">
            <a:spAutoFit/>
          </a:bodyPr>
          <a:lstStyle/>
          <a:p>
            <a:r>
              <a:rPr lang="en-US" altLang="ja-JP" sz="1126" dirty="0">
                <a:latin typeface="HG丸ｺﾞｼｯｸM-PRO" panose="020F0600000000000000" pitchFamily="50" charset="-128"/>
                <a:ea typeface="HG丸ｺﾞｼｯｸM-PRO" panose="020F0600000000000000" pitchFamily="50" charset="-128"/>
              </a:rPr>
              <a:t>Mini computer in 1970</a:t>
            </a:r>
            <a:endParaRPr lang="ja-JP" altLang="en-US" sz="1126" dirty="0">
              <a:latin typeface="HG丸ｺﾞｼｯｸM-PRO" panose="020F0600000000000000" pitchFamily="50" charset="-128"/>
              <a:ea typeface="HG丸ｺﾞｼｯｸM-PRO" panose="020F0600000000000000" pitchFamily="50" charset="-128"/>
            </a:endParaRPr>
          </a:p>
        </p:txBody>
      </p:sp>
      <p:sp>
        <p:nvSpPr>
          <p:cNvPr id="39" name="テキスト ボックス 38"/>
          <p:cNvSpPr txBox="1"/>
          <p:nvPr/>
        </p:nvSpPr>
        <p:spPr>
          <a:xfrm>
            <a:off x="4610979" y="966756"/>
            <a:ext cx="4834170" cy="344390"/>
          </a:xfrm>
          <a:prstGeom prst="rect">
            <a:avLst/>
          </a:prstGeom>
          <a:solidFill>
            <a:schemeClr val="bg1"/>
          </a:solidFill>
          <a:ln>
            <a:solidFill>
              <a:schemeClr val="tx2">
                <a:lumMod val="60000"/>
                <a:lumOff val="40000"/>
              </a:schemeClr>
            </a:solidFill>
          </a:ln>
        </p:spPr>
        <p:txBody>
          <a:bodyPr wrap="square" rtlCol="0">
            <a:spAutoFit/>
          </a:bodyPr>
          <a:lstStyle/>
          <a:p>
            <a:pPr algn="ctr"/>
            <a:r>
              <a:rPr lang="en-US" altLang="ja-JP" sz="1638" b="1" dirty="0">
                <a:latin typeface="HG正楷書体-PRO" panose="03000600000000000000" pitchFamily="66" charset="-128"/>
                <a:ea typeface="HG正楷書体-PRO" panose="03000600000000000000" pitchFamily="66" charset="-128"/>
              </a:rPr>
              <a:t>Exhibition of Statistical Science and Computers</a:t>
            </a:r>
            <a:endParaRPr lang="ja-JP" altLang="en-US" sz="1638" b="1" dirty="0">
              <a:latin typeface="HG正楷書体-PRO" panose="03000600000000000000" pitchFamily="66" charset="-128"/>
              <a:ea typeface="HG正楷書体-PRO" panose="03000600000000000000" pitchFamily="66" charset="-128"/>
            </a:endParaRPr>
          </a:p>
        </p:txBody>
      </p:sp>
      <p:sp>
        <p:nvSpPr>
          <p:cNvPr id="45" name="テキスト ボックス 44"/>
          <p:cNvSpPr txBox="1"/>
          <p:nvPr/>
        </p:nvSpPr>
        <p:spPr>
          <a:xfrm>
            <a:off x="635037" y="954457"/>
            <a:ext cx="3243894" cy="352601"/>
          </a:xfrm>
          <a:prstGeom prst="rect">
            <a:avLst/>
          </a:prstGeom>
          <a:solidFill>
            <a:schemeClr val="bg1"/>
          </a:solidFill>
          <a:ln>
            <a:solidFill>
              <a:schemeClr val="tx1"/>
            </a:solidFill>
          </a:ln>
        </p:spPr>
        <p:txBody>
          <a:bodyPr wrap="square" rtlCol="0">
            <a:spAutoFit/>
          </a:bodyPr>
          <a:lstStyle/>
          <a:p>
            <a:pPr algn="ctr"/>
            <a:r>
              <a:rPr lang="en-US" altLang="ja-JP" sz="1638" b="1" dirty="0">
                <a:latin typeface="HG正楷書体-PRO" panose="03000600000000000000" pitchFamily="66" charset="-128"/>
                <a:ea typeface="HG正楷書体-PRO" panose="03000600000000000000" pitchFamily="66" charset="-128"/>
              </a:rPr>
              <a:t>Supercomputing System</a:t>
            </a:r>
            <a:endParaRPr lang="ja-JP" altLang="en-US" sz="1638" b="1" dirty="0">
              <a:latin typeface="HG正楷書体-PRO" panose="03000600000000000000" pitchFamily="66" charset="-128"/>
              <a:ea typeface="HG正楷書体-PRO" panose="03000600000000000000" pitchFamily="66" charset="-128"/>
            </a:endParaRPr>
          </a:p>
        </p:txBody>
      </p:sp>
      <p:grpSp>
        <p:nvGrpSpPr>
          <p:cNvPr id="47" name="グループ化 46"/>
          <p:cNvGrpSpPr/>
          <p:nvPr/>
        </p:nvGrpSpPr>
        <p:grpSpPr>
          <a:xfrm>
            <a:off x="819297" y="4970806"/>
            <a:ext cx="3129031" cy="1505625"/>
            <a:chOff x="286573" y="1769674"/>
            <a:chExt cx="3886426" cy="1829806"/>
          </a:xfrm>
        </p:grpSpPr>
        <p:pic>
          <p:nvPicPr>
            <p:cNvPr id="48" name="図 4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18278" y="1769674"/>
              <a:ext cx="2754721" cy="1829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図 48"/>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86573" y="1776747"/>
              <a:ext cx="2440092" cy="1620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50" name="テキスト ボックス 49"/>
          <p:cNvSpPr txBox="1"/>
          <p:nvPr/>
        </p:nvSpPr>
        <p:spPr>
          <a:xfrm>
            <a:off x="541429" y="6066551"/>
            <a:ext cx="3714478" cy="281487"/>
          </a:xfrm>
          <a:prstGeom prst="rect">
            <a:avLst/>
          </a:prstGeom>
          <a:noFill/>
        </p:spPr>
        <p:txBody>
          <a:bodyPr wrap="none" rtlCol="0">
            <a:spAutoFit/>
          </a:bodyPr>
          <a:lstStyle>
            <a:defPPr>
              <a:defRPr lang="ja-JP"/>
            </a:defPPr>
            <a:lvl1pPr>
              <a:defRPr sz="1200">
                <a:latin typeface="HG丸ｺﾞｼｯｸM-PRO" panose="020F0600000000000000" pitchFamily="50" charset="-128"/>
                <a:ea typeface="HG丸ｺﾞｼｯｸM-PRO" panose="020F0600000000000000" pitchFamily="50" charset="-128"/>
              </a:defRPr>
            </a:lvl1pPr>
          </a:lstStyle>
          <a:p>
            <a:pPr algn="ctr"/>
            <a:r>
              <a:rPr lang="ja-JP" altLang="en-US" sz="1229" b="1" dirty="0">
                <a:solidFill>
                  <a:schemeClr val="bg1"/>
                </a:solidFill>
              </a:rPr>
              <a:t>↑</a:t>
            </a:r>
            <a:r>
              <a:rPr lang="en-US" altLang="ja-JP" sz="1229" b="1" dirty="0">
                <a:solidFill>
                  <a:schemeClr val="bg1"/>
                </a:solidFill>
              </a:rPr>
              <a:t>Sole 4K-3D visualization system in Japan</a:t>
            </a:r>
            <a:endParaRPr lang="ja-JP" altLang="en-US" sz="1229" b="1" dirty="0">
              <a:solidFill>
                <a:schemeClr val="bg1"/>
              </a:solidFill>
            </a:endParaRPr>
          </a:p>
        </p:txBody>
      </p:sp>
      <p:pic>
        <p:nvPicPr>
          <p:cNvPr id="51" name="図 50"/>
          <p:cNvPicPr>
            <a:picLocks noChangeAspect="1"/>
          </p:cNvPicPr>
          <p:nvPr/>
        </p:nvPicPr>
        <p:blipFill rotWithShape="1">
          <a:blip r:embed="rId7" cstate="print">
            <a:extLst>
              <a:ext uri="{28A0092B-C50C-407E-A947-70E740481C1C}">
                <a14:useLocalDpi xmlns:a14="http://schemas.microsoft.com/office/drawing/2010/main" val="0"/>
              </a:ext>
            </a:extLst>
          </a:blip>
          <a:srcRect l="18305" t="21398" r="15607" b="17233"/>
          <a:stretch/>
        </p:blipFill>
        <p:spPr>
          <a:xfrm rot="5400000">
            <a:off x="2927534" y="3338900"/>
            <a:ext cx="1650275" cy="1059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2" name="テキスト ボックス 51"/>
          <p:cNvSpPr txBox="1"/>
          <p:nvPr/>
        </p:nvSpPr>
        <p:spPr>
          <a:xfrm>
            <a:off x="2972973" y="4663751"/>
            <a:ext cx="1518698" cy="230832"/>
          </a:xfrm>
          <a:prstGeom prst="rect">
            <a:avLst/>
          </a:prstGeom>
          <a:noFill/>
        </p:spPr>
        <p:txBody>
          <a:bodyPr wrap="square" rtlCol="0">
            <a:spAutoFit/>
          </a:bodyPr>
          <a:lstStyle>
            <a:defPPr>
              <a:defRPr lang="ja-JP"/>
            </a:defPPr>
            <a:lvl1pPr>
              <a:defRPr sz="1200">
                <a:latin typeface="HG丸ｺﾞｼｯｸM-PRO" panose="020F0600000000000000" pitchFamily="50" charset="-128"/>
                <a:ea typeface="HG丸ｺﾞｼｯｸM-PRO" panose="020F0600000000000000" pitchFamily="50" charset="-128"/>
              </a:defRPr>
            </a:lvl1pPr>
          </a:lstStyle>
          <a:p>
            <a:pPr algn="ctr"/>
            <a:r>
              <a:rPr lang="en-US" altLang="ja-JP" sz="900" b="1" dirty="0">
                <a:solidFill>
                  <a:srgbClr val="0000FF"/>
                </a:solidFill>
              </a:rPr>
              <a:t>Water Cooling System</a:t>
            </a:r>
            <a:endParaRPr lang="ja-JP" altLang="en-US" sz="819" b="1" dirty="0">
              <a:solidFill>
                <a:srgbClr val="0000FF"/>
              </a:solidFill>
            </a:endParaRPr>
          </a:p>
        </p:txBody>
      </p:sp>
      <p:pic>
        <p:nvPicPr>
          <p:cNvPr id="33" name="図 32"/>
          <p:cNvPicPr>
            <a:picLocks noChangeAspect="1"/>
          </p:cNvPicPr>
          <p:nvPr/>
        </p:nvPicPr>
        <p:blipFill rotWithShape="1">
          <a:blip r:embed="rId8"/>
          <a:srcRect l="25552" t="33821" r="47674" b="15779"/>
          <a:stretch/>
        </p:blipFill>
        <p:spPr>
          <a:xfrm>
            <a:off x="4820290" y="1414933"/>
            <a:ext cx="1713435" cy="1814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図 33"/>
          <p:cNvPicPr>
            <a:picLocks noChangeAspect="1"/>
          </p:cNvPicPr>
          <p:nvPr/>
        </p:nvPicPr>
        <p:blipFill rotWithShape="1">
          <a:blip r:embed="rId9" cstate="print">
            <a:extLst>
              <a:ext uri="{28A0092B-C50C-407E-A947-70E740481C1C}">
                <a14:useLocalDpi xmlns:a14="http://schemas.microsoft.com/office/drawing/2010/main" val="0"/>
              </a:ext>
            </a:extLst>
          </a:blip>
          <a:srcRect l="6047" t="19728" r="5634"/>
          <a:stretch/>
        </p:blipFill>
        <p:spPr>
          <a:xfrm>
            <a:off x="7006705" y="3391034"/>
            <a:ext cx="2036645" cy="12343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図 34"/>
          <p:cNvPicPr>
            <a:picLocks noChangeAspect="1"/>
          </p:cNvPicPr>
          <p:nvPr/>
        </p:nvPicPr>
        <p:blipFill rotWithShape="1">
          <a:blip r:embed="rId10" cstate="print">
            <a:extLst>
              <a:ext uri="{28A0092B-C50C-407E-A947-70E740481C1C}">
                <a14:useLocalDpi xmlns:a14="http://schemas.microsoft.com/office/drawing/2010/main" val="0"/>
              </a:ext>
            </a:extLst>
          </a:blip>
          <a:srcRect l="12201" t="6295" r="16926"/>
          <a:stretch/>
        </p:blipFill>
        <p:spPr>
          <a:xfrm>
            <a:off x="7321074" y="4810946"/>
            <a:ext cx="1599360" cy="140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 name="図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0684" y="3444154"/>
            <a:ext cx="1884905" cy="12568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2" name="図 41"/>
          <p:cNvPicPr>
            <a:picLocks noChangeAspect="1"/>
          </p:cNvPicPr>
          <p:nvPr/>
        </p:nvPicPr>
        <p:blipFill rotWithShape="1">
          <a:blip r:embed="rId12" cstate="print">
            <a:extLst>
              <a:ext uri="{28A0092B-C50C-407E-A947-70E740481C1C}">
                <a14:useLocalDpi xmlns:a14="http://schemas.microsoft.com/office/drawing/2010/main" val="0"/>
              </a:ext>
            </a:extLst>
          </a:blip>
          <a:srcRect l="3150" t="14175" r="6289" b="8459"/>
          <a:stretch/>
        </p:blipFill>
        <p:spPr>
          <a:xfrm>
            <a:off x="4820290" y="5153524"/>
            <a:ext cx="1921717" cy="10944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 name="正方形/長方形 36"/>
          <p:cNvSpPr/>
          <p:nvPr/>
        </p:nvSpPr>
        <p:spPr>
          <a:xfrm>
            <a:off x="4697579" y="6141624"/>
            <a:ext cx="1944540" cy="265586"/>
          </a:xfrm>
          <a:prstGeom prst="rect">
            <a:avLst/>
          </a:prstGeom>
          <a:noFill/>
        </p:spPr>
        <p:txBody>
          <a:bodyPr wrap="square" rtlCol="0">
            <a:spAutoFit/>
          </a:bodyPr>
          <a:lstStyle/>
          <a:p>
            <a:r>
              <a:rPr lang="en-US" altLang="ja-JP" sz="1126" dirty="0">
                <a:latin typeface="HG丸ｺﾞｼｯｸM-PRO" panose="020F0600000000000000" pitchFamily="50" charset="-128"/>
                <a:ea typeface="HG丸ｺﾞｼｯｸM-PRO" panose="020F0600000000000000" pitchFamily="50" charset="-128"/>
              </a:rPr>
              <a:t>Workstation in 1980</a:t>
            </a:r>
            <a:endParaRPr lang="ja-JP" altLang="en-US" sz="1126" dirty="0">
              <a:latin typeface="HG丸ｺﾞｼｯｸM-PRO" panose="020F0600000000000000" pitchFamily="50" charset="-128"/>
              <a:ea typeface="HG丸ｺﾞｼｯｸM-PRO" panose="020F0600000000000000" pitchFamily="50" charset="-128"/>
            </a:endParaRPr>
          </a:p>
        </p:txBody>
      </p:sp>
      <p:sp>
        <p:nvSpPr>
          <p:cNvPr id="29" name="テキスト ボックス 28"/>
          <p:cNvSpPr txBox="1"/>
          <p:nvPr/>
        </p:nvSpPr>
        <p:spPr>
          <a:xfrm>
            <a:off x="4641304" y="4625074"/>
            <a:ext cx="2289408" cy="438838"/>
          </a:xfrm>
          <a:prstGeom prst="rect">
            <a:avLst/>
          </a:prstGeom>
          <a:noFill/>
        </p:spPr>
        <p:txBody>
          <a:bodyPr wrap="none" rtlCol="0">
            <a:spAutoFit/>
          </a:bodyPr>
          <a:lstStyle/>
          <a:p>
            <a:r>
              <a:rPr lang="en-US" altLang="zh-CN" sz="1126" dirty="0">
                <a:latin typeface="HG丸ｺﾞｼｯｸM-PRO" panose="020F0600000000000000" pitchFamily="50" charset="-128"/>
                <a:ea typeface="HG丸ｺﾞｼｯｸM-PRO" panose="020F0600000000000000" pitchFamily="50" charset="-128"/>
              </a:rPr>
              <a:t>Random number Generators</a:t>
            </a:r>
          </a:p>
          <a:p>
            <a:pPr algn="ctr"/>
            <a:r>
              <a:rPr lang="en-US" altLang="zh-CN" sz="1126" dirty="0">
                <a:latin typeface="HG丸ｺﾞｼｯｸM-PRO" panose="020F0600000000000000" pitchFamily="50" charset="-128"/>
                <a:ea typeface="HG丸ｺﾞｼｯｸM-PRO" panose="020F0600000000000000" pitchFamily="50" charset="-128"/>
              </a:rPr>
              <a:t>from 1950 to2000</a:t>
            </a:r>
            <a:r>
              <a:rPr lang="zh-CN" altLang="en-US" sz="1126" dirty="0">
                <a:latin typeface="HG丸ｺﾞｼｯｸM-PRO" panose="020F0600000000000000" pitchFamily="50" charset="-128"/>
                <a:ea typeface="HG丸ｺﾞｼｯｸM-PRO" panose="020F0600000000000000" pitchFamily="50" charset="-128"/>
              </a:rPr>
              <a:t>　</a:t>
            </a:r>
            <a:endParaRPr lang="ja-JP" altLang="en-US" sz="1126"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7312884" y="4524437"/>
            <a:ext cx="1607550" cy="265586"/>
          </a:xfrm>
          <a:prstGeom prst="rect">
            <a:avLst/>
          </a:prstGeom>
          <a:noFill/>
        </p:spPr>
        <p:txBody>
          <a:bodyPr wrap="square" rtlCol="0">
            <a:spAutoFit/>
          </a:bodyPr>
          <a:lstStyle/>
          <a:p>
            <a:r>
              <a:rPr lang="en-US" altLang="ja-JP" sz="1126" dirty="0">
                <a:latin typeface="HG丸ｺﾞｼｯｸM-PRO" panose="020F0600000000000000" pitchFamily="50" charset="-128"/>
                <a:ea typeface="HG丸ｺﾞｼｯｸM-PRO" panose="020F0600000000000000" pitchFamily="50" charset="-128"/>
              </a:rPr>
              <a:t>Computer In </a:t>
            </a:r>
            <a:r>
              <a:rPr lang="ja-JP" altLang="en-US" sz="1126" dirty="0">
                <a:latin typeface="HG丸ｺﾞｼｯｸM-PRO" panose="020F0600000000000000" pitchFamily="50" charset="-128"/>
                <a:ea typeface="HG丸ｺﾞｼｯｸM-PRO" panose="020F0600000000000000" pitchFamily="50" charset="-128"/>
              </a:rPr>
              <a:t>1950 </a:t>
            </a:r>
          </a:p>
        </p:txBody>
      </p:sp>
      <p:sp>
        <p:nvSpPr>
          <p:cNvPr id="43" name="正方形/長方形 42"/>
          <p:cNvSpPr/>
          <p:nvPr/>
        </p:nvSpPr>
        <p:spPr>
          <a:xfrm>
            <a:off x="7003886" y="6141126"/>
            <a:ext cx="2121791" cy="265586"/>
          </a:xfrm>
          <a:prstGeom prst="rect">
            <a:avLst/>
          </a:prstGeom>
          <a:noFill/>
        </p:spPr>
        <p:txBody>
          <a:bodyPr wrap="square" rtlCol="0">
            <a:spAutoFit/>
          </a:bodyPr>
          <a:lstStyle/>
          <a:p>
            <a:r>
              <a:rPr lang="en-US" altLang="ja-JP" sz="1126" dirty="0">
                <a:latin typeface="HG丸ｺﾞｼｯｸM-PRO" panose="020F0600000000000000" pitchFamily="50" charset="-128"/>
                <a:ea typeface="HG丸ｺﾞｼｯｸM-PRO" panose="020F0600000000000000" pitchFamily="50" charset="-128"/>
              </a:rPr>
              <a:t>Mini-Computer In </a:t>
            </a:r>
            <a:r>
              <a:rPr lang="ja-JP" altLang="en-US" sz="1126" dirty="0">
                <a:latin typeface="HG丸ｺﾞｼｯｸM-PRO" panose="020F0600000000000000" pitchFamily="50" charset="-128"/>
                <a:ea typeface="HG丸ｺﾞｼｯｸM-PRO" panose="020F0600000000000000" pitchFamily="50" charset="-128"/>
              </a:rPr>
              <a:t>19</a:t>
            </a:r>
            <a:r>
              <a:rPr lang="en-US" altLang="ja-JP" sz="1126" dirty="0">
                <a:latin typeface="HG丸ｺﾞｼｯｸM-PRO" panose="020F0600000000000000" pitchFamily="50" charset="-128"/>
                <a:ea typeface="HG丸ｺﾞｼｯｸM-PRO" panose="020F0600000000000000" pitchFamily="50" charset="-128"/>
              </a:rPr>
              <a:t>7</a:t>
            </a:r>
            <a:r>
              <a:rPr lang="ja-JP" altLang="en-US" sz="1126" dirty="0">
                <a:latin typeface="HG丸ｺﾞｼｯｸM-PRO" panose="020F0600000000000000" pitchFamily="50" charset="-128"/>
                <a:ea typeface="HG丸ｺﾞｼｯｸM-PRO" panose="020F0600000000000000" pitchFamily="50" charset="-128"/>
              </a:rPr>
              <a:t>0 </a:t>
            </a:r>
          </a:p>
        </p:txBody>
      </p:sp>
      <p:sp>
        <p:nvSpPr>
          <p:cNvPr id="36" name="正方形/長方形 35"/>
          <p:cNvSpPr/>
          <p:nvPr/>
        </p:nvSpPr>
        <p:spPr>
          <a:xfrm>
            <a:off x="6686980" y="1381582"/>
            <a:ext cx="2599237" cy="19088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en-US" altLang="ja-JP" sz="1600" b="1" dirty="0"/>
              <a:t>Certificated by IPSJ Computer Museum in 2015</a:t>
            </a:r>
          </a:p>
          <a:p>
            <a:pPr algn="l" fontAlgn="auto">
              <a:spcBef>
                <a:spcPts val="0"/>
              </a:spcBef>
              <a:spcAft>
                <a:spcPts val="0"/>
              </a:spcAft>
            </a:pPr>
            <a:r>
              <a:rPr lang="ja-JP" altLang="en-US" sz="1229" dirty="0">
                <a:solidFill>
                  <a:prstClr val="black"/>
                </a:solidFill>
                <a:latin typeface="HGｺﾞｼｯｸM" panose="020B0609000000000000" pitchFamily="49" charset="-128"/>
                <a:ea typeface="HGｺﾞｼｯｸM" panose="020B0609000000000000" pitchFamily="49" charset="-128"/>
              </a:rPr>
              <a:t>⇒</a:t>
            </a:r>
            <a:r>
              <a:rPr lang="en-US" altLang="ja-JP" sz="1229" dirty="0">
                <a:solidFill>
                  <a:prstClr val="black"/>
                </a:solidFill>
                <a:latin typeface="HGｺﾞｼｯｸM" panose="020B0609000000000000" pitchFamily="49" charset="-128"/>
                <a:ea typeface="HGｺﾞｼｯｸM" panose="020B0609000000000000" pitchFamily="49" charset="-128"/>
              </a:rPr>
              <a:t>IPSJ</a:t>
            </a:r>
            <a:r>
              <a:rPr lang="ja-JP" altLang="en-US" sz="1229" dirty="0">
                <a:solidFill>
                  <a:prstClr val="black"/>
                </a:solidFill>
                <a:latin typeface="HGｺﾞｼｯｸM" panose="020B0609000000000000" pitchFamily="49" charset="-128"/>
                <a:ea typeface="HGｺﾞｼｯｸM" panose="020B0609000000000000" pitchFamily="49" charset="-128"/>
              </a:rPr>
              <a:t> </a:t>
            </a:r>
            <a:r>
              <a:rPr lang="en-US" altLang="ja-JP" sz="1229" dirty="0">
                <a:solidFill>
                  <a:prstClr val="black"/>
                </a:solidFill>
                <a:latin typeface="HGｺﾞｼｯｸM" panose="020B0609000000000000" pitchFamily="49" charset="-128"/>
                <a:ea typeface="HGｺﾞｼｯｸM" panose="020B0609000000000000" pitchFamily="49" charset="-128"/>
              </a:rPr>
              <a:t>(Information Processing Society of Japan) a virtual museum where you can find information about historical Japanese computers and the people engaged in the development of those computers.</a:t>
            </a:r>
            <a:endParaRPr lang="en-US" altLang="ja-JP" sz="1229" b="1" dirty="0">
              <a:solidFill>
                <a:prstClr val="black"/>
              </a:solidFill>
              <a:latin typeface="HGｺﾞｼｯｸM" panose="020B0609000000000000" pitchFamily="49" charset="-128"/>
              <a:ea typeface="HGｺﾞｼｯｸM" panose="020B0609000000000000" pitchFamily="49" charset="-128"/>
            </a:endParaRPr>
          </a:p>
        </p:txBody>
      </p:sp>
      <p:sp>
        <p:nvSpPr>
          <p:cNvPr id="6" name="テキスト ボックス 5"/>
          <p:cNvSpPr txBox="1"/>
          <p:nvPr/>
        </p:nvSpPr>
        <p:spPr>
          <a:xfrm flipH="1">
            <a:off x="236664" y="3553880"/>
            <a:ext cx="3129827" cy="1384995"/>
          </a:xfrm>
          <a:prstGeom prst="rect">
            <a:avLst/>
          </a:prstGeom>
          <a:noFill/>
        </p:spPr>
        <p:txBody>
          <a:bodyPr wrap="square" rtlCol="0">
            <a:spAutoFit/>
          </a:bodyPr>
          <a:lstStyle/>
          <a:p>
            <a:pPr algn="l"/>
            <a:r>
              <a:rPr lang="en-US" altLang="ja-JP" sz="1200" dirty="0"/>
              <a:t>We provide two computing facilities; the Super Computer System* for Statistical Science for joint-use and the Communal Cloud Computing System with various applications.</a:t>
            </a:r>
          </a:p>
          <a:p>
            <a:pPr algn="l"/>
            <a:endParaRPr lang="en-US" altLang="ja-JP" sz="1200" dirty="0"/>
          </a:p>
          <a:p>
            <a:pPr algn="l"/>
            <a:r>
              <a:rPr lang="en-US" altLang="ja-JP" sz="1200" dirty="0"/>
              <a:t>*We renewed and replace the Super Computer System for Statistical Science in FY 2018. </a:t>
            </a:r>
          </a:p>
        </p:txBody>
      </p:sp>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994" y="1470184"/>
            <a:ext cx="2706174" cy="2200064"/>
          </a:xfrm>
          <a:prstGeom prst="rect">
            <a:avLst/>
          </a:prstGeom>
          <a:ln>
            <a:noFill/>
          </a:ln>
          <a:effectLst>
            <a:softEdge rad="112500"/>
          </a:effectLst>
        </p:spPr>
      </p:pic>
      <p:sp>
        <p:nvSpPr>
          <p:cNvPr id="8" name="スライド番号プレースホルダー 7"/>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34</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88711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03308" y="945803"/>
            <a:ext cx="4261234" cy="799866"/>
          </a:xfrm>
          <a:prstGeom prst="roundRect">
            <a:avLst/>
          </a:prstGeom>
          <a:solidFill>
            <a:srgbClr val="CDAC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prstClr val="white"/>
              </a:solidFill>
            </a:endParaRPr>
          </a:p>
        </p:txBody>
      </p:sp>
      <p:sp>
        <p:nvSpPr>
          <p:cNvPr id="41986" name="Text Box 2"/>
          <p:cNvSpPr txBox="1">
            <a:spLocks noChangeArrowheads="1"/>
          </p:cNvSpPr>
          <p:nvPr/>
        </p:nvSpPr>
        <p:spPr bwMode="auto">
          <a:xfrm>
            <a:off x="137585" y="34324"/>
            <a:ext cx="9540875" cy="7111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446" tIns="45223" rIns="90446" bIns="45223">
            <a:normAutofit fontScale="97500"/>
          </a:bodyPr>
          <a:lstStyle>
            <a:defPPr>
              <a:defRPr lang="ja-JP"/>
            </a:defPPr>
            <a:lvl1pPr algn="ctr">
              <a:defRPr sz="3993">
                <a:latin typeface="HG丸ｺﾞｼｯｸM-PRO" pitchFamily="50" charset="-128"/>
                <a:ea typeface="HG丸ｺﾞｼｯｸM-PRO" pitchFamily="50" charset="-128"/>
                <a:cs typeface="+mj-cs"/>
              </a:defRPr>
            </a:lvl1pPr>
          </a:lstStyle>
          <a:p>
            <a:r>
              <a:rPr lang="en-US" altLang="ja-JP" b="1" dirty="0">
                <a:latin typeface="Arial" panose="020B0604020202020204" pitchFamily="34" charset="0"/>
                <a:cs typeface="Arial" panose="020B0604020202020204" pitchFamily="34" charset="0"/>
              </a:rPr>
              <a:t>Library and Publications</a:t>
            </a:r>
            <a:endParaRPr lang="ja-JP" altLang="en-US" b="1" dirty="0">
              <a:latin typeface="Arial" panose="020B0604020202020204" pitchFamily="34" charset="0"/>
              <a:cs typeface="Arial" panose="020B0604020202020204" pitchFamily="34" charset="0"/>
            </a:endParaRPr>
          </a:p>
        </p:txBody>
      </p:sp>
      <p:sp>
        <p:nvSpPr>
          <p:cNvPr id="41991" name="テキスト ボックス 10"/>
          <p:cNvSpPr txBox="1">
            <a:spLocks noChangeArrowheads="1"/>
          </p:cNvSpPr>
          <p:nvPr/>
        </p:nvSpPr>
        <p:spPr bwMode="auto">
          <a:xfrm>
            <a:off x="173816" y="956171"/>
            <a:ext cx="4495730" cy="738607"/>
          </a:xfrm>
          <a:prstGeom prst="rect">
            <a:avLst/>
          </a:prstGeom>
          <a:noFill/>
          <a:ln w="9525">
            <a:noFill/>
            <a:miter lim="800000"/>
            <a:headEnd/>
            <a:tailEnd/>
          </a:ln>
        </p:spPr>
        <p:txBody>
          <a:bodyPr wrap="square" lIns="91377" tIns="45688" rIns="91377" bIns="45688">
            <a:spAutoFit/>
          </a:bodyPr>
          <a:lstStyle/>
          <a:p>
            <a:pPr algn="l"/>
            <a:r>
              <a:rPr lang="en-US" altLang="ja-JP" sz="1800" dirty="0">
                <a:solidFill>
                  <a:prstClr val="black"/>
                </a:solidFill>
                <a:ea typeface="HG正楷書体-PRO" pitchFamily="66" charset="-128"/>
                <a:cs typeface="Times New Roman" pitchFamily="18" charset="0"/>
              </a:rPr>
              <a:t>Library</a:t>
            </a:r>
          </a:p>
          <a:p>
            <a:pPr algn="l"/>
            <a:r>
              <a:rPr lang="en-US" altLang="ja-JP" sz="1200" dirty="0">
                <a:solidFill>
                  <a:prstClr val="black"/>
                </a:solidFill>
                <a:ea typeface="HG正楷書体-PRO" pitchFamily="66" charset="-128"/>
                <a:cs typeface="Times New Roman" pitchFamily="18" charset="0"/>
              </a:rPr>
              <a:t>Our library has a large collection of books and journal related to </a:t>
            </a:r>
          </a:p>
          <a:p>
            <a:pPr algn="l"/>
            <a:r>
              <a:rPr lang="en-US" altLang="ja-JP" sz="1200" dirty="0">
                <a:solidFill>
                  <a:prstClr val="black"/>
                </a:solidFill>
                <a:ea typeface="HG正楷書体-PRO" pitchFamily="66" charset="-128"/>
                <a:cs typeface="Times New Roman" pitchFamily="18" charset="0"/>
              </a:rPr>
              <a:t>Statistical science, and provides several services using the Internet.</a:t>
            </a:r>
            <a:endParaRPr lang="ja-JP" altLang="en-US" sz="1200" dirty="0">
              <a:solidFill>
                <a:prstClr val="black"/>
              </a:solidFill>
              <a:ea typeface="HG正楷書体-PRO" pitchFamily="66" charset="-128"/>
              <a:cs typeface="Times New Roman" pitchFamily="18" charset="0"/>
            </a:endParaRPr>
          </a:p>
        </p:txBody>
      </p:sp>
      <p:grpSp>
        <p:nvGrpSpPr>
          <p:cNvPr id="2" name="グループ化 14"/>
          <p:cNvGrpSpPr>
            <a:grpSpLocks/>
          </p:cNvGrpSpPr>
          <p:nvPr/>
        </p:nvGrpSpPr>
        <p:grpSpPr bwMode="auto">
          <a:xfrm>
            <a:off x="6642645" y="3004965"/>
            <a:ext cx="2869141" cy="1071587"/>
            <a:chOff x="1984355" y="5296706"/>
            <a:chExt cx="3582838" cy="1285884"/>
          </a:xfrm>
        </p:grpSpPr>
        <p:pic>
          <p:nvPicPr>
            <p:cNvPr id="41993" name="図 11" descr="オンラインジャーナル統計数理.jpg"/>
            <p:cNvPicPr>
              <a:picLocks noChangeAspect="1"/>
            </p:cNvPicPr>
            <p:nvPr/>
          </p:nvPicPr>
          <p:blipFill>
            <a:blip r:embed="rId3" cstate="print"/>
            <a:srcRect/>
            <a:stretch>
              <a:fillRect/>
            </a:stretch>
          </p:blipFill>
          <p:spPr bwMode="auto">
            <a:xfrm>
              <a:off x="1984355" y="5296706"/>
              <a:ext cx="1785950" cy="1270853"/>
            </a:xfrm>
            <a:prstGeom prst="rect">
              <a:avLst/>
            </a:prstGeom>
            <a:noFill/>
            <a:ln w="9525">
              <a:noFill/>
              <a:miter lim="800000"/>
              <a:headEnd/>
              <a:tailEnd/>
            </a:ln>
          </p:spPr>
        </p:pic>
        <p:pic>
          <p:nvPicPr>
            <p:cNvPr id="41994" name="図 12" descr="オンラインジャーナルAISM.jpg"/>
            <p:cNvPicPr>
              <a:picLocks noChangeAspect="1"/>
            </p:cNvPicPr>
            <p:nvPr/>
          </p:nvPicPr>
          <p:blipFill>
            <a:blip r:embed="rId4" cstate="print"/>
            <a:srcRect/>
            <a:stretch>
              <a:fillRect/>
            </a:stretch>
          </p:blipFill>
          <p:spPr bwMode="auto">
            <a:xfrm>
              <a:off x="3770305" y="5296706"/>
              <a:ext cx="1796888" cy="1285884"/>
            </a:xfrm>
            <a:prstGeom prst="rect">
              <a:avLst/>
            </a:prstGeom>
            <a:noFill/>
            <a:ln w="9525">
              <a:noFill/>
              <a:miter lim="800000"/>
              <a:headEnd/>
              <a:tailEnd/>
            </a:ln>
          </p:spPr>
        </p:pic>
      </p:grpSp>
      <p:sp>
        <p:nvSpPr>
          <p:cNvPr id="12" name="正方形/長方形 11"/>
          <p:cNvSpPr/>
          <p:nvPr/>
        </p:nvSpPr>
        <p:spPr>
          <a:xfrm>
            <a:off x="1314053" y="774452"/>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a:endParaRPr lang="ja-JP" altLang="en-US" dirty="0">
              <a:solidFill>
                <a:prstClr val="white"/>
              </a:solidFill>
            </a:endParaRPr>
          </a:p>
        </p:txBody>
      </p:sp>
      <p:sp>
        <p:nvSpPr>
          <p:cNvPr id="7" name="テキスト ボックス 6"/>
          <p:cNvSpPr txBox="1"/>
          <p:nvPr/>
        </p:nvSpPr>
        <p:spPr>
          <a:xfrm>
            <a:off x="4590626" y="904386"/>
            <a:ext cx="3168352" cy="879116"/>
          </a:xfrm>
          <a:prstGeom prst="rect">
            <a:avLst/>
          </a:prstGeom>
          <a:noFill/>
        </p:spPr>
        <p:txBody>
          <a:bodyPr wrap="square" lIns="91432" tIns="45716" rIns="91432" bIns="45716" rtlCol="0">
            <a:spAutoFit/>
          </a:bodyPr>
          <a:lstStyle/>
          <a:p>
            <a:pPr algn="l"/>
            <a:r>
              <a:rPr lang="ja-JP" altLang="en-US" sz="1200" dirty="0">
                <a:solidFill>
                  <a:srgbClr val="7030A0"/>
                </a:solidFill>
              </a:rPr>
              <a:t>■</a:t>
            </a:r>
            <a:r>
              <a:rPr lang="en-US" altLang="ja-JP" sz="1400" dirty="0">
                <a:solidFill>
                  <a:prstClr val="black"/>
                </a:solidFill>
              </a:rPr>
              <a:t>Journals</a:t>
            </a:r>
          </a:p>
          <a:p>
            <a:pPr algn="l"/>
            <a:r>
              <a:rPr lang="en-US" altLang="ja-JP" sz="1200" dirty="0">
                <a:solidFill>
                  <a:prstClr val="black"/>
                </a:solidFill>
              </a:rPr>
              <a:t>200 leading scientific journals related to statistics, mathematics, computational science and information science. </a:t>
            </a:r>
            <a:endParaRPr lang="ja-JP" altLang="en-US" sz="1200" dirty="0">
              <a:solidFill>
                <a:prstClr val="black"/>
              </a:solidFill>
            </a:endParaRPr>
          </a:p>
        </p:txBody>
      </p:sp>
      <p:sp>
        <p:nvSpPr>
          <p:cNvPr id="30" name="テキスト ボックス 29"/>
          <p:cNvSpPr txBox="1"/>
          <p:nvPr/>
        </p:nvSpPr>
        <p:spPr>
          <a:xfrm>
            <a:off x="5740013" y="1744352"/>
            <a:ext cx="3168352" cy="1068185"/>
          </a:xfrm>
          <a:prstGeom prst="rect">
            <a:avLst/>
          </a:prstGeom>
          <a:noFill/>
        </p:spPr>
        <p:txBody>
          <a:bodyPr wrap="square" lIns="91432" tIns="45716" rIns="91432" bIns="45716" rtlCol="0">
            <a:spAutoFit/>
          </a:bodyPr>
          <a:lstStyle/>
          <a:p>
            <a:pPr algn="l"/>
            <a:r>
              <a:rPr lang="ja-JP" altLang="en-US" sz="1200" dirty="0">
                <a:solidFill>
                  <a:srgbClr val="7030A0"/>
                </a:solidFill>
              </a:rPr>
              <a:t>■</a:t>
            </a:r>
            <a:r>
              <a:rPr lang="en-US" altLang="ja-JP" sz="1400" dirty="0">
                <a:solidFill>
                  <a:prstClr val="black"/>
                </a:solidFill>
              </a:rPr>
              <a:t>Online Access</a:t>
            </a:r>
          </a:p>
          <a:p>
            <a:pPr algn="l"/>
            <a:r>
              <a:rPr lang="ja-JP" altLang="en-US" sz="1200" dirty="0">
                <a:solidFill>
                  <a:prstClr val="black"/>
                </a:solidFill>
              </a:rPr>
              <a:t>・ </a:t>
            </a:r>
            <a:r>
              <a:rPr lang="en-US" altLang="ja-JP" sz="1200" dirty="0">
                <a:solidFill>
                  <a:prstClr val="black"/>
                </a:solidFill>
                <a:cs typeface="Times New Roman" pitchFamily="18" charset="0"/>
              </a:rPr>
              <a:t>Online Public Access Catalog is available to search materials in ISM Library.</a:t>
            </a:r>
          </a:p>
          <a:p>
            <a:pPr algn="l"/>
            <a:r>
              <a:rPr lang="ja-JP" altLang="en-US" sz="1200" dirty="0">
                <a:solidFill>
                  <a:prstClr val="black"/>
                </a:solidFill>
                <a:cs typeface="Times New Roman" pitchFamily="18" charset="0"/>
              </a:rPr>
              <a:t>・ </a:t>
            </a:r>
            <a:r>
              <a:rPr lang="en-US" altLang="ja-JP" sz="1200" dirty="0">
                <a:solidFill>
                  <a:prstClr val="black"/>
                </a:solidFill>
                <a:cs typeface="Times New Roman" pitchFamily="18" charset="0"/>
              </a:rPr>
              <a:t>A great variety of electronic journals, electronic books and databases can be used.</a:t>
            </a:r>
            <a:endParaRPr lang="ja-JP" altLang="en-US" sz="1200" dirty="0">
              <a:solidFill>
                <a:prstClr val="black"/>
              </a:solidFill>
              <a:cs typeface="Times New Roman" pitchFamily="18" charset="0"/>
            </a:endParaRPr>
          </a:p>
        </p:txBody>
      </p:sp>
      <p:sp>
        <p:nvSpPr>
          <p:cNvPr id="35" name="テキスト ボックス 34"/>
          <p:cNvSpPr txBox="1"/>
          <p:nvPr/>
        </p:nvSpPr>
        <p:spPr>
          <a:xfrm>
            <a:off x="218607" y="4923603"/>
            <a:ext cx="4099189" cy="492434"/>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Annals of the institute of Statistical Mathematics</a:t>
            </a:r>
          </a:p>
          <a:p>
            <a:pPr algn="l"/>
            <a:r>
              <a:rPr lang="en-US" altLang="ja-JP" sz="1200" dirty="0">
                <a:solidFill>
                  <a:prstClr val="black"/>
                </a:solidFill>
              </a:rPr>
              <a:t>International journal edited by ISM and distributed by Springer </a:t>
            </a:r>
            <a:endParaRPr lang="ja-JP" altLang="en-US" sz="1200" dirty="0">
              <a:solidFill>
                <a:prstClr val="black"/>
              </a:solidFill>
            </a:endParaRPr>
          </a:p>
        </p:txBody>
      </p:sp>
      <p:grpSp>
        <p:nvGrpSpPr>
          <p:cNvPr id="10" name="グループ化 9"/>
          <p:cNvGrpSpPr/>
          <p:nvPr/>
        </p:nvGrpSpPr>
        <p:grpSpPr>
          <a:xfrm>
            <a:off x="137585" y="4088972"/>
            <a:ext cx="4261234" cy="799866"/>
            <a:chOff x="485008" y="4512928"/>
            <a:chExt cx="4261234" cy="799866"/>
          </a:xfrm>
        </p:grpSpPr>
        <p:sp>
          <p:nvSpPr>
            <p:cNvPr id="34" name="角丸四角形 33"/>
            <p:cNvSpPr/>
            <p:nvPr/>
          </p:nvSpPr>
          <p:spPr>
            <a:xfrm>
              <a:off x="485008" y="4512928"/>
              <a:ext cx="4261234" cy="799866"/>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1" name="テキスト ボックス 10"/>
            <p:cNvSpPr txBox="1">
              <a:spLocks noChangeArrowheads="1"/>
            </p:cNvSpPr>
            <p:nvPr/>
          </p:nvSpPr>
          <p:spPr bwMode="auto">
            <a:xfrm>
              <a:off x="521964" y="4518868"/>
              <a:ext cx="4190001" cy="738607"/>
            </a:xfrm>
            <a:prstGeom prst="rect">
              <a:avLst/>
            </a:prstGeom>
            <a:noFill/>
            <a:ln w="9525">
              <a:noFill/>
              <a:miter lim="800000"/>
              <a:headEnd/>
              <a:tailEnd/>
            </a:ln>
          </p:spPr>
          <p:txBody>
            <a:bodyPr wrap="square" lIns="91385" tIns="45692" rIns="91385" bIns="45692">
              <a:spAutoFit/>
            </a:bodyPr>
            <a:lstStyle/>
            <a:p>
              <a:pPr algn="l"/>
              <a:r>
                <a:rPr lang="en-US" altLang="ja-JP" sz="1800" dirty="0">
                  <a:solidFill>
                    <a:prstClr val="black"/>
                  </a:solidFill>
                  <a:ea typeface="HG正楷書体-PRO" pitchFamily="66" charset="-128"/>
                  <a:cs typeface="Times New Roman" pitchFamily="18" charset="0"/>
                </a:rPr>
                <a:t>Publications</a:t>
              </a:r>
            </a:p>
            <a:p>
              <a:pPr algn="l"/>
              <a:r>
                <a:rPr lang="en-US" altLang="ja-JP" sz="1200" dirty="0">
                  <a:solidFill>
                    <a:prstClr val="black"/>
                  </a:solidFill>
                  <a:ea typeface="HG正楷書体-PRO" pitchFamily="66" charset="-128"/>
                  <a:cs typeface="Times New Roman" pitchFamily="18" charset="0"/>
                </a:rPr>
                <a:t>We publish academic journals and reports and provide publications on our website.</a:t>
              </a:r>
              <a:endParaRPr lang="ja-JP" altLang="en-US" sz="1200" dirty="0">
                <a:solidFill>
                  <a:prstClr val="black"/>
                </a:solidFill>
                <a:ea typeface="HG正楷書体-PRO" pitchFamily="66" charset="-128"/>
                <a:cs typeface="Times New Roman" pitchFamily="18" charset="0"/>
              </a:endParaRPr>
            </a:p>
          </p:txBody>
        </p:sp>
      </p:grpSp>
      <p:sp>
        <p:nvSpPr>
          <p:cNvPr id="37" name="テキスト ボックス 36"/>
          <p:cNvSpPr txBox="1"/>
          <p:nvPr/>
        </p:nvSpPr>
        <p:spPr>
          <a:xfrm>
            <a:off x="207422" y="5339175"/>
            <a:ext cx="4382374"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Proceedings of the Institute of Statistical Mathematics</a:t>
            </a:r>
          </a:p>
          <a:p>
            <a:pPr algn="l"/>
            <a:r>
              <a:rPr lang="en-US" altLang="ja-JP" sz="1200" dirty="0">
                <a:solidFill>
                  <a:prstClr val="black"/>
                </a:solidFill>
              </a:rPr>
              <a:t>Biannual journal in Japanese with English summaries</a:t>
            </a:r>
            <a:endParaRPr lang="ja-JP" altLang="en-US" sz="1200" dirty="0">
              <a:solidFill>
                <a:prstClr val="black"/>
              </a:solidFill>
            </a:endParaRPr>
          </a:p>
        </p:txBody>
      </p:sp>
      <p:sp>
        <p:nvSpPr>
          <p:cNvPr id="38" name="テキスト ボックス 37"/>
          <p:cNvSpPr txBox="1"/>
          <p:nvPr/>
        </p:nvSpPr>
        <p:spPr>
          <a:xfrm>
            <a:off x="4514115" y="4508005"/>
            <a:ext cx="4099189" cy="690047"/>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Computer Science Monographs</a:t>
            </a:r>
          </a:p>
          <a:p>
            <a:pPr algn="l"/>
            <a:r>
              <a:rPr lang="en-US" altLang="ja-JP" sz="1200" dirty="0">
                <a:solidFill>
                  <a:prstClr val="black"/>
                </a:solidFill>
              </a:rPr>
              <a:t>Online technical report on computer programs and software for statistical science</a:t>
            </a:r>
            <a:endParaRPr lang="ja-JP" altLang="en-US" sz="1200" dirty="0">
              <a:solidFill>
                <a:prstClr val="black"/>
              </a:solidFill>
            </a:endParaRPr>
          </a:p>
        </p:txBody>
      </p:sp>
      <p:sp>
        <p:nvSpPr>
          <p:cNvPr id="39" name="テキスト ボックス 38"/>
          <p:cNvSpPr txBox="1"/>
          <p:nvPr/>
        </p:nvSpPr>
        <p:spPr>
          <a:xfrm>
            <a:off x="4514115" y="4103281"/>
            <a:ext cx="4099189"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The ISM Survey Research Report</a:t>
            </a:r>
            <a:endParaRPr lang="en-US" altLang="ja-JP" sz="1200" dirty="0">
              <a:solidFill>
                <a:prstClr val="black"/>
              </a:solidFill>
            </a:endParaRPr>
          </a:p>
          <a:p>
            <a:pPr algn="l"/>
            <a:r>
              <a:rPr lang="en-US" altLang="ja-JP" sz="1200" dirty="0">
                <a:solidFill>
                  <a:prstClr val="black"/>
                </a:solidFill>
              </a:rPr>
              <a:t>Technical reports on surveys mainly in Japanese</a:t>
            </a:r>
            <a:endParaRPr lang="ja-JP" altLang="en-US" sz="1200" dirty="0">
              <a:solidFill>
                <a:prstClr val="black"/>
              </a:solidFill>
            </a:endParaRPr>
          </a:p>
        </p:txBody>
      </p:sp>
      <p:sp>
        <p:nvSpPr>
          <p:cNvPr id="40" name="テキスト ボックス 39"/>
          <p:cNvSpPr txBox="1"/>
          <p:nvPr/>
        </p:nvSpPr>
        <p:spPr>
          <a:xfrm>
            <a:off x="4492584" y="5084439"/>
            <a:ext cx="4099189"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Research Memorandum</a:t>
            </a:r>
          </a:p>
          <a:p>
            <a:pPr algn="l"/>
            <a:r>
              <a:rPr lang="en-US" altLang="ja-JP" sz="1200" dirty="0">
                <a:solidFill>
                  <a:prstClr val="black"/>
                </a:solidFill>
              </a:rPr>
              <a:t>Prompt academic technical reports</a:t>
            </a:r>
            <a:endParaRPr lang="ja-JP" altLang="en-US" sz="1200" dirty="0">
              <a:solidFill>
                <a:prstClr val="black"/>
              </a:solidFill>
            </a:endParaRPr>
          </a:p>
        </p:txBody>
      </p:sp>
      <p:sp>
        <p:nvSpPr>
          <p:cNvPr id="41" name="テキスト ボックス 40"/>
          <p:cNvSpPr txBox="1"/>
          <p:nvPr/>
        </p:nvSpPr>
        <p:spPr>
          <a:xfrm>
            <a:off x="4482405" y="5497675"/>
            <a:ext cx="4099189"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ISM Report on Research and Education</a:t>
            </a:r>
          </a:p>
          <a:p>
            <a:pPr algn="l"/>
            <a:r>
              <a:rPr lang="en-US" altLang="ja-JP" sz="1200" dirty="0">
                <a:solidFill>
                  <a:prstClr val="black"/>
                </a:solidFill>
              </a:rPr>
              <a:t>Archives on workshops and lectures</a:t>
            </a:r>
            <a:endParaRPr lang="ja-JP" altLang="en-US" sz="1200" dirty="0">
              <a:solidFill>
                <a:prstClr val="black"/>
              </a:solidFill>
            </a:endParaRPr>
          </a:p>
        </p:txBody>
      </p:sp>
      <p:pic>
        <p:nvPicPr>
          <p:cNvPr id="3225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4835" y="5129039"/>
            <a:ext cx="819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グループ化 41"/>
          <p:cNvGrpSpPr/>
          <p:nvPr/>
        </p:nvGrpSpPr>
        <p:grpSpPr>
          <a:xfrm>
            <a:off x="-428580" y="1726296"/>
            <a:ext cx="5688632" cy="2498367"/>
            <a:chOff x="305963" y="1154649"/>
            <a:chExt cx="6225915" cy="2525702"/>
          </a:xfrm>
        </p:grpSpPr>
        <p:graphicFrame>
          <p:nvGraphicFramePr>
            <p:cNvPr id="43" name="グラフ 42"/>
            <p:cNvGraphicFramePr/>
            <p:nvPr>
              <p:extLst>
                <p:ext uri="{D42A27DB-BD31-4B8C-83A1-F6EECF244321}">
                  <p14:modId xmlns:p14="http://schemas.microsoft.com/office/powerpoint/2010/main" val="993846815"/>
                </p:ext>
              </p:extLst>
            </p:nvPr>
          </p:nvGraphicFramePr>
          <p:xfrm>
            <a:off x="305963" y="1158632"/>
            <a:ext cx="3314395" cy="25217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グラフ 43"/>
            <p:cNvGraphicFramePr/>
            <p:nvPr>
              <p:extLst>
                <p:ext uri="{D42A27DB-BD31-4B8C-83A1-F6EECF244321}">
                  <p14:modId xmlns:p14="http://schemas.microsoft.com/office/powerpoint/2010/main" val="836588334"/>
                </p:ext>
              </p:extLst>
            </p:nvPr>
          </p:nvGraphicFramePr>
          <p:xfrm>
            <a:off x="3216278" y="1154649"/>
            <a:ext cx="3315600" cy="2523600"/>
          </p:xfrm>
          <a:graphic>
            <a:graphicData uri="http://schemas.openxmlformats.org/drawingml/2006/chart">
              <c:chart xmlns:c="http://schemas.openxmlformats.org/drawingml/2006/chart" xmlns:r="http://schemas.openxmlformats.org/officeDocument/2006/relationships" r:id="rId7"/>
            </a:graphicData>
          </a:graphic>
        </p:graphicFrame>
        <p:sp>
          <p:nvSpPr>
            <p:cNvPr id="45" name="テキスト ボックス 44"/>
            <p:cNvSpPr txBox="1"/>
            <p:nvPr/>
          </p:nvSpPr>
          <p:spPr>
            <a:xfrm>
              <a:off x="1059424" y="2176812"/>
              <a:ext cx="556499" cy="272250"/>
            </a:xfrm>
            <a:prstGeom prst="rect">
              <a:avLst/>
            </a:prstGeom>
            <a:noFill/>
          </p:spPr>
          <p:txBody>
            <a:bodyPr wrap="none" rtlCol="0">
              <a:spAutoFit/>
            </a:bodyPr>
            <a:lstStyle/>
            <a:p>
              <a:r>
                <a:rPr kumimoji="1" lang="en-US" altLang="ja-JP" sz="1150" b="1" dirty="0">
                  <a:latin typeface="HG正楷書体-PRO" panose="03000600000000000000" pitchFamily="66" charset="-128"/>
                  <a:ea typeface="HG正楷書体-PRO" panose="03000600000000000000" pitchFamily="66" charset="-128"/>
                </a:rPr>
                <a:t>28</a:t>
              </a:r>
              <a:r>
                <a:rPr kumimoji="1" lang="ja-JP" altLang="en-US" sz="1150" b="1" dirty="0">
                  <a:latin typeface="HG正楷書体-PRO" panose="03000600000000000000" pitchFamily="66" charset="-128"/>
                  <a:ea typeface="HG正楷書体-PRO" panose="03000600000000000000" pitchFamily="66" charset="-128"/>
                </a:rPr>
                <a:t>％</a:t>
              </a:r>
            </a:p>
          </p:txBody>
        </p:sp>
        <p:sp>
          <p:nvSpPr>
            <p:cNvPr id="46" name="テキスト ボックス 45"/>
            <p:cNvSpPr txBox="1"/>
            <p:nvPr/>
          </p:nvSpPr>
          <p:spPr>
            <a:xfrm>
              <a:off x="2365968" y="2686383"/>
              <a:ext cx="556499" cy="272250"/>
            </a:xfrm>
            <a:prstGeom prst="rect">
              <a:avLst/>
            </a:prstGeom>
            <a:noFill/>
          </p:spPr>
          <p:txBody>
            <a:bodyPr wrap="none" rtlCol="0">
              <a:spAutoFit/>
            </a:bodyPr>
            <a:lstStyle/>
            <a:p>
              <a:r>
                <a:rPr kumimoji="1" lang="en-US" altLang="ja-JP" sz="1150" b="1" dirty="0">
                  <a:latin typeface="HG正楷書体-PRO" panose="03000600000000000000" pitchFamily="66" charset="-128"/>
                  <a:ea typeface="HG正楷書体-PRO" panose="03000600000000000000" pitchFamily="66" charset="-128"/>
                </a:rPr>
                <a:t>72</a:t>
              </a:r>
              <a:r>
                <a:rPr kumimoji="1" lang="ja-JP" altLang="en-US" sz="1150" b="1" dirty="0">
                  <a:latin typeface="HG正楷書体-PRO" panose="03000600000000000000" pitchFamily="66" charset="-128"/>
                  <a:ea typeface="HG正楷書体-PRO" panose="03000600000000000000" pitchFamily="66" charset="-128"/>
                </a:rPr>
                <a:t>％</a:t>
              </a:r>
            </a:p>
          </p:txBody>
        </p:sp>
        <p:sp>
          <p:nvSpPr>
            <p:cNvPr id="47" name="テキスト ボックス 1"/>
            <p:cNvSpPr txBox="1"/>
            <p:nvPr/>
          </p:nvSpPr>
          <p:spPr>
            <a:xfrm>
              <a:off x="1606119" y="2091565"/>
              <a:ext cx="897198" cy="57588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400" b="1" dirty="0">
                  <a:latin typeface="HGP教科書体" pitchFamily="18" charset="-128"/>
                  <a:ea typeface="HGP教科書体" pitchFamily="18" charset="-128"/>
                </a:rPr>
                <a:t>Books</a:t>
              </a:r>
            </a:p>
            <a:p>
              <a:pPr algn="ctr"/>
              <a:r>
                <a:rPr lang="en-US" altLang="ja-JP" sz="1400" b="1" dirty="0">
                  <a:latin typeface="HGP教科書体" pitchFamily="18" charset="-128"/>
                  <a:ea typeface="HGP教科書体" pitchFamily="18" charset="-128"/>
                </a:rPr>
                <a:t>72,381</a:t>
              </a:r>
              <a:endParaRPr lang="ja-JP" altLang="en-US" sz="1400" b="1" dirty="0">
                <a:latin typeface="HGP教科書体" pitchFamily="18" charset="-128"/>
                <a:ea typeface="HGP教科書体" pitchFamily="18" charset="-128"/>
              </a:endParaRPr>
            </a:p>
          </p:txBody>
        </p:sp>
        <p:sp>
          <p:nvSpPr>
            <p:cNvPr id="48" name="テキスト ボックス 1"/>
            <p:cNvSpPr txBox="1"/>
            <p:nvPr/>
          </p:nvSpPr>
          <p:spPr>
            <a:xfrm>
              <a:off x="4338483" y="1980924"/>
              <a:ext cx="1184683" cy="655758"/>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300" b="1" dirty="0">
                  <a:latin typeface="HGP教科書体" pitchFamily="18" charset="-128"/>
                  <a:ea typeface="HGP教科書体" pitchFamily="18" charset="-128"/>
                </a:rPr>
                <a:t>Periodicals</a:t>
              </a:r>
            </a:p>
            <a:p>
              <a:pPr algn="ctr"/>
              <a:r>
                <a:rPr lang="en-US" altLang="ja-JP" sz="1400" b="1" dirty="0">
                  <a:latin typeface="HGP教科書体" pitchFamily="18" charset="-128"/>
                  <a:ea typeface="HGP教科書体" pitchFamily="18" charset="-128"/>
                </a:rPr>
                <a:t>2,218</a:t>
              </a:r>
            </a:p>
          </p:txBody>
        </p:sp>
        <p:sp>
          <p:nvSpPr>
            <p:cNvPr id="49" name="テキスト ボックス 48"/>
            <p:cNvSpPr txBox="1"/>
            <p:nvPr/>
          </p:nvSpPr>
          <p:spPr>
            <a:xfrm>
              <a:off x="5425956" y="2259753"/>
              <a:ext cx="556499" cy="272250"/>
            </a:xfrm>
            <a:prstGeom prst="rect">
              <a:avLst/>
            </a:prstGeom>
            <a:noFill/>
          </p:spPr>
          <p:txBody>
            <a:bodyPr wrap="none" rtlCol="0">
              <a:spAutoFit/>
            </a:bodyPr>
            <a:lstStyle/>
            <a:p>
              <a:r>
                <a:rPr kumimoji="1" lang="en-US" altLang="ja-JP" sz="1150" b="1" dirty="0">
                  <a:latin typeface="HG正楷書体-PRO" panose="03000600000000000000" pitchFamily="66" charset="-128"/>
                  <a:ea typeface="HG正楷書体-PRO" panose="03000600000000000000" pitchFamily="66" charset="-128"/>
                </a:rPr>
                <a:t>47</a:t>
              </a:r>
              <a:r>
                <a:rPr kumimoji="1" lang="ja-JP" altLang="en-US" sz="1150" b="1" dirty="0">
                  <a:latin typeface="HG正楷書体-PRO" panose="03000600000000000000" pitchFamily="66" charset="-128"/>
                  <a:ea typeface="HG正楷書体-PRO" panose="03000600000000000000" pitchFamily="66" charset="-128"/>
                </a:rPr>
                <a:t>％</a:t>
              </a:r>
            </a:p>
          </p:txBody>
        </p:sp>
        <p:sp>
          <p:nvSpPr>
            <p:cNvPr id="50" name="テキスト ボックス 49"/>
            <p:cNvSpPr txBox="1"/>
            <p:nvPr/>
          </p:nvSpPr>
          <p:spPr>
            <a:xfrm>
              <a:off x="4087443" y="2557357"/>
              <a:ext cx="556499" cy="272250"/>
            </a:xfrm>
            <a:prstGeom prst="rect">
              <a:avLst/>
            </a:prstGeom>
            <a:noFill/>
          </p:spPr>
          <p:txBody>
            <a:bodyPr wrap="none" rtlCol="0">
              <a:spAutoFit/>
            </a:bodyPr>
            <a:lstStyle/>
            <a:p>
              <a:r>
                <a:rPr lang="en-US" altLang="ja-JP" sz="1150" b="1" dirty="0">
                  <a:latin typeface="HG正楷書体-PRO" panose="03000600000000000000" pitchFamily="66" charset="-128"/>
                  <a:ea typeface="HG正楷書体-PRO" panose="03000600000000000000" pitchFamily="66" charset="-128"/>
                </a:rPr>
                <a:t>53</a:t>
              </a:r>
              <a:r>
                <a:rPr lang="ja-JP" altLang="en-US" sz="1150" b="1" dirty="0">
                  <a:latin typeface="HG正楷書体-PRO" panose="03000600000000000000" pitchFamily="66" charset="-128"/>
                  <a:ea typeface="HG正楷書体-PRO" panose="03000600000000000000" pitchFamily="66" charset="-128"/>
                </a:rPr>
                <a:t>％</a:t>
              </a:r>
              <a:endParaRPr kumimoji="1" lang="ja-JP" altLang="en-US" sz="1150" b="1" dirty="0">
                <a:latin typeface="HG正楷書体-PRO" panose="03000600000000000000" pitchFamily="66" charset="-128"/>
                <a:ea typeface="HG正楷書体-PRO" panose="03000600000000000000" pitchFamily="66" charset="-128"/>
              </a:endParaRPr>
            </a:p>
          </p:txBody>
        </p:sp>
      </p:grpSp>
      <p:sp>
        <p:nvSpPr>
          <p:cNvPr id="4" name="テキスト ボックス 3"/>
          <p:cNvSpPr txBox="1"/>
          <p:nvPr/>
        </p:nvSpPr>
        <p:spPr>
          <a:xfrm>
            <a:off x="1945470" y="3623784"/>
            <a:ext cx="1269899" cy="261610"/>
          </a:xfrm>
          <a:prstGeom prst="rect">
            <a:avLst/>
          </a:prstGeom>
          <a:noFill/>
        </p:spPr>
        <p:txBody>
          <a:bodyPr wrap="none" rtlCol="0">
            <a:spAutoFit/>
          </a:bodyPr>
          <a:lstStyle/>
          <a:p>
            <a:r>
              <a:rPr kumimoji="1" lang="en-US" altLang="ja-JP" sz="1100" dirty="0"/>
              <a:t>As of Apr.1</a:t>
            </a:r>
            <a:r>
              <a:rPr kumimoji="1" lang="en-US" altLang="ja-JP" sz="1100" baseline="30000" dirty="0"/>
              <a:t>st</a:t>
            </a:r>
            <a:r>
              <a:rPr kumimoji="1" lang="en-US" altLang="ja-JP" sz="1100" dirty="0"/>
              <a:t>, 2018</a:t>
            </a:r>
            <a:endParaRPr kumimoji="1" lang="ja-JP" altLang="en-US" sz="1100" dirty="0"/>
          </a:p>
        </p:txBody>
      </p:sp>
      <p:sp>
        <p:nvSpPr>
          <p:cNvPr id="51" name="テキスト ボックス 50"/>
          <p:cNvSpPr txBox="1"/>
          <p:nvPr/>
        </p:nvSpPr>
        <p:spPr>
          <a:xfrm>
            <a:off x="218607" y="5768139"/>
            <a:ext cx="4382374"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Cooperative Research Reports</a:t>
            </a:r>
          </a:p>
          <a:p>
            <a:pPr algn="l"/>
            <a:r>
              <a:rPr lang="en-US" altLang="ja-JP" sz="1200" dirty="0">
                <a:solidFill>
                  <a:prstClr val="black"/>
                </a:solidFill>
              </a:rPr>
              <a:t>Reports for the record of the each Cooperative Research in Japanese. </a:t>
            </a:r>
            <a:endParaRPr lang="ja-JP" altLang="en-US" sz="1200" dirty="0">
              <a:solidFill>
                <a:prstClr val="black"/>
              </a:solidFill>
            </a:endParaRPr>
          </a:p>
        </p:txBody>
      </p:sp>
      <p:sp>
        <p:nvSpPr>
          <p:cNvPr id="54" name="テキスト ボックス 53"/>
          <p:cNvSpPr txBox="1"/>
          <p:nvPr/>
        </p:nvSpPr>
        <p:spPr>
          <a:xfrm>
            <a:off x="4482405" y="5894937"/>
            <a:ext cx="4099189" cy="500979"/>
          </a:xfrm>
          <a:prstGeom prst="rect">
            <a:avLst/>
          </a:prstGeom>
          <a:noFill/>
        </p:spPr>
        <p:txBody>
          <a:bodyPr wrap="square" lIns="91432" tIns="45716" rIns="91432" bIns="45716" rtlCol="0">
            <a:spAutoFit/>
          </a:bodyPr>
          <a:lstStyle/>
          <a:p>
            <a:pPr algn="l"/>
            <a:r>
              <a:rPr lang="ja-JP" altLang="en-US" sz="1200" dirty="0">
                <a:solidFill>
                  <a:srgbClr val="00B0F0"/>
                </a:solidFill>
              </a:rPr>
              <a:t>■</a:t>
            </a:r>
            <a:r>
              <a:rPr lang="en-US" altLang="ja-JP" sz="1400" dirty="0">
                <a:solidFill>
                  <a:prstClr val="black"/>
                </a:solidFill>
              </a:rPr>
              <a:t>ISM Report on Statistical Computing</a:t>
            </a:r>
          </a:p>
          <a:p>
            <a:pPr algn="l"/>
            <a:r>
              <a:rPr lang="en-US" altLang="ja-JP" sz="1200" dirty="0">
                <a:solidFill>
                  <a:prstClr val="black"/>
                </a:solidFill>
              </a:rPr>
              <a:t>Archives about the Statistical Computing in ISM</a:t>
            </a:r>
            <a:endParaRPr lang="ja-JP" altLang="en-US" sz="1200" dirty="0">
              <a:solidFill>
                <a:prstClr val="black"/>
              </a:solidFill>
            </a:endParaRPr>
          </a:p>
        </p:txBody>
      </p:sp>
      <p:pic>
        <p:nvPicPr>
          <p:cNvPr id="55" name="Picture 5" descr="画像&quot;http://www.ism.ac.jp/editsec/ICON/toukei2.jpg&quot; は、エラーを含んでいるため表示できません。"/>
          <p:cNvPicPr>
            <a:picLocks noChangeAspect="1" noChangeArrowheads="1"/>
          </p:cNvPicPr>
          <p:nvPr/>
        </p:nvPicPr>
        <p:blipFill>
          <a:blip r:embed="rId8" cstate="print"/>
          <a:srcRect/>
          <a:stretch>
            <a:fillRect/>
          </a:stretch>
        </p:blipFill>
        <p:spPr bwMode="auto">
          <a:xfrm>
            <a:off x="7662653" y="5129039"/>
            <a:ext cx="871355" cy="1275369"/>
          </a:xfrm>
          <a:prstGeom prst="rect">
            <a:avLst/>
          </a:prstGeom>
          <a:noFill/>
          <a:ln w="9525">
            <a:noFill/>
            <a:miter lim="800000"/>
            <a:headEnd/>
            <a:tailEnd/>
          </a:ln>
        </p:spPr>
      </p:pic>
      <p:pic>
        <p:nvPicPr>
          <p:cNvPr id="56" name="図 55"/>
          <p:cNvPicPr>
            <a:picLocks noChangeAspect="1"/>
          </p:cNvPicPr>
          <p:nvPr/>
        </p:nvPicPr>
        <p:blipFill rotWithShape="1">
          <a:blip r:embed="rId9" cstate="print">
            <a:extLst>
              <a:ext uri="{28A0092B-C50C-407E-A947-70E740481C1C}">
                <a14:useLocalDpi xmlns:a14="http://schemas.microsoft.com/office/drawing/2010/main" val="0"/>
              </a:ext>
            </a:extLst>
          </a:blip>
          <a:srcRect b="5801"/>
          <a:stretch/>
        </p:blipFill>
        <p:spPr>
          <a:xfrm>
            <a:off x="5226376" y="3027803"/>
            <a:ext cx="1354327" cy="1023991"/>
          </a:xfrm>
          <a:prstGeom prst="rect">
            <a:avLst/>
          </a:prstGeom>
        </p:spPr>
      </p:pic>
      <p:sp>
        <p:nvSpPr>
          <p:cNvPr id="57" name="テキスト ボックス 13"/>
          <p:cNvSpPr txBox="1">
            <a:spLocks noChangeArrowheads="1"/>
          </p:cNvSpPr>
          <p:nvPr/>
        </p:nvSpPr>
        <p:spPr bwMode="auto">
          <a:xfrm>
            <a:off x="6403260" y="2757072"/>
            <a:ext cx="3339151" cy="261610"/>
          </a:xfrm>
          <a:prstGeom prst="rect">
            <a:avLst/>
          </a:prstGeom>
          <a:noFill/>
          <a:ln w="9525">
            <a:noFill/>
            <a:miter lim="800000"/>
            <a:headEnd/>
            <a:tailEnd/>
          </a:ln>
        </p:spPr>
        <p:txBody>
          <a:bodyPr wrap="square">
            <a:spAutoFit/>
          </a:bodyPr>
          <a:lstStyle/>
          <a:p>
            <a:pPr algn="ctr"/>
            <a:r>
              <a:rPr lang="en-US" altLang="ja-JP" sz="1050" b="1" dirty="0">
                <a:latin typeface="HGP教科書体" pitchFamily="18" charset="-128"/>
                <a:ea typeface="HGP教科書体" pitchFamily="18" charset="-128"/>
              </a:rPr>
              <a:t>Electric Journal </a:t>
            </a:r>
            <a:r>
              <a:rPr lang="ja-JP" altLang="en-US" sz="1050" b="1" dirty="0">
                <a:latin typeface="HGP教科書体" pitchFamily="18" charset="-128"/>
                <a:ea typeface="HGP教科書体" pitchFamily="18" charset="-128"/>
              </a:rPr>
              <a:t>：</a:t>
            </a:r>
            <a:r>
              <a:rPr lang="en-US" altLang="ja-JP" sz="1050" b="1" dirty="0">
                <a:latin typeface="HGP教科書体" pitchFamily="18" charset="-128"/>
                <a:ea typeface="HGP教科書体" pitchFamily="18" charset="-128"/>
              </a:rPr>
              <a:t>about 2,000 titles</a:t>
            </a:r>
            <a:endParaRPr lang="ja-JP" altLang="en-US" sz="1050" b="1" dirty="0">
              <a:latin typeface="HGP教科書体" pitchFamily="18" charset="-128"/>
              <a:ea typeface="HGP教科書体" pitchFamily="18" charset="-128"/>
            </a:endParaRPr>
          </a:p>
        </p:txBody>
      </p:sp>
      <p:sp>
        <p:nvSpPr>
          <p:cNvPr id="58" name="テキスト ボックス 13"/>
          <p:cNvSpPr txBox="1">
            <a:spLocks noChangeArrowheads="1"/>
          </p:cNvSpPr>
          <p:nvPr/>
        </p:nvSpPr>
        <p:spPr bwMode="auto">
          <a:xfrm>
            <a:off x="4983767" y="2773647"/>
            <a:ext cx="1881851" cy="253916"/>
          </a:xfrm>
          <a:prstGeom prst="rect">
            <a:avLst/>
          </a:prstGeom>
          <a:noFill/>
          <a:ln w="9525">
            <a:noFill/>
            <a:miter lim="800000"/>
            <a:headEnd/>
            <a:tailEnd/>
          </a:ln>
        </p:spPr>
        <p:txBody>
          <a:bodyPr wrap="square">
            <a:spAutoFit/>
          </a:bodyPr>
          <a:lstStyle/>
          <a:p>
            <a:pPr algn="ctr"/>
            <a:r>
              <a:rPr lang="en-US" altLang="ja-JP" sz="1050" b="1" dirty="0">
                <a:latin typeface="HGP教科書体" pitchFamily="18" charset="-128"/>
                <a:ea typeface="HGP教科書体" pitchFamily="18" charset="-128"/>
              </a:rPr>
              <a:t>Electric Books</a:t>
            </a:r>
            <a:r>
              <a:rPr lang="ja-JP" altLang="en-US" sz="1050" b="1" dirty="0">
                <a:latin typeface="HGP教科書体" pitchFamily="18" charset="-128"/>
                <a:ea typeface="HGP教科書体" pitchFamily="18" charset="-128"/>
              </a:rPr>
              <a:t>：</a:t>
            </a:r>
            <a:r>
              <a:rPr lang="en-US" altLang="ja-JP" sz="1050" b="1" dirty="0">
                <a:latin typeface="HGP教科書体" pitchFamily="18" charset="-128"/>
                <a:ea typeface="HGP教科書体" pitchFamily="18" charset="-128"/>
              </a:rPr>
              <a:t>about 137,000</a:t>
            </a:r>
            <a:endParaRPr lang="ja-JP" altLang="en-US" sz="1050" b="1" dirty="0">
              <a:latin typeface="HGP教科書体" pitchFamily="18" charset="-128"/>
              <a:ea typeface="HGP教科書体" pitchFamily="18" charset="-128"/>
            </a:endParaRPr>
          </a:p>
        </p:txBody>
      </p:sp>
      <p:sp>
        <p:nvSpPr>
          <p:cNvPr id="6" name="スライド番号プレースホルダー 5"/>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35</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905458860"/>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113" t="13228" r="3538" b="19914"/>
          <a:stretch/>
        </p:blipFill>
        <p:spPr>
          <a:xfrm>
            <a:off x="568120" y="1864783"/>
            <a:ext cx="8786737" cy="4544864"/>
          </a:xfrm>
          <a:prstGeom prst="rect">
            <a:avLst/>
          </a:prstGeom>
        </p:spPr>
      </p:pic>
      <p:sp>
        <p:nvSpPr>
          <p:cNvPr id="3" name="正方形/長方形 2"/>
          <p:cNvSpPr/>
          <p:nvPr/>
        </p:nvSpPr>
        <p:spPr>
          <a:xfrm>
            <a:off x="3721355" y="1297197"/>
            <a:ext cx="3273435" cy="753861"/>
          </a:xfrm>
          <a:prstGeom prst="rect">
            <a:avLst/>
          </a:prstGeom>
          <a:solidFill>
            <a:schemeClr val="bg1"/>
          </a:solidFill>
        </p:spPr>
        <p:txBody>
          <a:bodyPr wrap="square">
            <a:spAutoFit/>
          </a:bodyPr>
          <a:lstStyle/>
          <a:p>
            <a:pPr algn="l"/>
            <a:r>
              <a:rPr lang="en-US" altLang="ja-JP" sz="1433" b="1" dirty="0">
                <a:solidFill>
                  <a:srgbClr val="3333FF"/>
                </a:solidFill>
                <a:latin typeface="HG丸ｺﾞｼｯｸM-PRO" panose="020F0600000000000000" pitchFamily="50" charset="-128"/>
                <a:ea typeface="HG丸ｺﾞｼｯｸM-PRO" panose="020F0600000000000000" pitchFamily="50" charset="-128"/>
              </a:rPr>
              <a:t>Single Room</a:t>
            </a:r>
            <a:r>
              <a:rPr lang="ja-JP" altLang="en-US" sz="1433" b="1" dirty="0">
                <a:solidFill>
                  <a:srgbClr val="3333FF"/>
                </a:solidFill>
                <a:latin typeface="HG丸ｺﾞｼｯｸM-PRO" panose="020F0600000000000000" pitchFamily="50" charset="-128"/>
                <a:ea typeface="HG丸ｺﾞｼｯｸM-PRO" panose="020F0600000000000000" pitchFamily="50" charset="-128"/>
              </a:rPr>
              <a:t>　    </a:t>
            </a:r>
            <a:r>
              <a:rPr lang="ja-JP" altLang="en-US" sz="1433" b="1">
                <a:solidFill>
                  <a:srgbClr val="3333FF"/>
                </a:solidFill>
                <a:latin typeface="HG丸ｺﾞｼｯｸM-PRO" panose="020F0600000000000000" pitchFamily="50" charset="-128"/>
                <a:ea typeface="HG丸ｺﾞｼｯｸM-PRO" panose="020F0600000000000000" pitchFamily="50" charset="-128"/>
              </a:rPr>
              <a:t>　１</a:t>
            </a:r>
            <a:r>
              <a:rPr lang="en-US" altLang="ja-JP" sz="1433" b="1" dirty="0">
                <a:solidFill>
                  <a:srgbClr val="3333FF"/>
                </a:solidFill>
                <a:latin typeface="HG丸ｺﾞｼｯｸM-PRO" panose="020F0600000000000000" pitchFamily="50" charset="-128"/>
                <a:ea typeface="HG丸ｺﾞｼｯｸM-PRO" panose="020F0600000000000000" pitchFamily="50" charset="-128"/>
              </a:rPr>
              <a:t>8</a:t>
            </a:r>
            <a:r>
              <a:rPr lang="ja-JP" altLang="en-US" sz="1433" b="1">
                <a:solidFill>
                  <a:srgbClr val="3333FF"/>
                </a:solidFill>
                <a:latin typeface="HG丸ｺﾞｼｯｸM-PRO" panose="020F0600000000000000" pitchFamily="50" charset="-128"/>
                <a:ea typeface="HG丸ｺﾞｼｯｸM-PRO" panose="020F0600000000000000" pitchFamily="50" charset="-128"/>
              </a:rPr>
              <a:t>（</a:t>
            </a:r>
            <a:r>
              <a:rPr lang="ja-JP" altLang="en-US" sz="1433" b="1" dirty="0">
                <a:solidFill>
                  <a:srgbClr val="3333FF"/>
                </a:solidFill>
                <a:latin typeface="HG丸ｺﾞｼｯｸM-PRO" panose="020F0600000000000000" pitchFamily="50" charset="-128"/>
                <a:ea typeface="HG丸ｺﾞｼｯｸM-PRO" panose="020F0600000000000000" pitchFamily="50" charset="-128"/>
              </a:rPr>
              <a:t>２１㎡）</a:t>
            </a:r>
            <a:endParaRPr lang="en-US" altLang="ja-JP" sz="1433" b="1" dirty="0">
              <a:solidFill>
                <a:srgbClr val="3333FF"/>
              </a:solidFill>
              <a:latin typeface="HG丸ｺﾞｼｯｸM-PRO" panose="020F0600000000000000" pitchFamily="50" charset="-128"/>
              <a:ea typeface="HG丸ｺﾞｼｯｸM-PRO" panose="020F0600000000000000" pitchFamily="50" charset="-128"/>
            </a:endParaRPr>
          </a:p>
          <a:p>
            <a:pPr algn="l"/>
            <a:r>
              <a:rPr lang="en-US" altLang="zh-TW" sz="1433" b="1" dirty="0">
                <a:solidFill>
                  <a:srgbClr val="FF0000"/>
                </a:solidFill>
                <a:latin typeface="HG丸ｺﾞｼｯｸM-PRO" panose="020F0600000000000000" pitchFamily="50" charset="-128"/>
                <a:ea typeface="HG丸ｺﾞｼｯｸM-PRO" panose="020F0600000000000000" pitchFamily="50" charset="-128"/>
              </a:rPr>
              <a:t>Twin Room</a:t>
            </a:r>
            <a:r>
              <a:rPr lang="zh-TW" altLang="en-US" sz="1433" b="1" dirty="0">
                <a:solidFill>
                  <a:srgbClr val="FF0000"/>
                </a:solidFill>
                <a:latin typeface="HG丸ｺﾞｼｯｸM-PRO" panose="020F0600000000000000" pitchFamily="50" charset="-128"/>
                <a:ea typeface="HG丸ｺﾞｼｯｸM-PRO" panose="020F0600000000000000" pitchFamily="50" charset="-128"/>
              </a:rPr>
              <a:t> </a:t>
            </a:r>
            <a:r>
              <a:rPr lang="ja-JP" altLang="en-US" sz="1433" b="1" dirty="0">
                <a:solidFill>
                  <a:srgbClr val="FF0000"/>
                </a:solidFill>
                <a:latin typeface="HG丸ｺﾞｼｯｸM-PRO" panose="020F0600000000000000" pitchFamily="50" charset="-128"/>
                <a:ea typeface="HG丸ｺﾞｼｯｸM-PRO" panose="020F0600000000000000" pitchFamily="50" charset="-128"/>
              </a:rPr>
              <a:t>　　    </a:t>
            </a:r>
            <a:r>
              <a:rPr lang="ja-JP" altLang="en-US" sz="1433" b="1">
                <a:solidFill>
                  <a:srgbClr val="FF0000"/>
                </a:solidFill>
                <a:latin typeface="HG丸ｺﾞｼｯｸM-PRO" panose="020F0600000000000000" pitchFamily="50" charset="-128"/>
                <a:ea typeface="HG丸ｺﾞｼｯｸM-PRO" panose="020F0600000000000000" pitchFamily="50" charset="-128"/>
              </a:rPr>
              <a:t>　</a:t>
            </a:r>
            <a:r>
              <a:rPr lang="en-US" altLang="ja-JP" sz="1433" b="1" dirty="0">
                <a:solidFill>
                  <a:srgbClr val="FF0000"/>
                </a:solidFill>
                <a:latin typeface="HG丸ｺﾞｼｯｸM-PRO" panose="020F0600000000000000" pitchFamily="50" charset="-128"/>
                <a:ea typeface="HG丸ｺﾞｼｯｸM-PRO" panose="020F0600000000000000" pitchFamily="50" charset="-128"/>
              </a:rPr>
              <a:t>4</a:t>
            </a:r>
            <a:r>
              <a:rPr lang="zh-TW" altLang="en-US" sz="1433" b="1" dirty="0">
                <a:solidFill>
                  <a:srgbClr val="FF0000"/>
                </a:solidFill>
                <a:latin typeface="HG丸ｺﾞｼｯｸM-PRO" panose="020F0600000000000000" pitchFamily="50" charset="-128"/>
                <a:ea typeface="HG丸ｺﾞｼｯｸM-PRO" panose="020F0600000000000000" pitchFamily="50" charset="-128"/>
              </a:rPr>
              <a:t> </a:t>
            </a:r>
            <a:r>
              <a:rPr lang="ja-JP" altLang="en-US" sz="1433" b="1" dirty="0">
                <a:solidFill>
                  <a:srgbClr val="FF0000"/>
                </a:solidFill>
                <a:latin typeface="HG丸ｺﾞｼｯｸM-PRO" panose="020F0600000000000000" pitchFamily="50" charset="-128"/>
                <a:ea typeface="HG丸ｺﾞｼｯｸM-PRO" panose="020F0600000000000000" pitchFamily="50" charset="-128"/>
              </a:rPr>
              <a:t>（</a:t>
            </a:r>
            <a:r>
              <a:rPr lang="zh-TW" altLang="en-US" sz="1433" b="1" dirty="0">
                <a:solidFill>
                  <a:srgbClr val="FF0000"/>
                </a:solidFill>
                <a:latin typeface="HG丸ｺﾞｼｯｸM-PRO" panose="020F0600000000000000" pitchFamily="50" charset="-128"/>
                <a:ea typeface="HG丸ｺﾞｼｯｸM-PRO" panose="020F0600000000000000" pitchFamily="50" charset="-128"/>
              </a:rPr>
              <a:t>４３</a:t>
            </a:r>
            <a:r>
              <a:rPr lang="ja-JP" altLang="en-US" sz="1433" b="1" dirty="0">
                <a:solidFill>
                  <a:srgbClr val="FF0000"/>
                </a:solidFill>
                <a:latin typeface="HG丸ｺﾞｼｯｸM-PRO" panose="020F0600000000000000" pitchFamily="50" charset="-128"/>
                <a:ea typeface="HG丸ｺﾞｼｯｸM-PRO" panose="020F0600000000000000" pitchFamily="50" charset="-128"/>
              </a:rPr>
              <a:t>㎡）</a:t>
            </a:r>
            <a:endParaRPr lang="zh-TW" altLang="en-US" sz="1433" b="1" dirty="0">
              <a:solidFill>
                <a:srgbClr val="FF0000"/>
              </a:solidFill>
              <a:latin typeface="HG丸ｺﾞｼｯｸM-PRO" panose="020F0600000000000000" pitchFamily="50" charset="-128"/>
              <a:ea typeface="HG丸ｺﾞｼｯｸM-PRO" panose="020F0600000000000000" pitchFamily="50" charset="-128"/>
            </a:endParaRPr>
          </a:p>
          <a:p>
            <a:pPr algn="l"/>
            <a:r>
              <a:rPr lang="en-US" altLang="ja-JP" sz="1000" b="1" dirty="0">
                <a:solidFill>
                  <a:srgbClr val="00B050"/>
                </a:solidFill>
                <a:latin typeface="HG丸ｺﾞｼｯｸM-PRO" panose="020F0600000000000000" pitchFamily="50" charset="-128"/>
                <a:ea typeface="HG丸ｺﾞｼｯｸM-PRO" panose="020F0600000000000000" pitchFamily="50" charset="-128"/>
              </a:rPr>
              <a:t>Impediment Removal Room </a:t>
            </a:r>
            <a:r>
              <a:rPr lang="ja-JP" altLang="en-US" sz="1000" b="1" dirty="0">
                <a:solidFill>
                  <a:srgbClr val="00B050"/>
                </a:solidFill>
                <a:latin typeface="HG丸ｺﾞｼｯｸM-PRO" panose="020F0600000000000000" pitchFamily="50" charset="-128"/>
                <a:ea typeface="HG丸ｺﾞｼｯｸM-PRO" panose="020F0600000000000000" pitchFamily="50" charset="-128"/>
              </a:rPr>
              <a:t>   </a:t>
            </a:r>
            <a:r>
              <a:rPr lang="en-US" altLang="ja-JP" sz="1433" b="1" dirty="0">
                <a:solidFill>
                  <a:srgbClr val="00B050"/>
                </a:solidFill>
                <a:latin typeface="HG丸ｺﾞｼｯｸM-PRO" panose="020F0600000000000000" pitchFamily="50" charset="-128"/>
                <a:ea typeface="HG丸ｺﾞｼｯｸM-PRO" panose="020F0600000000000000" pitchFamily="50" charset="-128"/>
              </a:rPr>
              <a:t>1</a:t>
            </a:r>
            <a:r>
              <a:rPr lang="ja-JP" altLang="en-US" sz="1433" b="1" dirty="0">
                <a:solidFill>
                  <a:srgbClr val="00B050"/>
                </a:solidFill>
                <a:latin typeface="HG丸ｺﾞｼｯｸM-PRO" panose="020F0600000000000000" pitchFamily="50" charset="-128"/>
                <a:ea typeface="HG丸ｺﾞｼｯｸM-PRO" panose="020F0600000000000000" pitchFamily="50" charset="-128"/>
              </a:rPr>
              <a:t> （４３㎡）</a:t>
            </a:r>
          </a:p>
        </p:txBody>
      </p:sp>
      <p:sp>
        <p:nvSpPr>
          <p:cNvPr id="4" name="テキスト ボックス 3"/>
          <p:cNvSpPr txBox="1"/>
          <p:nvPr/>
        </p:nvSpPr>
        <p:spPr>
          <a:xfrm>
            <a:off x="1897716" y="879798"/>
            <a:ext cx="5248553" cy="400110"/>
          </a:xfrm>
          <a:prstGeom prst="rect">
            <a:avLst/>
          </a:prstGeom>
          <a:noFill/>
        </p:spPr>
        <p:txBody>
          <a:bodyPr wrap="none" rtlCol="0">
            <a:spAutoFit/>
          </a:bodyPr>
          <a:lstStyle/>
          <a:p>
            <a:pPr algn="l"/>
            <a:r>
              <a:rPr lang="en-US" altLang="ja-JP" sz="2000" dirty="0" err="1">
                <a:solidFill>
                  <a:prstClr val="black"/>
                </a:solidFill>
                <a:latin typeface="HG正楷書体-PRO" panose="03000600000000000000" pitchFamily="66" charset="-128"/>
                <a:ea typeface="HG正楷書体-PRO" panose="03000600000000000000" pitchFamily="66" charset="-128"/>
              </a:rPr>
              <a:t>Akaike</a:t>
            </a:r>
            <a:r>
              <a:rPr lang="ja-JP" altLang="en-US" sz="2000" dirty="0">
                <a:solidFill>
                  <a:prstClr val="black"/>
                </a:solidFill>
                <a:latin typeface="HG正楷書体-PRO" panose="03000600000000000000" pitchFamily="66" charset="-128"/>
                <a:ea typeface="HG正楷書体-PRO" panose="03000600000000000000" pitchFamily="66" charset="-128"/>
              </a:rPr>
              <a:t> </a:t>
            </a:r>
            <a:r>
              <a:rPr lang="en-US" altLang="ja-JP" sz="2000" dirty="0">
                <a:solidFill>
                  <a:prstClr val="black"/>
                </a:solidFill>
                <a:latin typeface="HG正楷書体-PRO" panose="03000600000000000000" pitchFamily="66" charset="-128"/>
                <a:ea typeface="HG正楷書体-PRO" panose="03000600000000000000" pitchFamily="66" charset="-128"/>
              </a:rPr>
              <a:t>Guest</a:t>
            </a:r>
            <a:r>
              <a:rPr lang="ja-JP" altLang="en-US" sz="2000" dirty="0">
                <a:solidFill>
                  <a:prstClr val="black"/>
                </a:solidFill>
                <a:latin typeface="HG正楷書体-PRO" panose="03000600000000000000" pitchFamily="66" charset="-128"/>
                <a:ea typeface="HG正楷書体-PRO" panose="03000600000000000000" pitchFamily="66" charset="-128"/>
              </a:rPr>
              <a:t> </a:t>
            </a:r>
            <a:r>
              <a:rPr lang="en-US" altLang="ja-JP" sz="2000" dirty="0">
                <a:solidFill>
                  <a:prstClr val="black"/>
                </a:solidFill>
                <a:latin typeface="HG正楷書体-PRO" panose="03000600000000000000" pitchFamily="66" charset="-128"/>
                <a:ea typeface="HG正楷書体-PRO" panose="03000600000000000000" pitchFamily="66" charset="-128"/>
              </a:rPr>
              <a:t>House</a:t>
            </a:r>
            <a:r>
              <a:rPr lang="ja-JP" altLang="en-US" sz="2000" dirty="0">
                <a:solidFill>
                  <a:prstClr val="black"/>
                </a:solidFill>
                <a:latin typeface="HG正楷書体-PRO" panose="03000600000000000000" pitchFamily="66" charset="-128"/>
                <a:ea typeface="HG正楷書体-PRO" panose="03000600000000000000" pitchFamily="66" charset="-128"/>
              </a:rPr>
              <a:t> </a:t>
            </a:r>
            <a:r>
              <a:rPr lang="en-US" altLang="ja-JP" sz="2000" dirty="0">
                <a:solidFill>
                  <a:prstClr val="black"/>
                </a:solidFill>
                <a:latin typeface="HG正楷書体-PRO" panose="03000600000000000000" pitchFamily="66" charset="-128"/>
                <a:ea typeface="HG正楷書体-PRO" panose="03000600000000000000" pitchFamily="66" charset="-128"/>
              </a:rPr>
              <a:t>holds 23 guest rooms.</a:t>
            </a:r>
            <a:endParaRPr lang="ja-JP" altLang="en-US" sz="2000" dirty="0">
              <a:solidFill>
                <a:prstClr val="black"/>
              </a:solidFill>
              <a:latin typeface="HG正楷書体-PRO" panose="03000600000000000000" pitchFamily="66" charset="-128"/>
              <a:ea typeface="HG正楷書体-PRO" panose="03000600000000000000" pitchFamily="66" charset="-128"/>
            </a:endParaRPr>
          </a:p>
        </p:txBody>
      </p:sp>
      <p:cxnSp>
        <p:nvCxnSpPr>
          <p:cNvPr id="6" name="直線コネクタ 5"/>
          <p:cNvCxnSpPr/>
          <p:nvPr/>
        </p:nvCxnSpPr>
        <p:spPr>
          <a:xfrm>
            <a:off x="3590839" y="826002"/>
            <a:ext cx="0" cy="5583644"/>
          </a:xfrm>
          <a:prstGeom prst="line">
            <a:avLst/>
          </a:prstGeom>
          <a:ln w="25400" cmpd="dbl">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378848" y="774260"/>
            <a:ext cx="8072597" cy="7065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9672" tIns="44835" rIns="89672" bIns="44835" rtlCol="0" anchor="ctr"/>
          <a:lstStyle/>
          <a:p>
            <a:pPr algn="ctr"/>
            <a:endParaRPr lang="ja-JP" altLang="en-US" sz="3238">
              <a:solidFill>
                <a:prstClr val="white"/>
              </a:solidFill>
            </a:endParaRPr>
          </a:p>
        </p:txBody>
      </p:sp>
      <p:sp>
        <p:nvSpPr>
          <p:cNvPr id="9" name="テキスト ボックス 8"/>
          <p:cNvSpPr txBox="1"/>
          <p:nvPr/>
        </p:nvSpPr>
        <p:spPr>
          <a:xfrm>
            <a:off x="4305310" y="3060232"/>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0" name="テキスト ボックス 9"/>
          <p:cNvSpPr txBox="1"/>
          <p:nvPr/>
        </p:nvSpPr>
        <p:spPr>
          <a:xfrm>
            <a:off x="8318705" y="3078275"/>
            <a:ext cx="245580" cy="202684"/>
          </a:xfrm>
          <a:prstGeom prst="rect">
            <a:avLst/>
          </a:prstGeom>
          <a:solidFill>
            <a:schemeClr val="bg1"/>
          </a:solidFill>
        </p:spPr>
        <p:txBody>
          <a:bodyPr wrap="none" rtlCol="0">
            <a:spAutoFit/>
          </a:bodyPr>
          <a:lstStyle/>
          <a:p>
            <a:r>
              <a:rPr lang="en-US" altLang="ja-JP" sz="717" b="1" dirty="0">
                <a:solidFill>
                  <a:srgbClr val="FF0000"/>
                </a:solidFill>
              </a:rPr>
              <a:t>T</a:t>
            </a:r>
            <a:endParaRPr lang="ja-JP" altLang="en-US" sz="717" b="1" dirty="0">
              <a:solidFill>
                <a:srgbClr val="FF0000"/>
              </a:solidFill>
            </a:endParaRPr>
          </a:p>
        </p:txBody>
      </p:sp>
      <p:sp>
        <p:nvSpPr>
          <p:cNvPr id="11" name="テキスト ボックス 10"/>
          <p:cNvSpPr txBox="1"/>
          <p:nvPr/>
        </p:nvSpPr>
        <p:spPr>
          <a:xfrm>
            <a:off x="6834735" y="4375594"/>
            <a:ext cx="693766" cy="313034"/>
          </a:xfrm>
          <a:prstGeom prst="rect">
            <a:avLst/>
          </a:prstGeom>
          <a:solidFill>
            <a:schemeClr val="bg1"/>
          </a:solidFill>
        </p:spPr>
        <p:txBody>
          <a:bodyPr wrap="square" rtlCol="0">
            <a:spAutoFit/>
          </a:bodyPr>
          <a:lstStyle/>
          <a:p>
            <a:pPr algn="l"/>
            <a:r>
              <a:rPr lang="en-US" altLang="ja-JP" sz="717" b="1" dirty="0">
                <a:solidFill>
                  <a:srgbClr val="00B050"/>
                </a:solidFill>
              </a:rPr>
              <a:t>Impediment Removal</a:t>
            </a:r>
            <a:endParaRPr lang="ja-JP" altLang="en-US" sz="1024" b="1" dirty="0">
              <a:solidFill>
                <a:srgbClr val="00B050"/>
              </a:solidFill>
            </a:endParaRPr>
          </a:p>
        </p:txBody>
      </p:sp>
      <p:sp>
        <p:nvSpPr>
          <p:cNvPr id="12" name="テキスト ボックス 11"/>
          <p:cNvSpPr txBox="1"/>
          <p:nvPr/>
        </p:nvSpPr>
        <p:spPr>
          <a:xfrm>
            <a:off x="3738289" y="3057915"/>
            <a:ext cx="420623"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3" name="テキスト ボックス 12"/>
          <p:cNvSpPr txBox="1"/>
          <p:nvPr/>
        </p:nvSpPr>
        <p:spPr>
          <a:xfrm>
            <a:off x="4806324" y="3060232"/>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4" name="テキスト ボックス 13"/>
          <p:cNvSpPr txBox="1"/>
          <p:nvPr/>
        </p:nvSpPr>
        <p:spPr>
          <a:xfrm>
            <a:off x="5205419" y="3072425"/>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5" name="テキスト ボックス 14"/>
          <p:cNvSpPr txBox="1"/>
          <p:nvPr/>
        </p:nvSpPr>
        <p:spPr>
          <a:xfrm>
            <a:off x="4267083" y="3816214"/>
            <a:ext cx="245580" cy="202684"/>
          </a:xfrm>
          <a:prstGeom prst="rect">
            <a:avLst/>
          </a:prstGeom>
          <a:solidFill>
            <a:schemeClr val="bg1"/>
          </a:solidFill>
        </p:spPr>
        <p:txBody>
          <a:bodyPr wrap="none" rtlCol="0">
            <a:spAutoFit/>
          </a:bodyPr>
          <a:lstStyle/>
          <a:p>
            <a:r>
              <a:rPr lang="en-US" altLang="ja-JP" sz="717" b="1" dirty="0">
                <a:solidFill>
                  <a:srgbClr val="FF0000"/>
                </a:solidFill>
              </a:rPr>
              <a:t>T</a:t>
            </a:r>
            <a:endParaRPr lang="ja-JP" altLang="en-US" sz="717" b="1" dirty="0">
              <a:solidFill>
                <a:srgbClr val="FF0000"/>
              </a:solidFill>
            </a:endParaRPr>
          </a:p>
        </p:txBody>
      </p:sp>
      <p:sp>
        <p:nvSpPr>
          <p:cNvPr id="16" name="テキスト ボックス 15"/>
          <p:cNvSpPr txBox="1"/>
          <p:nvPr/>
        </p:nvSpPr>
        <p:spPr>
          <a:xfrm>
            <a:off x="4695483" y="3775130"/>
            <a:ext cx="396569"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7" name="テキスト ボックス 16"/>
          <p:cNvSpPr txBox="1"/>
          <p:nvPr/>
        </p:nvSpPr>
        <p:spPr>
          <a:xfrm>
            <a:off x="5115013" y="3775130"/>
            <a:ext cx="410176"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8" name="テキスト ボックス 17"/>
          <p:cNvSpPr txBox="1"/>
          <p:nvPr/>
        </p:nvSpPr>
        <p:spPr>
          <a:xfrm>
            <a:off x="5925529" y="4461197"/>
            <a:ext cx="454564"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19" name="テキスト ボックス 18"/>
          <p:cNvSpPr txBox="1"/>
          <p:nvPr/>
        </p:nvSpPr>
        <p:spPr>
          <a:xfrm>
            <a:off x="5985226" y="4935498"/>
            <a:ext cx="395554"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20" name="テキスト ボックス 19"/>
          <p:cNvSpPr txBox="1"/>
          <p:nvPr/>
        </p:nvSpPr>
        <p:spPr>
          <a:xfrm>
            <a:off x="8197192" y="2390885"/>
            <a:ext cx="416572"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1" name="テキスト ボックス 20"/>
          <p:cNvSpPr txBox="1"/>
          <p:nvPr/>
        </p:nvSpPr>
        <p:spPr>
          <a:xfrm>
            <a:off x="6112531" y="5401378"/>
            <a:ext cx="245580" cy="202684"/>
          </a:xfrm>
          <a:prstGeom prst="rect">
            <a:avLst/>
          </a:prstGeom>
          <a:solidFill>
            <a:schemeClr val="bg1"/>
          </a:solidFill>
        </p:spPr>
        <p:txBody>
          <a:bodyPr wrap="none" rtlCol="0">
            <a:spAutoFit/>
          </a:bodyPr>
          <a:lstStyle/>
          <a:p>
            <a:r>
              <a:rPr lang="en-US" altLang="ja-JP" sz="717" b="1" dirty="0">
                <a:solidFill>
                  <a:srgbClr val="FF0000"/>
                </a:solidFill>
              </a:rPr>
              <a:t>T</a:t>
            </a:r>
            <a:endParaRPr lang="ja-JP" altLang="en-US" sz="717" b="1" dirty="0">
              <a:solidFill>
                <a:srgbClr val="FF0000"/>
              </a:solidFill>
            </a:endParaRPr>
          </a:p>
        </p:txBody>
      </p:sp>
      <p:sp>
        <p:nvSpPr>
          <p:cNvPr id="22" name="テキスト ボックス 21"/>
          <p:cNvSpPr txBox="1"/>
          <p:nvPr/>
        </p:nvSpPr>
        <p:spPr>
          <a:xfrm>
            <a:off x="8613763" y="3083108"/>
            <a:ext cx="438088"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3" name="テキスト ボックス 22"/>
          <p:cNvSpPr txBox="1"/>
          <p:nvPr/>
        </p:nvSpPr>
        <p:spPr>
          <a:xfrm>
            <a:off x="8636108" y="2402421"/>
            <a:ext cx="394402"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4" name="テキスト ボックス 23"/>
          <p:cNvSpPr txBox="1"/>
          <p:nvPr/>
        </p:nvSpPr>
        <p:spPr>
          <a:xfrm>
            <a:off x="6948654" y="4833085"/>
            <a:ext cx="376923"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5" name="テキスト ボックス 24"/>
          <p:cNvSpPr txBox="1"/>
          <p:nvPr/>
        </p:nvSpPr>
        <p:spPr>
          <a:xfrm>
            <a:off x="6948655" y="5310521"/>
            <a:ext cx="475878"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6" name="テキスト ボックス 25"/>
          <p:cNvSpPr txBox="1"/>
          <p:nvPr/>
        </p:nvSpPr>
        <p:spPr>
          <a:xfrm>
            <a:off x="6967813" y="5744639"/>
            <a:ext cx="560688" cy="207517"/>
          </a:xfrm>
          <a:prstGeom prst="rect">
            <a:avLst/>
          </a:prstGeom>
          <a:solidFill>
            <a:schemeClr val="bg1"/>
          </a:solidFill>
        </p:spPr>
        <p:txBody>
          <a:bodyPr wrap="square" rtlCol="0">
            <a:spAutoFit/>
          </a:bodyPr>
          <a:lstStyle/>
          <a:p>
            <a:pPr algn="ctr"/>
            <a:r>
              <a:rPr lang="en-US" altLang="ja-JP" sz="717" b="1" dirty="0">
                <a:solidFill>
                  <a:srgbClr val="3333FF"/>
                </a:solidFill>
              </a:rPr>
              <a:t>S</a:t>
            </a:r>
            <a:endParaRPr lang="ja-JP" altLang="en-US" sz="717" b="1" dirty="0">
              <a:solidFill>
                <a:srgbClr val="3333FF"/>
              </a:solidFill>
            </a:endParaRPr>
          </a:p>
        </p:txBody>
      </p:sp>
      <p:sp>
        <p:nvSpPr>
          <p:cNvPr id="27" name="正方形/長方形 26"/>
          <p:cNvSpPr/>
          <p:nvPr/>
        </p:nvSpPr>
        <p:spPr>
          <a:xfrm rot="16200000">
            <a:off x="3997025" y="3208781"/>
            <a:ext cx="863233" cy="1475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sp>
        <p:nvSpPr>
          <p:cNvPr id="28" name="正方形/長方形 27"/>
          <p:cNvSpPr/>
          <p:nvPr/>
        </p:nvSpPr>
        <p:spPr>
          <a:xfrm rot="16200000">
            <a:off x="7980282" y="2535355"/>
            <a:ext cx="828046" cy="145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sp>
        <p:nvSpPr>
          <p:cNvPr id="29" name="正方形/長方形 28"/>
          <p:cNvSpPr/>
          <p:nvPr/>
        </p:nvSpPr>
        <p:spPr>
          <a:xfrm>
            <a:off x="5802832" y="4720330"/>
            <a:ext cx="972205" cy="13852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grpSp>
        <p:nvGrpSpPr>
          <p:cNvPr id="31" name="グループ化 30"/>
          <p:cNvGrpSpPr/>
          <p:nvPr/>
        </p:nvGrpSpPr>
        <p:grpSpPr>
          <a:xfrm>
            <a:off x="7109692" y="1524564"/>
            <a:ext cx="2591572" cy="369332"/>
            <a:chOff x="4105387" y="2163389"/>
            <a:chExt cx="2538637" cy="360731"/>
          </a:xfrm>
        </p:grpSpPr>
        <p:sp>
          <p:nvSpPr>
            <p:cNvPr id="5" name="テキスト ボックス 4"/>
            <p:cNvSpPr txBox="1"/>
            <p:nvPr/>
          </p:nvSpPr>
          <p:spPr>
            <a:xfrm>
              <a:off x="4344547" y="2163389"/>
              <a:ext cx="2299477" cy="360731"/>
            </a:xfrm>
            <a:prstGeom prst="rect">
              <a:avLst/>
            </a:prstGeom>
            <a:noFill/>
          </p:spPr>
          <p:txBody>
            <a:bodyPr wrap="square" rtlCol="0">
              <a:spAutoFit/>
            </a:bodyPr>
            <a:lstStyle/>
            <a:p>
              <a:pPr algn="l"/>
              <a:r>
                <a:rPr lang="en-US" altLang="ja-JP" sz="900" dirty="0">
                  <a:solidFill>
                    <a:prstClr val="black"/>
                  </a:solidFill>
                  <a:latin typeface="HG丸ｺﾞｼｯｸM-PRO" panose="020F0600000000000000" pitchFamily="50" charset="-128"/>
                  <a:ea typeface="HG丸ｺﾞｼｯｸM-PRO" panose="020F0600000000000000" pitchFamily="50" charset="-128"/>
                </a:rPr>
                <a:t>A single room and a twin room can be connected and expanded.</a:t>
              </a:r>
              <a:endParaRPr lang="ja-JP" altLang="en-US" sz="9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0" name="正方形/長方形 29"/>
            <p:cNvSpPr/>
            <p:nvPr/>
          </p:nvSpPr>
          <p:spPr>
            <a:xfrm>
              <a:off x="4105387" y="2230498"/>
              <a:ext cx="242658" cy="1093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grpSp>
      <p:sp>
        <p:nvSpPr>
          <p:cNvPr id="35" name="テキスト ボックス 34"/>
          <p:cNvSpPr txBox="1"/>
          <p:nvPr/>
        </p:nvSpPr>
        <p:spPr>
          <a:xfrm>
            <a:off x="1559727" y="3160327"/>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36" name="テキスト ボックス 35"/>
          <p:cNvSpPr txBox="1"/>
          <p:nvPr/>
        </p:nvSpPr>
        <p:spPr>
          <a:xfrm>
            <a:off x="992706" y="3158010"/>
            <a:ext cx="420623" cy="207517"/>
          </a:xfrm>
          <a:prstGeom prst="rect">
            <a:avLst/>
          </a:prstGeom>
          <a:solidFill>
            <a:schemeClr val="bg1"/>
          </a:solidFill>
        </p:spPr>
        <p:txBody>
          <a:bodyPr wrap="squar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37" name="テキスト ボックス 36"/>
          <p:cNvSpPr txBox="1"/>
          <p:nvPr/>
        </p:nvSpPr>
        <p:spPr>
          <a:xfrm>
            <a:off x="2060741" y="3160327"/>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38" name="テキスト ボックス 37"/>
          <p:cNvSpPr txBox="1"/>
          <p:nvPr/>
        </p:nvSpPr>
        <p:spPr>
          <a:xfrm>
            <a:off x="2031050" y="3823739"/>
            <a:ext cx="235962" cy="202684"/>
          </a:xfrm>
          <a:prstGeom prst="rect">
            <a:avLst/>
          </a:prstGeom>
          <a:solidFill>
            <a:schemeClr val="bg1"/>
          </a:solidFill>
        </p:spPr>
        <p:txBody>
          <a:bodyPr wrap="none" rtlCol="0">
            <a:spAutoFit/>
          </a:bodyPr>
          <a:lstStyle/>
          <a:p>
            <a:r>
              <a:rPr lang="en-US" altLang="ja-JP" sz="717" b="1" dirty="0">
                <a:solidFill>
                  <a:srgbClr val="3333FF"/>
                </a:solidFill>
              </a:rPr>
              <a:t>S</a:t>
            </a:r>
            <a:endParaRPr lang="ja-JP" altLang="en-US" sz="717" b="1" dirty="0">
              <a:solidFill>
                <a:srgbClr val="3333FF"/>
              </a:solidFill>
            </a:endParaRPr>
          </a:p>
        </p:txBody>
      </p:sp>
      <p:sp>
        <p:nvSpPr>
          <p:cNvPr id="39" name="テキスト ボックス 38"/>
          <p:cNvSpPr txBox="1"/>
          <p:nvPr/>
        </p:nvSpPr>
        <p:spPr>
          <a:xfrm>
            <a:off x="1540634" y="3946290"/>
            <a:ext cx="245580" cy="202684"/>
          </a:xfrm>
          <a:prstGeom prst="rect">
            <a:avLst/>
          </a:prstGeom>
          <a:solidFill>
            <a:schemeClr val="bg1"/>
          </a:solidFill>
        </p:spPr>
        <p:txBody>
          <a:bodyPr wrap="none" rtlCol="0">
            <a:spAutoFit/>
          </a:bodyPr>
          <a:lstStyle/>
          <a:p>
            <a:r>
              <a:rPr lang="en-US" altLang="ja-JP" sz="717" b="1" dirty="0">
                <a:solidFill>
                  <a:srgbClr val="FF0000"/>
                </a:solidFill>
              </a:rPr>
              <a:t>T</a:t>
            </a:r>
            <a:endParaRPr lang="ja-JP" altLang="en-US" sz="717" b="1" dirty="0">
              <a:solidFill>
                <a:srgbClr val="FF0000"/>
              </a:solidFill>
            </a:endParaRPr>
          </a:p>
        </p:txBody>
      </p:sp>
      <p:sp>
        <p:nvSpPr>
          <p:cNvPr id="41" name="テキスト ボックス 40"/>
          <p:cNvSpPr txBox="1"/>
          <p:nvPr/>
        </p:nvSpPr>
        <p:spPr>
          <a:xfrm>
            <a:off x="312116" y="5370062"/>
            <a:ext cx="2861797" cy="659796"/>
          </a:xfrm>
          <a:prstGeom prst="rect">
            <a:avLst/>
          </a:prstGeom>
          <a:noFill/>
        </p:spPr>
        <p:txBody>
          <a:bodyPr wrap="square" rtlCol="0">
            <a:spAutoFit/>
          </a:bodyPr>
          <a:lstStyle/>
          <a:p>
            <a:pPr algn="l"/>
            <a:r>
              <a:rPr lang="en-US" altLang="ja-JP" sz="1229" b="1" dirty="0">
                <a:solidFill>
                  <a:srgbClr val="FF0000"/>
                </a:solidFill>
                <a:latin typeface="HG正楷書体-PRO" panose="03000600000000000000" pitchFamily="66" charset="-128"/>
                <a:ea typeface="HG正楷書体-PRO" panose="03000600000000000000" pitchFamily="66" charset="-128"/>
              </a:rPr>
              <a:t>The construction of the new rooms  was completed in September 2015. </a:t>
            </a:r>
          </a:p>
          <a:p>
            <a:pPr algn="l"/>
            <a:endParaRPr lang="ja-JP" altLang="en-US" sz="1229" b="1" dirty="0">
              <a:solidFill>
                <a:srgbClr val="FF0000"/>
              </a:solidFill>
              <a:latin typeface="HG正楷書体-PRO" panose="03000600000000000000" pitchFamily="66" charset="-128"/>
              <a:ea typeface="HG正楷書体-PRO" panose="03000600000000000000" pitchFamily="66" charset="-128"/>
            </a:endParaRPr>
          </a:p>
        </p:txBody>
      </p:sp>
      <p:sp>
        <p:nvSpPr>
          <p:cNvPr id="42" name="正方形/長方形 41"/>
          <p:cNvSpPr/>
          <p:nvPr/>
        </p:nvSpPr>
        <p:spPr>
          <a:xfrm>
            <a:off x="4354830" y="4559653"/>
            <a:ext cx="1300306" cy="267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sp>
        <p:nvSpPr>
          <p:cNvPr id="43" name="正方形/長方形 42"/>
          <p:cNvSpPr/>
          <p:nvPr/>
        </p:nvSpPr>
        <p:spPr>
          <a:xfrm>
            <a:off x="1445057" y="4904049"/>
            <a:ext cx="1300306" cy="267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solidFill>
                <a:prstClr val="white"/>
              </a:solidFill>
            </a:endParaRPr>
          </a:p>
        </p:txBody>
      </p:sp>
      <p:sp>
        <p:nvSpPr>
          <p:cNvPr id="47" name="Rectangle 6"/>
          <p:cNvSpPr txBox="1">
            <a:spLocks noChangeArrowheads="1"/>
          </p:cNvSpPr>
          <p:nvPr/>
        </p:nvSpPr>
        <p:spPr>
          <a:xfrm>
            <a:off x="195477" y="198388"/>
            <a:ext cx="9359900" cy="774700"/>
          </a:xfrm>
          <a:prstGeom prst="rect">
            <a:avLst/>
          </a:prstGeom>
        </p:spPr>
        <p:txBody>
          <a:bodyPr vert="horz" lIns="91440" tIns="45720" rIns="91440" bIns="45720" rtlCol="0" anchor="t">
            <a:normAutofit/>
          </a:bodyPr>
          <a:lstStyle>
            <a:lvl1pPr algn="ctr" defTabSz="936163" rtl="0" eaLnBrk="1" latinLnBrk="0" hangingPunct="1">
              <a:spcBef>
                <a:spcPct val="0"/>
              </a:spcBef>
              <a:buNone/>
              <a:defRPr kumimoji="1" sz="4505" kern="1200">
                <a:solidFill>
                  <a:schemeClr val="tx1"/>
                </a:solidFill>
                <a:latin typeface="+mj-lt"/>
                <a:ea typeface="+mj-ea"/>
                <a:cs typeface="+mj-cs"/>
              </a:defRPr>
            </a:lvl1pPr>
          </a:lstStyle>
          <a:p>
            <a:pPr fontAlgn="auto">
              <a:spcAft>
                <a:spcPts val="0"/>
              </a:spcAft>
            </a:pPr>
            <a:r>
              <a:rPr lang="en-US" altLang="ja-JP" sz="4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Akaike Guest House</a:t>
            </a:r>
            <a:endParaRPr lang="ja-JP" altLang="en-US" sz="4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endParaRPr>
          </a:p>
        </p:txBody>
      </p:sp>
      <p:sp>
        <p:nvSpPr>
          <p:cNvPr id="45" name="スライド番号プレースホルダー 4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36</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204482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
          <p:cNvSpPr txBox="1">
            <a:spLocks noChangeArrowheads="1"/>
          </p:cNvSpPr>
          <p:nvPr/>
        </p:nvSpPr>
        <p:spPr bwMode="auto">
          <a:xfrm>
            <a:off x="-34840" y="167937"/>
            <a:ext cx="9990092" cy="659467"/>
          </a:xfrm>
          <a:prstGeom prst="rect">
            <a:avLst/>
          </a:prstGeom>
        </p:spPr>
        <p:txBody>
          <a:bodyPr vert="horz" lIns="91440" tIns="45720" rIns="91440" bIns="45720" rtlCol="0" anchor="ctr">
            <a:normAutofit/>
          </a:bodyPr>
          <a:lstStyle>
            <a:lvl1pPr algn="ctr" defTabSz="936163" eaLnBrk="1" latinLnBrk="0" hangingPunct="1">
              <a:buNone/>
              <a:defRPr sz="3686" b="1">
                <a:latin typeface="Arial" panose="020B0604020202020204" pitchFamily="34" charset="0"/>
                <a:ea typeface="+mj-ea"/>
                <a:cs typeface="Arial" panose="020B0604020202020204" pitchFamily="34" charset="0"/>
              </a:defRPr>
            </a:lvl1pPr>
          </a:lstStyle>
          <a:p>
            <a:r>
              <a:rPr lang="en-US" altLang="ja-JP" sz="3200" dirty="0">
                <a:latin typeface="Times" panose="02020603050405020304" pitchFamily="18" charset="0"/>
                <a:cs typeface="Times" panose="02020603050405020304" pitchFamily="18" charset="0"/>
              </a:rPr>
              <a:t>The </a:t>
            </a:r>
            <a:r>
              <a:rPr lang="en-US" altLang="ja-JP" sz="3200" u="sng" dirty="0">
                <a:latin typeface="Times" panose="02020603050405020304" pitchFamily="18" charset="0"/>
                <a:cs typeface="Times" panose="02020603050405020304" pitchFamily="18" charset="0"/>
              </a:rPr>
              <a:t>I</a:t>
            </a:r>
            <a:r>
              <a:rPr lang="en-US" altLang="ja-JP" sz="3200" dirty="0">
                <a:latin typeface="Times" panose="02020603050405020304" pitchFamily="18" charset="0"/>
                <a:cs typeface="Times" panose="02020603050405020304" pitchFamily="18" charset="0"/>
              </a:rPr>
              <a:t>nstitute of </a:t>
            </a:r>
            <a:r>
              <a:rPr lang="en-US" altLang="ja-JP" sz="3200" u="sng" dirty="0">
                <a:latin typeface="Times" panose="02020603050405020304" pitchFamily="18" charset="0"/>
                <a:cs typeface="Times" panose="02020603050405020304" pitchFamily="18" charset="0"/>
              </a:rPr>
              <a:t>S</a:t>
            </a:r>
            <a:r>
              <a:rPr lang="en-US" altLang="ja-JP" sz="3200" dirty="0">
                <a:latin typeface="Times" panose="02020603050405020304" pitchFamily="18" charset="0"/>
                <a:cs typeface="Times" panose="02020603050405020304" pitchFamily="18" charset="0"/>
              </a:rPr>
              <a:t>tatistical </a:t>
            </a:r>
            <a:r>
              <a:rPr lang="en-US" altLang="ja-JP" sz="3200" u="sng" dirty="0">
                <a:latin typeface="Times" panose="02020603050405020304" pitchFamily="18" charset="0"/>
                <a:cs typeface="Times" panose="02020603050405020304" pitchFamily="18" charset="0"/>
              </a:rPr>
              <a:t>M</a:t>
            </a:r>
            <a:r>
              <a:rPr lang="en-US" altLang="ja-JP" sz="3200" dirty="0">
                <a:latin typeface="Times" panose="02020603050405020304" pitchFamily="18" charset="0"/>
                <a:cs typeface="Times" panose="02020603050405020304" pitchFamily="18" charset="0"/>
              </a:rPr>
              <a:t>athematics(ISM)</a:t>
            </a:r>
            <a:endParaRPr lang="ja-JP" altLang="en-US" sz="3200" dirty="0">
              <a:latin typeface="Times" panose="02020603050405020304" pitchFamily="18" charset="0"/>
              <a:cs typeface="Times" panose="02020603050405020304" pitchFamily="18" charset="0"/>
            </a:endParaRPr>
          </a:p>
        </p:txBody>
      </p:sp>
      <p:sp>
        <p:nvSpPr>
          <p:cNvPr id="13" name="正方形/長方形 12"/>
          <p:cNvSpPr/>
          <p:nvPr/>
        </p:nvSpPr>
        <p:spPr>
          <a:xfrm>
            <a:off x="1314053" y="846460"/>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0" rIns="91362" bIns="45680" rtlCol="0" anchor="ctr"/>
          <a:lstStyle/>
          <a:p>
            <a:pPr algn="ctr"/>
            <a:endParaRPr lang="ja-JP" altLang="en-US" dirty="0">
              <a:solidFill>
                <a:prstClr val="white"/>
              </a:solidFill>
            </a:endParaRPr>
          </a:p>
        </p:txBody>
      </p:sp>
      <p:sp>
        <p:nvSpPr>
          <p:cNvPr id="9" name="テキスト ボックス 8"/>
          <p:cNvSpPr txBox="1"/>
          <p:nvPr/>
        </p:nvSpPr>
        <p:spPr>
          <a:xfrm>
            <a:off x="7367377" y="6158764"/>
            <a:ext cx="1948674" cy="276999"/>
          </a:xfrm>
          <a:prstGeom prst="rect">
            <a:avLst/>
          </a:prstGeom>
          <a:noFill/>
        </p:spPr>
        <p:txBody>
          <a:bodyPr wrap="none" rtlCol="0">
            <a:spAutoFit/>
          </a:bodyPr>
          <a:lstStyle/>
          <a:p>
            <a:r>
              <a:rPr kumimoji="1" lang="en-US" altLang="ja-JP" sz="1200" dirty="0"/>
              <a:t>【Photo</a:t>
            </a:r>
            <a:r>
              <a:rPr kumimoji="1" lang="ja-JP" altLang="en-US" sz="1200" dirty="0"/>
              <a:t>（</a:t>
            </a:r>
            <a:r>
              <a:rPr kumimoji="1" lang="en-US" altLang="ja-JP" sz="1200" dirty="0"/>
              <a:t>As</a:t>
            </a:r>
            <a:r>
              <a:rPr kumimoji="1" lang="ja-JP" altLang="en-US" sz="1200" dirty="0"/>
              <a:t> </a:t>
            </a:r>
            <a:r>
              <a:rPr kumimoji="1" lang="en-US" altLang="ja-JP" sz="1200" dirty="0"/>
              <a:t>of</a:t>
            </a:r>
            <a:r>
              <a:rPr kumimoji="1" lang="ja-JP" altLang="en-US" sz="1200" dirty="0"/>
              <a:t> </a:t>
            </a:r>
            <a:r>
              <a:rPr kumimoji="1" lang="en-US" altLang="ja-JP" sz="1200" dirty="0"/>
              <a:t>Apr.1</a:t>
            </a:r>
            <a:r>
              <a:rPr lang="en-US" altLang="ja-JP" sz="1200" dirty="0"/>
              <a:t>, </a:t>
            </a:r>
            <a:r>
              <a:rPr kumimoji="1" lang="en-US" altLang="ja-JP" sz="1200" dirty="0"/>
              <a:t>2019</a:t>
            </a:r>
            <a:r>
              <a:rPr kumimoji="1" lang="ja-JP" altLang="en-US" sz="1200" dirty="0"/>
              <a:t>）</a:t>
            </a:r>
            <a:r>
              <a:rPr kumimoji="1" lang="en-US" altLang="ja-JP" sz="1200" dirty="0"/>
              <a:t>】</a:t>
            </a:r>
            <a:endParaRPr kumimoji="1" lang="ja-JP" altLang="en-US" sz="1200"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65" y="4078291"/>
            <a:ext cx="3516659" cy="1512163"/>
          </a:xfrm>
          <a:prstGeom prst="rect">
            <a:avLst/>
          </a:prstGeom>
        </p:spPr>
      </p:pic>
      <p:sp>
        <p:nvSpPr>
          <p:cNvPr id="7" name="スライド番号プレースホルダー 6"/>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37</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pic>
        <p:nvPicPr>
          <p:cNvPr id="12" name="図 6">
            <a:extLst>
              <a:ext uri="{FF2B5EF4-FFF2-40B4-BE49-F238E27FC236}">
                <a16:creationId xmlns:a16="http://schemas.microsoft.com/office/drawing/2014/main" id="{8499591D-1FF9-DE40-9961-4E0EFFF70FB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637" t="27432" r="25766" b="33432"/>
          <a:stretch/>
        </p:blipFill>
        <p:spPr>
          <a:xfrm>
            <a:off x="233933" y="1089118"/>
            <a:ext cx="5111524" cy="2398741"/>
          </a:xfrm>
          <a:prstGeom prst="rect">
            <a:avLst/>
          </a:prstGeom>
          <a:ln>
            <a:noFill/>
          </a:ln>
          <a:effectLst>
            <a:softEdge rad="112500"/>
          </a:effectLst>
        </p:spPr>
      </p:pic>
      <p:pic>
        <p:nvPicPr>
          <p:cNvPr id="14" name="図 9">
            <a:extLst>
              <a:ext uri="{FF2B5EF4-FFF2-40B4-BE49-F238E27FC236}">
                <a16:creationId xmlns:a16="http://schemas.microsoft.com/office/drawing/2014/main" id="{9717A251-87C5-CD4D-A61E-65020C452C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0590" y="1080000"/>
            <a:ext cx="3451045" cy="2300696"/>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1" name="図 1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5910" t="61508" r="4336" b="3801"/>
          <a:stretch/>
        </p:blipFill>
        <p:spPr>
          <a:xfrm>
            <a:off x="4563115" y="3551346"/>
            <a:ext cx="4752936" cy="2755035"/>
          </a:xfrm>
          <a:prstGeom prst="rect">
            <a:avLst/>
          </a:prstGeom>
          <a:ln>
            <a:noFill/>
          </a:ln>
          <a:effectLst>
            <a:softEdge rad="112500"/>
          </a:effectLst>
        </p:spPr>
      </p:pic>
    </p:spTree>
    <p:extLst>
      <p:ext uri="{BB962C8B-B14F-4D97-AF65-F5344CB8AC3E}">
        <p14:creationId xmlns:p14="http://schemas.microsoft.com/office/powerpoint/2010/main" val="402548527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32"/>
          <p:cNvSpPr>
            <a:spLocks noChangeShapeType="1"/>
          </p:cNvSpPr>
          <p:nvPr/>
        </p:nvSpPr>
        <p:spPr bwMode="auto">
          <a:xfrm>
            <a:off x="233924" y="6023767"/>
            <a:ext cx="7704856" cy="0"/>
          </a:xfrm>
          <a:prstGeom prst="line">
            <a:avLst/>
          </a:prstGeom>
          <a:noFill/>
          <a:ln w="38100">
            <a:solidFill>
              <a:schemeClr val="bg2"/>
            </a:solidFill>
            <a:prstDash val="solid"/>
            <a:round/>
            <a:headEnd/>
            <a:tailEnd type="none" w="med" len="med"/>
          </a:ln>
        </p:spPr>
        <p:txBody>
          <a:bodyPr lIns="91369" tIns="45684" rIns="91369" bIns="45684"/>
          <a:lstStyle/>
          <a:p>
            <a:endParaRPr lang="ja-JP" altLang="en-US" dirty="0">
              <a:solidFill>
                <a:prstClr val="black"/>
              </a:solidFill>
            </a:endParaRPr>
          </a:p>
        </p:txBody>
      </p:sp>
      <p:sp>
        <p:nvSpPr>
          <p:cNvPr id="26626" name="Rectangle 2"/>
          <p:cNvSpPr>
            <a:spLocks noGrp="1" noChangeArrowheads="1"/>
          </p:cNvSpPr>
          <p:nvPr>
            <p:ph type="title" idx="4294967295"/>
          </p:nvPr>
        </p:nvSpPr>
        <p:spPr>
          <a:xfrm>
            <a:off x="1363663" y="52388"/>
            <a:ext cx="8177212" cy="649287"/>
          </a:xfrm>
          <a:prstGeom prst="rect">
            <a:avLst/>
          </a:prstGeom>
        </p:spPr>
        <p:txBody>
          <a:bodyPr vert="horz" lIns="91440" tIns="45720" rIns="91440" bIns="45720" rtlCol="0" anchor="ctr">
            <a:normAutofit/>
          </a:bodyPr>
          <a:lstStyle/>
          <a:p>
            <a:pPr fontAlgn="base">
              <a:spcAft>
                <a:spcPct val="0"/>
              </a:spcAft>
            </a:pPr>
            <a:r>
              <a:rPr lang="en-US" altLang="ja-JP" sz="3200" b="1" dirty="0">
                <a:latin typeface="Times" panose="02020603050405020304" pitchFamily="18" charset="0"/>
                <a:cs typeface="Times" panose="02020603050405020304" pitchFamily="18" charset="0"/>
              </a:rPr>
              <a:t>Objective, History and  Activities</a:t>
            </a:r>
            <a:endParaRPr lang="ja-JP" altLang="en-US" sz="3200" b="1" dirty="0">
              <a:latin typeface="Times" panose="02020603050405020304" pitchFamily="18" charset="0"/>
              <a:cs typeface="Times" panose="02020603050405020304" pitchFamily="18" charset="0"/>
            </a:endParaRPr>
          </a:p>
        </p:txBody>
      </p:sp>
      <p:sp>
        <p:nvSpPr>
          <p:cNvPr id="949251" name="AutoShape 3"/>
          <p:cNvSpPr>
            <a:spLocks noChangeArrowheads="1"/>
          </p:cNvSpPr>
          <p:nvPr/>
        </p:nvSpPr>
        <p:spPr bwMode="auto">
          <a:xfrm>
            <a:off x="161916" y="1799856"/>
            <a:ext cx="4366276" cy="3022472"/>
          </a:xfrm>
          <a:prstGeom prst="roundRect">
            <a:avLst>
              <a:gd name="adj" fmla="val 2329"/>
            </a:avLst>
          </a:prstGeom>
          <a:solidFill>
            <a:srgbClr val="CEE8F4"/>
          </a:solidFill>
          <a:ln w="19050">
            <a:solidFill>
              <a:schemeClr val="accent1">
                <a:lumMod val="50000"/>
              </a:schemeClr>
            </a:solidFill>
            <a:round/>
            <a:headEnd/>
            <a:tailEnd/>
          </a:ln>
          <a:effectLst>
            <a:outerShdw blurRad="50800" dist="50800" dir="3000000" algn="ctr" rotWithShape="0">
              <a:srgbClr val="000000">
                <a:alpha val="73000"/>
              </a:srgbClr>
            </a:outerShdw>
          </a:effectLst>
        </p:spPr>
        <p:txBody>
          <a:bodyPr wrap="none" lIns="91352" tIns="45676" rIns="91352" bIns="45676" anchor="ctr"/>
          <a:lstStyle/>
          <a:p>
            <a:pPr algn="l" defTabSz="945415">
              <a:lnSpc>
                <a:spcPct val="125000"/>
              </a:lnSpc>
              <a:buFont typeface="Wingdings" pitchFamily="2" charset="2"/>
              <a:buChar char="n"/>
              <a:defRPr/>
            </a:pPr>
            <a:endParaRPr lang="ja-JP" altLang="ja-JP" sz="2000" dirty="0">
              <a:solidFill>
                <a:prstClr val="black"/>
              </a:solidFill>
              <a:ea typeface="HG正楷書体-PRO" pitchFamily="66" charset="-128"/>
            </a:endParaRPr>
          </a:p>
        </p:txBody>
      </p:sp>
      <p:sp>
        <p:nvSpPr>
          <p:cNvPr id="26628" name="AutoShape 4"/>
          <p:cNvSpPr>
            <a:spLocks noChangeArrowheads="1"/>
          </p:cNvSpPr>
          <p:nvPr/>
        </p:nvSpPr>
        <p:spPr bwMode="auto">
          <a:xfrm>
            <a:off x="314845" y="1684117"/>
            <a:ext cx="4033837" cy="3060894"/>
          </a:xfrm>
          <a:prstGeom prst="roundRect">
            <a:avLst>
              <a:gd name="adj" fmla="val 12736"/>
            </a:avLst>
          </a:prstGeom>
          <a:noFill/>
          <a:ln w="28575">
            <a:noFill/>
            <a:round/>
            <a:headEnd/>
            <a:tailEnd/>
          </a:ln>
        </p:spPr>
        <p:txBody>
          <a:bodyPr wrap="none" lIns="94567" tIns="47284" rIns="94567" bIns="47284" anchor="t"/>
          <a:lstStyle/>
          <a:p>
            <a:pPr algn="l" defTabSz="945415">
              <a:buClr>
                <a:srgbClr val="5F5F5F"/>
              </a:buClr>
            </a:pPr>
            <a:r>
              <a:rPr lang="en-US" altLang="ja-JP" sz="1800" dirty="0">
                <a:solidFill>
                  <a:prstClr val="black"/>
                </a:solidFill>
                <a:latin typeface="HG正楷書体-PRO" pitchFamily="66" charset="-128"/>
                <a:ea typeface="HG正楷書体-PRO" pitchFamily="66" charset="-128"/>
              </a:rPr>
              <a:t>	</a:t>
            </a:r>
            <a:r>
              <a:rPr lang="ja-JP" altLang="en-US" sz="1800" dirty="0">
                <a:solidFill>
                  <a:prstClr val="black"/>
                </a:solidFill>
                <a:latin typeface="HG正楷書体-PRO" pitchFamily="66" charset="-128"/>
                <a:ea typeface="HG正楷書体-PRO" pitchFamily="66" charset="-128"/>
              </a:rPr>
              <a:t>　　</a:t>
            </a:r>
            <a:r>
              <a:rPr lang="en-US" altLang="ja-JP" sz="2000" dirty="0">
                <a:solidFill>
                  <a:prstClr val="black"/>
                </a:solidFill>
                <a:ea typeface="HG正楷書体-PRO" pitchFamily="66" charset="-128"/>
                <a:cs typeface="Times New Roman" pitchFamily="18" charset="0"/>
              </a:rPr>
              <a:t>History</a:t>
            </a:r>
            <a:endParaRPr lang="ja-JP" altLang="en-US" sz="500" dirty="0">
              <a:solidFill>
                <a:prstClr val="black"/>
              </a:solidFill>
              <a:latin typeface="HG正楷書体-PRO" pitchFamily="66" charset="-128"/>
              <a:ea typeface="HG正楷書体-PRO" pitchFamily="66" charset="-128"/>
            </a:endParaRPr>
          </a:p>
          <a:p>
            <a:pPr algn="l" defTabSz="945415">
              <a:lnSpc>
                <a:spcPct val="150000"/>
              </a:lnSpc>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1944</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Foundation of ISM</a:t>
            </a:r>
          </a:p>
          <a:p>
            <a:pPr algn="l" defTabSz="945415">
              <a:lnSpc>
                <a:spcPct val="150000"/>
              </a:lnSpc>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1985</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Inter-University Research Institute</a:t>
            </a:r>
            <a:endParaRPr lang="ja-JP" altLang="en-US" sz="1200" dirty="0">
              <a:solidFill>
                <a:prstClr val="black"/>
              </a:solidFill>
              <a:ea typeface="HG正楷書体-PRO" pitchFamily="66" charset="-128"/>
              <a:cs typeface="Times New Roman" pitchFamily="18" charset="0"/>
            </a:endParaRPr>
          </a:p>
          <a:p>
            <a:pPr algn="l" defTabSz="945415">
              <a:lnSpc>
                <a:spcPct val="150000"/>
              </a:lnSpc>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1988</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Graduate Univ. for Advanced Studies</a:t>
            </a:r>
            <a:endParaRPr lang="ja-JP" altLang="en-US" sz="1200" dirty="0">
              <a:solidFill>
                <a:prstClr val="black"/>
              </a:solidFill>
              <a:ea typeface="HG正楷書体-PRO" pitchFamily="66" charset="-128"/>
              <a:cs typeface="Times New Roman" pitchFamily="18" charset="0"/>
            </a:endParaRPr>
          </a:p>
          <a:p>
            <a:pPr algn="l" defTabSz="945415">
              <a:lnSpc>
                <a:spcPct val="150000"/>
              </a:lnSpc>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2004</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Independent Agency, Research Organization</a:t>
            </a:r>
            <a:endParaRPr lang="ja-JP" altLang="en-US" sz="1200" dirty="0">
              <a:solidFill>
                <a:prstClr val="black"/>
              </a:solidFill>
              <a:ea typeface="HG正楷書体-PRO" pitchFamily="66" charset="-128"/>
              <a:cs typeface="Times New Roman" pitchFamily="18" charset="0"/>
            </a:endParaRPr>
          </a:p>
          <a:p>
            <a:pPr algn="l" defTabSz="945415">
              <a:lnSpc>
                <a:spcPct val="150000"/>
              </a:lnSpc>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2009</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Moved to the current location (</a:t>
            </a:r>
            <a:r>
              <a:rPr lang="en-US" altLang="ja-JP" sz="1200" dirty="0" err="1">
                <a:solidFill>
                  <a:prstClr val="black"/>
                </a:solidFill>
                <a:ea typeface="HG正楷書体-PRO" pitchFamily="66" charset="-128"/>
                <a:cs typeface="Times New Roman" pitchFamily="18" charset="0"/>
              </a:rPr>
              <a:t>Tachikawa</a:t>
            </a:r>
            <a:r>
              <a:rPr lang="en-US" altLang="ja-JP" sz="1200" dirty="0">
                <a:solidFill>
                  <a:prstClr val="black"/>
                </a:solidFill>
                <a:ea typeface="HG正楷書体-PRO" pitchFamily="66" charset="-128"/>
                <a:cs typeface="Times New Roman" pitchFamily="18" charset="0"/>
              </a:rPr>
              <a:t> Campus)</a:t>
            </a:r>
          </a:p>
          <a:p>
            <a:pPr algn="l" defTabSz="945415">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2010</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Joint Administrative Department</a:t>
            </a:r>
          </a:p>
          <a:p>
            <a:pPr algn="l" defTabSz="945415">
              <a:buClr>
                <a:srgbClr val="5F5F5F"/>
              </a:buClr>
            </a:pPr>
            <a:r>
              <a:rPr lang="ja-JP" altLang="en-US" sz="1400" dirty="0">
                <a:solidFill>
                  <a:prstClr val="black"/>
                </a:solidFill>
                <a:ea typeface="HG正楷書体-PRO" pitchFamily="66" charset="-128"/>
                <a:cs typeface="Times New Roman" pitchFamily="18" charset="0"/>
              </a:rPr>
              <a:t>　　　 </a:t>
            </a:r>
            <a:r>
              <a:rPr lang="en-US" altLang="ja-JP" sz="1200" dirty="0">
                <a:solidFill>
                  <a:prstClr val="black"/>
                </a:solidFill>
                <a:ea typeface="HG正楷書体-PRO" pitchFamily="66" charset="-128"/>
                <a:cs typeface="Times New Roman" pitchFamily="18" charset="0"/>
              </a:rPr>
              <a:t>w/ National Institute of Polar Research</a:t>
            </a:r>
          </a:p>
          <a:p>
            <a:pPr algn="l" defTabSz="945415">
              <a:lnSpc>
                <a:spcPct val="150000"/>
              </a:lnSpc>
              <a:buClr>
                <a:srgbClr val="5F5F5F"/>
              </a:buClr>
            </a:pPr>
            <a:r>
              <a:rPr lang="en-US" altLang="ja-JP" sz="1200" dirty="0">
                <a:solidFill>
                  <a:prstClr val="black"/>
                </a:solidFill>
                <a:ea typeface="HG正楷書体-PRO" pitchFamily="66" charset="-128"/>
                <a:cs typeface="Times New Roman" pitchFamily="18" charset="0"/>
              </a:rPr>
              <a:t>               Foundation of Akaike Guest House </a:t>
            </a:r>
          </a:p>
          <a:p>
            <a:pPr algn="l" defTabSz="945415">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2014</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Staffed URAs (University Research Administrators)</a:t>
            </a:r>
          </a:p>
          <a:p>
            <a:pPr algn="l" defTabSz="945415">
              <a:buClr>
                <a:srgbClr val="5F5F5F"/>
              </a:buClr>
              <a:buFont typeface="Wingdings" pitchFamily="2" charset="2"/>
              <a:buChar char="l"/>
            </a:pPr>
            <a:r>
              <a:rPr lang="en-US" altLang="ja-JP" sz="1200" dirty="0">
                <a:solidFill>
                  <a:prstClr val="black"/>
                </a:solidFill>
                <a:ea typeface="HG正楷書体-PRO" pitchFamily="66" charset="-128"/>
                <a:cs typeface="Times New Roman" pitchFamily="18" charset="0"/>
              </a:rPr>
              <a:t>2018</a:t>
            </a:r>
            <a:r>
              <a:rPr lang="ja-JP" altLang="en-US" sz="1200" dirty="0">
                <a:solidFill>
                  <a:prstClr val="black"/>
                </a:solidFill>
                <a:ea typeface="HG正楷書体-PRO" pitchFamily="66" charset="-128"/>
                <a:cs typeface="Times New Roman" pitchFamily="18" charset="0"/>
              </a:rPr>
              <a:t>：</a:t>
            </a:r>
            <a:r>
              <a:rPr lang="en-US" altLang="ja-JP" sz="1200" dirty="0">
                <a:solidFill>
                  <a:prstClr val="black"/>
                </a:solidFill>
                <a:ea typeface="HG正楷書体-PRO" pitchFamily="66" charset="-128"/>
                <a:cs typeface="Times New Roman" pitchFamily="18" charset="0"/>
              </a:rPr>
              <a:t>Reorganized Administration Department to </a:t>
            </a:r>
            <a:br>
              <a:rPr lang="en-US" altLang="ja-JP" sz="1200" dirty="0">
                <a:solidFill>
                  <a:prstClr val="black"/>
                </a:solidFill>
                <a:ea typeface="HG正楷書体-PRO" pitchFamily="66" charset="-128"/>
                <a:cs typeface="Times New Roman" pitchFamily="18" charset="0"/>
              </a:rPr>
            </a:br>
            <a:r>
              <a:rPr lang="en-US" altLang="ja-JP" sz="1200" dirty="0">
                <a:solidFill>
                  <a:prstClr val="black"/>
                </a:solidFill>
                <a:ea typeface="HG正楷書体-PRO" pitchFamily="66" charset="-128"/>
                <a:cs typeface="Times New Roman" pitchFamily="18" charset="0"/>
              </a:rPr>
              <a:t>               </a:t>
            </a:r>
            <a:r>
              <a:rPr lang="en-US" altLang="ja-JP" sz="1200" dirty="0" err="1">
                <a:solidFill>
                  <a:prstClr val="black"/>
                </a:solidFill>
                <a:ea typeface="HG正楷書体-PRO" pitchFamily="66" charset="-128"/>
                <a:cs typeface="Times New Roman" pitchFamily="18" charset="0"/>
              </a:rPr>
              <a:t>Tachikawa</a:t>
            </a:r>
            <a:r>
              <a:rPr lang="en-US" altLang="ja-JP" sz="1200" dirty="0">
                <a:solidFill>
                  <a:prstClr val="black"/>
                </a:solidFill>
                <a:ea typeface="HG正楷書体-PRO" pitchFamily="66" charset="-128"/>
                <a:cs typeface="Times New Roman" pitchFamily="18" charset="0"/>
              </a:rPr>
              <a:t> Administration Department of ROIS   </a:t>
            </a:r>
          </a:p>
        </p:txBody>
      </p:sp>
      <p:sp>
        <p:nvSpPr>
          <p:cNvPr id="26630" name="Rectangle 29"/>
          <p:cNvSpPr>
            <a:spLocks noChangeArrowheads="1"/>
          </p:cNvSpPr>
          <p:nvPr/>
        </p:nvSpPr>
        <p:spPr bwMode="auto">
          <a:xfrm>
            <a:off x="17909" y="6167792"/>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1944</a:t>
            </a:r>
          </a:p>
        </p:txBody>
      </p:sp>
      <p:sp>
        <p:nvSpPr>
          <p:cNvPr id="26631" name="Rectangle 30"/>
          <p:cNvSpPr>
            <a:spLocks noChangeArrowheads="1"/>
          </p:cNvSpPr>
          <p:nvPr/>
        </p:nvSpPr>
        <p:spPr bwMode="auto">
          <a:xfrm>
            <a:off x="5634524" y="6167792"/>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2004</a:t>
            </a:r>
          </a:p>
        </p:txBody>
      </p:sp>
      <p:sp>
        <p:nvSpPr>
          <p:cNvPr id="26632" name="Rectangle 31"/>
          <p:cNvSpPr>
            <a:spLocks noChangeArrowheads="1"/>
          </p:cNvSpPr>
          <p:nvPr/>
        </p:nvSpPr>
        <p:spPr bwMode="auto">
          <a:xfrm>
            <a:off x="3662105" y="6167792"/>
            <a:ext cx="676275"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1985</a:t>
            </a:r>
          </a:p>
        </p:txBody>
      </p:sp>
      <p:sp>
        <p:nvSpPr>
          <p:cNvPr id="26636" name="Line 5"/>
          <p:cNvSpPr>
            <a:spLocks noChangeShapeType="1"/>
          </p:cNvSpPr>
          <p:nvPr/>
        </p:nvSpPr>
        <p:spPr bwMode="auto">
          <a:xfrm>
            <a:off x="5552586"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37" name="Line 6"/>
          <p:cNvSpPr>
            <a:spLocks noChangeShapeType="1"/>
          </p:cNvSpPr>
          <p:nvPr/>
        </p:nvSpPr>
        <p:spPr bwMode="auto">
          <a:xfrm>
            <a:off x="825260"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38" name="Line 7"/>
          <p:cNvSpPr>
            <a:spLocks noChangeShapeType="1"/>
          </p:cNvSpPr>
          <p:nvPr/>
        </p:nvSpPr>
        <p:spPr bwMode="auto">
          <a:xfrm>
            <a:off x="1768328"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39" name="Line 8"/>
          <p:cNvSpPr>
            <a:spLocks noChangeShapeType="1"/>
          </p:cNvSpPr>
          <p:nvPr/>
        </p:nvSpPr>
        <p:spPr bwMode="auto">
          <a:xfrm>
            <a:off x="2715391"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40" name="Line 9"/>
          <p:cNvSpPr>
            <a:spLocks noChangeShapeType="1"/>
          </p:cNvSpPr>
          <p:nvPr/>
        </p:nvSpPr>
        <p:spPr bwMode="auto">
          <a:xfrm>
            <a:off x="3662455"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41" name="Line 10"/>
          <p:cNvSpPr>
            <a:spLocks noChangeShapeType="1"/>
          </p:cNvSpPr>
          <p:nvPr/>
        </p:nvSpPr>
        <p:spPr bwMode="auto">
          <a:xfrm>
            <a:off x="4605522" y="5626654"/>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57" name="Line 17"/>
          <p:cNvSpPr>
            <a:spLocks noChangeShapeType="1"/>
          </p:cNvSpPr>
          <p:nvPr/>
        </p:nvSpPr>
        <p:spPr bwMode="auto">
          <a:xfrm flipV="1">
            <a:off x="232967" y="5441236"/>
            <a:ext cx="399892" cy="583038"/>
          </a:xfrm>
          <a:prstGeom prst="line">
            <a:avLst/>
          </a:prstGeom>
          <a:noFill/>
          <a:ln w="9525">
            <a:solidFill>
              <a:schemeClr val="tx1"/>
            </a:solidFill>
            <a:round/>
            <a:headEnd/>
            <a:tailEnd/>
          </a:ln>
        </p:spPr>
        <p:txBody>
          <a:bodyPr lIns="91424" tIns="45712" rIns="91424" bIns="45712"/>
          <a:lstStyle/>
          <a:p>
            <a:endParaRPr lang="ja-JP" altLang="en-US" dirty="0">
              <a:solidFill>
                <a:prstClr val="black"/>
              </a:solidFill>
            </a:endParaRPr>
          </a:p>
        </p:txBody>
      </p:sp>
      <p:sp>
        <p:nvSpPr>
          <p:cNvPr id="26658" name="Line 18"/>
          <p:cNvSpPr>
            <a:spLocks noChangeShapeType="1"/>
          </p:cNvSpPr>
          <p:nvPr/>
        </p:nvSpPr>
        <p:spPr bwMode="auto">
          <a:xfrm>
            <a:off x="634942" y="5441236"/>
            <a:ext cx="849770" cy="0"/>
          </a:xfrm>
          <a:prstGeom prst="line">
            <a:avLst/>
          </a:prstGeom>
          <a:noFill/>
          <a:ln w="9525">
            <a:solidFill>
              <a:schemeClr val="tx1"/>
            </a:solidFill>
            <a:round/>
            <a:headEnd/>
            <a:tailEnd/>
          </a:ln>
        </p:spPr>
        <p:txBody>
          <a:bodyPr lIns="91424" tIns="45712" rIns="91424" bIns="45712"/>
          <a:lstStyle/>
          <a:p>
            <a:endParaRPr lang="ja-JP" altLang="en-US" dirty="0">
              <a:solidFill>
                <a:prstClr val="black"/>
              </a:solidFill>
            </a:endParaRPr>
          </a:p>
        </p:txBody>
      </p:sp>
      <p:sp>
        <p:nvSpPr>
          <p:cNvPr id="26659" name="Text Box 19"/>
          <p:cNvSpPr txBox="1">
            <a:spLocks noChangeArrowheads="1"/>
          </p:cNvSpPr>
          <p:nvPr/>
        </p:nvSpPr>
        <p:spPr bwMode="auto">
          <a:xfrm>
            <a:off x="728666" y="5238950"/>
            <a:ext cx="851853" cy="264825"/>
          </a:xfrm>
          <a:prstGeom prst="rect">
            <a:avLst/>
          </a:prstGeom>
          <a:noFill/>
          <a:ln w="9525">
            <a:noFill/>
            <a:miter lim="800000"/>
            <a:headEnd/>
            <a:tailEnd/>
          </a:ln>
        </p:spPr>
        <p:txBody>
          <a:bodyPr lIns="94624" tIns="47312" rIns="94624" bIns="47312">
            <a:spAutoFit/>
          </a:bodyPr>
          <a:lstStyle/>
          <a:p>
            <a:pPr algn="l" defTabSz="945415">
              <a:spcBef>
                <a:spcPct val="50000"/>
              </a:spcBef>
            </a:pPr>
            <a:r>
              <a:rPr lang="en-US" altLang="ja-JP" sz="1100" dirty="0">
                <a:solidFill>
                  <a:prstClr val="black"/>
                </a:solidFill>
                <a:ea typeface="HG正楷書体-PRO" pitchFamily="66" charset="-128"/>
                <a:cs typeface="Times New Roman" pitchFamily="18" charset="0"/>
              </a:rPr>
              <a:t>Foundation</a:t>
            </a:r>
            <a:endParaRPr lang="ja-JP" altLang="en-US" sz="1100" dirty="0">
              <a:solidFill>
                <a:prstClr val="black"/>
              </a:solidFill>
              <a:ea typeface="HG正楷書体-PRO" pitchFamily="66" charset="-128"/>
              <a:cs typeface="Times New Roman" pitchFamily="18" charset="0"/>
            </a:endParaRPr>
          </a:p>
        </p:txBody>
      </p:sp>
      <p:sp>
        <p:nvSpPr>
          <p:cNvPr id="26648" name="Line 20"/>
          <p:cNvSpPr>
            <a:spLocks noChangeShapeType="1"/>
          </p:cNvSpPr>
          <p:nvPr/>
        </p:nvSpPr>
        <p:spPr bwMode="auto">
          <a:xfrm flipH="1" flipV="1">
            <a:off x="5778542" y="5452912"/>
            <a:ext cx="72009" cy="570853"/>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49" name="Line 21"/>
          <p:cNvSpPr>
            <a:spLocks noChangeShapeType="1"/>
          </p:cNvSpPr>
          <p:nvPr/>
        </p:nvSpPr>
        <p:spPr bwMode="auto">
          <a:xfrm>
            <a:off x="5778542" y="5440908"/>
            <a:ext cx="786587" cy="331"/>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50" name="Line 23"/>
          <p:cNvSpPr>
            <a:spLocks noChangeShapeType="1"/>
          </p:cNvSpPr>
          <p:nvPr/>
        </p:nvSpPr>
        <p:spPr bwMode="auto">
          <a:xfrm flipH="1" flipV="1">
            <a:off x="3756370" y="5440906"/>
            <a:ext cx="365995" cy="58286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51" name="Line 24"/>
          <p:cNvSpPr>
            <a:spLocks noChangeShapeType="1"/>
          </p:cNvSpPr>
          <p:nvPr/>
        </p:nvSpPr>
        <p:spPr bwMode="auto">
          <a:xfrm flipV="1">
            <a:off x="2482052" y="5440907"/>
            <a:ext cx="1274315" cy="12004"/>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53" name="Line 26"/>
          <p:cNvSpPr>
            <a:spLocks noChangeShapeType="1"/>
          </p:cNvSpPr>
          <p:nvPr/>
        </p:nvSpPr>
        <p:spPr bwMode="auto">
          <a:xfrm flipV="1">
            <a:off x="4410396" y="5440906"/>
            <a:ext cx="215450" cy="58286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54" name="Line 27"/>
          <p:cNvSpPr>
            <a:spLocks noChangeShapeType="1"/>
          </p:cNvSpPr>
          <p:nvPr/>
        </p:nvSpPr>
        <p:spPr bwMode="auto">
          <a:xfrm>
            <a:off x="4626412" y="5440907"/>
            <a:ext cx="851158"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6656" name="Line 32"/>
          <p:cNvSpPr>
            <a:spLocks noChangeShapeType="1"/>
          </p:cNvSpPr>
          <p:nvPr/>
        </p:nvSpPr>
        <p:spPr bwMode="auto">
          <a:xfrm>
            <a:off x="7426908" y="6023765"/>
            <a:ext cx="2034133" cy="0"/>
          </a:xfrm>
          <a:prstGeom prst="line">
            <a:avLst/>
          </a:prstGeom>
          <a:noFill/>
          <a:ln w="38100">
            <a:solidFill>
              <a:schemeClr val="bg2"/>
            </a:solidFill>
            <a:prstDash val="sysDot"/>
            <a:round/>
            <a:headEnd/>
            <a:tailEnd type="triangle" w="med" len="med"/>
          </a:ln>
        </p:spPr>
        <p:txBody>
          <a:bodyPr lIns="91369" tIns="45684" rIns="91369" bIns="45684"/>
          <a:lstStyle/>
          <a:p>
            <a:endParaRPr lang="ja-JP" altLang="en-US" dirty="0">
              <a:solidFill>
                <a:prstClr val="black"/>
              </a:solidFill>
            </a:endParaRPr>
          </a:p>
        </p:txBody>
      </p:sp>
      <p:sp>
        <p:nvSpPr>
          <p:cNvPr id="949281" name="AutoShape 33"/>
          <p:cNvSpPr>
            <a:spLocks noChangeArrowheads="1"/>
          </p:cNvSpPr>
          <p:nvPr/>
        </p:nvSpPr>
        <p:spPr bwMode="auto">
          <a:xfrm>
            <a:off x="184814" y="886517"/>
            <a:ext cx="4369590" cy="844232"/>
          </a:xfrm>
          <a:prstGeom prst="roundRect">
            <a:avLst>
              <a:gd name="adj" fmla="val 15111"/>
            </a:avLst>
          </a:prstGeom>
          <a:solidFill>
            <a:srgbClr val="CEE8F4"/>
          </a:solidFill>
          <a:ln w="19050">
            <a:solidFill>
              <a:schemeClr val="accent1">
                <a:lumMod val="50000"/>
              </a:schemeClr>
            </a:solidFill>
            <a:round/>
            <a:headEnd/>
            <a:tailEnd/>
          </a:ln>
          <a:effectLst>
            <a:outerShdw blurRad="50800" dist="50800" dir="3000000" algn="ctr" rotWithShape="0">
              <a:srgbClr val="000000">
                <a:alpha val="73000"/>
              </a:srgbClr>
            </a:outerShdw>
          </a:effectLst>
        </p:spPr>
        <p:txBody>
          <a:bodyPr wrap="none" lIns="91352" tIns="45676" rIns="91352" bIns="45676" anchor="ctr"/>
          <a:lstStyle/>
          <a:p>
            <a:pPr algn="l" defTabSz="945415">
              <a:defRPr/>
            </a:pPr>
            <a:r>
              <a:rPr lang="en-US" altLang="ja-JP" sz="2000" dirty="0">
                <a:solidFill>
                  <a:prstClr val="black"/>
                </a:solidFill>
                <a:ea typeface="HG正楷書体-PRO" pitchFamily="66" charset="-128"/>
                <a:cs typeface="Times New Roman" pitchFamily="18" charset="0"/>
              </a:rPr>
              <a:t>                        Objective</a:t>
            </a:r>
          </a:p>
          <a:p>
            <a:pPr algn="l" defTabSz="945415">
              <a:defRPr/>
            </a:pPr>
            <a:r>
              <a:rPr lang="en-US" altLang="ja-JP" sz="1400" dirty="0">
                <a:solidFill>
                  <a:prstClr val="black"/>
                </a:solidFill>
                <a:ea typeface="HG正楷書体-PRO" pitchFamily="66" charset="-128"/>
                <a:cs typeface="Times New Roman" pitchFamily="18" charset="0"/>
              </a:rPr>
              <a:t>          Research on statistical theory, methodologies </a:t>
            </a:r>
          </a:p>
          <a:p>
            <a:pPr algn="l" defTabSz="945415">
              <a:defRPr/>
            </a:pPr>
            <a:r>
              <a:rPr lang="en-US" altLang="ja-JP" sz="1400" dirty="0">
                <a:solidFill>
                  <a:prstClr val="black"/>
                </a:solidFill>
                <a:ea typeface="HG正楷書体-PRO" pitchFamily="66" charset="-128"/>
                <a:cs typeface="Times New Roman" pitchFamily="18" charset="0"/>
              </a:rPr>
              <a:t>          and their applications to real-world problems</a:t>
            </a:r>
            <a:endParaRPr lang="ja-JP" altLang="en-US" sz="1400" dirty="0">
              <a:solidFill>
                <a:prstClr val="black"/>
              </a:solidFill>
              <a:ea typeface="HG正楷書体-PRO" pitchFamily="66" charset="-128"/>
              <a:cs typeface="Times New Roman" pitchFamily="18" charset="0"/>
            </a:endParaRPr>
          </a:p>
          <a:p>
            <a:pPr algn="l" defTabSz="945415">
              <a:defRPr/>
            </a:pPr>
            <a:r>
              <a:rPr lang="ja-JP" altLang="en-US" sz="800" dirty="0">
                <a:solidFill>
                  <a:prstClr val="black"/>
                </a:solidFill>
                <a:ea typeface="HG正楷書体-PRO" pitchFamily="66" charset="-128"/>
              </a:rPr>
              <a:t>　 </a:t>
            </a:r>
          </a:p>
        </p:txBody>
      </p:sp>
      <p:sp>
        <p:nvSpPr>
          <p:cNvPr id="949282" name="AutoShape 34"/>
          <p:cNvSpPr>
            <a:spLocks noChangeArrowheads="1"/>
          </p:cNvSpPr>
          <p:nvPr/>
        </p:nvSpPr>
        <p:spPr bwMode="auto">
          <a:xfrm>
            <a:off x="4625846" y="931221"/>
            <a:ext cx="4835195" cy="3891107"/>
          </a:xfrm>
          <a:prstGeom prst="roundRect">
            <a:avLst>
              <a:gd name="adj" fmla="val 2817"/>
            </a:avLst>
          </a:prstGeom>
          <a:solidFill>
            <a:srgbClr val="CEE8F4"/>
          </a:solidFill>
          <a:ln w="19050">
            <a:solidFill>
              <a:schemeClr val="accent1">
                <a:lumMod val="50000"/>
              </a:schemeClr>
            </a:solidFill>
            <a:round/>
            <a:headEnd/>
            <a:tailEnd/>
          </a:ln>
          <a:effectLst>
            <a:outerShdw blurRad="50800" dist="50800" dir="3000000" algn="ctr" rotWithShape="0">
              <a:srgbClr val="000000">
                <a:alpha val="73000"/>
              </a:srgbClr>
            </a:outerShdw>
          </a:effectLst>
        </p:spPr>
        <p:txBody>
          <a:bodyPr wrap="none" lIns="91352" tIns="45676" rIns="91352" bIns="45676" anchor="ctr"/>
          <a:lstStyle/>
          <a:p>
            <a:pPr algn="l" defTabSz="945415">
              <a:defRPr/>
            </a:pPr>
            <a:r>
              <a:rPr lang="en-US" altLang="ja-JP" sz="1800" dirty="0">
                <a:solidFill>
                  <a:prstClr val="black"/>
                </a:solidFill>
                <a:ea typeface="HG正楷書体-PRO" pitchFamily="66" charset="-128"/>
              </a:rPr>
              <a:t>	</a:t>
            </a:r>
            <a:r>
              <a:rPr lang="ja-JP" altLang="en-US" sz="1800" dirty="0">
                <a:solidFill>
                  <a:prstClr val="black"/>
                </a:solidFill>
                <a:ea typeface="HG正楷書体-PRO" pitchFamily="66" charset="-128"/>
              </a:rPr>
              <a:t>　　</a:t>
            </a:r>
            <a:r>
              <a:rPr lang="en-US" altLang="ja-JP" sz="1800" dirty="0">
                <a:solidFill>
                  <a:prstClr val="black"/>
                </a:solidFill>
                <a:ea typeface="HG正楷書体-PRO" pitchFamily="66" charset="-128"/>
              </a:rPr>
              <a:t>Main</a:t>
            </a:r>
            <a:r>
              <a:rPr lang="ja-JP" altLang="en-US" sz="1800" dirty="0">
                <a:solidFill>
                  <a:prstClr val="black"/>
                </a:solidFill>
                <a:ea typeface="HG正楷書体-PRO" pitchFamily="66" charset="-128"/>
              </a:rPr>
              <a:t> </a:t>
            </a:r>
            <a:r>
              <a:rPr lang="en-US" altLang="ja-JP" sz="2000" dirty="0">
                <a:solidFill>
                  <a:prstClr val="black"/>
                </a:solidFill>
                <a:ea typeface="HG正楷書体-PRO" pitchFamily="66" charset="-128"/>
                <a:cs typeface="Times New Roman" pitchFamily="18" charset="0"/>
              </a:rPr>
              <a:t>Activities</a:t>
            </a:r>
            <a:endParaRPr lang="ja-JP" altLang="en-US" sz="2000" dirty="0">
              <a:solidFill>
                <a:prstClr val="black"/>
              </a:solidFill>
              <a:ea typeface="HG正楷書体-PRO" pitchFamily="66" charset="-128"/>
              <a:cs typeface="Times New Roman" pitchFamily="18" charset="0"/>
            </a:endParaRPr>
          </a:p>
          <a:p>
            <a:pPr algn="l" defTabSz="945415">
              <a:defRPr/>
            </a:pPr>
            <a:r>
              <a:rPr lang="ja-JP" altLang="en-US" sz="1100" dirty="0">
                <a:solidFill>
                  <a:prstClr val="black"/>
                </a:solidFill>
                <a:ea typeface="HG正楷書体-PRO" pitchFamily="66" charset="-128"/>
              </a:rPr>
              <a:t>　</a:t>
            </a:r>
          </a:p>
          <a:p>
            <a:pPr algn="l" defTabSz="945415">
              <a:defRPr/>
            </a:pPr>
            <a:r>
              <a:rPr lang="ja-JP" altLang="en-US" sz="1600" dirty="0">
                <a:solidFill>
                  <a:prstClr val="black"/>
                </a:solidFill>
                <a:ea typeface="HG正楷書体-PRO" pitchFamily="66" charset="-128"/>
              </a:rPr>
              <a:t>○ </a:t>
            </a:r>
            <a:r>
              <a:rPr lang="en-US" altLang="ja-JP" sz="1600" b="1" dirty="0">
                <a:solidFill>
                  <a:prstClr val="black"/>
                </a:solidFill>
                <a:ea typeface="HG正楷書体-PRO" pitchFamily="66" charset="-128"/>
                <a:cs typeface="Times New Roman" panose="02020603050405020304" pitchFamily="18" charset="0"/>
              </a:rPr>
              <a:t>Research Activities</a:t>
            </a:r>
            <a:endParaRPr lang="ja-JP" altLang="en-US" sz="1600" b="1" dirty="0">
              <a:solidFill>
                <a:prstClr val="black"/>
              </a:solidFill>
              <a:ea typeface="HG正楷書体-PRO" pitchFamily="66" charset="-128"/>
              <a:cs typeface="Times New Roman" panose="02020603050405020304" pitchFamily="18" charset="0"/>
            </a:endParaRPr>
          </a:p>
          <a:p>
            <a:pPr algn="l" defTabSz="945415">
              <a:defRPr/>
            </a:pPr>
            <a:r>
              <a:rPr lang="ja-JP" altLang="en-US" sz="1200" dirty="0">
                <a:solidFill>
                  <a:prstClr val="black"/>
                </a:solidFill>
                <a:ea typeface="HG正楷書体-PRO" pitchFamily="66" charset="-128"/>
              </a:rPr>
              <a:t>　・</a:t>
            </a:r>
            <a:r>
              <a:rPr lang="en-US" altLang="ja-JP" sz="1200" dirty="0">
                <a:solidFill>
                  <a:prstClr val="black"/>
                </a:solidFill>
                <a:ea typeface="HG正楷書体-PRO" pitchFamily="66" charset="-128"/>
              </a:rPr>
              <a:t>The</a:t>
            </a:r>
            <a:r>
              <a:rPr lang="ja-JP" altLang="en-US" sz="1200" dirty="0">
                <a:solidFill>
                  <a:prstClr val="black"/>
                </a:solidFill>
                <a:ea typeface="HG正楷書体-PRO" pitchFamily="66" charset="-128"/>
              </a:rPr>
              <a:t> </a:t>
            </a:r>
            <a:r>
              <a:rPr lang="en-US" altLang="ja-JP" sz="1200" dirty="0">
                <a:solidFill>
                  <a:prstClr val="black"/>
                </a:solidFill>
                <a:ea typeface="HG正楷書体-PRO" pitchFamily="66" charset="-128"/>
              </a:rPr>
              <a:t>only research institute of statistical science in Japan</a:t>
            </a:r>
            <a:endParaRPr lang="ja-JP" altLang="en-US" sz="1200" dirty="0">
              <a:solidFill>
                <a:prstClr val="black"/>
              </a:solidFill>
              <a:ea typeface="HG正楷書体-PRO" pitchFamily="66" charset="-128"/>
            </a:endParaRPr>
          </a:p>
          <a:p>
            <a:pPr algn="l" defTabSz="945415">
              <a:defRPr/>
            </a:pPr>
            <a:r>
              <a:rPr lang="ja-JP" altLang="en-US" sz="1200" dirty="0">
                <a:solidFill>
                  <a:prstClr val="black"/>
                </a:solidFill>
                <a:ea typeface="HG正楷書体-PRO" pitchFamily="66" charset="-128"/>
              </a:rPr>
              <a:t>　・</a:t>
            </a:r>
            <a:r>
              <a:rPr lang="en-US" altLang="ja-JP" sz="1200" dirty="0">
                <a:solidFill>
                  <a:prstClr val="black"/>
                </a:solidFill>
                <a:ea typeface="HG正楷書体-PRO" pitchFamily="66" charset="-128"/>
              </a:rPr>
              <a:t>Cutting-edge research</a:t>
            </a:r>
          </a:p>
          <a:p>
            <a:pPr algn="l" defTabSz="945415">
              <a:defRPr/>
            </a:pPr>
            <a:endParaRPr lang="en-US" altLang="ja-JP" sz="1200" dirty="0">
              <a:solidFill>
                <a:prstClr val="black"/>
              </a:solidFill>
              <a:ea typeface="HG正楷書体-PRO" pitchFamily="66" charset="-128"/>
            </a:endParaRPr>
          </a:p>
          <a:p>
            <a:pPr algn="l" defTabSz="945415">
              <a:defRPr/>
            </a:pPr>
            <a:r>
              <a:rPr lang="ja-JP" altLang="en-US" sz="1600">
                <a:solidFill>
                  <a:prstClr val="black"/>
                </a:solidFill>
                <a:ea typeface="HG正楷書体-PRO" pitchFamily="66" charset="-128"/>
              </a:rPr>
              <a:t>○ </a:t>
            </a:r>
            <a:r>
              <a:rPr lang="en-US" altLang="ja-JP" sz="1600" b="1" dirty="0">
                <a:solidFill>
                  <a:prstClr val="black"/>
                </a:solidFill>
                <a:ea typeface="HG正楷書体-PRO" pitchFamily="66" charset="-128"/>
                <a:cs typeface="Times New Roman" panose="02020603050405020304" pitchFamily="18" charset="0"/>
              </a:rPr>
              <a:t>Joint Research and Joint Usage</a:t>
            </a:r>
            <a:endParaRPr lang="ja-JP" altLang="en-US" sz="1600" b="1" dirty="0">
              <a:solidFill>
                <a:prstClr val="black"/>
              </a:solidFill>
              <a:ea typeface="HG正楷書体-PRO" pitchFamily="66" charset="-128"/>
              <a:cs typeface="Times New Roman" panose="02020603050405020304" pitchFamily="18" charset="0"/>
            </a:endParaRPr>
          </a:p>
          <a:p>
            <a:pPr algn="l" defTabSz="945415">
              <a:defRPr/>
            </a:pPr>
            <a:r>
              <a:rPr lang="ja-JP" altLang="en-US" sz="1400" dirty="0">
                <a:solidFill>
                  <a:prstClr val="black"/>
                </a:solidFill>
                <a:ea typeface="HG正楷書体-PRO" pitchFamily="66" charset="-128"/>
              </a:rPr>
              <a:t>　・</a:t>
            </a:r>
            <a:r>
              <a:rPr lang="en-US" altLang="ja-JP" sz="1400" dirty="0">
                <a:solidFill>
                  <a:prstClr val="black"/>
                </a:solidFill>
                <a:ea typeface="HG正楷書体-PRO" pitchFamily="66" charset="-128"/>
              </a:rPr>
              <a:t>Cooperative research programs with diverse </a:t>
            </a:r>
          </a:p>
          <a:p>
            <a:pPr algn="l" defTabSz="945415">
              <a:defRPr/>
            </a:pPr>
            <a:r>
              <a:rPr lang="en-US" altLang="ja-JP" sz="1400" dirty="0">
                <a:solidFill>
                  <a:prstClr val="black"/>
                </a:solidFill>
                <a:ea typeface="HG正楷書体-PRO" pitchFamily="66" charset="-128"/>
              </a:rPr>
              <a:t>        research fields </a:t>
            </a:r>
            <a:endParaRPr lang="ja-JP" altLang="en-US" sz="1400" dirty="0">
              <a:solidFill>
                <a:prstClr val="black"/>
              </a:solidFill>
              <a:ea typeface="HG正楷書体-PRO" pitchFamily="66" charset="-128"/>
            </a:endParaRPr>
          </a:p>
          <a:p>
            <a:pPr algn="l" defTabSz="945415">
              <a:defRPr/>
            </a:pPr>
            <a:r>
              <a:rPr lang="ja-JP" altLang="en-US" sz="1400" dirty="0">
                <a:solidFill>
                  <a:prstClr val="black"/>
                </a:solidFill>
                <a:ea typeface="HG正楷書体-PRO" pitchFamily="66" charset="-128"/>
              </a:rPr>
              <a:t>　</a:t>
            </a:r>
            <a:r>
              <a:rPr lang="ja-JP" altLang="en-US" sz="1400">
                <a:solidFill>
                  <a:prstClr val="black"/>
                </a:solidFill>
                <a:ea typeface="HG正楷書体-PRO" pitchFamily="66" charset="-128"/>
              </a:rPr>
              <a:t>・</a:t>
            </a:r>
            <a:r>
              <a:rPr lang="en-US" altLang="ja-JP" sz="1400" dirty="0">
                <a:solidFill>
                  <a:prstClr val="black"/>
                </a:solidFill>
                <a:ea typeface="HG正楷書体-PRO" pitchFamily="66" charset="-128"/>
              </a:rPr>
              <a:t>Supercomputers with physical random number generators</a:t>
            </a:r>
          </a:p>
          <a:p>
            <a:pPr algn="l" defTabSz="945415">
              <a:defRPr/>
            </a:pPr>
            <a:r>
              <a:rPr lang="ja-JP" altLang="en-US" sz="1400" dirty="0">
                <a:solidFill>
                  <a:prstClr val="black"/>
                </a:solidFill>
                <a:ea typeface="HG正楷書体-PRO" pitchFamily="66" charset="-128"/>
              </a:rPr>
              <a:t>    ・</a:t>
            </a:r>
            <a:r>
              <a:rPr lang="en-US" altLang="ja-JP" sz="1400" dirty="0">
                <a:solidFill>
                  <a:prstClr val="black"/>
                </a:solidFill>
                <a:ea typeface="HG正楷書体-PRO" pitchFamily="66" charset="-128"/>
              </a:rPr>
              <a:t>NOE (Network Of Excellence) Project</a:t>
            </a:r>
            <a:endParaRPr lang="ja-JP" altLang="en-US" sz="1400" dirty="0">
              <a:solidFill>
                <a:prstClr val="black"/>
              </a:solidFill>
              <a:ea typeface="HG正楷書体-PRO" pitchFamily="66" charset="-128"/>
            </a:endParaRPr>
          </a:p>
          <a:p>
            <a:pPr algn="l" defTabSz="945415">
              <a:spcBef>
                <a:spcPts val="1200"/>
              </a:spcBef>
              <a:defRPr/>
            </a:pPr>
            <a:r>
              <a:rPr lang="ja-JP" altLang="en-US" sz="1600">
                <a:solidFill>
                  <a:prstClr val="black"/>
                </a:solidFill>
                <a:ea typeface="HG正楷書体-PRO" pitchFamily="66" charset="-128"/>
              </a:rPr>
              <a:t>○ </a:t>
            </a:r>
            <a:r>
              <a:rPr lang="en-US" altLang="ja-JP" sz="1600" b="1" dirty="0">
                <a:solidFill>
                  <a:prstClr val="black"/>
                </a:solidFill>
                <a:ea typeface="HG正楷書体-PRO" pitchFamily="66" charset="-128"/>
                <a:cs typeface="Times New Roman" panose="02020603050405020304" pitchFamily="18" charset="0"/>
              </a:rPr>
              <a:t>Graduate Education and Professional Development</a:t>
            </a:r>
            <a:endParaRPr lang="ja-JP" altLang="en-US" sz="1600" b="1" dirty="0">
              <a:solidFill>
                <a:prstClr val="black"/>
              </a:solidFill>
              <a:ea typeface="HG正楷書体-PRO" pitchFamily="66" charset="-128"/>
              <a:cs typeface="Times New Roman" panose="02020603050405020304" pitchFamily="18" charset="0"/>
            </a:endParaRPr>
          </a:p>
          <a:p>
            <a:pPr algn="l" defTabSz="945415">
              <a:defRPr/>
            </a:pPr>
            <a:r>
              <a:rPr lang="ja-JP" altLang="en-US" sz="1400" dirty="0">
                <a:solidFill>
                  <a:prstClr val="black"/>
                </a:solidFill>
                <a:ea typeface="HG正楷書体-PRO" pitchFamily="66" charset="-128"/>
              </a:rPr>
              <a:t>　・</a:t>
            </a:r>
            <a:r>
              <a:rPr lang="en-US" altLang="ja-JP" sz="1400" dirty="0">
                <a:solidFill>
                  <a:prstClr val="black"/>
                </a:solidFill>
                <a:ea typeface="HG正楷書体-PRO" pitchFamily="66" charset="-128"/>
              </a:rPr>
              <a:t>The only graduate program of statistical science in Japan</a:t>
            </a:r>
            <a:endParaRPr lang="ja-JP" altLang="en-US" sz="1400" dirty="0">
              <a:solidFill>
                <a:prstClr val="black"/>
              </a:solidFill>
              <a:ea typeface="HG正楷書体-PRO" pitchFamily="66" charset="-128"/>
            </a:endParaRPr>
          </a:p>
          <a:p>
            <a:pPr algn="l" defTabSz="945415">
              <a:defRPr/>
            </a:pPr>
            <a:r>
              <a:rPr lang="ja-JP" altLang="en-US" sz="1400" dirty="0">
                <a:solidFill>
                  <a:prstClr val="black"/>
                </a:solidFill>
                <a:ea typeface="HG正楷書体-PRO" pitchFamily="66" charset="-128"/>
              </a:rPr>
              <a:t>　</a:t>
            </a:r>
            <a:r>
              <a:rPr lang="ja-JP" altLang="en-US" sz="1400">
                <a:solidFill>
                  <a:prstClr val="black"/>
                </a:solidFill>
                <a:ea typeface="HG正楷書体-PRO" pitchFamily="66" charset="-128"/>
              </a:rPr>
              <a:t>・</a:t>
            </a:r>
            <a:r>
              <a:rPr lang="en-US" altLang="ja-JP" sz="1400" dirty="0">
                <a:solidFill>
                  <a:prstClr val="black"/>
                </a:solidFill>
                <a:ea typeface="HG正楷書体-PRO" pitchFamily="66" charset="-128"/>
              </a:rPr>
              <a:t>Projects for Fostering and Promoting Statistical Thinking</a:t>
            </a:r>
            <a:endParaRPr lang="ja-JP" altLang="en-US" sz="1400" dirty="0">
              <a:solidFill>
                <a:prstClr val="black"/>
              </a:solidFill>
              <a:ea typeface="HG正楷書体-PRO" pitchFamily="66" charset="-128"/>
            </a:endParaRPr>
          </a:p>
        </p:txBody>
      </p:sp>
      <p:sp>
        <p:nvSpPr>
          <p:cNvPr id="36" name="Rectangle 30"/>
          <p:cNvSpPr>
            <a:spLocks noChangeArrowheads="1"/>
          </p:cNvSpPr>
          <p:nvPr/>
        </p:nvSpPr>
        <p:spPr bwMode="auto">
          <a:xfrm>
            <a:off x="6714644" y="6167792"/>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2010</a:t>
            </a:r>
          </a:p>
        </p:txBody>
      </p:sp>
      <p:sp>
        <p:nvSpPr>
          <p:cNvPr id="37" name="Line 5"/>
          <p:cNvSpPr>
            <a:spLocks noChangeShapeType="1"/>
          </p:cNvSpPr>
          <p:nvPr/>
        </p:nvSpPr>
        <p:spPr bwMode="auto">
          <a:xfrm>
            <a:off x="6786652" y="5591728"/>
            <a:ext cx="0" cy="738187"/>
          </a:xfrm>
          <a:prstGeom prst="line">
            <a:avLst/>
          </a:prstGeom>
          <a:noFill/>
          <a:ln w="9525">
            <a:solidFill>
              <a:srgbClr val="B2B2B2"/>
            </a:solidFill>
            <a:round/>
            <a:headEnd/>
            <a:tailEnd/>
          </a:ln>
        </p:spPr>
        <p:txBody>
          <a:bodyPr lIns="91369" tIns="45684" rIns="91369" bIns="45684"/>
          <a:lstStyle/>
          <a:p>
            <a:endParaRPr lang="ja-JP" altLang="en-US" dirty="0">
              <a:solidFill>
                <a:prstClr val="black"/>
              </a:solidFill>
            </a:endParaRPr>
          </a:p>
        </p:txBody>
      </p:sp>
      <p:sp>
        <p:nvSpPr>
          <p:cNvPr id="26643" name="Oval 12"/>
          <p:cNvSpPr>
            <a:spLocks noChangeArrowheads="1"/>
          </p:cNvSpPr>
          <p:nvPr/>
        </p:nvSpPr>
        <p:spPr bwMode="auto">
          <a:xfrm>
            <a:off x="161916" y="5951759"/>
            <a:ext cx="189812" cy="188219"/>
          </a:xfrm>
          <a:prstGeom prst="ellipse">
            <a:avLst/>
          </a:prstGeom>
          <a:solidFill>
            <a:srgbClr val="AFD1EF"/>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38" name="Oval 12"/>
          <p:cNvSpPr>
            <a:spLocks noChangeArrowheads="1"/>
          </p:cNvSpPr>
          <p:nvPr/>
        </p:nvSpPr>
        <p:spPr bwMode="auto">
          <a:xfrm>
            <a:off x="4050348" y="5951759"/>
            <a:ext cx="189812" cy="188219"/>
          </a:xfrm>
          <a:prstGeom prst="ellipse">
            <a:avLst/>
          </a:prstGeom>
          <a:solidFill>
            <a:srgbClr val="8FFF8F"/>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39" name="Oval 12"/>
          <p:cNvSpPr>
            <a:spLocks noChangeArrowheads="1"/>
          </p:cNvSpPr>
          <p:nvPr/>
        </p:nvSpPr>
        <p:spPr bwMode="auto">
          <a:xfrm>
            <a:off x="4338380" y="5951759"/>
            <a:ext cx="189812" cy="188219"/>
          </a:xfrm>
          <a:prstGeom prst="ellipse">
            <a:avLst/>
          </a:prstGeom>
          <a:solidFill>
            <a:srgbClr val="FFFF66"/>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41" name="Oval 12"/>
          <p:cNvSpPr>
            <a:spLocks noChangeArrowheads="1"/>
          </p:cNvSpPr>
          <p:nvPr/>
        </p:nvSpPr>
        <p:spPr bwMode="auto">
          <a:xfrm>
            <a:off x="5778540" y="5951759"/>
            <a:ext cx="189812" cy="188219"/>
          </a:xfrm>
          <a:prstGeom prst="ellipse">
            <a:avLst/>
          </a:prstGeom>
          <a:solidFill>
            <a:srgbClr val="FE9072"/>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42" name="正方形/長方形 41"/>
          <p:cNvSpPr/>
          <p:nvPr/>
        </p:nvSpPr>
        <p:spPr>
          <a:xfrm>
            <a:off x="1314053" y="774452"/>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4" rIns="91369" bIns="45684" rtlCol="0" anchor="ctr"/>
          <a:lstStyle/>
          <a:p>
            <a:pPr algn="ctr"/>
            <a:endParaRPr lang="ja-JP" altLang="en-US" dirty="0">
              <a:solidFill>
                <a:prstClr val="white"/>
              </a:solidFill>
            </a:endParaRPr>
          </a:p>
        </p:txBody>
      </p:sp>
      <p:sp>
        <p:nvSpPr>
          <p:cNvPr id="45" name="Line 21"/>
          <p:cNvSpPr>
            <a:spLocks noChangeShapeType="1"/>
          </p:cNvSpPr>
          <p:nvPr/>
        </p:nvSpPr>
        <p:spPr bwMode="auto">
          <a:xfrm>
            <a:off x="7074684" y="5452910"/>
            <a:ext cx="1224136" cy="2"/>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44" name="Line 20"/>
          <p:cNvSpPr>
            <a:spLocks noChangeShapeType="1"/>
          </p:cNvSpPr>
          <p:nvPr/>
        </p:nvSpPr>
        <p:spPr bwMode="auto">
          <a:xfrm flipV="1">
            <a:off x="6654071" y="5452911"/>
            <a:ext cx="420613" cy="59646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43" name="Oval 12"/>
          <p:cNvSpPr>
            <a:spLocks noChangeArrowheads="1"/>
          </p:cNvSpPr>
          <p:nvPr/>
        </p:nvSpPr>
        <p:spPr bwMode="auto">
          <a:xfrm>
            <a:off x="6570628" y="5956807"/>
            <a:ext cx="189812" cy="188219"/>
          </a:xfrm>
          <a:prstGeom prst="ellipse">
            <a:avLst/>
          </a:prstGeom>
          <a:solidFill>
            <a:srgbClr val="00B050"/>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47" name="Line 21"/>
          <p:cNvSpPr>
            <a:spLocks noChangeShapeType="1"/>
          </p:cNvSpPr>
          <p:nvPr/>
        </p:nvSpPr>
        <p:spPr bwMode="auto">
          <a:xfrm flipV="1">
            <a:off x="6930668" y="5983710"/>
            <a:ext cx="1008112"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49" name="Oval 12"/>
          <p:cNvSpPr>
            <a:spLocks noChangeArrowheads="1"/>
          </p:cNvSpPr>
          <p:nvPr/>
        </p:nvSpPr>
        <p:spPr bwMode="auto">
          <a:xfrm>
            <a:off x="6786652" y="5952060"/>
            <a:ext cx="189812" cy="188219"/>
          </a:xfrm>
          <a:prstGeom prst="ellipse">
            <a:avLst/>
          </a:prstGeom>
          <a:solidFill>
            <a:srgbClr val="9966FF"/>
          </a:solidFill>
          <a:ln w="9525">
            <a:solidFill>
              <a:schemeClr val="tx1"/>
            </a:solidFill>
            <a:round/>
            <a:headEnd/>
            <a:tailEnd/>
          </a:ln>
        </p:spPr>
        <p:txBody>
          <a:bodyPr wrap="none" lIns="91369" tIns="45684" rIns="91369" bIns="45684" anchor="ctr"/>
          <a:lstStyle/>
          <a:p>
            <a:endParaRPr lang="ja-JP" altLang="en-US" dirty="0">
              <a:solidFill>
                <a:prstClr val="black"/>
              </a:solidFill>
            </a:endParaRPr>
          </a:p>
        </p:txBody>
      </p:sp>
      <p:sp>
        <p:nvSpPr>
          <p:cNvPr id="54" name="Text Box 19"/>
          <p:cNvSpPr txBox="1">
            <a:spLocks noChangeArrowheads="1"/>
          </p:cNvSpPr>
          <p:nvPr/>
        </p:nvSpPr>
        <p:spPr bwMode="auto">
          <a:xfrm>
            <a:off x="2482053" y="5225096"/>
            <a:ext cx="1568297" cy="267839"/>
          </a:xfrm>
          <a:prstGeom prst="rect">
            <a:avLst/>
          </a:prstGeom>
          <a:noFill/>
          <a:ln w="9525">
            <a:noFill/>
            <a:miter lim="800000"/>
            <a:headEnd/>
            <a:tailEnd/>
          </a:ln>
        </p:spPr>
        <p:txBody>
          <a:bodyPr wrap="square" lIns="94624" tIns="47312" rIns="94624" bIns="47312">
            <a:spAutoFit/>
          </a:bodyPr>
          <a:lstStyle/>
          <a:p>
            <a:pPr algn="l" defTabSz="945415">
              <a:spcBef>
                <a:spcPct val="50000"/>
              </a:spcBef>
            </a:pPr>
            <a:r>
              <a:rPr lang="en-US" altLang="ja-JP" sz="1100" dirty="0">
                <a:solidFill>
                  <a:prstClr val="black"/>
                </a:solidFill>
                <a:ea typeface="HG正楷書体-PRO" pitchFamily="66" charset="-128"/>
                <a:cs typeface="Times New Roman" pitchFamily="18" charset="0"/>
              </a:rPr>
              <a:t>Inter-Univ. Res.Inst.</a:t>
            </a:r>
            <a:endParaRPr lang="ja-JP" altLang="en-US" sz="1100" dirty="0">
              <a:solidFill>
                <a:prstClr val="black"/>
              </a:solidFill>
              <a:ea typeface="HG正楷書体-PRO" pitchFamily="66" charset="-128"/>
              <a:cs typeface="Times New Roman" pitchFamily="18" charset="0"/>
            </a:endParaRPr>
          </a:p>
        </p:txBody>
      </p:sp>
      <p:sp>
        <p:nvSpPr>
          <p:cNvPr id="55" name="Text Box 19"/>
          <p:cNvSpPr txBox="1">
            <a:spLocks noChangeArrowheads="1"/>
          </p:cNvSpPr>
          <p:nvPr/>
        </p:nvSpPr>
        <p:spPr bwMode="auto">
          <a:xfrm>
            <a:off x="4554404" y="5238950"/>
            <a:ext cx="1130614" cy="267839"/>
          </a:xfrm>
          <a:prstGeom prst="rect">
            <a:avLst/>
          </a:prstGeom>
          <a:noFill/>
          <a:ln w="9525">
            <a:noFill/>
            <a:miter lim="800000"/>
            <a:headEnd/>
            <a:tailEnd/>
          </a:ln>
        </p:spPr>
        <p:txBody>
          <a:bodyPr wrap="square" lIns="94624" tIns="47312" rIns="94624" bIns="47312">
            <a:spAutoFit/>
          </a:bodyPr>
          <a:lstStyle/>
          <a:p>
            <a:pPr algn="l" defTabSz="945415">
              <a:spcBef>
                <a:spcPct val="50000"/>
              </a:spcBef>
            </a:pPr>
            <a:r>
              <a:rPr lang="en-US" altLang="ja-JP" sz="1100" dirty="0">
                <a:solidFill>
                  <a:prstClr val="black"/>
                </a:solidFill>
                <a:ea typeface="HG正楷書体-PRO" pitchFamily="66" charset="-128"/>
                <a:cs typeface="Times New Roman" pitchFamily="18" charset="0"/>
              </a:rPr>
              <a:t>Graduate Univ.</a:t>
            </a:r>
            <a:endParaRPr lang="ja-JP" altLang="en-US" sz="1100" dirty="0">
              <a:solidFill>
                <a:prstClr val="black"/>
              </a:solidFill>
              <a:ea typeface="HG正楷書体-PRO" pitchFamily="66" charset="-128"/>
              <a:cs typeface="Times New Roman" pitchFamily="18" charset="0"/>
            </a:endParaRPr>
          </a:p>
        </p:txBody>
      </p:sp>
      <p:sp>
        <p:nvSpPr>
          <p:cNvPr id="56" name="Text Box 19"/>
          <p:cNvSpPr txBox="1">
            <a:spLocks noChangeArrowheads="1"/>
          </p:cNvSpPr>
          <p:nvPr/>
        </p:nvSpPr>
        <p:spPr bwMode="auto">
          <a:xfrm>
            <a:off x="5667740" y="5238950"/>
            <a:ext cx="1478954" cy="267839"/>
          </a:xfrm>
          <a:prstGeom prst="rect">
            <a:avLst/>
          </a:prstGeom>
          <a:noFill/>
          <a:ln w="9525">
            <a:noFill/>
            <a:miter lim="800000"/>
            <a:headEnd/>
            <a:tailEnd/>
          </a:ln>
        </p:spPr>
        <p:txBody>
          <a:bodyPr wrap="square" lIns="94624" tIns="47312" rIns="94624" bIns="47312">
            <a:spAutoFit/>
          </a:bodyPr>
          <a:lstStyle/>
          <a:p>
            <a:pPr algn="l" defTabSz="945415">
              <a:spcBef>
                <a:spcPct val="50000"/>
              </a:spcBef>
            </a:pPr>
            <a:r>
              <a:rPr lang="en-US" altLang="ja-JP" sz="1100" dirty="0">
                <a:solidFill>
                  <a:prstClr val="black"/>
                </a:solidFill>
                <a:ea typeface="HG正楷書体-PRO" pitchFamily="66" charset="-128"/>
                <a:cs typeface="Times New Roman" pitchFamily="18" charset="0"/>
              </a:rPr>
              <a:t>Independent Agency</a:t>
            </a:r>
            <a:endParaRPr lang="ja-JP" altLang="en-US" sz="1100" dirty="0">
              <a:solidFill>
                <a:prstClr val="black"/>
              </a:solidFill>
              <a:ea typeface="HG正楷書体-PRO" pitchFamily="66" charset="-128"/>
              <a:cs typeface="Times New Roman" pitchFamily="18" charset="0"/>
            </a:endParaRPr>
          </a:p>
        </p:txBody>
      </p:sp>
      <p:sp>
        <p:nvSpPr>
          <p:cNvPr id="57" name="Text Box 19"/>
          <p:cNvSpPr txBox="1">
            <a:spLocks noChangeArrowheads="1"/>
          </p:cNvSpPr>
          <p:nvPr/>
        </p:nvSpPr>
        <p:spPr bwMode="auto">
          <a:xfrm>
            <a:off x="7017571" y="5176081"/>
            <a:ext cx="1386062" cy="264825"/>
          </a:xfrm>
          <a:prstGeom prst="rect">
            <a:avLst/>
          </a:prstGeom>
          <a:noFill/>
          <a:ln w="9525">
            <a:noFill/>
            <a:miter lim="800000"/>
            <a:headEnd/>
            <a:tailEnd/>
          </a:ln>
        </p:spPr>
        <p:txBody>
          <a:bodyPr wrap="square" lIns="94624" tIns="47312" rIns="94624" bIns="47312">
            <a:spAutoFit/>
          </a:bodyPr>
          <a:lstStyle/>
          <a:p>
            <a:pPr algn="l" defTabSz="945415">
              <a:spcBef>
                <a:spcPct val="50000"/>
              </a:spcBef>
            </a:pPr>
            <a:r>
              <a:rPr lang="en-US" altLang="ja-JP" sz="1100" dirty="0">
                <a:solidFill>
                  <a:prstClr val="black"/>
                </a:solidFill>
                <a:ea typeface="HG正楷書体-PRO" pitchFamily="66" charset="-128"/>
                <a:cs typeface="Times New Roman" pitchFamily="18" charset="0"/>
              </a:rPr>
              <a:t>Moved to Tachikawa</a:t>
            </a:r>
            <a:endParaRPr lang="ja-JP" altLang="en-US" sz="1100" dirty="0">
              <a:solidFill>
                <a:prstClr val="black"/>
              </a:solidFill>
              <a:ea typeface="HG正楷書体-PRO" pitchFamily="66" charset="-128"/>
              <a:cs typeface="Times New Roman" pitchFamily="18" charset="0"/>
            </a:endParaRPr>
          </a:p>
        </p:txBody>
      </p:sp>
      <p:sp>
        <p:nvSpPr>
          <p:cNvPr id="58" name="Text Box 19"/>
          <p:cNvSpPr txBox="1">
            <a:spLocks noChangeArrowheads="1"/>
          </p:cNvSpPr>
          <p:nvPr/>
        </p:nvSpPr>
        <p:spPr bwMode="auto">
          <a:xfrm>
            <a:off x="7017569" y="5391624"/>
            <a:ext cx="1416832" cy="788045"/>
          </a:xfrm>
          <a:prstGeom prst="rect">
            <a:avLst/>
          </a:prstGeom>
          <a:noFill/>
          <a:ln w="9525">
            <a:noFill/>
            <a:miter lim="800000"/>
            <a:headEnd/>
            <a:tailEnd/>
          </a:ln>
        </p:spPr>
        <p:txBody>
          <a:bodyPr wrap="square" lIns="94624" tIns="47312" rIns="94624" bIns="47312">
            <a:spAutoFit/>
          </a:bodyPr>
          <a:lstStyle/>
          <a:p>
            <a:pPr algn="l" defTabSz="945415">
              <a:spcBef>
                <a:spcPct val="50000"/>
              </a:spcBef>
            </a:pPr>
            <a:r>
              <a:rPr lang="en-US" altLang="ja-JP" sz="1000" dirty="0">
                <a:solidFill>
                  <a:prstClr val="black"/>
                </a:solidFill>
                <a:ea typeface="HG正楷書体-PRO" pitchFamily="66" charset="-128"/>
                <a:cs typeface="Times New Roman" pitchFamily="18" charset="0"/>
              </a:rPr>
              <a:t>Joint Admin. Dept.</a:t>
            </a:r>
            <a:r>
              <a:rPr lang="ja-JP" altLang="en-US" sz="1000" dirty="0">
                <a:solidFill>
                  <a:prstClr val="black"/>
                </a:solidFill>
                <a:ea typeface="HG正楷書体-PRO" pitchFamily="66" charset="-128"/>
                <a:cs typeface="Times New Roman" pitchFamily="18" charset="0"/>
              </a:rPr>
              <a:t>／</a:t>
            </a:r>
            <a:r>
              <a:rPr lang="en-US" altLang="ja-JP" sz="1000" dirty="0">
                <a:solidFill>
                  <a:prstClr val="black"/>
                </a:solidFill>
                <a:ea typeface="HG正楷書体-PRO" pitchFamily="66" charset="-128"/>
                <a:cs typeface="Times New Roman" pitchFamily="18" charset="0"/>
              </a:rPr>
              <a:t>Found.</a:t>
            </a:r>
            <a:r>
              <a:rPr lang="ja-JP" altLang="en-US" sz="1000" dirty="0">
                <a:solidFill>
                  <a:prstClr val="black"/>
                </a:solidFill>
                <a:ea typeface="HG正楷書体-PRO" pitchFamily="66" charset="-128"/>
                <a:cs typeface="Times New Roman" pitchFamily="18" charset="0"/>
              </a:rPr>
              <a:t> </a:t>
            </a:r>
            <a:r>
              <a:rPr lang="en-US" altLang="ja-JP" sz="1000" dirty="0" err="1">
                <a:solidFill>
                  <a:prstClr val="black"/>
                </a:solidFill>
                <a:ea typeface="HG正楷書体-PRO" pitchFamily="66" charset="-128"/>
                <a:cs typeface="Times New Roman" pitchFamily="18" charset="0"/>
              </a:rPr>
              <a:t>Akaike</a:t>
            </a:r>
            <a:r>
              <a:rPr lang="en-US" altLang="ja-JP" sz="1000" dirty="0">
                <a:solidFill>
                  <a:prstClr val="black"/>
                </a:solidFill>
                <a:ea typeface="HG正楷書体-PRO" pitchFamily="66" charset="-128"/>
                <a:cs typeface="Times New Roman" pitchFamily="18" charset="0"/>
              </a:rPr>
              <a:t> Guest House</a:t>
            </a:r>
          </a:p>
          <a:p>
            <a:pPr algn="l" defTabSz="945415">
              <a:spcBef>
                <a:spcPct val="50000"/>
              </a:spcBef>
            </a:pPr>
            <a:endParaRPr lang="ja-JP" altLang="en-US" sz="1000" dirty="0">
              <a:solidFill>
                <a:prstClr val="black"/>
              </a:solidFill>
              <a:ea typeface="HG正楷書体-PRO" pitchFamily="66" charset="-128"/>
              <a:cs typeface="Times New Roman" pitchFamily="18" charset="0"/>
            </a:endParaRPr>
          </a:p>
        </p:txBody>
      </p:sp>
      <p:sp>
        <p:nvSpPr>
          <p:cNvPr id="46" name="Rectangle 31"/>
          <p:cNvSpPr>
            <a:spLocks noChangeArrowheads="1"/>
          </p:cNvSpPr>
          <p:nvPr/>
        </p:nvSpPr>
        <p:spPr bwMode="auto">
          <a:xfrm>
            <a:off x="4166161" y="6170413"/>
            <a:ext cx="676275"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1988</a:t>
            </a:r>
          </a:p>
        </p:txBody>
      </p:sp>
      <p:sp>
        <p:nvSpPr>
          <p:cNvPr id="50" name="Rectangle 30"/>
          <p:cNvSpPr>
            <a:spLocks noChangeArrowheads="1"/>
          </p:cNvSpPr>
          <p:nvPr/>
        </p:nvSpPr>
        <p:spPr bwMode="auto">
          <a:xfrm>
            <a:off x="6180797" y="6170413"/>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2009</a:t>
            </a:r>
          </a:p>
        </p:txBody>
      </p:sp>
      <p:sp>
        <p:nvSpPr>
          <p:cNvPr id="48" name="Line 20"/>
          <p:cNvSpPr>
            <a:spLocks noChangeShapeType="1"/>
          </p:cNvSpPr>
          <p:nvPr/>
        </p:nvSpPr>
        <p:spPr bwMode="auto">
          <a:xfrm flipV="1">
            <a:off x="7770961" y="5717733"/>
            <a:ext cx="493741" cy="365298"/>
          </a:xfrm>
          <a:prstGeom prst="line">
            <a:avLst/>
          </a:prstGeom>
          <a:noFill/>
          <a:ln w="9525">
            <a:solidFill>
              <a:schemeClr val="tx1"/>
            </a:solidFill>
            <a:round/>
            <a:headEnd/>
            <a:tailEnd/>
          </a:ln>
        </p:spPr>
        <p:txBody>
          <a:bodyPr lIns="88287" tIns="44143" rIns="88287" bIns="44143"/>
          <a:lstStyle/>
          <a:p>
            <a:endParaRPr lang="ja-JP" altLang="en-US"/>
          </a:p>
        </p:txBody>
      </p:sp>
      <p:sp>
        <p:nvSpPr>
          <p:cNvPr id="51" name="Text Box 22"/>
          <p:cNvSpPr txBox="1">
            <a:spLocks noChangeArrowheads="1"/>
          </p:cNvSpPr>
          <p:nvPr/>
        </p:nvSpPr>
        <p:spPr bwMode="auto">
          <a:xfrm>
            <a:off x="8203686" y="5514866"/>
            <a:ext cx="928994" cy="264825"/>
          </a:xfrm>
          <a:prstGeom prst="rect">
            <a:avLst/>
          </a:prstGeom>
          <a:noFill/>
          <a:ln w="9525">
            <a:noFill/>
            <a:miter lim="800000"/>
            <a:headEnd/>
            <a:tailEnd/>
          </a:ln>
        </p:spPr>
        <p:txBody>
          <a:bodyPr wrap="square" lIns="94624" tIns="47312" rIns="94624" bIns="47312">
            <a:spAutoFit/>
          </a:bodyPr>
          <a:lstStyle>
            <a:defPPr>
              <a:defRPr lang="ja-JP"/>
            </a:defPPr>
            <a:lvl1pPr algn="l" defTabSz="945415">
              <a:spcBef>
                <a:spcPct val="50000"/>
              </a:spcBef>
              <a:defRPr sz="1100">
                <a:solidFill>
                  <a:prstClr val="black"/>
                </a:solidFill>
                <a:ea typeface="HG正楷書体-PRO" pitchFamily="66" charset="-128"/>
                <a:cs typeface="Times New Roman" pitchFamily="18" charset="0"/>
              </a:defRPr>
            </a:lvl1pPr>
          </a:lstStyle>
          <a:p>
            <a:r>
              <a:rPr lang="en-US" altLang="ja-JP" dirty="0"/>
              <a:t>URAs</a:t>
            </a:r>
          </a:p>
        </p:txBody>
      </p:sp>
      <p:sp>
        <p:nvSpPr>
          <p:cNvPr id="52" name="Oval 12"/>
          <p:cNvSpPr>
            <a:spLocks noChangeArrowheads="1"/>
          </p:cNvSpPr>
          <p:nvPr/>
        </p:nvSpPr>
        <p:spPr bwMode="auto">
          <a:xfrm>
            <a:off x="7730562" y="5966421"/>
            <a:ext cx="181916" cy="183836"/>
          </a:xfrm>
          <a:prstGeom prst="ellipse">
            <a:avLst/>
          </a:prstGeom>
          <a:solidFill>
            <a:srgbClr val="CC99FF"/>
          </a:solidFill>
          <a:ln w="9525">
            <a:solidFill>
              <a:schemeClr val="tx1"/>
            </a:solidFill>
            <a:round/>
            <a:headEnd/>
            <a:tailEnd/>
          </a:ln>
        </p:spPr>
        <p:txBody>
          <a:bodyPr wrap="none" lIns="88287" tIns="44143" rIns="88287" bIns="44143" anchor="ctr"/>
          <a:lstStyle/>
          <a:p>
            <a:endParaRPr lang="ja-JP" altLang="en-US">
              <a:solidFill>
                <a:srgbClr val="7030A0"/>
              </a:solidFill>
            </a:endParaRPr>
          </a:p>
        </p:txBody>
      </p:sp>
      <p:sp>
        <p:nvSpPr>
          <p:cNvPr id="53" name="Line 18"/>
          <p:cNvSpPr>
            <a:spLocks noChangeShapeType="1"/>
          </p:cNvSpPr>
          <p:nvPr/>
        </p:nvSpPr>
        <p:spPr bwMode="auto">
          <a:xfrm>
            <a:off x="8264702" y="5717733"/>
            <a:ext cx="471905" cy="0"/>
          </a:xfrm>
          <a:prstGeom prst="line">
            <a:avLst/>
          </a:prstGeom>
          <a:noFill/>
          <a:ln w="9525">
            <a:solidFill>
              <a:schemeClr val="tx1"/>
            </a:solidFill>
            <a:round/>
            <a:headEnd/>
            <a:tailEnd/>
          </a:ln>
        </p:spPr>
        <p:txBody>
          <a:bodyPr lIns="91424" tIns="45712" rIns="91424" bIns="45712"/>
          <a:lstStyle/>
          <a:p>
            <a:endParaRPr lang="ja-JP" altLang="en-US" dirty="0">
              <a:solidFill>
                <a:prstClr val="black"/>
              </a:solidFill>
            </a:endParaRPr>
          </a:p>
        </p:txBody>
      </p:sp>
      <p:sp>
        <p:nvSpPr>
          <p:cNvPr id="59" name="Rectangle 30"/>
          <p:cNvSpPr>
            <a:spLocks noChangeArrowheads="1"/>
          </p:cNvSpPr>
          <p:nvPr/>
        </p:nvSpPr>
        <p:spPr bwMode="auto">
          <a:xfrm>
            <a:off x="7455832" y="6167792"/>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2014</a:t>
            </a:r>
          </a:p>
        </p:txBody>
      </p:sp>
      <p:sp>
        <p:nvSpPr>
          <p:cNvPr id="60" name="Oval 12"/>
          <p:cNvSpPr>
            <a:spLocks noChangeArrowheads="1"/>
          </p:cNvSpPr>
          <p:nvPr/>
        </p:nvSpPr>
        <p:spPr bwMode="auto">
          <a:xfrm>
            <a:off x="8556139" y="5941503"/>
            <a:ext cx="181916" cy="183836"/>
          </a:xfrm>
          <a:prstGeom prst="ellipse">
            <a:avLst/>
          </a:prstGeom>
          <a:solidFill>
            <a:srgbClr val="CC99FF"/>
          </a:solidFill>
          <a:ln w="9525">
            <a:solidFill>
              <a:schemeClr val="tx1"/>
            </a:solidFill>
            <a:round/>
            <a:headEnd/>
            <a:tailEnd/>
          </a:ln>
        </p:spPr>
        <p:txBody>
          <a:bodyPr wrap="none" lIns="88287" tIns="44143" rIns="88287" bIns="44143" anchor="ctr"/>
          <a:lstStyle/>
          <a:p>
            <a:endParaRPr lang="ja-JP" altLang="en-US">
              <a:solidFill>
                <a:srgbClr val="7030A0"/>
              </a:solidFill>
            </a:endParaRPr>
          </a:p>
        </p:txBody>
      </p:sp>
      <p:sp>
        <p:nvSpPr>
          <p:cNvPr id="61" name="Rectangle 30"/>
          <p:cNvSpPr>
            <a:spLocks noChangeArrowheads="1"/>
          </p:cNvSpPr>
          <p:nvPr/>
        </p:nvSpPr>
        <p:spPr bwMode="auto">
          <a:xfrm>
            <a:off x="8309241" y="6160655"/>
            <a:ext cx="677863" cy="220663"/>
          </a:xfrm>
          <a:prstGeom prst="rect">
            <a:avLst/>
          </a:prstGeom>
          <a:noFill/>
          <a:ln w="9525">
            <a:noFill/>
            <a:miter lim="800000"/>
            <a:headEnd/>
            <a:tailEnd/>
          </a:ln>
        </p:spPr>
        <p:txBody>
          <a:bodyPr wrap="none" lIns="94567" tIns="47284" rIns="94567" bIns="47284" anchor="ctr"/>
          <a:lstStyle/>
          <a:p>
            <a:pPr algn="ctr" defTabSz="945415"/>
            <a:r>
              <a:rPr lang="en-US" altLang="ja-JP" sz="1400" dirty="0">
                <a:solidFill>
                  <a:prstClr val="black"/>
                </a:solidFill>
                <a:latin typeface="Arial" charset="0"/>
              </a:rPr>
              <a:t>2018</a:t>
            </a:r>
          </a:p>
        </p:txBody>
      </p:sp>
      <p:grpSp>
        <p:nvGrpSpPr>
          <p:cNvPr id="2" name="グループ化 1"/>
          <p:cNvGrpSpPr/>
          <p:nvPr/>
        </p:nvGrpSpPr>
        <p:grpSpPr>
          <a:xfrm>
            <a:off x="8673477" y="5700668"/>
            <a:ext cx="724434" cy="259620"/>
            <a:chOff x="10253360" y="5262384"/>
            <a:chExt cx="1343511" cy="365298"/>
          </a:xfrm>
        </p:grpSpPr>
        <p:sp>
          <p:nvSpPr>
            <p:cNvPr id="62" name="Line 20"/>
            <p:cNvSpPr>
              <a:spLocks noChangeShapeType="1"/>
            </p:cNvSpPr>
            <p:nvPr/>
          </p:nvSpPr>
          <p:spPr bwMode="auto">
            <a:xfrm flipV="1">
              <a:off x="10253360" y="5262384"/>
              <a:ext cx="493741" cy="365298"/>
            </a:xfrm>
            <a:prstGeom prst="line">
              <a:avLst/>
            </a:prstGeom>
            <a:noFill/>
            <a:ln w="9525">
              <a:solidFill>
                <a:schemeClr val="tx1"/>
              </a:solidFill>
              <a:round/>
              <a:headEnd/>
              <a:tailEnd/>
            </a:ln>
          </p:spPr>
          <p:txBody>
            <a:bodyPr lIns="88287" tIns="44143" rIns="88287" bIns="44143"/>
            <a:lstStyle/>
            <a:p>
              <a:endParaRPr lang="ja-JP" altLang="en-US"/>
            </a:p>
          </p:txBody>
        </p:sp>
        <p:sp>
          <p:nvSpPr>
            <p:cNvPr id="63" name="Line 18"/>
            <p:cNvSpPr>
              <a:spLocks noChangeShapeType="1"/>
            </p:cNvSpPr>
            <p:nvPr/>
          </p:nvSpPr>
          <p:spPr bwMode="auto">
            <a:xfrm>
              <a:off x="10747101" y="5262384"/>
              <a:ext cx="849770" cy="0"/>
            </a:xfrm>
            <a:prstGeom prst="line">
              <a:avLst/>
            </a:prstGeom>
            <a:noFill/>
            <a:ln w="9525">
              <a:solidFill>
                <a:schemeClr val="tx1"/>
              </a:solidFill>
              <a:round/>
              <a:headEnd/>
              <a:tailEnd/>
            </a:ln>
          </p:spPr>
          <p:txBody>
            <a:bodyPr lIns="91424" tIns="45712" rIns="91424" bIns="45712"/>
            <a:lstStyle/>
            <a:p>
              <a:endParaRPr lang="ja-JP" altLang="en-US" dirty="0">
                <a:solidFill>
                  <a:prstClr val="black"/>
                </a:solidFill>
              </a:endParaRPr>
            </a:p>
          </p:txBody>
        </p:sp>
      </p:grpSp>
      <p:sp>
        <p:nvSpPr>
          <p:cNvPr id="64" name="Text Box 22"/>
          <p:cNvSpPr txBox="1">
            <a:spLocks noChangeArrowheads="1"/>
          </p:cNvSpPr>
          <p:nvPr/>
        </p:nvSpPr>
        <p:spPr bwMode="auto">
          <a:xfrm>
            <a:off x="8714286" y="5232062"/>
            <a:ext cx="928994" cy="480269"/>
          </a:xfrm>
          <a:prstGeom prst="rect">
            <a:avLst/>
          </a:prstGeom>
          <a:noFill/>
          <a:ln w="9525">
            <a:noFill/>
            <a:miter lim="800000"/>
            <a:headEnd/>
            <a:tailEnd/>
          </a:ln>
        </p:spPr>
        <p:txBody>
          <a:bodyPr wrap="square" lIns="94624" tIns="47312" rIns="94624" bIns="47312">
            <a:spAutoFit/>
          </a:bodyPr>
          <a:lstStyle>
            <a:defPPr>
              <a:defRPr lang="ja-JP"/>
            </a:defPPr>
            <a:lvl1pPr algn="l" defTabSz="945415">
              <a:spcBef>
                <a:spcPct val="50000"/>
              </a:spcBef>
              <a:defRPr sz="1100">
                <a:solidFill>
                  <a:prstClr val="black"/>
                </a:solidFill>
                <a:ea typeface="HG正楷書体-PRO" pitchFamily="66" charset="-128"/>
                <a:cs typeface="Times New Roman" pitchFamily="18" charset="0"/>
              </a:defRPr>
            </a:lvl1pPr>
          </a:lstStyle>
          <a:p>
            <a:r>
              <a:rPr lang="en-US" altLang="ja-JP" sz="1000" dirty="0" err="1"/>
              <a:t>Tachikawa</a:t>
            </a:r>
            <a:endParaRPr lang="en-US" altLang="ja-JP" sz="1000" dirty="0"/>
          </a:p>
          <a:p>
            <a:r>
              <a:rPr lang="en-US" altLang="ja-JP" sz="1000" dirty="0"/>
              <a:t>Admin. Dept.</a:t>
            </a:r>
          </a:p>
        </p:txBody>
      </p:sp>
      <p:sp>
        <p:nvSpPr>
          <p:cNvPr id="5" name="スライド番号プレースホルダー 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4</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3302847025"/>
      </p:ext>
    </p:extLst>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1" name="角丸四角形 10"/>
          <p:cNvSpPr/>
          <p:nvPr/>
        </p:nvSpPr>
        <p:spPr>
          <a:xfrm>
            <a:off x="285185" y="717948"/>
            <a:ext cx="9080980" cy="6229509"/>
          </a:xfrm>
          <a:prstGeom prst="roundRect">
            <a:avLst>
              <a:gd name="adj" fmla="val 6719"/>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ja-JP" altLang="en-US" sz="1808"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5" name="テキスト ボックス 44"/>
          <p:cNvSpPr txBox="1"/>
          <p:nvPr/>
        </p:nvSpPr>
        <p:spPr>
          <a:xfrm>
            <a:off x="5988521" y="4851399"/>
            <a:ext cx="3065176" cy="1692258"/>
          </a:xfrm>
          <a:prstGeom prst="rect">
            <a:avLst/>
          </a:prstGeom>
          <a:noFill/>
        </p:spPr>
        <p:txBody>
          <a:bodyPr wrap="square" rtlCol="0">
            <a:spAutoFit/>
          </a:bodyPr>
          <a:lstStyle>
            <a:defPPr>
              <a:defRPr lang="ja-JP"/>
            </a:defPPr>
            <a:lvl1pPr algn="l" fontAlgn="auto">
              <a:spcBef>
                <a:spcPts val="0"/>
              </a:spcBef>
              <a:spcAft>
                <a:spcPts val="0"/>
              </a:spcAft>
              <a:defRPr sz="1800">
                <a:solidFill>
                  <a:prstClr val="black"/>
                </a:solidFill>
                <a:latin typeface="HG丸ｺﾞｼｯｸM-PRO" panose="020F0600000000000000" pitchFamily="50" charset="-128"/>
                <a:ea typeface="HG丸ｺﾞｼｯｸM-PRO" panose="020F0600000000000000" pitchFamily="50" charset="-128"/>
              </a:defRPr>
            </a:lvl1pPr>
          </a:lstStyle>
          <a:p>
            <a:pPr marL="0" marR="0" lvl="0" indent="0" algn="l" defTabSz="897218" rtl="0" eaLnBrk="1" fontAlgn="auto" latinLnBrk="0" hangingPunct="1">
              <a:lnSpc>
                <a:spcPct val="100000"/>
              </a:lnSpc>
              <a:spcBef>
                <a:spcPts val="0"/>
              </a:spcBef>
              <a:spcAft>
                <a:spcPts val="0"/>
              </a:spcAft>
              <a:buClrTx/>
              <a:buSzTx/>
              <a:buFontTx/>
              <a:buNone/>
              <a:tabLst/>
              <a:defRPr/>
            </a:pPr>
            <a:r>
              <a:rPr kumimoji="1" lang="ja-JP" altLang="en-US" sz="1374"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374"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Vice Director of School of Statistical</a:t>
            </a:r>
            <a:r>
              <a:rPr kumimoji="1" lang="en-US" altLang="ja-JP" sz="1374" i="0" u="none" strike="noStrike" kern="1200" cap="none" spc="0" normalizeH="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Thinking </a:t>
            </a:r>
            <a:endParaRPr kumimoji="1" lang="ja-JP" altLang="en-US" sz="1374"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897218" rtl="0" eaLnBrk="1" fontAlgn="auto" latinLnBrk="0" hangingPunct="1">
              <a:lnSpc>
                <a:spcPct val="100000"/>
              </a:lnSpc>
              <a:spcBef>
                <a:spcPts val="0"/>
              </a:spcBef>
              <a:spcAft>
                <a:spcPts val="0"/>
              </a:spcAft>
              <a:buClrTx/>
              <a:buSzTx/>
              <a:buFontTx/>
              <a:buNone/>
              <a:tabLst/>
              <a:defRPr/>
            </a:pPr>
            <a:r>
              <a:rPr kumimoji="1" lang="en-US" altLang="ja-JP" sz="1374"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74"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569"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a:t>
            </a:r>
            <a:r>
              <a:rPr kumimoji="1" lang="en-US" altLang="ja-JP" sz="1569" b="1" i="0" u="none" strike="noStrike" kern="1200" cap="none" spc="0" normalizeH="0" baseline="0" noProof="0" dirty="0" err="1">
                <a:ln>
                  <a:noFill/>
                </a:ln>
                <a:solidFill>
                  <a:prstClr val="black"/>
                </a:solidFill>
                <a:effectLst/>
                <a:uLnTx/>
                <a:uFillTx/>
                <a:latin typeface="ＭＳ Ｐ明朝" panose="02020600040205080304" pitchFamily="18" charset="-128"/>
                <a:ea typeface="ＭＳ Ｐ明朝" panose="02020600040205080304" pitchFamily="18" charset="-128"/>
                <a:cs typeface="+mn-cs"/>
              </a:rPr>
              <a:t>Yukito</a:t>
            </a:r>
            <a:r>
              <a:rPr kumimoji="1" lang="en-US" altLang="ja-JP" sz="1569"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IBA</a:t>
            </a:r>
          </a:p>
          <a:p>
            <a:pPr marL="0" marR="0" lvl="0" indent="0" algn="l" defTabSz="897218" rtl="0" eaLnBrk="1" fontAlgn="auto" latinLnBrk="0" hangingPunct="1">
              <a:lnSpc>
                <a:spcPct val="100000"/>
              </a:lnSpc>
              <a:spcBef>
                <a:spcPts val="0"/>
              </a:spcBef>
              <a:spcAft>
                <a:spcPts val="0"/>
              </a:spcAft>
              <a:buClrTx/>
              <a:buSzTx/>
              <a:buFontTx/>
              <a:buNone/>
              <a:tabLst/>
              <a:defRPr/>
            </a:pPr>
            <a:endParaRPr kumimoji="1" lang="en-US" altLang="ja-JP" sz="1569"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defTabSz="897218">
              <a:defRPr/>
            </a:pPr>
            <a:r>
              <a:rPr lang="ja-JP" altLang="en-US" sz="1370" dirty="0"/>
              <a:t>◆</a:t>
            </a:r>
            <a:r>
              <a:rPr lang="en-US" altLang="ja-JP" sz="1370" dirty="0"/>
              <a:t>Vice Director of Center for Eng. And Tec. Support</a:t>
            </a:r>
          </a:p>
          <a:p>
            <a:pPr defTabSz="897218">
              <a:defRPr/>
            </a:pPr>
            <a:r>
              <a:rPr lang="en-US" altLang="ja-JP" sz="1570" b="1" dirty="0">
                <a:latin typeface="ＭＳ Ｐ明朝" panose="02020600040205080304" pitchFamily="18" charset="-128"/>
                <a:ea typeface="ＭＳ Ｐ明朝" panose="02020600040205080304" pitchFamily="18" charset="-128"/>
              </a:rPr>
              <a:t>Assoc. Prof. Kazuhiro Minami</a:t>
            </a:r>
            <a:endParaRPr kumimoji="1" lang="en-US" altLang="ja-JP" sz="153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41" name="正方形/長方形 40"/>
          <p:cNvSpPr/>
          <p:nvPr/>
        </p:nvSpPr>
        <p:spPr>
          <a:xfrm>
            <a:off x="6187443" y="2915146"/>
            <a:ext cx="3255837" cy="1720536"/>
          </a:xfrm>
          <a:prstGeom prst="rect">
            <a:avLst/>
          </a:prstGeom>
        </p:spPr>
        <p:txBody>
          <a:bodyPr wrap="square">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Directors</a:t>
            </a:r>
            <a:r>
              <a:rPr kumimoji="1" lang="en-US" altLang="ja-JP" sz="156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52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52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School of Statistical Thinking</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Yoshinori KAWASAKI</a:t>
            </a:r>
          </a:p>
          <a:p>
            <a:pPr algn="l" defTabSz="897218">
              <a:defRPr/>
            </a:pPr>
            <a:r>
              <a:rPr lang="ja-JP" altLang="en-US" sz="1520" dirty="0">
                <a:solidFill>
                  <a:prstClr val="black"/>
                </a:solidFill>
                <a:latin typeface="HG丸ｺﾞｼｯｸM-PRO" panose="020F0600000000000000" pitchFamily="50" charset="-128"/>
                <a:ea typeface="HG丸ｺﾞｼｯｸM-PRO" panose="020F0600000000000000" pitchFamily="50" charset="-128"/>
              </a:rPr>
              <a:t>・</a:t>
            </a:r>
            <a:r>
              <a:rPr lang="en-US" altLang="ja-JP" sz="1520" dirty="0">
                <a:solidFill>
                  <a:prstClr val="black"/>
                </a:solidFill>
                <a:latin typeface="HG丸ｺﾞｼｯｸM-PRO" panose="020F0600000000000000" pitchFamily="50" charset="-128"/>
                <a:ea typeface="HG丸ｺﾞｼｯｸM-PRO" panose="020F0600000000000000" pitchFamily="50" charset="-128"/>
              </a:rPr>
              <a:t>Center for Eng. And Tec. Support</a:t>
            </a:r>
            <a:r>
              <a:rPr lang="en-US" altLang="ja-JP" sz="1766" b="1" dirty="0">
                <a:solidFill>
                  <a:prstClr val="black"/>
                </a:solidFill>
                <a:latin typeface="ＭＳ Ｐ明朝" panose="02020600040205080304" pitchFamily="18" charset="-128"/>
                <a:ea typeface="ＭＳ Ｐ明朝" panose="02020600040205080304" pitchFamily="18" charset="-128"/>
              </a:rPr>
              <a:t> </a:t>
            </a:r>
          </a:p>
          <a:p>
            <a:pPr algn="l" defTabSz="897218">
              <a:defRPr/>
            </a:pPr>
            <a:r>
              <a:rPr lang="en-US" altLang="ja-JP" sz="1766" dirty="0">
                <a:solidFill>
                  <a:prstClr val="black"/>
                </a:solidFill>
                <a:latin typeface="ＭＳ Ｐ明朝" panose="02020600040205080304" pitchFamily="18" charset="-128"/>
                <a:ea typeface="ＭＳ Ｐ明朝" panose="02020600040205080304" pitchFamily="18" charset="-128"/>
              </a:rPr>
              <a:t> </a:t>
            </a:r>
            <a:r>
              <a:rPr lang="en-US" altLang="ja-JP" sz="1766" b="1" dirty="0">
                <a:solidFill>
                  <a:prstClr val="black"/>
                </a:solidFill>
                <a:latin typeface="ＭＳ Ｐ明朝" panose="02020600040205080304" pitchFamily="18" charset="-128"/>
                <a:ea typeface="ＭＳ Ｐ明朝" panose="02020600040205080304" pitchFamily="18" charset="-128"/>
              </a:rPr>
              <a:t>Prof. Genta Ueno </a:t>
            </a:r>
            <a:endParaRPr lang="en-US" altLang="ja-JP" sz="1520" b="1" dirty="0">
              <a:solidFill>
                <a:prstClr val="black"/>
              </a:solidFill>
              <a:latin typeface="HG丸ｺﾞｼｯｸM-PRO" panose="020F0600000000000000" pitchFamily="50" charset="-128"/>
              <a:ea typeface="HG丸ｺﾞｼｯｸM-PRO" panose="020F0600000000000000" pitchFamily="50" charset="-128"/>
            </a:endParaRPr>
          </a:p>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en-US" altLang="ja-JP" sz="392"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7" name="テキスト ボックス 36"/>
          <p:cNvSpPr txBox="1"/>
          <p:nvPr/>
        </p:nvSpPr>
        <p:spPr>
          <a:xfrm>
            <a:off x="397252" y="830171"/>
            <a:ext cx="7402847" cy="3311227"/>
          </a:xfrm>
          <a:prstGeom prst="rect">
            <a:avLst/>
          </a:prstGeom>
          <a:noFill/>
        </p:spPr>
        <p:txBody>
          <a:bodyPr wrap="squar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8"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Director-General</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Hiroe Tsubaki</a:t>
            </a:r>
          </a:p>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en-US" altLang="ja-JP" sz="1808"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8"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Vice Director-General</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Satoshi ITO</a:t>
            </a: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Research Planning, Personnel and Public Relations)</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Satoshi YAMASHITA </a:t>
            </a:r>
            <a:r>
              <a:rPr kumimoji="1" lang="en-US" altLang="ja-JP"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(Financial and Intellectual Property) </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Prof. Yoshihiko MIYSASATO </a:t>
            </a:r>
            <a:r>
              <a:rPr kumimoji="1" lang="en-US" altLang="ja-JP"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(Evaluation)</a:t>
            </a:r>
          </a:p>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en-US" altLang="ja-JP"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56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Directors of the Departments</a:t>
            </a:r>
          </a:p>
          <a:p>
            <a:pPr lvl="0" algn="l" defTabSz="897218">
              <a:defRPr/>
            </a:pP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a:t>
            </a:r>
            <a:r>
              <a:rPr lang="en-US" altLang="ja-JP" sz="1808" b="1" dirty="0">
                <a:solidFill>
                  <a:prstClr val="black"/>
                </a:solidFill>
                <a:latin typeface="ＭＳ Ｐ明朝" panose="02020600040205080304" pitchFamily="18" charset="-128"/>
                <a:ea typeface="ＭＳ Ｐ明朝" panose="02020600040205080304" pitchFamily="18" charset="-128"/>
              </a:rPr>
              <a:t>Tomoko</a:t>
            </a:r>
            <a:r>
              <a:rPr lang="ja-JP" altLang="en-US" sz="1808" b="1" dirty="0">
                <a:solidFill>
                  <a:prstClr val="black"/>
                </a:solidFill>
                <a:latin typeface="ＭＳ Ｐ明朝" panose="02020600040205080304" pitchFamily="18" charset="-128"/>
                <a:ea typeface="ＭＳ Ｐ明朝" panose="02020600040205080304" pitchFamily="18" charset="-128"/>
              </a:rPr>
              <a:t> </a:t>
            </a:r>
            <a:r>
              <a:rPr lang="en-US" altLang="ja-JP" sz="1808" b="1" dirty="0">
                <a:solidFill>
                  <a:prstClr val="black"/>
                </a:solidFill>
                <a:latin typeface="ＭＳ Ｐ明朝" panose="02020600040205080304" pitchFamily="18" charset="-128"/>
                <a:ea typeface="ＭＳ Ｐ明朝" panose="02020600040205080304" pitchFamily="18" charset="-128"/>
              </a:rPr>
              <a:t>Matsui </a:t>
            </a:r>
            <a:r>
              <a:rPr kumimoji="1" lang="en-US" altLang="ja-JP"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(Statistical Modeling)</a:t>
            </a:r>
          </a:p>
          <a:p>
            <a:pPr lvl="0" algn="l" defTabSz="897218">
              <a:defRPr/>
            </a:pP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Prof. </a:t>
            </a:r>
            <a:r>
              <a:rPr lang="en-US" altLang="ja-JP" sz="1808" b="1" dirty="0">
                <a:solidFill>
                  <a:prstClr val="black"/>
                </a:solidFill>
                <a:latin typeface="ＭＳ Ｐ明朝" panose="02020600040205080304" pitchFamily="18" charset="-128"/>
                <a:ea typeface="ＭＳ Ｐ明朝" panose="02020600040205080304" pitchFamily="18" charset="-128"/>
              </a:rPr>
              <a:t>Koji KANEFUJI </a:t>
            </a:r>
            <a:r>
              <a:rPr kumimoji="1" lang="en-US" altLang="ja-JP"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(Statistical</a:t>
            </a:r>
            <a:r>
              <a:rPr kumimoji="1" lang="ja-JP" altLang="en-US"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Data Science)</a:t>
            </a:r>
            <a:endParaRPr kumimoji="1" lang="en-US" altLang="ja-JP"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808"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Satoshi KURIKI</a:t>
            </a:r>
            <a:r>
              <a:rPr kumimoji="1" lang="en-US" altLang="ja-JP" sz="18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03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(Statistical Inference and Mathematics)</a:t>
            </a:r>
          </a:p>
        </p:txBody>
      </p:sp>
      <p:sp>
        <p:nvSpPr>
          <p:cNvPr id="2" name="正方形/長方形 1"/>
          <p:cNvSpPr/>
          <p:nvPr/>
        </p:nvSpPr>
        <p:spPr>
          <a:xfrm>
            <a:off x="1444902" y="640917"/>
            <a:ext cx="7921263" cy="69334"/>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7991" tIns="43995" rIns="87991" bIns="43995" rtlCol="0" anchor="ctr"/>
          <a:lstStyle/>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ja-JP" altLang="en-US" sz="1733" b="0" i="0" u="none" strike="noStrike" kern="1200" cap="none" spc="0" normalizeH="0" baseline="0" noProof="0">
              <a:ln>
                <a:noFill/>
              </a:ln>
              <a:solidFill>
                <a:prstClr val="white"/>
              </a:solidFill>
              <a:effectLst/>
              <a:uLnTx/>
              <a:uFillTx/>
              <a:latin typeface="ＭＳ Ｐ明朝" panose="02020600040205080304" pitchFamily="18" charset="-128"/>
              <a:ea typeface="ＭＳ Ｐ明朝" panose="02020600040205080304" pitchFamily="18" charset="-128"/>
              <a:cs typeface="+mn-cs"/>
            </a:endParaRPr>
          </a:p>
        </p:txBody>
      </p:sp>
      <p:sp>
        <p:nvSpPr>
          <p:cNvPr id="7" name="テキスト ボックス 6"/>
          <p:cNvSpPr txBox="1"/>
          <p:nvPr/>
        </p:nvSpPr>
        <p:spPr>
          <a:xfrm>
            <a:off x="948602" y="4059604"/>
            <a:ext cx="5518590" cy="3081485"/>
          </a:xfrm>
          <a:prstGeom prst="rect">
            <a:avLst/>
          </a:prstGeom>
          <a:noFill/>
        </p:spPr>
        <p:txBody>
          <a:bodyPr wrap="squar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1766"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Directors of the NOE Centers</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Satoshi YAMASHITA</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(Risk Analysis Research Center)</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Prof. Kenji FUKUMIZU </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(Research Center for Statistical Machine Learning)</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Prof. Ryo YOSHIDA</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DS Center for Creative Design and Manufacturing)</a:t>
            </a:r>
            <a:endParaRPr kumimoji="1" lang="ja-JP" altLang="en-US"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Prof. Yoichi ITO</a:t>
            </a: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1766"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(Research Center for Medical Health Data Science)</a:t>
            </a:r>
          </a:p>
          <a:p>
            <a:pPr marL="0" marR="0" lvl="0" indent="0" algn="l" defTabSz="897218" rtl="0" eaLnBrk="1" fontAlgn="base" latinLnBrk="0" hangingPunct="1">
              <a:lnSpc>
                <a:spcPct val="100000"/>
              </a:lnSpc>
              <a:spcBef>
                <a:spcPct val="0"/>
              </a:spcBef>
              <a:spcAft>
                <a:spcPct val="0"/>
              </a:spcAft>
              <a:buClrTx/>
              <a:buSzTx/>
              <a:buFontTx/>
              <a:buNone/>
              <a:tabLst/>
              <a:defRPr/>
            </a:pPr>
            <a:endParaRPr kumimoji="1" lang="en-US" altLang="ja-JP"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897218" rtl="0" eaLnBrk="1" fontAlgn="base" latinLnBrk="0" hangingPunct="1">
              <a:lnSpc>
                <a:spcPct val="100000"/>
              </a:lnSpc>
              <a:spcBef>
                <a:spcPct val="0"/>
              </a:spcBef>
              <a:spcAft>
                <a:spcPct val="0"/>
              </a:spcAft>
              <a:buClrTx/>
              <a:buSzTx/>
              <a:buFontTx/>
              <a:buNone/>
              <a:tabLst/>
              <a:defRPr/>
            </a:pPr>
            <a:r>
              <a:rPr kumimoji="1" lang="ja-JP" altLang="en-US" sz="1766"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p>
        </p:txBody>
      </p:sp>
      <p:sp>
        <p:nvSpPr>
          <p:cNvPr id="10" name="テキスト ボックス 9"/>
          <p:cNvSpPr txBox="1"/>
          <p:nvPr/>
        </p:nvSpPr>
        <p:spPr>
          <a:xfrm>
            <a:off x="3483392" y="1747457"/>
            <a:ext cx="686406" cy="231474"/>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 Tsubaki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テキスト ボックス 21"/>
          <p:cNvSpPr txBox="1"/>
          <p:nvPr/>
        </p:nvSpPr>
        <p:spPr>
          <a:xfrm>
            <a:off x="5561752" y="3801708"/>
            <a:ext cx="591169" cy="236993"/>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 Kuriki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7662" name="Picture 14" descr="顔写真"/>
          <p:cNvPicPr>
            <a:picLocks noChangeAspect="1" noChangeArrowheads="1"/>
          </p:cNvPicPr>
          <p:nvPr/>
        </p:nvPicPr>
        <p:blipFill rotWithShape="1">
          <a:blip r:embed="rId5">
            <a:extLst>
              <a:ext uri="{28A0092B-C50C-407E-A947-70E740481C1C}">
                <a14:useLocalDpi xmlns:a14="http://schemas.microsoft.com/office/drawing/2010/main" val="0"/>
              </a:ext>
            </a:extLst>
          </a:blip>
          <a:srcRect l="31495" t="25084" r="19366" b="31893"/>
          <a:stretch/>
        </p:blipFill>
        <p:spPr bwMode="auto">
          <a:xfrm>
            <a:off x="8450493" y="2309487"/>
            <a:ext cx="645237" cy="694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5" name="テキスト ボックス 24"/>
          <p:cNvSpPr txBox="1"/>
          <p:nvPr/>
        </p:nvSpPr>
        <p:spPr>
          <a:xfrm>
            <a:off x="8374504" y="2986473"/>
            <a:ext cx="774985" cy="236993"/>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Y. Kawasaki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1" name="Picture 2" descr="Self_portrai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70" t="8199" r="17214" b="14502"/>
          <a:stretch/>
        </p:blipFill>
        <p:spPr bwMode="auto">
          <a:xfrm>
            <a:off x="394282" y="4619031"/>
            <a:ext cx="711413" cy="769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3" name="テキスト ボックス 32"/>
          <p:cNvSpPr txBox="1"/>
          <p:nvPr/>
        </p:nvSpPr>
        <p:spPr>
          <a:xfrm>
            <a:off x="294974" y="5370015"/>
            <a:ext cx="789756" cy="236993"/>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 </a:t>
            </a:r>
            <a:r>
              <a:rPr kumimoji="1" lang="en-US" altLang="ja-JP" sz="904"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Fukumizu</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34" name="グループ化 33"/>
          <p:cNvGrpSpPr/>
          <p:nvPr/>
        </p:nvGrpSpPr>
        <p:grpSpPr>
          <a:xfrm>
            <a:off x="8018907" y="4081697"/>
            <a:ext cx="636122" cy="835964"/>
            <a:chOff x="9859419" y="5480180"/>
            <a:chExt cx="633179" cy="832096"/>
          </a:xfrm>
        </p:grpSpPr>
        <p:sp>
          <p:nvSpPr>
            <p:cNvPr id="27" name="テキスト ボックス 26"/>
            <p:cNvSpPr txBox="1"/>
            <p:nvPr/>
          </p:nvSpPr>
          <p:spPr>
            <a:xfrm>
              <a:off x="9892186" y="6076380"/>
              <a:ext cx="583534" cy="235896"/>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G. Ueno</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rotWithShape="1">
            <a:blip r:embed="rId7"/>
            <a:srcRect b="19411"/>
            <a:stretch/>
          </p:blipFill>
          <p:spPr>
            <a:xfrm>
              <a:off x="9859419" y="5480180"/>
              <a:ext cx="633179" cy="630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2" name="グループ化 11"/>
          <p:cNvGrpSpPr/>
          <p:nvPr/>
        </p:nvGrpSpPr>
        <p:grpSpPr>
          <a:xfrm>
            <a:off x="4722506" y="988495"/>
            <a:ext cx="654215" cy="1045019"/>
            <a:chOff x="7338308" y="1024584"/>
            <a:chExt cx="651187" cy="1040183"/>
          </a:xfrm>
        </p:grpSpPr>
        <p:pic>
          <p:nvPicPr>
            <p:cNvPr id="6" name="図 5"/>
            <p:cNvPicPr>
              <a:picLocks noChangeAspect="1"/>
            </p:cNvPicPr>
            <p:nvPr/>
          </p:nvPicPr>
          <p:blipFill rotWithShape="1">
            <a:blip r:embed="rId8" cstate="print">
              <a:extLst>
                <a:ext uri="{28A0092B-C50C-407E-A947-70E740481C1C}">
                  <a14:useLocalDpi xmlns:a14="http://schemas.microsoft.com/office/drawing/2010/main" val="0"/>
                </a:ext>
              </a:extLst>
            </a:blip>
            <a:srcRect l="25145" r="25145" b="32053"/>
            <a:stretch/>
          </p:blipFill>
          <p:spPr>
            <a:xfrm>
              <a:off x="7338308" y="1024584"/>
              <a:ext cx="651187" cy="821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テキスト ボックス 17"/>
            <p:cNvSpPr txBox="1"/>
            <p:nvPr/>
          </p:nvSpPr>
          <p:spPr>
            <a:xfrm>
              <a:off x="7409136" y="1828871"/>
              <a:ext cx="436506" cy="235896"/>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 Ito</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nvGrpSpPr>
          <p:cNvPr id="14" name="グループ化 13"/>
          <p:cNvGrpSpPr/>
          <p:nvPr/>
        </p:nvGrpSpPr>
        <p:grpSpPr>
          <a:xfrm>
            <a:off x="4832519" y="2935231"/>
            <a:ext cx="720826" cy="942574"/>
            <a:chOff x="6043550" y="4180073"/>
            <a:chExt cx="717490" cy="938212"/>
          </a:xfrm>
        </p:grpSpPr>
        <p:sp>
          <p:nvSpPr>
            <p:cNvPr id="19" name="テキスト ボックス 18"/>
            <p:cNvSpPr txBox="1"/>
            <p:nvPr/>
          </p:nvSpPr>
          <p:spPr>
            <a:xfrm>
              <a:off x="6043550" y="4882389"/>
              <a:ext cx="717490" cy="235896"/>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 </a:t>
              </a:r>
              <a:r>
                <a:rPr kumimoji="1" lang="en-US" altLang="ja-JP" sz="904"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Kanefuji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8826" y="4180073"/>
              <a:ext cx="658484" cy="757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3" name="グループ化 22"/>
          <p:cNvGrpSpPr/>
          <p:nvPr/>
        </p:nvGrpSpPr>
        <p:grpSpPr>
          <a:xfrm>
            <a:off x="5486707" y="1050816"/>
            <a:ext cx="820941" cy="999038"/>
            <a:chOff x="7084034" y="1823627"/>
            <a:chExt cx="817142" cy="994415"/>
          </a:xfrm>
        </p:grpSpPr>
        <p:sp>
          <p:nvSpPr>
            <p:cNvPr id="21" name="テキスト ボックス 20"/>
            <p:cNvSpPr txBox="1"/>
            <p:nvPr/>
          </p:nvSpPr>
          <p:spPr>
            <a:xfrm>
              <a:off x="7084034" y="2582146"/>
              <a:ext cx="817142" cy="235896"/>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 Yamashita</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6625" y="1823627"/>
              <a:ext cx="639716" cy="75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2798" y="3188781"/>
            <a:ext cx="582338" cy="669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Rectangle 2"/>
          <p:cNvSpPr txBox="1">
            <a:spLocks noChangeArrowheads="1"/>
          </p:cNvSpPr>
          <p:nvPr/>
        </p:nvSpPr>
        <p:spPr>
          <a:xfrm>
            <a:off x="469292" y="-20461"/>
            <a:ext cx="8790981" cy="808604"/>
          </a:xfrm>
          <a:prstGeom prst="rect">
            <a:avLst/>
          </a:prstGeom>
        </p:spPr>
        <p:txBody>
          <a:bodyPr vert="horz" lIns="89725" tIns="44863" rIns="89725" bIns="44863" rtlCol="0" anchor="ctr">
            <a:noAutofit/>
          </a:bodyPr>
          <a:lstStyle>
            <a:defPPr>
              <a:defRPr lang="ja-JP"/>
            </a:defPPr>
            <a:lvl1pPr algn="ctr" defTabSz="936163" eaLnBrk="1" latinLnBrk="0" hangingPunct="1">
              <a:buNone/>
              <a:defRPr sz="3600" b="1">
                <a:latin typeface="Arial" panose="020B0604020202020204" pitchFamily="34" charset="0"/>
                <a:ea typeface="+mj-ea"/>
                <a:cs typeface="Arial" panose="020B0604020202020204" pitchFamily="34" charset="0"/>
              </a:defRPr>
            </a:lvl1pPr>
          </a:lstStyle>
          <a:p>
            <a:pPr marL="0" marR="0" lvl="0" indent="0" algn="ctr" defTabSz="918573" rtl="0" eaLnBrk="1" fontAlgn="base" latinLnBrk="0" hangingPunct="1">
              <a:lnSpc>
                <a:spcPct val="100000"/>
              </a:lnSpc>
              <a:spcBef>
                <a:spcPct val="0"/>
              </a:spcBef>
              <a:spcAft>
                <a:spcPct val="0"/>
              </a:spcAft>
              <a:buClrTx/>
              <a:buSzTx/>
              <a:buFontTx/>
              <a:buNone/>
              <a:tabLst/>
              <a:defRPr/>
            </a:pPr>
            <a:r>
              <a:rPr kumimoji="1" lang="en-US" altLang="ja-JP" sz="3532" b="1"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50" charset="-128"/>
                <a:cs typeface="Times" panose="02020603050405020304" pitchFamily="18" charset="0"/>
              </a:rPr>
              <a:t>Introduction of Directors in 2019-2020</a:t>
            </a:r>
            <a:endParaRPr kumimoji="1" lang="ja-JP" altLang="en-US" sz="3532" b="1"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50" charset="-128"/>
              <a:cs typeface="Times" panose="02020603050405020304" pitchFamily="18" charset="0"/>
            </a:endParaRPr>
          </a:p>
        </p:txBody>
      </p:sp>
      <p:sp>
        <p:nvSpPr>
          <p:cNvPr id="5" name="AutoShape 2" descr="「吉田亮」の画像検索結果"/>
          <p:cNvSpPr>
            <a:spLocks noChangeAspect="1" noChangeArrowheads="1"/>
          </p:cNvSpPr>
          <p:nvPr/>
        </p:nvSpPr>
        <p:spPr bwMode="auto">
          <a:xfrm>
            <a:off x="242088" y="-75940"/>
            <a:ext cx="299086" cy="2990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725" tIns="44863" rIns="89725" bIns="44863" numCol="1" anchor="t" anchorCtr="0" compatLnSpc="1">
            <a:prstTxWarp prst="textNoShape">
              <a:avLst/>
            </a:prstTxWarp>
          </a:bodyPr>
          <a:lstStyle/>
          <a:p>
            <a:pPr marL="0" marR="0" lvl="0" indent="0" algn="r" defTabSz="897218" rtl="0" eaLnBrk="1" fontAlgn="base" latinLnBrk="0" hangingPunct="1">
              <a:lnSpc>
                <a:spcPct val="100000"/>
              </a:lnSpc>
              <a:spcBef>
                <a:spcPct val="0"/>
              </a:spcBef>
              <a:spcAft>
                <a:spcPct val="0"/>
              </a:spcAft>
              <a:buClrTx/>
              <a:buSzTx/>
              <a:buFontTx/>
              <a:buNone/>
              <a:tabLst/>
              <a:defRPr/>
            </a:pPr>
            <a:endParaRPr kumimoji="1" lang="ja-JP" altLang="en-US" sz="3238"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pic>
        <p:nvPicPr>
          <p:cNvPr id="17" name="図 16"/>
          <p:cNvPicPr>
            <a:picLocks noChangeAspect="1"/>
          </p:cNvPicPr>
          <p:nvPr/>
        </p:nvPicPr>
        <p:blipFill rotWithShape="1">
          <a:blip r:embed="rId12" cstate="print">
            <a:extLst>
              <a:ext uri="{28A0092B-C50C-407E-A947-70E740481C1C}">
                <a14:useLocalDpi xmlns:a14="http://schemas.microsoft.com/office/drawing/2010/main" val="0"/>
              </a:ext>
            </a:extLst>
          </a:blip>
          <a:srcRect r="16586" b="22604"/>
          <a:stretch/>
        </p:blipFill>
        <p:spPr>
          <a:xfrm>
            <a:off x="392235" y="5642713"/>
            <a:ext cx="690369" cy="7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テキスト ボックス 42"/>
          <p:cNvSpPr txBox="1"/>
          <p:nvPr/>
        </p:nvSpPr>
        <p:spPr>
          <a:xfrm>
            <a:off x="411733" y="6466310"/>
            <a:ext cx="704413" cy="236993"/>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 Yoshida</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44" name="グループ化 43"/>
          <p:cNvGrpSpPr/>
          <p:nvPr/>
        </p:nvGrpSpPr>
        <p:grpSpPr>
          <a:xfrm>
            <a:off x="4083413" y="2762948"/>
            <a:ext cx="674871" cy="887297"/>
            <a:chOff x="5197298" y="3977280"/>
            <a:chExt cx="687764" cy="904248"/>
          </a:xfrm>
        </p:grpSpPr>
        <p:pic>
          <p:nvPicPr>
            <p:cNvPr id="46" name="図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2853" y="3977280"/>
              <a:ext cx="651482" cy="700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 name="テキスト ボックス 46"/>
            <p:cNvSpPr txBox="1"/>
            <p:nvPr/>
          </p:nvSpPr>
          <p:spPr>
            <a:xfrm>
              <a:off x="5197298" y="4643219"/>
              <a:ext cx="687764" cy="238309"/>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884" b="1" i="0" u="none" strike="noStrike" kern="1200" cap="none" spc="0" normalizeH="0" baseline="0" noProof="0" dirty="0">
                  <a:ln>
                    <a:noFill/>
                  </a:ln>
                  <a:solidFill>
                    <a:prstClr val="black"/>
                  </a:solidFill>
                  <a:effectLst/>
                  <a:uLnTx/>
                  <a:uFillTx/>
                  <a:latin typeface="Times New Roman" pitchFamily="18" charset="0"/>
                  <a:ea typeface="ＭＳ Ｐゴシック" charset="-128"/>
                  <a:cs typeface="+mn-cs"/>
                </a:rPr>
                <a:t>T. Matsui</a:t>
              </a:r>
              <a:endParaRPr kumimoji="1" lang="ja-JP" altLang="en-US" sz="884" b="1" i="0" u="none" strike="noStrike" kern="1200" cap="none" spc="0" normalizeH="0" baseline="0" noProof="0" dirty="0">
                <a:ln>
                  <a:noFill/>
                </a:ln>
                <a:solidFill>
                  <a:prstClr val="black"/>
                </a:solidFill>
                <a:effectLst/>
                <a:uLnTx/>
                <a:uFillTx/>
                <a:latin typeface="Times New Roman" pitchFamily="18" charset="0"/>
                <a:ea typeface="ＭＳ Ｐゴシック" charset="-128"/>
                <a:cs typeface="+mn-cs"/>
              </a:endParaRPr>
            </a:p>
          </p:txBody>
        </p:sp>
      </p:grpSp>
      <p:grpSp>
        <p:nvGrpSpPr>
          <p:cNvPr id="8" name="グループ化 7"/>
          <p:cNvGrpSpPr/>
          <p:nvPr/>
        </p:nvGrpSpPr>
        <p:grpSpPr>
          <a:xfrm>
            <a:off x="8634653" y="4872713"/>
            <a:ext cx="625620" cy="793302"/>
            <a:chOff x="10209853" y="3735691"/>
            <a:chExt cx="637572" cy="808457"/>
          </a:xfrm>
        </p:grpSpPr>
        <p:pic>
          <p:nvPicPr>
            <p:cNvPr id="3" name="図 2"/>
            <p:cNvPicPr>
              <a:picLocks noChangeAspect="1"/>
            </p:cNvPicPr>
            <p:nvPr/>
          </p:nvPicPr>
          <p:blipFill rotWithShape="1">
            <a:blip r:embed="rId14" cstate="print">
              <a:extLst>
                <a:ext uri="{28A0092B-C50C-407E-A947-70E740481C1C}">
                  <a14:useLocalDpi xmlns:a14="http://schemas.microsoft.com/office/drawing/2010/main" val="0"/>
                </a:ext>
              </a:extLst>
            </a:blip>
            <a:srcRect r="41442" b="23273"/>
            <a:stretch/>
          </p:blipFill>
          <p:spPr>
            <a:xfrm>
              <a:off x="10209853" y="3735691"/>
              <a:ext cx="637572" cy="62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テキスト ボックス 48"/>
            <p:cNvSpPr txBox="1"/>
            <p:nvPr/>
          </p:nvSpPr>
          <p:spPr>
            <a:xfrm>
              <a:off x="10294230" y="4302628"/>
              <a:ext cx="472002" cy="241520"/>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Y. </a:t>
              </a:r>
              <a:r>
                <a:rPr kumimoji="1" lang="en-US" altLang="ja-JP" sz="904"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Iba</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pic>
        <p:nvPicPr>
          <p:cNvPr id="48" name="図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3566" y="4260974"/>
            <a:ext cx="613658" cy="78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 name="テキスト ボックス 49"/>
          <p:cNvSpPr txBox="1"/>
          <p:nvPr/>
        </p:nvSpPr>
        <p:spPr>
          <a:xfrm>
            <a:off x="5020031" y="5016973"/>
            <a:ext cx="543693" cy="236993"/>
          </a:xfrm>
          <a:prstGeom prst="rect">
            <a:avLst/>
          </a:prstGeom>
          <a:noFill/>
        </p:spPr>
        <p:txBody>
          <a:bodyPr wrap="squar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Y. Ito</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51" name="図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7155" y="815659"/>
            <a:ext cx="827891" cy="978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図 51"/>
          <p:cNvPicPr>
            <a:picLocks noChangeAspect="1"/>
          </p:cNvPicPr>
          <p:nvPr/>
        </p:nvPicPr>
        <p:blipFill rotWithShape="1">
          <a:blip r:embed="rId17"/>
          <a:srcRect l="23539" t="10049" r="23542" b="34634"/>
          <a:stretch/>
        </p:blipFill>
        <p:spPr>
          <a:xfrm>
            <a:off x="6342171" y="1016080"/>
            <a:ext cx="636789" cy="818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図 5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69856" y="5789038"/>
            <a:ext cx="619771" cy="71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4" name="テキスト ボックス 53"/>
          <p:cNvSpPr txBox="1"/>
          <p:nvPr/>
        </p:nvSpPr>
        <p:spPr>
          <a:xfrm>
            <a:off x="6254465" y="1803360"/>
            <a:ext cx="750526" cy="231474"/>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lang="en-US" altLang="ja-JP" sz="904" b="1" dirty="0">
                <a:solidFill>
                  <a:prstClr val="black"/>
                </a:solidFill>
                <a:latin typeface="Calibri"/>
                <a:ea typeface="ＭＳ Ｐゴシック" panose="020B0600070205080204" pitchFamily="50" charset="-128"/>
              </a:rPr>
              <a:t>Y</a:t>
            </a: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904"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Miyasato</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5" name="テキスト ボックス 54"/>
          <p:cNvSpPr txBox="1"/>
          <p:nvPr/>
        </p:nvSpPr>
        <p:spPr>
          <a:xfrm>
            <a:off x="8627763" y="6535092"/>
            <a:ext cx="678391" cy="231474"/>
          </a:xfrm>
          <a:prstGeom prst="rect">
            <a:avLst/>
          </a:prstGeom>
          <a:noFill/>
        </p:spPr>
        <p:txBody>
          <a:bodyPr wrap="none" rtlCol="0">
            <a:spAutoFit/>
          </a:bodyPr>
          <a:lstStyle/>
          <a:p>
            <a:pPr marL="0" marR="0" lvl="0" indent="0" algn="l" defTabSz="897218" rtl="0" eaLnBrk="1" fontAlgn="base" latinLnBrk="0" hangingPunct="1">
              <a:lnSpc>
                <a:spcPct val="100000"/>
              </a:lnSpc>
              <a:spcBef>
                <a:spcPct val="0"/>
              </a:spcBef>
              <a:spcAft>
                <a:spcPct val="0"/>
              </a:spcAft>
              <a:buClrTx/>
              <a:buSzTx/>
              <a:buFontTx/>
              <a:buNone/>
              <a:tabLst/>
              <a:defRPr/>
            </a:pPr>
            <a:r>
              <a:rPr lang="en-US" altLang="ja-JP" sz="904" b="1" dirty="0">
                <a:solidFill>
                  <a:prstClr val="black"/>
                </a:solidFill>
                <a:latin typeface="Calibri"/>
                <a:ea typeface="ＭＳ Ｐゴシック" panose="020B0600070205080204" pitchFamily="50" charset="-128"/>
              </a:rPr>
              <a:t>K</a:t>
            </a:r>
            <a:r>
              <a:rPr kumimoji="1" lang="en-US" altLang="ja-JP"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Minami</a:t>
            </a:r>
            <a:endParaRPr kumimoji="1" lang="ja-JP" altLang="en-US" sz="904"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スライド番号プレースホルダー 14"/>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5</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787106327"/>
      </p:ext>
    </p:extLst>
  </p:cSld>
  <p:clrMapOvr>
    <a:overrideClrMapping bg1="lt1" tx1="dk1" bg2="lt2" tx2="dk2" accent1="accent1" accent2="accent2" accent3="accent3" accent4="accent4" accent5="accent5" accent6="accent6" hlink="hlink" folHlink="folHlink"/>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p:cNvGraphicFramePr>
          <p:nvPr>
            <p:extLst>
              <p:ext uri="{D42A27DB-BD31-4B8C-83A1-F6EECF244321}">
                <p14:modId xmlns:p14="http://schemas.microsoft.com/office/powerpoint/2010/main" val="2625369032"/>
              </p:ext>
            </p:extLst>
          </p:nvPr>
        </p:nvGraphicFramePr>
        <p:xfrm>
          <a:off x="141259" y="3534905"/>
          <a:ext cx="4633912" cy="4133850"/>
        </p:xfrm>
        <a:graphic>
          <a:graphicData uri="http://schemas.openxmlformats.org/presentationml/2006/ole">
            <mc:AlternateContent xmlns:mc="http://schemas.openxmlformats.org/markup-compatibility/2006">
              <mc:Choice xmlns:v="urn:schemas-microsoft-com:vml" Requires="v">
                <p:oleObj spid="_x0000_s15391" name="ワークシート" r:id="rId4" imgW="11791987" imgH="11791923" progId="Excel.Sheet.8">
                  <p:embed/>
                </p:oleObj>
              </mc:Choice>
              <mc:Fallback>
                <p:oleObj name="ワークシート" r:id="rId4" imgW="11791987" imgH="11791923" progId="Excel.Sheet.8">
                  <p:embed/>
                  <p:pic>
                    <p:nvPicPr>
                      <p:cNvPr id="4" name="オブジェクト 3"/>
                      <p:cNvPicPr>
                        <a:picLocks noChangeAspect="1" noChangeArrowheads="1"/>
                      </p:cNvPicPr>
                      <p:nvPr/>
                    </p:nvPicPr>
                    <p:blipFill>
                      <a:blip r:embed="rId5"/>
                      <a:srcRect/>
                      <a:stretch>
                        <a:fillRect/>
                      </a:stretch>
                    </p:blipFill>
                    <p:spPr bwMode="auto">
                      <a:xfrm>
                        <a:off x="141259" y="3534905"/>
                        <a:ext cx="4633912" cy="4133850"/>
                      </a:xfrm>
                      <a:prstGeom prst="rect">
                        <a:avLst/>
                      </a:prstGeom>
                      <a:noFill/>
                      <a:extLst/>
                    </p:spPr>
                  </p:pic>
                </p:oleObj>
              </mc:Fallback>
            </mc:AlternateContent>
          </a:graphicData>
        </a:graphic>
      </p:graphicFrame>
      <p:graphicFrame>
        <p:nvGraphicFramePr>
          <p:cNvPr id="953577" name="Group 233"/>
          <p:cNvGraphicFramePr>
            <a:graphicFrameLocks noGrp="1"/>
          </p:cNvGraphicFramePr>
          <p:nvPr>
            <p:ph sz="quarter" idx="4294967295"/>
            <p:extLst>
              <p:ext uri="{D42A27DB-BD31-4B8C-83A1-F6EECF244321}">
                <p14:modId xmlns:p14="http://schemas.microsoft.com/office/powerpoint/2010/main" val="10700903"/>
              </p:ext>
            </p:extLst>
          </p:nvPr>
        </p:nvGraphicFramePr>
        <p:xfrm>
          <a:off x="5373246" y="1344510"/>
          <a:ext cx="4142920" cy="2575480"/>
        </p:xfrm>
        <a:graphic>
          <a:graphicData uri="http://schemas.openxmlformats.org/drawingml/2006/table">
            <a:tbl>
              <a:tblPr/>
              <a:tblGrid>
                <a:gridCol w="211132">
                  <a:extLst>
                    <a:ext uri="{9D8B030D-6E8A-4147-A177-3AD203B41FA5}">
                      <a16:colId xmlns:a16="http://schemas.microsoft.com/office/drawing/2014/main" val="20000"/>
                    </a:ext>
                  </a:extLst>
                </a:gridCol>
                <a:gridCol w="475404">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432048">
                  <a:extLst>
                    <a:ext uri="{9D8B030D-6E8A-4147-A177-3AD203B41FA5}">
                      <a16:colId xmlns:a16="http://schemas.microsoft.com/office/drawing/2014/main" val="20006"/>
                    </a:ext>
                  </a:extLst>
                </a:gridCol>
                <a:gridCol w="432048">
                  <a:extLst>
                    <a:ext uri="{9D8B030D-6E8A-4147-A177-3AD203B41FA5}">
                      <a16:colId xmlns:a16="http://schemas.microsoft.com/office/drawing/2014/main" val="20007"/>
                    </a:ext>
                  </a:extLst>
                </a:gridCol>
                <a:gridCol w="432048">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432048">
                  <a:extLst>
                    <a:ext uri="{9D8B030D-6E8A-4147-A177-3AD203B41FA5}">
                      <a16:colId xmlns:a16="http://schemas.microsoft.com/office/drawing/2014/main" val="3081723010"/>
                    </a:ext>
                  </a:extLst>
                </a:gridCol>
                <a:gridCol w="432048">
                  <a:extLst>
                    <a:ext uri="{9D8B030D-6E8A-4147-A177-3AD203B41FA5}">
                      <a16:colId xmlns:a16="http://schemas.microsoft.com/office/drawing/2014/main" val="3764808763"/>
                    </a:ext>
                  </a:extLst>
                </a:gridCol>
              </a:tblGrid>
              <a:tr h="496380">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1" lang="ja-JP" altLang="ja-JP" sz="12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2014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2015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2016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2017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2018</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3317">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1" lang="ja-JP" altLang="en-US" sz="800" b="0" i="0" u="none" strike="noStrike" kern="1200" cap="none" normalizeH="0" baseline="0" dirty="0">
                        <a:ln>
                          <a:noFill/>
                        </a:ln>
                        <a:solidFill>
                          <a:schemeClr val="tx1"/>
                        </a:solidFill>
                        <a:effectLst/>
                        <a:latin typeface="HG正楷書体-PRO" pitchFamily="66" charset="-128"/>
                        <a:ea typeface="HG正楷書体-PRO" pitchFamily="66" charset="-128"/>
                        <a:cs typeface="+mn-cs"/>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769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765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691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604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663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702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729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705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kern="1200" cap="none" normalizeH="0" baseline="0" dirty="0">
                          <a:ln>
                            <a:noFill/>
                          </a:ln>
                          <a:solidFill>
                            <a:schemeClr val="tx1"/>
                          </a:solidFill>
                          <a:effectLst/>
                          <a:latin typeface="HG正楷書体-PRO" pitchFamily="66" charset="-128"/>
                          <a:ea typeface="HG正楷書体-PRO" pitchFamily="66" charset="-128"/>
                          <a:cs typeface="+mn-cs"/>
                        </a:rPr>
                        <a:t>666</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CDF3"/>
                    </a:solidFill>
                  </a:tcPr>
                </a:tc>
                <a:extLst>
                  <a:ext uri="{0D108BD9-81ED-4DB2-BD59-A6C34878D82A}">
                    <a16:rowId xmlns:a16="http://schemas.microsoft.com/office/drawing/2014/main" val="10001"/>
                  </a:ext>
                </a:extLst>
              </a:tr>
              <a:tr h="687219">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1" lang="ja-JP" altLang="en-US" sz="8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853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881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938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1005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958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861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864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926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tc>
                  <a:txBody>
                    <a:bodyPr/>
                    <a:lstStyle/>
                    <a:p>
                      <a:pPr marL="0" marR="0" lvl="0" indent="0" algn="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953</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F6FD"/>
                    </a:solidFill>
                  </a:tcPr>
                </a:tc>
                <a:extLst>
                  <a:ext uri="{0D108BD9-81ED-4DB2-BD59-A6C34878D82A}">
                    <a16:rowId xmlns:a16="http://schemas.microsoft.com/office/drawing/2014/main" val="10002"/>
                  </a:ext>
                </a:extLst>
              </a:tr>
              <a:tr h="668564">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1" lang="ja-JP" altLang="en-US" sz="8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1622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1647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1629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1609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1621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1563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1594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1631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1619</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A7F3"/>
                    </a:solidFill>
                  </a:tcPr>
                </a:tc>
                <a:extLst>
                  <a:ext uri="{0D108BD9-81ED-4DB2-BD59-A6C34878D82A}">
                    <a16:rowId xmlns:a16="http://schemas.microsoft.com/office/drawing/2014/main" val="10003"/>
                  </a:ext>
                </a:extLst>
              </a:tr>
            </a:tbl>
          </a:graphicData>
        </a:graphic>
      </p:graphicFrame>
      <p:graphicFrame>
        <p:nvGraphicFramePr>
          <p:cNvPr id="953559" name="Group 215"/>
          <p:cNvGraphicFramePr>
            <a:graphicFrameLocks noGrp="1"/>
          </p:cNvGraphicFramePr>
          <p:nvPr>
            <p:ph sz="quarter" idx="4294967295"/>
            <p:extLst>
              <p:ext uri="{D42A27DB-BD31-4B8C-83A1-F6EECF244321}">
                <p14:modId xmlns:p14="http://schemas.microsoft.com/office/powerpoint/2010/main" val="1605778558"/>
              </p:ext>
            </p:extLst>
          </p:nvPr>
        </p:nvGraphicFramePr>
        <p:xfrm>
          <a:off x="141259" y="972219"/>
          <a:ext cx="5231987" cy="3349511"/>
        </p:xfrm>
        <a:graphic>
          <a:graphicData uri="http://schemas.openxmlformats.org/drawingml/2006/table">
            <a:tbl>
              <a:tblPr lastCol="1"/>
              <a:tblGrid>
                <a:gridCol w="721412">
                  <a:extLst>
                    <a:ext uri="{9D8B030D-6E8A-4147-A177-3AD203B41FA5}">
                      <a16:colId xmlns:a16="http://schemas.microsoft.com/office/drawing/2014/main" val="20000"/>
                    </a:ext>
                  </a:extLst>
                </a:gridCol>
                <a:gridCol w="481013">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432048">
                  <a:extLst>
                    <a:ext uri="{9D8B030D-6E8A-4147-A177-3AD203B41FA5}">
                      <a16:colId xmlns:a16="http://schemas.microsoft.com/office/drawing/2014/main" val="20006"/>
                    </a:ext>
                  </a:extLst>
                </a:gridCol>
                <a:gridCol w="432048">
                  <a:extLst>
                    <a:ext uri="{9D8B030D-6E8A-4147-A177-3AD203B41FA5}">
                      <a16:colId xmlns:a16="http://schemas.microsoft.com/office/drawing/2014/main" val="20007"/>
                    </a:ext>
                  </a:extLst>
                </a:gridCol>
                <a:gridCol w="429162">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504056">
                  <a:extLst>
                    <a:ext uri="{9D8B030D-6E8A-4147-A177-3AD203B41FA5}">
                      <a16:colId xmlns:a16="http://schemas.microsoft.com/office/drawing/2014/main" val="20010"/>
                    </a:ext>
                  </a:extLst>
                </a:gridCol>
                <a:gridCol w="432048">
                  <a:extLst>
                    <a:ext uri="{9D8B030D-6E8A-4147-A177-3AD203B41FA5}">
                      <a16:colId xmlns:a16="http://schemas.microsoft.com/office/drawing/2014/main" val="3876771647"/>
                    </a:ext>
                  </a:extLst>
                </a:gridCol>
                <a:gridCol w="504056">
                  <a:extLst>
                    <a:ext uri="{9D8B030D-6E8A-4147-A177-3AD203B41FA5}">
                      <a16:colId xmlns:a16="http://schemas.microsoft.com/office/drawing/2014/main" val="2039404222"/>
                    </a:ext>
                  </a:extLst>
                </a:gridCol>
              </a:tblGrid>
              <a:tr h="27520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2019</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993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Prof.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extLst>
                  <a:ext uri="{0D108BD9-81ED-4DB2-BD59-A6C34878D82A}">
                    <a16:rowId xmlns:a16="http://schemas.microsoft.com/office/drawing/2014/main" val="10001"/>
                  </a:ext>
                </a:extLst>
              </a:tr>
              <a:tr h="33557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Assoc. Prof.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20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18</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extLst>
                  <a:ext uri="{0D108BD9-81ED-4DB2-BD59-A6C34878D82A}">
                    <a16:rowId xmlns:a16="http://schemas.microsoft.com/office/drawing/2014/main" val="10002"/>
                  </a:ext>
                </a:extLst>
              </a:tr>
              <a:tr h="275567">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Assist.</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Prof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8</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3D9FD"/>
                    </a:solidFill>
                  </a:tcPr>
                </a:tc>
                <a:extLst>
                  <a:ext uri="{0D108BD9-81ED-4DB2-BD59-A6C34878D82A}">
                    <a16:rowId xmlns:a16="http://schemas.microsoft.com/office/drawing/2014/main" val="10003"/>
                  </a:ext>
                </a:extLst>
              </a:tr>
              <a:tr h="40358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Tech.</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Staff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AB"/>
                    </a:solidFill>
                  </a:tcPr>
                </a:tc>
                <a:extLst>
                  <a:ext uri="{0D108BD9-81ED-4DB2-BD59-A6C34878D82A}">
                    <a16:rowId xmlns:a16="http://schemas.microsoft.com/office/drawing/2014/main" val="10004"/>
                  </a:ext>
                </a:extLst>
              </a:tr>
              <a:tr h="40358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Admin.</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Staff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16</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ED0"/>
                    </a:solidFill>
                  </a:tcPr>
                </a:tc>
                <a:extLst>
                  <a:ext uri="{0D108BD9-81ED-4DB2-BD59-A6C34878D82A}">
                    <a16:rowId xmlns:a16="http://schemas.microsoft.com/office/drawing/2014/main" val="10005"/>
                  </a:ext>
                </a:extLst>
              </a:tr>
              <a:tr h="40358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600" b="0" i="0" u="none" strike="noStrike" cap="none" normalizeH="0" baseline="0" dirty="0">
                          <a:ln>
                            <a:noFill/>
                          </a:ln>
                          <a:solidFill>
                            <a:schemeClr val="tx1"/>
                          </a:solidFill>
                          <a:effectLst/>
                          <a:latin typeface="HG正楷書体-PRO" pitchFamily="66" charset="-128"/>
                          <a:ea typeface="HG正楷書体-PRO" pitchFamily="66" charset="-128"/>
                        </a:rPr>
                        <a:t>Visiting Researcher in Japan</a:t>
                      </a:r>
                      <a:endParaRPr kumimoji="1" lang="ja-JP" altLang="en-US" sz="6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48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54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69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88</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95</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CF83"/>
                    </a:solidFill>
                  </a:tcPr>
                </a:tc>
                <a:extLst>
                  <a:ext uri="{0D108BD9-81ED-4DB2-BD59-A6C34878D82A}">
                    <a16:rowId xmlns:a16="http://schemas.microsoft.com/office/drawing/2014/main" val="10006"/>
                  </a:ext>
                </a:extLst>
              </a:tr>
              <a:tr h="40358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700" b="0" i="0" u="none" strike="noStrike" cap="none" normalizeH="0" baseline="0" dirty="0">
                          <a:ln>
                            <a:noFill/>
                          </a:ln>
                          <a:solidFill>
                            <a:schemeClr val="tx1"/>
                          </a:solidFill>
                          <a:effectLst/>
                          <a:latin typeface="HG正楷書体-PRO" pitchFamily="66" charset="-128"/>
                          <a:ea typeface="HG正楷書体-PRO" pitchFamily="66" charset="-128"/>
                        </a:rPr>
                        <a:t>Foreign Visiting Researcher</a:t>
                      </a:r>
                      <a:endParaRPr kumimoji="1" lang="ja-JP" altLang="en-US" sz="7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6</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endPar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11</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9</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6</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9641"/>
                    </a:solidFill>
                  </a:tcPr>
                </a:tc>
                <a:extLst>
                  <a:ext uri="{0D108BD9-81ED-4DB2-BD59-A6C34878D82A}">
                    <a16:rowId xmlns:a16="http://schemas.microsoft.com/office/drawing/2014/main" val="10007"/>
                  </a:ext>
                </a:extLst>
              </a:tr>
              <a:tr h="40358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900" b="0" i="0" u="none" strike="noStrike" cap="none" normalizeH="0" baseline="0" dirty="0">
                          <a:ln>
                            <a:noFill/>
                          </a:ln>
                          <a:solidFill>
                            <a:schemeClr val="tx1"/>
                          </a:solidFill>
                          <a:effectLst/>
                          <a:latin typeface="HG正楷書体-PRO" pitchFamily="66" charset="-128"/>
                          <a:ea typeface="HG正楷書体-PRO" pitchFamily="66" charset="-128"/>
                        </a:rPr>
                        <a:t>Project Staff</a:t>
                      </a:r>
                      <a:endParaRPr kumimoji="1" lang="ja-JP" altLang="en-US" sz="900" b="0" i="0" u="none" strike="noStrike" cap="none" normalizeH="0" baseline="0" dirty="0">
                        <a:ln>
                          <a:noFill/>
                        </a:ln>
                        <a:solidFill>
                          <a:schemeClr val="tx1"/>
                        </a:solidFill>
                        <a:effectLst/>
                        <a:latin typeface="HG正楷書体-PRO" pitchFamily="66" charset="-128"/>
                        <a:ea typeface="HG正楷書体-PRO" pitchFamily="66" charset="-128"/>
                      </a:endParaRPr>
                    </a:p>
                  </a:txBody>
                  <a:tcPr marL="92866" marR="92866" marT="47320" marB="473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85</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57</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80</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82</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74</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0" i="0" u="none" strike="noStrike" cap="none" normalizeH="0" baseline="0" dirty="0">
                          <a:ln>
                            <a:noFill/>
                          </a:ln>
                          <a:solidFill>
                            <a:schemeClr val="tx1"/>
                          </a:solidFill>
                          <a:effectLst/>
                          <a:latin typeface="HG正楷書体-PRO" pitchFamily="66" charset="-128"/>
                          <a:ea typeface="HG正楷書体-PRO" pitchFamily="66" charset="-128"/>
                        </a:rPr>
                        <a:t>83</a:t>
                      </a:r>
                    </a:p>
                  </a:txBody>
                  <a:tcPr marL="92866" marR="92866" marT="47320" marB="473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800" b="1" i="0" u="none" strike="noStrike" cap="none" normalizeH="0" baseline="0" dirty="0">
                          <a:ln>
                            <a:noFill/>
                          </a:ln>
                          <a:solidFill>
                            <a:schemeClr val="tx1"/>
                          </a:solidFill>
                          <a:effectLst/>
                          <a:latin typeface="HG正楷書体-PRO" pitchFamily="66" charset="-128"/>
                          <a:ea typeface="HG正楷書体-PRO" pitchFamily="66" charset="-128"/>
                        </a:rPr>
                        <a:t>66</a:t>
                      </a:r>
                    </a:p>
                  </a:txBody>
                  <a:tcPr marL="92866" marR="92866" marT="47320" marB="473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CFF"/>
                    </a:solidFill>
                  </a:tcPr>
                </a:tc>
                <a:extLst>
                  <a:ext uri="{0D108BD9-81ED-4DB2-BD59-A6C34878D82A}">
                    <a16:rowId xmlns:a16="http://schemas.microsoft.com/office/drawing/2014/main" val="10008"/>
                  </a:ext>
                </a:extLst>
              </a:tr>
            </a:tbl>
          </a:graphicData>
        </a:graphic>
      </p:graphicFrame>
      <p:sp>
        <p:nvSpPr>
          <p:cNvPr id="1028" name="Rectangle 2"/>
          <p:cNvSpPr>
            <a:spLocks noGrp="1" noChangeArrowheads="1"/>
          </p:cNvSpPr>
          <p:nvPr>
            <p:ph type="title" idx="4294967295"/>
          </p:nvPr>
        </p:nvSpPr>
        <p:spPr>
          <a:xfrm>
            <a:off x="1025630" y="40634"/>
            <a:ext cx="8425815" cy="1170252"/>
          </a:xfrm>
          <a:noFill/>
        </p:spPr>
        <p:txBody>
          <a:bodyPr anchor="t">
            <a:normAutofit/>
          </a:bodyPr>
          <a:lstStyle/>
          <a:p>
            <a:pPr eaLnBrk="1" hangingPunct="1"/>
            <a:r>
              <a:rPr lang="en-US" altLang="ja-JP" sz="3993" b="1" dirty="0">
                <a:latin typeface="Times" panose="02020603050405020304" pitchFamily="18" charset="0"/>
                <a:ea typeface="HG丸ｺﾞｼｯｸM-PRO" pitchFamily="50" charset="-128"/>
                <a:cs typeface="Times" panose="02020603050405020304" pitchFamily="18" charset="0"/>
              </a:rPr>
              <a:t>Number of Staff and Fund</a:t>
            </a:r>
            <a:endParaRPr lang="ja-JP" altLang="en-US" sz="2252" b="1" dirty="0">
              <a:latin typeface="Times" panose="02020603050405020304" pitchFamily="18" charset="0"/>
              <a:ea typeface="HG丸ｺﾞｼｯｸM-PRO" pitchFamily="50" charset="-128"/>
              <a:cs typeface="Times" panose="02020603050405020304" pitchFamily="18" charset="0"/>
            </a:endParaRPr>
          </a:p>
        </p:txBody>
      </p:sp>
      <p:sp>
        <p:nvSpPr>
          <p:cNvPr id="1163" name="Rectangle 46"/>
          <p:cNvSpPr>
            <a:spLocks noChangeArrowheads="1"/>
          </p:cNvSpPr>
          <p:nvPr/>
        </p:nvSpPr>
        <p:spPr bwMode="auto">
          <a:xfrm>
            <a:off x="936838" y="507412"/>
            <a:ext cx="884797" cy="442913"/>
          </a:xfrm>
          <a:prstGeom prst="rect">
            <a:avLst/>
          </a:prstGeom>
          <a:noFill/>
          <a:ln w="9525">
            <a:noFill/>
            <a:miter lim="800000"/>
            <a:headEnd/>
            <a:tailEnd/>
          </a:ln>
        </p:spPr>
        <p:txBody>
          <a:bodyPr wrap="none" lIns="90392" tIns="45195" rIns="90392" bIns="45195" anchor="ctr"/>
          <a:lstStyle/>
          <a:p>
            <a:endParaRPr lang="ja-JP" altLang="en-US" sz="3379">
              <a:solidFill>
                <a:prstClr val="black"/>
              </a:solidFill>
            </a:endParaRPr>
          </a:p>
        </p:txBody>
      </p:sp>
      <p:sp>
        <p:nvSpPr>
          <p:cNvPr id="1164" name="Rectangle 47"/>
          <p:cNvSpPr>
            <a:spLocks noChangeArrowheads="1"/>
          </p:cNvSpPr>
          <p:nvPr/>
        </p:nvSpPr>
        <p:spPr bwMode="auto">
          <a:xfrm>
            <a:off x="9268721" y="-195468"/>
            <a:ext cx="182615" cy="623686"/>
          </a:xfrm>
          <a:prstGeom prst="rect">
            <a:avLst/>
          </a:prstGeom>
          <a:noFill/>
          <a:ln w="9525">
            <a:noFill/>
            <a:miter lim="800000"/>
            <a:headEnd/>
            <a:tailEnd/>
          </a:ln>
        </p:spPr>
        <p:txBody>
          <a:bodyPr wrap="none" lIns="90392" tIns="45195" rIns="90392" bIns="45195" anchor="ctr">
            <a:spAutoFit/>
          </a:bodyPr>
          <a:lstStyle/>
          <a:p>
            <a:endParaRPr lang="ja-JP" altLang="en-US" sz="3379">
              <a:solidFill>
                <a:prstClr val="black"/>
              </a:solidFill>
            </a:endParaRPr>
          </a:p>
        </p:txBody>
      </p:sp>
      <p:sp>
        <p:nvSpPr>
          <p:cNvPr id="1166" name="Text Box 51"/>
          <p:cNvSpPr txBox="1">
            <a:spLocks noChangeArrowheads="1"/>
          </p:cNvSpPr>
          <p:nvPr/>
        </p:nvSpPr>
        <p:spPr bwMode="auto">
          <a:xfrm>
            <a:off x="58173" y="700816"/>
            <a:ext cx="2137219" cy="320237"/>
          </a:xfrm>
          <a:prstGeom prst="rect">
            <a:avLst/>
          </a:prstGeom>
          <a:noFill/>
          <a:ln w="9525">
            <a:noFill/>
            <a:miter lim="800000"/>
            <a:headEnd/>
            <a:tailEnd/>
          </a:ln>
        </p:spPr>
        <p:txBody>
          <a:bodyPr lIns="93556" tIns="46778" rIns="93556" bIns="46778">
            <a:spAutoFit/>
          </a:bodyPr>
          <a:lstStyle/>
          <a:p>
            <a:pPr algn="l" defTabSz="935265">
              <a:spcBef>
                <a:spcPct val="50000"/>
              </a:spcBef>
              <a:buFont typeface="Wingdings" pitchFamily="2" charset="2"/>
              <a:buChar char="l"/>
            </a:pPr>
            <a:r>
              <a:rPr lang="en-US" altLang="ja-JP" sz="1433" dirty="0">
                <a:solidFill>
                  <a:prstClr val="black"/>
                </a:solidFill>
                <a:latin typeface="Arial" charset="0"/>
                <a:ea typeface="HG正楷書体-PRO" pitchFamily="66" charset="-128"/>
              </a:rPr>
              <a:t> </a:t>
            </a:r>
            <a:r>
              <a:rPr lang="ja-JP" altLang="en-US" sz="1433" dirty="0">
                <a:solidFill>
                  <a:prstClr val="black"/>
                </a:solidFill>
                <a:latin typeface="Arial" charset="0"/>
                <a:ea typeface="HG正楷書体-PRO" pitchFamily="66" charset="-128"/>
              </a:rPr>
              <a:t>職員数</a:t>
            </a:r>
          </a:p>
        </p:txBody>
      </p:sp>
      <p:sp>
        <p:nvSpPr>
          <p:cNvPr id="1167" name="Text Box 52"/>
          <p:cNvSpPr txBox="1">
            <a:spLocks noChangeArrowheads="1"/>
          </p:cNvSpPr>
          <p:nvPr/>
        </p:nvSpPr>
        <p:spPr bwMode="auto">
          <a:xfrm>
            <a:off x="5473397" y="743344"/>
            <a:ext cx="3549924" cy="314979"/>
          </a:xfrm>
          <a:prstGeom prst="rect">
            <a:avLst/>
          </a:prstGeom>
          <a:noFill/>
          <a:ln w="9525">
            <a:noFill/>
            <a:miter lim="800000"/>
            <a:headEnd/>
            <a:tailEnd/>
          </a:ln>
        </p:spPr>
        <p:txBody>
          <a:bodyPr wrap="square" lIns="93556" tIns="46778" rIns="93556" bIns="46778">
            <a:spAutoFit/>
          </a:bodyPr>
          <a:lstStyle/>
          <a:p>
            <a:pPr algn="l" defTabSz="935265">
              <a:spcBef>
                <a:spcPct val="50000"/>
              </a:spcBef>
              <a:buFont typeface="Wingdings" pitchFamily="2" charset="2"/>
              <a:buChar char="l"/>
            </a:pPr>
            <a:r>
              <a:rPr lang="en-US" altLang="ja-JP" sz="1433" dirty="0">
                <a:solidFill>
                  <a:prstClr val="black"/>
                </a:solidFill>
                <a:latin typeface="Arial" charset="0"/>
                <a:ea typeface="HG正楷書体-PRO" pitchFamily="66" charset="-128"/>
              </a:rPr>
              <a:t> Annual expenditure</a:t>
            </a:r>
            <a:r>
              <a:rPr lang="ja-JP" altLang="en-US" sz="1433" dirty="0">
                <a:solidFill>
                  <a:prstClr val="black"/>
                </a:solidFill>
                <a:latin typeface="Arial" charset="0"/>
                <a:ea typeface="HG正楷書体-PRO" pitchFamily="66" charset="-128"/>
              </a:rPr>
              <a:t>   </a:t>
            </a:r>
            <a:r>
              <a:rPr lang="ja-JP" altLang="en-US" sz="921" dirty="0">
                <a:solidFill>
                  <a:prstClr val="black"/>
                </a:solidFill>
                <a:latin typeface="Arial" charset="0"/>
                <a:ea typeface="HG正楷書体-PRO" pitchFamily="66" charset="-128"/>
              </a:rPr>
              <a:t>　</a:t>
            </a:r>
            <a:endParaRPr lang="en-US" altLang="ja-JP" sz="921" dirty="0">
              <a:solidFill>
                <a:prstClr val="black"/>
              </a:solidFill>
              <a:latin typeface="Arial" charset="0"/>
              <a:ea typeface="HG正楷書体-PRO" pitchFamily="66" charset="-128"/>
            </a:endParaRPr>
          </a:p>
        </p:txBody>
      </p:sp>
      <p:sp>
        <p:nvSpPr>
          <p:cNvPr id="1168" name="Text Box 185"/>
          <p:cNvSpPr txBox="1">
            <a:spLocks noChangeArrowheads="1"/>
          </p:cNvSpPr>
          <p:nvPr/>
        </p:nvSpPr>
        <p:spPr bwMode="auto">
          <a:xfrm>
            <a:off x="8405391" y="1069251"/>
            <a:ext cx="1077446" cy="264525"/>
          </a:xfrm>
          <a:prstGeom prst="rect">
            <a:avLst/>
          </a:prstGeom>
          <a:noFill/>
          <a:ln w="9525">
            <a:noFill/>
            <a:miter lim="800000"/>
            <a:headEnd/>
            <a:tailEnd/>
          </a:ln>
        </p:spPr>
        <p:txBody>
          <a:bodyPr wrap="square" lIns="90392" tIns="45195" rIns="90392" bIns="45195">
            <a:spAutoFit/>
          </a:bodyPr>
          <a:lstStyle/>
          <a:p>
            <a:pPr defTabSz="935265">
              <a:spcBef>
                <a:spcPct val="50000"/>
              </a:spcBef>
            </a:pPr>
            <a:r>
              <a:rPr lang="en-US" altLang="ja-JP" sz="1126" dirty="0">
                <a:solidFill>
                  <a:prstClr val="black"/>
                </a:solidFill>
                <a:ea typeface="HG正楷書体-PRO" pitchFamily="66" charset="-128"/>
              </a:rPr>
              <a:t>million yen</a:t>
            </a:r>
            <a:endParaRPr lang="ja-JP" altLang="en-US" sz="1126" dirty="0">
              <a:solidFill>
                <a:prstClr val="black"/>
              </a:solidFill>
              <a:ea typeface="HG正楷書体-PRO" pitchFamily="66" charset="-128"/>
            </a:endParaRPr>
          </a:p>
        </p:txBody>
      </p:sp>
      <p:sp>
        <p:nvSpPr>
          <p:cNvPr id="1156" name="Rectangle 132"/>
          <p:cNvSpPr>
            <a:spLocks noChangeArrowheads="1"/>
          </p:cNvSpPr>
          <p:nvPr/>
        </p:nvSpPr>
        <p:spPr bwMode="auto">
          <a:xfrm>
            <a:off x="9268721" y="-311835"/>
            <a:ext cx="182615" cy="62368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0392" tIns="45195" rIns="90392" bIns="45195" anchor="ctr">
            <a:spAutoFit/>
          </a:bodyPr>
          <a:lstStyle/>
          <a:p>
            <a:pPr>
              <a:defRPr/>
            </a:pPr>
            <a:endParaRPr lang="ja-JP" altLang="en-US" sz="3379">
              <a:solidFill>
                <a:prstClr val="black"/>
              </a:solidFill>
            </a:endParaRPr>
          </a:p>
        </p:txBody>
      </p:sp>
      <p:sp>
        <p:nvSpPr>
          <p:cNvPr id="2" name="Rectangle 134"/>
          <p:cNvSpPr>
            <a:spLocks noChangeArrowheads="1"/>
          </p:cNvSpPr>
          <p:nvPr/>
        </p:nvSpPr>
        <p:spPr bwMode="auto">
          <a:xfrm>
            <a:off x="9268721" y="-311835"/>
            <a:ext cx="182615" cy="62368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0392" tIns="45195" rIns="90392" bIns="45195" anchor="ctr">
            <a:spAutoFit/>
          </a:bodyPr>
          <a:lstStyle/>
          <a:p>
            <a:pPr>
              <a:defRPr/>
            </a:pPr>
            <a:endParaRPr lang="ja-JP" altLang="en-US" sz="3379">
              <a:solidFill>
                <a:prstClr val="black"/>
              </a:solidFill>
            </a:endParaRPr>
          </a:p>
        </p:txBody>
      </p:sp>
      <p:sp>
        <p:nvSpPr>
          <p:cNvPr id="1172" name="Rectangle 148"/>
          <p:cNvSpPr>
            <a:spLocks noChangeArrowheads="1"/>
          </p:cNvSpPr>
          <p:nvPr/>
        </p:nvSpPr>
        <p:spPr bwMode="auto">
          <a:xfrm>
            <a:off x="9268721" y="-311835"/>
            <a:ext cx="182615" cy="62368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0392" tIns="45195" rIns="90392" bIns="45195" anchor="ctr">
            <a:spAutoFit/>
          </a:bodyPr>
          <a:lstStyle/>
          <a:p>
            <a:pPr>
              <a:defRPr/>
            </a:pPr>
            <a:endParaRPr lang="ja-JP" altLang="en-US" sz="3379">
              <a:solidFill>
                <a:prstClr val="black"/>
              </a:solidFill>
            </a:endParaRPr>
          </a:p>
        </p:txBody>
      </p:sp>
      <p:sp>
        <p:nvSpPr>
          <p:cNvPr id="16" name="テキスト ボックス 15"/>
          <p:cNvSpPr txBox="1"/>
          <p:nvPr/>
        </p:nvSpPr>
        <p:spPr>
          <a:xfrm>
            <a:off x="3671346" y="710706"/>
            <a:ext cx="1739066" cy="248880"/>
          </a:xfrm>
          <a:prstGeom prst="rect">
            <a:avLst/>
          </a:prstGeom>
          <a:noFill/>
        </p:spPr>
        <p:txBody>
          <a:bodyPr wrap="none" lIns="90392" tIns="45195" rIns="90392" bIns="45195">
            <a:spAutoFit/>
          </a:bodyPr>
          <a:lstStyle/>
          <a:p>
            <a:pPr algn="l">
              <a:defRPr/>
            </a:pPr>
            <a:r>
              <a:rPr lang="en-US" altLang="ja-JP" sz="1024" dirty="0">
                <a:solidFill>
                  <a:prstClr val="black"/>
                </a:solidFill>
                <a:latin typeface="HG正楷書体-PRO" pitchFamily="66" charset="-128"/>
                <a:ea typeface="HG正楷書体-PRO" pitchFamily="66" charset="-128"/>
              </a:rPr>
              <a:t>As of Apr., 1 in each year</a:t>
            </a:r>
            <a:endParaRPr lang="ja-JP" altLang="en-US" sz="1024" dirty="0">
              <a:solidFill>
                <a:prstClr val="black"/>
              </a:solidFill>
              <a:latin typeface="HG正楷書体-PRO" pitchFamily="66" charset="-128"/>
              <a:ea typeface="HG正楷書体-PRO" pitchFamily="66" charset="-128"/>
            </a:endParaRPr>
          </a:p>
        </p:txBody>
      </p:sp>
      <p:sp>
        <p:nvSpPr>
          <p:cNvPr id="19" name="正方形/長方形 18"/>
          <p:cNvSpPr/>
          <p:nvPr/>
        </p:nvSpPr>
        <p:spPr>
          <a:xfrm>
            <a:off x="1378739" y="679306"/>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a:endParaRPr lang="ja-JP" altLang="en-US" sz="3379">
              <a:solidFill>
                <a:prstClr val="white"/>
              </a:solidFill>
            </a:endParaRPr>
          </a:p>
        </p:txBody>
      </p:sp>
      <p:graphicFrame>
        <p:nvGraphicFramePr>
          <p:cNvPr id="21" name="グラフ 20"/>
          <p:cNvGraphicFramePr>
            <a:graphicFrameLocks noGrp="1"/>
          </p:cNvGraphicFramePr>
          <p:nvPr>
            <p:extLst>
              <p:ext uri="{D42A27DB-BD31-4B8C-83A1-F6EECF244321}">
                <p14:modId xmlns:p14="http://schemas.microsoft.com/office/powerpoint/2010/main" val="2325843977"/>
              </p:ext>
            </p:extLst>
          </p:nvPr>
        </p:nvGraphicFramePr>
        <p:xfrm>
          <a:off x="5019299" y="4144617"/>
          <a:ext cx="4342570" cy="2289399"/>
        </p:xfrm>
        <a:graphic>
          <a:graphicData uri="http://schemas.openxmlformats.org/drawingml/2006/chart">
            <c:chart xmlns:c="http://schemas.openxmlformats.org/drawingml/2006/chart" xmlns:r="http://schemas.openxmlformats.org/officeDocument/2006/relationships" r:id="rId6"/>
          </a:graphicData>
        </a:graphic>
      </p:graphicFrame>
      <p:sp>
        <p:nvSpPr>
          <p:cNvPr id="24" name="テキスト ボックス 23"/>
          <p:cNvSpPr txBox="1"/>
          <p:nvPr/>
        </p:nvSpPr>
        <p:spPr>
          <a:xfrm>
            <a:off x="5529662" y="3957247"/>
            <a:ext cx="1931346" cy="374740"/>
          </a:xfrm>
          <a:prstGeom prst="rect">
            <a:avLst/>
          </a:prstGeom>
          <a:noFill/>
        </p:spPr>
        <p:txBody>
          <a:bodyPr wrap="square" lIns="90446" tIns="45223" rIns="90446" bIns="45223" rtlCol="0">
            <a:spAutoFit/>
          </a:bodyPr>
          <a:lstStyle/>
          <a:p>
            <a:pPr algn="l"/>
            <a:r>
              <a:rPr lang="ja-JP" altLang="en-US" sz="921" b="1" dirty="0">
                <a:solidFill>
                  <a:srgbClr val="0000FF"/>
                </a:solidFill>
                <a:latin typeface="ＭＳ Ｐゴシック"/>
                <a:ea typeface="ＭＳ Ｐゴシック"/>
              </a:rPr>
              <a:t>＊</a:t>
            </a:r>
            <a:r>
              <a:rPr lang="en-US" altLang="ja-JP" sz="921" b="1" dirty="0">
                <a:solidFill>
                  <a:srgbClr val="0000FF"/>
                </a:solidFill>
                <a:latin typeface="ＭＳ Ｐゴシック"/>
                <a:ea typeface="ＭＳ Ｐゴシック"/>
              </a:rPr>
              <a:t>Including 28 Project Professors/Researchers</a:t>
            </a:r>
          </a:p>
        </p:txBody>
      </p:sp>
      <p:sp>
        <p:nvSpPr>
          <p:cNvPr id="3" name="Rectangle 2"/>
          <p:cNvSpPr>
            <a:spLocks noChangeArrowheads="1"/>
          </p:cNvSpPr>
          <p:nvPr/>
        </p:nvSpPr>
        <p:spPr bwMode="auto">
          <a:xfrm>
            <a:off x="89430" y="-311870"/>
            <a:ext cx="182724" cy="62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46" tIns="45223" rIns="90446" bIns="45223" numCol="1" anchor="ctr" anchorCtr="0" compatLnSpc="1">
            <a:prstTxWarp prst="textNoShape">
              <a:avLst/>
            </a:prstTxWarp>
            <a:spAutoFit/>
          </a:bodyPr>
          <a:lstStyle/>
          <a:p>
            <a:endParaRPr lang="ja-JP" altLang="en-US" sz="3379">
              <a:solidFill>
                <a:prstClr val="black"/>
              </a:solidFill>
            </a:endParaRPr>
          </a:p>
        </p:txBody>
      </p:sp>
      <p:sp>
        <p:nvSpPr>
          <p:cNvPr id="12" name="テキスト ボックス 11"/>
          <p:cNvSpPr txBox="1"/>
          <p:nvPr/>
        </p:nvSpPr>
        <p:spPr>
          <a:xfrm>
            <a:off x="555485" y="3699595"/>
            <a:ext cx="290981" cy="220395"/>
          </a:xfrm>
          <a:prstGeom prst="rect">
            <a:avLst/>
          </a:prstGeom>
          <a:noFill/>
        </p:spPr>
        <p:txBody>
          <a:bodyPr wrap="none" lIns="90446" tIns="45223" rIns="90446" bIns="45223" rtlCol="0">
            <a:spAutoFit/>
          </a:bodyPr>
          <a:lstStyle/>
          <a:p>
            <a:r>
              <a:rPr lang="ja-JP" altLang="en-US" sz="819" dirty="0"/>
              <a:t>＊</a:t>
            </a:r>
          </a:p>
        </p:txBody>
      </p:sp>
      <p:sp>
        <p:nvSpPr>
          <p:cNvPr id="33" name="テキスト ボックス 32"/>
          <p:cNvSpPr txBox="1"/>
          <p:nvPr/>
        </p:nvSpPr>
        <p:spPr>
          <a:xfrm>
            <a:off x="622222" y="3314510"/>
            <a:ext cx="290981" cy="220395"/>
          </a:xfrm>
          <a:prstGeom prst="rect">
            <a:avLst/>
          </a:prstGeom>
          <a:noFill/>
        </p:spPr>
        <p:txBody>
          <a:bodyPr wrap="none" lIns="90446" tIns="45223" rIns="90446" bIns="45223" rtlCol="0">
            <a:spAutoFit/>
          </a:bodyPr>
          <a:lstStyle/>
          <a:p>
            <a:r>
              <a:rPr lang="ja-JP" altLang="en-US" sz="819" dirty="0"/>
              <a:t>＊</a:t>
            </a:r>
          </a:p>
        </p:txBody>
      </p:sp>
      <p:sp>
        <p:nvSpPr>
          <p:cNvPr id="7" name="楕円 6"/>
          <p:cNvSpPr/>
          <p:nvPr/>
        </p:nvSpPr>
        <p:spPr>
          <a:xfrm>
            <a:off x="5009694" y="3964537"/>
            <a:ext cx="263023" cy="29512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79"/>
          </a:p>
        </p:txBody>
      </p:sp>
      <p:cxnSp>
        <p:nvCxnSpPr>
          <p:cNvPr id="29" name="直線矢印コネクタ 28"/>
          <p:cNvCxnSpPr>
            <a:endCxn id="24" idx="1"/>
          </p:cNvCxnSpPr>
          <p:nvPr/>
        </p:nvCxnSpPr>
        <p:spPr>
          <a:xfrm>
            <a:off x="5296223" y="4067045"/>
            <a:ext cx="233439" cy="77572"/>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296223" y="1881183"/>
            <a:ext cx="353943" cy="646972"/>
          </a:xfrm>
          <a:prstGeom prst="rect">
            <a:avLst/>
          </a:prstGeom>
          <a:noFill/>
        </p:spPr>
        <p:txBody>
          <a:bodyPr vert="eaVert" wrap="none" rtlCol="0">
            <a:spAutoFit/>
          </a:bodyPr>
          <a:lstStyle/>
          <a:p>
            <a:pPr algn="l"/>
            <a:r>
              <a:rPr kumimoji="1" lang="en-US" altLang="ja-JP" sz="1100" dirty="0"/>
              <a:t>Personnel</a:t>
            </a:r>
            <a:endParaRPr kumimoji="1" lang="ja-JP" altLang="en-US" sz="1100" dirty="0"/>
          </a:p>
        </p:txBody>
      </p:sp>
      <p:sp>
        <p:nvSpPr>
          <p:cNvPr id="35" name="テキスト ボックス 34"/>
          <p:cNvSpPr txBox="1"/>
          <p:nvPr/>
        </p:nvSpPr>
        <p:spPr>
          <a:xfrm>
            <a:off x="5305877" y="2624615"/>
            <a:ext cx="353943" cy="467436"/>
          </a:xfrm>
          <a:prstGeom prst="rect">
            <a:avLst/>
          </a:prstGeom>
          <a:noFill/>
        </p:spPr>
        <p:txBody>
          <a:bodyPr vert="eaVert" wrap="none" rtlCol="0">
            <a:spAutoFit/>
          </a:bodyPr>
          <a:lstStyle/>
          <a:p>
            <a:pPr algn="l"/>
            <a:r>
              <a:rPr lang="en-US" altLang="ja-JP" sz="1100" dirty="0"/>
              <a:t>Others</a:t>
            </a:r>
            <a:endParaRPr kumimoji="1" lang="ja-JP" altLang="en-US" sz="1100" dirty="0"/>
          </a:p>
        </p:txBody>
      </p:sp>
      <p:sp>
        <p:nvSpPr>
          <p:cNvPr id="36" name="テキスト ボックス 35"/>
          <p:cNvSpPr txBox="1"/>
          <p:nvPr/>
        </p:nvSpPr>
        <p:spPr>
          <a:xfrm>
            <a:off x="5296223" y="3290936"/>
            <a:ext cx="353943" cy="553998"/>
          </a:xfrm>
          <a:prstGeom prst="rect">
            <a:avLst/>
          </a:prstGeom>
          <a:noFill/>
        </p:spPr>
        <p:txBody>
          <a:bodyPr vert="eaVert" wrap="none" rtlCol="0">
            <a:spAutoFit/>
          </a:bodyPr>
          <a:lstStyle/>
          <a:p>
            <a:pPr algn="l"/>
            <a:r>
              <a:rPr lang="en-US" altLang="ja-JP" sz="1100" dirty="0"/>
              <a:t>Amount</a:t>
            </a:r>
            <a:endParaRPr kumimoji="1" lang="ja-JP" altLang="en-US" sz="1100" dirty="0"/>
          </a:p>
        </p:txBody>
      </p:sp>
      <p:sp>
        <p:nvSpPr>
          <p:cNvPr id="8" name="左中かっこ 7"/>
          <p:cNvSpPr/>
          <p:nvPr/>
        </p:nvSpPr>
        <p:spPr>
          <a:xfrm rot="16200000">
            <a:off x="2816115" y="6107316"/>
            <a:ext cx="45719" cy="137546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左中かっこ 27"/>
          <p:cNvSpPr/>
          <p:nvPr/>
        </p:nvSpPr>
        <p:spPr>
          <a:xfrm rot="16200000">
            <a:off x="1359493" y="6043834"/>
            <a:ext cx="63389" cy="152010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左中かっこ 29"/>
          <p:cNvSpPr/>
          <p:nvPr/>
        </p:nvSpPr>
        <p:spPr>
          <a:xfrm rot="16200000">
            <a:off x="4100902" y="6274719"/>
            <a:ext cx="45719" cy="1005323"/>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953707" y="6772191"/>
            <a:ext cx="845103" cy="253916"/>
          </a:xfrm>
          <a:prstGeom prst="rect">
            <a:avLst/>
          </a:prstGeom>
          <a:noFill/>
        </p:spPr>
        <p:txBody>
          <a:bodyPr wrap="none" rtlCol="0">
            <a:spAutoFit/>
          </a:bodyPr>
          <a:lstStyle/>
          <a:p>
            <a:pPr algn="l"/>
            <a:r>
              <a:rPr kumimoji="1" lang="en-US" altLang="ja-JP" sz="1050" dirty="0"/>
              <a:t>1</a:t>
            </a:r>
            <a:r>
              <a:rPr kumimoji="1" lang="en-US" altLang="ja-JP" sz="1050" baseline="30000" dirty="0"/>
              <a:t>st</a:t>
            </a:r>
            <a:r>
              <a:rPr kumimoji="1" lang="en-US" altLang="ja-JP" sz="1050" dirty="0"/>
              <a:t> </a:t>
            </a:r>
            <a:r>
              <a:rPr lang="en-US" altLang="ja-JP" sz="1050" dirty="0"/>
              <a:t>mid-term</a:t>
            </a:r>
            <a:endParaRPr kumimoji="1" lang="ja-JP" altLang="en-US" sz="1050" dirty="0"/>
          </a:p>
        </p:txBody>
      </p:sp>
      <p:sp>
        <p:nvSpPr>
          <p:cNvPr id="31" name="テキスト ボックス 30"/>
          <p:cNvSpPr txBox="1"/>
          <p:nvPr/>
        </p:nvSpPr>
        <p:spPr>
          <a:xfrm>
            <a:off x="2503671" y="6754521"/>
            <a:ext cx="907621" cy="253916"/>
          </a:xfrm>
          <a:prstGeom prst="rect">
            <a:avLst/>
          </a:prstGeom>
          <a:noFill/>
        </p:spPr>
        <p:txBody>
          <a:bodyPr wrap="none" rtlCol="0">
            <a:spAutoFit/>
          </a:bodyPr>
          <a:lstStyle/>
          <a:p>
            <a:pPr algn="l"/>
            <a:r>
              <a:rPr kumimoji="1" lang="en-US" altLang="ja-JP" sz="1050" dirty="0"/>
              <a:t>2</a:t>
            </a:r>
            <a:r>
              <a:rPr kumimoji="1" lang="en-US" altLang="ja-JP" sz="1050" baseline="30000" dirty="0"/>
              <a:t>nd</a:t>
            </a:r>
            <a:r>
              <a:rPr kumimoji="1" lang="en-US" altLang="ja-JP" sz="1050" dirty="0"/>
              <a:t> </a:t>
            </a:r>
            <a:r>
              <a:rPr lang="en-US" altLang="ja-JP" sz="1050" dirty="0"/>
              <a:t>mid-term</a:t>
            </a:r>
            <a:endParaRPr kumimoji="1" lang="ja-JP" altLang="en-US" sz="1050" dirty="0"/>
          </a:p>
        </p:txBody>
      </p:sp>
      <p:sp>
        <p:nvSpPr>
          <p:cNvPr id="32" name="テキスト ボックス 31"/>
          <p:cNvSpPr txBox="1"/>
          <p:nvPr/>
        </p:nvSpPr>
        <p:spPr>
          <a:xfrm>
            <a:off x="3539553" y="6948423"/>
            <a:ext cx="1567917" cy="253916"/>
          </a:xfrm>
          <a:prstGeom prst="rect">
            <a:avLst/>
          </a:prstGeom>
          <a:noFill/>
        </p:spPr>
        <p:txBody>
          <a:bodyPr wrap="square" rtlCol="0">
            <a:spAutoFit/>
          </a:bodyPr>
          <a:lstStyle/>
          <a:p>
            <a:pPr algn="l"/>
            <a:r>
              <a:rPr lang="en-US" altLang="ja-JP" sz="1050" dirty="0">
                <a:solidFill>
                  <a:srgbClr val="C00000"/>
                </a:solidFill>
              </a:rPr>
              <a:t>(present) </a:t>
            </a:r>
            <a:r>
              <a:rPr kumimoji="1" lang="en-US" altLang="ja-JP" sz="1050" dirty="0">
                <a:solidFill>
                  <a:srgbClr val="C00000"/>
                </a:solidFill>
              </a:rPr>
              <a:t>3</a:t>
            </a:r>
            <a:r>
              <a:rPr kumimoji="1" lang="en-US" altLang="ja-JP" sz="1050" baseline="30000" dirty="0">
                <a:solidFill>
                  <a:srgbClr val="C00000"/>
                </a:solidFill>
              </a:rPr>
              <a:t>rd</a:t>
            </a:r>
            <a:r>
              <a:rPr kumimoji="1" lang="en-US" altLang="ja-JP" sz="1050" dirty="0">
                <a:solidFill>
                  <a:srgbClr val="C00000"/>
                </a:solidFill>
              </a:rPr>
              <a:t> </a:t>
            </a:r>
            <a:r>
              <a:rPr lang="en-US" altLang="ja-JP" sz="1050" dirty="0">
                <a:solidFill>
                  <a:srgbClr val="C00000"/>
                </a:solidFill>
              </a:rPr>
              <a:t>mid-term</a:t>
            </a:r>
            <a:endParaRPr kumimoji="1" lang="ja-JP" altLang="en-US" sz="1050" dirty="0">
              <a:solidFill>
                <a:srgbClr val="C00000"/>
              </a:solidFill>
            </a:endParaRPr>
          </a:p>
        </p:txBody>
      </p:sp>
      <p:sp>
        <p:nvSpPr>
          <p:cNvPr id="34" name="テキスト ボックス 33"/>
          <p:cNvSpPr txBox="1"/>
          <p:nvPr/>
        </p:nvSpPr>
        <p:spPr>
          <a:xfrm>
            <a:off x="7937395" y="6520347"/>
            <a:ext cx="1567917" cy="253916"/>
          </a:xfrm>
          <a:prstGeom prst="rect">
            <a:avLst/>
          </a:prstGeom>
          <a:solidFill>
            <a:schemeClr val="bg1"/>
          </a:solidFill>
        </p:spPr>
        <p:txBody>
          <a:bodyPr wrap="square" rtlCol="0">
            <a:spAutoFit/>
          </a:bodyPr>
          <a:lstStyle/>
          <a:p>
            <a:pPr algn="l"/>
            <a:r>
              <a:rPr lang="en-US" altLang="ja-JP" sz="1050" dirty="0">
                <a:solidFill>
                  <a:srgbClr val="C00000"/>
                </a:solidFill>
              </a:rPr>
              <a:t>(present) </a:t>
            </a:r>
            <a:r>
              <a:rPr kumimoji="1" lang="en-US" altLang="ja-JP" sz="1050" dirty="0">
                <a:solidFill>
                  <a:srgbClr val="C00000"/>
                </a:solidFill>
              </a:rPr>
              <a:t>3</a:t>
            </a:r>
            <a:r>
              <a:rPr kumimoji="1" lang="en-US" altLang="ja-JP" sz="1050" baseline="30000" dirty="0">
                <a:solidFill>
                  <a:srgbClr val="C00000"/>
                </a:solidFill>
              </a:rPr>
              <a:t>rd</a:t>
            </a:r>
            <a:r>
              <a:rPr kumimoji="1" lang="en-US" altLang="ja-JP" sz="1050" dirty="0">
                <a:solidFill>
                  <a:srgbClr val="C00000"/>
                </a:solidFill>
              </a:rPr>
              <a:t> </a:t>
            </a:r>
            <a:r>
              <a:rPr lang="en-US" altLang="ja-JP" sz="1050" dirty="0">
                <a:solidFill>
                  <a:srgbClr val="C00000"/>
                </a:solidFill>
              </a:rPr>
              <a:t>mid-term</a:t>
            </a:r>
            <a:endParaRPr kumimoji="1" lang="ja-JP" altLang="en-US" sz="1050" dirty="0">
              <a:solidFill>
                <a:srgbClr val="C00000"/>
              </a:solidFill>
            </a:endParaRPr>
          </a:p>
        </p:txBody>
      </p:sp>
      <p:sp>
        <p:nvSpPr>
          <p:cNvPr id="37" name="左中かっこ 36"/>
          <p:cNvSpPr/>
          <p:nvPr/>
        </p:nvSpPr>
        <p:spPr>
          <a:xfrm rot="16200000">
            <a:off x="8908195" y="5914469"/>
            <a:ext cx="145937" cy="1048297"/>
          </a:xfrm>
          <a:prstGeom prst="leftBrace">
            <a:avLst/>
          </a:prstGeom>
          <a:solidFill>
            <a:schemeClr val="bg1"/>
          </a:solidFill>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8" name="左中かっこ 37"/>
          <p:cNvSpPr/>
          <p:nvPr/>
        </p:nvSpPr>
        <p:spPr>
          <a:xfrm rot="16200000">
            <a:off x="7706174" y="5744339"/>
            <a:ext cx="178607" cy="1438751"/>
          </a:xfrm>
          <a:prstGeom prst="leftBrace">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9" name="左中かっこ 38"/>
          <p:cNvSpPr/>
          <p:nvPr/>
        </p:nvSpPr>
        <p:spPr>
          <a:xfrm rot="16200000">
            <a:off x="6237729" y="5724252"/>
            <a:ext cx="182391" cy="1475140"/>
          </a:xfrm>
          <a:prstGeom prst="leftBrace">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テキスト ボックス 39"/>
          <p:cNvSpPr txBox="1"/>
          <p:nvPr/>
        </p:nvSpPr>
        <p:spPr>
          <a:xfrm>
            <a:off x="5892724" y="6520347"/>
            <a:ext cx="845103" cy="253916"/>
          </a:xfrm>
          <a:prstGeom prst="rect">
            <a:avLst/>
          </a:prstGeom>
          <a:solidFill>
            <a:schemeClr val="bg1"/>
          </a:solidFill>
        </p:spPr>
        <p:txBody>
          <a:bodyPr wrap="none" rtlCol="0">
            <a:spAutoFit/>
          </a:bodyPr>
          <a:lstStyle/>
          <a:p>
            <a:pPr algn="l"/>
            <a:r>
              <a:rPr kumimoji="1" lang="en-US" altLang="ja-JP" sz="1050" dirty="0"/>
              <a:t>1</a:t>
            </a:r>
            <a:r>
              <a:rPr kumimoji="1" lang="en-US" altLang="ja-JP" sz="1050" baseline="30000" dirty="0"/>
              <a:t>st</a:t>
            </a:r>
            <a:r>
              <a:rPr kumimoji="1" lang="en-US" altLang="ja-JP" sz="1050" dirty="0"/>
              <a:t> </a:t>
            </a:r>
            <a:r>
              <a:rPr lang="en-US" altLang="ja-JP" sz="1050" dirty="0"/>
              <a:t>mid-term</a:t>
            </a:r>
            <a:endParaRPr kumimoji="1" lang="ja-JP" altLang="en-US" sz="1050" dirty="0"/>
          </a:p>
        </p:txBody>
      </p:sp>
      <p:sp>
        <p:nvSpPr>
          <p:cNvPr id="41" name="テキスト ボックス 40"/>
          <p:cNvSpPr txBox="1"/>
          <p:nvPr/>
        </p:nvSpPr>
        <p:spPr>
          <a:xfrm>
            <a:off x="7121211" y="6535093"/>
            <a:ext cx="907621" cy="253916"/>
          </a:xfrm>
          <a:prstGeom prst="rect">
            <a:avLst/>
          </a:prstGeom>
          <a:solidFill>
            <a:schemeClr val="bg1"/>
          </a:solidFill>
        </p:spPr>
        <p:txBody>
          <a:bodyPr wrap="none" rtlCol="0">
            <a:spAutoFit/>
          </a:bodyPr>
          <a:lstStyle/>
          <a:p>
            <a:pPr algn="l"/>
            <a:r>
              <a:rPr kumimoji="1" lang="en-US" altLang="ja-JP" sz="1050" dirty="0"/>
              <a:t>2</a:t>
            </a:r>
            <a:r>
              <a:rPr kumimoji="1" lang="en-US" altLang="ja-JP" sz="1050" baseline="30000" dirty="0"/>
              <a:t>nd</a:t>
            </a:r>
            <a:r>
              <a:rPr kumimoji="1" lang="en-US" altLang="ja-JP" sz="1050" dirty="0"/>
              <a:t> </a:t>
            </a:r>
            <a:r>
              <a:rPr lang="en-US" altLang="ja-JP" sz="1050" dirty="0"/>
              <a:t>mid-term</a:t>
            </a:r>
            <a:endParaRPr kumimoji="1" lang="ja-JP" altLang="en-US" sz="1050" dirty="0"/>
          </a:p>
        </p:txBody>
      </p:sp>
      <p:sp>
        <p:nvSpPr>
          <p:cNvPr id="11" name="スライド番号プレースホルダー 10"/>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6</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
        <p:nvSpPr>
          <p:cNvPr id="42" name="TextBox 41">
            <a:extLst>
              <a:ext uri="{FF2B5EF4-FFF2-40B4-BE49-F238E27FC236}">
                <a16:creationId xmlns:a16="http://schemas.microsoft.com/office/drawing/2014/main" id="{1CC5ABC5-ED52-604B-8B9E-CEBA070BF925}"/>
              </a:ext>
            </a:extLst>
          </p:cNvPr>
          <p:cNvSpPr txBox="1"/>
          <p:nvPr/>
        </p:nvSpPr>
        <p:spPr>
          <a:xfrm>
            <a:off x="7443927" y="4570894"/>
            <a:ext cx="1916101"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accent1"/>
            </a:solidFill>
          </a:ln>
        </p:spPr>
        <p:txBody>
          <a:bodyPr wrap="none" rtlCol="0">
            <a:spAutoFit/>
          </a:bodyPr>
          <a:lstStyle/>
          <a:p>
            <a:pPr algn="ctr"/>
            <a:r>
              <a:rPr lang="en-US" sz="2000" b="1" dirty="0">
                <a:cs typeface="Times New Roman" panose="02020603050405020304" pitchFamily="18" charset="0"/>
              </a:rPr>
              <a:t>14 Million Euro</a:t>
            </a:r>
          </a:p>
        </p:txBody>
      </p:sp>
    </p:spTree>
    <p:extLst>
      <p:ext uri="{BB962C8B-B14F-4D97-AF65-F5344CB8AC3E}">
        <p14:creationId xmlns:p14="http://schemas.microsoft.com/office/powerpoint/2010/main" val="4147742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537030" y="1277010"/>
            <a:ext cx="8478358" cy="5015142"/>
          </a:xfrm>
          <a:prstGeom prst="roundRect">
            <a:avLst>
              <a:gd name="adj" fmla="val 1310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defTabSz="936163" fontAlgn="auto">
              <a:spcBef>
                <a:spcPts val="0"/>
              </a:spcBef>
              <a:spcAft>
                <a:spcPts val="0"/>
              </a:spcAft>
            </a:pPr>
            <a:endParaRPr lang="ja-JP" altLang="en-US" sz="1382" dirty="0">
              <a:solidFill>
                <a:prstClr val="black"/>
              </a:solidFill>
              <a:latin typeface="Calibri"/>
              <a:ea typeface="ＭＳ Ｐゴシック" panose="020B0600070205080204" pitchFamily="50" charset="-128"/>
            </a:endParaRPr>
          </a:p>
        </p:txBody>
      </p:sp>
      <p:sp>
        <p:nvSpPr>
          <p:cNvPr id="15" name="正方形/長方形 14"/>
          <p:cNvSpPr/>
          <p:nvPr/>
        </p:nvSpPr>
        <p:spPr>
          <a:xfrm>
            <a:off x="1485403" y="1132136"/>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defTabSz="936163" fontAlgn="auto">
              <a:spcBef>
                <a:spcPts val="0"/>
              </a:spcBef>
              <a:spcAft>
                <a:spcPts val="0"/>
              </a:spcAft>
            </a:pPr>
            <a:endParaRPr lang="ja-JP" altLang="en-US" sz="1843">
              <a:solidFill>
                <a:prstClr val="white"/>
              </a:solidFill>
              <a:latin typeface="Calibri"/>
              <a:ea typeface="ＭＳ Ｐゴシック" panose="020B0600070205080204" pitchFamily="50" charset="-128"/>
            </a:endParaRPr>
          </a:p>
        </p:txBody>
      </p:sp>
      <p:grpSp>
        <p:nvGrpSpPr>
          <p:cNvPr id="96" name="グループ化 95"/>
          <p:cNvGrpSpPr/>
          <p:nvPr/>
        </p:nvGrpSpPr>
        <p:grpSpPr>
          <a:xfrm>
            <a:off x="537030" y="1272251"/>
            <a:ext cx="7871695" cy="5017837"/>
            <a:chOff x="573789" y="244008"/>
            <a:chExt cx="7457428" cy="4972064"/>
          </a:xfrm>
        </p:grpSpPr>
        <p:graphicFrame>
          <p:nvGraphicFramePr>
            <p:cNvPr id="97" name="グラフ 96"/>
            <p:cNvGraphicFramePr/>
            <p:nvPr>
              <p:extLst>
                <p:ext uri="{D42A27DB-BD31-4B8C-83A1-F6EECF244321}">
                  <p14:modId xmlns:p14="http://schemas.microsoft.com/office/powerpoint/2010/main" val="3206654207"/>
                </p:ext>
              </p:extLst>
            </p:nvPr>
          </p:nvGraphicFramePr>
          <p:xfrm>
            <a:off x="573789" y="244008"/>
            <a:ext cx="7457428" cy="4972064"/>
          </p:xfrm>
          <a:graphic>
            <a:graphicData uri="http://schemas.openxmlformats.org/drawingml/2006/chart">
              <c:chart xmlns:c="http://schemas.openxmlformats.org/drawingml/2006/chart" xmlns:r="http://schemas.openxmlformats.org/officeDocument/2006/relationships" r:id="rId3"/>
            </a:graphicData>
          </a:graphic>
        </p:graphicFrame>
        <p:sp>
          <p:nvSpPr>
            <p:cNvPr id="98" name="テキスト ボックス 97"/>
            <p:cNvSpPr txBox="1"/>
            <p:nvPr/>
          </p:nvSpPr>
          <p:spPr>
            <a:xfrm>
              <a:off x="6921877" y="459762"/>
              <a:ext cx="1039236" cy="278919"/>
            </a:xfrm>
            <a:prstGeom prst="rect">
              <a:avLst/>
            </a:prstGeom>
            <a:noFill/>
          </p:spPr>
          <p:txBody>
            <a:bodyPr wrap="none" rtlCol="0">
              <a:spAutoFit/>
            </a:bodyPr>
            <a:lstStyle/>
            <a:p>
              <a:pPr algn="l" defTabSz="936163" fontAlgn="auto">
                <a:spcBef>
                  <a:spcPts val="0"/>
                </a:spcBef>
                <a:spcAft>
                  <a:spcPts val="0"/>
                </a:spcAft>
              </a:pPr>
              <a:r>
                <a:rPr lang="en-US" altLang="ja-JP" sz="1229" b="1" dirty="0">
                  <a:solidFill>
                    <a:prstClr val="white">
                      <a:lumMod val="50000"/>
                    </a:prstClr>
                  </a:solidFill>
                  <a:latin typeface="Calibri"/>
                  <a:ea typeface="ＭＳ Ｐゴシック" panose="020B0600070205080204" pitchFamily="50" charset="-128"/>
                </a:rPr>
                <a:t>Thousand Yen</a:t>
              </a:r>
              <a:endParaRPr lang="ja-JP" altLang="en-US" sz="1229" b="1" dirty="0">
                <a:solidFill>
                  <a:prstClr val="white">
                    <a:lumMod val="50000"/>
                  </a:prstClr>
                </a:solidFill>
                <a:latin typeface="Calibri"/>
                <a:ea typeface="ＭＳ Ｐゴシック" panose="020B0600070205080204" pitchFamily="50" charset="-128"/>
              </a:endParaRPr>
            </a:p>
          </p:txBody>
        </p:sp>
        <p:sp>
          <p:nvSpPr>
            <p:cNvPr id="99" name="テキスト ボックス 98"/>
            <p:cNvSpPr txBox="1"/>
            <p:nvPr/>
          </p:nvSpPr>
          <p:spPr>
            <a:xfrm>
              <a:off x="2505527" y="331495"/>
              <a:ext cx="732679" cy="278919"/>
            </a:xfrm>
            <a:prstGeom prst="rect">
              <a:avLst/>
            </a:prstGeom>
            <a:noFill/>
          </p:spPr>
          <p:txBody>
            <a:bodyPr wrap="none" rtlCol="0">
              <a:spAutoFit/>
            </a:bodyPr>
            <a:lstStyle/>
            <a:p>
              <a:pPr algn="l" defTabSz="936163" fontAlgn="auto">
                <a:spcBef>
                  <a:spcPts val="0"/>
                </a:spcBef>
                <a:spcAft>
                  <a:spcPts val="0"/>
                </a:spcAft>
              </a:pPr>
              <a:r>
                <a:rPr lang="en-US" altLang="ja-JP" sz="1229" b="1" dirty="0">
                  <a:solidFill>
                    <a:prstClr val="white">
                      <a:lumMod val="50000"/>
                    </a:prstClr>
                  </a:solidFill>
                  <a:latin typeface="Calibri"/>
                  <a:ea typeface="ＭＳ Ｐゴシック" panose="020B0600070205080204" pitchFamily="50" charset="-128"/>
                </a:rPr>
                <a:t>Number</a:t>
              </a:r>
              <a:endParaRPr lang="ja-JP" altLang="en-US" sz="1229" b="1" dirty="0">
                <a:solidFill>
                  <a:prstClr val="white">
                    <a:lumMod val="50000"/>
                  </a:prstClr>
                </a:solidFill>
                <a:latin typeface="Calibri"/>
                <a:ea typeface="ＭＳ Ｐゴシック" panose="020B0600070205080204" pitchFamily="50" charset="-128"/>
              </a:endParaRPr>
            </a:p>
          </p:txBody>
        </p:sp>
      </p:grpSp>
      <p:sp>
        <p:nvSpPr>
          <p:cNvPr id="2" name="正方形/長方形 1"/>
          <p:cNvSpPr/>
          <p:nvPr/>
        </p:nvSpPr>
        <p:spPr>
          <a:xfrm>
            <a:off x="1048423" y="5301"/>
            <a:ext cx="8258517" cy="1200329"/>
          </a:xfrm>
          <a:prstGeom prst="rect">
            <a:avLst/>
          </a:prstGeom>
        </p:spPr>
        <p:txBody>
          <a:bodyPr wrap="square">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altLang="ja-JP" sz="3600" b="1" dirty="0">
                <a:solidFill>
                  <a:prstClr val="black">
                    <a:lumMod val="65000"/>
                    <a:lumOff val="35000"/>
                  </a:prstClr>
                </a:solidFill>
                <a:latin typeface="Times" panose="02020603050405020304" pitchFamily="18" charset="0"/>
                <a:cs typeface="Times" panose="02020603050405020304" pitchFamily="18" charset="0"/>
              </a:rPr>
              <a:t>Change of number and funds of Joint Research with private enterprises</a:t>
            </a:r>
            <a:endParaRPr lang="ja-JP" altLang="ja-JP" sz="4000" b="1" dirty="0">
              <a:solidFill>
                <a:prstClr val="black">
                  <a:lumMod val="65000"/>
                  <a:lumOff val="35000"/>
                </a:prstClr>
              </a:solidFill>
              <a:latin typeface="Times" panose="02020603050405020304" pitchFamily="18" charset="0"/>
              <a:cs typeface="Times" panose="02020603050405020304" pitchFamily="18" charset="0"/>
            </a:endParaRPr>
          </a:p>
        </p:txBody>
      </p:sp>
      <p:sp>
        <p:nvSpPr>
          <p:cNvPr id="3" name="TextBox 2">
            <a:extLst>
              <a:ext uri="{FF2B5EF4-FFF2-40B4-BE49-F238E27FC236}">
                <a16:creationId xmlns:a16="http://schemas.microsoft.com/office/drawing/2014/main" id="{C80983DF-C69A-B840-863B-597DDFC8ACB5}"/>
              </a:ext>
            </a:extLst>
          </p:cNvPr>
          <p:cNvSpPr txBox="1"/>
          <p:nvPr/>
        </p:nvSpPr>
        <p:spPr>
          <a:xfrm>
            <a:off x="4730082" y="1854572"/>
            <a:ext cx="243368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accent1"/>
            </a:solidFill>
          </a:ln>
        </p:spPr>
        <p:txBody>
          <a:bodyPr wrap="none" rtlCol="0">
            <a:spAutoFit/>
          </a:bodyPr>
          <a:lstStyle/>
          <a:p>
            <a:pPr algn="ctr"/>
            <a:r>
              <a:rPr lang="en-US" sz="2000" b="1" dirty="0">
                <a:cs typeface="Times New Roman" panose="02020603050405020304" pitchFamily="18" charset="0"/>
              </a:rPr>
              <a:t>350 Thousand Euro</a:t>
            </a:r>
          </a:p>
          <a:p>
            <a:pPr algn="ctr"/>
            <a:r>
              <a:rPr lang="en-US" sz="2000" b="1" dirty="0">
                <a:cs typeface="Times New Roman" panose="02020603050405020304" pitchFamily="18" charset="0"/>
              </a:rPr>
              <a:t>(3.6% of the budget)</a:t>
            </a:r>
          </a:p>
        </p:txBody>
      </p:sp>
      <p:sp>
        <p:nvSpPr>
          <p:cNvPr id="10" name="TextBox 9">
            <a:extLst>
              <a:ext uri="{FF2B5EF4-FFF2-40B4-BE49-F238E27FC236}">
                <a16:creationId xmlns:a16="http://schemas.microsoft.com/office/drawing/2014/main" id="{656BB6D8-A0AD-2848-B2F3-DEB03E3C5D17}"/>
              </a:ext>
            </a:extLst>
          </p:cNvPr>
          <p:cNvSpPr txBox="1"/>
          <p:nvPr/>
        </p:nvSpPr>
        <p:spPr>
          <a:xfrm>
            <a:off x="6110012" y="3718387"/>
            <a:ext cx="1396729"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accent1"/>
            </a:solidFill>
          </a:ln>
        </p:spPr>
        <p:txBody>
          <a:bodyPr wrap="none" rtlCol="0">
            <a:spAutoFit/>
          </a:bodyPr>
          <a:lstStyle/>
          <a:p>
            <a:pPr algn="ctr"/>
            <a:r>
              <a:rPr lang="en-US" sz="2000" b="1" dirty="0">
                <a:cs typeface="Times New Roman" panose="02020603050405020304" pitchFamily="18" charset="0"/>
              </a:rPr>
              <a:t>33 Projects</a:t>
            </a:r>
          </a:p>
          <a:p>
            <a:pPr algn="ctr"/>
            <a:r>
              <a:rPr lang="en-US" sz="2000" b="1" dirty="0">
                <a:cs typeface="Times New Roman" panose="02020603050405020304" pitchFamily="18" charset="0"/>
              </a:rPr>
              <a:t>in 2018</a:t>
            </a:r>
          </a:p>
        </p:txBody>
      </p:sp>
    </p:spTree>
    <p:extLst>
      <p:ext uri="{BB962C8B-B14F-4D97-AF65-F5344CB8AC3E}">
        <p14:creationId xmlns:p14="http://schemas.microsoft.com/office/powerpoint/2010/main" val="283105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173981" y="6459498"/>
            <a:ext cx="2150006" cy="483584"/>
          </a:xfrm>
          <a:prstGeom prst="roundRect">
            <a:avLst>
              <a:gd name="adj" fmla="val 29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Line 125"/>
          <p:cNvSpPr>
            <a:spLocks noChangeShapeType="1"/>
          </p:cNvSpPr>
          <p:nvPr/>
        </p:nvSpPr>
        <p:spPr bwMode="auto">
          <a:xfrm>
            <a:off x="6742207" y="5179026"/>
            <a:ext cx="229770"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03" name="Line 125"/>
          <p:cNvSpPr>
            <a:spLocks noChangeShapeType="1"/>
          </p:cNvSpPr>
          <p:nvPr/>
        </p:nvSpPr>
        <p:spPr bwMode="auto">
          <a:xfrm>
            <a:off x="6742206" y="5296641"/>
            <a:ext cx="186760"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04" name="Line 125"/>
          <p:cNvSpPr>
            <a:spLocks noChangeShapeType="1"/>
          </p:cNvSpPr>
          <p:nvPr/>
        </p:nvSpPr>
        <p:spPr bwMode="auto">
          <a:xfrm>
            <a:off x="6742207" y="5460590"/>
            <a:ext cx="229770"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cxnSp>
        <p:nvCxnSpPr>
          <p:cNvPr id="160" name="直線コネクタ 159"/>
          <p:cNvCxnSpPr/>
          <p:nvPr/>
        </p:nvCxnSpPr>
        <p:spPr>
          <a:xfrm flipH="1">
            <a:off x="7175577" y="1638739"/>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H="1">
            <a:off x="7175577" y="2051150"/>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H="1">
            <a:off x="7177621" y="1859094"/>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674" name="Rectangle 16"/>
          <p:cNvSpPr>
            <a:spLocks noGrp="1" noChangeArrowheads="1"/>
          </p:cNvSpPr>
          <p:nvPr>
            <p:ph type="title" idx="4294967295"/>
          </p:nvPr>
        </p:nvSpPr>
        <p:spPr>
          <a:xfrm>
            <a:off x="1270452" y="159411"/>
            <a:ext cx="5111946" cy="679450"/>
          </a:xfrm>
          <a:prstGeom prst="rect">
            <a:avLst/>
          </a:prstGeom>
          <a:noFill/>
        </p:spPr>
        <p:txBody>
          <a:bodyPr anchor="t">
            <a:normAutofit fontScale="90000"/>
          </a:bodyPr>
          <a:lstStyle/>
          <a:p>
            <a:pPr algn="l" eaLnBrk="1" hangingPunct="1"/>
            <a:r>
              <a:rPr lang="en-US" altLang="ja-JP" sz="4000" b="1" dirty="0">
                <a:latin typeface="Times" panose="02020603050405020304" pitchFamily="18" charset="0"/>
                <a:ea typeface="HG丸ｺﾞｼｯｸM-PRO" panose="020F0600000000000000" pitchFamily="50" charset="-128"/>
                <a:cs typeface="Times" panose="02020603050405020304" pitchFamily="18" charset="0"/>
              </a:rPr>
              <a:t>Organization of the ISM </a:t>
            </a:r>
            <a:endParaRPr lang="ja-JP" altLang="en-US" sz="4000" b="1" dirty="0">
              <a:latin typeface="Times" panose="02020603050405020304" pitchFamily="18" charset="0"/>
              <a:ea typeface="HG丸ｺﾞｼｯｸM-PRO" panose="020F0600000000000000" pitchFamily="50" charset="-128"/>
              <a:cs typeface="Times" panose="02020603050405020304" pitchFamily="18" charset="0"/>
            </a:endParaRPr>
          </a:p>
        </p:txBody>
      </p:sp>
      <p:sp>
        <p:nvSpPr>
          <p:cNvPr id="28677" name="Rectangle 17"/>
          <p:cNvSpPr>
            <a:spLocks noChangeArrowheads="1"/>
          </p:cNvSpPr>
          <p:nvPr/>
        </p:nvSpPr>
        <p:spPr bwMode="auto">
          <a:xfrm>
            <a:off x="851470" y="668122"/>
            <a:ext cx="884238" cy="414338"/>
          </a:xfrm>
          <a:prstGeom prst="rect">
            <a:avLst/>
          </a:prstGeom>
          <a:noFill/>
          <a:ln w="9525">
            <a:noFill/>
            <a:miter lim="800000"/>
            <a:headEnd/>
            <a:tailEnd/>
          </a:ln>
        </p:spPr>
        <p:txBody>
          <a:bodyPr wrap="none" lIns="91369" tIns="45684" rIns="91369" bIns="45684" anchor="ctr"/>
          <a:lstStyle/>
          <a:p>
            <a:endParaRPr lang="ja-JP" altLang="en-US" dirty="0">
              <a:solidFill>
                <a:prstClr val="black"/>
              </a:solidFill>
            </a:endParaRPr>
          </a:p>
        </p:txBody>
      </p:sp>
      <p:sp>
        <p:nvSpPr>
          <p:cNvPr id="28711" name="AutoShape 85"/>
          <p:cNvSpPr>
            <a:spLocks noChangeArrowheads="1"/>
          </p:cNvSpPr>
          <p:nvPr/>
        </p:nvSpPr>
        <p:spPr bwMode="auto">
          <a:xfrm>
            <a:off x="6840000" y="4932192"/>
            <a:ext cx="1530079" cy="138957"/>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General Administration Unit</a:t>
            </a:r>
          </a:p>
        </p:txBody>
      </p:sp>
      <p:sp>
        <p:nvSpPr>
          <p:cNvPr id="28724" name="Line 125"/>
          <p:cNvSpPr>
            <a:spLocks noChangeShapeType="1"/>
          </p:cNvSpPr>
          <p:nvPr/>
        </p:nvSpPr>
        <p:spPr bwMode="auto">
          <a:xfrm>
            <a:off x="2843170" y="5249302"/>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8725" name="Line 125"/>
          <p:cNvSpPr>
            <a:spLocks noChangeShapeType="1"/>
          </p:cNvSpPr>
          <p:nvPr/>
        </p:nvSpPr>
        <p:spPr bwMode="auto">
          <a:xfrm>
            <a:off x="944833" y="3398306"/>
            <a:ext cx="192183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8727" name="Line 125"/>
          <p:cNvSpPr>
            <a:spLocks noChangeShapeType="1"/>
          </p:cNvSpPr>
          <p:nvPr/>
        </p:nvSpPr>
        <p:spPr bwMode="auto">
          <a:xfrm>
            <a:off x="2842106" y="2700658"/>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8728" name="Line 125"/>
          <p:cNvSpPr>
            <a:spLocks noChangeShapeType="1"/>
          </p:cNvSpPr>
          <p:nvPr/>
        </p:nvSpPr>
        <p:spPr bwMode="auto">
          <a:xfrm>
            <a:off x="2851380" y="2150021"/>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28729" name="Line 125"/>
          <p:cNvSpPr>
            <a:spLocks noChangeShapeType="1"/>
          </p:cNvSpPr>
          <p:nvPr/>
        </p:nvSpPr>
        <p:spPr bwMode="auto">
          <a:xfrm>
            <a:off x="2851380" y="1645965"/>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cxnSp>
        <p:nvCxnSpPr>
          <p:cNvPr id="322" name="カギ線コネクタ 321"/>
          <p:cNvCxnSpPr/>
          <p:nvPr/>
        </p:nvCxnSpPr>
        <p:spPr>
          <a:xfrm rot="5400000">
            <a:off x="748200" y="3507415"/>
            <a:ext cx="4682001" cy="10330"/>
          </a:xfrm>
          <a:prstGeom prst="bentConnector4">
            <a:avLst>
              <a:gd name="adj1" fmla="val 5"/>
              <a:gd name="adj2" fmla="val 231297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a:stCxn id="139" idx="2"/>
          </p:cNvCxnSpPr>
          <p:nvPr/>
        </p:nvCxnSpPr>
        <p:spPr>
          <a:xfrm flipH="1">
            <a:off x="1242045" y="2977642"/>
            <a:ext cx="7098" cy="858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p:cNvCxnSpPr/>
          <p:nvPr/>
        </p:nvCxnSpPr>
        <p:spPr>
          <a:xfrm>
            <a:off x="2538189" y="3404428"/>
            <a:ext cx="0" cy="1900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AutoShape 85"/>
          <p:cNvSpPr>
            <a:spLocks noChangeArrowheads="1"/>
          </p:cNvSpPr>
          <p:nvPr/>
        </p:nvSpPr>
        <p:spPr bwMode="auto">
          <a:xfrm>
            <a:off x="6840000" y="5917431"/>
            <a:ext cx="2481044" cy="143390"/>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Asset Management and  Acceptance Inspector Unit</a:t>
            </a:r>
            <a:endParaRPr lang="ja-JP" altLang="en-US" sz="900" dirty="0">
              <a:solidFill>
                <a:prstClr val="black"/>
              </a:solidFill>
              <a:ea typeface="HG正楷書体-PRO" pitchFamily="66" charset="-128"/>
              <a:cs typeface="Times New Roman" pitchFamily="18" charset="0"/>
            </a:endParaRPr>
          </a:p>
        </p:txBody>
      </p:sp>
      <p:sp>
        <p:nvSpPr>
          <p:cNvPr id="137" name="Line 106"/>
          <p:cNvSpPr>
            <a:spLocks noChangeShapeType="1"/>
          </p:cNvSpPr>
          <p:nvPr/>
        </p:nvSpPr>
        <p:spPr bwMode="auto">
          <a:xfrm>
            <a:off x="6382398" y="4640719"/>
            <a:ext cx="850481"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cxnSp>
        <p:nvCxnSpPr>
          <p:cNvPr id="169" name="直線コネクタ 168"/>
          <p:cNvCxnSpPr/>
          <p:nvPr/>
        </p:nvCxnSpPr>
        <p:spPr>
          <a:xfrm>
            <a:off x="4992779" y="5862571"/>
            <a:ext cx="338878" cy="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a:off x="1818111" y="2203188"/>
            <a:ext cx="1" cy="1201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2394173" y="1563432"/>
            <a:ext cx="0" cy="18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a:off x="1314053" y="774452"/>
            <a:ext cx="8226822"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4" rIns="91369" bIns="45684" rtlCol="0" anchor="ctr"/>
          <a:lstStyle/>
          <a:p>
            <a:pPr algn="ctr"/>
            <a:endParaRPr lang="ja-JP" altLang="en-US" dirty="0">
              <a:solidFill>
                <a:prstClr val="white"/>
              </a:solidFill>
            </a:endParaRPr>
          </a:p>
        </p:txBody>
      </p:sp>
      <p:cxnSp>
        <p:nvCxnSpPr>
          <p:cNvPr id="117" name="直線コネクタ 116"/>
          <p:cNvCxnSpPr/>
          <p:nvPr/>
        </p:nvCxnSpPr>
        <p:spPr>
          <a:xfrm flipV="1">
            <a:off x="6382398" y="1243355"/>
            <a:ext cx="376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Line 125"/>
          <p:cNvSpPr>
            <a:spLocks noChangeShapeType="1"/>
          </p:cNvSpPr>
          <p:nvPr/>
        </p:nvSpPr>
        <p:spPr bwMode="auto">
          <a:xfrm>
            <a:off x="2841449" y="4243341"/>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113" name="AutoShape 9"/>
          <p:cNvSpPr>
            <a:spLocks noChangeArrowheads="1"/>
          </p:cNvSpPr>
          <p:nvPr/>
        </p:nvSpPr>
        <p:spPr bwMode="auto">
          <a:xfrm>
            <a:off x="3072574" y="2016724"/>
            <a:ext cx="3873192" cy="313200"/>
          </a:xfrm>
          <a:prstGeom prst="roundRect">
            <a:avLst>
              <a:gd name="adj" fmla="val 16667"/>
            </a:avLst>
          </a:prstGeom>
          <a:solidFill>
            <a:srgbClr val="E2E9FE"/>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defRPr/>
            </a:pPr>
            <a:r>
              <a:rPr lang="en-US" altLang="ja-JP" sz="1200" dirty="0">
                <a:solidFill>
                  <a:prstClr val="black"/>
                </a:solidFill>
                <a:ea typeface="HG正楷書体-PRO" pitchFamily="66" charset="-128"/>
                <a:cs typeface="Times New Roman" pitchFamily="18" charset="0"/>
              </a:rPr>
              <a:t>Department of</a:t>
            </a:r>
            <a:r>
              <a:rPr lang="en-US" altLang="ja-JP" sz="1200" b="1" dirty="0">
                <a:solidFill>
                  <a:prstClr val="black"/>
                </a:solidFill>
                <a:ea typeface="HG正楷書体-PRO" pitchFamily="66" charset="-128"/>
                <a:cs typeface="Times New Roman" pitchFamily="18" charset="0"/>
              </a:rPr>
              <a:t> Statistical Inference and Mathematics</a:t>
            </a:r>
            <a:endParaRPr lang="ja-JP" altLang="en-US" sz="1200" b="1" dirty="0">
              <a:solidFill>
                <a:prstClr val="black"/>
              </a:solidFill>
              <a:ea typeface="HG正楷書体-PRO" pitchFamily="66" charset="-128"/>
              <a:cs typeface="Times New Roman" pitchFamily="18" charset="0"/>
            </a:endParaRPr>
          </a:p>
        </p:txBody>
      </p:sp>
      <p:sp>
        <p:nvSpPr>
          <p:cNvPr id="122" name="AutoShape 2"/>
          <p:cNvSpPr>
            <a:spLocks noChangeArrowheads="1"/>
          </p:cNvSpPr>
          <p:nvPr/>
        </p:nvSpPr>
        <p:spPr bwMode="auto">
          <a:xfrm>
            <a:off x="3072576" y="1519492"/>
            <a:ext cx="3873191" cy="313200"/>
          </a:xfrm>
          <a:prstGeom prst="roundRect">
            <a:avLst>
              <a:gd name="adj" fmla="val 16667"/>
            </a:avLst>
          </a:prstGeom>
          <a:solidFill>
            <a:srgbClr val="E2E9FE"/>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defRPr/>
            </a:pPr>
            <a:r>
              <a:rPr lang="en-US" altLang="ja-JP" sz="1200" dirty="0">
                <a:solidFill>
                  <a:prstClr val="black"/>
                </a:solidFill>
                <a:ea typeface="HG正楷書体-PRO" pitchFamily="66" charset="-128"/>
                <a:cs typeface="Times New Roman" pitchFamily="18" charset="0"/>
              </a:rPr>
              <a:t>Department of </a:t>
            </a:r>
            <a:r>
              <a:rPr lang="en-US" altLang="ja-JP" sz="1200" b="1" dirty="0">
                <a:solidFill>
                  <a:prstClr val="black"/>
                </a:solidFill>
                <a:ea typeface="HG正楷書体-PRO" pitchFamily="66" charset="-128"/>
                <a:cs typeface="Times New Roman" pitchFamily="18" charset="0"/>
              </a:rPr>
              <a:t>Statistical Data Science</a:t>
            </a:r>
            <a:endParaRPr lang="ja-JP" altLang="en-US" sz="1200" b="1" dirty="0">
              <a:solidFill>
                <a:prstClr val="black"/>
              </a:solidFill>
              <a:ea typeface="HG正楷書体-PRO" pitchFamily="66" charset="-128"/>
              <a:cs typeface="Times New Roman" pitchFamily="18" charset="0"/>
            </a:endParaRPr>
          </a:p>
        </p:txBody>
      </p:sp>
      <p:sp>
        <p:nvSpPr>
          <p:cNvPr id="123" name="AutoShape 3"/>
          <p:cNvSpPr>
            <a:spLocks noChangeArrowheads="1"/>
          </p:cNvSpPr>
          <p:nvPr/>
        </p:nvSpPr>
        <p:spPr bwMode="auto">
          <a:xfrm>
            <a:off x="3070757" y="2524316"/>
            <a:ext cx="3873192" cy="313200"/>
          </a:xfrm>
          <a:prstGeom prst="roundRect">
            <a:avLst>
              <a:gd name="adj" fmla="val 16667"/>
            </a:avLst>
          </a:prstGeom>
          <a:solidFill>
            <a:srgbClr val="D6FEE0"/>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a:r>
              <a:rPr lang="en-US" altLang="ja-JP" sz="1200" b="1" dirty="0">
                <a:solidFill>
                  <a:prstClr val="black"/>
                </a:solidFill>
              </a:rPr>
              <a:t>Risk Analysis Research Center</a:t>
            </a:r>
            <a:endParaRPr lang="ja-JP" altLang="en-US" sz="1200" b="1" dirty="0">
              <a:solidFill>
                <a:prstClr val="black"/>
              </a:solidFill>
            </a:endParaRPr>
          </a:p>
        </p:txBody>
      </p:sp>
      <p:sp>
        <p:nvSpPr>
          <p:cNvPr id="124" name="AutoShape 4"/>
          <p:cNvSpPr>
            <a:spLocks noChangeArrowheads="1"/>
          </p:cNvSpPr>
          <p:nvPr/>
        </p:nvSpPr>
        <p:spPr bwMode="auto">
          <a:xfrm>
            <a:off x="3069790" y="4523734"/>
            <a:ext cx="3312608" cy="313200"/>
          </a:xfrm>
          <a:prstGeom prst="roundRect">
            <a:avLst>
              <a:gd name="adj" fmla="val 16667"/>
            </a:avLst>
          </a:prstGeom>
          <a:solidFill>
            <a:srgbClr val="FFFF9F"/>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200" b="1" dirty="0">
                <a:solidFill>
                  <a:prstClr val="black"/>
                </a:solidFill>
              </a:rPr>
              <a:t>Center for Engineering and Technical Support</a:t>
            </a:r>
            <a:endParaRPr lang="ja-JP" altLang="en-US" sz="1200" dirty="0">
              <a:solidFill>
                <a:prstClr val="black"/>
              </a:solidFill>
              <a:latin typeface="Arial" charset="0"/>
              <a:ea typeface="HG正楷書体-PRO" pitchFamily="66" charset="-128"/>
            </a:endParaRPr>
          </a:p>
        </p:txBody>
      </p:sp>
      <p:sp>
        <p:nvSpPr>
          <p:cNvPr id="125" name="AutoShape 5"/>
          <p:cNvSpPr>
            <a:spLocks noChangeArrowheads="1"/>
          </p:cNvSpPr>
          <p:nvPr/>
        </p:nvSpPr>
        <p:spPr bwMode="auto">
          <a:xfrm>
            <a:off x="3105743" y="5578347"/>
            <a:ext cx="1894165" cy="568448"/>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err="1">
                <a:solidFill>
                  <a:prstClr val="black"/>
                </a:solidFill>
                <a:ea typeface="HG正楷書体-PRO" pitchFamily="66" charset="-128"/>
                <a:cs typeface="Times New Roman" pitchFamily="18" charset="0"/>
              </a:rPr>
              <a:t>Tachikawa</a:t>
            </a:r>
            <a:r>
              <a:rPr lang="en-US" altLang="ja-JP" sz="1100" dirty="0">
                <a:solidFill>
                  <a:prstClr val="black"/>
                </a:solidFill>
                <a:ea typeface="HG正楷書体-PRO" pitchFamily="66" charset="-128"/>
                <a:cs typeface="Times New Roman" pitchFamily="18" charset="0"/>
              </a:rPr>
              <a:t> Administration </a:t>
            </a:r>
          </a:p>
          <a:p>
            <a:pPr algn="l" defTabSz="945415"/>
            <a:r>
              <a:rPr lang="en-US" altLang="ja-JP" sz="1100" dirty="0">
                <a:solidFill>
                  <a:prstClr val="black"/>
                </a:solidFill>
                <a:ea typeface="HG正楷書体-PRO" pitchFamily="66" charset="-128"/>
                <a:cs typeface="Times New Roman" pitchFamily="18" charset="0"/>
              </a:rPr>
              <a:t>Department of ROIS</a:t>
            </a:r>
            <a:endParaRPr lang="ja-JP" altLang="en-US" sz="1100" dirty="0">
              <a:solidFill>
                <a:prstClr val="black"/>
              </a:solidFill>
              <a:ea typeface="HG正楷書体-PRO" pitchFamily="66" charset="-128"/>
              <a:cs typeface="Times New Roman" pitchFamily="18" charset="0"/>
            </a:endParaRPr>
          </a:p>
        </p:txBody>
      </p:sp>
      <p:sp>
        <p:nvSpPr>
          <p:cNvPr id="126" name="AutoShape 15"/>
          <p:cNvSpPr>
            <a:spLocks noChangeArrowheads="1"/>
          </p:cNvSpPr>
          <p:nvPr/>
        </p:nvSpPr>
        <p:spPr bwMode="auto">
          <a:xfrm>
            <a:off x="3072574" y="1029724"/>
            <a:ext cx="3873192" cy="314697"/>
          </a:xfrm>
          <a:prstGeom prst="roundRect">
            <a:avLst>
              <a:gd name="adj" fmla="val 16667"/>
            </a:avLst>
          </a:prstGeom>
          <a:solidFill>
            <a:srgbClr val="E2E9FE"/>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defRPr/>
            </a:pPr>
            <a:r>
              <a:rPr lang="en-US" altLang="ja-JP" sz="1100" dirty="0">
                <a:solidFill>
                  <a:prstClr val="black"/>
                </a:solidFill>
                <a:ea typeface="HG正楷書体-PRO" pitchFamily="66" charset="-128"/>
                <a:cs typeface="Times New Roman" pitchFamily="18" charset="0"/>
              </a:rPr>
              <a:t>Department of </a:t>
            </a:r>
            <a:r>
              <a:rPr lang="en-US" altLang="ja-JP" sz="1100" b="1" dirty="0">
                <a:solidFill>
                  <a:prstClr val="black"/>
                </a:solidFill>
                <a:ea typeface="HG正楷書体-PRO" pitchFamily="66" charset="-128"/>
                <a:cs typeface="Times New Roman" pitchFamily="18" charset="0"/>
              </a:rPr>
              <a:t>Statistical Modeling </a:t>
            </a:r>
            <a:endParaRPr lang="ja-JP" altLang="en-US" sz="1100" b="1" dirty="0">
              <a:solidFill>
                <a:prstClr val="black"/>
              </a:solidFill>
              <a:ea typeface="HG正楷書体-PRO" pitchFamily="66" charset="-128"/>
              <a:cs typeface="Times New Roman" pitchFamily="18" charset="0"/>
            </a:endParaRPr>
          </a:p>
        </p:txBody>
      </p:sp>
      <p:sp>
        <p:nvSpPr>
          <p:cNvPr id="127" name="AutoShape 124"/>
          <p:cNvSpPr>
            <a:spLocks noChangeArrowheads="1"/>
          </p:cNvSpPr>
          <p:nvPr/>
        </p:nvSpPr>
        <p:spPr bwMode="auto">
          <a:xfrm>
            <a:off x="3055762" y="5134694"/>
            <a:ext cx="727424" cy="313200"/>
          </a:xfrm>
          <a:prstGeom prst="roundRect">
            <a:avLst>
              <a:gd name="adj" fmla="val 16667"/>
            </a:avLst>
          </a:prstGeom>
          <a:solidFill>
            <a:srgbClr val="FFFF9F"/>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200" b="1" dirty="0">
                <a:solidFill>
                  <a:prstClr val="black"/>
                </a:solidFill>
                <a:ea typeface="HG正楷書体-PRO" pitchFamily="66" charset="-128"/>
                <a:cs typeface="Times New Roman" pitchFamily="18" charset="0"/>
              </a:rPr>
              <a:t>Library</a:t>
            </a:r>
            <a:endParaRPr lang="ja-JP" altLang="en-US" sz="1200" b="1" dirty="0">
              <a:solidFill>
                <a:prstClr val="black"/>
              </a:solidFill>
              <a:ea typeface="HG正楷書体-PRO" pitchFamily="66" charset="-128"/>
              <a:cs typeface="Times New Roman" pitchFamily="18" charset="0"/>
            </a:endParaRPr>
          </a:p>
        </p:txBody>
      </p:sp>
      <p:sp>
        <p:nvSpPr>
          <p:cNvPr id="131" name="AutoShape 89"/>
          <p:cNvSpPr>
            <a:spLocks noChangeArrowheads="1"/>
          </p:cNvSpPr>
          <p:nvPr/>
        </p:nvSpPr>
        <p:spPr bwMode="auto">
          <a:xfrm>
            <a:off x="3060203" y="2909524"/>
            <a:ext cx="3873191" cy="313200"/>
          </a:xfrm>
          <a:prstGeom prst="roundRect">
            <a:avLst>
              <a:gd name="adj" fmla="val 16667"/>
            </a:avLst>
          </a:prstGeom>
          <a:solidFill>
            <a:srgbClr val="D6FEE0"/>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a:r>
              <a:rPr lang="en-US" altLang="ja-JP" sz="1200" b="1" dirty="0">
                <a:solidFill>
                  <a:prstClr val="black"/>
                </a:solidFill>
              </a:rPr>
              <a:t>Research Center for Statistical Machine Learning</a:t>
            </a:r>
            <a:endParaRPr lang="ja-JP" altLang="en-US" sz="1200" b="1" dirty="0">
              <a:solidFill>
                <a:prstClr val="black"/>
              </a:solidFill>
            </a:endParaRPr>
          </a:p>
        </p:txBody>
      </p:sp>
      <p:sp>
        <p:nvSpPr>
          <p:cNvPr id="134" name="AutoShape 89"/>
          <p:cNvSpPr>
            <a:spLocks noChangeArrowheads="1"/>
          </p:cNvSpPr>
          <p:nvPr/>
        </p:nvSpPr>
        <p:spPr bwMode="auto">
          <a:xfrm>
            <a:off x="3080979" y="4086820"/>
            <a:ext cx="3908949" cy="313200"/>
          </a:xfrm>
          <a:prstGeom prst="roundRect">
            <a:avLst>
              <a:gd name="adj" fmla="val 16667"/>
            </a:avLst>
          </a:prstGeom>
          <a:solidFill>
            <a:schemeClr val="accent3">
              <a:lumMod val="60000"/>
              <a:lumOff val="40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6158" fontAlgn="auto">
              <a:spcBef>
                <a:spcPts val="0"/>
              </a:spcBef>
              <a:spcAft>
                <a:spcPts val="0"/>
              </a:spcAft>
            </a:pPr>
            <a:r>
              <a:rPr lang="en-US" altLang="ja-JP" sz="1200" b="1" dirty="0">
                <a:solidFill>
                  <a:prstClr val="black"/>
                </a:solidFill>
                <a:ea typeface="HG丸ｺﾞｼｯｸM-PRO" pitchFamily="50" charset="-128"/>
                <a:cs typeface="Times New Roman" pitchFamily="18" charset="0"/>
              </a:rPr>
              <a:t>School of Statistical Thinking</a:t>
            </a:r>
            <a:endParaRPr lang="ja-JP" altLang="en-US" sz="1200" b="1" dirty="0">
              <a:solidFill>
                <a:prstClr val="black"/>
              </a:solidFill>
              <a:ea typeface="HG丸ｺﾞｼｯｸM-PRO" pitchFamily="50" charset="-128"/>
              <a:cs typeface="Times New Roman" pitchFamily="18" charset="0"/>
            </a:endParaRPr>
          </a:p>
        </p:txBody>
      </p:sp>
      <p:sp>
        <p:nvSpPr>
          <p:cNvPr id="136" name="AutoShape 124"/>
          <p:cNvSpPr>
            <a:spLocks noChangeArrowheads="1"/>
          </p:cNvSpPr>
          <p:nvPr/>
        </p:nvSpPr>
        <p:spPr bwMode="auto">
          <a:xfrm>
            <a:off x="284702" y="3221558"/>
            <a:ext cx="660130" cy="398892"/>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a:solidFill>
                  <a:prstClr val="black"/>
                </a:solidFill>
                <a:ea typeface="HG正楷書体-PRO" pitchFamily="66" charset="-128"/>
                <a:cs typeface="Times New Roman" pitchFamily="18" charset="0"/>
              </a:rPr>
              <a:t>Director-</a:t>
            </a:r>
          </a:p>
          <a:p>
            <a:pPr algn="l" defTabSz="945415"/>
            <a:r>
              <a:rPr lang="en-US" altLang="ja-JP" sz="1100" dirty="0">
                <a:solidFill>
                  <a:prstClr val="black"/>
                </a:solidFill>
                <a:ea typeface="HG正楷書体-PRO" pitchFamily="66" charset="-128"/>
                <a:cs typeface="Times New Roman" pitchFamily="18" charset="0"/>
              </a:rPr>
              <a:t>General</a:t>
            </a:r>
            <a:endParaRPr lang="ja-JP" altLang="en-US" sz="1100" dirty="0">
              <a:solidFill>
                <a:prstClr val="black"/>
              </a:solidFill>
              <a:ea typeface="HG正楷書体-PRO" pitchFamily="66" charset="-128"/>
              <a:cs typeface="Times New Roman" pitchFamily="18" charset="0"/>
            </a:endParaRPr>
          </a:p>
        </p:txBody>
      </p:sp>
      <p:sp>
        <p:nvSpPr>
          <p:cNvPr id="138" name="AutoShape 124"/>
          <p:cNvSpPr>
            <a:spLocks noChangeArrowheads="1"/>
          </p:cNvSpPr>
          <p:nvPr/>
        </p:nvSpPr>
        <p:spPr bwMode="auto">
          <a:xfrm>
            <a:off x="851471" y="3838582"/>
            <a:ext cx="966639" cy="398892"/>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a:solidFill>
                  <a:prstClr val="black"/>
                </a:solidFill>
                <a:ea typeface="HG正楷書体-PRO" pitchFamily="66" charset="-128"/>
                <a:cs typeface="Times New Roman" pitchFamily="18" charset="0"/>
              </a:rPr>
              <a:t>Vice Director-</a:t>
            </a:r>
          </a:p>
          <a:p>
            <a:pPr algn="l" defTabSz="945415"/>
            <a:r>
              <a:rPr lang="en-US" altLang="ja-JP" sz="1100" dirty="0">
                <a:solidFill>
                  <a:prstClr val="black"/>
                </a:solidFill>
                <a:ea typeface="HG正楷書体-PRO" pitchFamily="66" charset="-128"/>
                <a:cs typeface="Times New Roman" pitchFamily="18" charset="0"/>
              </a:rPr>
              <a:t>General</a:t>
            </a:r>
            <a:endParaRPr lang="ja-JP" altLang="en-US" sz="1100" dirty="0">
              <a:solidFill>
                <a:prstClr val="black"/>
              </a:solidFill>
              <a:ea typeface="HG正楷書体-PRO" pitchFamily="66" charset="-128"/>
              <a:cs typeface="Times New Roman" pitchFamily="18" charset="0"/>
            </a:endParaRPr>
          </a:p>
        </p:txBody>
      </p:sp>
      <p:sp>
        <p:nvSpPr>
          <p:cNvPr id="139" name="AutoShape 124"/>
          <p:cNvSpPr>
            <a:spLocks noChangeArrowheads="1"/>
          </p:cNvSpPr>
          <p:nvPr/>
        </p:nvSpPr>
        <p:spPr bwMode="auto">
          <a:xfrm>
            <a:off x="851470" y="2358628"/>
            <a:ext cx="795346" cy="619014"/>
          </a:xfrm>
          <a:prstGeom prst="roundRect">
            <a:avLst>
              <a:gd name="adj" fmla="val 16667"/>
            </a:avLst>
          </a:prstGeom>
          <a:solidFill>
            <a:srgbClr val="CDACE6"/>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a:solidFill>
                  <a:prstClr val="black"/>
                </a:solidFill>
                <a:ea typeface="HG正楷書体-PRO" pitchFamily="66" charset="-128"/>
                <a:cs typeface="Times New Roman" pitchFamily="18" charset="0"/>
              </a:rPr>
              <a:t>Advisory </a:t>
            </a:r>
          </a:p>
          <a:p>
            <a:pPr algn="l" defTabSz="945415"/>
            <a:r>
              <a:rPr lang="en-US" altLang="ja-JP" sz="1100" dirty="0">
                <a:solidFill>
                  <a:prstClr val="black"/>
                </a:solidFill>
                <a:ea typeface="HG正楷書体-PRO" pitchFamily="66" charset="-128"/>
                <a:cs typeface="Times New Roman" pitchFamily="18" charset="0"/>
              </a:rPr>
              <a:t>Board</a:t>
            </a:r>
          </a:p>
        </p:txBody>
      </p:sp>
      <p:sp>
        <p:nvSpPr>
          <p:cNvPr id="140" name="AutoShape 124"/>
          <p:cNvSpPr>
            <a:spLocks noChangeArrowheads="1"/>
          </p:cNvSpPr>
          <p:nvPr/>
        </p:nvSpPr>
        <p:spPr bwMode="auto">
          <a:xfrm>
            <a:off x="1468464" y="1832693"/>
            <a:ext cx="565671" cy="370497"/>
          </a:xfrm>
          <a:prstGeom prst="roundRect">
            <a:avLst>
              <a:gd name="adj" fmla="val 16667"/>
            </a:avLst>
          </a:prstGeom>
          <a:solidFill>
            <a:srgbClr val="CDACE6"/>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1100" dirty="0">
                <a:solidFill>
                  <a:prstClr val="black"/>
                </a:solidFill>
                <a:ea typeface="HG正楷書体-PRO" pitchFamily="66" charset="-128"/>
                <a:cs typeface="Times New Roman" pitchFamily="18" charset="0"/>
              </a:rPr>
              <a:t>Council</a:t>
            </a:r>
          </a:p>
        </p:txBody>
      </p:sp>
      <p:sp>
        <p:nvSpPr>
          <p:cNvPr id="141" name="AutoShape 124"/>
          <p:cNvSpPr>
            <a:spLocks noChangeArrowheads="1"/>
          </p:cNvSpPr>
          <p:nvPr/>
        </p:nvSpPr>
        <p:spPr bwMode="auto">
          <a:xfrm>
            <a:off x="1799217" y="1019536"/>
            <a:ext cx="882989" cy="619014"/>
          </a:xfrm>
          <a:prstGeom prst="roundRect">
            <a:avLst>
              <a:gd name="adj" fmla="val 16667"/>
            </a:avLst>
          </a:prstGeom>
          <a:solidFill>
            <a:srgbClr val="CDACE6"/>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a:solidFill>
                  <a:prstClr val="black"/>
                </a:solidFill>
                <a:ea typeface="HG正楷書体-PRO" pitchFamily="66" charset="-128"/>
                <a:cs typeface="Times New Roman" pitchFamily="18" charset="0"/>
              </a:rPr>
              <a:t>Cooperative</a:t>
            </a:r>
          </a:p>
          <a:p>
            <a:pPr algn="l" defTabSz="945415"/>
            <a:r>
              <a:rPr lang="en-US" altLang="ja-JP" sz="1100" dirty="0">
                <a:solidFill>
                  <a:prstClr val="black"/>
                </a:solidFill>
                <a:ea typeface="HG正楷書体-PRO" pitchFamily="66" charset="-128"/>
                <a:cs typeface="Times New Roman" pitchFamily="18" charset="0"/>
              </a:rPr>
              <a:t>Research</a:t>
            </a:r>
          </a:p>
          <a:p>
            <a:pPr algn="l" defTabSz="945415"/>
            <a:r>
              <a:rPr lang="en-US" altLang="ja-JP" sz="1100" dirty="0">
                <a:solidFill>
                  <a:prstClr val="black"/>
                </a:solidFill>
                <a:ea typeface="HG正楷書体-PRO" pitchFamily="66" charset="-128"/>
                <a:cs typeface="Times New Roman" pitchFamily="18" charset="0"/>
              </a:rPr>
              <a:t>Committee</a:t>
            </a:r>
          </a:p>
        </p:txBody>
      </p:sp>
      <p:sp>
        <p:nvSpPr>
          <p:cNvPr id="143" name="AutoShape 85"/>
          <p:cNvSpPr>
            <a:spLocks noChangeArrowheads="1"/>
          </p:cNvSpPr>
          <p:nvPr/>
        </p:nvSpPr>
        <p:spPr bwMode="auto">
          <a:xfrm>
            <a:off x="161927" y="4874361"/>
            <a:ext cx="1368153" cy="157890"/>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900" dirty="0">
                <a:solidFill>
                  <a:prstClr val="black"/>
                </a:solidFill>
                <a:ea typeface="HG正楷書体-PRO" pitchFamily="66" charset="-128"/>
                <a:cs typeface="Times New Roman" pitchFamily="18" charset="0"/>
              </a:rPr>
              <a:t>Planning </a:t>
            </a:r>
            <a:r>
              <a:rPr lang="en-US" altLang="ja-JP" sz="900" dirty="0">
                <a:ea typeface="HG正楷書体-PRO" pitchFamily="66" charset="-128"/>
                <a:cs typeface="Times New Roman" pitchFamily="18" charset="0"/>
              </a:rPr>
              <a:t>Unit</a:t>
            </a:r>
            <a:endParaRPr lang="ja-JP" altLang="en-US" sz="900" dirty="0">
              <a:solidFill>
                <a:srgbClr val="FF0000"/>
              </a:solidFill>
              <a:ea typeface="HG正楷書体-PRO" pitchFamily="66" charset="-128"/>
              <a:cs typeface="Times New Roman" pitchFamily="18" charset="0"/>
            </a:endParaRPr>
          </a:p>
        </p:txBody>
      </p:sp>
      <p:sp>
        <p:nvSpPr>
          <p:cNvPr id="144" name="AutoShape 85"/>
          <p:cNvSpPr>
            <a:spLocks noChangeArrowheads="1"/>
          </p:cNvSpPr>
          <p:nvPr/>
        </p:nvSpPr>
        <p:spPr bwMode="auto">
          <a:xfrm>
            <a:off x="152927" y="5230367"/>
            <a:ext cx="1377150" cy="164782"/>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900" dirty="0">
                <a:solidFill>
                  <a:prstClr val="black"/>
                </a:solidFill>
                <a:ea typeface="HG正楷書体-PRO" pitchFamily="66" charset="-128"/>
                <a:cs typeface="Times New Roman" pitchFamily="18" charset="0"/>
              </a:rPr>
              <a:t>Evaluation Unit</a:t>
            </a:r>
            <a:endParaRPr lang="ja-JP" altLang="en-US" sz="900" dirty="0">
              <a:solidFill>
                <a:prstClr val="black"/>
              </a:solidFill>
              <a:ea typeface="HG正楷書体-PRO" pitchFamily="66" charset="-128"/>
              <a:cs typeface="Times New Roman" pitchFamily="18" charset="0"/>
            </a:endParaRPr>
          </a:p>
        </p:txBody>
      </p:sp>
      <p:sp>
        <p:nvSpPr>
          <p:cNvPr id="145" name="AutoShape 85"/>
          <p:cNvSpPr>
            <a:spLocks noChangeArrowheads="1"/>
          </p:cNvSpPr>
          <p:nvPr/>
        </p:nvSpPr>
        <p:spPr bwMode="auto">
          <a:xfrm>
            <a:off x="152110" y="5420330"/>
            <a:ext cx="1376874" cy="293931"/>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Information and </a:t>
            </a:r>
          </a:p>
          <a:p>
            <a:pPr algn="l" defTabSz="945415"/>
            <a:r>
              <a:rPr lang="en-US" altLang="ja-JP" sz="900" dirty="0">
                <a:solidFill>
                  <a:prstClr val="black"/>
                </a:solidFill>
                <a:ea typeface="HG正楷書体-PRO" pitchFamily="66" charset="-128"/>
                <a:cs typeface="Times New Roman" pitchFamily="18" charset="0"/>
              </a:rPr>
              <a:t>Public Relations Unit</a:t>
            </a:r>
            <a:endParaRPr lang="ja-JP" altLang="en-US" sz="900" dirty="0">
              <a:solidFill>
                <a:prstClr val="black"/>
              </a:solidFill>
              <a:ea typeface="HG正楷書体-PRO" pitchFamily="66" charset="-128"/>
              <a:cs typeface="Times New Roman" pitchFamily="18" charset="0"/>
            </a:endParaRPr>
          </a:p>
        </p:txBody>
      </p:sp>
      <p:sp>
        <p:nvSpPr>
          <p:cNvPr id="146" name="AutoShape 85"/>
          <p:cNvSpPr>
            <a:spLocks noChangeArrowheads="1"/>
          </p:cNvSpPr>
          <p:nvPr/>
        </p:nvSpPr>
        <p:spPr bwMode="auto">
          <a:xfrm>
            <a:off x="151980" y="5742193"/>
            <a:ext cx="1373552" cy="428263"/>
          </a:xfrm>
          <a:prstGeom prst="roundRect">
            <a:avLst>
              <a:gd name="adj" fmla="val 2399"/>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Industry-Academia Collabo</a:t>
            </a:r>
            <a:br>
              <a:rPr lang="en-US" altLang="ja-JP" sz="900" dirty="0">
                <a:solidFill>
                  <a:prstClr val="black"/>
                </a:solidFill>
                <a:ea typeface="HG正楷書体-PRO" pitchFamily="66" charset="-128"/>
                <a:cs typeface="Times New Roman" pitchFamily="18" charset="0"/>
              </a:rPr>
            </a:br>
            <a:r>
              <a:rPr lang="en-US" altLang="ja-JP" sz="900" dirty="0">
                <a:solidFill>
                  <a:prstClr val="black"/>
                </a:solidFill>
                <a:ea typeface="HG正楷書体-PRO" pitchFamily="66" charset="-128"/>
                <a:cs typeface="Times New Roman" pitchFamily="18" charset="0"/>
              </a:rPr>
              <a:t>-ration and Intellectual</a:t>
            </a:r>
          </a:p>
          <a:p>
            <a:pPr algn="l" defTabSz="945415"/>
            <a:r>
              <a:rPr lang="en-US" altLang="ja-JP" sz="900" dirty="0">
                <a:solidFill>
                  <a:prstClr val="black"/>
                </a:solidFill>
                <a:ea typeface="HG正楷書体-PRO" pitchFamily="66" charset="-128"/>
                <a:cs typeface="Times New Roman" pitchFamily="18" charset="0"/>
              </a:rPr>
              <a:t> Property Unit</a:t>
            </a:r>
            <a:endParaRPr lang="ja-JP" altLang="en-US" sz="900" dirty="0">
              <a:solidFill>
                <a:prstClr val="black"/>
              </a:solidFill>
              <a:ea typeface="HG正楷書体-PRO" pitchFamily="66" charset="-128"/>
              <a:cs typeface="Times New Roman" pitchFamily="18" charset="0"/>
            </a:endParaRPr>
          </a:p>
        </p:txBody>
      </p:sp>
      <p:sp>
        <p:nvSpPr>
          <p:cNvPr id="147" name="AutoShape 85"/>
          <p:cNvSpPr>
            <a:spLocks noChangeArrowheads="1"/>
          </p:cNvSpPr>
          <p:nvPr/>
        </p:nvSpPr>
        <p:spPr bwMode="auto">
          <a:xfrm>
            <a:off x="151980" y="6211784"/>
            <a:ext cx="1366544" cy="112658"/>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900" dirty="0">
                <a:solidFill>
                  <a:prstClr val="black"/>
                </a:solidFill>
                <a:ea typeface="HG正楷書体-PRO" pitchFamily="66" charset="-128"/>
                <a:cs typeface="Times New Roman" pitchFamily="18" charset="0"/>
              </a:rPr>
              <a:t>NOE Promotion Unit</a:t>
            </a:r>
            <a:endParaRPr lang="ja-JP" altLang="en-US" sz="900" dirty="0">
              <a:solidFill>
                <a:prstClr val="black"/>
              </a:solidFill>
              <a:ea typeface="HG正楷書体-PRO" pitchFamily="66" charset="-128"/>
              <a:cs typeface="Times New Roman" pitchFamily="18" charset="0"/>
            </a:endParaRPr>
          </a:p>
        </p:txBody>
      </p:sp>
      <p:cxnSp>
        <p:nvCxnSpPr>
          <p:cNvPr id="98" name="直線コネクタ 97"/>
          <p:cNvCxnSpPr/>
          <p:nvPr/>
        </p:nvCxnSpPr>
        <p:spPr>
          <a:xfrm flipH="1">
            <a:off x="1529260" y="5815012"/>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1528984" y="6267826"/>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1530081" y="5598988"/>
            <a:ext cx="2880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AutoShape 124"/>
          <p:cNvSpPr>
            <a:spLocks noChangeArrowheads="1"/>
          </p:cNvSpPr>
          <p:nvPr/>
        </p:nvSpPr>
        <p:spPr bwMode="auto">
          <a:xfrm>
            <a:off x="1735710" y="5157555"/>
            <a:ext cx="1018505" cy="729467"/>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1100" dirty="0">
                <a:solidFill>
                  <a:prstClr val="black"/>
                </a:solidFill>
                <a:ea typeface="HG正楷書体-PRO" pitchFamily="66" charset="-128"/>
                <a:cs typeface="Times New Roman" pitchFamily="18" charset="0"/>
              </a:rPr>
              <a:t>Administration</a:t>
            </a:r>
          </a:p>
          <a:p>
            <a:pPr algn="l" defTabSz="945415"/>
            <a:r>
              <a:rPr lang="en-US" altLang="ja-JP" sz="1100" dirty="0">
                <a:solidFill>
                  <a:prstClr val="black"/>
                </a:solidFill>
                <a:ea typeface="HG正楷書体-PRO" pitchFamily="66" charset="-128"/>
                <a:cs typeface="Times New Roman" pitchFamily="18" charset="0"/>
              </a:rPr>
              <a:t>Planning and</a:t>
            </a:r>
          </a:p>
          <a:p>
            <a:pPr algn="l" defTabSz="945415"/>
            <a:r>
              <a:rPr lang="en-US" altLang="ja-JP" sz="1100" dirty="0">
                <a:solidFill>
                  <a:prstClr val="black"/>
                </a:solidFill>
                <a:ea typeface="HG正楷書体-PRO" pitchFamily="66" charset="-128"/>
                <a:cs typeface="Times New Roman" pitchFamily="18" charset="0"/>
              </a:rPr>
              <a:t>Coordination</a:t>
            </a:r>
          </a:p>
          <a:p>
            <a:pPr algn="l" defTabSz="945415"/>
            <a:r>
              <a:rPr lang="en-US" altLang="ja-JP" sz="1100" dirty="0">
                <a:solidFill>
                  <a:prstClr val="black"/>
                </a:solidFill>
                <a:ea typeface="HG正楷書体-PRO" pitchFamily="66" charset="-128"/>
                <a:cs typeface="Times New Roman" pitchFamily="18" charset="0"/>
              </a:rPr>
              <a:t>Section</a:t>
            </a:r>
            <a:endParaRPr lang="ja-JP" altLang="en-US" sz="1100" dirty="0">
              <a:solidFill>
                <a:prstClr val="black"/>
              </a:solidFill>
              <a:ea typeface="HG正楷書体-PRO" pitchFamily="66" charset="-128"/>
              <a:cs typeface="Times New Roman" pitchFamily="18" charset="0"/>
            </a:endParaRPr>
          </a:p>
        </p:txBody>
      </p:sp>
      <p:cxnSp>
        <p:nvCxnSpPr>
          <p:cNvPr id="19" name="直線コネクタ 18"/>
          <p:cNvCxnSpPr/>
          <p:nvPr/>
        </p:nvCxnSpPr>
        <p:spPr>
          <a:xfrm>
            <a:off x="1643086" y="4947416"/>
            <a:ext cx="0" cy="1740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AutoShape 85"/>
          <p:cNvSpPr>
            <a:spLocks noChangeArrowheads="1"/>
          </p:cNvSpPr>
          <p:nvPr/>
        </p:nvSpPr>
        <p:spPr bwMode="auto">
          <a:xfrm>
            <a:off x="7290719" y="898492"/>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Prediction and Control Group</a:t>
            </a:r>
            <a:endParaRPr lang="ja-JP" altLang="en-US" sz="900" dirty="0">
              <a:solidFill>
                <a:prstClr val="black"/>
              </a:solidFill>
              <a:ea typeface="HG正楷書体-PRO" pitchFamily="66" charset="-128"/>
              <a:cs typeface="Times New Roman" pitchFamily="18" charset="0"/>
            </a:endParaRPr>
          </a:p>
        </p:txBody>
      </p:sp>
      <p:sp>
        <p:nvSpPr>
          <p:cNvPr id="151" name="AutoShape 85"/>
          <p:cNvSpPr>
            <a:spLocks noChangeArrowheads="1"/>
          </p:cNvSpPr>
          <p:nvPr/>
        </p:nvSpPr>
        <p:spPr bwMode="auto">
          <a:xfrm>
            <a:off x="7294358" y="1330540"/>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Data Assimilation Group</a:t>
            </a:r>
            <a:endParaRPr lang="ja-JP" altLang="en-US" sz="900" dirty="0">
              <a:solidFill>
                <a:prstClr val="black"/>
              </a:solidFill>
              <a:ea typeface="HG正楷書体-PRO" pitchFamily="66" charset="-128"/>
              <a:cs typeface="Times New Roman" pitchFamily="18" charset="0"/>
            </a:endParaRPr>
          </a:p>
        </p:txBody>
      </p:sp>
      <p:cxnSp>
        <p:nvCxnSpPr>
          <p:cNvPr id="27" name="直線コネクタ 26"/>
          <p:cNvCxnSpPr>
            <a:stCxn id="126" idx="3"/>
          </p:cNvCxnSpPr>
          <p:nvPr/>
        </p:nvCxnSpPr>
        <p:spPr>
          <a:xfrm flipV="1">
            <a:off x="6945766" y="1187072"/>
            <a:ext cx="48780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AutoShape 85"/>
          <p:cNvSpPr>
            <a:spLocks noChangeArrowheads="1"/>
          </p:cNvSpPr>
          <p:nvPr/>
        </p:nvSpPr>
        <p:spPr bwMode="auto">
          <a:xfrm>
            <a:off x="7290719" y="1114518"/>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Complex System Modeling Group</a:t>
            </a:r>
            <a:endParaRPr lang="ja-JP" altLang="en-US" sz="900" dirty="0">
              <a:solidFill>
                <a:prstClr val="black"/>
              </a:solidFill>
              <a:ea typeface="HG正楷書体-PRO" pitchFamily="66" charset="-128"/>
              <a:cs typeface="Times New Roman" pitchFamily="18" charset="0"/>
            </a:endParaRPr>
          </a:p>
        </p:txBody>
      </p:sp>
      <p:cxnSp>
        <p:nvCxnSpPr>
          <p:cNvPr id="153" name="直線コネクタ 152"/>
          <p:cNvCxnSpPr/>
          <p:nvPr/>
        </p:nvCxnSpPr>
        <p:spPr>
          <a:xfrm flipH="1">
            <a:off x="7156949" y="980488"/>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H="1">
            <a:off x="7156949" y="1392899"/>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7156946" y="980490"/>
            <a:ext cx="0" cy="4124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AutoShape 85"/>
          <p:cNvSpPr>
            <a:spLocks noChangeArrowheads="1"/>
          </p:cNvSpPr>
          <p:nvPr/>
        </p:nvSpPr>
        <p:spPr bwMode="auto">
          <a:xfrm>
            <a:off x="7273685" y="1567602"/>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Survey Science Group</a:t>
            </a:r>
            <a:endParaRPr lang="ja-JP" altLang="en-US" sz="900" dirty="0">
              <a:solidFill>
                <a:prstClr val="black"/>
              </a:solidFill>
              <a:ea typeface="HG正楷書体-PRO" pitchFamily="66" charset="-128"/>
              <a:cs typeface="Times New Roman" pitchFamily="18" charset="0"/>
            </a:endParaRPr>
          </a:p>
        </p:txBody>
      </p:sp>
      <p:sp>
        <p:nvSpPr>
          <p:cNvPr id="157" name="AutoShape 85"/>
          <p:cNvSpPr>
            <a:spLocks noChangeArrowheads="1"/>
          </p:cNvSpPr>
          <p:nvPr/>
        </p:nvSpPr>
        <p:spPr bwMode="auto">
          <a:xfrm>
            <a:off x="7290719" y="1988791"/>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Structure Exploration Group</a:t>
            </a:r>
            <a:endParaRPr lang="ja-JP" altLang="en-US" sz="900" dirty="0">
              <a:solidFill>
                <a:prstClr val="black"/>
              </a:solidFill>
              <a:ea typeface="HG正楷書体-PRO" pitchFamily="66" charset="-128"/>
              <a:cs typeface="Times New Roman" pitchFamily="18" charset="0"/>
            </a:endParaRPr>
          </a:p>
        </p:txBody>
      </p:sp>
      <p:sp>
        <p:nvSpPr>
          <p:cNvPr id="159" name="AutoShape 85"/>
          <p:cNvSpPr>
            <a:spLocks noChangeArrowheads="1"/>
          </p:cNvSpPr>
          <p:nvPr/>
        </p:nvSpPr>
        <p:spPr bwMode="auto">
          <a:xfrm>
            <a:off x="7274037" y="1778235"/>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Metric Science Group</a:t>
            </a:r>
            <a:endParaRPr lang="ja-JP" altLang="en-US" sz="900" dirty="0">
              <a:solidFill>
                <a:prstClr val="black"/>
              </a:solidFill>
              <a:ea typeface="HG正楷書体-PRO" pitchFamily="66" charset="-128"/>
              <a:cs typeface="Times New Roman" pitchFamily="18" charset="0"/>
            </a:endParaRPr>
          </a:p>
        </p:txBody>
      </p:sp>
      <p:cxnSp>
        <p:nvCxnSpPr>
          <p:cNvPr id="162" name="直線コネクタ 161"/>
          <p:cNvCxnSpPr/>
          <p:nvPr/>
        </p:nvCxnSpPr>
        <p:spPr>
          <a:xfrm>
            <a:off x="7175575" y="1638741"/>
            <a:ext cx="0" cy="4124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AutoShape 85"/>
          <p:cNvSpPr>
            <a:spLocks noChangeArrowheads="1"/>
          </p:cNvSpPr>
          <p:nvPr/>
        </p:nvSpPr>
        <p:spPr bwMode="auto">
          <a:xfrm>
            <a:off x="7290719" y="2235438"/>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Mathematical Statistics Group</a:t>
            </a:r>
            <a:endParaRPr lang="ja-JP" altLang="en-US" sz="900" dirty="0">
              <a:solidFill>
                <a:prstClr val="black"/>
              </a:solidFill>
              <a:ea typeface="HG正楷書体-PRO" pitchFamily="66" charset="-128"/>
              <a:cs typeface="Times New Roman" pitchFamily="18" charset="0"/>
            </a:endParaRPr>
          </a:p>
        </p:txBody>
      </p:sp>
      <p:sp>
        <p:nvSpPr>
          <p:cNvPr id="164" name="AutoShape 85"/>
          <p:cNvSpPr>
            <a:spLocks noChangeArrowheads="1"/>
          </p:cNvSpPr>
          <p:nvPr/>
        </p:nvSpPr>
        <p:spPr bwMode="auto">
          <a:xfrm>
            <a:off x="7294358" y="2668623"/>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Mathematical Optimization Group</a:t>
            </a:r>
            <a:endParaRPr lang="ja-JP" altLang="en-US" sz="900" dirty="0">
              <a:solidFill>
                <a:prstClr val="black"/>
              </a:solidFill>
              <a:ea typeface="HG正楷書体-PRO" pitchFamily="66" charset="-128"/>
              <a:cs typeface="Times New Roman" pitchFamily="18" charset="0"/>
            </a:endParaRPr>
          </a:p>
        </p:txBody>
      </p:sp>
      <p:sp>
        <p:nvSpPr>
          <p:cNvPr id="166" name="AutoShape 85"/>
          <p:cNvSpPr>
            <a:spLocks noChangeArrowheads="1"/>
          </p:cNvSpPr>
          <p:nvPr/>
        </p:nvSpPr>
        <p:spPr bwMode="auto">
          <a:xfrm>
            <a:off x="7294358" y="2451464"/>
            <a:ext cx="2045778" cy="163992"/>
          </a:xfrm>
          <a:prstGeom prst="roundRect">
            <a:avLst>
              <a:gd name="adj" fmla="val 16667"/>
            </a:avLst>
          </a:prstGeom>
          <a:solidFill>
            <a:srgbClr val="C8E4F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Learning and Inference Group</a:t>
            </a:r>
            <a:endParaRPr lang="ja-JP" altLang="en-US" sz="900" dirty="0">
              <a:solidFill>
                <a:prstClr val="black"/>
              </a:solidFill>
              <a:ea typeface="HG正楷書体-PRO" pitchFamily="66" charset="-128"/>
              <a:cs typeface="Times New Roman" pitchFamily="18" charset="0"/>
            </a:endParaRPr>
          </a:p>
        </p:txBody>
      </p:sp>
      <p:cxnSp>
        <p:nvCxnSpPr>
          <p:cNvPr id="167" name="直線コネクタ 166"/>
          <p:cNvCxnSpPr/>
          <p:nvPr/>
        </p:nvCxnSpPr>
        <p:spPr>
          <a:xfrm flipH="1">
            <a:off x="7175577" y="2317434"/>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flipH="1">
            <a:off x="7175577" y="2729845"/>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7175575" y="2317436"/>
            <a:ext cx="0" cy="4124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flipH="1">
            <a:off x="7173980" y="2521016"/>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カギ線コネクタ 448"/>
          <p:cNvCxnSpPr>
            <a:stCxn id="122" idx="3"/>
          </p:cNvCxnSpPr>
          <p:nvPr/>
        </p:nvCxnSpPr>
        <p:spPr>
          <a:xfrm>
            <a:off x="6945767" y="1676092"/>
            <a:ext cx="231853" cy="18300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カギ線コネクタ 458"/>
          <p:cNvCxnSpPr>
            <a:stCxn id="113" idx="3"/>
          </p:cNvCxnSpPr>
          <p:nvPr/>
        </p:nvCxnSpPr>
        <p:spPr>
          <a:xfrm>
            <a:off x="6945768" y="2173324"/>
            <a:ext cx="231853" cy="36013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13953" y="5040308"/>
            <a:ext cx="684803" cy="207749"/>
          </a:xfrm>
          <a:prstGeom prst="rect">
            <a:avLst/>
          </a:prstGeom>
        </p:spPr>
        <p:txBody>
          <a:bodyPr wrap="none">
            <a:spAutoFit/>
          </a:bodyPr>
          <a:lstStyle/>
          <a:p>
            <a:r>
              <a:rPr lang="en-US" altLang="ja-JP" sz="750" dirty="0">
                <a:solidFill>
                  <a:srgbClr val="FF0000"/>
                </a:solidFill>
                <a:ea typeface="HG正楷書体-PRO" pitchFamily="66" charset="-128"/>
                <a:cs typeface="Times New Roman" pitchFamily="18" charset="0"/>
              </a:rPr>
              <a:t>URA</a:t>
            </a:r>
            <a:r>
              <a:rPr lang="ja-JP" altLang="en-US" sz="750" dirty="0">
                <a:solidFill>
                  <a:srgbClr val="FF0000"/>
                </a:solidFill>
                <a:ea typeface="HG正楷書体-PRO" pitchFamily="66" charset="-128"/>
                <a:cs typeface="Times New Roman" pitchFamily="18" charset="0"/>
              </a:rPr>
              <a:t> </a:t>
            </a:r>
            <a:r>
              <a:rPr lang="en-US" altLang="ja-JP" sz="750" dirty="0">
                <a:solidFill>
                  <a:srgbClr val="FF0000"/>
                </a:solidFill>
                <a:ea typeface="HG正楷書体-PRO" pitchFamily="66" charset="-128"/>
                <a:cs typeface="Times New Roman" pitchFamily="18" charset="0"/>
              </a:rPr>
              <a:t>Station</a:t>
            </a:r>
            <a:endParaRPr lang="ja-JP" altLang="en-US" sz="750" dirty="0"/>
          </a:p>
        </p:txBody>
      </p:sp>
      <p:cxnSp>
        <p:nvCxnSpPr>
          <p:cNvPr id="5" name="直線コネクタ 4"/>
          <p:cNvCxnSpPr/>
          <p:nvPr/>
        </p:nvCxnSpPr>
        <p:spPr>
          <a:xfrm>
            <a:off x="89459" y="4947416"/>
            <a:ext cx="8118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92642" y="4950119"/>
            <a:ext cx="0" cy="1818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07033" y="5132011"/>
            <a:ext cx="3604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a:off x="1518524" y="4947416"/>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a:off x="1530077" y="6103044"/>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AutoShape 85"/>
          <p:cNvSpPr>
            <a:spLocks noChangeArrowheads="1"/>
          </p:cNvSpPr>
          <p:nvPr/>
        </p:nvSpPr>
        <p:spPr bwMode="auto">
          <a:xfrm>
            <a:off x="6836494" y="5276681"/>
            <a:ext cx="863725" cy="12396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Personnel</a:t>
            </a:r>
            <a:r>
              <a:rPr lang="ja-JP" altLang="en-US" sz="900" dirty="0">
                <a:solidFill>
                  <a:prstClr val="black"/>
                </a:solidFill>
                <a:ea typeface="HG正楷書体-PRO" pitchFamily="66" charset="-128"/>
                <a:cs typeface="Times New Roman" pitchFamily="18" charset="0"/>
              </a:rPr>
              <a:t> </a:t>
            </a:r>
            <a:r>
              <a:rPr lang="en-US" altLang="ja-JP" sz="900" dirty="0">
                <a:solidFill>
                  <a:prstClr val="black"/>
                </a:solidFill>
                <a:ea typeface="HG正楷書体-PRO" pitchFamily="66" charset="-128"/>
                <a:cs typeface="Times New Roman" pitchFamily="18" charset="0"/>
              </a:rPr>
              <a:t>Unit</a:t>
            </a:r>
            <a:endParaRPr lang="ja-JP" altLang="en-US" sz="900" dirty="0">
              <a:solidFill>
                <a:prstClr val="black"/>
              </a:solidFill>
              <a:ea typeface="HG正楷書体-PRO" pitchFamily="66" charset="-128"/>
              <a:cs typeface="Times New Roman" pitchFamily="18" charset="0"/>
            </a:endParaRPr>
          </a:p>
        </p:txBody>
      </p:sp>
      <p:sp>
        <p:nvSpPr>
          <p:cNvPr id="120" name="AutoShape 85"/>
          <p:cNvSpPr>
            <a:spLocks noChangeArrowheads="1"/>
          </p:cNvSpPr>
          <p:nvPr/>
        </p:nvSpPr>
        <p:spPr bwMode="auto">
          <a:xfrm>
            <a:off x="6840000" y="6087367"/>
            <a:ext cx="1440160" cy="14297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1</a:t>
            </a:r>
            <a:r>
              <a:rPr lang="en-US" altLang="ja-JP" sz="900" baseline="30000" dirty="0">
                <a:solidFill>
                  <a:prstClr val="black"/>
                </a:solidFill>
                <a:ea typeface="HG正楷書体-PRO" pitchFamily="66" charset="-128"/>
                <a:cs typeface="Times New Roman" pitchFamily="18" charset="0"/>
              </a:rPr>
              <a:t>st</a:t>
            </a:r>
            <a:r>
              <a:rPr lang="en-US" altLang="ja-JP" sz="900" dirty="0">
                <a:solidFill>
                  <a:prstClr val="black"/>
                </a:solidFill>
                <a:ea typeface="HG正楷書体-PRO" pitchFamily="66" charset="-128"/>
                <a:cs typeface="Times New Roman" pitchFamily="18" charset="0"/>
              </a:rPr>
              <a:t> and 2</a:t>
            </a:r>
            <a:r>
              <a:rPr lang="en-US" altLang="ja-JP" sz="900" baseline="30000" dirty="0">
                <a:solidFill>
                  <a:prstClr val="black"/>
                </a:solidFill>
                <a:ea typeface="HG正楷書体-PRO" pitchFamily="66" charset="-128"/>
                <a:cs typeface="Times New Roman" pitchFamily="18" charset="0"/>
              </a:rPr>
              <a:t>nd</a:t>
            </a:r>
            <a:r>
              <a:rPr lang="en-US" altLang="ja-JP" sz="900" dirty="0">
                <a:solidFill>
                  <a:prstClr val="black"/>
                </a:solidFill>
                <a:ea typeface="HG正楷書体-PRO" pitchFamily="66" charset="-128"/>
                <a:cs typeface="Times New Roman" pitchFamily="18" charset="0"/>
              </a:rPr>
              <a:t> Contract Unit</a:t>
            </a:r>
            <a:endParaRPr lang="ja-JP" altLang="en-US" sz="900" dirty="0">
              <a:solidFill>
                <a:prstClr val="black"/>
              </a:solidFill>
              <a:ea typeface="HG正楷書体-PRO" pitchFamily="66" charset="-128"/>
              <a:cs typeface="Times New Roman" pitchFamily="18" charset="0"/>
            </a:endParaRPr>
          </a:p>
        </p:txBody>
      </p:sp>
      <p:sp>
        <p:nvSpPr>
          <p:cNvPr id="149" name="Line 125"/>
          <p:cNvSpPr>
            <a:spLocks noChangeShapeType="1"/>
          </p:cNvSpPr>
          <p:nvPr/>
        </p:nvSpPr>
        <p:spPr bwMode="auto">
          <a:xfrm>
            <a:off x="2842104" y="4692132"/>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100" name="Line 125"/>
          <p:cNvSpPr>
            <a:spLocks noChangeShapeType="1"/>
          </p:cNvSpPr>
          <p:nvPr/>
        </p:nvSpPr>
        <p:spPr bwMode="auto">
          <a:xfrm>
            <a:off x="2866666" y="3471073"/>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6" name="テキスト ボックス 5"/>
          <p:cNvSpPr txBox="1"/>
          <p:nvPr/>
        </p:nvSpPr>
        <p:spPr>
          <a:xfrm>
            <a:off x="7925418" y="404187"/>
            <a:ext cx="1422185" cy="369332"/>
          </a:xfrm>
          <a:prstGeom prst="rect">
            <a:avLst/>
          </a:prstGeom>
          <a:noFill/>
        </p:spPr>
        <p:txBody>
          <a:bodyPr wrap="none" rtlCol="0">
            <a:spAutoFit/>
          </a:bodyPr>
          <a:lstStyle/>
          <a:p>
            <a:r>
              <a:rPr kumimoji="1" lang="en-US" altLang="ja-JP" sz="1800" dirty="0"/>
              <a:t>April 1, 2018</a:t>
            </a:r>
          </a:p>
        </p:txBody>
      </p:sp>
      <p:sp>
        <p:nvSpPr>
          <p:cNvPr id="112" name="AutoShape 85"/>
          <p:cNvSpPr>
            <a:spLocks noChangeArrowheads="1"/>
          </p:cNvSpPr>
          <p:nvPr/>
        </p:nvSpPr>
        <p:spPr bwMode="auto">
          <a:xfrm>
            <a:off x="151980" y="6391076"/>
            <a:ext cx="1395911" cy="144016"/>
          </a:xfrm>
          <a:prstGeom prst="roundRect">
            <a:avLst>
              <a:gd name="adj" fmla="val 16667"/>
            </a:avLst>
          </a:prstGeom>
          <a:solidFill>
            <a:schemeClr val="bg1">
              <a:lumMod val="85000"/>
            </a:schemeClr>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900" dirty="0">
                <a:solidFill>
                  <a:prstClr val="black"/>
                </a:solidFill>
                <a:ea typeface="HG正楷書体-PRO" pitchFamily="66" charset="-128"/>
                <a:cs typeface="Times New Roman" pitchFamily="18" charset="0"/>
              </a:rPr>
              <a:t>Gender Equality Unit</a:t>
            </a:r>
            <a:endParaRPr lang="ja-JP" altLang="en-US" sz="900" dirty="0">
              <a:solidFill>
                <a:prstClr val="black"/>
              </a:solidFill>
              <a:ea typeface="HG正楷書体-PRO" pitchFamily="66" charset="-128"/>
              <a:cs typeface="Times New Roman" pitchFamily="18" charset="0"/>
            </a:endParaRPr>
          </a:p>
        </p:txBody>
      </p:sp>
      <p:sp>
        <p:nvSpPr>
          <p:cNvPr id="114" name="AutoShape 85"/>
          <p:cNvSpPr>
            <a:spLocks noChangeArrowheads="1"/>
          </p:cNvSpPr>
          <p:nvPr/>
        </p:nvSpPr>
        <p:spPr bwMode="auto">
          <a:xfrm>
            <a:off x="157378" y="6600197"/>
            <a:ext cx="1368154" cy="161534"/>
          </a:xfrm>
          <a:prstGeom prst="roundRect">
            <a:avLst>
              <a:gd name="adj" fmla="val 16667"/>
            </a:avLst>
          </a:prstGeom>
          <a:solidFill>
            <a:schemeClr val="bg1">
              <a:lumMod val="85000"/>
            </a:schemeClr>
          </a:solidFill>
          <a:ln w="19050">
            <a:solidFill>
              <a:srgbClr val="0000FF"/>
            </a:solid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900" dirty="0">
                <a:solidFill>
                  <a:prstClr val="black"/>
                </a:solidFill>
                <a:ea typeface="HG正楷書体-PRO" pitchFamily="66" charset="-128"/>
                <a:cs typeface="Times New Roman" pitchFamily="18" charset="0"/>
              </a:rPr>
              <a:t>International Affairs Unit</a:t>
            </a:r>
            <a:endParaRPr lang="ja-JP" altLang="en-US" sz="900" dirty="0">
              <a:solidFill>
                <a:prstClr val="black"/>
              </a:solidFill>
              <a:ea typeface="HG正楷書体-PRO" pitchFamily="66" charset="-128"/>
              <a:cs typeface="Times New Roman" pitchFamily="18" charset="0"/>
            </a:endParaRPr>
          </a:p>
        </p:txBody>
      </p:sp>
      <p:cxnSp>
        <p:nvCxnSpPr>
          <p:cNvPr id="121" name="直線コネクタ 120"/>
          <p:cNvCxnSpPr/>
          <p:nvPr/>
        </p:nvCxnSpPr>
        <p:spPr>
          <a:xfrm flipH="1">
            <a:off x="1530077" y="5310956"/>
            <a:ext cx="1167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H="1">
            <a:off x="1557355" y="6535092"/>
            <a:ext cx="779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a:off x="1530077" y="6687492"/>
            <a:ext cx="1130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5088586" y="6178610"/>
            <a:ext cx="338878" cy="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5096325" y="5546533"/>
            <a:ext cx="338878" cy="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5088586" y="5229205"/>
            <a:ext cx="2623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5088586" y="5224170"/>
            <a:ext cx="0" cy="954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AutoShape 85"/>
          <p:cNvSpPr>
            <a:spLocks noChangeArrowheads="1"/>
          </p:cNvSpPr>
          <p:nvPr/>
        </p:nvSpPr>
        <p:spPr bwMode="auto">
          <a:xfrm>
            <a:off x="6828596" y="5107210"/>
            <a:ext cx="2251094" cy="140847"/>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Specialist for Evaluation and Legal Affairs</a:t>
            </a:r>
          </a:p>
        </p:txBody>
      </p:sp>
      <p:sp>
        <p:nvSpPr>
          <p:cNvPr id="186" name="AutoShape 85"/>
          <p:cNvSpPr>
            <a:spLocks noChangeArrowheads="1"/>
          </p:cNvSpPr>
          <p:nvPr/>
        </p:nvSpPr>
        <p:spPr bwMode="auto">
          <a:xfrm>
            <a:off x="6839833" y="5425729"/>
            <a:ext cx="857049" cy="116377"/>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Labor</a:t>
            </a:r>
            <a:r>
              <a:rPr lang="ja-JP" altLang="en-US" sz="900" dirty="0">
                <a:solidFill>
                  <a:prstClr val="black"/>
                </a:solidFill>
                <a:ea typeface="HG正楷書体-PRO" pitchFamily="66" charset="-128"/>
                <a:cs typeface="Times New Roman" pitchFamily="18" charset="0"/>
              </a:rPr>
              <a:t> </a:t>
            </a:r>
            <a:r>
              <a:rPr lang="en-US" altLang="ja-JP" sz="900" dirty="0">
                <a:solidFill>
                  <a:prstClr val="black"/>
                </a:solidFill>
                <a:ea typeface="HG正楷書体-PRO" pitchFamily="66" charset="-128"/>
                <a:cs typeface="Times New Roman" pitchFamily="18" charset="0"/>
              </a:rPr>
              <a:t>Unit</a:t>
            </a:r>
            <a:endParaRPr lang="ja-JP" altLang="en-US" sz="900" dirty="0">
              <a:solidFill>
                <a:prstClr val="black"/>
              </a:solidFill>
              <a:ea typeface="HG正楷書体-PRO" pitchFamily="66" charset="-128"/>
              <a:cs typeface="Times New Roman" pitchFamily="18" charset="0"/>
            </a:endParaRPr>
          </a:p>
        </p:txBody>
      </p:sp>
      <p:cxnSp>
        <p:nvCxnSpPr>
          <p:cNvPr id="194" name="直線コネクタ 193"/>
          <p:cNvCxnSpPr/>
          <p:nvPr/>
        </p:nvCxnSpPr>
        <p:spPr>
          <a:xfrm flipH="1">
            <a:off x="7244814" y="4563659"/>
            <a:ext cx="1929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flipV="1">
            <a:off x="7232349" y="4389560"/>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676" name="グループ化 28675"/>
          <p:cNvGrpSpPr/>
          <p:nvPr/>
        </p:nvGrpSpPr>
        <p:grpSpPr>
          <a:xfrm>
            <a:off x="7237924" y="4139595"/>
            <a:ext cx="222914" cy="595297"/>
            <a:chOff x="7237924" y="4139595"/>
            <a:chExt cx="222914" cy="595297"/>
          </a:xfrm>
        </p:grpSpPr>
        <p:grpSp>
          <p:nvGrpSpPr>
            <p:cNvPr id="28673" name="グループ化 28672"/>
            <p:cNvGrpSpPr/>
            <p:nvPr/>
          </p:nvGrpSpPr>
          <p:grpSpPr>
            <a:xfrm flipH="1" flipV="1">
              <a:off x="7237924" y="4139595"/>
              <a:ext cx="216024" cy="595297"/>
              <a:chOff x="9088595" y="3908008"/>
              <a:chExt cx="216024" cy="595297"/>
            </a:xfrm>
          </p:grpSpPr>
          <p:cxnSp>
            <p:nvCxnSpPr>
              <p:cNvPr id="110" name="直線コネクタ 109"/>
              <p:cNvCxnSpPr/>
              <p:nvPr/>
            </p:nvCxnSpPr>
            <p:spPr>
              <a:xfrm>
                <a:off x="9304619" y="3916240"/>
                <a:ext cx="0" cy="587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9088595" y="390800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6" name="直線コネクタ 195"/>
            <p:cNvCxnSpPr/>
            <p:nvPr/>
          </p:nvCxnSpPr>
          <p:spPr>
            <a:xfrm flipH="1" flipV="1">
              <a:off x="7244814" y="4146244"/>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4" name="AutoShape 85"/>
          <p:cNvSpPr>
            <a:spLocks noChangeArrowheads="1"/>
          </p:cNvSpPr>
          <p:nvPr/>
        </p:nvSpPr>
        <p:spPr bwMode="auto">
          <a:xfrm>
            <a:off x="7362725" y="4086820"/>
            <a:ext cx="1551301" cy="151252"/>
          </a:xfrm>
          <a:prstGeom prst="roundRect">
            <a:avLst>
              <a:gd name="adj" fmla="val 16667"/>
            </a:avLst>
          </a:prstGeom>
          <a:solidFill>
            <a:srgbClr val="FFFFC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Computing Facilities Unit</a:t>
            </a:r>
            <a:endParaRPr lang="ja-JP" altLang="en-US" sz="900" dirty="0">
              <a:solidFill>
                <a:prstClr val="black"/>
              </a:solidFill>
              <a:ea typeface="HG正楷書体-PRO" pitchFamily="66" charset="-128"/>
              <a:cs typeface="Times New Roman" pitchFamily="18" charset="0"/>
            </a:endParaRPr>
          </a:p>
        </p:txBody>
      </p:sp>
      <p:sp>
        <p:nvSpPr>
          <p:cNvPr id="176" name="AutoShape 85"/>
          <p:cNvSpPr>
            <a:spLocks noChangeArrowheads="1"/>
          </p:cNvSpPr>
          <p:nvPr/>
        </p:nvSpPr>
        <p:spPr bwMode="auto">
          <a:xfrm>
            <a:off x="7382516" y="4486599"/>
            <a:ext cx="1542315" cy="154120"/>
          </a:xfrm>
          <a:prstGeom prst="roundRect">
            <a:avLst>
              <a:gd name="adj" fmla="val 16667"/>
            </a:avLst>
          </a:prstGeom>
          <a:solidFill>
            <a:srgbClr val="FFFFC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Information Resources Unit</a:t>
            </a:r>
            <a:endParaRPr lang="ja-JP" altLang="en-US" sz="900" dirty="0">
              <a:solidFill>
                <a:prstClr val="black"/>
              </a:solidFill>
              <a:ea typeface="HG正楷書体-PRO" pitchFamily="66" charset="-128"/>
              <a:cs typeface="Times New Roman" pitchFamily="18" charset="0"/>
            </a:endParaRPr>
          </a:p>
        </p:txBody>
      </p:sp>
      <p:sp>
        <p:nvSpPr>
          <p:cNvPr id="175" name="AutoShape 85"/>
          <p:cNvSpPr>
            <a:spLocks noChangeArrowheads="1"/>
          </p:cNvSpPr>
          <p:nvPr/>
        </p:nvSpPr>
        <p:spPr bwMode="auto">
          <a:xfrm>
            <a:off x="7382517" y="4693853"/>
            <a:ext cx="1542314" cy="142971"/>
          </a:xfrm>
          <a:prstGeom prst="roundRect">
            <a:avLst>
              <a:gd name="adj" fmla="val 16667"/>
            </a:avLst>
          </a:prstGeom>
          <a:solidFill>
            <a:srgbClr val="FFFFC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Media Development Unit</a:t>
            </a:r>
            <a:endParaRPr lang="ja-JP" altLang="en-US" sz="900" dirty="0">
              <a:solidFill>
                <a:prstClr val="black"/>
              </a:solidFill>
              <a:ea typeface="HG正楷書体-PRO" pitchFamily="66" charset="-128"/>
              <a:cs typeface="Times New Roman" pitchFamily="18" charset="0"/>
            </a:endParaRPr>
          </a:p>
        </p:txBody>
      </p:sp>
      <p:sp>
        <p:nvSpPr>
          <p:cNvPr id="173" name="AutoShape 85"/>
          <p:cNvSpPr>
            <a:spLocks noChangeArrowheads="1"/>
          </p:cNvSpPr>
          <p:nvPr/>
        </p:nvSpPr>
        <p:spPr bwMode="auto">
          <a:xfrm>
            <a:off x="7389353" y="4287154"/>
            <a:ext cx="1544219" cy="177540"/>
          </a:xfrm>
          <a:prstGeom prst="roundRect">
            <a:avLst>
              <a:gd name="adj" fmla="val 16667"/>
            </a:avLst>
          </a:prstGeom>
          <a:solidFill>
            <a:srgbClr val="FFFFCC"/>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Networking Unit</a:t>
            </a:r>
            <a:endParaRPr lang="ja-JP" altLang="en-US" sz="900" dirty="0">
              <a:solidFill>
                <a:prstClr val="black"/>
              </a:solidFill>
              <a:ea typeface="HG正楷書体-PRO" pitchFamily="66" charset="-128"/>
              <a:cs typeface="Times New Roman" pitchFamily="18" charset="0"/>
            </a:endParaRPr>
          </a:p>
        </p:txBody>
      </p:sp>
      <p:grpSp>
        <p:nvGrpSpPr>
          <p:cNvPr id="208" name="グループ化 207"/>
          <p:cNvGrpSpPr/>
          <p:nvPr/>
        </p:nvGrpSpPr>
        <p:grpSpPr>
          <a:xfrm>
            <a:off x="6742206" y="4986853"/>
            <a:ext cx="125754" cy="478637"/>
            <a:chOff x="7237924" y="4139595"/>
            <a:chExt cx="222914" cy="587065"/>
          </a:xfrm>
        </p:grpSpPr>
        <p:cxnSp>
          <p:nvCxnSpPr>
            <p:cNvPr id="211" name="直線コネクタ 210"/>
            <p:cNvCxnSpPr/>
            <p:nvPr/>
          </p:nvCxnSpPr>
          <p:spPr>
            <a:xfrm flipH="1" flipV="1">
              <a:off x="7237924" y="4139595"/>
              <a:ext cx="0" cy="587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flipH="1" flipV="1">
              <a:off x="7244814" y="4146244"/>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 name="グループ化 218"/>
          <p:cNvGrpSpPr/>
          <p:nvPr/>
        </p:nvGrpSpPr>
        <p:grpSpPr>
          <a:xfrm flipV="1">
            <a:off x="6789549" y="5688186"/>
            <a:ext cx="78094" cy="307085"/>
            <a:chOff x="7237924" y="4139595"/>
            <a:chExt cx="222914" cy="587065"/>
          </a:xfrm>
        </p:grpSpPr>
        <p:cxnSp>
          <p:nvCxnSpPr>
            <p:cNvPr id="220" name="直線コネクタ 219"/>
            <p:cNvCxnSpPr/>
            <p:nvPr/>
          </p:nvCxnSpPr>
          <p:spPr>
            <a:xfrm flipH="1" flipV="1">
              <a:off x="7237924" y="4139595"/>
              <a:ext cx="0" cy="587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flipH="1" flipV="1">
              <a:off x="7244814" y="4146244"/>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5" name="直線コネクタ 224"/>
          <p:cNvCxnSpPr/>
          <p:nvPr/>
        </p:nvCxnSpPr>
        <p:spPr>
          <a:xfrm flipH="1">
            <a:off x="6549213" y="5239348"/>
            <a:ext cx="1929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710" name="AutoShape 84"/>
          <p:cNvSpPr>
            <a:spLocks noChangeArrowheads="1"/>
          </p:cNvSpPr>
          <p:nvPr/>
        </p:nvSpPr>
        <p:spPr bwMode="auto">
          <a:xfrm>
            <a:off x="5127107" y="5130017"/>
            <a:ext cx="1532765" cy="204911"/>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1100" dirty="0">
                <a:solidFill>
                  <a:prstClr val="black"/>
                </a:solidFill>
                <a:ea typeface="HG正楷書体-PRO" pitchFamily="66" charset="-128"/>
                <a:cs typeface="Times New Roman" pitchFamily="18" charset="0"/>
              </a:rPr>
              <a:t>General Affairs Section</a:t>
            </a:r>
            <a:endParaRPr lang="ja-JP" altLang="en-US" sz="1100" dirty="0">
              <a:solidFill>
                <a:prstClr val="black"/>
              </a:solidFill>
              <a:ea typeface="HG正楷書体-PRO" pitchFamily="66" charset="-128"/>
              <a:cs typeface="Times New Roman" pitchFamily="18" charset="0"/>
            </a:endParaRPr>
          </a:p>
        </p:txBody>
      </p:sp>
      <p:cxnSp>
        <p:nvCxnSpPr>
          <p:cNvPr id="226" name="直線コネクタ 225"/>
          <p:cNvCxnSpPr/>
          <p:nvPr/>
        </p:nvCxnSpPr>
        <p:spPr>
          <a:xfrm flipH="1">
            <a:off x="6549214" y="5545321"/>
            <a:ext cx="240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AutoShape 84"/>
          <p:cNvSpPr>
            <a:spLocks noChangeArrowheads="1"/>
          </p:cNvSpPr>
          <p:nvPr/>
        </p:nvSpPr>
        <p:spPr bwMode="auto">
          <a:xfrm>
            <a:off x="5139060" y="5757135"/>
            <a:ext cx="1516757" cy="179696"/>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1100" dirty="0">
                <a:solidFill>
                  <a:prstClr val="black"/>
                </a:solidFill>
                <a:ea typeface="HG正楷書体-PRO" pitchFamily="66" charset="-128"/>
                <a:cs typeface="Times New Roman" pitchFamily="18" charset="0"/>
              </a:rPr>
              <a:t>Accounting Section</a:t>
            </a:r>
            <a:endParaRPr lang="ja-JP" altLang="en-US" sz="1100" dirty="0">
              <a:solidFill>
                <a:prstClr val="black"/>
              </a:solidFill>
              <a:ea typeface="HG正楷書体-PRO" pitchFamily="66" charset="-128"/>
              <a:cs typeface="Times New Roman" pitchFamily="18" charset="0"/>
            </a:endParaRPr>
          </a:p>
        </p:txBody>
      </p:sp>
      <p:grpSp>
        <p:nvGrpSpPr>
          <p:cNvPr id="227" name="グループ化 226"/>
          <p:cNvGrpSpPr/>
          <p:nvPr/>
        </p:nvGrpSpPr>
        <p:grpSpPr>
          <a:xfrm>
            <a:off x="6655031" y="5841728"/>
            <a:ext cx="87176" cy="477340"/>
            <a:chOff x="6704500" y="5553325"/>
            <a:chExt cx="23325" cy="265905"/>
          </a:xfrm>
        </p:grpSpPr>
        <p:cxnSp>
          <p:nvCxnSpPr>
            <p:cNvPr id="228" name="直線コネクタ 227"/>
            <p:cNvCxnSpPr/>
            <p:nvPr/>
          </p:nvCxnSpPr>
          <p:spPr>
            <a:xfrm>
              <a:off x="6704500" y="5553325"/>
              <a:ext cx="23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6727825" y="5553325"/>
              <a:ext cx="0" cy="2659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9" name="直線コネクタ 238"/>
          <p:cNvCxnSpPr/>
          <p:nvPr/>
        </p:nvCxnSpPr>
        <p:spPr>
          <a:xfrm>
            <a:off x="6795441" y="5826518"/>
            <a:ext cx="85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flipH="1">
            <a:off x="6781862" y="5685118"/>
            <a:ext cx="2547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AutoShape 85"/>
          <p:cNvSpPr>
            <a:spLocks noChangeArrowheads="1"/>
          </p:cNvSpPr>
          <p:nvPr/>
        </p:nvSpPr>
        <p:spPr bwMode="auto">
          <a:xfrm>
            <a:off x="6840000" y="5623254"/>
            <a:ext cx="2267012" cy="114481"/>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General Affairs and Auditing Unit</a:t>
            </a:r>
            <a:endParaRPr lang="ja-JP" altLang="en-US" sz="900" dirty="0">
              <a:solidFill>
                <a:prstClr val="black"/>
              </a:solidFill>
              <a:ea typeface="HG正楷書体-PRO" pitchFamily="66" charset="-128"/>
              <a:cs typeface="Times New Roman" pitchFamily="18" charset="0"/>
            </a:endParaRPr>
          </a:p>
        </p:txBody>
      </p:sp>
      <p:sp>
        <p:nvSpPr>
          <p:cNvPr id="188" name="AutoShape 85"/>
          <p:cNvSpPr>
            <a:spLocks noChangeArrowheads="1"/>
          </p:cNvSpPr>
          <p:nvPr/>
        </p:nvSpPr>
        <p:spPr bwMode="auto">
          <a:xfrm>
            <a:off x="6840000" y="5775073"/>
            <a:ext cx="2494082" cy="11581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1</a:t>
            </a:r>
            <a:r>
              <a:rPr lang="en-US" altLang="ja-JP" sz="900" baseline="30000" dirty="0">
                <a:solidFill>
                  <a:prstClr val="black"/>
                </a:solidFill>
                <a:ea typeface="HG正楷書体-PRO" pitchFamily="66" charset="-128"/>
                <a:cs typeface="Times New Roman" pitchFamily="18" charset="0"/>
              </a:rPr>
              <a:t>st</a:t>
            </a:r>
            <a:r>
              <a:rPr lang="en-US" altLang="ja-JP" sz="900" dirty="0">
                <a:solidFill>
                  <a:prstClr val="black"/>
                </a:solidFill>
                <a:ea typeface="HG正楷書体-PRO" pitchFamily="66" charset="-128"/>
                <a:cs typeface="Times New Roman" pitchFamily="18" charset="0"/>
              </a:rPr>
              <a:t> and 2</a:t>
            </a:r>
            <a:r>
              <a:rPr lang="en-US" altLang="ja-JP" sz="900" baseline="30000" dirty="0">
                <a:solidFill>
                  <a:prstClr val="black"/>
                </a:solidFill>
                <a:ea typeface="HG正楷書体-PRO" pitchFamily="66" charset="-128"/>
                <a:cs typeface="Times New Roman" pitchFamily="18" charset="0"/>
              </a:rPr>
              <a:t>nd</a:t>
            </a:r>
            <a:r>
              <a:rPr lang="en-US" altLang="ja-JP" sz="900" dirty="0">
                <a:solidFill>
                  <a:prstClr val="black"/>
                </a:solidFill>
                <a:ea typeface="HG正楷書体-PRO" pitchFamily="66" charset="-128"/>
                <a:cs typeface="Times New Roman" pitchFamily="18" charset="0"/>
              </a:rPr>
              <a:t> Finance Settlement of Accounts Unit </a:t>
            </a:r>
            <a:endParaRPr lang="ja-JP" altLang="en-US" sz="900" dirty="0">
              <a:solidFill>
                <a:prstClr val="black"/>
              </a:solidFill>
              <a:ea typeface="HG正楷書体-PRO" pitchFamily="66" charset="-128"/>
              <a:cs typeface="Times New Roman" pitchFamily="18" charset="0"/>
            </a:endParaRPr>
          </a:p>
        </p:txBody>
      </p:sp>
      <p:sp>
        <p:nvSpPr>
          <p:cNvPr id="177" name="AutoShape 84"/>
          <p:cNvSpPr>
            <a:spLocks noChangeArrowheads="1"/>
          </p:cNvSpPr>
          <p:nvPr/>
        </p:nvSpPr>
        <p:spPr bwMode="auto">
          <a:xfrm>
            <a:off x="5149721" y="5454814"/>
            <a:ext cx="1506096" cy="197023"/>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1100" dirty="0">
                <a:solidFill>
                  <a:prstClr val="black"/>
                </a:solidFill>
                <a:ea typeface="HG正楷書体-PRO" pitchFamily="66" charset="-128"/>
                <a:cs typeface="Times New Roman" pitchFamily="18" charset="0"/>
              </a:rPr>
              <a:t>Finance Section</a:t>
            </a:r>
            <a:endParaRPr lang="ja-JP" altLang="en-US" sz="1100" dirty="0">
              <a:solidFill>
                <a:prstClr val="black"/>
              </a:solidFill>
              <a:ea typeface="HG正楷書体-PRO" pitchFamily="66" charset="-128"/>
              <a:cs typeface="Times New Roman" pitchFamily="18" charset="0"/>
            </a:endParaRPr>
          </a:p>
        </p:txBody>
      </p:sp>
      <p:cxnSp>
        <p:nvCxnSpPr>
          <p:cNvPr id="244" name="直線コネクタ 243"/>
          <p:cNvCxnSpPr/>
          <p:nvPr/>
        </p:nvCxnSpPr>
        <p:spPr>
          <a:xfrm>
            <a:off x="6786718" y="5553325"/>
            <a:ext cx="0" cy="134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a:off x="6746959" y="6170384"/>
            <a:ext cx="85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a:off x="6742206" y="6322006"/>
            <a:ext cx="107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AutoShape 85"/>
          <p:cNvSpPr>
            <a:spLocks noChangeArrowheads="1"/>
          </p:cNvSpPr>
          <p:nvPr/>
        </p:nvSpPr>
        <p:spPr bwMode="auto">
          <a:xfrm>
            <a:off x="6837641" y="6247465"/>
            <a:ext cx="809629" cy="153797"/>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Facility Unit</a:t>
            </a:r>
            <a:endParaRPr lang="ja-JP" altLang="en-US" sz="900" dirty="0">
              <a:solidFill>
                <a:prstClr val="black"/>
              </a:solidFill>
              <a:ea typeface="HG正楷書体-PRO" pitchFamily="66" charset="-128"/>
              <a:cs typeface="Times New Roman" pitchFamily="18" charset="0"/>
            </a:endParaRPr>
          </a:p>
        </p:txBody>
      </p:sp>
      <p:grpSp>
        <p:nvGrpSpPr>
          <p:cNvPr id="252" name="グループ化 251"/>
          <p:cNvGrpSpPr/>
          <p:nvPr/>
        </p:nvGrpSpPr>
        <p:grpSpPr>
          <a:xfrm>
            <a:off x="6622016" y="6154828"/>
            <a:ext cx="87176" cy="740304"/>
            <a:chOff x="6704500" y="5553325"/>
            <a:chExt cx="23325" cy="265905"/>
          </a:xfrm>
        </p:grpSpPr>
        <p:cxnSp>
          <p:nvCxnSpPr>
            <p:cNvPr id="253" name="直線コネクタ 252"/>
            <p:cNvCxnSpPr/>
            <p:nvPr/>
          </p:nvCxnSpPr>
          <p:spPr>
            <a:xfrm>
              <a:off x="6704500" y="5553325"/>
              <a:ext cx="23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6727825" y="5553325"/>
              <a:ext cx="0" cy="2659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9" name="AutoShape 84"/>
          <p:cNvSpPr>
            <a:spLocks noChangeArrowheads="1"/>
          </p:cNvSpPr>
          <p:nvPr/>
        </p:nvSpPr>
        <p:spPr bwMode="auto">
          <a:xfrm>
            <a:off x="5149721" y="6081746"/>
            <a:ext cx="1505309" cy="175644"/>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ctr" defTabSz="945415"/>
            <a:r>
              <a:rPr lang="en-US" altLang="ja-JP" sz="1000" dirty="0">
                <a:solidFill>
                  <a:prstClr val="black"/>
                </a:solidFill>
                <a:ea typeface="HG正楷書体-PRO" pitchFamily="66" charset="-128"/>
                <a:cs typeface="Times New Roman" pitchFamily="18" charset="0"/>
              </a:rPr>
              <a:t>Research Promotion Section</a:t>
            </a:r>
            <a:endParaRPr lang="ja-JP" altLang="en-US" sz="1000" dirty="0">
              <a:solidFill>
                <a:prstClr val="black"/>
              </a:solidFill>
              <a:ea typeface="HG正楷書体-PRO" pitchFamily="66" charset="-128"/>
              <a:cs typeface="Times New Roman" pitchFamily="18" charset="0"/>
            </a:endParaRPr>
          </a:p>
        </p:txBody>
      </p:sp>
      <p:cxnSp>
        <p:nvCxnSpPr>
          <p:cNvPr id="258" name="直線コネクタ 257"/>
          <p:cNvCxnSpPr>
            <a:endCxn id="190" idx="1"/>
          </p:cNvCxnSpPr>
          <p:nvPr/>
        </p:nvCxnSpPr>
        <p:spPr>
          <a:xfrm>
            <a:off x="6705498" y="6530984"/>
            <a:ext cx="1345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6713247" y="6700130"/>
            <a:ext cx="1345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706959" y="6895132"/>
            <a:ext cx="1345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AutoShape 85"/>
          <p:cNvSpPr>
            <a:spLocks noChangeArrowheads="1"/>
          </p:cNvSpPr>
          <p:nvPr/>
        </p:nvSpPr>
        <p:spPr bwMode="auto">
          <a:xfrm>
            <a:off x="6840000" y="6459498"/>
            <a:ext cx="1440160" cy="14297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Research Promotion Unit</a:t>
            </a:r>
            <a:endParaRPr lang="ja-JP" altLang="en-US" sz="900" dirty="0">
              <a:solidFill>
                <a:prstClr val="black"/>
              </a:solidFill>
              <a:ea typeface="HG正楷書体-PRO" pitchFamily="66" charset="-128"/>
              <a:cs typeface="Times New Roman" pitchFamily="18" charset="0"/>
            </a:endParaRPr>
          </a:p>
        </p:txBody>
      </p:sp>
      <p:sp>
        <p:nvSpPr>
          <p:cNvPr id="191" name="AutoShape 85"/>
          <p:cNvSpPr>
            <a:spLocks noChangeArrowheads="1"/>
          </p:cNvSpPr>
          <p:nvPr/>
        </p:nvSpPr>
        <p:spPr bwMode="auto">
          <a:xfrm>
            <a:off x="6840000" y="6628644"/>
            <a:ext cx="1440160" cy="14297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Cooperative Research Unit</a:t>
            </a:r>
            <a:endParaRPr lang="ja-JP" altLang="en-US" sz="900" dirty="0">
              <a:solidFill>
                <a:prstClr val="black"/>
              </a:solidFill>
              <a:ea typeface="HG正楷書体-PRO" pitchFamily="66" charset="-128"/>
              <a:cs typeface="Times New Roman" pitchFamily="18" charset="0"/>
            </a:endParaRPr>
          </a:p>
        </p:txBody>
      </p:sp>
      <p:sp>
        <p:nvSpPr>
          <p:cNvPr id="192" name="AutoShape 85"/>
          <p:cNvSpPr>
            <a:spLocks noChangeArrowheads="1"/>
          </p:cNvSpPr>
          <p:nvPr/>
        </p:nvSpPr>
        <p:spPr bwMode="auto">
          <a:xfrm>
            <a:off x="6840000" y="6800110"/>
            <a:ext cx="1440160" cy="142972"/>
          </a:xfrm>
          <a:prstGeom prst="roundRect">
            <a:avLst>
              <a:gd name="adj" fmla="val 16667"/>
            </a:avLst>
          </a:prstGeom>
          <a:solidFill>
            <a:srgbClr val="E6D5F3"/>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defTabSz="945415"/>
            <a:r>
              <a:rPr lang="en-US" altLang="ja-JP" sz="900" dirty="0">
                <a:solidFill>
                  <a:prstClr val="black"/>
                </a:solidFill>
                <a:ea typeface="HG正楷書体-PRO" pitchFamily="66" charset="-128"/>
                <a:cs typeface="Times New Roman" pitchFamily="18" charset="0"/>
              </a:rPr>
              <a:t>Graduate School Unit</a:t>
            </a:r>
            <a:endParaRPr lang="ja-JP" altLang="en-US" sz="900" dirty="0">
              <a:solidFill>
                <a:prstClr val="black"/>
              </a:solidFill>
              <a:ea typeface="HG正楷書体-PRO" pitchFamily="66" charset="-128"/>
              <a:cs typeface="Times New Roman" pitchFamily="18" charset="0"/>
            </a:endParaRPr>
          </a:p>
        </p:txBody>
      </p:sp>
      <p:sp>
        <p:nvSpPr>
          <p:cNvPr id="4" name="テキスト ボックス 3"/>
          <p:cNvSpPr txBox="1"/>
          <p:nvPr/>
        </p:nvSpPr>
        <p:spPr>
          <a:xfrm>
            <a:off x="790045" y="6801015"/>
            <a:ext cx="2162773" cy="215444"/>
          </a:xfrm>
          <a:prstGeom prst="rect">
            <a:avLst/>
          </a:prstGeom>
          <a:noFill/>
        </p:spPr>
        <p:txBody>
          <a:bodyPr wrap="none" rtlCol="0">
            <a:spAutoFit/>
          </a:bodyPr>
          <a:lstStyle/>
          <a:p>
            <a:r>
              <a:rPr kumimoji="1" lang="en-US" altLang="ja-JP" sz="800" dirty="0">
                <a:solidFill>
                  <a:srgbClr val="0000FF"/>
                </a:solidFill>
              </a:rPr>
              <a:t>*This</a:t>
            </a:r>
            <a:r>
              <a:rPr kumimoji="1" lang="ja-JP" altLang="en-US" sz="800" dirty="0">
                <a:solidFill>
                  <a:srgbClr val="0000FF"/>
                </a:solidFill>
              </a:rPr>
              <a:t> </a:t>
            </a:r>
            <a:r>
              <a:rPr kumimoji="1" lang="en-US" altLang="ja-JP" sz="800" dirty="0">
                <a:solidFill>
                  <a:srgbClr val="0000FF"/>
                </a:solidFill>
              </a:rPr>
              <a:t>Unit</a:t>
            </a:r>
            <a:r>
              <a:rPr kumimoji="1" lang="ja-JP" altLang="en-US" sz="800" dirty="0">
                <a:solidFill>
                  <a:srgbClr val="0000FF"/>
                </a:solidFill>
              </a:rPr>
              <a:t> </a:t>
            </a:r>
            <a:r>
              <a:rPr kumimoji="1" lang="en-US" altLang="ja-JP" sz="800" dirty="0">
                <a:solidFill>
                  <a:srgbClr val="0000FF"/>
                </a:solidFill>
              </a:rPr>
              <a:t>is</a:t>
            </a:r>
            <a:r>
              <a:rPr kumimoji="1" lang="ja-JP" altLang="en-US" sz="800" dirty="0">
                <a:solidFill>
                  <a:srgbClr val="0000FF"/>
                </a:solidFill>
              </a:rPr>
              <a:t> </a:t>
            </a:r>
            <a:r>
              <a:rPr kumimoji="1" lang="en-US" altLang="ja-JP" sz="800" dirty="0">
                <a:solidFill>
                  <a:srgbClr val="0000FF"/>
                </a:solidFill>
              </a:rPr>
              <a:t>charge of </a:t>
            </a:r>
            <a:r>
              <a:rPr kumimoji="1" lang="ja-JP" altLang="en-US" sz="800" dirty="0">
                <a:solidFill>
                  <a:srgbClr val="0000FF"/>
                </a:solidFill>
              </a:rPr>
              <a:t> </a:t>
            </a:r>
            <a:r>
              <a:rPr kumimoji="1" lang="en-US" altLang="ja-JP" sz="800" dirty="0">
                <a:solidFill>
                  <a:srgbClr val="0000FF"/>
                </a:solidFill>
              </a:rPr>
              <a:t>the</a:t>
            </a:r>
            <a:r>
              <a:rPr kumimoji="1" lang="ja-JP" altLang="en-US" sz="800" dirty="0">
                <a:solidFill>
                  <a:srgbClr val="0000FF"/>
                </a:solidFill>
              </a:rPr>
              <a:t> </a:t>
            </a:r>
            <a:r>
              <a:rPr kumimoji="1" lang="en-US" altLang="ja-JP" sz="800" dirty="0">
                <a:solidFill>
                  <a:srgbClr val="0000FF"/>
                </a:solidFill>
              </a:rPr>
              <a:t>international affairs.</a:t>
            </a:r>
            <a:endParaRPr kumimoji="1" lang="ja-JP" altLang="en-US" sz="800" dirty="0">
              <a:solidFill>
                <a:srgbClr val="0000FF"/>
              </a:solidFill>
            </a:endParaRPr>
          </a:p>
        </p:txBody>
      </p:sp>
      <p:sp>
        <p:nvSpPr>
          <p:cNvPr id="99" name="AutoShape 89"/>
          <p:cNvSpPr>
            <a:spLocks noChangeArrowheads="1"/>
          </p:cNvSpPr>
          <p:nvPr/>
        </p:nvSpPr>
        <p:spPr bwMode="auto">
          <a:xfrm>
            <a:off x="3043751" y="3269564"/>
            <a:ext cx="4211940" cy="313200"/>
          </a:xfrm>
          <a:prstGeom prst="roundRect">
            <a:avLst>
              <a:gd name="adj" fmla="val 16667"/>
            </a:avLst>
          </a:prstGeom>
          <a:solidFill>
            <a:srgbClr val="D6FEE0"/>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a:r>
              <a:rPr lang="en-US" altLang="ja-JP" sz="1200" b="1" dirty="0">
                <a:solidFill>
                  <a:prstClr val="black"/>
                </a:solidFill>
              </a:rPr>
              <a:t>Data Science Center for Creative Design and Manufacturing</a:t>
            </a:r>
            <a:endParaRPr lang="ja-JP" altLang="en-US" sz="1200" b="1" dirty="0">
              <a:solidFill>
                <a:prstClr val="black"/>
              </a:solidFill>
            </a:endParaRPr>
          </a:p>
        </p:txBody>
      </p:sp>
      <p:sp>
        <p:nvSpPr>
          <p:cNvPr id="148" name="Line 125"/>
          <p:cNvSpPr>
            <a:spLocks noChangeShapeType="1"/>
          </p:cNvSpPr>
          <p:nvPr/>
        </p:nvSpPr>
        <p:spPr bwMode="auto">
          <a:xfrm>
            <a:off x="2856444" y="3772951"/>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155" name="AutoShape 89"/>
          <p:cNvSpPr>
            <a:spLocks noChangeArrowheads="1"/>
          </p:cNvSpPr>
          <p:nvPr/>
        </p:nvSpPr>
        <p:spPr bwMode="auto">
          <a:xfrm>
            <a:off x="3050318" y="3629604"/>
            <a:ext cx="4211940" cy="313200"/>
          </a:xfrm>
          <a:prstGeom prst="roundRect">
            <a:avLst>
              <a:gd name="adj" fmla="val 16667"/>
            </a:avLst>
          </a:prstGeom>
          <a:solidFill>
            <a:srgbClr val="D6FEE0"/>
          </a:solidFill>
          <a:ln w="19050">
            <a:noFill/>
            <a:round/>
            <a:headEnd/>
            <a:tailEnd/>
          </a:ln>
          <a:effectLst>
            <a:outerShdw blurRad="50800" dist="38100" dir="2700000" algn="tl" rotWithShape="0">
              <a:prstClr val="black">
                <a:alpha val="40000"/>
              </a:prstClr>
            </a:outerShdw>
          </a:effectLst>
        </p:spPr>
        <p:txBody>
          <a:bodyPr wrap="none" lIns="94567" tIns="47284" rIns="94567" bIns="47284" anchor="ctr"/>
          <a:lstStyle/>
          <a:p>
            <a:pPr algn="l"/>
            <a:r>
              <a:rPr lang="en-US" altLang="ja-JP" sz="1200" b="1" dirty="0">
                <a:solidFill>
                  <a:prstClr val="black"/>
                </a:solidFill>
              </a:rPr>
              <a:t>Research</a:t>
            </a:r>
            <a:r>
              <a:rPr lang="ja-JP" altLang="en-US" sz="1200" b="1" dirty="0">
                <a:solidFill>
                  <a:prstClr val="black"/>
                </a:solidFill>
              </a:rPr>
              <a:t> </a:t>
            </a:r>
            <a:r>
              <a:rPr lang="en-US" altLang="ja-JP" sz="1200" b="1" dirty="0">
                <a:solidFill>
                  <a:prstClr val="black"/>
                </a:solidFill>
              </a:rPr>
              <a:t>Center</a:t>
            </a:r>
            <a:r>
              <a:rPr lang="ja-JP" altLang="en-US" sz="1200" b="1" dirty="0">
                <a:solidFill>
                  <a:prstClr val="black"/>
                </a:solidFill>
              </a:rPr>
              <a:t> </a:t>
            </a:r>
            <a:r>
              <a:rPr lang="en-US" altLang="ja-JP" sz="1200" b="1" dirty="0">
                <a:solidFill>
                  <a:prstClr val="black"/>
                </a:solidFill>
              </a:rPr>
              <a:t>for</a:t>
            </a:r>
            <a:r>
              <a:rPr lang="ja-JP" altLang="en-US" sz="1200" b="1" dirty="0">
                <a:solidFill>
                  <a:prstClr val="black"/>
                </a:solidFill>
              </a:rPr>
              <a:t> </a:t>
            </a:r>
            <a:r>
              <a:rPr lang="en-US" altLang="ja-JP" sz="1200" b="1" dirty="0">
                <a:solidFill>
                  <a:prstClr val="black"/>
                </a:solidFill>
              </a:rPr>
              <a:t>Medical</a:t>
            </a:r>
            <a:r>
              <a:rPr lang="ja-JP" altLang="en-US" sz="1200" b="1" dirty="0">
                <a:solidFill>
                  <a:prstClr val="black"/>
                </a:solidFill>
              </a:rPr>
              <a:t> </a:t>
            </a:r>
            <a:r>
              <a:rPr lang="en-US" altLang="ja-JP" sz="1200" b="1" dirty="0">
                <a:solidFill>
                  <a:prstClr val="black"/>
                </a:solidFill>
              </a:rPr>
              <a:t>and</a:t>
            </a:r>
            <a:r>
              <a:rPr lang="ja-JP" altLang="en-US" sz="1200" b="1" dirty="0">
                <a:solidFill>
                  <a:prstClr val="black"/>
                </a:solidFill>
              </a:rPr>
              <a:t> </a:t>
            </a:r>
            <a:r>
              <a:rPr lang="en-US" altLang="ja-JP" sz="1200" b="1" dirty="0">
                <a:solidFill>
                  <a:prstClr val="black"/>
                </a:solidFill>
              </a:rPr>
              <a:t>Health</a:t>
            </a:r>
            <a:r>
              <a:rPr lang="ja-JP" altLang="en-US" sz="1200" b="1" dirty="0">
                <a:solidFill>
                  <a:prstClr val="black"/>
                </a:solidFill>
              </a:rPr>
              <a:t> </a:t>
            </a:r>
            <a:r>
              <a:rPr lang="en-US" altLang="ja-JP" sz="1200" b="1" dirty="0">
                <a:solidFill>
                  <a:prstClr val="black"/>
                </a:solidFill>
              </a:rPr>
              <a:t>Data</a:t>
            </a:r>
            <a:r>
              <a:rPr lang="ja-JP" altLang="en-US" sz="1200" b="1" dirty="0">
                <a:solidFill>
                  <a:prstClr val="black"/>
                </a:solidFill>
              </a:rPr>
              <a:t> </a:t>
            </a:r>
            <a:r>
              <a:rPr lang="en-US" altLang="ja-JP" sz="1200" b="1" dirty="0">
                <a:solidFill>
                  <a:prstClr val="black"/>
                </a:solidFill>
              </a:rPr>
              <a:t>Science</a:t>
            </a:r>
            <a:endParaRPr lang="ja-JP" altLang="en-US" sz="1200" b="1" dirty="0">
              <a:solidFill>
                <a:prstClr val="black"/>
              </a:solidFill>
            </a:endParaRPr>
          </a:p>
        </p:txBody>
      </p:sp>
      <p:sp>
        <p:nvSpPr>
          <p:cNvPr id="158" name="Line 125"/>
          <p:cNvSpPr>
            <a:spLocks noChangeShapeType="1"/>
          </p:cNvSpPr>
          <p:nvPr/>
        </p:nvSpPr>
        <p:spPr bwMode="auto">
          <a:xfrm>
            <a:off x="2866665" y="3068474"/>
            <a:ext cx="214313" cy="0"/>
          </a:xfrm>
          <a:prstGeom prst="line">
            <a:avLst/>
          </a:prstGeom>
          <a:noFill/>
          <a:ln w="9525">
            <a:solidFill>
              <a:schemeClr val="tx1"/>
            </a:solidFill>
            <a:round/>
            <a:headEnd/>
            <a:tailEnd/>
          </a:ln>
        </p:spPr>
        <p:txBody>
          <a:bodyPr lIns="91369" tIns="45684" rIns="91369" bIns="45684"/>
          <a:lstStyle/>
          <a:p>
            <a:endParaRPr lang="ja-JP" altLang="en-US" dirty="0">
              <a:solidFill>
                <a:prstClr val="black"/>
              </a:solidFill>
            </a:endParaRPr>
          </a:p>
        </p:txBody>
      </p:sp>
      <p:sp>
        <p:nvSpPr>
          <p:cNvPr id="10" name="スライド番号プレースホルダー 9"/>
          <p:cNvSpPr>
            <a:spLocks noGrp="1"/>
          </p:cNvSpPr>
          <p:nvPr>
            <p:ph type="sldNum" sz="quarter" idx="12"/>
          </p:nvPr>
        </p:nvSpPr>
        <p:spPr/>
        <p:txBody>
          <a:bodyPr/>
          <a:lstStyle/>
          <a:p>
            <a:pPr algn="ctr"/>
            <a:fld id="{4AA6ADF0-769D-4873-8AA9-C112EFE600E3}" type="slidenum">
              <a:rPr lang="ja-JP" altLang="en-US" sz="2000" smtClean="0">
                <a:solidFill>
                  <a:prstClr val="black">
                    <a:tint val="75000"/>
                  </a:prstClr>
                </a:solidFill>
              </a:rPr>
              <a:pPr algn="ctr"/>
              <a:t>8</a:t>
            </a:fld>
            <a:r>
              <a:rPr lang="en-US" altLang="ja-JP">
                <a:solidFill>
                  <a:prstClr val="black">
                    <a:tint val="75000"/>
                  </a:prstClr>
                </a:solidFill>
              </a:rPr>
              <a:t>/</a:t>
            </a:r>
            <a:r>
              <a:rPr lang="en-US" altLang="ja-JP" sz="1200">
                <a:solidFill>
                  <a:prstClr val="black">
                    <a:tint val="75000"/>
                  </a:prstClr>
                </a:solidFill>
              </a:rPr>
              <a:t>64</a:t>
            </a:r>
            <a:endParaRPr lang="en-US" altLang="ja-JP" sz="1200" dirty="0">
              <a:solidFill>
                <a:prstClr val="black">
                  <a:tint val="75000"/>
                </a:prstClr>
              </a:solidFill>
            </a:endParaRPr>
          </a:p>
        </p:txBody>
      </p:sp>
    </p:spTree>
    <p:extLst>
      <p:ext uri="{BB962C8B-B14F-4D97-AF65-F5344CB8AC3E}">
        <p14:creationId xmlns:p14="http://schemas.microsoft.com/office/powerpoint/2010/main" val="1062805403"/>
      </p:ext>
    </p:extLst>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0788" y="966819"/>
            <a:ext cx="9015275" cy="5915996"/>
            <a:chOff x="578" y="676"/>
            <a:chExt cx="4898" cy="3356"/>
          </a:xfrm>
        </p:grpSpPr>
        <p:sp>
          <p:nvSpPr>
            <p:cNvPr id="29711" name="AutoShape 3"/>
            <p:cNvSpPr>
              <a:spLocks noChangeArrowheads="1"/>
            </p:cNvSpPr>
            <p:nvPr/>
          </p:nvSpPr>
          <p:spPr bwMode="auto">
            <a:xfrm>
              <a:off x="578" y="676"/>
              <a:ext cx="4898" cy="3356"/>
            </a:xfrm>
            <a:prstGeom prst="roundRect">
              <a:avLst>
                <a:gd name="adj" fmla="val 6792"/>
              </a:avLst>
            </a:prstGeom>
            <a:noFill/>
            <a:ln w="19050">
              <a:solidFill>
                <a:srgbClr val="808080"/>
              </a:solidFill>
              <a:round/>
              <a:headEnd/>
              <a:tailEnd/>
            </a:ln>
          </p:spPr>
          <p:txBody>
            <a:bodyPr wrap="none" anchor="ctr"/>
            <a:lstStyle/>
            <a:p>
              <a:pPr algn="l" defTabSz="936163" fontAlgn="auto">
                <a:spcBef>
                  <a:spcPts val="0"/>
                </a:spcBef>
                <a:spcAft>
                  <a:spcPts val="0"/>
                </a:spcAft>
                <a:defRPr/>
              </a:pPr>
              <a:endParaRPr lang="ja-JP" altLang="en-US" sz="1843">
                <a:solidFill>
                  <a:prstClr val="black"/>
                </a:solidFill>
                <a:latin typeface="Calibri"/>
                <a:ea typeface="ＭＳ Ｐゴシック" panose="020B0600070205080204" pitchFamily="50" charset="-128"/>
              </a:endParaRPr>
            </a:p>
          </p:txBody>
        </p:sp>
        <p:sp>
          <p:nvSpPr>
            <p:cNvPr id="29712" name="Text Box 4"/>
            <p:cNvSpPr txBox="1">
              <a:spLocks noChangeArrowheads="1"/>
            </p:cNvSpPr>
            <p:nvPr/>
          </p:nvSpPr>
          <p:spPr bwMode="auto">
            <a:xfrm>
              <a:off x="956" y="834"/>
              <a:ext cx="1397" cy="575"/>
            </a:xfrm>
            <a:prstGeom prst="rect">
              <a:avLst/>
            </a:prstGeom>
            <a:noFill/>
            <a:ln w="9525">
              <a:solidFill>
                <a:srgbClr val="808080"/>
              </a:solidFill>
              <a:miter lim="800000"/>
              <a:headEnd/>
              <a:tailEnd/>
            </a:ln>
          </p:spPr>
          <p:txBody>
            <a:bodyPr wrap="square">
              <a:spAutoFit/>
            </a:bodyPr>
            <a:lstStyle/>
            <a:p>
              <a:pPr algn="ctr" defTabSz="967999" fontAlgn="auto">
                <a:spcBef>
                  <a:spcPct val="50000"/>
                </a:spcBef>
                <a:spcAft>
                  <a:spcPts val="0"/>
                </a:spcAft>
              </a:pPr>
              <a:r>
                <a:rPr kumimoji="0" lang="en-US" altLang="ja-JP" sz="2048" dirty="0">
                  <a:solidFill>
                    <a:prstClr val="black"/>
                  </a:solidFill>
                  <a:latin typeface="Calibri" panose="020F0502020204030204"/>
                  <a:ea typeface="游ゴシック" panose="020B0400000000000000" pitchFamily="50" charset="-128"/>
                  <a:cs typeface="Times New Roman" pitchFamily="18" charset="0"/>
                </a:rPr>
                <a:t>Center for Eng. and Tec. Support</a:t>
              </a:r>
              <a:endParaRPr kumimoji="0" lang="ja-JP" altLang="en-US" sz="2048" dirty="0">
                <a:solidFill>
                  <a:prstClr val="black"/>
                </a:solidFill>
                <a:latin typeface="Calibri" panose="020F0502020204030204"/>
                <a:ea typeface="HG正楷書体-PRO" pitchFamily="66" charset="-128"/>
                <a:cs typeface="Times New Roman" pitchFamily="18" charset="0"/>
              </a:endParaRPr>
            </a:p>
            <a:p>
              <a:pPr algn="ctr" defTabSz="935265" fontAlgn="auto">
                <a:spcBef>
                  <a:spcPts val="0"/>
                </a:spcBef>
                <a:spcAft>
                  <a:spcPts val="0"/>
                </a:spcAft>
                <a:defRPr/>
              </a:pPr>
              <a:r>
                <a:rPr lang="ja-JP" altLang="en-US" sz="1740" dirty="0">
                  <a:solidFill>
                    <a:prstClr val="black"/>
                  </a:solidFill>
                  <a:latin typeface="Calibri"/>
                  <a:ea typeface="HG正楷書体-PRO" pitchFamily="66" charset="-128"/>
                </a:rPr>
                <a:t>（</a:t>
              </a:r>
              <a:r>
                <a:rPr lang="en-US" altLang="ja-JP" sz="1740" dirty="0">
                  <a:solidFill>
                    <a:prstClr val="black"/>
                  </a:solidFill>
                  <a:latin typeface="Calibri" panose="020F0502020204030204"/>
                  <a:ea typeface="HG正楷書体-PRO" pitchFamily="66" charset="-128"/>
                </a:rPr>
                <a:t>Research Support</a:t>
              </a:r>
              <a:r>
                <a:rPr lang="ja-JP" altLang="en-US" sz="1740" dirty="0">
                  <a:solidFill>
                    <a:prstClr val="black"/>
                  </a:solidFill>
                  <a:latin typeface="Calibri"/>
                  <a:ea typeface="HG正楷書体-PRO" pitchFamily="66" charset="-128"/>
                </a:rPr>
                <a:t>）</a:t>
              </a:r>
            </a:p>
          </p:txBody>
        </p:sp>
      </p:grpSp>
      <p:sp>
        <p:nvSpPr>
          <p:cNvPr id="1198087" name="AutoShape 7"/>
          <p:cNvSpPr>
            <a:spLocks noChangeArrowheads="1"/>
          </p:cNvSpPr>
          <p:nvPr/>
        </p:nvSpPr>
        <p:spPr bwMode="auto">
          <a:xfrm>
            <a:off x="271469" y="2316847"/>
            <a:ext cx="8807229" cy="4128919"/>
          </a:xfrm>
          <a:prstGeom prst="roundRect">
            <a:avLst>
              <a:gd name="adj" fmla="val 11815"/>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lstStyle/>
          <a:p>
            <a:pPr algn="l" defTabSz="935265" fontAlgn="auto">
              <a:lnSpc>
                <a:spcPct val="130000"/>
              </a:lnSpc>
              <a:spcBef>
                <a:spcPts val="0"/>
              </a:spcBef>
              <a:spcAft>
                <a:spcPts val="0"/>
              </a:spcAft>
            </a:pPr>
            <a:endParaRPr lang="ja-JP" altLang="en-US" sz="1843">
              <a:solidFill>
                <a:prstClr val="black"/>
              </a:solidFill>
              <a:latin typeface="HG正楷書体-PRO" pitchFamily="66" charset="-128"/>
              <a:ea typeface="HG正楷書体-PRO" pitchFamily="66" charset="-128"/>
            </a:endParaRPr>
          </a:p>
        </p:txBody>
      </p:sp>
      <p:sp>
        <p:nvSpPr>
          <p:cNvPr id="1198088" name="AutoShape 8"/>
          <p:cNvSpPr>
            <a:spLocks noChangeArrowheads="1"/>
          </p:cNvSpPr>
          <p:nvPr/>
        </p:nvSpPr>
        <p:spPr bwMode="auto">
          <a:xfrm>
            <a:off x="979801" y="2383570"/>
            <a:ext cx="7431420" cy="1164050"/>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843" b="1" dirty="0">
                <a:solidFill>
                  <a:prstClr val="black"/>
                </a:solidFill>
                <a:latin typeface="HG正楷書体-PRO" pitchFamily="66" charset="-128"/>
                <a:ea typeface="HG正楷書体-PRO" pitchFamily="66" charset="-128"/>
              </a:rPr>
              <a:t>Dept. of Statistical Modeling</a:t>
            </a:r>
            <a:endParaRPr lang="ja-JP" altLang="en-US" sz="1843" b="1" dirty="0">
              <a:solidFill>
                <a:prstClr val="black"/>
              </a:solidFill>
              <a:latin typeface="HG正楷書体-PRO" pitchFamily="66" charset="-128"/>
              <a:ea typeface="HG正楷書体-PRO" pitchFamily="66" charset="-128"/>
            </a:endParaRPr>
          </a:p>
        </p:txBody>
      </p:sp>
      <p:sp>
        <p:nvSpPr>
          <p:cNvPr id="1198089" name="AutoShape 9"/>
          <p:cNvSpPr>
            <a:spLocks noChangeArrowheads="1"/>
          </p:cNvSpPr>
          <p:nvPr/>
        </p:nvSpPr>
        <p:spPr bwMode="auto">
          <a:xfrm>
            <a:off x="979800" y="3602035"/>
            <a:ext cx="7431420" cy="1101995"/>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843" b="1" dirty="0">
                <a:solidFill>
                  <a:prstClr val="black"/>
                </a:solidFill>
                <a:latin typeface="HG正楷書体-PRO" pitchFamily="66" charset="-128"/>
                <a:ea typeface="HG正楷書体-PRO" pitchFamily="66" charset="-128"/>
              </a:rPr>
              <a:t>Dept. of Statistical Data Science</a:t>
            </a:r>
            <a:endParaRPr lang="ja-JP" altLang="en-US" sz="1843" b="1" dirty="0">
              <a:solidFill>
                <a:prstClr val="black"/>
              </a:solidFill>
              <a:latin typeface="HG正楷書体-PRO" pitchFamily="66" charset="-128"/>
              <a:ea typeface="HG正楷書体-PRO" pitchFamily="66" charset="-128"/>
            </a:endParaRPr>
          </a:p>
        </p:txBody>
      </p:sp>
      <p:sp>
        <p:nvSpPr>
          <p:cNvPr id="29705" name="Rectangle 11"/>
          <p:cNvSpPr>
            <a:spLocks noChangeArrowheads="1"/>
          </p:cNvSpPr>
          <p:nvPr/>
        </p:nvSpPr>
        <p:spPr bwMode="auto">
          <a:xfrm rot="5400000">
            <a:off x="-715154" y="4040177"/>
            <a:ext cx="2681577" cy="561803"/>
          </a:xfrm>
          <a:prstGeom prst="rect">
            <a:avLst/>
          </a:prstGeom>
          <a:noFill/>
          <a:ln w="9525">
            <a:noFill/>
            <a:miter lim="800000"/>
            <a:headEnd/>
            <a:tailEnd/>
          </a:ln>
        </p:spPr>
        <p:txBody>
          <a:bodyPr wrap="none" lIns="93556" tIns="46778" rIns="93556" bIns="46778" anchor="ctr"/>
          <a:lstStyle/>
          <a:p>
            <a:pPr algn="ctr" defTabSz="935265" fontAlgn="auto">
              <a:spcBef>
                <a:spcPts val="0"/>
              </a:spcBef>
              <a:spcAft>
                <a:spcPts val="0"/>
              </a:spcAft>
              <a:defRPr/>
            </a:pPr>
            <a:r>
              <a:rPr lang="en-US" altLang="ja-JP" sz="2048" b="1" dirty="0">
                <a:solidFill>
                  <a:srgbClr val="002060"/>
                </a:solidFill>
                <a:latin typeface="Verdana" pitchFamily="34" charset="0"/>
                <a:ea typeface="HG正楷書体-PRO" pitchFamily="66" charset="-128"/>
              </a:rPr>
              <a:t>Basic Research</a:t>
            </a:r>
          </a:p>
          <a:p>
            <a:pPr algn="ctr" defTabSz="935265" fontAlgn="auto">
              <a:spcBef>
                <a:spcPts val="0"/>
              </a:spcBef>
              <a:spcAft>
                <a:spcPts val="0"/>
              </a:spcAft>
              <a:defRPr/>
            </a:pPr>
            <a:r>
              <a:rPr lang="en-US" altLang="ja-JP" sz="2048" b="1" dirty="0">
                <a:solidFill>
                  <a:srgbClr val="002060"/>
                </a:solidFill>
                <a:latin typeface="Verdana" pitchFamily="34" charset="0"/>
                <a:ea typeface="HG正楷書体-PRO" pitchFamily="66" charset="-128"/>
              </a:rPr>
              <a:t>Departments</a:t>
            </a:r>
            <a:endParaRPr lang="ja-JP" altLang="en-US" sz="2048" b="1" dirty="0">
              <a:solidFill>
                <a:srgbClr val="002060"/>
              </a:solidFill>
              <a:latin typeface="Verdana" pitchFamily="34" charset="0"/>
              <a:ea typeface="HG正楷書体-PRO" pitchFamily="66" charset="-128"/>
            </a:endParaRPr>
          </a:p>
        </p:txBody>
      </p:sp>
      <p:sp>
        <p:nvSpPr>
          <p:cNvPr id="17" name="正方形/長方形 16"/>
          <p:cNvSpPr/>
          <p:nvPr/>
        </p:nvSpPr>
        <p:spPr>
          <a:xfrm>
            <a:off x="1378848" y="846460"/>
            <a:ext cx="8072597" cy="72008"/>
          </a:xfrm>
          <a:prstGeom prst="rect">
            <a:avLst/>
          </a:prstGeom>
          <a:gradFill flip="none" rotWithShape="1">
            <a:gsLst>
              <a:gs pos="0">
                <a:srgbClr val="3333CC"/>
              </a:gs>
              <a:gs pos="50000">
                <a:srgbClr val="3333CC">
                  <a:tint val="44500"/>
                  <a:satMod val="160000"/>
                </a:srgbClr>
              </a:gs>
              <a:gs pos="100000">
                <a:srgbClr val="3333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392" tIns="45195" rIns="90392" bIns="45195" rtlCol="0" anchor="ctr"/>
          <a:lstStyle/>
          <a:p>
            <a:pPr algn="ctr" defTabSz="936163" fontAlgn="auto">
              <a:spcBef>
                <a:spcPts val="0"/>
              </a:spcBef>
              <a:spcAft>
                <a:spcPts val="0"/>
              </a:spcAft>
              <a:defRPr/>
            </a:pPr>
            <a:endParaRPr lang="ja-JP" altLang="en-US" sz="1843">
              <a:solidFill>
                <a:prstClr val="white"/>
              </a:solidFill>
              <a:latin typeface="Calibri"/>
              <a:ea typeface="ＭＳ Ｐゴシック" panose="020B0600070205080204" pitchFamily="50" charset="-128"/>
            </a:endParaRPr>
          </a:p>
        </p:txBody>
      </p:sp>
      <p:sp>
        <p:nvSpPr>
          <p:cNvPr id="25" name="Rectangle 13"/>
          <p:cNvSpPr>
            <a:spLocks noChangeArrowheads="1"/>
          </p:cNvSpPr>
          <p:nvPr/>
        </p:nvSpPr>
        <p:spPr bwMode="auto">
          <a:xfrm>
            <a:off x="8049522" y="1535486"/>
            <a:ext cx="1194797" cy="517012"/>
          </a:xfrm>
          <a:prstGeom prst="rect">
            <a:avLst/>
          </a:prstGeom>
          <a:noFill/>
          <a:ln w="9525">
            <a:noFill/>
            <a:miter lim="800000"/>
            <a:headEnd/>
            <a:tailEnd/>
          </a:ln>
        </p:spPr>
        <p:txBody>
          <a:bodyPr lIns="76013" tIns="9094" rIns="76013" bIns="9094"/>
          <a:lstStyle/>
          <a:p>
            <a:pPr algn="ctr" defTabSz="935265" fontAlgn="auto">
              <a:spcBef>
                <a:spcPts val="0"/>
              </a:spcBef>
              <a:spcAft>
                <a:spcPts val="0"/>
              </a:spcAft>
              <a:defRPr/>
            </a:pPr>
            <a:r>
              <a:rPr lang="en-US" altLang="ja-JP" sz="1229" b="1" dirty="0">
                <a:solidFill>
                  <a:srgbClr val="C00000"/>
                </a:solidFill>
                <a:latin typeface="HG正楷書体-PRO" pitchFamily="66" charset="-128"/>
                <a:ea typeface="HG正楷書体-PRO" pitchFamily="66" charset="-128"/>
              </a:rPr>
              <a:t>Professional Development</a:t>
            </a:r>
            <a:endParaRPr lang="ja-JP" altLang="en-US" sz="1229" b="1" dirty="0">
              <a:solidFill>
                <a:srgbClr val="C00000"/>
              </a:solidFill>
              <a:latin typeface="HG正楷書体-PRO" pitchFamily="66" charset="-128"/>
              <a:ea typeface="HG正楷書体-PRO" pitchFamily="66" charset="-128"/>
            </a:endParaRPr>
          </a:p>
        </p:txBody>
      </p:sp>
      <p:sp>
        <p:nvSpPr>
          <p:cNvPr id="28" name="テキスト ボックス 27"/>
          <p:cNvSpPr txBox="1"/>
          <p:nvPr/>
        </p:nvSpPr>
        <p:spPr>
          <a:xfrm>
            <a:off x="667997" y="212401"/>
            <a:ext cx="8576322" cy="584775"/>
          </a:xfrm>
          <a:prstGeom prst="rect">
            <a:avLst/>
          </a:prstGeom>
          <a:noFill/>
        </p:spPr>
        <p:txBody>
          <a:bodyPr wrap="none" rtlCol="0">
            <a:spAutoFit/>
          </a:bodyPr>
          <a:lstStyle/>
          <a:p>
            <a:pPr algn="l" defTabSz="468081" fontAlgn="auto">
              <a:spcBef>
                <a:spcPts val="0"/>
              </a:spcBef>
              <a:spcAft>
                <a:spcPts val="0"/>
              </a:spcAft>
            </a:pPr>
            <a:r>
              <a:rPr lang="en-US" altLang="ja-JP" sz="3200" b="1" dirty="0">
                <a:solidFill>
                  <a:prstClr val="black"/>
                </a:solidFill>
                <a:latin typeface="Times" panose="02020603050405020304" pitchFamily="18" charset="0"/>
                <a:ea typeface="游ゴシック" panose="020B0400000000000000" pitchFamily="50" charset="-128"/>
                <a:cs typeface="Times" panose="02020603050405020304" pitchFamily="18" charset="0"/>
              </a:rPr>
              <a:t>Biaxial Structure for Research Activities in ISM</a:t>
            </a:r>
            <a:endParaRPr lang="ja-JP" altLang="en-US" sz="3200" b="1" dirty="0">
              <a:solidFill>
                <a:prstClr val="black"/>
              </a:solidFill>
              <a:latin typeface="Times" panose="02020603050405020304" pitchFamily="18" charset="0"/>
              <a:ea typeface="游ゴシック" panose="020B0400000000000000" pitchFamily="50" charset="-128"/>
              <a:cs typeface="Times" panose="02020603050405020304" pitchFamily="18" charset="0"/>
            </a:endParaRPr>
          </a:p>
        </p:txBody>
      </p:sp>
      <p:sp>
        <p:nvSpPr>
          <p:cNvPr id="29" name="AutoShape 9"/>
          <p:cNvSpPr>
            <a:spLocks noChangeArrowheads="1"/>
          </p:cNvSpPr>
          <p:nvPr/>
        </p:nvSpPr>
        <p:spPr bwMode="auto">
          <a:xfrm>
            <a:off x="979801" y="4801134"/>
            <a:ext cx="7526949" cy="1545571"/>
          </a:xfrm>
          <a:prstGeom prst="roundRect">
            <a:avLst>
              <a:gd name="adj" fmla="val 16667"/>
            </a:avLst>
          </a:prstGeom>
          <a:solidFill>
            <a:srgbClr val="E2E9FE"/>
          </a:solidFill>
          <a:ln w="19050">
            <a:solidFill>
              <a:srgbClr val="254061"/>
            </a:solidFill>
            <a:round/>
            <a:headEnd/>
            <a:tailEnd/>
          </a:ln>
          <a:effectLst>
            <a:outerShdw dist="35921" dir="2700000" algn="ctr" rotWithShape="0">
              <a:srgbClr val="333333"/>
            </a:outerShdw>
          </a:effectLst>
        </p:spPr>
        <p:txBody>
          <a:bodyPr lIns="76013" tIns="9094" rIns="76013" bIns="9094" anchor="t"/>
          <a:lstStyle/>
          <a:p>
            <a:pPr algn="l" defTabSz="935265" fontAlgn="auto">
              <a:lnSpc>
                <a:spcPct val="130000"/>
              </a:lnSpc>
              <a:spcBef>
                <a:spcPts val="0"/>
              </a:spcBef>
              <a:spcAft>
                <a:spcPts val="0"/>
              </a:spcAft>
              <a:defRPr/>
            </a:pPr>
            <a:r>
              <a:rPr lang="en-US" altLang="ja-JP" sz="1638" b="1" dirty="0">
                <a:solidFill>
                  <a:prstClr val="black"/>
                </a:solidFill>
                <a:latin typeface="HG正楷書体-PRO" pitchFamily="66" charset="-128"/>
                <a:ea typeface="HG正楷書体-PRO" pitchFamily="66" charset="-128"/>
              </a:rPr>
              <a:t>Dept. of Statistical Analysis </a:t>
            </a:r>
          </a:p>
          <a:p>
            <a:pPr algn="l" defTabSz="935265" fontAlgn="auto">
              <a:lnSpc>
                <a:spcPct val="130000"/>
              </a:lnSpc>
              <a:spcBef>
                <a:spcPts val="0"/>
              </a:spcBef>
              <a:spcAft>
                <a:spcPts val="0"/>
              </a:spcAft>
              <a:defRPr/>
            </a:pPr>
            <a:r>
              <a:rPr lang="en-US" altLang="ja-JP" sz="1638" b="1" dirty="0">
                <a:solidFill>
                  <a:prstClr val="black"/>
                </a:solidFill>
                <a:latin typeface="HG正楷書体-PRO" pitchFamily="66" charset="-128"/>
                <a:ea typeface="HG正楷書体-PRO" pitchFamily="66" charset="-128"/>
              </a:rPr>
              <a:t>and Mathematics</a:t>
            </a:r>
            <a:endParaRPr lang="ja-JP" altLang="en-US" sz="1638" b="1" dirty="0">
              <a:solidFill>
                <a:prstClr val="black"/>
              </a:solidFill>
              <a:latin typeface="HG正楷書体-PRO" pitchFamily="66" charset="-128"/>
              <a:ea typeface="HG正楷書体-PRO" pitchFamily="66" charset="-128"/>
            </a:endParaRPr>
          </a:p>
        </p:txBody>
      </p:sp>
      <p:sp>
        <p:nvSpPr>
          <p:cNvPr id="29706" name="AutoShape 12"/>
          <p:cNvSpPr>
            <a:spLocks noChangeArrowheads="1"/>
          </p:cNvSpPr>
          <p:nvPr/>
        </p:nvSpPr>
        <p:spPr bwMode="auto">
          <a:xfrm>
            <a:off x="4677040" y="1240091"/>
            <a:ext cx="3404292" cy="5252773"/>
          </a:xfrm>
          <a:prstGeom prst="roundRect">
            <a:avLst>
              <a:gd name="adj" fmla="val 6792"/>
            </a:avLst>
          </a:prstGeom>
          <a:solidFill>
            <a:srgbClr val="D6FEE0">
              <a:alpha val="50000"/>
            </a:srgbClr>
          </a:solidFill>
          <a:ln w="19050">
            <a:solidFill>
              <a:srgbClr val="92D050"/>
            </a:solidFill>
            <a:round/>
            <a:headEnd/>
            <a:tailEnd/>
          </a:ln>
          <a:effectLst>
            <a:outerShdw blurRad="50800" dist="50800" dir="3000000" algn="ctr" rotWithShape="0">
              <a:schemeClr val="bg1">
                <a:alpha val="53000"/>
              </a:schemeClr>
            </a:outerShdw>
          </a:effectLst>
        </p:spPr>
        <p:txBody>
          <a:bodyPr wrap="none" lIns="90392" tIns="45195" rIns="90392" bIns="45195" anchor="ctr"/>
          <a:lstStyle/>
          <a:p>
            <a:pPr algn="l" defTabSz="936163" fontAlgn="auto">
              <a:spcBef>
                <a:spcPts val="0"/>
              </a:spcBef>
              <a:spcAft>
                <a:spcPts val="0"/>
              </a:spcAft>
              <a:defRPr/>
            </a:pPr>
            <a:endParaRPr lang="ja-JP" altLang="en-US" sz="1843">
              <a:solidFill>
                <a:prstClr val="black"/>
              </a:solidFill>
              <a:latin typeface="Calibri"/>
              <a:ea typeface="ＭＳ Ｐゴシック" panose="020B0600070205080204" pitchFamily="50" charset="-128"/>
            </a:endParaRPr>
          </a:p>
        </p:txBody>
      </p:sp>
      <p:sp>
        <p:nvSpPr>
          <p:cNvPr id="1198096" name="AutoShape 16"/>
          <p:cNvSpPr>
            <a:spLocks noChangeArrowheads="1"/>
          </p:cNvSpPr>
          <p:nvPr/>
        </p:nvSpPr>
        <p:spPr bwMode="auto">
          <a:xfrm>
            <a:off x="4905243" y="2080278"/>
            <a:ext cx="436323" cy="4074611"/>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2048" dirty="0">
                <a:solidFill>
                  <a:prstClr val="black"/>
                </a:solidFill>
                <a:latin typeface="ＭＳ ゴシック" pitchFamily="49" charset="-128"/>
                <a:ea typeface="HG正楷書体-PRO" pitchFamily="66" charset="-128"/>
              </a:rPr>
              <a:t>　</a:t>
            </a:r>
            <a:r>
              <a:rPr lang="en-US" altLang="ja-JP" sz="2048" dirty="0">
                <a:solidFill>
                  <a:prstClr val="black"/>
                </a:solidFill>
                <a:latin typeface="ＭＳ ゴシック" pitchFamily="49" charset="-128"/>
                <a:ea typeface="HG正楷書体-PRO" pitchFamily="66" charset="-128"/>
              </a:rPr>
              <a:t>Risk Analysis </a:t>
            </a:r>
            <a:endParaRPr lang="ja-JP" altLang="en-US" sz="2048" dirty="0">
              <a:solidFill>
                <a:prstClr val="black"/>
              </a:solidFill>
              <a:latin typeface="ＭＳ ゴシック" pitchFamily="49" charset="-128"/>
              <a:ea typeface="HG正楷書体-PRO" pitchFamily="66" charset="-128"/>
            </a:endParaRPr>
          </a:p>
        </p:txBody>
      </p:sp>
      <p:sp>
        <p:nvSpPr>
          <p:cNvPr id="22" name="AutoShape 16"/>
          <p:cNvSpPr>
            <a:spLocks noChangeArrowheads="1"/>
          </p:cNvSpPr>
          <p:nvPr/>
        </p:nvSpPr>
        <p:spPr bwMode="auto">
          <a:xfrm>
            <a:off x="5674716" y="2073853"/>
            <a:ext cx="398070" cy="4074876"/>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2048" dirty="0">
                <a:solidFill>
                  <a:prstClr val="black"/>
                </a:solidFill>
                <a:latin typeface="ＭＳ ゴシック" pitchFamily="49" charset="-128"/>
                <a:ea typeface="HG正楷書体-PRO" pitchFamily="66" charset="-128"/>
              </a:rPr>
              <a:t>　</a:t>
            </a:r>
            <a:r>
              <a:rPr lang="en-US" altLang="ja-JP" sz="2048" dirty="0">
                <a:solidFill>
                  <a:prstClr val="black"/>
                </a:solidFill>
                <a:latin typeface="ＭＳ ゴシック" pitchFamily="49" charset="-128"/>
                <a:ea typeface="HG正楷書体-PRO" pitchFamily="66" charset="-128"/>
              </a:rPr>
              <a:t>Statistical Machine Learning</a:t>
            </a:r>
            <a:endParaRPr lang="ja-JP" altLang="en-US" sz="2048" dirty="0">
              <a:solidFill>
                <a:prstClr val="black"/>
              </a:solidFill>
              <a:latin typeface="ＭＳ ゴシック" pitchFamily="49" charset="-128"/>
              <a:ea typeface="HG正楷書体-PRO" pitchFamily="66" charset="-128"/>
            </a:endParaRPr>
          </a:p>
        </p:txBody>
      </p:sp>
      <p:sp>
        <p:nvSpPr>
          <p:cNvPr id="27" name="AutoShape 16"/>
          <p:cNvSpPr>
            <a:spLocks noChangeArrowheads="1"/>
          </p:cNvSpPr>
          <p:nvPr/>
        </p:nvSpPr>
        <p:spPr bwMode="auto">
          <a:xfrm>
            <a:off x="6526448" y="2067736"/>
            <a:ext cx="509339" cy="4089465"/>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1740" dirty="0">
                <a:solidFill>
                  <a:prstClr val="black"/>
                </a:solidFill>
                <a:latin typeface="Arial" charset="0"/>
                <a:ea typeface="HG正楷書体-PRO" pitchFamily="66" charset="-128"/>
              </a:rPr>
              <a:t>　</a:t>
            </a:r>
            <a:r>
              <a:rPr lang="en-US" altLang="ja-JP" sz="1536" dirty="0">
                <a:solidFill>
                  <a:prstClr val="black"/>
                </a:solidFill>
                <a:latin typeface="Arial" charset="0"/>
                <a:ea typeface="HG正楷書体-PRO" pitchFamily="66" charset="-128"/>
              </a:rPr>
              <a:t>Data Science for Creative Design and </a:t>
            </a:r>
          </a:p>
          <a:p>
            <a:pPr algn="l" defTabSz="935265" fontAlgn="auto">
              <a:spcBef>
                <a:spcPts val="0"/>
              </a:spcBef>
              <a:spcAft>
                <a:spcPts val="0"/>
              </a:spcAft>
              <a:defRPr/>
            </a:pPr>
            <a:r>
              <a:rPr lang="en-US" altLang="ja-JP" sz="1536" dirty="0">
                <a:solidFill>
                  <a:prstClr val="black"/>
                </a:solidFill>
                <a:latin typeface="Arial" charset="0"/>
                <a:ea typeface="HG正楷書体-PRO" pitchFamily="66" charset="-128"/>
              </a:rPr>
              <a:t>    Manufacturing</a:t>
            </a:r>
          </a:p>
        </p:txBody>
      </p:sp>
      <p:sp>
        <p:nvSpPr>
          <p:cNvPr id="32" name="AutoShape 16"/>
          <p:cNvSpPr>
            <a:spLocks noChangeArrowheads="1"/>
          </p:cNvSpPr>
          <p:nvPr/>
        </p:nvSpPr>
        <p:spPr bwMode="auto">
          <a:xfrm>
            <a:off x="7447242" y="2067736"/>
            <a:ext cx="398070" cy="4089465"/>
          </a:xfrm>
          <a:prstGeom prst="roundRect">
            <a:avLst>
              <a:gd name="adj" fmla="val 16667"/>
            </a:avLst>
          </a:prstGeom>
          <a:solidFill>
            <a:srgbClr val="D6FEE0"/>
          </a:solidFill>
          <a:ln w="19050">
            <a:solidFill>
              <a:srgbClr val="92D050"/>
            </a:solidFill>
            <a:round/>
            <a:headEnd/>
            <a:tailEnd/>
          </a:ln>
          <a:effectLst>
            <a:outerShdw dist="35921" dir="2700000" algn="ctr" rotWithShape="0">
              <a:srgbClr val="333333"/>
            </a:outerShdw>
          </a:effectLst>
        </p:spPr>
        <p:txBody>
          <a:bodyPr vert="eaVert" lIns="76013" tIns="9094" rIns="76013" bIns="9094" anchor="ctr"/>
          <a:lstStyle/>
          <a:p>
            <a:pPr algn="l" defTabSz="935265" fontAlgn="auto">
              <a:spcBef>
                <a:spcPts val="0"/>
              </a:spcBef>
              <a:spcAft>
                <a:spcPts val="0"/>
              </a:spcAft>
              <a:defRPr/>
            </a:pPr>
            <a:r>
              <a:rPr lang="ja-JP" altLang="en-US" sz="1740" dirty="0">
                <a:solidFill>
                  <a:prstClr val="black"/>
                </a:solidFill>
                <a:latin typeface="Arial" charset="0"/>
                <a:ea typeface="HG正楷書体-PRO" pitchFamily="66" charset="-128"/>
              </a:rPr>
              <a:t>　</a:t>
            </a:r>
            <a:r>
              <a:rPr lang="en-US" altLang="ja-JP" sz="1740" dirty="0">
                <a:solidFill>
                  <a:prstClr val="black"/>
                </a:solidFill>
                <a:latin typeface="Arial" charset="0"/>
                <a:ea typeface="HG正楷書体-PRO" pitchFamily="66" charset="-128"/>
              </a:rPr>
              <a:t>Medical Health Data Science</a:t>
            </a:r>
          </a:p>
        </p:txBody>
      </p:sp>
      <p:sp>
        <p:nvSpPr>
          <p:cNvPr id="24" name="AutoShape 16"/>
          <p:cNvSpPr>
            <a:spLocks noChangeArrowheads="1"/>
          </p:cNvSpPr>
          <p:nvPr/>
        </p:nvSpPr>
        <p:spPr bwMode="auto">
          <a:xfrm>
            <a:off x="8266205" y="2073608"/>
            <a:ext cx="514499" cy="410590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vert="eaVert" lIns="76013" tIns="9094" rIns="76013" bIns="9094"/>
          <a:lstStyle/>
          <a:p>
            <a:pPr algn="ctr" defTabSz="935265" fontAlgn="auto">
              <a:spcBef>
                <a:spcPts val="0"/>
              </a:spcBef>
              <a:spcAft>
                <a:spcPts val="0"/>
              </a:spcAft>
              <a:defRPr/>
            </a:pPr>
            <a:r>
              <a:rPr lang="en-US" altLang="ja-JP" sz="1843" dirty="0">
                <a:solidFill>
                  <a:prstClr val="black"/>
                </a:solidFill>
                <a:latin typeface="Arial" charset="0"/>
                <a:ea typeface="HG正楷書体-PRO" pitchFamily="66" charset="-128"/>
              </a:rPr>
              <a:t>School of Statistical Thinking</a:t>
            </a:r>
            <a:endParaRPr lang="ja-JP" altLang="en-US" sz="1843" dirty="0">
              <a:solidFill>
                <a:prstClr val="black"/>
              </a:solidFill>
              <a:latin typeface="Arial" charset="0"/>
              <a:ea typeface="HG正楷書体-PRO" pitchFamily="66" charset="-128"/>
            </a:endParaRPr>
          </a:p>
        </p:txBody>
      </p:sp>
      <p:sp>
        <p:nvSpPr>
          <p:cNvPr id="29707" name="Rectangle 13"/>
          <p:cNvSpPr>
            <a:spLocks noChangeArrowheads="1"/>
          </p:cNvSpPr>
          <p:nvPr/>
        </p:nvSpPr>
        <p:spPr bwMode="auto">
          <a:xfrm>
            <a:off x="4918214" y="1319132"/>
            <a:ext cx="2942447" cy="708777"/>
          </a:xfrm>
          <a:prstGeom prst="rect">
            <a:avLst/>
          </a:prstGeom>
          <a:noFill/>
          <a:ln w="9525">
            <a:noFill/>
            <a:miter lim="800000"/>
            <a:headEnd/>
            <a:tailEnd/>
          </a:ln>
        </p:spPr>
        <p:txBody>
          <a:bodyPr lIns="76013" tIns="9094" rIns="76013" bIns="9094"/>
          <a:lstStyle/>
          <a:p>
            <a:pPr algn="dist" defTabSz="935265" fontAlgn="auto">
              <a:spcBef>
                <a:spcPts val="0"/>
              </a:spcBef>
              <a:spcAft>
                <a:spcPts val="0"/>
              </a:spcAft>
              <a:defRPr/>
            </a:pPr>
            <a:r>
              <a:rPr lang="en-US" altLang="ja-JP" sz="2048" b="1" dirty="0">
                <a:solidFill>
                  <a:srgbClr val="9BBB59">
                    <a:lumMod val="50000"/>
                  </a:srgbClr>
                </a:solidFill>
                <a:latin typeface="HG正楷書体-PRO" pitchFamily="66" charset="-128"/>
                <a:ea typeface="HG正楷書体-PRO" pitchFamily="66" charset="-128"/>
              </a:rPr>
              <a:t>NOE-Type </a:t>
            </a:r>
          </a:p>
          <a:p>
            <a:pPr algn="dist" defTabSz="935265" fontAlgn="auto">
              <a:spcBef>
                <a:spcPts val="0"/>
              </a:spcBef>
              <a:spcAft>
                <a:spcPts val="0"/>
              </a:spcAft>
              <a:defRPr/>
            </a:pPr>
            <a:r>
              <a:rPr lang="en-US" altLang="ja-JP" sz="2048" b="1" dirty="0">
                <a:solidFill>
                  <a:srgbClr val="9BBB59">
                    <a:lumMod val="50000"/>
                  </a:srgbClr>
                </a:solidFill>
                <a:latin typeface="HG正楷書体-PRO" pitchFamily="66" charset="-128"/>
                <a:ea typeface="HG正楷書体-PRO" pitchFamily="66" charset="-128"/>
              </a:rPr>
              <a:t>Research Centers</a:t>
            </a:r>
          </a:p>
          <a:p>
            <a:pPr algn="dist" defTabSz="935265" fontAlgn="auto">
              <a:spcBef>
                <a:spcPts val="0"/>
              </a:spcBef>
              <a:spcAft>
                <a:spcPts val="0"/>
              </a:spcAft>
              <a:defRPr/>
            </a:pPr>
            <a:endParaRPr lang="en-US" altLang="ja-JP" sz="2048" b="1" dirty="0">
              <a:solidFill>
                <a:srgbClr val="9BBB59">
                  <a:lumMod val="50000"/>
                </a:srgbClr>
              </a:solidFill>
              <a:latin typeface="HG正楷書体-PRO" pitchFamily="66" charset="-128"/>
              <a:ea typeface="HG正楷書体-PRO" pitchFamily="66" charset="-128"/>
            </a:endParaRPr>
          </a:p>
          <a:p>
            <a:pPr algn="dist" defTabSz="935265" fontAlgn="auto">
              <a:spcBef>
                <a:spcPts val="0"/>
              </a:spcBef>
              <a:spcAft>
                <a:spcPts val="0"/>
              </a:spcAft>
              <a:defRPr/>
            </a:pPr>
            <a:endParaRPr lang="ja-JP" altLang="en-US" sz="2048" b="1" dirty="0">
              <a:solidFill>
                <a:srgbClr val="9BBB59">
                  <a:lumMod val="50000"/>
                </a:srgbClr>
              </a:solidFill>
              <a:latin typeface="HG正楷書体-PRO" pitchFamily="66" charset="-128"/>
              <a:ea typeface="HG正楷書体-PRO" pitchFamily="66" charset="-128"/>
            </a:endParaRPr>
          </a:p>
        </p:txBody>
      </p:sp>
      <p:sp>
        <p:nvSpPr>
          <p:cNvPr id="3" name="テキスト ボックス 2"/>
          <p:cNvSpPr txBox="1"/>
          <p:nvPr/>
        </p:nvSpPr>
        <p:spPr>
          <a:xfrm>
            <a:off x="1775427" y="2759671"/>
            <a:ext cx="272548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Prediction and Control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Complex System Modeling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Data Assimilation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30" name="テキスト ボックス 29"/>
          <p:cNvSpPr txBox="1"/>
          <p:nvPr/>
        </p:nvSpPr>
        <p:spPr>
          <a:xfrm>
            <a:off x="1758418" y="3913036"/>
            <a:ext cx="232627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Survey Science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Metric Science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Structure Exploration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31" name="テキスト ボックス 30"/>
          <p:cNvSpPr txBox="1"/>
          <p:nvPr/>
        </p:nvSpPr>
        <p:spPr>
          <a:xfrm>
            <a:off x="1758420" y="5533804"/>
            <a:ext cx="2791260" cy="771835"/>
          </a:xfrm>
          <a:prstGeom prst="rect">
            <a:avLst/>
          </a:prstGeom>
          <a:noFill/>
        </p:spPr>
        <p:txBody>
          <a:bodyPr wrap="none" rtlCol="0">
            <a:spAutoFit/>
          </a:bodyPr>
          <a:lstStyle/>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Mathematical Statistics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Learning and Inference Group</a:t>
            </a:r>
          </a:p>
          <a:p>
            <a:pPr algn="l" defTabSz="468081" fontAlgn="auto">
              <a:spcBef>
                <a:spcPts val="0"/>
              </a:spcBef>
              <a:spcAft>
                <a:spcPts val="0"/>
              </a:spcAft>
            </a:pPr>
            <a:r>
              <a:rPr lang="en-US" altLang="ja-JP" sz="1433" dirty="0">
                <a:solidFill>
                  <a:prstClr val="black"/>
                </a:solidFill>
                <a:latin typeface="Calibri" panose="020F0502020204030204"/>
                <a:ea typeface="游ゴシック" panose="020B0400000000000000" pitchFamily="50" charset="-128"/>
              </a:rPr>
              <a:t>Mathematical Optimization Group</a:t>
            </a:r>
            <a:endParaRPr lang="ja-JP" altLang="en-US" sz="1433" dirty="0">
              <a:solidFill>
                <a:prstClr val="black"/>
              </a:solidFill>
              <a:latin typeface="Calibri" panose="020F0502020204030204"/>
              <a:ea typeface="游ゴシック" panose="020B0400000000000000" pitchFamily="50" charset="-128"/>
            </a:endParaRPr>
          </a:p>
        </p:txBody>
      </p:sp>
      <p:sp>
        <p:nvSpPr>
          <p:cNvPr id="5" name="スライド番号プレースホルダー 4"/>
          <p:cNvSpPr>
            <a:spLocks noGrp="1"/>
          </p:cNvSpPr>
          <p:nvPr>
            <p:ph type="sldNum" sz="quarter" idx="12"/>
          </p:nvPr>
        </p:nvSpPr>
        <p:spPr/>
        <p:txBody>
          <a:bodyPr/>
          <a:lstStyle/>
          <a:p>
            <a:fld id="{6B6136A8-17E1-4985-B04C-3D7AE4633AF5}" type="slidenum">
              <a:rPr kumimoji="1" lang="ja-JP" altLang="en-US" smtClean="0"/>
              <a:t>9</a:t>
            </a:fld>
            <a:endParaRPr kumimoji="1" lang="ja-JP" altLang="en-US"/>
          </a:p>
        </p:txBody>
      </p:sp>
    </p:spTree>
    <p:extLst>
      <p:ext uri="{BB962C8B-B14F-4D97-AF65-F5344CB8AC3E}">
        <p14:creationId xmlns:p14="http://schemas.microsoft.com/office/powerpoint/2010/main" val="1191441079"/>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Times New Roman"/>
        <a:ea typeface="ＭＳ Ｐゴシック"/>
        <a:cs typeface=""/>
      </a:majorFont>
      <a:minorFont>
        <a:latin typeface="HG正楷書体-PRO"/>
        <a:ea typeface="HG正楷書体-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46150" rtl="0" eaLnBrk="1" fontAlgn="base" latinLnBrk="0" hangingPunct="1">
          <a:lnSpc>
            <a:spcPct val="100000"/>
          </a:lnSpc>
          <a:spcBef>
            <a:spcPct val="0"/>
          </a:spcBef>
          <a:spcAft>
            <a:spcPct val="0"/>
          </a:spcAft>
          <a:buClrTx/>
          <a:buSzTx/>
          <a:buFontTx/>
          <a:buNone/>
          <a:tabLst/>
          <a:defRPr kumimoji="1" lang="ja-JP" altLang="en-US" sz="3300" b="0"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46150" rtl="0" eaLnBrk="1" fontAlgn="base" latinLnBrk="0" hangingPunct="1">
          <a:lnSpc>
            <a:spcPct val="100000"/>
          </a:lnSpc>
          <a:spcBef>
            <a:spcPct val="0"/>
          </a:spcBef>
          <a:spcAft>
            <a:spcPct val="0"/>
          </a:spcAft>
          <a:buClrTx/>
          <a:buSzTx/>
          <a:buFontTx/>
          <a:buNone/>
          <a:tabLst/>
          <a:defRPr kumimoji="1" lang="ja-JP" altLang="en-US" sz="3300" b="0"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_j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p_j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kumimoji="1" sz="1800" dirty="0"/>
        </a:defPPr>
      </a:lstStyle>
    </a:txDef>
  </a:objectDefaults>
  <a:extraClrSchemeLst/>
</a:theme>
</file>

<file path=ppt/theme/theme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pp_j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21887</TotalTime>
  <Words>6600</Words>
  <Application>Microsoft Macintosh PowerPoint</Application>
  <PresentationFormat>Custom</PresentationFormat>
  <Paragraphs>1271</Paragraphs>
  <Slides>37</Slides>
  <Notes>34</Notes>
  <HiddenSlides>0</HiddenSlides>
  <MMClips>0</MMClips>
  <ScaleCrop>false</ScaleCrop>
  <HeadingPairs>
    <vt:vector size="8" baseType="variant">
      <vt:variant>
        <vt:lpstr>Fonts Used</vt:lpstr>
      </vt:variant>
      <vt:variant>
        <vt:i4>23</vt:i4>
      </vt:variant>
      <vt:variant>
        <vt:lpstr>Theme</vt:lpstr>
      </vt:variant>
      <vt:variant>
        <vt:i4>7</vt:i4>
      </vt:variant>
      <vt:variant>
        <vt:lpstr>Embedded OLE Servers</vt:lpstr>
      </vt:variant>
      <vt:variant>
        <vt:i4>4</vt:i4>
      </vt:variant>
      <vt:variant>
        <vt:lpstr>Slide Titles</vt:lpstr>
      </vt:variant>
      <vt:variant>
        <vt:i4>37</vt:i4>
      </vt:variant>
    </vt:vector>
  </HeadingPairs>
  <TitlesOfParts>
    <vt:vector size="71" baseType="lpstr">
      <vt:lpstr> Times New Roman</vt:lpstr>
      <vt:lpstr>Arial Unicode MS</vt:lpstr>
      <vt:lpstr>AR丸ゴシック体M</vt:lpstr>
      <vt:lpstr>HGｺﾞｼｯｸM</vt:lpstr>
      <vt:lpstr>HG教科書体</vt:lpstr>
      <vt:lpstr>HG丸ｺﾞｼｯｸM-PRO</vt:lpstr>
      <vt:lpstr>HGP教科書体</vt:lpstr>
      <vt:lpstr>HG正楷書体-PRO</vt:lpstr>
      <vt:lpstr>メイリオ</vt:lpstr>
      <vt:lpstr>ＭＳ ゴシック</vt:lpstr>
      <vt:lpstr>ＭＳ Ｐゴシック</vt:lpstr>
      <vt:lpstr>ＭＳ Ｐ明朝</vt:lpstr>
      <vt:lpstr>游ゴシック</vt:lpstr>
      <vt:lpstr>游ゴシック Light</vt:lpstr>
      <vt:lpstr>ヒラギノ角ゴ ProN W3</vt:lpstr>
      <vt:lpstr>Arial</vt:lpstr>
      <vt:lpstr>Calibri</vt:lpstr>
      <vt:lpstr>Calibri Light</vt:lpstr>
      <vt:lpstr>Century</vt:lpstr>
      <vt:lpstr>Times</vt:lpstr>
      <vt:lpstr>Times New Roman</vt:lpstr>
      <vt:lpstr>Verdana</vt:lpstr>
      <vt:lpstr>Wingdings</vt:lpstr>
      <vt:lpstr>Pixel</vt:lpstr>
      <vt:lpstr>デザインの設定</vt:lpstr>
      <vt:lpstr>pp_j1</vt:lpstr>
      <vt:lpstr>2_pp_j1</vt:lpstr>
      <vt:lpstr>Office テーマ</vt:lpstr>
      <vt:lpstr>3_pp_j1</vt:lpstr>
      <vt:lpstr>1_Office テーマ</vt:lpstr>
      <vt:lpstr>ワークシート</vt:lpstr>
      <vt:lpstr>ビットマップ イメージ</vt:lpstr>
      <vt:lpstr>数式</vt:lpstr>
      <vt:lpstr>Acrobat Document</vt:lpstr>
      <vt:lpstr>PowerPoint Presentation</vt:lpstr>
      <vt:lpstr>PowerPoint Presentation</vt:lpstr>
      <vt:lpstr>PowerPoint Presentation</vt:lpstr>
      <vt:lpstr>Objective, History and  Activities</vt:lpstr>
      <vt:lpstr>PowerPoint Presentation</vt:lpstr>
      <vt:lpstr>Number of Staff and Fund</vt:lpstr>
      <vt:lpstr>PowerPoint Presentation</vt:lpstr>
      <vt:lpstr>Organization of the ISM </vt:lpstr>
      <vt:lpstr>PowerPoint Presentation</vt:lpstr>
      <vt:lpstr>Dept. of Statistical Modeling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the Number of MOUs</vt:lpstr>
      <vt:lpstr>PowerPoint Presentation</vt:lpstr>
      <vt:lpstr>PowerPoint Presentation</vt:lpstr>
      <vt:lpstr>PowerPoint Presentation</vt:lpstr>
      <vt:lpstr>PowerPoint Presentation</vt:lpstr>
      <vt:lpstr>PowerPoint Presentation</vt:lpstr>
      <vt:lpstr>PowerPoint Presentation</vt:lpstr>
      <vt:lpstr>Development of Professionals capable of Statistical Thinking and Qualitative Reasoning: Major driver of trans-disciplinary research</vt:lpstr>
      <vt:lpstr>PowerPoint Presentation</vt:lpstr>
      <vt:lpstr>Research Collaboration Start-Up</vt:lpstr>
      <vt:lpstr>Summer Short Course</vt:lpstr>
      <vt:lpstr>Education (on the cooperation with) SOKENDAI</vt:lpstr>
      <vt:lpstr>Department of Statistical Science</vt:lpstr>
      <vt:lpstr>PowerPoint Presentation</vt:lpstr>
      <vt:lpstr>PowerPoint Presentation</vt:lpstr>
      <vt:lpstr>PowerPoint Presentation</vt:lpstr>
      <vt:lpstr>PowerPoint Presentation</vt:lpstr>
      <vt:lpstr>PowerPoint Presentation</vt:lpstr>
    </vt:vector>
  </TitlesOfParts>
  <Company>文部科学省統計数理研究所</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higuchi</dc:creator>
  <cp:lastModifiedBy>Ito Satoshi</cp:lastModifiedBy>
  <cp:revision>1411</cp:revision>
  <cp:lastPrinted>2017-09-13T04:42:35Z</cp:lastPrinted>
  <dcterms:created xsi:type="dcterms:W3CDTF">2003-10-26T12:18:44Z</dcterms:created>
  <dcterms:modified xsi:type="dcterms:W3CDTF">2019-10-07T20:17:05Z</dcterms:modified>
</cp:coreProperties>
</file>